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diagrams/layout2.xml" ContentType="application/vnd.openxmlformats-officedocument.drawingml.diagram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diagrams/data5.xml" ContentType="application/vnd.openxmlformats-officedocument.drawingml.diagramData+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4"/>
  </p:notesMasterIdLst>
  <p:sldIdLst>
    <p:sldId id="300" r:id="rId2"/>
    <p:sldId id="301" r:id="rId3"/>
    <p:sldId id="302" r:id="rId4"/>
    <p:sldId id="303" r:id="rId5"/>
    <p:sldId id="304" r:id="rId6"/>
    <p:sldId id="305" r:id="rId7"/>
    <p:sldId id="306" r:id="rId8"/>
    <p:sldId id="307" r:id="rId9"/>
    <p:sldId id="308" r:id="rId10"/>
    <p:sldId id="310" r:id="rId11"/>
    <p:sldId id="313" r:id="rId12"/>
    <p:sldId id="314" r:id="rId13"/>
    <p:sldId id="315" r:id="rId14"/>
    <p:sldId id="316" r:id="rId15"/>
    <p:sldId id="317" r:id="rId16"/>
    <p:sldId id="318" r:id="rId17"/>
    <p:sldId id="319" r:id="rId18"/>
    <p:sldId id="320" r:id="rId19"/>
    <p:sldId id="321" r:id="rId20"/>
    <p:sldId id="322" r:id="rId21"/>
    <p:sldId id="323" r:id="rId22"/>
    <p:sldId id="326" r:id="rId23"/>
    <p:sldId id="327" r:id="rId24"/>
    <p:sldId id="328" r:id="rId25"/>
    <p:sldId id="329" r:id="rId26"/>
    <p:sldId id="330" r:id="rId27"/>
    <p:sldId id="332" r:id="rId28"/>
    <p:sldId id="334" r:id="rId29"/>
    <p:sldId id="335" r:id="rId30"/>
    <p:sldId id="336" r:id="rId31"/>
    <p:sldId id="337" r:id="rId32"/>
    <p:sldId id="338" r:id="rId33"/>
    <p:sldId id="339" r:id="rId34"/>
    <p:sldId id="340" r:id="rId35"/>
    <p:sldId id="341" r:id="rId36"/>
    <p:sldId id="342" r:id="rId37"/>
    <p:sldId id="343" r:id="rId38"/>
    <p:sldId id="344" r:id="rId39"/>
    <p:sldId id="345" r:id="rId40"/>
    <p:sldId id="354" r:id="rId41"/>
    <p:sldId id="355" r:id="rId42"/>
    <p:sldId id="356" r:id="rId43"/>
    <p:sldId id="357" r:id="rId44"/>
    <p:sldId id="358" r:id="rId45"/>
    <p:sldId id="359" r:id="rId46"/>
    <p:sldId id="360" r:id="rId47"/>
    <p:sldId id="361" r:id="rId48"/>
    <p:sldId id="368" r:id="rId49"/>
    <p:sldId id="369" r:id="rId50"/>
    <p:sldId id="370" r:id="rId51"/>
    <p:sldId id="371" r:id="rId52"/>
    <p:sldId id="372" r:id="rId53"/>
    <p:sldId id="377" r:id="rId54"/>
    <p:sldId id="378" r:id="rId55"/>
    <p:sldId id="379" r:id="rId56"/>
    <p:sldId id="380" r:id="rId57"/>
    <p:sldId id="381" r:id="rId58"/>
    <p:sldId id="391" r:id="rId59"/>
    <p:sldId id="392" r:id="rId60"/>
    <p:sldId id="393" r:id="rId61"/>
    <p:sldId id="394" r:id="rId62"/>
    <p:sldId id="395" r:id="rId63"/>
    <p:sldId id="396" r:id="rId64"/>
    <p:sldId id="397" r:id="rId65"/>
    <p:sldId id="398" r:id="rId66"/>
    <p:sldId id="399" r:id="rId67"/>
    <p:sldId id="403" r:id="rId68"/>
    <p:sldId id="404" r:id="rId69"/>
    <p:sldId id="405" r:id="rId70"/>
    <p:sldId id="410" r:id="rId71"/>
    <p:sldId id="411" r:id="rId72"/>
    <p:sldId id="412" r:id="rId73"/>
    <p:sldId id="417" r:id="rId74"/>
    <p:sldId id="418" r:id="rId75"/>
    <p:sldId id="419" r:id="rId76"/>
    <p:sldId id="424" r:id="rId77"/>
    <p:sldId id="440" r:id="rId78"/>
    <p:sldId id="441" r:id="rId79"/>
    <p:sldId id="442" r:id="rId80"/>
    <p:sldId id="443" r:id="rId81"/>
    <p:sldId id="444" r:id="rId82"/>
    <p:sldId id="445" r:id="rId83"/>
    <p:sldId id="446" r:id="rId84"/>
    <p:sldId id="448" r:id="rId85"/>
    <p:sldId id="449" r:id="rId86"/>
    <p:sldId id="450" r:id="rId87"/>
    <p:sldId id="451" r:id="rId88"/>
    <p:sldId id="452" r:id="rId89"/>
    <p:sldId id="453" r:id="rId90"/>
    <p:sldId id="454" r:id="rId91"/>
    <p:sldId id="457" r:id="rId92"/>
    <p:sldId id="458" r:id="rId93"/>
    <p:sldId id="459" r:id="rId94"/>
    <p:sldId id="472" r:id="rId95"/>
    <p:sldId id="473" r:id="rId96"/>
    <p:sldId id="474" r:id="rId97"/>
    <p:sldId id="475" r:id="rId98"/>
    <p:sldId id="476" r:id="rId99"/>
    <p:sldId id="477" r:id="rId100"/>
    <p:sldId id="478" r:id="rId101"/>
    <p:sldId id="479" r:id="rId102"/>
    <p:sldId id="481" r:id="rId103"/>
    <p:sldId id="483" r:id="rId104"/>
    <p:sldId id="485" r:id="rId105"/>
    <p:sldId id="491" r:id="rId106"/>
    <p:sldId id="492" r:id="rId107"/>
    <p:sldId id="493" r:id="rId108"/>
    <p:sldId id="494" r:id="rId109"/>
    <p:sldId id="495" r:id="rId110"/>
    <p:sldId id="499" r:id="rId111"/>
    <p:sldId id="500" r:id="rId112"/>
    <p:sldId id="501" r:id="rId113"/>
    <p:sldId id="514" r:id="rId114"/>
    <p:sldId id="515" r:id="rId115"/>
    <p:sldId id="516" r:id="rId116"/>
    <p:sldId id="517" r:id="rId117"/>
    <p:sldId id="523" r:id="rId118"/>
    <p:sldId id="524" r:id="rId119"/>
    <p:sldId id="525" r:id="rId120"/>
    <p:sldId id="526" r:id="rId121"/>
    <p:sldId id="527" r:id="rId122"/>
    <p:sldId id="535" r:id="rId123"/>
    <p:sldId id="536" r:id="rId124"/>
    <p:sldId id="537" r:id="rId125"/>
    <p:sldId id="538" r:id="rId126"/>
    <p:sldId id="539" r:id="rId127"/>
    <p:sldId id="540" r:id="rId128"/>
    <p:sldId id="541" r:id="rId129"/>
    <p:sldId id="548" r:id="rId130"/>
    <p:sldId id="549" r:id="rId131"/>
    <p:sldId id="550" r:id="rId132"/>
    <p:sldId id="551" r:id="rId133"/>
    <p:sldId id="552" r:id="rId134"/>
    <p:sldId id="553" r:id="rId135"/>
    <p:sldId id="558" r:id="rId136"/>
    <p:sldId id="559" r:id="rId137"/>
    <p:sldId id="560" r:id="rId138"/>
    <p:sldId id="561" r:id="rId139"/>
    <p:sldId id="570" r:id="rId140"/>
    <p:sldId id="571" r:id="rId141"/>
    <p:sldId id="572" r:id="rId142"/>
    <p:sldId id="573" r:id="rId143"/>
    <p:sldId id="574" r:id="rId144"/>
    <p:sldId id="575" r:id="rId145"/>
    <p:sldId id="576" r:id="rId146"/>
    <p:sldId id="577" r:id="rId147"/>
    <p:sldId id="581" r:id="rId148"/>
    <p:sldId id="582" r:id="rId149"/>
    <p:sldId id="583" r:id="rId150"/>
    <p:sldId id="592" r:id="rId151"/>
    <p:sldId id="593" r:id="rId152"/>
    <p:sldId id="594" r:id="rId153"/>
    <p:sldId id="595" r:id="rId154"/>
    <p:sldId id="596" r:id="rId155"/>
    <p:sldId id="597" r:id="rId156"/>
    <p:sldId id="598" r:id="rId157"/>
    <p:sldId id="599" r:id="rId158"/>
    <p:sldId id="605" r:id="rId159"/>
    <p:sldId id="606" r:id="rId160"/>
    <p:sldId id="607" r:id="rId161"/>
    <p:sldId id="608" r:id="rId162"/>
    <p:sldId id="609" r:id="rId163"/>
    <p:sldId id="616" r:id="rId164"/>
    <p:sldId id="617" r:id="rId165"/>
    <p:sldId id="618" r:id="rId166"/>
    <p:sldId id="619" r:id="rId167"/>
    <p:sldId id="620" r:id="rId168"/>
    <p:sldId id="625" r:id="rId169"/>
    <p:sldId id="626" r:id="rId170"/>
    <p:sldId id="628" r:id="rId171"/>
    <p:sldId id="629" r:id="rId172"/>
    <p:sldId id="631" r:id="rId173"/>
    <p:sldId id="632" r:id="rId174"/>
    <p:sldId id="635" r:id="rId175"/>
    <p:sldId id="636" r:id="rId176"/>
    <p:sldId id="639" r:id="rId177"/>
    <p:sldId id="640" r:id="rId178"/>
    <p:sldId id="643" r:id="rId179"/>
    <p:sldId id="644" r:id="rId180"/>
    <p:sldId id="647" r:id="rId181"/>
    <p:sldId id="648" r:id="rId182"/>
    <p:sldId id="650" r:id="rId1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5D5B54-5E26-45BC-B7BE-F202D602E9A0}" type="doc">
      <dgm:prSet loTypeId="urn:microsoft.com/office/officeart/2005/8/layout/radial5" loCatId="relationship" qsTypeId="urn:microsoft.com/office/officeart/2005/8/quickstyle/simple4" qsCatId="simple" csTypeId="urn:microsoft.com/office/officeart/2005/8/colors/accent6_1" csCatId="accent6" phldr="1"/>
      <dgm:spPr/>
    </dgm:pt>
    <dgm:pt modelId="{26CDBACA-0D06-4B49-B3E5-4828E1300EB2}">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solidFill>
                <a:srgbClr val="C00000"/>
              </a:solidFill>
              <a:effectLst/>
              <a:latin typeface="Arial" charset="0"/>
              <a:cs typeface="B Titr" pitchFamily="2" charset="-78"/>
            </a:rPr>
            <a:t>آسيب هاي ديگر</a:t>
          </a:r>
          <a:r>
            <a:rPr kumimoji="0" lang="fa-IR" sz="2000" b="1" i="0" u="none" strike="noStrike" cap="none" normalizeH="0" baseline="0" dirty="0" smtClean="0">
              <a:ln/>
              <a:solidFill>
                <a:srgbClr val="C00000"/>
              </a:solidFill>
              <a:effectLst/>
              <a:latin typeface="Arial" charset="0"/>
              <a:ea typeface="Arial" charset="0"/>
              <a:cs typeface="B Titr" pitchFamily="2" charset="-78"/>
            </a:rPr>
            <a:t> </a:t>
          </a:r>
          <a:endParaRPr kumimoji="0" lang="en-US" sz="2000" b="1" i="0" u="none" strike="noStrike" cap="none" normalizeH="0" baseline="0" dirty="0" smtClean="0">
            <a:ln/>
            <a:solidFill>
              <a:srgbClr val="C00000"/>
            </a:solidFill>
            <a:effectLst/>
            <a:latin typeface="Arial" charset="0"/>
            <a:ea typeface="Arial" charset="0"/>
            <a:cs typeface="B Titr" pitchFamily="2" charset="-78"/>
          </a:endParaRPr>
        </a:p>
      </dgm:t>
    </dgm:pt>
    <dgm:pt modelId="{99DC962D-2B49-4ACC-959A-7F8F203D1830}" type="parTrans" cxnId="{B90F06FD-A894-40D9-909E-608DDB64EF2A}">
      <dgm:prSet/>
      <dgm:spPr/>
      <dgm:t>
        <a:bodyPr/>
        <a:lstStyle/>
        <a:p>
          <a:endParaRPr lang="en-US"/>
        </a:p>
      </dgm:t>
    </dgm:pt>
    <dgm:pt modelId="{71510A81-1472-4D6B-9179-4029A9C95795}" type="sibTrans" cxnId="{B90F06FD-A894-40D9-909E-608DDB64EF2A}">
      <dgm:prSet/>
      <dgm:spPr/>
      <dgm:t>
        <a:bodyPr/>
        <a:lstStyle/>
        <a:p>
          <a:endParaRPr lang="en-US"/>
        </a:p>
      </dgm:t>
    </dgm:pt>
    <dgm:pt modelId="{8E9ED72C-FCC3-4CA4-BB3F-8B52B65ACD17}">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solidFill>
                <a:srgbClr val="003399"/>
              </a:solidFill>
              <a:effectLst/>
              <a:latin typeface="Arial" charset="0"/>
              <a:ea typeface="Arial" charset="0"/>
              <a:cs typeface="B Homa" pitchFamily="2" charset="-78"/>
            </a:rPr>
            <a:t>ايجاد اضطراب</a:t>
          </a:r>
          <a:endParaRPr kumimoji="0" lang="en-US" b="1" i="0" u="none" strike="noStrike" cap="none" normalizeH="0" baseline="0" dirty="0" smtClean="0">
            <a:ln/>
            <a:solidFill>
              <a:srgbClr val="003399"/>
            </a:solidFill>
            <a:effectLst/>
            <a:latin typeface="Arial" charset="0"/>
            <a:ea typeface="Arial" charset="0"/>
            <a:cs typeface="B Homa" pitchFamily="2" charset="-78"/>
          </a:endParaRPr>
        </a:p>
      </dgm:t>
    </dgm:pt>
    <dgm:pt modelId="{82C7DCD9-2D2A-49D4-B9C8-F01971B60AD5}" type="parTrans" cxnId="{EFDB9F08-BF45-4285-B235-A072CE373DC0}">
      <dgm:prSet/>
      <dgm:spPr/>
      <dgm:t>
        <a:bodyPr/>
        <a:lstStyle/>
        <a:p>
          <a:endParaRPr lang="en-US"/>
        </a:p>
      </dgm:t>
    </dgm:pt>
    <dgm:pt modelId="{BE99711D-1DDA-4D61-98D9-90E6AC2C0A63}" type="sibTrans" cxnId="{EFDB9F08-BF45-4285-B235-A072CE373DC0}">
      <dgm:prSet/>
      <dgm:spPr/>
      <dgm:t>
        <a:bodyPr/>
        <a:lstStyle/>
        <a:p>
          <a:endParaRPr lang="en-US"/>
        </a:p>
      </dgm:t>
    </dgm:pt>
    <dgm:pt modelId="{30B23FE6-75D1-4A4F-8EE7-3A2328CBB8E6}">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solidFill>
                <a:srgbClr val="003399"/>
              </a:solidFill>
              <a:effectLst/>
              <a:latin typeface="Arial" charset="0"/>
              <a:ea typeface="Arial" charset="0"/>
              <a:cs typeface="B Homa" pitchFamily="2" charset="-78"/>
            </a:rPr>
            <a:t>ايجاد نگرش منفي</a:t>
          </a:r>
          <a:endParaRPr kumimoji="0" lang="en-US" b="1" i="0" u="none" strike="noStrike" cap="none" normalizeH="0" baseline="0" dirty="0" smtClean="0">
            <a:ln/>
            <a:solidFill>
              <a:srgbClr val="003399"/>
            </a:solidFill>
            <a:effectLst/>
            <a:latin typeface="Arial" charset="0"/>
            <a:ea typeface="Arial" charset="0"/>
            <a:cs typeface="B Homa" pitchFamily="2" charset="-78"/>
          </a:endParaRPr>
        </a:p>
      </dgm:t>
    </dgm:pt>
    <dgm:pt modelId="{08D2198B-DD38-4B7F-A084-AD5B18BF6612}" type="parTrans" cxnId="{09BBB066-A682-4A13-85BB-C0581342AA2A}">
      <dgm:prSet/>
      <dgm:spPr/>
      <dgm:t>
        <a:bodyPr/>
        <a:lstStyle/>
        <a:p>
          <a:endParaRPr lang="en-US"/>
        </a:p>
      </dgm:t>
    </dgm:pt>
    <dgm:pt modelId="{C5E84ADB-FAF3-45B8-AD66-A61447D8755B}" type="sibTrans" cxnId="{09BBB066-A682-4A13-85BB-C0581342AA2A}">
      <dgm:prSet/>
      <dgm:spPr/>
      <dgm:t>
        <a:bodyPr/>
        <a:lstStyle/>
        <a:p>
          <a:endParaRPr lang="en-US"/>
        </a:p>
      </dgm:t>
    </dgm:pt>
    <dgm:pt modelId="{FE040854-12F9-40B0-B94A-657D4EED8784}">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solidFill>
                <a:srgbClr val="003399"/>
              </a:solidFill>
              <a:effectLst/>
              <a:latin typeface="Arial" charset="0"/>
              <a:ea typeface="Arial" charset="0"/>
              <a:cs typeface="B Homa" pitchFamily="2" charset="-78"/>
            </a:rPr>
            <a:t>جلوگيري از خلاقيت</a:t>
          </a:r>
          <a:endParaRPr kumimoji="0" lang="en-US" b="1" i="0" u="none" strike="noStrike" cap="none" normalizeH="0" baseline="0" dirty="0" smtClean="0">
            <a:ln/>
            <a:solidFill>
              <a:srgbClr val="003399"/>
            </a:solidFill>
            <a:effectLst/>
            <a:latin typeface="Arial" charset="0"/>
            <a:ea typeface="Arial" charset="0"/>
            <a:cs typeface="B Homa" pitchFamily="2" charset="-78"/>
          </a:endParaRPr>
        </a:p>
      </dgm:t>
    </dgm:pt>
    <dgm:pt modelId="{A9BA32E0-2F96-4FB4-9E9C-DA3EE01D25B6}" type="parTrans" cxnId="{036F738A-CDF5-4DA2-BB7C-9F6A4C7E2959}">
      <dgm:prSet/>
      <dgm:spPr/>
      <dgm:t>
        <a:bodyPr/>
        <a:lstStyle/>
        <a:p>
          <a:endParaRPr lang="en-US"/>
        </a:p>
      </dgm:t>
    </dgm:pt>
    <dgm:pt modelId="{8BB7A4CD-B813-44EC-AF99-E7607B962395}" type="sibTrans" cxnId="{036F738A-CDF5-4DA2-BB7C-9F6A4C7E2959}">
      <dgm:prSet/>
      <dgm:spPr/>
      <dgm:t>
        <a:bodyPr/>
        <a:lstStyle/>
        <a:p>
          <a:endParaRPr lang="en-US"/>
        </a:p>
      </dgm:t>
    </dgm:pt>
    <dgm:pt modelId="{DBF1D212-4642-466C-9A44-A486E5402A0B}">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solidFill>
                <a:srgbClr val="003399"/>
              </a:solidFill>
              <a:effectLst/>
              <a:latin typeface="Arial" charset="0"/>
              <a:ea typeface="Arial" charset="0"/>
              <a:cs typeface="B Homa" pitchFamily="2" charset="-78"/>
            </a:rPr>
            <a:t>ايجاد تقلب</a:t>
          </a:r>
          <a:endParaRPr kumimoji="0" lang="en-US" b="1" i="0" u="none" strike="noStrike" cap="none" normalizeH="0" baseline="0" dirty="0" smtClean="0">
            <a:ln/>
            <a:solidFill>
              <a:srgbClr val="003399"/>
            </a:solidFill>
            <a:effectLst/>
            <a:latin typeface="Arial" charset="0"/>
            <a:ea typeface="Arial" charset="0"/>
            <a:cs typeface="B Homa" pitchFamily="2" charset="-78"/>
          </a:endParaRPr>
        </a:p>
      </dgm:t>
    </dgm:pt>
    <dgm:pt modelId="{2B48AAAA-DD72-497F-A605-E83238FCA092}" type="parTrans" cxnId="{3FD36ACA-750A-4BFE-A1DF-7D381558FEF1}">
      <dgm:prSet/>
      <dgm:spPr/>
      <dgm:t>
        <a:bodyPr/>
        <a:lstStyle/>
        <a:p>
          <a:endParaRPr lang="en-US"/>
        </a:p>
      </dgm:t>
    </dgm:pt>
    <dgm:pt modelId="{371D4936-773C-4B7D-A9F8-B5E65FF289FD}" type="sibTrans" cxnId="{3FD36ACA-750A-4BFE-A1DF-7D381558FEF1}">
      <dgm:prSet/>
      <dgm:spPr/>
      <dgm:t>
        <a:bodyPr/>
        <a:lstStyle/>
        <a:p>
          <a:endParaRPr lang="en-US"/>
        </a:p>
      </dgm:t>
    </dgm:pt>
    <dgm:pt modelId="{E0679A70-8303-4CEE-9022-670D5FE64FA0}">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solidFill>
                <a:srgbClr val="003399"/>
              </a:solidFill>
              <a:effectLst/>
              <a:latin typeface="Arial" charset="0"/>
              <a:ea typeface="Arial" charset="0"/>
              <a:cs typeface="B Homa" pitchFamily="2" charset="-78"/>
            </a:rPr>
            <a:t>برجسته کردن </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solidFill>
                <a:srgbClr val="003399"/>
              </a:solidFill>
              <a:effectLst/>
              <a:latin typeface="Arial" charset="0"/>
              <a:ea typeface="Arial" charset="0"/>
              <a:cs typeface="B Homa" pitchFamily="2" charset="-78"/>
            </a:rPr>
            <a:t>شکستها</a:t>
          </a:r>
          <a:endParaRPr kumimoji="0" lang="en-US" b="1" i="0" u="none" strike="noStrike" cap="none" normalizeH="0" baseline="0" dirty="0" smtClean="0">
            <a:ln/>
            <a:solidFill>
              <a:srgbClr val="003399"/>
            </a:solidFill>
            <a:effectLst/>
            <a:latin typeface="Arial" charset="0"/>
            <a:ea typeface="Arial" charset="0"/>
            <a:cs typeface="B Homa" pitchFamily="2" charset="-78"/>
          </a:endParaRPr>
        </a:p>
      </dgm:t>
    </dgm:pt>
    <dgm:pt modelId="{D9AE485E-CE5C-4AC0-8858-58CBAFEF5407}" type="parTrans" cxnId="{7EC22687-6C9C-45CF-9884-816D71C1B7CA}">
      <dgm:prSet/>
      <dgm:spPr/>
      <dgm:t>
        <a:bodyPr/>
        <a:lstStyle/>
        <a:p>
          <a:endParaRPr lang="en-US"/>
        </a:p>
      </dgm:t>
    </dgm:pt>
    <dgm:pt modelId="{7025E083-B102-4A72-A9B2-64583A8BF6CF}" type="sibTrans" cxnId="{7EC22687-6C9C-45CF-9884-816D71C1B7CA}">
      <dgm:prSet/>
      <dgm:spPr/>
      <dgm:t>
        <a:bodyPr/>
        <a:lstStyle/>
        <a:p>
          <a:endParaRPr lang="en-US"/>
        </a:p>
      </dgm:t>
    </dgm:pt>
    <dgm:pt modelId="{A88C1CB0-5366-4E2F-9CC1-6F43E3AD4CC2}">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solidFill>
                <a:srgbClr val="003399"/>
              </a:solidFill>
              <a:effectLst/>
              <a:latin typeface="Arial" charset="0"/>
              <a:ea typeface="Arial" charset="0"/>
              <a:cs typeface="B Homa" pitchFamily="2" charset="-78"/>
            </a:rPr>
            <a:t>تشديد رقابت</a:t>
          </a:r>
          <a:endParaRPr kumimoji="0" lang="en-US" b="1" i="0" u="none" strike="noStrike" cap="none" normalizeH="0" baseline="0" dirty="0" smtClean="0">
            <a:ln/>
            <a:solidFill>
              <a:srgbClr val="003399"/>
            </a:solidFill>
            <a:effectLst/>
            <a:latin typeface="Arial" charset="0"/>
            <a:ea typeface="Arial" charset="0"/>
            <a:cs typeface="B Homa" pitchFamily="2" charset="-78"/>
          </a:endParaRPr>
        </a:p>
      </dgm:t>
    </dgm:pt>
    <dgm:pt modelId="{9A811FE6-6E94-4FD5-9BDA-24B6815DEF55}" type="parTrans" cxnId="{F4420260-0DB3-4A27-9EB9-7C2BA385379E}">
      <dgm:prSet/>
      <dgm:spPr/>
      <dgm:t>
        <a:bodyPr/>
        <a:lstStyle/>
        <a:p>
          <a:endParaRPr lang="en-US"/>
        </a:p>
      </dgm:t>
    </dgm:pt>
    <dgm:pt modelId="{4C7D62C8-B6C8-4485-B2DE-F2014C447FB9}" type="sibTrans" cxnId="{F4420260-0DB3-4A27-9EB9-7C2BA385379E}">
      <dgm:prSet/>
      <dgm:spPr/>
      <dgm:t>
        <a:bodyPr/>
        <a:lstStyle/>
        <a:p>
          <a:endParaRPr lang="en-US"/>
        </a:p>
      </dgm:t>
    </dgm:pt>
    <dgm:pt modelId="{2CAD5E13-0C70-4743-B42D-04798D1FBEBA}" type="pres">
      <dgm:prSet presAssocID="{0B5D5B54-5E26-45BC-B7BE-F202D602E9A0}" presName="Name0" presStyleCnt="0">
        <dgm:presLayoutVars>
          <dgm:chMax val="1"/>
          <dgm:dir/>
          <dgm:animLvl val="ctr"/>
          <dgm:resizeHandles val="exact"/>
        </dgm:presLayoutVars>
      </dgm:prSet>
      <dgm:spPr/>
    </dgm:pt>
    <dgm:pt modelId="{DFC0F37E-B2E9-474B-BB90-7C68170101AC}" type="pres">
      <dgm:prSet presAssocID="{26CDBACA-0D06-4B49-B3E5-4828E1300EB2}" presName="centerShape" presStyleLbl="node0" presStyleIdx="0" presStyleCnt="1"/>
      <dgm:spPr/>
      <dgm:t>
        <a:bodyPr/>
        <a:lstStyle/>
        <a:p>
          <a:endParaRPr lang="en-US"/>
        </a:p>
      </dgm:t>
    </dgm:pt>
    <dgm:pt modelId="{45274301-0100-4EE3-ADB5-19B14B1C6465}" type="pres">
      <dgm:prSet presAssocID="{82C7DCD9-2D2A-49D4-B9C8-F01971B60AD5}" presName="parTrans" presStyleLbl="sibTrans2D1" presStyleIdx="0" presStyleCnt="6"/>
      <dgm:spPr/>
      <dgm:t>
        <a:bodyPr/>
        <a:lstStyle/>
        <a:p>
          <a:endParaRPr lang="en-US"/>
        </a:p>
      </dgm:t>
    </dgm:pt>
    <dgm:pt modelId="{D0DFE897-07A0-49AF-9F61-6C6BD6BE54A5}" type="pres">
      <dgm:prSet presAssocID="{82C7DCD9-2D2A-49D4-B9C8-F01971B60AD5}" presName="connectorText" presStyleLbl="sibTrans2D1" presStyleIdx="0" presStyleCnt="6"/>
      <dgm:spPr/>
      <dgm:t>
        <a:bodyPr/>
        <a:lstStyle/>
        <a:p>
          <a:endParaRPr lang="en-US"/>
        </a:p>
      </dgm:t>
    </dgm:pt>
    <dgm:pt modelId="{790E874E-2D08-47EC-98AE-59B4DCDAB281}" type="pres">
      <dgm:prSet presAssocID="{8E9ED72C-FCC3-4CA4-BB3F-8B52B65ACD17}" presName="node" presStyleLbl="node1" presStyleIdx="0" presStyleCnt="6">
        <dgm:presLayoutVars>
          <dgm:bulletEnabled val="1"/>
        </dgm:presLayoutVars>
      </dgm:prSet>
      <dgm:spPr/>
      <dgm:t>
        <a:bodyPr/>
        <a:lstStyle/>
        <a:p>
          <a:endParaRPr lang="en-US"/>
        </a:p>
      </dgm:t>
    </dgm:pt>
    <dgm:pt modelId="{D476B85C-89DB-44BA-88EE-FB51393C899A}" type="pres">
      <dgm:prSet presAssocID="{08D2198B-DD38-4B7F-A084-AD5B18BF6612}" presName="parTrans" presStyleLbl="sibTrans2D1" presStyleIdx="1" presStyleCnt="6"/>
      <dgm:spPr/>
      <dgm:t>
        <a:bodyPr/>
        <a:lstStyle/>
        <a:p>
          <a:endParaRPr lang="en-US"/>
        </a:p>
      </dgm:t>
    </dgm:pt>
    <dgm:pt modelId="{55C4F5C8-2413-4D61-8225-3327B4768410}" type="pres">
      <dgm:prSet presAssocID="{08D2198B-DD38-4B7F-A084-AD5B18BF6612}" presName="connectorText" presStyleLbl="sibTrans2D1" presStyleIdx="1" presStyleCnt="6"/>
      <dgm:spPr/>
      <dgm:t>
        <a:bodyPr/>
        <a:lstStyle/>
        <a:p>
          <a:endParaRPr lang="en-US"/>
        </a:p>
      </dgm:t>
    </dgm:pt>
    <dgm:pt modelId="{053D1549-98A4-4D31-9530-A86EC22F446A}" type="pres">
      <dgm:prSet presAssocID="{30B23FE6-75D1-4A4F-8EE7-3A2328CBB8E6}" presName="node" presStyleLbl="node1" presStyleIdx="1" presStyleCnt="6">
        <dgm:presLayoutVars>
          <dgm:bulletEnabled val="1"/>
        </dgm:presLayoutVars>
      </dgm:prSet>
      <dgm:spPr/>
      <dgm:t>
        <a:bodyPr/>
        <a:lstStyle/>
        <a:p>
          <a:endParaRPr lang="en-US"/>
        </a:p>
      </dgm:t>
    </dgm:pt>
    <dgm:pt modelId="{7E187952-5BEF-483F-9974-0C688FE0262E}" type="pres">
      <dgm:prSet presAssocID="{A9BA32E0-2F96-4FB4-9E9C-DA3EE01D25B6}" presName="parTrans" presStyleLbl="sibTrans2D1" presStyleIdx="2" presStyleCnt="6"/>
      <dgm:spPr/>
      <dgm:t>
        <a:bodyPr/>
        <a:lstStyle/>
        <a:p>
          <a:endParaRPr lang="en-US"/>
        </a:p>
      </dgm:t>
    </dgm:pt>
    <dgm:pt modelId="{BD39B0D3-9D67-47A9-BB9D-6AE471081A3E}" type="pres">
      <dgm:prSet presAssocID="{A9BA32E0-2F96-4FB4-9E9C-DA3EE01D25B6}" presName="connectorText" presStyleLbl="sibTrans2D1" presStyleIdx="2" presStyleCnt="6"/>
      <dgm:spPr/>
      <dgm:t>
        <a:bodyPr/>
        <a:lstStyle/>
        <a:p>
          <a:endParaRPr lang="en-US"/>
        </a:p>
      </dgm:t>
    </dgm:pt>
    <dgm:pt modelId="{BC2B2FFA-D229-46BD-8790-1C6FA9F55795}" type="pres">
      <dgm:prSet presAssocID="{FE040854-12F9-40B0-B94A-657D4EED8784}" presName="node" presStyleLbl="node1" presStyleIdx="2" presStyleCnt="6">
        <dgm:presLayoutVars>
          <dgm:bulletEnabled val="1"/>
        </dgm:presLayoutVars>
      </dgm:prSet>
      <dgm:spPr/>
      <dgm:t>
        <a:bodyPr/>
        <a:lstStyle/>
        <a:p>
          <a:endParaRPr lang="en-US"/>
        </a:p>
      </dgm:t>
    </dgm:pt>
    <dgm:pt modelId="{237A526A-FAA8-4BD2-AD3B-EBCC68D38807}" type="pres">
      <dgm:prSet presAssocID="{2B48AAAA-DD72-497F-A605-E83238FCA092}" presName="parTrans" presStyleLbl="sibTrans2D1" presStyleIdx="3" presStyleCnt="6"/>
      <dgm:spPr/>
      <dgm:t>
        <a:bodyPr/>
        <a:lstStyle/>
        <a:p>
          <a:endParaRPr lang="en-US"/>
        </a:p>
      </dgm:t>
    </dgm:pt>
    <dgm:pt modelId="{6BBD4486-6F88-47A8-AFBB-6D230D33ACDA}" type="pres">
      <dgm:prSet presAssocID="{2B48AAAA-DD72-497F-A605-E83238FCA092}" presName="connectorText" presStyleLbl="sibTrans2D1" presStyleIdx="3" presStyleCnt="6"/>
      <dgm:spPr/>
      <dgm:t>
        <a:bodyPr/>
        <a:lstStyle/>
        <a:p>
          <a:endParaRPr lang="en-US"/>
        </a:p>
      </dgm:t>
    </dgm:pt>
    <dgm:pt modelId="{5CD04F96-7301-48FA-967F-652BBF4D1FA7}" type="pres">
      <dgm:prSet presAssocID="{DBF1D212-4642-466C-9A44-A486E5402A0B}" presName="node" presStyleLbl="node1" presStyleIdx="3" presStyleCnt="6">
        <dgm:presLayoutVars>
          <dgm:bulletEnabled val="1"/>
        </dgm:presLayoutVars>
      </dgm:prSet>
      <dgm:spPr/>
      <dgm:t>
        <a:bodyPr/>
        <a:lstStyle/>
        <a:p>
          <a:endParaRPr lang="en-US"/>
        </a:p>
      </dgm:t>
    </dgm:pt>
    <dgm:pt modelId="{03F011BF-2AD6-4478-94AF-285E63AA0C54}" type="pres">
      <dgm:prSet presAssocID="{D9AE485E-CE5C-4AC0-8858-58CBAFEF5407}" presName="parTrans" presStyleLbl="sibTrans2D1" presStyleIdx="4" presStyleCnt="6"/>
      <dgm:spPr/>
      <dgm:t>
        <a:bodyPr/>
        <a:lstStyle/>
        <a:p>
          <a:endParaRPr lang="en-US"/>
        </a:p>
      </dgm:t>
    </dgm:pt>
    <dgm:pt modelId="{94A9F328-8012-4FE0-8089-CC537E1FF96D}" type="pres">
      <dgm:prSet presAssocID="{D9AE485E-CE5C-4AC0-8858-58CBAFEF5407}" presName="connectorText" presStyleLbl="sibTrans2D1" presStyleIdx="4" presStyleCnt="6"/>
      <dgm:spPr/>
      <dgm:t>
        <a:bodyPr/>
        <a:lstStyle/>
        <a:p>
          <a:endParaRPr lang="en-US"/>
        </a:p>
      </dgm:t>
    </dgm:pt>
    <dgm:pt modelId="{402C85B5-3502-496A-B896-63AA844134F4}" type="pres">
      <dgm:prSet presAssocID="{E0679A70-8303-4CEE-9022-670D5FE64FA0}" presName="node" presStyleLbl="node1" presStyleIdx="4" presStyleCnt="6">
        <dgm:presLayoutVars>
          <dgm:bulletEnabled val="1"/>
        </dgm:presLayoutVars>
      </dgm:prSet>
      <dgm:spPr/>
      <dgm:t>
        <a:bodyPr/>
        <a:lstStyle/>
        <a:p>
          <a:endParaRPr lang="en-US"/>
        </a:p>
      </dgm:t>
    </dgm:pt>
    <dgm:pt modelId="{A6ED002B-64A6-4627-A8DC-3823B0A4508F}" type="pres">
      <dgm:prSet presAssocID="{9A811FE6-6E94-4FD5-9BDA-24B6815DEF55}" presName="parTrans" presStyleLbl="sibTrans2D1" presStyleIdx="5" presStyleCnt="6"/>
      <dgm:spPr/>
      <dgm:t>
        <a:bodyPr/>
        <a:lstStyle/>
        <a:p>
          <a:endParaRPr lang="en-US"/>
        </a:p>
      </dgm:t>
    </dgm:pt>
    <dgm:pt modelId="{69E86E6B-2F0E-47D0-BC21-646775FEC77B}" type="pres">
      <dgm:prSet presAssocID="{9A811FE6-6E94-4FD5-9BDA-24B6815DEF55}" presName="connectorText" presStyleLbl="sibTrans2D1" presStyleIdx="5" presStyleCnt="6"/>
      <dgm:spPr/>
      <dgm:t>
        <a:bodyPr/>
        <a:lstStyle/>
        <a:p>
          <a:endParaRPr lang="en-US"/>
        </a:p>
      </dgm:t>
    </dgm:pt>
    <dgm:pt modelId="{A3F7DC83-0A48-4A4E-A6B6-A025F412B38D}" type="pres">
      <dgm:prSet presAssocID="{A88C1CB0-5366-4E2F-9CC1-6F43E3AD4CC2}" presName="node" presStyleLbl="node1" presStyleIdx="5" presStyleCnt="6">
        <dgm:presLayoutVars>
          <dgm:bulletEnabled val="1"/>
        </dgm:presLayoutVars>
      </dgm:prSet>
      <dgm:spPr/>
      <dgm:t>
        <a:bodyPr/>
        <a:lstStyle/>
        <a:p>
          <a:endParaRPr lang="en-US"/>
        </a:p>
      </dgm:t>
    </dgm:pt>
  </dgm:ptLst>
  <dgm:cxnLst>
    <dgm:cxn modelId="{6B263E36-4B10-44F8-A0C4-6D386C6F36D1}" type="presOf" srcId="{FE040854-12F9-40B0-B94A-657D4EED8784}" destId="{BC2B2FFA-D229-46BD-8790-1C6FA9F55795}" srcOrd="0" destOrd="0" presId="urn:microsoft.com/office/officeart/2005/8/layout/radial5"/>
    <dgm:cxn modelId="{AB11845F-7019-4B12-ACB3-341E3C8CBEB3}" type="presOf" srcId="{2B48AAAA-DD72-497F-A605-E83238FCA092}" destId="{6BBD4486-6F88-47A8-AFBB-6D230D33ACDA}" srcOrd="1" destOrd="0" presId="urn:microsoft.com/office/officeart/2005/8/layout/radial5"/>
    <dgm:cxn modelId="{1AF4A0F9-250E-4B66-A3AB-F31755DF0292}" type="presOf" srcId="{A9BA32E0-2F96-4FB4-9E9C-DA3EE01D25B6}" destId="{7E187952-5BEF-483F-9974-0C688FE0262E}" srcOrd="0" destOrd="0" presId="urn:microsoft.com/office/officeart/2005/8/layout/radial5"/>
    <dgm:cxn modelId="{2ACC81CC-3FA6-4827-9541-59B540AED926}" type="presOf" srcId="{82C7DCD9-2D2A-49D4-B9C8-F01971B60AD5}" destId="{45274301-0100-4EE3-ADB5-19B14B1C6465}" srcOrd="0" destOrd="0" presId="urn:microsoft.com/office/officeart/2005/8/layout/radial5"/>
    <dgm:cxn modelId="{7EC22687-6C9C-45CF-9884-816D71C1B7CA}" srcId="{26CDBACA-0D06-4B49-B3E5-4828E1300EB2}" destId="{E0679A70-8303-4CEE-9022-670D5FE64FA0}" srcOrd="4" destOrd="0" parTransId="{D9AE485E-CE5C-4AC0-8858-58CBAFEF5407}" sibTransId="{7025E083-B102-4A72-A9B2-64583A8BF6CF}"/>
    <dgm:cxn modelId="{7693B8F8-F1F0-45E2-BDF7-D2309F5E6E4F}" type="presOf" srcId="{30B23FE6-75D1-4A4F-8EE7-3A2328CBB8E6}" destId="{053D1549-98A4-4D31-9530-A86EC22F446A}" srcOrd="0" destOrd="0" presId="urn:microsoft.com/office/officeart/2005/8/layout/radial5"/>
    <dgm:cxn modelId="{D741F2B0-3B3C-4728-9B84-D95E63EBE4D9}" type="presOf" srcId="{A9BA32E0-2F96-4FB4-9E9C-DA3EE01D25B6}" destId="{BD39B0D3-9D67-47A9-BB9D-6AE471081A3E}" srcOrd="1" destOrd="0" presId="urn:microsoft.com/office/officeart/2005/8/layout/radial5"/>
    <dgm:cxn modelId="{3FD36ACA-750A-4BFE-A1DF-7D381558FEF1}" srcId="{26CDBACA-0D06-4B49-B3E5-4828E1300EB2}" destId="{DBF1D212-4642-466C-9A44-A486E5402A0B}" srcOrd="3" destOrd="0" parTransId="{2B48AAAA-DD72-497F-A605-E83238FCA092}" sibTransId="{371D4936-773C-4B7D-A9F8-B5E65FF289FD}"/>
    <dgm:cxn modelId="{BCDF780C-F7A7-4A8B-8D17-A3F8DDA78285}" type="presOf" srcId="{82C7DCD9-2D2A-49D4-B9C8-F01971B60AD5}" destId="{D0DFE897-07A0-49AF-9F61-6C6BD6BE54A5}" srcOrd="1" destOrd="0" presId="urn:microsoft.com/office/officeart/2005/8/layout/radial5"/>
    <dgm:cxn modelId="{F5F2DD59-76C7-4EE9-8B37-7F26AF8C768A}" type="presOf" srcId="{08D2198B-DD38-4B7F-A084-AD5B18BF6612}" destId="{D476B85C-89DB-44BA-88EE-FB51393C899A}" srcOrd="0" destOrd="0" presId="urn:microsoft.com/office/officeart/2005/8/layout/radial5"/>
    <dgm:cxn modelId="{F4420260-0DB3-4A27-9EB9-7C2BA385379E}" srcId="{26CDBACA-0D06-4B49-B3E5-4828E1300EB2}" destId="{A88C1CB0-5366-4E2F-9CC1-6F43E3AD4CC2}" srcOrd="5" destOrd="0" parTransId="{9A811FE6-6E94-4FD5-9BDA-24B6815DEF55}" sibTransId="{4C7D62C8-B6C8-4485-B2DE-F2014C447FB9}"/>
    <dgm:cxn modelId="{50858CE6-53E0-4D29-A71D-019CA642F499}" type="presOf" srcId="{A88C1CB0-5366-4E2F-9CC1-6F43E3AD4CC2}" destId="{A3F7DC83-0A48-4A4E-A6B6-A025F412B38D}" srcOrd="0" destOrd="0" presId="urn:microsoft.com/office/officeart/2005/8/layout/radial5"/>
    <dgm:cxn modelId="{09BBB066-A682-4A13-85BB-C0581342AA2A}" srcId="{26CDBACA-0D06-4B49-B3E5-4828E1300EB2}" destId="{30B23FE6-75D1-4A4F-8EE7-3A2328CBB8E6}" srcOrd="1" destOrd="0" parTransId="{08D2198B-DD38-4B7F-A084-AD5B18BF6612}" sibTransId="{C5E84ADB-FAF3-45B8-AD66-A61447D8755B}"/>
    <dgm:cxn modelId="{0DF821FE-E098-43F8-B38F-2DC480FF7AB1}" type="presOf" srcId="{D9AE485E-CE5C-4AC0-8858-58CBAFEF5407}" destId="{03F011BF-2AD6-4478-94AF-285E63AA0C54}" srcOrd="0" destOrd="0" presId="urn:microsoft.com/office/officeart/2005/8/layout/radial5"/>
    <dgm:cxn modelId="{EFDB9F08-BF45-4285-B235-A072CE373DC0}" srcId="{26CDBACA-0D06-4B49-B3E5-4828E1300EB2}" destId="{8E9ED72C-FCC3-4CA4-BB3F-8B52B65ACD17}" srcOrd="0" destOrd="0" parTransId="{82C7DCD9-2D2A-49D4-B9C8-F01971B60AD5}" sibTransId="{BE99711D-1DDA-4D61-98D9-90E6AC2C0A63}"/>
    <dgm:cxn modelId="{036F738A-CDF5-4DA2-BB7C-9F6A4C7E2959}" srcId="{26CDBACA-0D06-4B49-B3E5-4828E1300EB2}" destId="{FE040854-12F9-40B0-B94A-657D4EED8784}" srcOrd="2" destOrd="0" parTransId="{A9BA32E0-2F96-4FB4-9E9C-DA3EE01D25B6}" sibTransId="{8BB7A4CD-B813-44EC-AF99-E7607B962395}"/>
    <dgm:cxn modelId="{C56AECF4-EC73-4EE2-82E2-ACE5A936666B}" type="presOf" srcId="{DBF1D212-4642-466C-9A44-A486E5402A0B}" destId="{5CD04F96-7301-48FA-967F-652BBF4D1FA7}" srcOrd="0" destOrd="0" presId="urn:microsoft.com/office/officeart/2005/8/layout/radial5"/>
    <dgm:cxn modelId="{C9D3F4F7-85CC-47C5-ADE4-F77C91305378}" type="presOf" srcId="{08D2198B-DD38-4B7F-A084-AD5B18BF6612}" destId="{55C4F5C8-2413-4D61-8225-3327B4768410}" srcOrd="1" destOrd="0" presId="urn:microsoft.com/office/officeart/2005/8/layout/radial5"/>
    <dgm:cxn modelId="{D9A43804-000F-4A46-BA87-36F008207720}" type="presOf" srcId="{D9AE485E-CE5C-4AC0-8858-58CBAFEF5407}" destId="{94A9F328-8012-4FE0-8089-CC537E1FF96D}" srcOrd="1" destOrd="0" presId="urn:microsoft.com/office/officeart/2005/8/layout/radial5"/>
    <dgm:cxn modelId="{42693DB0-9EC4-4A71-BF6B-5A7370DD0722}" type="presOf" srcId="{9A811FE6-6E94-4FD5-9BDA-24B6815DEF55}" destId="{69E86E6B-2F0E-47D0-BC21-646775FEC77B}" srcOrd="1" destOrd="0" presId="urn:microsoft.com/office/officeart/2005/8/layout/radial5"/>
    <dgm:cxn modelId="{B90F06FD-A894-40D9-909E-608DDB64EF2A}" srcId="{0B5D5B54-5E26-45BC-B7BE-F202D602E9A0}" destId="{26CDBACA-0D06-4B49-B3E5-4828E1300EB2}" srcOrd="0" destOrd="0" parTransId="{99DC962D-2B49-4ACC-959A-7F8F203D1830}" sibTransId="{71510A81-1472-4D6B-9179-4029A9C95795}"/>
    <dgm:cxn modelId="{FC20A041-1FF5-465D-8847-F0E2B8BDBB23}" type="presOf" srcId="{26CDBACA-0D06-4B49-B3E5-4828E1300EB2}" destId="{DFC0F37E-B2E9-474B-BB90-7C68170101AC}" srcOrd="0" destOrd="0" presId="urn:microsoft.com/office/officeart/2005/8/layout/radial5"/>
    <dgm:cxn modelId="{C86EF816-6549-4471-990C-C3E835661F6E}" type="presOf" srcId="{E0679A70-8303-4CEE-9022-670D5FE64FA0}" destId="{402C85B5-3502-496A-B896-63AA844134F4}" srcOrd="0" destOrd="0" presId="urn:microsoft.com/office/officeart/2005/8/layout/radial5"/>
    <dgm:cxn modelId="{15FD4743-0DD4-4065-9FDD-C23782DC2148}" type="presOf" srcId="{8E9ED72C-FCC3-4CA4-BB3F-8B52B65ACD17}" destId="{790E874E-2D08-47EC-98AE-59B4DCDAB281}" srcOrd="0" destOrd="0" presId="urn:microsoft.com/office/officeart/2005/8/layout/radial5"/>
    <dgm:cxn modelId="{FDD11AB5-5D27-488D-BDBD-9F44A4960107}" type="presOf" srcId="{2B48AAAA-DD72-497F-A605-E83238FCA092}" destId="{237A526A-FAA8-4BD2-AD3B-EBCC68D38807}" srcOrd="0" destOrd="0" presId="urn:microsoft.com/office/officeart/2005/8/layout/radial5"/>
    <dgm:cxn modelId="{4E9B9426-8CEC-4BA2-A40B-7F1A6708CA31}" type="presOf" srcId="{0B5D5B54-5E26-45BC-B7BE-F202D602E9A0}" destId="{2CAD5E13-0C70-4743-B42D-04798D1FBEBA}" srcOrd="0" destOrd="0" presId="urn:microsoft.com/office/officeart/2005/8/layout/radial5"/>
    <dgm:cxn modelId="{6A95ECE7-2B8E-4AC0-B145-CBC777A1A33F}" type="presOf" srcId="{9A811FE6-6E94-4FD5-9BDA-24B6815DEF55}" destId="{A6ED002B-64A6-4627-A8DC-3823B0A4508F}" srcOrd="0" destOrd="0" presId="urn:microsoft.com/office/officeart/2005/8/layout/radial5"/>
    <dgm:cxn modelId="{C380B5B0-C5BC-489B-922C-9B89E49BCDA8}" type="presParOf" srcId="{2CAD5E13-0C70-4743-B42D-04798D1FBEBA}" destId="{DFC0F37E-B2E9-474B-BB90-7C68170101AC}" srcOrd="0" destOrd="0" presId="urn:microsoft.com/office/officeart/2005/8/layout/radial5"/>
    <dgm:cxn modelId="{8972F018-D64A-49DB-B152-64B30F1D8EB3}" type="presParOf" srcId="{2CAD5E13-0C70-4743-B42D-04798D1FBEBA}" destId="{45274301-0100-4EE3-ADB5-19B14B1C6465}" srcOrd="1" destOrd="0" presId="urn:microsoft.com/office/officeart/2005/8/layout/radial5"/>
    <dgm:cxn modelId="{4A9AF843-AE38-4A90-A87E-25E9BEEEB240}" type="presParOf" srcId="{45274301-0100-4EE3-ADB5-19B14B1C6465}" destId="{D0DFE897-07A0-49AF-9F61-6C6BD6BE54A5}" srcOrd="0" destOrd="0" presId="urn:microsoft.com/office/officeart/2005/8/layout/radial5"/>
    <dgm:cxn modelId="{6A8534D8-E906-408E-91E6-59A5CB97899B}" type="presParOf" srcId="{2CAD5E13-0C70-4743-B42D-04798D1FBEBA}" destId="{790E874E-2D08-47EC-98AE-59B4DCDAB281}" srcOrd="2" destOrd="0" presId="urn:microsoft.com/office/officeart/2005/8/layout/radial5"/>
    <dgm:cxn modelId="{8EC140E8-2379-4F7E-A55D-D7AAE8C2C60D}" type="presParOf" srcId="{2CAD5E13-0C70-4743-B42D-04798D1FBEBA}" destId="{D476B85C-89DB-44BA-88EE-FB51393C899A}" srcOrd="3" destOrd="0" presId="urn:microsoft.com/office/officeart/2005/8/layout/radial5"/>
    <dgm:cxn modelId="{A55E147A-4D06-4254-B551-78748164E7BA}" type="presParOf" srcId="{D476B85C-89DB-44BA-88EE-FB51393C899A}" destId="{55C4F5C8-2413-4D61-8225-3327B4768410}" srcOrd="0" destOrd="0" presId="urn:microsoft.com/office/officeart/2005/8/layout/radial5"/>
    <dgm:cxn modelId="{0C0862EC-9AB7-44A8-884D-AE539A1D1B89}" type="presParOf" srcId="{2CAD5E13-0C70-4743-B42D-04798D1FBEBA}" destId="{053D1549-98A4-4D31-9530-A86EC22F446A}" srcOrd="4" destOrd="0" presId="urn:microsoft.com/office/officeart/2005/8/layout/radial5"/>
    <dgm:cxn modelId="{45589F69-1247-4CD5-A5EC-CD9054095A06}" type="presParOf" srcId="{2CAD5E13-0C70-4743-B42D-04798D1FBEBA}" destId="{7E187952-5BEF-483F-9974-0C688FE0262E}" srcOrd="5" destOrd="0" presId="urn:microsoft.com/office/officeart/2005/8/layout/radial5"/>
    <dgm:cxn modelId="{FD9F9862-60D4-44BB-8E36-B2E6CB4DF2DB}" type="presParOf" srcId="{7E187952-5BEF-483F-9974-0C688FE0262E}" destId="{BD39B0D3-9D67-47A9-BB9D-6AE471081A3E}" srcOrd="0" destOrd="0" presId="urn:microsoft.com/office/officeart/2005/8/layout/radial5"/>
    <dgm:cxn modelId="{E423095D-86E3-4327-AEEC-BE611805C292}" type="presParOf" srcId="{2CAD5E13-0C70-4743-B42D-04798D1FBEBA}" destId="{BC2B2FFA-D229-46BD-8790-1C6FA9F55795}" srcOrd="6" destOrd="0" presId="urn:microsoft.com/office/officeart/2005/8/layout/radial5"/>
    <dgm:cxn modelId="{13F12F92-8FCF-4B60-B9ED-DCA00FEC4978}" type="presParOf" srcId="{2CAD5E13-0C70-4743-B42D-04798D1FBEBA}" destId="{237A526A-FAA8-4BD2-AD3B-EBCC68D38807}" srcOrd="7" destOrd="0" presId="urn:microsoft.com/office/officeart/2005/8/layout/radial5"/>
    <dgm:cxn modelId="{C1EC686A-DF4E-4130-AF92-1B427A621F01}" type="presParOf" srcId="{237A526A-FAA8-4BD2-AD3B-EBCC68D38807}" destId="{6BBD4486-6F88-47A8-AFBB-6D230D33ACDA}" srcOrd="0" destOrd="0" presId="urn:microsoft.com/office/officeart/2005/8/layout/radial5"/>
    <dgm:cxn modelId="{1FA2AFA9-9DC9-4CF6-B927-93B9CB8F6D68}" type="presParOf" srcId="{2CAD5E13-0C70-4743-B42D-04798D1FBEBA}" destId="{5CD04F96-7301-48FA-967F-652BBF4D1FA7}" srcOrd="8" destOrd="0" presId="urn:microsoft.com/office/officeart/2005/8/layout/radial5"/>
    <dgm:cxn modelId="{C0891614-D7FD-49EF-AAD6-2C67415F5207}" type="presParOf" srcId="{2CAD5E13-0C70-4743-B42D-04798D1FBEBA}" destId="{03F011BF-2AD6-4478-94AF-285E63AA0C54}" srcOrd="9" destOrd="0" presId="urn:microsoft.com/office/officeart/2005/8/layout/radial5"/>
    <dgm:cxn modelId="{08710BCF-C5FD-48ED-A7E2-A469590296E0}" type="presParOf" srcId="{03F011BF-2AD6-4478-94AF-285E63AA0C54}" destId="{94A9F328-8012-4FE0-8089-CC537E1FF96D}" srcOrd="0" destOrd="0" presId="urn:microsoft.com/office/officeart/2005/8/layout/radial5"/>
    <dgm:cxn modelId="{9527A58A-8C51-4C1A-BA8E-5C911AE52DEF}" type="presParOf" srcId="{2CAD5E13-0C70-4743-B42D-04798D1FBEBA}" destId="{402C85B5-3502-496A-B896-63AA844134F4}" srcOrd="10" destOrd="0" presId="urn:microsoft.com/office/officeart/2005/8/layout/radial5"/>
    <dgm:cxn modelId="{A04E1BEB-77F4-40CD-9A9A-AB2B46DF28D3}" type="presParOf" srcId="{2CAD5E13-0C70-4743-B42D-04798D1FBEBA}" destId="{A6ED002B-64A6-4627-A8DC-3823B0A4508F}" srcOrd="11" destOrd="0" presId="urn:microsoft.com/office/officeart/2005/8/layout/radial5"/>
    <dgm:cxn modelId="{9706F400-36CE-43E7-A56E-73E85F9C6779}" type="presParOf" srcId="{A6ED002B-64A6-4627-A8DC-3823B0A4508F}" destId="{69E86E6B-2F0E-47D0-BC21-646775FEC77B}" srcOrd="0" destOrd="0" presId="urn:microsoft.com/office/officeart/2005/8/layout/radial5"/>
    <dgm:cxn modelId="{63AA482B-28AD-4257-8D9C-1ED01922B247}" type="presParOf" srcId="{2CAD5E13-0C70-4743-B42D-04798D1FBEBA}" destId="{A3F7DC83-0A48-4A4E-A6B6-A025F412B38D}" srcOrd="12"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A5ADD1-3A6D-4909-8D80-AAB3CC58C11E}" type="doc">
      <dgm:prSet loTypeId="urn:microsoft.com/office/officeart/2009/3/layout/CircleRelationship" loCatId="relationship" qsTypeId="urn:microsoft.com/office/officeart/2005/8/quickstyle/simple3" qsCatId="simple" csTypeId="urn:microsoft.com/office/officeart/2005/8/colors/colorful1#1" csCatId="colorful" phldr="1"/>
      <dgm:spPr/>
    </dgm:pt>
    <dgm:pt modelId="{2234B6E8-8FC4-41A1-96F4-28C8380F82E2}">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smtClean="0">
              <a:ln/>
              <a:effectLst/>
              <a:latin typeface="Times New Roman" pitchFamily="18" charset="0"/>
              <a:cs typeface="B Zar" pitchFamily="2" charset="-78"/>
            </a:rPr>
            <a:t>پيش نيازهاي اجرايي</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effectLst/>
              <a:latin typeface="Times New Roman" pitchFamily="18" charset="0"/>
              <a:cs typeface="B Zar" pitchFamily="2" charset="-78"/>
            </a:rPr>
            <a:t>ارزشيابي</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effectLst/>
              <a:latin typeface="Times New Roman" pitchFamily="18" charset="0"/>
              <a:cs typeface="B Zar" pitchFamily="2" charset="-78"/>
            </a:rPr>
            <a:t>کيفي توصيفي</a:t>
          </a:r>
          <a:endParaRPr kumimoji="0" lang="en-US" sz="2800" b="0" i="0" u="none" strike="noStrike" cap="none" normalizeH="0" baseline="0" dirty="0" smtClean="0">
            <a:ln/>
            <a:effectLst/>
            <a:latin typeface="Arial" charset="0"/>
            <a:ea typeface="B Zar" pitchFamily="2" charset="-78"/>
            <a:cs typeface="B Zar" pitchFamily="2" charset="-78"/>
          </a:endParaRPr>
        </a:p>
      </dgm:t>
    </dgm:pt>
    <dgm:pt modelId="{C14C5ED2-3053-4BDF-B64E-076DACD48348}" type="parTrans" cxnId="{24342785-0EE0-4CF9-A414-920DB0394F22}">
      <dgm:prSet/>
      <dgm:spPr/>
      <dgm:t>
        <a:bodyPr/>
        <a:lstStyle/>
        <a:p>
          <a:endParaRPr lang="en-US"/>
        </a:p>
      </dgm:t>
    </dgm:pt>
    <dgm:pt modelId="{6E3B4516-EB34-4042-9CF3-A5161E66353D}" type="sibTrans" cxnId="{24342785-0EE0-4CF9-A414-920DB0394F22}">
      <dgm:prSet/>
      <dgm:spPr/>
      <dgm:t>
        <a:bodyPr/>
        <a:lstStyle/>
        <a:p>
          <a:endParaRPr lang="en-US"/>
        </a:p>
      </dgm:t>
    </dgm:pt>
    <dgm:pt modelId="{8B9B1203-B7D1-4F66-B494-5FE35AEFC6B1}">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smtClean="0">
              <a:ln/>
              <a:effectLst/>
              <a:latin typeface="Segoe Print" pitchFamily="2" charset="0"/>
              <a:cs typeface="B Zar" pitchFamily="2" charset="-78"/>
            </a:rPr>
            <a:t>شناخت دانش آموزان</a:t>
          </a:r>
          <a:endParaRPr kumimoji="0" lang="en-US" sz="1800" b="0" i="0" u="none" strike="noStrike" cap="none" normalizeH="0" baseline="0" dirty="0" smtClean="0">
            <a:ln/>
            <a:effectLst/>
            <a:latin typeface="Arial" charset="0"/>
            <a:ea typeface="B Zar" pitchFamily="2" charset="-78"/>
            <a:cs typeface="B Zar" pitchFamily="2" charset="-78"/>
          </a:endParaRPr>
        </a:p>
      </dgm:t>
    </dgm:pt>
    <dgm:pt modelId="{5408274B-C15B-4A8E-AA87-70BAD2AB712E}" type="parTrans" cxnId="{6192C1EE-9B6A-41F1-A3F8-5F404098BC9D}">
      <dgm:prSet/>
      <dgm:spPr/>
      <dgm:t>
        <a:bodyPr/>
        <a:lstStyle/>
        <a:p>
          <a:endParaRPr lang="en-US"/>
        </a:p>
      </dgm:t>
    </dgm:pt>
    <dgm:pt modelId="{E69374E2-D8F9-4B0E-8C3D-EBB74F0E6573}" type="sibTrans" cxnId="{6192C1EE-9B6A-41F1-A3F8-5F404098BC9D}">
      <dgm:prSet/>
      <dgm:spPr/>
      <dgm:t>
        <a:bodyPr/>
        <a:lstStyle/>
        <a:p>
          <a:endParaRPr lang="en-US"/>
        </a:p>
      </dgm:t>
    </dgm:pt>
    <dgm:pt modelId="{BD6D1F0A-6DB2-4E76-99A5-04F418E01AD6}">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smtClean="0">
              <a:ln/>
              <a:effectLst/>
              <a:latin typeface="Times New Roman" pitchFamily="18" charset="0"/>
              <a:cs typeface="B Zar" pitchFamily="2" charset="-78"/>
            </a:rPr>
            <a:t>کاهش فضاي رقابتي</a:t>
          </a:r>
          <a:endParaRPr kumimoji="0" lang="en-US" sz="1800" b="0" i="0" u="none" strike="noStrike" cap="none" normalizeH="0" baseline="0" dirty="0" smtClean="0">
            <a:ln/>
            <a:effectLst/>
            <a:latin typeface="Arial" charset="0"/>
            <a:ea typeface="B Zar" pitchFamily="2" charset="-78"/>
            <a:cs typeface="B Zar" pitchFamily="2" charset="-78"/>
          </a:endParaRPr>
        </a:p>
      </dgm:t>
    </dgm:pt>
    <dgm:pt modelId="{783E7DA8-DC40-420A-8ED6-6644D2D23574}" type="parTrans" cxnId="{7212389E-07CC-45D0-A8C9-D995C61AC5F3}">
      <dgm:prSet/>
      <dgm:spPr/>
      <dgm:t>
        <a:bodyPr/>
        <a:lstStyle/>
        <a:p>
          <a:endParaRPr lang="en-US"/>
        </a:p>
      </dgm:t>
    </dgm:pt>
    <dgm:pt modelId="{24D10803-3356-45B8-874C-B3CF438B2054}" type="sibTrans" cxnId="{7212389E-07CC-45D0-A8C9-D995C61AC5F3}">
      <dgm:prSet/>
      <dgm:spPr/>
      <dgm:t>
        <a:bodyPr/>
        <a:lstStyle/>
        <a:p>
          <a:endParaRPr lang="en-US"/>
        </a:p>
      </dgm:t>
    </dgm:pt>
    <dgm:pt modelId="{7BDF2D67-67B3-48E5-A699-ACD7A19F31D0}">
      <dgm:prSet custT="1">
        <dgm:style>
          <a:lnRef idx="1">
            <a:schemeClr val="accent2"/>
          </a:lnRef>
          <a:fillRef idx="2">
            <a:schemeClr val="accent2"/>
          </a:fillRef>
          <a:effectRef idx="1">
            <a:schemeClr val="accent2"/>
          </a:effectRef>
          <a:fontRef idx="minor">
            <a:schemeClr val="dk1"/>
          </a:fontRef>
        </dgm:style>
      </dgm:prSet>
      <dgm:spPr>
        <a:solidFill>
          <a:schemeClr val="accent1"/>
        </a:solidFill>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smtClean="0">
              <a:ln/>
              <a:effectLst/>
              <a:latin typeface="Times New Roman" pitchFamily="18" charset="0"/>
              <a:cs typeface="B Zar" pitchFamily="2" charset="-78"/>
            </a:rPr>
            <a:t>تغيير چيدمان کلاس</a:t>
          </a:r>
          <a:endParaRPr kumimoji="0" lang="en-US" sz="1800" b="0" i="0" u="none" strike="noStrike" cap="none" normalizeH="0" baseline="0" dirty="0" smtClean="0">
            <a:ln/>
            <a:effectLst/>
            <a:latin typeface="Arial" charset="0"/>
            <a:ea typeface="B Zar" pitchFamily="2" charset="-78"/>
            <a:cs typeface="B Zar" pitchFamily="2" charset="-78"/>
          </a:endParaRPr>
        </a:p>
      </dgm:t>
    </dgm:pt>
    <dgm:pt modelId="{701BD48F-5E3A-4BAB-8454-8CFBEAAE6518}" type="parTrans" cxnId="{48FF74B5-4EB9-4B34-9764-BB9201791379}">
      <dgm:prSet/>
      <dgm:spPr/>
      <dgm:t>
        <a:bodyPr/>
        <a:lstStyle/>
        <a:p>
          <a:endParaRPr lang="en-US"/>
        </a:p>
      </dgm:t>
    </dgm:pt>
    <dgm:pt modelId="{7A7812B6-71E2-41AB-BD68-FE7BCEA35ED9}" type="sibTrans" cxnId="{48FF74B5-4EB9-4B34-9764-BB9201791379}">
      <dgm:prSet/>
      <dgm:spPr/>
      <dgm:t>
        <a:bodyPr/>
        <a:lstStyle/>
        <a:p>
          <a:endParaRPr lang="en-US"/>
        </a:p>
      </dgm:t>
    </dgm:pt>
    <dgm:pt modelId="{CDF495F2-6B5A-46F6-AC5A-89FC31188490}">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smtClean="0">
              <a:ln/>
              <a:effectLst/>
              <a:latin typeface="Times New Roman" pitchFamily="18" charset="0"/>
              <a:cs typeface="B Zar" pitchFamily="2" charset="-78"/>
            </a:rPr>
            <a:t>تغيير نگرش نسبت يادگيري</a:t>
          </a:r>
          <a:endParaRPr kumimoji="0" lang="en-US" sz="1800" b="0" i="0" u="none" strike="noStrike" cap="none" normalizeH="0" baseline="0" dirty="0" smtClean="0">
            <a:ln/>
            <a:effectLst/>
            <a:latin typeface="Arial" charset="0"/>
            <a:ea typeface="B Zar" pitchFamily="2" charset="-78"/>
            <a:cs typeface="B Zar" pitchFamily="2" charset="-78"/>
          </a:endParaRPr>
        </a:p>
      </dgm:t>
    </dgm:pt>
    <dgm:pt modelId="{BA2ECC3E-1127-4B8E-9D8A-117B90FBEA85}" type="parTrans" cxnId="{82163457-BEC6-4747-8603-B776931F1B97}">
      <dgm:prSet/>
      <dgm:spPr/>
      <dgm:t>
        <a:bodyPr/>
        <a:lstStyle/>
        <a:p>
          <a:endParaRPr lang="en-US"/>
        </a:p>
      </dgm:t>
    </dgm:pt>
    <dgm:pt modelId="{D9EBD094-A12B-42C3-B376-7D7216A41B4E}" type="sibTrans" cxnId="{82163457-BEC6-4747-8603-B776931F1B97}">
      <dgm:prSet/>
      <dgm:spPr/>
      <dgm:t>
        <a:bodyPr/>
        <a:lstStyle/>
        <a:p>
          <a:endParaRPr lang="en-US"/>
        </a:p>
      </dgm:t>
    </dgm:pt>
    <dgm:pt modelId="{9A8E9C65-68AD-4DBB-B0DD-08556C042633}">
      <dgm:prSet custT="1"/>
      <dgm:spPr>
        <a:gradFill flip="none" rotWithShape="0">
          <a:gsLst>
            <a:gs pos="7000">
              <a:srgbClr val="BEADA2"/>
            </a:gs>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6200000" scaled="1"/>
          <a:tileRect/>
        </a:gradFill>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smtClean="0">
              <a:ln/>
              <a:effectLst/>
              <a:latin typeface="Times New Roman" pitchFamily="18" charset="0"/>
              <a:cs typeface="B Zar" pitchFamily="2" charset="-78"/>
            </a:rPr>
            <a:t>ايجاد فضاي اخلاقي</a:t>
          </a:r>
          <a:endParaRPr kumimoji="0" lang="en-US" sz="1800" b="0" i="0" u="none" strike="noStrike" cap="none" normalizeH="0" baseline="0" dirty="0" smtClean="0">
            <a:ln/>
            <a:effectLst/>
            <a:latin typeface="Arial" charset="0"/>
            <a:ea typeface="B Zar" pitchFamily="2" charset="-78"/>
            <a:cs typeface="B Zar" pitchFamily="2" charset="-78"/>
          </a:endParaRPr>
        </a:p>
      </dgm:t>
    </dgm:pt>
    <dgm:pt modelId="{C7EC71FB-CDFD-4694-B299-AE9583DC1C8C}" type="sibTrans" cxnId="{EC4FDBC0-8697-40C0-87EE-BB5CB010CF89}">
      <dgm:prSet/>
      <dgm:spPr/>
      <dgm:t>
        <a:bodyPr/>
        <a:lstStyle/>
        <a:p>
          <a:endParaRPr lang="en-US"/>
        </a:p>
      </dgm:t>
    </dgm:pt>
    <dgm:pt modelId="{4D7A7DB3-FFD9-4440-BD9D-7D4145C3F2D8}" type="parTrans" cxnId="{EC4FDBC0-8697-40C0-87EE-BB5CB010CF89}">
      <dgm:prSet/>
      <dgm:spPr/>
      <dgm:t>
        <a:bodyPr/>
        <a:lstStyle/>
        <a:p>
          <a:endParaRPr lang="en-US"/>
        </a:p>
      </dgm:t>
    </dgm:pt>
    <dgm:pt modelId="{0ADD2460-5700-48D0-B0DB-E41CAF9CC4BD}" type="pres">
      <dgm:prSet presAssocID="{D1A5ADD1-3A6D-4909-8D80-AAB3CC58C11E}" presName="Name0" presStyleCnt="0">
        <dgm:presLayoutVars>
          <dgm:chMax val="1"/>
          <dgm:chPref val="1"/>
        </dgm:presLayoutVars>
      </dgm:prSet>
      <dgm:spPr/>
    </dgm:pt>
    <dgm:pt modelId="{4A110857-C976-4E94-AFAD-7CB4C8B75882}" type="pres">
      <dgm:prSet presAssocID="{2234B6E8-8FC4-41A1-96F4-28C8380F82E2}" presName="Parent" presStyleLbl="node0" presStyleIdx="0" presStyleCnt="1">
        <dgm:presLayoutVars>
          <dgm:chMax val="5"/>
          <dgm:chPref val="5"/>
        </dgm:presLayoutVars>
      </dgm:prSet>
      <dgm:spPr/>
      <dgm:t>
        <a:bodyPr/>
        <a:lstStyle/>
        <a:p>
          <a:endParaRPr lang="en-US"/>
        </a:p>
      </dgm:t>
    </dgm:pt>
    <dgm:pt modelId="{7DA09BEB-794F-458D-8C15-F05A2674257B}" type="pres">
      <dgm:prSet presAssocID="{2234B6E8-8FC4-41A1-96F4-28C8380F82E2}" presName="Accent2" presStyleLbl="node1" presStyleIdx="0" presStyleCnt="19" custLinFactX="-7829" custLinFactNeighborX="-100000" custLinFactNeighborY="-34750"/>
      <dgm:spPr/>
    </dgm:pt>
    <dgm:pt modelId="{AFD017CA-D49D-4226-8A51-9119A2C62F09}" type="pres">
      <dgm:prSet presAssocID="{2234B6E8-8FC4-41A1-96F4-28C8380F82E2}" presName="Accent3" presStyleLbl="node1" presStyleIdx="1" presStyleCnt="19" custLinFactX="-23118" custLinFactY="97011" custLinFactNeighborX="-100000" custLinFactNeighborY="100000"/>
      <dgm:spPr/>
    </dgm:pt>
    <dgm:pt modelId="{04A80112-0E64-496B-8805-03C1E19DA3EB}" type="pres">
      <dgm:prSet presAssocID="{2234B6E8-8FC4-41A1-96F4-28C8380F82E2}" presName="Accent4" presStyleLbl="node1" presStyleIdx="2" presStyleCnt="19" custLinFactNeighborX="80979" custLinFactNeighborY="-14215"/>
      <dgm:spPr/>
    </dgm:pt>
    <dgm:pt modelId="{AE649509-3765-4F6A-9CB7-A7994E14221E}" type="pres">
      <dgm:prSet presAssocID="{2234B6E8-8FC4-41A1-96F4-28C8380F82E2}" presName="Accent5" presStyleLbl="node1" presStyleIdx="3" presStyleCnt="19"/>
      <dgm:spPr/>
    </dgm:pt>
    <dgm:pt modelId="{74338324-C5F2-4C0D-AC4C-CB69309DEF96}" type="pres">
      <dgm:prSet presAssocID="{2234B6E8-8FC4-41A1-96F4-28C8380F82E2}" presName="Accent6" presStyleLbl="node1" presStyleIdx="4" presStyleCnt="19"/>
      <dgm:spPr/>
    </dgm:pt>
    <dgm:pt modelId="{66CC7849-D5F5-4E09-8E44-7D4CE6BBC47C}" type="pres">
      <dgm:prSet presAssocID="{8B9B1203-B7D1-4F66-B494-5FE35AEFC6B1}" presName="Child1" presStyleLbl="node1" presStyleIdx="5" presStyleCnt="19">
        <dgm:presLayoutVars>
          <dgm:chMax val="0"/>
          <dgm:chPref val="0"/>
        </dgm:presLayoutVars>
      </dgm:prSet>
      <dgm:spPr/>
      <dgm:t>
        <a:bodyPr/>
        <a:lstStyle/>
        <a:p>
          <a:endParaRPr lang="en-US"/>
        </a:p>
      </dgm:t>
    </dgm:pt>
    <dgm:pt modelId="{AE304636-6436-4D72-BF77-015F5E6AEC91}" type="pres">
      <dgm:prSet presAssocID="{8B9B1203-B7D1-4F66-B494-5FE35AEFC6B1}" presName="Accent7" presStyleCnt="0"/>
      <dgm:spPr/>
    </dgm:pt>
    <dgm:pt modelId="{E068B5E2-4ABA-426D-8B08-65A4FA198DAB}" type="pres">
      <dgm:prSet presAssocID="{8B9B1203-B7D1-4F66-B494-5FE35AEFC6B1}" presName="AccentHold1" presStyleLbl="node1" presStyleIdx="6" presStyleCnt="19" custFlipVert="1" custFlipHor="1" custScaleX="100000" custScaleY="111170" custLinFactX="-43297" custLinFactY="-95345" custLinFactNeighborX="-100000" custLinFactNeighborY="-100000"/>
      <dgm:spPr/>
    </dgm:pt>
    <dgm:pt modelId="{6A460CE8-18B6-4BC5-90E9-77E4430685A3}" type="pres">
      <dgm:prSet presAssocID="{8B9B1203-B7D1-4F66-B494-5FE35AEFC6B1}" presName="Accent8" presStyleCnt="0"/>
      <dgm:spPr/>
    </dgm:pt>
    <dgm:pt modelId="{71A985AC-10E3-4466-A254-281A1294847A}" type="pres">
      <dgm:prSet presAssocID="{8B9B1203-B7D1-4F66-B494-5FE35AEFC6B1}" presName="AccentHold2" presStyleLbl="node1" presStyleIdx="7" presStyleCnt="19"/>
      <dgm:spPr/>
    </dgm:pt>
    <dgm:pt modelId="{C8E241B7-1F5A-4A5B-BF56-D998898017EE}" type="pres">
      <dgm:prSet presAssocID="{BD6D1F0A-6DB2-4E76-99A5-04F418E01AD6}" presName="Child2" presStyleLbl="node1" presStyleIdx="8" presStyleCnt="19" custLinFactNeighborX="23988" custLinFactNeighborY="40318">
        <dgm:presLayoutVars>
          <dgm:chMax val="0"/>
          <dgm:chPref val="0"/>
        </dgm:presLayoutVars>
      </dgm:prSet>
      <dgm:spPr/>
      <dgm:t>
        <a:bodyPr/>
        <a:lstStyle/>
        <a:p>
          <a:endParaRPr lang="en-US"/>
        </a:p>
      </dgm:t>
    </dgm:pt>
    <dgm:pt modelId="{F2CEC474-F0A6-4ACD-98BE-74349443E6A7}" type="pres">
      <dgm:prSet presAssocID="{BD6D1F0A-6DB2-4E76-99A5-04F418E01AD6}" presName="Accent9" presStyleCnt="0"/>
      <dgm:spPr/>
    </dgm:pt>
    <dgm:pt modelId="{1BDD8E3B-D19C-4D1A-8DAE-7907D2796E8F}" type="pres">
      <dgm:prSet presAssocID="{BD6D1F0A-6DB2-4E76-99A5-04F418E01AD6}" presName="AccentHold1" presStyleLbl="node1" presStyleIdx="9" presStyleCnt="19"/>
      <dgm:spPr/>
    </dgm:pt>
    <dgm:pt modelId="{D336E791-0811-4169-8E6E-F0B4C2F58015}" type="pres">
      <dgm:prSet presAssocID="{BD6D1F0A-6DB2-4E76-99A5-04F418E01AD6}" presName="Accent10" presStyleCnt="0"/>
      <dgm:spPr/>
    </dgm:pt>
    <dgm:pt modelId="{B2EE9F62-A030-4B9D-A45F-E7160C315CB1}" type="pres">
      <dgm:prSet presAssocID="{BD6D1F0A-6DB2-4E76-99A5-04F418E01AD6}" presName="AccentHold2" presStyleLbl="node1" presStyleIdx="10" presStyleCnt="19"/>
      <dgm:spPr/>
    </dgm:pt>
    <dgm:pt modelId="{F785CBD3-FDED-4C59-AEFA-4F0AC92B5580}" type="pres">
      <dgm:prSet presAssocID="{BD6D1F0A-6DB2-4E76-99A5-04F418E01AD6}" presName="Accent11" presStyleCnt="0"/>
      <dgm:spPr/>
    </dgm:pt>
    <dgm:pt modelId="{2BEA30AC-2304-4ED2-B55D-49CA8984E2A9}" type="pres">
      <dgm:prSet presAssocID="{BD6D1F0A-6DB2-4E76-99A5-04F418E01AD6}" presName="AccentHold3" presStyleLbl="node1" presStyleIdx="11" presStyleCnt="19"/>
      <dgm:spPr/>
    </dgm:pt>
    <dgm:pt modelId="{4ACD16BC-90FD-41E6-B5C7-028C4096CB14}" type="pres">
      <dgm:prSet presAssocID="{7BDF2D67-67B3-48E5-A699-ACD7A19F31D0}" presName="Child3" presStyleLbl="node1" presStyleIdx="12" presStyleCnt="19" custLinFactNeighborX="-56773" custLinFactNeighborY="41011">
        <dgm:presLayoutVars>
          <dgm:chMax val="0"/>
          <dgm:chPref val="0"/>
        </dgm:presLayoutVars>
      </dgm:prSet>
      <dgm:spPr/>
      <dgm:t>
        <a:bodyPr/>
        <a:lstStyle/>
        <a:p>
          <a:endParaRPr lang="en-US"/>
        </a:p>
      </dgm:t>
    </dgm:pt>
    <dgm:pt modelId="{1855E784-D8CC-4750-B963-3373AFFE05E0}" type="pres">
      <dgm:prSet presAssocID="{7BDF2D67-67B3-48E5-A699-ACD7A19F31D0}" presName="Accent12" presStyleCnt="0"/>
      <dgm:spPr/>
    </dgm:pt>
    <dgm:pt modelId="{67569205-2BB1-4CB1-B013-1C51F1A0FF6A}" type="pres">
      <dgm:prSet presAssocID="{7BDF2D67-67B3-48E5-A699-ACD7A19F31D0}" presName="AccentHold1" presStyleLbl="node1" presStyleIdx="13" presStyleCnt="19"/>
      <dgm:spPr/>
    </dgm:pt>
    <dgm:pt modelId="{1E8ACD9B-5F4E-4EA1-8333-45E280F85819}" type="pres">
      <dgm:prSet presAssocID="{CDF495F2-6B5A-46F6-AC5A-89FC31188490}" presName="Child4" presStyleLbl="node1" presStyleIdx="14" presStyleCnt="19">
        <dgm:presLayoutVars>
          <dgm:chMax val="0"/>
          <dgm:chPref val="0"/>
        </dgm:presLayoutVars>
      </dgm:prSet>
      <dgm:spPr/>
      <dgm:t>
        <a:bodyPr/>
        <a:lstStyle/>
        <a:p>
          <a:endParaRPr lang="en-US"/>
        </a:p>
      </dgm:t>
    </dgm:pt>
    <dgm:pt modelId="{B6ECBAEF-A37F-4BCA-863F-2EA5801D9748}" type="pres">
      <dgm:prSet presAssocID="{CDF495F2-6B5A-46F6-AC5A-89FC31188490}" presName="Accent13" presStyleCnt="0"/>
      <dgm:spPr/>
    </dgm:pt>
    <dgm:pt modelId="{32892DBD-A6F6-45FE-ADFD-C4FE065DED6C}" type="pres">
      <dgm:prSet presAssocID="{CDF495F2-6B5A-46F6-AC5A-89FC31188490}" presName="AccentHold1" presStyleLbl="node1" presStyleIdx="15" presStyleCnt="19"/>
      <dgm:spPr/>
    </dgm:pt>
    <dgm:pt modelId="{5D94B533-9478-46EA-9166-A5E8C2EE2B80}" type="pres">
      <dgm:prSet presAssocID="{9A8E9C65-68AD-4DBB-B0DD-08556C042633}" presName="Child5" presStyleLbl="node1" presStyleIdx="16" presStyleCnt="19" custLinFactNeighborX="19233" custLinFactNeighborY="15848">
        <dgm:presLayoutVars>
          <dgm:chMax val="0"/>
          <dgm:chPref val="0"/>
        </dgm:presLayoutVars>
      </dgm:prSet>
      <dgm:spPr/>
      <dgm:t>
        <a:bodyPr/>
        <a:lstStyle/>
        <a:p>
          <a:endParaRPr lang="en-US"/>
        </a:p>
      </dgm:t>
    </dgm:pt>
    <dgm:pt modelId="{81EA00AE-8D2E-49E9-8925-AE64F6B46BAE}" type="pres">
      <dgm:prSet presAssocID="{9A8E9C65-68AD-4DBB-B0DD-08556C042633}" presName="Accent15" presStyleCnt="0"/>
      <dgm:spPr/>
    </dgm:pt>
    <dgm:pt modelId="{A220C913-D6DB-46C2-9008-9AA7A50D9926}" type="pres">
      <dgm:prSet presAssocID="{9A8E9C65-68AD-4DBB-B0DD-08556C042633}" presName="AccentHold2" presStyleLbl="node1" presStyleIdx="17" presStyleCnt="19"/>
      <dgm:spPr/>
    </dgm:pt>
    <dgm:pt modelId="{EA2A490F-1F23-4EAC-890E-BC8F86FDEF5C}" type="pres">
      <dgm:prSet presAssocID="{9A8E9C65-68AD-4DBB-B0DD-08556C042633}" presName="Accent16" presStyleCnt="0"/>
      <dgm:spPr/>
    </dgm:pt>
    <dgm:pt modelId="{76F688D0-2C37-42D5-A436-0815BDC17262}" type="pres">
      <dgm:prSet presAssocID="{9A8E9C65-68AD-4DBB-B0DD-08556C042633}" presName="AccentHold3" presStyleLbl="node1" presStyleIdx="18" presStyleCnt="19" custLinFactX="132305" custLinFactY="100000" custLinFactNeighborX="200000" custLinFactNeighborY="145653"/>
      <dgm:spPr/>
    </dgm:pt>
  </dgm:ptLst>
  <dgm:cxnLst>
    <dgm:cxn modelId="{69670F81-13CB-420D-980D-496477A044A5}" type="presOf" srcId="{7BDF2D67-67B3-48E5-A699-ACD7A19F31D0}" destId="{4ACD16BC-90FD-41E6-B5C7-028C4096CB14}" srcOrd="0" destOrd="0" presId="urn:microsoft.com/office/officeart/2009/3/layout/CircleRelationship"/>
    <dgm:cxn modelId="{921E61D8-F1CF-44BE-9703-EFF032D46543}" type="presOf" srcId="{8B9B1203-B7D1-4F66-B494-5FE35AEFC6B1}" destId="{66CC7849-D5F5-4E09-8E44-7D4CE6BBC47C}" srcOrd="0" destOrd="0" presId="urn:microsoft.com/office/officeart/2009/3/layout/CircleRelationship"/>
    <dgm:cxn modelId="{82163457-BEC6-4747-8603-B776931F1B97}" srcId="{2234B6E8-8FC4-41A1-96F4-28C8380F82E2}" destId="{CDF495F2-6B5A-46F6-AC5A-89FC31188490}" srcOrd="3" destOrd="0" parTransId="{BA2ECC3E-1127-4B8E-9D8A-117B90FBEA85}" sibTransId="{D9EBD094-A12B-42C3-B376-7D7216A41B4E}"/>
    <dgm:cxn modelId="{5AC9BA47-6047-4976-8122-FAF6AD884BC9}" type="presOf" srcId="{CDF495F2-6B5A-46F6-AC5A-89FC31188490}" destId="{1E8ACD9B-5F4E-4EA1-8333-45E280F85819}" srcOrd="0" destOrd="0" presId="urn:microsoft.com/office/officeart/2009/3/layout/CircleRelationship"/>
    <dgm:cxn modelId="{096F4471-4693-4B03-A404-B1FC41FEE4A9}" type="presOf" srcId="{9A8E9C65-68AD-4DBB-B0DD-08556C042633}" destId="{5D94B533-9478-46EA-9166-A5E8C2EE2B80}" srcOrd="0" destOrd="0" presId="urn:microsoft.com/office/officeart/2009/3/layout/CircleRelationship"/>
    <dgm:cxn modelId="{24342785-0EE0-4CF9-A414-920DB0394F22}" srcId="{D1A5ADD1-3A6D-4909-8D80-AAB3CC58C11E}" destId="{2234B6E8-8FC4-41A1-96F4-28C8380F82E2}" srcOrd="0" destOrd="0" parTransId="{C14C5ED2-3053-4BDF-B64E-076DACD48348}" sibTransId="{6E3B4516-EB34-4042-9CF3-A5161E66353D}"/>
    <dgm:cxn modelId="{48FF74B5-4EB9-4B34-9764-BB9201791379}" srcId="{2234B6E8-8FC4-41A1-96F4-28C8380F82E2}" destId="{7BDF2D67-67B3-48E5-A699-ACD7A19F31D0}" srcOrd="2" destOrd="0" parTransId="{701BD48F-5E3A-4BAB-8454-8CFBEAAE6518}" sibTransId="{7A7812B6-71E2-41AB-BD68-FE7BCEA35ED9}"/>
    <dgm:cxn modelId="{6192C1EE-9B6A-41F1-A3F8-5F404098BC9D}" srcId="{2234B6E8-8FC4-41A1-96F4-28C8380F82E2}" destId="{8B9B1203-B7D1-4F66-B494-5FE35AEFC6B1}" srcOrd="0" destOrd="0" parTransId="{5408274B-C15B-4A8E-AA87-70BAD2AB712E}" sibTransId="{E69374E2-D8F9-4B0E-8C3D-EBB74F0E6573}"/>
    <dgm:cxn modelId="{DF25D5E8-4589-477C-9A8A-0957EAB59B24}" type="presOf" srcId="{D1A5ADD1-3A6D-4909-8D80-AAB3CC58C11E}" destId="{0ADD2460-5700-48D0-B0DB-E41CAF9CC4BD}" srcOrd="0" destOrd="0" presId="urn:microsoft.com/office/officeart/2009/3/layout/CircleRelationship"/>
    <dgm:cxn modelId="{EC4FDBC0-8697-40C0-87EE-BB5CB010CF89}" srcId="{2234B6E8-8FC4-41A1-96F4-28C8380F82E2}" destId="{9A8E9C65-68AD-4DBB-B0DD-08556C042633}" srcOrd="4" destOrd="0" parTransId="{4D7A7DB3-FFD9-4440-BD9D-7D4145C3F2D8}" sibTransId="{C7EC71FB-CDFD-4694-B299-AE9583DC1C8C}"/>
    <dgm:cxn modelId="{7212389E-07CC-45D0-A8C9-D995C61AC5F3}" srcId="{2234B6E8-8FC4-41A1-96F4-28C8380F82E2}" destId="{BD6D1F0A-6DB2-4E76-99A5-04F418E01AD6}" srcOrd="1" destOrd="0" parTransId="{783E7DA8-DC40-420A-8ED6-6644D2D23574}" sibTransId="{24D10803-3356-45B8-874C-B3CF438B2054}"/>
    <dgm:cxn modelId="{38B65D66-7029-4886-BE2C-FFB089490709}" type="presOf" srcId="{BD6D1F0A-6DB2-4E76-99A5-04F418E01AD6}" destId="{C8E241B7-1F5A-4A5B-BF56-D998898017EE}" srcOrd="0" destOrd="0" presId="urn:microsoft.com/office/officeart/2009/3/layout/CircleRelationship"/>
    <dgm:cxn modelId="{F84D0C13-D2D5-4B66-9BF1-D0F981792B27}" type="presOf" srcId="{2234B6E8-8FC4-41A1-96F4-28C8380F82E2}" destId="{4A110857-C976-4E94-AFAD-7CB4C8B75882}" srcOrd="0" destOrd="0" presId="urn:microsoft.com/office/officeart/2009/3/layout/CircleRelationship"/>
    <dgm:cxn modelId="{E25C180C-A758-4C72-8EB3-28DFFCB60EE6}" type="presParOf" srcId="{0ADD2460-5700-48D0-B0DB-E41CAF9CC4BD}" destId="{4A110857-C976-4E94-AFAD-7CB4C8B75882}" srcOrd="0" destOrd="0" presId="urn:microsoft.com/office/officeart/2009/3/layout/CircleRelationship"/>
    <dgm:cxn modelId="{96E6008E-B75E-4547-A04A-38BE801D20A8}" type="presParOf" srcId="{0ADD2460-5700-48D0-B0DB-E41CAF9CC4BD}" destId="{7DA09BEB-794F-458D-8C15-F05A2674257B}" srcOrd="1" destOrd="0" presId="urn:microsoft.com/office/officeart/2009/3/layout/CircleRelationship"/>
    <dgm:cxn modelId="{FBE5A376-F583-4479-989B-48CE5295D43A}" type="presParOf" srcId="{0ADD2460-5700-48D0-B0DB-E41CAF9CC4BD}" destId="{AFD017CA-D49D-4226-8A51-9119A2C62F09}" srcOrd="2" destOrd="0" presId="urn:microsoft.com/office/officeart/2009/3/layout/CircleRelationship"/>
    <dgm:cxn modelId="{21E4F549-1D20-455F-A50E-D9F12C4CF25C}" type="presParOf" srcId="{0ADD2460-5700-48D0-B0DB-E41CAF9CC4BD}" destId="{04A80112-0E64-496B-8805-03C1E19DA3EB}" srcOrd="3" destOrd="0" presId="urn:microsoft.com/office/officeart/2009/3/layout/CircleRelationship"/>
    <dgm:cxn modelId="{3FEF28F5-7CCB-4517-BCAA-4F5B17BEBEEC}" type="presParOf" srcId="{0ADD2460-5700-48D0-B0DB-E41CAF9CC4BD}" destId="{AE649509-3765-4F6A-9CB7-A7994E14221E}" srcOrd="4" destOrd="0" presId="urn:microsoft.com/office/officeart/2009/3/layout/CircleRelationship"/>
    <dgm:cxn modelId="{569BC5C8-F1F2-4CFD-9800-E567217906CA}" type="presParOf" srcId="{0ADD2460-5700-48D0-B0DB-E41CAF9CC4BD}" destId="{74338324-C5F2-4C0D-AC4C-CB69309DEF96}" srcOrd="5" destOrd="0" presId="urn:microsoft.com/office/officeart/2009/3/layout/CircleRelationship"/>
    <dgm:cxn modelId="{0417D20D-C779-4F16-8072-4B5D4EE741FB}" type="presParOf" srcId="{0ADD2460-5700-48D0-B0DB-E41CAF9CC4BD}" destId="{66CC7849-D5F5-4E09-8E44-7D4CE6BBC47C}" srcOrd="6" destOrd="0" presId="urn:microsoft.com/office/officeart/2009/3/layout/CircleRelationship"/>
    <dgm:cxn modelId="{B77CCA5D-BBE7-4DA8-B47E-4EC7E017BC19}" type="presParOf" srcId="{0ADD2460-5700-48D0-B0DB-E41CAF9CC4BD}" destId="{AE304636-6436-4D72-BF77-015F5E6AEC91}" srcOrd="7" destOrd="0" presId="urn:microsoft.com/office/officeart/2009/3/layout/CircleRelationship"/>
    <dgm:cxn modelId="{208BC620-B78A-4F90-A61B-F1D951583E1D}" type="presParOf" srcId="{AE304636-6436-4D72-BF77-015F5E6AEC91}" destId="{E068B5E2-4ABA-426D-8B08-65A4FA198DAB}" srcOrd="0" destOrd="0" presId="urn:microsoft.com/office/officeart/2009/3/layout/CircleRelationship"/>
    <dgm:cxn modelId="{54F6D703-4BA4-4A74-B410-D33F17AECEB9}" type="presParOf" srcId="{0ADD2460-5700-48D0-B0DB-E41CAF9CC4BD}" destId="{6A460CE8-18B6-4BC5-90E9-77E4430685A3}" srcOrd="8" destOrd="0" presId="urn:microsoft.com/office/officeart/2009/3/layout/CircleRelationship"/>
    <dgm:cxn modelId="{F54C260D-BEAF-4851-A1F2-E5086AE5EFEC}" type="presParOf" srcId="{6A460CE8-18B6-4BC5-90E9-77E4430685A3}" destId="{71A985AC-10E3-4466-A254-281A1294847A}" srcOrd="0" destOrd="0" presId="urn:microsoft.com/office/officeart/2009/3/layout/CircleRelationship"/>
    <dgm:cxn modelId="{A8B37971-05F5-47BA-806C-AE6A3899703B}" type="presParOf" srcId="{0ADD2460-5700-48D0-B0DB-E41CAF9CC4BD}" destId="{C8E241B7-1F5A-4A5B-BF56-D998898017EE}" srcOrd="9" destOrd="0" presId="urn:microsoft.com/office/officeart/2009/3/layout/CircleRelationship"/>
    <dgm:cxn modelId="{6A95D354-07E3-45BD-A9F1-E7809E51B01F}" type="presParOf" srcId="{0ADD2460-5700-48D0-B0DB-E41CAF9CC4BD}" destId="{F2CEC474-F0A6-4ACD-98BE-74349443E6A7}" srcOrd="10" destOrd="0" presId="urn:microsoft.com/office/officeart/2009/3/layout/CircleRelationship"/>
    <dgm:cxn modelId="{F7D935D3-D605-497A-A891-5FAD6A175F6C}" type="presParOf" srcId="{F2CEC474-F0A6-4ACD-98BE-74349443E6A7}" destId="{1BDD8E3B-D19C-4D1A-8DAE-7907D2796E8F}" srcOrd="0" destOrd="0" presId="urn:microsoft.com/office/officeart/2009/3/layout/CircleRelationship"/>
    <dgm:cxn modelId="{916E6218-2DAD-487D-8DF4-F8FCD35E7A3D}" type="presParOf" srcId="{0ADD2460-5700-48D0-B0DB-E41CAF9CC4BD}" destId="{D336E791-0811-4169-8E6E-F0B4C2F58015}" srcOrd="11" destOrd="0" presId="urn:microsoft.com/office/officeart/2009/3/layout/CircleRelationship"/>
    <dgm:cxn modelId="{AB537A30-8D7F-40EF-9AD5-434CE8DB8849}" type="presParOf" srcId="{D336E791-0811-4169-8E6E-F0B4C2F58015}" destId="{B2EE9F62-A030-4B9D-A45F-E7160C315CB1}" srcOrd="0" destOrd="0" presId="urn:microsoft.com/office/officeart/2009/3/layout/CircleRelationship"/>
    <dgm:cxn modelId="{E6C6C061-3C1F-43BB-B330-FA2810A4D326}" type="presParOf" srcId="{0ADD2460-5700-48D0-B0DB-E41CAF9CC4BD}" destId="{F785CBD3-FDED-4C59-AEFA-4F0AC92B5580}" srcOrd="12" destOrd="0" presId="urn:microsoft.com/office/officeart/2009/3/layout/CircleRelationship"/>
    <dgm:cxn modelId="{C88E25B3-7CCA-400E-BF6B-B3ACDDBC8556}" type="presParOf" srcId="{F785CBD3-FDED-4C59-AEFA-4F0AC92B5580}" destId="{2BEA30AC-2304-4ED2-B55D-49CA8984E2A9}" srcOrd="0" destOrd="0" presId="urn:microsoft.com/office/officeart/2009/3/layout/CircleRelationship"/>
    <dgm:cxn modelId="{2F27A79A-3BE1-4467-A14F-7FE4CD75E756}" type="presParOf" srcId="{0ADD2460-5700-48D0-B0DB-E41CAF9CC4BD}" destId="{4ACD16BC-90FD-41E6-B5C7-028C4096CB14}" srcOrd="13" destOrd="0" presId="urn:microsoft.com/office/officeart/2009/3/layout/CircleRelationship"/>
    <dgm:cxn modelId="{957708AE-12B4-482D-90F8-9473C1DEC6F7}" type="presParOf" srcId="{0ADD2460-5700-48D0-B0DB-E41CAF9CC4BD}" destId="{1855E784-D8CC-4750-B963-3373AFFE05E0}" srcOrd="14" destOrd="0" presId="urn:microsoft.com/office/officeart/2009/3/layout/CircleRelationship"/>
    <dgm:cxn modelId="{BF9499BE-B205-4933-8D0F-F864F9EBC38E}" type="presParOf" srcId="{1855E784-D8CC-4750-B963-3373AFFE05E0}" destId="{67569205-2BB1-4CB1-B013-1C51F1A0FF6A}" srcOrd="0" destOrd="0" presId="urn:microsoft.com/office/officeart/2009/3/layout/CircleRelationship"/>
    <dgm:cxn modelId="{A427CA81-E761-40ED-A9F0-EABB480C976F}" type="presParOf" srcId="{0ADD2460-5700-48D0-B0DB-E41CAF9CC4BD}" destId="{1E8ACD9B-5F4E-4EA1-8333-45E280F85819}" srcOrd="15" destOrd="0" presId="urn:microsoft.com/office/officeart/2009/3/layout/CircleRelationship"/>
    <dgm:cxn modelId="{BD96CDDB-FDCE-43D9-88C8-CFFB7B9BA838}" type="presParOf" srcId="{0ADD2460-5700-48D0-B0DB-E41CAF9CC4BD}" destId="{B6ECBAEF-A37F-4BCA-863F-2EA5801D9748}" srcOrd="16" destOrd="0" presId="urn:microsoft.com/office/officeart/2009/3/layout/CircleRelationship"/>
    <dgm:cxn modelId="{B11B492A-22B5-4DCE-86DB-2B5E192D262D}" type="presParOf" srcId="{B6ECBAEF-A37F-4BCA-863F-2EA5801D9748}" destId="{32892DBD-A6F6-45FE-ADFD-C4FE065DED6C}" srcOrd="0" destOrd="0" presId="urn:microsoft.com/office/officeart/2009/3/layout/CircleRelationship"/>
    <dgm:cxn modelId="{8EB97D8F-B67D-49D1-AA9D-AB1E0AC98BF5}" type="presParOf" srcId="{0ADD2460-5700-48D0-B0DB-E41CAF9CC4BD}" destId="{5D94B533-9478-46EA-9166-A5E8C2EE2B80}" srcOrd="17" destOrd="0" presId="urn:microsoft.com/office/officeart/2009/3/layout/CircleRelationship"/>
    <dgm:cxn modelId="{51C31434-FC5E-4CB6-B24D-519AF42DC1DF}" type="presParOf" srcId="{0ADD2460-5700-48D0-B0DB-E41CAF9CC4BD}" destId="{81EA00AE-8D2E-49E9-8925-AE64F6B46BAE}" srcOrd="18" destOrd="0" presId="urn:microsoft.com/office/officeart/2009/3/layout/CircleRelationship"/>
    <dgm:cxn modelId="{4ED4F764-8E25-45AE-A84C-935716B4307F}" type="presParOf" srcId="{81EA00AE-8D2E-49E9-8925-AE64F6B46BAE}" destId="{A220C913-D6DB-46C2-9008-9AA7A50D9926}" srcOrd="0" destOrd="0" presId="urn:microsoft.com/office/officeart/2009/3/layout/CircleRelationship"/>
    <dgm:cxn modelId="{D05DBD4A-2F5D-47FF-AFCE-97676A6EB0B9}" type="presParOf" srcId="{0ADD2460-5700-48D0-B0DB-E41CAF9CC4BD}" destId="{EA2A490F-1F23-4EAC-890E-BC8F86FDEF5C}" srcOrd="19" destOrd="0" presId="urn:microsoft.com/office/officeart/2009/3/layout/CircleRelationship"/>
    <dgm:cxn modelId="{DB782DFA-8C2A-477D-8785-441F2CD58D02}" type="presParOf" srcId="{EA2A490F-1F23-4EAC-890E-BC8F86FDEF5C}" destId="{76F688D0-2C37-42D5-A436-0815BDC17262}" srcOrd="0" destOrd="0" presId="urn:microsoft.com/office/officeart/2009/3/layout/CircleRelationship"/>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EEFB02-6121-4398-BAF5-E1AB18FC7C0D}" type="doc">
      <dgm:prSet loTypeId="urn:microsoft.com/office/officeart/2005/8/layout/cycle1" loCatId="cycle" qsTypeId="urn:microsoft.com/office/officeart/2005/8/quickstyle/simple4" qsCatId="simple" csTypeId="urn:microsoft.com/office/officeart/2005/8/colors/accent1_2" csCatId="accent1" phldr="1"/>
      <dgm:spPr/>
    </dgm:pt>
    <dgm:pt modelId="{FB0326F8-75F1-4993-8DF7-01B0E8C9B100}">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effectLst/>
              <a:latin typeface="Times New Roman" pitchFamily="18" charset="0"/>
              <a:cs typeface="B Traffic" pitchFamily="2" charset="-78"/>
            </a:rPr>
            <a:t>شناخت انتظارات آموزشي و  نشانه هاي تحقق آن  </a:t>
          </a:r>
          <a:endParaRPr kumimoji="0" lang="en-US" b="0" i="0" u="none" strike="noStrike" cap="none" normalizeH="0" baseline="0" dirty="0" smtClean="0">
            <a:ln/>
            <a:effectLst/>
            <a:latin typeface="Arial" charset="0"/>
            <a:ea typeface="Homa" pitchFamily="2" charset="-78"/>
            <a:cs typeface="B Traffic" pitchFamily="2" charset="-78"/>
          </a:endParaRPr>
        </a:p>
      </dgm:t>
    </dgm:pt>
    <dgm:pt modelId="{818B5089-1D42-4F1C-AEF8-0271B53DCEA5}" type="parTrans" cxnId="{A78B3BC6-71A6-4E8A-A61C-200D5A14D391}">
      <dgm:prSet/>
      <dgm:spPr/>
      <dgm:t>
        <a:bodyPr/>
        <a:lstStyle/>
        <a:p>
          <a:endParaRPr lang="en-US"/>
        </a:p>
      </dgm:t>
    </dgm:pt>
    <dgm:pt modelId="{D703F586-2E4B-4B4B-B4FB-36B26CA38F87}" type="sibTrans" cxnId="{A78B3BC6-71A6-4E8A-A61C-200D5A14D391}">
      <dgm:prSet/>
      <dgm:spPr/>
      <dgm:t>
        <a:bodyPr/>
        <a:lstStyle/>
        <a:p>
          <a:endParaRPr lang="en-US"/>
        </a:p>
      </dgm:t>
    </dgm:pt>
    <dgm:pt modelId="{E7973FF7-6196-4EBA-B90F-FE9AF0F9154E}">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smtClean="0">
              <a:ln/>
              <a:effectLst/>
              <a:latin typeface="Times New Roman" pitchFamily="18" charset="0"/>
              <a:cs typeface="B Traffic" pitchFamily="2" charset="-78"/>
            </a:rPr>
            <a:t>جمع آوري اطلاعات</a:t>
          </a:r>
          <a:endParaRPr kumimoji="0" lang="en-US" sz="2400" b="0" i="0" u="none" strike="noStrike" cap="none" normalizeH="0" baseline="0" dirty="0" smtClean="0">
            <a:ln/>
            <a:effectLst/>
            <a:latin typeface="Arial" charset="0"/>
            <a:cs typeface="B Traffic" pitchFamily="2" charset="-78"/>
          </a:endParaRPr>
        </a:p>
      </dgm:t>
    </dgm:pt>
    <dgm:pt modelId="{A6897B39-A15B-4BD7-AC9D-10AE9EC7A055}" type="parTrans" cxnId="{13C8F6C9-83B5-4422-A98F-B196274F9105}">
      <dgm:prSet/>
      <dgm:spPr/>
      <dgm:t>
        <a:bodyPr/>
        <a:lstStyle/>
        <a:p>
          <a:endParaRPr lang="en-US"/>
        </a:p>
      </dgm:t>
    </dgm:pt>
    <dgm:pt modelId="{CB4E8527-76FC-4CA7-85E8-F7E7DFA70589}" type="sibTrans" cxnId="{13C8F6C9-83B5-4422-A98F-B196274F9105}">
      <dgm:prSet/>
      <dgm:spPr/>
      <dgm:t>
        <a:bodyPr/>
        <a:lstStyle/>
        <a:p>
          <a:endParaRPr lang="en-US"/>
        </a:p>
      </dgm:t>
    </dgm:pt>
    <dgm:pt modelId="{23909FCD-EF97-45AE-8BDB-F141EEE2A1E3}">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smtClean="0">
              <a:ln/>
              <a:effectLst/>
              <a:latin typeface="Times New Roman" pitchFamily="18" charset="0"/>
              <a:cs typeface="B Traffic" pitchFamily="2" charset="-78"/>
            </a:rPr>
            <a:t>تحليل ، تفسير و داوري </a:t>
          </a:r>
          <a:endParaRPr kumimoji="0" lang="en-US" sz="2400" b="1" i="0" u="none" strike="noStrike" cap="none" normalizeH="0" baseline="0" dirty="0" smtClean="0">
            <a:ln/>
            <a:effectLst/>
            <a:latin typeface="Arial" charset="0"/>
            <a:cs typeface="B Traffic" pitchFamily="2" charset="-78"/>
          </a:endParaRPr>
        </a:p>
      </dgm:t>
    </dgm:pt>
    <dgm:pt modelId="{D6623E39-A7FF-43D2-961D-910262A6F68F}" type="parTrans" cxnId="{4459A0A6-BB52-42BF-9D0D-A8882557919F}">
      <dgm:prSet/>
      <dgm:spPr/>
      <dgm:t>
        <a:bodyPr/>
        <a:lstStyle/>
        <a:p>
          <a:endParaRPr lang="en-US"/>
        </a:p>
      </dgm:t>
    </dgm:pt>
    <dgm:pt modelId="{EB21F2FB-FB8C-459E-B56E-08640E304ADF}" type="sibTrans" cxnId="{4459A0A6-BB52-42BF-9D0D-A8882557919F}">
      <dgm:prSet/>
      <dgm:spPr/>
      <dgm:t>
        <a:bodyPr/>
        <a:lstStyle/>
        <a:p>
          <a:endParaRPr lang="en-US"/>
        </a:p>
      </dgm:t>
    </dgm:pt>
    <dgm:pt modelId="{BD7F0F7E-D89E-4ACB-AEE2-C22DBF9F54FE}">
      <dgm:prSet custT="1"/>
      <dgm:spPr/>
      <dgm: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effectLst/>
              <a:latin typeface="Times New Roman" pitchFamily="18" charset="0"/>
              <a:cs typeface="B Traffic" pitchFamily="2" charset="-78"/>
            </a:rPr>
            <a:t>تصميم گيري</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effectLst/>
            <a:latin typeface="Arial" charset="0"/>
            <a:cs typeface="B Jadid" pitchFamily="2" charset="-78"/>
          </a:endParaRPr>
        </a:p>
      </dgm:t>
    </dgm:pt>
    <dgm:pt modelId="{581D8DBC-E3AE-41F8-BF1A-2CD19FFE3840}" type="parTrans" cxnId="{B497F736-3585-4B06-8825-0A6FA1949E50}">
      <dgm:prSet/>
      <dgm:spPr/>
      <dgm:t>
        <a:bodyPr/>
        <a:lstStyle/>
        <a:p>
          <a:endParaRPr lang="en-US"/>
        </a:p>
      </dgm:t>
    </dgm:pt>
    <dgm:pt modelId="{9ABF9923-CE3B-4C93-99FC-6B307C93A862}" type="sibTrans" cxnId="{B497F736-3585-4B06-8825-0A6FA1949E50}">
      <dgm:prSet/>
      <dgm:spPr/>
      <dgm:t>
        <a:bodyPr/>
        <a:lstStyle/>
        <a:p>
          <a:endParaRPr lang="en-US"/>
        </a:p>
      </dgm:t>
    </dgm:pt>
    <dgm:pt modelId="{8628E542-3390-4F47-8B10-35C22A287DA2}">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effectLst/>
              <a:latin typeface="Times New Roman" pitchFamily="18" charset="0"/>
              <a:cs typeface="B Traffic" pitchFamily="2" charset="-78"/>
            </a:rPr>
            <a:t>بازخورد</a:t>
          </a:r>
          <a:endParaRPr kumimoji="0" lang="en-US" sz="3200" b="1" i="0" u="none" strike="noStrike" cap="none" normalizeH="0" baseline="0" dirty="0" smtClean="0">
            <a:ln/>
            <a:effectLst/>
            <a:latin typeface="Times New Roman" pitchFamily="18" charset="0"/>
            <a:cs typeface="B Traffic"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effectLst/>
            <a:latin typeface="Arial" charset="0"/>
            <a:cs typeface="B Jadid" pitchFamily="2" charset="-78"/>
          </a:endParaRPr>
        </a:p>
      </dgm:t>
    </dgm:pt>
    <dgm:pt modelId="{EB6EFC5D-5B1E-4733-80D4-DA041C74A609}" type="parTrans" cxnId="{EF9E2E9B-3DEC-44E3-9AFF-4BDB1803D200}">
      <dgm:prSet/>
      <dgm:spPr/>
      <dgm:t>
        <a:bodyPr/>
        <a:lstStyle/>
        <a:p>
          <a:endParaRPr lang="en-US"/>
        </a:p>
      </dgm:t>
    </dgm:pt>
    <dgm:pt modelId="{8CF01159-B777-45B1-A3AA-68B2D9A9EE98}" type="sibTrans" cxnId="{EF9E2E9B-3DEC-44E3-9AFF-4BDB1803D200}">
      <dgm:prSet/>
      <dgm:spPr/>
      <dgm:t>
        <a:bodyPr/>
        <a:lstStyle/>
        <a:p>
          <a:endParaRPr lang="en-US"/>
        </a:p>
      </dgm:t>
    </dgm:pt>
    <dgm:pt modelId="{0CDDE779-E67F-444F-92A1-68105D4756D9}" type="pres">
      <dgm:prSet presAssocID="{5DEEFB02-6121-4398-BAF5-E1AB18FC7C0D}" presName="cycle" presStyleCnt="0">
        <dgm:presLayoutVars>
          <dgm:dir/>
          <dgm:resizeHandles val="exact"/>
        </dgm:presLayoutVars>
      </dgm:prSet>
      <dgm:spPr/>
    </dgm:pt>
    <dgm:pt modelId="{3B1664DB-0779-4EBC-A8A0-0648AAAB1241}" type="pres">
      <dgm:prSet presAssocID="{FB0326F8-75F1-4993-8DF7-01B0E8C9B100}" presName="dummy" presStyleCnt="0"/>
      <dgm:spPr/>
    </dgm:pt>
    <dgm:pt modelId="{9B027B31-0833-4AEF-B892-6FFDDA343690}" type="pres">
      <dgm:prSet presAssocID="{FB0326F8-75F1-4993-8DF7-01B0E8C9B100}" presName="node" presStyleLbl="revTx" presStyleIdx="0" presStyleCnt="5" custScaleX="170132" custRadScaleRad="103607" custRadScaleInc="11092">
        <dgm:presLayoutVars>
          <dgm:bulletEnabled val="1"/>
        </dgm:presLayoutVars>
      </dgm:prSet>
      <dgm:spPr/>
      <dgm:t>
        <a:bodyPr/>
        <a:lstStyle/>
        <a:p>
          <a:endParaRPr lang="en-US"/>
        </a:p>
      </dgm:t>
    </dgm:pt>
    <dgm:pt modelId="{0463A6A6-CCC6-4337-B0A4-A665408982AF}" type="pres">
      <dgm:prSet presAssocID="{D703F586-2E4B-4B4B-B4FB-36B26CA38F87}" presName="sibTrans" presStyleLbl="node1" presStyleIdx="0" presStyleCnt="5" custLinFactNeighborX="3108" custLinFactNeighborY="-1298"/>
      <dgm:spPr/>
      <dgm:t>
        <a:bodyPr/>
        <a:lstStyle/>
        <a:p>
          <a:endParaRPr lang="en-US"/>
        </a:p>
      </dgm:t>
    </dgm:pt>
    <dgm:pt modelId="{366ED0D4-1D8B-4A52-84ED-601706778CE9}" type="pres">
      <dgm:prSet presAssocID="{E7973FF7-6196-4EBA-B90F-FE9AF0F9154E}" presName="dummy" presStyleCnt="0"/>
      <dgm:spPr/>
    </dgm:pt>
    <dgm:pt modelId="{95857CD9-71AE-49D1-A455-7F85F9355901}" type="pres">
      <dgm:prSet presAssocID="{E7973FF7-6196-4EBA-B90F-FE9AF0F9154E}" presName="node" presStyleLbl="revTx" presStyleIdx="1" presStyleCnt="5" custScaleX="122122" custRadScaleRad="104699" custRadScaleInc="-16513">
        <dgm:presLayoutVars>
          <dgm:bulletEnabled val="1"/>
        </dgm:presLayoutVars>
      </dgm:prSet>
      <dgm:spPr/>
      <dgm:t>
        <a:bodyPr/>
        <a:lstStyle/>
        <a:p>
          <a:endParaRPr lang="en-US"/>
        </a:p>
      </dgm:t>
    </dgm:pt>
    <dgm:pt modelId="{CBCB73AF-CA76-4118-8158-E4E1BEB73412}" type="pres">
      <dgm:prSet presAssocID="{CB4E8527-76FC-4CA7-85E8-F7E7DFA70589}" presName="sibTrans" presStyleLbl="node1" presStyleIdx="1" presStyleCnt="5" custLinFactNeighborX="2174" custLinFactNeighborY="133"/>
      <dgm:spPr/>
      <dgm:t>
        <a:bodyPr/>
        <a:lstStyle/>
        <a:p>
          <a:endParaRPr lang="en-US"/>
        </a:p>
      </dgm:t>
    </dgm:pt>
    <dgm:pt modelId="{E07668CA-87B9-4A3F-ADDE-C1CF9B1E1BBE}" type="pres">
      <dgm:prSet presAssocID="{23909FCD-EF97-45AE-8BDB-F141EEE2A1E3}" presName="dummy" presStyleCnt="0"/>
      <dgm:spPr/>
    </dgm:pt>
    <dgm:pt modelId="{7D044C5C-7CBE-44DD-B01A-3B4CD944F5FE}" type="pres">
      <dgm:prSet presAssocID="{23909FCD-EF97-45AE-8BDB-F141EEE2A1E3}" presName="node" presStyleLbl="revTx" presStyleIdx="2" presStyleCnt="5" custScaleX="140397">
        <dgm:presLayoutVars>
          <dgm:bulletEnabled val="1"/>
        </dgm:presLayoutVars>
      </dgm:prSet>
      <dgm:spPr/>
      <dgm:t>
        <a:bodyPr/>
        <a:lstStyle/>
        <a:p>
          <a:endParaRPr lang="en-US"/>
        </a:p>
      </dgm:t>
    </dgm:pt>
    <dgm:pt modelId="{375AC159-5D41-4131-BBE7-1947C166610C}" type="pres">
      <dgm:prSet presAssocID="{EB21F2FB-FB8C-459E-B56E-08640E304ADF}" presName="sibTrans" presStyleLbl="node1" presStyleIdx="2" presStyleCnt="5" custLinFactNeighborX="-4328" custLinFactNeighborY="-1309"/>
      <dgm:spPr/>
      <dgm:t>
        <a:bodyPr/>
        <a:lstStyle/>
        <a:p>
          <a:endParaRPr lang="en-US"/>
        </a:p>
      </dgm:t>
    </dgm:pt>
    <dgm:pt modelId="{64F9514F-F6DB-4A62-9E12-5E8460D79115}" type="pres">
      <dgm:prSet presAssocID="{BD7F0F7E-D89E-4ACB-AEE2-C22DBF9F54FE}" presName="dummy" presStyleCnt="0"/>
      <dgm:spPr/>
    </dgm:pt>
    <dgm:pt modelId="{528436DA-9BE9-4B8D-8490-3BF3CBACFCDF}" type="pres">
      <dgm:prSet presAssocID="{BD7F0F7E-D89E-4ACB-AEE2-C22DBF9F54FE}" presName="node" presStyleLbl="revTx" presStyleIdx="3" presStyleCnt="5" custScaleX="154770">
        <dgm:presLayoutVars>
          <dgm:bulletEnabled val="1"/>
        </dgm:presLayoutVars>
      </dgm:prSet>
      <dgm:spPr/>
      <dgm:t>
        <a:bodyPr/>
        <a:lstStyle/>
        <a:p>
          <a:endParaRPr lang="en-US"/>
        </a:p>
      </dgm:t>
    </dgm:pt>
    <dgm:pt modelId="{DA3563BD-42B4-4ABA-B2A9-94D940248060}" type="pres">
      <dgm:prSet presAssocID="{9ABF9923-CE3B-4C93-99FC-6B307C93A862}" presName="sibTrans" presStyleLbl="node1" presStyleIdx="3" presStyleCnt="5" custLinFactNeighborX="-2029" custLinFactNeighborY="-1345"/>
      <dgm:spPr/>
      <dgm:t>
        <a:bodyPr/>
        <a:lstStyle/>
        <a:p>
          <a:endParaRPr lang="en-US"/>
        </a:p>
      </dgm:t>
    </dgm:pt>
    <dgm:pt modelId="{AE3EBC28-40FB-4447-B7D9-E1889DB3E741}" type="pres">
      <dgm:prSet presAssocID="{8628E542-3390-4F47-8B10-35C22A287DA2}" presName="dummy" presStyleCnt="0"/>
      <dgm:spPr/>
    </dgm:pt>
    <dgm:pt modelId="{8D6602B2-84AB-4945-8C4B-1BA54F2762C6}" type="pres">
      <dgm:prSet presAssocID="{8628E542-3390-4F47-8B10-35C22A287DA2}" presName="node" presStyleLbl="revTx" presStyleIdx="4" presStyleCnt="5" custScaleY="55984" custRadScaleRad="104529" custRadScaleInc="-34115">
        <dgm:presLayoutVars>
          <dgm:bulletEnabled val="1"/>
        </dgm:presLayoutVars>
      </dgm:prSet>
      <dgm:spPr/>
      <dgm:t>
        <a:bodyPr/>
        <a:lstStyle/>
        <a:p>
          <a:endParaRPr lang="en-US"/>
        </a:p>
      </dgm:t>
    </dgm:pt>
    <dgm:pt modelId="{AF96C1CB-25AF-4AC9-8E43-4F9D3DBC7FBF}" type="pres">
      <dgm:prSet presAssocID="{8CF01159-B777-45B1-A3AA-68B2D9A9EE98}" presName="sibTrans" presStyleLbl="node1" presStyleIdx="4" presStyleCnt="5" custAng="429744" custLinFactNeighborX="-4111" custLinFactNeighborY="-570"/>
      <dgm:spPr/>
      <dgm:t>
        <a:bodyPr/>
        <a:lstStyle/>
        <a:p>
          <a:endParaRPr lang="en-US"/>
        </a:p>
      </dgm:t>
    </dgm:pt>
  </dgm:ptLst>
  <dgm:cxnLst>
    <dgm:cxn modelId="{B497F736-3585-4B06-8825-0A6FA1949E50}" srcId="{5DEEFB02-6121-4398-BAF5-E1AB18FC7C0D}" destId="{BD7F0F7E-D89E-4ACB-AEE2-C22DBF9F54FE}" srcOrd="3" destOrd="0" parTransId="{581D8DBC-E3AE-41F8-BF1A-2CD19FFE3840}" sibTransId="{9ABF9923-CE3B-4C93-99FC-6B307C93A862}"/>
    <dgm:cxn modelId="{13C8F6C9-83B5-4422-A98F-B196274F9105}" srcId="{5DEEFB02-6121-4398-BAF5-E1AB18FC7C0D}" destId="{E7973FF7-6196-4EBA-B90F-FE9AF0F9154E}" srcOrd="1" destOrd="0" parTransId="{A6897B39-A15B-4BD7-AC9D-10AE9EC7A055}" sibTransId="{CB4E8527-76FC-4CA7-85E8-F7E7DFA70589}"/>
    <dgm:cxn modelId="{4649B4CB-22C3-443D-A77B-FA51D8AAEB63}" type="presOf" srcId="{EB21F2FB-FB8C-459E-B56E-08640E304ADF}" destId="{375AC159-5D41-4131-BBE7-1947C166610C}" srcOrd="0" destOrd="0" presId="urn:microsoft.com/office/officeart/2005/8/layout/cycle1"/>
    <dgm:cxn modelId="{34ECF28F-53DF-46EF-BE15-2336C9B77759}" type="presOf" srcId="{8CF01159-B777-45B1-A3AA-68B2D9A9EE98}" destId="{AF96C1CB-25AF-4AC9-8E43-4F9D3DBC7FBF}" srcOrd="0" destOrd="0" presId="urn:microsoft.com/office/officeart/2005/8/layout/cycle1"/>
    <dgm:cxn modelId="{A78B3BC6-71A6-4E8A-A61C-200D5A14D391}" srcId="{5DEEFB02-6121-4398-BAF5-E1AB18FC7C0D}" destId="{FB0326F8-75F1-4993-8DF7-01B0E8C9B100}" srcOrd="0" destOrd="0" parTransId="{818B5089-1D42-4F1C-AEF8-0271B53DCEA5}" sibTransId="{D703F586-2E4B-4B4B-B4FB-36B26CA38F87}"/>
    <dgm:cxn modelId="{51DDC1EE-AB7D-42A5-85B3-0571735160AD}" type="presOf" srcId="{5DEEFB02-6121-4398-BAF5-E1AB18FC7C0D}" destId="{0CDDE779-E67F-444F-92A1-68105D4756D9}" srcOrd="0" destOrd="0" presId="urn:microsoft.com/office/officeart/2005/8/layout/cycle1"/>
    <dgm:cxn modelId="{C3A53889-825D-4B44-8FBB-CB7369F4B2BD}" type="presOf" srcId="{D703F586-2E4B-4B4B-B4FB-36B26CA38F87}" destId="{0463A6A6-CCC6-4337-B0A4-A665408982AF}" srcOrd="0" destOrd="0" presId="urn:microsoft.com/office/officeart/2005/8/layout/cycle1"/>
    <dgm:cxn modelId="{A0252388-11AD-4A18-AAD4-F78274350348}" type="presOf" srcId="{BD7F0F7E-D89E-4ACB-AEE2-C22DBF9F54FE}" destId="{528436DA-9BE9-4B8D-8490-3BF3CBACFCDF}" srcOrd="0" destOrd="0" presId="urn:microsoft.com/office/officeart/2005/8/layout/cycle1"/>
    <dgm:cxn modelId="{774D77B1-E1D0-4F36-B88F-3E8300695A37}" type="presOf" srcId="{E7973FF7-6196-4EBA-B90F-FE9AF0F9154E}" destId="{95857CD9-71AE-49D1-A455-7F85F9355901}" srcOrd="0" destOrd="0" presId="urn:microsoft.com/office/officeart/2005/8/layout/cycle1"/>
    <dgm:cxn modelId="{EF9E2E9B-3DEC-44E3-9AFF-4BDB1803D200}" srcId="{5DEEFB02-6121-4398-BAF5-E1AB18FC7C0D}" destId="{8628E542-3390-4F47-8B10-35C22A287DA2}" srcOrd="4" destOrd="0" parTransId="{EB6EFC5D-5B1E-4733-80D4-DA041C74A609}" sibTransId="{8CF01159-B777-45B1-A3AA-68B2D9A9EE98}"/>
    <dgm:cxn modelId="{63330607-A677-428C-AF55-7FC93469290B}" type="presOf" srcId="{9ABF9923-CE3B-4C93-99FC-6B307C93A862}" destId="{DA3563BD-42B4-4ABA-B2A9-94D940248060}" srcOrd="0" destOrd="0" presId="urn:microsoft.com/office/officeart/2005/8/layout/cycle1"/>
    <dgm:cxn modelId="{70273D28-8C0C-4908-8502-7565BEC4EB61}" type="presOf" srcId="{CB4E8527-76FC-4CA7-85E8-F7E7DFA70589}" destId="{CBCB73AF-CA76-4118-8158-E4E1BEB73412}" srcOrd="0" destOrd="0" presId="urn:microsoft.com/office/officeart/2005/8/layout/cycle1"/>
    <dgm:cxn modelId="{4459A0A6-BB52-42BF-9D0D-A8882557919F}" srcId="{5DEEFB02-6121-4398-BAF5-E1AB18FC7C0D}" destId="{23909FCD-EF97-45AE-8BDB-F141EEE2A1E3}" srcOrd="2" destOrd="0" parTransId="{D6623E39-A7FF-43D2-961D-910262A6F68F}" sibTransId="{EB21F2FB-FB8C-459E-B56E-08640E304ADF}"/>
    <dgm:cxn modelId="{F237CF96-EAF3-45A4-83BE-1D03165E8621}" type="presOf" srcId="{23909FCD-EF97-45AE-8BDB-F141EEE2A1E3}" destId="{7D044C5C-7CBE-44DD-B01A-3B4CD944F5FE}" srcOrd="0" destOrd="0" presId="urn:microsoft.com/office/officeart/2005/8/layout/cycle1"/>
    <dgm:cxn modelId="{BCB5AB89-133C-4C8A-A390-E023A9A7EB30}" type="presOf" srcId="{8628E542-3390-4F47-8B10-35C22A287DA2}" destId="{8D6602B2-84AB-4945-8C4B-1BA54F2762C6}" srcOrd="0" destOrd="0" presId="urn:microsoft.com/office/officeart/2005/8/layout/cycle1"/>
    <dgm:cxn modelId="{A08B5F87-85D3-4AF5-9E1C-834E1D125566}" type="presOf" srcId="{FB0326F8-75F1-4993-8DF7-01B0E8C9B100}" destId="{9B027B31-0833-4AEF-B892-6FFDDA343690}" srcOrd="0" destOrd="0" presId="urn:microsoft.com/office/officeart/2005/8/layout/cycle1"/>
    <dgm:cxn modelId="{AE468014-1F3D-4180-81AB-7D7CD017088B}" type="presParOf" srcId="{0CDDE779-E67F-444F-92A1-68105D4756D9}" destId="{3B1664DB-0779-4EBC-A8A0-0648AAAB1241}" srcOrd="0" destOrd="0" presId="urn:microsoft.com/office/officeart/2005/8/layout/cycle1"/>
    <dgm:cxn modelId="{F02CADFF-CB19-4740-B604-BE39C60D0215}" type="presParOf" srcId="{0CDDE779-E67F-444F-92A1-68105D4756D9}" destId="{9B027B31-0833-4AEF-B892-6FFDDA343690}" srcOrd="1" destOrd="0" presId="urn:microsoft.com/office/officeart/2005/8/layout/cycle1"/>
    <dgm:cxn modelId="{0B79815D-4E6B-43C3-94E6-F6E75112BAC6}" type="presParOf" srcId="{0CDDE779-E67F-444F-92A1-68105D4756D9}" destId="{0463A6A6-CCC6-4337-B0A4-A665408982AF}" srcOrd="2" destOrd="0" presId="urn:microsoft.com/office/officeart/2005/8/layout/cycle1"/>
    <dgm:cxn modelId="{E8D24DA4-1AB3-4666-8AD9-6FFB0CDEF8E9}" type="presParOf" srcId="{0CDDE779-E67F-444F-92A1-68105D4756D9}" destId="{366ED0D4-1D8B-4A52-84ED-601706778CE9}" srcOrd="3" destOrd="0" presId="urn:microsoft.com/office/officeart/2005/8/layout/cycle1"/>
    <dgm:cxn modelId="{EE66636E-EF35-4CA1-94E5-A89F9E8D96F8}" type="presParOf" srcId="{0CDDE779-E67F-444F-92A1-68105D4756D9}" destId="{95857CD9-71AE-49D1-A455-7F85F9355901}" srcOrd="4" destOrd="0" presId="urn:microsoft.com/office/officeart/2005/8/layout/cycle1"/>
    <dgm:cxn modelId="{69BB9BB8-A823-4C55-8275-3033FADBE86C}" type="presParOf" srcId="{0CDDE779-E67F-444F-92A1-68105D4756D9}" destId="{CBCB73AF-CA76-4118-8158-E4E1BEB73412}" srcOrd="5" destOrd="0" presId="urn:microsoft.com/office/officeart/2005/8/layout/cycle1"/>
    <dgm:cxn modelId="{A68BFAD1-CE4F-4CA3-90F8-439ED4C525F3}" type="presParOf" srcId="{0CDDE779-E67F-444F-92A1-68105D4756D9}" destId="{E07668CA-87B9-4A3F-ADDE-C1CF9B1E1BBE}" srcOrd="6" destOrd="0" presId="urn:microsoft.com/office/officeart/2005/8/layout/cycle1"/>
    <dgm:cxn modelId="{5838819E-75FB-4BEF-AEE0-CF5CFB48E385}" type="presParOf" srcId="{0CDDE779-E67F-444F-92A1-68105D4756D9}" destId="{7D044C5C-7CBE-44DD-B01A-3B4CD944F5FE}" srcOrd="7" destOrd="0" presId="urn:microsoft.com/office/officeart/2005/8/layout/cycle1"/>
    <dgm:cxn modelId="{124C667D-7B21-4758-AE25-95968FE1DF9D}" type="presParOf" srcId="{0CDDE779-E67F-444F-92A1-68105D4756D9}" destId="{375AC159-5D41-4131-BBE7-1947C166610C}" srcOrd="8" destOrd="0" presId="urn:microsoft.com/office/officeart/2005/8/layout/cycle1"/>
    <dgm:cxn modelId="{E7FA506C-AC60-4B2B-A33E-1DF8AE603769}" type="presParOf" srcId="{0CDDE779-E67F-444F-92A1-68105D4756D9}" destId="{64F9514F-F6DB-4A62-9E12-5E8460D79115}" srcOrd="9" destOrd="0" presId="urn:microsoft.com/office/officeart/2005/8/layout/cycle1"/>
    <dgm:cxn modelId="{7E4BE949-743A-4C2C-A9E6-EA7A0C0540F9}" type="presParOf" srcId="{0CDDE779-E67F-444F-92A1-68105D4756D9}" destId="{528436DA-9BE9-4B8D-8490-3BF3CBACFCDF}" srcOrd="10" destOrd="0" presId="urn:microsoft.com/office/officeart/2005/8/layout/cycle1"/>
    <dgm:cxn modelId="{D351B685-6477-41E1-A515-CA987C6ACA17}" type="presParOf" srcId="{0CDDE779-E67F-444F-92A1-68105D4756D9}" destId="{DA3563BD-42B4-4ABA-B2A9-94D940248060}" srcOrd="11" destOrd="0" presId="urn:microsoft.com/office/officeart/2005/8/layout/cycle1"/>
    <dgm:cxn modelId="{8FF54E04-7E84-4F25-8ADB-A4B3D98449D3}" type="presParOf" srcId="{0CDDE779-E67F-444F-92A1-68105D4756D9}" destId="{AE3EBC28-40FB-4447-B7D9-E1889DB3E741}" srcOrd="12" destOrd="0" presId="urn:microsoft.com/office/officeart/2005/8/layout/cycle1"/>
    <dgm:cxn modelId="{6B33718F-5D31-4736-8389-0EEFEEDBA623}" type="presParOf" srcId="{0CDDE779-E67F-444F-92A1-68105D4756D9}" destId="{8D6602B2-84AB-4945-8C4B-1BA54F2762C6}" srcOrd="13" destOrd="0" presId="urn:microsoft.com/office/officeart/2005/8/layout/cycle1"/>
    <dgm:cxn modelId="{286BA56B-F612-458A-8A9E-B91E7DD4165A}" type="presParOf" srcId="{0CDDE779-E67F-444F-92A1-68105D4756D9}" destId="{AF96C1CB-25AF-4AC9-8E43-4F9D3DBC7FBF}" srcOrd="14" destOrd="0" presId="urn:microsoft.com/office/officeart/2005/8/layout/cycl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65E77C-4C3F-416E-AA2D-ECC8AA605428}" type="doc">
      <dgm:prSet loTypeId="urn:microsoft.com/office/officeart/2005/8/layout/radial5" loCatId="relationship" qsTypeId="urn:microsoft.com/office/officeart/2005/8/quickstyle/3d3" qsCatId="3D" csTypeId="urn:microsoft.com/office/officeart/2005/8/colors/accent2_1" csCatId="accent2" phldr="1"/>
      <dgm:spPr/>
    </dgm:pt>
    <dgm:pt modelId="{B61187F2-E25B-452D-837A-C541C1160386}">
      <dgm:prSet custT="1">
        <dgm:style>
          <a:lnRef idx="1">
            <a:schemeClr val="accent3"/>
          </a:lnRef>
          <a:fillRef idx="2">
            <a:schemeClr val="accent3"/>
          </a:fillRef>
          <a:effectRef idx="1">
            <a:schemeClr val="accent3"/>
          </a:effectRef>
          <a:fontRef idx="minor">
            <a:schemeClr val="dk1"/>
          </a:fontRef>
        </dgm:style>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smtClean="0">
              <a:ln/>
              <a:solidFill>
                <a:srgbClr val="C00000"/>
              </a:solidFill>
              <a:effectLst/>
              <a:latin typeface="Arial" charset="0"/>
              <a:cs typeface="B Traffic" pitchFamily="2" charset="-78"/>
            </a:rPr>
            <a:t>ابزارهاي </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smtClean="0">
              <a:ln/>
              <a:solidFill>
                <a:srgbClr val="C00000"/>
              </a:solidFill>
              <a:effectLst/>
              <a:latin typeface="Arial" charset="0"/>
              <a:cs typeface="B Traffic" pitchFamily="2" charset="-78"/>
            </a:rPr>
            <a:t>جمع آوري</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smtClean="0">
              <a:ln/>
              <a:solidFill>
                <a:srgbClr val="C00000"/>
              </a:solidFill>
              <a:effectLst/>
              <a:latin typeface="Arial" charset="0"/>
              <a:cs typeface="B Traffic" pitchFamily="2" charset="-78"/>
            </a:rPr>
            <a:t> اطلاعات</a:t>
          </a:r>
          <a:endParaRPr kumimoji="0" lang="en-US" sz="1800" b="1" i="0" u="none" strike="noStrike" cap="none" normalizeH="0" baseline="0" dirty="0" smtClean="0">
            <a:ln/>
            <a:solidFill>
              <a:srgbClr val="C00000"/>
            </a:solidFill>
            <a:effectLst/>
            <a:latin typeface="Arial" charset="0"/>
            <a:cs typeface="B Traffic" pitchFamily="2" charset="-78"/>
          </a:endParaRPr>
        </a:p>
      </dgm:t>
    </dgm:pt>
    <dgm:pt modelId="{A0B71643-D3C4-4B35-A450-28C9F5F26E16}" type="parTrans" cxnId="{64CD48EB-57D4-49F7-82B3-910B31212606}">
      <dgm:prSet/>
      <dgm:spPr/>
      <dgm:t>
        <a:bodyPr/>
        <a:lstStyle/>
        <a:p>
          <a:endParaRPr lang="en-US"/>
        </a:p>
      </dgm:t>
    </dgm:pt>
    <dgm:pt modelId="{2F8DC4E0-EFE5-48BB-BA34-C76F88F7BC21}" type="sibTrans" cxnId="{64CD48EB-57D4-49F7-82B3-910B31212606}">
      <dgm:prSet/>
      <dgm:spPr/>
      <dgm:t>
        <a:bodyPr/>
        <a:lstStyle/>
        <a:p>
          <a:endParaRPr lang="en-US"/>
        </a:p>
      </dgm:t>
    </dgm:pt>
    <dgm:pt modelId="{1B034138-6105-494C-BE47-F63ED5DE643E}">
      <dgm:prSet custT="1">
        <dgm:style>
          <a:lnRef idx="1">
            <a:schemeClr val="accent1"/>
          </a:lnRef>
          <a:fillRef idx="2">
            <a:schemeClr val="accent1"/>
          </a:fillRef>
          <a:effectRef idx="1">
            <a:schemeClr val="accent1"/>
          </a:effectRef>
          <a:fontRef idx="minor">
            <a:schemeClr val="dk1"/>
          </a:fontRef>
        </dgm:style>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solidFill>
                <a:srgbClr val="001E7E"/>
              </a:solidFill>
              <a:effectLst/>
              <a:latin typeface="Arial" charset="0"/>
              <a:cs typeface="B Titr" pitchFamily="2" charset="-78"/>
            </a:rPr>
            <a:t>ثبت مشاهده</a:t>
          </a:r>
          <a:endParaRPr kumimoji="0" lang="en-US" sz="2000" b="1" i="0" u="none" strike="noStrike" cap="none" normalizeH="0" baseline="0" dirty="0" smtClean="0">
            <a:ln/>
            <a:solidFill>
              <a:srgbClr val="001E7E"/>
            </a:solidFill>
            <a:effectLst/>
            <a:latin typeface="Arial" charset="0"/>
            <a:cs typeface="B Titr" pitchFamily="2" charset="-78"/>
          </a:endParaRPr>
        </a:p>
      </dgm:t>
    </dgm:pt>
    <dgm:pt modelId="{397B236E-2B3E-4035-9793-6D94981B2593}" type="parTrans" cxnId="{45B4A969-07FC-4B60-B331-A1AA6E67841C}">
      <dgm:prSet/>
      <dgm:spPr/>
      <dgm:t>
        <a:bodyPr/>
        <a:lstStyle/>
        <a:p>
          <a:endParaRPr lang="en-US"/>
        </a:p>
      </dgm:t>
    </dgm:pt>
    <dgm:pt modelId="{5FEC265A-5688-4981-B96C-4FE4DBAEC205}" type="sibTrans" cxnId="{45B4A969-07FC-4B60-B331-A1AA6E67841C}">
      <dgm:prSet/>
      <dgm:spPr/>
      <dgm:t>
        <a:bodyPr/>
        <a:lstStyle/>
        <a:p>
          <a:endParaRPr lang="en-US"/>
        </a:p>
      </dgm:t>
    </dgm:pt>
    <dgm:pt modelId="{182D532D-58FA-4468-84DD-FA7EABA7EBB8}">
      <dgm:prSet custT="1">
        <dgm:style>
          <a:lnRef idx="1">
            <a:schemeClr val="accent1"/>
          </a:lnRef>
          <a:fillRef idx="2">
            <a:schemeClr val="accent1"/>
          </a:fillRef>
          <a:effectRef idx="1">
            <a:schemeClr val="accent1"/>
          </a:effectRef>
          <a:fontRef idx="minor">
            <a:schemeClr val="dk1"/>
          </a:fontRef>
        </dgm:style>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solidFill>
                <a:srgbClr val="0028A8"/>
              </a:solidFill>
              <a:effectLst/>
              <a:latin typeface="Arial" charset="0"/>
              <a:cs typeface="B Titr" pitchFamily="2" charset="-78"/>
            </a:rPr>
            <a:t>آزمون عملكردي</a:t>
          </a:r>
          <a:endParaRPr kumimoji="0" lang="en-US" sz="2000" b="1" i="0" u="none" strike="noStrike" cap="none" normalizeH="0" baseline="0" dirty="0" smtClean="0">
            <a:ln/>
            <a:solidFill>
              <a:srgbClr val="0028A8"/>
            </a:solidFill>
            <a:effectLst/>
            <a:latin typeface="Arial" charset="0"/>
            <a:cs typeface="B Titr" pitchFamily="2" charset="-78"/>
          </a:endParaRPr>
        </a:p>
      </dgm:t>
    </dgm:pt>
    <dgm:pt modelId="{E0FA135D-9024-4FF3-BE4F-D5A620AD6B6E}" type="parTrans" cxnId="{8387D646-D365-4DFC-AE09-CCBE8B18F29E}">
      <dgm:prSet/>
      <dgm:spPr/>
      <dgm:t>
        <a:bodyPr/>
        <a:lstStyle/>
        <a:p>
          <a:endParaRPr lang="en-US"/>
        </a:p>
      </dgm:t>
    </dgm:pt>
    <dgm:pt modelId="{8B16A1E4-AA94-48FD-9634-873FB4DDE480}" type="sibTrans" cxnId="{8387D646-D365-4DFC-AE09-CCBE8B18F29E}">
      <dgm:prSet/>
      <dgm:spPr/>
      <dgm:t>
        <a:bodyPr/>
        <a:lstStyle/>
        <a:p>
          <a:endParaRPr lang="en-US"/>
        </a:p>
      </dgm:t>
    </dgm:pt>
    <dgm:pt modelId="{0928DB63-EF44-4C01-A24A-0C99A30AF802}">
      <dgm:prSet custT="1">
        <dgm:style>
          <a:lnRef idx="1">
            <a:schemeClr val="accent1"/>
          </a:lnRef>
          <a:fillRef idx="2">
            <a:schemeClr val="accent1"/>
          </a:fillRef>
          <a:effectRef idx="1">
            <a:schemeClr val="accent1"/>
          </a:effectRef>
          <a:fontRef idx="minor">
            <a:schemeClr val="dk1"/>
          </a:fontRef>
        </dgm:style>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solidFill>
                <a:srgbClr val="0028A8"/>
              </a:solidFill>
              <a:effectLst/>
              <a:latin typeface="Arial" charset="0"/>
              <a:cs typeface="B Titr" pitchFamily="2" charset="-78"/>
            </a:rPr>
            <a:t>پرسش هاي پي گير</a:t>
          </a:r>
          <a:endParaRPr kumimoji="0" lang="en-US" sz="2000" b="1" i="0" u="none" strike="noStrike" cap="none" normalizeH="0" baseline="0" dirty="0" smtClean="0">
            <a:ln/>
            <a:solidFill>
              <a:srgbClr val="0028A8"/>
            </a:solidFill>
            <a:effectLst/>
            <a:latin typeface="Arial" charset="0"/>
            <a:cs typeface="B Titr" pitchFamily="2" charset="-78"/>
          </a:endParaRPr>
        </a:p>
      </dgm:t>
    </dgm:pt>
    <dgm:pt modelId="{82F8A335-DA5E-4522-8FD0-10573B6473C8}" type="parTrans" cxnId="{5437CC7A-54EB-4CC9-A237-685CD8C5B07E}">
      <dgm:prSet/>
      <dgm:spPr/>
      <dgm:t>
        <a:bodyPr/>
        <a:lstStyle/>
        <a:p>
          <a:endParaRPr lang="en-US"/>
        </a:p>
      </dgm:t>
    </dgm:pt>
    <dgm:pt modelId="{59F87CF6-0E36-4FE0-9C48-D96D595209BD}" type="sibTrans" cxnId="{5437CC7A-54EB-4CC9-A237-685CD8C5B07E}">
      <dgm:prSet/>
      <dgm:spPr/>
      <dgm:t>
        <a:bodyPr/>
        <a:lstStyle/>
        <a:p>
          <a:endParaRPr lang="en-US"/>
        </a:p>
      </dgm:t>
    </dgm:pt>
    <dgm:pt modelId="{C72B4D8A-49E0-4AA9-92AE-41982ADC3C27}">
      <dgm:prSet custT="1">
        <dgm:style>
          <a:lnRef idx="1">
            <a:schemeClr val="accent1"/>
          </a:lnRef>
          <a:fillRef idx="2">
            <a:schemeClr val="accent1"/>
          </a:fillRef>
          <a:effectRef idx="1">
            <a:schemeClr val="accent1"/>
          </a:effectRef>
          <a:fontRef idx="minor">
            <a:schemeClr val="dk1"/>
          </a:fontRef>
        </dgm:style>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solidFill>
                <a:srgbClr val="0028A8"/>
              </a:solidFill>
              <a:effectLst/>
              <a:latin typeface="Arial" charset="0"/>
              <a:cs typeface="B Titr" pitchFamily="2" charset="-78"/>
            </a:rPr>
            <a:t>خودسنجي </a:t>
          </a:r>
          <a:r>
            <a:rPr kumimoji="0" lang="fa-IR" sz="1400" b="1" i="0" u="none" strike="noStrike" cap="none" normalizeH="0" baseline="0" dirty="0" smtClean="0">
              <a:ln/>
              <a:solidFill>
                <a:srgbClr val="0028A8"/>
              </a:solidFill>
              <a:effectLst/>
              <a:latin typeface="Arial" charset="0"/>
              <a:cs typeface="B Titr" pitchFamily="2" charset="-78"/>
            </a:rPr>
            <a:t>و همسال سنجي</a:t>
          </a:r>
          <a:endParaRPr kumimoji="0" lang="en-US" sz="1400" b="1" i="0" u="none" strike="noStrike" cap="none" normalizeH="0" baseline="0" dirty="0" smtClean="0">
            <a:ln/>
            <a:solidFill>
              <a:srgbClr val="0028A8"/>
            </a:solidFill>
            <a:effectLst/>
            <a:latin typeface="Arial" charset="0"/>
            <a:cs typeface="B Titr" pitchFamily="2" charset="-78"/>
          </a:endParaRPr>
        </a:p>
      </dgm:t>
    </dgm:pt>
    <dgm:pt modelId="{31ED0796-66BA-4E21-95B5-653DBF7841EA}" type="parTrans" cxnId="{68DEBB93-6BCE-4624-89B3-05726CD9976B}">
      <dgm:prSet/>
      <dgm:spPr/>
      <dgm:t>
        <a:bodyPr/>
        <a:lstStyle/>
        <a:p>
          <a:endParaRPr lang="en-US"/>
        </a:p>
      </dgm:t>
    </dgm:pt>
    <dgm:pt modelId="{E7E450BC-0C09-426A-B1A8-D5C9F2991782}" type="sibTrans" cxnId="{68DEBB93-6BCE-4624-89B3-05726CD9976B}">
      <dgm:prSet/>
      <dgm:spPr/>
      <dgm:t>
        <a:bodyPr/>
        <a:lstStyle/>
        <a:p>
          <a:endParaRPr lang="en-US"/>
        </a:p>
      </dgm:t>
    </dgm:pt>
    <dgm:pt modelId="{6FF7D581-CAE1-4148-BB76-1CEC960B0FCE}">
      <dgm:prSet custT="1">
        <dgm:style>
          <a:lnRef idx="1">
            <a:schemeClr val="accent1"/>
          </a:lnRef>
          <a:fillRef idx="2">
            <a:schemeClr val="accent1"/>
          </a:fillRef>
          <a:effectRef idx="1">
            <a:schemeClr val="accent1"/>
          </a:effectRef>
          <a:fontRef idx="minor">
            <a:schemeClr val="dk1"/>
          </a:fontRef>
        </dgm:style>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smtClean="0">
              <a:ln/>
              <a:solidFill>
                <a:srgbClr val="0028A8"/>
              </a:solidFill>
              <a:effectLst/>
              <a:latin typeface="Arial" charset="0"/>
              <a:cs typeface="B Titr" pitchFamily="2" charset="-78"/>
            </a:rPr>
            <a:t>آزمون هاي مدادكاغذي</a:t>
          </a:r>
          <a:endParaRPr kumimoji="0" lang="en-US" sz="1800" b="1" i="0" u="none" strike="noStrike" cap="none" normalizeH="0" baseline="0" dirty="0" smtClean="0">
            <a:ln/>
            <a:solidFill>
              <a:srgbClr val="0028A8"/>
            </a:solidFill>
            <a:effectLst/>
            <a:latin typeface="Arial" charset="0"/>
            <a:cs typeface="B Titr" pitchFamily="2" charset="-78"/>
          </a:endParaRPr>
        </a:p>
      </dgm:t>
    </dgm:pt>
    <dgm:pt modelId="{3C7A9EF6-F3F5-4C41-83BA-5C38CD069935}" type="parTrans" cxnId="{6130812A-F1DA-4672-865B-C66FDF8E750D}">
      <dgm:prSet/>
      <dgm:spPr/>
      <dgm:t>
        <a:bodyPr/>
        <a:lstStyle/>
        <a:p>
          <a:endParaRPr lang="en-US"/>
        </a:p>
      </dgm:t>
    </dgm:pt>
    <dgm:pt modelId="{1EFEF8C8-417B-4CB2-A584-7E5291D4B253}" type="sibTrans" cxnId="{6130812A-F1DA-4672-865B-C66FDF8E750D}">
      <dgm:prSet/>
      <dgm:spPr/>
      <dgm:t>
        <a:bodyPr/>
        <a:lstStyle/>
        <a:p>
          <a:endParaRPr lang="en-US"/>
        </a:p>
      </dgm:t>
    </dgm:pt>
    <dgm:pt modelId="{DF8011D9-A311-461A-8518-D1E0A41614D2}">
      <dgm:prSet custT="1">
        <dgm:style>
          <a:lnRef idx="1">
            <a:schemeClr val="accent1"/>
          </a:lnRef>
          <a:fillRef idx="2">
            <a:schemeClr val="accent1"/>
          </a:fillRef>
          <a:effectRef idx="1">
            <a:schemeClr val="accent1"/>
          </a:effectRef>
          <a:fontRef idx="minor">
            <a:schemeClr val="dk1"/>
          </a:fontRef>
        </dgm:style>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solidFill>
                <a:srgbClr val="0028A8"/>
              </a:solidFill>
              <a:effectLst/>
              <a:latin typeface="Arial" charset="0"/>
              <a:cs typeface="B Titr" pitchFamily="2" charset="-78"/>
            </a:rPr>
            <a:t>تكاليف درسي</a:t>
          </a:r>
          <a:endParaRPr kumimoji="0" lang="en-US" sz="1800" b="1" i="0" u="none" strike="noStrike" cap="none" normalizeH="0" baseline="0" dirty="0" smtClean="0">
            <a:ln/>
            <a:solidFill>
              <a:srgbClr val="0028A8"/>
            </a:solidFill>
            <a:effectLst/>
            <a:latin typeface="Arial" charset="0"/>
            <a:cs typeface="B Titr" pitchFamily="2" charset="-78"/>
          </a:endParaRPr>
        </a:p>
      </dgm:t>
    </dgm:pt>
    <dgm:pt modelId="{2A3B28F0-D645-4911-AF73-1F94FDB0F1A0}" type="parTrans" cxnId="{3C16CDD4-F146-4A99-B1E7-CB92D0E2F669}">
      <dgm:prSet/>
      <dgm:spPr/>
      <dgm:t>
        <a:bodyPr/>
        <a:lstStyle/>
        <a:p>
          <a:endParaRPr lang="en-US"/>
        </a:p>
      </dgm:t>
    </dgm:pt>
    <dgm:pt modelId="{2A02AA5E-AAF2-4626-8351-65A96FF62BAF}" type="sibTrans" cxnId="{3C16CDD4-F146-4A99-B1E7-CB92D0E2F669}">
      <dgm:prSet/>
      <dgm:spPr/>
      <dgm:t>
        <a:bodyPr/>
        <a:lstStyle/>
        <a:p>
          <a:endParaRPr lang="en-US"/>
        </a:p>
      </dgm:t>
    </dgm:pt>
    <dgm:pt modelId="{092AB11F-2D1B-4AB3-BBB7-F88680AC361D}" type="pres">
      <dgm:prSet presAssocID="{A065E77C-4C3F-416E-AA2D-ECC8AA605428}" presName="Name0" presStyleCnt="0">
        <dgm:presLayoutVars>
          <dgm:chMax val="1"/>
          <dgm:dir/>
          <dgm:animLvl val="ctr"/>
          <dgm:resizeHandles val="exact"/>
        </dgm:presLayoutVars>
      </dgm:prSet>
      <dgm:spPr/>
    </dgm:pt>
    <dgm:pt modelId="{EA7DD93D-49D9-44DB-9A9C-7215B5227563}" type="pres">
      <dgm:prSet presAssocID="{B61187F2-E25B-452D-837A-C541C1160386}" presName="centerShape" presStyleLbl="node0" presStyleIdx="0" presStyleCnt="1"/>
      <dgm:spPr/>
      <dgm:t>
        <a:bodyPr/>
        <a:lstStyle/>
        <a:p>
          <a:endParaRPr lang="en-US"/>
        </a:p>
      </dgm:t>
    </dgm:pt>
    <dgm:pt modelId="{F50A5ABD-6C0F-4241-BB66-C6B0C8205A7D}" type="pres">
      <dgm:prSet presAssocID="{397B236E-2B3E-4035-9793-6D94981B2593}" presName="parTrans" presStyleLbl="sibTrans2D1" presStyleIdx="0" presStyleCnt="6"/>
      <dgm:spPr/>
      <dgm:t>
        <a:bodyPr/>
        <a:lstStyle/>
        <a:p>
          <a:endParaRPr lang="en-US"/>
        </a:p>
      </dgm:t>
    </dgm:pt>
    <dgm:pt modelId="{6165BE4E-5DAB-4CDF-9CA1-7B4BE5A4BD88}" type="pres">
      <dgm:prSet presAssocID="{397B236E-2B3E-4035-9793-6D94981B2593}" presName="connectorText" presStyleLbl="sibTrans2D1" presStyleIdx="0" presStyleCnt="6"/>
      <dgm:spPr/>
      <dgm:t>
        <a:bodyPr/>
        <a:lstStyle/>
        <a:p>
          <a:endParaRPr lang="en-US"/>
        </a:p>
      </dgm:t>
    </dgm:pt>
    <dgm:pt modelId="{F840231F-F991-444E-9458-0AA74F4DE9C9}" type="pres">
      <dgm:prSet presAssocID="{1B034138-6105-494C-BE47-F63ED5DE643E}" presName="node" presStyleLbl="node1" presStyleIdx="0" presStyleCnt="6">
        <dgm:presLayoutVars>
          <dgm:bulletEnabled val="1"/>
        </dgm:presLayoutVars>
      </dgm:prSet>
      <dgm:spPr/>
      <dgm:t>
        <a:bodyPr/>
        <a:lstStyle/>
        <a:p>
          <a:endParaRPr lang="en-US"/>
        </a:p>
      </dgm:t>
    </dgm:pt>
    <dgm:pt modelId="{4C713D72-1F45-429E-B74E-CF046CB9E796}" type="pres">
      <dgm:prSet presAssocID="{E0FA135D-9024-4FF3-BE4F-D5A620AD6B6E}" presName="parTrans" presStyleLbl="sibTrans2D1" presStyleIdx="1" presStyleCnt="6"/>
      <dgm:spPr/>
      <dgm:t>
        <a:bodyPr/>
        <a:lstStyle/>
        <a:p>
          <a:endParaRPr lang="en-US"/>
        </a:p>
      </dgm:t>
    </dgm:pt>
    <dgm:pt modelId="{FF20E092-AE22-41E0-B1F8-DFF1986E1FCF}" type="pres">
      <dgm:prSet presAssocID="{E0FA135D-9024-4FF3-BE4F-D5A620AD6B6E}" presName="connectorText" presStyleLbl="sibTrans2D1" presStyleIdx="1" presStyleCnt="6"/>
      <dgm:spPr/>
      <dgm:t>
        <a:bodyPr/>
        <a:lstStyle/>
        <a:p>
          <a:endParaRPr lang="en-US"/>
        </a:p>
      </dgm:t>
    </dgm:pt>
    <dgm:pt modelId="{7A7333C9-8E0D-4CBD-AF07-9E8333E35CF8}" type="pres">
      <dgm:prSet presAssocID="{182D532D-58FA-4468-84DD-FA7EABA7EBB8}" presName="node" presStyleLbl="node1" presStyleIdx="1" presStyleCnt="6">
        <dgm:presLayoutVars>
          <dgm:bulletEnabled val="1"/>
        </dgm:presLayoutVars>
      </dgm:prSet>
      <dgm:spPr/>
      <dgm:t>
        <a:bodyPr/>
        <a:lstStyle/>
        <a:p>
          <a:endParaRPr lang="en-US"/>
        </a:p>
      </dgm:t>
    </dgm:pt>
    <dgm:pt modelId="{FEAADBEA-794F-44FF-A12D-938F58399DB3}" type="pres">
      <dgm:prSet presAssocID="{82F8A335-DA5E-4522-8FD0-10573B6473C8}" presName="parTrans" presStyleLbl="sibTrans2D1" presStyleIdx="2" presStyleCnt="6"/>
      <dgm:spPr/>
      <dgm:t>
        <a:bodyPr/>
        <a:lstStyle/>
        <a:p>
          <a:endParaRPr lang="en-US"/>
        </a:p>
      </dgm:t>
    </dgm:pt>
    <dgm:pt modelId="{5F6E7106-D6B5-4EC1-8820-BF61D6BE3DF3}" type="pres">
      <dgm:prSet presAssocID="{82F8A335-DA5E-4522-8FD0-10573B6473C8}" presName="connectorText" presStyleLbl="sibTrans2D1" presStyleIdx="2" presStyleCnt="6"/>
      <dgm:spPr/>
      <dgm:t>
        <a:bodyPr/>
        <a:lstStyle/>
        <a:p>
          <a:endParaRPr lang="en-US"/>
        </a:p>
      </dgm:t>
    </dgm:pt>
    <dgm:pt modelId="{C8DB11BE-7C53-40A2-8E85-BF27D8E7D7C4}" type="pres">
      <dgm:prSet presAssocID="{0928DB63-EF44-4C01-A24A-0C99A30AF802}" presName="node" presStyleLbl="node1" presStyleIdx="2" presStyleCnt="6">
        <dgm:presLayoutVars>
          <dgm:bulletEnabled val="1"/>
        </dgm:presLayoutVars>
      </dgm:prSet>
      <dgm:spPr/>
      <dgm:t>
        <a:bodyPr/>
        <a:lstStyle/>
        <a:p>
          <a:endParaRPr lang="en-US"/>
        </a:p>
      </dgm:t>
    </dgm:pt>
    <dgm:pt modelId="{C64A0BA5-49C0-4577-A935-1BC23064939E}" type="pres">
      <dgm:prSet presAssocID="{31ED0796-66BA-4E21-95B5-653DBF7841EA}" presName="parTrans" presStyleLbl="sibTrans2D1" presStyleIdx="3" presStyleCnt="6"/>
      <dgm:spPr/>
      <dgm:t>
        <a:bodyPr/>
        <a:lstStyle/>
        <a:p>
          <a:endParaRPr lang="en-US"/>
        </a:p>
      </dgm:t>
    </dgm:pt>
    <dgm:pt modelId="{8184D1CC-0CB5-4F91-8790-014B6DFFDDB8}" type="pres">
      <dgm:prSet presAssocID="{31ED0796-66BA-4E21-95B5-653DBF7841EA}" presName="connectorText" presStyleLbl="sibTrans2D1" presStyleIdx="3" presStyleCnt="6"/>
      <dgm:spPr/>
      <dgm:t>
        <a:bodyPr/>
        <a:lstStyle/>
        <a:p>
          <a:endParaRPr lang="en-US"/>
        </a:p>
      </dgm:t>
    </dgm:pt>
    <dgm:pt modelId="{0072271B-0078-4D3F-9D60-DDC27EF120D2}" type="pres">
      <dgm:prSet presAssocID="{C72B4D8A-49E0-4AA9-92AE-41982ADC3C27}" presName="node" presStyleLbl="node1" presStyleIdx="3" presStyleCnt="6">
        <dgm:presLayoutVars>
          <dgm:bulletEnabled val="1"/>
        </dgm:presLayoutVars>
      </dgm:prSet>
      <dgm:spPr/>
      <dgm:t>
        <a:bodyPr/>
        <a:lstStyle/>
        <a:p>
          <a:endParaRPr lang="en-US"/>
        </a:p>
      </dgm:t>
    </dgm:pt>
    <dgm:pt modelId="{A0509809-82FF-4DCE-8FFA-15F24F988968}" type="pres">
      <dgm:prSet presAssocID="{3C7A9EF6-F3F5-4C41-83BA-5C38CD069935}" presName="parTrans" presStyleLbl="sibTrans2D1" presStyleIdx="4" presStyleCnt="6"/>
      <dgm:spPr/>
      <dgm:t>
        <a:bodyPr/>
        <a:lstStyle/>
        <a:p>
          <a:endParaRPr lang="en-US"/>
        </a:p>
      </dgm:t>
    </dgm:pt>
    <dgm:pt modelId="{EF97BC01-2EF0-4C98-B5C2-A22AB564FD3E}" type="pres">
      <dgm:prSet presAssocID="{3C7A9EF6-F3F5-4C41-83BA-5C38CD069935}" presName="connectorText" presStyleLbl="sibTrans2D1" presStyleIdx="4" presStyleCnt="6"/>
      <dgm:spPr/>
      <dgm:t>
        <a:bodyPr/>
        <a:lstStyle/>
        <a:p>
          <a:endParaRPr lang="en-US"/>
        </a:p>
      </dgm:t>
    </dgm:pt>
    <dgm:pt modelId="{8444491C-0E0D-4B9B-A6EB-CA8E91FEEBFA}" type="pres">
      <dgm:prSet presAssocID="{6FF7D581-CAE1-4148-BB76-1CEC960B0FCE}" presName="node" presStyleLbl="node1" presStyleIdx="4" presStyleCnt="6">
        <dgm:presLayoutVars>
          <dgm:bulletEnabled val="1"/>
        </dgm:presLayoutVars>
      </dgm:prSet>
      <dgm:spPr/>
      <dgm:t>
        <a:bodyPr/>
        <a:lstStyle/>
        <a:p>
          <a:endParaRPr lang="en-US"/>
        </a:p>
      </dgm:t>
    </dgm:pt>
    <dgm:pt modelId="{3DF9C18A-9113-4DE0-9441-4E87820AE4C4}" type="pres">
      <dgm:prSet presAssocID="{2A3B28F0-D645-4911-AF73-1F94FDB0F1A0}" presName="parTrans" presStyleLbl="sibTrans2D1" presStyleIdx="5" presStyleCnt="6"/>
      <dgm:spPr/>
      <dgm:t>
        <a:bodyPr/>
        <a:lstStyle/>
        <a:p>
          <a:endParaRPr lang="en-US"/>
        </a:p>
      </dgm:t>
    </dgm:pt>
    <dgm:pt modelId="{DA2B54DB-51FB-43F2-A6F4-ADEB41D2D93E}" type="pres">
      <dgm:prSet presAssocID="{2A3B28F0-D645-4911-AF73-1F94FDB0F1A0}" presName="connectorText" presStyleLbl="sibTrans2D1" presStyleIdx="5" presStyleCnt="6"/>
      <dgm:spPr/>
      <dgm:t>
        <a:bodyPr/>
        <a:lstStyle/>
        <a:p>
          <a:endParaRPr lang="en-US"/>
        </a:p>
      </dgm:t>
    </dgm:pt>
    <dgm:pt modelId="{18A83CEF-13CE-4A41-B8B4-3AE55DF620B5}" type="pres">
      <dgm:prSet presAssocID="{DF8011D9-A311-461A-8518-D1E0A41614D2}" presName="node" presStyleLbl="node1" presStyleIdx="5" presStyleCnt="6">
        <dgm:presLayoutVars>
          <dgm:bulletEnabled val="1"/>
        </dgm:presLayoutVars>
      </dgm:prSet>
      <dgm:spPr/>
      <dgm:t>
        <a:bodyPr/>
        <a:lstStyle/>
        <a:p>
          <a:endParaRPr lang="en-US"/>
        </a:p>
      </dgm:t>
    </dgm:pt>
  </dgm:ptLst>
  <dgm:cxnLst>
    <dgm:cxn modelId="{27205754-6A9C-46B3-9579-478310504316}" type="presOf" srcId="{6FF7D581-CAE1-4148-BB76-1CEC960B0FCE}" destId="{8444491C-0E0D-4B9B-A6EB-CA8E91FEEBFA}" srcOrd="0" destOrd="0" presId="urn:microsoft.com/office/officeart/2005/8/layout/radial5"/>
    <dgm:cxn modelId="{75EB59F9-AE78-4D24-9C6B-41FA90243BBC}" type="presOf" srcId="{2A3B28F0-D645-4911-AF73-1F94FDB0F1A0}" destId="{DA2B54DB-51FB-43F2-A6F4-ADEB41D2D93E}" srcOrd="1" destOrd="0" presId="urn:microsoft.com/office/officeart/2005/8/layout/radial5"/>
    <dgm:cxn modelId="{EA06343C-8972-43A5-9D34-CCF82B99B2AF}" type="presOf" srcId="{E0FA135D-9024-4FF3-BE4F-D5A620AD6B6E}" destId="{FF20E092-AE22-41E0-B1F8-DFF1986E1FCF}" srcOrd="1" destOrd="0" presId="urn:microsoft.com/office/officeart/2005/8/layout/radial5"/>
    <dgm:cxn modelId="{C95D9324-5143-4585-9598-A923B369E2FF}" type="presOf" srcId="{A065E77C-4C3F-416E-AA2D-ECC8AA605428}" destId="{092AB11F-2D1B-4AB3-BBB7-F88680AC361D}" srcOrd="0" destOrd="0" presId="urn:microsoft.com/office/officeart/2005/8/layout/radial5"/>
    <dgm:cxn modelId="{9922B2D5-5573-4F35-B934-1633E4C14F14}" type="presOf" srcId="{0928DB63-EF44-4C01-A24A-0C99A30AF802}" destId="{C8DB11BE-7C53-40A2-8E85-BF27D8E7D7C4}" srcOrd="0" destOrd="0" presId="urn:microsoft.com/office/officeart/2005/8/layout/radial5"/>
    <dgm:cxn modelId="{4F92F7E4-9E2C-4AC6-8657-A55E221B2ECC}" type="presOf" srcId="{E0FA135D-9024-4FF3-BE4F-D5A620AD6B6E}" destId="{4C713D72-1F45-429E-B74E-CF046CB9E796}" srcOrd="0" destOrd="0" presId="urn:microsoft.com/office/officeart/2005/8/layout/radial5"/>
    <dgm:cxn modelId="{784D4B9F-48AB-462D-821D-3C471AA6171B}" type="presOf" srcId="{1B034138-6105-494C-BE47-F63ED5DE643E}" destId="{F840231F-F991-444E-9458-0AA74F4DE9C9}" srcOrd="0" destOrd="0" presId="urn:microsoft.com/office/officeart/2005/8/layout/radial5"/>
    <dgm:cxn modelId="{45B4A969-07FC-4B60-B331-A1AA6E67841C}" srcId="{B61187F2-E25B-452D-837A-C541C1160386}" destId="{1B034138-6105-494C-BE47-F63ED5DE643E}" srcOrd="0" destOrd="0" parTransId="{397B236E-2B3E-4035-9793-6D94981B2593}" sibTransId="{5FEC265A-5688-4981-B96C-4FE4DBAEC205}"/>
    <dgm:cxn modelId="{6130812A-F1DA-4672-865B-C66FDF8E750D}" srcId="{B61187F2-E25B-452D-837A-C541C1160386}" destId="{6FF7D581-CAE1-4148-BB76-1CEC960B0FCE}" srcOrd="4" destOrd="0" parTransId="{3C7A9EF6-F3F5-4C41-83BA-5C38CD069935}" sibTransId="{1EFEF8C8-417B-4CB2-A584-7E5291D4B253}"/>
    <dgm:cxn modelId="{B09B71AA-67AA-4F4F-B1F8-577016096DBC}" type="presOf" srcId="{B61187F2-E25B-452D-837A-C541C1160386}" destId="{EA7DD93D-49D9-44DB-9A9C-7215B5227563}" srcOrd="0" destOrd="0" presId="urn:microsoft.com/office/officeart/2005/8/layout/radial5"/>
    <dgm:cxn modelId="{DF080AD3-BCF2-4EC9-978F-B375A7710AE2}" type="presOf" srcId="{C72B4D8A-49E0-4AA9-92AE-41982ADC3C27}" destId="{0072271B-0078-4D3F-9D60-DDC27EF120D2}" srcOrd="0" destOrd="0" presId="urn:microsoft.com/office/officeart/2005/8/layout/radial5"/>
    <dgm:cxn modelId="{64CD48EB-57D4-49F7-82B3-910B31212606}" srcId="{A065E77C-4C3F-416E-AA2D-ECC8AA605428}" destId="{B61187F2-E25B-452D-837A-C541C1160386}" srcOrd="0" destOrd="0" parTransId="{A0B71643-D3C4-4B35-A450-28C9F5F26E16}" sibTransId="{2F8DC4E0-EFE5-48BB-BA34-C76F88F7BC21}"/>
    <dgm:cxn modelId="{772179BE-B57F-4838-ABAE-46EA811192D1}" type="presOf" srcId="{182D532D-58FA-4468-84DD-FA7EABA7EBB8}" destId="{7A7333C9-8E0D-4CBD-AF07-9E8333E35CF8}" srcOrd="0" destOrd="0" presId="urn:microsoft.com/office/officeart/2005/8/layout/radial5"/>
    <dgm:cxn modelId="{3AE35BFF-0B4A-4F17-9D80-FA2CE588ACC2}" type="presOf" srcId="{2A3B28F0-D645-4911-AF73-1F94FDB0F1A0}" destId="{3DF9C18A-9113-4DE0-9441-4E87820AE4C4}" srcOrd="0" destOrd="0" presId="urn:microsoft.com/office/officeart/2005/8/layout/radial5"/>
    <dgm:cxn modelId="{079356D9-55F5-472B-B6BA-3674A1AA0E0A}" type="presOf" srcId="{82F8A335-DA5E-4522-8FD0-10573B6473C8}" destId="{FEAADBEA-794F-44FF-A12D-938F58399DB3}" srcOrd="0" destOrd="0" presId="urn:microsoft.com/office/officeart/2005/8/layout/radial5"/>
    <dgm:cxn modelId="{F12121A1-3F89-4247-8666-077D2408BAE1}" type="presOf" srcId="{DF8011D9-A311-461A-8518-D1E0A41614D2}" destId="{18A83CEF-13CE-4A41-B8B4-3AE55DF620B5}" srcOrd="0" destOrd="0" presId="urn:microsoft.com/office/officeart/2005/8/layout/radial5"/>
    <dgm:cxn modelId="{5FF73951-EB8D-4D50-AB4D-5A7BD57DC57B}" type="presOf" srcId="{31ED0796-66BA-4E21-95B5-653DBF7841EA}" destId="{C64A0BA5-49C0-4577-A935-1BC23064939E}" srcOrd="0" destOrd="0" presId="urn:microsoft.com/office/officeart/2005/8/layout/radial5"/>
    <dgm:cxn modelId="{68DEBB93-6BCE-4624-89B3-05726CD9976B}" srcId="{B61187F2-E25B-452D-837A-C541C1160386}" destId="{C72B4D8A-49E0-4AA9-92AE-41982ADC3C27}" srcOrd="3" destOrd="0" parTransId="{31ED0796-66BA-4E21-95B5-653DBF7841EA}" sibTransId="{E7E450BC-0C09-426A-B1A8-D5C9F2991782}"/>
    <dgm:cxn modelId="{3A65001E-80B6-4A0A-A491-A908B2290064}" type="presOf" srcId="{397B236E-2B3E-4035-9793-6D94981B2593}" destId="{6165BE4E-5DAB-4CDF-9CA1-7B4BE5A4BD88}" srcOrd="1" destOrd="0" presId="urn:microsoft.com/office/officeart/2005/8/layout/radial5"/>
    <dgm:cxn modelId="{8387D646-D365-4DFC-AE09-CCBE8B18F29E}" srcId="{B61187F2-E25B-452D-837A-C541C1160386}" destId="{182D532D-58FA-4468-84DD-FA7EABA7EBB8}" srcOrd="1" destOrd="0" parTransId="{E0FA135D-9024-4FF3-BE4F-D5A620AD6B6E}" sibTransId="{8B16A1E4-AA94-48FD-9634-873FB4DDE480}"/>
    <dgm:cxn modelId="{C09A8CC3-F938-4850-8473-D6A87781B746}" type="presOf" srcId="{31ED0796-66BA-4E21-95B5-653DBF7841EA}" destId="{8184D1CC-0CB5-4F91-8790-014B6DFFDDB8}" srcOrd="1" destOrd="0" presId="urn:microsoft.com/office/officeart/2005/8/layout/radial5"/>
    <dgm:cxn modelId="{2F499E51-8D3A-4B70-9929-59027B8402A0}" type="presOf" srcId="{82F8A335-DA5E-4522-8FD0-10573B6473C8}" destId="{5F6E7106-D6B5-4EC1-8820-BF61D6BE3DF3}" srcOrd="1" destOrd="0" presId="urn:microsoft.com/office/officeart/2005/8/layout/radial5"/>
    <dgm:cxn modelId="{F8D71DBB-8ABD-4CF0-B09F-D670020CD3E8}" type="presOf" srcId="{397B236E-2B3E-4035-9793-6D94981B2593}" destId="{F50A5ABD-6C0F-4241-BB66-C6B0C8205A7D}" srcOrd="0" destOrd="0" presId="urn:microsoft.com/office/officeart/2005/8/layout/radial5"/>
    <dgm:cxn modelId="{3C16CDD4-F146-4A99-B1E7-CB92D0E2F669}" srcId="{B61187F2-E25B-452D-837A-C541C1160386}" destId="{DF8011D9-A311-461A-8518-D1E0A41614D2}" srcOrd="5" destOrd="0" parTransId="{2A3B28F0-D645-4911-AF73-1F94FDB0F1A0}" sibTransId="{2A02AA5E-AAF2-4626-8351-65A96FF62BAF}"/>
    <dgm:cxn modelId="{E8C5ED87-B4AB-4BD4-AF06-C057106593D2}" type="presOf" srcId="{3C7A9EF6-F3F5-4C41-83BA-5C38CD069935}" destId="{EF97BC01-2EF0-4C98-B5C2-A22AB564FD3E}" srcOrd="1" destOrd="0" presId="urn:microsoft.com/office/officeart/2005/8/layout/radial5"/>
    <dgm:cxn modelId="{4CC052FF-523D-4AC2-B6D8-BFDD52DF2FC5}" type="presOf" srcId="{3C7A9EF6-F3F5-4C41-83BA-5C38CD069935}" destId="{A0509809-82FF-4DCE-8FFA-15F24F988968}" srcOrd="0" destOrd="0" presId="urn:microsoft.com/office/officeart/2005/8/layout/radial5"/>
    <dgm:cxn modelId="{5437CC7A-54EB-4CC9-A237-685CD8C5B07E}" srcId="{B61187F2-E25B-452D-837A-C541C1160386}" destId="{0928DB63-EF44-4C01-A24A-0C99A30AF802}" srcOrd="2" destOrd="0" parTransId="{82F8A335-DA5E-4522-8FD0-10573B6473C8}" sibTransId="{59F87CF6-0E36-4FE0-9C48-D96D595209BD}"/>
    <dgm:cxn modelId="{0543BE1A-2311-4A64-AC6F-9CC25F60359A}" type="presParOf" srcId="{092AB11F-2D1B-4AB3-BBB7-F88680AC361D}" destId="{EA7DD93D-49D9-44DB-9A9C-7215B5227563}" srcOrd="0" destOrd="0" presId="urn:microsoft.com/office/officeart/2005/8/layout/radial5"/>
    <dgm:cxn modelId="{643A5939-2EB2-47FA-8E1F-37126772A544}" type="presParOf" srcId="{092AB11F-2D1B-4AB3-BBB7-F88680AC361D}" destId="{F50A5ABD-6C0F-4241-BB66-C6B0C8205A7D}" srcOrd="1" destOrd="0" presId="urn:microsoft.com/office/officeart/2005/8/layout/radial5"/>
    <dgm:cxn modelId="{22B5BA98-9BAF-40A0-91B3-68D23130AC9E}" type="presParOf" srcId="{F50A5ABD-6C0F-4241-BB66-C6B0C8205A7D}" destId="{6165BE4E-5DAB-4CDF-9CA1-7B4BE5A4BD88}" srcOrd="0" destOrd="0" presId="urn:microsoft.com/office/officeart/2005/8/layout/radial5"/>
    <dgm:cxn modelId="{E216E8C1-4758-48C7-A15A-4E40D96E8F0B}" type="presParOf" srcId="{092AB11F-2D1B-4AB3-BBB7-F88680AC361D}" destId="{F840231F-F991-444E-9458-0AA74F4DE9C9}" srcOrd="2" destOrd="0" presId="urn:microsoft.com/office/officeart/2005/8/layout/radial5"/>
    <dgm:cxn modelId="{7A469A8F-6387-4DC0-8E9E-AFF3835B8B2D}" type="presParOf" srcId="{092AB11F-2D1B-4AB3-BBB7-F88680AC361D}" destId="{4C713D72-1F45-429E-B74E-CF046CB9E796}" srcOrd="3" destOrd="0" presId="urn:microsoft.com/office/officeart/2005/8/layout/radial5"/>
    <dgm:cxn modelId="{495E5B70-CF93-47E9-91A6-79AFE8C129B8}" type="presParOf" srcId="{4C713D72-1F45-429E-B74E-CF046CB9E796}" destId="{FF20E092-AE22-41E0-B1F8-DFF1986E1FCF}" srcOrd="0" destOrd="0" presId="urn:microsoft.com/office/officeart/2005/8/layout/radial5"/>
    <dgm:cxn modelId="{CF610546-58EB-463C-ACB9-4C64CA1276BE}" type="presParOf" srcId="{092AB11F-2D1B-4AB3-BBB7-F88680AC361D}" destId="{7A7333C9-8E0D-4CBD-AF07-9E8333E35CF8}" srcOrd="4" destOrd="0" presId="urn:microsoft.com/office/officeart/2005/8/layout/radial5"/>
    <dgm:cxn modelId="{924EF375-4D6B-4E69-83DF-EACE0E0C307E}" type="presParOf" srcId="{092AB11F-2D1B-4AB3-BBB7-F88680AC361D}" destId="{FEAADBEA-794F-44FF-A12D-938F58399DB3}" srcOrd="5" destOrd="0" presId="urn:microsoft.com/office/officeart/2005/8/layout/radial5"/>
    <dgm:cxn modelId="{B6534781-04BD-49CD-A485-1B80954C31B6}" type="presParOf" srcId="{FEAADBEA-794F-44FF-A12D-938F58399DB3}" destId="{5F6E7106-D6B5-4EC1-8820-BF61D6BE3DF3}" srcOrd="0" destOrd="0" presId="urn:microsoft.com/office/officeart/2005/8/layout/radial5"/>
    <dgm:cxn modelId="{5D269176-4052-45AC-A62F-C9F910BADB26}" type="presParOf" srcId="{092AB11F-2D1B-4AB3-BBB7-F88680AC361D}" destId="{C8DB11BE-7C53-40A2-8E85-BF27D8E7D7C4}" srcOrd="6" destOrd="0" presId="urn:microsoft.com/office/officeart/2005/8/layout/radial5"/>
    <dgm:cxn modelId="{B788A17D-2AC5-41EC-A21F-62F57CEB223E}" type="presParOf" srcId="{092AB11F-2D1B-4AB3-BBB7-F88680AC361D}" destId="{C64A0BA5-49C0-4577-A935-1BC23064939E}" srcOrd="7" destOrd="0" presId="urn:microsoft.com/office/officeart/2005/8/layout/radial5"/>
    <dgm:cxn modelId="{67D65501-57BE-42B0-9D4D-28D46D5ECA6B}" type="presParOf" srcId="{C64A0BA5-49C0-4577-A935-1BC23064939E}" destId="{8184D1CC-0CB5-4F91-8790-014B6DFFDDB8}" srcOrd="0" destOrd="0" presId="urn:microsoft.com/office/officeart/2005/8/layout/radial5"/>
    <dgm:cxn modelId="{4C7682B5-23AA-4802-9126-AA01FE5E515A}" type="presParOf" srcId="{092AB11F-2D1B-4AB3-BBB7-F88680AC361D}" destId="{0072271B-0078-4D3F-9D60-DDC27EF120D2}" srcOrd="8" destOrd="0" presId="urn:microsoft.com/office/officeart/2005/8/layout/radial5"/>
    <dgm:cxn modelId="{F03868B2-14FD-40FE-A2A3-4239192010B5}" type="presParOf" srcId="{092AB11F-2D1B-4AB3-BBB7-F88680AC361D}" destId="{A0509809-82FF-4DCE-8FFA-15F24F988968}" srcOrd="9" destOrd="0" presId="urn:microsoft.com/office/officeart/2005/8/layout/radial5"/>
    <dgm:cxn modelId="{D4E31D16-F455-4B38-86DD-841E3395FF40}" type="presParOf" srcId="{A0509809-82FF-4DCE-8FFA-15F24F988968}" destId="{EF97BC01-2EF0-4C98-B5C2-A22AB564FD3E}" srcOrd="0" destOrd="0" presId="urn:microsoft.com/office/officeart/2005/8/layout/radial5"/>
    <dgm:cxn modelId="{987A60BD-8AD3-40B2-80BB-34848857830A}" type="presParOf" srcId="{092AB11F-2D1B-4AB3-BBB7-F88680AC361D}" destId="{8444491C-0E0D-4B9B-A6EB-CA8E91FEEBFA}" srcOrd="10" destOrd="0" presId="urn:microsoft.com/office/officeart/2005/8/layout/radial5"/>
    <dgm:cxn modelId="{A47CB258-950A-42AC-AD21-623C38C6C9CA}" type="presParOf" srcId="{092AB11F-2D1B-4AB3-BBB7-F88680AC361D}" destId="{3DF9C18A-9113-4DE0-9441-4E87820AE4C4}" srcOrd="11" destOrd="0" presId="urn:microsoft.com/office/officeart/2005/8/layout/radial5"/>
    <dgm:cxn modelId="{C6304754-A347-40F6-BDCC-FB438DD0C1DD}" type="presParOf" srcId="{3DF9C18A-9113-4DE0-9441-4E87820AE4C4}" destId="{DA2B54DB-51FB-43F2-A6F4-ADEB41D2D93E}" srcOrd="0" destOrd="0" presId="urn:microsoft.com/office/officeart/2005/8/layout/radial5"/>
    <dgm:cxn modelId="{31474E7A-7C16-4623-B9A1-8E0D6AD3EAAF}" type="presParOf" srcId="{092AB11F-2D1B-4AB3-BBB7-F88680AC361D}" destId="{18A83CEF-13CE-4A41-B8B4-3AE55DF620B5}" srcOrd="12"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3597E3-659E-4DCD-BC20-AB76FAE50AC1}" type="doc">
      <dgm:prSet loTypeId="urn:microsoft.com/office/officeart/2005/8/layout/orgChart1" loCatId="hierarchy" qsTypeId="urn:microsoft.com/office/officeart/2005/8/quickstyle/simple1" qsCatId="simple" csTypeId="urn:microsoft.com/office/officeart/2005/8/colors/accent1_2" csCatId="accent1" phldr="1"/>
      <dgm:spPr/>
    </dgm:pt>
    <dgm:pt modelId="{8088C16F-A130-4CFB-BA6E-DB05EB2AE580}">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dirty="0" smtClean="0">
              <a:ln>
                <a:noFill/>
              </a:ln>
              <a:solidFill>
                <a:schemeClr val="tx1"/>
              </a:solidFill>
              <a:effectLst/>
              <a:latin typeface="Times New Roman" pitchFamily="18" charset="0"/>
              <a:cs typeface="B Titr" pitchFamily="2" charset="-78"/>
            </a:rPr>
            <a:t> انواع بازخوردها  </a:t>
          </a:r>
          <a:endParaRPr kumimoji="0" lang="en-US" sz="1200" b="0" i="0" u="none" strike="noStrike" cap="none" normalizeH="0" baseline="0" dirty="0" smtClean="0">
            <a:ln>
              <a:noFill/>
            </a:ln>
            <a:solidFill>
              <a:schemeClr val="tx1"/>
            </a:solidFill>
            <a:effectLst/>
            <a:latin typeface="Arial" charset="0"/>
            <a:ea typeface="Times New Roman" pitchFamily="18" charset="0"/>
            <a:cs typeface="B Titr" pitchFamily="2" charset="-78"/>
          </a:endParaRPr>
        </a:p>
      </dgm:t>
    </dgm:pt>
    <dgm:pt modelId="{32C380D6-D672-45C1-A4B1-B37D8ABE6BBE}" type="parTrans" cxnId="{DD1F6355-3D4C-403F-B3B5-D727D6C0DA60}">
      <dgm:prSet/>
      <dgm:spPr/>
      <dgm:t>
        <a:bodyPr/>
        <a:lstStyle/>
        <a:p>
          <a:endParaRPr lang="en-US"/>
        </a:p>
      </dgm:t>
    </dgm:pt>
    <dgm:pt modelId="{E25078BB-20C2-4EDC-8DFD-18BE01C31FCE}" type="sibTrans" cxnId="{DD1F6355-3D4C-403F-B3B5-D727D6C0DA60}">
      <dgm:prSet/>
      <dgm:spPr/>
      <dgm:t>
        <a:bodyPr/>
        <a:lstStyle/>
        <a:p>
          <a:endParaRPr lang="en-US"/>
        </a:p>
      </dgm:t>
    </dgm:pt>
    <dgm:pt modelId="{4E594B71-AF4F-4F41-997C-44D952C6F344}">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dirty="0" smtClean="0">
              <a:ln>
                <a:noFill/>
              </a:ln>
              <a:solidFill>
                <a:schemeClr val="tx1"/>
              </a:solidFill>
              <a:effectLst/>
              <a:latin typeface="Times New Roman" pitchFamily="18" charset="0"/>
              <a:cs typeface="B Titr" pitchFamily="2" charset="-78"/>
            </a:rPr>
            <a:t>از منظر زمان</a:t>
          </a:r>
          <a:endParaRPr kumimoji="0" lang="en-US" sz="1200" b="0" i="0" u="none" strike="noStrike" cap="none" normalizeH="0" baseline="0" dirty="0" smtClean="0">
            <a:ln>
              <a:noFill/>
            </a:ln>
            <a:solidFill>
              <a:schemeClr val="tx1"/>
            </a:solidFill>
            <a:effectLst/>
            <a:latin typeface="Arial" charset="0"/>
            <a:ea typeface="Times New Roman" pitchFamily="18" charset="0"/>
            <a:cs typeface="B Titr" pitchFamily="2" charset="-78"/>
          </a:endParaRPr>
        </a:p>
      </dgm:t>
    </dgm:pt>
    <dgm:pt modelId="{D3A940EB-9C11-4D56-89E5-45061E0E1EEA}" type="parTrans" cxnId="{ED1069AA-FC53-48A6-A19C-1EF681614C1D}">
      <dgm:prSet/>
      <dgm:spPr/>
      <dgm:t>
        <a:bodyPr/>
        <a:lstStyle/>
        <a:p>
          <a:endParaRPr lang="en-US"/>
        </a:p>
      </dgm:t>
    </dgm:pt>
    <dgm:pt modelId="{07000F26-AD46-4F60-AABA-26A836BA913A}" type="sibTrans" cxnId="{ED1069AA-FC53-48A6-A19C-1EF681614C1D}">
      <dgm:prSet/>
      <dgm:spPr/>
      <dgm:t>
        <a:bodyPr/>
        <a:lstStyle/>
        <a:p>
          <a:endParaRPr lang="en-US"/>
        </a:p>
      </dgm:t>
    </dgm:pt>
    <dgm:pt modelId="{ECAE3AFA-9A2F-44F5-A2B6-9E54D59A6101}">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100" b="1" i="0" u="none" strike="noStrike" cap="none" normalizeH="0" baseline="0" dirty="0" smtClean="0">
              <a:ln>
                <a:noFill/>
              </a:ln>
              <a:solidFill>
                <a:schemeClr val="tx1"/>
              </a:solidFill>
              <a:effectLst/>
              <a:latin typeface="Times New Roman" pitchFamily="18" charset="0"/>
              <a:cs typeface="B Nazanin" pitchFamily="2" charset="-78"/>
            </a:rPr>
            <a:t>پاياني</a:t>
          </a:r>
          <a:endParaRPr kumimoji="0" lang="en-US" sz="1100" b="1" i="0" u="none" strike="noStrike" cap="none" normalizeH="0" baseline="0" dirty="0" smtClean="0">
            <a:ln>
              <a:noFill/>
            </a:ln>
            <a:solidFill>
              <a:schemeClr val="tx1"/>
            </a:solidFill>
            <a:effectLst/>
            <a:latin typeface="Arial" charset="0"/>
            <a:ea typeface="Times New Roman" pitchFamily="18" charset="0"/>
            <a:cs typeface="B Nazanin" pitchFamily="2" charset="-78"/>
          </a:endParaRPr>
        </a:p>
      </dgm:t>
    </dgm:pt>
    <dgm:pt modelId="{3803551F-9F61-4DAB-987C-4B1BF7115F37}" type="parTrans" cxnId="{996AA07D-EF1B-4C17-9952-D7E0F11BE46E}">
      <dgm:prSet/>
      <dgm:spPr/>
      <dgm:t>
        <a:bodyPr/>
        <a:lstStyle/>
        <a:p>
          <a:endParaRPr lang="en-US"/>
        </a:p>
      </dgm:t>
    </dgm:pt>
    <dgm:pt modelId="{CFA85BA1-BE62-4BC1-AEE9-3ABFCBE8B379}" type="sibTrans" cxnId="{996AA07D-EF1B-4C17-9952-D7E0F11BE46E}">
      <dgm:prSet/>
      <dgm:spPr/>
      <dgm:t>
        <a:bodyPr/>
        <a:lstStyle/>
        <a:p>
          <a:endParaRPr lang="en-US"/>
        </a:p>
      </dgm:t>
    </dgm:pt>
    <dgm:pt modelId="{CE2E2A64-2FE0-4B5A-82FD-FDBECEDF56BA}">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100" b="1" i="0" u="none" strike="noStrike" cap="none" normalizeH="0" baseline="0" dirty="0" smtClean="0">
              <a:ln>
                <a:noFill/>
              </a:ln>
              <a:solidFill>
                <a:schemeClr val="tx1"/>
              </a:solidFill>
              <a:effectLst/>
              <a:latin typeface="Times New Roman" pitchFamily="18" charset="0"/>
              <a:cs typeface="B Nazanin" pitchFamily="2" charset="-78"/>
            </a:rPr>
            <a:t>فرايندي</a:t>
          </a:r>
          <a:endParaRPr kumimoji="0" lang="en-US" sz="1100" b="1" i="0" u="none" strike="noStrike" cap="none" normalizeH="0" baseline="0" dirty="0" smtClean="0">
            <a:ln>
              <a:noFill/>
            </a:ln>
            <a:solidFill>
              <a:schemeClr val="tx1"/>
            </a:solidFill>
            <a:effectLst/>
            <a:latin typeface="Arial" charset="0"/>
            <a:ea typeface="Times New Roman" pitchFamily="18" charset="0"/>
            <a:cs typeface="B Nazanin" pitchFamily="2" charset="-78"/>
          </a:endParaRPr>
        </a:p>
      </dgm:t>
    </dgm:pt>
    <dgm:pt modelId="{4C633C46-351B-4DFB-9EB6-0571F3C962E6}" type="parTrans" cxnId="{196914D1-37D3-485C-AC71-AED5E2211DD1}">
      <dgm:prSet/>
      <dgm:spPr/>
      <dgm:t>
        <a:bodyPr/>
        <a:lstStyle/>
        <a:p>
          <a:endParaRPr lang="en-US"/>
        </a:p>
      </dgm:t>
    </dgm:pt>
    <dgm:pt modelId="{2D88FF08-2BD4-40DA-933E-DB8773C2E329}" type="sibTrans" cxnId="{196914D1-37D3-485C-AC71-AED5E2211DD1}">
      <dgm:prSet/>
      <dgm:spPr/>
      <dgm:t>
        <a:bodyPr/>
        <a:lstStyle/>
        <a:p>
          <a:endParaRPr lang="en-US"/>
        </a:p>
      </dgm:t>
    </dgm:pt>
    <dgm:pt modelId="{5981656F-3B0E-4C83-BFBB-1CB6FCA94685}">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dirty="0" smtClean="0">
              <a:ln>
                <a:noFill/>
              </a:ln>
              <a:solidFill>
                <a:schemeClr val="tx1"/>
              </a:solidFill>
              <a:effectLst/>
              <a:latin typeface="Times New Roman" pitchFamily="18" charset="0"/>
              <a:cs typeface="B Titr" pitchFamily="2" charset="-78"/>
            </a:rPr>
            <a:t>از منظر  منبع </a:t>
          </a:r>
          <a:endParaRPr kumimoji="0" lang="en-US" sz="1200" b="0" i="0" u="none" strike="noStrike" cap="none" normalizeH="0" baseline="0" dirty="0" smtClean="0">
            <a:ln>
              <a:noFill/>
            </a:ln>
            <a:solidFill>
              <a:schemeClr val="tx1"/>
            </a:solidFill>
            <a:effectLst/>
            <a:latin typeface="Arial" charset="0"/>
            <a:ea typeface="Times New Roman" pitchFamily="18" charset="0"/>
            <a:cs typeface="B Titr" pitchFamily="2" charset="-78"/>
          </a:endParaRPr>
        </a:p>
      </dgm:t>
    </dgm:pt>
    <dgm:pt modelId="{B62805D1-FBD2-422D-AF22-017E28AFCE50}" type="parTrans" cxnId="{6581EB50-40AB-49B6-98F4-B5E05EF59088}">
      <dgm:prSet/>
      <dgm:spPr/>
      <dgm:t>
        <a:bodyPr/>
        <a:lstStyle/>
        <a:p>
          <a:endParaRPr lang="en-US"/>
        </a:p>
      </dgm:t>
    </dgm:pt>
    <dgm:pt modelId="{F6A0C01E-DF88-4047-8962-EAE64482EFA6}" type="sibTrans" cxnId="{6581EB50-40AB-49B6-98F4-B5E05EF59088}">
      <dgm:prSet/>
      <dgm:spPr/>
      <dgm:t>
        <a:bodyPr/>
        <a:lstStyle/>
        <a:p>
          <a:endParaRPr lang="en-US"/>
        </a:p>
      </dgm:t>
    </dgm:pt>
    <dgm:pt modelId="{DD7BFA08-8CE3-4300-863F-E2BF697B656A}">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100" b="1" i="0" u="none" strike="noStrike" cap="none" normalizeH="0" baseline="0" dirty="0" smtClean="0">
              <a:ln>
                <a:noFill/>
              </a:ln>
              <a:solidFill>
                <a:schemeClr val="tx1"/>
              </a:solidFill>
              <a:effectLst/>
              <a:latin typeface="Times New Roman" pitchFamily="18" charset="0"/>
              <a:cs typeface="B Nazanin" pitchFamily="2" charset="-78"/>
            </a:rPr>
            <a:t>دانش آموز</a:t>
          </a:r>
          <a:endParaRPr kumimoji="0" lang="en-US" sz="1100" b="1" i="0" u="none" strike="noStrike" cap="none" normalizeH="0" baseline="0" dirty="0" smtClean="0">
            <a:ln>
              <a:noFill/>
            </a:ln>
            <a:solidFill>
              <a:schemeClr val="tx1"/>
            </a:solidFill>
            <a:effectLst/>
            <a:latin typeface="Arial" charset="0"/>
            <a:ea typeface="Times New Roman" pitchFamily="18" charset="0"/>
            <a:cs typeface="B Nazanin" pitchFamily="2" charset="-78"/>
          </a:endParaRPr>
        </a:p>
      </dgm:t>
    </dgm:pt>
    <dgm:pt modelId="{382D116D-81E8-4B1A-99C3-50DABB3728E2}" type="parTrans" cxnId="{D1C8404C-C5F5-4247-BCB6-72D75785F102}">
      <dgm:prSet/>
      <dgm:spPr/>
      <dgm:t>
        <a:bodyPr/>
        <a:lstStyle/>
        <a:p>
          <a:endParaRPr lang="en-US"/>
        </a:p>
      </dgm:t>
    </dgm:pt>
    <dgm:pt modelId="{79E03775-0605-4242-8DED-B0D1D643DC29}" type="sibTrans" cxnId="{D1C8404C-C5F5-4247-BCB6-72D75785F102}">
      <dgm:prSet/>
      <dgm:spPr/>
      <dgm:t>
        <a:bodyPr/>
        <a:lstStyle/>
        <a:p>
          <a:endParaRPr lang="en-US"/>
        </a:p>
      </dgm:t>
    </dgm:pt>
    <dgm:pt modelId="{A7FE75A0-3D11-4623-85B6-54FFC5F75A3C}">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100" b="1" i="0" u="none" strike="noStrike" cap="none" normalizeH="0" baseline="0" dirty="0" smtClean="0">
              <a:ln>
                <a:noFill/>
              </a:ln>
              <a:solidFill>
                <a:schemeClr val="tx1"/>
              </a:solidFill>
              <a:effectLst/>
              <a:latin typeface="Times New Roman" pitchFamily="18" charset="0"/>
              <a:cs typeface="B Nazanin" pitchFamily="2" charset="-78"/>
            </a:rPr>
            <a:t>همکلاسي</a:t>
          </a:r>
          <a:endParaRPr kumimoji="0" lang="en-US" sz="1100" b="1" i="0" u="none" strike="noStrike" cap="none" normalizeH="0" baseline="0" dirty="0" smtClean="0">
            <a:ln>
              <a:noFill/>
            </a:ln>
            <a:solidFill>
              <a:schemeClr val="tx1"/>
            </a:solidFill>
            <a:effectLst/>
            <a:latin typeface="Arial" charset="0"/>
            <a:ea typeface="Times New Roman" pitchFamily="18" charset="0"/>
            <a:cs typeface="B Nazanin" pitchFamily="2" charset="-78"/>
          </a:endParaRPr>
        </a:p>
      </dgm:t>
    </dgm:pt>
    <dgm:pt modelId="{06B671ED-B0EE-47FC-AE9A-9E850BA44675}" type="parTrans" cxnId="{18DC431C-251D-4925-B956-4B8AC2E2666A}">
      <dgm:prSet/>
      <dgm:spPr/>
      <dgm:t>
        <a:bodyPr/>
        <a:lstStyle/>
        <a:p>
          <a:endParaRPr lang="en-US"/>
        </a:p>
      </dgm:t>
    </dgm:pt>
    <dgm:pt modelId="{F99D9318-7B82-4E32-88E0-A3163D538E3F}" type="sibTrans" cxnId="{18DC431C-251D-4925-B956-4B8AC2E2666A}">
      <dgm:prSet/>
      <dgm:spPr/>
      <dgm:t>
        <a:bodyPr/>
        <a:lstStyle/>
        <a:p>
          <a:endParaRPr lang="en-US"/>
        </a:p>
      </dgm:t>
    </dgm:pt>
    <dgm:pt modelId="{19A577C1-580C-4A74-BB70-685E652F2CC6}">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100" b="1" i="0" u="none" strike="noStrike" cap="none" normalizeH="0" baseline="0" dirty="0" smtClean="0">
              <a:ln>
                <a:noFill/>
              </a:ln>
              <a:solidFill>
                <a:schemeClr val="tx1"/>
              </a:solidFill>
              <a:effectLst/>
              <a:latin typeface="Times New Roman" pitchFamily="18" charset="0"/>
              <a:cs typeface="B Nazanin" pitchFamily="2" charset="-78"/>
            </a:rPr>
            <a:t>والدين</a:t>
          </a:r>
          <a:endParaRPr kumimoji="0" lang="en-US" sz="1100" b="1" i="0" u="none" strike="noStrike" cap="none" normalizeH="0" baseline="0" dirty="0" smtClean="0">
            <a:ln>
              <a:noFill/>
            </a:ln>
            <a:solidFill>
              <a:schemeClr val="tx1"/>
            </a:solidFill>
            <a:effectLst/>
            <a:latin typeface="Arial" charset="0"/>
            <a:ea typeface="Times New Roman" pitchFamily="18" charset="0"/>
            <a:cs typeface="B Nazanin" pitchFamily="2" charset="-78"/>
          </a:endParaRPr>
        </a:p>
      </dgm:t>
    </dgm:pt>
    <dgm:pt modelId="{DD3D8D74-10F2-43D7-B662-70E914A6D22F}" type="parTrans" cxnId="{ED935624-E4C5-4AD8-8680-C385A95C932F}">
      <dgm:prSet/>
      <dgm:spPr/>
      <dgm:t>
        <a:bodyPr/>
        <a:lstStyle/>
        <a:p>
          <a:endParaRPr lang="en-US"/>
        </a:p>
      </dgm:t>
    </dgm:pt>
    <dgm:pt modelId="{E6A09160-FB41-4B18-A122-9CBD3C3B86B1}" type="sibTrans" cxnId="{ED935624-E4C5-4AD8-8680-C385A95C932F}">
      <dgm:prSet/>
      <dgm:spPr/>
      <dgm:t>
        <a:bodyPr/>
        <a:lstStyle/>
        <a:p>
          <a:endParaRPr lang="en-US"/>
        </a:p>
      </dgm:t>
    </dgm:pt>
    <dgm:pt modelId="{373471AF-BACF-4C45-B4F1-D8D2349FBC75}">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100" b="1" i="0" u="none" strike="noStrike" cap="none" normalizeH="0" baseline="0" dirty="0" smtClean="0">
              <a:ln>
                <a:noFill/>
              </a:ln>
              <a:solidFill>
                <a:schemeClr val="tx1"/>
              </a:solidFill>
              <a:effectLst/>
              <a:latin typeface="Times New Roman" pitchFamily="18" charset="0"/>
              <a:cs typeface="B Nazanin" pitchFamily="2" charset="-78"/>
            </a:rPr>
            <a:t>معلم</a:t>
          </a:r>
          <a:endParaRPr kumimoji="0" lang="en-US" sz="1100" b="1" i="0" u="none" strike="noStrike" cap="none" normalizeH="0" baseline="0" dirty="0" smtClean="0">
            <a:ln>
              <a:noFill/>
            </a:ln>
            <a:solidFill>
              <a:schemeClr val="tx1"/>
            </a:solidFill>
            <a:effectLst/>
            <a:latin typeface="Arial" charset="0"/>
            <a:ea typeface="Times New Roman" pitchFamily="18" charset="0"/>
            <a:cs typeface="B Nazanin" pitchFamily="2" charset="-78"/>
          </a:endParaRPr>
        </a:p>
      </dgm:t>
    </dgm:pt>
    <dgm:pt modelId="{B92E70C7-DE2D-4F22-892D-9194E540A34B}" type="parTrans" cxnId="{40CD8847-E21C-4020-9AD4-DE2380792A24}">
      <dgm:prSet/>
      <dgm:spPr/>
      <dgm:t>
        <a:bodyPr/>
        <a:lstStyle/>
        <a:p>
          <a:endParaRPr lang="en-US"/>
        </a:p>
      </dgm:t>
    </dgm:pt>
    <dgm:pt modelId="{CA12C42E-80DE-40C8-BE01-51527F0FAA43}" type="sibTrans" cxnId="{40CD8847-E21C-4020-9AD4-DE2380792A24}">
      <dgm:prSet/>
      <dgm:spPr/>
      <dgm:t>
        <a:bodyPr/>
        <a:lstStyle/>
        <a:p>
          <a:endParaRPr lang="en-US"/>
        </a:p>
      </dgm:t>
    </dgm:pt>
    <dgm:pt modelId="{C627AD27-6385-495B-9D3E-DE3304BA734E}">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dirty="0" smtClean="0">
              <a:ln>
                <a:noFill/>
              </a:ln>
              <a:solidFill>
                <a:schemeClr val="tx1"/>
              </a:solidFill>
              <a:effectLst/>
              <a:latin typeface="Times New Roman" pitchFamily="18" charset="0"/>
              <a:cs typeface="B Titr" pitchFamily="2" charset="-78"/>
            </a:rPr>
            <a:t>از منظر محتوا</a:t>
          </a:r>
          <a:endParaRPr kumimoji="0" lang="en-US" sz="1200" b="0" i="0" u="none" strike="noStrike" cap="none" normalizeH="0" baseline="0" dirty="0" smtClean="0">
            <a:ln>
              <a:noFill/>
            </a:ln>
            <a:solidFill>
              <a:schemeClr val="tx1"/>
            </a:solidFill>
            <a:effectLst/>
            <a:latin typeface="Arial" charset="0"/>
            <a:ea typeface="Times New Roman" pitchFamily="18" charset="0"/>
            <a:cs typeface="B Titr" pitchFamily="2" charset="-78"/>
          </a:endParaRPr>
        </a:p>
      </dgm:t>
    </dgm:pt>
    <dgm:pt modelId="{22C64B40-03BC-4145-9A71-C0D990003ACE}" type="parTrans" cxnId="{43D17FD9-FF21-4A6C-9DA5-D91D28A15A61}">
      <dgm:prSet/>
      <dgm:spPr/>
      <dgm:t>
        <a:bodyPr/>
        <a:lstStyle/>
        <a:p>
          <a:endParaRPr lang="en-US"/>
        </a:p>
      </dgm:t>
    </dgm:pt>
    <dgm:pt modelId="{743BFDC5-3C9C-494E-AD61-F4352869E8A6}" type="sibTrans" cxnId="{43D17FD9-FF21-4A6C-9DA5-D91D28A15A61}">
      <dgm:prSet/>
      <dgm:spPr/>
      <dgm:t>
        <a:bodyPr/>
        <a:lstStyle/>
        <a:p>
          <a:endParaRPr lang="en-US"/>
        </a:p>
      </dgm:t>
    </dgm:pt>
    <dgm:pt modelId="{C6BB9F16-F8A1-4098-B5FF-FDBDCD822EF9}">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100" b="1" i="0" u="none" strike="noStrike" cap="none" normalizeH="0" baseline="0" dirty="0" smtClean="0">
              <a:ln>
                <a:noFill/>
              </a:ln>
              <a:solidFill>
                <a:schemeClr val="tx1"/>
              </a:solidFill>
              <a:effectLst/>
              <a:latin typeface="Times New Roman" pitchFamily="18" charset="0"/>
              <a:cs typeface="B Nazanin" pitchFamily="2" charset="-78"/>
            </a:rPr>
            <a:t>فراشناختي</a:t>
          </a:r>
          <a:endParaRPr kumimoji="0" lang="en-US" sz="1100" b="1" i="0" u="none" strike="noStrike" cap="none" normalizeH="0" baseline="0" dirty="0" smtClean="0">
            <a:ln>
              <a:noFill/>
            </a:ln>
            <a:solidFill>
              <a:schemeClr val="tx1"/>
            </a:solidFill>
            <a:effectLst/>
            <a:latin typeface="Arial" charset="0"/>
            <a:ea typeface="Times New Roman" pitchFamily="18" charset="0"/>
            <a:cs typeface="B Nazanin" pitchFamily="2" charset="-78"/>
          </a:endParaRPr>
        </a:p>
      </dgm:t>
    </dgm:pt>
    <dgm:pt modelId="{D997A051-C50A-459B-828F-CB73D5574259}" type="parTrans" cxnId="{F5F0BBE7-5BCC-40AA-9638-5083D94AC0BA}">
      <dgm:prSet/>
      <dgm:spPr/>
      <dgm:t>
        <a:bodyPr/>
        <a:lstStyle/>
        <a:p>
          <a:endParaRPr lang="en-US"/>
        </a:p>
      </dgm:t>
    </dgm:pt>
    <dgm:pt modelId="{B379503C-6AFF-41F2-890E-E2AF0F4B7479}" type="sibTrans" cxnId="{F5F0BBE7-5BCC-40AA-9638-5083D94AC0BA}">
      <dgm:prSet/>
      <dgm:spPr/>
      <dgm:t>
        <a:bodyPr/>
        <a:lstStyle/>
        <a:p>
          <a:endParaRPr lang="en-US"/>
        </a:p>
      </dgm:t>
    </dgm:pt>
    <dgm:pt modelId="{A4854802-A07E-4D7E-9A20-6B62C369B34B}">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chemeClr val="tx1"/>
              </a:solidFill>
              <a:effectLst/>
              <a:latin typeface="Times New Roman" pitchFamily="18" charset="0"/>
              <a:cs typeface="B Nazanin" pitchFamily="2" charset="-78"/>
            </a:rPr>
            <a:t>عاطفی</a:t>
          </a:r>
          <a:endParaRPr kumimoji="0" lang="en-US" sz="1100" b="1" i="0" u="none" strike="noStrike" cap="none" normalizeH="0" baseline="0" dirty="0" smtClean="0">
            <a:ln>
              <a:noFill/>
            </a:ln>
            <a:solidFill>
              <a:schemeClr val="tx1"/>
            </a:solidFill>
            <a:effectLst/>
            <a:latin typeface="Arial" charset="0"/>
            <a:ea typeface="Times New Roman" pitchFamily="18" charset="0"/>
            <a:cs typeface="B Nazanin" pitchFamily="2" charset="-78"/>
          </a:endParaRPr>
        </a:p>
      </dgm:t>
    </dgm:pt>
    <dgm:pt modelId="{26D317B1-17AF-4E64-A9FA-5656326CBBA2}" type="parTrans" cxnId="{4301A3F4-B8EE-42DE-B60C-3B6963F739E7}">
      <dgm:prSet/>
      <dgm:spPr/>
      <dgm:t>
        <a:bodyPr/>
        <a:lstStyle/>
        <a:p>
          <a:endParaRPr lang="en-US"/>
        </a:p>
      </dgm:t>
    </dgm:pt>
    <dgm:pt modelId="{76BB8E59-C0D0-4CA7-A438-C508DE951EF4}" type="sibTrans" cxnId="{4301A3F4-B8EE-42DE-B60C-3B6963F739E7}">
      <dgm:prSet/>
      <dgm:spPr/>
      <dgm:t>
        <a:bodyPr/>
        <a:lstStyle/>
        <a:p>
          <a:endParaRPr lang="en-US"/>
        </a:p>
      </dgm:t>
    </dgm:pt>
    <dgm:pt modelId="{5625B085-0950-46EB-AD9B-D81266CF9818}">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100" b="1" i="0" u="none" strike="noStrike" cap="none" normalizeH="0" baseline="0" dirty="0" smtClean="0">
              <a:ln>
                <a:noFill/>
              </a:ln>
              <a:solidFill>
                <a:schemeClr val="tx1"/>
              </a:solidFill>
              <a:effectLst/>
              <a:latin typeface="Times New Roman" pitchFamily="18" charset="0"/>
              <a:cs typeface="B Nazanin" pitchFamily="2" charset="-78"/>
            </a:rPr>
            <a:t>شناختي </a:t>
          </a:r>
          <a:endParaRPr kumimoji="0" lang="en-US" sz="1100" b="1" i="0" u="none" strike="noStrike" cap="none" normalizeH="0" baseline="0" dirty="0" smtClean="0">
            <a:ln>
              <a:noFill/>
            </a:ln>
            <a:solidFill>
              <a:schemeClr val="tx1"/>
            </a:solidFill>
            <a:effectLst/>
            <a:latin typeface="Arial" charset="0"/>
            <a:ea typeface="Times New Roman" pitchFamily="18" charset="0"/>
            <a:cs typeface="B Nazanin" pitchFamily="2" charset="-78"/>
          </a:endParaRPr>
        </a:p>
      </dgm:t>
    </dgm:pt>
    <dgm:pt modelId="{6BE0DD61-7A8B-4757-ADC8-C340EC6645CC}" type="parTrans" cxnId="{72DF11C6-5954-4124-8970-08682A79A912}">
      <dgm:prSet/>
      <dgm:spPr/>
      <dgm:t>
        <a:bodyPr/>
        <a:lstStyle/>
        <a:p>
          <a:endParaRPr lang="en-US"/>
        </a:p>
      </dgm:t>
    </dgm:pt>
    <dgm:pt modelId="{FE30208C-A0AE-4EE6-B35C-0234D7D6611E}" type="sibTrans" cxnId="{72DF11C6-5954-4124-8970-08682A79A912}">
      <dgm:prSet/>
      <dgm:spPr/>
      <dgm:t>
        <a:bodyPr/>
        <a:lstStyle/>
        <a:p>
          <a:endParaRPr lang="en-US"/>
        </a:p>
      </dgm:t>
    </dgm:pt>
    <dgm:pt modelId="{23ED45DA-DDFE-4627-8CC0-AAE7CC2F96B8}">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dirty="0" smtClean="0">
              <a:ln>
                <a:noFill/>
              </a:ln>
              <a:solidFill>
                <a:schemeClr val="tx1"/>
              </a:solidFill>
              <a:effectLst/>
              <a:latin typeface="Times New Roman" pitchFamily="18" charset="0"/>
              <a:cs typeface="B Titr" pitchFamily="2" charset="-78"/>
            </a:rPr>
            <a:t>از منظر ابزار ارتباطي</a:t>
          </a:r>
          <a:endParaRPr kumimoji="0" lang="en-US" sz="1200" b="0" i="0" u="none" strike="noStrike" cap="none" normalizeH="0" baseline="0" dirty="0" smtClean="0">
            <a:ln>
              <a:noFill/>
            </a:ln>
            <a:solidFill>
              <a:schemeClr val="tx1"/>
            </a:solidFill>
            <a:effectLst/>
            <a:latin typeface="Arial" charset="0"/>
            <a:ea typeface="Times New Roman" pitchFamily="18" charset="0"/>
            <a:cs typeface="B Titr" pitchFamily="2" charset="-78"/>
          </a:endParaRPr>
        </a:p>
      </dgm:t>
    </dgm:pt>
    <dgm:pt modelId="{800417BD-7F8D-467A-887E-6D7BB9F1D836}" type="parTrans" cxnId="{7554ADA0-DC74-4734-B5C6-632DFF39C3B1}">
      <dgm:prSet/>
      <dgm:spPr/>
      <dgm:t>
        <a:bodyPr/>
        <a:lstStyle/>
        <a:p>
          <a:endParaRPr lang="en-US"/>
        </a:p>
      </dgm:t>
    </dgm:pt>
    <dgm:pt modelId="{8CA421EF-56BC-467E-ABFC-EDFE990FC2B3}" type="sibTrans" cxnId="{7554ADA0-DC74-4734-B5C6-632DFF39C3B1}">
      <dgm:prSet/>
      <dgm:spPr/>
      <dgm:t>
        <a:bodyPr/>
        <a:lstStyle/>
        <a:p>
          <a:endParaRPr lang="en-US"/>
        </a:p>
      </dgm:t>
    </dgm:pt>
    <dgm:pt modelId="{8D04198D-A1EF-4BD2-8A46-6C48A88455FC}">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100" b="1" i="0" u="none" strike="noStrike" cap="none" normalizeH="0" baseline="0" dirty="0" smtClean="0">
              <a:ln>
                <a:noFill/>
              </a:ln>
              <a:solidFill>
                <a:schemeClr val="tx1"/>
              </a:solidFill>
              <a:effectLst/>
              <a:latin typeface="Times New Roman" pitchFamily="18" charset="0"/>
              <a:cs typeface="B Nazanin" pitchFamily="2" charset="-78"/>
            </a:rPr>
            <a:t>شفاهي</a:t>
          </a:r>
          <a:endParaRPr kumimoji="0" lang="en-US" sz="1100" b="1" i="0" u="none" strike="noStrike" cap="none" normalizeH="0" baseline="0" dirty="0" smtClean="0">
            <a:ln>
              <a:noFill/>
            </a:ln>
            <a:solidFill>
              <a:schemeClr val="tx1"/>
            </a:solidFill>
            <a:effectLst/>
            <a:latin typeface="Arial" charset="0"/>
            <a:ea typeface="Times New Roman" pitchFamily="18" charset="0"/>
            <a:cs typeface="B Nazanin" pitchFamily="2" charset="-78"/>
          </a:endParaRPr>
        </a:p>
      </dgm:t>
    </dgm:pt>
    <dgm:pt modelId="{03E819A6-7859-49EF-BE4C-A31793C85451}" type="parTrans" cxnId="{B2C511A1-A9F4-4F75-9324-EE258984F87C}">
      <dgm:prSet/>
      <dgm:spPr/>
      <dgm:t>
        <a:bodyPr/>
        <a:lstStyle/>
        <a:p>
          <a:endParaRPr lang="en-US"/>
        </a:p>
      </dgm:t>
    </dgm:pt>
    <dgm:pt modelId="{BB6D922A-484E-45D9-B664-7A25D3C21948}" type="sibTrans" cxnId="{B2C511A1-A9F4-4F75-9324-EE258984F87C}">
      <dgm:prSet/>
      <dgm:spPr/>
      <dgm:t>
        <a:bodyPr/>
        <a:lstStyle/>
        <a:p>
          <a:endParaRPr lang="en-US"/>
        </a:p>
      </dgm:t>
    </dgm:pt>
    <dgm:pt modelId="{DCD15F0C-C3C0-4877-82FB-615E22892D7F}">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100" b="1" i="0" u="none" strike="noStrike" cap="none" normalizeH="0" baseline="0" dirty="0" smtClean="0">
              <a:ln>
                <a:noFill/>
              </a:ln>
              <a:solidFill>
                <a:schemeClr val="tx1"/>
              </a:solidFill>
              <a:effectLst/>
              <a:latin typeface="Times New Roman" pitchFamily="18" charset="0"/>
              <a:cs typeface="B Nazanin" pitchFamily="2" charset="-78"/>
            </a:rPr>
            <a:t>کتبي</a:t>
          </a:r>
          <a:endParaRPr kumimoji="0" lang="en-US" sz="1100" b="1" i="0" u="none" strike="noStrike" cap="none" normalizeH="0" baseline="0" dirty="0" smtClean="0">
            <a:ln>
              <a:noFill/>
            </a:ln>
            <a:solidFill>
              <a:schemeClr val="tx1"/>
            </a:solidFill>
            <a:effectLst/>
            <a:latin typeface="Arial" charset="0"/>
            <a:ea typeface="Times New Roman" pitchFamily="18" charset="0"/>
            <a:cs typeface="B Nazanin" pitchFamily="2" charset="-78"/>
          </a:endParaRPr>
        </a:p>
      </dgm:t>
    </dgm:pt>
    <dgm:pt modelId="{4A77D460-F1BD-4055-994E-78BE9C55085E}" type="parTrans" cxnId="{B771562F-D9B7-4939-8FFA-1C8A6F705636}">
      <dgm:prSet/>
      <dgm:spPr/>
      <dgm:t>
        <a:bodyPr/>
        <a:lstStyle/>
        <a:p>
          <a:endParaRPr lang="en-US"/>
        </a:p>
      </dgm:t>
    </dgm:pt>
    <dgm:pt modelId="{20697F9B-966A-4CF6-A528-D64C35777009}" type="sibTrans" cxnId="{B771562F-D9B7-4939-8FFA-1C8A6F705636}">
      <dgm:prSet/>
      <dgm:spPr/>
      <dgm:t>
        <a:bodyPr/>
        <a:lstStyle/>
        <a:p>
          <a:endParaRPr lang="en-US"/>
        </a:p>
      </dgm:t>
    </dgm:pt>
    <dgm:pt modelId="{1F3CBD12-5688-48DA-82C2-9B2512AC7544}" type="pres">
      <dgm:prSet presAssocID="{383597E3-659E-4DCD-BC20-AB76FAE50AC1}" presName="hierChild1" presStyleCnt="0">
        <dgm:presLayoutVars>
          <dgm:orgChart val="1"/>
          <dgm:chPref val="1"/>
          <dgm:dir/>
          <dgm:animOne val="branch"/>
          <dgm:animLvl val="lvl"/>
          <dgm:resizeHandles/>
        </dgm:presLayoutVars>
      </dgm:prSet>
      <dgm:spPr/>
    </dgm:pt>
    <dgm:pt modelId="{13B34264-4130-46AD-BAFF-F1E738C79760}" type="pres">
      <dgm:prSet presAssocID="{8088C16F-A130-4CFB-BA6E-DB05EB2AE580}" presName="hierRoot1" presStyleCnt="0">
        <dgm:presLayoutVars>
          <dgm:hierBranch/>
        </dgm:presLayoutVars>
      </dgm:prSet>
      <dgm:spPr/>
    </dgm:pt>
    <dgm:pt modelId="{C0906B62-BDCD-4020-A716-EF06D38E6734}" type="pres">
      <dgm:prSet presAssocID="{8088C16F-A130-4CFB-BA6E-DB05EB2AE580}" presName="rootComposite1" presStyleCnt="0"/>
      <dgm:spPr/>
    </dgm:pt>
    <dgm:pt modelId="{A75CE88F-70BD-4BF4-897A-26E70A43C453}" type="pres">
      <dgm:prSet presAssocID="{8088C16F-A130-4CFB-BA6E-DB05EB2AE580}" presName="rootText1" presStyleLbl="node0" presStyleIdx="0" presStyleCnt="1" custScaleX="182046" custScaleY="402209" custLinFactY="-100000" custLinFactNeighborX="-6864" custLinFactNeighborY="-171140">
        <dgm:presLayoutVars>
          <dgm:chPref val="3"/>
        </dgm:presLayoutVars>
      </dgm:prSet>
      <dgm:spPr/>
      <dgm:t>
        <a:bodyPr/>
        <a:lstStyle/>
        <a:p>
          <a:endParaRPr lang="en-US"/>
        </a:p>
      </dgm:t>
    </dgm:pt>
    <dgm:pt modelId="{805F889A-6878-4240-8995-CA43BBE1EDC0}" type="pres">
      <dgm:prSet presAssocID="{8088C16F-A130-4CFB-BA6E-DB05EB2AE580}" presName="rootConnector1" presStyleLbl="node1" presStyleIdx="0" presStyleCnt="0"/>
      <dgm:spPr/>
      <dgm:t>
        <a:bodyPr/>
        <a:lstStyle/>
        <a:p>
          <a:endParaRPr lang="en-US"/>
        </a:p>
      </dgm:t>
    </dgm:pt>
    <dgm:pt modelId="{D6B114B3-2C4A-4249-A653-5621ABED1744}" type="pres">
      <dgm:prSet presAssocID="{8088C16F-A130-4CFB-BA6E-DB05EB2AE580}" presName="hierChild2" presStyleCnt="0"/>
      <dgm:spPr/>
    </dgm:pt>
    <dgm:pt modelId="{67074629-0D74-4CA6-A87B-AF7605E3EF91}" type="pres">
      <dgm:prSet presAssocID="{D3A940EB-9C11-4D56-89E5-45061E0E1EEA}" presName="Name35" presStyleLbl="parChTrans1D2" presStyleIdx="0" presStyleCnt="4"/>
      <dgm:spPr/>
      <dgm:t>
        <a:bodyPr/>
        <a:lstStyle/>
        <a:p>
          <a:endParaRPr lang="en-US"/>
        </a:p>
      </dgm:t>
    </dgm:pt>
    <dgm:pt modelId="{4A569C4C-7B28-48C9-9E22-25B608FB8FC8}" type="pres">
      <dgm:prSet presAssocID="{4E594B71-AF4F-4F41-997C-44D952C6F344}" presName="hierRoot2" presStyleCnt="0">
        <dgm:presLayoutVars>
          <dgm:hierBranch/>
        </dgm:presLayoutVars>
      </dgm:prSet>
      <dgm:spPr/>
    </dgm:pt>
    <dgm:pt modelId="{84FDBC4F-816B-480D-8489-6959FC14B00E}" type="pres">
      <dgm:prSet presAssocID="{4E594B71-AF4F-4F41-997C-44D952C6F344}" presName="rootComposite" presStyleCnt="0"/>
      <dgm:spPr/>
    </dgm:pt>
    <dgm:pt modelId="{80ADC2E9-1618-4A3C-B077-E964B0B4C3DF}" type="pres">
      <dgm:prSet presAssocID="{4E594B71-AF4F-4F41-997C-44D952C6F344}" presName="rootText" presStyleLbl="node2" presStyleIdx="0" presStyleCnt="4" custScaleX="128557" custScaleY="133745">
        <dgm:presLayoutVars>
          <dgm:chPref val="3"/>
        </dgm:presLayoutVars>
      </dgm:prSet>
      <dgm:spPr/>
      <dgm:t>
        <a:bodyPr/>
        <a:lstStyle/>
        <a:p>
          <a:endParaRPr lang="en-US"/>
        </a:p>
      </dgm:t>
    </dgm:pt>
    <dgm:pt modelId="{2C76D53D-2F68-46C2-B7C7-0F3B946DBA7F}" type="pres">
      <dgm:prSet presAssocID="{4E594B71-AF4F-4F41-997C-44D952C6F344}" presName="rootConnector" presStyleLbl="node2" presStyleIdx="0" presStyleCnt="4"/>
      <dgm:spPr/>
      <dgm:t>
        <a:bodyPr/>
        <a:lstStyle/>
        <a:p>
          <a:endParaRPr lang="en-US"/>
        </a:p>
      </dgm:t>
    </dgm:pt>
    <dgm:pt modelId="{AE0BE0CD-CEA3-480E-8385-BDAD84B1B571}" type="pres">
      <dgm:prSet presAssocID="{4E594B71-AF4F-4F41-997C-44D952C6F344}" presName="hierChild4" presStyleCnt="0"/>
      <dgm:spPr/>
    </dgm:pt>
    <dgm:pt modelId="{59932CA8-3E52-44F6-9403-EFC698FD8366}" type="pres">
      <dgm:prSet presAssocID="{3803551F-9F61-4DAB-987C-4B1BF7115F37}" presName="Name35" presStyleLbl="parChTrans1D3" presStyleIdx="0" presStyleCnt="11"/>
      <dgm:spPr/>
      <dgm:t>
        <a:bodyPr/>
        <a:lstStyle/>
        <a:p>
          <a:endParaRPr lang="en-US"/>
        </a:p>
      </dgm:t>
    </dgm:pt>
    <dgm:pt modelId="{E29FAC03-ECBE-4C28-B853-416EBB78E8E6}" type="pres">
      <dgm:prSet presAssocID="{ECAE3AFA-9A2F-44F5-A2B6-9E54D59A6101}" presName="hierRoot2" presStyleCnt="0">
        <dgm:presLayoutVars>
          <dgm:hierBranch val="r"/>
        </dgm:presLayoutVars>
      </dgm:prSet>
      <dgm:spPr/>
    </dgm:pt>
    <dgm:pt modelId="{390A6A8F-6471-4974-BD78-42931AA7F6D0}" type="pres">
      <dgm:prSet presAssocID="{ECAE3AFA-9A2F-44F5-A2B6-9E54D59A6101}" presName="rootComposite" presStyleCnt="0"/>
      <dgm:spPr/>
    </dgm:pt>
    <dgm:pt modelId="{5B498777-5E73-47F2-B7C6-836D3E582154}" type="pres">
      <dgm:prSet presAssocID="{ECAE3AFA-9A2F-44F5-A2B6-9E54D59A6101}" presName="rootText" presStyleLbl="node3" presStyleIdx="0" presStyleCnt="11">
        <dgm:presLayoutVars>
          <dgm:chPref val="3"/>
        </dgm:presLayoutVars>
      </dgm:prSet>
      <dgm:spPr/>
      <dgm:t>
        <a:bodyPr/>
        <a:lstStyle/>
        <a:p>
          <a:endParaRPr lang="en-US"/>
        </a:p>
      </dgm:t>
    </dgm:pt>
    <dgm:pt modelId="{6F3FC883-3CE4-4FD0-9872-9980648CE1F4}" type="pres">
      <dgm:prSet presAssocID="{ECAE3AFA-9A2F-44F5-A2B6-9E54D59A6101}" presName="rootConnector" presStyleLbl="node3" presStyleIdx="0" presStyleCnt="11"/>
      <dgm:spPr/>
      <dgm:t>
        <a:bodyPr/>
        <a:lstStyle/>
        <a:p>
          <a:endParaRPr lang="en-US"/>
        </a:p>
      </dgm:t>
    </dgm:pt>
    <dgm:pt modelId="{E186EA3D-1E55-4175-8A3A-055EB6E49D53}" type="pres">
      <dgm:prSet presAssocID="{ECAE3AFA-9A2F-44F5-A2B6-9E54D59A6101}" presName="hierChild4" presStyleCnt="0"/>
      <dgm:spPr/>
    </dgm:pt>
    <dgm:pt modelId="{9D4BBEAD-4FB4-4442-98EE-8E5757C9B07E}" type="pres">
      <dgm:prSet presAssocID="{ECAE3AFA-9A2F-44F5-A2B6-9E54D59A6101}" presName="hierChild5" presStyleCnt="0"/>
      <dgm:spPr/>
    </dgm:pt>
    <dgm:pt modelId="{96A25FAC-72C2-48CD-BFCA-EB068F93E379}" type="pres">
      <dgm:prSet presAssocID="{4C633C46-351B-4DFB-9EB6-0571F3C962E6}" presName="Name35" presStyleLbl="parChTrans1D3" presStyleIdx="1" presStyleCnt="11"/>
      <dgm:spPr/>
      <dgm:t>
        <a:bodyPr/>
        <a:lstStyle/>
        <a:p>
          <a:endParaRPr lang="en-US"/>
        </a:p>
      </dgm:t>
    </dgm:pt>
    <dgm:pt modelId="{7D6701A4-28BC-41F5-8DF2-221CB127F05C}" type="pres">
      <dgm:prSet presAssocID="{CE2E2A64-2FE0-4B5A-82FD-FDBECEDF56BA}" presName="hierRoot2" presStyleCnt="0">
        <dgm:presLayoutVars>
          <dgm:hierBranch val="r"/>
        </dgm:presLayoutVars>
      </dgm:prSet>
      <dgm:spPr/>
    </dgm:pt>
    <dgm:pt modelId="{97DC76F6-3269-40C5-8EB7-8CA579F4D76D}" type="pres">
      <dgm:prSet presAssocID="{CE2E2A64-2FE0-4B5A-82FD-FDBECEDF56BA}" presName="rootComposite" presStyleCnt="0"/>
      <dgm:spPr/>
    </dgm:pt>
    <dgm:pt modelId="{123304BE-4708-45F7-B202-0FFA99BBB3F2}" type="pres">
      <dgm:prSet presAssocID="{CE2E2A64-2FE0-4B5A-82FD-FDBECEDF56BA}" presName="rootText" presStyleLbl="node3" presStyleIdx="1" presStyleCnt="11">
        <dgm:presLayoutVars>
          <dgm:chPref val="3"/>
        </dgm:presLayoutVars>
      </dgm:prSet>
      <dgm:spPr/>
      <dgm:t>
        <a:bodyPr/>
        <a:lstStyle/>
        <a:p>
          <a:endParaRPr lang="en-US"/>
        </a:p>
      </dgm:t>
    </dgm:pt>
    <dgm:pt modelId="{DBB55E27-8B88-4170-8B7E-F042B08358AE}" type="pres">
      <dgm:prSet presAssocID="{CE2E2A64-2FE0-4B5A-82FD-FDBECEDF56BA}" presName="rootConnector" presStyleLbl="node3" presStyleIdx="1" presStyleCnt="11"/>
      <dgm:spPr/>
      <dgm:t>
        <a:bodyPr/>
        <a:lstStyle/>
        <a:p>
          <a:endParaRPr lang="en-US"/>
        </a:p>
      </dgm:t>
    </dgm:pt>
    <dgm:pt modelId="{39DFFC57-21B7-44D0-AA6C-4458AA14DEDC}" type="pres">
      <dgm:prSet presAssocID="{CE2E2A64-2FE0-4B5A-82FD-FDBECEDF56BA}" presName="hierChild4" presStyleCnt="0"/>
      <dgm:spPr/>
    </dgm:pt>
    <dgm:pt modelId="{4E07AA53-2D58-4601-9C84-EBD16AB4C65A}" type="pres">
      <dgm:prSet presAssocID="{CE2E2A64-2FE0-4B5A-82FD-FDBECEDF56BA}" presName="hierChild5" presStyleCnt="0"/>
      <dgm:spPr/>
    </dgm:pt>
    <dgm:pt modelId="{A15B755D-E260-41A5-987D-7539940F1DDC}" type="pres">
      <dgm:prSet presAssocID="{4E594B71-AF4F-4F41-997C-44D952C6F344}" presName="hierChild5" presStyleCnt="0"/>
      <dgm:spPr/>
    </dgm:pt>
    <dgm:pt modelId="{09CCCE99-A3F8-47F9-8266-5826AE8E6F96}" type="pres">
      <dgm:prSet presAssocID="{B62805D1-FBD2-422D-AF22-017E28AFCE50}" presName="Name35" presStyleLbl="parChTrans1D2" presStyleIdx="1" presStyleCnt="4"/>
      <dgm:spPr/>
      <dgm:t>
        <a:bodyPr/>
        <a:lstStyle/>
        <a:p>
          <a:endParaRPr lang="en-US"/>
        </a:p>
      </dgm:t>
    </dgm:pt>
    <dgm:pt modelId="{3FD2EF9E-84EF-4A40-823E-5A1526A06FC2}" type="pres">
      <dgm:prSet presAssocID="{5981656F-3B0E-4C83-BFBB-1CB6FCA94685}" presName="hierRoot2" presStyleCnt="0">
        <dgm:presLayoutVars>
          <dgm:hierBranch/>
        </dgm:presLayoutVars>
      </dgm:prSet>
      <dgm:spPr/>
    </dgm:pt>
    <dgm:pt modelId="{A3569074-518A-4999-8B6A-95E91222413F}" type="pres">
      <dgm:prSet presAssocID="{5981656F-3B0E-4C83-BFBB-1CB6FCA94685}" presName="rootComposite" presStyleCnt="0"/>
      <dgm:spPr/>
    </dgm:pt>
    <dgm:pt modelId="{2D2B64E8-24FD-462D-A222-7C2098406DD0}" type="pres">
      <dgm:prSet presAssocID="{5981656F-3B0E-4C83-BFBB-1CB6FCA94685}" presName="rootText" presStyleLbl="node2" presStyleIdx="1" presStyleCnt="4" custScaleX="184309" custScaleY="101706">
        <dgm:presLayoutVars>
          <dgm:chPref val="3"/>
        </dgm:presLayoutVars>
      </dgm:prSet>
      <dgm:spPr/>
      <dgm:t>
        <a:bodyPr/>
        <a:lstStyle/>
        <a:p>
          <a:endParaRPr lang="en-US"/>
        </a:p>
      </dgm:t>
    </dgm:pt>
    <dgm:pt modelId="{D1CFE1EE-5AAB-40D5-BED1-59C75B584F09}" type="pres">
      <dgm:prSet presAssocID="{5981656F-3B0E-4C83-BFBB-1CB6FCA94685}" presName="rootConnector" presStyleLbl="node2" presStyleIdx="1" presStyleCnt="4"/>
      <dgm:spPr/>
      <dgm:t>
        <a:bodyPr/>
        <a:lstStyle/>
        <a:p>
          <a:endParaRPr lang="en-US"/>
        </a:p>
      </dgm:t>
    </dgm:pt>
    <dgm:pt modelId="{643B82F7-ACD7-4D05-B72A-7A1B6BE76BC1}" type="pres">
      <dgm:prSet presAssocID="{5981656F-3B0E-4C83-BFBB-1CB6FCA94685}" presName="hierChild4" presStyleCnt="0"/>
      <dgm:spPr/>
    </dgm:pt>
    <dgm:pt modelId="{7E23A236-0C7E-458D-BF66-C19A908F6CE5}" type="pres">
      <dgm:prSet presAssocID="{382D116D-81E8-4B1A-99C3-50DABB3728E2}" presName="Name35" presStyleLbl="parChTrans1D3" presStyleIdx="2" presStyleCnt="11"/>
      <dgm:spPr/>
      <dgm:t>
        <a:bodyPr/>
        <a:lstStyle/>
        <a:p>
          <a:endParaRPr lang="en-US"/>
        </a:p>
      </dgm:t>
    </dgm:pt>
    <dgm:pt modelId="{FE8E84F4-82D0-4375-8E2A-7B54FA5D9A68}" type="pres">
      <dgm:prSet presAssocID="{DD7BFA08-8CE3-4300-863F-E2BF697B656A}" presName="hierRoot2" presStyleCnt="0">
        <dgm:presLayoutVars>
          <dgm:hierBranch val="r"/>
        </dgm:presLayoutVars>
      </dgm:prSet>
      <dgm:spPr/>
    </dgm:pt>
    <dgm:pt modelId="{2295D270-8195-454F-BF1D-7EEEE8BCE0A7}" type="pres">
      <dgm:prSet presAssocID="{DD7BFA08-8CE3-4300-863F-E2BF697B656A}" presName="rootComposite" presStyleCnt="0"/>
      <dgm:spPr/>
    </dgm:pt>
    <dgm:pt modelId="{D055E0CB-B337-45FA-8CD5-43DC3AF3C076}" type="pres">
      <dgm:prSet presAssocID="{DD7BFA08-8CE3-4300-863F-E2BF697B656A}" presName="rootText" presStyleLbl="node3" presStyleIdx="2" presStyleCnt="11" custLinFactNeighborX="-7981" custLinFactNeighborY="96685">
        <dgm:presLayoutVars>
          <dgm:chPref val="3"/>
        </dgm:presLayoutVars>
      </dgm:prSet>
      <dgm:spPr/>
      <dgm:t>
        <a:bodyPr/>
        <a:lstStyle/>
        <a:p>
          <a:endParaRPr lang="en-US"/>
        </a:p>
      </dgm:t>
    </dgm:pt>
    <dgm:pt modelId="{3EAB33AB-63F2-47A5-AA38-E9C16581327C}" type="pres">
      <dgm:prSet presAssocID="{DD7BFA08-8CE3-4300-863F-E2BF697B656A}" presName="rootConnector" presStyleLbl="node3" presStyleIdx="2" presStyleCnt="11"/>
      <dgm:spPr/>
      <dgm:t>
        <a:bodyPr/>
        <a:lstStyle/>
        <a:p>
          <a:endParaRPr lang="en-US"/>
        </a:p>
      </dgm:t>
    </dgm:pt>
    <dgm:pt modelId="{ABC7E05A-C509-4188-8E7F-9810A96FFBAF}" type="pres">
      <dgm:prSet presAssocID="{DD7BFA08-8CE3-4300-863F-E2BF697B656A}" presName="hierChild4" presStyleCnt="0"/>
      <dgm:spPr/>
    </dgm:pt>
    <dgm:pt modelId="{34F34163-9AC1-4A0C-BC4F-55647D3508C0}" type="pres">
      <dgm:prSet presAssocID="{DD7BFA08-8CE3-4300-863F-E2BF697B656A}" presName="hierChild5" presStyleCnt="0"/>
      <dgm:spPr/>
    </dgm:pt>
    <dgm:pt modelId="{7C0E8799-64E9-491E-922C-BDC01CE8F857}" type="pres">
      <dgm:prSet presAssocID="{06B671ED-B0EE-47FC-AE9A-9E850BA44675}" presName="Name35" presStyleLbl="parChTrans1D3" presStyleIdx="3" presStyleCnt="11"/>
      <dgm:spPr/>
      <dgm:t>
        <a:bodyPr/>
        <a:lstStyle/>
        <a:p>
          <a:endParaRPr lang="en-US"/>
        </a:p>
      </dgm:t>
    </dgm:pt>
    <dgm:pt modelId="{FF4C8B23-25A8-4A55-8DF5-B76A10DA4732}" type="pres">
      <dgm:prSet presAssocID="{A7FE75A0-3D11-4623-85B6-54FFC5F75A3C}" presName="hierRoot2" presStyleCnt="0">
        <dgm:presLayoutVars>
          <dgm:hierBranch val="r"/>
        </dgm:presLayoutVars>
      </dgm:prSet>
      <dgm:spPr/>
    </dgm:pt>
    <dgm:pt modelId="{1E932885-F736-4F07-AF65-0DF86E9F8886}" type="pres">
      <dgm:prSet presAssocID="{A7FE75A0-3D11-4623-85B6-54FFC5F75A3C}" presName="rootComposite" presStyleCnt="0"/>
      <dgm:spPr/>
    </dgm:pt>
    <dgm:pt modelId="{07B580BA-0F3B-4169-B625-F034CB4C24EE}" type="pres">
      <dgm:prSet presAssocID="{A7FE75A0-3D11-4623-85B6-54FFC5F75A3C}" presName="rootText" presStyleLbl="node3" presStyleIdx="3" presStyleCnt="11" custLinFactNeighborX="-15202" custLinFactNeighborY="96685">
        <dgm:presLayoutVars>
          <dgm:chPref val="3"/>
        </dgm:presLayoutVars>
      </dgm:prSet>
      <dgm:spPr/>
      <dgm:t>
        <a:bodyPr/>
        <a:lstStyle/>
        <a:p>
          <a:endParaRPr lang="en-US"/>
        </a:p>
      </dgm:t>
    </dgm:pt>
    <dgm:pt modelId="{BD779221-A172-4B00-A375-069EC2433C77}" type="pres">
      <dgm:prSet presAssocID="{A7FE75A0-3D11-4623-85B6-54FFC5F75A3C}" presName="rootConnector" presStyleLbl="node3" presStyleIdx="3" presStyleCnt="11"/>
      <dgm:spPr/>
      <dgm:t>
        <a:bodyPr/>
        <a:lstStyle/>
        <a:p>
          <a:endParaRPr lang="en-US"/>
        </a:p>
      </dgm:t>
    </dgm:pt>
    <dgm:pt modelId="{F49FF7DF-1123-4B44-9B75-E99520D797C2}" type="pres">
      <dgm:prSet presAssocID="{A7FE75A0-3D11-4623-85B6-54FFC5F75A3C}" presName="hierChild4" presStyleCnt="0"/>
      <dgm:spPr/>
    </dgm:pt>
    <dgm:pt modelId="{A7FFB139-022D-4581-A716-E1EB9B7A39AF}" type="pres">
      <dgm:prSet presAssocID="{A7FE75A0-3D11-4623-85B6-54FFC5F75A3C}" presName="hierChild5" presStyleCnt="0"/>
      <dgm:spPr/>
    </dgm:pt>
    <dgm:pt modelId="{8FA11973-06B9-40F8-B016-16CCCB30328E}" type="pres">
      <dgm:prSet presAssocID="{DD3D8D74-10F2-43D7-B662-70E914A6D22F}" presName="Name35" presStyleLbl="parChTrans1D3" presStyleIdx="4" presStyleCnt="11"/>
      <dgm:spPr/>
      <dgm:t>
        <a:bodyPr/>
        <a:lstStyle/>
        <a:p>
          <a:endParaRPr lang="en-US"/>
        </a:p>
      </dgm:t>
    </dgm:pt>
    <dgm:pt modelId="{68FDB33B-B222-4B6C-A4E6-26DF6A72C913}" type="pres">
      <dgm:prSet presAssocID="{19A577C1-580C-4A74-BB70-685E652F2CC6}" presName="hierRoot2" presStyleCnt="0">
        <dgm:presLayoutVars>
          <dgm:hierBranch val="r"/>
        </dgm:presLayoutVars>
      </dgm:prSet>
      <dgm:spPr/>
    </dgm:pt>
    <dgm:pt modelId="{A57ACF0C-D0B5-46A9-9F15-8FC8D4366893}" type="pres">
      <dgm:prSet presAssocID="{19A577C1-580C-4A74-BB70-685E652F2CC6}" presName="rootComposite" presStyleCnt="0"/>
      <dgm:spPr/>
    </dgm:pt>
    <dgm:pt modelId="{3B980063-5071-45CC-89F2-961DE11609F9}" type="pres">
      <dgm:prSet presAssocID="{19A577C1-580C-4A74-BB70-685E652F2CC6}" presName="rootText" presStyleLbl="node3" presStyleIdx="4" presStyleCnt="11" custLinFactNeighborX="-11046" custLinFactNeighborY="96685">
        <dgm:presLayoutVars>
          <dgm:chPref val="3"/>
        </dgm:presLayoutVars>
      </dgm:prSet>
      <dgm:spPr/>
      <dgm:t>
        <a:bodyPr/>
        <a:lstStyle/>
        <a:p>
          <a:endParaRPr lang="en-US"/>
        </a:p>
      </dgm:t>
    </dgm:pt>
    <dgm:pt modelId="{3CD85515-A5D7-47E7-875C-440A12E757D8}" type="pres">
      <dgm:prSet presAssocID="{19A577C1-580C-4A74-BB70-685E652F2CC6}" presName="rootConnector" presStyleLbl="node3" presStyleIdx="4" presStyleCnt="11"/>
      <dgm:spPr/>
      <dgm:t>
        <a:bodyPr/>
        <a:lstStyle/>
        <a:p>
          <a:endParaRPr lang="en-US"/>
        </a:p>
      </dgm:t>
    </dgm:pt>
    <dgm:pt modelId="{993CEC6A-109E-449B-81FF-72A950E4C333}" type="pres">
      <dgm:prSet presAssocID="{19A577C1-580C-4A74-BB70-685E652F2CC6}" presName="hierChild4" presStyleCnt="0"/>
      <dgm:spPr/>
    </dgm:pt>
    <dgm:pt modelId="{915660B6-335A-48A5-9389-83E80FCC1089}" type="pres">
      <dgm:prSet presAssocID="{19A577C1-580C-4A74-BB70-685E652F2CC6}" presName="hierChild5" presStyleCnt="0"/>
      <dgm:spPr/>
    </dgm:pt>
    <dgm:pt modelId="{AA955161-BDAD-484F-BBC6-DC4F4E191A67}" type="pres">
      <dgm:prSet presAssocID="{B92E70C7-DE2D-4F22-892D-9194E540A34B}" presName="Name35" presStyleLbl="parChTrans1D3" presStyleIdx="5" presStyleCnt="11"/>
      <dgm:spPr/>
      <dgm:t>
        <a:bodyPr/>
        <a:lstStyle/>
        <a:p>
          <a:endParaRPr lang="en-US"/>
        </a:p>
      </dgm:t>
    </dgm:pt>
    <dgm:pt modelId="{E82C1C54-4427-4949-BA28-1D1E4C50E594}" type="pres">
      <dgm:prSet presAssocID="{373471AF-BACF-4C45-B4F1-D8D2349FBC75}" presName="hierRoot2" presStyleCnt="0">
        <dgm:presLayoutVars>
          <dgm:hierBranch val="r"/>
        </dgm:presLayoutVars>
      </dgm:prSet>
      <dgm:spPr/>
    </dgm:pt>
    <dgm:pt modelId="{E1A22165-F011-4957-8130-CD7BBC2E2F6B}" type="pres">
      <dgm:prSet presAssocID="{373471AF-BACF-4C45-B4F1-D8D2349FBC75}" presName="rootComposite" presStyleCnt="0"/>
      <dgm:spPr/>
    </dgm:pt>
    <dgm:pt modelId="{FAC3BE3B-0489-419F-A655-60AFA55CC014}" type="pres">
      <dgm:prSet presAssocID="{373471AF-BACF-4C45-B4F1-D8D2349FBC75}" presName="rootText" presStyleLbl="node3" presStyleIdx="5" presStyleCnt="11" custLinFactNeighborX="4489" custLinFactNeighborY="96685">
        <dgm:presLayoutVars>
          <dgm:chPref val="3"/>
        </dgm:presLayoutVars>
      </dgm:prSet>
      <dgm:spPr/>
      <dgm:t>
        <a:bodyPr/>
        <a:lstStyle/>
        <a:p>
          <a:endParaRPr lang="en-US"/>
        </a:p>
      </dgm:t>
    </dgm:pt>
    <dgm:pt modelId="{06702DD6-7EBC-4A53-9911-98474E0D5B03}" type="pres">
      <dgm:prSet presAssocID="{373471AF-BACF-4C45-B4F1-D8D2349FBC75}" presName="rootConnector" presStyleLbl="node3" presStyleIdx="5" presStyleCnt="11"/>
      <dgm:spPr/>
      <dgm:t>
        <a:bodyPr/>
        <a:lstStyle/>
        <a:p>
          <a:endParaRPr lang="en-US"/>
        </a:p>
      </dgm:t>
    </dgm:pt>
    <dgm:pt modelId="{0E9787A4-C953-404A-AFAC-1FB4BA5C08B5}" type="pres">
      <dgm:prSet presAssocID="{373471AF-BACF-4C45-B4F1-D8D2349FBC75}" presName="hierChild4" presStyleCnt="0"/>
      <dgm:spPr/>
    </dgm:pt>
    <dgm:pt modelId="{A42ECFD5-9F48-4D07-908A-AD6D99F7BC5E}" type="pres">
      <dgm:prSet presAssocID="{373471AF-BACF-4C45-B4F1-D8D2349FBC75}" presName="hierChild5" presStyleCnt="0"/>
      <dgm:spPr/>
    </dgm:pt>
    <dgm:pt modelId="{F4239166-AFC4-4070-BD5E-53ABB15854ED}" type="pres">
      <dgm:prSet presAssocID="{5981656F-3B0E-4C83-BFBB-1CB6FCA94685}" presName="hierChild5" presStyleCnt="0"/>
      <dgm:spPr/>
    </dgm:pt>
    <dgm:pt modelId="{3331AD22-F848-492B-95DF-BDEE69874878}" type="pres">
      <dgm:prSet presAssocID="{22C64B40-03BC-4145-9A71-C0D990003ACE}" presName="Name35" presStyleLbl="parChTrans1D2" presStyleIdx="2" presStyleCnt="4"/>
      <dgm:spPr/>
      <dgm:t>
        <a:bodyPr/>
        <a:lstStyle/>
        <a:p>
          <a:endParaRPr lang="en-US"/>
        </a:p>
      </dgm:t>
    </dgm:pt>
    <dgm:pt modelId="{5A64A1FB-836A-4144-9A9A-B63486A12264}" type="pres">
      <dgm:prSet presAssocID="{C627AD27-6385-495B-9D3E-DE3304BA734E}" presName="hierRoot2" presStyleCnt="0">
        <dgm:presLayoutVars>
          <dgm:hierBranch/>
        </dgm:presLayoutVars>
      </dgm:prSet>
      <dgm:spPr/>
    </dgm:pt>
    <dgm:pt modelId="{1A9F4033-F034-4CD9-84BA-3B35A0666DAC}" type="pres">
      <dgm:prSet presAssocID="{C627AD27-6385-495B-9D3E-DE3304BA734E}" presName="rootComposite" presStyleCnt="0"/>
      <dgm:spPr/>
    </dgm:pt>
    <dgm:pt modelId="{5B2D5C93-9F1B-40D4-BC76-31B57DEB5D67}" type="pres">
      <dgm:prSet presAssocID="{C627AD27-6385-495B-9D3E-DE3304BA734E}" presName="rootText" presStyleLbl="node2" presStyleIdx="2" presStyleCnt="4" custScaleY="194879">
        <dgm:presLayoutVars>
          <dgm:chPref val="3"/>
        </dgm:presLayoutVars>
      </dgm:prSet>
      <dgm:spPr/>
      <dgm:t>
        <a:bodyPr/>
        <a:lstStyle/>
        <a:p>
          <a:endParaRPr lang="en-US"/>
        </a:p>
      </dgm:t>
    </dgm:pt>
    <dgm:pt modelId="{78E4317B-449B-4D5F-A397-9F686A2A10C2}" type="pres">
      <dgm:prSet presAssocID="{C627AD27-6385-495B-9D3E-DE3304BA734E}" presName="rootConnector" presStyleLbl="node2" presStyleIdx="2" presStyleCnt="4"/>
      <dgm:spPr/>
      <dgm:t>
        <a:bodyPr/>
        <a:lstStyle/>
        <a:p>
          <a:endParaRPr lang="en-US"/>
        </a:p>
      </dgm:t>
    </dgm:pt>
    <dgm:pt modelId="{102979D3-B70D-40BA-9429-A9DFCD09C70B}" type="pres">
      <dgm:prSet presAssocID="{C627AD27-6385-495B-9D3E-DE3304BA734E}" presName="hierChild4" presStyleCnt="0"/>
      <dgm:spPr/>
    </dgm:pt>
    <dgm:pt modelId="{43A658B2-AB38-4D8F-A5C1-CE9B707FFEAE}" type="pres">
      <dgm:prSet presAssocID="{D997A051-C50A-459B-828F-CB73D5574259}" presName="Name35" presStyleLbl="parChTrans1D3" presStyleIdx="6" presStyleCnt="11"/>
      <dgm:spPr/>
      <dgm:t>
        <a:bodyPr/>
        <a:lstStyle/>
        <a:p>
          <a:endParaRPr lang="en-US"/>
        </a:p>
      </dgm:t>
    </dgm:pt>
    <dgm:pt modelId="{79BA50FF-01B5-49E1-AA3E-31E02E95BE55}" type="pres">
      <dgm:prSet presAssocID="{C6BB9F16-F8A1-4098-B5FF-FDBDCD822EF9}" presName="hierRoot2" presStyleCnt="0">
        <dgm:presLayoutVars>
          <dgm:hierBranch val="r"/>
        </dgm:presLayoutVars>
      </dgm:prSet>
      <dgm:spPr/>
    </dgm:pt>
    <dgm:pt modelId="{3BD36D3E-2E4E-4A2D-862E-75CB6E9E0878}" type="pres">
      <dgm:prSet presAssocID="{C6BB9F16-F8A1-4098-B5FF-FDBDCD822EF9}" presName="rootComposite" presStyleCnt="0"/>
      <dgm:spPr/>
    </dgm:pt>
    <dgm:pt modelId="{EE0C5DE8-6D5B-49E6-9121-D2F0A625C5C2}" type="pres">
      <dgm:prSet presAssocID="{C6BB9F16-F8A1-4098-B5FF-FDBDCD822EF9}" presName="rootText" presStyleLbl="node3" presStyleIdx="6" presStyleCnt="11">
        <dgm:presLayoutVars>
          <dgm:chPref val="3"/>
        </dgm:presLayoutVars>
      </dgm:prSet>
      <dgm:spPr/>
      <dgm:t>
        <a:bodyPr/>
        <a:lstStyle/>
        <a:p>
          <a:endParaRPr lang="en-US"/>
        </a:p>
      </dgm:t>
    </dgm:pt>
    <dgm:pt modelId="{C659140B-C3B4-428F-979D-313ACD2A30E8}" type="pres">
      <dgm:prSet presAssocID="{C6BB9F16-F8A1-4098-B5FF-FDBDCD822EF9}" presName="rootConnector" presStyleLbl="node3" presStyleIdx="6" presStyleCnt="11"/>
      <dgm:spPr/>
      <dgm:t>
        <a:bodyPr/>
        <a:lstStyle/>
        <a:p>
          <a:endParaRPr lang="en-US"/>
        </a:p>
      </dgm:t>
    </dgm:pt>
    <dgm:pt modelId="{456E4022-F67E-44D4-82C2-9079EFC5B872}" type="pres">
      <dgm:prSet presAssocID="{C6BB9F16-F8A1-4098-B5FF-FDBDCD822EF9}" presName="hierChild4" presStyleCnt="0"/>
      <dgm:spPr/>
    </dgm:pt>
    <dgm:pt modelId="{ADFA3C7E-CB90-4866-BE91-653F4661B3BE}" type="pres">
      <dgm:prSet presAssocID="{C6BB9F16-F8A1-4098-B5FF-FDBDCD822EF9}" presName="hierChild5" presStyleCnt="0"/>
      <dgm:spPr/>
    </dgm:pt>
    <dgm:pt modelId="{8543CEA7-D2EE-46ED-A7D5-E06CCC637BDB}" type="pres">
      <dgm:prSet presAssocID="{26D317B1-17AF-4E64-A9FA-5656326CBBA2}" presName="Name35" presStyleLbl="parChTrans1D3" presStyleIdx="7" presStyleCnt="11"/>
      <dgm:spPr/>
      <dgm:t>
        <a:bodyPr/>
        <a:lstStyle/>
        <a:p>
          <a:endParaRPr lang="en-US"/>
        </a:p>
      </dgm:t>
    </dgm:pt>
    <dgm:pt modelId="{C0511B80-D6FE-4729-B8E7-80AB964E1BD0}" type="pres">
      <dgm:prSet presAssocID="{A4854802-A07E-4D7E-9A20-6B62C369B34B}" presName="hierRoot2" presStyleCnt="0">
        <dgm:presLayoutVars>
          <dgm:hierBranch val="r"/>
        </dgm:presLayoutVars>
      </dgm:prSet>
      <dgm:spPr/>
    </dgm:pt>
    <dgm:pt modelId="{15BE1881-F08D-4E14-BB7E-AAE03FAAACED}" type="pres">
      <dgm:prSet presAssocID="{A4854802-A07E-4D7E-9A20-6B62C369B34B}" presName="rootComposite" presStyleCnt="0"/>
      <dgm:spPr/>
    </dgm:pt>
    <dgm:pt modelId="{C9184126-B421-44CE-ADA8-A1D13003EA96}" type="pres">
      <dgm:prSet presAssocID="{A4854802-A07E-4D7E-9A20-6B62C369B34B}" presName="rootText" presStyleLbl="node3" presStyleIdx="7" presStyleCnt="11">
        <dgm:presLayoutVars>
          <dgm:chPref val="3"/>
        </dgm:presLayoutVars>
      </dgm:prSet>
      <dgm:spPr/>
      <dgm:t>
        <a:bodyPr/>
        <a:lstStyle/>
        <a:p>
          <a:endParaRPr lang="en-US"/>
        </a:p>
      </dgm:t>
    </dgm:pt>
    <dgm:pt modelId="{9C84D475-12CD-4C3F-A3C9-16E2F03D5BFE}" type="pres">
      <dgm:prSet presAssocID="{A4854802-A07E-4D7E-9A20-6B62C369B34B}" presName="rootConnector" presStyleLbl="node3" presStyleIdx="7" presStyleCnt="11"/>
      <dgm:spPr/>
      <dgm:t>
        <a:bodyPr/>
        <a:lstStyle/>
        <a:p>
          <a:endParaRPr lang="en-US"/>
        </a:p>
      </dgm:t>
    </dgm:pt>
    <dgm:pt modelId="{CAA843BE-73D6-46F4-9966-9D1635B25D6E}" type="pres">
      <dgm:prSet presAssocID="{A4854802-A07E-4D7E-9A20-6B62C369B34B}" presName="hierChild4" presStyleCnt="0"/>
      <dgm:spPr/>
    </dgm:pt>
    <dgm:pt modelId="{008BAE99-6589-43F8-9F15-4B810F723749}" type="pres">
      <dgm:prSet presAssocID="{A4854802-A07E-4D7E-9A20-6B62C369B34B}" presName="hierChild5" presStyleCnt="0"/>
      <dgm:spPr/>
    </dgm:pt>
    <dgm:pt modelId="{9D21DCF6-F4F7-4C42-A596-EDDF7AC2F521}" type="pres">
      <dgm:prSet presAssocID="{6BE0DD61-7A8B-4757-ADC8-C340EC6645CC}" presName="Name35" presStyleLbl="parChTrans1D3" presStyleIdx="8" presStyleCnt="11"/>
      <dgm:spPr/>
      <dgm:t>
        <a:bodyPr/>
        <a:lstStyle/>
        <a:p>
          <a:endParaRPr lang="en-US"/>
        </a:p>
      </dgm:t>
    </dgm:pt>
    <dgm:pt modelId="{0247E918-BB41-43C8-B4B5-4DC18D988221}" type="pres">
      <dgm:prSet presAssocID="{5625B085-0950-46EB-AD9B-D81266CF9818}" presName="hierRoot2" presStyleCnt="0">
        <dgm:presLayoutVars>
          <dgm:hierBranch val="r"/>
        </dgm:presLayoutVars>
      </dgm:prSet>
      <dgm:spPr/>
    </dgm:pt>
    <dgm:pt modelId="{68684ADC-F7E1-4DA4-9264-D724E7D0E7D1}" type="pres">
      <dgm:prSet presAssocID="{5625B085-0950-46EB-AD9B-D81266CF9818}" presName="rootComposite" presStyleCnt="0"/>
      <dgm:spPr/>
    </dgm:pt>
    <dgm:pt modelId="{6A51E4D9-AB07-4178-9F83-EAEAB9A3CE8E}" type="pres">
      <dgm:prSet presAssocID="{5625B085-0950-46EB-AD9B-D81266CF9818}" presName="rootText" presStyleLbl="node3" presStyleIdx="8" presStyleCnt="11">
        <dgm:presLayoutVars>
          <dgm:chPref val="3"/>
        </dgm:presLayoutVars>
      </dgm:prSet>
      <dgm:spPr/>
      <dgm:t>
        <a:bodyPr/>
        <a:lstStyle/>
        <a:p>
          <a:endParaRPr lang="en-US"/>
        </a:p>
      </dgm:t>
    </dgm:pt>
    <dgm:pt modelId="{9A934977-CD91-4766-85F5-5A1ED1FE5275}" type="pres">
      <dgm:prSet presAssocID="{5625B085-0950-46EB-AD9B-D81266CF9818}" presName="rootConnector" presStyleLbl="node3" presStyleIdx="8" presStyleCnt="11"/>
      <dgm:spPr/>
      <dgm:t>
        <a:bodyPr/>
        <a:lstStyle/>
        <a:p>
          <a:endParaRPr lang="en-US"/>
        </a:p>
      </dgm:t>
    </dgm:pt>
    <dgm:pt modelId="{DD919227-EB3D-44F7-A82D-628D7626E2F3}" type="pres">
      <dgm:prSet presAssocID="{5625B085-0950-46EB-AD9B-D81266CF9818}" presName="hierChild4" presStyleCnt="0"/>
      <dgm:spPr/>
    </dgm:pt>
    <dgm:pt modelId="{C1A494AC-8D82-471F-A2C7-4AC2355D2B55}" type="pres">
      <dgm:prSet presAssocID="{5625B085-0950-46EB-AD9B-D81266CF9818}" presName="hierChild5" presStyleCnt="0"/>
      <dgm:spPr/>
    </dgm:pt>
    <dgm:pt modelId="{F2009E49-A86A-4451-8803-4C4EA45792B9}" type="pres">
      <dgm:prSet presAssocID="{C627AD27-6385-495B-9D3E-DE3304BA734E}" presName="hierChild5" presStyleCnt="0"/>
      <dgm:spPr/>
    </dgm:pt>
    <dgm:pt modelId="{1FAB1750-14F6-413D-9C82-12C99B697475}" type="pres">
      <dgm:prSet presAssocID="{800417BD-7F8D-467A-887E-6D7BB9F1D836}" presName="Name35" presStyleLbl="parChTrans1D2" presStyleIdx="3" presStyleCnt="4"/>
      <dgm:spPr/>
      <dgm:t>
        <a:bodyPr/>
        <a:lstStyle/>
        <a:p>
          <a:endParaRPr lang="en-US"/>
        </a:p>
      </dgm:t>
    </dgm:pt>
    <dgm:pt modelId="{83450194-4AFA-4E79-B8E7-D4450AA2AD39}" type="pres">
      <dgm:prSet presAssocID="{23ED45DA-DDFE-4627-8CC0-AAE7CC2F96B8}" presName="hierRoot2" presStyleCnt="0">
        <dgm:presLayoutVars>
          <dgm:hierBranch/>
        </dgm:presLayoutVars>
      </dgm:prSet>
      <dgm:spPr/>
    </dgm:pt>
    <dgm:pt modelId="{1A2C8A31-E44F-47E4-8872-522C2ACEF96B}" type="pres">
      <dgm:prSet presAssocID="{23ED45DA-DDFE-4627-8CC0-AAE7CC2F96B8}" presName="rootComposite" presStyleCnt="0"/>
      <dgm:spPr/>
    </dgm:pt>
    <dgm:pt modelId="{BE043225-CEBA-4BE0-9986-1A6C44F3D540}" type="pres">
      <dgm:prSet presAssocID="{23ED45DA-DDFE-4627-8CC0-AAE7CC2F96B8}" presName="rootText" presStyleLbl="node2" presStyleIdx="3" presStyleCnt="4" custScaleX="201527" custScaleY="194880">
        <dgm:presLayoutVars>
          <dgm:chPref val="3"/>
        </dgm:presLayoutVars>
      </dgm:prSet>
      <dgm:spPr/>
      <dgm:t>
        <a:bodyPr/>
        <a:lstStyle/>
        <a:p>
          <a:endParaRPr lang="en-US"/>
        </a:p>
      </dgm:t>
    </dgm:pt>
    <dgm:pt modelId="{C4556F23-5877-4084-89C0-65BABB415673}" type="pres">
      <dgm:prSet presAssocID="{23ED45DA-DDFE-4627-8CC0-AAE7CC2F96B8}" presName="rootConnector" presStyleLbl="node2" presStyleIdx="3" presStyleCnt="4"/>
      <dgm:spPr/>
      <dgm:t>
        <a:bodyPr/>
        <a:lstStyle/>
        <a:p>
          <a:endParaRPr lang="en-US"/>
        </a:p>
      </dgm:t>
    </dgm:pt>
    <dgm:pt modelId="{A26AA08C-BCB1-4BB8-BC03-7D4EC619386A}" type="pres">
      <dgm:prSet presAssocID="{23ED45DA-DDFE-4627-8CC0-AAE7CC2F96B8}" presName="hierChild4" presStyleCnt="0"/>
      <dgm:spPr/>
    </dgm:pt>
    <dgm:pt modelId="{DB0C7F27-E634-4BFA-BA55-2C13C92EA5B0}" type="pres">
      <dgm:prSet presAssocID="{03E819A6-7859-49EF-BE4C-A31793C85451}" presName="Name35" presStyleLbl="parChTrans1D3" presStyleIdx="9" presStyleCnt="11"/>
      <dgm:spPr/>
      <dgm:t>
        <a:bodyPr/>
        <a:lstStyle/>
        <a:p>
          <a:endParaRPr lang="en-US"/>
        </a:p>
      </dgm:t>
    </dgm:pt>
    <dgm:pt modelId="{E499FE19-5D0F-4C2F-894D-F49F4E178876}" type="pres">
      <dgm:prSet presAssocID="{8D04198D-A1EF-4BD2-8A46-6C48A88455FC}" presName="hierRoot2" presStyleCnt="0">
        <dgm:presLayoutVars>
          <dgm:hierBranch val="r"/>
        </dgm:presLayoutVars>
      </dgm:prSet>
      <dgm:spPr/>
    </dgm:pt>
    <dgm:pt modelId="{953961B0-3EAD-4A8F-8BF1-FE089086946E}" type="pres">
      <dgm:prSet presAssocID="{8D04198D-A1EF-4BD2-8A46-6C48A88455FC}" presName="rootComposite" presStyleCnt="0"/>
      <dgm:spPr/>
    </dgm:pt>
    <dgm:pt modelId="{BB08838A-AB40-4191-BE0C-2D8EFEDFED19}" type="pres">
      <dgm:prSet presAssocID="{8D04198D-A1EF-4BD2-8A46-6C48A88455FC}" presName="rootText" presStyleLbl="node3" presStyleIdx="9" presStyleCnt="11">
        <dgm:presLayoutVars>
          <dgm:chPref val="3"/>
        </dgm:presLayoutVars>
      </dgm:prSet>
      <dgm:spPr/>
      <dgm:t>
        <a:bodyPr/>
        <a:lstStyle/>
        <a:p>
          <a:endParaRPr lang="en-US"/>
        </a:p>
      </dgm:t>
    </dgm:pt>
    <dgm:pt modelId="{70909A98-DC01-4970-B9D4-6F17C3DED08E}" type="pres">
      <dgm:prSet presAssocID="{8D04198D-A1EF-4BD2-8A46-6C48A88455FC}" presName="rootConnector" presStyleLbl="node3" presStyleIdx="9" presStyleCnt="11"/>
      <dgm:spPr/>
      <dgm:t>
        <a:bodyPr/>
        <a:lstStyle/>
        <a:p>
          <a:endParaRPr lang="en-US"/>
        </a:p>
      </dgm:t>
    </dgm:pt>
    <dgm:pt modelId="{A1778911-B75A-4D85-942D-4894D526113B}" type="pres">
      <dgm:prSet presAssocID="{8D04198D-A1EF-4BD2-8A46-6C48A88455FC}" presName="hierChild4" presStyleCnt="0"/>
      <dgm:spPr/>
    </dgm:pt>
    <dgm:pt modelId="{CD4BCB34-BE25-485C-8425-D943916781D8}" type="pres">
      <dgm:prSet presAssocID="{8D04198D-A1EF-4BD2-8A46-6C48A88455FC}" presName="hierChild5" presStyleCnt="0"/>
      <dgm:spPr/>
    </dgm:pt>
    <dgm:pt modelId="{F86BBF95-BA85-4543-92D5-0B372797FAF4}" type="pres">
      <dgm:prSet presAssocID="{4A77D460-F1BD-4055-994E-78BE9C55085E}" presName="Name35" presStyleLbl="parChTrans1D3" presStyleIdx="10" presStyleCnt="11"/>
      <dgm:spPr/>
      <dgm:t>
        <a:bodyPr/>
        <a:lstStyle/>
        <a:p>
          <a:endParaRPr lang="en-US"/>
        </a:p>
      </dgm:t>
    </dgm:pt>
    <dgm:pt modelId="{7BB99023-EE6E-43EC-BBFE-16254AB92ADC}" type="pres">
      <dgm:prSet presAssocID="{DCD15F0C-C3C0-4877-82FB-615E22892D7F}" presName="hierRoot2" presStyleCnt="0">
        <dgm:presLayoutVars>
          <dgm:hierBranch val="r"/>
        </dgm:presLayoutVars>
      </dgm:prSet>
      <dgm:spPr/>
    </dgm:pt>
    <dgm:pt modelId="{063AE31E-96F0-4B66-A1E7-5E35A878F1C8}" type="pres">
      <dgm:prSet presAssocID="{DCD15F0C-C3C0-4877-82FB-615E22892D7F}" presName="rootComposite" presStyleCnt="0"/>
      <dgm:spPr/>
    </dgm:pt>
    <dgm:pt modelId="{A0F6A8E0-33EC-46F8-9FCC-4905C37EEB35}" type="pres">
      <dgm:prSet presAssocID="{DCD15F0C-C3C0-4877-82FB-615E22892D7F}" presName="rootText" presStyleLbl="node3" presStyleIdx="10" presStyleCnt="11">
        <dgm:presLayoutVars>
          <dgm:chPref val="3"/>
        </dgm:presLayoutVars>
      </dgm:prSet>
      <dgm:spPr/>
      <dgm:t>
        <a:bodyPr/>
        <a:lstStyle/>
        <a:p>
          <a:endParaRPr lang="en-US"/>
        </a:p>
      </dgm:t>
    </dgm:pt>
    <dgm:pt modelId="{2A1BBDE0-9CF1-4791-A2F0-D6C81B56BF61}" type="pres">
      <dgm:prSet presAssocID="{DCD15F0C-C3C0-4877-82FB-615E22892D7F}" presName="rootConnector" presStyleLbl="node3" presStyleIdx="10" presStyleCnt="11"/>
      <dgm:spPr/>
      <dgm:t>
        <a:bodyPr/>
        <a:lstStyle/>
        <a:p>
          <a:endParaRPr lang="en-US"/>
        </a:p>
      </dgm:t>
    </dgm:pt>
    <dgm:pt modelId="{ECCEFD64-87B0-4A54-A2C3-ECCCB31C11A1}" type="pres">
      <dgm:prSet presAssocID="{DCD15F0C-C3C0-4877-82FB-615E22892D7F}" presName="hierChild4" presStyleCnt="0"/>
      <dgm:spPr/>
    </dgm:pt>
    <dgm:pt modelId="{A1197BE3-9C28-4CB6-9EA8-E4FB2B58F827}" type="pres">
      <dgm:prSet presAssocID="{DCD15F0C-C3C0-4877-82FB-615E22892D7F}" presName="hierChild5" presStyleCnt="0"/>
      <dgm:spPr/>
    </dgm:pt>
    <dgm:pt modelId="{3414F66F-D1B3-40FE-AFD3-0493A2798FEB}" type="pres">
      <dgm:prSet presAssocID="{23ED45DA-DDFE-4627-8CC0-AAE7CC2F96B8}" presName="hierChild5" presStyleCnt="0"/>
      <dgm:spPr/>
    </dgm:pt>
    <dgm:pt modelId="{F8FED032-E3BD-43B8-A6AE-EDF5D961CE9B}" type="pres">
      <dgm:prSet presAssocID="{8088C16F-A130-4CFB-BA6E-DB05EB2AE580}" presName="hierChild3" presStyleCnt="0"/>
      <dgm:spPr/>
    </dgm:pt>
  </dgm:ptLst>
  <dgm:cxnLst>
    <dgm:cxn modelId="{8F090364-A1BD-4224-8CE3-53302E450CF5}" type="presOf" srcId="{22C64B40-03BC-4145-9A71-C0D990003ACE}" destId="{3331AD22-F848-492B-95DF-BDEE69874878}" srcOrd="0" destOrd="0" presId="urn:microsoft.com/office/officeart/2005/8/layout/orgChart1"/>
    <dgm:cxn modelId="{050CBCDC-2213-4011-BB9A-A52B20941A98}" type="presOf" srcId="{8D04198D-A1EF-4BD2-8A46-6C48A88455FC}" destId="{70909A98-DC01-4970-B9D4-6F17C3DED08E}" srcOrd="1" destOrd="0" presId="urn:microsoft.com/office/officeart/2005/8/layout/orgChart1"/>
    <dgm:cxn modelId="{8111BFE4-FC69-4933-9B91-9D4A0124973D}" type="presOf" srcId="{23ED45DA-DDFE-4627-8CC0-AAE7CC2F96B8}" destId="{BE043225-CEBA-4BE0-9986-1A6C44F3D540}" srcOrd="0" destOrd="0" presId="urn:microsoft.com/office/officeart/2005/8/layout/orgChart1"/>
    <dgm:cxn modelId="{ED935624-E4C5-4AD8-8680-C385A95C932F}" srcId="{5981656F-3B0E-4C83-BFBB-1CB6FCA94685}" destId="{19A577C1-580C-4A74-BB70-685E652F2CC6}" srcOrd="2" destOrd="0" parTransId="{DD3D8D74-10F2-43D7-B662-70E914A6D22F}" sibTransId="{E6A09160-FB41-4B18-A122-9CBD3C3B86B1}"/>
    <dgm:cxn modelId="{7747785F-BE4A-4BDC-AB69-511059C974B8}" type="presOf" srcId="{DD7BFA08-8CE3-4300-863F-E2BF697B656A}" destId="{3EAB33AB-63F2-47A5-AA38-E9C16581327C}" srcOrd="1" destOrd="0" presId="urn:microsoft.com/office/officeart/2005/8/layout/orgChart1"/>
    <dgm:cxn modelId="{F5AE6C6B-3A28-4AE9-A3A8-7CB8DB0173D6}" type="presOf" srcId="{6BE0DD61-7A8B-4757-ADC8-C340EC6645CC}" destId="{9D21DCF6-F4F7-4C42-A596-EDDF7AC2F521}" srcOrd="0" destOrd="0" presId="urn:microsoft.com/office/officeart/2005/8/layout/orgChart1"/>
    <dgm:cxn modelId="{93DC03C3-6352-4FCA-8D8A-B69E9907FC0C}" type="presOf" srcId="{4A77D460-F1BD-4055-994E-78BE9C55085E}" destId="{F86BBF95-BA85-4543-92D5-0B372797FAF4}" srcOrd="0" destOrd="0" presId="urn:microsoft.com/office/officeart/2005/8/layout/orgChart1"/>
    <dgm:cxn modelId="{0166D7F1-AA44-4578-BA2C-1BB00615800A}" type="presOf" srcId="{8088C16F-A130-4CFB-BA6E-DB05EB2AE580}" destId="{A75CE88F-70BD-4BF4-897A-26E70A43C453}" srcOrd="0" destOrd="0" presId="urn:microsoft.com/office/officeart/2005/8/layout/orgChart1"/>
    <dgm:cxn modelId="{0C56FD02-2D01-4CB8-B12C-2D263F437A9B}" type="presOf" srcId="{8088C16F-A130-4CFB-BA6E-DB05EB2AE580}" destId="{805F889A-6878-4240-8995-CA43BBE1EDC0}" srcOrd="1" destOrd="0" presId="urn:microsoft.com/office/officeart/2005/8/layout/orgChart1"/>
    <dgm:cxn modelId="{D94F5CC2-252A-40AC-AC2A-4722A6A834BD}" type="presOf" srcId="{DCD15F0C-C3C0-4877-82FB-615E22892D7F}" destId="{A0F6A8E0-33EC-46F8-9FCC-4905C37EEB35}" srcOrd="0" destOrd="0" presId="urn:microsoft.com/office/officeart/2005/8/layout/orgChart1"/>
    <dgm:cxn modelId="{18DC431C-251D-4925-B956-4B8AC2E2666A}" srcId="{5981656F-3B0E-4C83-BFBB-1CB6FCA94685}" destId="{A7FE75A0-3D11-4623-85B6-54FFC5F75A3C}" srcOrd="1" destOrd="0" parTransId="{06B671ED-B0EE-47FC-AE9A-9E850BA44675}" sibTransId="{F99D9318-7B82-4E32-88E0-A3163D538E3F}"/>
    <dgm:cxn modelId="{CCF76ECB-E3C7-4527-8229-A300A7BB1FF4}" type="presOf" srcId="{06B671ED-B0EE-47FC-AE9A-9E850BA44675}" destId="{7C0E8799-64E9-491E-922C-BDC01CE8F857}" srcOrd="0" destOrd="0" presId="urn:microsoft.com/office/officeart/2005/8/layout/orgChart1"/>
    <dgm:cxn modelId="{B771562F-D9B7-4939-8FFA-1C8A6F705636}" srcId="{23ED45DA-DDFE-4627-8CC0-AAE7CC2F96B8}" destId="{DCD15F0C-C3C0-4877-82FB-615E22892D7F}" srcOrd="1" destOrd="0" parTransId="{4A77D460-F1BD-4055-994E-78BE9C55085E}" sibTransId="{20697F9B-966A-4CF6-A528-D64C35777009}"/>
    <dgm:cxn modelId="{22287DC9-9BDC-4882-923B-F5352757C12E}" type="presOf" srcId="{C627AD27-6385-495B-9D3E-DE3304BA734E}" destId="{78E4317B-449B-4D5F-A397-9F686A2A10C2}" srcOrd="1" destOrd="0" presId="urn:microsoft.com/office/officeart/2005/8/layout/orgChart1"/>
    <dgm:cxn modelId="{0C882CAE-21A8-49C2-9FF0-99352DB52342}" type="presOf" srcId="{A7FE75A0-3D11-4623-85B6-54FFC5F75A3C}" destId="{BD779221-A172-4B00-A375-069EC2433C77}" srcOrd="1" destOrd="0" presId="urn:microsoft.com/office/officeart/2005/8/layout/orgChart1"/>
    <dgm:cxn modelId="{3579EA64-2E22-4D6F-995D-FF2A594E5E58}" type="presOf" srcId="{5625B085-0950-46EB-AD9B-D81266CF9818}" destId="{6A51E4D9-AB07-4178-9F83-EAEAB9A3CE8E}" srcOrd="0" destOrd="0" presId="urn:microsoft.com/office/officeart/2005/8/layout/orgChart1"/>
    <dgm:cxn modelId="{139F4B86-A0E1-491C-A34B-71D559B5A1E7}" type="presOf" srcId="{4C633C46-351B-4DFB-9EB6-0571F3C962E6}" destId="{96A25FAC-72C2-48CD-BFCA-EB068F93E379}" srcOrd="0" destOrd="0" presId="urn:microsoft.com/office/officeart/2005/8/layout/orgChart1"/>
    <dgm:cxn modelId="{9121A74E-C467-40F3-8A25-27E35BF0649B}" type="presOf" srcId="{D997A051-C50A-459B-828F-CB73D5574259}" destId="{43A658B2-AB38-4D8F-A5C1-CE9B707FFEAE}" srcOrd="0" destOrd="0" presId="urn:microsoft.com/office/officeart/2005/8/layout/orgChart1"/>
    <dgm:cxn modelId="{03EF5801-2300-401B-B56C-3E71FC172F9D}" type="presOf" srcId="{373471AF-BACF-4C45-B4F1-D8D2349FBC75}" destId="{06702DD6-7EBC-4A53-9911-98474E0D5B03}" srcOrd="1" destOrd="0" presId="urn:microsoft.com/office/officeart/2005/8/layout/orgChart1"/>
    <dgm:cxn modelId="{FCE697D8-DAE1-4937-9032-CDA2445FEC0D}" type="presOf" srcId="{C6BB9F16-F8A1-4098-B5FF-FDBDCD822EF9}" destId="{C659140B-C3B4-428F-979D-313ACD2A30E8}" srcOrd="1" destOrd="0" presId="urn:microsoft.com/office/officeart/2005/8/layout/orgChart1"/>
    <dgm:cxn modelId="{D203C765-8E8F-45CB-96BD-2493E5790E17}" type="presOf" srcId="{A4854802-A07E-4D7E-9A20-6B62C369B34B}" destId="{C9184126-B421-44CE-ADA8-A1D13003EA96}" srcOrd="0" destOrd="0" presId="urn:microsoft.com/office/officeart/2005/8/layout/orgChart1"/>
    <dgm:cxn modelId="{25BD7F6E-BE2C-4B26-8706-50E8C624CBCE}" type="presOf" srcId="{D3A940EB-9C11-4D56-89E5-45061E0E1EEA}" destId="{67074629-0D74-4CA6-A87B-AF7605E3EF91}" srcOrd="0" destOrd="0" presId="urn:microsoft.com/office/officeart/2005/8/layout/orgChart1"/>
    <dgm:cxn modelId="{A1045D7E-C99E-4352-A6F2-9B026A0D8139}" type="presOf" srcId="{03E819A6-7859-49EF-BE4C-A31793C85451}" destId="{DB0C7F27-E634-4BFA-BA55-2C13C92EA5B0}" srcOrd="0" destOrd="0" presId="urn:microsoft.com/office/officeart/2005/8/layout/orgChart1"/>
    <dgm:cxn modelId="{ED1069AA-FC53-48A6-A19C-1EF681614C1D}" srcId="{8088C16F-A130-4CFB-BA6E-DB05EB2AE580}" destId="{4E594B71-AF4F-4F41-997C-44D952C6F344}" srcOrd="0" destOrd="0" parTransId="{D3A940EB-9C11-4D56-89E5-45061E0E1EEA}" sibTransId="{07000F26-AD46-4F60-AABA-26A836BA913A}"/>
    <dgm:cxn modelId="{80E829C2-EFD2-45E5-B6ED-1F59E3496027}" type="presOf" srcId="{CE2E2A64-2FE0-4B5A-82FD-FDBECEDF56BA}" destId="{DBB55E27-8B88-4170-8B7E-F042B08358AE}" srcOrd="1" destOrd="0" presId="urn:microsoft.com/office/officeart/2005/8/layout/orgChart1"/>
    <dgm:cxn modelId="{0404C10E-9EDB-496A-AD9E-4565F2B9AFF9}" type="presOf" srcId="{CE2E2A64-2FE0-4B5A-82FD-FDBECEDF56BA}" destId="{123304BE-4708-45F7-B202-0FFA99BBB3F2}" srcOrd="0" destOrd="0" presId="urn:microsoft.com/office/officeart/2005/8/layout/orgChart1"/>
    <dgm:cxn modelId="{DCADB716-8B7F-4F8B-8753-D271BDE5D9BF}" type="presOf" srcId="{4E594B71-AF4F-4F41-997C-44D952C6F344}" destId="{80ADC2E9-1618-4A3C-B077-E964B0B4C3DF}" srcOrd="0" destOrd="0" presId="urn:microsoft.com/office/officeart/2005/8/layout/orgChart1"/>
    <dgm:cxn modelId="{F8C6C4FB-C9A5-4668-B9AA-A58A2CDE477C}" type="presOf" srcId="{C6BB9F16-F8A1-4098-B5FF-FDBDCD822EF9}" destId="{EE0C5DE8-6D5B-49E6-9121-D2F0A625C5C2}" srcOrd="0" destOrd="0" presId="urn:microsoft.com/office/officeart/2005/8/layout/orgChart1"/>
    <dgm:cxn modelId="{196914D1-37D3-485C-AC71-AED5E2211DD1}" srcId="{4E594B71-AF4F-4F41-997C-44D952C6F344}" destId="{CE2E2A64-2FE0-4B5A-82FD-FDBECEDF56BA}" srcOrd="1" destOrd="0" parTransId="{4C633C46-351B-4DFB-9EB6-0571F3C962E6}" sibTransId="{2D88FF08-2BD4-40DA-933E-DB8773C2E329}"/>
    <dgm:cxn modelId="{E985FD94-7177-47A5-9B53-3454F7237248}" type="presOf" srcId="{3803551F-9F61-4DAB-987C-4B1BF7115F37}" destId="{59932CA8-3E52-44F6-9403-EFC698FD8366}" srcOrd="0" destOrd="0" presId="urn:microsoft.com/office/officeart/2005/8/layout/orgChart1"/>
    <dgm:cxn modelId="{F5F0BBE7-5BCC-40AA-9638-5083D94AC0BA}" srcId="{C627AD27-6385-495B-9D3E-DE3304BA734E}" destId="{C6BB9F16-F8A1-4098-B5FF-FDBDCD822EF9}" srcOrd="0" destOrd="0" parTransId="{D997A051-C50A-459B-828F-CB73D5574259}" sibTransId="{B379503C-6AFF-41F2-890E-E2AF0F4B7479}"/>
    <dgm:cxn modelId="{DC77FC85-BCD0-4019-94F6-4D0CE6B913CF}" type="presOf" srcId="{ECAE3AFA-9A2F-44F5-A2B6-9E54D59A6101}" destId="{6F3FC883-3CE4-4FD0-9872-9980648CE1F4}" srcOrd="1" destOrd="0" presId="urn:microsoft.com/office/officeart/2005/8/layout/orgChart1"/>
    <dgm:cxn modelId="{D8980D4C-F7A9-49EA-B6DF-95B836016303}" type="presOf" srcId="{23ED45DA-DDFE-4627-8CC0-AAE7CC2F96B8}" destId="{C4556F23-5877-4084-89C0-65BABB415673}" srcOrd="1" destOrd="0" presId="urn:microsoft.com/office/officeart/2005/8/layout/orgChart1"/>
    <dgm:cxn modelId="{A277FE43-A593-4B9E-BACA-B6D45E06C0DC}" type="presOf" srcId="{DD3D8D74-10F2-43D7-B662-70E914A6D22F}" destId="{8FA11973-06B9-40F8-B016-16CCCB30328E}" srcOrd="0" destOrd="0" presId="urn:microsoft.com/office/officeart/2005/8/layout/orgChart1"/>
    <dgm:cxn modelId="{E7B11FBC-A862-4AA5-8436-2FDB583A3644}" type="presOf" srcId="{26D317B1-17AF-4E64-A9FA-5656326CBBA2}" destId="{8543CEA7-D2EE-46ED-A7D5-E06CCC637BDB}" srcOrd="0" destOrd="0" presId="urn:microsoft.com/office/officeart/2005/8/layout/orgChart1"/>
    <dgm:cxn modelId="{4301A3F4-B8EE-42DE-B60C-3B6963F739E7}" srcId="{C627AD27-6385-495B-9D3E-DE3304BA734E}" destId="{A4854802-A07E-4D7E-9A20-6B62C369B34B}" srcOrd="1" destOrd="0" parTransId="{26D317B1-17AF-4E64-A9FA-5656326CBBA2}" sibTransId="{76BB8E59-C0D0-4CA7-A438-C508DE951EF4}"/>
    <dgm:cxn modelId="{C3A594F3-B5D6-4314-976C-98F682986AD0}" type="presOf" srcId="{4E594B71-AF4F-4F41-997C-44D952C6F344}" destId="{2C76D53D-2F68-46C2-B7C7-0F3B946DBA7F}" srcOrd="1" destOrd="0" presId="urn:microsoft.com/office/officeart/2005/8/layout/orgChart1"/>
    <dgm:cxn modelId="{43D17FD9-FF21-4A6C-9DA5-D91D28A15A61}" srcId="{8088C16F-A130-4CFB-BA6E-DB05EB2AE580}" destId="{C627AD27-6385-495B-9D3E-DE3304BA734E}" srcOrd="2" destOrd="0" parTransId="{22C64B40-03BC-4145-9A71-C0D990003ACE}" sibTransId="{743BFDC5-3C9C-494E-AD61-F4352869E8A6}"/>
    <dgm:cxn modelId="{AF109285-B98D-49CB-A19B-371EE19AC998}" type="presOf" srcId="{382D116D-81E8-4B1A-99C3-50DABB3728E2}" destId="{7E23A236-0C7E-458D-BF66-C19A908F6CE5}" srcOrd="0" destOrd="0" presId="urn:microsoft.com/office/officeart/2005/8/layout/orgChart1"/>
    <dgm:cxn modelId="{6581EB50-40AB-49B6-98F4-B5E05EF59088}" srcId="{8088C16F-A130-4CFB-BA6E-DB05EB2AE580}" destId="{5981656F-3B0E-4C83-BFBB-1CB6FCA94685}" srcOrd="1" destOrd="0" parTransId="{B62805D1-FBD2-422D-AF22-017E28AFCE50}" sibTransId="{F6A0C01E-DF88-4047-8962-EAE64482EFA6}"/>
    <dgm:cxn modelId="{DCA4884D-B672-4C7B-8FBF-051DE245338F}" type="presOf" srcId="{8D04198D-A1EF-4BD2-8A46-6C48A88455FC}" destId="{BB08838A-AB40-4191-BE0C-2D8EFEDFED19}" srcOrd="0" destOrd="0" presId="urn:microsoft.com/office/officeart/2005/8/layout/orgChart1"/>
    <dgm:cxn modelId="{72DF11C6-5954-4124-8970-08682A79A912}" srcId="{C627AD27-6385-495B-9D3E-DE3304BA734E}" destId="{5625B085-0950-46EB-AD9B-D81266CF9818}" srcOrd="2" destOrd="0" parTransId="{6BE0DD61-7A8B-4757-ADC8-C340EC6645CC}" sibTransId="{FE30208C-A0AE-4EE6-B35C-0234D7D6611E}"/>
    <dgm:cxn modelId="{7223EE12-E6B5-4F48-8CA5-02036E9092C9}" type="presOf" srcId="{B62805D1-FBD2-422D-AF22-017E28AFCE50}" destId="{09CCCE99-A3F8-47F9-8266-5826AE8E6F96}" srcOrd="0" destOrd="0" presId="urn:microsoft.com/office/officeart/2005/8/layout/orgChart1"/>
    <dgm:cxn modelId="{2228A893-A815-4993-8EEB-9039E81EB864}" type="presOf" srcId="{19A577C1-580C-4A74-BB70-685E652F2CC6}" destId="{3CD85515-A5D7-47E7-875C-440A12E757D8}" srcOrd="1" destOrd="0" presId="urn:microsoft.com/office/officeart/2005/8/layout/orgChart1"/>
    <dgm:cxn modelId="{996AA07D-EF1B-4C17-9952-D7E0F11BE46E}" srcId="{4E594B71-AF4F-4F41-997C-44D952C6F344}" destId="{ECAE3AFA-9A2F-44F5-A2B6-9E54D59A6101}" srcOrd="0" destOrd="0" parTransId="{3803551F-9F61-4DAB-987C-4B1BF7115F37}" sibTransId="{CFA85BA1-BE62-4BC1-AEE9-3ABFCBE8B379}"/>
    <dgm:cxn modelId="{9FA287A7-A998-4005-BD33-AB08DFE8B3C3}" type="presOf" srcId="{5981656F-3B0E-4C83-BFBB-1CB6FCA94685}" destId="{D1CFE1EE-5AAB-40D5-BED1-59C75B584F09}" srcOrd="1" destOrd="0" presId="urn:microsoft.com/office/officeart/2005/8/layout/orgChart1"/>
    <dgm:cxn modelId="{B2C511A1-A9F4-4F75-9324-EE258984F87C}" srcId="{23ED45DA-DDFE-4627-8CC0-AAE7CC2F96B8}" destId="{8D04198D-A1EF-4BD2-8A46-6C48A88455FC}" srcOrd="0" destOrd="0" parTransId="{03E819A6-7859-49EF-BE4C-A31793C85451}" sibTransId="{BB6D922A-484E-45D9-B664-7A25D3C21948}"/>
    <dgm:cxn modelId="{A34C2B5D-8A96-42CD-9B4B-C77DA49F1927}" type="presOf" srcId="{373471AF-BACF-4C45-B4F1-D8D2349FBC75}" destId="{FAC3BE3B-0489-419F-A655-60AFA55CC014}" srcOrd="0" destOrd="0" presId="urn:microsoft.com/office/officeart/2005/8/layout/orgChart1"/>
    <dgm:cxn modelId="{7554ADA0-DC74-4734-B5C6-632DFF39C3B1}" srcId="{8088C16F-A130-4CFB-BA6E-DB05EB2AE580}" destId="{23ED45DA-DDFE-4627-8CC0-AAE7CC2F96B8}" srcOrd="3" destOrd="0" parTransId="{800417BD-7F8D-467A-887E-6D7BB9F1D836}" sibTransId="{8CA421EF-56BC-467E-ABFC-EDFE990FC2B3}"/>
    <dgm:cxn modelId="{D1C8404C-C5F5-4247-BCB6-72D75785F102}" srcId="{5981656F-3B0E-4C83-BFBB-1CB6FCA94685}" destId="{DD7BFA08-8CE3-4300-863F-E2BF697B656A}" srcOrd="0" destOrd="0" parTransId="{382D116D-81E8-4B1A-99C3-50DABB3728E2}" sibTransId="{79E03775-0605-4242-8DED-B0D1D643DC29}"/>
    <dgm:cxn modelId="{8B38D2CE-7493-4D09-B671-E35ABF728416}" type="presOf" srcId="{800417BD-7F8D-467A-887E-6D7BB9F1D836}" destId="{1FAB1750-14F6-413D-9C82-12C99B697475}" srcOrd="0" destOrd="0" presId="urn:microsoft.com/office/officeart/2005/8/layout/orgChart1"/>
    <dgm:cxn modelId="{0FD3BDDC-AF43-420A-8EAF-94498A2597A1}" type="presOf" srcId="{ECAE3AFA-9A2F-44F5-A2B6-9E54D59A6101}" destId="{5B498777-5E73-47F2-B7C6-836D3E582154}" srcOrd="0" destOrd="0" presId="urn:microsoft.com/office/officeart/2005/8/layout/orgChart1"/>
    <dgm:cxn modelId="{40CD8847-E21C-4020-9AD4-DE2380792A24}" srcId="{5981656F-3B0E-4C83-BFBB-1CB6FCA94685}" destId="{373471AF-BACF-4C45-B4F1-D8D2349FBC75}" srcOrd="3" destOrd="0" parTransId="{B92E70C7-DE2D-4F22-892D-9194E540A34B}" sibTransId="{CA12C42E-80DE-40C8-BE01-51527F0FAA43}"/>
    <dgm:cxn modelId="{FF60E971-A93A-4916-A2F8-E5245D1795A1}" type="presOf" srcId="{5625B085-0950-46EB-AD9B-D81266CF9818}" destId="{9A934977-CD91-4766-85F5-5A1ED1FE5275}" srcOrd="1" destOrd="0" presId="urn:microsoft.com/office/officeart/2005/8/layout/orgChart1"/>
    <dgm:cxn modelId="{7B184386-15DF-4620-AB84-9B56D7C5696D}" type="presOf" srcId="{383597E3-659E-4DCD-BC20-AB76FAE50AC1}" destId="{1F3CBD12-5688-48DA-82C2-9B2512AC7544}" srcOrd="0" destOrd="0" presId="urn:microsoft.com/office/officeart/2005/8/layout/orgChart1"/>
    <dgm:cxn modelId="{5C8D408D-6B1F-41F3-9AB8-2E5AD19F9D91}" type="presOf" srcId="{C627AD27-6385-495B-9D3E-DE3304BA734E}" destId="{5B2D5C93-9F1B-40D4-BC76-31B57DEB5D67}" srcOrd="0" destOrd="0" presId="urn:microsoft.com/office/officeart/2005/8/layout/orgChart1"/>
    <dgm:cxn modelId="{627A04EE-A554-49F0-9A1B-72A108F5E428}" type="presOf" srcId="{A7FE75A0-3D11-4623-85B6-54FFC5F75A3C}" destId="{07B580BA-0F3B-4169-B625-F034CB4C24EE}" srcOrd="0" destOrd="0" presId="urn:microsoft.com/office/officeart/2005/8/layout/orgChart1"/>
    <dgm:cxn modelId="{D9EB93B4-7F11-41B9-A144-A40E732AC690}" type="presOf" srcId="{DCD15F0C-C3C0-4877-82FB-615E22892D7F}" destId="{2A1BBDE0-9CF1-4791-A2F0-D6C81B56BF61}" srcOrd="1" destOrd="0" presId="urn:microsoft.com/office/officeart/2005/8/layout/orgChart1"/>
    <dgm:cxn modelId="{294C5229-CCAD-478E-849B-4E342CAE3E8D}" type="presOf" srcId="{DD7BFA08-8CE3-4300-863F-E2BF697B656A}" destId="{D055E0CB-B337-45FA-8CD5-43DC3AF3C076}" srcOrd="0" destOrd="0" presId="urn:microsoft.com/office/officeart/2005/8/layout/orgChart1"/>
    <dgm:cxn modelId="{DD1F6355-3D4C-403F-B3B5-D727D6C0DA60}" srcId="{383597E3-659E-4DCD-BC20-AB76FAE50AC1}" destId="{8088C16F-A130-4CFB-BA6E-DB05EB2AE580}" srcOrd="0" destOrd="0" parTransId="{32C380D6-D672-45C1-A4B1-B37D8ABE6BBE}" sibTransId="{E25078BB-20C2-4EDC-8DFD-18BE01C31FCE}"/>
    <dgm:cxn modelId="{0EA5DC99-0624-414B-A25E-B6A3ED23C855}" type="presOf" srcId="{A4854802-A07E-4D7E-9A20-6B62C369B34B}" destId="{9C84D475-12CD-4C3F-A3C9-16E2F03D5BFE}" srcOrd="1" destOrd="0" presId="urn:microsoft.com/office/officeart/2005/8/layout/orgChart1"/>
    <dgm:cxn modelId="{6556BD15-ACA4-4A1D-841E-BC649ABF32D3}" type="presOf" srcId="{5981656F-3B0E-4C83-BFBB-1CB6FCA94685}" destId="{2D2B64E8-24FD-462D-A222-7C2098406DD0}" srcOrd="0" destOrd="0" presId="urn:microsoft.com/office/officeart/2005/8/layout/orgChart1"/>
    <dgm:cxn modelId="{243C1155-6392-4740-9093-7DF98544E486}" type="presOf" srcId="{19A577C1-580C-4A74-BB70-685E652F2CC6}" destId="{3B980063-5071-45CC-89F2-961DE11609F9}" srcOrd="0" destOrd="0" presId="urn:microsoft.com/office/officeart/2005/8/layout/orgChart1"/>
    <dgm:cxn modelId="{28859E23-8F94-4DC6-8B52-F5BC284BD08D}" type="presOf" srcId="{B92E70C7-DE2D-4F22-892D-9194E540A34B}" destId="{AA955161-BDAD-484F-BBC6-DC4F4E191A67}" srcOrd="0" destOrd="0" presId="urn:microsoft.com/office/officeart/2005/8/layout/orgChart1"/>
    <dgm:cxn modelId="{41603AF5-3C52-44FF-AFBE-A5286D7C4097}" type="presParOf" srcId="{1F3CBD12-5688-48DA-82C2-9B2512AC7544}" destId="{13B34264-4130-46AD-BAFF-F1E738C79760}" srcOrd="0" destOrd="0" presId="urn:microsoft.com/office/officeart/2005/8/layout/orgChart1"/>
    <dgm:cxn modelId="{CE840CEE-71D0-48A7-B1D0-945319A911B2}" type="presParOf" srcId="{13B34264-4130-46AD-BAFF-F1E738C79760}" destId="{C0906B62-BDCD-4020-A716-EF06D38E6734}" srcOrd="0" destOrd="0" presId="urn:microsoft.com/office/officeart/2005/8/layout/orgChart1"/>
    <dgm:cxn modelId="{EAC224F8-182B-4587-9E46-E1740EDB469C}" type="presParOf" srcId="{C0906B62-BDCD-4020-A716-EF06D38E6734}" destId="{A75CE88F-70BD-4BF4-897A-26E70A43C453}" srcOrd="0" destOrd="0" presId="urn:microsoft.com/office/officeart/2005/8/layout/orgChart1"/>
    <dgm:cxn modelId="{5F494DE2-ACAD-4748-8AA8-A7742E7B3E36}" type="presParOf" srcId="{C0906B62-BDCD-4020-A716-EF06D38E6734}" destId="{805F889A-6878-4240-8995-CA43BBE1EDC0}" srcOrd="1" destOrd="0" presId="urn:microsoft.com/office/officeart/2005/8/layout/orgChart1"/>
    <dgm:cxn modelId="{A9644242-983A-4D67-B66C-A9A8A528C8C9}" type="presParOf" srcId="{13B34264-4130-46AD-BAFF-F1E738C79760}" destId="{D6B114B3-2C4A-4249-A653-5621ABED1744}" srcOrd="1" destOrd="0" presId="urn:microsoft.com/office/officeart/2005/8/layout/orgChart1"/>
    <dgm:cxn modelId="{D97858A1-F8DD-4D2C-9114-1410E9650157}" type="presParOf" srcId="{D6B114B3-2C4A-4249-A653-5621ABED1744}" destId="{67074629-0D74-4CA6-A87B-AF7605E3EF91}" srcOrd="0" destOrd="0" presId="urn:microsoft.com/office/officeart/2005/8/layout/orgChart1"/>
    <dgm:cxn modelId="{D77ED957-A95F-4EED-9172-15211C7F7882}" type="presParOf" srcId="{D6B114B3-2C4A-4249-A653-5621ABED1744}" destId="{4A569C4C-7B28-48C9-9E22-25B608FB8FC8}" srcOrd="1" destOrd="0" presId="urn:microsoft.com/office/officeart/2005/8/layout/orgChart1"/>
    <dgm:cxn modelId="{2261F9E1-3AB6-4E60-83A1-140318F7CE8D}" type="presParOf" srcId="{4A569C4C-7B28-48C9-9E22-25B608FB8FC8}" destId="{84FDBC4F-816B-480D-8489-6959FC14B00E}" srcOrd="0" destOrd="0" presId="urn:microsoft.com/office/officeart/2005/8/layout/orgChart1"/>
    <dgm:cxn modelId="{7BC7686F-280D-474F-8BB2-6F57A7B2967E}" type="presParOf" srcId="{84FDBC4F-816B-480D-8489-6959FC14B00E}" destId="{80ADC2E9-1618-4A3C-B077-E964B0B4C3DF}" srcOrd="0" destOrd="0" presId="urn:microsoft.com/office/officeart/2005/8/layout/orgChart1"/>
    <dgm:cxn modelId="{7CBEA8D5-A4AC-4DE3-B173-9E8D8C4742F6}" type="presParOf" srcId="{84FDBC4F-816B-480D-8489-6959FC14B00E}" destId="{2C76D53D-2F68-46C2-B7C7-0F3B946DBA7F}" srcOrd="1" destOrd="0" presId="urn:microsoft.com/office/officeart/2005/8/layout/orgChart1"/>
    <dgm:cxn modelId="{7757ADA0-1A09-46F4-BFD4-ECDB4931D87B}" type="presParOf" srcId="{4A569C4C-7B28-48C9-9E22-25B608FB8FC8}" destId="{AE0BE0CD-CEA3-480E-8385-BDAD84B1B571}" srcOrd="1" destOrd="0" presId="urn:microsoft.com/office/officeart/2005/8/layout/orgChart1"/>
    <dgm:cxn modelId="{3EFE02C1-305F-4FB4-8577-03FE41AE769E}" type="presParOf" srcId="{AE0BE0CD-CEA3-480E-8385-BDAD84B1B571}" destId="{59932CA8-3E52-44F6-9403-EFC698FD8366}" srcOrd="0" destOrd="0" presId="urn:microsoft.com/office/officeart/2005/8/layout/orgChart1"/>
    <dgm:cxn modelId="{9F16CC72-BC88-492A-A25D-0DE6F1290B24}" type="presParOf" srcId="{AE0BE0CD-CEA3-480E-8385-BDAD84B1B571}" destId="{E29FAC03-ECBE-4C28-B853-416EBB78E8E6}" srcOrd="1" destOrd="0" presId="urn:microsoft.com/office/officeart/2005/8/layout/orgChart1"/>
    <dgm:cxn modelId="{9C2AF84D-230E-4BDC-B076-7E684C280729}" type="presParOf" srcId="{E29FAC03-ECBE-4C28-B853-416EBB78E8E6}" destId="{390A6A8F-6471-4974-BD78-42931AA7F6D0}" srcOrd="0" destOrd="0" presId="urn:microsoft.com/office/officeart/2005/8/layout/orgChart1"/>
    <dgm:cxn modelId="{564CD33F-56D9-4D2D-A8D1-1839F29D1201}" type="presParOf" srcId="{390A6A8F-6471-4974-BD78-42931AA7F6D0}" destId="{5B498777-5E73-47F2-B7C6-836D3E582154}" srcOrd="0" destOrd="0" presId="urn:microsoft.com/office/officeart/2005/8/layout/orgChart1"/>
    <dgm:cxn modelId="{69127275-A207-4E38-AEBF-6364D90C199C}" type="presParOf" srcId="{390A6A8F-6471-4974-BD78-42931AA7F6D0}" destId="{6F3FC883-3CE4-4FD0-9872-9980648CE1F4}" srcOrd="1" destOrd="0" presId="urn:microsoft.com/office/officeart/2005/8/layout/orgChart1"/>
    <dgm:cxn modelId="{E7A26C79-E598-49CE-9371-F7B2A36F7092}" type="presParOf" srcId="{E29FAC03-ECBE-4C28-B853-416EBB78E8E6}" destId="{E186EA3D-1E55-4175-8A3A-055EB6E49D53}" srcOrd="1" destOrd="0" presId="urn:microsoft.com/office/officeart/2005/8/layout/orgChart1"/>
    <dgm:cxn modelId="{01FF675E-0BEF-47B7-9F8D-383228AB4EC7}" type="presParOf" srcId="{E29FAC03-ECBE-4C28-B853-416EBB78E8E6}" destId="{9D4BBEAD-4FB4-4442-98EE-8E5757C9B07E}" srcOrd="2" destOrd="0" presId="urn:microsoft.com/office/officeart/2005/8/layout/orgChart1"/>
    <dgm:cxn modelId="{2C54C19C-0D51-4608-B38B-7D337B7F3875}" type="presParOf" srcId="{AE0BE0CD-CEA3-480E-8385-BDAD84B1B571}" destId="{96A25FAC-72C2-48CD-BFCA-EB068F93E379}" srcOrd="2" destOrd="0" presId="urn:microsoft.com/office/officeart/2005/8/layout/orgChart1"/>
    <dgm:cxn modelId="{6AFDCF3F-9DE8-40F6-8352-183E9C0F86CE}" type="presParOf" srcId="{AE0BE0CD-CEA3-480E-8385-BDAD84B1B571}" destId="{7D6701A4-28BC-41F5-8DF2-221CB127F05C}" srcOrd="3" destOrd="0" presId="urn:microsoft.com/office/officeart/2005/8/layout/orgChart1"/>
    <dgm:cxn modelId="{611588AC-A412-4CC7-879B-854A5D62A594}" type="presParOf" srcId="{7D6701A4-28BC-41F5-8DF2-221CB127F05C}" destId="{97DC76F6-3269-40C5-8EB7-8CA579F4D76D}" srcOrd="0" destOrd="0" presId="urn:microsoft.com/office/officeart/2005/8/layout/orgChart1"/>
    <dgm:cxn modelId="{C7031751-4D07-424A-85A0-8B404FC05F18}" type="presParOf" srcId="{97DC76F6-3269-40C5-8EB7-8CA579F4D76D}" destId="{123304BE-4708-45F7-B202-0FFA99BBB3F2}" srcOrd="0" destOrd="0" presId="urn:microsoft.com/office/officeart/2005/8/layout/orgChart1"/>
    <dgm:cxn modelId="{DFC9D9E1-7D6F-4021-8CC8-ADF9D40B450E}" type="presParOf" srcId="{97DC76F6-3269-40C5-8EB7-8CA579F4D76D}" destId="{DBB55E27-8B88-4170-8B7E-F042B08358AE}" srcOrd="1" destOrd="0" presId="urn:microsoft.com/office/officeart/2005/8/layout/orgChart1"/>
    <dgm:cxn modelId="{5F5888B0-4BBE-4B88-B6A3-571C63066BEA}" type="presParOf" srcId="{7D6701A4-28BC-41F5-8DF2-221CB127F05C}" destId="{39DFFC57-21B7-44D0-AA6C-4458AA14DEDC}" srcOrd="1" destOrd="0" presId="urn:microsoft.com/office/officeart/2005/8/layout/orgChart1"/>
    <dgm:cxn modelId="{2E805CFC-748F-4D05-869C-A6A5E99D4972}" type="presParOf" srcId="{7D6701A4-28BC-41F5-8DF2-221CB127F05C}" destId="{4E07AA53-2D58-4601-9C84-EBD16AB4C65A}" srcOrd="2" destOrd="0" presId="urn:microsoft.com/office/officeart/2005/8/layout/orgChart1"/>
    <dgm:cxn modelId="{FF9E0AE0-B93F-4D17-9CD1-E8F58360A692}" type="presParOf" srcId="{4A569C4C-7B28-48C9-9E22-25B608FB8FC8}" destId="{A15B755D-E260-41A5-987D-7539940F1DDC}" srcOrd="2" destOrd="0" presId="urn:microsoft.com/office/officeart/2005/8/layout/orgChart1"/>
    <dgm:cxn modelId="{E29C9254-5EF3-4B2F-BBFF-3F8B3BDEED8E}" type="presParOf" srcId="{D6B114B3-2C4A-4249-A653-5621ABED1744}" destId="{09CCCE99-A3F8-47F9-8266-5826AE8E6F96}" srcOrd="2" destOrd="0" presId="urn:microsoft.com/office/officeart/2005/8/layout/orgChart1"/>
    <dgm:cxn modelId="{527D12D1-C7EA-48DD-AE39-9560045BC486}" type="presParOf" srcId="{D6B114B3-2C4A-4249-A653-5621ABED1744}" destId="{3FD2EF9E-84EF-4A40-823E-5A1526A06FC2}" srcOrd="3" destOrd="0" presId="urn:microsoft.com/office/officeart/2005/8/layout/orgChart1"/>
    <dgm:cxn modelId="{E6CCC4BE-52D8-4F7B-9D8B-7C8335427C85}" type="presParOf" srcId="{3FD2EF9E-84EF-4A40-823E-5A1526A06FC2}" destId="{A3569074-518A-4999-8B6A-95E91222413F}" srcOrd="0" destOrd="0" presId="urn:microsoft.com/office/officeart/2005/8/layout/orgChart1"/>
    <dgm:cxn modelId="{B90F7FB3-7141-4975-B235-0BA93E072E4C}" type="presParOf" srcId="{A3569074-518A-4999-8B6A-95E91222413F}" destId="{2D2B64E8-24FD-462D-A222-7C2098406DD0}" srcOrd="0" destOrd="0" presId="urn:microsoft.com/office/officeart/2005/8/layout/orgChart1"/>
    <dgm:cxn modelId="{EAC17D41-ECC8-41D0-AB92-2C61E05355D1}" type="presParOf" srcId="{A3569074-518A-4999-8B6A-95E91222413F}" destId="{D1CFE1EE-5AAB-40D5-BED1-59C75B584F09}" srcOrd="1" destOrd="0" presId="urn:microsoft.com/office/officeart/2005/8/layout/orgChart1"/>
    <dgm:cxn modelId="{A9F280D1-B9FF-4671-956C-09216CC01F15}" type="presParOf" srcId="{3FD2EF9E-84EF-4A40-823E-5A1526A06FC2}" destId="{643B82F7-ACD7-4D05-B72A-7A1B6BE76BC1}" srcOrd="1" destOrd="0" presId="urn:microsoft.com/office/officeart/2005/8/layout/orgChart1"/>
    <dgm:cxn modelId="{C5C2E350-F1BC-40FA-B209-290E90CA87AB}" type="presParOf" srcId="{643B82F7-ACD7-4D05-B72A-7A1B6BE76BC1}" destId="{7E23A236-0C7E-458D-BF66-C19A908F6CE5}" srcOrd="0" destOrd="0" presId="urn:microsoft.com/office/officeart/2005/8/layout/orgChart1"/>
    <dgm:cxn modelId="{C87F41D9-1C90-4A0E-872F-E4E7273B2BA7}" type="presParOf" srcId="{643B82F7-ACD7-4D05-B72A-7A1B6BE76BC1}" destId="{FE8E84F4-82D0-4375-8E2A-7B54FA5D9A68}" srcOrd="1" destOrd="0" presId="urn:microsoft.com/office/officeart/2005/8/layout/orgChart1"/>
    <dgm:cxn modelId="{2DCFA935-172F-450C-9D1B-BB980772169F}" type="presParOf" srcId="{FE8E84F4-82D0-4375-8E2A-7B54FA5D9A68}" destId="{2295D270-8195-454F-BF1D-7EEEE8BCE0A7}" srcOrd="0" destOrd="0" presId="urn:microsoft.com/office/officeart/2005/8/layout/orgChart1"/>
    <dgm:cxn modelId="{7D976A46-2E86-4C60-9F4F-61FAB1A56BC9}" type="presParOf" srcId="{2295D270-8195-454F-BF1D-7EEEE8BCE0A7}" destId="{D055E0CB-B337-45FA-8CD5-43DC3AF3C076}" srcOrd="0" destOrd="0" presId="urn:microsoft.com/office/officeart/2005/8/layout/orgChart1"/>
    <dgm:cxn modelId="{A55A5C47-4D24-4C2E-A6D0-F369478BD2A6}" type="presParOf" srcId="{2295D270-8195-454F-BF1D-7EEEE8BCE0A7}" destId="{3EAB33AB-63F2-47A5-AA38-E9C16581327C}" srcOrd="1" destOrd="0" presId="urn:microsoft.com/office/officeart/2005/8/layout/orgChart1"/>
    <dgm:cxn modelId="{B878677C-43F5-45A6-A2BE-33D09316B850}" type="presParOf" srcId="{FE8E84F4-82D0-4375-8E2A-7B54FA5D9A68}" destId="{ABC7E05A-C509-4188-8E7F-9810A96FFBAF}" srcOrd="1" destOrd="0" presId="urn:microsoft.com/office/officeart/2005/8/layout/orgChart1"/>
    <dgm:cxn modelId="{24423971-9B0F-4150-8497-75EC9ED3A9DF}" type="presParOf" srcId="{FE8E84F4-82D0-4375-8E2A-7B54FA5D9A68}" destId="{34F34163-9AC1-4A0C-BC4F-55647D3508C0}" srcOrd="2" destOrd="0" presId="urn:microsoft.com/office/officeart/2005/8/layout/orgChart1"/>
    <dgm:cxn modelId="{CDE5CAA4-482F-4007-AC70-5AF2A17E0269}" type="presParOf" srcId="{643B82F7-ACD7-4D05-B72A-7A1B6BE76BC1}" destId="{7C0E8799-64E9-491E-922C-BDC01CE8F857}" srcOrd="2" destOrd="0" presId="urn:microsoft.com/office/officeart/2005/8/layout/orgChart1"/>
    <dgm:cxn modelId="{3B0FBD87-E061-4962-9B38-554FFD55B313}" type="presParOf" srcId="{643B82F7-ACD7-4D05-B72A-7A1B6BE76BC1}" destId="{FF4C8B23-25A8-4A55-8DF5-B76A10DA4732}" srcOrd="3" destOrd="0" presId="urn:microsoft.com/office/officeart/2005/8/layout/orgChart1"/>
    <dgm:cxn modelId="{50642C93-54BF-4B65-92FD-367F5E066404}" type="presParOf" srcId="{FF4C8B23-25A8-4A55-8DF5-B76A10DA4732}" destId="{1E932885-F736-4F07-AF65-0DF86E9F8886}" srcOrd="0" destOrd="0" presId="urn:microsoft.com/office/officeart/2005/8/layout/orgChart1"/>
    <dgm:cxn modelId="{0664F8FF-11D4-4FA2-9855-800805DF7C7E}" type="presParOf" srcId="{1E932885-F736-4F07-AF65-0DF86E9F8886}" destId="{07B580BA-0F3B-4169-B625-F034CB4C24EE}" srcOrd="0" destOrd="0" presId="urn:microsoft.com/office/officeart/2005/8/layout/orgChart1"/>
    <dgm:cxn modelId="{4E8C96CA-751F-40B7-96E1-41F1D95B0FC1}" type="presParOf" srcId="{1E932885-F736-4F07-AF65-0DF86E9F8886}" destId="{BD779221-A172-4B00-A375-069EC2433C77}" srcOrd="1" destOrd="0" presId="urn:microsoft.com/office/officeart/2005/8/layout/orgChart1"/>
    <dgm:cxn modelId="{49BE752E-1DA7-470E-AD36-7C9DB1BA1D17}" type="presParOf" srcId="{FF4C8B23-25A8-4A55-8DF5-B76A10DA4732}" destId="{F49FF7DF-1123-4B44-9B75-E99520D797C2}" srcOrd="1" destOrd="0" presId="urn:microsoft.com/office/officeart/2005/8/layout/orgChart1"/>
    <dgm:cxn modelId="{3DB1986B-7BC2-4678-82D3-8130ABC8EBB0}" type="presParOf" srcId="{FF4C8B23-25A8-4A55-8DF5-B76A10DA4732}" destId="{A7FFB139-022D-4581-A716-E1EB9B7A39AF}" srcOrd="2" destOrd="0" presId="urn:microsoft.com/office/officeart/2005/8/layout/orgChart1"/>
    <dgm:cxn modelId="{7BA02536-3980-4251-A73D-D9D9C339632A}" type="presParOf" srcId="{643B82F7-ACD7-4D05-B72A-7A1B6BE76BC1}" destId="{8FA11973-06B9-40F8-B016-16CCCB30328E}" srcOrd="4" destOrd="0" presId="urn:microsoft.com/office/officeart/2005/8/layout/orgChart1"/>
    <dgm:cxn modelId="{CA680B85-F9F8-4001-AF17-A1D208B1BAC5}" type="presParOf" srcId="{643B82F7-ACD7-4D05-B72A-7A1B6BE76BC1}" destId="{68FDB33B-B222-4B6C-A4E6-26DF6A72C913}" srcOrd="5" destOrd="0" presId="urn:microsoft.com/office/officeart/2005/8/layout/orgChart1"/>
    <dgm:cxn modelId="{38076D26-5FF7-4D68-95E1-22B768228214}" type="presParOf" srcId="{68FDB33B-B222-4B6C-A4E6-26DF6A72C913}" destId="{A57ACF0C-D0B5-46A9-9F15-8FC8D4366893}" srcOrd="0" destOrd="0" presId="urn:microsoft.com/office/officeart/2005/8/layout/orgChart1"/>
    <dgm:cxn modelId="{9F49DE71-82A8-4571-AD94-106555B43BF2}" type="presParOf" srcId="{A57ACF0C-D0B5-46A9-9F15-8FC8D4366893}" destId="{3B980063-5071-45CC-89F2-961DE11609F9}" srcOrd="0" destOrd="0" presId="urn:microsoft.com/office/officeart/2005/8/layout/orgChart1"/>
    <dgm:cxn modelId="{5F86A3A5-4A57-468B-BEB2-A0F3934055EB}" type="presParOf" srcId="{A57ACF0C-D0B5-46A9-9F15-8FC8D4366893}" destId="{3CD85515-A5D7-47E7-875C-440A12E757D8}" srcOrd="1" destOrd="0" presId="urn:microsoft.com/office/officeart/2005/8/layout/orgChart1"/>
    <dgm:cxn modelId="{829178AD-416F-4B6D-9667-63F1A73990FD}" type="presParOf" srcId="{68FDB33B-B222-4B6C-A4E6-26DF6A72C913}" destId="{993CEC6A-109E-449B-81FF-72A950E4C333}" srcOrd="1" destOrd="0" presId="urn:microsoft.com/office/officeart/2005/8/layout/orgChart1"/>
    <dgm:cxn modelId="{8BDEC806-5BED-472B-80D6-5280ADBBC74B}" type="presParOf" srcId="{68FDB33B-B222-4B6C-A4E6-26DF6A72C913}" destId="{915660B6-335A-48A5-9389-83E80FCC1089}" srcOrd="2" destOrd="0" presId="urn:microsoft.com/office/officeart/2005/8/layout/orgChart1"/>
    <dgm:cxn modelId="{DFE1133C-45B3-41FC-8A08-788ADB8B393E}" type="presParOf" srcId="{643B82F7-ACD7-4D05-B72A-7A1B6BE76BC1}" destId="{AA955161-BDAD-484F-BBC6-DC4F4E191A67}" srcOrd="6" destOrd="0" presId="urn:microsoft.com/office/officeart/2005/8/layout/orgChart1"/>
    <dgm:cxn modelId="{226E2046-6D0A-475C-BFD0-5AD22959DC57}" type="presParOf" srcId="{643B82F7-ACD7-4D05-B72A-7A1B6BE76BC1}" destId="{E82C1C54-4427-4949-BA28-1D1E4C50E594}" srcOrd="7" destOrd="0" presId="urn:microsoft.com/office/officeart/2005/8/layout/orgChart1"/>
    <dgm:cxn modelId="{A2F6BBA4-2EB3-40B5-AA5A-7F6B70C2D0C2}" type="presParOf" srcId="{E82C1C54-4427-4949-BA28-1D1E4C50E594}" destId="{E1A22165-F011-4957-8130-CD7BBC2E2F6B}" srcOrd="0" destOrd="0" presId="urn:microsoft.com/office/officeart/2005/8/layout/orgChart1"/>
    <dgm:cxn modelId="{F1520EBD-0622-4FDB-99A0-A2B4AB101C77}" type="presParOf" srcId="{E1A22165-F011-4957-8130-CD7BBC2E2F6B}" destId="{FAC3BE3B-0489-419F-A655-60AFA55CC014}" srcOrd="0" destOrd="0" presId="urn:microsoft.com/office/officeart/2005/8/layout/orgChart1"/>
    <dgm:cxn modelId="{BB83D0CA-2DBF-4A6B-AB8B-072A67EE05F5}" type="presParOf" srcId="{E1A22165-F011-4957-8130-CD7BBC2E2F6B}" destId="{06702DD6-7EBC-4A53-9911-98474E0D5B03}" srcOrd="1" destOrd="0" presId="urn:microsoft.com/office/officeart/2005/8/layout/orgChart1"/>
    <dgm:cxn modelId="{ECADBE39-9B8B-4837-8C7A-210D1FAF5C51}" type="presParOf" srcId="{E82C1C54-4427-4949-BA28-1D1E4C50E594}" destId="{0E9787A4-C953-404A-AFAC-1FB4BA5C08B5}" srcOrd="1" destOrd="0" presId="urn:microsoft.com/office/officeart/2005/8/layout/orgChart1"/>
    <dgm:cxn modelId="{7053D153-8BB4-4729-B52C-58724CE63956}" type="presParOf" srcId="{E82C1C54-4427-4949-BA28-1D1E4C50E594}" destId="{A42ECFD5-9F48-4D07-908A-AD6D99F7BC5E}" srcOrd="2" destOrd="0" presId="urn:microsoft.com/office/officeart/2005/8/layout/orgChart1"/>
    <dgm:cxn modelId="{9129AFFF-CFA9-434B-9E41-1EB2385DC800}" type="presParOf" srcId="{3FD2EF9E-84EF-4A40-823E-5A1526A06FC2}" destId="{F4239166-AFC4-4070-BD5E-53ABB15854ED}" srcOrd="2" destOrd="0" presId="urn:microsoft.com/office/officeart/2005/8/layout/orgChart1"/>
    <dgm:cxn modelId="{22A8C0D3-940D-4BE6-9F6B-900E39921D75}" type="presParOf" srcId="{D6B114B3-2C4A-4249-A653-5621ABED1744}" destId="{3331AD22-F848-492B-95DF-BDEE69874878}" srcOrd="4" destOrd="0" presId="urn:microsoft.com/office/officeart/2005/8/layout/orgChart1"/>
    <dgm:cxn modelId="{62968385-D281-463D-998E-A7319291183E}" type="presParOf" srcId="{D6B114B3-2C4A-4249-A653-5621ABED1744}" destId="{5A64A1FB-836A-4144-9A9A-B63486A12264}" srcOrd="5" destOrd="0" presId="urn:microsoft.com/office/officeart/2005/8/layout/orgChart1"/>
    <dgm:cxn modelId="{6D1DAACE-DFDC-482A-80C1-5724ACBE2A46}" type="presParOf" srcId="{5A64A1FB-836A-4144-9A9A-B63486A12264}" destId="{1A9F4033-F034-4CD9-84BA-3B35A0666DAC}" srcOrd="0" destOrd="0" presId="urn:microsoft.com/office/officeart/2005/8/layout/orgChart1"/>
    <dgm:cxn modelId="{95724135-808A-4CB7-85B4-443F9C4AED0E}" type="presParOf" srcId="{1A9F4033-F034-4CD9-84BA-3B35A0666DAC}" destId="{5B2D5C93-9F1B-40D4-BC76-31B57DEB5D67}" srcOrd="0" destOrd="0" presId="urn:microsoft.com/office/officeart/2005/8/layout/orgChart1"/>
    <dgm:cxn modelId="{D8F7DE0B-2A5A-47C6-A72A-DC75BF12DA23}" type="presParOf" srcId="{1A9F4033-F034-4CD9-84BA-3B35A0666DAC}" destId="{78E4317B-449B-4D5F-A397-9F686A2A10C2}" srcOrd="1" destOrd="0" presId="urn:microsoft.com/office/officeart/2005/8/layout/orgChart1"/>
    <dgm:cxn modelId="{7DC8CEE5-47A9-449E-B0B6-1F293CBBC331}" type="presParOf" srcId="{5A64A1FB-836A-4144-9A9A-B63486A12264}" destId="{102979D3-B70D-40BA-9429-A9DFCD09C70B}" srcOrd="1" destOrd="0" presId="urn:microsoft.com/office/officeart/2005/8/layout/orgChart1"/>
    <dgm:cxn modelId="{0E5BD626-216F-4F2E-A88B-9E1DB2B5B3CC}" type="presParOf" srcId="{102979D3-B70D-40BA-9429-A9DFCD09C70B}" destId="{43A658B2-AB38-4D8F-A5C1-CE9B707FFEAE}" srcOrd="0" destOrd="0" presId="urn:microsoft.com/office/officeart/2005/8/layout/orgChart1"/>
    <dgm:cxn modelId="{C989A851-AAF7-406F-89D7-1794975F7405}" type="presParOf" srcId="{102979D3-B70D-40BA-9429-A9DFCD09C70B}" destId="{79BA50FF-01B5-49E1-AA3E-31E02E95BE55}" srcOrd="1" destOrd="0" presId="urn:microsoft.com/office/officeart/2005/8/layout/orgChart1"/>
    <dgm:cxn modelId="{2F4756EB-8CE7-44C2-9D5B-811BF1F56841}" type="presParOf" srcId="{79BA50FF-01B5-49E1-AA3E-31E02E95BE55}" destId="{3BD36D3E-2E4E-4A2D-862E-75CB6E9E0878}" srcOrd="0" destOrd="0" presId="urn:microsoft.com/office/officeart/2005/8/layout/orgChart1"/>
    <dgm:cxn modelId="{B111A59E-872B-4752-A6C1-CB793EDC9CD5}" type="presParOf" srcId="{3BD36D3E-2E4E-4A2D-862E-75CB6E9E0878}" destId="{EE0C5DE8-6D5B-49E6-9121-D2F0A625C5C2}" srcOrd="0" destOrd="0" presId="urn:microsoft.com/office/officeart/2005/8/layout/orgChart1"/>
    <dgm:cxn modelId="{CD6378B6-3B98-4F3D-A36A-7D8BD2FB208E}" type="presParOf" srcId="{3BD36D3E-2E4E-4A2D-862E-75CB6E9E0878}" destId="{C659140B-C3B4-428F-979D-313ACD2A30E8}" srcOrd="1" destOrd="0" presId="urn:microsoft.com/office/officeart/2005/8/layout/orgChart1"/>
    <dgm:cxn modelId="{C5F7C460-4755-42AE-BDC4-6023BCB5EAE7}" type="presParOf" srcId="{79BA50FF-01B5-49E1-AA3E-31E02E95BE55}" destId="{456E4022-F67E-44D4-82C2-9079EFC5B872}" srcOrd="1" destOrd="0" presId="urn:microsoft.com/office/officeart/2005/8/layout/orgChart1"/>
    <dgm:cxn modelId="{467034D5-DCE9-403B-B947-300267BDC2AB}" type="presParOf" srcId="{79BA50FF-01B5-49E1-AA3E-31E02E95BE55}" destId="{ADFA3C7E-CB90-4866-BE91-653F4661B3BE}" srcOrd="2" destOrd="0" presId="urn:microsoft.com/office/officeart/2005/8/layout/orgChart1"/>
    <dgm:cxn modelId="{225F1E44-42D6-428F-B3E9-986C4EA7C6FE}" type="presParOf" srcId="{102979D3-B70D-40BA-9429-A9DFCD09C70B}" destId="{8543CEA7-D2EE-46ED-A7D5-E06CCC637BDB}" srcOrd="2" destOrd="0" presId="urn:microsoft.com/office/officeart/2005/8/layout/orgChart1"/>
    <dgm:cxn modelId="{0B547D1B-83FD-46D7-921B-2DCA6648B325}" type="presParOf" srcId="{102979D3-B70D-40BA-9429-A9DFCD09C70B}" destId="{C0511B80-D6FE-4729-B8E7-80AB964E1BD0}" srcOrd="3" destOrd="0" presId="urn:microsoft.com/office/officeart/2005/8/layout/orgChart1"/>
    <dgm:cxn modelId="{70FB4023-79FE-4124-98AA-45EF3BBFB704}" type="presParOf" srcId="{C0511B80-D6FE-4729-B8E7-80AB964E1BD0}" destId="{15BE1881-F08D-4E14-BB7E-AAE03FAAACED}" srcOrd="0" destOrd="0" presId="urn:microsoft.com/office/officeart/2005/8/layout/orgChart1"/>
    <dgm:cxn modelId="{A88AAB45-5BD6-4532-9342-18F34B0EBE2E}" type="presParOf" srcId="{15BE1881-F08D-4E14-BB7E-AAE03FAAACED}" destId="{C9184126-B421-44CE-ADA8-A1D13003EA96}" srcOrd="0" destOrd="0" presId="urn:microsoft.com/office/officeart/2005/8/layout/orgChart1"/>
    <dgm:cxn modelId="{E7B92C33-3CD1-4B58-81FE-7F088611CA2B}" type="presParOf" srcId="{15BE1881-F08D-4E14-BB7E-AAE03FAAACED}" destId="{9C84D475-12CD-4C3F-A3C9-16E2F03D5BFE}" srcOrd="1" destOrd="0" presId="urn:microsoft.com/office/officeart/2005/8/layout/orgChart1"/>
    <dgm:cxn modelId="{0B8B34A5-4355-49D9-A955-ACA4B26197E9}" type="presParOf" srcId="{C0511B80-D6FE-4729-B8E7-80AB964E1BD0}" destId="{CAA843BE-73D6-46F4-9966-9D1635B25D6E}" srcOrd="1" destOrd="0" presId="urn:microsoft.com/office/officeart/2005/8/layout/orgChart1"/>
    <dgm:cxn modelId="{A510C9CD-64C1-4216-B0F5-7CB887C5BFBD}" type="presParOf" srcId="{C0511B80-D6FE-4729-B8E7-80AB964E1BD0}" destId="{008BAE99-6589-43F8-9F15-4B810F723749}" srcOrd="2" destOrd="0" presId="urn:microsoft.com/office/officeart/2005/8/layout/orgChart1"/>
    <dgm:cxn modelId="{C5108E72-36DA-43A8-9586-FAC2167FA5BA}" type="presParOf" srcId="{102979D3-B70D-40BA-9429-A9DFCD09C70B}" destId="{9D21DCF6-F4F7-4C42-A596-EDDF7AC2F521}" srcOrd="4" destOrd="0" presId="urn:microsoft.com/office/officeart/2005/8/layout/orgChart1"/>
    <dgm:cxn modelId="{1D267CCB-9B2E-4B6C-AEA2-E957E482ACBF}" type="presParOf" srcId="{102979D3-B70D-40BA-9429-A9DFCD09C70B}" destId="{0247E918-BB41-43C8-B4B5-4DC18D988221}" srcOrd="5" destOrd="0" presId="urn:microsoft.com/office/officeart/2005/8/layout/orgChart1"/>
    <dgm:cxn modelId="{AEDC41E6-3DDC-4039-AB40-2A33440490C6}" type="presParOf" srcId="{0247E918-BB41-43C8-B4B5-4DC18D988221}" destId="{68684ADC-F7E1-4DA4-9264-D724E7D0E7D1}" srcOrd="0" destOrd="0" presId="urn:microsoft.com/office/officeart/2005/8/layout/orgChart1"/>
    <dgm:cxn modelId="{6DA397C7-66DE-41D3-A617-7E6C716BDC8C}" type="presParOf" srcId="{68684ADC-F7E1-4DA4-9264-D724E7D0E7D1}" destId="{6A51E4D9-AB07-4178-9F83-EAEAB9A3CE8E}" srcOrd="0" destOrd="0" presId="urn:microsoft.com/office/officeart/2005/8/layout/orgChart1"/>
    <dgm:cxn modelId="{34B53AF5-3C8D-40FF-B44C-B356E3886E40}" type="presParOf" srcId="{68684ADC-F7E1-4DA4-9264-D724E7D0E7D1}" destId="{9A934977-CD91-4766-85F5-5A1ED1FE5275}" srcOrd="1" destOrd="0" presId="urn:microsoft.com/office/officeart/2005/8/layout/orgChart1"/>
    <dgm:cxn modelId="{51774BCC-5CAF-4E95-A5E7-C2B60186B8E2}" type="presParOf" srcId="{0247E918-BB41-43C8-B4B5-4DC18D988221}" destId="{DD919227-EB3D-44F7-A82D-628D7626E2F3}" srcOrd="1" destOrd="0" presId="urn:microsoft.com/office/officeart/2005/8/layout/orgChart1"/>
    <dgm:cxn modelId="{24F569DF-C541-4841-A06C-23D3FF41855D}" type="presParOf" srcId="{0247E918-BB41-43C8-B4B5-4DC18D988221}" destId="{C1A494AC-8D82-471F-A2C7-4AC2355D2B55}" srcOrd="2" destOrd="0" presId="urn:microsoft.com/office/officeart/2005/8/layout/orgChart1"/>
    <dgm:cxn modelId="{4C88F52B-8B4A-4291-9BD7-54D413EF16F8}" type="presParOf" srcId="{5A64A1FB-836A-4144-9A9A-B63486A12264}" destId="{F2009E49-A86A-4451-8803-4C4EA45792B9}" srcOrd="2" destOrd="0" presId="urn:microsoft.com/office/officeart/2005/8/layout/orgChart1"/>
    <dgm:cxn modelId="{E24590A1-CCE5-472E-A958-0026F27607B7}" type="presParOf" srcId="{D6B114B3-2C4A-4249-A653-5621ABED1744}" destId="{1FAB1750-14F6-413D-9C82-12C99B697475}" srcOrd="6" destOrd="0" presId="urn:microsoft.com/office/officeart/2005/8/layout/orgChart1"/>
    <dgm:cxn modelId="{CFE9EC9A-32B0-459D-8671-CD8AB4D9C7A1}" type="presParOf" srcId="{D6B114B3-2C4A-4249-A653-5621ABED1744}" destId="{83450194-4AFA-4E79-B8E7-D4450AA2AD39}" srcOrd="7" destOrd="0" presId="urn:microsoft.com/office/officeart/2005/8/layout/orgChart1"/>
    <dgm:cxn modelId="{6A8176AB-2475-4069-94BB-B68DEA46CE35}" type="presParOf" srcId="{83450194-4AFA-4E79-B8E7-D4450AA2AD39}" destId="{1A2C8A31-E44F-47E4-8872-522C2ACEF96B}" srcOrd="0" destOrd="0" presId="urn:microsoft.com/office/officeart/2005/8/layout/orgChart1"/>
    <dgm:cxn modelId="{3981E84E-EA44-4D1C-8B1F-1CE2A3055944}" type="presParOf" srcId="{1A2C8A31-E44F-47E4-8872-522C2ACEF96B}" destId="{BE043225-CEBA-4BE0-9986-1A6C44F3D540}" srcOrd="0" destOrd="0" presId="urn:microsoft.com/office/officeart/2005/8/layout/orgChart1"/>
    <dgm:cxn modelId="{8F2DE32C-43B9-46AA-851F-15D98958A483}" type="presParOf" srcId="{1A2C8A31-E44F-47E4-8872-522C2ACEF96B}" destId="{C4556F23-5877-4084-89C0-65BABB415673}" srcOrd="1" destOrd="0" presId="urn:microsoft.com/office/officeart/2005/8/layout/orgChart1"/>
    <dgm:cxn modelId="{9F05A9E4-8F99-45F7-8F92-EBB61EFA2887}" type="presParOf" srcId="{83450194-4AFA-4E79-B8E7-D4450AA2AD39}" destId="{A26AA08C-BCB1-4BB8-BC03-7D4EC619386A}" srcOrd="1" destOrd="0" presId="urn:microsoft.com/office/officeart/2005/8/layout/orgChart1"/>
    <dgm:cxn modelId="{F6E1A609-8BBE-4947-8C96-115937EE2C47}" type="presParOf" srcId="{A26AA08C-BCB1-4BB8-BC03-7D4EC619386A}" destId="{DB0C7F27-E634-4BFA-BA55-2C13C92EA5B0}" srcOrd="0" destOrd="0" presId="urn:microsoft.com/office/officeart/2005/8/layout/orgChart1"/>
    <dgm:cxn modelId="{E029A38C-1526-4C37-A90D-47AB637237DD}" type="presParOf" srcId="{A26AA08C-BCB1-4BB8-BC03-7D4EC619386A}" destId="{E499FE19-5D0F-4C2F-894D-F49F4E178876}" srcOrd="1" destOrd="0" presId="urn:microsoft.com/office/officeart/2005/8/layout/orgChart1"/>
    <dgm:cxn modelId="{360CC9F2-E4D9-4168-9723-948F71B97552}" type="presParOf" srcId="{E499FE19-5D0F-4C2F-894D-F49F4E178876}" destId="{953961B0-3EAD-4A8F-8BF1-FE089086946E}" srcOrd="0" destOrd="0" presId="urn:microsoft.com/office/officeart/2005/8/layout/orgChart1"/>
    <dgm:cxn modelId="{AE17201D-A88F-4E02-988E-2A086990A57B}" type="presParOf" srcId="{953961B0-3EAD-4A8F-8BF1-FE089086946E}" destId="{BB08838A-AB40-4191-BE0C-2D8EFEDFED19}" srcOrd="0" destOrd="0" presId="urn:microsoft.com/office/officeart/2005/8/layout/orgChart1"/>
    <dgm:cxn modelId="{A366A346-1904-4138-B559-AA7D05142A5B}" type="presParOf" srcId="{953961B0-3EAD-4A8F-8BF1-FE089086946E}" destId="{70909A98-DC01-4970-B9D4-6F17C3DED08E}" srcOrd="1" destOrd="0" presId="urn:microsoft.com/office/officeart/2005/8/layout/orgChart1"/>
    <dgm:cxn modelId="{3E3A4DDB-210B-4688-A0B4-F359E7CDCD78}" type="presParOf" srcId="{E499FE19-5D0F-4C2F-894D-F49F4E178876}" destId="{A1778911-B75A-4D85-942D-4894D526113B}" srcOrd="1" destOrd="0" presId="urn:microsoft.com/office/officeart/2005/8/layout/orgChart1"/>
    <dgm:cxn modelId="{06B424DF-E61E-48BF-A73D-0DB29A35B22B}" type="presParOf" srcId="{E499FE19-5D0F-4C2F-894D-F49F4E178876}" destId="{CD4BCB34-BE25-485C-8425-D943916781D8}" srcOrd="2" destOrd="0" presId="urn:microsoft.com/office/officeart/2005/8/layout/orgChart1"/>
    <dgm:cxn modelId="{490B4821-3AB6-4741-A89A-472BF1C7AACA}" type="presParOf" srcId="{A26AA08C-BCB1-4BB8-BC03-7D4EC619386A}" destId="{F86BBF95-BA85-4543-92D5-0B372797FAF4}" srcOrd="2" destOrd="0" presId="urn:microsoft.com/office/officeart/2005/8/layout/orgChart1"/>
    <dgm:cxn modelId="{22FE86E1-2030-44B4-B942-D61E527D6CA9}" type="presParOf" srcId="{A26AA08C-BCB1-4BB8-BC03-7D4EC619386A}" destId="{7BB99023-EE6E-43EC-BBFE-16254AB92ADC}" srcOrd="3" destOrd="0" presId="urn:microsoft.com/office/officeart/2005/8/layout/orgChart1"/>
    <dgm:cxn modelId="{DE679175-1F6E-44FF-AB68-2996A69BB895}" type="presParOf" srcId="{7BB99023-EE6E-43EC-BBFE-16254AB92ADC}" destId="{063AE31E-96F0-4B66-A1E7-5E35A878F1C8}" srcOrd="0" destOrd="0" presId="urn:microsoft.com/office/officeart/2005/8/layout/orgChart1"/>
    <dgm:cxn modelId="{4E618560-A670-4D2E-A933-D84323DE1EBB}" type="presParOf" srcId="{063AE31E-96F0-4B66-A1E7-5E35A878F1C8}" destId="{A0F6A8E0-33EC-46F8-9FCC-4905C37EEB35}" srcOrd="0" destOrd="0" presId="urn:microsoft.com/office/officeart/2005/8/layout/orgChart1"/>
    <dgm:cxn modelId="{68E1421E-F425-4C88-B667-683AF8FB5190}" type="presParOf" srcId="{063AE31E-96F0-4B66-A1E7-5E35A878F1C8}" destId="{2A1BBDE0-9CF1-4791-A2F0-D6C81B56BF61}" srcOrd="1" destOrd="0" presId="urn:microsoft.com/office/officeart/2005/8/layout/orgChart1"/>
    <dgm:cxn modelId="{D49985FC-3CE7-4F11-A8F9-43868EDC90A5}" type="presParOf" srcId="{7BB99023-EE6E-43EC-BBFE-16254AB92ADC}" destId="{ECCEFD64-87B0-4A54-A2C3-ECCCB31C11A1}" srcOrd="1" destOrd="0" presId="urn:microsoft.com/office/officeart/2005/8/layout/orgChart1"/>
    <dgm:cxn modelId="{DBB508CC-7FE1-4D5E-8295-C3E35DAF7F44}" type="presParOf" srcId="{7BB99023-EE6E-43EC-BBFE-16254AB92ADC}" destId="{A1197BE3-9C28-4CB6-9EA8-E4FB2B58F827}" srcOrd="2" destOrd="0" presId="urn:microsoft.com/office/officeart/2005/8/layout/orgChart1"/>
    <dgm:cxn modelId="{19EA7B0E-B784-4C98-BC34-5F58D1A4CCA7}" type="presParOf" srcId="{83450194-4AFA-4E79-B8E7-D4450AA2AD39}" destId="{3414F66F-D1B3-40FE-AFD3-0493A2798FEB}" srcOrd="2" destOrd="0" presId="urn:microsoft.com/office/officeart/2005/8/layout/orgChart1"/>
    <dgm:cxn modelId="{A1528B93-3B9C-45D4-BCDB-3953A7AC4CCD}" type="presParOf" srcId="{13B34264-4130-46AD-BAFF-F1E738C79760}" destId="{F8FED032-E3BD-43B8-A6AE-EDF5D961CE9B}"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C0F37E-B2E9-474B-BB90-7C68170101AC}">
      <dsp:nvSpPr>
        <dsp:cNvPr id="0" name=""/>
        <dsp:cNvSpPr/>
      </dsp:nvSpPr>
      <dsp:spPr>
        <a:xfrm>
          <a:off x="3470503" y="2317680"/>
          <a:ext cx="1653419" cy="1653419"/>
        </a:xfrm>
        <a:prstGeom prst="ellipse">
          <a:avLst/>
        </a:prstGeom>
        <a:gradFill rotWithShape="0">
          <a:gsLst>
            <a:gs pos="0">
              <a:schemeClr val="lt1">
                <a:hueOff val="0"/>
                <a:satOff val="0"/>
                <a:lumOff val="0"/>
                <a:alphaOff val="0"/>
                <a:tint val="92000"/>
                <a:satMod val="170000"/>
              </a:schemeClr>
            </a:gs>
            <a:gs pos="15000">
              <a:schemeClr val="lt1">
                <a:hueOff val="0"/>
                <a:satOff val="0"/>
                <a:lumOff val="0"/>
                <a:alphaOff val="0"/>
                <a:tint val="92000"/>
                <a:shade val="99000"/>
                <a:satMod val="170000"/>
              </a:schemeClr>
            </a:gs>
            <a:gs pos="62000">
              <a:schemeClr val="lt1">
                <a:hueOff val="0"/>
                <a:satOff val="0"/>
                <a:lumOff val="0"/>
                <a:alphaOff val="0"/>
                <a:tint val="96000"/>
                <a:shade val="80000"/>
                <a:satMod val="170000"/>
              </a:schemeClr>
            </a:gs>
            <a:gs pos="97000">
              <a:schemeClr val="lt1">
                <a:hueOff val="0"/>
                <a:satOff val="0"/>
                <a:lumOff val="0"/>
                <a:alphaOff val="0"/>
                <a:tint val="98000"/>
                <a:shade val="63000"/>
                <a:satMod val="170000"/>
              </a:schemeClr>
            </a:gs>
            <a:gs pos="100000">
              <a:schemeClr val="l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l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kern="1200" cap="none" normalizeH="0" baseline="0" dirty="0" smtClean="0">
              <a:ln/>
              <a:solidFill>
                <a:srgbClr val="C00000"/>
              </a:solidFill>
              <a:effectLst/>
              <a:latin typeface="Arial" charset="0"/>
              <a:cs typeface="B Titr" pitchFamily="2" charset="-78"/>
            </a:rPr>
            <a:t>آسيب هاي ديگر</a:t>
          </a:r>
          <a:r>
            <a:rPr kumimoji="0" lang="fa-IR" sz="2000" b="1" i="0" u="none" strike="noStrike" kern="1200" cap="none" normalizeH="0" baseline="0" dirty="0" smtClean="0">
              <a:ln/>
              <a:solidFill>
                <a:srgbClr val="C00000"/>
              </a:solidFill>
              <a:effectLst/>
              <a:latin typeface="Arial" charset="0"/>
              <a:ea typeface="Arial" charset="0"/>
              <a:cs typeface="B Titr" pitchFamily="2" charset="-78"/>
            </a:rPr>
            <a:t> </a:t>
          </a:r>
          <a:endParaRPr kumimoji="0" lang="en-US" sz="2000" b="1" i="0" u="none" strike="noStrike" kern="1200" cap="none" normalizeH="0" baseline="0" dirty="0" smtClean="0">
            <a:ln/>
            <a:solidFill>
              <a:srgbClr val="C00000"/>
            </a:solidFill>
            <a:effectLst/>
            <a:latin typeface="Arial" charset="0"/>
            <a:ea typeface="Arial" charset="0"/>
            <a:cs typeface="B Titr" pitchFamily="2" charset="-78"/>
          </a:endParaRPr>
        </a:p>
      </dsp:txBody>
      <dsp:txXfrm>
        <a:off x="3470503" y="2317680"/>
        <a:ext cx="1653419" cy="1653419"/>
      </dsp:txXfrm>
    </dsp:sp>
    <dsp:sp modelId="{45274301-0100-4EE3-ADB5-19B14B1C6465}">
      <dsp:nvSpPr>
        <dsp:cNvPr id="0" name=""/>
        <dsp:cNvSpPr/>
      </dsp:nvSpPr>
      <dsp:spPr>
        <a:xfrm rot="16200000">
          <a:off x="4122058" y="1716033"/>
          <a:ext cx="350308" cy="562162"/>
        </a:xfrm>
        <a:prstGeom prst="rightArrow">
          <a:avLst>
            <a:gd name="adj1" fmla="val 60000"/>
            <a:gd name="adj2" fmla="val 50000"/>
          </a:avLst>
        </a:prstGeom>
        <a:gradFill rotWithShape="0">
          <a:gsLst>
            <a:gs pos="0">
              <a:schemeClr val="accent6">
                <a:tint val="60000"/>
                <a:hueOff val="0"/>
                <a:satOff val="0"/>
                <a:lumOff val="0"/>
                <a:alphaOff val="0"/>
                <a:tint val="92000"/>
                <a:satMod val="170000"/>
              </a:schemeClr>
            </a:gs>
            <a:gs pos="15000">
              <a:schemeClr val="accent6">
                <a:tint val="60000"/>
                <a:hueOff val="0"/>
                <a:satOff val="0"/>
                <a:lumOff val="0"/>
                <a:alphaOff val="0"/>
                <a:tint val="92000"/>
                <a:shade val="99000"/>
                <a:satMod val="170000"/>
              </a:schemeClr>
            </a:gs>
            <a:gs pos="62000">
              <a:schemeClr val="accent6">
                <a:tint val="60000"/>
                <a:hueOff val="0"/>
                <a:satOff val="0"/>
                <a:lumOff val="0"/>
                <a:alphaOff val="0"/>
                <a:tint val="96000"/>
                <a:shade val="80000"/>
                <a:satMod val="170000"/>
              </a:schemeClr>
            </a:gs>
            <a:gs pos="97000">
              <a:schemeClr val="accent6">
                <a:tint val="60000"/>
                <a:hueOff val="0"/>
                <a:satOff val="0"/>
                <a:lumOff val="0"/>
                <a:alphaOff val="0"/>
                <a:tint val="98000"/>
                <a:shade val="63000"/>
                <a:satMod val="170000"/>
              </a:schemeClr>
            </a:gs>
            <a:gs pos="100000">
              <a:schemeClr val="accent6">
                <a:tint val="6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6">
              <a:tint val="60000"/>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6200000">
        <a:off x="4122058" y="1716033"/>
        <a:ext cx="350308" cy="562162"/>
      </dsp:txXfrm>
    </dsp:sp>
    <dsp:sp modelId="{790E874E-2D08-47EC-98AE-59B4DCDAB281}">
      <dsp:nvSpPr>
        <dsp:cNvPr id="0" name=""/>
        <dsp:cNvSpPr/>
      </dsp:nvSpPr>
      <dsp:spPr>
        <a:xfrm>
          <a:off x="3470503" y="3301"/>
          <a:ext cx="1653419" cy="1653419"/>
        </a:xfrm>
        <a:prstGeom prst="ellipse">
          <a:avLst/>
        </a:prstGeom>
        <a:gradFill rotWithShape="0">
          <a:gsLst>
            <a:gs pos="0">
              <a:schemeClr val="lt1">
                <a:hueOff val="0"/>
                <a:satOff val="0"/>
                <a:lumOff val="0"/>
                <a:alphaOff val="0"/>
                <a:tint val="92000"/>
                <a:satMod val="170000"/>
              </a:schemeClr>
            </a:gs>
            <a:gs pos="15000">
              <a:schemeClr val="lt1">
                <a:hueOff val="0"/>
                <a:satOff val="0"/>
                <a:lumOff val="0"/>
                <a:alphaOff val="0"/>
                <a:tint val="92000"/>
                <a:shade val="99000"/>
                <a:satMod val="170000"/>
              </a:schemeClr>
            </a:gs>
            <a:gs pos="62000">
              <a:schemeClr val="lt1">
                <a:hueOff val="0"/>
                <a:satOff val="0"/>
                <a:lumOff val="0"/>
                <a:alphaOff val="0"/>
                <a:tint val="96000"/>
                <a:shade val="80000"/>
                <a:satMod val="170000"/>
              </a:schemeClr>
            </a:gs>
            <a:gs pos="97000">
              <a:schemeClr val="lt1">
                <a:hueOff val="0"/>
                <a:satOff val="0"/>
                <a:lumOff val="0"/>
                <a:alphaOff val="0"/>
                <a:tint val="98000"/>
                <a:shade val="63000"/>
                <a:satMod val="170000"/>
              </a:schemeClr>
            </a:gs>
            <a:gs pos="100000">
              <a:schemeClr val="l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l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900" b="1" i="0" u="none" strike="noStrike" kern="1200" cap="none" normalizeH="0" baseline="0" dirty="0" smtClean="0">
              <a:ln/>
              <a:solidFill>
                <a:srgbClr val="003399"/>
              </a:solidFill>
              <a:effectLst/>
              <a:latin typeface="Arial" charset="0"/>
              <a:ea typeface="Arial" charset="0"/>
              <a:cs typeface="B Homa" pitchFamily="2" charset="-78"/>
            </a:rPr>
            <a:t>ايجاد اضطراب</a:t>
          </a:r>
          <a:endParaRPr kumimoji="0" lang="en-US" sz="1900" b="1" i="0" u="none" strike="noStrike" kern="1200" cap="none" normalizeH="0" baseline="0" dirty="0" smtClean="0">
            <a:ln/>
            <a:solidFill>
              <a:srgbClr val="003399"/>
            </a:solidFill>
            <a:effectLst/>
            <a:latin typeface="Arial" charset="0"/>
            <a:ea typeface="Arial" charset="0"/>
            <a:cs typeface="B Homa" pitchFamily="2" charset="-78"/>
          </a:endParaRPr>
        </a:p>
      </dsp:txBody>
      <dsp:txXfrm>
        <a:off x="3470503" y="3301"/>
        <a:ext cx="1653419" cy="1653419"/>
      </dsp:txXfrm>
    </dsp:sp>
    <dsp:sp modelId="{D476B85C-89DB-44BA-88EE-FB51393C899A}">
      <dsp:nvSpPr>
        <dsp:cNvPr id="0" name=""/>
        <dsp:cNvSpPr/>
      </dsp:nvSpPr>
      <dsp:spPr>
        <a:xfrm rot="19800000">
          <a:off x="5115628" y="2289671"/>
          <a:ext cx="350308" cy="562162"/>
        </a:xfrm>
        <a:prstGeom prst="rightArrow">
          <a:avLst>
            <a:gd name="adj1" fmla="val 60000"/>
            <a:gd name="adj2" fmla="val 50000"/>
          </a:avLst>
        </a:prstGeom>
        <a:gradFill rotWithShape="0">
          <a:gsLst>
            <a:gs pos="0">
              <a:schemeClr val="accent6">
                <a:tint val="60000"/>
                <a:hueOff val="0"/>
                <a:satOff val="0"/>
                <a:lumOff val="0"/>
                <a:alphaOff val="0"/>
                <a:tint val="92000"/>
                <a:satMod val="170000"/>
              </a:schemeClr>
            </a:gs>
            <a:gs pos="15000">
              <a:schemeClr val="accent6">
                <a:tint val="60000"/>
                <a:hueOff val="0"/>
                <a:satOff val="0"/>
                <a:lumOff val="0"/>
                <a:alphaOff val="0"/>
                <a:tint val="92000"/>
                <a:shade val="99000"/>
                <a:satMod val="170000"/>
              </a:schemeClr>
            </a:gs>
            <a:gs pos="62000">
              <a:schemeClr val="accent6">
                <a:tint val="60000"/>
                <a:hueOff val="0"/>
                <a:satOff val="0"/>
                <a:lumOff val="0"/>
                <a:alphaOff val="0"/>
                <a:tint val="96000"/>
                <a:shade val="80000"/>
                <a:satMod val="170000"/>
              </a:schemeClr>
            </a:gs>
            <a:gs pos="97000">
              <a:schemeClr val="accent6">
                <a:tint val="60000"/>
                <a:hueOff val="0"/>
                <a:satOff val="0"/>
                <a:lumOff val="0"/>
                <a:alphaOff val="0"/>
                <a:tint val="98000"/>
                <a:shade val="63000"/>
                <a:satMod val="170000"/>
              </a:schemeClr>
            </a:gs>
            <a:gs pos="100000">
              <a:schemeClr val="accent6">
                <a:tint val="6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6">
              <a:tint val="60000"/>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9800000">
        <a:off x="5115628" y="2289671"/>
        <a:ext cx="350308" cy="562162"/>
      </dsp:txXfrm>
    </dsp:sp>
    <dsp:sp modelId="{053D1549-98A4-4D31-9530-A86EC22F446A}">
      <dsp:nvSpPr>
        <dsp:cNvPr id="0" name=""/>
        <dsp:cNvSpPr/>
      </dsp:nvSpPr>
      <dsp:spPr>
        <a:xfrm>
          <a:off x="5474814" y="1160490"/>
          <a:ext cx="1653419" cy="1653419"/>
        </a:xfrm>
        <a:prstGeom prst="ellipse">
          <a:avLst/>
        </a:prstGeom>
        <a:gradFill rotWithShape="0">
          <a:gsLst>
            <a:gs pos="0">
              <a:schemeClr val="lt1">
                <a:hueOff val="0"/>
                <a:satOff val="0"/>
                <a:lumOff val="0"/>
                <a:alphaOff val="0"/>
                <a:tint val="92000"/>
                <a:satMod val="170000"/>
              </a:schemeClr>
            </a:gs>
            <a:gs pos="15000">
              <a:schemeClr val="lt1">
                <a:hueOff val="0"/>
                <a:satOff val="0"/>
                <a:lumOff val="0"/>
                <a:alphaOff val="0"/>
                <a:tint val="92000"/>
                <a:shade val="99000"/>
                <a:satMod val="170000"/>
              </a:schemeClr>
            </a:gs>
            <a:gs pos="62000">
              <a:schemeClr val="lt1">
                <a:hueOff val="0"/>
                <a:satOff val="0"/>
                <a:lumOff val="0"/>
                <a:alphaOff val="0"/>
                <a:tint val="96000"/>
                <a:shade val="80000"/>
                <a:satMod val="170000"/>
              </a:schemeClr>
            </a:gs>
            <a:gs pos="97000">
              <a:schemeClr val="lt1">
                <a:hueOff val="0"/>
                <a:satOff val="0"/>
                <a:lumOff val="0"/>
                <a:alphaOff val="0"/>
                <a:tint val="98000"/>
                <a:shade val="63000"/>
                <a:satMod val="170000"/>
              </a:schemeClr>
            </a:gs>
            <a:gs pos="100000">
              <a:schemeClr val="l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l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900" b="1" i="0" u="none" strike="noStrike" kern="1200" cap="none" normalizeH="0" baseline="0" dirty="0" smtClean="0">
              <a:ln/>
              <a:solidFill>
                <a:srgbClr val="003399"/>
              </a:solidFill>
              <a:effectLst/>
              <a:latin typeface="Arial" charset="0"/>
              <a:ea typeface="Arial" charset="0"/>
              <a:cs typeface="B Homa" pitchFamily="2" charset="-78"/>
            </a:rPr>
            <a:t>ايجاد نگرش منفي</a:t>
          </a:r>
          <a:endParaRPr kumimoji="0" lang="en-US" sz="1900" b="1" i="0" u="none" strike="noStrike" kern="1200" cap="none" normalizeH="0" baseline="0" dirty="0" smtClean="0">
            <a:ln/>
            <a:solidFill>
              <a:srgbClr val="003399"/>
            </a:solidFill>
            <a:effectLst/>
            <a:latin typeface="Arial" charset="0"/>
            <a:ea typeface="Arial" charset="0"/>
            <a:cs typeface="B Homa" pitchFamily="2" charset="-78"/>
          </a:endParaRPr>
        </a:p>
      </dsp:txBody>
      <dsp:txXfrm>
        <a:off x="5474814" y="1160490"/>
        <a:ext cx="1653419" cy="1653419"/>
      </dsp:txXfrm>
    </dsp:sp>
    <dsp:sp modelId="{7E187952-5BEF-483F-9974-0C688FE0262E}">
      <dsp:nvSpPr>
        <dsp:cNvPr id="0" name=""/>
        <dsp:cNvSpPr/>
      </dsp:nvSpPr>
      <dsp:spPr>
        <a:xfrm rot="1800000">
          <a:off x="5115628" y="3436946"/>
          <a:ext cx="350308" cy="562162"/>
        </a:xfrm>
        <a:prstGeom prst="rightArrow">
          <a:avLst>
            <a:gd name="adj1" fmla="val 60000"/>
            <a:gd name="adj2" fmla="val 50000"/>
          </a:avLst>
        </a:prstGeom>
        <a:gradFill rotWithShape="0">
          <a:gsLst>
            <a:gs pos="0">
              <a:schemeClr val="accent6">
                <a:tint val="60000"/>
                <a:hueOff val="0"/>
                <a:satOff val="0"/>
                <a:lumOff val="0"/>
                <a:alphaOff val="0"/>
                <a:tint val="92000"/>
                <a:satMod val="170000"/>
              </a:schemeClr>
            </a:gs>
            <a:gs pos="15000">
              <a:schemeClr val="accent6">
                <a:tint val="60000"/>
                <a:hueOff val="0"/>
                <a:satOff val="0"/>
                <a:lumOff val="0"/>
                <a:alphaOff val="0"/>
                <a:tint val="92000"/>
                <a:shade val="99000"/>
                <a:satMod val="170000"/>
              </a:schemeClr>
            </a:gs>
            <a:gs pos="62000">
              <a:schemeClr val="accent6">
                <a:tint val="60000"/>
                <a:hueOff val="0"/>
                <a:satOff val="0"/>
                <a:lumOff val="0"/>
                <a:alphaOff val="0"/>
                <a:tint val="96000"/>
                <a:shade val="80000"/>
                <a:satMod val="170000"/>
              </a:schemeClr>
            </a:gs>
            <a:gs pos="97000">
              <a:schemeClr val="accent6">
                <a:tint val="60000"/>
                <a:hueOff val="0"/>
                <a:satOff val="0"/>
                <a:lumOff val="0"/>
                <a:alphaOff val="0"/>
                <a:tint val="98000"/>
                <a:shade val="63000"/>
                <a:satMod val="170000"/>
              </a:schemeClr>
            </a:gs>
            <a:gs pos="100000">
              <a:schemeClr val="accent6">
                <a:tint val="6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6">
              <a:tint val="60000"/>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800000">
        <a:off x="5115628" y="3436946"/>
        <a:ext cx="350308" cy="562162"/>
      </dsp:txXfrm>
    </dsp:sp>
    <dsp:sp modelId="{BC2B2FFA-D229-46BD-8790-1C6FA9F55795}">
      <dsp:nvSpPr>
        <dsp:cNvPr id="0" name=""/>
        <dsp:cNvSpPr/>
      </dsp:nvSpPr>
      <dsp:spPr>
        <a:xfrm>
          <a:off x="5474814" y="3474870"/>
          <a:ext cx="1653419" cy="1653419"/>
        </a:xfrm>
        <a:prstGeom prst="ellipse">
          <a:avLst/>
        </a:prstGeom>
        <a:gradFill rotWithShape="0">
          <a:gsLst>
            <a:gs pos="0">
              <a:schemeClr val="lt1">
                <a:hueOff val="0"/>
                <a:satOff val="0"/>
                <a:lumOff val="0"/>
                <a:alphaOff val="0"/>
                <a:tint val="92000"/>
                <a:satMod val="170000"/>
              </a:schemeClr>
            </a:gs>
            <a:gs pos="15000">
              <a:schemeClr val="lt1">
                <a:hueOff val="0"/>
                <a:satOff val="0"/>
                <a:lumOff val="0"/>
                <a:alphaOff val="0"/>
                <a:tint val="92000"/>
                <a:shade val="99000"/>
                <a:satMod val="170000"/>
              </a:schemeClr>
            </a:gs>
            <a:gs pos="62000">
              <a:schemeClr val="lt1">
                <a:hueOff val="0"/>
                <a:satOff val="0"/>
                <a:lumOff val="0"/>
                <a:alphaOff val="0"/>
                <a:tint val="96000"/>
                <a:shade val="80000"/>
                <a:satMod val="170000"/>
              </a:schemeClr>
            </a:gs>
            <a:gs pos="97000">
              <a:schemeClr val="lt1">
                <a:hueOff val="0"/>
                <a:satOff val="0"/>
                <a:lumOff val="0"/>
                <a:alphaOff val="0"/>
                <a:tint val="98000"/>
                <a:shade val="63000"/>
                <a:satMod val="170000"/>
              </a:schemeClr>
            </a:gs>
            <a:gs pos="100000">
              <a:schemeClr val="l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l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900" b="1" i="0" u="none" strike="noStrike" kern="1200" cap="none" normalizeH="0" baseline="0" dirty="0" smtClean="0">
              <a:ln/>
              <a:solidFill>
                <a:srgbClr val="003399"/>
              </a:solidFill>
              <a:effectLst/>
              <a:latin typeface="Arial" charset="0"/>
              <a:ea typeface="Arial" charset="0"/>
              <a:cs typeface="B Homa" pitchFamily="2" charset="-78"/>
            </a:rPr>
            <a:t>جلوگيري از خلاقيت</a:t>
          </a:r>
          <a:endParaRPr kumimoji="0" lang="en-US" sz="1900" b="1" i="0" u="none" strike="noStrike" kern="1200" cap="none" normalizeH="0" baseline="0" dirty="0" smtClean="0">
            <a:ln/>
            <a:solidFill>
              <a:srgbClr val="003399"/>
            </a:solidFill>
            <a:effectLst/>
            <a:latin typeface="Arial" charset="0"/>
            <a:ea typeface="Arial" charset="0"/>
            <a:cs typeface="B Homa" pitchFamily="2" charset="-78"/>
          </a:endParaRPr>
        </a:p>
      </dsp:txBody>
      <dsp:txXfrm>
        <a:off x="5474814" y="3474870"/>
        <a:ext cx="1653419" cy="1653419"/>
      </dsp:txXfrm>
    </dsp:sp>
    <dsp:sp modelId="{237A526A-FAA8-4BD2-AD3B-EBCC68D38807}">
      <dsp:nvSpPr>
        <dsp:cNvPr id="0" name=""/>
        <dsp:cNvSpPr/>
      </dsp:nvSpPr>
      <dsp:spPr>
        <a:xfrm rot="5400000">
          <a:off x="4122058" y="4010584"/>
          <a:ext cx="350308" cy="562162"/>
        </a:xfrm>
        <a:prstGeom prst="rightArrow">
          <a:avLst>
            <a:gd name="adj1" fmla="val 60000"/>
            <a:gd name="adj2" fmla="val 50000"/>
          </a:avLst>
        </a:prstGeom>
        <a:gradFill rotWithShape="0">
          <a:gsLst>
            <a:gs pos="0">
              <a:schemeClr val="accent6">
                <a:tint val="60000"/>
                <a:hueOff val="0"/>
                <a:satOff val="0"/>
                <a:lumOff val="0"/>
                <a:alphaOff val="0"/>
                <a:tint val="92000"/>
                <a:satMod val="170000"/>
              </a:schemeClr>
            </a:gs>
            <a:gs pos="15000">
              <a:schemeClr val="accent6">
                <a:tint val="60000"/>
                <a:hueOff val="0"/>
                <a:satOff val="0"/>
                <a:lumOff val="0"/>
                <a:alphaOff val="0"/>
                <a:tint val="92000"/>
                <a:shade val="99000"/>
                <a:satMod val="170000"/>
              </a:schemeClr>
            </a:gs>
            <a:gs pos="62000">
              <a:schemeClr val="accent6">
                <a:tint val="60000"/>
                <a:hueOff val="0"/>
                <a:satOff val="0"/>
                <a:lumOff val="0"/>
                <a:alphaOff val="0"/>
                <a:tint val="96000"/>
                <a:shade val="80000"/>
                <a:satMod val="170000"/>
              </a:schemeClr>
            </a:gs>
            <a:gs pos="97000">
              <a:schemeClr val="accent6">
                <a:tint val="60000"/>
                <a:hueOff val="0"/>
                <a:satOff val="0"/>
                <a:lumOff val="0"/>
                <a:alphaOff val="0"/>
                <a:tint val="98000"/>
                <a:shade val="63000"/>
                <a:satMod val="170000"/>
              </a:schemeClr>
            </a:gs>
            <a:gs pos="100000">
              <a:schemeClr val="accent6">
                <a:tint val="6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6">
              <a:tint val="60000"/>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5400000">
        <a:off x="4122058" y="4010584"/>
        <a:ext cx="350308" cy="562162"/>
      </dsp:txXfrm>
    </dsp:sp>
    <dsp:sp modelId="{5CD04F96-7301-48FA-967F-652BBF4D1FA7}">
      <dsp:nvSpPr>
        <dsp:cNvPr id="0" name=""/>
        <dsp:cNvSpPr/>
      </dsp:nvSpPr>
      <dsp:spPr>
        <a:xfrm>
          <a:off x="3470503" y="4632059"/>
          <a:ext cx="1653419" cy="1653419"/>
        </a:xfrm>
        <a:prstGeom prst="ellipse">
          <a:avLst/>
        </a:prstGeom>
        <a:gradFill rotWithShape="0">
          <a:gsLst>
            <a:gs pos="0">
              <a:schemeClr val="lt1">
                <a:hueOff val="0"/>
                <a:satOff val="0"/>
                <a:lumOff val="0"/>
                <a:alphaOff val="0"/>
                <a:tint val="92000"/>
                <a:satMod val="170000"/>
              </a:schemeClr>
            </a:gs>
            <a:gs pos="15000">
              <a:schemeClr val="lt1">
                <a:hueOff val="0"/>
                <a:satOff val="0"/>
                <a:lumOff val="0"/>
                <a:alphaOff val="0"/>
                <a:tint val="92000"/>
                <a:shade val="99000"/>
                <a:satMod val="170000"/>
              </a:schemeClr>
            </a:gs>
            <a:gs pos="62000">
              <a:schemeClr val="lt1">
                <a:hueOff val="0"/>
                <a:satOff val="0"/>
                <a:lumOff val="0"/>
                <a:alphaOff val="0"/>
                <a:tint val="96000"/>
                <a:shade val="80000"/>
                <a:satMod val="170000"/>
              </a:schemeClr>
            </a:gs>
            <a:gs pos="97000">
              <a:schemeClr val="lt1">
                <a:hueOff val="0"/>
                <a:satOff val="0"/>
                <a:lumOff val="0"/>
                <a:alphaOff val="0"/>
                <a:tint val="98000"/>
                <a:shade val="63000"/>
                <a:satMod val="170000"/>
              </a:schemeClr>
            </a:gs>
            <a:gs pos="100000">
              <a:schemeClr val="l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l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900" b="1" i="0" u="none" strike="noStrike" kern="1200" cap="none" normalizeH="0" baseline="0" dirty="0" smtClean="0">
              <a:ln/>
              <a:solidFill>
                <a:srgbClr val="003399"/>
              </a:solidFill>
              <a:effectLst/>
              <a:latin typeface="Arial" charset="0"/>
              <a:ea typeface="Arial" charset="0"/>
              <a:cs typeface="B Homa" pitchFamily="2" charset="-78"/>
            </a:rPr>
            <a:t>ايجاد تقلب</a:t>
          </a:r>
          <a:endParaRPr kumimoji="0" lang="en-US" sz="1900" b="1" i="0" u="none" strike="noStrike" kern="1200" cap="none" normalizeH="0" baseline="0" dirty="0" smtClean="0">
            <a:ln/>
            <a:solidFill>
              <a:srgbClr val="003399"/>
            </a:solidFill>
            <a:effectLst/>
            <a:latin typeface="Arial" charset="0"/>
            <a:ea typeface="Arial" charset="0"/>
            <a:cs typeface="B Homa" pitchFamily="2" charset="-78"/>
          </a:endParaRPr>
        </a:p>
      </dsp:txBody>
      <dsp:txXfrm>
        <a:off x="3470503" y="4632059"/>
        <a:ext cx="1653419" cy="1653419"/>
      </dsp:txXfrm>
    </dsp:sp>
    <dsp:sp modelId="{03F011BF-2AD6-4478-94AF-285E63AA0C54}">
      <dsp:nvSpPr>
        <dsp:cNvPr id="0" name=""/>
        <dsp:cNvSpPr/>
      </dsp:nvSpPr>
      <dsp:spPr>
        <a:xfrm rot="9000000">
          <a:off x="3128489" y="3436946"/>
          <a:ext cx="350308" cy="562162"/>
        </a:xfrm>
        <a:prstGeom prst="rightArrow">
          <a:avLst>
            <a:gd name="adj1" fmla="val 60000"/>
            <a:gd name="adj2" fmla="val 50000"/>
          </a:avLst>
        </a:prstGeom>
        <a:gradFill rotWithShape="0">
          <a:gsLst>
            <a:gs pos="0">
              <a:schemeClr val="accent6">
                <a:tint val="60000"/>
                <a:hueOff val="0"/>
                <a:satOff val="0"/>
                <a:lumOff val="0"/>
                <a:alphaOff val="0"/>
                <a:tint val="92000"/>
                <a:satMod val="170000"/>
              </a:schemeClr>
            </a:gs>
            <a:gs pos="15000">
              <a:schemeClr val="accent6">
                <a:tint val="60000"/>
                <a:hueOff val="0"/>
                <a:satOff val="0"/>
                <a:lumOff val="0"/>
                <a:alphaOff val="0"/>
                <a:tint val="92000"/>
                <a:shade val="99000"/>
                <a:satMod val="170000"/>
              </a:schemeClr>
            </a:gs>
            <a:gs pos="62000">
              <a:schemeClr val="accent6">
                <a:tint val="60000"/>
                <a:hueOff val="0"/>
                <a:satOff val="0"/>
                <a:lumOff val="0"/>
                <a:alphaOff val="0"/>
                <a:tint val="96000"/>
                <a:shade val="80000"/>
                <a:satMod val="170000"/>
              </a:schemeClr>
            </a:gs>
            <a:gs pos="97000">
              <a:schemeClr val="accent6">
                <a:tint val="60000"/>
                <a:hueOff val="0"/>
                <a:satOff val="0"/>
                <a:lumOff val="0"/>
                <a:alphaOff val="0"/>
                <a:tint val="98000"/>
                <a:shade val="63000"/>
                <a:satMod val="170000"/>
              </a:schemeClr>
            </a:gs>
            <a:gs pos="100000">
              <a:schemeClr val="accent6">
                <a:tint val="6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6">
              <a:tint val="60000"/>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9000000">
        <a:off x="3128489" y="3436946"/>
        <a:ext cx="350308" cy="562162"/>
      </dsp:txXfrm>
    </dsp:sp>
    <dsp:sp modelId="{402C85B5-3502-496A-B896-63AA844134F4}">
      <dsp:nvSpPr>
        <dsp:cNvPr id="0" name=""/>
        <dsp:cNvSpPr/>
      </dsp:nvSpPr>
      <dsp:spPr>
        <a:xfrm>
          <a:off x="1466191" y="3474870"/>
          <a:ext cx="1653419" cy="1653419"/>
        </a:xfrm>
        <a:prstGeom prst="ellipse">
          <a:avLst/>
        </a:prstGeom>
        <a:gradFill rotWithShape="0">
          <a:gsLst>
            <a:gs pos="0">
              <a:schemeClr val="lt1">
                <a:hueOff val="0"/>
                <a:satOff val="0"/>
                <a:lumOff val="0"/>
                <a:alphaOff val="0"/>
                <a:tint val="92000"/>
                <a:satMod val="170000"/>
              </a:schemeClr>
            </a:gs>
            <a:gs pos="15000">
              <a:schemeClr val="lt1">
                <a:hueOff val="0"/>
                <a:satOff val="0"/>
                <a:lumOff val="0"/>
                <a:alphaOff val="0"/>
                <a:tint val="92000"/>
                <a:shade val="99000"/>
                <a:satMod val="170000"/>
              </a:schemeClr>
            </a:gs>
            <a:gs pos="62000">
              <a:schemeClr val="lt1">
                <a:hueOff val="0"/>
                <a:satOff val="0"/>
                <a:lumOff val="0"/>
                <a:alphaOff val="0"/>
                <a:tint val="96000"/>
                <a:shade val="80000"/>
                <a:satMod val="170000"/>
              </a:schemeClr>
            </a:gs>
            <a:gs pos="97000">
              <a:schemeClr val="lt1">
                <a:hueOff val="0"/>
                <a:satOff val="0"/>
                <a:lumOff val="0"/>
                <a:alphaOff val="0"/>
                <a:tint val="98000"/>
                <a:shade val="63000"/>
                <a:satMod val="170000"/>
              </a:schemeClr>
            </a:gs>
            <a:gs pos="100000">
              <a:schemeClr val="l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l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900" b="1" i="0" u="none" strike="noStrike" kern="1200" cap="none" normalizeH="0" baseline="0" dirty="0" smtClean="0">
              <a:ln/>
              <a:solidFill>
                <a:srgbClr val="003399"/>
              </a:solidFill>
              <a:effectLst/>
              <a:latin typeface="Arial" charset="0"/>
              <a:ea typeface="Arial" charset="0"/>
              <a:cs typeface="B Homa" pitchFamily="2" charset="-78"/>
            </a:rPr>
            <a:t>برجسته کردن </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1900" b="1" i="0" u="none" strike="noStrike" kern="1200" cap="none" normalizeH="0" baseline="0" dirty="0" smtClean="0">
              <a:ln/>
              <a:solidFill>
                <a:srgbClr val="003399"/>
              </a:solidFill>
              <a:effectLst/>
              <a:latin typeface="Arial" charset="0"/>
              <a:ea typeface="Arial" charset="0"/>
              <a:cs typeface="B Homa" pitchFamily="2" charset="-78"/>
            </a:rPr>
            <a:t>شکستها</a:t>
          </a:r>
          <a:endParaRPr kumimoji="0" lang="en-US" sz="1900" b="1" i="0" u="none" strike="noStrike" kern="1200" cap="none" normalizeH="0" baseline="0" dirty="0" smtClean="0">
            <a:ln/>
            <a:solidFill>
              <a:srgbClr val="003399"/>
            </a:solidFill>
            <a:effectLst/>
            <a:latin typeface="Arial" charset="0"/>
            <a:ea typeface="Arial" charset="0"/>
            <a:cs typeface="B Homa" pitchFamily="2" charset="-78"/>
          </a:endParaRPr>
        </a:p>
      </dsp:txBody>
      <dsp:txXfrm>
        <a:off x="1466191" y="3474870"/>
        <a:ext cx="1653419" cy="1653419"/>
      </dsp:txXfrm>
    </dsp:sp>
    <dsp:sp modelId="{A6ED002B-64A6-4627-A8DC-3823B0A4508F}">
      <dsp:nvSpPr>
        <dsp:cNvPr id="0" name=""/>
        <dsp:cNvSpPr/>
      </dsp:nvSpPr>
      <dsp:spPr>
        <a:xfrm rot="12600000">
          <a:off x="3128489" y="2289671"/>
          <a:ext cx="350308" cy="562162"/>
        </a:xfrm>
        <a:prstGeom prst="rightArrow">
          <a:avLst>
            <a:gd name="adj1" fmla="val 60000"/>
            <a:gd name="adj2" fmla="val 50000"/>
          </a:avLst>
        </a:prstGeom>
        <a:gradFill rotWithShape="0">
          <a:gsLst>
            <a:gs pos="0">
              <a:schemeClr val="accent6">
                <a:tint val="60000"/>
                <a:hueOff val="0"/>
                <a:satOff val="0"/>
                <a:lumOff val="0"/>
                <a:alphaOff val="0"/>
                <a:tint val="92000"/>
                <a:satMod val="170000"/>
              </a:schemeClr>
            </a:gs>
            <a:gs pos="15000">
              <a:schemeClr val="accent6">
                <a:tint val="60000"/>
                <a:hueOff val="0"/>
                <a:satOff val="0"/>
                <a:lumOff val="0"/>
                <a:alphaOff val="0"/>
                <a:tint val="92000"/>
                <a:shade val="99000"/>
                <a:satMod val="170000"/>
              </a:schemeClr>
            </a:gs>
            <a:gs pos="62000">
              <a:schemeClr val="accent6">
                <a:tint val="60000"/>
                <a:hueOff val="0"/>
                <a:satOff val="0"/>
                <a:lumOff val="0"/>
                <a:alphaOff val="0"/>
                <a:tint val="96000"/>
                <a:shade val="80000"/>
                <a:satMod val="170000"/>
              </a:schemeClr>
            </a:gs>
            <a:gs pos="97000">
              <a:schemeClr val="accent6">
                <a:tint val="60000"/>
                <a:hueOff val="0"/>
                <a:satOff val="0"/>
                <a:lumOff val="0"/>
                <a:alphaOff val="0"/>
                <a:tint val="98000"/>
                <a:shade val="63000"/>
                <a:satMod val="170000"/>
              </a:schemeClr>
            </a:gs>
            <a:gs pos="100000">
              <a:schemeClr val="accent6">
                <a:tint val="6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6">
              <a:tint val="60000"/>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2600000">
        <a:off x="3128489" y="2289671"/>
        <a:ext cx="350308" cy="562162"/>
      </dsp:txXfrm>
    </dsp:sp>
    <dsp:sp modelId="{A3F7DC83-0A48-4A4E-A6B6-A025F412B38D}">
      <dsp:nvSpPr>
        <dsp:cNvPr id="0" name=""/>
        <dsp:cNvSpPr/>
      </dsp:nvSpPr>
      <dsp:spPr>
        <a:xfrm>
          <a:off x="1466191" y="1160490"/>
          <a:ext cx="1653419" cy="1653419"/>
        </a:xfrm>
        <a:prstGeom prst="ellipse">
          <a:avLst/>
        </a:prstGeom>
        <a:gradFill rotWithShape="0">
          <a:gsLst>
            <a:gs pos="0">
              <a:schemeClr val="lt1">
                <a:hueOff val="0"/>
                <a:satOff val="0"/>
                <a:lumOff val="0"/>
                <a:alphaOff val="0"/>
                <a:tint val="92000"/>
                <a:satMod val="170000"/>
              </a:schemeClr>
            </a:gs>
            <a:gs pos="15000">
              <a:schemeClr val="lt1">
                <a:hueOff val="0"/>
                <a:satOff val="0"/>
                <a:lumOff val="0"/>
                <a:alphaOff val="0"/>
                <a:tint val="92000"/>
                <a:shade val="99000"/>
                <a:satMod val="170000"/>
              </a:schemeClr>
            </a:gs>
            <a:gs pos="62000">
              <a:schemeClr val="lt1">
                <a:hueOff val="0"/>
                <a:satOff val="0"/>
                <a:lumOff val="0"/>
                <a:alphaOff val="0"/>
                <a:tint val="96000"/>
                <a:shade val="80000"/>
                <a:satMod val="170000"/>
              </a:schemeClr>
            </a:gs>
            <a:gs pos="97000">
              <a:schemeClr val="lt1">
                <a:hueOff val="0"/>
                <a:satOff val="0"/>
                <a:lumOff val="0"/>
                <a:alphaOff val="0"/>
                <a:tint val="98000"/>
                <a:shade val="63000"/>
                <a:satMod val="170000"/>
              </a:schemeClr>
            </a:gs>
            <a:gs pos="100000">
              <a:schemeClr val="l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l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900" b="1" i="0" u="none" strike="noStrike" kern="1200" cap="none" normalizeH="0" baseline="0" dirty="0" smtClean="0">
              <a:ln/>
              <a:solidFill>
                <a:srgbClr val="003399"/>
              </a:solidFill>
              <a:effectLst/>
              <a:latin typeface="Arial" charset="0"/>
              <a:ea typeface="Arial" charset="0"/>
              <a:cs typeface="B Homa" pitchFamily="2" charset="-78"/>
            </a:rPr>
            <a:t>تشديد رقابت</a:t>
          </a:r>
          <a:endParaRPr kumimoji="0" lang="en-US" sz="1900" b="1" i="0" u="none" strike="noStrike" kern="1200" cap="none" normalizeH="0" baseline="0" dirty="0" smtClean="0">
            <a:ln/>
            <a:solidFill>
              <a:srgbClr val="003399"/>
            </a:solidFill>
            <a:effectLst/>
            <a:latin typeface="Arial" charset="0"/>
            <a:ea typeface="Arial" charset="0"/>
            <a:cs typeface="B Homa" pitchFamily="2" charset="-78"/>
          </a:endParaRPr>
        </a:p>
      </dsp:txBody>
      <dsp:txXfrm>
        <a:off x="1466191" y="1160490"/>
        <a:ext cx="1653419" cy="165341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110857-C976-4E94-AFAD-7CB4C8B75882}">
      <dsp:nvSpPr>
        <dsp:cNvPr id="0" name=""/>
        <dsp:cNvSpPr/>
      </dsp:nvSpPr>
      <dsp:spPr>
        <a:xfrm>
          <a:off x="1781756" y="1252536"/>
          <a:ext cx="3674875" cy="3675507"/>
        </a:xfrm>
        <a:prstGeom prst="ellipse">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kern="1200" cap="none" normalizeH="0" baseline="0" dirty="0" smtClean="0">
              <a:ln/>
              <a:effectLst/>
              <a:latin typeface="Times New Roman" pitchFamily="18" charset="0"/>
              <a:cs typeface="B Zar" pitchFamily="2" charset="-78"/>
            </a:rPr>
            <a:t>پيش نيازهاي اجرايي</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2800" b="1" i="0" u="none" strike="noStrike" kern="1200" cap="none" normalizeH="0" baseline="0" dirty="0" smtClean="0">
              <a:ln/>
              <a:effectLst/>
              <a:latin typeface="Times New Roman" pitchFamily="18" charset="0"/>
              <a:cs typeface="B Zar" pitchFamily="2" charset="-78"/>
            </a:rPr>
            <a:t>ارزشيابي</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2800" b="1" i="0" u="none" strike="noStrike" kern="1200" cap="none" normalizeH="0" baseline="0" dirty="0" smtClean="0">
              <a:ln/>
              <a:effectLst/>
              <a:latin typeface="Times New Roman" pitchFamily="18" charset="0"/>
              <a:cs typeface="B Zar" pitchFamily="2" charset="-78"/>
            </a:rPr>
            <a:t>کيفي توصيفي</a:t>
          </a:r>
          <a:endParaRPr kumimoji="0" lang="en-US" sz="2800" b="0" i="0" u="none" strike="noStrike" kern="1200" cap="none" normalizeH="0" baseline="0" dirty="0" smtClean="0">
            <a:ln/>
            <a:effectLst/>
            <a:latin typeface="Arial" charset="0"/>
            <a:ea typeface="B Zar" pitchFamily="2" charset="-78"/>
            <a:cs typeface="B Zar" pitchFamily="2" charset="-78"/>
          </a:endParaRPr>
        </a:p>
      </dsp:txBody>
      <dsp:txXfrm>
        <a:off x="1781756" y="1252536"/>
        <a:ext cx="3674875" cy="3675507"/>
      </dsp:txXfrm>
    </dsp:sp>
    <dsp:sp modelId="{7DA09BEB-794F-458D-8C15-F05A2674257B}">
      <dsp:nvSpPr>
        <dsp:cNvPr id="0" name=""/>
        <dsp:cNvSpPr/>
      </dsp:nvSpPr>
      <dsp:spPr>
        <a:xfrm>
          <a:off x="2592288" y="4551874"/>
          <a:ext cx="296251" cy="296221"/>
        </a:xfrm>
        <a:prstGeom prst="ellipse">
          <a:avLst/>
        </a:prstGeom>
        <a:gradFill rotWithShape="0">
          <a:gsLst>
            <a:gs pos="0">
              <a:schemeClr val="accent2">
                <a:hueOff val="0"/>
                <a:satOff val="0"/>
                <a:lumOff val="0"/>
                <a:alphaOff val="0"/>
                <a:tint val="35000"/>
                <a:satMod val="253000"/>
              </a:schemeClr>
            </a:gs>
            <a:gs pos="50000">
              <a:schemeClr val="accent2">
                <a:hueOff val="0"/>
                <a:satOff val="0"/>
                <a:lumOff val="0"/>
                <a:alphaOff val="0"/>
                <a:tint val="42000"/>
                <a:satMod val="255000"/>
              </a:schemeClr>
            </a:gs>
            <a:gs pos="97000">
              <a:schemeClr val="accent2">
                <a:hueOff val="0"/>
                <a:satOff val="0"/>
                <a:lumOff val="0"/>
                <a:alphaOff val="0"/>
                <a:tint val="53000"/>
                <a:satMod val="260000"/>
              </a:schemeClr>
            </a:gs>
            <a:gs pos="100000">
              <a:schemeClr val="accent2">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FD017CA-D49D-4226-8A51-9119A2C62F09}">
      <dsp:nvSpPr>
        <dsp:cNvPr id="0" name=""/>
        <dsp:cNvSpPr/>
      </dsp:nvSpPr>
      <dsp:spPr>
        <a:xfrm>
          <a:off x="5328592" y="3327739"/>
          <a:ext cx="296251" cy="296221"/>
        </a:xfrm>
        <a:prstGeom prst="ellipse">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4A80112-0E64-496B-8805-03C1E19DA3EB}">
      <dsp:nvSpPr>
        <dsp:cNvPr id="0" name=""/>
        <dsp:cNvSpPr/>
      </dsp:nvSpPr>
      <dsp:spPr>
        <a:xfrm>
          <a:off x="4608512" y="4911913"/>
          <a:ext cx="408570" cy="409192"/>
        </a:xfrm>
        <a:prstGeom prst="ellipse">
          <a:avLst/>
        </a:prstGeom>
        <a:gradFill rotWithShape="0">
          <a:gsLst>
            <a:gs pos="0">
              <a:schemeClr val="accent4">
                <a:hueOff val="0"/>
                <a:satOff val="0"/>
                <a:lumOff val="0"/>
                <a:alphaOff val="0"/>
                <a:tint val="35000"/>
                <a:satMod val="253000"/>
              </a:schemeClr>
            </a:gs>
            <a:gs pos="50000">
              <a:schemeClr val="accent4">
                <a:hueOff val="0"/>
                <a:satOff val="0"/>
                <a:lumOff val="0"/>
                <a:alphaOff val="0"/>
                <a:tint val="42000"/>
                <a:satMod val="255000"/>
              </a:schemeClr>
            </a:gs>
            <a:gs pos="97000">
              <a:schemeClr val="accent4">
                <a:hueOff val="0"/>
                <a:satOff val="0"/>
                <a:lumOff val="0"/>
                <a:alphaOff val="0"/>
                <a:tint val="53000"/>
                <a:satMod val="260000"/>
              </a:schemeClr>
            </a:gs>
            <a:gs pos="100000">
              <a:schemeClr val="accent4">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E649509-3765-4F6A-9CB7-A7994E14221E}">
      <dsp:nvSpPr>
        <dsp:cNvPr id="0" name=""/>
        <dsp:cNvSpPr/>
      </dsp:nvSpPr>
      <dsp:spPr>
        <a:xfrm>
          <a:off x="2994653" y="1665669"/>
          <a:ext cx="296251" cy="296221"/>
        </a:xfrm>
        <a:prstGeom prst="ellipse">
          <a:avLst/>
        </a:prstGeom>
        <a:gradFill rotWithShape="0">
          <a:gsLst>
            <a:gs pos="0">
              <a:schemeClr val="accent5">
                <a:hueOff val="0"/>
                <a:satOff val="0"/>
                <a:lumOff val="0"/>
                <a:alphaOff val="0"/>
                <a:tint val="35000"/>
                <a:satMod val="253000"/>
              </a:schemeClr>
            </a:gs>
            <a:gs pos="50000">
              <a:schemeClr val="accent5">
                <a:hueOff val="0"/>
                <a:satOff val="0"/>
                <a:lumOff val="0"/>
                <a:alphaOff val="0"/>
                <a:tint val="42000"/>
                <a:satMod val="255000"/>
              </a:schemeClr>
            </a:gs>
            <a:gs pos="97000">
              <a:schemeClr val="accent5">
                <a:hueOff val="0"/>
                <a:satOff val="0"/>
                <a:lumOff val="0"/>
                <a:alphaOff val="0"/>
                <a:tint val="53000"/>
                <a:satMod val="260000"/>
              </a:schemeClr>
            </a:gs>
            <a:gs pos="100000">
              <a:schemeClr val="accent5">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4338324-C5F2-4C0D-AC4C-CB69309DEF96}">
      <dsp:nvSpPr>
        <dsp:cNvPr id="0" name=""/>
        <dsp:cNvSpPr/>
      </dsp:nvSpPr>
      <dsp:spPr>
        <a:xfrm>
          <a:off x="2062177" y="3360895"/>
          <a:ext cx="296251" cy="296221"/>
        </a:xfrm>
        <a:prstGeom prst="ellipse">
          <a:avLst/>
        </a:prstGeom>
        <a:gradFill rotWithShape="0">
          <a:gsLst>
            <a:gs pos="0">
              <a:schemeClr val="accent6">
                <a:hueOff val="0"/>
                <a:satOff val="0"/>
                <a:lumOff val="0"/>
                <a:alphaOff val="0"/>
                <a:tint val="35000"/>
                <a:satMod val="253000"/>
              </a:schemeClr>
            </a:gs>
            <a:gs pos="50000">
              <a:schemeClr val="accent6">
                <a:hueOff val="0"/>
                <a:satOff val="0"/>
                <a:lumOff val="0"/>
                <a:alphaOff val="0"/>
                <a:tint val="42000"/>
                <a:satMod val="255000"/>
              </a:schemeClr>
            </a:gs>
            <a:gs pos="97000">
              <a:schemeClr val="accent6">
                <a:hueOff val="0"/>
                <a:satOff val="0"/>
                <a:lumOff val="0"/>
                <a:alphaOff val="0"/>
                <a:tint val="53000"/>
                <a:satMod val="260000"/>
              </a:schemeClr>
            </a:gs>
            <a:gs pos="100000">
              <a:schemeClr val="accent6">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6CC7849-D5F5-4E09-8E44-7D4CE6BBC47C}">
      <dsp:nvSpPr>
        <dsp:cNvPr id="0" name=""/>
        <dsp:cNvSpPr/>
      </dsp:nvSpPr>
      <dsp:spPr>
        <a:xfrm>
          <a:off x="632933" y="1915914"/>
          <a:ext cx="1494072" cy="1494242"/>
        </a:xfrm>
        <a:prstGeom prst="ellipse">
          <a:avLst/>
        </a:prstGeom>
        <a:gradFill rotWithShape="0">
          <a:gsLst>
            <a:gs pos="0">
              <a:schemeClr val="accent2">
                <a:hueOff val="0"/>
                <a:satOff val="0"/>
                <a:lumOff val="0"/>
                <a:alphaOff val="0"/>
                <a:tint val="35000"/>
                <a:satMod val="253000"/>
              </a:schemeClr>
            </a:gs>
            <a:gs pos="50000">
              <a:schemeClr val="accent2">
                <a:hueOff val="0"/>
                <a:satOff val="0"/>
                <a:lumOff val="0"/>
                <a:alphaOff val="0"/>
                <a:tint val="42000"/>
                <a:satMod val="255000"/>
              </a:schemeClr>
            </a:gs>
            <a:gs pos="97000">
              <a:schemeClr val="accent2">
                <a:hueOff val="0"/>
                <a:satOff val="0"/>
                <a:lumOff val="0"/>
                <a:alphaOff val="0"/>
                <a:tint val="53000"/>
                <a:satMod val="260000"/>
              </a:schemeClr>
            </a:gs>
            <a:gs pos="100000">
              <a:schemeClr val="accent2">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800" b="1" i="0" u="none" strike="noStrike" kern="1200" cap="none" normalizeH="0" baseline="0" dirty="0" smtClean="0">
              <a:ln/>
              <a:effectLst/>
              <a:latin typeface="Segoe Print" pitchFamily="2" charset="0"/>
              <a:cs typeface="B Zar" pitchFamily="2" charset="-78"/>
            </a:rPr>
            <a:t>شناخت دانش آموزان</a:t>
          </a:r>
          <a:endParaRPr kumimoji="0" lang="en-US" sz="1800" b="0" i="0" u="none" strike="noStrike" kern="1200" cap="none" normalizeH="0" baseline="0" dirty="0" smtClean="0">
            <a:ln/>
            <a:effectLst/>
            <a:latin typeface="Arial" charset="0"/>
            <a:ea typeface="B Zar" pitchFamily="2" charset="-78"/>
            <a:cs typeface="B Zar" pitchFamily="2" charset="-78"/>
          </a:endParaRPr>
        </a:p>
      </dsp:txBody>
      <dsp:txXfrm>
        <a:off x="632933" y="1915914"/>
        <a:ext cx="1494072" cy="1494242"/>
      </dsp:txXfrm>
    </dsp:sp>
    <dsp:sp modelId="{E068B5E2-4ABA-426D-8B08-65A4FA198DAB}">
      <dsp:nvSpPr>
        <dsp:cNvPr id="0" name=""/>
        <dsp:cNvSpPr/>
      </dsp:nvSpPr>
      <dsp:spPr>
        <a:xfrm flipH="1" flipV="1">
          <a:off x="2880321" y="856615"/>
          <a:ext cx="408570" cy="454899"/>
        </a:xfrm>
        <a:prstGeom prst="ellipse">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1A985AC-10E3-4466-A254-281A1294847A}">
      <dsp:nvSpPr>
        <dsp:cNvPr id="0" name=""/>
        <dsp:cNvSpPr/>
      </dsp:nvSpPr>
      <dsp:spPr>
        <a:xfrm>
          <a:off x="773898" y="3847591"/>
          <a:ext cx="738744" cy="738911"/>
        </a:xfrm>
        <a:prstGeom prst="ellipse">
          <a:avLst/>
        </a:prstGeom>
        <a:gradFill rotWithShape="0">
          <a:gsLst>
            <a:gs pos="0">
              <a:schemeClr val="accent4">
                <a:hueOff val="0"/>
                <a:satOff val="0"/>
                <a:lumOff val="0"/>
                <a:alphaOff val="0"/>
                <a:tint val="35000"/>
                <a:satMod val="253000"/>
              </a:schemeClr>
            </a:gs>
            <a:gs pos="50000">
              <a:schemeClr val="accent4">
                <a:hueOff val="0"/>
                <a:satOff val="0"/>
                <a:lumOff val="0"/>
                <a:alphaOff val="0"/>
                <a:tint val="42000"/>
                <a:satMod val="255000"/>
              </a:schemeClr>
            </a:gs>
            <a:gs pos="97000">
              <a:schemeClr val="accent4">
                <a:hueOff val="0"/>
                <a:satOff val="0"/>
                <a:lumOff val="0"/>
                <a:alphaOff val="0"/>
                <a:tint val="53000"/>
                <a:satMod val="260000"/>
              </a:schemeClr>
            </a:gs>
            <a:gs pos="100000">
              <a:schemeClr val="accent4">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8E241B7-1F5A-4A5B-BF56-D998898017EE}">
      <dsp:nvSpPr>
        <dsp:cNvPr id="0" name=""/>
        <dsp:cNvSpPr/>
      </dsp:nvSpPr>
      <dsp:spPr>
        <a:xfrm>
          <a:off x="6192693" y="1815576"/>
          <a:ext cx="1494072" cy="1494242"/>
        </a:xfrm>
        <a:prstGeom prst="ellipse">
          <a:avLst/>
        </a:prstGeom>
        <a:gradFill rotWithShape="0">
          <a:gsLst>
            <a:gs pos="0">
              <a:schemeClr val="accent5">
                <a:hueOff val="0"/>
                <a:satOff val="0"/>
                <a:lumOff val="0"/>
                <a:alphaOff val="0"/>
                <a:tint val="35000"/>
                <a:satMod val="253000"/>
              </a:schemeClr>
            </a:gs>
            <a:gs pos="50000">
              <a:schemeClr val="accent5">
                <a:hueOff val="0"/>
                <a:satOff val="0"/>
                <a:lumOff val="0"/>
                <a:alphaOff val="0"/>
                <a:tint val="42000"/>
                <a:satMod val="255000"/>
              </a:schemeClr>
            </a:gs>
            <a:gs pos="97000">
              <a:schemeClr val="accent5">
                <a:hueOff val="0"/>
                <a:satOff val="0"/>
                <a:lumOff val="0"/>
                <a:alphaOff val="0"/>
                <a:tint val="53000"/>
                <a:satMod val="260000"/>
              </a:schemeClr>
            </a:gs>
            <a:gs pos="100000">
              <a:schemeClr val="accent5">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800" b="1" i="0" u="none" strike="noStrike" kern="1200" cap="none" normalizeH="0" baseline="0" dirty="0" smtClean="0">
              <a:ln/>
              <a:effectLst/>
              <a:latin typeface="Times New Roman" pitchFamily="18" charset="0"/>
              <a:cs typeface="B Zar" pitchFamily="2" charset="-78"/>
            </a:rPr>
            <a:t>کاهش فضاي رقابتي</a:t>
          </a:r>
          <a:endParaRPr kumimoji="0" lang="en-US" sz="1800" b="0" i="0" u="none" strike="noStrike" kern="1200" cap="none" normalizeH="0" baseline="0" dirty="0" smtClean="0">
            <a:ln/>
            <a:effectLst/>
            <a:latin typeface="Arial" charset="0"/>
            <a:ea typeface="B Zar" pitchFamily="2" charset="-78"/>
            <a:cs typeface="B Zar" pitchFamily="2" charset="-78"/>
          </a:endParaRPr>
        </a:p>
      </dsp:txBody>
      <dsp:txXfrm>
        <a:off x="6192693" y="1815576"/>
        <a:ext cx="1494072" cy="1494242"/>
      </dsp:txXfrm>
    </dsp:sp>
    <dsp:sp modelId="{1BDD8E3B-D19C-4D1A-8DAE-7907D2796E8F}">
      <dsp:nvSpPr>
        <dsp:cNvPr id="0" name=""/>
        <dsp:cNvSpPr/>
      </dsp:nvSpPr>
      <dsp:spPr>
        <a:xfrm>
          <a:off x="5167164" y="2244319"/>
          <a:ext cx="408570" cy="409192"/>
        </a:xfrm>
        <a:prstGeom prst="ellipse">
          <a:avLst/>
        </a:prstGeom>
        <a:gradFill rotWithShape="0">
          <a:gsLst>
            <a:gs pos="0">
              <a:schemeClr val="accent6">
                <a:hueOff val="0"/>
                <a:satOff val="0"/>
                <a:lumOff val="0"/>
                <a:alphaOff val="0"/>
                <a:tint val="35000"/>
                <a:satMod val="253000"/>
              </a:schemeClr>
            </a:gs>
            <a:gs pos="50000">
              <a:schemeClr val="accent6">
                <a:hueOff val="0"/>
                <a:satOff val="0"/>
                <a:lumOff val="0"/>
                <a:alphaOff val="0"/>
                <a:tint val="42000"/>
                <a:satMod val="255000"/>
              </a:schemeClr>
            </a:gs>
            <a:gs pos="97000">
              <a:schemeClr val="accent6">
                <a:hueOff val="0"/>
                <a:satOff val="0"/>
                <a:lumOff val="0"/>
                <a:alphaOff val="0"/>
                <a:tint val="53000"/>
                <a:satMod val="260000"/>
              </a:schemeClr>
            </a:gs>
            <a:gs pos="100000">
              <a:schemeClr val="accent6">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2EE9F62-A030-4B9D-A45F-E7160C315CB1}">
      <dsp:nvSpPr>
        <dsp:cNvPr id="0" name=""/>
        <dsp:cNvSpPr/>
      </dsp:nvSpPr>
      <dsp:spPr>
        <a:xfrm>
          <a:off x="492722" y="4727060"/>
          <a:ext cx="296251" cy="296221"/>
        </a:xfrm>
        <a:prstGeom prst="ellipse">
          <a:avLst/>
        </a:prstGeom>
        <a:gradFill rotWithShape="0">
          <a:gsLst>
            <a:gs pos="0">
              <a:schemeClr val="accent2">
                <a:hueOff val="0"/>
                <a:satOff val="0"/>
                <a:lumOff val="0"/>
                <a:alphaOff val="0"/>
                <a:tint val="35000"/>
                <a:satMod val="253000"/>
              </a:schemeClr>
            </a:gs>
            <a:gs pos="50000">
              <a:schemeClr val="accent2">
                <a:hueOff val="0"/>
                <a:satOff val="0"/>
                <a:lumOff val="0"/>
                <a:alphaOff val="0"/>
                <a:tint val="42000"/>
                <a:satMod val="255000"/>
              </a:schemeClr>
            </a:gs>
            <a:gs pos="97000">
              <a:schemeClr val="accent2">
                <a:hueOff val="0"/>
                <a:satOff val="0"/>
                <a:lumOff val="0"/>
                <a:alphaOff val="0"/>
                <a:tint val="53000"/>
                <a:satMod val="260000"/>
              </a:schemeClr>
            </a:gs>
            <a:gs pos="100000">
              <a:schemeClr val="accent2">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BEA30AC-2304-4ED2-B55D-49CA8984E2A9}">
      <dsp:nvSpPr>
        <dsp:cNvPr id="0" name=""/>
        <dsp:cNvSpPr/>
      </dsp:nvSpPr>
      <dsp:spPr>
        <a:xfrm>
          <a:off x="3444684" y="4305388"/>
          <a:ext cx="296251" cy="296221"/>
        </a:xfrm>
        <a:prstGeom prst="ellipse">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ACD16BC-90FD-41E6-B5C7-028C4096CB14}">
      <dsp:nvSpPr>
        <dsp:cNvPr id="0" name=""/>
        <dsp:cNvSpPr/>
      </dsp:nvSpPr>
      <dsp:spPr>
        <a:xfrm>
          <a:off x="5688626" y="4407850"/>
          <a:ext cx="1494072" cy="1494242"/>
        </a:xfrm>
        <a:prstGeom prst="ellipse">
          <a:avLst/>
        </a:prstGeom>
        <a:solidFill>
          <a:schemeClr val="accent1"/>
        </a:solidFill>
        <a:ln w="9525" cap="flat" cmpd="sng" algn="ctr">
          <a:solidFill>
            <a:schemeClr val="accent2"/>
          </a:solidFill>
          <a:prstDash val="solid"/>
        </a:ln>
        <a:effectLst>
          <a:outerShdw blurRad="63500" dist="25400" dir="5400000" rotWithShape="0">
            <a:srgbClr val="000000">
              <a:alpha val="43137"/>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800" b="1" i="0" u="none" strike="noStrike" kern="1200" cap="none" normalizeH="0" baseline="0" dirty="0" smtClean="0">
              <a:ln/>
              <a:effectLst/>
              <a:latin typeface="Times New Roman" pitchFamily="18" charset="0"/>
              <a:cs typeface="B Zar" pitchFamily="2" charset="-78"/>
            </a:rPr>
            <a:t>تغيير چيدمان کلاس</a:t>
          </a:r>
          <a:endParaRPr kumimoji="0" lang="en-US" sz="1800" b="0" i="0" u="none" strike="noStrike" kern="1200" cap="none" normalizeH="0" baseline="0" dirty="0" smtClean="0">
            <a:ln/>
            <a:effectLst/>
            <a:latin typeface="Arial" charset="0"/>
            <a:ea typeface="B Zar" pitchFamily="2" charset="-78"/>
            <a:cs typeface="B Zar" pitchFamily="2" charset="-78"/>
          </a:endParaRPr>
        </a:p>
      </dsp:txBody>
      <dsp:txXfrm>
        <a:off x="5688626" y="4407850"/>
        <a:ext cx="1494072" cy="1494242"/>
      </dsp:txXfrm>
    </dsp:sp>
    <dsp:sp modelId="{67569205-2BB1-4CB1-B013-1C51F1A0FF6A}">
      <dsp:nvSpPr>
        <dsp:cNvPr id="0" name=""/>
        <dsp:cNvSpPr/>
      </dsp:nvSpPr>
      <dsp:spPr>
        <a:xfrm>
          <a:off x="6115470" y="3743159"/>
          <a:ext cx="296251" cy="296221"/>
        </a:xfrm>
        <a:prstGeom prst="ellipse">
          <a:avLst/>
        </a:prstGeom>
        <a:gradFill rotWithShape="0">
          <a:gsLst>
            <a:gs pos="0">
              <a:schemeClr val="accent5">
                <a:hueOff val="0"/>
                <a:satOff val="0"/>
                <a:lumOff val="0"/>
                <a:alphaOff val="0"/>
                <a:tint val="35000"/>
                <a:satMod val="253000"/>
              </a:schemeClr>
            </a:gs>
            <a:gs pos="50000">
              <a:schemeClr val="accent5">
                <a:hueOff val="0"/>
                <a:satOff val="0"/>
                <a:lumOff val="0"/>
                <a:alphaOff val="0"/>
                <a:tint val="42000"/>
                <a:satMod val="255000"/>
              </a:schemeClr>
            </a:gs>
            <a:gs pos="97000">
              <a:schemeClr val="accent5">
                <a:hueOff val="0"/>
                <a:satOff val="0"/>
                <a:lumOff val="0"/>
                <a:alphaOff val="0"/>
                <a:tint val="53000"/>
                <a:satMod val="260000"/>
              </a:schemeClr>
            </a:gs>
            <a:gs pos="100000">
              <a:schemeClr val="accent5">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E8ACD9B-5F4E-4EA1-8333-45E280F85819}">
      <dsp:nvSpPr>
        <dsp:cNvPr id="0" name=""/>
        <dsp:cNvSpPr/>
      </dsp:nvSpPr>
      <dsp:spPr>
        <a:xfrm>
          <a:off x="2248371" y="5073855"/>
          <a:ext cx="1494072" cy="1494242"/>
        </a:xfrm>
        <a:prstGeom prst="ellipse">
          <a:avLst/>
        </a:prstGeom>
        <a:gradFill rotWithShape="0">
          <a:gsLst>
            <a:gs pos="0">
              <a:schemeClr val="accent6">
                <a:hueOff val="0"/>
                <a:satOff val="0"/>
                <a:lumOff val="0"/>
                <a:alphaOff val="0"/>
                <a:tint val="35000"/>
                <a:satMod val="253000"/>
              </a:schemeClr>
            </a:gs>
            <a:gs pos="50000">
              <a:schemeClr val="accent6">
                <a:hueOff val="0"/>
                <a:satOff val="0"/>
                <a:lumOff val="0"/>
                <a:alphaOff val="0"/>
                <a:tint val="42000"/>
                <a:satMod val="255000"/>
              </a:schemeClr>
            </a:gs>
            <a:gs pos="97000">
              <a:schemeClr val="accent6">
                <a:hueOff val="0"/>
                <a:satOff val="0"/>
                <a:lumOff val="0"/>
                <a:alphaOff val="0"/>
                <a:tint val="53000"/>
                <a:satMod val="260000"/>
              </a:schemeClr>
            </a:gs>
            <a:gs pos="100000">
              <a:schemeClr val="accent6">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800" b="1" i="0" u="none" strike="noStrike" kern="1200" cap="none" normalizeH="0" baseline="0" dirty="0" smtClean="0">
              <a:ln/>
              <a:effectLst/>
              <a:latin typeface="Times New Roman" pitchFamily="18" charset="0"/>
              <a:cs typeface="B Zar" pitchFamily="2" charset="-78"/>
            </a:rPr>
            <a:t>تغيير نگرش نسبت يادگيري</a:t>
          </a:r>
          <a:endParaRPr kumimoji="0" lang="en-US" sz="1800" b="0" i="0" u="none" strike="noStrike" kern="1200" cap="none" normalizeH="0" baseline="0" dirty="0" smtClean="0">
            <a:ln/>
            <a:effectLst/>
            <a:latin typeface="Arial" charset="0"/>
            <a:ea typeface="B Zar" pitchFamily="2" charset="-78"/>
            <a:cs typeface="B Zar" pitchFamily="2" charset="-78"/>
          </a:endParaRPr>
        </a:p>
      </dsp:txBody>
      <dsp:txXfrm>
        <a:off x="2248371" y="5073855"/>
        <a:ext cx="1494072" cy="1494242"/>
      </dsp:txXfrm>
    </dsp:sp>
    <dsp:sp modelId="{32892DBD-A6F6-45FE-ADFD-C4FE065DED6C}">
      <dsp:nvSpPr>
        <dsp:cNvPr id="0" name=""/>
        <dsp:cNvSpPr/>
      </dsp:nvSpPr>
      <dsp:spPr>
        <a:xfrm>
          <a:off x="3582633" y="5023281"/>
          <a:ext cx="296251" cy="296221"/>
        </a:xfrm>
        <a:prstGeom prst="ellipse">
          <a:avLst/>
        </a:prstGeom>
        <a:gradFill rotWithShape="0">
          <a:gsLst>
            <a:gs pos="0">
              <a:schemeClr val="accent2">
                <a:hueOff val="0"/>
                <a:satOff val="0"/>
                <a:lumOff val="0"/>
                <a:alphaOff val="0"/>
                <a:tint val="35000"/>
                <a:satMod val="253000"/>
              </a:schemeClr>
            </a:gs>
            <a:gs pos="50000">
              <a:schemeClr val="accent2">
                <a:hueOff val="0"/>
                <a:satOff val="0"/>
                <a:lumOff val="0"/>
                <a:alphaOff val="0"/>
                <a:tint val="42000"/>
                <a:satMod val="255000"/>
              </a:schemeClr>
            </a:gs>
            <a:gs pos="97000">
              <a:schemeClr val="accent2">
                <a:hueOff val="0"/>
                <a:satOff val="0"/>
                <a:lumOff val="0"/>
                <a:alphaOff val="0"/>
                <a:tint val="53000"/>
                <a:satMod val="260000"/>
              </a:schemeClr>
            </a:gs>
            <a:gs pos="100000">
              <a:schemeClr val="accent2">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D94B533-9478-46EA-9166-A5E8C2EE2B80}">
      <dsp:nvSpPr>
        <dsp:cNvPr id="0" name=""/>
        <dsp:cNvSpPr/>
      </dsp:nvSpPr>
      <dsp:spPr>
        <a:xfrm>
          <a:off x="3960447" y="236807"/>
          <a:ext cx="1494072" cy="1494242"/>
        </a:xfrm>
        <a:prstGeom prst="ellipse">
          <a:avLst/>
        </a:prstGeom>
        <a:gradFill flip="none" rotWithShape="0">
          <a:gsLst>
            <a:gs pos="7000">
              <a:srgbClr val="BEADA2"/>
            </a:gs>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6200000" scaled="1"/>
          <a:tileRect/>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800" b="1" i="0" u="none" strike="noStrike" kern="1200" cap="none" normalizeH="0" baseline="0" dirty="0" smtClean="0">
              <a:ln/>
              <a:effectLst/>
              <a:latin typeface="Times New Roman" pitchFamily="18" charset="0"/>
              <a:cs typeface="B Zar" pitchFamily="2" charset="-78"/>
            </a:rPr>
            <a:t>ايجاد فضاي اخلاقي</a:t>
          </a:r>
          <a:endParaRPr kumimoji="0" lang="en-US" sz="1800" b="0" i="0" u="none" strike="noStrike" kern="1200" cap="none" normalizeH="0" baseline="0" dirty="0" smtClean="0">
            <a:ln/>
            <a:effectLst/>
            <a:latin typeface="Arial" charset="0"/>
            <a:ea typeface="B Zar" pitchFamily="2" charset="-78"/>
            <a:cs typeface="B Zar" pitchFamily="2" charset="-78"/>
          </a:endParaRPr>
        </a:p>
      </dsp:txBody>
      <dsp:txXfrm>
        <a:off x="3960447" y="236807"/>
        <a:ext cx="1494072" cy="1494242"/>
      </dsp:txXfrm>
    </dsp:sp>
    <dsp:sp modelId="{A220C913-D6DB-46C2-9008-9AA7A50D9926}">
      <dsp:nvSpPr>
        <dsp:cNvPr id="0" name=""/>
        <dsp:cNvSpPr/>
      </dsp:nvSpPr>
      <dsp:spPr>
        <a:xfrm>
          <a:off x="1830754" y="1619692"/>
          <a:ext cx="296251" cy="296221"/>
        </a:xfrm>
        <a:prstGeom prst="ellipse">
          <a:avLst/>
        </a:prstGeom>
        <a:gradFill rotWithShape="0">
          <a:gsLst>
            <a:gs pos="0">
              <a:schemeClr val="accent4">
                <a:hueOff val="0"/>
                <a:satOff val="0"/>
                <a:lumOff val="0"/>
                <a:alphaOff val="0"/>
                <a:tint val="35000"/>
                <a:satMod val="253000"/>
              </a:schemeClr>
            </a:gs>
            <a:gs pos="50000">
              <a:schemeClr val="accent4">
                <a:hueOff val="0"/>
                <a:satOff val="0"/>
                <a:lumOff val="0"/>
                <a:alphaOff val="0"/>
                <a:tint val="42000"/>
                <a:satMod val="255000"/>
              </a:schemeClr>
            </a:gs>
            <a:gs pos="97000">
              <a:schemeClr val="accent4">
                <a:hueOff val="0"/>
                <a:satOff val="0"/>
                <a:lumOff val="0"/>
                <a:alphaOff val="0"/>
                <a:tint val="53000"/>
                <a:satMod val="260000"/>
              </a:schemeClr>
            </a:gs>
            <a:gs pos="100000">
              <a:schemeClr val="accent4">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6F688D0-2C37-42D5-A436-0815BDC17262}">
      <dsp:nvSpPr>
        <dsp:cNvPr id="0" name=""/>
        <dsp:cNvSpPr/>
      </dsp:nvSpPr>
      <dsp:spPr>
        <a:xfrm>
          <a:off x="6264696" y="1095489"/>
          <a:ext cx="296251" cy="296221"/>
        </a:xfrm>
        <a:prstGeom prst="ellipse">
          <a:avLst/>
        </a:prstGeom>
        <a:gradFill rotWithShape="0">
          <a:gsLst>
            <a:gs pos="0">
              <a:schemeClr val="accent5">
                <a:hueOff val="0"/>
                <a:satOff val="0"/>
                <a:lumOff val="0"/>
                <a:alphaOff val="0"/>
                <a:tint val="35000"/>
                <a:satMod val="253000"/>
              </a:schemeClr>
            </a:gs>
            <a:gs pos="50000">
              <a:schemeClr val="accent5">
                <a:hueOff val="0"/>
                <a:satOff val="0"/>
                <a:lumOff val="0"/>
                <a:alphaOff val="0"/>
                <a:tint val="42000"/>
                <a:satMod val="255000"/>
              </a:schemeClr>
            </a:gs>
            <a:gs pos="97000">
              <a:schemeClr val="accent5">
                <a:hueOff val="0"/>
                <a:satOff val="0"/>
                <a:lumOff val="0"/>
                <a:alphaOff val="0"/>
                <a:tint val="53000"/>
                <a:satMod val="260000"/>
              </a:schemeClr>
            </a:gs>
            <a:gs pos="100000">
              <a:schemeClr val="accent5">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027B31-0833-4AEF-B892-6FFDDA343690}">
      <dsp:nvSpPr>
        <dsp:cNvPr id="0" name=""/>
        <dsp:cNvSpPr/>
      </dsp:nvSpPr>
      <dsp:spPr>
        <a:xfrm>
          <a:off x="4611897" y="41698"/>
          <a:ext cx="2375029" cy="1395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900" b="1" i="0" u="none" strike="noStrike" kern="1200" cap="none" normalizeH="0" baseline="0" dirty="0" smtClean="0">
              <a:ln/>
              <a:effectLst/>
              <a:latin typeface="Times New Roman" pitchFamily="18" charset="0"/>
              <a:cs typeface="B Traffic" pitchFamily="2" charset="-78"/>
            </a:rPr>
            <a:t>شناخت انتظارات آموزشي و  نشانه هاي تحقق آن  </a:t>
          </a:r>
          <a:endParaRPr kumimoji="0" lang="en-US" sz="1900" b="0" i="0" u="none" strike="noStrike" kern="1200" cap="none" normalizeH="0" baseline="0" dirty="0" smtClean="0">
            <a:ln/>
            <a:effectLst/>
            <a:latin typeface="Arial" charset="0"/>
            <a:ea typeface="Homa" pitchFamily="2" charset="-78"/>
            <a:cs typeface="B Traffic" pitchFamily="2" charset="-78"/>
          </a:endParaRPr>
        </a:p>
      </dsp:txBody>
      <dsp:txXfrm>
        <a:off x="4611897" y="41698"/>
        <a:ext cx="2375029" cy="1395992"/>
      </dsp:txXfrm>
    </dsp:sp>
    <dsp:sp modelId="{0463A6A6-CCC6-4337-B0A4-A665408982AF}">
      <dsp:nvSpPr>
        <dsp:cNvPr id="0" name=""/>
        <dsp:cNvSpPr/>
      </dsp:nvSpPr>
      <dsp:spPr>
        <a:xfrm>
          <a:off x="1946161" y="-44667"/>
          <a:ext cx="5242216" cy="5242216"/>
        </a:xfrm>
        <a:prstGeom prst="circularArrow">
          <a:avLst>
            <a:gd name="adj1" fmla="val 5193"/>
            <a:gd name="adj2" fmla="val 335378"/>
            <a:gd name="adj3" fmla="val 21072196"/>
            <a:gd name="adj4" fmla="val 19724964"/>
            <a:gd name="adj5" fmla="val 6058"/>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sp>
    <dsp:sp modelId="{95857CD9-71AE-49D1-A455-7F85F9355901}">
      <dsp:nvSpPr>
        <dsp:cNvPr id="0" name=""/>
        <dsp:cNvSpPr/>
      </dsp:nvSpPr>
      <dsp:spPr>
        <a:xfrm>
          <a:off x="5804134" y="2514344"/>
          <a:ext cx="1704813" cy="1395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kern="1200" cap="none" normalizeH="0" baseline="0" dirty="0" smtClean="0">
              <a:ln/>
              <a:effectLst/>
              <a:latin typeface="Times New Roman" pitchFamily="18" charset="0"/>
              <a:cs typeface="B Traffic" pitchFamily="2" charset="-78"/>
            </a:rPr>
            <a:t>جمع آوري اطلاعات</a:t>
          </a:r>
          <a:endParaRPr kumimoji="0" lang="en-US" sz="2400" b="0" i="0" u="none" strike="noStrike" kern="1200" cap="none" normalizeH="0" baseline="0" dirty="0" smtClean="0">
            <a:ln/>
            <a:effectLst/>
            <a:latin typeface="Arial" charset="0"/>
            <a:cs typeface="B Traffic" pitchFamily="2" charset="-78"/>
          </a:endParaRPr>
        </a:p>
      </dsp:txBody>
      <dsp:txXfrm>
        <a:off x="5804134" y="2514344"/>
        <a:ext cx="1704813" cy="1395992"/>
      </dsp:txXfrm>
    </dsp:sp>
    <dsp:sp modelId="{CBCB73AF-CA76-4118-8158-E4E1BEB73412}">
      <dsp:nvSpPr>
        <dsp:cNvPr id="0" name=""/>
        <dsp:cNvSpPr/>
      </dsp:nvSpPr>
      <dsp:spPr>
        <a:xfrm>
          <a:off x="1969058" y="-68027"/>
          <a:ext cx="5242216" cy="5242216"/>
        </a:xfrm>
        <a:prstGeom prst="circularArrow">
          <a:avLst>
            <a:gd name="adj1" fmla="val 5193"/>
            <a:gd name="adj2" fmla="val 335378"/>
            <a:gd name="adj3" fmla="val 3861619"/>
            <a:gd name="adj4" fmla="val 2154375"/>
            <a:gd name="adj5" fmla="val 6058"/>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sp>
    <dsp:sp modelId="{7D044C5C-7CBE-44DD-B01A-3B4CD944F5FE}">
      <dsp:nvSpPr>
        <dsp:cNvPr id="0" name=""/>
        <dsp:cNvSpPr/>
      </dsp:nvSpPr>
      <dsp:spPr>
        <a:xfrm>
          <a:off x="3313787" y="4249824"/>
          <a:ext cx="1959930" cy="1395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kern="1200" cap="none" normalizeH="0" baseline="0" dirty="0" smtClean="0">
              <a:ln/>
              <a:effectLst/>
              <a:latin typeface="Times New Roman" pitchFamily="18" charset="0"/>
              <a:cs typeface="B Traffic" pitchFamily="2" charset="-78"/>
            </a:rPr>
            <a:t>تحليل ، تفسير و داوري </a:t>
          </a:r>
          <a:endParaRPr kumimoji="0" lang="en-US" sz="2400" b="1" i="0" u="none" strike="noStrike" kern="1200" cap="none" normalizeH="0" baseline="0" dirty="0" smtClean="0">
            <a:ln/>
            <a:effectLst/>
            <a:latin typeface="Arial" charset="0"/>
            <a:cs typeface="B Traffic" pitchFamily="2" charset="-78"/>
          </a:endParaRPr>
        </a:p>
      </dsp:txBody>
      <dsp:txXfrm>
        <a:off x="3313787" y="4249824"/>
        <a:ext cx="1959930" cy="1395992"/>
      </dsp:txXfrm>
    </dsp:sp>
    <dsp:sp modelId="{375AC159-5D41-4131-BBE7-1947C166610C}">
      <dsp:nvSpPr>
        <dsp:cNvPr id="0" name=""/>
        <dsp:cNvSpPr/>
      </dsp:nvSpPr>
      <dsp:spPr>
        <a:xfrm>
          <a:off x="1445762" y="-68113"/>
          <a:ext cx="5242216" cy="5242216"/>
        </a:xfrm>
        <a:prstGeom prst="circularArrow">
          <a:avLst>
            <a:gd name="adj1" fmla="val 5193"/>
            <a:gd name="adj2" fmla="val 335378"/>
            <a:gd name="adj3" fmla="val 8213264"/>
            <a:gd name="adj4" fmla="val 6894896"/>
            <a:gd name="adj5" fmla="val 6058"/>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sp>
    <dsp:sp modelId="{528436DA-9BE9-4B8D-8490-3BF3CBACFCDF}">
      <dsp:nvSpPr>
        <dsp:cNvPr id="0" name=""/>
        <dsp:cNvSpPr/>
      </dsp:nvSpPr>
      <dsp:spPr>
        <a:xfrm>
          <a:off x="1001112" y="2642456"/>
          <a:ext cx="2160576" cy="1395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800" b="1" i="0" u="none" strike="noStrike" kern="1200" cap="none" normalizeH="0" baseline="0" dirty="0" smtClean="0">
              <a:ln/>
              <a:effectLst/>
              <a:latin typeface="Times New Roman" pitchFamily="18" charset="0"/>
              <a:cs typeface="B Traffic" pitchFamily="2" charset="-78"/>
            </a:rPr>
            <a:t>تصميم گيري</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000" b="0" i="0" u="none" strike="noStrike" kern="1200" cap="none" normalizeH="0" baseline="0" dirty="0" smtClean="0">
            <a:ln/>
            <a:effectLst/>
            <a:latin typeface="Arial" charset="0"/>
            <a:cs typeface="B Jadid" pitchFamily="2" charset="-78"/>
          </a:endParaRPr>
        </a:p>
      </dsp:txBody>
      <dsp:txXfrm>
        <a:off x="1001112" y="2642456"/>
        <a:ext cx="2160576" cy="1395992"/>
      </dsp:txXfrm>
    </dsp:sp>
    <dsp:sp modelId="{DA3563BD-42B4-4ABA-B2A9-94D940248060}">
      <dsp:nvSpPr>
        <dsp:cNvPr id="0" name=""/>
        <dsp:cNvSpPr/>
      </dsp:nvSpPr>
      <dsp:spPr>
        <a:xfrm>
          <a:off x="1557297" y="-254450"/>
          <a:ext cx="5242216" cy="5242216"/>
        </a:xfrm>
        <a:prstGeom prst="circularArrow">
          <a:avLst>
            <a:gd name="adj1" fmla="val 5193"/>
            <a:gd name="adj2" fmla="val 335378"/>
            <a:gd name="adj3" fmla="val 12273603"/>
            <a:gd name="adj4" fmla="val 10496219"/>
            <a:gd name="adj5" fmla="val 6058"/>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sp>
    <dsp:sp modelId="{8D6602B2-84AB-4945-8C4B-1BA54F2762C6}">
      <dsp:nvSpPr>
        <dsp:cNvPr id="0" name=""/>
        <dsp:cNvSpPr/>
      </dsp:nvSpPr>
      <dsp:spPr>
        <a:xfrm>
          <a:off x="1900936" y="487272"/>
          <a:ext cx="1395992" cy="781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800" b="1" i="0" u="none" strike="noStrike" kern="1200" cap="none" normalizeH="0" baseline="0" dirty="0" smtClean="0">
              <a:ln/>
              <a:effectLst/>
              <a:latin typeface="Times New Roman" pitchFamily="18" charset="0"/>
              <a:cs typeface="B Traffic" pitchFamily="2" charset="-78"/>
            </a:rPr>
            <a:t>بازخورد</a:t>
          </a:r>
          <a:endParaRPr kumimoji="0" lang="en-US" sz="3200" b="1" i="0" u="none" strike="noStrike" kern="1200" cap="none" normalizeH="0" baseline="0" dirty="0" smtClean="0">
            <a:ln/>
            <a:effectLst/>
            <a:latin typeface="Times New Roman" pitchFamily="18" charset="0"/>
            <a:cs typeface="B Traffic"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000" b="0" i="0" u="none" strike="noStrike" kern="1200" cap="none" normalizeH="0" baseline="0" dirty="0" smtClean="0">
            <a:ln/>
            <a:effectLst/>
            <a:latin typeface="Arial" charset="0"/>
            <a:cs typeface="B Jadid" pitchFamily="2" charset="-78"/>
          </a:endParaRPr>
        </a:p>
      </dsp:txBody>
      <dsp:txXfrm>
        <a:off x="1900936" y="487272"/>
        <a:ext cx="1395992" cy="781532"/>
      </dsp:txXfrm>
    </dsp:sp>
    <dsp:sp modelId="{AF96C1CB-25AF-4AC9-8E43-4F9D3DBC7FBF}">
      <dsp:nvSpPr>
        <dsp:cNvPr id="0" name=""/>
        <dsp:cNvSpPr/>
      </dsp:nvSpPr>
      <dsp:spPr>
        <a:xfrm rot="429744">
          <a:off x="1406283" y="-121641"/>
          <a:ext cx="5242216" cy="5242216"/>
        </a:xfrm>
        <a:prstGeom prst="circularArrow">
          <a:avLst>
            <a:gd name="adj1" fmla="val 5193"/>
            <a:gd name="adj2" fmla="val 335378"/>
            <a:gd name="adj3" fmla="val 16412254"/>
            <a:gd name="adj4" fmla="val 14483093"/>
            <a:gd name="adj5" fmla="val 6058"/>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B191D4-14E7-467D-86FF-7A3B70E27522}" type="datetimeFigureOut">
              <a:rPr lang="en-US" smtClean="0"/>
              <a:pPr/>
              <a:t>12/14/2014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BA34AE-B572-4FB5-BBD4-82AD2DED215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a:lstStyle/>
          <a:p>
            <a:endParaRPr lang="en-US" smtClean="0">
              <a:cs typeface="Arial" pitchFamily="34" charset="0"/>
            </a:endParaRPr>
          </a:p>
        </p:txBody>
      </p:sp>
      <p:sp>
        <p:nvSpPr>
          <p:cNvPr id="4" name="Slide Number Placeholder 3"/>
          <p:cNvSpPr>
            <a:spLocks noGrp="1"/>
          </p:cNvSpPr>
          <p:nvPr>
            <p:ph type="sldNum" sz="quarter" idx="5"/>
          </p:nvPr>
        </p:nvSpPr>
        <p:spPr/>
        <p:txBody>
          <a:bodyPr/>
          <a:lstStyle/>
          <a:p>
            <a:pPr>
              <a:defRPr/>
            </a:pPr>
            <a:fld id="{E832B6E4-ED7C-4739-8D0C-F19454E0A3E9}" type="slidenum">
              <a:rPr lang="fa-IR" smtClean="0"/>
              <a:pPr>
                <a:defRPr/>
              </a:pPr>
              <a:t>1</a:t>
            </a:fld>
            <a:endParaRPr lang="fa-I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a:lstStyle/>
          <a:p>
            <a:endParaRPr lang="en-US" smtClean="0">
              <a:cs typeface="Arial" pitchFamily="34" charset="0"/>
            </a:endParaRPr>
          </a:p>
        </p:txBody>
      </p:sp>
      <p:sp>
        <p:nvSpPr>
          <p:cNvPr id="4" name="Slide Number Placeholder 3"/>
          <p:cNvSpPr>
            <a:spLocks noGrp="1"/>
          </p:cNvSpPr>
          <p:nvPr>
            <p:ph type="sldNum" sz="quarter" idx="5"/>
          </p:nvPr>
        </p:nvSpPr>
        <p:spPr/>
        <p:txBody>
          <a:bodyPr/>
          <a:lstStyle/>
          <a:p>
            <a:pPr>
              <a:defRPr/>
            </a:pPr>
            <a:fld id="{DF3038A6-FF65-48DF-BB19-D06FC03501CE}" type="slidenum">
              <a:rPr lang="fa-IR" smtClean="0"/>
              <a:pPr>
                <a:defRPr/>
              </a:pPr>
              <a:t>21</a:t>
            </a:fld>
            <a:endParaRPr lang="fa-I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16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cs typeface="Arial" charset="0"/>
            </a:endParaRPr>
          </a:p>
        </p:txBody>
      </p:sp>
      <p:sp>
        <p:nvSpPr>
          <p:cNvPr id="2416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32CFDEB-104E-4DB7-A9D1-52AEB203107A}" type="slidenum">
              <a:rPr lang="ar-SA"/>
              <a:pPr eaLnBrk="1" hangingPunct="1"/>
              <a:t>28</a:t>
            </a:fld>
            <a:endParaRPr lang="en-US"/>
          </a:p>
        </p:txBody>
      </p:sp>
      <p:sp>
        <p:nvSpPr>
          <p:cNvPr id="241669" name="Footer Placeholder 4"/>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a-IR"/>
              <a:t>ارزشیابی کیفی توصیفی ارزشیابی برای یادگیری بهتر</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37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charset="0"/>
            </a:endParaRPr>
          </a:p>
        </p:txBody>
      </p:sp>
      <p:sp>
        <p:nvSpPr>
          <p:cNvPr id="2437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F355BE4-1129-4689-A70A-89878A016DCD}" type="slidenum">
              <a:rPr lang="ar-SA"/>
              <a:pPr eaLnBrk="1" hangingPunct="1"/>
              <a:t>152</a:t>
            </a:fld>
            <a:endParaRPr lang="en-US"/>
          </a:p>
        </p:txBody>
      </p:sp>
      <p:sp>
        <p:nvSpPr>
          <p:cNvPr id="243717" name="Footer Placeholder 4"/>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a-IR"/>
              <a:t>ارزشیابی کیفی توصیفی ارزشیابی برای یادگیری بهتر</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a:lstStyle/>
          <a:p>
            <a:endParaRPr lang="en-US" smtClean="0">
              <a:cs typeface="Arial" pitchFamily="34" charset="0"/>
            </a:endParaRPr>
          </a:p>
        </p:txBody>
      </p:sp>
      <p:sp>
        <p:nvSpPr>
          <p:cNvPr id="4" name="Slide Number Placeholder 3"/>
          <p:cNvSpPr>
            <a:spLocks noGrp="1"/>
          </p:cNvSpPr>
          <p:nvPr>
            <p:ph type="sldNum" sz="quarter" idx="5"/>
          </p:nvPr>
        </p:nvSpPr>
        <p:spPr/>
        <p:txBody>
          <a:bodyPr/>
          <a:lstStyle/>
          <a:p>
            <a:pPr>
              <a:defRPr/>
            </a:pPr>
            <a:fld id="{F1DFA20B-F03A-4720-B397-03C98860F141}" type="slidenum">
              <a:rPr lang="fa-IR" smtClean="0"/>
              <a:pPr>
                <a:defRPr/>
              </a:pPr>
              <a:t>2</a:t>
            </a:fld>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a:lstStyle/>
          <a:p>
            <a:endParaRPr lang="en-US" smtClean="0">
              <a:cs typeface="Arial" pitchFamily="34" charset="0"/>
            </a:endParaRPr>
          </a:p>
        </p:txBody>
      </p:sp>
      <p:sp>
        <p:nvSpPr>
          <p:cNvPr id="4" name="Slide Number Placeholder 3"/>
          <p:cNvSpPr>
            <a:spLocks noGrp="1"/>
          </p:cNvSpPr>
          <p:nvPr>
            <p:ph type="sldNum" sz="quarter" idx="5"/>
          </p:nvPr>
        </p:nvSpPr>
        <p:spPr/>
        <p:txBody>
          <a:bodyPr/>
          <a:lstStyle/>
          <a:p>
            <a:pPr>
              <a:defRPr/>
            </a:pPr>
            <a:fld id="{3F17A927-1C9F-4464-9012-8B8A782CCC46}" type="slidenum">
              <a:rPr lang="fa-IR" smtClean="0"/>
              <a:pPr>
                <a:defRPr/>
              </a:pPr>
              <a:t>3</a:t>
            </a:fld>
            <a:endParaRPr lang="fa-I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a:lstStyle/>
          <a:p>
            <a:endParaRPr lang="en-US" smtClean="0">
              <a:cs typeface="Arial" pitchFamily="34" charset="0"/>
            </a:endParaRPr>
          </a:p>
        </p:txBody>
      </p:sp>
      <p:sp>
        <p:nvSpPr>
          <p:cNvPr id="4" name="Slide Number Placeholder 3"/>
          <p:cNvSpPr>
            <a:spLocks noGrp="1"/>
          </p:cNvSpPr>
          <p:nvPr>
            <p:ph type="sldNum" sz="quarter" idx="5"/>
          </p:nvPr>
        </p:nvSpPr>
        <p:spPr/>
        <p:txBody>
          <a:bodyPr/>
          <a:lstStyle/>
          <a:p>
            <a:pPr>
              <a:defRPr/>
            </a:pPr>
            <a:fld id="{DB21E2D6-4DBB-426C-BAC1-C2DBF30E8B3A}" type="slidenum">
              <a:rPr lang="fa-IR" smtClean="0"/>
              <a:pPr>
                <a:defRPr/>
              </a:pPr>
              <a:t>4</a:t>
            </a:fld>
            <a:endParaRPr lang="fa-I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a:lstStyle/>
          <a:p>
            <a:endParaRPr lang="en-US" smtClean="0">
              <a:cs typeface="Arial" pitchFamily="34" charset="0"/>
            </a:endParaRPr>
          </a:p>
        </p:txBody>
      </p:sp>
      <p:sp>
        <p:nvSpPr>
          <p:cNvPr id="4" name="Slide Number Placeholder 3"/>
          <p:cNvSpPr>
            <a:spLocks noGrp="1"/>
          </p:cNvSpPr>
          <p:nvPr>
            <p:ph type="sldNum" sz="quarter" idx="5"/>
          </p:nvPr>
        </p:nvSpPr>
        <p:spPr/>
        <p:txBody>
          <a:bodyPr/>
          <a:lstStyle/>
          <a:p>
            <a:pPr>
              <a:defRPr/>
            </a:pPr>
            <a:fld id="{CEFEE24A-AF18-48F5-B523-19ADF0EF6093}" type="slidenum">
              <a:rPr lang="fa-IR" smtClean="0"/>
              <a:pPr>
                <a:defRPr/>
              </a:pPr>
              <a:t>5</a:t>
            </a:fld>
            <a:endParaRPr lang="fa-I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a:lstStyle/>
          <a:p>
            <a:endParaRPr lang="en-US" smtClean="0">
              <a:cs typeface="Arial" pitchFamily="34" charset="0"/>
            </a:endParaRPr>
          </a:p>
        </p:txBody>
      </p:sp>
      <p:sp>
        <p:nvSpPr>
          <p:cNvPr id="4" name="Slide Number Placeholder 3"/>
          <p:cNvSpPr>
            <a:spLocks noGrp="1"/>
          </p:cNvSpPr>
          <p:nvPr>
            <p:ph type="sldNum" sz="quarter" idx="5"/>
          </p:nvPr>
        </p:nvSpPr>
        <p:spPr/>
        <p:txBody>
          <a:bodyPr/>
          <a:lstStyle/>
          <a:p>
            <a:pPr>
              <a:defRPr/>
            </a:pPr>
            <a:fld id="{BEDE00AC-9AE5-4BC3-B84F-EA12091DEB78}" type="slidenum">
              <a:rPr lang="fa-IR" smtClean="0"/>
              <a:pPr>
                <a:defRPr/>
              </a:pPr>
              <a:t>6</a:t>
            </a:fld>
            <a:endParaRPr lang="fa-I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a:lstStyle/>
          <a:p>
            <a:endParaRPr lang="en-US" smtClean="0">
              <a:cs typeface="Arial" pitchFamily="34" charset="0"/>
            </a:endParaRPr>
          </a:p>
        </p:txBody>
      </p:sp>
      <p:sp>
        <p:nvSpPr>
          <p:cNvPr id="4" name="Slide Number Placeholder 3"/>
          <p:cNvSpPr>
            <a:spLocks noGrp="1"/>
          </p:cNvSpPr>
          <p:nvPr>
            <p:ph type="sldNum" sz="quarter" idx="5"/>
          </p:nvPr>
        </p:nvSpPr>
        <p:spPr/>
        <p:txBody>
          <a:bodyPr/>
          <a:lstStyle/>
          <a:p>
            <a:pPr>
              <a:defRPr/>
            </a:pPr>
            <a:fld id="{6674B9E2-4840-46DB-A39E-A1293851CA90}" type="slidenum">
              <a:rPr lang="fa-IR" smtClean="0"/>
              <a:pPr>
                <a:defRPr/>
              </a:pPr>
              <a:t>7</a:t>
            </a:fld>
            <a:endParaRPr lang="fa-I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a:lstStyle/>
          <a:p>
            <a:endParaRPr lang="en-US" smtClean="0">
              <a:cs typeface="Arial" pitchFamily="34" charset="0"/>
            </a:endParaRPr>
          </a:p>
        </p:txBody>
      </p:sp>
      <p:sp>
        <p:nvSpPr>
          <p:cNvPr id="4" name="Slide Number Placeholder 3"/>
          <p:cNvSpPr>
            <a:spLocks noGrp="1"/>
          </p:cNvSpPr>
          <p:nvPr>
            <p:ph type="sldNum" sz="quarter" idx="5"/>
          </p:nvPr>
        </p:nvSpPr>
        <p:spPr/>
        <p:txBody>
          <a:bodyPr/>
          <a:lstStyle/>
          <a:p>
            <a:pPr>
              <a:defRPr/>
            </a:pPr>
            <a:fld id="{04037773-3888-4488-BF68-0C180F78F156}" type="slidenum">
              <a:rPr lang="fa-IR" smtClean="0"/>
              <a:pPr>
                <a:defRPr/>
              </a:pPr>
              <a:t>8</a:t>
            </a:fld>
            <a:endParaRPr lang="fa-I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a:lstStyle/>
          <a:p>
            <a:endParaRPr lang="en-US" smtClean="0">
              <a:cs typeface="Arial" pitchFamily="34" charset="0"/>
            </a:endParaRPr>
          </a:p>
        </p:txBody>
      </p:sp>
      <p:sp>
        <p:nvSpPr>
          <p:cNvPr id="4" name="Slide Number Placeholder 3"/>
          <p:cNvSpPr>
            <a:spLocks noGrp="1"/>
          </p:cNvSpPr>
          <p:nvPr>
            <p:ph type="sldNum" sz="quarter" idx="5"/>
          </p:nvPr>
        </p:nvSpPr>
        <p:spPr/>
        <p:txBody>
          <a:bodyPr/>
          <a:lstStyle/>
          <a:p>
            <a:pPr>
              <a:defRPr/>
            </a:pPr>
            <a:fld id="{DB12B2C4-2A0D-4A62-936E-39C60AA680EA}" type="slidenum">
              <a:rPr lang="fa-IR" smtClean="0"/>
              <a:pPr>
                <a:defRPr/>
              </a:pPr>
              <a:t>9</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96D1F7A0-EFF5-481C-84E8-8B5C453D8982}" type="datetimeFigureOut">
              <a:rPr lang="en-US" smtClean="0"/>
              <a:pPr/>
              <a:t>12/14/2014</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AE0EE757-5148-45E7-B815-26673FA7C06E}"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D1F7A0-EFF5-481C-84E8-8B5C453D8982}" type="datetimeFigureOut">
              <a:rPr lang="en-US" smtClean="0"/>
              <a:pPr/>
              <a:t>12/14/2014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E0EE757-5148-45E7-B815-26673FA7C06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D1F7A0-EFF5-481C-84E8-8B5C453D8982}" type="datetimeFigureOut">
              <a:rPr lang="en-US" smtClean="0"/>
              <a:pPr/>
              <a:t>12/14/2014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E0EE757-5148-45E7-B815-26673FA7C06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SmartArt Placeholder 2"/>
          <p:cNvSpPr>
            <a:spLocks noGrp="1"/>
          </p:cNvSpPr>
          <p:nvPr>
            <p:ph type="dgm" idx="1"/>
          </p:nvPr>
        </p:nvSpPr>
        <p:spPr>
          <a:xfrm>
            <a:off x="457200" y="1600200"/>
            <a:ext cx="8229600" cy="4525963"/>
          </a:xfrm>
        </p:spPr>
        <p:txBody>
          <a:bodyPr/>
          <a:lstStyle/>
          <a:p>
            <a:pPr lvl="0"/>
            <a:endParaRPr lang="fa-IR" noProof="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E5229CE4-183D-4C80-BD9A-B6BCB3DFF59D}" type="slidenum">
              <a:rPr lang="ar-SA"/>
              <a:pPr/>
              <a:t>‹#›</a:t>
            </a:fld>
            <a:endParaRPr lang="en-US"/>
          </a:p>
        </p:txBody>
      </p:sp>
    </p:spTree>
    <p:extLst>
      <p:ext uri="{BB962C8B-B14F-4D97-AF65-F5344CB8AC3E}">
        <p14:creationId xmlns:p14="http://schemas.microsoft.com/office/powerpoint/2010/main" xmlns="" val="191070806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1F8DC9-E37F-4BF2-9903-B38FE732D5D8}"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D1F7A0-EFF5-481C-84E8-8B5C453D8982}" type="datetimeFigureOut">
              <a:rPr lang="en-US" smtClean="0"/>
              <a:pPr/>
              <a:t>12/14/2014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E0EE757-5148-45E7-B815-26673FA7C06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6D1F7A0-EFF5-481C-84E8-8B5C453D8982}" type="datetimeFigureOut">
              <a:rPr lang="en-US" smtClean="0"/>
              <a:pPr/>
              <a:t>12/14/2014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E0EE757-5148-45E7-B815-26673FA7C06E}"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6D1F7A0-EFF5-481C-84E8-8B5C453D8982}" type="datetimeFigureOut">
              <a:rPr lang="en-US" smtClean="0"/>
              <a:pPr/>
              <a:t>12/14/2014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E0EE757-5148-45E7-B815-26673FA7C06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6D1F7A0-EFF5-481C-84E8-8B5C453D8982}" type="datetimeFigureOut">
              <a:rPr lang="en-US" smtClean="0"/>
              <a:pPr/>
              <a:t>12/14/2014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E0EE757-5148-45E7-B815-26673FA7C06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6D1F7A0-EFF5-481C-84E8-8B5C453D8982}" type="datetimeFigureOut">
              <a:rPr lang="en-US" smtClean="0"/>
              <a:pPr/>
              <a:t>12/14/2014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E0EE757-5148-45E7-B815-26673FA7C0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96D1F7A0-EFF5-481C-84E8-8B5C453D8982}" type="datetimeFigureOut">
              <a:rPr lang="en-US" smtClean="0"/>
              <a:pPr/>
              <a:t>12/14/2014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E0EE757-5148-45E7-B815-26673FA7C06E}"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6D1F7A0-EFF5-481C-84E8-8B5C453D8982}" type="datetimeFigureOut">
              <a:rPr lang="en-US" smtClean="0"/>
              <a:pPr/>
              <a:t>12/14/2014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E0EE757-5148-45E7-B815-26673FA7C06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96D1F7A0-EFF5-481C-84E8-8B5C453D8982}" type="datetimeFigureOut">
              <a:rPr lang="en-US" smtClean="0"/>
              <a:pPr/>
              <a:t>12/14/2014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E0EE757-5148-45E7-B815-26673FA7C06E}"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6D1F7A0-EFF5-481C-84E8-8B5C453D8982}" type="datetimeFigureOut">
              <a:rPr lang="en-US" smtClean="0"/>
              <a:pPr/>
              <a:t>12/14/2014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E0EE757-5148-45E7-B815-26673FA7C06E}"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1.png"/><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slimi"/>
          <p:cNvPicPr>
            <a:picLocks noChangeAspect="1" noChangeArrowheads="1"/>
          </p:cNvPicPr>
          <p:nvPr/>
        </p:nvPicPr>
        <p:blipFill>
          <a:blip r:embed="rId3" cstate="print"/>
          <a:srcRect/>
          <a:stretch>
            <a:fillRect/>
          </a:stretch>
        </p:blipFill>
        <p:spPr bwMode="auto">
          <a:xfrm>
            <a:off x="971550" y="179388"/>
            <a:ext cx="7416800" cy="6678612"/>
          </a:xfrm>
          <a:prstGeom prst="rect">
            <a:avLst/>
          </a:prstGeom>
          <a:noFill/>
          <a:ln w="9525">
            <a:noFill/>
            <a:miter lim="800000"/>
            <a:headEnd/>
            <a:tailEnd/>
          </a:ln>
        </p:spPr>
      </p:pic>
      <p:pic>
        <p:nvPicPr>
          <p:cNvPr id="5123" name="Picture 3" descr="bism2"/>
          <p:cNvPicPr>
            <a:picLocks noChangeAspect="1" noChangeArrowheads="1"/>
          </p:cNvPicPr>
          <p:nvPr/>
        </p:nvPicPr>
        <p:blipFill>
          <a:blip r:embed="rId4" cstate="print"/>
          <a:srcRect/>
          <a:stretch>
            <a:fillRect/>
          </a:stretch>
        </p:blipFill>
        <p:spPr bwMode="auto">
          <a:xfrm>
            <a:off x="3276600" y="2492375"/>
            <a:ext cx="2735263" cy="1830388"/>
          </a:xfrm>
          <a:prstGeom prst="rect">
            <a:avLst/>
          </a:prstGeom>
          <a:noFill/>
          <a:ln w="9525">
            <a:noFill/>
            <a:miter lim="800000"/>
            <a:headEnd/>
            <a:tailEnd/>
          </a:ln>
        </p:spPr>
      </p:pic>
    </p:spTree>
  </p:cSld>
  <p:clrMapOvr>
    <a:masterClrMapping/>
  </p:clrMapOvr>
  <p:transition spd="med" advTm="1000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762000" y="704850"/>
            <a:ext cx="7924800" cy="723900"/>
          </a:xfrm>
        </p:spPr>
        <p:txBody>
          <a:bodyPr>
            <a:normAutofit/>
          </a:bodyPr>
          <a:lstStyle/>
          <a:p>
            <a:pPr algn="ctr"/>
            <a:r>
              <a:rPr lang="fa-IR" sz="3200" b="1" dirty="0" smtClean="0">
                <a:cs typeface="B Titr" pitchFamily="2" charset="-78"/>
              </a:rPr>
              <a:t>روشهای سنجش و  ارزشیابی کیفی – توصیفی: </a:t>
            </a:r>
            <a:endParaRPr lang="en-US" sz="3200" b="1" dirty="0" smtClean="0">
              <a:cs typeface="B Titr" pitchFamily="2" charset="-78"/>
            </a:endParaRPr>
          </a:p>
        </p:txBody>
      </p:sp>
      <p:sp>
        <p:nvSpPr>
          <p:cNvPr id="32771" name="Content Placeholder 2"/>
          <p:cNvSpPr>
            <a:spLocks noGrp="1"/>
          </p:cNvSpPr>
          <p:nvPr>
            <p:ph idx="1"/>
          </p:nvPr>
        </p:nvSpPr>
        <p:spPr/>
        <p:txBody>
          <a:bodyPr>
            <a:normAutofit/>
          </a:bodyPr>
          <a:lstStyle/>
          <a:p>
            <a:pPr algn="r" rtl="1">
              <a:lnSpc>
                <a:spcPct val="150000"/>
              </a:lnSpc>
              <a:buFont typeface="Wingdings" pitchFamily="2" charset="2"/>
              <a:buChar char="ü"/>
            </a:pPr>
            <a:r>
              <a:rPr lang="fa-IR" sz="4400" b="1" dirty="0" smtClean="0">
                <a:latin typeface="Arial" pitchFamily="34" charset="0"/>
                <a:cs typeface="Arial" pitchFamily="34" charset="0"/>
              </a:rPr>
              <a:t>کتبی </a:t>
            </a:r>
          </a:p>
          <a:p>
            <a:pPr algn="r" rtl="1">
              <a:lnSpc>
                <a:spcPct val="150000"/>
              </a:lnSpc>
              <a:buFont typeface="Wingdings" pitchFamily="2" charset="2"/>
              <a:buChar char="ü"/>
            </a:pPr>
            <a:r>
              <a:rPr lang="fa-IR" sz="4400" b="1" dirty="0" smtClean="0">
                <a:latin typeface="Arial" pitchFamily="34" charset="0"/>
                <a:cs typeface="Arial" pitchFamily="34" charset="0"/>
              </a:rPr>
              <a:t> شفاهی</a:t>
            </a:r>
          </a:p>
          <a:p>
            <a:pPr algn="r" rtl="1">
              <a:lnSpc>
                <a:spcPct val="150000"/>
              </a:lnSpc>
              <a:buFont typeface="Wingdings" pitchFamily="2" charset="2"/>
              <a:buChar char="ü"/>
            </a:pPr>
            <a:r>
              <a:rPr lang="fa-IR" sz="4400" b="1" dirty="0" smtClean="0">
                <a:latin typeface="Arial" pitchFamily="34" charset="0"/>
                <a:cs typeface="Arial" pitchFamily="34" charset="0"/>
              </a:rPr>
              <a:t> عملکردی </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3"/>
          <p:cNvSpPr>
            <a:spLocks noGrp="1" noChangeArrowheads="1"/>
          </p:cNvSpPr>
          <p:nvPr>
            <p:ph idx="1"/>
          </p:nvPr>
        </p:nvSpPr>
        <p:spPr>
          <a:xfrm>
            <a:off x="230832" y="1500758"/>
            <a:ext cx="8229600" cy="3152378"/>
          </a:xfrm>
        </p:spPr>
        <p:txBody>
          <a:bodyPr>
            <a:normAutofit/>
          </a:bodyPr>
          <a:lstStyle/>
          <a:p>
            <a:pPr algn="r" rtl="1"/>
            <a:r>
              <a:rPr lang="fa-IR" b="1" dirty="0" smtClean="0">
                <a:solidFill>
                  <a:srgbClr val="C00000"/>
                </a:solidFill>
                <a:cs typeface="B Roya" pitchFamily="2" charset="-78"/>
              </a:rPr>
              <a:t>آزمون هاي عملكردي نمونه كار :</a:t>
            </a:r>
          </a:p>
          <a:p>
            <a:pPr algn="r" rtl="1"/>
            <a:endParaRPr lang="en-US" sz="1050" b="1" dirty="0" smtClean="0">
              <a:cs typeface="B Roya" pitchFamily="2" charset="-78"/>
            </a:endParaRPr>
          </a:p>
          <a:p>
            <a:pPr algn="r" rtl="1"/>
            <a:r>
              <a:rPr lang="fa-IR" sz="2000" b="1" dirty="0">
                <a:cs typeface="B Roya" pitchFamily="2" charset="-78"/>
              </a:rPr>
              <a:t>متني را ترجمه کند؛ </a:t>
            </a:r>
            <a:endParaRPr lang="fa-IR" sz="2000" b="1" dirty="0" smtClean="0">
              <a:cs typeface="B Roya" pitchFamily="2" charset="-78"/>
            </a:endParaRPr>
          </a:p>
          <a:p>
            <a:pPr algn="r" rtl="1"/>
            <a:r>
              <a:rPr lang="fa-IR" sz="2000" b="1" dirty="0" smtClean="0">
                <a:cs typeface="B Roya" pitchFamily="2" charset="-78"/>
              </a:rPr>
              <a:t>مكعبي را با ابعاد مختلف بسازند؛</a:t>
            </a:r>
            <a:endParaRPr lang="en-US" sz="2000" b="1" dirty="0">
              <a:cs typeface="B Roya" pitchFamily="2" charset="-78"/>
            </a:endParaRPr>
          </a:p>
          <a:p>
            <a:pPr algn="r" rtl="1"/>
            <a:r>
              <a:rPr lang="fa-IR" sz="2000" b="1" dirty="0">
                <a:cs typeface="B Roya" pitchFamily="2" charset="-78"/>
              </a:rPr>
              <a:t>اطلاعاتي را درباره‌ي موضوعي گردآوري کند و آن را در جدولي خلاصه و طبقه بندي کند؛</a:t>
            </a:r>
            <a:endParaRPr lang="en-US" sz="2000" b="1" dirty="0">
              <a:cs typeface="B Roya" pitchFamily="2" charset="-78"/>
            </a:endParaRPr>
          </a:p>
          <a:p>
            <a:pPr algn="r" rtl="1"/>
            <a:r>
              <a:rPr lang="fa-IR" sz="2000" b="1" dirty="0">
                <a:cs typeface="B Roya" pitchFamily="2" charset="-78"/>
              </a:rPr>
              <a:t>ماده‌ي شيميايي جديدي را بسازد؛</a:t>
            </a:r>
            <a:endParaRPr lang="en-US" sz="2000" b="1" dirty="0">
              <a:cs typeface="B Roya" pitchFamily="2" charset="-78"/>
            </a:endParaRPr>
          </a:p>
          <a:p>
            <a:pPr algn="r" rtl="1"/>
            <a:r>
              <a:rPr lang="fa-IR" sz="2000" b="1" dirty="0">
                <a:cs typeface="B Roya" pitchFamily="2" charset="-78"/>
              </a:rPr>
              <a:t>روزنامه‌ي ديواري تهيه کند؛</a:t>
            </a:r>
            <a:endParaRPr lang="en-US" sz="2000" b="1" dirty="0">
              <a:cs typeface="B Roya" pitchFamily="2" charset="-78"/>
            </a:endParaRPr>
          </a:p>
          <a:p>
            <a:pPr algn="r" rtl="1"/>
            <a:r>
              <a:rPr lang="fa-IR" sz="2000" b="1" dirty="0">
                <a:cs typeface="B Roya" pitchFamily="2" charset="-78"/>
              </a:rPr>
              <a:t>گروهي از سنگ‌ها، برگ‌ها يا اشيا ديگررا گردآوري و طبقه بندي  نمايد.</a:t>
            </a:r>
            <a:endParaRPr lang="en-US" sz="2000" b="1" dirty="0">
              <a:cs typeface="B Roya" pitchFamily="2" charset="-78"/>
            </a:endParaRPr>
          </a:p>
          <a:p>
            <a:endParaRPr lang="fa-IR" sz="1800" b="1" dirty="0" smtClean="0"/>
          </a:p>
        </p:txBody>
      </p:sp>
      <p:sp>
        <p:nvSpPr>
          <p:cNvPr id="142341" name="Slide Number Placeholder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E83ED7E-40D9-47CB-A8D4-8AE002C36404}" type="slidenum">
              <a:rPr lang="ar-SA"/>
              <a:pPr eaLnBrk="1" hangingPunct="1"/>
              <a:t>100</a:t>
            </a:fld>
            <a:endParaRPr lang="en-US"/>
          </a:p>
        </p:txBody>
      </p:sp>
      <p:sp>
        <p:nvSpPr>
          <p:cNvPr id="4" name="Cloud Callout 3"/>
          <p:cNvSpPr/>
          <p:nvPr/>
        </p:nvSpPr>
        <p:spPr bwMode="auto">
          <a:xfrm>
            <a:off x="4067944" y="404664"/>
            <a:ext cx="4464496" cy="928687"/>
          </a:xfrm>
          <a:prstGeom prst="cloudCallout">
            <a:avLst>
              <a:gd name="adj1" fmla="val -14006"/>
              <a:gd name="adj2" fmla="val 43355"/>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defRPr/>
            </a:pPr>
            <a:r>
              <a:rPr lang="fa-IR" sz="2000" dirty="0" smtClean="0">
                <a:solidFill>
                  <a:srgbClr val="003399"/>
                </a:solidFill>
                <a:cs typeface="B Titr" pitchFamily="2" charset="-78"/>
              </a:rPr>
              <a:t>انواع آزمون هاي عملكردي</a:t>
            </a:r>
            <a:endParaRPr lang="en-US" sz="2000" dirty="0">
              <a:solidFill>
                <a:srgbClr val="003399"/>
              </a:solidFill>
              <a:cs typeface="B Titr" pitchFamily="2" charset="-78"/>
            </a:endParaRPr>
          </a:p>
        </p:txBody>
      </p:sp>
      <p:grpSp>
        <p:nvGrpSpPr>
          <p:cNvPr id="2" name="Group 2"/>
          <p:cNvGrpSpPr>
            <a:grpSpLocks/>
          </p:cNvGrpSpPr>
          <p:nvPr/>
        </p:nvGrpSpPr>
        <p:grpSpPr bwMode="auto">
          <a:xfrm>
            <a:off x="-23813" y="536575"/>
            <a:ext cx="1608138" cy="754063"/>
            <a:chOff x="-15" y="188"/>
            <a:chExt cx="1013" cy="475"/>
          </a:xfrm>
        </p:grpSpPr>
        <p:sp>
          <p:nvSpPr>
            <p:cNvPr id="142342"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42343" name="Text Box 4"/>
            <p:cNvSpPr txBox="1">
              <a:spLocks noChangeArrowheads="1"/>
            </p:cNvSpPr>
            <p:nvPr/>
          </p:nvSpPr>
          <p:spPr bwMode="auto">
            <a:xfrm rot="-2630473">
              <a:off x="-15" y="188"/>
              <a:ext cx="940"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2000">
                  <a:cs typeface="Homa" pitchFamily="2" charset="-78"/>
                </a:rPr>
                <a:t>جمع آوري اطلاعات</a:t>
              </a:r>
              <a:endParaRPr lang="en-US" sz="2000">
                <a:cs typeface="Homa" pitchFamily="2" charset="-78"/>
              </a:endParaRPr>
            </a:p>
          </p:txBody>
        </p:sp>
      </p:grpSp>
      <p:sp>
        <p:nvSpPr>
          <p:cNvPr id="8" name="Rectangle 3"/>
          <p:cNvSpPr txBox="1">
            <a:spLocks noChangeArrowheads="1"/>
          </p:cNvSpPr>
          <p:nvPr/>
        </p:nvSpPr>
        <p:spPr>
          <a:xfrm>
            <a:off x="230832" y="4525094"/>
            <a:ext cx="8229600" cy="2216274"/>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r" rtl="1"/>
            <a:r>
              <a:rPr lang="fa-IR" b="1" dirty="0" smtClean="0">
                <a:solidFill>
                  <a:srgbClr val="C00000"/>
                </a:solidFill>
                <a:cs typeface="B Roya" pitchFamily="2" charset="-78"/>
              </a:rPr>
              <a:t>آزمون هاي عملكردي موقعيت هاي شبيه سازي شده :</a:t>
            </a:r>
          </a:p>
          <a:p>
            <a:pPr algn="r" rtl="1"/>
            <a:endParaRPr lang="en-US" sz="1100" b="1" dirty="0" smtClean="0">
              <a:cs typeface="B Roya" pitchFamily="2" charset="-78"/>
            </a:endParaRPr>
          </a:p>
          <a:p>
            <a:pPr algn="r" rtl="1"/>
            <a:r>
              <a:rPr lang="fa-IR" sz="2000" b="1" dirty="0" smtClean="0">
                <a:cs typeface="B Roya" pitchFamily="2" charset="-78"/>
              </a:rPr>
              <a:t>نامه اي بنويسد و طبق روش معمول در پاكت گذاشته و در صندوق پست بياندازد .</a:t>
            </a:r>
          </a:p>
          <a:p>
            <a:pPr algn="r" rtl="1"/>
            <a:r>
              <a:rPr lang="fa-IR" sz="2000" b="1" dirty="0" smtClean="0">
                <a:cs typeface="B Roya" pitchFamily="2" charset="-78"/>
              </a:rPr>
              <a:t>نقشي را در يكي از زمينه هاي درسي بازي نمايد .( ايفاي نقش )</a:t>
            </a:r>
          </a:p>
          <a:p>
            <a:pPr algn="r" rtl="1"/>
            <a:r>
              <a:rPr lang="fa-IR" sz="2000" b="1" dirty="0" smtClean="0">
                <a:cs typeface="B Roya" pitchFamily="2" charset="-78"/>
              </a:rPr>
              <a:t>در كلاس يا در آزمايشگاه با وسايل خاص  ، مدارالكتريكي ساده اي را طراحي و اجرا كند.</a:t>
            </a:r>
            <a:endParaRPr lang="fa-IR" sz="2000" b="1" dirty="0">
              <a:cs typeface="B Roya" pitchFamily="2" charset="-78"/>
            </a:endParaRPr>
          </a:p>
        </p:txBody>
      </p:sp>
    </p:spTree>
    <p:extLst>
      <p:ext uri="{BB962C8B-B14F-4D97-AF65-F5344CB8AC3E}">
        <p14:creationId xmlns:p14="http://schemas.microsoft.com/office/powerpoint/2010/main" xmlns="" val="4025241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2338">
                                            <p:txEl>
                                              <p:pRg st="0" end="0"/>
                                            </p:txEl>
                                          </p:spTgt>
                                        </p:tgtEl>
                                        <p:attrNameLst>
                                          <p:attrName>style.visibility</p:attrName>
                                        </p:attrNameLst>
                                      </p:cBhvr>
                                      <p:to>
                                        <p:strVal val="visible"/>
                                      </p:to>
                                    </p:set>
                                    <p:anim calcmode="lin" valueType="num">
                                      <p:cBhvr>
                                        <p:cTn id="7" dur="500" fill="hold"/>
                                        <p:tgtEl>
                                          <p:spTgt spid="14233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233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233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42338">
                                            <p:txEl>
                                              <p:pRg st="2" end="2"/>
                                            </p:txEl>
                                          </p:spTgt>
                                        </p:tgtEl>
                                        <p:attrNameLst>
                                          <p:attrName>style.visibility</p:attrName>
                                        </p:attrNameLst>
                                      </p:cBhvr>
                                      <p:to>
                                        <p:strVal val="visible"/>
                                      </p:to>
                                    </p:set>
                                    <p:anim calcmode="lin" valueType="num">
                                      <p:cBhvr>
                                        <p:cTn id="14" dur="500" fill="hold"/>
                                        <p:tgtEl>
                                          <p:spTgt spid="14233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4233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42338">
                                            <p:txEl>
                                              <p:pRg st="2" end="2"/>
                                            </p:txEl>
                                          </p:spTgt>
                                        </p:tgtEl>
                                      </p:cBhvr>
                                    </p:animEffect>
                                  </p:childTnLst>
                                </p:cTn>
                              </p:par>
                            </p:childTnLst>
                          </p:cTn>
                        </p:par>
                        <p:par>
                          <p:cTn id="17" fill="hold">
                            <p:stCondLst>
                              <p:cond delay="500"/>
                            </p:stCondLst>
                            <p:childTnLst>
                              <p:par>
                                <p:cTn id="18" presetID="53" presetClass="entr" presetSubtype="0" fill="hold" grpId="0" nodeType="afterEffect">
                                  <p:stCondLst>
                                    <p:cond delay="0"/>
                                  </p:stCondLst>
                                  <p:childTnLst>
                                    <p:set>
                                      <p:cBhvr>
                                        <p:cTn id="19" dur="1" fill="hold">
                                          <p:stCondLst>
                                            <p:cond delay="0"/>
                                          </p:stCondLst>
                                        </p:cTn>
                                        <p:tgtEl>
                                          <p:spTgt spid="142338">
                                            <p:txEl>
                                              <p:pRg st="3" end="3"/>
                                            </p:txEl>
                                          </p:spTgt>
                                        </p:tgtEl>
                                        <p:attrNameLst>
                                          <p:attrName>style.visibility</p:attrName>
                                        </p:attrNameLst>
                                      </p:cBhvr>
                                      <p:to>
                                        <p:strVal val="visible"/>
                                      </p:to>
                                    </p:set>
                                    <p:anim calcmode="lin" valueType="num">
                                      <p:cBhvr>
                                        <p:cTn id="20" dur="500" fill="hold"/>
                                        <p:tgtEl>
                                          <p:spTgt spid="142338">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142338">
                                            <p:txEl>
                                              <p:pRg st="3" end="3"/>
                                            </p:txEl>
                                          </p:spTgt>
                                        </p:tgtEl>
                                        <p:attrNameLst>
                                          <p:attrName>ppt_h</p:attrName>
                                        </p:attrNameLst>
                                      </p:cBhvr>
                                      <p:tavLst>
                                        <p:tav tm="0">
                                          <p:val>
                                            <p:fltVal val="0"/>
                                          </p:val>
                                        </p:tav>
                                        <p:tav tm="100000">
                                          <p:val>
                                            <p:strVal val="#ppt_h"/>
                                          </p:val>
                                        </p:tav>
                                      </p:tavLst>
                                    </p:anim>
                                    <p:animEffect transition="in" filter="fade">
                                      <p:cBhvr>
                                        <p:cTn id="22" dur="500"/>
                                        <p:tgtEl>
                                          <p:spTgt spid="142338">
                                            <p:txEl>
                                              <p:pRg st="3" end="3"/>
                                            </p:txEl>
                                          </p:spTgt>
                                        </p:tgtEl>
                                      </p:cBhvr>
                                    </p:animEffect>
                                  </p:childTnLst>
                                </p:cTn>
                              </p:par>
                            </p:childTnLst>
                          </p:cTn>
                        </p:par>
                        <p:par>
                          <p:cTn id="23" fill="hold">
                            <p:stCondLst>
                              <p:cond delay="1000"/>
                            </p:stCondLst>
                            <p:childTnLst>
                              <p:par>
                                <p:cTn id="24" presetID="53" presetClass="entr" presetSubtype="0" fill="hold" grpId="0" nodeType="afterEffect">
                                  <p:stCondLst>
                                    <p:cond delay="0"/>
                                  </p:stCondLst>
                                  <p:childTnLst>
                                    <p:set>
                                      <p:cBhvr>
                                        <p:cTn id="25" dur="1" fill="hold">
                                          <p:stCondLst>
                                            <p:cond delay="0"/>
                                          </p:stCondLst>
                                        </p:cTn>
                                        <p:tgtEl>
                                          <p:spTgt spid="142338">
                                            <p:txEl>
                                              <p:pRg st="4" end="4"/>
                                            </p:txEl>
                                          </p:spTgt>
                                        </p:tgtEl>
                                        <p:attrNameLst>
                                          <p:attrName>style.visibility</p:attrName>
                                        </p:attrNameLst>
                                      </p:cBhvr>
                                      <p:to>
                                        <p:strVal val="visible"/>
                                      </p:to>
                                    </p:set>
                                    <p:anim calcmode="lin" valueType="num">
                                      <p:cBhvr>
                                        <p:cTn id="26" dur="500" fill="hold"/>
                                        <p:tgtEl>
                                          <p:spTgt spid="142338">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142338">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142338">
                                            <p:txEl>
                                              <p:pRg st="4" end="4"/>
                                            </p:txEl>
                                          </p:spTgt>
                                        </p:tgtEl>
                                      </p:cBhvr>
                                    </p:animEffect>
                                  </p:childTnLst>
                                </p:cTn>
                              </p:par>
                            </p:childTnLst>
                          </p:cTn>
                        </p:par>
                        <p:par>
                          <p:cTn id="29" fill="hold">
                            <p:stCondLst>
                              <p:cond delay="1500"/>
                            </p:stCondLst>
                            <p:childTnLst>
                              <p:par>
                                <p:cTn id="30" presetID="53" presetClass="entr" presetSubtype="0" fill="hold" grpId="0" nodeType="afterEffect">
                                  <p:stCondLst>
                                    <p:cond delay="0"/>
                                  </p:stCondLst>
                                  <p:childTnLst>
                                    <p:set>
                                      <p:cBhvr>
                                        <p:cTn id="31" dur="1" fill="hold">
                                          <p:stCondLst>
                                            <p:cond delay="0"/>
                                          </p:stCondLst>
                                        </p:cTn>
                                        <p:tgtEl>
                                          <p:spTgt spid="142338">
                                            <p:txEl>
                                              <p:pRg st="5" end="5"/>
                                            </p:txEl>
                                          </p:spTgt>
                                        </p:tgtEl>
                                        <p:attrNameLst>
                                          <p:attrName>style.visibility</p:attrName>
                                        </p:attrNameLst>
                                      </p:cBhvr>
                                      <p:to>
                                        <p:strVal val="visible"/>
                                      </p:to>
                                    </p:set>
                                    <p:anim calcmode="lin" valueType="num">
                                      <p:cBhvr>
                                        <p:cTn id="32" dur="500" fill="hold"/>
                                        <p:tgtEl>
                                          <p:spTgt spid="142338">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142338">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142338">
                                            <p:txEl>
                                              <p:pRg st="5" end="5"/>
                                            </p:txEl>
                                          </p:spTgt>
                                        </p:tgtEl>
                                      </p:cBhvr>
                                    </p:animEffect>
                                  </p:childTnLst>
                                </p:cTn>
                              </p:par>
                            </p:childTnLst>
                          </p:cTn>
                        </p:par>
                        <p:par>
                          <p:cTn id="35" fill="hold">
                            <p:stCondLst>
                              <p:cond delay="2000"/>
                            </p:stCondLst>
                            <p:childTnLst>
                              <p:par>
                                <p:cTn id="36" presetID="53" presetClass="entr" presetSubtype="0" fill="hold" grpId="0" nodeType="afterEffect">
                                  <p:stCondLst>
                                    <p:cond delay="0"/>
                                  </p:stCondLst>
                                  <p:childTnLst>
                                    <p:set>
                                      <p:cBhvr>
                                        <p:cTn id="37" dur="1" fill="hold">
                                          <p:stCondLst>
                                            <p:cond delay="0"/>
                                          </p:stCondLst>
                                        </p:cTn>
                                        <p:tgtEl>
                                          <p:spTgt spid="142338">
                                            <p:txEl>
                                              <p:pRg st="6" end="6"/>
                                            </p:txEl>
                                          </p:spTgt>
                                        </p:tgtEl>
                                        <p:attrNameLst>
                                          <p:attrName>style.visibility</p:attrName>
                                        </p:attrNameLst>
                                      </p:cBhvr>
                                      <p:to>
                                        <p:strVal val="visible"/>
                                      </p:to>
                                    </p:set>
                                    <p:anim calcmode="lin" valueType="num">
                                      <p:cBhvr>
                                        <p:cTn id="38" dur="500" fill="hold"/>
                                        <p:tgtEl>
                                          <p:spTgt spid="142338">
                                            <p:txEl>
                                              <p:pRg st="6" end="6"/>
                                            </p:txEl>
                                          </p:spTgt>
                                        </p:tgtEl>
                                        <p:attrNameLst>
                                          <p:attrName>ppt_w</p:attrName>
                                        </p:attrNameLst>
                                      </p:cBhvr>
                                      <p:tavLst>
                                        <p:tav tm="0">
                                          <p:val>
                                            <p:fltVal val="0"/>
                                          </p:val>
                                        </p:tav>
                                        <p:tav tm="100000">
                                          <p:val>
                                            <p:strVal val="#ppt_w"/>
                                          </p:val>
                                        </p:tav>
                                      </p:tavLst>
                                    </p:anim>
                                    <p:anim calcmode="lin" valueType="num">
                                      <p:cBhvr>
                                        <p:cTn id="39" dur="500" fill="hold"/>
                                        <p:tgtEl>
                                          <p:spTgt spid="142338">
                                            <p:txEl>
                                              <p:pRg st="6" end="6"/>
                                            </p:txEl>
                                          </p:spTgt>
                                        </p:tgtEl>
                                        <p:attrNameLst>
                                          <p:attrName>ppt_h</p:attrName>
                                        </p:attrNameLst>
                                      </p:cBhvr>
                                      <p:tavLst>
                                        <p:tav tm="0">
                                          <p:val>
                                            <p:fltVal val="0"/>
                                          </p:val>
                                        </p:tav>
                                        <p:tav tm="100000">
                                          <p:val>
                                            <p:strVal val="#ppt_h"/>
                                          </p:val>
                                        </p:tav>
                                      </p:tavLst>
                                    </p:anim>
                                    <p:animEffect transition="in" filter="fade">
                                      <p:cBhvr>
                                        <p:cTn id="40" dur="500"/>
                                        <p:tgtEl>
                                          <p:spTgt spid="142338">
                                            <p:txEl>
                                              <p:pRg st="6" end="6"/>
                                            </p:txEl>
                                          </p:spTgt>
                                        </p:tgtEl>
                                      </p:cBhvr>
                                    </p:animEffect>
                                  </p:childTnLst>
                                </p:cTn>
                              </p:par>
                            </p:childTnLst>
                          </p:cTn>
                        </p:par>
                        <p:par>
                          <p:cTn id="41" fill="hold">
                            <p:stCondLst>
                              <p:cond delay="2500"/>
                            </p:stCondLst>
                            <p:childTnLst>
                              <p:par>
                                <p:cTn id="42" presetID="53" presetClass="entr" presetSubtype="0" fill="hold" grpId="0" nodeType="afterEffect">
                                  <p:stCondLst>
                                    <p:cond delay="0"/>
                                  </p:stCondLst>
                                  <p:childTnLst>
                                    <p:set>
                                      <p:cBhvr>
                                        <p:cTn id="43" dur="1" fill="hold">
                                          <p:stCondLst>
                                            <p:cond delay="0"/>
                                          </p:stCondLst>
                                        </p:cTn>
                                        <p:tgtEl>
                                          <p:spTgt spid="142338">
                                            <p:txEl>
                                              <p:pRg st="7" end="7"/>
                                            </p:txEl>
                                          </p:spTgt>
                                        </p:tgtEl>
                                        <p:attrNameLst>
                                          <p:attrName>style.visibility</p:attrName>
                                        </p:attrNameLst>
                                      </p:cBhvr>
                                      <p:to>
                                        <p:strVal val="visible"/>
                                      </p:to>
                                    </p:set>
                                    <p:anim calcmode="lin" valueType="num">
                                      <p:cBhvr>
                                        <p:cTn id="44" dur="500" fill="hold"/>
                                        <p:tgtEl>
                                          <p:spTgt spid="142338">
                                            <p:txEl>
                                              <p:pRg st="7" end="7"/>
                                            </p:txEl>
                                          </p:spTgt>
                                        </p:tgtEl>
                                        <p:attrNameLst>
                                          <p:attrName>ppt_w</p:attrName>
                                        </p:attrNameLst>
                                      </p:cBhvr>
                                      <p:tavLst>
                                        <p:tav tm="0">
                                          <p:val>
                                            <p:fltVal val="0"/>
                                          </p:val>
                                        </p:tav>
                                        <p:tav tm="100000">
                                          <p:val>
                                            <p:strVal val="#ppt_w"/>
                                          </p:val>
                                        </p:tav>
                                      </p:tavLst>
                                    </p:anim>
                                    <p:anim calcmode="lin" valueType="num">
                                      <p:cBhvr>
                                        <p:cTn id="45" dur="500" fill="hold"/>
                                        <p:tgtEl>
                                          <p:spTgt spid="142338">
                                            <p:txEl>
                                              <p:pRg st="7" end="7"/>
                                            </p:txEl>
                                          </p:spTgt>
                                        </p:tgtEl>
                                        <p:attrNameLst>
                                          <p:attrName>ppt_h</p:attrName>
                                        </p:attrNameLst>
                                      </p:cBhvr>
                                      <p:tavLst>
                                        <p:tav tm="0">
                                          <p:val>
                                            <p:fltVal val="0"/>
                                          </p:val>
                                        </p:tav>
                                        <p:tav tm="100000">
                                          <p:val>
                                            <p:strVal val="#ppt_h"/>
                                          </p:val>
                                        </p:tav>
                                      </p:tavLst>
                                    </p:anim>
                                    <p:animEffect transition="in" filter="fade">
                                      <p:cBhvr>
                                        <p:cTn id="46" dur="500"/>
                                        <p:tgtEl>
                                          <p:spTgt spid="142338">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Effect transition="in" filter="fade">
                                      <p:cBhvr>
                                        <p:cTn id="51" dur="500"/>
                                        <p:tgtEl>
                                          <p:spTgt spid="8">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8">
                                            <p:txEl>
                                              <p:pRg st="2" end="2"/>
                                            </p:txEl>
                                          </p:spTgt>
                                        </p:tgtEl>
                                        <p:attrNameLst>
                                          <p:attrName>style.visibility</p:attrName>
                                        </p:attrNameLst>
                                      </p:cBhvr>
                                      <p:to>
                                        <p:strVal val="visible"/>
                                      </p:to>
                                    </p:set>
                                    <p:animEffect transition="in" filter="fade">
                                      <p:cBhvr>
                                        <p:cTn id="56" dur="500"/>
                                        <p:tgtEl>
                                          <p:spTgt spid="8">
                                            <p:txEl>
                                              <p:pRg st="2" end="2"/>
                                            </p:txEl>
                                          </p:spTgt>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8">
                                            <p:txEl>
                                              <p:pRg st="3" end="3"/>
                                            </p:txEl>
                                          </p:spTgt>
                                        </p:tgtEl>
                                        <p:attrNameLst>
                                          <p:attrName>style.visibility</p:attrName>
                                        </p:attrNameLst>
                                      </p:cBhvr>
                                      <p:to>
                                        <p:strVal val="visible"/>
                                      </p:to>
                                    </p:set>
                                    <p:animEffect transition="in" filter="fade">
                                      <p:cBhvr>
                                        <p:cTn id="60" dur="500"/>
                                        <p:tgtEl>
                                          <p:spTgt spid="8">
                                            <p:txEl>
                                              <p:pRg st="3" end="3"/>
                                            </p:txEl>
                                          </p:spTgt>
                                        </p:tgtEl>
                                      </p:cBhvr>
                                    </p:animEffect>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8">
                                            <p:txEl>
                                              <p:pRg st="4" end="4"/>
                                            </p:txEl>
                                          </p:spTgt>
                                        </p:tgtEl>
                                        <p:attrNameLst>
                                          <p:attrName>style.visibility</p:attrName>
                                        </p:attrNameLst>
                                      </p:cBhvr>
                                      <p:to>
                                        <p:strVal val="visible"/>
                                      </p:to>
                                    </p:set>
                                    <p:animEffect transition="in" filter="fade">
                                      <p:cBhvr>
                                        <p:cTn id="64"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build="p"/>
      <p:bldP spid="8" grpId="0" build="allAtOnce"/>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3"/>
          <p:cNvSpPr>
            <a:spLocks noGrp="1" noChangeArrowheads="1"/>
          </p:cNvSpPr>
          <p:nvPr>
            <p:ph idx="1"/>
          </p:nvPr>
        </p:nvSpPr>
        <p:spPr>
          <a:xfrm>
            <a:off x="1143000" y="2276872"/>
            <a:ext cx="7255768" cy="3554413"/>
          </a:xfrm>
          <a:solidFill>
            <a:srgbClr val="F5DBB5"/>
          </a:solidFill>
        </p:spPr>
        <p:txBody>
          <a:bodyPr>
            <a:normAutofit lnSpcReduction="10000"/>
          </a:bodyPr>
          <a:lstStyle/>
          <a:p>
            <a:pPr algn="r" rtl="1">
              <a:buFontTx/>
              <a:buNone/>
            </a:pPr>
            <a:r>
              <a:rPr lang="fa-IR" sz="2800" b="1" dirty="0" smtClean="0">
                <a:cs typeface="B Roya" pitchFamily="2" charset="-78"/>
              </a:rPr>
              <a:t>سه روش برای ارزش یابی از آزمون هاي عملكردي وجود دارد.</a:t>
            </a:r>
          </a:p>
          <a:p>
            <a:pPr algn="r" rtl="1">
              <a:buFontTx/>
              <a:buNone/>
            </a:pPr>
            <a:endParaRPr lang="fa-IR" sz="1800" b="1" dirty="0" smtClean="0">
              <a:cs typeface="B Roya" pitchFamily="2" charset="-78"/>
            </a:endParaRPr>
          </a:p>
          <a:p>
            <a:pPr algn="r" rtl="1">
              <a:lnSpc>
                <a:spcPct val="150000"/>
              </a:lnSpc>
              <a:buFontTx/>
              <a:buNone/>
            </a:pPr>
            <a:r>
              <a:rPr lang="fa-IR" sz="3200" b="1" dirty="0" smtClean="0">
                <a:solidFill>
                  <a:srgbClr val="0028A8"/>
                </a:solidFill>
                <a:cs typeface="B Roya" pitchFamily="2" charset="-78"/>
              </a:rPr>
              <a:t>1 ـ روش مرتبه اي </a:t>
            </a:r>
          </a:p>
          <a:p>
            <a:pPr algn="r" rtl="1">
              <a:lnSpc>
                <a:spcPct val="150000"/>
              </a:lnSpc>
              <a:buFontTx/>
              <a:buNone/>
            </a:pPr>
            <a:r>
              <a:rPr lang="fa-IR" sz="3200" b="1" dirty="0" smtClean="0">
                <a:solidFill>
                  <a:srgbClr val="0028A8"/>
                </a:solidFill>
                <a:cs typeface="B Roya" pitchFamily="2" charset="-78"/>
              </a:rPr>
              <a:t>2 ـ روش ملاكي </a:t>
            </a:r>
          </a:p>
          <a:p>
            <a:pPr algn="r" rtl="1">
              <a:lnSpc>
                <a:spcPct val="150000"/>
              </a:lnSpc>
              <a:buFontTx/>
              <a:buNone/>
            </a:pPr>
            <a:r>
              <a:rPr lang="fa-IR" sz="3200" b="1" dirty="0" smtClean="0">
                <a:solidFill>
                  <a:srgbClr val="0028A8"/>
                </a:solidFill>
                <a:cs typeface="B Roya" pitchFamily="2" charset="-78"/>
              </a:rPr>
              <a:t>3 ـ روش فرايندي</a:t>
            </a:r>
            <a:endParaRPr lang="en-US" sz="3200" b="1" dirty="0" smtClean="0">
              <a:solidFill>
                <a:srgbClr val="0028A8"/>
              </a:solidFill>
              <a:cs typeface="B Roya" pitchFamily="2" charset="-78"/>
            </a:endParaRPr>
          </a:p>
        </p:txBody>
      </p:sp>
      <p:sp>
        <p:nvSpPr>
          <p:cNvPr id="143365" name="Slide Number Placeholder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F7B8B87-2861-4AB8-93BC-02E8144FAA01}" type="slidenum">
              <a:rPr lang="ar-SA"/>
              <a:pPr eaLnBrk="1" hangingPunct="1"/>
              <a:t>101</a:t>
            </a:fld>
            <a:endParaRPr lang="en-US"/>
          </a:p>
        </p:txBody>
      </p:sp>
      <p:grpSp>
        <p:nvGrpSpPr>
          <p:cNvPr id="2" name="Group 2"/>
          <p:cNvGrpSpPr>
            <a:grpSpLocks/>
          </p:cNvGrpSpPr>
          <p:nvPr/>
        </p:nvGrpSpPr>
        <p:grpSpPr bwMode="auto">
          <a:xfrm>
            <a:off x="-23813" y="536575"/>
            <a:ext cx="1608138" cy="754063"/>
            <a:chOff x="-15" y="188"/>
            <a:chExt cx="1013" cy="475"/>
          </a:xfrm>
        </p:grpSpPr>
        <p:sp>
          <p:nvSpPr>
            <p:cNvPr id="143366"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43367" name="Text Box 4"/>
            <p:cNvSpPr txBox="1">
              <a:spLocks noChangeArrowheads="1"/>
            </p:cNvSpPr>
            <p:nvPr/>
          </p:nvSpPr>
          <p:spPr bwMode="auto">
            <a:xfrm rot="-2630473">
              <a:off x="-15" y="188"/>
              <a:ext cx="940"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2000">
                  <a:cs typeface="Homa" pitchFamily="2" charset="-78"/>
                </a:rPr>
                <a:t>جمع آوري اطلاعات</a:t>
              </a:r>
              <a:endParaRPr lang="en-US" sz="2000">
                <a:cs typeface="Homa" pitchFamily="2" charset="-78"/>
              </a:endParaRPr>
            </a:p>
          </p:txBody>
        </p:sp>
      </p:grpSp>
      <p:sp>
        <p:nvSpPr>
          <p:cNvPr id="3" name="Rectangle 2"/>
          <p:cNvSpPr/>
          <p:nvPr/>
        </p:nvSpPr>
        <p:spPr>
          <a:xfrm>
            <a:off x="2403388" y="961564"/>
            <a:ext cx="6205545" cy="523220"/>
          </a:xfrm>
          <a:prstGeom prst="rect">
            <a:avLst/>
          </a:prstGeom>
        </p:spPr>
        <p:txBody>
          <a:bodyPr wrap="none">
            <a:spAutoFit/>
          </a:bodyPr>
          <a:lstStyle/>
          <a:p>
            <a:pPr>
              <a:defRPr/>
            </a:pPr>
            <a:r>
              <a:rPr lang="fa-IR" sz="2800" dirty="0">
                <a:solidFill>
                  <a:srgbClr val="C00000"/>
                </a:solidFill>
                <a:cs typeface="B Jadid" pitchFamily="2" charset="-78"/>
              </a:rPr>
              <a:t>روش هاي ارزشيابي از آزمون هاي عملكردي</a:t>
            </a:r>
            <a:endParaRPr lang="en-US" sz="2800" dirty="0">
              <a:solidFill>
                <a:srgbClr val="C00000"/>
              </a:solidFill>
              <a:cs typeface="B Jadid" pitchFamily="2" charset="-78"/>
            </a:endParaRP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Title 1"/>
          <p:cNvSpPr>
            <a:spLocks noGrp="1"/>
          </p:cNvSpPr>
          <p:nvPr>
            <p:ph type="title"/>
          </p:nvPr>
        </p:nvSpPr>
        <p:spPr>
          <a:xfrm>
            <a:off x="1670992" y="476672"/>
            <a:ext cx="7005464" cy="1143000"/>
          </a:xfrm>
        </p:spPr>
        <p:txBody>
          <a:bodyPr/>
          <a:lstStyle/>
          <a:p>
            <a:r>
              <a:rPr lang="fa-IR" dirty="0" smtClean="0">
                <a:solidFill>
                  <a:srgbClr val="C00000"/>
                </a:solidFill>
                <a:cs typeface="B Jadid" pitchFamily="2" charset="-78"/>
              </a:rPr>
              <a:t>روش مرتبه اي يا پلكاني</a:t>
            </a:r>
            <a:endParaRPr lang="en-US" dirty="0" smtClean="0">
              <a:solidFill>
                <a:srgbClr val="C00000"/>
              </a:solidFill>
              <a:cs typeface="B Jadid" pitchFamily="2" charset="-78"/>
            </a:endParaRPr>
          </a:p>
        </p:txBody>
      </p:sp>
      <p:sp>
        <p:nvSpPr>
          <p:cNvPr id="145411" name="Content Placeholder 2"/>
          <p:cNvSpPr>
            <a:spLocks noGrp="1"/>
          </p:cNvSpPr>
          <p:nvPr>
            <p:ph idx="1"/>
          </p:nvPr>
        </p:nvSpPr>
        <p:spPr>
          <a:xfrm>
            <a:off x="762000" y="1772816"/>
            <a:ext cx="8058472" cy="4392488"/>
          </a:xfrm>
        </p:spPr>
        <p:txBody>
          <a:bodyPr>
            <a:normAutofit fontScale="92500"/>
          </a:bodyPr>
          <a:lstStyle/>
          <a:p>
            <a:pPr algn="r" rtl="1">
              <a:lnSpc>
                <a:spcPct val="150000"/>
              </a:lnSpc>
            </a:pPr>
            <a:r>
              <a:rPr lang="ar-SA" sz="2800" b="1" dirty="0" smtClean="0">
                <a:solidFill>
                  <a:srgbClr val="002060"/>
                </a:solidFill>
                <a:cs typeface="B Roya" pitchFamily="2" charset="-78"/>
              </a:rPr>
              <a:t>تمامي کلمات را درست خواند و در جدول مخصوص نوشت. </a:t>
            </a:r>
            <a:endParaRPr lang="en-US" sz="2800" b="1" dirty="0" smtClean="0">
              <a:solidFill>
                <a:srgbClr val="002060"/>
              </a:solidFill>
              <a:cs typeface="B Roya" pitchFamily="2" charset="-78"/>
            </a:endParaRPr>
          </a:p>
          <a:p>
            <a:pPr algn="r" rtl="1">
              <a:lnSpc>
                <a:spcPct val="150000"/>
              </a:lnSpc>
            </a:pPr>
            <a:r>
              <a:rPr lang="ar-SA" sz="2800" b="1" dirty="0" smtClean="0">
                <a:solidFill>
                  <a:srgbClr val="002060"/>
                </a:solidFill>
                <a:cs typeface="B Roya" pitchFamily="2" charset="-78"/>
              </a:rPr>
              <a:t>بخش زيادي از کلمات را درست خواند و در جدو ل مخصوص نوشت.</a:t>
            </a:r>
            <a:endParaRPr lang="en-US" sz="2800" b="1" dirty="0" smtClean="0">
              <a:solidFill>
                <a:srgbClr val="002060"/>
              </a:solidFill>
              <a:cs typeface="B Roya" pitchFamily="2" charset="-78"/>
            </a:endParaRPr>
          </a:p>
          <a:p>
            <a:pPr algn="r" rtl="1">
              <a:lnSpc>
                <a:spcPct val="150000"/>
              </a:lnSpc>
            </a:pPr>
            <a:r>
              <a:rPr lang="ar-SA" sz="2800" b="1" dirty="0" smtClean="0">
                <a:solidFill>
                  <a:srgbClr val="002060"/>
                </a:solidFill>
                <a:cs typeface="B Roya" pitchFamily="2" charset="-78"/>
              </a:rPr>
              <a:t>بخش کمي از کلمات را درست خواند و در جدول مخصوص نوشت. </a:t>
            </a:r>
            <a:endParaRPr lang="en-US" sz="2800" b="1" dirty="0" smtClean="0">
              <a:solidFill>
                <a:srgbClr val="002060"/>
              </a:solidFill>
              <a:cs typeface="B Roya" pitchFamily="2" charset="-78"/>
            </a:endParaRPr>
          </a:p>
          <a:p>
            <a:pPr algn="r" rtl="1">
              <a:lnSpc>
                <a:spcPct val="150000"/>
              </a:lnSpc>
            </a:pPr>
            <a:r>
              <a:rPr lang="ar-SA" sz="2800" b="1" dirty="0" smtClean="0">
                <a:solidFill>
                  <a:srgbClr val="002060"/>
                </a:solidFill>
                <a:cs typeface="B Roya" pitchFamily="2" charset="-78"/>
              </a:rPr>
              <a:t>با کمک و راهنمايي معلم بخش کمي از کلمات را درست خواند و در جدول مخصوص نوشت.</a:t>
            </a:r>
            <a:endParaRPr lang="en-US" sz="2800" b="1" dirty="0" smtClean="0">
              <a:solidFill>
                <a:srgbClr val="002060"/>
              </a:solidFill>
              <a:cs typeface="B Roya" pitchFamily="2" charset="-78"/>
            </a:endParaRPr>
          </a:p>
          <a:p>
            <a:pPr algn="r" rtl="1">
              <a:lnSpc>
                <a:spcPct val="150000"/>
              </a:lnSpc>
            </a:pPr>
            <a:r>
              <a:rPr lang="ar-SA" sz="2800" b="1" dirty="0" smtClean="0">
                <a:solidFill>
                  <a:srgbClr val="002060"/>
                </a:solidFill>
                <a:cs typeface="B Roya" pitchFamily="2" charset="-78"/>
              </a:rPr>
              <a:t>از عهده‌ي انجام تکليف بر نيامد.</a:t>
            </a:r>
            <a:endParaRPr lang="en-US" sz="2800" b="1" dirty="0" smtClean="0">
              <a:solidFill>
                <a:srgbClr val="002060"/>
              </a:solidFill>
              <a:cs typeface="B Roya" pitchFamily="2" charset="-78"/>
            </a:endParaRPr>
          </a:p>
          <a:p>
            <a:endParaRPr lang="en-US" dirty="0" smtClean="0">
              <a:solidFill>
                <a:srgbClr val="002060"/>
              </a:solidFill>
            </a:endParaRPr>
          </a:p>
        </p:txBody>
      </p:sp>
      <p:sp>
        <p:nvSpPr>
          <p:cNvPr id="145412"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3C5EE17-B3A1-4DBD-882D-584CCF7B7010}" type="slidenum">
              <a:rPr lang="ar-SA"/>
              <a:pPr eaLnBrk="1" hangingPunct="1"/>
              <a:t>102</a:t>
            </a:fld>
            <a:endParaRPr lang="en-US"/>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Title 1"/>
          <p:cNvSpPr>
            <a:spLocks noGrp="1"/>
          </p:cNvSpPr>
          <p:nvPr>
            <p:ph type="title"/>
          </p:nvPr>
        </p:nvSpPr>
        <p:spPr>
          <a:xfrm>
            <a:off x="2555776" y="704850"/>
            <a:ext cx="6131024" cy="1143000"/>
          </a:xfrm>
        </p:spPr>
        <p:txBody>
          <a:bodyPr/>
          <a:lstStyle/>
          <a:p>
            <a:r>
              <a:rPr lang="fa-IR" dirty="0" smtClean="0">
                <a:solidFill>
                  <a:srgbClr val="C00000"/>
                </a:solidFill>
                <a:cs typeface="B Jadid" pitchFamily="2" charset="-78"/>
              </a:rPr>
              <a:t>یک نمونه روش ملاكي</a:t>
            </a:r>
            <a:endParaRPr lang="en-US" dirty="0" smtClean="0">
              <a:solidFill>
                <a:srgbClr val="C00000"/>
              </a:solidFill>
              <a:cs typeface="B Jadid" pitchFamily="2" charset="-78"/>
            </a:endParaRPr>
          </a:p>
        </p:txBody>
      </p:sp>
      <p:sp>
        <p:nvSpPr>
          <p:cNvPr id="147459" name="Content Placeholder 2"/>
          <p:cNvSpPr>
            <a:spLocks noGrp="1"/>
          </p:cNvSpPr>
          <p:nvPr>
            <p:ph idx="1"/>
          </p:nvPr>
        </p:nvSpPr>
        <p:spPr>
          <a:xfrm>
            <a:off x="169168" y="2253704"/>
            <a:ext cx="8579296" cy="3911600"/>
          </a:xfrm>
        </p:spPr>
        <p:txBody>
          <a:bodyPr/>
          <a:lstStyle/>
          <a:p>
            <a:pPr algn="r" rtl="1">
              <a:lnSpc>
                <a:spcPct val="150000"/>
              </a:lnSpc>
            </a:pPr>
            <a:r>
              <a:rPr lang="ar-SA" sz="2800" b="1" dirty="0" smtClean="0">
                <a:cs typeface="B Roya" pitchFamily="2" charset="-78"/>
              </a:rPr>
              <a:t>کلمه ها را با صداهاي  مختلف(و)  به درستي در جدول قرار داده است</a:t>
            </a:r>
            <a:r>
              <a:rPr lang="fa-IR" sz="2800" b="1" dirty="0" smtClean="0">
                <a:cs typeface="B Roya" pitchFamily="2" charset="-78"/>
              </a:rPr>
              <a:t>.</a:t>
            </a:r>
            <a:endParaRPr lang="en-US" sz="2800" b="1" dirty="0" smtClean="0">
              <a:cs typeface="B Roya" pitchFamily="2" charset="-78"/>
            </a:endParaRPr>
          </a:p>
          <a:p>
            <a:pPr algn="r" rtl="1">
              <a:lnSpc>
                <a:spcPct val="150000"/>
              </a:lnSpc>
            </a:pPr>
            <a:r>
              <a:rPr lang="ar-SA" sz="2800" b="1" dirty="0" smtClean="0">
                <a:cs typeface="B Roya" pitchFamily="2" charset="-78"/>
              </a:rPr>
              <a:t>کلمه ها را با صداهاي  مختلف(و) صحيح نوشته است</a:t>
            </a:r>
            <a:r>
              <a:rPr lang="fa-IR" sz="2800" b="1" dirty="0" smtClean="0">
                <a:cs typeface="B Roya" pitchFamily="2" charset="-78"/>
              </a:rPr>
              <a:t>.</a:t>
            </a:r>
            <a:r>
              <a:rPr lang="ar-SA" sz="2800" b="1" dirty="0" smtClean="0">
                <a:cs typeface="B Roya" pitchFamily="2" charset="-78"/>
              </a:rPr>
              <a:t> </a:t>
            </a:r>
            <a:endParaRPr lang="en-US" sz="2800" b="1" dirty="0" smtClean="0">
              <a:cs typeface="B Roya" pitchFamily="2" charset="-78"/>
            </a:endParaRPr>
          </a:p>
          <a:p>
            <a:pPr algn="r" rtl="1">
              <a:lnSpc>
                <a:spcPct val="150000"/>
              </a:lnSpc>
            </a:pPr>
            <a:r>
              <a:rPr lang="ar-SA" sz="2800" b="1" dirty="0" smtClean="0">
                <a:cs typeface="B Roya" pitchFamily="2" charset="-78"/>
              </a:rPr>
              <a:t>نشانه هاي مختلف(و) را با رنگ مخصوص نوشته است </a:t>
            </a:r>
            <a:r>
              <a:rPr lang="fa-IR" sz="2800" b="1" dirty="0" smtClean="0">
                <a:cs typeface="B Roya" pitchFamily="2" charset="-78"/>
              </a:rPr>
              <a:t>.</a:t>
            </a:r>
            <a:endParaRPr lang="en-US" sz="2800" b="1" dirty="0" smtClean="0">
              <a:cs typeface="B Roya" pitchFamily="2" charset="-78"/>
            </a:endParaRPr>
          </a:p>
          <a:p>
            <a:pPr algn="r" rtl="1">
              <a:lnSpc>
                <a:spcPct val="150000"/>
              </a:lnSpc>
            </a:pPr>
            <a:r>
              <a:rPr lang="ar-SA" sz="2800" b="1" dirty="0" smtClean="0">
                <a:cs typeface="B Roya" pitchFamily="2" charset="-78"/>
              </a:rPr>
              <a:t>تميز و خوش خط جدول را پر کرده است</a:t>
            </a:r>
            <a:r>
              <a:rPr lang="fa-IR" sz="2800" b="1" dirty="0" smtClean="0">
                <a:cs typeface="B Roya" pitchFamily="2" charset="-78"/>
              </a:rPr>
              <a:t>.</a:t>
            </a:r>
            <a:endParaRPr lang="en-US" sz="2800" b="1" dirty="0" smtClean="0">
              <a:cs typeface="B Roya" pitchFamily="2" charset="-78"/>
            </a:endParaRPr>
          </a:p>
          <a:p>
            <a:endParaRPr lang="en-US" dirty="0" smtClean="0">
              <a:solidFill>
                <a:srgbClr val="002060"/>
              </a:solidFill>
            </a:endParaRPr>
          </a:p>
        </p:txBody>
      </p:sp>
      <p:sp>
        <p:nvSpPr>
          <p:cNvPr id="14746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00F8A1F-22EF-4704-9B17-4C44625FF780}" type="slidenum">
              <a:rPr lang="ar-SA"/>
              <a:pPr eaLnBrk="1" hangingPunct="1"/>
              <a:t>103</a:t>
            </a:fld>
            <a:endParaRPr lang="en-US"/>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Title 1"/>
          <p:cNvSpPr>
            <a:spLocks noGrp="1"/>
          </p:cNvSpPr>
          <p:nvPr>
            <p:ph type="title"/>
          </p:nvPr>
        </p:nvSpPr>
        <p:spPr>
          <a:xfrm>
            <a:off x="1907704" y="704850"/>
            <a:ext cx="6779096" cy="1143000"/>
          </a:xfrm>
        </p:spPr>
        <p:txBody>
          <a:bodyPr/>
          <a:lstStyle/>
          <a:p>
            <a:r>
              <a:rPr lang="fa-IR" dirty="0" smtClean="0">
                <a:solidFill>
                  <a:srgbClr val="C00000"/>
                </a:solidFill>
                <a:cs typeface="B Jadid" pitchFamily="2" charset="-78"/>
              </a:rPr>
              <a:t>یک  نمونه روش فرايندي</a:t>
            </a:r>
            <a:endParaRPr lang="en-US" dirty="0" smtClean="0">
              <a:solidFill>
                <a:srgbClr val="C00000"/>
              </a:solidFill>
              <a:cs typeface="B Jadid" pitchFamily="2" charset="-78"/>
            </a:endParaRPr>
          </a:p>
        </p:txBody>
      </p:sp>
      <p:sp>
        <p:nvSpPr>
          <p:cNvPr id="149507" name="Content Placeholder 2"/>
          <p:cNvSpPr>
            <a:spLocks noGrp="1"/>
          </p:cNvSpPr>
          <p:nvPr>
            <p:ph idx="1"/>
          </p:nvPr>
        </p:nvSpPr>
        <p:spPr>
          <a:xfrm>
            <a:off x="241176" y="2655243"/>
            <a:ext cx="8507288" cy="3150021"/>
          </a:xfrm>
        </p:spPr>
        <p:txBody>
          <a:bodyPr/>
          <a:lstStyle/>
          <a:p>
            <a:pPr algn="r" rtl="1">
              <a:lnSpc>
                <a:spcPct val="150000"/>
              </a:lnSpc>
            </a:pPr>
            <a:r>
              <a:rPr lang="ar-SA" sz="2800" b="1" dirty="0" smtClean="0">
                <a:solidFill>
                  <a:srgbClr val="002060"/>
                </a:solidFill>
                <a:cs typeface="B Roya" pitchFamily="2" charset="-78"/>
              </a:rPr>
              <a:t>کلمه هاي مختلف با نشانه هاي (و) را خواند.</a:t>
            </a:r>
            <a:endParaRPr lang="en-US" sz="2800" b="1" dirty="0" smtClean="0">
              <a:solidFill>
                <a:srgbClr val="002060"/>
              </a:solidFill>
              <a:cs typeface="B Roya" pitchFamily="2" charset="-78"/>
            </a:endParaRPr>
          </a:p>
          <a:p>
            <a:pPr algn="r" rtl="1">
              <a:lnSpc>
                <a:spcPct val="150000"/>
              </a:lnSpc>
            </a:pPr>
            <a:r>
              <a:rPr lang="ar-SA" sz="2800" b="1" dirty="0" smtClean="0">
                <a:solidFill>
                  <a:srgbClr val="002060"/>
                </a:solidFill>
                <a:cs typeface="B Roya" pitchFamily="2" charset="-78"/>
              </a:rPr>
              <a:t>کلمه ها مختلف را با نشانه هاي (و)را شناسايي کرد</a:t>
            </a:r>
            <a:r>
              <a:rPr lang="fa-IR" sz="2800" b="1" dirty="0" smtClean="0">
                <a:solidFill>
                  <a:srgbClr val="002060"/>
                </a:solidFill>
                <a:cs typeface="B Roya" pitchFamily="2" charset="-78"/>
              </a:rPr>
              <a:t>.</a:t>
            </a:r>
            <a:endParaRPr lang="en-US" sz="2800" b="1" dirty="0" smtClean="0">
              <a:solidFill>
                <a:srgbClr val="002060"/>
              </a:solidFill>
              <a:cs typeface="B Roya" pitchFamily="2" charset="-78"/>
            </a:endParaRPr>
          </a:p>
          <a:p>
            <a:pPr algn="r" rtl="1">
              <a:lnSpc>
                <a:spcPct val="150000"/>
              </a:lnSpc>
            </a:pPr>
            <a:r>
              <a:rPr lang="fa-IR" sz="2800" b="1" dirty="0" smtClean="0">
                <a:solidFill>
                  <a:srgbClr val="002060"/>
                </a:solidFill>
                <a:cs typeface="B Roya" pitchFamily="2" charset="-78"/>
              </a:rPr>
              <a:t>كلمه هاي مختلف با نشانه هاي (و) را در جدول در ستون مخصوص نوشت.</a:t>
            </a:r>
            <a:endParaRPr lang="en-US" sz="2800" b="1" dirty="0" smtClean="0">
              <a:solidFill>
                <a:srgbClr val="002060"/>
              </a:solidFill>
              <a:cs typeface="B Roya" pitchFamily="2" charset="-78"/>
            </a:endParaRPr>
          </a:p>
        </p:txBody>
      </p:sp>
      <p:sp>
        <p:nvSpPr>
          <p:cNvPr id="149508"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B4EDB84-75AE-4015-9F0B-921E8EC5C48E}" type="slidenum">
              <a:rPr lang="ar-SA"/>
              <a:pPr eaLnBrk="1" hangingPunct="1"/>
              <a:t>104</a:t>
            </a:fld>
            <a:endParaRPr lang="en-US"/>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C3889AD-FC1B-416F-91BA-ED0797A2BEB9}" type="slidenum">
              <a:rPr lang="ar-SA"/>
              <a:pPr eaLnBrk="1" hangingPunct="1"/>
              <a:t>105</a:t>
            </a:fld>
            <a:endParaRPr lang="en-US"/>
          </a:p>
        </p:txBody>
      </p:sp>
      <p:sp>
        <p:nvSpPr>
          <p:cNvPr id="150530" name="Rectangle 3"/>
          <p:cNvSpPr>
            <a:spLocks noGrp="1" noChangeArrowheads="1"/>
          </p:cNvSpPr>
          <p:nvPr>
            <p:ph sz="quarter" idx="1"/>
          </p:nvPr>
        </p:nvSpPr>
        <p:spPr>
          <a:xfrm>
            <a:off x="457200" y="476672"/>
            <a:ext cx="8229600" cy="6095578"/>
          </a:xfrm>
        </p:spPr>
        <p:txBody>
          <a:bodyPr/>
          <a:lstStyle/>
          <a:p>
            <a:pPr algn="r" rtl="1">
              <a:buFontTx/>
              <a:buNone/>
            </a:pPr>
            <a:r>
              <a:rPr lang="fa-IR" sz="2400" b="1" dirty="0" smtClean="0">
                <a:cs typeface="B Roya" pitchFamily="2" charset="-78"/>
              </a:rPr>
              <a:t>                             </a:t>
            </a:r>
            <a:r>
              <a:rPr lang="ar-SA" sz="2400" b="1" dirty="0" smtClean="0">
                <a:cs typeface="B Roya" pitchFamily="2" charset="-78"/>
              </a:rPr>
              <a:t>آزمون عملکردي درس رياضي</a:t>
            </a:r>
            <a:endParaRPr lang="fa-IR" sz="2400" b="1" dirty="0" smtClean="0">
              <a:cs typeface="B Roya" pitchFamily="2" charset="-78"/>
            </a:endParaRPr>
          </a:p>
          <a:p>
            <a:pPr algn="r" rtl="1">
              <a:buFontTx/>
              <a:buNone/>
            </a:pPr>
            <a:endParaRPr lang="fa-IR" sz="1800" b="1" dirty="0" smtClean="0">
              <a:cs typeface="B Roya" pitchFamily="2" charset="-78"/>
            </a:endParaRPr>
          </a:p>
          <a:p>
            <a:pPr algn="r" rtl="1">
              <a:buFontTx/>
              <a:buNone/>
            </a:pPr>
            <a:r>
              <a:rPr lang="ar-SA" sz="2000" b="1" dirty="0" smtClean="0">
                <a:cs typeface="B Roya" pitchFamily="2" charset="-78"/>
              </a:rPr>
              <a:t>نام  و نام خانوادگي                                                                کلاس</a:t>
            </a:r>
            <a:r>
              <a:rPr lang="fa-IR" sz="2000" b="1" dirty="0" smtClean="0">
                <a:cs typeface="B Roya" pitchFamily="2" charset="-78"/>
              </a:rPr>
              <a:t> </a:t>
            </a:r>
          </a:p>
          <a:p>
            <a:pPr algn="r" rtl="1">
              <a:buFontTx/>
              <a:buNone/>
            </a:pPr>
            <a:endParaRPr lang="fa-IR" sz="2000" b="1" dirty="0" smtClean="0">
              <a:cs typeface="B Roya" pitchFamily="2" charset="-78"/>
            </a:endParaRPr>
          </a:p>
          <a:p>
            <a:pPr algn="r" rtl="1">
              <a:buFontTx/>
              <a:buNone/>
            </a:pPr>
            <a:r>
              <a:rPr lang="ar-SA" sz="2000" b="1" dirty="0" smtClean="0">
                <a:cs typeface="B Roya" pitchFamily="2" charset="-78"/>
              </a:rPr>
              <a:t>وسايل مورد نياز </a:t>
            </a:r>
            <a:r>
              <a:rPr lang="ar-SA" sz="2000" b="1" dirty="0" smtClean="0">
                <a:solidFill>
                  <a:schemeClr val="accent2"/>
                </a:solidFill>
                <a:cs typeface="B Roya" pitchFamily="2" charset="-78"/>
              </a:rPr>
              <a:t>: </a:t>
            </a:r>
            <a:r>
              <a:rPr lang="ar-SA" sz="2000" b="1" dirty="0" smtClean="0">
                <a:solidFill>
                  <a:srgbClr val="C00000"/>
                </a:solidFill>
                <a:cs typeface="B Roya" pitchFamily="2" charset="-78"/>
              </a:rPr>
              <a:t>مداد ، خط کش ، متر</a:t>
            </a:r>
            <a:r>
              <a:rPr lang="fa-IR" sz="2000" b="1" dirty="0" smtClean="0">
                <a:solidFill>
                  <a:srgbClr val="C00000"/>
                </a:solidFill>
                <a:cs typeface="B Roya" pitchFamily="2" charset="-78"/>
              </a:rPr>
              <a:t>، کاغذ</a:t>
            </a:r>
          </a:p>
          <a:p>
            <a:pPr algn="r" rtl="1">
              <a:buFontTx/>
              <a:buNone/>
            </a:pPr>
            <a:r>
              <a:rPr lang="ar-SA" sz="2000" b="1" dirty="0" smtClean="0">
                <a:cs typeface="B Roya" pitchFamily="2" charset="-78"/>
              </a:rPr>
              <a:t>فعاليت:</a:t>
            </a:r>
            <a:endParaRPr lang="fa-IR" sz="2000" b="1" dirty="0" smtClean="0">
              <a:cs typeface="B Roya" pitchFamily="2" charset="-78"/>
            </a:endParaRPr>
          </a:p>
          <a:p>
            <a:pPr algn="r" rtl="1">
              <a:buFontTx/>
              <a:buNone/>
            </a:pPr>
            <a:r>
              <a:rPr lang="ar-SA" sz="2000" b="1" dirty="0" smtClean="0">
                <a:solidFill>
                  <a:srgbClr val="0028A8"/>
                </a:solidFill>
                <a:cs typeface="B Roya" pitchFamily="2" charset="-78"/>
              </a:rPr>
              <a:t>به حياط مدرسه برويد و در آن‌جا يک قطعه زمين (زمين ورزشي ، باغچه و مانند اين‌ها) را</a:t>
            </a:r>
            <a:r>
              <a:rPr lang="fa-IR" sz="2000" b="1" dirty="0" smtClean="0">
                <a:solidFill>
                  <a:srgbClr val="0028A8"/>
                </a:solidFill>
                <a:cs typeface="B Roya" pitchFamily="2" charset="-78"/>
              </a:rPr>
              <a:t> </a:t>
            </a:r>
            <a:r>
              <a:rPr lang="ar-SA" sz="2000" b="1" dirty="0" smtClean="0">
                <a:solidFill>
                  <a:srgbClr val="0028A8"/>
                </a:solidFill>
                <a:cs typeface="B Roya" pitchFamily="2" charset="-78"/>
              </a:rPr>
              <a:t>انتخاب کنيد و اضلاع آن را اندازه گيري نمائيد و به پرسش هاي زير پاسخ دهيد:</a:t>
            </a:r>
            <a:endParaRPr lang="fa-IR" sz="2000" b="1" dirty="0" smtClean="0">
              <a:solidFill>
                <a:srgbClr val="0028A8"/>
              </a:solidFill>
              <a:cs typeface="B Roya" pitchFamily="2" charset="-78"/>
            </a:endParaRPr>
          </a:p>
          <a:p>
            <a:pPr algn="r" rtl="1">
              <a:buFontTx/>
              <a:buNone/>
            </a:pPr>
            <a:r>
              <a:rPr lang="ar-SA" sz="2000" b="1" dirty="0" smtClean="0">
                <a:cs typeface="B Roya" pitchFamily="2" charset="-78"/>
              </a:rPr>
              <a:t>قطعه زميني که انتخاب نموده ايد چه شکل هندسي دارد؟ آن را رسم کنيد. </a:t>
            </a:r>
            <a:endParaRPr lang="fa-IR" sz="2000" b="1" dirty="0" smtClean="0">
              <a:cs typeface="B Roya" pitchFamily="2" charset="-78"/>
            </a:endParaRPr>
          </a:p>
          <a:p>
            <a:pPr algn="r" rtl="1">
              <a:buFontTx/>
              <a:buNone/>
            </a:pPr>
            <a:r>
              <a:rPr lang="ar-SA" sz="2000" b="1" dirty="0" smtClean="0">
                <a:cs typeface="B Roya" pitchFamily="2" charset="-78"/>
              </a:rPr>
              <a:t>هر ضلع  چه اندازه‌اي دارد؟</a:t>
            </a:r>
            <a:endParaRPr lang="fa-IR" sz="2000" b="1" dirty="0" smtClean="0">
              <a:cs typeface="B Roya" pitchFamily="2" charset="-78"/>
            </a:endParaRPr>
          </a:p>
          <a:p>
            <a:pPr algn="r" rtl="1">
              <a:buFontTx/>
              <a:buNone/>
            </a:pPr>
            <a:r>
              <a:rPr lang="ar-SA" sz="2000" b="1" dirty="0" smtClean="0">
                <a:cs typeface="B Roya" pitchFamily="2" charset="-78"/>
              </a:rPr>
              <a:t>مساحت و محيط آن چند متر مربع است؟</a:t>
            </a:r>
            <a:endParaRPr lang="fa-IR" sz="2000" b="1" dirty="0" smtClean="0">
              <a:cs typeface="B Roya" pitchFamily="2" charset="-78"/>
            </a:endParaRPr>
          </a:p>
          <a:p>
            <a:pPr algn="r" rtl="1">
              <a:buFontTx/>
              <a:buNone/>
            </a:pPr>
            <a:r>
              <a:rPr lang="fa-IR" sz="2000" b="1" dirty="0" smtClean="0">
                <a:cs typeface="B Roya" pitchFamily="2" charset="-78"/>
              </a:rPr>
              <a:t>ارزشیابی:</a:t>
            </a:r>
          </a:p>
          <a:p>
            <a:pPr algn="r" rtl="1"/>
            <a:r>
              <a:rPr lang="ar-SA" sz="2000" b="1" dirty="0" smtClean="0">
                <a:solidFill>
                  <a:srgbClr val="0028A8"/>
                </a:solidFill>
                <a:cs typeface="B Roya" pitchFamily="2" charset="-78"/>
              </a:rPr>
              <a:t>شکل قطعه زمين درست رسم شده است.</a:t>
            </a:r>
            <a:endParaRPr lang="en-US" sz="2000" b="1" dirty="0" smtClean="0">
              <a:solidFill>
                <a:srgbClr val="0028A8"/>
              </a:solidFill>
              <a:cs typeface="B Roya" pitchFamily="2" charset="-78"/>
            </a:endParaRPr>
          </a:p>
          <a:p>
            <a:pPr algn="r" rtl="1"/>
            <a:r>
              <a:rPr lang="ar-SA" sz="2000" b="1" dirty="0" smtClean="0">
                <a:solidFill>
                  <a:srgbClr val="0028A8"/>
                </a:solidFill>
                <a:cs typeface="B Roya" pitchFamily="2" charset="-78"/>
              </a:rPr>
              <a:t>اندازه گيري درست انجام شده است.</a:t>
            </a:r>
            <a:endParaRPr lang="en-US" sz="2000" b="1" dirty="0" smtClean="0">
              <a:solidFill>
                <a:srgbClr val="0028A8"/>
              </a:solidFill>
              <a:cs typeface="B Roya" pitchFamily="2" charset="-78"/>
            </a:endParaRPr>
          </a:p>
          <a:p>
            <a:pPr algn="r" rtl="1"/>
            <a:r>
              <a:rPr lang="ar-SA" sz="2000" b="1" dirty="0" smtClean="0">
                <a:solidFill>
                  <a:srgbClr val="0028A8"/>
                </a:solidFill>
                <a:cs typeface="B Roya" pitchFamily="2" charset="-78"/>
              </a:rPr>
              <a:t>اندازه هاي در کنار اضلاع شکل </a:t>
            </a:r>
            <a:r>
              <a:rPr lang="fa-IR" sz="2000" b="1" dirty="0" smtClean="0">
                <a:solidFill>
                  <a:srgbClr val="0028A8"/>
                </a:solidFill>
                <a:cs typeface="B Roya" pitchFamily="2" charset="-78"/>
              </a:rPr>
              <a:t>مورد نظر</a:t>
            </a:r>
            <a:r>
              <a:rPr lang="ar-SA" sz="2000" b="1" dirty="0" smtClean="0">
                <a:solidFill>
                  <a:srgbClr val="0028A8"/>
                </a:solidFill>
                <a:cs typeface="B Roya" pitchFamily="2" charset="-78"/>
              </a:rPr>
              <a:t>نوشته شده است.</a:t>
            </a:r>
            <a:endParaRPr lang="en-US" sz="2000" b="1" dirty="0" smtClean="0">
              <a:solidFill>
                <a:srgbClr val="0028A8"/>
              </a:solidFill>
              <a:cs typeface="B Roya" pitchFamily="2" charset="-78"/>
            </a:endParaRPr>
          </a:p>
          <a:p>
            <a:pPr algn="r" rtl="1"/>
            <a:r>
              <a:rPr lang="ar-SA" sz="2000" b="1" dirty="0" smtClean="0">
                <a:solidFill>
                  <a:srgbClr val="0028A8"/>
                </a:solidFill>
                <a:cs typeface="B Roya" pitchFamily="2" charset="-78"/>
              </a:rPr>
              <a:t>محيط قطعه زمين درست محاسبه شده است.</a:t>
            </a:r>
            <a:endParaRPr lang="en-US" sz="2000" b="1" dirty="0" smtClean="0">
              <a:solidFill>
                <a:srgbClr val="0028A8"/>
              </a:solidFill>
              <a:cs typeface="B Roya" pitchFamily="2" charset="-78"/>
            </a:endParaRPr>
          </a:p>
          <a:p>
            <a:pPr>
              <a:buFontTx/>
              <a:buNone/>
            </a:pPr>
            <a:endParaRPr lang="en-US" sz="2000" dirty="0" smtClean="0"/>
          </a:p>
        </p:txBody>
      </p:sp>
      <p:sp>
        <p:nvSpPr>
          <p:cNvPr id="4" name="Cloud Callout 3"/>
          <p:cNvSpPr>
            <a:spLocks noChangeArrowheads="1"/>
          </p:cNvSpPr>
          <p:nvPr/>
        </p:nvSpPr>
        <p:spPr bwMode="auto">
          <a:xfrm>
            <a:off x="323528" y="260648"/>
            <a:ext cx="1785938" cy="1079500"/>
          </a:xfrm>
          <a:prstGeom prst="cloudCallout">
            <a:avLst>
              <a:gd name="adj1" fmla="val 18826"/>
              <a:gd name="adj2" fmla="val 66176"/>
            </a:avLst>
          </a:prstGeom>
          <a:solidFill>
            <a:srgbClr val="FFCC00"/>
          </a:solidFill>
          <a:ln w="9525" algn="ctr">
            <a:solidFill>
              <a:srgbClr val="0000FF"/>
            </a:solidFill>
            <a:round/>
            <a:headEnd/>
            <a:tailEnd/>
          </a:ln>
          <a:effectLst>
            <a:outerShdw dist="38100" dir="18900000" algn="bl" rotWithShape="0">
              <a:srgbClr val="000000">
                <a:alpha val="39999"/>
              </a:srgbClr>
            </a:outerShdw>
          </a:effectLst>
        </p:spPr>
        <p:txBody>
          <a:bodyPr/>
          <a:lstStyle/>
          <a:p>
            <a:pPr>
              <a:defRPr/>
            </a:pPr>
            <a:r>
              <a:rPr lang="fa-IR" sz="1600" dirty="0">
                <a:solidFill>
                  <a:srgbClr val="003399"/>
                </a:solidFill>
                <a:ea typeface="+mn-ea"/>
                <a:cs typeface="Homa" pitchFamily="2" charset="-78"/>
              </a:rPr>
              <a:t>نمونه آزمون عملکردي</a:t>
            </a:r>
            <a:endParaRPr lang="en-US" sz="1600" dirty="0">
              <a:solidFill>
                <a:srgbClr val="003399"/>
              </a:solidFill>
              <a:ea typeface="+mn-ea"/>
              <a:cs typeface="Homa" pitchFamily="2" charset="-78"/>
            </a:endParaRP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3563888" y="119457"/>
            <a:ext cx="4352528" cy="1143000"/>
          </a:xfrm>
        </p:spPr>
        <p:txBody>
          <a:bodyPr/>
          <a:lstStyle/>
          <a:p>
            <a:r>
              <a:rPr lang="fa-IR" dirty="0" smtClean="0">
                <a:solidFill>
                  <a:srgbClr val="C00000"/>
                </a:solidFill>
                <a:cs typeface="B Jadid" pitchFamily="2" charset="-78"/>
              </a:rPr>
              <a:t>آزمون عملکردي</a:t>
            </a:r>
            <a:endParaRPr lang="en-US" dirty="0" smtClean="0">
              <a:solidFill>
                <a:srgbClr val="C00000"/>
              </a:solidFill>
              <a:cs typeface="B Jadid" pitchFamily="2" charset="-78"/>
            </a:endParaRPr>
          </a:p>
        </p:txBody>
      </p:sp>
      <p:sp>
        <p:nvSpPr>
          <p:cNvPr id="151557" name="Slide Number Placeholder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03B083A-0A62-41EA-BEC5-4B6A4ED5FA31}" type="slidenum">
              <a:rPr lang="ar-SA"/>
              <a:pPr eaLnBrk="1" hangingPunct="1"/>
              <a:t>106</a:t>
            </a:fld>
            <a:endParaRPr lang="en-US"/>
          </a:p>
        </p:txBody>
      </p:sp>
      <p:sp>
        <p:nvSpPr>
          <p:cNvPr id="74756" name="AutoShape 4"/>
          <p:cNvSpPr>
            <a:spLocks noGrp="1" noChangeArrowheads="1"/>
          </p:cNvSpPr>
          <p:nvPr>
            <p:ph sz="quarter" idx="1"/>
          </p:nvPr>
        </p:nvSpPr>
        <p:spPr>
          <a:xfrm>
            <a:off x="323528" y="1556792"/>
            <a:ext cx="8568952" cy="4680520"/>
          </a:xfrm>
          <a:prstGeom prst="verticalScroll">
            <a:avLst>
              <a:gd name="adj" fmla="val 12500"/>
            </a:avLst>
          </a:prstGeom>
          <a:ln/>
        </p:spPr>
        <p:style>
          <a:lnRef idx="1">
            <a:schemeClr val="accent3"/>
          </a:lnRef>
          <a:fillRef idx="2">
            <a:schemeClr val="accent3"/>
          </a:fillRef>
          <a:effectRef idx="1">
            <a:schemeClr val="accent3"/>
          </a:effectRef>
          <a:fontRef idx="minor">
            <a:schemeClr val="dk1"/>
          </a:fontRef>
        </p:style>
        <p:txBody>
          <a:bodyPr>
            <a:normAutofit lnSpcReduction="10000"/>
          </a:bodyPr>
          <a:lstStyle/>
          <a:p>
            <a:pPr algn="r" rtl="1">
              <a:lnSpc>
                <a:spcPct val="150000"/>
              </a:lnSpc>
              <a:defRPr/>
            </a:pPr>
            <a:r>
              <a:rPr lang="ar-SA" b="1" dirty="0" smtClean="0">
                <a:solidFill>
                  <a:srgbClr val="0028A8"/>
                </a:solidFill>
                <a:ea typeface="+mn-ea"/>
                <a:cs typeface="B Homa" pitchFamily="2" charset="-78"/>
              </a:rPr>
              <a:t>يک فعاليت: </a:t>
            </a:r>
          </a:p>
          <a:p>
            <a:pPr algn="just" rtl="1">
              <a:lnSpc>
                <a:spcPct val="150000"/>
              </a:lnSpc>
              <a:buFontTx/>
              <a:buNone/>
              <a:defRPr/>
            </a:pPr>
            <a:r>
              <a:rPr lang="fa-IR" b="1" dirty="0" smtClean="0">
                <a:ea typeface="+mn-ea"/>
                <a:cs typeface="B Roya" pitchFamily="2" charset="-78"/>
              </a:rPr>
              <a:t>    </a:t>
            </a:r>
            <a:r>
              <a:rPr lang="ar-SA" sz="2800" b="1" dirty="0" smtClean="0">
                <a:ea typeface="+mn-ea"/>
                <a:cs typeface="B Roya" pitchFamily="2" charset="-78"/>
              </a:rPr>
              <a:t>طبق الگوي ارائه شده، براي</a:t>
            </a:r>
            <a:r>
              <a:rPr lang="fa-IR" sz="2800" b="1" dirty="0" smtClean="0">
                <a:ea typeface="+mn-ea"/>
                <a:cs typeface="B Roya" pitchFamily="2" charset="-78"/>
              </a:rPr>
              <a:t> این </a:t>
            </a:r>
            <a:r>
              <a:rPr lang="ar-SA" sz="2800" b="1" dirty="0" smtClean="0">
                <a:ea typeface="+mn-ea"/>
                <a:cs typeface="B Roya" pitchFamily="2" charset="-78"/>
              </a:rPr>
              <a:t>هدف آموزشي </a:t>
            </a:r>
            <a:r>
              <a:rPr lang="fa-IR" sz="2800" b="1" dirty="0" smtClean="0">
                <a:ea typeface="+mn-ea"/>
                <a:cs typeface="B Roya" pitchFamily="2" charset="-78"/>
              </a:rPr>
              <a:t>که </a:t>
            </a:r>
            <a:r>
              <a:rPr lang="ar-SA" sz="2800" b="1" dirty="0" smtClean="0">
                <a:ea typeface="+mn-ea"/>
                <a:cs typeface="B Roya" pitchFamily="2" charset="-78"/>
              </a:rPr>
              <a:t>در درس علوم تجربي،</a:t>
            </a:r>
            <a:r>
              <a:rPr lang="fa-IR" sz="2800" b="1" dirty="0" smtClean="0">
                <a:ea typeface="+mn-ea"/>
                <a:cs typeface="B Roya" pitchFamily="2" charset="-78"/>
              </a:rPr>
              <a:t> طرح شده است</a:t>
            </a:r>
            <a:r>
              <a:rPr lang="ar-SA" sz="2800" b="1" dirty="0" smtClean="0">
                <a:ea typeface="+mn-ea"/>
                <a:cs typeface="B Roya" pitchFamily="2" charset="-78"/>
              </a:rPr>
              <a:t> آزمون عملکردي طراحي نمائيد.</a:t>
            </a:r>
            <a:endParaRPr lang="fa-IR" sz="2800" b="1" dirty="0" smtClean="0">
              <a:ea typeface="+mn-ea"/>
              <a:cs typeface="B Roya" pitchFamily="2" charset="-78"/>
            </a:endParaRPr>
          </a:p>
          <a:p>
            <a:pPr algn="r" rtl="1">
              <a:lnSpc>
                <a:spcPct val="150000"/>
              </a:lnSpc>
              <a:buFontTx/>
              <a:buNone/>
              <a:defRPr/>
            </a:pPr>
            <a:r>
              <a:rPr lang="fa-IR" sz="3200" b="1" dirty="0" smtClean="0">
                <a:ea typeface="+mn-ea"/>
                <a:cs typeface="B Roya" pitchFamily="2" charset="-78"/>
              </a:rPr>
              <a:t>   </a:t>
            </a:r>
            <a:r>
              <a:rPr lang="fa-IR" sz="3600" b="1" dirty="0" smtClean="0">
                <a:cs typeface="B Titr" pitchFamily="2" charset="-78"/>
              </a:rPr>
              <a:t>توانایی پیش بینی برخی رویدادها را دارد.</a:t>
            </a:r>
            <a:endParaRPr lang="ar-SA" sz="3600" b="1" dirty="0" smtClean="0">
              <a:cs typeface="B Titr" pitchFamily="2" charset="-78"/>
            </a:endParaRPr>
          </a:p>
          <a:p>
            <a:pPr>
              <a:defRPr/>
            </a:pPr>
            <a:endParaRPr lang="en-US" b="1" dirty="0" smtClean="0">
              <a:ea typeface="+mn-ea"/>
            </a:endParaRPr>
          </a:p>
          <a:p>
            <a:pPr eaLnBrk="1" hangingPunct="1">
              <a:spcBef>
                <a:spcPct val="0"/>
              </a:spcBef>
              <a:buFontTx/>
              <a:buNone/>
              <a:defRPr/>
            </a:pPr>
            <a:endParaRPr lang="en-US" sz="1800" dirty="0" smtClean="0">
              <a:ea typeface="+mn-ea"/>
            </a:endParaRPr>
          </a:p>
        </p:txBody>
      </p:sp>
      <p:grpSp>
        <p:nvGrpSpPr>
          <p:cNvPr id="2" name="Group 2"/>
          <p:cNvGrpSpPr>
            <a:grpSpLocks/>
          </p:cNvGrpSpPr>
          <p:nvPr/>
        </p:nvGrpSpPr>
        <p:grpSpPr bwMode="auto">
          <a:xfrm>
            <a:off x="-23813" y="536575"/>
            <a:ext cx="1608138" cy="754063"/>
            <a:chOff x="-15" y="188"/>
            <a:chExt cx="1013" cy="475"/>
          </a:xfrm>
        </p:grpSpPr>
        <p:sp>
          <p:nvSpPr>
            <p:cNvPr id="151558"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51559" name="Text Box 4"/>
            <p:cNvSpPr txBox="1">
              <a:spLocks noChangeArrowheads="1"/>
            </p:cNvSpPr>
            <p:nvPr/>
          </p:nvSpPr>
          <p:spPr bwMode="auto">
            <a:xfrm rot="-2630473">
              <a:off x="-15" y="188"/>
              <a:ext cx="940"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2000">
                  <a:cs typeface="Homa" pitchFamily="2" charset="-78"/>
                </a:rPr>
                <a:t>جمع آوري اطلاعات</a:t>
              </a:r>
              <a:endParaRPr lang="en-US" sz="2000">
                <a:cs typeface="Homa" pitchFamily="2" charset="-78"/>
              </a:endParaRPr>
            </a:p>
          </p:txBody>
        </p:sp>
      </p:gr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3"/>
          <p:cNvSpPr>
            <a:spLocks noGrp="1" noChangeArrowheads="1"/>
          </p:cNvSpPr>
          <p:nvPr>
            <p:ph idx="1"/>
          </p:nvPr>
        </p:nvSpPr>
        <p:spPr>
          <a:xfrm>
            <a:off x="654869" y="1296987"/>
            <a:ext cx="8043862" cy="2996109"/>
          </a:xfrm>
        </p:spPr>
        <p:txBody>
          <a:bodyPr/>
          <a:lstStyle/>
          <a:p>
            <a:pPr algn="just" rtl="1">
              <a:lnSpc>
                <a:spcPct val="150000"/>
              </a:lnSpc>
              <a:buFontTx/>
              <a:buNone/>
            </a:pPr>
            <a:r>
              <a:rPr lang="fa-IR" sz="2800" b="1" dirty="0" smtClean="0">
                <a:cs typeface="B Roya" pitchFamily="2" charset="-78"/>
              </a:rPr>
              <a:t>   </a:t>
            </a:r>
            <a:r>
              <a:rPr lang="ar-SA" sz="2800" b="1" dirty="0" smtClean="0">
                <a:solidFill>
                  <a:srgbClr val="002060"/>
                </a:solidFill>
                <a:cs typeface="B Roya" pitchFamily="2" charset="-78"/>
              </a:rPr>
              <a:t>تکاليف درسي، اگر به خوبي طراحي و اجرا شوند، هم مي‌توانند موجب بهبود و توسعه‌</a:t>
            </a:r>
            <a:r>
              <a:rPr lang="fa-IR" sz="2800" b="1" dirty="0" smtClean="0">
                <a:solidFill>
                  <a:srgbClr val="002060"/>
                </a:solidFill>
                <a:cs typeface="B Roya" pitchFamily="2" charset="-78"/>
              </a:rPr>
              <a:t>ي </a:t>
            </a:r>
            <a:r>
              <a:rPr lang="ar-SA" sz="2800" b="1" dirty="0" smtClean="0">
                <a:solidFill>
                  <a:srgbClr val="002060"/>
                </a:solidFill>
                <a:cs typeface="B Roya" pitchFamily="2" charset="-78"/>
              </a:rPr>
              <a:t>مهارت‌هاي  دانش‌آموزان شوند و هم منبعي براي ارزش‌يابي از پيشرفت  دانش‌آموزان باشند. اين نكته در ارزش‌يابيِ کيفي توصيفي بسيار مهم است.</a:t>
            </a:r>
            <a:endParaRPr lang="fa-IR" sz="2800" b="1" dirty="0" smtClean="0">
              <a:solidFill>
                <a:srgbClr val="002060"/>
              </a:solidFill>
              <a:cs typeface="B Roya" pitchFamily="2" charset="-78"/>
            </a:endParaRPr>
          </a:p>
        </p:txBody>
      </p:sp>
      <p:sp>
        <p:nvSpPr>
          <p:cNvPr id="152581" name="Slide Number Placeholder 7"/>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866DEF2-2667-4D2A-A82A-7CE0CC6E3564}" type="slidenum">
              <a:rPr lang="ar-SA"/>
              <a:pPr eaLnBrk="1" hangingPunct="1"/>
              <a:t>107</a:t>
            </a:fld>
            <a:endParaRPr lang="en-US"/>
          </a:p>
        </p:txBody>
      </p:sp>
      <p:sp>
        <p:nvSpPr>
          <p:cNvPr id="4" name="Cloud Callout 3"/>
          <p:cNvSpPr/>
          <p:nvPr/>
        </p:nvSpPr>
        <p:spPr bwMode="auto">
          <a:xfrm>
            <a:off x="5333653" y="582612"/>
            <a:ext cx="3357562" cy="714375"/>
          </a:xfrm>
          <a:prstGeom prst="cloudCallou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defRPr/>
            </a:pPr>
            <a:r>
              <a:rPr lang="fa-IR" sz="2400" dirty="0">
                <a:solidFill>
                  <a:schemeClr val="tx1"/>
                </a:solidFill>
                <a:cs typeface="B Jadid" pitchFamily="2" charset="-78"/>
              </a:rPr>
              <a:t>تکاليف درسي</a:t>
            </a:r>
            <a:endParaRPr lang="en-US" sz="2400" dirty="0">
              <a:solidFill>
                <a:schemeClr val="tx1"/>
              </a:solidFill>
              <a:cs typeface="B Jadid" pitchFamily="2" charset="-78"/>
            </a:endParaRPr>
          </a:p>
        </p:txBody>
      </p:sp>
      <p:grpSp>
        <p:nvGrpSpPr>
          <p:cNvPr id="2" name="Group 2"/>
          <p:cNvGrpSpPr>
            <a:grpSpLocks/>
          </p:cNvGrpSpPr>
          <p:nvPr/>
        </p:nvGrpSpPr>
        <p:grpSpPr bwMode="auto">
          <a:xfrm>
            <a:off x="-23813" y="536575"/>
            <a:ext cx="1608138" cy="754063"/>
            <a:chOff x="-15" y="188"/>
            <a:chExt cx="1013" cy="475"/>
          </a:xfrm>
        </p:grpSpPr>
        <p:sp>
          <p:nvSpPr>
            <p:cNvPr id="152590"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52591" name="Text Box 4"/>
            <p:cNvSpPr txBox="1">
              <a:spLocks noChangeArrowheads="1"/>
            </p:cNvSpPr>
            <p:nvPr/>
          </p:nvSpPr>
          <p:spPr bwMode="auto">
            <a:xfrm rot="-2630473">
              <a:off x="-15" y="188"/>
              <a:ext cx="940"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2000">
                  <a:cs typeface="Homa" pitchFamily="2" charset="-78"/>
                </a:rPr>
                <a:t>جمع آوري اطلاعات</a:t>
              </a:r>
              <a:endParaRPr lang="en-US" sz="2000">
                <a:cs typeface="Homa" pitchFamily="2" charset="-78"/>
              </a:endParaRPr>
            </a:p>
          </p:txBody>
        </p:sp>
      </p:grpSp>
      <p:sp>
        <p:nvSpPr>
          <p:cNvPr id="8" name="Rounded Rectangle 7"/>
          <p:cNvSpPr/>
          <p:nvPr/>
        </p:nvSpPr>
        <p:spPr bwMode="auto">
          <a:xfrm>
            <a:off x="6072198" y="4456901"/>
            <a:ext cx="2143140" cy="1428760"/>
          </a:xfrm>
          <a:prstGeom prst="round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rtlCol="1"/>
          <a:lstStyle/>
          <a:p>
            <a:pPr algn="ctr">
              <a:defRPr/>
            </a:pPr>
            <a:r>
              <a:rPr lang="fa-IR" sz="1900" b="1" dirty="0">
                <a:cs typeface="B Roya" pitchFamily="2" charset="-78"/>
              </a:rPr>
              <a:t>طراحي و اجراي تکاليف براي بهبود و ارتقاي </a:t>
            </a:r>
            <a:r>
              <a:rPr lang="fa-IR" sz="1900" b="1" dirty="0" smtClean="0">
                <a:cs typeface="B Roya" pitchFamily="2" charset="-78"/>
              </a:rPr>
              <a:t>يادگيري</a:t>
            </a:r>
          </a:p>
          <a:p>
            <a:pPr algn="ctr">
              <a:defRPr/>
            </a:pPr>
            <a:r>
              <a:rPr lang="fa-IR" sz="1900" b="1" dirty="0" smtClean="0">
                <a:cs typeface="B Roya" pitchFamily="2" charset="-78"/>
              </a:rPr>
              <a:t> </a:t>
            </a:r>
            <a:r>
              <a:rPr lang="fa-IR" sz="1900" b="1" dirty="0">
                <a:cs typeface="B Roya" pitchFamily="2" charset="-78"/>
              </a:rPr>
              <a:t>دانش آموز </a:t>
            </a:r>
            <a:endParaRPr lang="en-US" sz="1900" b="1" dirty="0">
              <a:cs typeface="B Roya" pitchFamily="2" charset="-78"/>
            </a:endParaRPr>
          </a:p>
        </p:txBody>
      </p:sp>
      <p:sp>
        <p:nvSpPr>
          <p:cNvPr id="9" name="Rounded Rectangle 8"/>
          <p:cNvSpPr/>
          <p:nvPr/>
        </p:nvSpPr>
        <p:spPr bwMode="auto">
          <a:xfrm>
            <a:off x="794866" y="4456901"/>
            <a:ext cx="2000264" cy="1557342"/>
          </a:xfrm>
          <a:prstGeom prst="round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rtlCol="1"/>
          <a:lstStyle/>
          <a:p>
            <a:pPr algn="ctr">
              <a:defRPr/>
            </a:pPr>
            <a:r>
              <a:rPr lang="fa-IR" sz="2400" b="1" dirty="0">
                <a:cs typeface="B Roya" pitchFamily="2" charset="-78"/>
              </a:rPr>
              <a:t>ارزش‌يابي از جريان يادگيري دانش آموز </a:t>
            </a:r>
            <a:endParaRPr lang="en-US" sz="2400" b="1" dirty="0">
              <a:cs typeface="B Roya" pitchFamily="2" charset="-78"/>
            </a:endParaRPr>
          </a:p>
        </p:txBody>
      </p:sp>
      <p:sp>
        <p:nvSpPr>
          <p:cNvPr id="152588" name="Left Arrow 9"/>
          <p:cNvSpPr>
            <a:spLocks noChangeArrowheads="1"/>
          </p:cNvSpPr>
          <p:nvPr/>
        </p:nvSpPr>
        <p:spPr bwMode="auto">
          <a:xfrm>
            <a:off x="3143250" y="4588664"/>
            <a:ext cx="2571750" cy="484188"/>
          </a:xfrm>
          <a:prstGeom prst="leftArrow">
            <a:avLst>
              <a:gd name="adj1" fmla="val 50000"/>
              <a:gd name="adj2" fmla="val 50041"/>
            </a:avLst>
          </a:prstGeom>
          <a:solidFill>
            <a:srgbClr val="FFFF00"/>
          </a:solidFill>
          <a:ln w="9525" algn="ctr">
            <a:solidFill>
              <a:schemeClr val="tx1"/>
            </a:solidFill>
            <a:round/>
            <a:headEnd/>
            <a:tailEnd/>
          </a:ln>
        </p:spPr>
        <p:txBody>
          <a:bodyPr/>
          <a:lstStyle/>
          <a:p>
            <a:endParaRPr lang="fa-IR"/>
          </a:p>
        </p:txBody>
      </p:sp>
      <p:sp>
        <p:nvSpPr>
          <p:cNvPr id="152589" name="Right Arrow 10"/>
          <p:cNvSpPr>
            <a:spLocks noChangeArrowheads="1"/>
          </p:cNvSpPr>
          <p:nvPr/>
        </p:nvSpPr>
        <p:spPr bwMode="auto">
          <a:xfrm>
            <a:off x="3143250" y="5391946"/>
            <a:ext cx="2571750" cy="484187"/>
          </a:xfrm>
          <a:prstGeom prst="rightArrow">
            <a:avLst>
              <a:gd name="adj1" fmla="val 50000"/>
              <a:gd name="adj2" fmla="val 50041"/>
            </a:avLst>
          </a:prstGeom>
          <a:solidFill>
            <a:srgbClr val="FFFF00"/>
          </a:solidFill>
          <a:ln w="9525" algn="ctr">
            <a:solidFill>
              <a:schemeClr val="tx1"/>
            </a:solidFill>
            <a:round/>
            <a:headEnd/>
            <a:tailEnd/>
          </a:ln>
        </p:spPr>
        <p:txBody>
          <a:bodyPr/>
          <a:lstStyle/>
          <a:p>
            <a:endParaRPr lang="fa-I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a:xfrm>
            <a:off x="539552" y="1143000"/>
            <a:ext cx="8043863" cy="5054600"/>
          </a:xfrm>
        </p:spPr>
        <p:txBody>
          <a:bodyPr>
            <a:normAutofit lnSpcReduction="10000"/>
          </a:bodyPr>
          <a:lstStyle/>
          <a:p>
            <a:pPr algn="just" rtl="1">
              <a:buFontTx/>
              <a:buNone/>
              <a:defRPr/>
            </a:pPr>
            <a:r>
              <a:rPr lang="fa-IR" sz="4000" b="1" dirty="0" smtClean="0">
                <a:solidFill>
                  <a:srgbClr val="0033CC"/>
                </a:solidFill>
                <a:ea typeface="+mn-ea"/>
                <a:cs typeface="B Roya" pitchFamily="2" charset="-78"/>
              </a:rPr>
              <a:t>  انواع تکالیف درسی از منظر هدف</a:t>
            </a:r>
          </a:p>
          <a:p>
            <a:pPr algn="just" rtl="1">
              <a:buFontTx/>
              <a:buNone/>
              <a:defRPr/>
            </a:pPr>
            <a:endParaRPr lang="fa-IR" sz="1000" b="1" dirty="0" smtClean="0">
              <a:solidFill>
                <a:srgbClr val="0033CC"/>
              </a:solidFill>
              <a:ea typeface="+mn-ea"/>
              <a:cs typeface="B Roya" pitchFamily="2" charset="-78"/>
            </a:endParaRPr>
          </a:p>
          <a:p>
            <a:pPr algn="just" rtl="1">
              <a:buFontTx/>
              <a:buNone/>
              <a:defRPr/>
            </a:pPr>
            <a:r>
              <a:rPr lang="fa-IR" sz="2400" b="1" dirty="0" smtClean="0">
                <a:solidFill>
                  <a:srgbClr val="C00000"/>
                </a:solidFill>
                <a:ea typeface="+mn-ea"/>
                <a:cs typeface="B Roya" pitchFamily="2" charset="-78"/>
              </a:rPr>
              <a:t>1- تکالیف تمرینی</a:t>
            </a:r>
          </a:p>
          <a:p>
            <a:pPr algn="just" rtl="1">
              <a:lnSpc>
                <a:spcPct val="150000"/>
              </a:lnSpc>
              <a:buFontTx/>
              <a:buNone/>
              <a:defRPr/>
            </a:pPr>
            <a:r>
              <a:rPr lang="fa-IR" sz="2800" dirty="0" smtClean="0">
                <a:ea typeface="+mn-ea"/>
                <a:cs typeface="B Roya" pitchFamily="2" charset="-78"/>
              </a:rPr>
              <a:t>    </a:t>
            </a:r>
            <a:r>
              <a:rPr lang="ar-SA" sz="2800" b="1" dirty="0" smtClean="0">
                <a:solidFill>
                  <a:schemeClr val="tx1">
                    <a:lumMod val="95000"/>
                    <a:lumOff val="5000"/>
                  </a:schemeClr>
                </a:solidFill>
                <a:ea typeface="+mn-ea"/>
                <a:cs typeface="B Roya" pitchFamily="2" charset="-78"/>
              </a:rPr>
              <a:t>اين نوع تكاليف، قديمي ترين و</a:t>
            </a:r>
            <a:r>
              <a:rPr lang="fa-IR" sz="2800" b="1" dirty="0" smtClean="0">
                <a:solidFill>
                  <a:schemeClr val="tx1">
                    <a:lumMod val="95000"/>
                    <a:lumOff val="5000"/>
                  </a:schemeClr>
                </a:solidFill>
                <a:ea typeface="+mn-ea"/>
                <a:cs typeface="B Roya" pitchFamily="2" charset="-78"/>
              </a:rPr>
              <a:t> </a:t>
            </a:r>
            <a:r>
              <a:rPr lang="ar-SA" sz="2800" b="1" dirty="0" smtClean="0">
                <a:solidFill>
                  <a:schemeClr val="tx1">
                    <a:lumMod val="95000"/>
                    <a:lumOff val="5000"/>
                  </a:schemeClr>
                </a:solidFill>
                <a:ea typeface="+mn-ea"/>
                <a:cs typeface="B Roya" pitchFamily="2" charset="-78"/>
              </a:rPr>
              <a:t>رايج ترين تكاليف درسي در مدارس هستند</a:t>
            </a:r>
            <a:r>
              <a:rPr lang="fa-IR" sz="2800" b="1" dirty="0" smtClean="0">
                <a:solidFill>
                  <a:schemeClr val="tx1">
                    <a:lumMod val="95000"/>
                    <a:lumOff val="5000"/>
                  </a:schemeClr>
                </a:solidFill>
                <a:ea typeface="+mn-ea"/>
                <a:cs typeface="B Roya" pitchFamily="2" charset="-78"/>
              </a:rPr>
              <a:t>.</a:t>
            </a:r>
            <a:r>
              <a:rPr lang="ar-SA" sz="2800" b="1" dirty="0" smtClean="0">
                <a:solidFill>
                  <a:schemeClr val="tx1">
                    <a:lumMod val="95000"/>
                    <a:lumOff val="5000"/>
                  </a:schemeClr>
                </a:solidFill>
                <a:ea typeface="+mn-ea"/>
                <a:cs typeface="B Roya" pitchFamily="2" charset="-78"/>
              </a:rPr>
              <a:t> معمولاً به صورت كتبي و براي تثبيت يادگيري به روش تكرار و تمرين اجرا مي‌شود. اين تكاليف در صورت كثرت استفاده، ملال</a:t>
            </a:r>
            <a:r>
              <a:rPr lang="fa-IR" sz="2800" b="1" dirty="0" smtClean="0">
                <a:solidFill>
                  <a:schemeClr val="tx1">
                    <a:lumMod val="95000"/>
                    <a:lumOff val="5000"/>
                  </a:schemeClr>
                </a:solidFill>
                <a:ea typeface="+mn-ea"/>
                <a:cs typeface="B Roya" pitchFamily="2" charset="-78"/>
              </a:rPr>
              <a:t>‌</a:t>
            </a:r>
            <a:r>
              <a:rPr lang="ar-SA" sz="2800" b="1" dirty="0" smtClean="0">
                <a:solidFill>
                  <a:schemeClr val="tx1">
                    <a:lumMod val="95000"/>
                    <a:lumOff val="5000"/>
                  </a:schemeClr>
                </a:solidFill>
                <a:ea typeface="+mn-ea"/>
                <a:cs typeface="B Roya" pitchFamily="2" charset="-78"/>
              </a:rPr>
              <a:t>انگيز و</a:t>
            </a:r>
            <a:r>
              <a:rPr lang="fa-IR" sz="2800" b="1" dirty="0" smtClean="0">
                <a:solidFill>
                  <a:schemeClr val="tx1">
                    <a:lumMod val="95000"/>
                    <a:lumOff val="5000"/>
                  </a:schemeClr>
                </a:solidFill>
                <a:ea typeface="+mn-ea"/>
                <a:cs typeface="B Roya" pitchFamily="2" charset="-78"/>
              </a:rPr>
              <a:t> </a:t>
            </a:r>
            <a:r>
              <a:rPr lang="ar-SA" sz="2800" b="1" dirty="0" smtClean="0">
                <a:solidFill>
                  <a:schemeClr val="tx1">
                    <a:lumMod val="95000"/>
                    <a:lumOff val="5000"/>
                  </a:schemeClr>
                </a:solidFill>
                <a:ea typeface="+mn-ea"/>
                <a:cs typeface="B Roya" pitchFamily="2" charset="-78"/>
              </a:rPr>
              <a:t>خسته كننده است </a:t>
            </a:r>
            <a:r>
              <a:rPr lang="fa-IR" sz="2800" b="1" dirty="0" smtClean="0">
                <a:solidFill>
                  <a:schemeClr val="tx1">
                    <a:lumMod val="95000"/>
                    <a:lumOff val="5000"/>
                  </a:schemeClr>
                </a:solidFill>
                <a:ea typeface="+mn-ea"/>
                <a:cs typeface="B Roya" pitchFamily="2" charset="-78"/>
              </a:rPr>
              <a:t>و </a:t>
            </a:r>
            <a:r>
              <a:rPr lang="ar-SA" sz="2800" b="1" dirty="0" smtClean="0">
                <a:solidFill>
                  <a:schemeClr val="tx1">
                    <a:lumMod val="95000"/>
                    <a:lumOff val="5000"/>
                  </a:schemeClr>
                </a:solidFill>
                <a:ea typeface="+mn-ea"/>
                <a:cs typeface="B Roya" pitchFamily="2" charset="-78"/>
              </a:rPr>
              <a:t>اگر بيش از حد استفاده شود، همان مشق هاي پرمشقتي است كه همه‌ي ما تجربه‌ي آن را در ذهن داريم</a:t>
            </a:r>
            <a:r>
              <a:rPr lang="fa-IR" sz="2800" b="1" dirty="0" smtClean="0">
                <a:solidFill>
                  <a:schemeClr val="tx1">
                    <a:lumMod val="95000"/>
                    <a:lumOff val="5000"/>
                  </a:schemeClr>
                </a:solidFill>
                <a:ea typeface="+mn-ea"/>
                <a:cs typeface="B Roya" pitchFamily="2" charset="-78"/>
              </a:rPr>
              <a:t>.</a:t>
            </a:r>
          </a:p>
        </p:txBody>
      </p:sp>
      <p:sp>
        <p:nvSpPr>
          <p:cNvPr id="153605" name="Slide Number Placeholder 7"/>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3EC93E4-D72A-458D-A754-A3169BCA9CF3}" type="slidenum">
              <a:rPr lang="ar-SA"/>
              <a:pPr eaLnBrk="1" hangingPunct="1"/>
              <a:t>108</a:t>
            </a:fld>
            <a:endParaRPr lang="en-US"/>
          </a:p>
        </p:txBody>
      </p:sp>
      <p:sp>
        <p:nvSpPr>
          <p:cNvPr id="4" name="Cloud Callout 3"/>
          <p:cNvSpPr/>
          <p:nvPr/>
        </p:nvSpPr>
        <p:spPr bwMode="auto">
          <a:xfrm>
            <a:off x="5357813" y="142875"/>
            <a:ext cx="3357562" cy="714375"/>
          </a:xfrm>
          <a:prstGeom prst="cloudCallou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defRPr/>
            </a:pPr>
            <a:r>
              <a:rPr lang="fa-IR" sz="2400" dirty="0">
                <a:solidFill>
                  <a:schemeClr val="tx1"/>
                </a:solidFill>
                <a:cs typeface="B Nasim" pitchFamily="2" charset="-78"/>
              </a:rPr>
              <a:t>تکاليف درسي</a:t>
            </a:r>
            <a:endParaRPr lang="en-US" sz="2400" dirty="0">
              <a:solidFill>
                <a:schemeClr val="tx1"/>
              </a:solidFill>
              <a:cs typeface="B Nasim" pitchFamily="2" charset="-78"/>
            </a:endParaRPr>
          </a:p>
        </p:txBody>
      </p:sp>
      <p:grpSp>
        <p:nvGrpSpPr>
          <p:cNvPr id="2" name="Group 2"/>
          <p:cNvGrpSpPr>
            <a:grpSpLocks/>
          </p:cNvGrpSpPr>
          <p:nvPr/>
        </p:nvGrpSpPr>
        <p:grpSpPr bwMode="auto">
          <a:xfrm>
            <a:off x="-23813" y="536575"/>
            <a:ext cx="1608138" cy="754063"/>
            <a:chOff x="-15" y="188"/>
            <a:chExt cx="1013" cy="475"/>
          </a:xfrm>
        </p:grpSpPr>
        <p:sp>
          <p:nvSpPr>
            <p:cNvPr id="153606"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53607" name="Text Box 4"/>
            <p:cNvSpPr txBox="1">
              <a:spLocks noChangeArrowheads="1"/>
            </p:cNvSpPr>
            <p:nvPr/>
          </p:nvSpPr>
          <p:spPr bwMode="auto">
            <a:xfrm rot="-2630473">
              <a:off x="-15" y="188"/>
              <a:ext cx="940"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2000">
                  <a:cs typeface="Homa" pitchFamily="2" charset="-78"/>
                </a:rPr>
                <a:t>جمع آوري اطلاعات</a:t>
              </a:r>
              <a:endParaRPr lang="en-US" sz="2000">
                <a:cs typeface="Homa" pitchFamily="2" charset="-78"/>
              </a:endParaRPr>
            </a:p>
          </p:txBody>
        </p:sp>
      </p:gr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3"/>
          <p:cNvSpPr>
            <a:spLocks noGrp="1" noChangeArrowheads="1"/>
          </p:cNvSpPr>
          <p:nvPr>
            <p:ph idx="1"/>
          </p:nvPr>
        </p:nvSpPr>
        <p:spPr>
          <a:xfrm>
            <a:off x="714375" y="1143000"/>
            <a:ext cx="8043863" cy="5054600"/>
          </a:xfrm>
        </p:spPr>
        <p:txBody>
          <a:bodyPr>
            <a:normAutofit fontScale="92500" lnSpcReduction="10000"/>
          </a:bodyPr>
          <a:lstStyle/>
          <a:p>
            <a:pPr algn="just" rtl="1">
              <a:lnSpc>
                <a:spcPct val="150000"/>
              </a:lnSpc>
              <a:buFontTx/>
              <a:buNone/>
            </a:pPr>
            <a:r>
              <a:rPr lang="fa-IR" b="1" dirty="0" smtClean="0">
                <a:solidFill>
                  <a:srgbClr val="0033CC"/>
                </a:solidFill>
                <a:cs typeface="B Roya" pitchFamily="2" charset="-78"/>
              </a:rPr>
              <a:t>  انواع تکالیف درسی از منظر هدف</a:t>
            </a:r>
          </a:p>
          <a:p>
            <a:pPr algn="just" rtl="1">
              <a:lnSpc>
                <a:spcPct val="150000"/>
              </a:lnSpc>
              <a:buFontTx/>
              <a:buNone/>
            </a:pPr>
            <a:r>
              <a:rPr lang="fa-IR" sz="2800" b="1" dirty="0" smtClean="0">
                <a:solidFill>
                  <a:srgbClr val="C00000"/>
                </a:solidFill>
                <a:cs typeface="B Roya" pitchFamily="2" charset="-78"/>
              </a:rPr>
              <a:t>2- تکالیف آماده سازی</a:t>
            </a:r>
          </a:p>
          <a:p>
            <a:pPr algn="just" rtl="1">
              <a:lnSpc>
                <a:spcPct val="150000"/>
              </a:lnSpc>
              <a:buFontTx/>
              <a:buNone/>
            </a:pPr>
            <a:r>
              <a:rPr lang="ar-SA" sz="2800" dirty="0" smtClean="0">
                <a:cs typeface="B Roya" pitchFamily="2" charset="-78"/>
              </a:rPr>
              <a:t> </a:t>
            </a:r>
            <a:r>
              <a:rPr lang="fa-IR" sz="2800" dirty="0" smtClean="0">
                <a:cs typeface="B Roya" pitchFamily="2" charset="-78"/>
              </a:rPr>
              <a:t>   </a:t>
            </a:r>
            <a:r>
              <a:rPr lang="ar-SA" sz="2800" b="1" dirty="0" smtClean="0">
                <a:cs typeface="B Roya" pitchFamily="2" charset="-78"/>
              </a:rPr>
              <a:t>اين گونه تكاليف بيش‌تر براي درس هاي روزهاي بعد ب</a:t>
            </a:r>
            <a:r>
              <a:rPr lang="fa-IR" sz="2800" b="1" dirty="0" smtClean="0">
                <a:cs typeface="B Roya" pitchFamily="2" charset="-78"/>
              </a:rPr>
              <a:t>ه </a:t>
            </a:r>
            <a:r>
              <a:rPr lang="ar-SA" sz="2800" b="1" dirty="0" smtClean="0">
                <a:cs typeface="B Roya" pitchFamily="2" charset="-78"/>
              </a:rPr>
              <a:t>كار مي‌رود</a:t>
            </a:r>
            <a:r>
              <a:rPr lang="fa-IR" sz="2800" b="1" dirty="0" smtClean="0">
                <a:cs typeface="B Roya" pitchFamily="2" charset="-78"/>
              </a:rPr>
              <a:t>.</a:t>
            </a:r>
            <a:r>
              <a:rPr lang="ar-SA" sz="2800" b="1" dirty="0" smtClean="0">
                <a:cs typeface="B Roya" pitchFamily="2" charset="-78"/>
              </a:rPr>
              <a:t> مثلاً اگر قرار است هفته ي آينده</a:t>
            </a:r>
            <a:r>
              <a:rPr lang="fa-IR" sz="2800" b="1" dirty="0" smtClean="0">
                <a:cs typeface="B Roya" pitchFamily="2" charset="-78"/>
              </a:rPr>
              <a:t>،</a:t>
            </a:r>
            <a:r>
              <a:rPr lang="ar-SA" sz="2800" b="1" dirty="0" smtClean="0">
                <a:cs typeface="B Roya" pitchFamily="2" charset="-78"/>
              </a:rPr>
              <a:t> درس گياهان تدري</a:t>
            </a:r>
            <a:r>
              <a:rPr lang="fa-IR" sz="2800" b="1" dirty="0" smtClean="0">
                <a:cs typeface="B Roya" pitchFamily="2" charset="-78"/>
              </a:rPr>
              <a:t>ـ</a:t>
            </a:r>
            <a:r>
              <a:rPr lang="ar-SA" sz="2800" b="1" dirty="0" smtClean="0">
                <a:cs typeface="B Roya" pitchFamily="2" charset="-78"/>
              </a:rPr>
              <a:t>س ش</a:t>
            </a:r>
            <a:r>
              <a:rPr lang="fa-IR" sz="2800" b="1" dirty="0" smtClean="0">
                <a:cs typeface="B Roya" pitchFamily="2" charset="-78"/>
              </a:rPr>
              <a:t>ـ</a:t>
            </a:r>
            <a:r>
              <a:rPr lang="ar-SA" sz="2800" b="1" dirty="0" smtClean="0">
                <a:cs typeface="B Roya" pitchFamily="2" charset="-78"/>
              </a:rPr>
              <a:t>ود شما مي‌توانيد از پيش به دانش‌آموزان خود بگو</a:t>
            </a:r>
            <a:r>
              <a:rPr lang="fa-IR" sz="2800" b="1" dirty="0" smtClean="0">
                <a:cs typeface="B Roya" pitchFamily="2" charset="-78"/>
              </a:rPr>
              <a:t>ي</a:t>
            </a:r>
            <a:r>
              <a:rPr lang="ar-SA" sz="2800" b="1" dirty="0" smtClean="0">
                <a:cs typeface="B Roya" pitchFamily="2" charset="-78"/>
              </a:rPr>
              <a:t>يد كه بخش گياهان را ورق بزنند يا اين كه تعدادي برگ يا دانه‌ي گياهان </a:t>
            </a:r>
            <a:r>
              <a:rPr lang="fa-IR" sz="2800" b="1" dirty="0" smtClean="0">
                <a:cs typeface="B Roya" pitchFamily="2" charset="-78"/>
              </a:rPr>
              <a:t>را </a:t>
            </a:r>
            <a:r>
              <a:rPr lang="ar-SA" sz="2800" b="1" dirty="0" smtClean="0">
                <a:cs typeface="B Roya" pitchFamily="2" charset="-78"/>
              </a:rPr>
              <a:t>جمع‌آوري کنند </a:t>
            </a:r>
            <a:r>
              <a:rPr lang="fa-IR" sz="2800" b="1" dirty="0" smtClean="0">
                <a:cs typeface="B Roya" pitchFamily="2" charset="-78"/>
              </a:rPr>
              <a:t>و  </a:t>
            </a:r>
            <a:r>
              <a:rPr lang="ar-SA" sz="2800" b="1" dirty="0" smtClean="0">
                <a:cs typeface="B Roya" pitchFamily="2" charset="-78"/>
              </a:rPr>
              <a:t>به كلاس درس بياورند و يا تكاليفي شبيه اين را اجرا کنند</a:t>
            </a:r>
            <a:r>
              <a:rPr lang="fa-IR" sz="2800" b="1" dirty="0" smtClean="0">
                <a:cs typeface="B Roya" pitchFamily="2" charset="-78"/>
              </a:rPr>
              <a:t>.</a:t>
            </a:r>
            <a:r>
              <a:rPr lang="ar-SA" sz="2800" b="1" dirty="0" smtClean="0">
                <a:cs typeface="B Roya" pitchFamily="2" charset="-78"/>
              </a:rPr>
              <a:t> شما با اين كار درآن‌ها براي فهم درس جديد آمادگي ايجاد كرده ايد.</a:t>
            </a:r>
            <a:endParaRPr lang="fa-IR" sz="2800" b="1" dirty="0" smtClean="0">
              <a:solidFill>
                <a:srgbClr val="0000FF"/>
              </a:solidFill>
              <a:cs typeface="B Roya" pitchFamily="2" charset="-78"/>
            </a:endParaRPr>
          </a:p>
        </p:txBody>
      </p:sp>
      <p:sp>
        <p:nvSpPr>
          <p:cNvPr id="154629" name="Slide Number Placeholder 7"/>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6A1E49C-5173-4D0C-ABAD-F5991524D41E}" type="slidenum">
              <a:rPr lang="ar-SA"/>
              <a:pPr eaLnBrk="1" hangingPunct="1"/>
              <a:t>109</a:t>
            </a:fld>
            <a:endParaRPr lang="en-US"/>
          </a:p>
        </p:txBody>
      </p:sp>
      <p:sp>
        <p:nvSpPr>
          <p:cNvPr id="4" name="Cloud Callout 3"/>
          <p:cNvSpPr/>
          <p:nvPr/>
        </p:nvSpPr>
        <p:spPr bwMode="auto">
          <a:xfrm>
            <a:off x="5357813" y="142875"/>
            <a:ext cx="3357562" cy="714375"/>
          </a:xfrm>
          <a:prstGeom prst="cloudCallou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defRPr/>
            </a:pPr>
            <a:r>
              <a:rPr lang="fa-IR" sz="2400" dirty="0">
                <a:solidFill>
                  <a:schemeClr val="tx1"/>
                </a:solidFill>
                <a:ea typeface="+mn-ea"/>
                <a:cs typeface="B Farnaz" pitchFamily="2" charset="-78"/>
              </a:rPr>
              <a:t>تکاليف درسي</a:t>
            </a:r>
            <a:endParaRPr lang="en-US" sz="2400" dirty="0">
              <a:solidFill>
                <a:schemeClr val="tx1"/>
              </a:solidFill>
              <a:ea typeface="+mn-ea"/>
              <a:cs typeface="B Farnaz" pitchFamily="2" charset="-78"/>
            </a:endParaRPr>
          </a:p>
        </p:txBody>
      </p:sp>
      <p:grpSp>
        <p:nvGrpSpPr>
          <p:cNvPr id="2" name="Group 2"/>
          <p:cNvGrpSpPr>
            <a:grpSpLocks/>
          </p:cNvGrpSpPr>
          <p:nvPr/>
        </p:nvGrpSpPr>
        <p:grpSpPr bwMode="auto">
          <a:xfrm>
            <a:off x="-23813" y="536575"/>
            <a:ext cx="1608138" cy="754063"/>
            <a:chOff x="-15" y="188"/>
            <a:chExt cx="1013" cy="475"/>
          </a:xfrm>
        </p:grpSpPr>
        <p:sp>
          <p:nvSpPr>
            <p:cNvPr id="154630"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54631" name="Text Box 4"/>
            <p:cNvSpPr txBox="1">
              <a:spLocks noChangeArrowheads="1"/>
            </p:cNvSpPr>
            <p:nvPr/>
          </p:nvSpPr>
          <p:spPr bwMode="auto">
            <a:xfrm rot="-2630473">
              <a:off x="-15" y="188"/>
              <a:ext cx="940"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2000">
                  <a:cs typeface="Homa" pitchFamily="2" charset="-78"/>
                </a:rPr>
                <a:t>جمع آوري اطلاعات</a:t>
              </a:r>
              <a:endParaRPr lang="en-US" sz="2000">
                <a:cs typeface="Homa" pitchFamily="2" charset="-78"/>
              </a:endParaRPr>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Title 1"/>
          <p:cNvSpPr>
            <a:spLocks noGrp="1"/>
          </p:cNvSpPr>
          <p:nvPr>
            <p:ph type="title"/>
          </p:nvPr>
        </p:nvSpPr>
        <p:spPr>
          <a:xfrm>
            <a:off x="900113" y="692150"/>
            <a:ext cx="7920037" cy="1143000"/>
          </a:xfrm>
        </p:spPr>
        <p:txBody>
          <a:bodyPr/>
          <a:lstStyle/>
          <a:p>
            <a:pPr eaLnBrk="1" hangingPunct="1"/>
            <a:r>
              <a:rPr lang="fa-IR" sz="3200" b="1" dirty="0" smtClean="0">
                <a:solidFill>
                  <a:srgbClr val="0000FF"/>
                </a:solidFill>
                <a:cs typeface="B Yagut" pitchFamily="2" charset="-78"/>
              </a:rPr>
              <a:t>ضرورت تغییر رویکرد ارزشیابی پیشرفت تحصیلی</a:t>
            </a:r>
            <a:endParaRPr lang="en-US" sz="3200" b="1" dirty="0" smtClean="0">
              <a:solidFill>
                <a:srgbClr val="0000FF"/>
              </a:solidFill>
              <a:cs typeface="B Yagut" pitchFamily="2" charset="-78"/>
            </a:endParaRPr>
          </a:p>
        </p:txBody>
      </p:sp>
      <p:sp>
        <p:nvSpPr>
          <p:cNvPr id="12291" name="Content Placeholder 2"/>
          <p:cNvSpPr>
            <a:spLocks noGrp="1"/>
          </p:cNvSpPr>
          <p:nvPr>
            <p:ph idx="1"/>
          </p:nvPr>
        </p:nvSpPr>
        <p:spPr>
          <a:xfrm>
            <a:off x="428625" y="2263775"/>
            <a:ext cx="8229600" cy="3829050"/>
          </a:xfrm>
          <a:ln>
            <a:solidFill>
              <a:schemeClr val="accent1"/>
            </a:solidFill>
          </a:ln>
        </p:spPr>
        <p:txBody>
          <a:bodyPr rtlCol="0">
            <a:normAutofit fontScale="77500" lnSpcReduction="20000"/>
          </a:bodyPr>
          <a:lstStyle/>
          <a:p>
            <a:pPr indent="-274320" algn="r" eaLnBrk="1" fontAlgn="auto" hangingPunct="1">
              <a:lnSpc>
                <a:spcPct val="150000"/>
              </a:lnSpc>
              <a:spcAft>
                <a:spcPts val="0"/>
              </a:spcAft>
              <a:defRPr/>
            </a:pPr>
            <a:r>
              <a:rPr lang="fa-IR" b="1" dirty="0" smtClean="0">
                <a:cs typeface="B Roya" pitchFamily="2" charset="-78"/>
              </a:rPr>
              <a:t>افت کیفیت یادگیری در مدرسه ( پروژ های تیمز و </a:t>
            </a:r>
            <a:r>
              <a:rPr lang="en-US" b="1" dirty="0" smtClean="0">
                <a:cs typeface="B Roya" pitchFamily="2" charset="-78"/>
              </a:rPr>
              <a:t>abc</a:t>
            </a:r>
            <a:r>
              <a:rPr lang="fa-IR" b="1" dirty="0" smtClean="0">
                <a:cs typeface="B Roya" pitchFamily="2" charset="-78"/>
              </a:rPr>
              <a:t>) </a:t>
            </a:r>
          </a:p>
          <a:p>
            <a:pPr marL="68580" indent="0" algn="r" eaLnBrk="1" fontAlgn="auto" hangingPunct="1">
              <a:lnSpc>
                <a:spcPct val="150000"/>
              </a:lnSpc>
              <a:spcAft>
                <a:spcPts val="0"/>
              </a:spcAft>
              <a:buFont typeface="Wingdings 2" pitchFamily="18" charset="2"/>
              <a:buNone/>
              <a:defRPr/>
            </a:pPr>
            <a:r>
              <a:rPr lang="fa-IR" sz="3200" b="1" dirty="0" smtClean="0">
                <a:solidFill>
                  <a:srgbClr val="820000"/>
                </a:solidFill>
                <a:cs typeface="B Kamran" pitchFamily="2" charset="-78"/>
              </a:rPr>
              <a:t>آزمون تيمز 1995 و 1999 و 2003  آزمون پرلز  2001 و 2006</a:t>
            </a:r>
          </a:p>
          <a:p>
            <a:pPr indent="-274320" algn="r" eaLnBrk="1" fontAlgn="auto" hangingPunct="1">
              <a:lnSpc>
                <a:spcPct val="150000"/>
              </a:lnSpc>
              <a:spcAft>
                <a:spcPts val="0"/>
              </a:spcAft>
              <a:defRPr/>
            </a:pPr>
            <a:r>
              <a:rPr lang="fa-IR" b="1" dirty="0" smtClean="0">
                <a:cs typeface="B Roya" pitchFamily="2" charset="-78"/>
              </a:rPr>
              <a:t>تغییرات ایجادشده در برنامه های درسی دوره دبستانی </a:t>
            </a:r>
            <a:r>
              <a:rPr lang="fa-IR" b="1" dirty="0" smtClean="0">
                <a:solidFill>
                  <a:srgbClr val="820000"/>
                </a:solidFill>
                <a:cs typeface="B Roya" pitchFamily="2" charset="-78"/>
              </a:rPr>
              <a:t>(علوم، بخوانیم و بنویسیم، هدیه های اسمان و..)</a:t>
            </a:r>
          </a:p>
          <a:p>
            <a:pPr indent="-274320" algn="r" eaLnBrk="1" fontAlgn="auto" hangingPunct="1">
              <a:lnSpc>
                <a:spcPct val="150000"/>
              </a:lnSpc>
              <a:spcAft>
                <a:spcPts val="0"/>
              </a:spcAft>
              <a:defRPr/>
            </a:pPr>
            <a:r>
              <a:rPr lang="fa-IR" b="1" dirty="0" smtClean="0">
                <a:cs typeface="B Roya" pitchFamily="2" charset="-78"/>
              </a:rPr>
              <a:t>طرح نظریه های جدید در علوم تربیتی ( عبور از پارادایم رفتار گرایی)</a:t>
            </a:r>
          </a:p>
          <a:p>
            <a:pPr indent="-274320" algn="r" eaLnBrk="1" fontAlgn="auto" hangingPunct="1">
              <a:lnSpc>
                <a:spcPct val="150000"/>
              </a:lnSpc>
              <a:spcAft>
                <a:spcPts val="0"/>
              </a:spcAft>
              <a:defRPr/>
            </a:pPr>
            <a:r>
              <a:rPr lang="fa-IR" b="1" dirty="0" smtClean="0">
                <a:cs typeface="B Roya" pitchFamily="2" charset="-78"/>
              </a:rPr>
              <a:t>ضعف نظام ارزشیابی موجود</a:t>
            </a:r>
            <a:endParaRPr lang="en-US" b="1" dirty="0" smtClean="0">
              <a:cs typeface="B Roya" pitchFamily="2" charset="-78"/>
            </a:endParaRPr>
          </a:p>
        </p:txBody>
      </p:sp>
      <p:sp>
        <p:nvSpPr>
          <p:cNvPr id="9011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9B0D917-6A75-40C4-B79C-CAA3B3D65C8F}" type="slidenum">
              <a:rPr lang="ar-SA"/>
              <a:pPr eaLnBrk="1" hangingPunct="1"/>
              <a:t>11</a:t>
            </a:fld>
            <a:endParaRPr lang="en-US"/>
          </a:p>
        </p:txBody>
      </p:sp>
      <p:grpSp>
        <p:nvGrpSpPr>
          <p:cNvPr id="2" name="Group 2"/>
          <p:cNvGrpSpPr>
            <a:grpSpLocks/>
          </p:cNvGrpSpPr>
          <p:nvPr/>
        </p:nvGrpSpPr>
        <p:grpSpPr bwMode="auto">
          <a:xfrm>
            <a:off x="34925" y="406400"/>
            <a:ext cx="1584325" cy="719138"/>
            <a:chOff x="0" y="210"/>
            <a:chExt cx="998" cy="453"/>
          </a:xfrm>
        </p:grpSpPr>
        <p:sp>
          <p:nvSpPr>
            <p:cNvPr id="90118"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90119" name="Text Box 4"/>
            <p:cNvSpPr txBox="1">
              <a:spLocks noChangeArrowheads="1"/>
            </p:cNvSpPr>
            <p:nvPr/>
          </p:nvSpPr>
          <p:spPr bwMode="auto">
            <a:xfrm rot="-2630473">
              <a:off x="0" y="300"/>
              <a:ext cx="94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2000">
                  <a:cs typeface="Homa" pitchFamily="2" charset="-78"/>
                </a:rPr>
                <a:t>ضرورت</a:t>
              </a:r>
              <a:endParaRPr lang="en-US" sz="2000">
                <a:cs typeface="Homa" pitchFamily="2" charset="-78"/>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291">
                                            <p:bg/>
                                          </p:spTgt>
                                        </p:tgtEl>
                                        <p:attrNameLst>
                                          <p:attrName>style.visibility</p:attrName>
                                        </p:attrNameLst>
                                      </p:cBhvr>
                                      <p:to>
                                        <p:strVal val="visible"/>
                                      </p:to>
                                    </p:set>
                                    <p:anim calcmode="lin" valueType="num">
                                      <p:cBhvr>
                                        <p:cTn id="7" dur="500" fill="hold"/>
                                        <p:tgtEl>
                                          <p:spTgt spid="12291">
                                            <p:bg/>
                                          </p:spTgt>
                                        </p:tgtEl>
                                        <p:attrNameLst>
                                          <p:attrName>ppt_w</p:attrName>
                                        </p:attrNameLst>
                                      </p:cBhvr>
                                      <p:tavLst>
                                        <p:tav tm="0">
                                          <p:val>
                                            <p:fltVal val="0"/>
                                          </p:val>
                                        </p:tav>
                                        <p:tav tm="100000">
                                          <p:val>
                                            <p:strVal val="#ppt_w"/>
                                          </p:val>
                                        </p:tav>
                                      </p:tavLst>
                                    </p:anim>
                                    <p:anim calcmode="lin" valueType="num">
                                      <p:cBhvr>
                                        <p:cTn id="8" dur="500" fill="hold"/>
                                        <p:tgtEl>
                                          <p:spTgt spid="12291">
                                            <p:bg/>
                                          </p:spTgt>
                                        </p:tgtEl>
                                        <p:attrNameLst>
                                          <p:attrName>ppt_h</p:attrName>
                                        </p:attrNameLst>
                                      </p:cBhvr>
                                      <p:tavLst>
                                        <p:tav tm="0">
                                          <p:val>
                                            <p:fltVal val="0"/>
                                          </p:val>
                                        </p:tav>
                                        <p:tav tm="100000">
                                          <p:val>
                                            <p:strVal val="#ppt_h"/>
                                          </p:val>
                                        </p:tav>
                                      </p:tavLst>
                                    </p:anim>
                                    <p:animEffect transition="in" filter="fade">
                                      <p:cBhvr>
                                        <p:cTn id="9" dur="500"/>
                                        <p:tgtEl>
                                          <p:spTgt spid="12291">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291">
                                            <p:txEl>
                                              <p:pRg st="0" end="0"/>
                                            </p:txEl>
                                          </p:spTgt>
                                        </p:tgtEl>
                                        <p:attrNameLst>
                                          <p:attrName>style.visibility</p:attrName>
                                        </p:attrNameLst>
                                      </p:cBhvr>
                                      <p:to>
                                        <p:strVal val="visible"/>
                                      </p:to>
                                    </p:set>
                                    <p:anim calcmode="lin" valueType="num">
                                      <p:cBhvr>
                                        <p:cTn id="14" dur="500" fill="hold"/>
                                        <p:tgtEl>
                                          <p:spTgt spid="12291">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2291">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229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2291">
                                            <p:txEl>
                                              <p:pRg st="1" end="1"/>
                                            </p:txEl>
                                          </p:spTgt>
                                        </p:tgtEl>
                                        <p:attrNameLst>
                                          <p:attrName>style.visibility</p:attrName>
                                        </p:attrNameLst>
                                      </p:cBhvr>
                                      <p:to>
                                        <p:strVal val="visible"/>
                                      </p:to>
                                    </p:set>
                                    <p:anim calcmode="lin" valueType="num">
                                      <p:cBhvr>
                                        <p:cTn id="21" dur="500" fill="hold"/>
                                        <p:tgtEl>
                                          <p:spTgt spid="12291">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2291">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2291">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2291">
                                            <p:txEl>
                                              <p:pRg st="2" end="2"/>
                                            </p:txEl>
                                          </p:spTgt>
                                        </p:tgtEl>
                                        <p:attrNameLst>
                                          <p:attrName>style.visibility</p:attrName>
                                        </p:attrNameLst>
                                      </p:cBhvr>
                                      <p:to>
                                        <p:strVal val="visible"/>
                                      </p:to>
                                    </p:set>
                                    <p:anim calcmode="lin" valueType="num">
                                      <p:cBhvr>
                                        <p:cTn id="28" dur="500" fill="hold"/>
                                        <p:tgtEl>
                                          <p:spTgt spid="12291">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2291">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2291">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2291">
                                            <p:txEl>
                                              <p:pRg st="3" end="3"/>
                                            </p:txEl>
                                          </p:spTgt>
                                        </p:tgtEl>
                                        <p:attrNameLst>
                                          <p:attrName>style.visibility</p:attrName>
                                        </p:attrNameLst>
                                      </p:cBhvr>
                                      <p:to>
                                        <p:strVal val="visible"/>
                                      </p:to>
                                    </p:set>
                                    <p:anim calcmode="lin" valueType="num">
                                      <p:cBhvr>
                                        <p:cTn id="35" dur="500" fill="hold"/>
                                        <p:tgtEl>
                                          <p:spTgt spid="12291">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12291">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12291">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2291">
                                            <p:txEl>
                                              <p:pRg st="4" end="4"/>
                                            </p:txEl>
                                          </p:spTgt>
                                        </p:tgtEl>
                                        <p:attrNameLst>
                                          <p:attrName>style.visibility</p:attrName>
                                        </p:attrNameLst>
                                      </p:cBhvr>
                                      <p:to>
                                        <p:strVal val="visible"/>
                                      </p:to>
                                    </p:set>
                                    <p:anim calcmode="lin" valueType="num">
                                      <p:cBhvr>
                                        <p:cTn id="42" dur="500" fill="hold"/>
                                        <p:tgtEl>
                                          <p:spTgt spid="12291">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12291">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nimBg="1"/>
    </p:bld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Rectangle 3"/>
          <p:cNvSpPr>
            <a:spLocks noGrp="1" noChangeArrowheads="1"/>
          </p:cNvSpPr>
          <p:nvPr>
            <p:ph idx="1"/>
          </p:nvPr>
        </p:nvSpPr>
        <p:spPr>
          <a:xfrm>
            <a:off x="395536" y="1143000"/>
            <a:ext cx="8043863" cy="5054600"/>
          </a:xfrm>
        </p:spPr>
        <p:txBody>
          <a:bodyPr/>
          <a:lstStyle/>
          <a:p>
            <a:pPr algn="just" rtl="1">
              <a:lnSpc>
                <a:spcPct val="150000"/>
              </a:lnSpc>
              <a:buFontTx/>
              <a:buNone/>
            </a:pPr>
            <a:r>
              <a:rPr lang="fa-IR" sz="2000" b="1" dirty="0" smtClean="0">
                <a:solidFill>
                  <a:srgbClr val="0033CC"/>
                </a:solidFill>
                <a:cs typeface="B Roya" pitchFamily="2" charset="-78"/>
              </a:rPr>
              <a:t>  انواع تکالیف درسی از منظر هدف</a:t>
            </a:r>
          </a:p>
          <a:p>
            <a:pPr algn="just" rtl="1">
              <a:lnSpc>
                <a:spcPct val="150000"/>
              </a:lnSpc>
              <a:buFontTx/>
              <a:buNone/>
            </a:pPr>
            <a:r>
              <a:rPr lang="fa-IR" sz="2800" b="1" dirty="0" smtClean="0">
                <a:solidFill>
                  <a:srgbClr val="C00000"/>
                </a:solidFill>
                <a:cs typeface="B Roya" pitchFamily="2" charset="-78"/>
              </a:rPr>
              <a:t>3- تکالیف امتدادی و بسطی</a:t>
            </a:r>
          </a:p>
          <a:p>
            <a:pPr algn="just" rtl="1">
              <a:lnSpc>
                <a:spcPct val="150000"/>
              </a:lnSpc>
              <a:buFontTx/>
              <a:buNone/>
            </a:pPr>
            <a:r>
              <a:rPr lang="fa-IR" sz="2800" dirty="0" smtClean="0">
                <a:cs typeface="B Roya" pitchFamily="2" charset="-78"/>
              </a:rPr>
              <a:t>   </a:t>
            </a:r>
            <a:r>
              <a:rPr lang="ar-SA" sz="2800" dirty="0" smtClean="0">
                <a:cs typeface="B Roya" pitchFamily="2" charset="-78"/>
              </a:rPr>
              <a:t> </a:t>
            </a:r>
            <a:r>
              <a:rPr lang="ar-SA" sz="2800" b="1" dirty="0" smtClean="0">
                <a:cs typeface="B Roya" pitchFamily="2" charset="-78"/>
              </a:rPr>
              <a:t>اين نوع تكال</a:t>
            </a:r>
            <a:r>
              <a:rPr lang="fa-IR" sz="2800" b="1" dirty="0" smtClean="0">
                <a:cs typeface="B Roya" pitchFamily="2" charset="-78"/>
              </a:rPr>
              <a:t>ــ</a:t>
            </a:r>
            <a:r>
              <a:rPr lang="ar-SA" sz="2800" b="1" dirty="0" smtClean="0">
                <a:cs typeface="B Roya" pitchFamily="2" charset="-78"/>
              </a:rPr>
              <a:t>يف شاگردان را از سطح كلاس بالاتر مي</a:t>
            </a:r>
            <a:r>
              <a:rPr lang="fa-IR" sz="2800" b="1" dirty="0" smtClean="0">
                <a:cs typeface="B Roya" pitchFamily="2" charset="-78"/>
              </a:rPr>
              <a:t>‌</a:t>
            </a:r>
            <a:r>
              <a:rPr lang="ar-SA" sz="2800" b="1" dirty="0" smtClean="0">
                <a:cs typeface="B Roya" pitchFamily="2" charset="-78"/>
              </a:rPr>
              <a:t>برد و دانش و مهارت و تجربه‌ي آن‌ها را توسعه مي‌دهد</a:t>
            </a:r>
            <a:r>
              <a:rPr lang="fa-IR" sz="2800" b="1" dirty="0" smtClean="0">
                <a:cs typeface="B Roya" pitchFamily="2" charset="-78"/>
              </a:rPr>
              <a:t>.</a:t>
            </a:r>
            <a:r>
              <a:rPr lang="ar-SA" sz="2800" b="1" dirty="0" smtClean="0">
                <a:cs typeface="B Roya" pitchFamily="2" charset="-78"/>
              </a:rPr>
              <a:t> اين تكاليف مي‌تواند به صورت پروژه به دانش‌آموزان، ارائه شود</a:t>
            </a:r>
            <a:r>
              <a:rPr lang="fa-IR" sz="2800" b="1" dirty="0" smtClean="0">
                <a:cs typeface="B Roya" pitchFamily="2" charset="-78"/>
              </a:rPr>
              <a:t>.</a:t>
            </a:r>
            <a:r>
              <a:rPr lang="ar-SA" sz="2800" b="1" dirty="0" smtClean="0">
                <a:cs typeface="B Roya" pitchFamily="2" charset="-78"/>
              </a:rPr>
              <a:t> مثلاً به دانش‌آموزان گفته شود كه در كتابخانه كتابي درباره‌ي سنگ ها پيدا كن</a:t>
            </a:r>
            <a:r>
              <a:rPr lang="fa-IR" sz="2800" b="1" dirty="0" smtClean="0">
                <a:cs typeface="B Roya" pitchFamily="2" charset="-78"/>
              </a:rPr>
              <a:t>ن</a:t>
            </a:r>
            <a:r>
              <a:rPr lang="ar-SA" sz="2800" b="1" dirty="0" smtClean="0">
                <a:cs typeface="B Roya" pitchFamily="2" charset="-78"/>
              </a:rPr>
              <a:t>د و قسمت هايي از آن را به كلاس ارائه ده</a:t>
            </a:r>
            <a:r>
              <a:rPr lang="fa-IR" sz="2800" b="1" dirty="0" smtClean="0">
                <a:cs typeface="B Roya" pitchFamily="2" charset="-78"/>
              </a:rPr>
              <a:t>ن</a:t>
            </a:r>
            <a:r>
              <a:rPr lang="ar-SA" sz="2800" b="1" dirty="0" smtClean="0">
                <a:cs typeface="B Roya" pitchFamily="2" charset="-78"/>
              </a:rPr>
              <a:t>د.</a:t>
            </a:r>
            <a:endParaRPr lang="fa-IR" sz="2800" b="1" dirty="0" smtClean="0">
              <a:solidFill>
                <a:srgbClr val="0000FF"/>
              </a:solidFill>
              <a:cs typeface="B Roya" pitchFamily="2" charset="-78"/>
            </a:endParaRPr>
          </a:p>
        </p:txBody>
      </p:sp>
      <p:sp>
        <p:nvSpPr>
          <p:cNvPr id="155653" name="Slide Number Placeholder 7"/>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5277D60-4A5C-4515-8A8C-5606B6C0D5E7}" type="slidenum">
              <a:rPr lang="ar-SA"/>
              <a:pPr eaLnBrk="1" hangingPunct="1"/>
              <a:t>110</a:t>
            </a:fld>
            <a:endParaRPr lang="en-US"/>
          </a:p>
        </p:txBody>
      </p:sp>
      <p:sp>
        <p:nvSpPr>
          <p:cNvPr id="4" name="Cloud Callout 3"/>
          <p:cNvSpPr/>
          <p:nvPr/>
        </p:nvSpPr>
        <p:spPr bwMode="auto">
          <a:xfrm>
            <a:off x="5357813" y="142875"/>
            <a:ext cx="3357562" cy="714375"/>
          </a:xfrm>
          <a:prstGeom prst="cloudCallou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defRPr/>
            </a:pPr>
            <a:r>
              <a:rPr lang="fa-IR" sz="2400" dirty="0">
                <a:solidFill>
                  <a:schemeClr val="tx1"/>
                </a:solidFill>
                <a:ea typeface="+mn-ea"/>
                <a:cs typeface="B Farnaz" pitchFamily="2" charset="-78"/>
              </a:rPr>
              <a:t>تکاليف درسي</a:t>
            </a:r>
            <a:endParaRPr lang="en-US" sz="2400" dirty="0">
              <a:solidFill>
                <a:schemeClr val="tx1"/>
              </a:solidFill>
              <a:ea typeface="+mn-ea"/>
              <a:cs typeface="B Farnaz" pitchFamily="2" charset="-78"/>
            </a:endParaRPr>
          </a:p>
        </p:txBody>
      </p:sp>
      <p:grpSp>
        <p:nvGrpSpPr>
          <p:cNvPr id="2" name="Group 2"/>
          <p:cNvGrpSpPr>
            <a:grpSpLocks/>
          </p:cNvGrpSpPr>
          <p:nvPr/>
        </p:nvGrpSpPr>
        <p:grpSpPr bwMode="auto">
          <a:xfrm>
            <a:off x="-23813" y="536575"/>
            <a:ext cx="1608138" cy="754063"/>
            <a:chOff x="-15" y="188"/>
            <a:chExt cx="1013" cy="475"/>
          </a:xfrm>
        </p:grpSpPr>
        <p:sp>
          <p:nvSpPr>
            <p:cNvPr id="155654"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55655" name="Text Box 4"/>
            <p:cNvSpPr txBox="1">
              <a:spLocks noChangeArrowheads="1"/>
            </p:cNvSpPr>
            <p:nvPr/>
          </p:nvSpPr>
          <p:spPr bwMode="auto">
            <a:xfrm rot="-2630473">
              <a:off x="-15" y="188"/>
              <a:ext cx="940"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2000">
                  <a:cs typeface="Homa" pitchFamily="2" charset="-78"/>
                </a:rPr>
                <a:t>جمع آوري اطلاعات</a:t>
              </a:r>
              <a:endParaRPr lang="en-US" sz="2000">
                <a:cs typeface="Homa" pitchFamily="2" charset="-78"/>
              </a:endParaRPr>
            </a:p>
          </p:txBody>
        </p:sp>
      </p:gr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3"/>
          <p:cNvSpPr>
            <a:spLocks noGrp="1" noChangeArrowheads="1"/>
          </p:cNvSpPr>
          <p:nvPr>
            <p:ph idx="1"/>
          </p:nvPr>
        </p:nvSpPr>
        <p:spPr>
          <a:xfrm>
            <a:off x="467544" y="1143000"/>
            <a:ext cx="8043863" cy="5054600"/>
          </a:xfrm>
        </p:spPr>
        <p:txBody>
          <a:bodyPr>
            <a:normAutofit fontScale="92500"/>
          </a:bodyPr>
          <a:lstStyle/>
          <a:p>
            <a:pPr algn="just" rtl="1">
              <a:lnSpc>
                <a:spcPct val="150000"/>
              </a:lnSpc>
              <a:buFontTx/>
              <a:buNone/>
            </a:pPr>
            <a:r>
              <a:rPr lang="fa-IR" sz="2600" b="1" dirty="0" smtClean="0">
                <a:solidFill>
                  <a:srgbClr val="0033CC"/>
                </a:solidFill>
                <a:cs typeface="B Roya" pitchFamily="2" charset="-78"/>
              </a:rPr>
              <a:t>  انواع تکالیف درسی از منظر هدف</a:t>
            </a:r>
          </a:p>
          <a:p>
            <a:pPr algn="just" rtl="1">
              <a:lnSpc>
                <a:spcPct val="150000"/>
              </a:lnSpc>
              <a:buFontTx/>
              <a:buNone/>
            </a:pPr>
            <a:r>
              <a:rPr lang="fa-IR" sz="3600" b="1" dirty="0" smtClean="0">
                <a:solidFill>
                  <a:srgbClr val="C00000"/>
                </a:solidFill>
                <a:cs typeface="B Roya" pitchFamily="2" charset="-78"/>
              </a:rPr>
              <a:t>4- تکالیف  خلاقیتی</a:t>
            </a:r>
          </a:p>
          <a:p>
            <a:pPr algn="just" rtl="1">
              <a:lnSpc>
                <a:spcPct val="150000"/>
              </a:lnSpc>
              <a:buFontTx/>
              <a:buNone/>
            </a:pPr>
            <a:r>
              <a:rPr lang="ar-SA" sz="3600" dirty="0" smtClean="0">
                <a:cs typeface="B Roya" pitchFamily="2" charset="-78"/>
              </a:rPr>
              <a:t> </a:t>
            </a:r>
            <a:r>
              <a:rPr lang="fa-IR" sz="3600" dirty="0" smtClean="0">
                <a:cs typeface="B Roya" pitchFamily="2" charset="-78"/>
              </a:rPr>
              <a:t>   </a:t>
            </a:r>
            <a:r>
              <a:rPr lang="ar-SA" sz="3600" b="1" dirty="0" smtClean="0">
                <a:cs typeface="B Roya" pitchFamily="2" charset="-78"/>
              </a:rPr>
              <a:t>معلم با ارائه ي اين نوع تكاليف دانش‌آموزان را وادار مي كند با روش و راه جديدي كاري را عملي سازند يا اثر كاملاً جديدي از خود ارائه ده</a:t>
            </a:r>
            <a:r>
              <a:rPr lang="fa-IR" sz="3600" b="1" dirty="0" smtClean="0">
                <a:cs typeface="B Roya" pitchFamily="2" charset="-78"/>
              </a:rPr>
              <a:t>ن</a:t>
            </a:r>
            <a:r>
              <a:rPr lang="ar-SA" sz="3600" b="1" dirty="0" smtClean="0">
                <a:cs typeface="B Roya" pitchFamily="2" charset="-78"/>
              </a:rPr>
              <a:t>د</a:t>
            </a:r>
            <a:r>
              <a:rPr lang="fa-IR" sz="3600" b="1" dirty="0" smtClean="0">
                <a:cs typeface="B Roya" pitchFamily="2" charset="-78"/>
              </a:rPr>
              <a:t>. </a:t>
            </a:r>
            <a:r>
              <a:rPr lang="ar-SA" sz="3600" b="1" dirty="0" smtClean="0">
                <a:cs typeface="B Roya" pitchFamily="2" charset="-78"/>
              </a:rPr>
              <a:t>در درس هنر و  بنویسیم  اين تكاليف جاي</a:t>
            </a:r>
            <a:r>
              <a:rPr lang="fa-IR" sz="3600" b="1" dirty="0" smtClean="0">
                <a:cs typeface="B Roya" pitchFamily="2" charset="-78"/>
              </a:rPr>
              <a:t>گاه</a:t>
            </a:r>
            <a:r>
              <a:rPr lang="ar-SA" sz="3600" b="1" dirty="0" smtClean="0">
                <a:cs typeface="B Roya" pitchFamily="2" charset="-78"/>
              </a:rPr>
              <a:t> خاصي دارد.</a:t>
            </a:r>
            <a:endParaRPr lang="fa-IR" sz="3600" b="1" dirty="0" smtClean="0">
              <a:solidFill>
                <a:srgbClr val="0000FF"/>
              </a:solidFill>
              <a:cs typeface="B Roya" pitchFamily="2" charset="-78"/>
            </a:endParaRPr>
          </a:p>
        </p:txBody>
      </p:sp>
      <p:sp>
        <p:nvSpPr>
          <p:cNvPr id="156677" name="Slide Number Placeholder 7"/>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A9CEAB9-73D3-44D7-B3E1-87A9535F2698}" type="slidenum">
              <a:rPr lang="ar-SA"/>
              <a:pPr eaLnBrk="1" hangingPunct="1"/>
              <a:t>111</a:t>
            </a:fld>
            <a:endParaRPr lang="en-US"/>
          </a:p>
        </p:txBody>
      </p:sp>
      <p:sp>
        <p:nvSpPr>
          <p:cNvPr id="4" name="Cloud Callout 3"/>
          <p:cNvSpPr/>
          <p:nvPr/>
        </p:nvSpPr>
        <p:spPr bwMode="auto">
          <a:xfrm>
            <a:off x="5357813" y="142875"/>
            <a:ext cx="3357562" cy="714375"/>
          </a:xfrm>
          <a:prstGeom prst="cloudCallou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defRPr/>
            </a:pPr>
            <a:r>
              <a:rPr lang="fa-IR" sz="2400" dirty="0">
                <a:solidFill>
                  <a:schemeClr val="tx1"/>
                </a:solidFill>
                <a:cs typeface="B Nasim" pitchFamily="2" charset="-78"/>
              </a:rPr>
              <a:t>تکاليف درسي</a:t>
            </a:r>
            <a:endParaRPr lang="en-US" sz="2400" dirty="0">
              <a:solidFill>
                <a:schemeClr val="tx1"/>
              </a:solidFill>
              <a:cs typeface="B Nasim" pitchFamily="2" charset="-78"/>
            </a:endParaRPr>
          </a:p>
        </p:txBody>
      </p:sp>
      <p:grpSp>
        <p:nvGrpSpPr>
          <p:cNvPr id="2" name="Group 2"/>
          <p:cNvGrpSpPr>
            <a:grpSpLocks/>
          </p:cNvGrpSpPr>
          <p:nvPr/>
        </p:nvGrpSpPr>
        <p:grpSpPr bwMode="auto">
          <a:xfrm>
            <a:off x="-23813" y="536575"/>
            <a:ext cx="1608138" cy="754063"/>
            <a:chOff x="-15" y="188"/>
            <a:chExt cx="1013" cy="475"/>
          </a:xfrm>
        </p:grpSpPr>
        <p:sp>
          <p:nvSpPr>
            <p:cNvPr id="156678"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56679" name="Text Box 4"/>
            <p:cNvSpPr txBox="1">
              <a:spLocks noChangeArrowheads="1"/>
            </p:cNvSpPr>
            <p:nvPr/>
          </p:nvSpPr>
          <p:spPr bwMode="auto">
            <a:xfrm rot="-2630473">
              <a:off x="-15" y="188"/>
              <a:ext cx="940"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2000">
                  <a:cs typeface="Homa" pitchFamily="2" charset="-78"/>
                </a:rPr>
                <a:t>جمع آوري اطلاعات</a:t>
              </a:r>
              <a:endParaRPr lang="en-US" sz="2000">
                <a:cs typeface="Homa" pitchFamily="2" charset="-78"/>
              </a:endParaRPr>
            </a:p>
          </p:txBody>
        </p:sp>
      </p:gr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3"/>
          <p:cNvSpPr>
            <a:spLocks noGrp="1" noChangeArrowheads="1"/>
          </p:cNvSpPr>
          <p:nvPr>
            <p:ph type="body" idx="4294967295"/>
          </p:nvPr>
        </p:nvSpPr>
        <p:spPr>
          <a:xfrm>
            <a:off x="446856" y="2060848"/>
            <a:ext cx="8229600" cy="3960440"/>
          </a:xfrm>
        </p:spPr>
        <p:txBody>
          <a:bodyPr>
            <a:normAutofit fontScale="92500"/>
          </a:bodyPr>
          <a:lstStyle/>
          <a:p>
            <a:pPr algn="just" rtl="1">
              <a:lnSpc>
                <a:spcPct val="150000"/>
              </a:lnSpc>
              <a:buFontTx/>
              <a:buNone/>
            </a:pPr>
            <a:r>
              <a:rPr lang="fa-IR" b="1" dirty="0" smtClean="0">
                <a:cs typeface="B Roya" pitchFamily="2" charset="-78"/>
              </a:rPr>
              <a:t>   </a:t>
            </a:r>
            <a:r>
              <a:rPr lang="fa-IR" b="1" dirty="0" smtClean="0">
                <a:solidFill>
                  <a:srgbClr val="FF0000"/>
                </a:solidFill>
                <a:cs typeface="B Roya" pitchFamily="2" charset="-78"/>
              </a:rPr>
              <a:t> </a:t>
            </a:r>
            <a:r>
              <a:rPr lang="ar-SA" sz="3600" b="1" dirty="0" smtClean="0">
                <a:solidFill>
                  <a:srgbClr val="FF0000"/>
                </a:solidFill>
                <a:cs typeface="B Roya" pitchFamily="2" charset="-78"/>
              </a:rPr>
              <a:t>خودسنجي </a:t>
            </a:r>
            <a:r>
              <a:rPr lang="ar-SA" sz="3600" b="1" dirty="0" smtClean="0">
                <a:solidFill>
                  <a:srgbClr val="002060"/>
                </a:solidFill>
                <a:cs typeface="B Roya" pitchFamily="2" charset="-78"/>
              </a:rPr>
              <a:t>عبارت است از ارزش‌يابي فرد از عملکرد (نتايج) و </a:t>
            </a:r>
            <a:r>
              <a:rPr lang="ar-SA" sz="3600" b="1" dirty="0">
                <a:solidFill>
                  <a:srgbClr val="002060"/>
                </a:solidFill>
                <a:cs typeface="B Roya" pitchFamily="2" charset="-78"/>
              </a:rPr>
              <a:t>فعاليت‌هاي (</a:t>
            </a:r>
            <a:r>
              <a:rPr lang="ar-SA" sz="3600" b="1" dirty="0" smtClean="0">
                <a:solidFill>
                  <a:srgbClr val="002060"/>
                </a:solidFill>
                <a:cs typeface="B Roya" pitchFamily="2" charset="-78"/>
              </a:rPr>
              <a:t>كوشش ها) يادگيري خودش </a:t>
            </a:r>
            <a:r>
              <a:rPr lang="fa-IR" sz="3600" b="1" dirty="0" smtClean="0">
                <a:solidFill>
                  <a:srgbClr val="002060"/>
                </a:solidFill>
                <a:cs typeface="B Roya" pitchFamily="2" charset="-78"/>
              </a:rPr>
              <a:t> </a:t>
            </a:r>
          </a:p>
          <a:p>
            <a:pPr algn="just" rtl="1">
              <a:lnSpc>
                <a:spcPct val="150000"/>
              </a:lnSpc>
              <a:buFontTx/>
              <a:buNone/>
            </a:pPr>
            <a:r>
              <a:rPr lang="fa-IR" sz="3600" b="1" dirty="0" smtClean="0">
                <a:solidFill>
                  <a:srgbClr val="FF0000"/>
                </a:solidFill>
                <a:cs typeface="B Roya" pitchFamily="2" charset="-78"/>
              </a:rPr>
              <a:t>   </a:t>
            </a:r>
            <a:r>
              <a:rPr lang="ar-SA" sz="3600" b="1" dirty="0" smtClean="0">
                <a:solidFill>
                  <a:srgbClr val="FF0000"/>
                </a:solidFill>
                <a:cs typeface="B Roya" pitchFamily="2" charset="-78"/>
              </a:rPr>
              <a:t>هم‌سال سنجي </a:t>
            </a:r>
            <a:r>
              <a:rPr lang="ar-SA" sz="3600" b="1" dirty="0" smtClean="0">
                <a:solidFill>
                  <a:srgbClr val="002060"/>
                </a:solidFill>
                <a:cs typeface="B Roya" pitchFamily="2" charset="-78"/>
              </a:rPr>
              <a:t>عبارت است از ارزشيابي  دانش‌آموز از عملکرد و فعاليت‌هاي يادگيري هم‌کلاسي‌هايش (هم‌سالانش).</a:t>
            </a:r>
            <a:endParaRPr lang="en-US" sz="3600" b="1" dirty="0" smtClean="0">
              <a:solidFill>
                <a:srgbClr val="002060"/>
              </a:solidFill>
              <a:cs typeface="B Roya" pitchFamily="2" charset="-78"/>
            </a:endParaRPr>
          </a:p>
        </p:txBody>
      </p:sp>
      <p:sp>
        <p:nvSpPr>
          <p:cNvPr id="5" name="Cloud Callout 4"/>
          <p:cNvSpPr/>
          <p:nvPr/>
        </p:nvSpPr>
        <p:spPr bwMode="auto">
          <a:xfrm>
            <a:off x="2411760" y="500063"/>
            <a:ext cx="6303615" cy="984721"/>
          </a:xfrm>
          <a:prstGeom prst="cloudCallou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defRPr/>
            </a:pPr>
            <a:r>
              <a:rPr lang="fa-IR" sz="2800" dirty="0">
                <a:solidFill>
                  <a:srgbClr val="002060"/>
                </a:solidFill>
                <a:cs typeface="B Jadid" pitchFamily="2" charset="-78"/>
              </a:rPr>
              <a:t>خودسنجي و همسال سنجي</a:t>
            </a:r>
            <a:endParaRPr lang="en-US" sz="2800" dirty="0">
              <a:solidFill>
                <a:srgbClr val="002060"/>
              </a:solidFill>
              <a:cs typeface="B Jadid" pitchFamily="2" charset="-78"/>
            </a:endParaRPr>
          </a:p>
        </p:txBody>
      </p:sp>
      <p:grpSp>
        <p:nvGrpSpPr>
          <p:cNvPr id="2" name="Group 2"/>
          <p:cNvGrpSpPr>
            <a:grpSpLocks/>
          </p:cNvGrpSpPr>
          <p:nvPr/>
        </p:nvGrpSpPr>
        <p:grpSpPr bwMode="auto">
          <a:xfrm>
            <a:off x="-20638" y="536575"/>
            <a:ext cx="1604963" cy="754063"/>
            <a:chOff x="-13" y="188"/>
            <a:chExt cx="1011" cy="475"/>
          </a:xfrm>
        </p:grpSpPr>
        <p:sp>
          <p:nvSpPr>
            <p:cNvPr id="157701"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57702" name="Text Box 4"/>
            <p:cNvSpPr txBox="1">
              <a:spLocks noChangeArrowheads="1"/>
            </p:cNvSpPr>
            <p:nvPr/>
          </p:nvSpPr>
          <p:spPr bwMode="auto">
            <a:xfrm rot="-2630473">
              <a:off x="-13" y="188"/>
              <a:ext cx="940" cy="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2000">
                  <a:cs typeface="Homa" pitchFamily="2" charset="-78"/>
                </a:rPr>
                <a:t>جمع آوری اطلاعات</a:t>
              </a:r>
              <a:endParaRPr lang="en-US" sz="2000">
                <a:cs typeface="Homa" pitchFamily="2" charset="-78"/>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7826">
                                            <p:txEl>
                                              <p:pRg st="0" end="0"/>
                                            </p:txEl>
                                          </p:spTgt>
                                        </p:tgtEl>
                                        <p:attrNameLst>
                                          <p:attrName>style.visibility</p:attrName>
                                        </p:attrNameLst>
                                      </p:cBhvr>
                                      <p:to>
                                        <p:strVal val="visible"/>
                                      </p:to>
                                    </p:set>
                                    <p:anim calcmode="lin" valueType="num">
                                      <p:cBhvr>
                                        <p:cTn id="7" dur="500" fill="hold"/>
                                        <p:tgtEl>
                                          <p:spTgt spid="7782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782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7826">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7826">
                                            <p:txEl>
                                              <p:pRg st="1" end="1"/>
                                            </p:txEl>
                                          </p:spTgt>
                                        </p:tgtEl>
                                        <p:attrNameLst>
                                          <p:attrName>style.visibility</p:attrName>
                                        </p:attrNameLst>
                                      </p:cBhvr>
                                      <p:to>
                                        <p:strVal val="visible"/>
                                      </p:to>
                                    </p:set>
                                    <p:anim calcmode="lin" valueType="num">
                                      <p:cBhvr>
                                        <p:cTn id="14" dur="500" fill="hold"/>
                                        <p:tgtEl>
                                          <p:spTgt spid="7782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782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78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build="p"/>
    </p:bld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9" name="Slide Number Placeholder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673A70F-423D-431F-B101-C2EDCB00927C}" type="slidenum">
              <a:rPr lang="ar-SA"/>
              <a:pPr eaLnBrk="1" hangingPunct="1"/>
              <a:t>113</a:t>
            </a:fld>
            <a:endParaRPr lang="en-US"/>
          </a:p>
        </p:txBody>
      </p:sp>
      <p:sp>
        <p:nvSpPr>
          <p:cNvPr id="55299" name="Rectangle 3"/>
          <p:cNvSpPr>
            <a:spLocks noGrp="1" noChangeArrowheads="1"/>
          </p:cNvSpPr>
          <p:nvPr>
            <p:ph type="body" idx="4294967295"/>
          </p:nvPr>
        </p:nvSpPr>
        <p:spPr>
          <a:xfrm>
            <a:off x="683568" y="2324571"/>
            <a:ext cx="7507288" cy="3768725"/>
          </a:xfrm>
        </p:spPr>
        <p:txBody>
          <a:bodyPr>
            <a:normAutofit fontScale="85000" lnSpcReduction="20000"/>
          </a:bodyPr>
          <a:lstStyle/>
          <a:p>
            <a:pPr algn="r" rtl="1">
              <a:lnSpc>
                <a:spcPct val="150000"/>
              </a:lnSpc>
              <a:buFontTx/>
              <a:buNone/>
              <a:defRPr/>
            </a:pPr>
            <a:endParaRPr lang="fa-IR" b="1" dirty="0" smtClean="0">
              <a:solidFill>
                <a:srgbClr val="333300"/>
              </a:solidFill>
              <a:ea typeface="+mn-ea"/>
              <a:cs typeface="B Titr" pitchFamily="2" charset="-78"/>
            </a:endParaRPr>
          </a:p>
          <a:p>
            <a:pPr algn="r" rtl="1">
              <a:lnSpc>
                <a:spcPct val="150000"/>
              </a:lnSpc>
              <a:defRPr/>
            </a:pPr>
            <a:r>
              <a:rPr lang="ar-SA" sz="3000" b="1" dirty="0" smtClean="0">
                <a:solidFill>
                  <a:srgbClr val="002060"/>
                </a:solidFill>
                <a:ea typeface="+mn-ea"/>
                <a:cs typeface="B Titr" pitchFamily="2" charset="-78"/>
              </a:rPr>
              <a:t>روش استفاد</a:t>
            </a:r>
            <a:r>
              <a:rPr lang="fa-IR" sz="3000" b="1" dirty="0" smtClean="0">
                <a:solidFill>
                  <a:srgbClr val="002060"/>
                </a:solidFill>
                <a:ea typeface="+mn-ea"/>
                <a:cs typeface="B Titr" pitchFamily="2" charset="-78"/>
              </a:rPr>
              <a:t>ه </a:t>
            </a:r>
            <a:r>
              <a:rPr lang="ar-SA" sz="3000" b="1" dirty="0" smtClean="0">
                <a:solidFill>
                  <a:srgbClr val="002060"/>
                </a:solidFill>
                <a:ea typeface="+mn-ea"/>
                <a:cs typeface="B Titr" pitchFamily="2" charset="-78"/>
              </a:rPr>
              <a:t>از </a:t>
            </a:r>
            <a:r>
              <a:rPr lang="fa-IR" sz="3000" b="1" dirty="0" smtClean="0">
                <a:solidFill>
                  <a:srgbClr val="002060"/>
                </a:solidFill>
                <a:ea typeface="+mn-ea"/>
                <a:cs typeface="B Titr" pitchFamily="2" charset="-78"/>
              </a:rPr>
              <a:t>فهرست وارسي</a:t>
            </a:r>
          </a:p>
          <a:p>
            <a:pPr algn="r" rtl="1">
              <a:lnSpc>
                <a:spcPct val="150000"/>
              </a:lnSpc>
              <a:defRPr/>
            </a:pPr>
            <a:r>
              <a:rPr lang="ar-SA" sz="3000" b="1" dirty="0" smtClean="0">
                <a:solidFill>
                  <a:srgbClr val="002060"/>
                </a:solidFill>
                <a:ea typeface="+mn-ea"/>
                <a:cs typeface="B Titr" pitchFamily="2" charset="-78"/>
              </a:rPr>
              <a:t>روش استفاده از جملات ناقص </a:t>
            </a:r>
            <a:endParaRPr lang="fa-IR" sz="3000" b="1" dirty="0" smtClean="0">
              <a:solidFill>
                <a:srgbClr val="002060"/>
              </a:solidFill>
              <a:ea typeface="+mn-ea"/>
              <a:cs typeface="B Titr" pitchFamily="2" charset="-78"/>
            </a:endParaRPr>
          </a:p>
          <a:p>
            <a:pPr algn="r" rtl="1">
              <a:lnSpc>
                <a:spcPct val="150000"/>
              </a:lnSpc>
              <a:defRPr/>
            </a:pPr>
            <a:r>
              <a:rPr lang="ar-SA" sz="3000" b="1" dirty="0" smtClean="0">
                <a:solidFill>
                  <a:srgbClr val="002060"/>
                </a:solidFill>
                <a:ea typeface="+mn-ea"/>
                <a:cs typeface="B Titr" pitchFamily="2" charset="-78"/>
              </a:rPr>
              <a:t>روش استفاد</a:t>
            </a:r>
            <a:r>
              <a:rPr lang="fa-IR" sz="3000" b="1" dirty="0" smtClean="0">
                <a:solidFill>
                  <a:srgbClr val="002060"/>
                </a:solidFill>
                <a:ea typeface="+mn-ea"/>
                <a:cs typeface="B Titr" pitchFamily="2" charset="-78"/>
              </a:rPr>
              <a:t>ه</a:t>
            </a:r>
            <a:r>
              <a:rPr lang="ar-SA" sz="3000" b="1" dirty="0" smtClean="0">
                <a:solidFill>
                  <a:srgbClr val="002060"/>
                </a:solidFill>
                <a:ea typeface="+mn-ea"/>
                <a:cs typeface="B Titr" pitchFamily="2" charset="-78"/>
              </a:rPr>
              <a:t> از توصيف کامل عملکرد</a:t>
            </a:r>
            <a:endParaRPr lang="fa-IR" sz="3000" b="1" dirty="0" smtClean="0">
              <a:solidFill>
                <a:srgbClr val="002060"/>
              </a:solidFill>
              <a:ea typeface="+mn-ea"/>
              <a:cs typeface="B Titr" pitchFamily="2" charset="-78"/>
            </a:endParaRPr>
          </a:p>
          <a:p>
            <a:pPr algn="r" rtl="1">
              <a:lnSpc>
                <a:spcPct val="150000"/>
              </a:lnSpc>
              <a:defRPr/>
            </a:pPr>
            <a:r>
              <a:rPr lang="fa-IR" sz="3000" b="1" dirty="0" smtClean="0">
                <a:solidFill>
                  <a:srgbClr val="002060"/>
                </a:solidFill>
                <a:ea typeface="+mn-ea"/>
                <a:cs typeface="B Titr" pitchFamily="2" charset="-78"/>
              </a:rPr>
              <a:t>تصحيح آزمون هاي مداد کاغذي  املا و مانند اين‌ها</a:t>
            </a:r>
          </a:p>
          <a:p>
            <a:pPr algn="r" rtl="1">
              <a:lnSpc>
                <a:spcPct val="150000"/>
              </a:lnSpc>
              <a:defRPr/>
            </a:pPr>
            <a:r>
              <a:rPr lang="fa-IR" sz="3000" b="1" dirty="0" smtClean="0">
                <a:solidFill>
                  <a:srgbClr val="002060"/>
                </a:solidFill>
                <a:ea typeface="+mn-ea"/>
                <a:cs typeface="B Titr" pitchFamily="2" charset="-78"/>
              </a:rPr>
              <a:t>بحث و گفتگو</a:t>
            </a:r>
            <a:endParaRPr lang="en-US" sz="3000" b="1" dirty="0" smtClean="0">
              <a:solidFill>
                <a:srgbClr val="002060"/>
              </a:solidFill>
              <a:ea typeface="+mn-ea"/>
              <a:cs typeface="B Titr" pitchFamily="2" charset="-78"/>
            </a:endParaRPr>
          </a:p>
          <a:p>
            <a:pPr>
              <a:defRPr/>
            </a:pPr>
            <a:endParaRPr lang="en-US" b="1" dirty="0" smtClean="0">
              <a:solidFill>
                <a:srgbClr val="002060"/>
              </a:solidFill>
              <a:effectLst>
                <a:outerShdw blurRad="38100" dist="38100" dir="2700000" algn="tl">
                  <a:srgbClr val="000000">
                    <a:alpha val="43137"/>
                  </a:srgbClr>
                </a:outerShdw>
              </a:effectLst>
              <a:ea typeface="+mn-ea"/>
            </a:endParaRPr>
          </a:p>
        </p:txBody>
      </p:sp>
      <p:sp>
        <p:nvSpPr>
          <p:cNvPr id="5" name="Cloud Callout 4"/>
          <p:cNvSpPr/>
          <p:nvPr/>
        </p:nvSpPr>
        <p:spPr bwMode="auto">
          <a:xfrm>
            <a:off x="2195736" y="404664"/>
            <a:ext cx="6222479" cy="1928813"/>
          </a:xfrm>
          <a:prstGeom prst="cloudCallout">
            <a:avLst>
              <a:gd name="adj1" fmla="val 18807"/>
              <a:gd name="adj2" fmla="val 59866"/>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lgn="ctr">
              <a:lnSpc>
                <a:spcPct val="150000"/>
              </a:lnSpc>
              <a:defRPr/>
            </a:pPr>
            <a:r>
              <a:rPr lang="fa-IR" sz="2800" b="1" dirty="0">
                <a:solidFill>
                  <a:srgbClr val="002060"/>
                </a:solidFill>
                <a:cs typeface="B Jadid" pitchFamily="2" charset="-78"/>
              </a:rPr>
              <a:t>شيوه هاي اجراي </a:t>
            </a:r>
            <a:endParaRPr lang="fa-IR" sz="2800" b="1" dirty="0" smtClean="0">
              <a:solidFill>
                <a:srgbClr val="002060"/>
              </a:solidFill>
              <a:cs typeface="B Jadid" pitchFamily="2" charset="-78"/>
            </a:endParaRPr>
          </a:p>
          <a:p>
            <a:pPr algn="ctr">
              <a:lnSpc>
                <a:spcPct val="150000"/>
              </a:lnSpc>
              <a:defRPr/>
            </a:pPr>
            <a:r>
              <a:rPr lang="fa-IR" sz="2800" b="1" dirty="0" smtClean="0">
                <a:solidFill>
                  <a:srgbClr val="002060"/>
                </a:solidFill>
                <a:cs typeface="B Jadid" pitchFamily="2" charset="-78"/>
              </a:rPr>
              <a:t>خود </a:t>
            </a:r>
            <a:r>
              <a:rPr lang="fa-IR" sz="2800" b="1" dirty="0">
                <a:solidFill>
                  <a:srgbClr val="002060"/>
                </a:solidFill>
                <a:cs typeface="B Jadid" pitchFamily="2" charset="-78"/>
              </a:rPr>
              <a:t>سنجي و همسال سنجي</a:t>
            </a:r>
            <a:r>
              <a:rPr lang="fa-IR" sz="2800" b="1" dirty="0">
                <a:solidFill>
                  <a:srgbClr val="333300"/>
                </a:solidFill>
                <a:cs typeface="B Jadid" pitchFamily="2" charset="-78"/>
              </a:rPr>
              <a:t>:</a:t>
            </a:r>
          </a:p>
        </p:txBody>
      </p:sp>
      <p:grpSp>
        <p:nvGrpSpPr>
          <p:cNvPr id="2" name="Group 2"/>
          <p:cNvGrpSpPr>
            <a:grpSpLocks/>
          </p:cNvGrpSpPr>
          <p:nvPr/>
        </p:nvGrpSpPr>
        <p:grpSpPr bwMode="auto">
          <a:xfrm>
            <a:off x="-23813" y="536575"/>
            <a:ext cx="1608138" cy="754063"/>
            <a:chOff x="-15" y="188"/>
            <a:chExt cx="1013" cy="475"/>
          </a:xfrm>
        </p:grpSpPr>
        <p:sp>
          <p:nvSpPr>
            <p:cNvPr id="159750"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59751" name="Text Box 4"/>
            <p:cNvSpPr txBox="1">
              <a:spLocks noChangeArrowheads="1"/>
            </p:cNvSpPr>
            <p:nvPr/>
          </p:nvSpPr>
          <p:spPr bwMode="auto">
            <a:xfrm rot="-2630473">
              <a:off x="-15" y="188"/>
              <a:ext cx="940"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2000">
                  <a:cs typeface="Homa" pitchFamily="2" charset="-78"/>
                </a:rPr>
                <a:t>جمع آوري اطلاعات</a:t>
              </a:r>
              <a:endParaRPr lang="en-US" sz="2000">
                <a:cs typeface="Homa" pitchFamily="2" charset="-78"/>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anim calcmode="lin" valueType="num">
                                      <p:cBhvr>
                                        <p:cTn id="7" dur="500" fill="hold"/>
                                        <p:tgtEl>
                                          <p:spTgt spid="5529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529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5299">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5299">
                                            <p:txEl>
                                              <p:pRg st="2" end="2"/>
                                            </p:txEl>
                                          </p:spTgt>
                                        </p:tgtEl>
                                        <p:attrNameLst>
                                          <p:attrName>style.visibility</p:attrName>
                                        </p:attrNameLst>
                                      </p:cBhvr>
                                      <p:to>
                                        <p:strVal val="visible"/>
                                      </p:to>
                                    </p:set>
                                    <p:anim calcmode="lin" valueType="num">
                                      <p:cBhvr>
                                        <p:cTn id="14" dur="500" fill="hold"/>
                                        <p:tgtEl>
                                          <p:spTgt spid="55299">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5299">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529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5299">
                                            <p:txEl>
                                              <p:pRg st="3" end="3"/>
                                            </p:txEl>
                                          </p:spTgt>
                                        </p:tgtEl>
                                        <p:attrNameLst>
                                          <p:attrName>style.visibility</p:attrName>
                                        </p:attrNameLst>
                                      </p:cBhvr>
                                      <p:to>
                                        <p:strVal val="visible"/>
                                      </p:to>
                                    </p:set>
                                    <p:anim calcmode="lin" valueType="num">
                                      <p:cBhvr>
                                        <p:cTn id="21" dur="500" fill="hold"/>
                                        <p:tgtEl>
                                          <p:spTgt spid="55299">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5299">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5299">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55299">
                                            <p:txEl>
                                              <p:pRg st="4" end="4"/>
                                            </p:txEl>
                                          </p:spTgt>
                                        </p:tgtEl>
                                        <p:attrNameLst>
                                          <p:attrName>style.visibility</p:attrName>
                                        </p:attrNameLst>
                                      </p:cBhvr>
                                      <p:to>
                                        <p:strVal val="visible"/>
                                      </p:to>
                                    </p:set>
                                    <p:anim calcmode="lin" valueType="num">
                                      <p:cBhvr>
                                        <p:cTn id="28" dur="500" fill="hold"/>
                                        <p:tgtEl>
                                          <p:spTgt spid="55299">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5299">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5299">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55299">
                                            <p:txEl>
                                              <p:pRg st="5" end="5"/>
                                            </p:txEl>
                                          </p:spTgt>
                                        </p:tgtEl>
                                        <p:attrNameLst>
                                          <p:attrName>style.visibility</p:attrName>
                                        </p:attrNameLst>
                                      </p:cBhvr>
                                      <p:to>
                                        <p:strVal val="visible"/>
                                      </p:to>
                                    </p:set>
                                    <p:anim calcmode="lin" valueType="num">
                                      <p:cBhvr>
                                        <p:cTn id="35" dur="500" fill="hold"/>
                                        <p:tgtEl>
                                          <p:spTgt spid="55299">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5299">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52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5" name="Slide Number Placeholder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F0B5E78-930E-4B39-8959-0CE5AE0BB05D}" type="slidenum">
              <a:rPr lang="ar-SA"/>
              <a:pPr eaLnBrk="1" hangingPunct="1"/>
              <a:t>114</a:t>
            </a:fld>
            <a:endParaRPr lang="en-US"/>
          </a:p>
        </p:txBody>
      </p:sp>
      <p:sp>
        <p:nvSpPr>
          <p:cNvPr id="58370" name="Rectangle 3"/>
          <p:cNvSpPr>
            <a:spLocks noGrp="1" noChangeArrowheads="1"/>
          </p:cNvSpPr>
          <p:nvPr>
            <p:ph type="body" idx="4294967295"/>
          </p:nvPr>
        </p:nvSpPr>
        <p:spPr>
          <a:xfrm>
            <a:off x="762000" y="1628800"/>
            <a:ext cx="8132887" cy="4523953"/>
          </a:xfrm>
        </p:spPr>
        <p:txBody>
          <a:bodyPr>
            <a:normAutofit fontScale="92500"/>
          </a:bodyPr>
          <a:lstStyle/>
          <a:p>
            <a:pPr algn="just" rtl="1">
              <a:lnSpc>
                <a:spcPct val="150000"/>
              </a:lnSpc>
            </a:pPr>
            <a:r>
              <a:rPr lang="ar-SA" sz="2600" b="1" dirty="0" smtClean="0">
                <a:cs typeface="B Roya" pitchFamily="2" charset="-78"/>
              </a:rPr>
              <a:t>اين آزمون ها اگر به‌درستي طراحي و اجرا شوند مي‌توانند ميزان تحقق برخي از اهداف آموزشي را بررسي نمايند و اطلاعات مناسبي از چگونگي آموخته‌هاي  دانش‌آموزان را در اختيار معلّم قرار دهند. </a:t>
            </a:r>
            <a:r>
              <a:rPr lang="fa-IR" sz="2600" b="1" dirty="0" smtClean="0">
                <a:cs typeface="B Roya" pitchFamily="2" charset="-78"/>
              </a:rPr>
              <a:t>بنابراين، امتحانات كتبي با سؤالات</a:t>
            </a:r>
            <a:r>
              <a:rPr lang="ar-SA" sz="2600" b="1" dirty="0" smtClean="0">
                <a:cs typeface="B Roya" pitchFamily="2" charset="-78"/>
              </a:rPr>
              <a:t> چند گزينه‌اي، کوتاه پاسخ، تشريحي و مانند اين‌ها در ارزش‌يابي کيفي توصيفي کاربرد دارند و معلّم مي‌تواند براي بررسي ميزان تحقق برخي اهداف از آن‌ها استفاده كند. نكته</a:t>
            </a:r>
            <a:r>
              <a:rPr lang="en-US" sz="2600" b="1" dirty="0" smtClean="0">
                <a:cs typeface="B Roya" pitchFamily="2" charset="-78"/>
              </a:rPr>
              <a:t>‌</a:t>
            </a:r>
            <a:r>
              <a:rPr lang="ar-SA" sz="2600" b="1" dirty="0" smtClean="0">
                <a:cs typeface="B Roya" pitchFamily="2" charset="-78"/>
              </a:rPr>
              <a:t>ي مهم آن است كه اطلاعات به دست آمده از اجراي اين نوع آزمون ها بايد با اطلاعات به دست آمده از ابزارهاي ديگر تركيب شوند.</a:t>
            </a:r>
            <a:r>
              <a:rPr lang="en-US" sz="2600" b="1" dirty="0" smtClean="0">
                <a:cs typeface="B Roya" pitchFamily="2" charset="-78"/>
              </a:rPr>
              <a:t> </a:t>
            </a:r>
          </a:p>
        </p:txBody>
      </p:sp>
      <p:sp>
        <p:nvSpPr>
          <p:cNvPr id="4" name="Cloud Callout 3"/>
          <p:cNvSpPr/>
          <p:nvPr/>
        </p:nvSpPr>
        <p:spPr bwMode="auto">
          <a:xfrm>
            <a:off x="4429125" y="285750"/>
            <a:ext cx="4286250" cy="1214438"/>
          </a:xfrm>
          <a:prstGeom prst="cloud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fa-IR" sz="3200" b="1" dirty="0">
                <a:solidFill>
                  <a:srgbClr val="002060"/>
                </a:solidFill>
                <a:cs typeface="B Roya" pitchFamily="2" charset="-78"/>
              </a:rPr>
              <a:t>آزمون هاي مداد      کاغذي</a:t>
            </a:r>
            <a:endParaRPr lang="fa-IR" sz="3200" dirty="0">
              <a:solidFill>
                <a:srgbClr val="002060"/>
              </a:solidFill>
              <a:cs typeface="B Roya" pitchFamily="2" charset="-78"/>
            </a:endParaRPr>
          </a:p>
        </p:txBody>
      </p:sp>
      <p:grpSp>
        <p:nvGrpSpPr>
          <p:cNvPr id="2" name="Group 2"/>
          <p:cNvGrpSpPr>
            <a:grpSpLocks/>
          </p:cNvGrpSpPr>
          <p:nvPr/>
        </p:nvGrpSpPr>
        <p:grpSpPr bwMode="auto">
          <a:xfrm>
            <a:off x="-23813" y="536575"/>
            <a:ext cx="1608138" cy="754063"/>
            <a:chOff x="-15" y="188"/>
            <a:chExt cx="1013" cy="475"/>
          </a:xfrm>
        </p:grpSpPr>
        <p:sp>
          <p:nvSpPr>
            <p:cNvPr id="163846"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63847" name="Text Box 4"/>
            <p:cNvSpPr txBox="1">
              <a:spLocks noChangeArrowheads="1"/>
            </p:cNvSpPr>
            <p:nvPr/>
          </p:nvSpPr>
          <p:spPr bwMode="auto">
            <a:xfrm rot="-2630473">
              <a:off x="-15" y="188"/>
              <a:ext cx="940"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2000">
                  <a:cs typeface="Homa" pitchFamily="2" charset="-78"/>
                </a:rPr>
                <a:t>جمع آوري اطلاعات</a:t>
              </a:r>
              <a:endParaRPr lang="en-US" sz="2000">
                <a:cs typeface="Homa" pitchFamily="2" charset="-78"/>
              </a:endParaRPr>
            </a:p>
          </p:txBody>
        </p:sp>
      </p:gr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3"/>
          <p:cNvSpPr>
            <a:spLocks noGrp="1" noChangeArrowheads="1"/>
          </p:cNvSpPr>
          <p:nvPr>
            <p:ph type="body" idx="4294967295"/>
          </p:nvPr>
        </p:nvSpPr>
        <p:spPr>
          <a:xfrm>
            <a:off x="529208" y="1052736"/>
            <a:ext cx="8147248" cy="5576664"/>
          </a:xfrm>
        </p:spPr>
        <p:txBody>
          <a:bodyPr/>
          <a:lstStyle/>
          <a:p>
            <a:pPr algn="r">
              <a:lnSpc>
                <a:spcPct val="80000"/>
              </a:lnSpc>
            </a:pPr>
            <a:r>
              <a:rPr lang="fa-IR" sz="1900" b="1" dirty="0" smtClean="0">
                <a:solidFill>
                  <a:srgbClr val="C00000"/>
                </a:solidFill>
                <a:cs typeface="B Roya" pitchFamily="2" charset="-78"/>
              </a:rPr>
              <a:t>گفتگوي معلم با سامان</a:t>
            </a:r>
          </a:p>
          <a:p>
            <a:pPr algn="r">
              <a:lnSpc>
                <a:spcPct val="80000"/>
              </a:lnSpc>
            </a:pPr>
            <a:r>
              <a:rPr lang="fa-IR" sz="1900" b="1" dirty="0" smtClean="0">
                <a:solidFill>
                  <a:srgbClr val="0028A8"/>
                </a:solidFill>
                <a:cs typeface="B Roya" pitchFamily="2" charset="-78"/>
              </a:rPr>
              <a:t>معلم: "سامان بگو ببينم  چرا قورباغه يک دوزيست است؟« </a:t>
            </a:r>
            <a:r>
              <a:rPr lang="fa-IR" sz="1900" b="1" dirty="0" smtClean="0">
                <a:solidFill>
                  <a:srgbClr val="C00000"/>
                </a:solidFill>
                <a:cs typeface="B Roya" pitchFamily="2" charset="-78"/>
              </a:rPr>
              <a:t>[پرسش مربوط به واقعيت ها]</a:t>
            </a:r>
          </a:p>
          <a:p>
            <a:pPr algn="r">
              <a:lnSpc>
                <a:spcPct val="80000"/>
              </a:lnSpc>
            </a:pPr>
            <a:r>
              <a:rPr lang="fa-IR" sz="1900" b="1" dirty="0" smtClean="0">
                <a:cs typeface="B Roya" pitchFamily="2" charset="-78"/>
              </a:rPr>
              <a:t>سامان : (مدتي فکر مي کند) چون هم در آب شنا مي کند و هم در خشکي راه مي رود.[فرصت دادن براي فکر کردن]</a:t>
            </a:r>
          </a:p>
          <a:p>
            <a:pPr algn="r">
              <a:lnSpc>
                <a:spcPct val="80000"/>
              </a:lnSpc>
            </a:pPr>
            <a:r>
              <a:rPr lang="fa-IR" sz="1900" b="1" dirty="0" smtClean="0">
                <a:solidFill>
                  <a:srgbClr val="0028A8"/>
                </a:solidFill>
                <a:cs typeface="B Roya" pitchFamily="2" charset="-78"/>
              </a:rPr>
              <a:t>معلم: فکر نمي کني دليل  ديگري وجود داشته باشد که که قورباغه را دوزيست مي نامند؟[</a:t>
            </a:r>
            <a:r>
              <a:rPr lang="fa-IR" sz="1900" b="1" dirty="0" smtClean="0">
                <a:solidFill>
                  <a:srgbClr val="C00000"/>
                </a:solidFill>
                <a:cs typeface="B Roya" pitchFamily="2" charset="-78"/>
              </a:rPr>
              <a:t>پرسش چرايي]</a:t>
            </a:r>
          </a:p>
          <a:p>
            <a:pPr algn="r">
              <a:lnSpc>
                <a:spcPct val="80000"/>
              </a:lnSpc>
            </a:pPr>
            <a:r>
              <a:rPr lang="fa-IR" sz="1900" b="1" dirty="0" smtClean="0">
                <a:cs typeface="B Roya" pitchFamily="2" charset="-78"/>
              </a:rPr>
              <a:t>سامان: (فکر مي کند) دليل ديگر يادم نمي آيد.</a:t>
            </a:r>
          </a:p>
          <a:p>
            <a:pPr algn="r">
              <a:lnSpc>
                <a:spcPct val="80000"/>
              </a:lnSpc>
            </a:pPr>
            <a:r>
              <a:rPr lang="fa-IR" sz="1900" b="1" dirty="0" smtClean="0">
                <a:solidFill>
                  <a:srgbClr val="0028A8"/>
                </a:solidFill>
                <a:cs typeface="B Roya" pitchFamily="2" charset="-78"/>
              </a:rPr>
              <a:t>معلم: اگر دليل تو درست باشد، چرا اردک و مرغابي که هم در آب شنا مي کنند و هم در خشکي زندگي مي کنند دوزيست نيستند؟[</a:t>
            </a:r>
            <a:r>
              <a:rPr lang="fa-IR" sz="1900" b="1" dirty="0" smtClean="0">
                <a:solidFill>
                  <a:srgbClr val="C00000"/>
                </a:solidFill>
                <a:cs typeface="B Roya" pitchFamily="2" charset="-78"/>
              </a:rPr>
              <a:t>پرسش روشنگر]</a:t>
            </a:r>
          </a:p>
          <a:p>
            <a:pPr algn="r">
              <a:lnSpc>
                <a:spcPct val="80000"/>
              </a:lnSpc>
            </a:pPr>
            <a:r>
              <a:rPr lang="fa-IR" sz="1900" b="1" dirty="0" smtClean="0">
                <a:cs typeface="B Roya" pitchFamily="2" charset="-78"/>
              </a:rPr>
              <a:t>سامان:  (به فکر فرو مي رود) آنها پرنده هستند دوزيست نيستند.</a:t>
            </a:r>
          </a:p>
          <a:p>
            <a:pPr algn="r">
              <a:lnSpc>
                <a:spcPct val="80000"/>
              </a:lnSpc>
            </a:pPr>
            <a:r>
              <a:rPr lang="fa-IR" sz="1900" b="1" dirty="0" smtClean="0">
                <a:solidFill>
                  <a:srgbClr val="0028A8"/>
                </a:solidFill>
                <a:cs typeface="B Roya" pitchFamily="2" charset="-78"/>
              </a:rPr>
              <a:t>معلم : احسن ! پس چه دليل ديگري وجود دارد؟</a:t>
            </a:r>
            <a:r>
              <a:rPr lang="fa-IR" sz="1900" b="1" dirty="0" smtClean="0">
                <a:cs typeface="B Roya" pitchFamily="2" charset="-78"/>
              </a:rPr>
              <a:t>[</a:t>
            </a:r>
            <a:r>
              <a:rPr lang="fa-IR" sz="1900" b="1" dirty="0" smtClean="0">
                <a:solidFill>
                  <a:srgbClr val="C00000"/>
                </a:solidFill>
                <a:cs typeface="B Roya" pitchFamily="2" charset="-78"/>
              </a:rPr>
              <a:t>پرسش روشنگر]</a:t>
            </a:r>
          </a:p>
          <a:p>
            <a:pPr algn="r">
              <a:lnSpc>
                <a:spcPct val="80000"/>
              </a:lnSpc>
            </a:pPr>
            <a:r>
              <a:rPr lang="fa-IR" sz="1900" b="1" dirty="0" smtClean="0">
                <a:cs typeface="B Roya" pitchFamily="2" charset="-78"/>
              </a:rPr>
              <a:t>سامان: ( متفکرانه) دلیل دیگری به نظرم نمی رسد </a:t>
            </a:r>
          </a:p>
          <a:p>
            <a:pPr algn="r">
              <a:lnSpc>
                <a:spcPct val="80000"/>
              </a:lnSpc>
            </a:pPr>
            <a:r>
              <a:rPr lang="fa-IR" sz="1900" b="1" dirty="0" smtClean="0">
                <a:solidFill>
                  <a:srgbClr val="0028A8"/>
                </a:solidFill>
                <a:cs typeface="B Roya" pitchFamily="2" charset="-78"/>
              </a:rPr>
              <a:t>معلم: بهتر نيست به مراحل تولد و زندگي قورباغه فکر کني. شايد دليل ديگري  وجود داشته باشد.[</a:t>
            </a:r>
            <a:r>
              <a:rPr lang="fa-IR" sz="1900" b="1" dirty="0" smtClean="0">
                <a:solidFill>
                  <a:srgbClr val="C00000"/>
                </a:solidFill>
                <a:cs typeface="B Roya" pitchFamily="2" charset="-78"/>
              </a:rPr>
              <a:t>پرسش هدايت گر]</a:t>
            </a:r>
          </a:p>
          <a:p>
            <a:pPr algn="r">
              <a:lnSpc>
                <a:spcPct val="80000"/>
              </a:lnSpc>
            </a:pPr>
            <a:r>
              <a:rPr lang="fa-IR" sz="1900" b="1" dirty="0" smtClean="0">
                <a:cs typeface="B Roya" pitchFamily="2" charset="-78"/>
              </a:rPr>
              <a:t>سامان: (عميقاً به فکر فرو مي رود و مدتي بعد با هيجان پاسخ مي دهد) چون قورباغه وقتي به دنيا مي آيد آبشش دارد و در آب زندگي مي کند و وقتي بزرگ شد درای شش می شود و مي تواند در خشکي زندگي کند.</a:t>
            </a:r>
          </a:p>
          <a:p>
            <a:pPr algn="r">
              <a:lnSpc>
                <a:spcPct val="80000"/>
              </a:lnSpc>
            </a:pPr>
            <a:r>
              <a:rPr lang="fa-IR" sz="1900" b="1" dirty="0" smtClean="0">
                <a:solidFill>
                  <a:srgbClr val="0028A8"/>
                </a:solidFill>
                <a:cs typeface="B Roya" pitchFamily="2" charset="-78"/>
              </a:rPr>
              <a:t>معلم:سامان تو اگر فرصت فکر کردن داشته باشي و خوب فکر کني  به جواب درست مي رسي</a:t>
            </a:r>
            <a:r>
              <a:rPr lang="fa-IR" sz="1900" b="1" dirty="0" smtClean="0">
                <a:cs typeface="B Roya" pitchFamily="2" charset="-78"/>
              </a:rPr>
              <a:t>. [</a:t>
            </a:r>
            <a:r>
              <a:rPr lang="fa-IR" sz="1900" b="1" dirty="0" smtClean="0">
                <a:solidFill>
                  <a:srgbClr val="C00000"/>
                </a:solidFill>
                <a:cs typeface="B Roya" pitchFamily="2" charset="-78"/>
              </a:rPr>
              <a:t>بازخورد تشويقي]</a:t>
            </a:r>
            <a:r>
              <a:rPr lang="fa-IR" sz="1900" dirty="0" smtClean="0">
                <a:solidFill>
                  <a:srgbClr val="C00000"/>
                </a:solidFill>
                <a:cs typeface="B Roya" pitchFamily="2" charset="-78"/>
              </a:rPr>
              <a:t> </a:t>
            </a:r>
            <a:endParaRPr lang="en-US" sz="1900" dirty="0" smtClean="0">
              <a:solidFill>
                <a:srgbClr val="C00000"/>
              </a:solidFill>
              <a:cs typeface="B Roya" pitchFamily="2" charset="-78"/>
            </a:endParaRPr>
          </a:p>
        </p:txBody>
      </p:sp>
      <p:grpSp>
        <p:nvGrpSpPr>
          <p:cNvPr id="3" name="Group 2"/>
          <p:cNvGrpSpPr>
            <a:grpSpLocks/>
          </p:cNvGrpSpPr>
          <p:nvPr/>
        </p:nvGrpSpPr>
        <p:grpSpPr bwMode="auto">
          <a:xfrm>
            <a:off x="-23813" y="536575"/>
            <a:ext cx="1608138" cy="754063"/>
            <a:chOff x="-15" y="188"/>
            <a:chExt cx="1013" cy="475"/>
          </a:xfrm>
        </p:grpSpPr>
        <p:sp>
          <p:nvSpPr>
            <p:cNvPr id="164870"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64871" name="Text Box 4"/>
            <p:cNvSpPr txBox="1">
              <a:spLocks noChangeArrowheads="1"/>
            </p:cNvSpPr>
            <p:nvPr/>
          </p:nvSpPr>
          <p:spPr bwMode="auto">
            <a:xfrm rot="-2630473">
              <a:off x="-15" y="188"/>
              <a:ext cx="940"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2000">
                  <a:cs typeface="Homa" pitchFamily="2" charset="-78"/>
                </a:rPr>
                <a:t>جمع آوري اطلاعات</a:t>
              </a:r>
              <a:endParaRPr lang="en-US" sz="2000">
                <a:cs typeface="Homa" pitchFamily="2" charset="-78"/>
              </a:endParaRPr>
            </a:p>
          </p:txBody>
        </p:sp>
      </p:grpSp>
      <p:sp>
        <p:nvSpPr>
          <p:cNvPr id="164869" name="Slide Number Placeholder 7"/>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fld id="{54978F8B-654A-4C66-B3B4-BAAEF1580320}" type="slidenum">
              <a:rPr lang="ar-SA" sz="1400"/>
              <a:pPr algn="l" eaLnBrk="1" hangingPunct="1"/>
              <a:t>115</a:t>
            </a:fld>
            <a:endParaRPr lang="en-US" sz="1400"/>
          </a:p>
        </p:txBody>
      </p:sp>
      <p:sp>
        <p:nvSpPr>
          <p:cNvPr id="2" name="Rectangle 1"/>
          <p:cNvSpPr/>
          <p:nvPr/>
        </p:nvSpPr>
        <p:spPr>
          <a:xfrm>
            <a:off x="5724128" y="35913"/>
            <a:ext cx="1356462" cy="584775"/>
          </a:xfrm>
          <a:prstGeom prst="rect">
            <a:avLst/>
          </a:prstGeom>
        </p:spPr>
        <p:txBody>
          <a:bodyPr wrap="none">
            <a:spAutoFit/>
          </a:bodyPr>
          <a:lstStyle/>
          <a:p>
            <a:pPr lvl="0" algn="ctr"/>
            <a:r>
              <a:rPr lang="fa-IR" sz="3200" b="1" dirty="0">
                <a:solidFill>
                  <a:schemeClr val="bg1"/>
                </a:solidFill>
                <a:cs typeface="B Jadid" pitchFamily="2" charset="-78"/>
              </a:rPr>
              <a:t>پرسيدن</a:t>
            </a:r>
            <a:endParaRPr lang="fa-IR" sz="3200" dirty="0">
              <a:solidFill>
                <a:schemeClr val="bg1"/>
              </a:solidFill>
              <a:cs typeface="B Jadid" pitchFamily="2" charset="-78"/>
            </a:endParaRP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Rectangle 3"/>
          <p:cNvSpPr>
            <a:spLocks noGrp="1" noChangeArrowheads="1"/>
          </p:cNvSpPr>
          <p:nvPr>
            <p:ph idx="1"/>
          </p:nvPr>
        </p:nvSpPr>
        <p:spPr>
          <a:xfrm>
            <a:off x="792162" y="1886697"/>
            <a:ext cx="7845550" cy="4278607"/>
          </a:xfrm>
        </p:spPr>
        <p:txBody>
          <a:bodyPr>
            <a:normAutofit fontScale="77500" lnSpcReduction="20000"/>
          </a:bodyPr>
          <a:lstStyle/>
          <a:p>
            <a:pPr algn="just">
              <a:lnSpc>
                <a:spcPct val="150000"/>
              </a:lnSpc>
            </a:pPr>
            <a:r>
              <a:rPr lang="fa-IR" b="1" dirty="0" smtClean="0">
                <a:cs typeface="B Roya" pitchFamily="2" charset="-78"/>
              </a:rPr>
              <a:t>گفت وگو و يا پرسيدن، روشي براي ايجاد حلقه‌ي بازخوردِ مستمر و پوياست که موجب </a:t>
            </a:r>
            <a:r>
              <a:rPr lang="fa-IR" b="1" dirty="0" smtClean="0">
                <a:solidFill>
                  <a:srgbClr val="0033CC"/>
                </a:solidFill>
                <a:cs typeface="B Roya" pitchFamily="2" charset="-78"/>
              </a:rPr>
              <a:t>توسعه</a:t>
            </a:r>
            <a:r>
              <a:rPr lang="en-US" b="1" dirty="0" smtClean="0">
                <a:solidFill>
                  <a:srgbClr val="0033CC"/>
                </a:solidFill>
                <a:cs typeface="B Roya" pitchFamily="2" charset="-78"/>
              </a:rPr>
              <a:t>‌</a:t>
            </a:r>
            <a:r>
              <a:rPr lang="fa-IR" b="1" dirty="0" smtClean="0">
                <a:solidFill>
                  <a:srgbClr val="0033CC"/>
                </a:solidFill>
                <a:cs typeface="B Roya" pitchFamily="2" charset="-78"/>
              </a:rPr>
              <a:t>ي شناخت معلّم از ميزان و نحوه</a:t>
            </a:r>
            <a:r>
              <a:rPr lang="en-US" b="1" dirty="0" smtClean="0">
                <a:solidFill>
                  <a:srgbClr val="0033CC"/>
                </a:solidFill>
                <a:cs typeface="B Roya" pitchFamily="2" charset="-78"/>
              </a:rPr>
              <a:t>‌</a:t>
            </a:r>
            <a:r>
              <a:rPr lang="fa-IR" b="1" dirty="0" smtClean="0">
                <a:solidFill>
                  <a:srgbClr val="0033CC"/>
                </a:solidFill>
                <a:cs typeface="B Roya" pitchFamily="2" charset="-78"/>
              </a:rPr>
              <a:t>ي درک و فهم  </a:t>
            </a:r>
            <a:r>
              <a:rPr lang="fa-IR" b="1" dirty="0" smtClean="0">
                <a:cs typeface="B Roya" pitchFamily="2" charset="-78"/>
              </a:rPr>
              <a:t>دانش‌آموز از مفاهيم و موضوعات يادگرفته شده است. معلّم در اين ميان، دانش‌آموز را به صورت غير مستقيم ارزش‌يابي مي‌کند. هر پرسش معلّم كه از پي پاسخ  دانش‌آموز مطرح مي‌شود دانش‌آموزان را به سمت درک وسيع‌تر موضوع و مفهوم سوق مي‌دهد و اين راهي است كه مي‌توان با آن پيشرفت  دانش‌آموز را ارزش‌يابي نمود.</a:t>
            </a:r>
            <a:r>
              <a:rPr lang="en-US" b="1" dirty="0" smtClean="0">
                <a:cs typeface="B Roya" pitchFamily="2" charset="-78"/>
              </a:rPr>
              <a:t> </a:t>
            </a:r>
          </a:p>
        </p:txBody>
      </p:sp>
      <p:sp>
        <p:nvSpPr>
          <p:cNvPr id="165895" name="Slide Number Placeholder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47E5BF4-BB90-4957-8EAA-C14DAE0526C8}" type="slidenum">
              <a:rPr lang="ar-SA"/>
              <a:pPr eaLnBrk="1" hangingPunct="1"/>
              <a:t>116</a:t>
            </a:fld>
            <a:endParaRPr lang="en-US"/>
          </a:p>
        </p:txBody>
      </p:sp>
      <p:sp>
        <p:nvSpPr>
          <p:cNvPr id="4" name="Cloud Callout 3"/>
          <p:cNvSpPr/>
          <p:nvPr/>
        </p:nvSpPr>
        <p:spPr bwMode="auto">
          <a:xfrm>
            <a:off x="4211960" y="103614"/>
            <a:ext cx="4286280" cy="1214446"/>
          </a:xfrm>
          <a:prstGeom prst="cloudCallout">
            <a:avLst/>
          </a:prstGeom>
          <a:solidFill>
            <a:srgbClr val="FFCC00"/>
          </a:solidFill>
          <a:ln w="9525" cap="flat" cmpd="sng" algn="ctr">
            <a:solidFill>
              <a:srgbClr val="0000FF"/>
            </a:solidFill>
            <a:prstDash val="solid"/>
            <a:round/>
            <a:headEnd type="none" w="med" len="med"/>
            <a:tailEnd type="none" w="med" len="med"/>
          </a:ln>
          <a:effectLst>
            <a:glow rad="63500">
              <a:schemeClr val="accent2">
                <a:satMod val="175000"/>
                <a:alpha val="40000"/>
              </a:schemeClr>
            </a:glow>
            <a:outerShdw blurRad="50800" dist="38100" dir="18900000" algn="bl" rotWithShape="0">
              <a:prstClr val="black">
                <a:alpha val="40000"/>
              </a:prstClr>
            </a:outerShdw>
          </a:effectLst>
        </p:spPr>
        <p:txBody>
          <a:bodyPr/>
          <a:lstStyle/>
          <a:p>
            <a:pPr algn="ctr">
              <a:defRPr/>
            </a:pPr>
            <a:r>
              <a:rPr lang="fa-IR" sz="4000" b="1" dirty="0">
                <a:solidFill>
                  <a:schemeClr val="tx1">
                    <a:lumMod val="95000"/>
                    <a:lumOff val="5000"/>
                  </a:schemeClr>
                </a:solidFill>
                <a:ea typeface="+mn-ea"/>
                <a:cs typeface="B Jadid" pitchFamily="2" charset="-78"/>
              </a:rPr>
              <a:t>پرسيدن</a:t>
            </a:r>
            <a:endParaRPr lang="fa-IR" sz="4000" dirty="0">
              <a:solidFill>
                <a:schemeClr val="tx1">
                  <a:lumMod val="95000"/>
                  <a:lumOff val="5000"/>
                </a:schemeClr>
              </a:solidFill>
              <a:ea typeface="+mn-ea"/>
              <a:cs typeface="B Jadid" pitchFamily="2" charset="-78"/>
            </a:endParaRPr>
          </a:p>
        </p:txBody>
      </p:sp>
      <p:grpSp>
        <p:nvGrpSpPr>
          <p:cNvPr id="2" name="Group 2"/>
          <p:cNvGrpSpPr>
            <a:grpSpLocks/>
          </p:cNvGrpSpPr>
          <p:nvPr/>
        </p:nvGrpSpPr>
        <p:grpSpPr bwMode="auto">
          <a:xfrm>
            <a:off x="-23813" y="536575"/>
            <a:ext cx="1608138" cy="754063"/>
            <a:chOff x="-15" y="188"/>
            <a:chExt cx="1013" cy="475"/>
          </a:xfrm>
        </p:grpSpPr>
        <p:sp>
          <p:nvSpPr>
            <p:cNvPr id="165896"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65897" name="Text Box 4"/>
            <p:cNvSpPr txBox="1">
              <a:spLocks noChangeArrowheads="1"/>
            </p:cNvSpPr>
            <p:nvPr/>
          </p:nvSpPr>
          <p:spPr bwMode="auto">
            <a:xfrm rot="-2630473">
              <a:off x="-15" y="188"/>
              <a:ext cx="940"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2000">
                  <a:cs typeface="Homa" pitchFamily="2" charset="-78"/>
                </a:rPr>
                <a:t>جمع آوري اطلاعات</a:t>
              </a:r>
              <a:endParaRPr lang="en-US" sz="2000">
                <a:cs typeface="Homa" pitchFamily="2" charset="-78"/>
              </a:endParaRPr>
            </a:p>
          </p:txBody>
        </p:sp>
      </p:gr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Rectangle 3"/>
          <p:cNvSpPr>
            <a:spLocks noGrp="1" noChangeArrowheads="1"/>
          </p:cNvSpPr>
          <p:nvPr>
            <p:ph idx="1"/>
          </p:nvPr>
        </p:nvSpPr>
        <p:spPr>
          <a:xfrm>
            <a:off x="756512" y="1404008"/>
            <a:ext cx="7703920" cy="5193344"/>
          </a:xfrm>
        </p:spPr>
        <p:txBody>
          <a:bodyPr/>
          <a:lstStyle/>
          <a:p>
            <a:pPr algn="just">
              <a:lnSpc>
                <a:spcPct val="90000"/>
              </a:lnSpc>
            </a:pPr>
            <a:r>
              <a:rPr lang="fa-IR" sz="2400" b="1" dirty="0" smtClean="0">
                <a:solidFill>
                  <a:srgbClr val="920000"/>
                </a:solidFill>
                <a:cs typeface="B Roya" pitchFamily="2" charset="-78"/>
              </a:rPr>
              <a:t>بيشترين تلاش و کوشش خود را صرف سؤالاتي بکنيد که موجب کاويدن و مطالعه</a:t>
            </a:r>
            <a:r>
              <a:rPr lang="en-US" sz="2400" b="1" dirty="0" smtClean="0">
                <a:solidFill>
                  <a:srgbClr val="920000"/>
                </a:solidFill>
                <a:cs typeface="B Roya" pitchFamily="2" charset="-78"/>
              </a:rPr>
              <a:t>‌</a:t>
            </a:r>
            <a:r>
              <a:rPr lang="fa-IR" sz="2400" b="1" dirty="0" smtClean="0">
                <a:solidFill>
                  <a:srgbClr val="920000"/>
                </a:solidFill>
                <a:cs typeface="B Roya" pitchFamily="2" charset="-78"/>
              </a:rPr>
              <a:t>ي مسائل مهم شود، تا ميزان فهم و قدرت تفکر  دانش‌آموزان تقويت شود.</a:t>
            </a:r>
          </a:p>
          <a:p>
            <a:pPr algn="just">
              <a:lnSpc>
                <a:spcPct val="90000"/>
              </a:lnSpc>
            </a:pPr>
            <a:endParaRPr lang="en-US" sz="1600" b="1" dirty="0" smtClean="0">
              <a:solidFill>
                <a:srgbClr val="C00000"/>
              </a:solidFill>
              <a:cs typeface="B Roya" pitchFamily="2" charset="-78"/>
            </a:endParaRPr>
          </a:p>
          <a:p>
            <a:pPr algn="just">
              <a:lnSpc>
                <a:spcPct val="90000"/>
              </a:lnSpc>
            </a:pPr>
            <a:r>
              <a:rPr lang="en-US" sz="2400" b="1" dirty="0" smtClean="0">
                <a:cs typeface="B Roya" pitchFamily="2" charset="-78"/>
              </a:rPr>
              <a:t> </a:t>
            </a:r>
            <a:r>
              <a:rPr lang="fa-IR" sz="2400" b="1" dirty="0" smtClean="0">
                <a:cs typeface="B Roya" pitchFamily="2" charset="-78"/>
              </a:rPr>
              <a:t>فرصت پاسخ</a:t>
            </a:r>
            <a:r>
              <a:rPr lang="en-US" sz="2400" b="1" dirty="0" smtClean="0">
                <a:cs typeface="B Roya" pitchFamily="2" charset="-78"/>
              </a:rPr>
              <a:t>‌</a:t>
            </a:r>
            <a:r>
              <a:rPr lang="fa-IR" sz="2400" b="1" dirty="0" smtClean="0">
                <a:cs typeface="B Roya" pitchFamily="2" charset="-78"/>
              </a:rPr>
              <a:t>گويي افزايش داده شود تا  دانش‌آموزان فرصت فکرکردن پيدا کنند. </a:t>
            </a:r>
          </a:p>
          <a:p>
            <a:pPr algn="just">
              <a:lnSpc>
                <a:spcPct val="90000"/>
              </a:lnSpc>
            </a:pPr>
            <a:endParaRPr lang="en-US" sz="1200" b="1" dirty="0" smtClean="0">
              <a:cs typeface="B Roya" pitchFamily="2" charset="-78"/>
            </a:endParaRPr>
          </a:p>
          <a:p>
            <a:pPr algn="just">
              <a:lnSpc>
                <a:spcPct val="90000"/>
              </a:lnSpc>
            </a:pPr>
            <a:r>
              <a:rPr lang="fa-IR" sz="2400" b="1" dirty="0" smtClean="0">
                <a:solidFill>
                  <a:srgbClr val="0033CC"/>
                </a:solidFill>
                <a:cs typeface="B Roya" pitchFamily="2" charset="-78"/>
              </a:rPr>
              <a:t>بايد از همه</a:t>
            </a:r>
            <a:r>
              <a:rPr lang="en-US" sz="2400" b="1" dirty="0" smtClean="0">
                <a:solidFill>
                  <a:srgbClr val="0033CC"/>
                </a:solidFill>
                <a:cs typeface="B Roya" pitchFamily="2" charset="-78"/>
              </a:rPr>
              <a:t>‌</a:t>
            </a:r>
            <a:r>
              <a:rPr lang="fa-IR" sz="2400" b="1" dirty="0" smtClean="0">
                <a:solidFill>
                  <a:srgbClr val="0033CC"/>
                </a:solidFill>
                <a:cs typeface="B Roya" pitchFamily="2" charset="-78"/>
              </a:rPr>
              <a:t>ي  دانش‌آموزان انتظار پاسخ</a:t>
            </a:r>
            <a:r>
              <a:rPr lang="en-US" sz="2400" b="1" dirty="0" smtClean="0">
                <a:solidFill>
                  <a:srgbClr val="0033CC"/>
                </a:solidFill>
                <a:cs typeface="B Roya" pitchFamily="2" charset="-78"/>
              </a:rPr>
              <a:t>‌</a:t>
            </a:r>
            <a:r>
              <a:rPr lang="fa-IR" sz="2400" b="1" dirty="0" smtClean="0">
                <a:solidFill>
                  <a:srgbClr val="0033CC"/>
                </a:solidFill>
                <a:cs typeface="B Roya" pitchFamily="2" charset="-78"/>
              </a:rPr>
              <a:t>گويي داشت. به عبارت ديگر، اجازه  نبايد داد تنها افراد محدودي پاسخ گوي پرسش‌ها باشند. </a:t>
            </a:r>
          </a:p>
          <a:p>
            <a:pPr algn="just">
              <a:lnSpc>
                <a:spcPct val="90000"/>
              </a:lnSpc>
            </a:pPr>
            <a:endParaRPr lang="fa-IR" sz="1400" b="1" dirty="0" smtClean="0">
              <a:solidFill>
                <a:srgbClr val="0033CC"/>
              </a:solidFill>
              <a:cs typeface="B Roya" pitchFamily="2" charset="-78"/>
            </a:endParaRPr>
          </a:p>
          <a:p>
            <a:pPr algn="just">
              <a:lnSpc>
                <a:spcPct val="90000"/>
              </a:lnSpc>
            </a:pPr>
            <a:r>
              <a:rPr lang="fa-IR" sz="2400" b="1" dirty="0" smtClean="0">
                <a:solidFill>
                  <a:schemeClr val="tx1"/>
                </a:solidFill>
                <a:cs typeface="B Roya" pitchFamily="2" charset="-78"/>
              </a:rPr>
              <a:t>توجه بايد داشت که عمدتاً اين پرسش</a:t>
            </a:r>
            <a:r>
              <a:rPr lang="en-US" sz="2400" b="1" dirty="0" smtClean="0">
                <a:solidFill>
                  <a:schemeClr val="tx1"/>
                </a:solidFill>
                <a:cs typeface="B Roya" pitchFamily="2" charset="-78"/>
              </a:rPr>
              <a:t>‌</a:t>
            </a:r>
            <a:r>
              <a:rPr lang="fa-IR" sz="2400" b="1" dirty="0" smtClean="0">
                <a:solidFill>
                  <a:schemeClr val="tx1"/>
                </a:solidFill>
                <a:cs typeface="B Roya" pitchFamily="2" charset="-78"/>
              </a:rPr>
              <a:t>ها و پاسخ</a:t>
            </a:r>
            <a:r>
              <a:rPr lang="en-US" sz="2400" b="1" dirty="0" smtClean="0">
                <a:solidFill>
                  <a:schemeClr val="tx1"/>
                </a:solidFill>
                <a:cs typeface="B Roya" pitchFamily="2" charset="-78"/>
              </a:rPr>
              <a:t>‌</a:t>
            </a:r>
            <a:r>
              <a:rPr lang="fa-IR" sz="2400" b="1" dirty="0" smtClean="0">
                <a:solidFill>
                  <a:schemeClr val="tx1"/>
                </a:solidFill>
                <a:cs typeface="B Roya" pitchFamily="2" charset="-78"/>
              </a:rPr>
              <a:t>ها شفاهي است.</a:t>
            </a:r>
          </a:p>
          <a:p>
            <a:pPr algn="just">
              <a:lnSpc>
                <a:spcPct val="90000"/>
              </a:lnSpc>
            </a:pPr>
            <a:endParaRPr lang="fa-IR" sz="1200" b="1" dirty="0" smtClean="0">
              <a:solidFill>
                <a:srgbClr val="0033CC"/>
              </a:solidFill>
              <a:cs typeface="B Roya" pitchFamily="2" charset="-78"/>
            </a:endParaRPr>
          </a:p>
          <a:p>
            <a:pPr algn="just">
              <a:lnSpc>
                <a:spcPct val="90000"/>
              </a:lnSpc>
            </a:pPr>
            <a:r>
              <a:rPr lang="fa-IR" sz="2400" b="1" dirty="0" smtClean="0">
                <a:solidFill>
                  <a:srgbClr val="920000"/>
                </a:solidFill>
                <a:cs typeface="B Roya" pitchFamily="2" charset="-78"/>
              </a:rPr>
              <a:t>پاسخ</a:t>
            </a:r>
            <a:r>
              <a:rPr lang="en-US" sz="2400" b="1" dirty="0" smtClean="0">
                <a:solidFill>
                  <a:srgbClr val="920000"/>
                </a:solidFill>
                <a:cs typeface="B Roya" pitchFamily="2" charset="-78"/>
              </a:rPr>
              <a:t>‌</a:t>
            </a:r>
            <a:r>
              <a:rPr lang="fa-IR" sz="2400" b="1" dirty="0" smtClean="0">
                <a:solidFill>
                  <a:srgbClr val="920000"/>
                </a:solidFill>
                <a:cs typeface="B Roya" pitchFamily="2" charset="-78"/>
              </a:rPr>
              <a:t>هاي درست يا نادرستِ دانش‌آموزان، هر دو مي‌تواند در شناخت ميزان درک و فهم  دانش‌آموزان کمک کند؛ زيرا </a:t>
            </a:r>
            <a:r>
              <a:rPr lang="fa-IR" sz="2400" b="1" dirty="0" smtClean="0">
                <a:solidFill>
                  <a:srgbClr val="0033CC"/>
                </a:solidFill>
                <a:cs typeface="B Roya" pitchFamily="2" charset="-78"/>
              </a:rPr>
              <a:t>هدف، اصلاح متأملانه و متفکرانه است</a:t>
            </a:r>
            <a:r>
              <a:rPr lang="fa-IR" sz="2400" b="1" dirty="0" smtClean="0">
                <a:solidFill>
                  <a:srgbClr val="920000"/>
                </a:solidFill>
                <a:cs typeface="B Roya" pitchFamily="2" charset="-78"/>
              </a:rPr>
              <a:t>، نه اين که در لحظه</a:t>
            </a:r>
            <a:r>
              <a:rPr lang="en-US" sz="2400" b="1" dirty="0" smtClean="0">
                <a:solidFill>
                  <a:srgbClr val="920000"/>
                </a:solidFill>
                <a:cs typeface="B Roya" pitchFamily="2" charset="-78"/>
              </a:rPr>
              <a:t>‌</a:t>
            </a:r>
            <a:r>
              <a:rPr lang="fa-IR" sz="2400" b="1" dirty="0" smtClean="0">
                <a:solidFill>
                  <a:srgbClr val="920000"/>
                </a:solidFill>
                <a:cs typeface="B Roya" pitchFamily="2" charset="-78"/>
              </a:rPr>
              <a:t>ي اول پاسخ درست دريافت گردد.</a:t>
            </a:r>
            <a:endParaRPr lang="en-US" sz="2400" b="1" dirty="0" smtClean="0">
              <a:solidFill>
                <a:srgbClr val="920000"/>
              </a:solidFill>
              <a:cs typeface="B Roya" pitchFamily="2" charset="-78"/>
            </a:endParaRPr>
          </a:p>
        </p:txBody>
      </p:sp>
      <p:sp>
        <p:nvSpPr>
          <p:cNvPr id="166919" name="Slide Number Placeholder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D4F6F8F-E69A-4D94-B4D5-F024F038CEF6}" type="slidenum">
              <a:rPr lang="ar-SA"/>
              <a:pPr eaLnBrk="1" hangingPunct="1"/>
              <a:t>117</a:t>
            </a:fld>
            <a:endParaRPr lang="en-US"/>
          </a:p>
        </p:txBody>
      </p:sp>
      <p:sp>
        <p:nvSpPr>
          <p:cNvPr id="4" name="Cloud Callout 3"/>
          <p:cNvSpPr/>
          <p:nvPr/>
        </p:nvSpPr>
        <p:spPr bwMode="auto">
          <a:xfrm>
            <a:off x="4139952" y="117554"/>
            <a:ext cx="4286280" cy="1214446"/>
          </a:xfrm>
          <a:prstGeom prst="cloudCallout">
            <a:avLst>
              <a:gd name="adj1" fmla="val -13722"/>
              <a:gd name="adj2" fmla="val 41585"/>
            </a:avLst>
          </a:prstGeom>
          <a:solidFill>
            <a:srgbClr val="FFCC00"/>
          </a:solidFill>
          <a:ln w="9525" cap="flat" cmpd="sng" algn="ctr">
            <a:solidFill>
              <a:srgbClr val="0000FF"/>
            </a:solidFill>
            <a:prstDash val="solid"/>
            <a:round/>
            <a:headEnd type="none" w="med" len="med"/>
            <a:tailEnd type="none" w="med" len="med"/>
          </a:ln>
          <a:effectLst>
            <a:glow rad="63500">
              <a:schemeClr val="accent2">
                <a:satMod val="175000"/>
                <a:alpha val="40000"/>
              </a:schemeClr>
            </a:glow>
            <a:outerShdw blurRad="50800" dist="38100" dir="18900000" algn="bl" rotWithShape="0">
              <a:prstClr val="black">
                <a:alpha val="40000"/>
              </a:prstClr>
            </a:outerShdw>
          </a:effectLst>
        </p:spPr>
        <p:txBody>
          <a:bodyPr/>
          <a:lstStyle/>
          <a:p>
            <a:pPr>
              <a:lnSpc>
                <a:spcPct val="90000"/>
              </a:lnSpc>
              <a:defRPr/>
            </a:pPr>
            <a:r>
              <a:rPr lang="fa-IR" sz="2800" b="1" dirty="0">
                <a:solidFill>
                  <a:srgbClr val="002060"/>
                </a:solidFill>
                <a:ea typeface="+mn-ea"/>
                <a:cs typeface="B Titr" pitchFamily="2" charset="-78"/>
              </a:rPr>
              <a:t>نکات مهم در اجراي روش پرسيدن</a:t>
            </a:r>
          </a:p>
        </p:txBody>
      </p:sp>
      <p:grpSp>
        <p:nvGrpSpPr>
          <p:cNvPr id="2" name="Group 2"/>
          <p:cNvGrpSpPr>
            <a:grpSpLocks/>
          </p:cNvGrpSpPr>
          <p:nvPr/>
        </p:nvGrpSpPr>
        <p:grpSpPr bwMode="auto">
          <a:xfrm>
            <a:off x="-23813" y="536575"/>
            <a:ext cx="1608138" cy="754063"/>
            <a:chOff x="-15" y="188"/>
            <a:chExt cx="1013" cy="475"/>
          </a:xfrm>
        </p:grpSpPr>
        <p:sp>
          <p:nvSpPr>
            <p:cNvPr id="166920"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66921" name="Text Box 4"/>
            <p:cNvSpPr txBox="1">
              <a:spLocks noChangeArrowheads="1"/>
            </p:cNvSpPr>
            <p:nvPr/>
          </p:nvSpPr>
          <p:spPr bwMode="auto">
            <a:xfrm rot="-2630473">
              <a:off x="-15" y="188"/>
              <a:ext cx="940"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2000">
                  <a:cs typeface="Homa" pitchFamily="2" charset="-78"/>
                </a:rPr>
                <a:t>جمع آوري اطلاعات</a:t>
              </a:r>
              <a:endParaRPr lang="en-US" sz="2000">
                <a:cs typeface="Homa" pitchFamily="2" charset="-78"/>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66914">
                                            <p:txEl>
                                              <p:pRg st="0" end="0"/>
                                            </p:txEl>
                                          </p:spTgt>
                                        </p:tgtEl>
                                        <p:attrNameLst>
                                          <p:attrName>style.visibility</p:attrName>
                                        </p:attrNameLst>
                                      </p:cBhvr>
                                      <p:to>
                                        <p:strVal val="visible"/>
                                      </p:to>
                                    </p:set>
                                    <p:anim calcmode="lin" valueType="num">
                                      <p:cBhvr>
                                        <p:cTn id="7" dur="500" fill="hold"/>
                                        <p:tgtEl>
                                          <p:spTgt spid="1669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69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691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66914">
                                            <p:txEl>
                                              <p:pRg st="2" end="2"/>
                                            </p:txEl>
                                          </p:spTgt>
                                        </p:tgtEl>
                                        <p:attrNameLst>
                                          <p:attrName>style.visibility</p:attrName>
                                        </p:attrNameLst>
                                      </p:cBhvr>
                                      <p:to>
                                        <p:strVal val="visible"/>
                                      </p:to>
                                    </p:set>
                                    <p:anim calcmode="lin" valueType="num">
                                      <p:cBhvr>
                                        <p:cTn id="14" dur="500" fill="hold"/>
                                        <p:tgtEl>
                                          <p:spTgt spid="16691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6691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6691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66914">
                                            <p:txEl>
                                              <p:pRg st="4" end="4"/>
                                            </p:txEl>
                                          </p:spTgt>
                                        </p:tgtEl>
                                        <p:attrNameLst>
                                          <p:attrName>style.visibility</p:attrName>
                                        </p:attrNameLst>
                                      </p:cBhvr>
                                      <p:to>
                                        <p:strVal val="visible"/>
                                      </p:to>
                                    </p:set>
                                    <p:anim calcmode="lin" valueType="num">
                                      <p:cBhvr>
                                        <p:cTn id="21" dur="500" fill="hold"/>
                                        <p:tgtEl>
                                          <p:spTgt spid="166914">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166914">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16691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66914">
                                            <p:txEl>
                                              <p:pRg st="6" end="6"/>
                                            </p:txEl>
                                          </p:spTgt>
                                        </p:tgtEl>
                                        <p:attrNameLst>
                                          <p:attrName>style.visibility</p:attrName>
                                        </p:attrNameLst>
                                      </p:cBhvr>
                                      <p:to>
                                        <p:strVal val="visible"/>
                                      </p:to>
                                    </p:set>
                                    <p:anim calcmode="lin" valueType="num">
                                      <p:cBhvr>
                                        <p:cTn id="28" dur="500" fill="hold"/>
                                        <p:tgtEl>
                                          <p:spTgt spid="166914">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166914">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166914">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66914">
                                            <p:txEl>
                                              <p:pRg st="8" end="8"/>
                                            </p:txEl>
                                          </p:spTgt>
                                        </p:tgtEl>
                                        <p:attrNameLst>
                                          <p:attrName>style.visibility</p:attrName>
                                        </p:attrNameLst>
                                      </p:cBhvr>
                                      <p:to>
                                        <p:strVal val="visible"/>
                                      </p:to>
                                    </p:set>
                                    <p:anim calcmode="lin" valueType="num">
                                      <p:cBhvr>
                                        <p:cTn id="35" dur="500" fill="hold"/>
                                        <p:tgtEl>
                                          <p:spTgt spid="166914">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166914">
                                            <p:txEl>
                                              <p:pRg st="8" end="8"/>
                                            </p:txEl>
                                          </p:spTgt>
                                        </p:tgtEl>
                                        <p:attrNameLst>
                                          <p:attrName>ppt_h</p:attrName>
                                        </p:attrNameLst>
                                      </p:cBhvr>
                                      <p:tavLst>
                                        <p:tav tm="0">
                                          <p:val>
                                            <p:fltVal val="0"/>
                                          </p:val>
                                        </p:tav>
                                        <p:tav tm="100000">
                                          <p:val>
                                            <p:strVal val="#ppt_h"/>
                                          </p:val>
                                        </p:tav>
                                      </p:tavLst>
                                    </p:anim>
                                    <p:animEffect transition="in" filter="fade">
                                      <p:cBhvr>
                                        <p:cTn id="37" dur="500"/>
                                        <p:tgtEl>
                                          <p:spTgt spid="1669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build="p"/>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Rectangle 3"/>
          <p:cNvSpPr>
            <a:spLocks noGrp="1" noChangeArrowheads="1"/>
          </p:cNvSpPr>
          <p:nvPr>
            <p:ph sz="quarter" idx="4294967295"/>
          </p:nvPr>
        </p:nvSpPr>
        <p:spPr>
          <a:xfrm>
            <a:off x="1066800" y="1556792"/>
            <a:ext cx="7620000" cy="4468892"/>
          </a:xfrm>
          <a:prstGeom prst="rect">
            <a:avLst/>
          </a:prstGeom>
        </p:spPr>
        <p:txBody>
          <a:bodyPr>
            <a:normAutofit fontScale="92500"/>
          </a:bodyPr>
          <a:lstStyle/>
          <a:p>
            <a:pPr algn="just" rtl="1">
              <a:lnSpc>
                <a:spcPct val="150000"/>
              </a:lnSpc>
              <a:defRPr/>
            </a:pPr>
            <a:r>
              <a:rPr lang="fa-IR" sz="2400" b="1" dirty="0" smtClean="0">
                <a:ea typeface="+mn-ea"/>
                <a:cs typeface="B Roya" pitchFamily="2" charset="-78"/>
              </a:rPr>
              <a:t>بي هيچ ترديدي، والدينِ دانش‌آموز پيوسته، </a:t>
            </a:r>
            <a:r>
              <a:rPr lang="fa-IR" sz="2400" b="1" dirty="0" smtClean="0">
                <a:solidFill>
                  <a:srgbClr val="C00000"/>
                </a:solidFill>
                <a:ea typeface="+mn-ea"/>
                <a:cs typeface="B Roya" pitchFamily="2" charset="-78"/>
              </a:rPr>
              <a:t>درباره‌ي عملكرد فرزندانشان داوري مي‌كنند. </a:t>
            </a:r>
            <a:r>
              <a:rPr lang="fa-IR" sz="2400" b="1" dirty="0" smtClean="0">
                <a:ea typeface="+mn-ea"/>
                <a:cs typeface="B Roya" pitchFamily="2" charset="-78"/>
              </a:rPr>
              <a:t>اما در بيش‌تر موارد اين داوري ها نامناسب است و به شيوه‌ي نامناسبي نيز بيان مي‌شود و هم‌چنين، موجب  آسيب‌ رساندن به فرزندشان مي شود. لذا، مشاركت والدين در سنجش و ارزش‌يابي كودكشان كاري به غايت حساس است. اساساً، نفس مشاركت والدين مطلوب و پسنديده و حتي ضروري است. به سخن ديگر، اين مشاركت هم حق و هم تكليف والدين است. لذا، معلّمان بايد براي جلب مشاركت والدين در بخش ارزش‌يابي عملكرد فرزندشان برنامه‌ داشته باشند</a:t>
            </a:r>
            <a:r>
              <a:rPr lang="fa-IR" sz="2500" b="1" dirty="0" smtClean="0">
                <a:ea typeface="+mn-ea"/>
                <a:cs typeface="B Roya" pitchFamily="2" charset="-78"/>
              </a:rPr>
              <a:t>. </a:t>
            </a:r>
            <a:endParaRPr lang="en-US" sz="2500" b="1" dirty="0" smtClean="0">
              <a:ea typeface="+mn-ea"/>
              <a:cs typeface="B Roya" pitchFamily="2" charset="-78"/>
            </a:endParaRPr>
          </a:p>
        </p:txBody>
      </p:sp>
      <p:sp>
        <p:nvSpPr>
          <p:cNvPr id="167943" name="Slide Number Placeholder 7"/>
          <p:cNvSpPr>
            <a:spLocks noGrp="1"/>
          </p:cNvSpPr>
          <p:nvPr>
            <p:ph type="sldNum" sz="quarter" idx="4294967295"/>
          </p:nvPr>
        </p:nvSpPr>
        <p:spPr>
          <a:xfrm>
            <a:off x="3810000" y="6172200"/>
            <a:ext cx="1828800" cy="3651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1624737-9C23-4EB1-A7FC-DC2D298B959D}" type="slidenum">
              <a:rPr lang="ar-SA">
                <a:solidFill>
                  <a:schemeClr val="bg2">
                    <a:lumMod val="75000"/>
                  </a:schemeClr>
                </a:solidFill>
              </a:rPr>
              <a:pPr eaLnBrk="1" hangingPunct="1"/>
              <a:t>118</a:t>
            </a:fld>
            <a:endParaRPr lang="en-US" dirty="0">
              <a:solidFill>
                <a:schemeClr val="bg2">
                  <a:lumMod val="75000"/>
                </a:schemeClr>
              </a:solidFill>
            </a:endParaRPr>
          </a:p>
        </p:txBody>
      </p:sp>
      <p:sp>
        <p:nvSpPr>
          <p:cNvPr id="4" name="Cloud Callout 3"/>
          <p:cNvSpPr/>
          <p:nvPr/>
        </p:nvSpPr>
        <p:spPr bwMode="auto">
          <a:xfrm>
            <a:off x="4429124" y="285728"/>
            <a:ext cx="4286280" cy="1214446"/>
          </a:xfrm>
          <a:prstGeom prst="cloudCallout">
            <a:avLst>
              <a:gd name="adj1" fmla="val -12240"/>
              <a:gd name="adj2" fmla="val 39494"/>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lgn="ctr">
              <a:defRPr/>
            </a:pPr>
            <a:r>
              <a:rPr lang="fa-IR" sz="3600" b="1" dirty="0">
                <a:solidFill>
                  <a:srgbClr val="FFFF00"/>
                </a:solidFill>
                <a:ea typeface="+mn-ea"/>
                <a:cs typeface="B Jadid" pitchFamily="2" charset="-78"/>
              </a:rPr>
              <a:t>سنجش والدين</a:t>
            </a:r>
            <a:endParaRPr lang="fa-IR" sz="3600" dirty="0">
              <a:solidFill>
                <a:srgbClr val="FFFF00"/>
              </a:solidFill>
              <a:ea typeface="+mn-ea"/>
              <a:cs typeface="B Jadid" pitchFamily="2" charset="-78"/>
            </a:endParaRPr>
          </a:p>
        </p:txBody>
      </p:sp>
      <p:grpSp>
        <p:nvGrpSpPr>
          <p:cNvPr id="2" name="Group 2"/>
          <p:cNvGrpSpPr>
            <a:grpSpLocks/>
          </p:cNvGrpSpPr>
          <p:nvPr/>
        </p:nvGrpSpPr>
        <p:grpSpPr bwMode="auto">
          <a:xfrm>
            <a:off x="-23813" y="536575"/>
            <a:ext cx="1608138" cy="754063"/>
            <a:chOff x="-15" y="188"/>
            <a:chExt cx="1013" cy="475"/>
          </a:xfrm>
        </p:grpSpPr>
        <p:sp>
          <p:nvSpPr>
            <p:cNvPr id="167944"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67945" name="Text Box 4"/>
            <p:cNvSpPr txBox="1">
              <a:spLocks noChangeArrowheads="1"/>
            </p:cNvSpPr>
            <p:nvPr/>
          </p:nvSpPr>
          <p:spPr bwMode="auto">
            <a:xfrm rot="-2630473">
              <a:off x="-15" y="188"/>
              <a:ext cx="940"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2000">
                  <a:cs typeface="Homa" pitchFamily="2" charset="-78"/>
                </a:rPr>
                <a:t>جمع آوري اطلاعات</a:t>
              </a:r>
              <a:endParaRPr lang="en-US" sz="2000">
                <a:cs typeface="Homa" pitchFamily="2" charset="-78"/>
              </a:endParaRPr>
            </a:p>
          </p:txBody>
        </p:sp>
      </p:gr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2" name="Title 1"/>
          <p:cNvSpPr>
            <a:spLocks noGrp="1"/>
          </p:cNvSpPr>
          <p:nvPr>
            <p:ph type="title"/>
          </p:nvPr>
        </p:nvSpPr>
        <p:spPr>
          <a:solidFill>
            <a:srgbClr val="F5DBB5"/>
          </a:solidFill>
        </p:spPr>
        <p:txBody>
          <a:bodyPr>
            <a:normAutofit fontScale="90000"/>
          </a:bodyPr>
          <a:lstStyle/>
          <a:p>
            <a:r>
              <a:rPr lang="fa-IR" dirty="0" smtClean="0">
                <a:solidFill>
                  <a:srgbClr val="0028A8"/>
                </a:solidFill>
                <a:cs typeface="B Jadid" pitchFamily="2" charset="-78"/>
              </a:rPr>
              <a:t>چرا این معلم آشفته به نظر می رسد؟</a:t>
            </a:r>
            <a:endParaRPr lang="en-US" dirty="0" smtClean="0">
              <a:solidFill>
                <a:srgbClr val="0028A8"/>
              </a:solidFill>
              <a:cs typeface="B Jadid" pitchFamily="2" charset="-78"/>
            </a:endParaRPr>
          </a:p>
        </p:txBody>
      </p:sp>
      <p:pic>
        <p:nvPicPr>
          <p:cNvPr id="168963" name="Picture 2" descr="K:\کاریکاتورها نهایی\jam avari ettela'at copy.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816620" y="1741884"/>
            <a:ext cx="7643812" cy="4855468"/>
          </a:xfrm>
          <a:solidFill>
            <a:srgbClr val="003399"/>
          </a:solidFill>
        </p:spPr>
      </p:pic>
      <p:sp>
        <p:nvSpPr>
          <p:cNvPr id="168964"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71A765A-8025-4D21-A640-02A847F16E8D}" type="slidenum">
              <a:rPr lang="ar-SA"/>
              <a:pPr eaLnBrk="1" hangingPunct="1"/>
              <a:t>119</a:t>
            </a:fld>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4925" y="406400"/>
            <a:ext cx="1584325" cy="719138"/>
            <a:chOff x="0" y="210"/>
            <a:chExt cx="998" cy="453"/>
          </a:xfrm>
        </p:grpSpPr>
        <p:sp>
          <p:nvSpPr>
            <p:cNvPr id="91143"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91144" name="Text Box 4"/>
            <p:cNvSpPr txBox="1">
              <a:spLocks noChangeArrowheads="1"/>
            </p:cNvSpPr>
            <p:nvPr/>
          </p:nvSpPr>
          <p:spPr bwMode="auto">
            <a:xfrm rot="-2630473">
              <a:off x="0" y="300"/>
              <a:ext cx="94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2000">
                  <a:cs typeface="Homa" pitchFamily="2" charset="-78"/>
                </a:rPr>
                <a:t>ضرورت</a:t>
              </a:r>
              <a:endParaRPr lang="en-US" sz="2000">
                <a:cs typeface="Homa" pitchFamily="2" charset="-78"/>
              </a:endParaRPr>
            </a:p>
          </p:txBody>
        </p:sp>
      </p:grpSp>
      <p:sp>
        <p:nvSpPr>
          <p:cNvPr id="13315" name="Cloud Callout 7"/>
          <p:cNvSpPr>
            <a:spLocks noChangeArrowheads="1"/>
          </p:cNvSpPr>
          <p:nvPr/>
        </p:nvSpPr>
        <p:spPr bwMode="auto">
          <a:xfrm>
            <a:off x="5053013" y="682625"/>
            <a:ext cx="3357562" cy="1450975"/>
          </a:xfrm>
          <a:prstGeom prst="cloudCallout">
            <a:avLst>
              <a:gd name="adj1" fmla="val -17429"/>
              <a:gd name="adj2" fmla="val 74754"/>
            </a:avLst>
          </a:prstGeom>
          <a:ln>
            <a:headEnd/>
            <a:tailEnd/>
          </a:ln>
        </p:spPr>
        <p:style>
          <a:lnRef idx="2">
            <a:schemeClr val="dk1"/>
          </a:lnRef>
          <a:fillRef idx="1">
            <a:schemeClr val="lt1"/>
          </a:fillRef>
          <a:effectRef idx="0">
            <a:schemeClr val="dk1"/>
          </a:effectRef>
          <a:fontRef idx="minor">
            <a:schemeClr val="dk1"/>
          </a:fontRef>
        </p:style>
        <p:txBody>
          <a:bodyPr/>
          <a:lstStyle/>
          <a:p>
            <a:pPr>
              <a:spcBef>
                <a:spcPct val="50000"/>
              </a:spcBef>
              <a:defRPr/>
            </a:pPr>
            <a:r>
              <a:rPr lang="fa-IR" sz="2800" b="1" dirty="0">
                <a:solidFill>
                  <a:srgbClr val="0000FF"/>
                </a:solidFill>
                <a:cs typeface="B Titr" pitchFamily="2" charset="-78"/>
              </a:rPr>
              <a:t>امتحان محوري</a:t>
            </a:r>
            <a:endParaRPr lang="en-US" sz="2800" b="1" dirty="0">
              <a:solidFill>
                <a:srgbClr val="0000FF"/>
              </a:solidFill>
              <a:cs typeface="B Titr" pitchFamily="2" charset="-78"/>
            </a:endParaRPr>
          </a:p>
        </p:txBody>
      </p:sp>
      <p:pic>
        <p:nvPicPr>
          <p:cNvPr id="91140" name="Picture 6" descr="eqzeq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4213" y="1408113"/>
            <a:ext cx="3097212" cy="410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141" name="Picture 7" descr="daneshamooz2b"/>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27525" y="2492375"/>
            <a:ext cx="4054475" cy="345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142" name="Slide Number Placeholder 8"/>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6F5868B-2FDB-4036-8C2E-77EADC541BAD}" type="slidenum">
              <a:rPr lang="ar-SA"/>
              <a:pPr eaLnBrk="1" hangingPunct="1"/>
              <a:t>12</a:t>
            </a:fld>
            <a:endParaRPr lang="en-US"/>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91" name="Slide Number Placeholder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8C841A7-E49E-4293-9D2B-50F76751184D}" type="slidenum">
              <a:rPr lang="ar-SA"/>
              <a:pPr eaLnBrk="1" hangingPunct="1"/>
              <a:t>120</a:t>
            </a:fld>
            <a:endParaRPr lang="en-US"/>
          </a:p>
        </p:txBody>
      </p:sp>
      <p:sp>
        <p:nvSpPr>
          <p:cNvPr id="61443" name="Rectangle 3"/>
          <p:cNvSpPr>
            <a:spLocks noGrp="1" noChangeArrowheads="1"/>
          </p:cNvSpPr>
          <p:nvPr>
            <p:ph type="body" idx="4294967295"/>
          </p:nvPr>
        </p:nvSpPr>
        <p:spPr>
          <a:xfrm>
            <a:off x="914400" y="1844824"/>
            <a:ext cx="7854752" cy="4176166"/>
          </a:xfrm>
        </p:spPr>
        <p:txBody>
          <a:bodyPr>
            <a:normAutofit fontScale="70000" lnSpcReduction="20000"/>
          </a:bodyPr>
          <a:lstStyle/>
          <a:p>
            <a:pPr algn="just" rtl="1">
              <a:lnSpc>
                <a:spcPct val="150000"/>
              </a:lnSpc>
              <a:buFontTx/>
              <a:buNone/>
            </a:pPr>
            <a:r>
              <a:rPr lang="fa-IR" b="1" dirty="0" smtClean="0">
                <a:cs typeface="B Roya" pitchFamily="2" charset="-78"/>
              </a:rPr>
              <a:t>   با توجه به تنوع اطلاعات به دست آمده اِعمال سياستي براي نظم‌دهي و سازمان‌دهي آن‌ها لازم است. در غير اين صورت، اين اطلاعات را به سختي مي‌توان تجزيه و تحليل کرد و مورد استفاده قرار داد. بي توجهي به اين موضوع باعث مي شود معلّم عملاً در ميان توده‌ي انبوهي از اطلاعات  جمع آوري شده  سر درگم شود. در این راستا دو ابزار مهم قابل توجه هستند:</a:t>
            </a:r>
          </a:p>
          <a:p>
            <a:pPr algn="just" rtl="1">
              <a:lnSpc>
                <a:spcPct val="150000"/>
              </a:lnSpc>
            </a:pPr>
            <a:r>
              <a:rPr lang="fa-IR" sz="3800" b="1" dirty="0" smtClean="0">
                <a:solidFill>
                  <a:srgbClr val="0033CC"/>
                </a:solidFill>
                <a:cs typeface="B Roya" pitchFamily="2" charset="-78"/>
              </a:rPr>
              <a:t>    پوشه کار</a:t>
            </a:r>
          </a:p>
          <a:p>
            <a:pPr algn="just" rtl="1">
              <a:lnSpc>
                <a:spcPct val="150000"/>
              </a:lnSpc>
            </a:pPr>
            <a:r>
              <a:rPr lang="fa-IR" sz="3800" b="1" dirty="0" smtClean="0">
                <a:solidFill>
                  <a:srgbClr val="0033CC"/>
                </a:solidFill>
                <a:cs typeface="B Roya" pitchFamily="2" charset="-78"/>
              </a:rPr>
              <a:t>    دفتر ثبت مشاهدات</a:t>
            </a:r>
            <a:endParaRPr lang="en-US" sz="3800" b="1" dirty="0" smtClean="0">
              <a:solidFill>
                <a:srgbClr val="0033CC"/>
              </a:solidFill>
              <a:cs typeface="B Roya" pitchFamily="2" charset="-78"/>
            </a:endParaRPr>
          </a:p>
          <a:p>
            <a:pPr algn="just">
              <a:lnSpc>
                <a:spcPct val="90000"/>
              </a:lnSpc>
            </a:pPr>
            <a:endParaRPr lang="en-US" b="1" dirty="0" smtClean="0">
              <a:solidFill>
                <a:srgbClr val="002060"/>
              </a:solidFill>
              <a:effectLst>
                <a:outerShdw blurRad="38100" dist="38100" dir="2700000" algn="tl">
                  <a:srgbClr val="C0C0C0"/>
                </a:outerShdw>
              </a:effectLst>
            </a:endParaRPr>
          </a:p>
        </p:txBody>
      </p:sp>
      <p:sp>
        <p:nvSpPr>
          <p:cNvPr id="4" name="Cloud Callout 3"/>
          <p:cNvSpPr/>
          <p:nvPr/>
        </p:nvSpPr>
        <p:spPr bwMode="auto">
          <a:xfrm>
            <a:off x="4355976" y="486362"/>
            <a:ext cx="4286280" cy="1214446"/>
          </a:xfrm>
          <a:prstGeom prst="cloudCallout">
            <a:avLst/>
          </a:prstGeom>
          <a:solidFill>
            <a:srgbClr val="FFCC00"/>
          </a:solidFill>
          <a:ln w="9525" cap="flat" cmpd="sng" algn="ctr">
            <a:solidFill>
              <a:srgbClr val="0000FF"/>
            </a:solidFill>
            <a:prstDash val="solid"/>
            <a:round/>
            <a:headEnd type="none" w="med" len="med"/>
            <a:tailEnd type="none" w="med" len="med"/>
          </a:ln>
          <a:effectLst>
            <a:glow rad="63500">
              <a:schemeClr val="accent2">
                <a:satMod val="175000"/>
                <a:alpha val="40000"/>
              </a:schemeClr>
            </a:glow>
            <a:outerShdw blurRad="50800" dist="38100" dir="18900000" algn="bl" rotWithShape="0">
              <a:prstClr val="black">
                <a:alpha val="40000"/>
              </a:prstClr>
            </a:outerShdw>
          </a:effectLst>
        </p:spPr>
        <p:txBody>
          <a:bodyPr/>
          <a:lstStyle/>
          <a:p>
            <a:pPr algn="ctr">
              <a:defRPr/>
            </a:pPr>
            <a:r>
              <a:rPr lang="fa-IR" sz="2400" b="1" dirty="0">
                <a:solidFill>
                  <a:srgbClr val="0000FF"/>
                </a:solidFill>
                <a:ea typeface="+mn-ea"/>
                <a:cs typeface="B Jadid" pitchFamily="2" charset="-78"/>
              </a:rPr>
              <a:t>نگهداری و ساماندهی اطلاعات</a:t>
            </a:r>
            <a:endParaRPr lang="fa-IR" sz="2400" dirty="0">
              <a:solidFill>
                <a:srgbClr val="0D0D0D"/>
              </a:solidFill>
              <a:ea typeface="+mn-ea"/>
              <a:cs typeface="B Jadid" pitchFamily="2" charset="-78"/>
            </a:endParaRPr>
          </a:p>
        </p:txBody>
      </p:sp>
      <p:grpSp>
        <p:nvGrpSpPr>
          <p:cNvPr id="2" name="Group 2"/>
          <p:cNvGrpSpPr>
            <a:grpSpLocks/>
          </p:cNvGrpSpPr>
          <p:nvPr/>
        </p:nvGrpSpPr>
        <p:grpSpPr bwMode="auto">
          <a:xfrm>
            <a:off x="-23813" y="533400"/>
            <a:ext cx="1608138" cy="757238"/>
            <a:chOff x="-15" y="186"/>
            <a:chExt cx="1013" cy="477"/>
          </a:xfrm>
        </p:grpSpPr>
        <p:sp>
          <p:nvSpPr>
            <p:cNvPr id="169992"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69993" name="Text Box 4"/>
            <p:cNvSpPr txBox="1">
              <a:spLocks noChangeArrowheads="1"/>
            </p:cNvSpPr>
            <p:nvPr/>
          </p:nvSpPr>
          <p:spPr bwMode="auto">
            <a:xfrm rot="-2630473">
              <a:off x="-15" y="186"/>
              <a:ext cx="940" cy="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2000">
                  <a:cs typeface="Homa" pitchFamily="2" charset="-78"/>
                </a:rPr>
                <a:t>نگهداری اطلاعات</a:t>
              </a:r>
              <a:endParaRPr lang="en-US" sz="2000">
                <a:cs typeface="Homa" pitchFamily="2" charset="-78"/>
              </a:endParaRPr>
            </a:p>
          </p:txBody>
        </p:sp>
      </p:gr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63" name="Slide Number Placeholder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A787BD7-877A-4CB0-8724-BE85093172F1}" type="slidenum">
              <a:rPr lang="ar-SA"/>
              <a:pPr eaLnBrk="1" hangingPunct="1"/>
              <a:t>121</a:t>
            </a:fld>
            <a:endParaRPr lang="en-US"/>
          </a:p>
        </p:txBody>
      </p:sp>
      <p:sp>
        <p:nvSpPr>
          <p:cNvPr id="173058" name="Rectangle 3"/>
          <p:cNvSpPr>
            <a:spLocks noGrp="1" noChangeArrowheads="1"/>
          </p:cNvSpPr>
          <p:nvPr>
            <p:ph sz="quarter" idx="1"/>
          </p:nvPr>
        </p:nvSpPr>
        <p:spPr>
          <a:xfrm>
            <a:off x="685800" y="1484785"/>
            <a:ext cx="7981776" cy="4968552"/>
          </a:xfrm>
        </p:spPr>
        <p:txBody>
          <a:bodyPr>
            <a:normAutofit fontScale="92500"/>
          </a:bodyPr>
          <a:lstStyle/>
          <a:p>
            <a:pPr algn="r" rtl="1">
              <a:lnSpc>
                <a:spcPct val="150000"/>
              </a:lnSpc>
              <a:buFontTx/>
              <a:buNone/>
            </a:pPr>
            <a:r>
              <a:rPr lang="fa-IR" b="1" dirty="0" smtClean="0">
                <a:solidFill>
                  <a:srgbClr val="333300"/>
                </a:solidFill>
                <a:cs typeface="B Titr" pitchFamily="2" charset="-78"/>
              </a:rPr>
              <a:t>قبل از جمع آوري مواد براي پوشه ي كار :</a:t>
            </a:r>
          </a:p>
          <a:p>
            <a:pPr algn="r" rtl="1">
              <a:lnSpc>
                <a:spcPct val="150000"/>
              </a:lnSpc>
              <a:buFontTx/>
              <a:buNone/>
            </a:pPr>
            <a:r>
              <a:rPr lang="fa-IR" sz="2800" b="1" dirty="0" smtClean="0">
                <a:solidFill>
                  <a:srgbClr val="0037E6"/>
                </a:solidFill>
                <a:cs typeface="B Roya" pitchFamily="2" charset="-78"/>
              </a:rPr>
              <a:t>هدف ، سازماندهي ، محتوا ، شكل ظاهري ، جنس پوشه</a:t>
            </a:r>
          </a:p>
          <a:p>
            <a:pPr algn="r" rtl="1">
              <a:lnSpc>
                <a:spcPct val="150000"/>
              </a:lnSpc>
              <a:buFontTx/>
              <a:buNone/>
            </a:pPr>
            <a:r>
              <a:rPr lang="fa-IR" sz="2800" b="1" dirty="0" smtClean="0">
                <a:solidFill>
                  <a:srgbClr val="333300"/>
                </a:solidFill>
                <a:cs typeface="B Titr" pitchFamily="2" charset="-78"/>
              </a:rPr>
              <a:t>هنگام جمع آوري مواد براي پوشه ي كار :</a:t>
            </a:r>
          </a:p>
          <a:p>
            <a:pPr algn="r" rtl="1">
              <a:lnSpc>
                <a:spcPct val="150000"/>
              </a:lnSpc>
              <a:buFontTx/>
              <a:buNone/>
            </a:pPr>
            <a:r>
              <a:rPr lang="fa-IR" sz="2600" b="1" dirty="0" smtClean="0">
                <a:solidFill>
                  <a:srgbClr val="0037E6"/>
                </a:solidFill>
                <a:cs typeface="B Roya" pitchFamily="2" charset="-78"/>
              </a:rPr>
              <a:t>ذكرتاريخ ، بازخورد مناسب ، زياد نشدن حجم مواد ، استفاده از دانش آموز براي مديريت آن ، رويت والدين ، نشان دهنده ي ضعف ها و قوت ها</a:t>
            </a:r>
          </a:p>
          <a:p>
            <a:pPr algn="r" rtl="1">
              <a:lnSpc>
                <a:spcPct val="150000"/>
              </a:lnSpc>
              <a:buFontTx/>
              <a:buNone/>
            </a:pPr>
            <a:r>
              <a:rPr lang="fa-IR" sz="2600" b="1" dirty="0" smtClean="0">
                <a:solidFill>
                  <a:srgbClr val="333300"/>
                </a:solidFill>
                <a:cs typeface="B Titr" pitchFamily="2" charset="-78"/>
              </a:rPr>
              <a:t>هنگام ارزشيابي پاياني :</a:t>
            </a:r>
          </a:p>
          <a:p>
            <a:pPr algn="r" rtl="1">
              <a:lnSpc>
                <a:spcPct val="150000"/>
              </a:lnSpc>
              <a:buFontTx/>
              <a:buNone/>
            </a:pPr>
            <a:r>
              <a:rPr lang="fa-IR" sz="2800" b="1" dirty="0" smtClean="0">
                <a:solidFill>
                  <a:srgbClr val="0037E6"/>
                </a:solidFill>
                <a:cs typeface="B Roya" pitchFamily="2" charset="-78"/>
              </a:rPr>
              <a:t>تلاش ، پيشرفت ، نتيجه</a:t>
            </a:r>
          </a:p>
          <a:p>
            <a:endParaRPr lang="en-US" sz="2800" b="1" dirty="0" smtClean="0"/>
          </a:p>
        </p:txBody>
      </p:sp>
      <p:grpSp>
        <p:nvGrpSpPr>
          <p:cNvPr id="2" name="Group 2"/>
          <p:cNvGrpSpPr>
            <a:grpSpLocks/>
          </p:cNvGrpSpPr>
          <p:nvPr/>
        </p:nvGrpSpPr>
        <p:grpSpPr bwMode="auto">
          <a:xfrm>
            <a:off x="-23813" y="533400"/>
            <a:ext cx="1608138" cy="757238"/>
            <a:chOff x="-15" y="186"/>
            <a:chExt cx="1013" cy="477"/>
          </a:xfrm>
        </p:grpSpPr>
        <p:sp>
          <p:nvSpPr>
            <p:cNvPr id="173064"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73065" name="Text Box 4"/>
            <p:cNvSpPr txBox="1">
              <a:spLocks noChangeArrowheads="1"/>
            </p:cNvSpPr>
            <p:nvPr/>
          </p:nvSpPr>
          <p:spPr bwMode="auto">
            <a:xfrm rot="-2630473">
              <a:off x="-15" y="186"/>
              <a:ext cx="940" cy="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2000">
                  <a:cs typeface="Homa" pitchFamily="2" charset="-78"/>
                </a:rPr>
                <a:t>نگهداری اطلاعات</a:t>
              </a:r>
              <a:endParaRPr lang="en-US" sz="2000">
                <a:cs typeface="Homa" pitchFamily="2" charset="-78"/>
              </a:endParaRPr>
            </a:p>
          </p:txBody>
        </p:sp>
      </p:grpSp>
      <p:sp>
        <p:nvSpPr>
          <p:cNvPr id="3" name="Rectangle 2"/>
          <p:cNvSpPr/>
          <p:nvPr/>
        </p:nvSpPr>
        <p:spPr>
          <a:xfrm>
            <a:off x="1618656" y="332656"/>
            <a:ext cx="7336952" cy="646331"/>
          </a:xfrm>
          <a:prstGeom prst="rect">
            <a:avLst/>
          </a:prstGeom>
        </p:spPr>
        <p:txBody>
          <a:bodyPr wrap="square">
            <a:spAutoFit/>
          </a:bodyPr>
          <a:lstStyle/>
          <a:p>
            <a:pPr lvl="0" algn="ctr"/>
            <a:r>
              <a:rPr lang="fa-IR" sz="3600" b="1" dirty="0">
                <a:solidFill>
                  <a:srgbClr val="C00000"/>
                </a:solidFill>
              </a:rPr>
              <a:t>مراحل </a:t>
            </a:r>
            <a:r>
              <a:rPr lang="fa-IR" sz="3600" b="1" dirty="0" smtClean="0">
                <a:solidFill>
                  <a:srgbClr val="C00000"/>
                </a:solidFill>
              </a:rPr>
              <a:t>ساماندهي و استفاده از پوشه </a:t>
            </a:r>
            <a:r>
              <a:rPr lang="fa-IR" sz="3600" b="1" dirty="0">
                <a:solidFill>
                  <a:srgbClr val="C00000"/>
                </a:solidFill>
              </a:rPr>
              <a:t>ي کار</a:t>
            </a:r>
            <a:endParaRPr lang="fa-IR" sz="3600" dirty="0">
              <a:solidFill>
                <a:srgbClr val="C00000"/>
              </a:solidFill>
              <a:cs typeface="Homa" pitchFamily="2" charset="-78"/>
            </a:endParaRPr>
          </a:p>
        </p:txBody>
      </p:sp>
    </p:spTree>
    <p:extLst>
      <p:ext uri="{BB962C8B-B14F-4D97-AF65-F5344CB8AC3E}">
        <p14:creationId xmlns:p14="http://schemas.microsoft.com/office/powerpoint/2010/main" xmlns="" val="9876835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73058">
                                            <p:txEl>
                                              <p:pRg st="0" end="0"/>
                                            </p:txEl>
                                          </p:spTgt>
                                        </p:tgtEl>
                                        <p:attrNameLst>
                                          <p:attrName>style.visibility</p:attrName>
                                        </p:attrNameLst>
                                      </p:cBhvr>
                                      <p:to>
                                        <p:strVal val="visible"/>
                                      </p:to>
                                    </p:set>
                                    <p:anim calcmode="lin" valueType="num">
                                      <p:cBhvr>
                                        <p:cTn id="7" dur="500" fill="hold"/>
                                        <p:tgtEl>
                                          <p:spTgt spid="17305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305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73058">
                                            <p:txEl>
                                              <p:pRg st="0" end="0"/>
                                            </p:txEl>
                                          </p:spTgt>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73058">
                                            <p:txEl>
                                              <p:pRg st="1" end="1"/>
                                            </p:txEl>
                                          </p:spTgt>
                                        </p:tgtEl>
                                        <p:attrNameLst>
                                          <p:attrName>style.visibility</p:attrName>
                                        </p:attrNameLst>
                                      </p:cBhvr>
                                      <p:to>
                                        <p:strVal val="visible"/>
                                      </p:to>
                                    </p:set>
                                    <p:anim calcmode="lin" valueType="num">
                                      <p:cBhvr>
                                        <p:cTn id="13" dur="500" fill="hold"/>
                                        <p:tgtEl>
                                          <p:spTgt spid="17305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73058">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7305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73058">
                                            <p:txEl>
                                              <p:pRg st="2" end="2"/>
                                            </p:txEl>
                                          </p:spTgt>
                                        </p:tgtEl>
                                        <p:attrNameLst>
                                          <p:attrName>style.visibility</p:attrName>
                                        </p:attrNameLst>
                                      </p:cBhvr>
                                      <p:to>
                                        <p:strVal val="visible"/>
                                      </p:to>
                                    </p:set>
                                    <p:anim calcmode="lin" valueType="num">
                                      <p:cBhvr>
                                        <p:cTn id="20" dur="500" fill="hold"/>
                                        <p:tgtEl>
                                          <p:spTgt spid="173058">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173058">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173058">
                                            <p:txEl>
                                              <p:pRg st="2" end="2"/>
                                            </p:txEl>
                                          </p:spTgt>
                                        </p:tgtEl>
                                      </p:cBhvr>
                                    </p:animEffect>
                                  </p:childTnLst>
                                </p:cTn>
                              </p:par>
                            </p:childTnLst>
                          </p:cTn>
                        </p:par>
                        <p:par>
                          <p:cTn id="23" fill="hold">
                            <p:stCondLst>
                              <p:cond delay="500"/>
                            </p:stCondLst>
                            <p:childTnLst>
                              <p:par>
                                <p:cTn id="24" presetID="53" presetClass="entr" presetSubtype="0" fill="hold" grpId="0" nodeType="afterEffect">
                                  <p:stCondLst>
                                    <p:cond delay="0"/>
                                  </p:stCondLst>
                                  <p:childTnLst>
                                    <p:set>
                                      <p:cBhvr>
                                        <p:cTn id="25" dur="1" fill="hold">
                                          <p:stCondLst>
                                            <p:cond delay="0"/>
                                          </p:stCondLst>
                                        </p:cTn>
                                        <p:tgtEl>
                                          <p:spTgt spid="173058">
                                            <p:txEl>
                                              <p:pRg st="3" end="3"/>
                                            </p:txEl>
                                          </p:spTgt>
                                        </p:tgtEl>
                                        <p:attrNameLst>
                                          <p:attrName>style.visibility</p:attrName>
                                        </p:attrNameLst>
                                      </p:cBhvr>
                                      <p:to>
                                        <p:strVal val="visible"/>
                                      </p:to>
                                    </p:set>
                                    <p:anim calcmode="lin" valueType="num">
                                      <p:cBhvr>
                                        <p:cTn id="26" dur="500" fill="hold"/>
                                        <p:tgtEl>
                                          <p:spTgt spid="173058">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173058">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17305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73058">
                                            <p:txEl>
                                              <p:pRg st="4" end="4"/>
                                            </p:txEl>
                                          </p:spTgt>
                                        </p:tgtEl>
                                        <p:attrNameLst>
                                          <p:attrName>style.visibility</p:attrName>
                                        </p:attrNameLst>
                                      </p:cBhvr>
                                      <p:to>
                                        <p:strVal val="visible"/>
                                      </p:to>
                                    </p:set>
                                    <p:anim calcmode="lin" valueType="num">
                                      <p:cBhvr>
                                        <p:cTn id="33" dur="500" fill="hold"/>
                                        <p:tgtEl>
                                          <p:spTgt spid="173058">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173058">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173058">
                                            <p:txEl>
                                              <p:pRg st="4" end="4"/>
                                            </p:txEl>
                                          </p:spTgt>
                                        </p:tgtEl>
                                      </p:cBhvr>
                                    </p:animEffect>
                                  </p:childTnLst>
                                </p:cTn>
                              </p:par>
                            </p:childTnLst>
                          </p:cTn>
                        </p:par>
                        <p:par>
                          <p:cTn id="36" fill="hold">
                            <p:stCondLst>
                              <p:cond delay="500"/>
                            </p:stCondLst>
                            <p:childTnLst>
                              <p:par>
                                <p:cTn id="37" presetID="53" presetClass="entr" presetSubtype="0" fill="hold" grpId="0" nodeType="afterEffect">
                                  <p:stCondLst>
                                    <p:cond delay="0"/>
                                  </p:stCondLst>
                                  <p:childTnLst>
                                    <p:set>
                                      <p:cBhvr>
                                        <p:cTn id="38" dur="1" fill="hold">
                                          <p:stCondLst>
                                            <p:cond delay="0"/>
                                          </p:stCondLst>
                                        </p:cTn>
                                        <p:tgtEl>
                                          <p:spTgt spid="173058">
                                            <p:txEl>
                                              <p:pRg st="5" end="5"/>
                                            </p:txEl>
                                          </p:spTgt>
                                        </p:tgtEl>
                                        <p:attrNameLst>
                                          <p:attrName>style.visibility</p:attrName>
                                        </p:attrNameLst>
                                      </p:cBhvr>
                                      <p:to>
                                        <p:strVal val="visible"/>
                                      </p:to>
                                    </p:set>
                                    <p:anim calcmode="lin" valueType="num">
                                      <p:cBhvr>
                                        <p:cTn id="39" dur="500" fill="hold"/>
                                        <p:tgtEl>
                                          <p:spTgt spid="173058">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173058">
                                            <p:txEl>
                                              <p:pRg st="5" end="5"/>
                                            </p:txEl>
                                          </p:spTgt>
                                        </p:tgtEl>
                                        <p:attrNameLst>
                                          <p:attrName>ppt_h</p:attrName>
                                        </p:attrNameLst>
                                      </p:cBhvr>
                                      <p:tavLst>
                                        <p:tav tm="0">
                                          <p:val>
                                            <p:fltVal val="0"/>
                                          </p:val>
                                        </p:tav>
                                        <p:tav tm="100000">
                                          <p:val>
                                            <p:strVal val="#ppt_h"/>
                                          </p:val>
                                        </p:tav>
                                      </p:tavLst>
                                    </p:anim>
                                    <p:animEffect transition="in" filter="fade">
                                      <p:cBhvr>
                                        <p:cTn id="41" dur="500"/>
                                        <p:tgtEl>
                                          <p:spTgt spid="1730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build="p"/>
    </p:bld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3"/>
          <p:cNvSpPr>
            <a:spLocks noGrp="1" noChangeArrowheads="1"/>
          </p:cNvSpPr>
          <p:nvPr>
            <p:ph idx="1"/>
          </p:nvPr>
        </p:nvSpPr>
        <p:spPr>
          <a:xfrm>
            <a:off x="990600" y="1447800"/>
            <a:ext cx="7829872" cy="5029200"/>
          </a:xfrm>
        </p:spPr>
        <p:txBody>
          <a:bodyPr>
            <a:noAutofit/>
          </a:bodyPr>
          <a:lstStyle/>
          <a:p>
            <a:pPr algn="just" rtl="1">
              <a:lnSpc>
                <a:spcPct val="150000"/>
              </a:lnSpc>
            </a:pPr>
            <a:r>
              <a:rPr lang="ar-SA" sz="2100" b="1" dirty="0" smtClean="0">
                <a:solidFill>
                  <a:srgbClr val="002496"/>
                </a:solidFill>
                <a:cs typeface="B Roya" pitchFamily="2" charset="-78"/>
              </a:rPr>
              <a:t>موادي که براي پوشه‌ي‌كار دانش‌آموز انتخاب مي شود، بايد تاريخ و حتي المقدور يادداشت</a:t>
            </a:r>
            <a:r>
              <a:rPr lang="fa-IR" sz="2100" b="1" dirty="0" smtClean="0">
                <a:solidFill>
                  <a:srgbClr val="002496"/>
                </a:solidFill>
                <a:cs typeface="B Roya" pitchFamily="2" charset="-78"/>
              </a:rPr>
              <a:t> </a:t>
            </a:r>
            <a:r>
              <a:rPr lang="ar-SA" sz="2100" b="1" dirty="0" smtClean="0">
                <a:solidFill>
                  <a:srgbClr val="002496"/>
                </a:solidFill>
                <a:cs typeface="B Roya" pitchFamily="2" charset="-78"/>
              </a:rPr>
              <a:t> (بازخوردکتبي) داشته باشد</a:t>
            </a:r>
            <a:r>
              <a:rPr lang="en-US" sz="2100" b="1" dirty="0" smtClean="0">
                <a:solidFill>
                  <a:srgbClr val="002496"/>
                </a:solidFill>
                <a:cs typeface="B Roya" pitchFamily="2" charset="-78"/>
              </a:rPr>
              <a:t>. </a:t>
            </a:r>
            <a:endParaRPr lang="fa-IR" sz="2100" b="1" dirty="0" smtClean="0">
              <a:solidFill>
                <a:srgbClr val="002496"/>
              </a:solidFill>
              <a:cs typeface="B Roya" pitchFamily="2" charset="-78"/>
            </a:endParaRPr>
          </a:p>
          <a:p>
            <a:pPr algn="just" rtl="1">
              <a:lnSpc>
                <a:spcPct val="150000"/>
              </a:lnSpc>
            </a:pPr>
            <a:r>
              <a:rPr lang="ar-SA" sz="2100" b="1" dirty="0" smtClean="0">
                <a:solidFill>
                  <a:schemeClr val="tx1"/>
                </a:solidFill>
                <a:cs typeface="B Roya" pitchFamily="2" charset="-78"/>
              </a:rPr>
              <a:t>بهتر است حجم مواد داخل پوشه‌ي‌كار زياد نشود و نيازي نيست که تمامي آثار  دانش‌آموز در آن قرار گيرد.</a:t>
            </a:r>
            <a:r>
              <a:rPr lang="en-US" sz="2100" b="1" dirty="0" smtClean="0">
                <a:solidFill>
                  <a:schemeClr val="tx1"/>
                </a:solidFill>
                <a:cs typeface="B Roya" pitchFamily="2" charset="-78"/>
              </a:rPr>
              <a:t> </a:t>
            </a:r>
            <a:endParaRPr lang="fa-IR" sz="2100" b="1" dirty="0" smtClean="0">
              <a:solidFill>
                <a:schemeClr val="tx1"/>
              </a:solidFill>
              <a:cs typeface="B Roya" pitchFamily="2" charset="-78"/>
            </a:endParaRPr>
          </a:p>
          <a:p>
            <a:pPr algn="just" rtl="1">
              <a:lnSpc>
                <a:spcPct val="150000"/>
              </a:lnSpc>
            </a:pPr>
            <a:r>
              <a:rPr lang="ar-SA" sz="2100" b="1" dirty="0" smtClean="0">
                <a:solidFill>
                  <a:srgbClr val="0028A8"/>
                </a:solidFill>
                <a:cs typeface="B Roya" pitchFamily="2" charset="-78"/>
              </a:rPr>
              <a:t>از  دانش‌آموز براي تنظيم و مديريت  پوشه‌ي‌كار استفاده </a:t>
            </a:r>
            <a:r>
              <a:rPr lang="fa-IR" sz="2100" b="1" dirty="0" smtClean="0">
                <a:solidFill>
                  <a:srgbClr val="0028A8"/>
                </a:solidFill>
                <a:cs typeface="B Roya" pitchFamily="2" charset="-78"/>
              </a:rPr>
              <a:t>شود</a:t>
            </a:r>
            <a:r>
              <a:rPr lang="ar-SA" sz="2100" b="1" dirty="0" smtClean="0">
                <a:solidFill>
                  <a:srgbClr val="0028A8"/>
                </a:solidFill>
                <a:cs typeface="B Roya" pitchFamily="2" charset="-78"/>
              </a:rPr>
              <a:t>.</a:t>
            </a:r>
            <a:endParaRPr lang="fa-IR" sz="2100" b="1" dirty="0" smtClean="0">
              <a:solidFill>
                <a:srgbClr val="0028A8"/>
              </a:solidFill>
              <a:cs typeface="B Roya" pitchFamily="2" charset="-78"/>
            </a:endParaRPr>
          </a:p>
          <a:p>
            <a:pPr algn="just" rtl="1">
              <a:lnSpc>
                <a:spcPct val="150000"/>
              </a:lnSpc>
            </a:pPr>
            <a:r>
              <a:rPr lang="ar-SA" sz="2100" b="1" dirty="0" smtClean="0">
                <a:solidFill>
                  <a:schemeClr val="tx1"/>
                </a:solidFill>
                <a:cs typeface="B Roya" pitchFamily="2" charset="-78"/>
              </a:rPr>
              <a:t>هر از چندگاهي، پوشه‌ي‌كار  دانش‌آموز به رؤيت والدين </a:t>
            </a:r>
            <a:r>
              <a:rPr lang="fa-IR" sz="2100" b="1" dirty="0" smtClean="0">
                <a:solidFill>
                  <a:schemeClr val="tx1"/>
                </a:solidFill>
                <a:cs typeface="B Roya" pitchFamily="2" charset="-78"/>
              </a:rPr>
              <a:t>برسد </a:t>
            </a:r>
            <a:r>
              <a:rPr lang="ar-SA" sz="2100" b="1" dirty="0" smtClean="0">
                <a:solidFill>
                  <a:schemeClr val="tx1"/>
                </a:solidFill>
                <a:cs typeface="B Roya" pitchFamily="2" charset="-78"/>
              </a:rPr>
              <a:t>و از آن‌ها </a:t>
            </a:r>
            <a:r>
              <a:rPr lang="fa-IR" sz="2100" b="1" dirty="0" smtClean="0">
                <a:solidFill>
                  <a:schemeClr val="tx1"/>
                </a:solidFill>
                <a:cs typeface="B Roya" pitchFamily="2" charset="-78"/>
              </a:rPr>
              <a:t>خواسته شود</a:t>
            </a:r>
            <a:r>
              <a:rPr lang="ar-SA" sz="2100" b="1" dirty="0" smtClean="0">
                <a:solidFill>
                  <a:schemeClr val="tx1"/>
                </a:solidFill>
                <a:cs typeface="B Roya" pitchFamily="2" charset="-78"/>
              </a:rPr>
              <a:t> که ديدگاه</a:t>
            </a:r>
            <a:r>
              <a:rPr lang="en-US" sz="2100" b="1" dirty="0" smtClean="0">
                <a:solidFill>
                  <a:schemeClr val="tx1"/>
                </a:solidFill>
                <a:cs typeface="B Roya" pitchFamily="2" charset="-78"/>
              </a:rPr>
              <a:t>‌</a:t>
            </a:r>
            <a:r>
              <a:rPr lang="ar-SA" sz="2100" b="1" dirty="0" smtClean="0">
                <a:solidFill>
                  <a:schemeClr val="tx1"/>
                </a:solidFill>
                <a:cs typeface="B Roya" pitchFamily="2" charset="-78"/>
              </a:rPr>
              <a:t>هايشان را درباره‌ي </a:t>
            </a:r>
            <a:r>
              <a:rPr lang="fa-IR" sz="2100" b="1" dirty="0" smtClean="0">
                <a:solidFill>
                  <a:schemeClr val="tx1"/>
                </a:solidFill>
                <a:cs typeface="B Roya" pitchFamily="2" charset="-78"/>
              </a:rPr>
              <a:t>پوشه‌ي‌كار و فعاليت‌هاي يادگيري فرزندشان</a:t>
            </a:r>
            <a:r>
              <a:rPr lang="ar-SA" sz="2100" b="1" dirty="0" smtClean="0">
                <a:solidFill>
                  <a:schemeClr val="tx1"/>
                </a:solidFill>
                <a:cs typeface="B Roya" pitchFamily="2" charset="-78"/>
              </a:rPr>
              <a:t> بنويسند.</a:t>
            </a:r>
            <a:endParaRPr lang="fa-IR" sz="2100" b="1" dirty="0" smtClean="0">
              <a:solidFill>
                <a:schemeClr val="tx1"/>
              </a:solidFill>
              <a:cs typeface="B Roya" pitchFamily="2" charset="-78"/>
            </a:endParaRPr>
          </a:p>
          <a:p>
            <a:pPr algn="just" rtl="1">
              <a:lnSpc>
                <a:spcPct val="150000"/>
              </a:lnSpc>
            </a:pPr>
            <a:r>
              <a:rPr lang="ar-SA" sz="2100" b="1" dirty="0" smtClean="0">
                <a:solidFill>
                  <a:srgbClr val="0028A8"/>
                </a:solidFill>
                <a:cs typeface="B Roya" pitchFamily="2" charset="-78"/>
              </a:rPr>
              <a:t>دانش‌آموز صاحب پوشه‌ي‌كار است. لذا، در پايان سال تحصيلي پوشه و محتويات آن، بايد به وي داده شود.</a:t>
            </a:r>
            <a:r>
              <a:rPr lang="en-US" sz="2100" b="1" dirty="0" smtClean="0">
                <a:solidFill>
                  <a:srgbClr val="0028A8"/>
                </a:solidFill>
                <a:cs typeface="B Roya" pitchFamily="2" charset="-78"/>
              </a:rPr>
              <a:t> </a:t>
            </a:r>
          </a:p>
        </p:txBody>
      </p:sp>
      <p:sp>
        <p:nvSpPr>
          <p:cNvPr id="180231" name="Slide Number Placeholder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891BB81-160C-45CA-AEFA-B34B41259B81}" type="slidenum">
              <a:rPr lang="ar-SA"/>
              <a:pPr eaLnBrk="1" hangingPunct="1"/>
              <a:t>122</a:t>
            </a:fld>
            <a:endParaRPr lang="en-US" dirty="0"/>
          </a:p>
        </p:txBody>
      </p:sp>
      <p:grpSp>
        <p:nvGrpSpPr>
          <p:cNvPr id="2" name="Group 2"/>
          <p:cNvGrpSpPr>
            <a:grpSpLocks/>
          </p:cNvGrpSpPr>
          <p:nvPr/>
        </p:nvGrpSpPr>
        <p:grpSpPr bwMode="auto">
          <a:xfrm>
            <a:off x="-23813" y="533400"/>
            <a:ext cx="1608138" cy="757238"/>
            <a:chOff x="-15" y="186"/>
            <a:chExt cx="1013" cy="477"/>
          </a:xfrm>
        </p:grpSpPr>
        <p:sp>
          <p:nvSpPr>
            <p:cNvPr id="180232"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80233" name="Text Box 4"/>
            <p:cNvSpPr txBox="1">
              <a:spLocks noChangeArrowheads="1"/>
            </p:cNvSpPr>
            <p:nvPr/>
          </p:nvSpPr>
          <p:spPr bwMode="auto">
            <a:xfrm rot="-2630473">
              <a:off x="-15" y="186"/>
              <a:ext cx="940" cy="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2000">
                  <a:cs typeface="Homa" pitchFamily="2" charset="-78"/>
                </a:rPr>
                <a:t>نگهداری  اطلاعات</a:t>
              </a:r>
              <a:endParaRPr lang="en-US" sz="2000">
                <a:cs typeface="Homa" pitchFamily="2" charset="-78"/>
              </a:endParaRPr>
            </a:p>
          </p:txBody>
        </p:sp>
      </p:grpSp>
      <p:sp>
        <p:nvSpPr>
          <p:cNvPr id="3" name="Rectangle 2"/>
          <p:cNvSpPr/>
          <p:nvPr/>
        </p:nvSpPr>
        <p:spPr>
          <a:xfrm>
            <a:off x="2483768" y="554870"/>
            <a:ext cx="6041127" cy="707886"/>
          </a:xfrm>
          <a:prstGeom prst="rect">
            <a:avLst/>
          </a:prstGeom>
        </p:spPr>
        <p:txBody>
          <a:bodyPr wrap="square">
            <a:spAutoFit/>
          </a:bodyPr>
          <a:lstStyle/>
          <a:p>
            <a:pPr algn="ctr" eaLnBrk="1" hangingPunct="1"/>
            <a:r>
              <a:rPr lang="fa-IR" sz="4000" b="1" dirty="0">
                <a:solidFill>
                  <a:srgbClr val="C00000"/>
                </a:solidFill>
                <a:cs typeface="B Titr" pitchFamily="2" charset="-78"/>
              </a:rPr>
              <a:t>نكاتي براي مديريت پوشه ي کار</a:t>
            </a:r>
            <a:endParaRPr lang="fa-IR" sz="4000" dirty="0">
              <a:solidFill>
                <a:srgbClr val="C00000"/>
              </a:solidFill>
              <a:cs typeface="B Tit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0226">
                                            <p:txEl>
                                              <p:pRg st="0" end="0"/>
                                            </p:txEl>
                                          </p:spTgt>
                                        </p:tgtEl>
                                        <p:attrNameLst>
                                          <p:attrName>style.visibility</p:attrName>
                                        </p:attrNameLst>
                                      </p:cBhvr>
                                      <p:to>
                                        <p:strVal val="visible"/>
                                      </p:to>
                                    </p:set>
                                    <p:anim calcmode="lin" valueType="num">
                                      <p:cBhvr>
                                        <p:cTn id="7" dur="500" fill="hold"/>
                                        <p:tgtEl>
                                          <p:spTgt spid="18022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022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8022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80226">
                                            <p:txEl>
                                              <p:pRg st="1" end="1"/>
                                            </p:txEl>
                                          </p:spTgt>
                                        </p:tgtEl>
                                        <p:attrNameLst>
                                          <p:attrName>style.visibility</p:attrName>
                                        </p:attrNameLst>
                                      </p:cBhvr>
                                      <p:to>
                                        <p:strVal val="visible"/>
                                      </p:to>
                                    </p:set>
                                    <p:anim calcmode="lin" valueType="num">
                                      <p:cBhvr>
                                        <p:cTn id="14" dur="500" fill="hold"/>
                                        <p:tgtEl>
                                          <p:spTgt spid="18022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8022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8022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80226">
                                            <p:txEl>
                                              <p:pRg st="2" end="2"/>
                                            </p:txEl>
                                          </p:spTgt>
                                        </p:tgtEl>
                                        <p:attrNameLst>
                                          <p:attrName>style.visibility</p:attrName>
                                        </p:attrNameLst>
                                      </p:cBhvr>
                                      <p:to>
                                        <p:strVal val="visible"/>
                                      </p:to>
                                    </p:set>
                                    <p:anim calcmode="lin" valueType="num">
                                      <p:cBhvr>
                                        <p:cTn id="21" dur="500" fill="hold"/>
                                        <p:tgtEl>
                                          <p:spTgt spid="18022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80226">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8022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80226">
                                            <p:txEl>
                                              <p:pRg st="3" end="3"/>
                                            </p:txEl>
                                          </p:spTgt>
                                        </p:tgtEl>
                                        <p:attrNameLst>
                                          <p:attrName>style.visibility</p:attrName>
                                        </p:attrNameLst>
                                      </p:cBhvr>
                                      <p:to>
                                        <p:strVal val="visible"/>
                                      </p:to>
                                    </p:set>
                                    <p:anim calcmode="lin" valueType="num">
                                      <p:cBhvr>
                                        <p:cTn id="28" dur="500" fill="hold"/>
                                        <p:tgtEl>
                                          <p:spTgt spid="180226">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80226">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8022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80226">
                                            <p:txEl>
                                              <p:pRg st="4" end="4"/>
                                            </p:txEl>
                                          </p:spTgt>
                                        </p:tgtEl>
                                        <p:attrNameLst>
                                          <p:attrName>style.visibility</p:attrName>
                                        </p:attrNameLst>
                                      </p:cBhvr>
                                      <p:to>
                                        <p:strVal val="visible"/>
                                      </p:to>
                                    </p:set>
                                    <p:anim calcmode="lin" valueType="num">
                                      <p:cBhvr>
                                        <p:cTn id="35" dur="500" fill="hold"/>
                                        <p:tgtEl>
                                          <p:spTgt spid="180226">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80226">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802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build="p"/>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5" name="Slide Number Placeholder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D80A4BF-1D50-44B7-AD72-46EEB24D2F6C}" type="slidenum">
              <a:rPr lang="ar-SA"/>
              <a:pPr eaLnBrk="1" hangingPunct="1"/>
              <a:t>123</a:t>
            </a:fld>
            <a:endParaRPr lang="en-US"/>
          </a:p>
        </p:txBody>
      </p:sp>
      <p:sp>
        <p:nvSpPr>
          <p:cNvPr id="176130" name="Rectangle 3"/>
          <p:cNvSpPr>
            <a:spLocks noGrp="1" noChangeArrowheads="1"/>
          </p:cNvSpPr>
          <p:nvPr>
            <p:ph sz="quarter" idx="1"/>
          </p:nvPr>
        </p:nvSpPr>
        <p:spPr>
          <a:xfrm>
            <a:off x="914400" y="1556792"/>
            <a:ext cx="7834064" cy="4925144"/>
          </a:xfrm>
        </p:spPr>
        <p:txBody>
          <a:bodyPr>
            <a:normAutofit fontScale="92500" lnSpcReduction="20000"/>
          </a:bodyPr>
          <a:lstStyle/>
          <a:p>
            <a:pPr marL="0" indent="0" algn="just" rtl="1">
              <a:lnSpc>
                <a:spcPct val="150000"/>
              </a:lnSpc>
              <a:buNone/>
            </a:pPr>
            <a:r>
              <a:rPr lang="fa-IR" sz="3000" b="1" dirty="0" smtClean="0">
                <a:cs typeface="B Roya" pitchFamily="2" charset="-78"/>
              </a:rPr>
              <a:t>اين پرسش مهمي است که : </a:t>
            </a:r>
            <a:r>
              <a:rPr lang="fa-IR" sz="3000" b="1" dirty="0" smtClean="0">
                <a:solidFill>
                  <a:srgbClr val="C00000"/>
                </a:solidFill>
                <a:cs typeface="B Roya" pitchFamily="2" charset="-78"/>
              </a:rPr>
              <a:t>"چه موادي را بايد در پوشه کار قرار داد؟"</a:t>
            </a:r>
            <a:r>
              <a:rPr lang="fa-IR" sz="3000" b="1" dirty="0" smtClean="0">
                <a:cs typeface="B Roya" pitchFamily="2" charset="-78"/>
              </a:rPr>
              <a:t>  </a:t>
            </a:r>
          </a:p>
          <a:p>
            <a:pPr marL="0" indent="0" algn="just" rtl="1">
              <a:lnSpc>
                <a:spcPct val="150000"/>
              </a:lnSpc>
              <a:buNone/>
            </a:pPr>
            <a:r>
              <a:rPr lang="fa-IR" sz="3000" b="1" dirty="0" smtClean="0">
                <a:cs typeface="B Roya" pitchFamily="2" charset="-78"/>
              </a:rPr>
              <a:t>در پاسخ به اين پرسش مهم بايد گفت که يک راه و روش ساده براي تعيين مواد لازم براي قرار دادن در پوشه ي‌کار  وجود دارد و آن اين است که به </a:t>
            </a:r>
            <a:r>
              <a:rPr lang="fa-IR" sz="3000" b="1" dirty="0" smtClean="0">
                <a:solidFill>
                  <a:srgbClr val="0033CC"/>
                </a:solidFill>
                <a:cs typeface="B Roya" pitchFamily="2" charset="-78"/>
              </a:rPr>
              <a:t>اهداف و نشانه هاي تحقق آن‌ها </a:t>
            </a:r>
            <a:r>
              <a:rPr lang="fa-IR" sz="3000" b="1" dirty="0" smtClean="0">
                <a:cs typeface="B Roya" pitchFamily="2" charset="-78"/>
              </a:rPr>
              <a:t>در هر ماده‌ي درسي مراجعه شود. از بررسي آن‌ها روشن مي شود که چه موادي براي اين ماده درسي بيش‌تر مفيد است که در پوشه‌ي‌کار قرار گيرد. </a:t>
            </a:r>
            <a:endParaRPr lang="en-US" sz="3000" b="1" dirty="0" smtClean="0">
              <a:cs typeface="B Roya" pitchFamily="2" charset="-78"/>
            </a:endParaRPr>
          </a:p>
          <a:p>
            <a:pPr>
              <a:lnSpc>
                <a:spcPct val="90000"/>
              </a:lnSpc>
              <a:buFontTx/>
              <a:buNone/>
            </a:pPr>
            <a:endParaRPr lang="en-US" sz="2400" b="1" dirty="0" smtClean="0"/>
          </a:p>
        </p:txBody>
      </p:sp>
      <p:grpSp>
        <p:nvGrpSpPr>
          <p:cNvPr id="2" name="Group 2"/>
          <p:cNvGrpSpPr>
            <a:grpSpLocks/>
          </p:cNvGrpSpPr>
          <p:nvPr/>
        </p:nvGrpSpPr>
        <p:grpSpPr bwMode="auto">
          <a:xfrm>
            <a:off x="-23813" y="533400"/>
            <a:ext cx="1608138" cy="757238"/>
            <a:chOff x="-15" y="186"/>
            <a:chExt cx="1013" cy="477"/>
          </a:xfrm>
        </p:grpSpPr>
        <p:sp>
          <p:nvSpPr>
            <p:cNvPr id="176136"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76137" name="Text Box 4"/>
            <p:cNvSpPr txBox="1">
              <a:spLocks noChangeArrowheads="1"/>
            </p:cNvSpPr>
            <p:nvPr/>
          </p:nvSpPr>
          <p:spPr bwMode="auto">
            <a:xfrm rot="-2630473">
              <a:off x="-15" y="186"/>
              <a:ext cx="940" cy="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2000">
                  <a:cs typeface="Homa" pitchFamily="2" charset="-78"/>
                </a:rPr>
                <a:t>نگهداری  اطلاعات</a:t>
              </a:r>
              <a:endParaRPr lang="en-US" sz="2000">
                <a:cs typeface="Homa" pitchFamily="2" charset="-78"/>
              </a:endParaRPr>
            </a:p>
          </p:txBody>
        </p:sp>
      </p:grpSp>
      <p:sp>
        <p:nvSpPr>
          <p:cNvPr id="3" name="Rectangle 2"/>
          <p:cNvSpPr/>
          <p:nvPr/>
        </p:nvSpPr>
        <p:spPr>
          <a:xfrm>
            <a:off x="2699792" y="283295"/>
            <a:ext cx="5653236" cy="769441"/>
          </a:xfrm>
          <a:prstGeom prst="rect">
            <a:avLst/>
          </a:prstGeom>
        </p:spPr>
        <p:txBody>
          <a:bodyPr wrap="square">
            <a:spAutoFit/>
          </a:bodyPr>
          <a:lstStyle/>
          <a:p>
            <a:pPr lvl="0" algn="ctr"/>
            <a:r>
              <a:rPr lang="fa-IR" sz="4400" b="1" dirty="0">
                <a:solidFill>
                  <a:srgbClr val="0028A8"/>
                </a:solidFill>
                <a:cs typeface="B Titr" pitchFamily="2" charset="-78"/>
              </a:rPr>
              <a:t>محتواي پوشه ي کار</a:t>
            </a:r>
            <a:endParaRPr lang="fa-IR" sz="4400" dirty="0">
              <a:solidFill>
                <a:srgbClr val="0028A8"/>
              </a:solidFill>
              <a:cs typeface="B Titr" pitchFamily="2" charset="-78"/>
            </a:endParaRPr>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Rectangle 3"/>
          <p:cNvSpPr>
            <a:spLocks noGrp="1" noChangeArrowheads="1"/>
          </p:cNvSpPr>
          <p:nvPr>
            <p:ph idx="1"/>
          </p:nvPr>
        </p:nvSpPr>
        <p:spPr>
          <a:xfrm>
            <a:off x="457200" y="1700808"/>
            <a:ext cx="8229600" cy="4389437"/>
          </a:xfrm>
        </p:spPr>
        <p:txBody>
          <a:bodyPr/>
          <a:lstStyle/>
          <a:p>
            <a:pPr algn="r" rtl="1">
              <a:lnSpc>
                <a:spcPct val="150000"/>
              </a:lnSpc>
            </a:pPr>
            <a:r>
              <a:rPr lang="fa-IR" sz="3200" b="1" dirty="0" smtClean="0">
                <a:solidFill>
                  <a:srgbClr val="C00000"/>
                </a:solidFill>
                <a:cs typeface="B Roya" pitchFamily="2" charset="-78"/>
              </a:rPr>
              <a:t>ویژگی های محتوا</a:t>
            </a:r>
          </a:p>
          <a:p>
            <a:pPr algn="r" rtl="1">
              <a:lnSpc>
                <a:spcPct val="150000"/>
              </a:lnSpc>
              <a:buFontTx/>
              <a:buNone/>
            </a:pPr>
            <a:r>
              <a:rPr lang="fa-IR" sz="2400" dirty="0" smtClean="0">
                <a:cs typeface="B Roya" pitchFamily="2" charset="-78"/>
              </a:rPr>
              <a:t>   </a:t>
            </a:r>
            <a:r>
              <a:rPr lang="fa-IR" sz="2800" b="1" dirty="0" smtClean="0">
                <a:cs typeface="B Roya" pitchFamily="2" charset="-78"/>
              </a:rPr>
              <a:t>به طور کلي مي توان سه ملاک عمده و اساسي براي گزينش آثار دانش آموزان در نظر گرفت. که اين ملاک ها عبارت اند از:</a:t>
            </a:r>
            <a:endParaRPr lang="en-US" sz="2800" b="1" dirty="0" smtClean="0">
              <a:cs typeface="B Roya" pitchFamily="2" charset="-78"/>
            </a:endParaRPr>
          </a:p>
          <a:p>
            <a:pPr algn="r" rtl="1">
              <a:lnSpc>
                <a:spcPct val="150000"/>
              </a:lnSpc>
            </a:pPr>
            <a:r>
              <a:rPr lang="fa-IR" sz="2800" b="1" dirty="0" smtClean="0">
                <a:solidFill>
                  <a:srgbClr val="0028A8"/>
                </a:solidFill>
                <a:cs typeface="B Roya" pitchFamily="2" charset="-78"/>
              </a:rPr>
              <a:t>تناسب آثار با اهدف و انتظارات مورد نظر</a:t>
            </a:r>
            <a:endParaRPr lang="en-US" sz="2800" b="1" dirty="0" smtClean="0">
              <a:solidFill>
                <a:srgbClr val="0028A8"/>
              </a:solidFill>
              <a:cs typeface="B Roya" pitchFamily="2" charset="-78"/>
            </a:endParaRPr>
          </a:p>
          <a:p>
            <a:pPr algn="r" rtl="1">
              <a:lnSpc>
                <a:spcPct val="150000"/>
              </a:lnSpc>
            </a:pPr>
            <a:r>
              <a:rPr lang="fa-IR" sz="2800" b="1" dirty="0" smtClean="0">
                <a:solidFill>
                  <a:srgbClr val="0028A8"/>
                </a:solidFill>
                <a:cs typeface="B Roya" pitchFamily="2" charset="-78"/>
              </a:rPr>
              <a:t>پوشش دادن به انتظارات آموزشي در هر موضوع درسي  </a:t>
            </a:r>
            <a:endParaRPr lang="en-US" sz="2800" b="1" dirty="0" smtClean="0">
              <a:solidFill>
                <a:srgbClr val="0028A8"/>
              </a:solidFill>
              <a:cs typeface="B Roya" pitchFamily="2" charset="-78"/>
            </a:endParaRPr>
          </a:p>
          <a:p>
            <a:pPr algn="r" rtl="1">
              <a:lnSpc>
                <a:spcPct val="150000"/>
              </a:lnSpc>
            </a:pPr>
            <a:r>
              <a:rPr lang="fa-IR" sz="2800" b="1" dirty="0" smtClean="0">
                <a:solidFill>
                  <a:srgbClr val="0028A8"/>
                </a:solidFill>
                <a:cs typeface="B Roya" pitchFamily="2" charset="-78"/>
              </a:rPr>
              <a:t>نشان دهنده واقعي ضعف‌ها و قوت‌ها و پيشرفت‌ها</a:t>
            </a:r>
            <a:endParaRPr lang="en-US" sz="2800" b="1" dirty="0" smtClean="0">
              <a:solidFill>
                <a:srgbClr val="0028A8"/>
              </a:solidFill>
              <a:cs typeface="B Roya" pitchFamily="2" charset="-78"/>
            </a:endParaRPr>
          </a:p>
        </p:txBody>
      </p:sp>
      <p:sp>
        <p:nvSpPr>
          <p:cNvPr id="179207" name="Slide Number Placeholder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4F2AF54-CEAA-485D-9681-ECB8A426BDCD}" type="slidenum">
              <a:rPr lang="ar-SA"/>
              <a:pPr eaLnBrk="1" hangingPunct="1"/>
              <a:t>124</a:t>
            </a:fld>
            <a:endParaRPr lang="en-US"/>
          </a:p>
        </p:txBody>
      </p:sp>
      <p:sp>
        <p:nvSpPr>
          <p:cNvPr id="4" name="Cloud Callout 3"/>
          <p:cNvSpPr/>
          <p:nvPr/>
        </p:nvSpPr>
        <p:spPr bwMode="auto">
          <a:xfrm>
            <a:off x="4429124" y="285728"/>
            <a:ext cx="4286280" cy="1214446"/>
          </a:xfrm>
          <a:prstGeom prst="cloudCallout">
            <a:avLst/>
          </a:prstGeom>
          <a:solidFill>
            <a:srgbClr val="FFCC00"/>
          </a:solidFill>
          <a:ln w="9525" cap="flat" cmpd="sng" algn="ctr">
            <a:solidFill>
              <a:srgbClr val="0000FF"/>
            </a:solidFill>
            <a:prstDash val="solid"/>
            <a:round/>
            <a:headEnd type="none" w="med" len="med"/>
            <a:tailEnd type="none" w="med" len="med"/>
          </a:ln>
          <a:effectLst>
            <a:glow rad="63500">
              <a:schemeClr val="accent2">
                <a:satMod val="175000"/>
                <a:alpha val="40000"/>
              </a:schemeClr>
            </a:glow>
            <a:outerShdw blurRad="50800" dist="38100" dir="18900000" algn="bl" rotWithShape="0">
              <a:prstClr val="black">
                <a:alpha val="40000"/>
              </a:prstClr>
            </a:outerShdw>
          </a:effec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fa-IR" sz="4000" b="1" dirty="0">
                <a:solidFill>
                  <a:srgbClr val="0033CC"/>
                </a:solidFill>
              </a:rPr>
              <a:t>پوشه ي کار</a:t>
            </a:r>
            <a:endParaRPr lang="fa-IR" sz="4000" dirty="0">
              <a:solidFill>
                <a:srgbClr val="0033CC"/>
              </a:solidFill>
              <a:cs typeface="Homa" pitchFamily="2" charset="-78"/>
            </a:endParaRPr>
          </a:p>
        </p:txBody>
      </p:sp>
      <p:grpSp>
        <p:nvGrpSpPr>
          <p:cNvPr id="2" name="Group 2"/>
          <p:cNvGrpSpPr>
            <a:grpSpLocks/>
          </p:cNvGrpSpPr>
          <p:nvPr/>
        </p:nvGrpSpPr>
        <p:grpSpPr bwMode="auto">
          <a:xfrm>
            <a:off x="-23813" y="533400"/>
            <a:ext cx="1608138" cy="757238"/>
            <a:chOff x="-15" y="186"/>
            <a:chExt cx="1013" cy="477"/>
          </a:xfrm>
        </p:grpSpPr>
        <p:sp>
          <p:nvSpPr>
            <p:cNvPr id="179208"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79209" name="Text Box 4"/>
            <p:cNvSpPr txBox="1">
              <a:spLocks noChangeArrowheads="1"/>
            </p:cNvSpPr>
            <p:nvPr/>
          </p:nvSpPr>
          <p:spPr bwMode="auto">
            <a:xfrm rot="-2630473">
              <a:off x="-15" y="186"/>
              <a:ext cx="940" cy="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2000">
                  <a:cs typeface="Homa" pitchFamily="2" charset="-78"/>
                </a:rPr>
                <a:t>نگهداری  اطلاعات</a:t>
              </a:r>
              <a:endParaRPr lang="en-US" sz="2000">
                <a:cs typeface="Homa" pitchFamily="2" charset="-78"/>
              </a:endParaRPr>
            </a:p>
          </p:txBody>
        </p:sp>
      </p:gr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3"/>
          <p:cNvSpPr>
            <a:spLocks noGrp="1" noChangeArrowheads="1"/>
          </p:cNvSpPr>
          <p:nvPr>
            <p:ph sz="quarter" idx="4294967295"/>
          </p:nvPr>
        </p:nvSpPr>
        <p:spPr>
          <a:xfrm>
            <a:off x="611560" y="2753196"/>
            <a:ext cx="7226463" cy="3340100"/>
          </a:xfrm>
          <a:prstGeom prst="rect">
            <a:avLst/>
          </a:prstGeom>
        </p:spPr>
        <p:txBody>
          <a:bodyPr/>
          <a:lstStyle/>
          <a:p>
            <a:pPr algn="r" rtl="1">
              <a:lnSpc>
                <a:spcPct val="150000"/>
              </a:lnSpc>
              <a:buFontTx/>
              <a:buNone/>
            </a:pPr>
            <a:r>
              <a:rPr lang="fa-IR" sz="3200" b="1" dirty="0" smtClean="0">
                <a:solidFill>
                  <a:srgbClr val="0028A8"/>
                </a:solidFill>
                <a:cs typeface="B Titr" pitchFamily="2" charset="-78"/>
              </a:rPr>
              <a:t>اين گام به دو شکل مي تواند اجرا شود :</a:t>
            </a:r>
          </a:p>
          <a:p>
            <a:pPr algn="r" rtl="1">
              <a:lnSpc>
                <a:spcPct val="150000"/>
              </a:lnSpc>
              <a:buFontTx/>
              <a:buNone/>
            </a:pPr>
            <a:r>
              <a:rPr lang="fa-IR" sz="3200" b="1" dirty="0" smtClean="0">
                <a:solidFill>
                  <a:srgbClr val="002060"/>
                </a:solidFill>
                <a:cs typeface="B Titr" pitchFamily="2" charset="-78"/>
              </a:rPr>
              <a:t>1- فرايندي </a:t>
            </a:r>
          </a:p>
          <a:p>
            <a:pPr algn="r" rtl="1">
              <a:lnSpc>
                <a:spcPct val="150000"/>
              </a:lnSpc>
              <a:buFontTx/>
              <a:buNone/>
            </a:pPr>
            <a:r>
              <a:rPr lang="fa-IR" sz="3200" b="1" dirty="0" smtClean="0">
                <a:solidFill>
                  <a:srgbClr val="002060"/>
                </a:solidFill>
                <a:cs typeface="B Titr" pitchFamily="2" charset="-78"/>
              </a:rPr>
              <a:t>2- پاياني</a:t>
            </a:r>
            <a:endParaRPr lang="en-US" sz="3200" b="1" dirty="0" smtClean="0">
              <a:solidFill>
                <a:srgbClr val="002060"/>
              </a:solidFill>
              <a:cs typeface="B Titr" pitchFamily="2" charset="-78"/>
            </a:endParaRPr>
          </a:p>
        </p:txBody>
      </p:sp>
      <p:sp>
        <p:nvSpPr>
          <p:cNvPr id="182279" name="Slide Number Placeholder 8"/>
          <p:cNvSpPr>
            <a:spLocks noGrp="1"/>
          </p:cNvSpPr>
          <p:nvPr>
            <p:ph type="sldNum" sz="quarter" idx="4294967295"/>
          </p:nvPr>
        </p:nvSpPr>
        <p:spPr>
          <a:xfrm>
            <a:off x="3810000" y="6172200"/>
            <a:ext cx="1828800" cy="3651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346923B-643D-4EF5-BD05-7F093360143E}" type="slidenum">
              <a:rPr lang="ar-SA"/>
              <a:pPr eaLnBrk="1" hangingPunct="1"/>
              <a:t>125</a:t>
            </a:fld>
            <a:endParaRPr lang="en-US"/>
          </a:p>
        </p:txBody>
      </p:sp>
      <p:grpSp>
        <p:nvGrpSpPr>
          <p:cNvPr id="2" name="Group 2"/>
          <p:cNvGrpSpPr>
            <a:grpSpLocks/>
          </p:cNvGrpSpPr>
          <p:nvPr/>
        </p:nvGrpSpPr>
        <p:grpSpPr bwMode="auto">
          <a:xfrm>
            <a:off x="-3175" y="595313"/>
            <a:ext cx="1587500" cy="719137"/>
            <a:chOff x="-2" y="210"/>
            <a:chExt cx="1000" cy="453"/>
          </a:xfrm>
        </p:grpSpPr>
        <p:sp>
          <p:nvSpPr>
            <p:cNvPr id="182280"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82281" name="Text Box 4"/>
            <p:cNvSpPr txBox="1">
              <a:spLocks noChangeArrowheads="1"/>
            </p:cNvSpPr>
            <p:nvPr/>
          </p:nvSpPr>
          <p:spPr bwMode="auto">
            <a:xfrm rot="-2630473">
              <a:off x="-2" y="260"/>
              <a:ext cx="94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1400">
                  <a:cs typeface="Homa" pitchFamily="2" charset="-78"/>
                </a:rPr>
                <a:t>تحليل و تفسير اطلاعات</a:t>
              </a:r>
              <a:endParaRPr lang="en-US" sz="2000">
                <a:cs typeface="Homa" pitchFamily="2" charset="-78"/>
              </a:endParaRPr>
            </a:p>
          </p:txBody>
        </p:sp>
      </p:grpSp>
      <p:sp>
        <p:nvSpPr>
          <p:cNvPr id="8" name="Cloud Callout 7"/>
          <p:cNvSpPr/>
          <p:nvPr/>
        </p:nvSpPr>
        <p:spPr bwMode="auto">
          <a:xfrm>
            <a:off x="4429124" y="285728"/>
            <a:ext cx="4286280" cy="1643074"/>
          </a:xfrm>
          <a:prstGeom prst="cloudCallou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fa-IR" sz="2400" b="1">
                <a:solidFill>
                  <a:srgbClr val="F2F2F2"/>
                </a:solidFill>
              </a:rPr>
              <a:t> گام سوم: تحليل و تفسير اطلاعات، داوري</a:t>
            </a:r>
            <a:endParaRPr lang="fa-IR" sz="2400">
              <a:solidFill>
                <a:srgbClr val="F2F2F2"/>
              </a:solidFill>
              <a:cs typeface="Homa" pitchFamily="2" charset="-78"/>
            </a:endParaRPr>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algn="r"/>
            <a:r>
              <a:rPr lang="fa-IR" sz="2400" b="1" smtClean="0">
                <a:solidFill>
                  <a:srgbClr val="0033CC"/>
                </a:solidFill>
              </a:rPr>
              <a:t>                                           </a:t>
            </a:r>
            <a:endParaRPr lang="en-US" sz="2400" smtClean="0"/>
          </a:p>
        </p:txBody>
      </p:sp>
      <p:sp>
        <p:nvSpPr>
          <p:cNvPr id="183299" name="Rectangle 3"/>
          <p:cNvSpPr>
            <a:spLocks noGrp="1" noChangeArrowheads="1"/>
          </p:cNvSpPr>
          <p:nvPr>
            <p:ph idx="1"/>
          </p:nvPr>
        </p:nvSpPr>
        <p:spPr>
          <a:xfrm>
            <a:off x="374848" y="2398290"/>
            <a:ext cx="8229600" cy="3983038"/>
          </a:xfrm>
        </p:spPr>
        <p:txBody>
          <a:bodyPr/>
          <a:lstStyle/>
          <a:p>
            <a:pPr marL="0" indent="0" algn="just" rtl="1">
              <a:lnSpc>
                <a:spcPct val="150000"/>
              </a:lnSpc>
              <a:buNone/>
            </a:pPr>
            <a:r>
              <a:rPr lang="fa-IR" sz="2800" b="1" dirty="0" smtClean="0">
                <a:solidFill>
                  <a:srgbClr val="002060"/>
                </a:solidFill>
                <a:cs typeface="B Roya" pitchFamily="2" charset="-78"/>
              </a:rPr>
              <a:t>بررسي ضعف ها و خطاهاي مكرر و برجسته  دانش‌آموزان ؛</a:t>
            </a:r>
          </a:p>
          <a:p>
            <a:pPr marL="0" indent="0" algn="just" rtl="1">
              <a:lnSpc>
                <a:spcPct val="150000"/>
              </a:lnSpc>
              <a:buNone/>
            </a:pPr>
            <a:r>
              <a:rPr lang="fa-IR" sz="2800" b="1" dirty="0" smtClean="0">
                <a:solidFill>
                  <a:srgbClr val="002060"/>
                </a:solidFill>
                <a:cs typeface="B Roya" pitchFamily="2" charset="-78"/>
              </a:rPr>
              <a:t>بررسي قوت ها و توانايي‌هاي  دانش‌آموزان ؛</a:t>
            </a:r>
            <a:endParaRPr lang="en-US" sz="2800" b="1" dirty="0" smtClean="0">
              <a:solidFill>
                <a:srgbClr val="002060"/>
              </a:solidFill>
              <a:cs typeface="B Roya" pitchFamily="2" charset="-78"/>
            </a:endParaRPr>
          </a:p>
          <a:p>
            <a:pPr marL="0" indent="0" algn="just" rtl="1">
              <a:lnSpc>
                <a:spcPct val="150000"/>
              </a:lnSpc>
              <a:buNone/>
            </a:pPr>
            <a:r>
              <a:rPr lang="fa-IR" sz="2800" b="1" dirty="0" smtClean="0">
                <a:solidFill>
                  <a:srgbClr val="002060"/>
                </a:solidFill>
                <a:cs typeface="B Roya" pitchFamily="2" charset="-78"/>
              </a:rPr>
              <a:t>بررسي دلايل ضعف هاي  دانش‌آموزان ؛</a:t>
            </a:r>
            <a:endParaRPr lang="en-US" sz="2800" b="1" dirty="0" smtClean="0">
              <a:solidFill>
                <a:srgbClr val="002060"/>
              </a:solidFill>
              <a:cs typeface="B Roya" pitchFamily="2" charset="-78"/>
            </a:endParaRPr>
          </a:p>
          <a:p>
            <a:pPr marL="0" indent="0" algn="just" rtl="1">
              <a:lnSpc>
                <a:spcPct val="150000"/>
              </a:lnSpc>
              <a:buNone/>
            </a:pPr>
            <a:r>
              <a:rPr lang="fa-IR" sz="2800" b="1" dirty="0" smtClean="0">
                <a:solidFill>
                  <a:srgbClr val="002060"/>
                </a:solidFill>
                <a:cs typeface="B Roya" pitchFamily="2" charset="-78"/>
              </a:rPr>
              <a:t>داوری درباره ي عملکردتحصیلی(تلاش،پیشرفت و نتیجه) دانش آموز</a:t>
            </a:r>
            <a:endParaRPr lang="en-US" sz="2800" b="1" dirty="0" smtClean="0">
              <a:solidFill>
                <a:srgbClr val="002060"/>
              </a:solidFill>
              <a:cs typeface="B Roya" pitchFamily="2" charset="-78"/>
            </a:endParaRPr>
          </a:p>
          <a:p>
            <a:endParaRPr lang="fa-IR" sz="3600" b="1" dirty="0" smtClean="0">
              <a:solidFill>
                <a:srgbClr val="002060"/>
              </a:solidFill>
            </a:endParaRPr>
          </a:p>
        </p:txBody>
      </p:sp>
      <p:sp>
        <p:nvSpPr>
          <p:cNvPr id="183304" name="Slide Number Placeholder 9"/>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8497C5F-D19B-4E63-A34E-12D84FFC7FF6}" type="slidenum">
              <a:rPr lang="ar-SA"/>
              <a:pPr eaLnBrk="1" hangingPunct="1"/>
              <a:t>126</a:t>
            </a:fld>
            <a:endParaRPr lang="en-US"/>
          </a:p>
        </p:txBody>
      </p:sp>
      <p:grpSp>
        <p:nvGrpSpPr>
          <p:cNvPr id="2" name="Group 2"/>
          <p:cNvGrpSpPr>
            <a:grpSpLocks/>
          </p:cNvGrpSpPr>
          <p:nvPr/>
        </p:nvGrpSpPr>
        <p:grpSpPr bwMode="auto">
          <a:xfrm>
            <a:off x="-3175" y="595313"/>
            <a:ext cx="1587500" cy="719137"/>
            <a:chOff x="-2" y="210"/>
            <a:chExt cx="1000" cy="453"/>
          </a:xfrm>
        </p:grpSpPr>
        <p:sp>
          <p:nvSpPr>
            <p:cNvPr id="183305"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83306" name="Text Box 4"/>
            <p:cNvSpPr txBox="1">
              <a:spLocks noChangeArrowheads="1"/>
            </p:cNvSpPr>
            <p:nvPr/>
          </p:nvSpPr>
          <p:spPr bwMode="auto">
            <a:xfrm rot="-2630473">
              <a:off x="-2" y="260"/>
              <a:ext cx="94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1400">
                  <a:cs typeface="Homa" pitchFamily="2" charset="-78"/>
                </a:rPr>
                <a:t>تحليل و تفسير اطلاعات</a:t>
              </a:r>
              <a:endParaRPr lang="en-US" sz="2000">
                <a:cs typeface="Homa" pitchFamily="2" charset="-78"/>
              </a:endParaRPr>
            </a:p>
          </p:txBody>
        </p:sp>
      </p:grpSp>
      <p:sp>
        <p:nvSpPr>
          <p:cNvPr id="8" name="Cloud Callout 7"/>
          <p:cNvSpPr/>
          <p:nvPr/>
        </p:nvSpPr>
        <p:spPr bwMode="auto">
          <a:xfrm>
            <a:off x="4429124" y="285728"/>
            <a:ext cx="4286280" cy="1214446"/>
          </a:xfrm>
          <a:prstGeom prst="cloudCallout">
            <a:avLst/>
          </a:prstGeom>
          <a:solidFill>
            <a:srgbClr val="FFCC00"/>
          </a:solidFill>
          <a:ln w="9525" cap="flat" cmpd="sng" algn="ctr">
            <a:solidFill>
              <a:srgbClr val="0000FF"/>
            </a:solidFill>
            <a:prstDash val="solid"/>
            <a:round/>
            <a:headEnd type="none" w="med" len="med"/>
            <a:tailEnd type="none" w="med" len="med"/>
          </a:ln>
          <a:effectLst>
            <a:glow rad="63500">
              <a:schemeClr val="accent2">
                <a:satMod val="175000"/>
                <a:alpha val="40000"/>
              </a:schemeClr>
            </a:glow>
            <a:outerShdw blurRad="50800" dist="38100" dir="18900000" algn="bl" rotWithShape="0">
              <a:prstClr val="black">
                <a:alpha val="40000"/>
              </a:prstClr>
            </a:outerShdw>
          </a:effec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fa-IR" sz="2400" b="1">
                <a:solidFill>
                  <a:srgbClr val="0033CC"/>
                </a:solidFill>
              </a:rPr>
              <a:t>روشهاي تحليل و تفسير اطلاعات و داوری</a:t>
            </a:r>
            <a:endParaRPr lang="fa-IR" sz="2400">
              <a:solidFill>
                <a:srgbClr val="0D0D0D"/>
              </a:solidFill>
              <a:cs typeface="Homa" pitchFamily="2" charset="-78"/>
            </a:endParaRPr>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595313"/>
            <a:ext cx="1584325" cy="719137"/>
            <a:chOff x="0" y="210"/>
            <a:chExt cx="998" cy="453"/>
          </a:xfrm>
        </p:grpSpPr>
        <p:sp>
          <p:nvSpPr>
            <p:cNvPr id="184328"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84329" name="Text Box 4"/>
            <p:cNvSpPr txBox="1">
              <a:spLocks noChangeArrowheads="1"/>
            </p:cNvSpPr>
            <p:nvPr/>
          </p:nvSpPr>
          <p:spPr bwMode="auto">
            <a:xfrm rot="-2630473">
              <a:off x="0" y="309"/>
              <a:ext cx="94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a:cs typeface="Homa" pitchFamily="2" charset="-78"/>
                </a:rPr>
                <a:t>بازخورد</a:t>
              </a:r>
              <a:endParaRPr lang="en-US">
                <a:cs typeface="Homa" pitchFamily="2" charset="-78"/>
              </a:endParaRPr>
            </a:p>
          </p:txBody>
        </p:sp>
      </p:grpSp>
      <p:sp>
        <p:nvSpPr>
          <p:cNvPr id="8" name="Cloud Callout 7"/>
          <p:cNvSpPr/>
          <p:nvPr/>
        </p:nvSpPr>
        <p:spPr bwMode="auto">
          <a:xfrm>
            <a:off x="3643306" y="487502"/>
            <a:ext cx="5000660" cy="1357322"/>
          </a:xfrm>
          <a:prstGeom prst="cloudCallout">
            <a:avLst>
              <a:gd name="adj1" fmla="val -15754"/>
              <a:gd name="adj2" fmla="val 65307"/>
            </a:avLst>
          </a:prstGeom>
          <a:solidFill>
            <a:srgbClr val="FFCC00"/>
          </a:solidFill>
          <a:ln w="9525" cap="flat" cmpd="sng" algn="ctr">
            <a:solidFill>
              <a:srgbClr val="0000FF"/>
            </a:solidFill>
            <a:prstDash val="solid"/>
            <a:round/>
            <a:headEnd type="none" w="med" len="med"/>
            <a:tailEnd type="none" w="med" len="med"/>
          </a:ln>
          <a:effectLst>
            <a:glow rad="63500">
              <a:schemeClr val="accent2">
                <a:satMod val="175000"/>
                <a:alpha val="40000"/>
              </a:schemeClr>
            </a:glow>
            <a:outerShdw blurRad="50800" dist="38100" dir="18900000" algn="bl" rotWithShape="0">
              <a:prstClr val="black">
                <a:alpha val="40000"/>
              </a:prstClr>
            </a:outerShdw>
          </a:effectLst>
        </p:spPr>
        <p:txBody>
          <a:bodyPr anchor="ctr"/>
          <a:lstStyle/>
          <a:p>
            <a:pPr algn="ctr">
              <a:defRPr/>
            </a:pPr>
            <a:r>
              <a:rPr lang="fa-IR" sz="3600" b="1" dirty="0">
                <a:solidFill>
                  <a:srgbClr val="002060"/>
                </a:solidFill>
                <a:effectLst>
                  <a:outerShdw blurRad="38100" dist="38100" dir="2700000" algn="tl">
                    <a:srgbClr val="C0C0C0"/>
                  </a:outerShdw>
                </a:effectLst>
                <a:ea typeface="+mn-ea"/>
                <a:cs typeface="Homa" pitchFamily="2" charset="-78"/>
              </a:rPr>
              <a:t>مولفه های عملکرد</a:t>
            </a:r>
          </a:p>
        </p:txBody>
      </p:sp>
      <p:sp>
        <p:nvSpPr>
          <p:cNvPr id="184326" name="Rectangle 2"/>
          <p:cNvSpPr>
            <a:spLocks noGrp="1" noChangeArrowheads="1"/>
          </p:cNvSpPr>
          <p:nvPr>
            <p:ph idx="1"/>
          </p:nvPr>
        </p:nvSpPr>
        <p:spPr>
          <a:xfrm>
            <a:off x="914400" y="2291365"/>
            <a:ext cx="8122096" cy="4091889"/>
          </a:xfrm>
        </p:spPr>
        <p:txBody>
          <a:bodyPr wrap="square" anchor="ctr">
            <a:spAutoFit/>
          </a:bodyPr>
          <a:lstStyle/>
          <a:p>
            <a:pPr algn="just" rtl="1">
              <a:lnSpc>
                <a:spcPct val="150000"/>
              </a:lnSpc>
              <a:buFontTx/>
              <a:buNone/>
            </a:pPr>
            <a:r>
              <a:rPr lang="fa-IR" sz="2300" b="1" dirty="0" smtClean="0">
                <a:solidFill>
                  <a:srgbClr val="C00000"/>
                </a:solidFill>
                <a:cs typeface="B Roya" pitchFamily="2" charset="-78"/>
              </a:rPr>
              <a:t>   </a:t>
            </a:r>
            <a:r>
              <a:rPr lang="ar-SA" sz="2300" b="1" dirty="0" smtClean="0">
                <a:solidFill>
                  <a:srgbClr val="C00000"/>
                </a:solidFill>
                <a:cs typeface="B Roya" pitchFamily="2" charset="-78"/>
              </a:rPr>
              <a:t>در </a:t>
            </a:r>
            <a:r>
              <a:rPr lang="fa-IR" sz="2300" b="1" dirty="0" smtClean="0">
                <a:solidFill>
                  <a:srgbClr val="C00000"/>
                </a:solidFill>
                <a:cs typeface="B Roya" pitchFamily="2" charset="-78"/>
              </a:rPr>
              <a:t>هنگام داوری درباره</a:t>
            </a:r>
            <a:r>
              <a:rPr lang="ar-SA" sz="2300" b="1" dirty="0" smtClean="0">
                <a:solidFill>
                  <a:srgbClr val="C00000"/>
                </a:solidFill>
                <a:cs typeface="B Roya" pitchFamily="2" charset="-78"/>
              </a:rPr>
              <a:t> عملکرد دانش‌آموز </a:t>
            </a:r>
            <a:r>
              <a:rPr lang="fa-IR" sz="2300" b="1" dirty="0" smtClean="0">
                <a:solidFill>
                  <a:srgbClr val="C00000"/>
                </a:solidFill>
                <a:cs typeface="B Roya" pitchFamily="2" charset="-78"/>
              </a:rPr>
              <a:t>این مفاهیم از </a:t>
            </a:r>
            <a:r>
              <a:rPr lang="ar-SA" sz="2300" b="1" dirty="0" smtClean="0">
                <a:solidFill>
                  <a:srgbClr val="C00000"/>
                </a:solidFill>
                <a:cs typeface="B Roya" pitchFamily="2" charset="-78"/>
              </a:rPr>
              <a:t>هم‌ديگرتميزداده شود.</a:t>
            </a:r>
            <a:r>
              <a:rPr lang="fa-IR" sz="2300" b="1" dirty="0" smtClean="0">
                <a:solidFill>
                  <a:srgbClr val="C00000"/>
                </a:solidFill>
                <a:cs typeface="B Roya" pitchFamily="2" charset="-78"/>
              </a:rPr>
              <a:t> </a:t>
            </a:r>
          </a:p>
          <a:p>
            <a:pPr algn="just" rtl="1">
              <a:lnSpc>
                <a:spcPct val="150000"/>
              </a:lnSpc>
              <a:buFontTx/>
              <a:buNone/>
            </a:pPr>
            <a:r>
              <a:rPr lang="fa-IR" sz="2300" b="1" dirty="0">
                <a:solidFill>
                  <a:schemeClr val="tx1"/>
                </a:solidFill>
                <a:cs typeface="B Roya" pitchFamily="2" charset="-78"/>
              </a:rPr>
              <a:t> </a:t>
            </a:r>
            <a:r>
              <a:rPr lang="fa-IR" sz="2300" b="1" dirty="0" smtClean="0">
                <a:solidFill>
                  <a:schemeClr val="tx1"/>
                </a:solidFill>
                <a:cs typeface="B Roya" pitchFamily="2" charset="-78"/>
              </a:rPr>
              <a:t>  </a:t>
            </a:r>
            <a:r>
              <a:rPr lang="ar-SA" sz="2300" b="1" dirty="0" smtClean="0">
                <a:solidFill>
                  <a:schemeClr val="tx1"/>
                </a:solidFill>
                <a:cs typeface="B Roya" pitchFamily="2" charset="-78"/>
              </a:rPr>
              <a:t>اين مفاهيم عبارتنداز: </a:t>
            </a:r>
            <a:r>
              <a:rPr lang="fa-IR" sz="2300" b="1" dirty="0" smtClean="0">
                <a:solidFill>
                  <a:schemeClr val="tx1"/>
                </a:solidFill>
                <a:cs typeface="B Roya" pitchFamily="2" charset="-78"/>
              </a:rPr>
              <a:t>   </a:t>
            </a:r>
            <a:r>
              <a:rPr lang="ar-SA" sz="2300" b="1" dirty="0" smtClean="0">
                <a:solidFill>
                  <a:srgbClr val="0000FF"/>
                </a:solidFill>
                <a:cs typeface="B Roya" pitchFamily="2" charset="-78"/>
              </a:rPr>
              <a:t>تلاش</a:t>
            </a:r>
            <a:r>
              <a:rPr lang="fa-IR" sz="2300" b="1" dirty="0" smtClean="0">
                <a:solidFill>
                  <a:srgbClr val="0000FF"/>
                </a:solidFill>
                <a:cs typeface="B Roya" pitchFamily="2" charset="-78"/>
              </a:rPr>
              <a:t> </a:t>
            </a:r>
            <a:r>
              <a:rPr lang="ar-SA" sz="2300" b="1" dirty="0" smtClean="0">
                <a:solidFill>
                  <a:srgbClr val="0000FF"/>
                </a:solidFill>
                <a:cs typeface="B Roya" pitchFamily="2" charset="-78"/>
              </a:rPr>
              <a:t>،</a:t>
            </a:r>
            <a:r>
              <a:rPr lang="fa-IR" sz="2300" b="1" dirty="0" smtClean="0">
                <a:solidFill>
                  <a:srgbClr val="0000FF"/>
                </a:solidFill>
                <a:cs typeface="B Roya" pitchFamily="2" charset="-78"/>
              </a:rPr>
              <a:t> </a:t>
            </a:r>
            <a:r>
              <a:rPr lang="ar-SA" sz="2300" b="1" dirty="0" smtClean="0">
                <a:solidFill>
                  <a:srgbClr val="0000FF"/>
                </a:solidFill>
                <a:cs typeface="B Roya" pitchFamily="2" charset="-78"/>
              </a:rPr>
              <a:t>پيشرفت و نتيجه. </a:t>
            </a:r>
            <a:endParaRPr lang="en-US" sz="2300" b="1" dirty="0" smtClean="0">
              <a:solidFill>
                <a:srgbClr val="0000FF"/>
              </a:solidFill>
              <a:cs typeface="B Roya" pitchFamily="2" charset="-78"/>
            </a:endParaRPr>
          </a:p>
          <a:p>
            <a:pPr algn="just" rtl="1">
              <a:lnSpc>
                <a:spcPct val="150000"/>
              </a:lnSpc>
              <a:buFontTx/>
              <a:buNone/>
            </a:pPr>
            <a:r>
              <a:rPr lang="fa-IR" sz="2300" dirty="0" smtClean="0">
                <a:cs typeface="B Roya" pitchFamily="2" charset="-78"/>
              </a:rPr>
              <a:t>   </a:t>
            </a:r>
            <a:r>
              <a:rPr lang="ar-SA" sz="2300" b="1" dirty="0" smtClean="0">
                <a:solidFill>
                  <a:srgbClr val="002060"/>
                </a:solidFill>
                <a:cs typeface="B Roya" pitchFamily="2" charset="-78"/>
              </a:rPr>
              <a:t>منظور از </a:t>
            </a:r>
            <a:r>
              <a:rPr lang="ar-SA" sz="2300" b="1" dirty="0" smtClean="0">
                <a:solidFill>
                  <a:srgbClr val="0000FF"/>
                </a:solidFill>
                <a:cs typeface="B Roya" pitchFamily="2" charset="-78"/>
              </a:rPr>
              <a:t>تلاش</a:t>
            </a:r>
            <a:r>
              <a:rPr lang="ar-SA" sz="2300" b="1" dirty="0" smtClean="0">
                <a:solidFill>
                  <a:srgbClr val="002060"/>
                </a:solidFill>
                <a:cs typeface="B Roya" pitchFamily="2" charset="-78"/>
              </a:rPr>
              <a:t>، کوشش هاي فردي دانش‌آموز</a:t>
            </a:r>
            <a:r>
              <a:rPr lang="fa-IR" sz="2300" b="1" dirty="0" smtClean="0">
                <a:solidFill>
                  <a:srgbClr val="002060"/>
                </a:solidFill>
                <a:cs typeface="B Roya" pitchFamily="2" charset="-78"/>
              </a:rPr>
              <a:t> </a:t>
            </a:r>
            <a:r>
              <a:rPr lang="ar-SA" sz="2300" b="1" dirty="0" smtClean="0">
                <a:solidFill>
                  <a:srgbClr val="002060"/>
                </a:solidFill>
                <a:cs typeface="B Roya" pitchFamily="2" charset="-78"/>
              </a:rPr>
              <a:t>است که براي تحقق اهداف و انتظارات صورت گرفته است. </a:t>
            </a:r>
            <a:endParaRPr lang="fa-IR" sz="2300" b="1" dirty="0" smtClean="0">
              <a:solidFill>
                <a:srgbClr val="002060"/>
              </a:solidFill>
              <a:cs typeface="B Roya" pitchFamily="2" charset="-78"/>
            </a:endParaRPr>
          </a:p>
          <a:p>
            <a:pPr algn="just" rtl="1">
              <a:lnSpc>
                <a:spcPct val="150000"/>
              </a:lnSpc>
              <a:buFontTx/>
              <a:buNone/>
            </a:pPr>
            <a:r>
              <a:rPr lang="fa-IR" sz="2300" b="1" dirty="0" smtClean="0">
                <a:solidFill>
                  <a:srgbClr val="002060"/>
                </a:solidFill>
                <a:cs typeface="B Roya" pitchFamily="2" charset="-78"/>
              </a:rPr>
              <a:t>  </a:t>
            </a:r>
            <a:r>
              <a:rPr lang="ar-SA" sz="2300" b="1" dirty="0" smtClean="0">
                <a:solidFill>
                  <a:srgbClr val="002060"/>
                </a:solidFill>
                <a:cs typeface="B Roya" pitchFamily="2" charset="-78"/>
              </a:rPr>
              <a:t> مفهوم </a:t>
            </a:r>
            <a:r>
              <a:rPr lang="ar-SA" sz="2300" b="1" dirty="0" smtClean="0">
                <a:solidFill>
                  <a:srgbClr val="0000FF"/>
                </a:solidFill>
                <a:cs typeface="B Roya" pitchFamily="2" charset="-78"/>
              </a:rPr>
              <a:t>پيشرفت</a:t>
            </a:r>
            <a:r>
              <a:rPr lang="fa-IR" sz="2300" b="1" dirty="0" smtClean="0">
                <a:solidFill>
                  <a:srgbClr val="0000FF"/>
                </a:solidFill>
                <a:cs typeface="B Roya" pitchFamily="2" charset="-78"/>
              </a:rPr>
              <a:t> </a:t>
            </a:r>
            <a:r>
              <a:rPr lang="ar-SA" sz="2300" b="1" dirty="0" smtClean="0">
                <a:solidFill>
                  <a:srgbClr val="002060"/>
                </a:solidFill>
                <a:cs typeface="B Roya" pitchFamily="2" charset="-78"/>
              </a:rPr>
              <a:t>، ناظر به  تغييرات حاصل از اين کوشش‌هاست. </a:t>
            </a:r>
            <a:endParaRPr lang="fa-IR" sz="2300" b="1" dirty="0" smtClean="0">
              <a:solidFill>
                <a:srgbClr val="002060"/>
              </a:solidFill>
              <a:cs typeface="B Roya" pitchFamily="2" charset="-78"/>
            </a:endParaRPr>
          </a:p>
          <a:p>
            <a:pPr algn="just" rtl="1">
              <a:lnSpc>
                <a:spcPct val="150000"/>
              </a:lnSpc>
              <a:buFontTx/>
              <a:buNone/>
            </a:pPr>
            <a:r>
              <a:rPr lang="fa-IR" sz="2300" b="1" dirty="0" smtClean="0">
                <a:solidFill>
                  <a:srgbClr val="002060"/>
                </a:solidFill>
                <a:cs typeface="B Roya" pitchFamily="2" charset="-78"/>
              </a:rPr>
              <a:t>  </a:t>
            </a:r>
            <a:r>
              <a:rPr lang="fa-IR" sz="2300" b="1" dirty="0" smtClean="0">
                <a:solidFill>
                  <a:srgbClr val="0000FF"/>
                </a:solidFill>
                <a:cs typeface="B Roya" pitchFamily="2" charset="-78"/>
              </a:rPr>
              <a:t> </a:t>
            </a:r>
            <a:r>
              <a:rPr lang="ar-SA" sz="2300" b="1" dirty="0" smtClean="0">
                <a:solidFill>
                  <a:srgbClr val="0000FF"/>
                </a:solidFill>
                <a:cs typeface="B Roya" pitchFamily="2" charset="-78"/>
              </a:rPr>
              <a:t>نتيجه </a:t>
            </a:r>
            <a:r>
              <a:rPr lang="fa-IR" sz="2300" b="1" dirty="0" smtClean="0">
                <a:solidFill>
                  <a:srgbClr val="0000FF"/>
                </a:solidFill>
                <a:cs typeface="B Roya" pitchFamily="2" charset="-78"/>
              </a:rPr>
              <a:t>، </a:t>
            </a:r>
            <a:r>
              <a:rPr lang="ar-SA" sz="2300" b="1" dirty="0" smtClean="0">
                <a:solidFill>
                  <a:srgbClr val="002060"/>
                </a:solidFill>
                <a:cs typeface="B Roya" pitchFamily="2" charset="-78"/>
              </a:rPr>
              <a:t>همان ميزان تحقق انتظارات مي باشد. البته نتيجه گاهي نيز فراتر از انتظارات است که در توصيف وضعيت دانش آموز بايد مورد توجه قرار گيرد.</a:t>
            </a:r>
            <a:endParaRPr lang="fa-IR" sz="2300" b="1" dirty="0" smtClean="0">
              <a:solidFill>
                <a:srgbClr val="002060"/>
              </a:solidFill>
              <a:cs typeface="B Roya" pitchFamily="2" charset="-78"/>
            </a:endParaRPr>
          </a:p>
        </p:txBody>
      </p:sp>
      <p:sp>
        <p:nvSpPr>
          <p:cNvPr id="184327" name="Slide Number Placeholder 8"/>
          <p:cNvSpPr>
            <a:spLocks noGrp="1"/>
          </p:cNvSpPr>
          <p:nvPr>
            <p:ph type="sldNum" sz="quarter" idx="12"/>
          </p:nvPr>
        </p:nvSpPr>
        <p:spPr>
          <a:xfrm>
            <a:off x="3990975" y="6448251"/>
            <a:ext cx="116205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04654B6-43A4-4990-AAAC-8CDBA03CAEDE}" type="slidenum">
              <a:rPr lang="ar-SA"/>
              <a:pPr eaLnBrk="1" hangingPunct="1"/>
              <a:t>127</a:t>
            </a:fld>
            <a:endParaRPr lang="en-US" dirty="0"/>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3707904" y="274638"/>
            <a:ext cx="4750296" cy="1143000"/>
          </a:xfrm>
        </p:spPr>
        <p:txBody>
          <a:bodyPr/>
          <a:lstStyle/>
          <a:p>
            <a:pPr algn="r"/>
            <a:r>
              <a:rPr lang="fa-IR" sz="2400" b="1" dirty="0" smtClean="0">
                <a:solidFill>
                  <a:srgbClr val="0033CC"/>
                </a:solidFill>
              </a:rPr>
              <a:t>                                           </a:t>
            </a:r>
            <a:endParaRPr lang="en-US" sz="2400" dirty="0" smtClean="0"/>
          </a:p>
        </p:txBody>
      </p:sp>
      <p:sp>
        <p:nvSpPr>
          <p:cNvPr id="185351" name="Slide Number Placeholder 9"/>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A23AA6D-5E9B-4E14-B807-D9EDD920C81A}" type="slidenum">
              <a:rPr lang="ar-SA"/>
              <a:pPr eaLnBrk="1" hangingPunct="1"/>
              <a:t>128</a:t>
            </a:fld>
            <a:endParaRPr lang="en-US"/>
          </a:p>
        </p:txBody>
      </p:sp>
      <p:grpSp>
        <p:nvGrpSpPr>
          <p:cNvPr id="2" name="Group 2"/>
          <p:cNvGrpSpPr>
            <a:grpSpLocks/>
          </p:cNvGrpSpPr>
          <p:nvPr/>
        </p:nvGrpSpPr>
        <p:grpSpPr bwMode="auto">
          <a:xfrm>
            <a:off x="-3175" y="595313"/>
            <a:ext cx="1587500" cy="719137"/>
            <a:chOff x="-2" y="210"/>
            <a:chExt cx="1000" cy="453"/>
          </a:xfrm>
        </p:grpSpPr>
        <p:sp>
          <p:nvSpPr>
            <p:cNvPr id="185360"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85361" name="Text Box 4"/>
            <p:cNvSpPr txBox="1">
              <a:spLocks noChangeArrowheads="1"/>
            </p:cNvSpPr>
            <p:nvPr/>
          </p:nvSpPr>
          <p:spPr bwMode="auto">
            <a:xfrm rot="18969527">
              <a:off x="-2" y="258"/>
              <a:ext cx="940"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1400" dirty="0">
                  <a:solidFill>
                    <a:srgbClr val="C00000"/>
                  </a:solidFill>
                  <a:cs typeface="Homa" pitchFamily="2" charset="-78"/>
                </a:rPr>
                <a:t>تحليل و تفسير اطلاعات</a:t>
              </a:r>
              <a:endParaRPr lang="en-US" sz="2000" dirty="0">
                <a:solidFill>
                  <a:srgbClr val="C00000"/>
                </a:solidFill>
                <a:cs typeface="Homa" pitchFamily="2" charset="-78"/>
              </a:endParaRPr>
            </a:p>
          </p:txBody>
        </p:sp>
      </p:grpSp>
      <p:sp>
        <p:nvSpPr>
          <p:cNvPr id="8" name="Cloud Callout 7"/>
          <p:cNvSpPr/>
          <p:nvPr/>
        </p:nvSpPr>
        <p:spPr bwMode="auto">
          <a:xfrm>
            <a:off x="4429124" y="285728"/>
            <a:ext cx="4286280" cy="1214446"/>
          </a:xfrm>
          <a:prstGeom prst="cloudCallout">
            <a:avLst/>
          </a:prstGeom>
          <a:solidFill>
            <a:srgbClr val="FFCC00"/>
          </a:solidFill>
          <a:ln w="9525" cap="flat" cmpd="sng" algn="ctr">
            <a:solidFill>
              <a:srgbClr val="0000FF"/>
            </a:solidFill>
            <a:prstDash val="solid"/>
            <a:round/>
            <a:headEnd type="none" w="med" len="med"/>
            <a:tailEnd type="none" w="med" len="med"/>
          </a:ln>
          <a:effectLst>
            <a:glow rad="63500">
              <a:schemeClr val="accent2">
                <a:satMod val="175000"/>
                <a:alpha val="40000"/>
              </a:schemeClr>
            </a:glow>
            <a:outerShdw blurRad="50800" dist="38100" dir="18900000" algn="bl" rotWithShape="0">
              <a:prstClr val="black">
                <a:alpha val="40000"/>
              </a:prstClr>
            </a:outerShdw>
          </a:effec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fa-IR" sz="2400" b="1">
                <a:solidFill>
                  <a:srgbClr val="002060"/>
                </a:solidFill>
              </a:rPr>
              <a:t>مقايسه‌ي عملكرد  دانش‌آموز با انتظارات؛</a:t>
            </a:r>
            <a:endParaRPr lang="fa-IR" sz="2400">
              <a:solidFill>
                <a:srgbClr val="0D0D0D"/>
              </a:solidFill>
              <a:cs typeface="Homa" pitchFamily="2" charset="-78"/>
            </a:endParaRPr>
          </a:p>
        </p:txBody>
      </p:sp>
      <p:sp>
        <p:nvSpPr>
          <p:cNvPr id="9" name="Cloud 8"/>
          <p:cNvSpPr/>
          <p:nvPr/>
        </p:nvSpPr>
        <p:spPr bwMode="auto">
          <a:xfrm>
            <a:off x="5220072" y="2564904"/>
            <a:ext cx="3543224" cy="1944216"/>
          </a:xfrm>
          <a:prstGeom prst="cloud">
            <a:avLst/>
          </a:prstGeom>
          <a:solidFill>
            <a:srgbClr val="FFFF99"/>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150000"/>
              </a:lnSpc>
            </a:pPr>
            <a:r>
              <a:rPr lang="fa-IR" sz="2400" b="1" dirty="0">
                <a:solidFill>
                  <a:srgbClr val="C00000"/>
                </a:solidFill>
                <a:cs typeface="B Roya" pitchFamily="2" charset="-78"/>
              </a:rPr>
              <a:t>وضع موجود</a:t>
            </a:r>
          </a:p>
          <a:p>
            <a:pPr eaLnBrk="1" hangingPunct="1">
              <a:lnSpc>
                <a:spcPct val="150000"/>
              </a:lnSpc>
            </a:pPr>
            <a:r>
              <a:rPr lang="fa-IR" sz="2400" b="1" dirty="0">
                <a:solidFill>
                  <a:srgbClr val="002060"/>
                </a:solidFill>
                <a:cs typeface="B Roya" pitchFamily="2" charset="-78"/>
              </a:rPr>
              <a:t>(عملکرد </a:t>
            </a:r>
            <a:r>
              <a:rPr lang="fa-IR" sz="2400" b="1" dirty="0" smtClean="0">
                <a:solidFill>
                  <a:srgbClr val="002060"/>
                </a:solidFill>
                <a:cs typeface="B Roya" pitchFamily="2" charset="-78"/>
              </a:rPr>
              <a:t>دانش </a:t>
            </a:r>
            <a:r>
              <a:rPr lang="fa-IR" sz="2400" b="1" dirty="0">
                <a:solidFill>
                  <a:srgbClr val="002060"/>
                </a:solidFill>
                <a:cs typeface="B Roya" pitchFamily="2" charset="-78"/>
              </a:rPr>
              <a:t>آموز)</a:t>
            </a:r>
          </a:p>
        </p:txBody>
      </p:sp>
      <p:sp>
        <p:nvSpPr>
          <p:cNvPr id="10" name="Cloud 9"/>
          <p:cNvSpPr/>
          <p:nvPr/>
        </p:nvSpPr>
        <p:spPr bwMode="auto">
          <a:xfrm>
            <a:off x="395536" y="2285992"/>
            <a:ext cx="3071834" cy="2343160"/>
          </a:xfrm>
          <a:prstGeom prst="cloud">
            <a:avLst/>
          </a:prstGeom>
          <a:solidFill>
            <a:schemeClr val="accent2">
              <a:lumMod val="40000"/>
              <a:lumOff val="6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a-IR" sz="2100" b="1" dirty="0">
                <a:solidFill>
                  <a:srgbClr val="C00000"/>
                </a:solidFill>
                <a:cs typeface="B Roya" pitchFamily="2" charset="-78"/>
              </a:rPr>
              <a:t>وضع مطلوب</a:t>
            </a:r>
          </a:p>
          <a:p>
            <a:pPr eaLnBrk="1" hangingPunct="1"/>
            <a:endParaRPr lang="fa-IR" sz="2100" b="1" dirty="0">
              <a:solidFill>
                <a:srgbClr val="0028A8"/>
              </a:solidFill>
              <a:cs typeface="B Roya" pitchFamily="2" charset="-78"/>
            </a:endParaRPr>
          </a:p>
          <a:p>
            <a:pPr algn="ctr" eaLnBrk="1" hangingPunct="1"/>
            <a:r>
              <a:rPr lang="fa-IR" sz="2100" b="1" dirty="0">
                <a:solidFill>
                  <a:srgbClr val="0028A8"/>
                </a:solidFill>
                <a:cs typeface="B Roya" pitchFamily="2" charset="-78"/>
              </a:rPr>
              <a:t>(عملکرد مورد انتظار از دانش آموز)</a:t>
            </a:r>
          </a:p>
        </p:txBody>
      </p:sp>
      <p:sp>
        <p:nvSpPr>
          <p:cNvPr id="11" name="Striped Right Arrow 10"/>
          <p:cNvSpPr/>
          <p:nvPr/>
        </p:nvSpPr>
        <p:spPr bwMode="auto">
          <a:xfrm>
            <a:off x="3635896" y="2564904"/>
            <a:ext cx="1497337" cy="769937"/>
          </a:xfrm>
          <a:prstGeom prst="striped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defRPr/>
            </a:pPr>
            <a:endParaRPr lang="fa-IR">
              <a:solidFill>
                <a:schemeClr val="tx1"/>
              </a:solidFill>
              <a:ea typeface="Arial" charset="0"/>
            </a:endParaRPr>
          </a:p>
        </p:txBody>
      </p:sp>
      <p:sp>
        <p:nvSpPr>
          <p:cNvPr id="12" name="Striped Right Arrow 11"/>
          <p:cNvSpPr/>
          <p:nvPr/>
        </p:nvSpPr>
        <p:spPr bwMode="auto">
          <a:xfrm rot="10800000">
            <a:off x="3347865" y="3643313"/>
            <a:ext cx="1713360" cy="785812"/>
          </a:xfrm>
          <a:prstGeom prst="striped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defRPr/>
            </a:pPr>
            <a:endParaRPr lang="fa-IR">
              <a:solidFill>
                <a:schemeClr val="tx1"/>
              </a:solidFill>
              <a:ea typeface="Arial" charset="0"/>
            </a:endParaRPr>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algn="r"/>
            <a:r>
              <a:rPr lang="fa-IR" sz="2400" b="1" dirty="0" smtClean="0">
                <a:solidFill>
                  <a:srgbClr val="0033CC"/>
                </a:solidFill>
              </a:rPr>
              <a:t>                                           </a:t>
            </a:r>
            <a:endParaRPr lang="en-US" sz="2400" dirty="0" smtClean="0"/>
          </a:p>
        </p:txBody>
      </p:sp>
      <p:sp>
        <p:nvSpPr>
          <p:cNvPr id="186371" name="Rectangle 3"/>
          <p:cNvSpPr>
            <a:spLocks noGrp="1" noChangeArrowheads="1"/>
          </p:cNvSpPr>
          <p:nvPr>
            <p:ph idx="1"/>
          </p:nvPr>
        </p:nvSpPr>
        <p:spPr>
          <a:xfrm>
            <a:off x="685800" y="1752600"/>
            <a:ext cx="8229600" cy="3983038"/>
          </a:xfrm>
        </p:spPr>
        <p:txBody>
          <a:bodyPr/>
          <a:lstStyle/>
          <a:p>
            <a:pPr marL="0" indent="0" algn="r" rtl="1">
              <a:lnSpc>
                <a:spcPct val="150000"/>
              </a:lnSpc>
              <a:buNone/>
            </a:pPr>
            <a:r>
              <a:rPr lang="fa-IR" sz="3600" b="1" dirty="0" smtClean="0">
                <a:solidFill>
                  <a:srgbClr val="C00000"/>
                </a:solidFill>
                <a:cs typeface="B Titr" pitchFamily="2" charset="-78"/>
              </a:rPr>
              <a:t> </a:t>
            </a:r>
            <a:r>
              <a:rPr lang="fa-IR" sz="3600" b="1" dirty="0" smtClean="0">
                <a:solidFill>
                  <a:srgbClr val="C00000"/>
                </a:solidFill>
                <a:effectLst>
                  <a:outerShdw blurRad="38100" dist="38100" dir="2700000" algn="tl">
                    <a:srgbClr val="000000">
                      <a:alpha val="43137"/>
                    </a:srgbClr>
                  </a:outerShdw>
                </a:effectLst>
                <a:cs typeface="B Titr" pitchFamily="2" charset="-78"/>
              </a:rPr>
              <a:t>برای داوری دو چیز لازم است:</a:t>
            </a:r>
          </a:p>
          <a:p>
            <a:pPr marL="0" indent="0" algn="r" rtl="1">
              <a:lnSpc>
                <a:spcPct val="150000"/>
              </a:lnSpc>
              <a:buNone/>
            </a:pPr>
            <a:endParaRPr lang="fa-IR" sz="1200" b="1" dirty="0" smtClean="0">
              <a:solidFill>
                <a:srgbClr val="C00000"/>
              </a:solidFill>
              <a:cs typeface="B Titr" pitchFamily="2" charset="-78"/>
            </a:endParaRPr>
          </a:p>
          <a:p>
            <a:pPr algn="r" rtl="1">
              <a:lnSpc>
                <a:spcPct val="150000"/>
              </a:lnSpc>
              <a:buFontTx/>
              <a:buNone/>
            </a:pPr>
            <a:r>
              <a:rPr lang="fa-IR" sz="3800" b="1" dirty="0" smtClean="0">
                <a:solidFill>
                  <a:srgbClr val="002060"/>
                </a:solidFill>
                <a:effectLst>
                  <a:outerShdw blurRad="38100" dist="38100" dir="2700000" algn="tl">
                    <a:srgbClr val="000000">
                      <a:alpha val="43137"/>
                    </a:srgbClr>
                  </a:outerShdw>
                </a:effectLst>
                <a:cs typeface="B Titr" pitchFamily="2" charset="-78"/>
              </a:rPr>
              <a:t>1- انتظارات آموزشی و نشانه ها ي تحقق آنها</a:t>
            </a:r>
          </a:p>
          <a:p>
            <a:pPr algn="r" rtl="1">
              <a:lnSpc>
                <a:spcPct val="150000"/>
              </a:lnSpc>
              <a:buFontTx/>
              <a:buNone/>
            </a:pPr>
            <a:r>
              <a:rPr lang="fa-IR" sz="3800" b="1" dirty="0" smtClean="0">
                <a:solidFill>
                  <a:srgbClr val="002060"/>
                </a:solidFill>
                <a:effectLst>
                  <a:outerShdw blurRad="38100" dist="38100" dir="2700000" algn="tl">
                    <a:srgbClr val="000000">
                      <a:alpha val="43137"/>
                    </a:srgbClr>
                  </a:outerShdw>
                </a:effectLst>
                <a:cs typeface="B Titr" pitchFamily="2" charset="-78"/>
              </a:rPr>
              <a:t>2-  مقیاس</a:t>
            </a:r>
            <a:endParaRPr lang="en-US" sz="3800" b="1" dirty="0" smtClean="0">
              <a:solidFill>
                <a:srgbClr val="002060"/>
              </a:solidFill>
              <a:effectLst>
                <a:outerShdw blurRad="38100" dist="38100" dir="2700000" algn="tl">
                  <a:srgbClr val="000000">
                    <a:alpha val="43137"/>
                  </a:srgbClr>
                </a:outerShdw>
              </a:effectLst>
              <a:cs typeface="B Titr" pitchFamily="2" charset="-78"/>
            </a:endParaRPr>
          </a:p>
        </p:txBody>
      </p:sp>
      <p:sp>
        <p:nvSpPr>
          <p:cNvPr id="186376" name="Slide Number Placeholder 9"/>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9A1BAF5-183B-4920-8A2E-8CC61CFD4055}" type="slidenum">
              <a:rPr lang="ar-SA"/>
              <a:pPr eaLnBrk="1" hangingPunct="1"/>
              <a:t>129</a:t>
            </a:fld>
            <a:endParaRPr lang="en-US"/>
          </a:p>
        </p:txBody>
      </p:sp>
      <p:grpSp>
        <p:nvGrpSpPr>
          <p:cNvPr id="2" name="Group 2"/>
          <p:cNvGrpSpPr>
            <a:grpSpLocks/>
          </p:cNvGrpSpPr>
          <p:nvPr/>
        </p:nvGrpSpPr>
        <p:grpSpPr bwMode="auto">
          <a:xfrm>
            <a:off x="-3175" y="595313"/>
            <a:ext cx="1587500" cy="719137"/>
            <a:chOff x="-2" y="210"/>
            <a:chExt cx="1000" cy="453"/>
          </a:xfrm>
        </p:grpSpPr>
        <p:sp>
          <p:nvSpPr>
            <p:cNvPr id="186377"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86378" name="Text Box 4"/>
            <p:cNvSpPr txBox="1">
              <a:spLocks noChangeArrowheads="1"/>
            </p:cNvSpPr>
            <p:nvPr/>
          </p:nvSpPr>
          <p:spPr bwMode="auto">
            <a:xfrm rot="-2630473">
              <a:off x="-2" y="260"/>
              <a:ext cx="94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1400">
                  <a:cs typeface="Homa" pitchFamily="2" charset="-78"/>
                </a:rPr>
                <a:t>تحليل و تفسير اطلاعات</a:t>
              </a:r>
              <a:endParaRPr lang="en-US" sz="2000">
                <a:cs typeface="Homa" pitchFamily="2" charset="-78"/>
              </a:endParaRPr>
            </a:p>
          </p:txBody>
        </p:sp>
      </p:grpSp>
      <p:sp>
        <p:nvSpPr>
          <p:cNvPr id="8" name="Cloud Callout 7"/>
          <p:cNvSpPr/>
          <p:nvPr/>
        </p:nvSpPr>
        <p:spPr bwMode="auto">
          <a:xfrm>
            <a:off x="4429124" y="285728"/>
            <a:ext cx="4286280" cy="1214446"/>
          </a:xfrm>
          <a:prstGeom prst="cloudCallout">
            <a:avLst/>
          </a:prstGeom>
          <a:solidFill>
            <a:srgbClr val="FFCC00"/>
          </a:solidFill>
          <a:ln w="9525" cap="flat" cmpd="sng" algn="ctr">
            <a:solidFill>
              <a:srgbClr val="0000FF"/>
            </a:solidFill>
            <a:prstDash val="solid"/>
            <a:round/>
            <a:headEnd type="none" w="med" len="med"/>
            <a:tailEnd type="none" w="med" len="med"/>
          </a:ln>
          <a:effectLst>
            <a:glow rad="63500">
              <a:schemeClr val="accent2">
                <a:satMod val="175000"/>
                <a:alpha val="40000"/>
              </a:schemeClr>
            </a:glow>
            <a:outerShdw blurRad="50800" dist="38100" dir="18900000" algn="bl" rotWithShape="0">
              <a:prstClr val="black">
                <a:alpha val="40000"/>
              </a:prstClr>
            </a:outerShdw>
          </a:effec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fa-IR" sz="2400" b="1">
                <a:solidFill>
                  <a:srgbClr val="002060"/>
                </a:solidFill>
              </a:rPr>
              <a:t>مقايسه‌ي عملكرد  دانش‌آموز با انتظارات؛</a:t>
            </a:r>
            <a:endParaRPr lang="fa-IR" sz="2400">
              <a:solidFill>
                <a:srgbClr val="0D0D0D"/>
              </a:solidFill>
              <a:cs typeface="Homa" pitchFamily="2" charset="-78"/>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4925" y="406400"/>
            <a:ext cx="1584325" cy="719138"/>
            <a:chOff x="0" y="210"/>
            <a:chExt cx="998" cy="453"/>
          </a:xfrm>
        </p:grpSpPr>
        <p:sp>
          <p:nvSpPr>
            <p:cNvPr id="92167"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92168" name="Text Box 4"/>
            <p:cNvSpPr txBox="1">
              <a:spLocks noChangeArrowheads="1"/>
            </p:cNvSpPr>
            <p:nvPr/>
          </p:nvSpPr>
          <p:spPr bwMode="auto">
            <a:xfrm rot="-2630473">
              <a:off x="0" y="300"/>
              <a:ext cx="94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2000">
                  <a:cs typeface="Homa" pitchFamily="2" charset="-78"/>
                </a:rPr>
                <a:t>ضرورت</a:t>
              </a:r>
              <a:endParaRPr lang="en-US" sz="2000">
                <a:cs typeface="Homa" pitchFamily="2" charset="-78"/>
              </a:endParaRPr>
            </a:p>
          </p:txBody>
        </p:sp>
      </p:grpSp>
      <p:sp>
        <p:nvSpPr>
          <p:cNvPr id="14342" name="Text Box 6"/>
          <p:cNvSpPr txBox="1">
            <a:spLocks noChangeArrowheads="1"/>
          </p:cNvSpPr>
          <p:nvPr/>
        </p:nvSpPr>
        <p:spPr bwMode="auto">
          <a:xfrm>
            <a:off x="1692275" y="2786063"/>
            <a:ext cx="6840538" cy="264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endParaRPr lang="fa-IR" sz="2400">
              <a:solidFill>
                <a:schemeClr val="accent2"/>
              </a:solidFill>
              <a:cs typeface="Yagut" pitchFamily="2" charset="-78"/>
            </a:endParaRPr>
          </a:p>
          <a:p>
            <a:pPr eaLnBrk="1" hangingPunct="1">
              <a:spcBef>
                <a:spcPct val="50000"/>
              </a:spcBef>
            </a:pPr>
            <a:endParaRPr lang="fa-IR" sz="2400" b="1"/>
          </a:p>
          <a:p>
            <a:pPr eaLnBrk="1" hangingPunct="1">
              <a:spcBef>
                <a:spcPct val="50000"/>
              </a:spcBef>
            </a:pPr>
            <a:endParaRPr lang="fa-IR" sz="2400" b="1"/>
          </a:p>
          <a:p>
            <a:pPr eaLnBrk="1" hangingPunct="1">
              <a:spcBef>
                <a:spcPct val="50000"/>
              </a:spcBef>
            </a:pPr>
            <a:endParaRPr lang="fa-IR" sz="2400" b="1"/>
          </a:p>
          <a:p>
            <a:pPr eaLnBrk="1" hangingPunct="1">
              <a:spcBef>
                <a:spcPct val="50000"/>
              </a:spcBef>
            </a:pPr>
            <a:r>
              <a:rPr lang="fa-IR" sz="2400" b="1"/>
              <a:t> </a:t>
            </a:r>
            <a:endParaRPr lang="en-US" sz="2400">
              <a:solidFill>
                <a:schemeClr val="accent2"/>
              </a:solidFill>
              <a:cs typeface="Yagut" pitchFamily="2" charset="-78"/>
            </a:endParaRPr>
          </a:p>
        </p:txBody>
      </p:sp>
      <p:pic>
        <p:nvPicPr>
          <p:cNvPr id="92164" name="Picture 7" descr="marks-30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088" y="1844675"/>
            <a:ext cx="4752975" cy="446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65" name="Slide Number Placeholder 8"/>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426B394-3394-497B-8AEF-AD4DAA73B6B6}" type="slidenum">
              <a:rPr lang="ar-SA"/>
              <a:pPr eaLnBrk="1" hangingPunct="1"/>
              <a:t>13</a:t>
            </a:fld>
            <a:endParaRPr lang="en-US"/>
          </a:p>
        </p:txBody>
      </p:sp>
      <p:sp>
        <p:nvSpPr>
          <p:cNvPr id="14340" name="Oval Callout 12"/>
          <p:cNvSpPr>
            <a:spLocks noChangeArrowheads="1"/>
          </p:cNvSpPr>
          <p:nvPr/>
        </p:nvSpPr>
        <p:spPr bwMode="auto">
          <a:xfrm>
            <a:off x="5435600" y="615950"/>
            <a:ext cx="3024188" cy="1584325"/>
          </a:xfrm>
          <a:prstGeom prst="wedgeEllipseCallout">
            <a:avLst>
              <a:gd name="adj1" fmla="val -54578"/>
              <a:gd name="adj2" fmla="val 108509"/>
            </a:avLst>
          </a:prstGeom>
          <a:ln>
            <a:headEnd/>
            <a:tailEnd/>
          </a:ln>
        </p:spPr>
        <p:style>
          <a:lnRef idx="2">
            <a:schemeClr val="accent5"/>
          </a:lnRef>
          <a:fillRef idx="1">
            <a:schemeClr val="lt1"/>
          </a:fillRef>
          <a:effectRef idx="0">
            <a:schemeClr val="accent5"/>
          </a:effectRef>
          <a:fontRef idx="minor">
            <a:schemeClr val="dk1"/>
          </a:fontRef>
        </p:style>
        <p:txBody>
          <a:bodyPr/>
          <a:lstStyle/>
          <a:p>
            <a:pPr algn="ctr">
              <a:defRPr/>
            </a:pPr>
            <a:r>
              <a:rPr lang="fa-IR" sz="2800" b="1" dirty="0">
                <a:solidFill>
                  <a:srgbClr val="0000FF"/>
                </a:solidFill>
                <a:cs typeface="B Titr" pitchFamily="2" charset="-78"/>
              </a:rPr>
              <a:t>نمره مداري و بيست گرايی</a:t>
            </a:r>
            <a:endParaRPr lang="fa-IR" sz="2800" dirty="0">
              <a:cs typeface="B Titr" pitchFamily="2" charset="-78"/>
            </a:endParaRPr>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algn="r"/>
            <a:r>
              <a:rPr lang="fa-IR" sz="2400" b="1" smtClean="0">
                <a:solidFill>
                  <a:srgbClr val="0033CC"/>
                </a:solidFill>
              </a:rPr>
              <a:t>                                           </a:t>
            </a:r>
            <a:endParaRPr lang="en-US" sz="2400" smtClean="0"/>
          </a:p>
        </p:txBody>
      </p:sp>
      <p:sp>
        <p:nvSpPr>
          <p:cNvPr id="187399" name="Content Placeholder 8"/>
          <p:cNvSpPr>
            <a:spLocks noGrp="1"/>
          </p:cNvSpPr>
          <p:nvPr>
            <p:ph idx="1"/>
          </p:nvPr>
        </p:nvSpPr>
        <p:spPr/>
        <p:txBody>
          <a:bodyPr>
            <a:normAutofit fontScale="77500" lnSpcReduction="20000"/>
          </a:bodyPr>
          <a:lstStyle/>
          <a:p>
            <a:pPr algn="r" rtl="1">
              <a:lnSpc>
                <a:spcPct val="150000"/>
              </a:lnSpc>
              <a:buFontTx/>
              <a:buNone/>
            </a:pPr>
            <a:r>
              <a:rPr lang="fa-IR" b="1" dirty="0" smtClean="0">
                <a:cs typeface="B Roya" pitchFamily="2" charset="-78"/>
              </a:rPr>
              <a:t>یک انتظار آموزشی: </a:t>
            </a:r>
            <a:r>
              <a:rPr lang="fa-IR" b="1" dirty="0" smtClean="0">
                <a:solidFill>
                  <a:srgbClr val="0033CC"/>
                </a:solidFill>
                <a:cs typeface="B Roya" pitchFamily="2" charset="-78"/>
              </a:rPr>
              <a:t>« دانش‌آموز به درستي بنويسد». </a:t>
            </a:r>
          </a:p>
          <a:p>
            <a:pPr algn="r" rtl="1">
              <a:lnSpc>
                <a:spcPct val="150000"/>
              </a:lnSpc>
              <a:buFontTx/>
              <a:buNone/>
            </a:pPr>
            <a:r>
              <a:rPr lang="fa-IR" b="1" dirty="0" smtClean="0">
                <a:solidFill>
                  <a:srgbClr val="C00000"/>
                </a:solidFill>
                <a:cs typeface="B Roya" pitchFamily="2" charset="-78"/>
              </a:rPr>
              <a:t>نشانه های درست‌نويسي عبارت‌اند از:</a:t>
            </a:r>
            <a:endParaRPr lang="en-US" b="1" dirty="0" smtClean="0">
              <a:solidFill>
                <a:srgbClr val="C00000"/>
              </a:solidFill>
              <a:cs typeface="B Roya" pitchFamily="2" charset="-78"/>
            </a:endParaRPr>
          </a:p>
          <a:p>
            <a:pPr algn="r" rtl="1">
              <a:lnSpc>
                <a:spcPct val="150000"/>
              </a:lnSpc>
            </a:pPr>
            <a:r>
              <a:rPr lang="ar-SA" b="1" dirty="0" smtClean="0">
                <a:cs typeface="B Roya" pitchFamily="2" charset="-78"/>
              </a:rPr>
              <a:t>نشانه هاي فارسي را مي تواند بنويسد</a:t>
            </a:r>
            <a:r>
              <a:rPr lang="fa-IR" b="1" dirty="0" smtClean="0">
                <a:cs typeface="B Roya" pitchFamily="2" charset="-78"/>
              </a:rPr>
              <a:t>.</a:t>
            </a:r>
            <a:endParaRPr lang="en-US" b="1" dirty="0" smtClean="0">
              <a:cs typeface="B Roya" pitchFamily="2" charset="-78"/>
            </a:endParaRPr>
          </a:p>
          <a:p>
            <a:pPr algn="r" rtl="1">
              <a:lnSpc>
                <a:spcPct val="150000"/>
              </a:lnSpc>
            </a:pPr>
            <a:r>
              <a:rPr lang="ar-SA" b="1" dirty="0" smtClean="0">
                <a:cs typeface="B Roya" pitchFamily="2" charset="-78"/>
              </a:rPr>
              <a:t>از جمله هاي آشنا مي تواند رونويسي كند.</a:t>
            </a:r>
            <a:endParaRPr lang="en-US" b="1" dirty="0" smtClean="0">
              <a:cs typeface="B Roya" pitchFamily="2" charset="-78"/>
            </a:endParaRPr>
          </a:p>
          <a:p>
            <a:pPr algn="r" rtl="1">
              <a:lnSpc>
                <a:spcPct val="150000"/>
              </a:lnSpc>
            </a:pPr>
            <a:r>
              <a:rPr lang="ar-SA" b="1" dirty="0" smtClean="0">
                <a:cs typeface="B Roya" pitchFamily="2" charset="-78"/>
              </a:rPr>
              <a:t>احساسات و عواطف خود را در جملات كوتاه </a:t>
            </a:r>
            <a:r>
              <a:rPr lang="fa-IR" b="1" dirty="0" smtClean="0">
                <a:cs typeface="B Roya" pitchFamily="2" charset="-78"/>
              </a:rPr>
              <a:t>مي </a:t>
            </a:r>
            <a:r>
              <a:rPr lang="ar-SA" b="1" dirty="0" smtClean="0">
                <a:cs typeface="B Roya" pitchFamily="2" charset="-78"/>
              </a:rPr>
              <a:t>نويسد</a:t>
            </a:r>
            <a:r>
              <a:rPr lang="fa-IR" b="1" dirty="0" smtClean="0">
                <a:cs typeface="B Roya" pitchFamily="2" charset="-78"/>
              </a:rPr>
              <a:t>.</a:t>
            </a:r>
            <a:endParaRPr lang="en-US" b="1" dirty="0" smtClean="0">
              <a:cs typeface="B Roya" pitchFamily="2" charset="-78"/>
            </a:endParaRPr>
          </a:p>
          <a:p>
            <a:pPr algn="r" rtl="1">
              <a:lnSpc>
                <a:spcPct val="150000"/>
              </a:lnSpc>
            </a:pPr>
            <a:r>
              <a:rPr lang="ar-SA" b="1" dirty="0" smtClean="0">
                <a:cs typeface="B Roya" pitchFamily="2" charset="-78"/>
              </a:rPr>
              <a:t>از نشانه هاي سجاوندي به درستي استفاده مي كند.</a:t>
            </a:r>
            <a:endParaRPr lang="en-US" b="1" dirty="0" smtClean="0">
              <a:cs typeface="B Roya" pitchFamily="2" charset="-78"/>
            </a:endParaRPr>
          </a:p>
          <a:p>
            <a:pPr algn="r" rtl="1">
              <a:lnSpc>
                <a:spcPct val="150000"/>
              </a:lnSpc>
            </a:pPr>
            <a:r>
              <a:rPr lang="ar-SA" b="1" dirty="0" smtClean="0">
                <a:cs typeface="B Roya" pitchFamily="2" charset="-78"/>
              </a:rPr>
              <a:t>پاسخ سؤالات و تمرينات را مي نويسد</a:t>
            </a:r>
            <a:r>
              <a:rPr lang="fa-IR" b="1" dirty="0" smtClean="0">
                <a:cs typeface="B Roya" pitchFamily="2" charset="-78"/>
              </a:rPr>
              <a:t>. </a:t>
            </a:r>
            <a:endParaRPr lang="en-US" b="1" dirty="0" smtClean="0">
              <a:cs typeface="B Roya" pitchFamily="2" charset="-78"/>
            </a:endParaRPr>
          </a:p>
          <a:p>
            <a:pPr algn="r" rtl="1">
              <a:lnSpc>
                <a:spcPct val="150000"/>
              </a:lnSpc>
            </a:pPr>
            <a:r>
              <a:rPr lang="ar-SA" b="1" dirty="0" smtClean="0">
                <a:cs typeface="B Roya" pitchFamily="2" charset="-78"/>
              </a:rPr>
              <a:t>از واژگان تازه در نوشته هاي خود استفاده مي كند.</a:t>
            </a:r>
            <a:endParaRPr lang="en-US" b="1" dirty="0" smtClean="0">
              <a:cs typeface="B Roya" pitchFamily="2" charset="-78"/>
            </a:endParaRPr>
          </a:p>
          <a:p>
            <a:endParaRPr lang="en-US" dirty="0" smtClean="0"/>
          </a:p>
        </p:txBody>
      </p:sp>
      <p:sp>
        <p:nvSpPr>
          <p:cNvPr id="187400" name="Slide Number Placeholder 9"/>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CE14E72-B00F-49CB-A493-8BDAAE858F83}" type="slidenum">
              <a:rPr lang="ar-SA"/>
              <a:pPr eaLnBrk="1" hangingPunct="1"/>
              <a:t>130</a:t>
            </a:fld>
            <a:endParaRPr lang="en-US"/>
          </a:p>
        </p:txBody>
      </p:sp>
      <p:grpSp>
        <p:nvGrpSpPr>
          <p:cNvPr id="2" name="Group 2"/>
          <p:cNvGrpSpPr>
            <a:grpSpLocks/>
          </p:cNvGrpSpPr>
          <p:nvPr/>
        </p:nvGrpSpPr>
        <p:grpSpPr bwMode="auto">
          <a:xfrm>
            <a:off x="-3175" y="595313"/>
            <a:ext cx="1587500" cy="719137"/>
            <a:chOff x="-2" y="210"/>
            <a:chExt cx="1000" cy="453"/>
          </a:xfrm>
        </p:grpSpPr>
        <p:sp>
          <p:nvSpPr>
            <p:cNvPr id="187401"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87402" name="Text Box 4"/>
            <p:cNvSpPr txBox="1">
              <a:spLocks noChangeArrowheads="1"/>
            </p:cNvSpPr>
            <p:nvPr/>
          </p:nvSpPr>
          <p:spPr bwMode="auto">
            <a:xfrm rot="-2630473">
              <a:off x="-2" y="260"/>
              <a:ext cx="94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1400">
                  <a:cs typeface="Homa" pitchFamily="2" charset="-78"/>
                </a:rPr>
                <a:t>تحليل و تفسير اطلاعات</a:t>
              </a:r>
              <a:endParaRPr lang="en-US" sz="2000">
                <a:cs typeface="Homa" pitchFamily="2" charset="-78"/>
              </a:endParaRPr>
            </a:p>
          </p:txBody>
        </p:sp>
      </p:grpSp>
      <p:sp>
        <p:nvSpPr>
          <p:cNvPr id="8" name="Cloud Callout 7"/>
          <p:cNvSpPr/>
          <p:nvPr/>
        </p:nvSpPr>
        <p:spPr bwMode="auto">
          <a:xfrm>
            <a:off x="4429124" y="198330"/>
            <a:ext cx="4286280" cy="1214446"/>
          </a:xfrm>
          <a:prstGeom prst="cloudCallout">
            <a:avLst/>
          </a:prstGeom>
          <a:solidFill>
            <a:srgbClr val="FFCC00"/>
          </a:solidFill>
          <a:ln w="9525" cap="flat" cmpd="sng" algn="ctr">
            <a:solidFill>
              <a:srgbClr val="0000FF"/>
            </a:solidFill>
            <a:prstDash val="solid"/>
            <a:round/>
            <a:headEnd type="none" w="med" len="med"/>
            <a:tailEnd type="none" w="med" len="med"/>
          </a:ln>
          <a:effectLst>
            <a:glow rad="63500">
              <a:schemeClr val="accent2">
                <a:satMod val="175000"/>
                <a:alpha val="40000"/>
              </a:schemeClr>
            </a:glow>
            <a:outerShdw blurRad="50800" dist="38100" dir="18900000" algn="bl" rotWithShape="0">
              <a:prstClr val="black">
                <a:alpha val="40000"/>
              </a:prstClr>
            </a:outerShdw>
          </a:effec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fa-IR" sz="2400" b="1" dirty="0">
                <a:solidFill>
                  <a:srgbClr val="002060"/>
                </a:solidFill>
              </a:rPr>
              <a:t>مقايسه‌ي عملكرد  دانش‌آموز با انتظارات؛</a:t>
            </a:r>
            <a:endParaRPr lang="fa-IR" sz="2400" dirty="0">
              <a:solidFill>
                <a:srgbClr val="0D0D0D"/>
              </a:solidFill>
              <a:cs typeface="Homa"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7399">
                                            <p:txEl>
                                              <p:pRg st="0" end="0"/>
                                            </p:txEl>
                                          </p:spTgt>
                                        </p:tgtEl>
                                        <p:attrNameLst>
                                          <p:attrName>style.visibility</p:attrName>
                                        </p:attrNameLst>
                                      </p:cBhvr>
                                      <p:to>
                                        <p:strVal val="visible"/>
                                      </p:to>
                                    </p:set>
                                    <p:anim calcmode="lin" valueType="num">
                                      <p:cBhvr>
                                        <p:cTn id="7" dur="500" fill="hold"/>
                                        <p:tgtEl>
                                          <p:spTgt spid="1873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739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873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87399">
                                            <p:txEl>
                                              <p:pRg st="1" end="1"/>
                                            </p:txEl>
                                          </p:spTgt>
                                        </p:tgtEl>
                                        <p:attrNameLst>
                                          <p:attrName>style.visibility</p:attrName>
                                        </p:attrNameLst>
                                      </p:cBhvr>
                                      <p:to>
                                        <p:strVal val="visible"/>
                                      </p:to>
                                    </p:set>
                                    <p:anim calcmode="lin" valueType="num">
                                      <p:cBhvr>
                                        <p:cTn id="14" dur="500" fill="hold"/>
                                        <p:tgtEl>
                                          <p:spTgt spid="18739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8739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87399">
                                            <p:txEl>
                                              <p:pRg st="1" end="1"/>
                                            </p:txEl>
                                          </p:spTgt>
                                        </p:tgtEl>
                                      </p:cBhvr>
                                    </p:animEffect>
                                  </p:childTnLst>
                                </p:cTn>
                              </p:par>
                            </p:childTnLst>
                          </p:cTn>
                        </p:par>
                        <p:par>
                          <p:cTn id="17" fill="hold">
                            <p:stCondLst>
                              <p:cond delay="500"/>
                            </p:stCondLst>
                            <p:childTnLst>
                              <p:par>
                                <p:cTn id="18" presetID="53" presetClass="entr" presetSubtype="0" fill="hold" grpId="0" nodeType="afterEffect">
                                  <p:stCondLst>
                                    <p:cond delay="0"/>
                                  </p:stCondLst>
                                  <p:childTnLst>
                                    <p:set>
                                      <p:cBhvr>
                                        <p:cTn id="19" dur="1" fill="hold">
                                          <p:stCondLst>
                                            <p:cond delay="0"/>
                                          </p:stCondLst>
                                        </p:cTn>
                                        <p:tgtEl>
                                          <p:spTgt spid="187399">
                                            <p:txEl>
                                              <p:pRg st="2" end="2"/>
                                            </p:txEl>
                                          </p:spTgt>
                                        </p:tgtEl>
                                        <p:attrNameLst>
                                          <p:attrName>style.visibility</p:attrName>
                                        </p:attrNameLst>
                                      </p:cBhvr>
                                      <p:to>
                                        <p:strVal val="visible"/>
                                      </p:to>
                                    </p:set>
                                    <p:anim calcmode="lin" valueType="num">
                                      <p:cBhvr>
                                        <p:cTn id="20" dur="500" fill="hold"/>
                                        <p:tgtEl>
                                          <p:spTgt spid="187399">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187399">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187399">
                                            <p:txEl>
                                              <p:pRg st="2" end="2"/>
                                            </p:txEl>
                                          </p:spTgt>
                                        </p:tgtEl>
                                      </p:cBhvr>
                                    </p:animEffect>
                                  </p:childTnLst>
                                </p:cTn>
                              </p:par>
                            </p:childTnLst>
                          </p:cTn>
                        </p:par>
                        <p:par>
                          <p:cTn id="23" fill="hold">
                            <p:stCondLst>
                              <p:cond delay="1000"/>
                            </p:stCondLst>
                            <p:childTnLst>
                              <p:par>
                                <p:cTn id="24" presetID="53" presetClass="entr" presetSubtype="0" fill="hold" grpId="0" nodeType="afterEffect">
                                  <p:stCondLst>
                                    <p:cond delay="0"/>
                                  </p:stCondLst>
                                  <p:childTnLst>
                                    <p:set>
                                      <p:cBhvr>
                                        <p:cTn id="25" dur="1" fill="hold">
                                          <p:stCondLst>
                                            <p:cond delay="0"/>
                                          </p:stCondLst>
                                        </p:cTn>
                                        <p:tgtEl>
                                          <p:spTgt spid="187399">
                                            <p:txEl>
                                              <p:pRg st="3" end="3"/>
                                            </p:txEl>
                                          </p:spTgt>
                                        </p:tgtEl>
                                        <p:attrNameLst>
                                          <p:attrName>style.visibility</p:attrName>
                                        </p:attrNameLst>
                                      </p:cBhvr>
                                      <p:to>
                                        <p:strVal val="visible"/>
                                      </p:to>
                                    </p:set>
                                    <p:anim calcmode="lin" valueType="num">
                                      <p:cBhvr>
                                        <p:cTn id="26" dur="500" fill="hold"/>
                                        <p:tgtEl>
                                          <p:spTgt spid="187399">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187399">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187399">
                                            <p:txEl>
                                              <p:pRg st="3" end="3"/>
                                            </p:txEl>
                                          </p:spTgt>
                                        </p:tgtEl>
                                      </p:cBhvr>
                                    </p:animEffect>
                                  </p:childTnLst>
                                </p:cTn>
                              </p:par>
                            </p:childTnLst>
                          </p:cTn>
                        </p:par>
                        <p:par>
                          <p:cTn id="29" fill="hold">
                            <p:stCondLst>
                              <p:cond delay="1500"/>
                            </p:stCondLst>
                            <p:childTnLst>
                              <p:par>
                                <p:cTn id="30" presetID="53" presetClass="entr" presetSubtype="0" fill="hold" grpId="0" nodeType="afterEffect">
                                  <p:stCondLst>
                                    <p:cond delay="0"/>
                                  </p:stCondLst>
                                  <p:childTnLst>
                                    <p:set>
                                      <p:cBhvr>
                                        <p:cTn id="31" dur="1" fill="hold">
                                          <p:stCondLst>
                                            <p:cond delay="0"/>
                                          </p:stCondLst>
                                        </p:cTn>
                                        <p:tgtEl>
                                          <p:spTgt spid="187399">
                                            <p:txEl>
                                              <p:pRg st="4" end="4"/>
                                            </p:txEl>
                                          </p:spTgt>
                                        </p:tgtEl>
                                        <p:attrNameLst>
                                          <p:attrName>style.visibility</p:attrName>
                                        </p:attrNameLst>
                                      </p:cBhvr>
                                      <p:to>
                                        <p:strVal val="visible"/>
                                      </p:to>
                                    </p:set>
                                    <p:anim calcmode="lin" valueType="num">
                                      <p:cBhvr>
                                        <p:cTn id="32" dur="500" fill="hold"/>
                                        <p:tgtEl>
                                          <p:spTgt spid="187399">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187399">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187399">
                                            <p:txEl>
                                              <p:pRg st="4" end="4"/>
                                            </p:txEl>
                                          </p:spTgt>
                                        </p:tgtEl>
                                      </p:cBhvr>
                                    </p:animEffect>
                                  </p:childTnLst>
                                </p:cTn>
                              </p:par>
                            </p:childTnLst>
                          </p:cTn>
                        </p:par>
                        <p:par>
                          <p:cTn id="35" fill="hold">
                            <p:stCondLst>
                              <p:cond delay="2000"/>
                            </p:stCondLst>
                            <p:childTnLst>
                              <p:par>
                                <p:cTn id="36" presetID="53" presetClass="entr" presetSubtype="0" fill="hold" grpId="0" nodeType="afterEffect">
                                  <p:stCondLst>
                                    <p:cond delay="0"/>
                                  </p:stCondLst>
                                  <p:childTnLst>
                                    <p:set>
                                      <p:cBhvr>
                                        <p:cTn id="37" dur="1" fill="hold">
                                          <p:stCondLst>
                                            <p:cond delay="0"/>
                                          </p:stCondLst>
                                        </p:cTn>
                                        <p:tgtEl>
                                          <p:spTgt spid="187399">
                                            <p:txEl>
                                              <p:pRg st="5" end="5"/>
                                            </p:txEl>
                                          </p:spTgt>
                                        </p:tgtEl>
                                        <p:attrNameLst>
                                          <p:attrName>style.visibility</p:attrName>
                                        </p:attrNameLst>
                                      </p:cBhvr>
                                      <p:to>
                                        <p:strVal val="visible"/>
                                      </p:to>
                                    </p:set>
                                    <p:anim calcmode="lin" valueType="num">
                                      <p:cBhvr>
                                        <p:cTn id="38" dur="500" fill="hold"/>
                                        <p:tgtEl>
                                          <p:spTgt spid="187399">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187399">
                                            <p:txEl>
                                              <p:pRg st="5" end="5"/>
                                            </p:txEl>
                                          </p:spTgt>
                                        </p:tgtEl>
                                        <p:attrNameLst>
                                          <p:attrName>ppt_h</p:attrName>
                                        </p:attrNameLst>
                                      </p:cBhvr>
                                      <p:tavLst>
                                        <p:tav tm="0">
                                          <p:val>
                                            <p:fltVal val="0"/>
                                          </p:val>
                                        </p:tav>
                                        <p:tav tm="100000">
                                          <p:val>
                                            <p:strVal val="#ppt_h"/>
                                          </p:val>
                                        </p:tav>
                                      </p:tavLst>
                                    </p:anim>
                                    <p:animEffect transition="in" filter="fade">
                                      <p:cBhvr>
                                        <p:cTn id="40" dur="500"/>
                                        <p:tgtEl>
                                          <p:spTgt spid="187399">
                                            <p:txEl>
                                              <p:pRg st="5" end="5"/>
                                            </p:txEl>
                                          </p:spTgt>
                                        </p:tgtEl>
                                      </p:cBhvr>
                                    </p:animEffect>
                                  </p:childTnLst>
                                </p:cTn>
                              </p:par>
                            </p:childTnLst>
                          </p:cTn>
                        </p:par>
                        <p:par>
                          <p:cTn id="41" fill="hold">
                            <p:stCondLst>
                              <p:cond delay="2500"/>
                            </p:stCondLst>
                            <p:childTnLst>
                              <p:par>
                                <p:cTn id="42" presetID="53" presetClass="entr" presetSubtype="0" fill="hold" grpId="0" nodeType="afterEffect">
                                  <p:stCondLst>
                                    <p:cond delay="0"/>
                                  </p:stCondLst>
                                  <p:childTnLst>
                                    <p:set>
                                      <p:cBhvr>
                                        <p:cTn id="43" dur="1" fill="hold">
                                          <p:stCondLst>
                                            <p:cond delay="0"/>
                                          </p:stCondLst>
                                        </p:cTn>
                                        <p:tgtEl>
                                          <p:spTgt spid="187399">
                                            <p:txEl>
                                              <p:pRg st="6" end="6"/>
                                            </p:txEl>
                                          </p:spTgt>
                                        </p:tgtEl>
                                        <p:attrNameLst>
                                          <p:attrName>style.visibility</p:attrName>
                                        </p:attrNameLst>
                                      </p:cBhvr>
                                      <p:to>
                                        <p:strVal val="visible"/>
                                      </p:to>
                                    </p:set>
                                    <p:anim calcmode="lin" valueType="num">
                                      <p:cBhvr>
                                        <p:cTn id="44" dur="500" fill="hold"/>
                                        <p:tgtEl>
                                          <p:spTgt spid="187399">
                                            <p:txEl>
                                              <p:pRg st="6" end="6"/>
                                            </p:txEl>
                                          </p:spTgt>
                                        </p:tgtEl>
                                        <p:attrNameLst>
                                          <p:attrName>ppt_w</p:attrName>
                                        </p:attrNameLst>
                                      </p:cBhvr>
                                      <p:tavLst>
                                        <p:tav tm="0">
                                          <p:val>
                                            <p:fltVal val="0"/>
                                          </p:val>
                                        </p:tav>
                                        <p:tav tm="100000">
                                          <p:val>
                                            <p:strVal val="#ppt_w"/>
                                          </p:val>
                                        </p:tav>
                                      </p:tavLst>
                                    </p:anim>
                                    <p:anim calcmode="lin" valueType="num">
                                      <p:cBhvr>
                                        <p:cTn id="45" dur="500" fill="hold"/>
                                        <p:tgtEl>
                                          <p:spTgt spid="187399">
                                            <p:txEl>
                                              <p:pRg st="6" end="6"/>
                                            </p:txEl>
                                          </p:spTgt>
                                        </p:tgtEl>
                                        <p:attrNameLst>
                                          <p:attrName>ppt_h</p:attrName>
                                        </p:attrNameLst>
                                      </p:cBhvr>
                                      <p:tavLst>
                                        <p:tav tm="0">
                                          <p:val>
                                            <p:fltVal val="0"/>
                                          </p:val>
                                        </p:tav>
                                        <p:tav tm="100000">
                                          <p:val>
                                            <p:strVal val="#ppt_h"/>
                                          </p:val>
                                        </p:tav>
                                      </p:tavLst>
                                    </p:anim>
                                    <p:animEffect transition="in" filter="fade">
                                      <p:cBhvr>
                                        <p:cTn id="46" dur="500"/>
                                        <p:tgtEl>
                                          <p:spTgt spid="187399">
                                            <p:txEl>
                                              <p:pRg st="6" end="6"/>
                                            </p:txEl>
                                          </p:spTgt>
                                        </p:tgtEl>
                                      </p:cBhvr>
                                    </p:animEffect>
                                  </p:childTnLst>
                                </p:cTn>
                              </p:par>
                            </p:childTnLst>
                          </p:cTn>
                        </p:par>
                        <p:par>
                          <p:cTn id="47" fill="hold">
                            <p:stCondLst>
                              <p:cond delay="3000"/>
                            </p:stCondLst>
                            <p:childTnLst>
                              <p:par>
                                <p:cTn id="48" presetID="53" presetClass="entr" presetSubtype="0" fill="hold" grpId="0" nodeType="afterEffect">
                                  <p:stCondLst>
                                    <p:cond delay="0"/>
                                  </p:stCondLst>
                                  <p:childTnLst>
                                    <p:set>
                                      <p:cBhvr>
                                        <p:cTn id="49" dur="1" fill="hold">
                                          <p:stCondLst>
                                            <p:cond delay="0"/>
                                          </p:stCondLst>
                                        </p:cTn>
                                        <p:tgtEl>
                                          <p:spTgt spid="187399">
                                            <p:txEl>
                                              <p:pRg st="7" end="7"/>
                                            </p:txEl>
                                          </p:spTgt>
                                        </p:tgtEl>
                                        <p:attrNameLst>
                                          <p:attrName>style.visibility</p:attrName>
                                        </p:attrNameLst>
                                      </p:cBhvr>
                                      <p:to>
                                        <p:strVal val="visible"/>
                                      </p:to>
                                    </p:set>
                                    <p:anim calcmode="lin" valueType="num">
                                      <p:cBhvr>
                                        <p:cTn id="50" dur="500" fill="hold"/>
                                        <p:tgtEl>
                                          <p:spTgt spid="187399">
                                            <p:txEl>
                                              <p:pRg st="7" end="7"/>
                                            </p:txEl>
                                          </p:spTgt>
                                        </p:tgtEl>
                                        <p:attrNameLst>
                                          <p:attrName>ppt_w</p:attrName>
                                        </p:attrNameLst>
                                      </p:cBhvr>
                                      <p:tavLst>
                                        <p:tav tm="0">
                                          <p:val>
                                            <p:fltVal val="0"/>
                                          </p:val>
                                        </p:tav>
                                        <p:tav tm="100000">
                                          <p:val>
                                            <p:strVal val="#ppt_w"/>
                                          </p:val>
                                        </p:tav>
                                      </p:tavLst>
                                    </p:anim>
                                    <p:anim calcmode="lin" valueType="num">
                                      <p:cBhvr>
                                        <p:cTn id="51" dur="500" fill="hold"/>
                                        <p:tgtEl>
                                          <p:spTgt spid="187399">
                                            <p:txEl>
                                              <p:pRg st="7" end="7"/>
                                            </p:txEl>
                                          </p:spTgt>
                                        </p:tgtEl>
                                        <p:attrNameLst>
                                          <p:attrName>ppt_h</p:attrName>
                                        </p:attrNameLst>
                                      </p:cBhvr>
                                      <p:tavLst>
                                        <p:tav tm="0">
                                          <p:val>
                                            <p:fltVal val="0"/>
                                          </p:val>
                                        </p:tav>
                                        <p:tav tm="100000">
                                          <p:val>
                                            <p:strVal val="#ppt_h"/>
                                          </p:val>
                                        </p:tav>
                                      </p:tavLst>
                                    </p:anim>
                                    <p:animEffect transition="in" filter="fade">
                                      <p:cBhvr>
                                        <p:cTn id="52" dur="500"/>
                                        <p:tgtEl>
                                          <p:spTgt spid="1873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9" grpId="0" build="p"/>
    </p:bld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8" name="Rectangle 3"/>
          <p:cNvSpPr>
            <a:spLocks noGrp="1" noChangeArrowheads="1"/>
          </p:cNvSpPr>
          <p:nvPr>
            <p:ph sz="quarter" idx="4294967295"/>
          </p:nvPr>
        </p:nvSpPr>
        <p:spPr>
          <a:xfrm>
            <a:off x="792162" y="2060848"/>
            <a:ext cx="7581528" cy="3816424"/>
          </a:xfrm>
          <a:prstGeom prst="rect">
            <a:avLst/>
          </a:prstGeom>
        </p:spPr>
        <p:txBody>
          <a:bodyPr/>
          <a:lstStyle/>
          <a:p>
            <a:pPr algn="r" rtl="1">
              <a:lnSpc>
                <a:spcPct val="150000"/>
              </a:lnSpc>
              <a:buFontTx/>
              <a:buNone/>
            </a:pPr>
            <a:r>
              <a:rPr lang="fa-IR" sz="2800" b="1" dirty="0" smtClean="0">
                <a:solidFill>
                  <a:srgbClr val="002060"/>
                </a:solidFill>
                <a:cs typeface="B Titr" pitchFamily="2" charset="-78"/>
              </a:rPr>
              <a:t>     بر اساس شناخت نقاط ضعف و قوت دانش آموز مي توان تصميمات زير را اتخاذ نمود:</a:t>
            </a:r>
          </a:p>
          <a:p>
            <a:pPr algn="r" rtl="1">
              <a:lnSpc>
                <a:spcPct val="150000"/>
              </a:lnSpc>
              <a:buFont typeface="Wingdings" pitchFamily="2" charset="2"/>
              <a:buChar char="q"/>
            </a:pPr>
            <a:r>
              <a:rPr lang="fa-IR" sz="2800" b="1" dirty="0" smtClean="0">
                <a:solidFill>
                  <a:srgbClr val="002060"/>
                </a:solidFill>
                <a:cs typeface="B Titr" pitchFamily="2" charset="-78"/>
              </a:rPr>
              <a:t>ارائه تکليف</a:t>
            </a:r>
          </a:p>
          <a:p>
            <a:pPr algn="r" rtl="1">
              <a:lnSpc>
                <a:spcPct val="150000"/>
              </a:lnSpc>
              <a:buFont typeface="Wingdings" pitchFamily="2" charset="2"/>
              <a:buChar char="q"/>
            </a:pPr>
            <a:r>
              <a:rPr lang="fa-IR" sz="2800" b="1" dirty="0" smtClean="0">
                <a:solidFill>
                  <a:srgbClr val="002060"/>
                </a:solidFill>
                <a:cs typeface="B Titr" pitchFamily="2" charset="-78"/>
              </a:rPr>
              <a:t>طراحي مداخله آموزشي</a:t>
            </a:r>
          </a:p>
          <a:p>
            <a:pPr algn="r" rtl="1">
              <a:lnSpc>
                <a:spcPct val="150000"/>
              </a:lnSpc>
              <a:buFont typeface="Wingdings" pitchFamily="2" charset="2"/>
              <a:buChar char="q"/>
            </a:pPr>
            <a:r>
              <a:rPr lang="fa-IR" sz="2800" b="1" dirty="0" smtClean="0">
                <a:solidFill>
                  <a:srgbClr val="002060"/>
                </a:solidFill>
                <a:cs typeface="B Titr" pitchFamily="2" charset="-78"/>
              </a:rPr>
              <a:t>ارتقا و تکرار پايه</a:t>
            </a:r>
            <a:endParaRPr lang="en-US" sz="2800" b="1" dirty="0" smtClean="0">
              <a:solidFill>
                <a:srgbClr val="002060"/>
              </a:solidFill>
              <a:cs typeface="B Titr" pitchFamily="2" charset="-78"/>
            </a:endParaRPr>
          </a:p>
        </p:txBody>
      </p:sp>
      <p:sp>
        <p:nvSpPr>
          <p:cNvPr id="193543" name="Slide Number Placeholder 8"/>
          <p:cNvSpPr>
            <a:spLocks noGrp="1"/>
          </p:cNvSpPr>
          <p:nvPr>
            <p:ph type="sldNum" sz="quarter" idx="4294967295"/>
          </p:nvPr>
        </p:nvSpPr>
        <p:spPr>
          <a:xfrm>
            <a:off x="3810000" y="6172200"/>
            <a:ext cx="1828800" cy="3651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4EB8441-15AA-4426-9524-540BA0602A49}" type="slidenum">
              <a:rPr lang="ar-SA"/>
              <a:pPr eaLnBrk="1" hangingPunct="1"/>
              <a:t>131</a:t>
            </a:fld>
            <a:endParaRPr lang="en-US"/>
          </a:p>
        </p:txBody>
      </p:sp>
      <p:grpSp>
        <p:nvGrpSpPr>
          <p:cNvPr id="2" name="Group 2"/>
          <p:cNvGrpSpPr>
            <a:grpSpLocks/>
          </p:cNvGrpSpPr>
          <p:nvPr/>
        </p:nvGrpSpPr>
        <p:grpSpPr bwMode="auto">
          <a:xfrm>
            <a:off x="-3175" y="595313"/>
            <a:ext cx="1587500" cy="719137"/>
            <a:chOff x="-2" y="210"/>
            <a:chExt cx="1000" cy="453"/>
          </a:xfrm>
        </p:grpSpPr>
        <p:sp>
          <p:nvSpPr>
            <p:cNvPr id="193544"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93545" name="Text Box 4"/>
            <p:cNvSpPr txBox="1">
              <a:spLocks noChangeArrowheads="1"/>
            </p:cNvSpPr>
            <p:nvPr/>
          </p:nvSpPr>
          <p:spPr bwMode="auto">
            <a:xfrm rot="-2630473">
              <a:off x="-2" y="326"/>
              <a:ext cx="940"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1400" dirty="0">
                  <a:solidFill>
                    <a:srgbClr val="C00000"/>
                  </a:solidFill>
                  <a:cs typeface="B Homa" pitchFamily="2" charset="-78"/>
                </a:rPr>
                <a:t>تصمیم گیری</a:t>
              </a:r>
              <a:endParaRPr lang="en-US" sz="2000" dirty="0">
                <a:solidFill>
                  <a:srgbClr val="C00000"/>
                </a:solidFill>
                <a:cs typeface="B Homa" pitchFamily="2" charset="-78"/>
              </a:endParaRPr>
            </a:p>
          </p:txBody>
        </p:sp>
      </p:grpSp>
      <p:sp>
        <p:nvSpPr>
          <p:cNvPr id="8" name="Cloud Callout 7"/>
          <p:cNvSpPr/>
          <p:nvPr/>
        </p:nvSpPr>
        <p:spPr bwMode="auto">
          <a:xfrm>
            <a:off x="2195736" y="285728"/>
            <a:ext cx="6448230" cy="1071570"/>
          </a:xfrm>
          <a:prstGeom prst="cloudCallout">
            <a:avLst>
              <a:gd name="adj1" fmla="val 17573"/>
              <a:gd name="adj2" fmla="val 71981"/>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a-IR" sz="3200" b="1" dirty="0">
                <a:solidFill>
                  <a:srgbClr val="0033CC"/>
                </a:solidFill>
                <a:cs typeface="B Yagut" pitchFamily="2" charset="-78"/>
              </a:rPr>
              <a:t> </a:t>
            </a:r>
            <a:r>
              <a:rPr lang="fa-IR" sz="3200" b="1" dirty="0">
                <a:solidFill>
                  <a:srgbClr val="FFFF00"/>
                </a:solidFill>
                <a:cs typeface="B Yagut" pitchFamily="2" charset="-78"/>
              </a:rPr>
              <a:t>گام </a:t>
            </a:r>
            <a:r>
              <a:rPr lang="fa-IR" sz="3200" b="1" dirty="0" smtClean="0">
                <a:solidFill>
                  <a:srgbClr val="FFFF00"/>
                </a:solidFill>
                <a:cs typeface="B Yagut" pitchFamily="2" charset="-78"/>
              </a:rPr>
              <a:t>چهارم : تصميم </a:t>
            </a:r>
            <a:r>
              <a:rPr lang="fa-IR" sz="3200" b="1" dirty="0">
                <a:solidFill>
                  <a:srgbClr val="FFFF00"/>
                </a:solidFill>
                <a:cs typeface="B Yagut" pitchFamily="2" charset="-78"/>
              </a:rPr>
              <a:t>گيري</a:t>
            </a:r>
            <a:r>
              <a:rPr lang="fa-IR" sz="3200" dirty="0">
                <a:solidFill>
                  <a:srgbClr val="FFFF00"/>
                </a:solidFill>
                <a:cs typeface="B Yagut" pitchFamily="2" charset="-78"/>
              </a:rPr>
              <a:t> </a:t>
            </a:r>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a:xfrm>
            <a:off x="838200" y="2492896"/>
            <a:ext cx="8163496" cy="3516982"/>
          </a:xfrm>
        </p:spPr>
        <p:txBody>
          <a:bodyPr>
            <a:noAutofit/>
          </a:bodyPr>
          <a:lstStyle/>
          <a:p>
            <a:pPr algn="just" rtl="1">
              <a:lnSpc>
                <a:spcPct val="150000"/>
              </a:lnSpc>
              <a:buFontTx/>
              <a:buNone/>
            </a:pPr>
            <a:r>
              <a:rPr lang="fa-IR" sz="2700" dirty="0" smtClean="0">
                <a:cs typeface="B Roya" pitchFamily="2" charset="-78"/>
              </a:rPr>
              <a:t>   </a:t>
            </a:r>
            <a:r>
              <a:rPr lang="fa-IR" sz="2700" b="1" dirty="0" smtClean="0">
                <a:effectLst>
                  <a:outerShdw blurRad="38100" dist="38100" dir="2700000" algn="tl">
                    <a:srgbClr val="C0C0C0"/>
                  </a:outerShdw>
                </a:effectLst>
                <a:cs typeface="B Roya" pitchFamily="2" charset="-78"/>
              </a:rPr>
              <a:t>در واقع، تکليف دادن يعني فراهم کردن موقعيت‌ها و فرصت‌هاي مناسبي که در آن  دانش‌آموزان به تقويت و بسط دانش‌ها و مهارت‌هاي خود مي‌پردازند .</a:t>
            </a:r>
          </a:p>
          <a:p>
            <a:pPr algn="just" rtl="1">
              <a:lnSpc>
                <a:spcPct val="150000"/>
              </a:lnSpc>
              <a:buFontTx/>
              <a:buNone/>
            </a:pPr>
            <a:r>
              <a:rPr lang="fa-IR" sz="2700" b="1" dirty="0">
                <a:effectLst>
                  <a:outerShdw blurRad="38100" dist="38100" dir="2700000" algn="tl">
                    <a:srgbClr val="C0C0C0"/>
                  </a:outerShdw>
                </a:effectLst>
                <a:cs typeface="B Roya" pitchFamily="2" charset="-78"/>
              </a:rPr>
              <a:t> </a:t>
            </a:r>
            <a:r>
              <a:rPr lang="fa-IR" sz="2700" b="1" dirty="0" smtClean="0">
                <a:effectLst>
                  <a:outerShdw blurRad="38100" dist="38100" dir="2700000" algn="tl">
                    <a:srgbClr val="C0C0C0"/>
                  </a:outerShdw>
                </a:effectLst>
                <a:cs typeface="B Roya" pitchFamily="2" charset="-78"/>
              </a:rPr>
              <a:t>   بدون شناخت صحيح از تجربيات قبلي، يعني، ضعف‌ها و قوت‌هاي يادگيري در مراحل قبل، نمي توان تکليف مناسب طراحي نمود. </a:t>
            </a:r>
            <a:endParaRPr lang="en-US" sz="2700" b="1" dirty="0" smtClean="0">
              <a:solidFill>
                <a:srgbClr val="002060"/>
              </a:solidFill>
              <a:effectLst>
                <a:outerShdw blurRad="38100" dist="38100" dir="2700000" algn="tl">
                  <a:srgbClr val="C0C0C0"/>
                </a:outerShdw>
              </a:effectLst>
              <a:cs typeface="B Roya" pitchFamily="2" charset="-78"/>
            </a:endParaRPr>
          </a:p>
        </p:txBody>
      </p:sp>
      <p:sp>
        <p:nvSpPr>
          <p:cNvPr id="194566" name="Slide Number Placeholder 8"/>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46915F8-40C8-4718-A8FE-8163DEE21CA3}" type="slidenum">
              <a:rPr lang="ar-SA"/>
              <a:pPr eaLnBrk="1" hangingPunct="1"/>
              <a:t>132</a:t>
            </a:fld>
            <a:endParaRPr lang="en-US"/>
          </a:p>
        </p:txBody>
      </p:sp>
      <p:sp>
        <p:nvSpPr>
          <p:cNvPr id="8" name="Cloud Callout 7"/>
          <p:cNvSpPr/>
          <p:nvPr/>
        </p:nvSpPr>
        <p:spPr bwMode="auto">
          <a:xfrm>
            <a:off x="3643306" y="285728"/>
            <a:ext cx="5000660" cy="1357322"/>
          </a:xfrm>
          <a:prstGeom prst="cloudCallout">
            <a:avLst/>
          </a:prstGeom>
          <a:solidFill>
            <a:srgbClr val="FFCC00"/>
          </a:solidFill>
          <a:ln w="9525" cap="flat" cmpd="sng" algn="ctr">
            <a:solidFill>
              <a:srgbClr val="0000FF"/>
            </a:solidFill>
            <a:prstDash val="solid"/>
            <a:round/>
            <a:headEnd type="none" w="med" len="med"/>
            <a:tailEnd type="none" w="med" len="med"/>
          </a:ln>
          <a:effectLst>
            <a:glow rad="63500">
              <a:schemeClr val="accent2">
                <a:satMod val="175000"/>
                <a:alpha val="40000"/>
              </a:schemeClr>
            </a:glow>
            <a:outerShdw blurRad="50800" dist="38100" dir="18900000" algn="bl" rotWithShape="0">
              <a:prstClr val="black">
                <a:alpha val="40000"/>
              </a:prstClr>
            </a:outerShdw>
          </a:effectLst>
        </p:spPr>
        <p:txBody>
          <a:bodyPr/>
          <a:lstStyle/>
          <a:p>
            <a:pPr>
              <a:defRPr/>
            </a:pPr>
            <a:r>
              <a:rPr lang="fa-IR" sz="3200" b="1" dirty="0">
                <a:solidFill>
                  <a:srgbClr val="0D0D0D"/>
                </a:solidFill>
                <a:ea typeface="+mn-ea"/>
                <a:cs typeface="B Homa" pitchFamily="2" charset="-78"/>
              </a:rPr>
              <a:t>تکليف درسي</a:t>
            </a:r>
          </a:p>
        </p:txBody>
      </p:sp>
      <p:grpSp>
        <p:nvGrpSpPr>
          <p:cNvPr id="2" name="Group 2"/>
          <p:cNvGrpSpPr>
            <a:grpSpLocks/>
          </p:cNvGrpSpPr>
          <p:nvPr/>
        </p:nvGrpSpPr>
        <p:grpSpPr bwMode="auto">
          <a:xfrm>
            <a:off x="-3175" y="595313"/>
            <a:ext cx="1587500" cy="719137"/>
            <a:chOff x="-2" y="210"/>
            <a:chExt cx="1000" cy="453"/>
          </a:xfrm>
        </p:grpSpPr>
        <p:sp>
          <p:nvSpPr>
            <p:cNvPr id="194568"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94569" name="Text Box 4"/>
            <p:cNvSpPr txBox="1">
              <a:spLocks noChangeArrowheads="1"/>
            </p:cNvSpPr>
            <p:nvPr/>
          </p:nvSpPr>
          <p:spPr bwMode="auto">
            <a:xfrm rot="-2630473">
              <a:off x="-2" y="326"/>
              <a:ext cx="940"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1400" dirty="0">
                  <a:cs typeface="B Homa" pitchFamily="2" charset="-78"/>
                </a:rPr>
                <a:t>تصمیم گیری</a:t>
              </a:r>
              <a:endParaRPr lang="en-US" sz="2000" dirty="0">
                <a:cs typeface="B Homa" pitchFamily="2" charset="-78"/>
              </a:endParaRPr>
            </a:p>
          </p:txBody>
        </p:sp>
      </p:gr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a:xfrm>
            <a:off x="990600" y="2326282"/>
            <a:ext cx="7901880" cy="3983038"/>
          </a:xfrm>
        </p:spPr>
        <p:txBody>
          <a:bodyPr>
            <a:noAutofit/>
          </a:bodyPr>
          <a:lstStyle/>
          <a:p>
            <a:pPr algn="just" rtl="1">
              <a:lnSpc>
                <a:spcPct val="150000"/>
              </a:lnSpc>
              <a:buFontTx/>
              <a:buNone/>
            </a:pPr>
            <a:r>
              <a:rPr lang="ar-SA" sz="2800" b="1" dirty="0" smtClean="0">
                <a:cs typeface="B Roya" pitchFamily="2" charset="-78"/>
              </a:rPr>
              <a:t> </a:t>
            </a:r>
            <a:r>
              <a:rPr lang="fa-IR" sz="2800" b="1" dirty="0" smtClean="0">
                <a:cs typeface="B Roya" pitchFamily="2" charset="-78"/>
              </a:rPr>
              <a:t> </a:t>
            </a:r>
            <a:r>
              <a:rPr lang="ar-SA" sz="2400" b="1" dirty="0" smtClean="0">
                <a:solidFill>
                  <a:srgbClr val="FF0000"/>
                </a:solidFill>
                <a:effectLst>
                  <a:outerShdw blurRad="38100" dist="38100" dir="2700000" algn="tl">
                    <a:srgbClr val="C0C0C0"/>
                  </a:outerShdw>
                </a:effectLst>
                <a:cs typeface="B Roya" pitchFamily="2" charset="-78"/>
              </a:rPr>
              <a:t>نخست، </a:t>
            </a:r>
            <a:r>
              <a:rPr lang="ar-SA" sz="2400" b="1" dirty="0" smtClean="0">
                <a:effectLst>
                  <a:outerShdw blurRad="38100" dist="38100" dir="2700000" algn="tl">
                    <a:srgbClr val="C0C0C0"/>
                  </a:outerShdw>
                </a:effectLst>
                <a:cs typeface="B Roya" pitchFamily="2" charset="-78"/>
              </a:rPr>
              <a:t>هدف </a:t>
            </a:r>
            <a:r>
              <a:rPr lang="fa-IR" sz="2400" b="1" dirty="0" smtClean="0">
                <a:effectLst>
                  <a:outerShdw blurRad="38100" dist="38100" dir="2700000" algn="tl">
                    <a:srgbClr val="C0C0C0"/>
                  </a:outerShdw>
                </a:effectLst>
                <a:cs typeface="B Roya" pitchFamily="2" charset="-78"/>
              </a:rPr>
              <a:t>بايد </a:t>
            </a:r>
            <a:r>
              <a:rPr lang="ar-SA" sz="2400" b="1" dirty="0" smtClean="0">
                <a:effectLst>
                  <a:outerShdw blurRad="38100" dist="38100" dir="2700000" algn="tl">
                    <a:srgbClr val="C0C0C0"/>
                  </a:outerShdw>
                </a:effectLst>
                <a:cs typeface="B Roya" pitchFamily="2" charset="-78"/>
              </a:rPr>
              <a:t>مشخص </a:t>
            </a:r>
            <a:r>
              <a:rPr lang="fa-IR" sz="2400" b="1" dirty="0" smtClean="0">
                <a:effectLst>
                  <a:outerShdw blurRad="38100" dist="38100" dir="2700000" algn="tl">
                    <a:srgbClr val="C0C0C0"/>
                  </a:outerShdw>
                </a:effectLst>
                <a:cs typeface="B Roya" pitchFamily="2" charset="-78"/>
              </a:rPr>
              <a:t>شو</a:t>
            </a:r>
            <a:r>
              <a:rPr lang="ar-SA" sz="2400" b="1" dirty="0" smtClean="0">
                <a:effectLst>
                  <a:outerShdw blurRad="38100" dist="38100" dir="2700000" algn="tl">
                    <a:srgbClr val="C0C0C0"/>
                  </a:outerShdw>
                </a:effectLst>
                <a:cs typeface="B Roya" pitchFamily="2" charset="-78"/>
              </a:rPr>
              <a:t>د. اين هدف بايد با تحليل و تفسير اطلاعات به دست آمده از عملکرد دانش‌آموز يا گروهي از دانش آموزان تعريف شود.يعني بايد در راستاي اصلاح ضعف يا بهبود و ارتقاي توانايي خاصي  باشد.</a:t>
            </a:r>
            <a:endParaRPr lang="fa-IR" sz="2400" b="1" dirty="0" smtClean="0">
              <a:effectLst>
                <a:outerShdw blurRad="38100" dist="38100" dir="2700000" algn="tl">
                  <a:srgbClr val="C0C0C0"/>
                </a:outerShdw>
              </a:effectLst>
              <a:cs typeface="B Roya" pitchFamily="2" charset="-78"/>
            </a:endParaRPr>
          </a:p>
          <a:p>
            <a:pPr algn="just" rtl="1">
              <a:lnSpc>
                <a:spcPct val="150000"/>
              </a:lnSpc>
              <a:buFontTx/>
              <a:buNone/>
            </a:pPr>
            <a:endParaRPr lang="fa-IR" sz="700" b="1" dirty="0" smtClean="0">
              <a:effectLst>
                <a:outerShdw blurRad="38100" dist="38100" dir="2700000" algn="tl">
                  <a:srgbClr val="C0C0C0"/>
                </a:outerShdw>
              </a:effectLst>
              <a:cs typeface="B Roya" pitchFamily="2" charset="-78"/>
            </a:endParaRPr>
          </a:p>
          <a:p>
            <a:pPr algn="just" rtl="1">
              <a:lnSpc>
                <a:spcPct val="150000"/>
              </a:lnSpc>
              <a:buFontTx/>
              <a:buNone/>
            </a:pPr>
            <a:r>
              <a:rPr lang="ar-SA" sz="2400" b="1" dirty="0" smtClean="0">
                <a:solidFill>
                  <a:srgbClr val="FF0000"/>
                </a:solidFill>
                <a:cs typeface="B Roya" pitchFamily="2" charset="-78"/>
              </a:rPr>
              <a:t> </a:t>
            </a:r>
            <a:r>
              <a:rPr lang="ar-SA" sz="2400" b="1" dirty="0" smtClean="0">
                <a:solidFill>
                  <a:srgbClr val="FF0000"/>
                </a:solidFill>
                <a:effectLst>
                  <a:outerShdw blurRad="38100" dist="38100" dir="2700000" algn="tl">
                    <a:srgbClr val="C0C0C0"/>
                  </a:outerShdw>
                </a:effectLst>
                <a:cs typeface="B Roya" pitchFamily="2" charset="-78"/>
              </a:rPr>
              <a:t>دوم، </a:t>
            </a:r>
            <a:r>
              <a:rPr lang="ar-SA" sz="2400" b="1" dirty="0" smtClean="0">
                <a:solidFill>
                  <a:srgbClr val="002496"/>
                </a:solidFill>
                <a:effectLst>
                  <a:outerShdw blurRad="38100" dist="38100" dir="2700000" algn="tl">
                    <a:srgbClr val="C0C0C0"/>
                  </a:outerShdw>
                </a:effectLst>
                <a:cs typeface="B Roya" pitchFamily="2" charset="-78"/>
              </a:rPr>
              <a:t>فعاليت مناسبي براي دانش آموز تعريف شود. اين فعاليت بايد با هدف، ضعف و توانايي دانش آموز‌ يا گروهي از دانش آموزان متناسب باشد. </a:t>
            </a:r>
            <a:endParaRPr lang="en-US" sz="2400" b="1" dirty="0" smtClean="0">
              <a:solidFill>
                <a:srgbClr val="002496"/>
              </a:solidFill>
              <a:effectLst>
                <a:outerShdw blurRad="38100" dist="38100" dir="2700000" algn="tl">
                  <a:srgbClr val="C0C0C0"/>
                </a:outerShdw>
              </a:effectLst>
              <a:cs typeface="B Roya" pitchFamily="2" charset="-78"/>
            </a:endParaRPr>
          </a:p>
        </p:txBody>
      </p:sp>
      <p:sp>
        <p:nvSpPr>
          <p:cNvPr id="196612" name="Slide Number Placeholder 8"/>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CBEF154-535B-4B86-8152-FE7BA0D7B55E}" type="slidenum">
              <a:rPr lang="ar-SA"/>
              <a:pPr eaLnBrk="1" hangingPunct="1"/>
              <a:t>133</a:t>
            </a:fld>
            <a:endParaRPr lang="en-US"/>
          </a:p>
        </p:txBody>
      </p:sp>
      <p:sp>
        <p:nvSpPr>
          <p:cNvPr id="8" name="Cloud Callout 7"/>
          <p:cNvSpPr/>
          <p:nvPr/>
        </p:nvSpPr>
        <p:spPr bwMode="auto">
          <a:xfrm>
            <a:off x="1609280" y="487511"/>
            <a:ext cx="7283200" cy="1357313"/>
          </a:xfrm>
          <a:prstGeom prst="cloudCallou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defRPr/>
            </a:pPr>
            <a:r>
              <a:rPr lang="fa-IR" sz="2800" b="1" dirty="0">
                <a:solidFill>
                  <a:srgbClr val="0D0D0D"/>
                </a:solidFill>
                <a:effectLst>
                  <a:outerShdw blurRad="38100" dist="38100" dir="2700000" algn="tl">
                    <a:srgbClr val="C0C0C0"/>
                  </a:outerShdw>
                </a:effectLst>
                <a:cs typeface="B Homa" pitchFamily="2" charset="-78"/>
              </a:rPr>
              <a:t>مراحل طراحي تکليف درسي(ترمیمی)</a:t>
            </a:r>
          </a:p>
        </p:txBody>
      </p:sp>
      <p:grpSp>
        <p:nvGrpSpPr>
          <p:cNvPr id="2" name="Group 2"/>
          <p:cNvGrpSpPr>
            <a:grpSpLocks/>
          </p:cNvGrpSpPr>
          <p:nvPr/>
        </p:nvGrpSpPr>
        <p:grpSpPr bwMode="auto">
          <a:xfrm>
            <a:off x="-3175" y="595313"/>
            <a:ext cx="1587500" cy="719137"/>
            <a:chOff x="-2" y="210"/>
            <a:chExt cx="1000" cy="453"/>
          </a:xfrm>
        </p:grpSpPr>
        <p:sp>
          <p:nvSpPr>
            <p:cNvPr id="196614"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96615" name="Text Box 4"/>
            <p:cNvSpPr txBox="1">
              <a:spLocks noChangeArrowheads="1"/>
            </p:cNvSpPr>
            <p:nvPr/>
          </p:nvSpPr>
          <p:spPr bwMode="auto">
            <a:xfrm rot="-2630473">
              <a:off x="-2" y="326"/>
              <a:ext cx="940"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1400" dirty="0">
                  <a:cs typeface="B Homa" pitchFamily="2" charset="-78"/>
                </a:rPr>
                <a:t>تصمیم گیری</a:t>
              </a:r>
              <a:endParaRPr lang="en-US" sz="2000" dirty="0">
                <a:cs typeface="B Homa" pitchFamily="2" charset="-78"/>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p:cTn id="7" dur="500" fill="hold"/>
                                        <p:tgtEl>
                                          <p:spTgt spid="706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065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065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0659">
                                            <p:txEl>
                                              <p:pRg st="2" end="2"/>
                                            </p:txEl>
                                          </p:spTgt>
                                        </p:tgtEl>
                                        <p:attrNameLst>
                                          <p:attrName>style.visibility</p:attrName>
                                        </p:attrNameLst>
                                      </p:cBhvr>
                                      <p:to>
                                        <p:strVal val="visible"/>
                                      </p:to>
                                    </p:set>
                                    <p:anim calcmode="lin" valueType="num">
                                      <p:cBhvr>
                                        <p:cTn id="14" dur="500" fill="hold"/>
                                        <p:tgtEl>
                                          <p:spTgt spid="70659">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70659">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706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4" name="Rectangle 3"/>
          <p:cNvSpPr>
            <a:spLocks noGrp="1" noChangeArrowheads="1"/>
          </p:cNvSpPr>
          <p:nvPr>
            <p:ph idx="1"/>
          </p:nvPr>
        </p:nvSpPr>
        <p:spPr>
          <a:xfrm>
            <a:off x="990599" y="2780929"/>
            <a:ext cx="7653339" cy="2705472"/>
          </a:xfrm>
        </p:spPr>
        <p:txBody>
          <a:bodyPr>
            <a:normAutofit/>
          </a:bodyPr>
          <a:lstStyle/>
          <a:p>
            <a:pPr algn="just" rtl="1">
              <a:lnSpc>
                <a:spcPct val="150000"/>
              </a:lnSpc>
            </a:pPr>
            <a:r>
              <a:rPr lang="ar-SA" sz="2800" b="1" dirty="0" smtClean="0">
                <a:solidFill>
                  <a:srgbClr val="FF0000"/>
                </a:solidFill>
                <a:cs typeface="B Roya" pitchFamily="2" charset="-78"/>
              </a:rPr>
              <a:t> سوم، </a:t>
            </a:r>
            <a:r>
              <a:rPr lang="ar-SA" sz="2800" b="1" dirty="0" smtClean="0">
                <a:solidFill>
                  <a:srgbClr val="002060"/>
                </a:solidFill>
                <a:cs typeface="B Roya" pitchFamily="2" charset="-78"/>
              </a:rPr>
              <a:t>دانش‌آموز يا دانش آموزان، افراد ذي</a:t>
            </a:r>
            <a:r>
              <a:rPr lang="fa-IR" sz="2800" b="1" dirty="0" smtClean="0">
                <a:solidFill>
                  <a:srgbClr val="002060"/>
                </a:solidFill>
                <a:cs typeface="B Roya" pitchFamily="2" charset="-78"/>
              </a:rPr>
              <a:t>‌</a:t>
            </a:r>
            <a:r>
              <a:rPr lang="ar-SA" sz="2800" b="1" dirty="0" smtClean="0">
                <a:solidFill>
                  <a:srgbClr val="002060"/>
                </a:solidFill>
                <a:cs typeface="B Roya" pitchFamily="2" charset="-78"/>
              </a:rPr>
              <a:t>نفع و همکار،مانند والدين و يا هم‌کلاسي‌ها را توجيه کنيد. </a:t>
            </a:r>
            <a:endParaRPr lang="fa-IR" sz="2800" b="1" dirty="0" smtClean="0">
              <a:solidFill>
                <a:srgbClr val="002060"/>
              </a:solidFill>
              <a:cs typeface="B Roya" pitchFamily="2" charset="-78"/>
            </a:endParaRPr>
          </a:p>
          <a:p>
            <a:pPr algn="just" rtl="1">
              <a:lnSpc>
                <a:spcPct val="150000"/>
              </a:lnSpc>
            </a:pPr>
            <a:r>
              <a:rPr lang="ar-SA" sz="2800" b="1" dirty="0" smtClean="0">
                <a:solidFill>
                  <a:srgbClr val="FF0000"/>
                </a:solidFill>
                <a:cs typeface="B Roya" pitchFamily="2" charset="-78"/>
              </a:rPr>
              <a:t>چهارم، </a:t>
            </a:r>
            <a:r>
              <a:rPr lang="ar-SA" sz="2800" b="1" dirty="0" smtClean="0">
                <a:solidFill>
                  <a:srgbClr val="002060"/>
                </a:solidFill>
                <a:cs typeface="B Roya" pitchFamily="2" charset="-78"/>
              </a:rPr>
              <a:t>روند اصلاح و بهبود عملکرد دانش آموز بررسي شود.</a:t>
            </a:r>
            <a:endParaRPr lang="en-US" sz="2800" b="1" dirty="0" smtClean="0">
              <a:solidFill>
                <a:srgbClr val="002060"/>
              </a:solidFill>
              <a:cs typeface="B Roya" pitchFamily="2" charset="-78"/>
            </a:endParaRPr>
          </a:p>
        </p:txBody>
      </p:sp>
      <p:sp>
        <p:nvSpPr>
          <p:cNvPr id="197636" name="Slide Number Placeholder 8"/>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244D26B-755D-4A2A-8C73-DB954C29382A}" type="slidenum">
              <a:rPr lang="ar-SA"/>
              <a:pPr eaLnBrk="1" hangingPunct="1"/>
              <a:t>134</a:t>
            </a:fld>
            <a:endParaRPr lang="en-US"/>
          </a:p>
        </p:txBody>
      </p:sp>
      <p:sp>
        <p:nvSpPr>
          <p:cNvPr id="8" name="Cloud Callout 7"/>
          <p:cNvSpPr/>
          <p:nvPr/>
        </p:nvSpPr>
        <p:spPr bwMode="auto">
          <a:xfrm>
            <a:off x="3347865" y="415503"/>
            <a:ext cx="5296074" cy="1357313"/>
          </a:xfrm>
          <a:prstGeom prst="cloudCallou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defRPr/>
            </a:pPr>
            <a:r>
              <a:rPr lang="fa-IR" sz="2800" b="1" dirty="0">
                <a:solidFill>
                  <a:srgbClr val="0D0D0D"/>
                </a:solidFill>
                <a:effectLst>
                  <a:outerShdw blurRad="38100" dist="38100" dir="2700000" algn="tl">
                    <a:srgbClr val="C0C0C0"/>
                  </a:outerShdw>
                </a:effectLst>
                <a:cs typeface="B Homa" pitchFamily="2" charset="-78"/>
              </a:rPr>
              <a:t>مراحل طراحي تکليف درسي</a:t>
            </a:r>
          </a:p>
        </p:txBody>
      </p:sp>
      <p:grpSp>
        <p:nvGrpSpPr>
          <p:cNvPr id="2" name="Group 2"/>
          <p:cNvGrpSpPr>
            <a:grpSpLocks/>
          </p:cNvGrpSpPr>
          <p:nvPr/>
        </p:nvGrpSpPr>
        <p:grpSpPr bwMode="auto">
          <a:xfrm>
            <a:off x="-3175" y="595313"/>
            <a:ext cx="1587500" cy="719137"/>
            <a:chOff x="-2" y="210"/>
            <a:chExt cx="1000" cy="453"/>
          </a:xfrm>
        </p:grpSpPr>
        <p:sp>
          <p:nvSpPr>
            <p:cNvPr id="197638"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97639" name="Text Box 4"/>
            <p:cNvSpPr txBox="1">
              <a:spLocks noChangeArrowheads="1"/>
            </p:cNvSpPr>
            <p:nvPr/>
          </p:nvSpPr>
          <p:spPr bwMode="auto">
            <a:xfrm rot="-2630473">
              <a:off x="-2" y="326"/>
              <a:ext cx="940"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1400" dirty="0">
                  <a:cs typeface="B Homa" pitchFamily="2" charset="-78"/>
                </a:rPr>
                <a:t>تصمیم گیری</a:t>
              </a:r>
              <a:endParaRPr lang="en-US" sz="2000" dirty="0">
                <a:cs typeface="B Homa" pitchFamily="2" charset="-78"/>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7634">
                                            <p:txEl>
                                              <p:pRg st="0" end="0"/>
                                            </p:txEl>
                                          </p:spTgt>
                                        </p:tgtEl>
                                        <p:attrNameLst>
                                          <p:attrName>style.visibility</p:attrName>
                                        </p:attrNameLst>
                                      </p:cBhvr>
                                      <p:to>
                                        <p:strVal val="visible"/>
                                      </p:to>
                                    </p:set>
                                    <p:anim calcmode="lin" valueType="num">
                                      <p:cBhvr>
                                        <p:cTn id="7" dur="500" fill="hold"/>
                                        <p:tgtEl>
                                          <p:spTgt spid="19763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763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9763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97634">
                                            <p:txEl>
                                              <p:pRg st="1" end="1"/>
                                            </p:txEl>
                                          </p:spTgt>
                                        </p:tgtEl>
                                        <p:attrNameLst>
                                          <p:attrName>style.visibility</p:attrName>
                                        </p:attrNameLst>
                                      </p:cBhvr>
                                      <p:to>
                                        <p:strVal val="visible"/>
                                      </p:to>
                                    </p:set>
                                    <p:anim calcmode="lin" valueType="num">
                                      <p:cBhvr>
                                        <p:cTn id="14" dur="500" fill="hold"/>
                                        <p:tgtEl>
                                          <p:spTgt spid="19763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9763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976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build="p"/>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8" name="Content Placeholder 2"/>
          <p:cNvSpPr>
            <a:spLocks noGrp="1"/>
          </p:cNvSpPr>
          <p:nvPr>
            <p:ph idx="1"/>
          </p:nvPr>
        </p:nvSpPr>
        <p:spPr>
          <a:xfrm>
            <a:off x="914400" y="1600200"/>
            <a:ext cx="7906072" cy="4525963"/>
          </a:xfrm>
        </p:spPr>
        <p:txBody>
          <a:bodyPr>
            <a:normAutofit lnSpcReduction="10000"/>
          </a:bodyPr>
          <a:lstStyle/>
          <a:p>
            <a:pPr algn="just" rtl="1">
              <a:lnSpc>
                <a:spcPct val="150000"/>
              </a:lnSpc>
            </a:pPr>
            <a:r>
              <a:rPr lang="fa-IR" sz="2400" b="1" dirty="0" smtClean="0">
                <a:solidFill>
                  <a:srgbClr val="FF0000"/>
                </a:solidFill>
                <a:cs typeface="B Roya" pitchFamily="2" charset="-78"/>
              </a:rPr>
              <a:t>یک تجربه</a:t>
            </a:r>
            <a:endParaRPr lang="en-US" sz="2400" dirty="0" smtClean="0">
              <a:solidFill>
                <a:srgbClr val="FF0000"/>
              </a:solidFill>
              <a:cs typeface="B Roya" pitchFamily="2" charset="-78"/>
            </a:endParaRPr>
          </a:p>
          <a:p>
            <a:pPr algn="just" rtl="1">
              <a:lnSpc>
                <a:spcPct val="150000"/>
              </a:lnSpc>
              <a:buFontTx/>
              <a:buNone/>
            </a:pPr>
            <a:r>
              <a:rPr lang="fa-IR" sz="2400" dirty="0" smtClean="0">
                <a:cs typeface="B Roya" pitchFamily="2" charset="-78"/>
              </a:rPr>
              <a:t>   </a:t>
            </a:r>
            <a:r>
              <a:rPr lang="fa-IR" sz="2400" b="1" dirty="0" smtClean="0">
                <a:solidFill>
                  <a:srgbClr val="002496"/>
                </a:solidFill>
                <a:cs typeface="B Roya" pitchFamily="2" charset="-78"/>
              </a:rPr>
              <a:t>معلمی با بررسی فعالیت های یکی از دانش آموزانش متوجه می شود که او در شمارش  مشکل دارد. بر اساس این مشکل برای رضا تکلیفی طراحی می نماید . به این صورت که از دانش آموز می خواهد که در خانه با کمک مادرش به مدت یک هفته و روزانه تعدادی از  اشیای مختلف داخل منزل مانند  قاشق ها، چنگال ها، گلدان ها، قاب های عکس، لیوان ها و .... را بشمارد و در فهرستی تنظیم نموده و به معلم تحویل دهد.</a:t>
            </a:r>
            <a:endParaRPr lang="en-US" sz="2400" b="1" dirty="0" smtClean="0">
              <a:solidFill>
                <a:srgbClr val="002496"/>
              </a:solidFill>
              <a:cs typeface="B Roya" pitchFamily="2" charset="-78"/>
            </a:endParaRPr>
          </a:p>
          <a:p>
            <a:pPr algn="just" rtl="1">
              <a:lnSpc>
                <a:spcPct val="150000"/>
              </a:lnSpc>
            </a:pPr>
            <a:r>
              <a:rPr lang="fa-IR" sz="2400" dirty="0" smtClean="0">
                <a:cs typeface="B Roya" pitchFamily="2" charset="-78"/>
              </a:rPr>
              <a:t>. </a:t>
            </a:r>
            <a:r>
              <a:rPr lang="fa-IR" sz="1400" dirty="0" smtClean="0">
                <a:cs typeface="B Roya" pitchFamily="2" charset="-78"/>
              </a:rPr>
              <a:t>تجربه‌ی خانم حسین زاده شهابی آموزگار دبستان در منطقه فین استان هر مز گان </a:t>
            </a:r>
            <a:endParaRPr lang="en-US" sz="1400" dirty="0" smtClean="0">
              <a:cs typeface="B Roya" pitchFamily="2" charset="-78"/>
            </a:endParaRPr>
          </a:p>
          <a:p>
            <a:pPr algn="just">
              <a:lnSpc>
                <a:spcPct val="150000"/>
              </a:lnSpc>
              <a:buFontTx/>
              <a:buNone/>
            </a:pPr>
            <a:endParaRPr lang="fa-IR" sz="2400" dirty="0" smtClean="0">
              <a:cs typeface="B Roya" pitchFamily="2" charset="-78"/>
            </a:endParaRPr>
          </a:p>
        </p:txBody>
      </p:sp>
      <p:sp>
        <p:nvSpPr>
          <p:cNvPr id="19865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8838C2D-3D26-47BB-AFC3-62AC774EA6BB}" type="slidenum">
              <a:rPr lang="ar-SA"/>
              <a:pPr eaLnBrk="1" hangingPunct="1"/>
              <a:t>135</a:t>
            </a:fld>
            <a:endParaRPr lang="en-US"/>
          </a:p>
        </p:txBody>
      </p:sp>
      <p:grpSp>
        <p:nvGrpSpPr>
          <p:cNvPr id="2" name="Group 2"/>
          <p:cNvGrpSpPr>
            <a:grpSpLocks/>
          </p:cNvGrpSpPr>
          <p:nvPr/>
        </p:nvGrpSpPr>
        <p:grpSpPr bwMode="auto">
          <a:xfrm>
            <a:off x="-3175" y="595313"/>
            <a:ext cx="1587500" cy="719137"/>
            <a:chOff x="-2" y="210"/>
            <a:chExt cx="1000" cy="453"/>
          </a:xfrm>
        </p:grpSpPr>
        <p:sp>
          <p:nvSpPr>
            <p:cNvPr id="198662"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98663" name="Text Box 4"/>
            <p:cNvSpPr txBox="1">
              <a:spLocks noChangeArrowheads="1"/>
            </p:cNvSpPr>
            <p:nvPr/>
          </p:nvSpPr>
          <p:spPr bwMode="auto">
            <a:xfrm rot="-2630473">
              <a:off x="-2" y="326"/>
              <a:ext cx="940"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1400" dirty="0">
                  <a:cs typeface="B Homa" pitchFamily="2" charset="-78"/>
                </a:rPr>
                <a:t>تصمیم گیری</a:t>
              </a:r>
              <a:endParaRPr lang="en-US" sz="2000" dirty="0">
                <a:cs typeface="B Homa" pitchFamily="2" charset="-78"/>
              </a:endParaRPr>
            </a:p>
          </p:txBody>
        </p:sp>
      </p:grpSp>
      <p:sp>
        <p:nvSpPr>
          <p:cNvPr id="8" name="Cloud Callout 7"/>
          <p:cNvSpPr/>
          <p:nvPr/>
        </p:nvSpPr>
        <p:spPr bwMode="auto">
          <a:xfrm>
            <a:off x="3643313" y="556667"/>
            <a:ext cx="5000625" cy="1000125"/>
          </a:xfrm>
          <a:prstGeom prst="cloudCallou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defRPr/>
            </a:pPr>
            <a:r>
              <a:rPr lang="fa-IR" sz="2800" b="1" dirty="0">
                <a:solidFill>
                  <a:srgbClr val="0D0D0D"/>
                </a:solidFill>
                <a:effectLst>
                  <a:outerShdw blurRad="38100" dist="38100" dir="2700000" algn="tl">
                    <a:srgbClr val="C0C0C0"/>
                  </a:outerShdw>
                </a:effectLst>
                <a:cs typeface="B Homa" pitchFamily="2" charset="-78"/>
              </a:rPr>
              <a:t>طراحي تکليف درسي</a:t>
            </a:r>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6" name="Rectangle 3"/>
          <p:cNvSpPr>
            <a:spLocks noGrp="1" noChangeArrowheads="1"/>
          </p:cNvSpPr>
          <p:nvPr>
            <p:ph idx="1"/>
          </p:nvPr>
        </p:nvSpPr>
        <p:spPr>
          <a:xfrm>
            <a:off x="990600" y="1484784"/>
            <a:ext cx="7901880" cy="4564834"/>
          </a:xfrm>
        </p:spPr>
        <p:txBody>
          <a:bodyPr>
            <a:noAutofit/>
          </a:bodyPr>
          <a:lstStyle/>
          <a:p>
            <a:pPr algn="just" rtl="1">
              <a:lnSpc>
                <a:spcPct val="150000"/>
              </a:lnSpc>
            </a:pPr>
            <a:r>
              <a:rPr lang="ar-SA" sz="2800" b="1" dirty="0" smtClean="0">
                <a:cs typeface="B Roya" pitchFamily="2" charset="-78"/>
              </a:rPr>
              <a:t> </a:t>
            </a:r>
            <a:r>
              <a:rPr lang="fa-IR" sz="2400" b="1" dirty="0" smtClean="0">
                <a:cs typeface="B Roya" pitchFamily="2" charset="-78"/>
              </a:rPr>
              <a:t>يکي از ويژگي‌هاي مهم و اساسي ارزش‌يابي کيفي توصيفي، </a:t>
            </a:r>
            <a:r>
              <a:rPr lang="fa-IR" sz="2400" b="1" dirty="0" smtClean="0">
                <a:solidFill>
                  <a:schemeClr val="accent3">
                    <a:lumMod val="75000"/>
                  </a:schemeClr>
                </a:solidFill>
                <a:cs typeface="B Roya" pitchFamily="2" charset="-78"/>
              </a:rPr>
              <a:t>جهت‌گيري اصلاحي </a:t>
            </a:r>
            <a:r>
              <a:rPr lang="fa-IR" sz="2400" b="1" dirty="0" smtClean="0">
                <a:cs typeface="B Roya" pitchFamily="2" charset="-78"/>
              </a:rPr>
              <a:t>آن است. زيرا اين الگوي ارزش‌يابي، هم اطلاعات لازم و هم فرصت مناسب را براي بهبود فرآيند يادگيري فراهم مي‌کند. هنگامي که ضعف ها و مشکلات يادگيري  دانش‌آموزان شناسايي شد، لازم است که براي رفع آن‌ها اقداماتي صورت گيرد. دخالت کردن در روند گسترش و يا تداوم اين ضعف ها و مشکلات يادگيري، </a:t>
            </a:r>
            <a:r>
              <a:rPr lang="fa-IR" sz="2400" b="1" dirty="0" smtClean="0">
                <a:solidFill>
                  <a:schemeClr val="accent3">
                    <a:lumMod val="75000"/>
                  </a:schemeClr>
                </a:solidFill>
                <a:cs typeface="B Roya" pitchFamily="2" charset="-78"/>
              </a:rPr>
              <a:t>"مداخله" </a:t>
            </a:r>
            <a:r>
              <a:rPr lang="fa-IR" sz="2400" b="1" dirty="0" smtClean="0">
                <a:cs typeface="B Roya" pitchFamily="2" charset="-78"/>
              </a:rPr>
              <a:t>ناميده مي‌شود</a:t>
            </a:r>
            <a:r>
              <a:rPr lang="fa-IR" sz="2800" b="1" dirty="0" smtClean="0">
                <a:cs typeface="B Roya" pitchFamily="2" charset="-78"/>
              </a:rPr>
              <a:t>. </a:t>
            </a:r>
            <a:endParaRPr lang="en-US" sz="2800" b="1" dirty="0" smtClean="0">
              <a:cs typeface="B Roya" pitchFamily="2" charset="-78"/>
            </a:endParaRPr>
          </a:p>
        </p:txBody>
      </p:sp>
      <p:sp>
        <p:nvSpPr>
          <p:cNvPr id="200708" name="Slide Number Placeholder 8"/>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F587B29-4A66-49AB-B010-F8F9AF829FB7}" type="slidenum">
              <a:rPr lang="ar-SA"/>
              <a:pPr eaLnBrk="1" hangingPunct="1"/>
              <a:t>136</a:t>
            </a:fld>
            <a:endParaRPr lang="en-US"/>
          </a:p>
        </p:txBody>
      </p:sp>
      <p:sp>
        <p:nvSpPr>
          <p:cNvPr id="8" name="Cloud Callout 7"/>
          <p:cNvSpPr/>
          <p:nvPr/>
        </p:nvSpPr>
        <p:spPr bwMode="auto">
          <a:xfrm>
            <a:off x="3643313" y="285750"/>
            <a:ext cx="5000625" cy="928688"/>
          </a:xfrm>
          <a:prstGeom prst="cloudCallou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defRPr/>
            </a:pPr>
            <a:r>
              <a:rPr lang="fa-IR" sz="2800" b="1">
                <a:solidFill>
                  <a:srgbClr val="0D0D0D"/>
                </a:solidFill>
                <a:effectLst>
                  <a:outerShdw blurRad="38100" dist="38100" dir="2700000" algn="tl">
                    <a:srgbClr val="C0C0C0"/>
                  </a:outerShdw>
                </a:effectLst>
                <a:cs typeface="Homa" pitchFamily="2" charset="-78"/>
              </a:rPr>
              <a:t>طراحي مداخله آموزشي</a:t>
            </a:r>
          </a:p>
        </p:txBody>
      </p:sp>
      <p:grpSp>
        <p:nvGrpSpPr>
          <p:cNvPr id="2" name="Group 2"/>
          <p:cNvGrpSpPr>
            <a:grpSpLocks/>
          </p:cNvGrpSpPr>
          <p:nvPr/>
        </p:nvGrpSpPr>
        <p:grpSpPr bwMode="auto">
          <a:xfrm>
            <a:off x="-3175" y="595313"/>
            <a:ext cx="1587500" cy="719137"/>
            <a:chOff x="-2" y="210"/>
            <a:chExt cx="1000" cy="453"/>
          </a:xfrm>
        </p:grpSpPr>
        <p:sp>
          <p:nvSpPr>
            <p:cNvPr id="200710"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00711" name="Text Box 4"/>
            <p:cNvSpPr txBox="1">
              <a:spLocks noChangeArrowheads="1"/>
            </p:cNvSpPr>
            <p:nvPr/>
          </p:nvSpPr>
          <p:spPr bwMode="auto">
            <a:xfrm rot="-2630473">
              <a:off x="-2" y="326"/>
              <a:ext cx="940"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1400" dirty="0">
                  <a:solidFill>
                    <a:srgbClr val="002496"/>
                  </a:solidFill>
                  <a:cs typeface="B Homa" pitchFamily="2" charset="-78"/>
                </a:rPr>
                <a:t>تصمیم گیری</a:t>
              </a:r>
              <a:endParaRPr lang="en-US" sz="2000" dirty="0">
                <a:solidFill>
                  <a:srgbClr val="002496"/>
                </a:solidFill>
                <a:cs typeface="B Homa" pitchFamily="2" charset="-78"/>
              </a:endParaRPr>
            </a:p>
          </p:txBody>
        </p:sp>
      </p:gr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539552" y="2143125"/>
            <a:ext cx="8229600" cy="3983038"/>
          </a:xfrm>
        </p:spPr>
        <p:txBody>
          <a:bodyPr/>
          <a:lstStyle/>
          <a:p>
            <a:pPr algn="r">
              <a:lnSpc>
                <a:spcPct val="150000"/>
              </a:lnSpc>
            </a:pPr>
            <a:r>
              <a:rPr lang="ar-SA" sz="2800" b="1" dirty="0" smtClean="0">
                <a:cs typeface="B Roya" pitchFamily="2" charset="-78"/>
              </a:rPr>
              <a:t> </a:t>
            </a:r>
            <a:r>
              <a:rPr lang="ar-SA" sz="2800" b="1" dirty="0" smtClean="0">
                <a:solidFill>
                  <a:srgbClr val="002060"/>
                </a:solidFill>
                <a:effectLst>
                  <a:outerShdw blurRad="38100" dist="38100" dir="2700000" algn="tl">
                    <a:srgbClr val="C0C0C0"/>
                  </a:outerShdw>
                </a:effectLst>
                <a:cs typeface="B Roya" pitchFamily="2" charset="-78"/>
              </a:rPr>
              <a:t>متناسب بودن مداخله با توان معلّم </a:t>
            </a:r>
            <a:endParaRPr lang="en-US" sz="2800" b="1" dirty="0" smtClean="0">
              <a:solidFill>
                <a:srgbClr val="002060"/>
              </a:solidFill>
              <a:effectLst>
                <a:outerShdw blurRad="38100" dist="38100" dir="2700000" algn="tl">
                  <a:srgbClr val="C0C0C0"/>
                </a:outerShdw>
              </a:effectLst>
              <a:cs typeface="B Roya" pitchFamily="2" charset="-78"/>
            </a:endParaRPr>
          </a:p>
          <a:p>
            <a:pPr algn="r">
              <a:lnSpc>
                <a:spcPct val="150000"/>
              </a:lnSpc>
            </a:pPr>
            <a:r>
              <a:rPr lang="ar-SA" sz="2800" b="1" dirty="0" smtClean="0">
                <a:solidFill>
                  <a:srgbClr val="002060"/>
                </a:solidFill>
                <a:effectLst>
                  <a:outerShdw blurRad="38100" dist="38100" dir="2700000" algn="tl">
                    <a:srgbClr val="C0C0C0"/>
                  </a:outerShdw>
                </a:effectLst>
                <a:cs typeface="B Roya" pitchFamily="2" charset="-78"/>
              </a:rPr>
              <a:t>متناسب بودن مداخله با امكانات موجود، يعني قابليت اجرايي داشتن  </a:t>
            </a:r>
            <a:endParaRPr lang="en-US" sz="2800" b="1" dirty="0" smtClean="0">
              <a:solidFill>
                <a:srgbClr val="002060"/>
              </a:solidFill>
              <a:effectLst>
                <a:outerShdw blurRad="38100" dist="38100" dir="2700000" algn="tl">
                  <a:srgbClr val="C0C0C0"/>
                </a:outerShdw>
              </a:effectLst>
              <a:cs typeface="B Roya" pitchFamily="2" charset="-78"/>
            </a:endParaRPr>
          </a:p>
          <a:p>
            <a:pPr algn="r">
              <a:lnSpc>
                <a:spcPct val="150000"/>
              </a:lnSpc>
            </a:pPr>
            <a:r>
              <a:rPr lang="ar-SA" sz="2800" b="1" dirty="0" smtClean="0">
                <a:solidFill>
                  <a:srgbClr val="002060"/>
                </a:solidFill>
                <a:effectLst>
                  <a:outerShdw blurRad="38100" dist="38100" dir="2700000" algn="tl">
                    <a:srgbClr val="C0C0C0"/>
                  </a:outerShdw>
                </a:effectLst>
                <a:cs typeface="B Roya" pitchFamily="2" charset="-78"/>
              </a:rPr>
              <a:t>متناسب بودن با علايق و توانايي  دانش‌آموز يا  دانش‌آموزان </a:t>
            </a:r>
            <a:endParaRPr lang="en-US" sz="2800" b="1" dirty="0" smtClean="0">
              <a:solidFill>
                <a:srgbClr val="002060"/>
              </a:solidFill>
              <a:effectLst>
                <a:outerShdw blurRad="38100" dist="38100" dir="2700000" algn="tl">
                  <a:srgbClr val="C0C0C0"/>
                </a:outerShdw>
              </a:effectLst>
              <a:cs typeface="B Roya" pitchFamily="2" charset="-78"/>
            </a:endParaRPr>
          </a:p>
          <a:p>
            <a:pPr algn="r">
              <a:lnSpc>
                <a:spcPct val="150000"/>
              </a:lnSpc>
            </a:pPr>
            <a:r>
              <a:rPr lang="ar-SA" sz="2800" b="1" dirty="0" smtClean="0">
                <a:solidFill>
                  <a:srgbClr val="002060"/>
                </a:solidFill>
                <a:effectLst>
                  <a:outerShdw blurRad="38100" dist="38100" dir="2700000" algn="tl">
                    <a:srgbClr val="C0C0C0"/>
                  </a:outerShdw>
                </a:effectLst>
                <a:cs typeface="B Roya" pitchFamily="2" charset="-78"/>
              </a:rPr>
              <a:t>متناسب بودن با ضعف ها و قوت هاي  دانش‌آموز يا  دانش‌آموزان </a:t>
            </a:r>
            <a:endParaRPr lang="en-US" sz="2800" b="1" dirty="0" smtClean="0">
              <a:solidFill>
                <a:srgbClr val="002060"/>
              </a:solidFill>
              <a:effectLst>
                <a:outerShdw blurRad="38100" dist="38100" dir="2700000" algn="tl">
                  <a:srgbClr val="C0C0C0"/>
                </a:outerShdw>
              </a:effectLst>
              <a:cs typeface="B Roya" pitchFamily="2" charset="-78"/>
            </a:endParaRPr>
          </a:p>
          <a:p>
            <a:endParaRPr lang="en-US" b="1" dirty="0" smtClean="0">
              <a:solidFill>
                <a:srgbClr val="002060"/>
              </a:solidFill>
              <a:effectLst>
                <a:outerShdw blurRad="38100" dist="38100" dir="2700000" algn="tl">
                  <a:srgbClr val="C0C0C0"/>
                </a:outerShdw>
              </a:effectLst>
            </a:endParaRPr>
          </a:p>
        </p:txBody>
      </p:sp>
      <p:sp>
        <p:nvSpPr>
          <p:cNvPr id="201732" name="Slide Number Placeholder 8"/>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21F8748-C5C1-42EE-823A-0F82D3A54E6E}" type="slidenum">
              <a:rPr lang="ar-SA"/>
              <a:pPr eaLnBrk="1" hangingPunct="1"/>
              <a:t>137</a:t>
            </a:fld>
            <a:endParaRPr lang="en-US"/>
          </a:p>
        </p:txBody>
      </p:sp>
      <p:sp>
        <p:nvSpPr>
          <p:cNvPr id="8" name="Cloud Callout 7"/>
          <p:cNvSpPr/>
          <p:nvPr/>
        </p:nvSpPr>
        <p:spPr bwMode="auto">
          <a:xfrm>
            <a:off x="3203848" y="143270"/>
            <a:ext cx="5288657" cy="1701554"/>
          </a:xfrm>
          <a:prstGeom prst="cloudCallout">
            <a:avLst>
              <a:gd name="adj1" fmla="val 21056"/>
              <a:gd name="adj2" fmla="val 69174"/>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lstStyle/>
          <a:p>
            <a:pPr>
              <a:defRPr/>
            </a:pPr>
            <a:r>
              <a:rPr lang="fa-IR" sz="32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itchFamily="2" charset="-78"/>
              </a:rPr>
              <a:t>عوامل موثر در طراحي مداخله آموزشي</a:t>
            </a:r>
          </a:p>
        </p:txBody>
      </p:sp>
      <p:grpSp>
        <p:nvGrpSpPr>
          <p:cNvPr id="2" name="Group 2"/>
          <p:cNvGrpSpPr>
            <a:grpSpLocks/>
          </p:cNvGrpSpPr>
          <p:nvPr/>
        </p:nvGrpSpPr>
        <p:grpSpPr bwMode="auto">
          <a:xfrm>
            <a:off x="-3175" y="595313"/>
            <a:ext cx="1587500" cy="719137"/>
            <a:chOff x="-2" y="210"/>
            <a:chExt cx="1000" cy="453"/>
          </a:xfrm>
        </p:grpSpPr>
        <p:sp>
          <p:nvSpPr>
            <p:cNvPr id="201734"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01735" name="Text Box 4"/>
            <p:cNvSpPr txBox="1">
              <a:spLocks noChangeArrowheads="1"/>
            </p:cNvSpPr>
            <p:nvPr/>
          </p:nvSpPr>
          <p:spPr bwMode="auto">
            <a:xfrm rot="-2630473">
              <a:off x="-2" y="326"/>
              <a:ext cx="940"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1400" dirty="0">
                  <a:cs typeface="B Homa" pitchFamily="2" charset="-78"/>
                </a:rPr>
                <a:t>تصمیم گیری</a:t>
              </a:r>
              <a:endParaRPr lang="en-US" sz="2000" dirty="0">
                <a:cs typeface="B Homa" pitchFamily="2" charset="-78"/>
              </a:endParaRPr>
            </a:p>
          </p:txBody>
        </p:sp>
      </p:gr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4" name="Rectangle 3"/>
          <p:cNvSpPr>
            <a:spLocks noGrp="1" noChangeArrowheads="1"/>
          </p:cNvSpPr>
          <p:nvPr>
            <p:ph idx="1"/>
          </p:nvPr>
        </p:nvSpPr>
        <p:spPr>
          <a:xfrm>
            <a:off x="518864" y="1412776"/>
            <a:ext cx="8229600" cy="5112568"/>
          </a:xfrm>
        </p:spPr>
        <p:txBody>
          <a:bodyPr/>
          <a:lstStyle/>
          <a:p>
            <a:pPr algn="r">
              <a:lnSpc>
                <a:spcPct val="150000"/>
              </a:lnSpc>
            </a:pPr>
            <a:r>
              <a:rPr lang="ar-SA" b="1" dirty="0" smtClean="0">
                <a:solidFill>
                  <a:srgbClr val="0037E6"/>
                </a:solidFill>
                <a:cs typeface="B Roya" pitchFamily="2" charset="-78"/>
              </a:rPr>
              <a:t> </a:t>
            </a:r>
            <a:r>
              <a:rPr lang="fa-IR" sz="2800" b="1" dirty="0" smtClean="0">
                <a:solidFill>
                  <a:srgbClr val="0037E6"/>
                </a:solidFill>
                <a:cs typeface="B Roya" pitchFamily="2" charset="-78"/>
              </a:rPr>
              <a:t>نخست: </a:t>
            </a:r>
            <a:r>
              <a:rPr lang="fa-IR" sz="2800" b="1" dirty="0" smtClean="0">
                <a:cs typeface="B Roya" pitchFamily="2" charset="-78"/>
              </a:rPr>
              <a:t>بايد، براساس تحليل و تفسير اطلاعات جمع آوري شده، مشکل و دامنه‌ي آن مشخص گردد.</a:t>
            </a:r>
            <a:endParaRPr lang="en-US" sz="2800" b="1" dirty="0" smtClean="0">
              <a:cs typeface="B Roya" pitchFamily="2" charset="-78"/>
            </a:endParaRPr>
          </a:p>
          <a:p>
            <a:pPr algn="r">
              <a:lnSpc>
                <a:spcPct val="150000"/>
              </a:lnSpc>
            </a:pPr>
            <a:r>
              <a:rPr lang="fa-IR" sz="2800" b="1" dirty="0" smtClean="0">
                <a:solidFill>
                  <a:srgbClr val="0037E6"/>
                </a:solidFill>
                <a:cs typeface="B Roya" pitchFamily="2" charset="-78"/>
              </a:rPr>
              <a:t>دوم:  </a:t>
            </a:r>
            <a:r>
              <a:rPr lang="fa-IR" sz="2800" b="1" dirty="0" smtClean="0">
                <a:cs typeface="B Roya" pitchFamily="2" charset="-78"/>
              </a:rPr>
              <a:t>بايد، براساس امکانات و شرايط موجود، راه  يا راه هاي مقابله با مشکل مشخص شود.</a:t>
            </a:r>
            <a:endParaRPr lang="en-US" sz="2800" b="1" dirty="0" smtClean="0">
              <a:cs typeface="B Roya" pitchFamily="2" charset="-78"/>
            </a:endParaRPr>
          </a:p>
          <a:p>
            <a:pPr algn="r">
              <a:lnSpc>
                <a:spcPct val="150000"/>
              </a:lnSpc>
            </a:pPr>
            <a:r>
              <a:rPr lang="fa-IR" sz="2800" b="1" dirty="0" smtClean="0">
                <a:solidFill>
                  <a:srgbClr val="0037E6"/>
                </a:solidFill>
                <a:cs typeface="B Roya" pitchFamily="2" charset="-78"/>
              </a:rPr>
              <a:t>سوم: </a:t>
            </a:r>
            <a:r>
              <a:rPr lang="fa-IR" sz="2800" b="1" dirty="0" smtClean="0">
                <a:cs typeface="B Roya" pitchFamily="2" charset="-78"/>
              </a:rPr>
              <a:t>بايد همکاران و حاميان اجراي  مداخله مشخص گردد. </a:t>
            </a:r>
            <a:endParaRPr lang="en-US" sz="2800" b="1" dirty="0" smtClean="0">
              <a:cs typeface="B Roya" pitchFamily="2" charset="-78"/>
            </a:endParaRPr>
          </a:p>
          <a:p>
            <a:pPr algn="r">
              <a:lnSpc>
                <a:spcPct val="150000"/>
              </a:lnSpc>
            </a:pPr>
            <a:r>
              <a:rPr lang="fa-IR" sz="2800" b="1" dirty="0" smtClean="0">
                <a:solidFill>
                  <a:srgbClr val="0037E6"/>
                </a:solidFill>
                <a:cs typeface="B Roya" pitchFamily="2" charset="-78"/>
              </a:rPr>
              <a:t>چهارم : </a:t>
            </a:r>
            <a:r>
              <a:rPr lang="fa-IR" sz="2800" b="1" dirty="0" smtClean="0">
                <a:cs typeface="B Roya" pitchFamily="2" charset="-78"/>
              </a:rPr>
              <a:t>مداخله اجرا و يا  هدايت شود.</a:t>
            </a:r>
            <a:endParaRPr lang="en-US" sz="2800" b="1" dirty="0" smtClean="0">
              <a:cs typeface="B Roya" pitchFamily="2" charset="-78"/>
            </a:endParaRPr>
          </a:p>
          <a:p>
            <a:pPr algn="r">
              <a:lnSpc>
                <a:spcPct val="150000"/>
              </a:lnSpc>
            </a:pPr>
            <a:r>
              <a:rPr lang="fa-IR" sz="2800" b="1" dirty="0" smtClean="0">
                <a:solidFill>
                  <a:srgbClr val="0037E6"/>
                </a:solidFill>
                <a:cs typeface="B Roya" pitchFamily="2" charset="-78"/>
              </a:rPr>
              <a:t>پنجم: </a:t>
            </a:r>
            <a:r>
              <a:rPr lang="fa-IR" sz="2800" b="1" dirty="0" smtClean="0">
                <a:cs typeface="B Roya" pitchFamily="2" charset="-78"/>
              </a:rPr>
              <a:t>بايد از نتايج مداخله ارزيابي  به عمل آيد. </a:t>
            </a:r>
            <a:endParaRPr lang="en-US" sz="2800" b="1" dirty="0" smtClean="0">
              <a:cs typeface="B Roya" pitchFamily="2" charset="-78"/>
            </a:endParaRPr>
          </a:p>
        </p:txBody>
      </p:sp>
      <p:sp>
        <p:nvSpPr>
          <p:cNvPr id="202757" name="Slide Number Placeholder 8"/>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2A903A7-6B20-4A75-9C65-BC526DAE1604}" type="slidenum">
              <a:rPr lang="ar-SA"/>
              <a:pPr eaLnBrk="1" hangingPunct="1"/>
              <a:t>138</a:t>
            </a:fld>
            <a:endParaRPr lang="en-US"/>
          </a:p>
        </p:txBody>
      </p:sp>
      <p:grpSp>
        <p:nvGrpSpPr>
          <p:cNvPr id="2" name="Group 2"/>
          <p:cNvGrpSpPr>
            <a:grpSpLocks/>
          </p:cNvGrpSpPr>
          <p:nvPr/>
        </p:nvGrpSpPr>
        <p:grpSpPr bwMode="auto">
          <a:xfrm>
            <a:off x="-3175" y="595313"/>
            <a:ext cx="1587500" cy="719137"/>
            <a:chOff x="-2" y="210"/>
            <a:chExt cx="1000" cy="453"/>
          </a:xfrm>
        </p:grpSpPr>
        <p:sp>
          <p:nvSpPr>
            <p:cNvPr id="202758"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02759" name="Text Box 4"/>
            <p:cNvSpPr txBox="1">
              <a:spLocks noChangeArrowheads="1"/>
            </p:cNvSpPr>
            <p:nvPr/>
          </p:nvSpPr>
          <p:spPr bwMode="auto">
            <a:xfrm rot="18969527">
              <a:off x="-2" y="258"/>
              <a:ext cx="940"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1400" dirty="0">
                  <a:cs typeface="B Homa" pitchFamily="2" charset="-78"/>
                </a:rPr>
                <a:t>تحليل و تفسير اطلاعات</a:t>
              </a:r>
              <a:endParaRPr lang="en-US" sz="2000" dirty="0">
                <a:cs typeface="B Homa" pitchFamily="2" charset="-78"/>
              </a:endParaRPr>
            </a:p>
          </p:txBody>
        </p:sp>
      </p:grpSp>
      <p:sp>
        <p:nvSpPr>
          <p:cNvPr id="8" name="Cloud Callout 7"/>
          <p:cNvSpPr/>
          <p:nvPr/>
        </p:nvSpPr>
        <p:spPr bwMode="auto">
          <a:xfrm>
            <a:off x="2555776" y="285751"/>
            <a:ext cx="6088163" cy="911002"/>
          </a:xfrm>
          <a:prstGeom prst="cloudCallou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defRPr/>
            </a:pPr>
            <a:r>
              <a:rPr lang="fa-IR" sz="2800" b="1" dirty="0">
                <a:solidFill>
                  <a:srgbClr val="0D0D0D"/>
                </a:solidFill>
                <a:effectLst>
                  <a:outerShdw blurRad="38100" dist="38100" dir="2700000" algn="tl">
                    <a:srgbClr val="C0C0C0"/>
                  </a:outerShdw>
                </a:effectLst>
                <a:cs typeface="B Homa" pitchFamily="2" charset="-78"/>
              </a:rPr>
              <a:t>مراحل طراحي مداخله آموزشي</a:t>
            </a:r>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914400" y="2254274"/>
            <a:ext cx="7906072" cy="3983038"/>
          </a:xfrm>
        </p:spPr>
        <p:txBody>
          <a:bodyPr>
            <a:normAutofit fontScale="92500"/>
          </a:bodyPr>
          <a:lstStyle/>
          <a:p>
            <a:pPr algn="just" rtl="1">
              <a:lnSpc>
                <a:spcPct val="160000"/>
              </a:lnSpc>
            </a:pPr>
            <a:r>
              <a:rPr lang="fa-IR" sz="2800" b="1" dirty="0" smtClean="0">
                <a:solidFill>
                  <a:schemeClr val="tx1"/>
                </a:solidFill>
                <a:cs typeface="B Roya" pitchFamily="2" charset="-78"/>
              </a:rPr>
              <a:t>بازخورد، در واقع فعاليتي است که جريان يادگيري را در کلاس عمق مي‌بخشد. بازخوردهاي توصيفي، به دليل سهولت در برقراري ارتباط و انتقال دقيق‌ترِ منظور و مقصود معلّم، از عهده‌ي اين منظور بهتر برمي‌آيد. فعاليت‌هاي يادگيري  دانش‌آموز از طريق باز خورد، در مسير انتظارات آموزشي قرار مي‌گيرد. با وجود بازخورد توصيفي است که ارزش‌يابي، رشد دهنده ، توانمند‌ساز و پويا مي‌شود. </a:t>
            </a:r>
            <a:endParaRPr lang="en-US" sz="2800" b="1" dirty="0" smtClean="0">
              <a:solidFill>
                <a:schemeClr val="tx1"/>
              </a:solidFill>
              <a:effectLst>
                <a:outerShdw blurRad="38100" dist="38100" dir="2700000" algn="tl">
                  <a:srgbClr val="C0C0C0"/>
                </a:outerShdw>
              </a:effectLst>
              <a:cs typeface="B Roya" pitchFamily="2" charset="-78"/>
            </a:endParaRPr>
          </a:p>
        </p:txBody>
      </p:sp>
      <p:sp>
        <p:nvSpPr>
          <p:cNvPr id="206855" name="Slide Number Placeholder 8"/>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D930C95-6AD4-4700-8F74-BECD670D44CA}" type="slidenum">
              <a:rPr lang="ar-SA"/>
              <a:pPr eaLnBrk="1" hangingPunct="1"/>
              <a:t>139</a:t>
            </a:fld>
            <a:endParaRPr lang="en-US"/>
          </a:p>
        </p:txBody>
      </p:sp>
      <p:grpSp>
        <p:nvGrpSpPr>
          <p:cNvPr id="2" name="Group 2"/>
          <p:cNvGrpSpPr>
            <a:grpSpLocks/>
          </p:cNvGrpSpPr>
          <p:nvPr/>
        </p:nvGrpSpPr>
        <p:grpSpPr bwMode="auto">
          <a:xfrm>
            <a:off x="0" y="595313"/>
            <a:ext cx="1584325" cy="719137"/>
            <a:chOff x="0" y="210"/>
            <a:chExt cx="998" cy="453"/>
          </a:xfrm>
        </p:grpSpPr>
        <p:sp>
          <p:nvSpPr>
            <p:cNvPr id="206856"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06857" name="Text Box 4"/>
            <p:cNvSpPr txBox="1">
              <a:spLocks noChangeArrowheads="1"/>
            </p:cNvSpPr>
            <p:nvPr/>
          </p:nvSpPr>
          <p:spPr bwMode="auto">
            <a:xfrm rot="-2630473">
              <a:off x="0" y="309"/>
              <a:ext cx="94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dirty="0">
                  <a:cs typeface="B Homa" pitchFamily="2" charset="-78"/>
                </a:rPr>
                <a:t>بازخورد</a:t>
              </a:r>
              <a:endParaRPr lang="en-US" dirty="0">
                <a:cs typeface="B Homa" pitchFamily="2" charset="-78"/>
              </a:endParaRPr>
            </a:p>
          </p:txBody>
        </p:sp>
      </p:grpSp>
      <p:sp>
        <p:nvSpPr>
          <p:cNvPr id="8" name="Cloud Callout 7"/>
          <p:cNvSpPr/>
          <p:nvPr/>
        </p:nvSpPr>
        <p:spPr bwMode="auto">
          <a:xfrm>
            <a:off x="3643306" y="285728"/>
            <a:ext cx="5000660" cy="1357322"/>
          </a:xfrm>
          <a:prstGeom prst="cloudCallou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a:defRPr/>
            </a:pPr>
            <a:r>
              <a:rPr lang="fa-IR" sz="3600" b="1" dirty="0">
                <a:solidFill>
                  <a:schemeClr val="bg1">
                    <a:lumMod val="95000"/>
                  </a:schemeClr>
                </a:solidFill>
                <a:effectLst>
                  <a:outerShdw blurRad="38100" dist="38100" dir="2700000" algn="tl">
                    <a:srgbClr val="000000">
                      <a:alpha val="43137"/>
                    </a:srgbClr>
                  </a:outerShdw>
                </a:effectLst>
                <a:cs typeface="B Homa" pitchFamily="2" charset="-78"/>
              </a:rPr>
              <a:t>گام پنجم: بازخورد</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4925" y="406400"/>
            <a:ext cx="1649413" cy="931863"/>
            <a:chOff x="0" y="210"/>
            <a:chExt cx="1039" cy="587"/>
          </a:xfrm>
        </p:grpSpPr>
        <p:sp>
          <p:nvSpPr>
            <p:cNvPr id="93194"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93195" name="Text Box 4"/>
            <p:cNvSpPr txBox="1">
              <a:spLocks noChangeArrowheads="1"/>
            </p:cNvSpPr>
            <p:nvPr/>
          </p:nvSpPr>
          <p:spPr bwMode="auto">
            <a:xfrm rot="-2630473">
              <a:off x="99" y="259"/>
              <a:ext cx="940" cy="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2000">
                  <a:cs typeface="Homa" pitchFamily="2" charset="-78"/>
                </a:rPr>
                <a:t>ضرورت </a:t>
              </a:r>
            </a:p>
            <a:p>
              <a:pPr algn="ctr" eaLnBrk="1" hangingPunct="1">
                <a:spcBef>
                  <a:spcPct val="50000"/>
                </a:spcBef>
              </a:pPr>
              <a:endParaRPr lang="en-US" sz="2000">
                <a:cs typeface="Homa" pitchFamily="2" charset="-78"/>
              </a:endParaRPr>
            </a:p>
          </p:txBody>
        </p:sp>
      </p:grpSp>
      <p:sp>
        <p:nvSpPr>
          <p:cNvPr id="13" name="Cloud 12"/>
          <p:cNvSpPr/>
          <p:nvPr/>
        </p:nvSpPr>
        <p:spPr bwMode="auto">
          <a:xfrm>
            <a:off x="468313" y="750888"/>
            <a:ext cx="6016625" cy="2643187"/>
          </a:xfrm>
          <a:prstGeom prst="cloud">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lnSpc>
                <a:spcPct val="120000"/>
              </a:lnSpc>
              <a:spcBef>
                <a:spcPct val="50000"/>
              </a:spcBef>
              <a:defRPr/>
            </a:pPr>
            <a:r>
              <a:rPr lang="ar-SA" sz="3200" b="1" dirty="0">
                <a:solidFill>
                  <a:schemeClr val="tx1"/>
                </a:solidFill>
                <a:cs typeface="B Roya" pitchFamily="2" charset="-78"/>
              </a:rPr>
              <a:t>ي</a:t>
            </a:r>
            <a:r>
              <a:rPr lang="fa-IR" sz="3200" b="1" dirty="0">
                <a:solidFill>
                  <a:schemeClr val="tx1"/>
                </a:solidFill>
                <a:cs typeface="B Roya" pitchFamily="2" charset="-78"/>
              </a:rPr>
              <a:t>عن</a:t>
            </a:r>
            <a:r>
              <a:rPr lang="ar-SA" sz="3200" b="1" dirty="0">
                <a:solidFill>
                  <a:schemeClr val="tx1"/>
                </a:solidFill>
                <a:cs typeface="B Roya" pitchFamily="2" charset="-78"/>
              </a:rPr>
              <a:t>ي</a:t>
            </a:r>
            <a:r>
              <a:rPr lang="fa-IR" sz="3200" b="1" dirty="0">
                <a:solidFill>
                  <a:schemeClr val="tx1"/>
                </a:solidFill>
                <a:cs typeface="B Roya" pitchFamily="2" charset="-78"/>
              </a:rPr>
              <a:t> توجه افراط</a:t>
            </a:r>
            <a:r>
              <a:rPr lang="ar-SA" sz="3200" b="1" dirty="0">
                <a:solidFill>
                  <a:schemeClr val="tx1"/>
                </a:solidFill>
                <a:cs typeface="B Roya" pitchFamily="2" charset="-78"/>
              </a:rPr>
              <a:t>ي</a:t>
            </a:r>
            <a:r>
              <a:rPr lang="fa-IR" sz="3200" b="1" dirty="0">
                <a:solidFill>
                  <a:schemeClr val="tx1"/>
                </a:solidFill>
                <a:cs typeface="B Roya" pitchFamily="2" charset="-78"/>
              </a:rPr>
              <a:t> به بازده </a:t>
            </a:r>
            <a:r>
              <a:rPr lang="ar-SA" sz="3200" b="1" dirty="0">
                <a:solidFill>
                  <a:schemeClr val="tx1"/>
                </a:solidFill>
                <a:cs typeface="B Roya" pitchFamily="2" charset="-78"/>
              </a:rPr>
              <a:t>ي</a:t>
            </a:r>
            <a:r>
              <a:rPr lang="fa-IR" sz="3200" b="1" dirty="0">
                <a:solidFill>
                  <a:schemeClr val="tx1"/>
                </a:solidFill>
                <a:cs typeface="B Roya" pitchFamily="2" charset="-78"/>
              </a:rPr>
              <a:t>ادگ</a:t>
            </a:r>
            <a:r>
              <a:rPr lang="ar-SA" sz="3200" b="1" dirty="0">
                <a:solidFill>
                  <a:schemeClr val="tx1"/>
                </a:solidFill>
                <a:cs typeface="B Roya" pitchFamily="2" charset="-78"/>
              </a:rPr>
              <a:t>ي</a:t>
            </a:r>
            <a:r>
              <a:rPr lang="fa-IR" sz="3200" b="1" dirty="0">
                <a:solidFill>
                  <a:schemeClr val="tx1"/>
                </a:solidFill>
                <a:cs typeface="B Roya" pitchFamily="2" charset="-78"/>
              </a:rPr>
              <a:t>ر</a:t>
            </a:r>
            <a:r>
              <a:rPr lang="ar-SA" sz="3200" b="1" dirty="0">
                <a:solidFill>
                  <a:schemeClr val="tx1"/>
                </a:solidFill>
                <a:cs typeface="B Roya" pitchFamily="2" charset="-78"/>
              </a:rPr>
              <a:t>ي</a:t>
            </a:r>
            <a:r>
              <a:rPr lang="fa-IR" sz="3200" b="1" dirty="0">
                <a:solidFill>
                  <a:schemeClr val="tx1"/>
                </a:solidFill>
                <a:cs typeface="B Roya" pitchFamily="2" charset="-78"/>
              </a:rPr>
              <a:t> و ناد</a:t>
            </a:r>
            <a:r>
              <a:rPr lang="ar-SA" sz="3200" b="1" dirty="0">
                <a:solidFill>
                  <a:schemeClr val="tx1"/>
                </a:solidFill>
                <a:cs typeface="B Roya" pitchFamily="2" charset="-78"/>
              </a:rPr>
              <a:t>ي</a:t>
            </a:r>
            <a:r>
              <a:rPr lang="fa-IR" sz="3200" b="1" dirty="0">
                <a:solidFill>
                  <a:schemeClr val="tx1"/>
                </a:solidFill>
                <a:cs typeface="B Roya" pitchFamily="2" charset="-78"/>
              </a:rPr>
              <a:t>ده گرفتن چگونگ</a:t>
            </a:r>
            <a:r>
              <a:rPr lang="ar-SA" sz="3200" b="1" dirty="0">
                <a:solidFill>
                  <a:schemeClr val="tx1"/>
                </a:solidFill>
                <a:cs typeface="B Roya" pitchFamily="2" charset="-78"/>
              </a:rPr>
              <a:t>ي</a:t>
            </a:r>
            <a:r>
              <a:rPr lang="fa-IR" sz="3200" b="1" dirty="0">
                <a:solidFill>
                  <a:schemeClr val="tx1"/>
                </a:solidFill>
                <a:cs typeface="B Roya" pitchFamily="2" charset="-78"/>
              </a:rPr>
              <a:t> </a:t>
            </a:r>
            <a:r>
              <a:rPr lang="ar-SA" sz="3200" b="1" dirty="0">
                <a:solidFill>
                  <a:schemeClr val="tx1"/>
                </a:solidFill>
                <a:cs typeface="B Roya" pitchFamily="2" charset="-78"/>
              </a:rPr>
              <a:t>ي</a:t>
            </a:r>
            <a:r>
              <a:rPr lang="fa-IR" sz="3200" b="1" dirty="0">
                <a:solidFill>
                  <a:schemeClr val="tx1"/>
                </a:solidFill>
                <a:cs typeface="B Roya" pitchFamily="2" charset="-78"/>
              </a:rPr>
              <a:t>ادگ</a:t>
            </a:r>
            <a:r>
              <a:rPr lang="ar-SA" sz="3200" b="1" dirty="0">
                <a:solidFill>
                  <a:schemeClr val="tx1"/>
                </a:solidFill>
                <a:cs typeface="B Roya" pitchFamily="2" charset="-78"/>
              </a:rPr>
              <a:t>ي</a:t>
            </a:r>
            <a:r>
              <a:rPr lang="fa-IR" sz="3200" b="1" dirty="0">
                <a:solidFill>
                  <a:schemeClr val="tx1"/>
                </a:solidFill>
                <a:cs typeface="B Roya" pitchFamily="2" charset="-78"/>
              </a:rPr>
              <a:t>ر</a:t>
            </a:r>
            <a:r>
              <a:rPr lang="ar-SA" sz="3200" b="1" dirty="0">
                <a:solidFill>
                  <a:schemeClr val="tx1"/>
                </a:solidFill>
                <a:cs typeface="B Roya" pitchFamily="2" charset="-78"/>
              </a:rPr>
              <a:t>ي</a:t>
            </a:r>
            <a:endParaRPr lang="en-US" sz="3200" b="1" dirty="0">
              <a:solidFill>
                <a:schemeClr val="tx1"/>
              </a:solidFill>
              <a:cs typeface="B Roya" pitchFamily="2" charset="-78"/>
            </a:endParaRPr>
          </a:p>
        </p:txBody>
      </p:sp>
      <p:sp>
        <p:nvSpPr>
          <p:cNvPr id="93188" name="Slide Number Placeholder 7"/>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5C02737-BDC6-43EF-AA80-4E46680C55D1}" type="slidenum">
              <a:rPr lang="ar-SA"/>
              <a:pPr eaLnBrk="1" hangingPunct="1"/>
              <a:t>14</a:t>
            </a:fld>
            <a:endParaRPr lang="en-US"/>
          </a:p>
        </p:txBody>
      </p:sp>
      <p:sp>
        <p:nvSpPr>
          <p:cNvPr id="93189" name="Cloud Callout 11"/>
          <p:cNvSpPr>
            <a:spLocks noChangeArrowheads="1"/>
          </p:cNvSpPr>
          <p:nvPr/>
        </p:nvSpPr>
        <p:spPr bwMode="auto">
          <a:xfrm>
            <a:off x="6227763" y="890588"/>
            <a:ext cx="2500312" cy="1181100"/>
          </a:xfrm>
          <a:prstGeom prst="cloudCallout">
            <a:avLst>
              <a:gd name="adj1" fmla="val -66106"/>
              <a:gd name="adj2" fmla="val 49514"/>
            </a:avLst>
          </a:prstGeom>
          <a:solidFill>
            <a:srgbClr val="FFFF99"/>
          </a:solidFill>
          <a:ln w="9525" algn="ctr">
            <a:solidFill>
              <a:srgbClr val="0000FF"/>
            </a:solidFill>
            <a:round/>
            <a:headEnd/>
            <a:tailEnd/>
          </a:ln>
        </p:spPr>
        <p:txBody>
          <a:bodyPr/>
          <a:lstStyle/>
          <a:p>
            <a:pPr>
              <a:lnSpc>
                <a:spcPct val="120000"/>
              </a:lnSpc>
              <a:spcBef>
                <a:spcPct val="50000"/>
              </a:spcBef>
            </a:pPr>
            <a:r>
              <a:rPr lang="fa-IR" sz="1600" b="1">
                <a:solidFill>
                  <a:srgbClr val="FF0000"/>
                </a:solidFill>
                <a:cs typeface="B Titr" pitchFamily="2" charset="-78"/>
              </a:rPr>
              <a:t> </a:t>
            </a:r>
            <a:r>
              <a:rPr lang="fa-IR" sz="2400" b="1">
                <a:solidFill>
                  <a:srgbClr val="FF0000"/>
                </a:solidFill>
                <a:cs typeface="B Titr" pitchFamily="2" charset="-78"/>
              </a:rPr>
              <a:t>نت</a:t>
            </a:r>
            <a:r>
              <a:rPr lang="ar-SA" sz="2400" b="1">
                <a:solidFill>
                  <a:srgbClr val="FF0000"/>
                </a:solidFill>
                <a:cs typeface="B Titr" pitchFamily="2" charset="-78"/>
              </a:rPr>
              <a:t>ي</a:t>
            </a:r>
            <a:r>
              <a:rPr lang="fa-IR" sz="2400" b="1">
                <a:solidFill>
                  <a:srgbClr val="FF0000"/>
                </a:solidFill>
                <a:cs typeface="B Titr" pitchFamily="2" charset="-78"/>
              </a:rPr>
              <a:t>جه مدار</a:t>
            </a:r>
            <a:r>
              <a:rPr lang="ar-SA" sz="2400" b="1">
                <a:solidFill>
                  <a:srgbClr val="FF0000"/>
                </a:solidFill>
                <a:cs typeface="B Titr" pitchFamily="2" charset="-78"/>
              </a:rPr>
              <a:t>ي</a:t>
            </a:r>
            <a:endParaRPr lang="fa-IR" sz="2400" b="1">
              <a:solidFill>
                <a:srgbClr val="FF0000"/>
              </a:solidFill>
              <a:cs typeface="B Titr" pitchFamily="2" charset="-78"/>
            </a:endParaRPr>
          </a:p>
        </p:txBody>
      </p:sp>
      <p:sp>
        <p:nvSpPr>
          <p:cNvPr id="8" name="Explosion 2 7"/>
          <p:cNvSpPr/>
          <p:nvPr/>
        </p:nvSpPr>
        <p:spPr bwMode="auto">
          <a:xfrm rot="396057">
            <a:off x="67386" y="3143250"/>
            <a:ext cx="6840759" cy="3598118"/>
          </a:xfrm>
          <a:prstGeom prst="irregularSeal2">
            <a:avLst/>
          </a:prstGeom>
          <a:solidFill>
            <a:schemeClr val="accent2">
              <a:lumMod val="20000"/>
              <a:lumOff val="80000"/>
            </a:scheme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a:scene3d>
              <a:camera prst="isometricOffAxis1Right"/>
              <a:lightRig rig="threePt" dir="t"/>
            </a:scene3d>
          </a:bodyPr>
          <a:lstStyle/>
          <a:p>
            <a:pPr>
              <a:defRPr/>
            </a:pPr>
            <a:r>
              <a:rPr lang="ar-SA" sz="2800" b="1" dirty="0">
                <a:ln>
                  <a:solidFill>
                    <a:srgbClr val="003399"/>
                  </a:solidFill>
                </a:ln>
                <a:solidFill>
                  <a:schemeClr val="tx1">
                    <a:lumMod val="85000"/>
                    <a:lumOff val="15000"/>
                  </a:schemeClr>
                </a:solidFill>
                <a:cs typeface="B Mitra" pitchFamily="2" charset="-78"/>
              </a:rPr>
              <a:t>ي</a:t>
            </a:r>
            <a:r>
              <a:rPr lang="fa-IR" sz="2800" b="1" dirty="0">
                <a:ln>
                  <a:solidFill>
                    <a:srgbClr val="003399"/>
                  </a:solidFill>
                </a:ln>
                <a:solidFill>
                  <a:schemeClr val="tx1">
                    <a:lumMod val="85000"/>
                    <a:lumOff val="15000"/>
                  </a:schemeClr>
                </a:solidFill>
                <a:cs typeface="B Mitra" pitchFamily="2" charset="-78"/>
              </a:rPr>
              <a:t>عن</a:t>
            </a:r>
            <a:r>
              <a:rPr lang="ar-SA" sz="2800" b="1" dirty="0">
                <a:ln>
                  <a:solidFill>
                    <a:srgbClr val="003399"/>
                  </a:solidFill>
                </a:ln>
                <a:solidFill>
                  <a:schemeClr val="tx1">
                    <a:lumMod val="85000"/>
                    <a:lumOff val="15000"/>
                  </a:schemeClr>
                </a:solidFill>
                <a:cs typeface="B Mitra" pitchFamily="2" charset="-78"/>
              </a:rPr>
              <a:t>ي</a:t>
            </a:r>
            <a:r>
              <a:rPr lang="fa-IR" sz="2800" b="1" dirty="0">
                <a:ln>
                  <a:solidFill>
                    <a:srgbClr val="003399"/>
                  </a:solidFill>
                </a:ln>
                <a:solidFill>
                  <a:schemeClr val="tx1">
                    <a:lumMod val="85000"/>
                    <a:lumOff val="15000"/>
                  </a:schemeClr>
                </a:solidFill>
                <a:cs typeface="B Mitra" pitchFamily="2" charset="-78"/>
              </a:rPr>
              <a:t> ناتوان</a:t>
            </a:r>
            <a:r>
              <a:rPr lang="ar-SA" sz="2800" b="1" dirty="0">
                <a:ln>
                  <a:solidFill>
                    <a:srgbClr val="003399"/>
                  </a:solidFill>
                </a:ln>
                <a:solidFill>
                  <a:schemeClr val="tx1">
                    <a:lumMod val="85000"/>
                    <a:lumOff val="15000"/>
                  </a:schemeClr>
                </a:solidFill>
                <a:cs typeface="B Mitra" pitchFamily="2" charset="-78"/>
              </a:rPr>
              <a:t>ي</a:t>
            </a:r>
            <a:r>
              <a:rPr lang="fa-IR" sz="2800" b="1" dirty="0">
                <a:ln>
                  <a:solidFill>
                    <a:srgbClr val="003399"/>
                  </a:solidFill>
                </a:ln>
                <a:solidFill>
                  <a:schemeClr val="tx1">
                    <a:lumMod val="85000"/>
                    <a:lumOff val="15000"/>
                  </a:schemeClr>
                </a:solidFill>
                <a:cs typeface="B Mitra" pitchFamily="2" charset="-78"/>
              </a:rPr>
              <a:t> امتحان در پوشش تمام</a:t>
            </a:r>
            <a:r>
              <a:rPr lang="ar-SA" sz="2800" b="1" dirty="0">
                <a:ln>
                  <a:solidFill>
                    <a:srgbClr val="003399"/>
                  </a:solidFill>
                </a:ln>
                <a:solidFill>
                  <a:schemeClr val="tx1">
                    <a:lumMod val="85000"/>
                    <a:lumOff val="15000"/>
                  </a:schemeClr>
                </a:solidFill>
                <a:cs typeface="B Mitra" pitchFamily="2" charset="-78"/>
              </a:rPr>
              <a:t>ي</a:t>
            </a:r>
            <a:r>
              <a:rPr lang="fa-IR" sz="2800" b="1" dirty="0">
                <a:ln>
                  <a:solidFill>
                    <a:srgbClr val="003399"/>
                  </a:solidFill>
                </a:ln>
                <a:solidFill>
                  <a:schemeClr val="tx1">
                    <a:lumMod val="85000"/>
                    <a:lumOff val="15000"/>
                  </a:schemeClr>
                </a:solidFill>
                <a:cs typeface="B Mitra" pitchFamily="2" charset="-78"/>
              </a:rPr>
              <a:t> اهداف آموزش و پرورش</a:t>
            </a:r>
            <a:endParaRPr lang="en-US" sz="2800" b="1" dirty="0">
              <a:ln>
                <a:solidFill>
                  <a:srgbClr val="003399"/>
                </a:solidFill>
              </a:ln>
              <a:solidFill>
                <a:schemeClr val="tx1">
                  <a:lumMod val="85000"/>
                  <a:lumOff val="15000"/>
                </a:schemeClr>
              </a:solidFill>
              <a:cs typeface="B Mitra" pitchFamily="2" charset="-78"/>
            </a:endParaRPr>
          </a:p>
        </p:txBody>
      </p:sp>
      <p:sp>
        <p:nvSpPr>
          <p:cNvPr id="9" name="Cloud Callout 7"/>
          <p:cNvSpPr>
            <a:spLocks noChangeArrowheads="1"/>
          </p:cNvSpPr>
          <p:nvPr/>
        </p:nvSpPr>
        <p:spPr bwMode="auto">
          <a:xfrm>
            <a:off x="5652120" y="3143250"/>
            <a:ext cx="3096344" cy="1941934"/>
          </a:xfrm>
          <a:prstGeom prst="cloudCallout">
            <a:avLst>
              <a:gd name="adj1" fmla="val -62670"/>
              <a:gd name="adj2" fmla="val 50728"/>
            </a:avLst>
          </a:prstGeom>
          <a:solidFill>
            <a:srgbClr val="FFFF99"/>
          </a:solidFill>
          <a:ln w="9525" algn="ctr">
            <a:solidFill>
              <a:schemeClr val="tx1"/>
            </a:solidFill>
            <a:round/>
            <a:headEnd/>
            <a:tailEnd/>
          </a:ln>
          <a:effectLst>
            <a:glow rad="101600">
              <a:schemeClr val="accent2">
                <a:satMod val="175000"/>
                <a:alpha val="40000"/>
              </a:schemeClr>
            </a:glow>
          </a:effectLst>
        </p:spPr>
        <p:txBody>
          <a:bodyPr/>
          <a:lstStyle/>
          <a:p>
            <a:pPr algn="ctr">
              <a:spcBef>
                <a:spcPct val="50000"/>
              </a:spcBef>
              <a:defRPr/>
            </a:pPr>
            <a:r>
              <a:rPr lang="fa-IR" sz="2800" b="1" dirty="0">
                <a:solidFill>
                  <a:srgbClr val="C00000"/>
                </a:solidFill>
                <a:ea typeface="+mn-ea"/>
                <a:cs typeface="B Jadid" pitchFamily="2" charset="-78"/>
              </a:rPr>
              <a:t>عدم اعتبار در سنجش اهداف عال</a:t>
            </a:r>
            <a:r>
              <a:rPr lang="ar-SA" sz="2800" b="1" dirty="0">
                <a:solidFill>
                  <a:srgbClr val="C00000"/>
                </a:solidFill>
                <a:ea typeface="+mn-ea"/>
                <a:cs typeface="B Jadid" pitchFamily="2" charset="-78"/>
              </a:rPr>
              <a:t>ي</a:t>
            </a:r>
            <a:endParaRPr lang="en-US" sz="2800" b="1" dirty="0">
              <a:solidFill>
                <a:srgbClr val="C00000"/>
              </a:solidFill>
              <a:ea typeface="+mn-ea"/>
              <a:cs typeface="B Jadid"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par>
                          <p:cTn id="13" fill="hold" nodeType="afterGroup">
                            <p:stCondLst>
                              <p:cond delay="500"/>
                            </p:stCondLst>
                            <p:childTnLst>
                              <p:par>
                                <p:cTn id="14" presetID="53"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990600" y="2143125"/>
            <a:ext cx="7696200" cy="3983038"/>
          </a:xfrm>
        </p:spPr>
        <p:txBody>
          <a:bodyPr/>
          <a:lstStyle/>
          <a:p>
            <a:pPr algn="r">
              <a:buFontTx/>
              <a:buNone/>
            </a:pPr>
            <a:r>
              <a:rPr lang="fa-IR" sz="2800" b="1" dirty="0" smtClean="0">
                <a:solidFill>
                  <a:srgbClr val="C00000"/>
                </a:solidFill>
                <a:cs typeface="B Titr" pitchFamily="2" charset="-78"/>
              </a:rPr>
              <a:t>از منظر ابزار ارتباط</a:t>
            </a:r>
            <a:endParaRPr lang="en-US" sz="2800" dirty="0" smtClean="0">
              <a:solidFill>
                <a:srgbClr val="C00000"/>
              </a:solidFill>
              <a:cs typeface="B Titr" pitchFamily="2" charset="-78"/>
            </a:endParaRPr>
          </a:p>
          <a:p>
            <a:pPr algn="r"/>
            <a:r>
              <a:rPr lang="fa-IR" sz="2800" b="1" dirty="0" smtClean="0">
                <a:solidFill>
                  <a:srgbClr val="0037E6"/>
                </a:solidFill>
                <a:cs typeface="B Nazanin" pitchFamily="2" charset="-78"/>
              </a:rPr>
              <a:t>بازخوردهاي شفاهي، </a:t>
            </a:r>
            <a:r>
              <a:rPr lang="fa-IR" sz="2800" b="1" dirty="0" smtClean="0">
                <a:solidFill>
                  <a:srgbClr val="002060"/>
                </a:solidFill>
                <a:cs typeface="B Nazanin" pitchFamily="2" charset="-78"/>
              </a:rPr>
              <a:t>مانند گفت‌وگوي معلّم با  دانش‌آموزي كه در حال حل كردن يك مسئله است.</a:t>
            </a:r>
            <a:endParaRPr lang="en-US" sz="2800" b="1" dirty="0" smtClean="0">
              <a:solidFill>
                <a:srgbClr val="002060"/>
              </a:solidFill>
              <a:cs typeface="B Nazanin" pitchFamily="2" charset="-78"/>
            </a:endParaRPr>
          </a:p>
          <a:p>
            <a:pPr algn="r"/>
            <a:r>
              <a:rPr lang="fa-IR" sz="2800" b="1" dirty="0" smtClean="0">
                <a:solidFill>
                  <a:srgbClr val="0037E6"/>
                </a:solidFill>
                <a:cs typeface="B Nazanin" pitchFamily="2" charset="-78"/>
              </a:rPr>
              <a:t>بازخوردهاي كتبي يا نوشتاري، </a:t>
            </a:r>
            <a:r>
              <a:rPr lang="fa-IR" sz="2800" b="1" dirty="0" smtClean="0">
                <a:solidFill>
                  <a:srgbClr val="002060"/>
                </a:solidFill>
                <a:cs typeface="B Nazanin" pitchFamily="2" charset="-78"/>
              </a:rPr>
              <a:t>مانند آن چه  كه معلّم بر روي تكاليف  دانش‌آموزان مي‌نويسد.</a:t>
            </a:r>
            <a:endParaRPr lang="en-US" sz="2800" b="1" dirty="0" smtClean="0">
              <a:solidFill>
                <a:srgbClr val="002060"/>
              </a:solidFill>
              <a:cs typeface="B Nazanin" pitchFamily="2" charset="-78"/>
            </a:endParaRPr>
          </a:p>
          <a:p>
            <a:endParaRPr lang="en-US" sz="2800" b="1" dirty="0" smtClean="0">
              <a:solidFill>
                <a:srgbClr val="002060"/>
              </a:solidFill>
              <a:effectLst>
                <a:outerShdw blurRad="38100" dist="38100" dir="2700000" algn="tl">
                  <a:srgbClr val="C0C0C0"/>
                </a:outerShdw>
              </a:effectLst>
            </a:endParaRPr>
          </a:p>
        </p:txBody>
      </p:sp>
      <p:grpSp>
        <p:nvGrpSpPr>
          <p:cNvPr id="2" name="Group 2"/>
          <p:cNvGrpSpPr>
            <a:grpSpLocks/>
          </p:cNvGrpSpPr>
          <p:nvPr/>
        </p:nvGrpSpPr>
        <p:grpSpPr bwMode="auto">
          <a:xfrm>
            <a:off x="0" y="595313"/>
            <a:ext cx="1584325" cy="719137"/>
            <a:chOff x="0" y="210"/>
            <a:chExt cx="998" cy="453"/>
          </a:xfrm>
        </p:grpSpPr>
        <p:sp>
          <p:nvSpPr>
            <p:cNvPr id="207878"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07879" name="Text Box 4"/>
            <p:cNvSpPr txBox="1">
              <a:spLocks noChangeArrowheads="1"/>
            </p:cNvSpPr>
            <p:nvPr/>
          </p:nvSpPr>
          <p:spPr bwMode="auto">
            <a:xfrm rot="-2630473">
              <a:off x="0" y="309"/>
              <a:ext cx="94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a:cs typeface="Homa" pitchFamily="2" charset="-78"/>
                </a:rPr>
                <a:t>بازخورد</a:t>
              </a:r>
              <a:endParaRPr lang="en-US">
                <a:cs typeface="Homa" pitchFamily="2" charset="-78"/>
              </a:endParaRPr>
            </a:p>
          </p:txBody>
        </p:sp>
      </p:grpSp>
      <p:sp>
        <p:nvSpPr>
          <p:cNvPr id="8" name="Cloud Callout 7"/>
          <p:cNvSpPr/>
          <p:nvPr/>
        </p:nvSpPr>
        <p:spPr bwMode="auto">
          <a:xfrm>
            <a:off x="3643313" y="357188"/>
            <a:ext cx="5000625" cy="1357312"/>
          </a:xfrm>
          <a:prstGeom prst="cloudCallou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lgn="ctr">
              <a:defRPr/>
            </a:pPr>
            <a:r>
              <a:rPr lang="fa-IR" sz="3600" b="1" dirty="0">
                <a:solidFill>
                  <a:srgbClr val="002060"/>
                </a:solidFill>
                <a:effectLst>
                  <a:outerShdw blurRad="38100" dist="38100" dir="2700000" algn="tl">
                    <a:srgbClr val="000000">
                      <a:alpha val="43137"/>
                    </a:srgbClr>
                  </a:outerShdw>
                </a:effectLst>
                <a:cs typeface="Homa" pitchFamily="2" charset="-78"/>
              </a:rPr>
              <a:t>انواع بازخورد</a:t>
            </a:r>
          </a:p>
        </p:txBody>
      </p:sp>
      <p:sp>
        <p:nvSpPr>
          <p:cNvPr id="207877" name="Slide Number Placeholder 8"/>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99A2D53-6CCD-42C4-8908-C9484C1ABF87}" type="slidenum">
              <a:rPr lang="ar-SA"/>
              <a:pPr eaLnBrk="1" hangingPunct="1"/>
              <a:t>140</a:t>
            </a:fld>
            <a:endParaRPr lang="en-US"/>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1066800" y="2143125"/>
            <a:ext cx="7620000" cy="3571875"/>
          </a:xfrm>
        </p:spPr>
        <p:txBody>
          <a:bodyPr/>
          <a:lstStyle/>
          <a:p>
            <a:pPr algn="r">
              <a:buFontTx/>
              <a:buNone/>
            </a:pPr>
            <a:r>
              <a:rPr lang="fa-IR" sz="2800" b="1" dirty="0" smtClean="0">
                <a:solidFill>
                  <a:srgbClr val="C00000"/>
                </a:solidFill>
              </a:rPr>
              <a:t> </a:t>
            </a:r>
            <a:r>
              <a:rPr lang="fa-IR" sz="2800" b="1" dirty="0" smtClean="0">
                <a:solidFill>
                  <a:srgbClr val="C00000"/>
                </a:solidFill>
                <a:cs typeface="B Titr" pitchFamily="2" charset="-78"/>
              </a:rPr>
              <a:t>از منظر محتوا</a:t>
            </a:r>
            <a:endParaRPr lang="en-US" sz="2800" dirty="0" smtClean="0">
              <a:solidFill>
                <a:srgbClr val="C00000"/>
              </a:solidFill>
              <a:cs typeface="B Titr" pitchFamily="2" charset="-78"/>
            </a:endParaRPr>
          </a:p>
          <a:p>
            <a:pPr algn="r"/>
            <a:r>
              <a:rPr lang="fa-IR" sz="2800" b="1" dirty="0" smtClean="0">
                <a:solidFill>
                  <a:srgbClr val="0037E6"/>
                </a:solidFill>
                <a:cs typeface="B Nazanin" pitchFamily="2" charset="-78"/>
              </a:rPr>
              <a:t>بازخوردهاي شناختي: </a:t>
            </a:r>
            <a:r>
              <a:rPr lang="fa-IR" sz="2800" b="1" dirty="0" smtClean="0">
                <a:solidFill>
                  <a:srgbClr val="002060"/>
                </a:solidFill>
                <a:cs typeface="B Nazanin" pitchFamily="2" charset="-78"/>
              </a:rPr>
              <a:t>بازخوردهايي كه به دانش‌آموزان در باره‌ي يادگيري مطالب و مباحث درس ها ارائه مي گردد.</a:t>
            </a:r>
          </a:p>
          <a:p>
            <a:pPr algn="r"/>
            <a:r>
              <a:rPr lang="fa-IR" sz="2800" b="1" dirty="0" smtClean="0">
                <a:solidFill>
                  <a:srgbClr val="002060"/>
                </a:solidFill>
                <a:cs typeface="B Nazanin" pitchFamily="2" charset="-78"/>
              </a:rPr>
              <a:t>بازخورد های عاطفی</a:t>
            </a:r>
            <a:endParaRPr lang="en-US" sz="2800" b="1" dirty="0" smtClean="0">
              <a:solidFill>
                <a:srgbClr val="002060"/>
              </a:solidFill>
              <a:cs typeface="B Nazanin" pitchFamily="2" charset="-78"/>
            </a:endParaRPr>
          </a:p>
          <a:p>
            <a:pPr algn="r"/>
            <a:r>
              <a:rPr lang="fa-IR" sz="2800" b="1" dirty="0" smtClean="0">
                <a:solidFill>
                  <a:srgbClr val="0037E6"/>
                </a:solidFill>
                <a:cs typeface="B Nazanin" pitchFamily="2" charset="-78"/>
              </a:rPr>
              <a:t>بازخوردهاي فراشناختي: </a:t>
            </a:r>
            <a:r>
              <a:rPr lang="fa-IR" sz="2800" b="1" dirty="0" smtClean="0">
                <a:solidFill>
                  <a:srgbClr val="002060"/>
                </a:solidFill>
                <a:cs typeface="B Nazanin" pitchFamily="2" charset="-78"/>
              </a:rPr>
              <a:t>بازخوردهايي كه در باره‌ي روش‌ها و نحوه‌ي يادگيري  دانش‌آموزان ارائه مي‌شود.</a:t>
            </a:r>
            <a:endParaRPr lang="en-US" sz="2800" b="1" dirty="0" smtClean="0">
              <a:solidFill>
                <a:srgbClr val="002060"/>
              </a:solidFill>
              <a:effectLst>
                <a:outerShdw blurRad="38100" dist="38100" dir="2700000" algn="tl">
                  <a:srgbClr val="C0C0C0"/>
                </a:outerShdw>
              </a:effectLst>
              <a:cs typeface="B Nazanin" pitchFamily="2" charset="-78"/>
            </a:endParaRPr>
          </a:p>
        </p:txBody>
      </p:sp>
      <p:grpSp>
        <p:nvGrpSpPr>
          <p:cNvPr id="2" name="Group 2"/>
          <p:cNvGrpSpPr>
            <a:grpSpLocks/>
          </p:cNvGrpSpPr>
          <p:nvPr/>
        </p:nvGrpSpPr>
        <p:grpSpPr bwMode="auto">
          <a:xfrm>
            <a:off x="0" y="595313"/>
            <a:ext cx="1584325" cy="719137"/>
            <a:chOff x="0" y="210"/>
            <a:chExt cx="998" cy="453"/>
          </a:xfrm>
        </p:grpSpPr>
        <p:sp>
          <p:nvSpPr>
            <p:cNvPr id="208902"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08903" name="Text Box 4"/>
            <p:cNvSpPr txBox="1">
              <a:spLocks noChangeArrowheads="1"/>
            </p:cNvSpPr>
            <p:nvPr/>
          </p:nvSpPr>
          <p:spPr bwMode="auto">
            <a:xfrm rot="-2630473">
              <a:off x="0" y="309"/>
              <a:ext cx="94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a:cs typeface="Homa" pitchFamily="2" charset="-78"/>
                </a:rPr>
                <a:t>بازخورد</a:t>
              </a:r>
              <a:endParaRPr lang="en-US">
                <a:cs typeface="Homa" pitchFamily="2" charset="-78"/>
              </a:endParaRPr>
            </a:p>
          </p:txBody>
        </p:sp>
      </p:grpSp>
      <p:sp>
        <p:nvSpPr>
          <p:cNvPr id="8" name="Cloud Callout 7"/>
          <p:cNvSpPr/>
          <p:nvPr/>
        </p:nvSpPr>
        <p:spPr bwMode="auto">
          <a:xfrm>
            <a:off x="3643313" y="285750"/>
            <a:ext cx="5000625" cy="1357313"/>
          </a:xfrm>
          <a:prstGeom prst="cloudCallou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lgn="ctr">
              <a:defRPr/>
            </a:pPr>
            <a:r>
              <a:rPr lang="fa-IR" sz="3600" b="1" dirty="0">
                <a:solidFill>
                  <a:srgbClr val="002060"/>
                </a:solidFill>
                <a:effectLst>
                  <a:outerShdw blurRad="38100" dist="38100" dir="2700000" algn="tl">
                    <a:srgbClr val="000000">
                      <a:alpha val="43137"/>
                    </a:srgbClr>
                  </a:outerShdw>
                </a:effectLst>
                <a:cs typeface="Homa" pitchFamily="2" charset="-78"/>
              </a:rPr>
              <a:t>انواع بازخورد</a:t>
            </a:r>
          </a:p>
        </p:txBody>
      </p:sp>
      <p:sp>
        <p:nvSpPr>
          <p:cNvPr id="208901" name="Slide Number Placeholder 8"/>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08CDD3B-08D1-42DF-B794-C77C67548B77}" type="slidenum">
              <a:rPr lang="ar-SA"/>
              <a:pPr eaLnBrk="1" hangingPunct="1"/>
              <a:t>141</a:t>
            </a:fld>
            <a:endParaRPr lang="en-US"/>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428625" y="2000250"/>
            <a:ext cx="8229600" cy="3983038"/>
          </a:xfrm>
        </p:spPr>
        <p:txBody>
          <a:bodyPr/>
          <a:lstStyle/>
          <a:p>
            <a:pPr algn="r">
              <a:buFontTx/>
              <a:buNone/>
            </a:pPr>
            <a:r>
              <a:rPr lang="fa-IR" sz="2800" b="1" dirty="0" smtClean="0">
                <a:solidFill>
                  <a:srgbClr val="C00000"/>
                </a:solidFill>
                <a:cs typeface="B Titr" pitchFamily="2" charset="-78"/>
              </a:rPr>
              <a:t>از منظر ارائه دهنده يا منبع</a:t>
            </a:r>
            <a:endParaRPr lang="en-US" sz="2800" dirty="0" smtClean="0">
              <a:solidFill>
                <a:srgbClr val="C00000"/>
              </a:solidFill>
              <a:cs typeface="B Titr" pitchFamily="2" charset="-78"/>
            </a:endParaRPr>
          </a:p>
          <a:p>
            <a:pPr algn="r">
              <a:buFontTx/>
              <a:buNone/>
            </a:pPr>
            <a:r>
              <a:rPr lang="fa-IR" sz="2400" b="1" dirty="0" smtClean="0">
                <a:cs typeface="B Nazanin" pitchFamily="2" charset="-78"/>
              </a:rPr>
              <a:t>جريان بازخورد و تنها بين معلّم و  دانش‌آموزان شكل نمي‌گيرد بلكه بازخورد بين</a:t>
            </a:r>
            <a:endParaRPr lang="en-US" sz="2400" b="1" dirty="0" smtClean="0">
              <a:cs typeface="B Nazanin" pitchFamily="2" charset="-78"/>
            </a:endParaRPr>
          </a:p>
          <a:p>
            <a:pPr algn="r"/>
            <a:r>
              <a:rPr lang="fa-IR" sz="2400" b="1" dirty="0" smtClean="0">
                <a:cs typeface="B Nazanin" pitchFamily="2" charset="-78"/>
              </a:rPr>
              <a:t> </a:t>
            </a:r>
            <a:r>
              <a:rPr lang="fa-IR" sz="2400" b="1" dirty="0" smtClean="0">
                <a:solidFill>
                  <a:srgbClr val="002060"/>
                </a:solidFill>
                <a:cs typeface="B Nazanin" pitchFamily="2" charset="-78"/>
              </a:rPr>
              <a:t>دانش‌آموز و  دانش‌آموز( هم‌سال‌سنجي)؛ </a:t>
            </a:r>
            <a:endParaRPr lang="en-US" sz="2400" b="1" dirty="0" smtClean="0">
              <a:solidFill>
                <a:srgbClr val="002060"/>
              </a:solidFill>
              <a:cs typeface="B Nazanin" pitchFamily="2" charset="-78"/>
            </a:endParaRPr>
          </a:p>
          <a:p>
            <a:pPr algn="r"/>
            <a:r>
              <a:rPr lang="fa-IR" sz="2400" b="1" dirty="0" smtClean="0">
                <a:solidFill>
                  <a:srgbClr val="002060"/>
                </a:solidFill>
                <a:cs typeface="B Nazanin" pitchFamily="2" charset="-78"/>
              </a:rPr>
              <a:t> دانش‌آموز و والدين (سنجش والدين)؛ </a:t>
            </a:r>
            <a:endParaRPr lang="en-US" sz="2400" b="1" dirty="0" smtClean="0">
              <a:solidFill>
                <a:srgbClr val="002060"/>
              </a:solidFill>
              <a:cs typeface="B Nazanin" pitchFamily="2" charset="-78"/>
            </a:endParaRPr>
          </a:p>
          <a:p>
            <a:pPr algn="r"/>
            <a:r>
              <a:rPr lang="fa-IR" sz="2400" b="1" dirty="0" smtClean="0">
                <a:solidFill>
                  <a:srgbClr val="002060"/>
                </a:solidFill>
                <a:cs typeface="B Nazanin" pitchFamily="2" charset="-78"/>
              </a:rPr>
              <a:t>والدين و معلّم؛ </a:t>
            </a:r>
            <a:endParaRPr lang="en-US" sz="2400" b="1" dirty="0" smtClean="0">
              <a:solidFill>
                <a:srgbClr val="002060"/>
              </a:solidFill>
              <a:cs typeface="B Nazanin" pitchFamily="2" charset="-78"/>
            </a:endParaRPr>
          </a:p>
          <a:p>
            <a:pPr algn="r"/>
            <a:r>
              <a:rPr lang="fa-IR" sz="2400" b="1" dirty="0" smtClean="0">
                <a:solidFill>
                  <a:srgbClr val="002060"/>
                </a:solidFill>
                <a:cs typeface="B Nazanin" pitchFamily="2" charset="-78"/>
              </a:rPr>
              <a:t>و هم چنين بين  دانش‌آموز و خودش ( خودسنجي) نيز شكل مي‌گيرد.</a:t>
            </a:r>
            <a:endParaRPr lang="en-US" sz="2400" b="1" dirty="0" smtClean="0">
              <a:solidFill>
                <a:srgbClr val="002060"/>
              </a:solidFill>
              <a:cs typeface="B Nazanin" pitchFamily="2" charset="-78"/>
            </a:endParaRPr>
          </a:p>
          <a:p>
            <a:pPr>
              <a:buFontTx/>
              <a:buNone/>
            </a:pPr>
            <a:endParaRPr lang="en-US" sz="2800" b="1" dirty="0" smtClean="0">
              <a:solidFill>
                <a:srgbClr val="002060"/>
              </a:solidFill>
              <a:effectLst>
                <a:outerShdw blurRad="38100" dist="38100" dir="2700000" algn="tl">
                  <a:srgbClr val="C0C0C0"/>
                </a:outerShdw>
              </a:effectLst>
            </a:endParaRPr>
          </a:p>
        </p:txBody>
      </p:sp>
      <p:grpSp>
        <p:nvGrpSpPr>
          <p:cNvPr id="2" name="Group 2"/>
          <p:cNvGrpSpPr>
            <a:grpSpLocks/>
          </p:cNvGrpSpPr>
          <p:nvPr/>
        </p:nvGrpSpPr>
        <p:grpSpPr bwMode="auto">
          <a:xfrm>
            <a:off x="0" y="595313"/>
            <a:ext cx="1584325" cy="719137"/>
            <a:chOff x="0" y="210"/>
            <a:chExt cx="998" cy="453"/>
          </a:xfrm>
        </p:grpSpPr>
        <p:sp>
          <p:nvSpPr>
            <p:cNvPr id="209926"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09927" name="Text Box 4"/>
            <p:cNvSpPr txBox="1">
              <a:spLocks noChangeArrowheads="1"/>
            </p:cNvSpPr>
            <p:nvPr/>
          </p:nvSpPr>
          <p:spPr bwMode="auto">
            <a:xfrm rot="-2630473">
              <a:off x="0" y="309"/>
              <a:ext cx="94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a:cs typeface="Homa" pitchFamily="2" charset="-78"/>
                </a:rPr>
                <a:t>بازخورد</a:t>
              </a:r>
              <a:endParaRPr lang="en-US">
                <a:cs typeface="Homa" pitchFamily="2" charset="-78"/>
              </a:endParaRPr>
            </a:p>
          </p:txBody>
        </p:sp>
      </p:grpSp>
      <p:sp>
        <p:nvSpPr>
          <p:cNvPr id="8" name="Cloud Callout 7"/>
          <p:cNvSpPr/>
          <p:nvPr/>
        </p:nvSpPr>
        <p:spPr bwMode="auto">
          <a:xfrm>
            <a:off x="3714750" y="285750"/>
            <a:ext cx="5000625" cy="1357313"/>
          </a:xfrm>
          <a:prstGeom prst="cloudCallou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lgn="ctr">
              <a:defRPr/>
            </a:pPr>
            <a:r>
              <a:rPr lang="fa-IR" sz="3600" b="1" dirty="0">
                <a:solidFill>
                  <a:srgbClr val="002060"/>
                </a:solidFill>
                <a:effectLst>
                  <a:outerShdw blurRad="38100" dist="38100" dir="2700000" algn="tl">
                    <a:srgbClr val="000000">
                      <a:alpha val="43137"/>
                    </a:srgbClr>
                  </a:outerShdw>
                </a:effectLst>
                <a:cs typeface="Homa" pitchFamily="2" charset="-78"/>
              </a:rPr>
              <a:t>انواع بازخورد</a:t>
            </a:r>
          </a:p>
        </p:txBody>
      </p:sp>
      <p:sp>
        <p:nvSpPr>
          <p:cNvPr id="209925" name="Slide Number Placeholder 8"/>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33F3360-62CE-44C2-94BA-1B59D777E90A}" type="slidenum">
              <a:rPr lang="ar-SA"/>
              <a:pPr eaLnBrk="1" hangingPunct="1"/>
              <a:t>142</a:t>
            </a:fld>
            <a:endParaRPr lang="en-US"/>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914399" y="2000250"/>
            <a:ext cx="7743825" cy="3983038"/>
          </a:xfrm>
        </p:spPr>
        <p:txBody>
          <a:bodyPr/>
          <a:lstStyle/>
          <a:p>
            <a:pPr algn="ctr">
              <a:buFontTx/>
              <a:buNone/>
            </a:pPr>
            <a:r>
              <a:rPr lang="fa-IR" sz="2800" b="1" dirty="0" smtClean="0">
                <a:solidFill>
                  <a:srgbClr val="C00000"/>
                </a:solidFill>
                <a:cs typeface="B Titr" pitchFamily="2" charset="-78"/>
              </a:rPr>
              <a:t>از منظر زمان ارائه‌ي بازخورد و ارتباط با يادگيري</a:t>
            </a:r>
          </a:p>
          <a:p>
            <a:pPr algn="ctr">
              <a:buFontTx/>
              <a:buNone/>
            </a:pPr>
            <a:endParaRPr lang="en-US" sz="2800" dirty="0" smtClean="0">
              <a:solidFill>
                <a:srgbClr val="C00000"/>
              </a:solidFill>
              <a:cs typeface="B Titr" pitchFamily="2" charset="-78"/>
            </a:endParaRPr>
          </a:p>
          <a:p>
            <a:pPr algn="r"/>
            <a:r>
              <a:rPr lang="fa-IR" sz="2800" b="1" dirty="0" smtClean="0">
                <a:solidFill>
                  <a:srgbClr val="0037E6"/>
                </a:solidFill>
                <a:cs typeface="B Nazanin" pitchFamily="2" charset="-78"/>
              </a:rPr>
              <a:t>بازخوردهاي فرآيندي: </a:t>
            </a:r>
            <a:r>
              <a:rPr lang="fa-IR" sz="2800" b="1" dirty="0" smtClean="0">
                <a:solidFill>
                  <a:srgbClr val="002060"/>
                </a:solidFill>
                <a:cs typeface="B Nazanin" pitchFamily="2" charset="-78"/>
              </a:rPr>
              <a:t>بازخوردهايي كه دانش‌آموزان در جريان فعاليت‌هاي يادگيري خود دريافت مي‌كنند.</a:t>
            </a:r>
            <a:endParaRPr lang="en-US" sz="2800" b="1" dirty="0" smtClean="0">
              <a:solidFill>
                <a:srgbClr val="002060"/>
              </a:solidFill>
              <a:cs typeface="B Nazanin" pitchFamily="2" charset="-78"/>
            </a:endParaRPr>
          </a:p>
          <a:p>
            <a:pPr algn="r"/>
            <a:r>
              <a:rPr lang="fa-IR" sz="2800" b="1" dirty="0" smtClean="0">
                <a:solidFill>
                  <a:srgbClr val="0037E6"/>
                </a:solidFill>
                <a:cs typeface="B Nazanin" pitchFamily="2" charset="-78"/>
              </a:rPr>
              <a:t>بازخوردهاي پاياني: </a:t>
            </a:r>
            <a:r>
              <a:rPr lang="fa-IR" sz="2800" b="1" dirty="0" smtClean="0">
                <a:solidFill>
                  <a:srgbClr val="002060"/>
                </a:solidFill>
                <a:cs typeface="B Nazanin" pitchFamily="2" charset="-78"/>
              </a:rPr>
              <a:t>بازخوردهايي كه  دانش‌آموزان در پايان يك مرحله از يادگيري، مانند پايان نيم سال و پايان سال، به صورت گزارش مشروحِ پيشرفت تحصيلي، دريافت مي‌كنند.</a:t>
            </a:r>
            <a:endParaRPr lang="en-US" sz="2800" b="1" dirty="0" smtClean="0">
              <a:solidFill>
                <a:srgbClr val="002060"/>
              </a:solidFill>
              <a:effectLst>
                <a:outerShdw blurRad="38100" dist="38100" dir="2700000" algn="tl">
                  <a:srgbClr val="C0C0C0"/>
                </a:outerShdw>
              </a:effectLst>
              <a:cs typeface="B Nazanin" pitchFamily="2" charset="-78"/>
            </a:endParaRPr>
          </a:p>
        </p:txBody>
      </p:sp>
      <p:grpSp>
        <p:nvGrpSpPr>
          <p:cNvPr id="2" name="Group 2"/>
          <p:cNvGrpSpPr>
            <a:grpSpLocks/>
          </p:cNvGrpSpPr>
          <p:nvPr/>
        </p:nvGrpSpPr>
        <p:grpSpPr bwMode="auto">
          <a:xfrm>
            <a:off x="0" y="595313"/>
            <a:ext cx="1584325" cy="719137"/>
            <a:chOff x="0" y="210"/>
            <a:chExt cx="998" cy="453"/>
          </a:xfrm>
        </p:grpSpPr>
        <p:sp>
          <p:nvSpPr>
            <p:cNvPr id="210950"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10951" name="Text Box 4"/>
            <p:cNvSpPr txBox="1">
              <a:spLocks noChangeArrowheads="1"/>
            </p:cNvSpPr>
            <p:nvPr/>
          </p:nvSpPr>
          <p:spPr bwMode="auto">
            <a:xfrm rot="-2630473">
              <a:off x="0" y="309"/>
              <a:ext cx="94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a:cs typeface="Homa" pitchFamily="2" charset="-78"/>
                </a:rPr>
                <a:t>بازخورد</a:t>
              </a:r>
              <a:endParaRPr lang="en-US">
                <a:cs typeface="Homa" pitchFamily="2" charset="-78"/>
              </a:endParaRPr>
            </a:p>
          </p:txBody>
        </p:sp>
      </p:grpSp>
      <p:sp>
        <p:nvSpPr>
          <p:cNvPr id="8" name="Cloud Callout 7"/>
          <p:cNvSpPr/>
          <p:nvPr/>
        </p:nvSpPr>
        <p:spPr bwMode="auto">
          <a:xfrm>
            <a:off x="3643313" y="285750"/>
            <a:ext cx="5000625" cy="1357313"/>
          </a:xfrm>
          <a:prstGeom prst="cloudCallou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lgn="ctr">
              <a:defRPr/>
            </a:pPr>
            <a:r>
              <a:rPr lang="fa-IR" sz="3600" b="1" dirty="0">
                <a:solidFill>
                  <a:srgbClr val="002060"/>
                </a:solidFill>
                <a:effectLst>
                  <a:outerShdw blurRad="38100" dist="38100" dir="2700000" algn="tl">
                    <a:srgbClr val="000000">
                      <a:alpha val="43137"/>
                    </a:srgbClr>
                  </a:outerShdw>
                </a:effectLst>
                <a:cs typeface="Homa" pitchFamily="2" charset="-78"/>
              </a:rPr>
              <a:t>انواع بازخورد</a:t>
            </a:r>
          </a:p>
        </p:txBody>
      </p:sp>
      <p:sp>
        <p:nvSpPr>
          <p:cNvPr id="210949" name="Slide Number Placeholder 8"/>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A46E112-1732-4970-AF54-A18AD61D45A4}" type="slidenum">
              <a:rPr lang="ar-SA"/>
              <a:pPr eaLnBrk="1" hangingPunct="1"/>
              <a:t>143</a:t>
            </a:fld>
            <a:endParaRPr lang="en-US"/>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 name="Diagram 2"/>
          <p:cNvGraphicFramePr/>
          <p:nvPr/>
        </p:nvGraphicFramePr>
        <p:xfrm>
          <a:off x="457200" y="16462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2"/>
          <p:cNvGrpSpPr>
            <a:grpSpLocks/>
          </p:cNvGrpSpPr>
          <p:nvPr/>
        </p:nvGrpSpPr>
        <p:grpSpPr bwMode="auto">
          <a:xfrm>
            <a:off x="0" y="595313"/>
            <a:ext cx="1584325" cy="719137"/>
            <a:chOff x="0" y="210"/>
            <a:chExt cx="998" cy="453"/>
          </a:xfrm>
        </p:grpSpPr>
        <p:sp>
          <p:nvSpPr>
            <p:cNvPr id="3111"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112" name="Text Box 4"/>
            <p:cNvSpPr txBox="1">
              <a:spLocks noChangeArrowheads="1"/>
            </p:cNvSpPr>
            <p:nvPr/>
          </p:nvSpPr>
          <p:spPr bwMode="auto">
            <a:xfrm rot="-2630473">
              <a:off x="0" y="309"/>
              <a:ext cx="94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a:cs typeface="Homa" pitchFamily="2" charset="-78"/>
                </a:rPr>
                <a:t>بازخورد</a:t>
              </a:r>
              <a:endParaRPr lang="en-US">
                <a:cs typeface="Homa" pitchFamily="2" charset="-78"/>
              </a:endParaRPr>
            </a:p>
          </p:txBody>
        </p:sp>
      </p:grpSp>
      <p:grpSp>
        <p:nvGrpSpPr>
          <p:cNvPr id="4" name="Cloud Callout 7"/>
          <p:cNvGrpSpPr>
            <a:grpSpLocks/>
          </p:cNvGrpSpPr>
          <p:nvPr/>
        </p:nvGrpSpPr>
        <p:grpSpPr bwMode="auto">
          <a:xfrm>
            <a:off x="4648200" y="122238"/>
            <a:ext cx="4167188" cy="1249362"/>
            <a:chOff x="2223" y="77"/>
            <a:chExt cx="3330" cy="1163"/>
          </a:xfrm>
        </p:grpSpPr>
        <p:pic>
          <p:nvPicPr>
            <p:cNvPr id="3109" name="Cloud Callout 7"/>
            <p:cNvPicPr>
              <a:picLocks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223" y="77"/>
              <a:ext cx="3330" cy="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21" name="Text Box 41"/>
            <p:cNvSpPr txBox="1">
              <a:spLocks noChangeArrowheads="1"/>
            </p:cNvSpPr>
            <p:nvPr/>
          </p:nvSpPr>
          <p:spPr bwMode="auto">
            <a:xfrm>
              <a:off x="2729" y="309"/>
              <a:ext cx="2058" cy="557"/>
            </a:xfrm>
            <a:prstGeom prst="rect">
              <a:avLst/>
            </a:prstGeom>
            <a:noFill/>
            <a:ln w="9525">
              <a:noFill/>
              <a:miter lim="800000"/>
              <a:headEnd/>
              <a:tailEnd/>
            </a:ln>
          </p:spPr>
          <p:txBody>
            <a:bodyPr/>
            <a:lstStyle/>
            <a:p>
              <a:pPr algn="ctr">
                <a:defRPr/>
              </a:pPr>
              <a:r>
                <a:rPr lang="fa-IR" sz="2000" b="1">
                  <a:solidFill>
                    <a:srgbClr val="002060"/>
                  </a:solidFill>
                  <a:effectLst>
                    <a:outerShdw blurRad="38100" dist="38100" dir="2700000" algn="tl">
                      <a:srgbClr val="C0C0C0"/>
                    </a:outerShdw>
                  </a:effectLst>
                  <a:latin typeface="Arial" pitchFamily="34" charset="0"/>
                  <a:ea typeface="+mn-ea"/>
                  <a:cs typeface="Homa" pitchFamily="2" charset="-78"/>
                </a:rPr>
                <a:t>انواع بازخورد</a:t>
              </a:r>
            </a:p>
          </p:txBody>
        </p:sp>
      </p:grpSp>
    </p:spTree>
  </p:cSld>
  <p:clrMapOvr>
    <a:masterClrMapping/>
  </p:clrMapOvr>
  <p:transition spd="slow">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914399" y="2000250"/>
            <a:ext cx="7743825" cy="3983038"/>
          </a:xfrm>
        </p:spPr>
        <p:txBody>
          <a:bodyPr/>
          <a:lstStyle/>
          <a:p>
            <a:pPr algn="r">
              <a:lnSpc>
                <a:spcPct val="150000"/>
              </a:lnSpc>
              <a:buFontTx/>
              <a:buNone/>
            </a:pPr>
            <a:r>
              <a:rPr lang="fa-IR" sz="2800" dirty="0" smtClean="0"/>
              <a:t>  </a:t>
            </a:r>
            <a:r>
              <a:rPr lang="fa-IR" sz="2800" b="1" dirty="0" smtClean="0">
                <a:solidFill>
                  <a:srgbClr val="002060"/>
                </a:solidFill>
                <a:effectLst>
                  <a:outerShdw blurRad="38100" dist="38100" dir="2700000" algn="tl">
                    <a:srgbClr val="C0C0C0"/>
                  </a:outerShdw>
                </a:effectLst>
                <a:cs typeface="B Nazanin" pitchFamily="2" charset="-78"/>
              </a:rPr>
              <a:t>هدف از بازخورد در حين فرايند ياددهي يادگيري اين است كه اين فرايند به شكل مستمر با نيازهاي يادگيري  دانش‌آموزان و انتظارات آموزشي منطبق و سازگار شود. اين كار، تدريس را واقعي‌تر مي کند و معلّم را از داشتن تصورات غير واقعي درباره‌ي نيازهاي  دانش‌آموزان دور مي‌سازد. </a:t>
            </a:r>
            <a:endParaRPr lang="en-US" sz="2800" b="1" dirty="0" smtClean="0">
              <a:solidFill>
                <a:srgbClr val="002060"/>
              </a:solidFill>
              <a:effectLst>
                <a:outerShdw blurRad="38100" dist="38100" dir="2700000" algn="tl">
                  <a:srgbClr val="C0C0C0"/>
                </a:outerShdw>
              </a:effectLst>
              <a:cs typeface="B Nazanin" pitchFamily="2" charset="-78"/>
            </a:endParaRPr>
          </a:p>
          <a:p>
            <a:pPr algn="just">
              <a:lnSpc>
                <a:spcPct val="150000"/>
              </a:lnSpc>
              <a:buFontTx/>
              <a:buNone/>
            </a:pPr>
            <a:endParaRPr lang="en-US" sz="2800" b="1" dirty="0" smtClean="0">
              <a:solidFill>
                <a:srgbClr val="002060"/>
              </a:solidFill>
              <a:effectLst>
                <a:outerShdw blurRad="38100" dist="38100" dir="2700000" algn="tl">
                  <a:srgbClr val="C0C0C0"/>
                </a:outerShdw>
              </a:effectLst>
            </a:endParaRPr>
          </a:p>
        </p:txBody>
      </p:sp>
      <p:grpSp>
        <p:nvGrpSpPr>
          <p:cNvPr id="2" name="Group 2"/>
          <p:cNvGrpSpPr>
            <a:grpSpLocks/>
          </p:cNvGrpSpPr>
          <p:nvPr/>
        </p:nvGrpSpPr>
        <p:grpSpPr bwMode="auto">
          <a:xfrm>
            <a:off x="0" y="595313"/>
            <a:ext cx="1584325" cy="719137"/>
            <a:chOff x="0" y="210"/>
            <a:chExt cx="998" cy="453"/>
          </a:xfrm>
        </p:grpSpPr>
        <p:sp>
          <p:nvSpPr>
            <p:cNvPr id="211976"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11977" name="Text Box 4"/>
            <p:cNvSpPr txBox="1">
              <a:spLocks noChangeArrowheads="1"/>
            </p:cNvSpPr>
            <p:nvPr/>
          </p:nvSpPr>
          <p:spPr bwMode="auto">
            <a:xfrm rot="-2630473">
              <a:off x="0" y="309"/>
              <a:ext cx="94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a:cs typeface="Homa" pitchFamily="2" charset="-78"/>
                </a:rPr>
                <a:t>بازخورد</a:t>
              </a:r>
              <a:endParaRPr lang="en-US">
                <a:cs typeface="Homa" pitchFamily="2" charset="-78"/>
              </a:endParaRPr>
            </a:p>
          </p:txBody>
        </p:sp>
      </p:grpSp>
      <p:sp>
        <p:nvSpPr>
          <p:cNvPr id="8" name="Cloud Callout 7"/>
          <p:cNvSpPr/>
          <p:nvPr/>
        </p:nvSpPr>
        <p:spPr bwMode="auto">
          <a:xfrm>
            <a:off x="3643306" y="285728"/>
            <a:ext cx="5000660" cy="1357322"/>
          </a:xfrm>
          <a:prstGeom prst="cloudCallout">
            <a:avLst/>
          </a:prstGeom>
          <a:solidFill>
            <a:srgbClr val="FFCC00"/>
          </a:solidFill>
          <a:ln w="9525" cap="flat" cmpd="sng" algn="ctr">
            <a:solidFill>
              <a:srgbClr val="0000FF"/>
            </a:solidFill>
            <a:prstDash val="solid"/>
            <a:round/>
            <a:headEnd type="none" w="med" len="med"/>
            <a:tailEnd type="none" w="med" len="med"/>
          </a:ln>
          <a:effectLst>
            <a:glow rad="63500">
              <a:schemeClr val="accent2">
                <a:satMod val="175000"/>
                <a:alpha val="40000"/>
              </a:schemeClr>
            </a:glow>
            <a:outerShdw blurRad="50800" dist="38100" dir="18900000" algn="bl" rotWithShape="0">
              <a:prstClr val="black">
                <a:alpha val="40000"/>
              </a:prstClr>
            </a:outerShdw>
          </a:effectLst>
        </p:spPr>
        <p:txBody>
          <a:bodyPr/>
          <a:lstStyle/>
          <a:p>
            <a:pPr algn="ctr">
              <a:defRPr/>
            </a:pPr>
            <a:r>
              <a:rPr lang="fa-IR" sz="3600" b="1">
                <a:solidFill>
                  <a:srgbClr val="002060"/>
                </a:solidFill>
                <a:effectLst>
                  <a:outerShdw blurRad="38100" dist="38100" dir="2700000" algn="tl">
                    <a:srgbClr val="C0C0C0"/>
                  </a:outerShdw>
                </a:effectLst>
                <a:ea typeface="+mn-ea"/>
                <a:cs typeface="Homa" pitchFamily="2" charset="-78"/>
              </a:rPr>
              <a:t>بازخورد فرايندي</a:t>
            </a:r>
          </a:p>
        </p:txBody>
      </p:sp>
      <p:sp>
        <p:nvSpPr>
          <p:cNvPr id="211975" name="Slide Number Placeholder 8"/>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A9D5DAB-903D-4333-A397-DDFDF6BE5378}" type="slidenum">
              <a:rPr lang="ar-SA"/>
              <a:pPr eaLnBrk="1" hangingPunct="1"/>
              <a:t>145</a:t>
            </a:fld>
            <a:endParaRPr lang="en-US"/>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595313"/>
            <a:ext cx="1584325" cy="719137"/>
            <a:chOff x="0" y="210"/>
            <a:chExt cx="998" cy="453"/>
          </a:xfrm>
        </p:grpSpPr>
        <p:sp>
          <p:nvSpPr>
            <p:cNvPr id="212998"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12999" name="Text Box 4"/>
            <p:cNvSpPr txBox="1">
              <a:spLocks noChangeArrowheads="1"/>
            </p:cNvSpPr>
            <p:nvPr/>
          </p:nvSpPr>
          <p:spPr bwMode="auto">
            <a:xfrm rot="-2630473">
              <a:off x="0" y="309"/>
              <a:ext cx="94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a:cs typeface="Homa" pitchFamily="2" charset="-78"/>
                </a:rPr>
                <a:t>بازخورد</a:t>
              </a:r>
              <a:endParaRPr lang="en-US">
                <a:cs typeface="Homa" pitchFamily="2" charset="-78"/>
              </a:endParaRPr>
            </a:p>
          </p:txBody>
        </p:sp>
      </p:grpSp>
      <p:sp>
        <p:nvSpPr>
          <p:cNvPr id="8" name="Cloud Callout 7"/>
          <p:cNvSpPr/>
          <p:nvPr/>
        </p:nvSpPr>
        <p:spPr bwMode="auto">
          <a:xfrm>
            <a:off x="3643313" y="285750"/>
            <a:ext cx="5000625" cy="1000125"/>
          </a:xfrm>
          <a:prstGeom prst="cloudCallou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lgn="ctr">
              <a:defRPr/>
            </a:pPr>
            <a:r>
              <a:rPr lang="fa-IR" sz="2800" b="1" dirty="0">
                <a:solidFill>
                  <a:srgbClr val="002060"/>
                </a:solidFill>
                <a:effectLst>
                  <a:outerShdw blurRad="38100" dist="38100" dir="2700000" algn="tl">
                    <a:srgbClr val="C0C0C0"/>
                  </a:outerShdw>
                </a:effectLst>
                <a:cs typeface="Homa" pitchFamily="2" charset="-78"/>
              </a:rPr>
              <a:t>ويژگيهاي بازخورد فرايندي</a:t>
            </a:r>
          </a:p>
        </p:txBody>
      </p:sp>
      <p:sp>
        <p:nvSpPr>
          <p:cNvPr id="212996" name="Rectangle 2"/>
          <p:cNvSpPr>
            <a:spLocks noGrp="1" noChangeArrowheads="1"/>
          </p:cNvSpPr>
          <p:nvPr>
            <p:ph type="body" idx="1"/>
          </p:nvPr>
        </p:nvSpPr>
        <p:spPr>
          <a:xfrm>
            <a:off x="609600" y="1524000"/>
            <a:ext cx="7896225" cy="5139869"/>
          </a:xfrm>
        </p:spPr>
        <p:txBody>
          <a:bodyPr wrap="square" anchor="ctr">
            <a:spAutoFit/>
          </a:bodyPr>
          <a:lstStyle/>
          <a:p>
            <a:pPr marL="0" indent="0" algn="r">
              <a:lnSpc>
                <a:spcPct val="150000"/>
              </a:lnSpc>
              <a:spcBef>
                <a:spcPct val="0"/>
              </a:spcBef>
              <a:buFont typeface="Wingdings" pitchFamily="2" charset="2"/>
              <a:buChar char="v"/>
              <a:tabLst>
                <a:tab pos="354013" algn="r"/>
              </a:tabLst>
            </a:pPr>
            <a:r>
              <a:rPr lang="fa-IR" b="1" dirty="0" smtClean="0">
                <a:solidFill>
                  <a:srgbClr val="002060"/>
                </a:solidFill>
                <a:cs typeface="B Nazanin" pitchFamily="2" charset="-78"/>
              </a:rPr>
              <a:t>بازخوردها، جزئي از فرآيند ياددهي يادگيري، تلقي شود.</a:t>
            </a:r>
            <a:endParaRPr lang="en-US" b="1" dirty="0" smtClean="0">
              <a:solidFill>
                <a:srgbClr val="002060"/>
              </a:solidFill>
              <a:cs typeface="B Nazanin" pitchFamily="2" charset="-78"/>
            </a:endParaRPr>
          </a:p>
          <a:p>
            <a:pPr marL="0" indent="0" algn="r">
              <a:lnSpc>
                <a:spcPct val="150000"/>
              </a:lnSpc>
              <a:spcBef>
                <a:spcPct val="0"/>
              </a:spcBef>
              <a:buFont typeface="Wingdings" pitchFamily="2" charset="2"/>
              <a:buChar char="v"/>
              <a:tabLst>
                <a:tab pos="354013" algn="r"/>
              </a:tabLst>
            </a:pPr>
            <a:r>
              <a:rPr lang="fa-IR" sz="2800" b="1" dirty="0" smtClean="0">
                <a:solidFill>
                  <a:srgbClr val="002060"/>
                </a:solidFill>
                <a:cs typeface="B Nazanin" pitchFamily="2" charset="-78"/>
              </a:rPr>
              <a:t>پيوسته باشد؛ </a:t>
            </a:r>
            <a:endParaRPr lang="en-US" sz="2800" b="1" dirty="0" smtClean="0">
              <a:solidFill>
                <a:srgbClr val="002060"/>
              </a:solidFill>
              <a:cs typeface="B Nazanin" pitchFamily="2" charset="-78"/>
            </a:endParaRPr>
          </a:p>
          <a:p>
            <a:pPr marL="0" indent="0" algn="r">
              <a:lnSpc>
                <a:spcPct val="150000"/>
              </a:lnSpc>
              <a:spcBef>
                <a:spcPct val="0"/>
              </a:spcBef>
              <a:buFont typeface="Wingdings" pitchFamily="2" charset="2"/>
              <a:buChar char="v"/>
              <a:tabLst>
                <a:tab pos="354013" algn="r"/>
              </a:tabLst>
            </a:pPr>
            <a:r>
              <a:rPr lang="fa-IR" sz="2800" b="1" dirty="0" smtClean="0">
                <a:solidFill>
                  <a:srgbClr val="002060"/>
                </a:solidFill>
                <a:cs typeface="B Nazanin" pitchFamily="2" charset="-78"/>
              </a:rPr>
              <a:t>سودمند باشد؛ </a:t>
            </a:r>
            <a:endParaRPr lang="en-US" sz="2800" b="1" dirty="0" smtClean="0">
              <a:solidFill>
                <a:srgbClr val="002060"/>
              </a:solidFill>
              <a:cs typeface="B Nazanin" pitchFamily="2" charset="-78"/>
            </a:endParaRPr>
          </a:p>
          <a:p>
            <a:pPr marL="0" indent="0" algn="r">
              <a:lnSpc>
                <a:spcPct val="150000"/>
              </a:lnSpc>
              <a:spcBef>
                <a:spcPct val="0"/>
              </a:spcBef>
              <a:buFont typeface="Wingdings" pitchFamily="2" charset="2"/>
              <a:buChar char="v"/>
              <a:tabLst>
                <a:tab pos="354013" algn="r"/>
              </a:tabLst>
            </a:pPr>
            <a:r>
              <a:rPr lang="fa-IR" sz="2800" b="1" dirty="0" smtClean="0">
                <a:solidFill>
                  <a:srgbClr val="002060"/>
                </a:solidFill>
                <a:cs typeface="B Nazanin" pitchFamily="2" charset="-78"/>
              </a:rPr>
              <a:t>به موقع باشد؛</a:t>
            </a:r>
          </a:p>
          <a:p>
            <a:pPr marL="0" indent="0" algn="r">
              <a:lnSpc>
                <a:spcPct val="150000"/>
              </a:lnSpc>
              <a:buFont typeface="Wingdings" pitchFamily="2" charset="2"/>
              <a:buChar char="v"/>
              <a:tabLst>
                <a:tab pos="354013" algn="r"/>
              </a:tabLst>
            </a:pPr>
            <a:r>
              <a:rPr lang="fa-IR" sz="2800" b="1" dirty="0" smtClean="0">
                <a:solidFill>
                  <a:srgbClr val="002060"/>
                </a:solidFill>
                <a:cs typeface="B Nazanin" pitchFamily="2" charset="-78"/>
              </a:rPr>
              <a:t>منبع بازخورد بايد متنوع باشد؛ </a:t>
            </a:r>
            <a:endParaRPr lang="en-US" sz="2800" b="1" dirty="0" smtClean="0">
              <a:solidFill>
                <a:srgbClr val="002060"/>
              </a:solidFill>
              <a:cs typeface="B Nazanin" pitchFamily="2" charset="-78"/>
            </a:endParaRPr>
          </a:p>
          <a:p>
            <a:pPr marL="0" indent="0" algn="r">
              <a:lnSpc>
                <a:spcPct val="150000"/>
              </a:lnSpc>
              <a:buFont typeface="Wingdings" pitchFamily="2" charset="2"/>
              <a:buChar char="v"/>
              <a:tabLst>
                <a:tab pos="354013" algn="r"/>
              </a:tabLst>
            </a:pPr>
            <a:r>
              <a:rPr lang="fa-IR" sz="2800" b="1" dirty="0" smtClean="0">
                <a:solidFill>
                  <a:srgbClr val="002060"/>
                </a:solidFill>
                <a:cs typeface="B Nazanin" pitchFamily="2" charset="-78"/>
              </a:rPr>
              <a:t>توصيفي باشد</a:t>
            </a:r>
            <a:r>
              <a:rPr lang="fa-IR" b="1" dirty="0" smtClean="0">
                <a:solidFill>
                  <a:srgbClr val="002060"/>
                </a:solidFill>
                <a:cs typeface="B Nazanin" pitchFamily="2" charset="-78"/>
              </a:rPr>
              <a:t>.</a:t>
            </a:r>
          </a:p>
        </p:txBody>
      </p:sp>
      <p:sp>
        <p:nvSpPr>
          <p:cNvPr id="212997" name="Slide Number Placeholder 8"/>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DBB293B-2F19-4E5D-8752-4AE1F7F74FC7}" type="slidenum">
              <a:rPr lang="ar-SA"/>
              <a:pPr eaLnBrk="1" hangingPunct="1"/>
              <a:t>146</a:t>
            </a:fld>
            <a:endParaRPr lang="en-US"/>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595313"/>
            <a:ext cx="1584325" cy="719137"/>
            <a:chOff x="0" y="210"/>
            <a:chExt cx="998" cy="453"/>
          </a:xfrm>
        </p:grpSpPr>
        <p:sp>
          <p:nvSpPr>
            <p:cNvPr id="214024"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14025" name="Text Box 4"/>
            <p:cNvSpPr txBox="1">
              <a:spLocks noChangeArrowheads="1"/>
            </p:cNvSpPr>
            <p:nvPr/>
          </p:nvSpPr>
          <p:spPr bwMode="auto">
            <a:xfrm rot="-2630473">
              <a:off x="0" y="309"/>
              <a:ext cx="94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a:cs typeface="Homa" pitchFamily="2" charset="-78"/>
                </a:rPr>
                <a:t>بازخورد</a:t>
              </a:r>
              <a:endParaRPr lang="en-US">
                <a:cs typeface="Homa" pitchFamily="2" charset="-78"/>
              </a:endParaRPr>
            </a:p>
          </p:txBody>
        </p:sp>
      </p:grpSp>
      <p:sp>
        <p:nvSpPr>
          <p:cNvPr id="8" name="Cloud Callout 7"/>
          <p:cNvSpPr/>
          <p:nvPr/>
        </p:nvSpPr>
        <p:spPr bwMode="auto">
          <a:xfrm>
            <a:off x="3643306" y="285728"/>
            <a:ext cx="5000660" cy="1357322"/>
          </a:xfrm>
          <a:prstGeom prst="cloudCallout">
            <a:avLst/>
          </a:prstGeom>
          <a:solidFill>
            <a:srgbClr val="FFCC00"/>
          </a:solidFill>
          <a:ln w="9525" cap="flat" cmpd="sng" algn="ctr">
            <a:solidFill>
              <a:srgbClr val="0000FF"/>
            </a:solidFill>
            <a:prstDash val="solid"/>
            <a:round/>
            <a:headEnd type="none" w="med" len="med"/>
            <a:tailEnd type="none" w="med" len="med"/>
          </a:ln>
          <a:effectLst>
            <a:glow rad="63500">
              <a:schemeClr val="accent2">
                <a:satMod val="175000"/>
                <a:alpha val="40000"/>
              </a:schemeClr>
            </a:glow>
            <a:outerShdw blurRad="50800" dist="38100" dir="18900000" algn="bl" rotWithShape="0">
              <a:prstClr val="black">
                <a:alpha val="40000"/>
              </a:prstClr>
            </a:outerShdw>
          </a:effectLst>
        </p:spPr>
        <p:txBody>
          <a:bodyPr/>
          <a:lstStyle/>
          <a:p>
            <a:pPr algn="ctr">
              <a:defRPr/>
            </a:pPr>
            <a:r>
              <a:rPr lang="fa-IR" sz="3600" b="1">
                <a:solidFill>
                  <a:srgbClr val="002060"/>
                </a:solidFill>
                <a:effectLst>
                  <a:outerShdw blurRad="38100" dist="38100" dir="2700000" algn="tl">
                    <a:srgbClr val="C0C0C0"/>
                  </a:outerShdw>
                </a:effectLst>
                <a:ea typeface="+mn-ea"/>
                <a:cs typeface="Homa" pitchFamily="2" charset="-78"/>
              </a:rPr>
              <a:t>مولفه هاي بازخورد</a:t>
            </a:r>
          </a:p>
        </p:txBody>
      </p:sp>
      <p:sp>
        <p:nvSpPr>
          <p:cNvPr id="214022" name="Rectangle 2"/>
          <p:cNvSpPr>
            <a:spLocks noGrp="1" noChangeArrowheads="1"/>
          </p:cNvSpPr>
          <p:nvPr>
            <p:ph type="body" idx="1"/>
          </p:nvPr>
        </p:nvSpPr>
        <p:spPr>
          <a:xfrm>
            <a:off x="381000" y="1388245"/>
            <a:ext cx="8382000" cy="5324535"/>
          </a:xfrm>
        </p:spPr>
        <p:txBody>
          <a:bodyPr wrap="square" anchor="ctr">
            <a:spAutoFit/>
          </a:bodyPr>
          <a:lstStyle/>
          <a:p>
            <a:pPr algn="r">
              <a:lnSpc>
                <a:spcPct val="150000"/>
              </a:lnSpc>
              <a:buFontTx/>
              <a:buNone/>
            </a:pPr>
            <a:r>
              <a:rPr lang="fa-IR" b="1" dirty="0" smtClean="0">
                <a:solidFill>
                  <a:srgbClr val="666633"/>
                </a:solidFill>
              </a:rPr>
              <a:t>  </a:t>
            </a:r>
            <a:r>
              <a:rPr lang="fa-IR" b="1" dirty="0" smtClean="0">
                <a:solidFill>
                  <a:srgbClr val="666633"/>
                </a:solidFill>
                <a:cs typeface="B Nazanin" pitchFamily="2" charset="-78"/>
              </a:rPr>
              <a:t> به طور کلي يک بازخورد کامل شامل دو بخش به شرح زير است:</a:t>
            </a:r>
            <a:endParaRPr lang="en-US" b="1" dirty="0" smtClean="0">
              <a:solidFill>
                <a:srgbClr val="666633"/>
              </a:solidFill>
              <a:cs typeface="B Nazanin" pitchFamily="2" charset="-78"/>
            </a:endParaRPr>
          </a:p>
          <a:p>
            <a:pPr algn="r">
              <a:lnSpc>
                <a:spcPct val="150000"/>
              </a:lnSpc>
            </a:pPr>
            <a:r>
              <a:rPr lang="fa-IR" b="1" dirty="0" smtClean="0">
                <a:cs typeface="B Nazanin" pitchFamily="2" charset="-78"/>
              </a:rPr>
              <a:t>توصيف وضعيت موجود شامل:</a:t>
            </a:r>
          </a:p>
          <a:p>
            <a:pPr algn="r">
              <a:lnSpc>
                <a:spcPct val="150000"/>
              </a:lnSpc>
              <a:buFontTx/>
              <a:buNone/>
            </a:pPr>
            <a:r>
              <a:rPr lang="fa-IR" b="1" dirty="0" smtClean="0">
                <a:cs typeface="B Nazanin" pitchFamily="2" charset="-78"/>
              </a:rPr>
              <a:t> الف)  بيان قوتها و </a:t>
            </a:r>
          </a:p>
          <a:p>
            <a:pPr algn="r">
              <a:lnSpc>
                <a:spcPct val="150000"/>
              </a:lnSpc>
              <a:buFontTx/>
              <a:buNone/>
            </a:pPr>
            <a:r>
              <a:rPr lang="fa-IR" b="1" dirty="0" smtClean="0">
                <a:cs typeface="B Nazanin" pitchFamily="2" charset="-78"/>
              </a:rPr>
              <a:t> ب) بيان ضعفها.</a:t>
            </a:r>
            <a:endParaRPr lang="en-US" b="1" dirty="0" smtClean="0">
              <a:cs typeface="B Nazanin" pitchFamily="2" charset="-78"/>
            </a:endParaRPr>
          </a:p>
          <a:p>
            <a:pPr algn="r">
              <a:lnSpc>
                <a:spcPct val="150000"/>
              </a:lnSpc>
            </a:pPr>
            <a:r>
              <a:rPr lang="fa-IR" b="1" dirty="0" smtClean="0">
                <a:cs typeface="B Nazanin" pitchFamily="2" charset="-78"/>
              </a:rPr>
              <a:t>ارائه رهنمود</a:t>
            </a:r>
            <a:endParaRPr lang="fa-IR" b="1" dirty="0" smtClean="0">
              <a:solidFill>
                <a:srgbClr val="002060"/>
              </a:solidFill>
            </a:endParaRPr>
          </a:p>
          <a:p>
            <a:pPr algn="justLow">
              <a:spcBef>
                <a:spcPct val="0"/>
              </a:spcBef>
              <a:buNone/>
            </a:pPr>
            <a:endParaRPr lang="fa-IR" b="1" dirty="0" smtClean="0">
              <a:solidFill>
                <a:srgbClr val="002060"/>
              </a:solidFill>
            </a:endParaRPr>
          </a:p>
        </p:txBody>
      </p:sp>
      <p:sp>
        <p:nvSpPr>
          <p:cNvPr id="214023" name="Slide Number Placeholder 8"/>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82D20EC-B44E-41B0-ABEB-F15267912B61}" type="slidenum">
              <a:rPr lang="ar-SA"/>
              <a:pPr eaLnBrk="1" hangingPunct="1"/>
              <a:t>147</a:t>
            </a:fld>
            <a:endParaRPr lang="en-US"/>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595313"/>
            <a:ext cx="1584325" cy="719137"/>
            <a:chOff x="0" y="210"/>
            <a:chExt cx="998" cy="453"/>
          </a:xfrm>
        </p:grpSpPr>
        <p:sp>
          <p:nvSpPr>
            <p:cNvPr id="215048"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15049" name="Text Box 4"/>
            <p:cNvSpPr txBox="1">
              <a:spLocks noChangeArrowheads="1"/>
            </p:cNvSpPr>
            <p:nvPr/>
          </p:nvSpPr>
          <p:spPr bwMode="auto">
            <a:xfrm rot="-2630473">
              <a:off x="0" y="309"/>
              <a:ext cx="94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a:cs typeface="Homa" pitchFamily="2" charset="-78"/>
                </a:rPr>
                <a:t>بازخورد</a:t>
              </a:r>
              <a:endParaRPr lang="en-US">
                <a:cs typeface="Homa" pitchFamily="2" charset="-78"/>
              </a:endParaRPr>
            </a:p>
          </p:txBody>
        </p:sp>
      </p:grpSp>
      <p:sp>
        <p:nvSpPr>
          <p:cNvPr id="8" name="Cloud Callout 7"/>
          <p:cNvSpPr/>
          <p:nvPr/>
        </p:nvSpPr>
        <p:spPr bwMode="auto">
          <a:xfrm>
            <a:off x="3643306" y="285728"/>
            <a:ext cx="5000660" cy="1357322"/>
          </a:xfrm>
          <a:prstGeom prst="cloudCallout">
            <a:avLst/>
          </a:prstGeom>
          <a:solidFill>
            <a:srgbClr val="FFCC00"/>
          </a:solidFill>
          <a:ln w="9525" cap="flat" cmpd="sng" algn="ctr">
            <a:solidFill>
              <a:srgbClr val="0000FF"/>
            </a:solidFill>
            <a:prstDash val="solid"/>
            <a:round/>
            <a:headEnd type="none" w="med" len="med"/>
            <a:tailEnd type="none" w="med" len="med"/>
          </a:ln>
          <a:effectLst>
            <a:glow rad="63500">
              <a:schemeClr val="accent2">
                <a:satMod val="175000"/>
                <a:alpha val="40000"/>
              </a:schemeClr>
            </a:glow>
            <a:outerShdw blurRad="50800" dist="38100" dir="18900000" algn="bl" rotWithShape="0">
              <a:prstClr val="black">
                <a:alpha val="40000"/>
              </a:prstClr>
            </a:outerShdw>
          </a:effectLst>
        </p:spPr>
        <p:txBody>
          <a:bodyPr/>
          <a:lstStyle/>
          <a:p>
            <a:pPr algn="ctr">
              <a:defRPr/>
            </a:pPr>
            <a:r>
              <a:rPr lang="fa-IR" sz="3600" b="1">
                <a:solidFill>
                  <a:srgbClr val="002060"/>
                </a:solidFill>
                <a:effectLst>
                  <a:outerShdw blurRad="38100" dist="38100" dir="2700000" algn="tl">
                    <a:srgbClr val="C0C0C0"/>
                  </a:outerShdw>
                </a:effectLst>
                <a:ea typeface="+mn-ea"/>
                <a:cs typeface="Homa" pitchFamily="2" charset="-78"/>
              </a:rPr>
              <a:t>مولفه ي توصيف عملکرد</a:t>
            </a:r>
          </a:p>
        </p:txBody>
      </p:sp>
      <p:sp>
        <p:nvSpPr>
          <p:cNvPr id="215046" name="Rectangle 2"/>
          <p:cNvSpPr>
            <a:spLocks noGrp="1" noChangeArrowheads="1"/>
          </p:cNvSpPr>
          <p:nvPr>
            <p:ph type="body" idx="1"/>
          </p:nvPr>
        </p:nvSpPr>
        <p:spPr>
          <a:xfrm>
            <a:off x="714348" y="1785926"/>
            <a:ext cx="8001000" cy="4364272"/>
          </a:xfrm>
        </p:spPr>
        <p:txBody>
          <a:bodyPr anchor="ctr">
            <a:spAutoFit/>
          </a:bodyPr>
          <a:lstStyle/>
          <a:p>
            <a:pPr algn="r">
              <a:buFontTx/>
              <a:buNone/>
            </a:pPr>
            <a:r>
              <a:rPr lang="fa-IR" b="1" dirty="0" smtClean="0">
                <a:solidFill>
                  <a:srgbClr val="666633"/>
                </a:solidFill>
              </a:rPr>
              <a:t>   </a:t>
            </a:r>
            <a:r>
              <a:rPr lang="ar-SA" sz="2800" b="1" dirty="0" smtClean="0">
                <a:solidFill>
                  <a:srgbClr val="666633"/>
                </a:solidFill>
                <a:cs typeface="B Nazanin" pitchFamily="2" charset="-78"/>
              </a:rPr>
              <a:t>در توصيف عملکرد دانش‌آموز بايد به آن توجه نمود از هم‌ديگرتميزداده شود.اين مفاهيم عبارتنداز: </a:t>
            </a:r>
            <a:r>
              <a:rPr lang="ar-SA" sz="2800" b="1" dirty="0" smtClean="0">
                <a:solidFill>
                  <a:srgbClr val="0000FF"/>
                </a:solidFill>
                <a:cs typeface="B Nazanin" pitchFamily="2" charset="-78"/>
              </a:rPr>
              <a:t>تلاش،پيشرفت و نتيجه. </a:t>
            </a:r>
            <a:endParaRPr lang="en-US" sz="2800" b="1" dirty="0" smtClean="0">
              <a:solidFill>
                <a:srgbClr val="0000FF"/>
              </a:solidFill>
              <a:cs typeface="B Nazanin" pitchFamily="2" charset="-78"/>
            </a:endParaRPr>
          </a:p>
          <a:p>
            <a:pPr algn="r">
              <a:buFontTx/>
              <a:buNone/>
            </a:pPr>
            <a:r>
              <a:rPr lang="fa-IR" dirty="0" smtClean="0">
                <a:cs typeface="B Nazanin" pitchFamily="2" charset="-78"/>
              </a:rPr>
              <a:t>   </a:t>
            </a:r>
            <a:r>
              <a:rPr lang="ar-SA" sz="2800" b="1" dirty="0" smtClean="0">
                <a:solidFill>
                  <a:srgbClr val="002060"/>
                </a:solidFill>
                <a:cs typeface="B Nazanin" pitchFamily="2" charset="-78"/>
              </a:rPr>
              <a:t>منظور از </a:t>
            </a:r>
            <a:r>
              <a:rPr lang="ar-SA" sz="2800" b="1" dirty="0" smtClean="0">
                <a:solidFill>
                  <a:srgbClr val="0000FF"/>
                </a:solidFill>
                <a:cs typeface="B Nazanin" pitchFamily="2" charset="-78"/>
              </a:rPr>
              <a:t>تلاش</a:t>
            </a:r>
            <a:r>
              <a:rPr lang="ar-SA" sz="2800" b="1" dirty="0" smtClean="0">
                <a:solidFill>
                  <a:srgbClr val="002060"/>
                </a:solidFill>
                <a:cs typeface="B Nazanin" pitchFamily="2" charset="-78"/>
              </a:rPr>
              <a:t>، کوشش هاي فردي دانش‌آموزاست که براي تحقق اهداف و انتظارات صورت گرفته است. </a:t>
            </a:r>
            <a:endParaRPr lang="fa-IR" sz="2800" b="1" dirty="0" smtClean="0">
              <a:solidFill>
                <a:srgbClr val="002060"/>
              </a:solidFill>
              <a:cs typeface="B Nazanin" pitchFamily="2" charset="-78"/>
            </a:endParaRPr>
          </a:p>
          <a:p>
            <a:pPr algn="r">
              <a:buFontTx/>
              <a:buNone/>
            </a:pPr>
            <a:r>
              <a:rPr lang="fa-IR" sz="2800" b="1" dirty="0" smtClean="0">
                <a:solidFill>
                  <a:srgbClr val="002060"/>
                </a:solidFill>
                <a:cs typeface="B Nazanin" pitchFamily="2" charset="-78"/>
              </a:rPr>
              <a:t>  </a:t>
            </a:r>
            <a:r>
              <a:rPr lang="ar-SA" sz="2800" b="1" dirty="0" smtClean="0">
                <a:solidFill>
                  <a:srgbClr val="002060"/>
                </a:solidFill>
                <a:cs typeface="B Nazanin" pitchFamily="2" charset="-78"/>
              </a:rPr>
              <a:t> مفهوم </a:t>
            </a:r>
            <a:r>
              <a:rPr lang="ar-SA" sz="2800" b="1" dirty="0" smtClean="0">
                <a:solidFill>
                  <a:srgbClr val="0000FF"/>
                </a:solidFill>
                <a:cs typeface="B Nazanin" pitchFamily="2" charset="-78"/>
              </a:rPr>
              <a:t>پيشرفت</a:t>
            </a:r>
            <a:r>
              <a:rPr lang="ar-SA" sz="2800" b="1" dirty="0" smtClean="0">
                <a:solidFill>
                  <a:srgbClr val="002060"/>
                </a:solidFill>
                <a:cs typeface="B Nazanin" pitchFamily="2" charset="-78"/>
              </a:rPr>
              <a:t>، ناظر به  تغييرات حاصل از اين کوشش‌هاست. </a:t>
            </a:r>
            <a:endParaRPr lang="fa-IR" sz="2800" b="1" dirty="0" smtClean="0">
              <a:solidFill>
                <a:srgbClr val="002060"/>
              </a:solidFill>
              <a:cs typeface="B Nazanin" pitchFamily="2" charset="-78"/>
            </a:endParaRPr>
          </a:p>
          <a:p>
            <a:pPr algn="r">
              <a:buFontTx/>
              <a:buNone/>
            </a:pPr>
            <a:r>
              <a:rPr lang="fa-IR" sz="2800" b="1" dirty="0" smtClean="0">
                <a:solidFill>
                  <a:srgbClr val="002060"/>
                </a:solidFill>
                <a:cs typeface="B Nazanin" pitchFamily="2" charset="-78"/>
              </a:rPr>
              <a:t>  </a:t>
            </a:r>
            <a:r>
              <a:rPr lang="fa-IR" sz="2800" b="1" dirty="0" smtClean="0">
                <a:solidFill>
                  <a:srgbClr val="0000FF"/>
                </a:solidFill>
                <a:cs typeface="B Nazanin" pitchFamily="2" charset="-78"/>
              </a:rPr>
              <a:t> </a:t>
            </a:r>
            <a:r>
              <a:rPr lang="ar-SA" sz="2800" b="1" dirty="0" smtClean="0">
                <a:solidFill>
                  <a:srgbClr val="0000FF"/>
                </a:solidFill>
                <a:cs typeface="B Nazanin" pitchFamily="2" charset="-78"/>
              </a:rPr>
              <a:t>نتيجه </a:t>
            </a:r>
            <a:r>
              <a:rPr lang="ar-SA" sz="2800" b="1" dirty="0" smtClean="0">
                <a:solidFill>
                  <a:srgbClr val="002060"/>
                </a:solidFill>
                <a:cs typeface="B Nazanin" pitchFamily="2" charset="-78"/>
              </a:rPr>
              <a:t>همان ميزان تحقق انتظارات  مي باشد. البته نتيجه گاهي نيز فراتر از انتظارات است که در توصيف وضعيت دانش آموز بايد مورد توجه قرار گيرد. </a:t>
            </a:r>
            <a:endParaRPr lang="en-US" sz="2800" b="1" dirty="0" smtClean="0">
              <a:solidFill>
                <a:srgbClr val="002060"/>
              </a:solidFill>
              <a:cs typeface="B Nazanin" pitchFamily="2" charset="-78"/>
            </a:endParaRPr>
          </a:p>
        </p:txBody>
      </p:sp>
      <p:sp>
        <p:nvSpPr>
          <p:cNvPr id="215047" name="Slide Number Placeholder 8"/>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E385D16-A5B2-4752-9D94-E3CF83A6DC3E}" type="slidenum">
              <a:rPr lang="ar-SA"/>
              <a:pPr eaLnBrk="1" hangingPunct="1"/>
              <a:t>148</a:t>
            </a:fld>
            <a:endParaRPr lang="en-US"/>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595313"/>
            <a:ext cx="1584325" cy="719137"/>
            <a:chOff x="0" y="210"/>
            <a:chExt cx="998" cy="453"/>
          </a:xfrm>
        </p:grpSpPr>
        <p:sp>
          <p:nvSpPr>
            <p:cNvPr id="216072"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16073" name="Text Box 4"/>
            <p:cNvSpPr txBox="1">
              <a:spLocks noChangeArrowheads="1"/>
            </p:cNvSpPr>
            <p:nvPr/>
          </p:nvSpPr>
          <p:spPr bwMode="auto">
            <a:xfrm rot="-2630473">
              <a:off x="0" y="309"/>
              <a:ext cx="94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a:cs typeface="Homa" pitchFamily="2" charset="-78"/>
                </a:rPr>
                <a:t>بازخورد</a:t>
              </a:r>
              <a:endParaRPr lang="en-US">
                <a:cs typeface="Homa" pitchFamily="2" charset="-78"/>
              </a:endParaRPr>
            </a:p>
          </p:txBody>
        </p:sp>
      </p:grpSp>
      <p:sp>
        <p:nvSpPr>
          <p:cNvPr id="8" name="Cloud Callout 7"/>
          <p:cNvSpPr/>
          <p:nvPr/>
        </p:nvSpPr>
        <p:spPr bwMode="auto">
          <a:xfrm>
            <a:off x="3643306" y="285728"/>
            <a:ext cx="5000660" cy="1357322"/>
          </a:xfrm>
          <a:prstGeom prst="cloudCallout">
            <a:avLst/>
          </a:prstGeom>
          <a:solidFill>
            <a:srgbClr val="FFCC00"/>
          </a:solidFill>
          <a:ln w="9525" cap="flat" cmpd="sng" algn="ctr">
            <a:solidFill>
              <a:srgbClr val="0000FF"/>
            </a:solidFill>
            <a:prstDash val="solid"/>
            <a:round/>
            <a:headEnd type="none" w="med" len="med"/>
            <a:tailEnd type="none" w="med" len="med"/>
          </a:ln>
          <a:effectLst>
            <a:glow rad="63500">
              <a:schemeClr val="accent2">
                <a:satMod val="175000"/>
                <a:alpha val="40000"/>
              </a:schemeClr>
            </a:glow>
            <a:outerShdw blurRad="50800" dist="38100" dir="18900000" algn="bl" rotWithShape="0">
              <a:prstClr val="black">
                <a:alpha val="40000"/>
              </a:prstClr>
            </a:outerShdw>
          </a:effectLst>
        </p:spPr>
        <p:txBody>
          <a:bodyPr/>
          <a:lstStyle/>
          <a:p>
            <a:pPr algn="ctr">
              <a:defRPr/>
            </a:pPr>
            <a:r>
              <a:rPr lang="fa-IR" sz="3600" b="1">
                <a:solidFill>
                  <a:srgbClr val="002060"/>
                </a:solidFill>
                <a:effectLst>
                  <a:outerShdw blurRad="38100" dist="38100" dir="2700000" algn="tl">
                    <a:srgbClr val="C0C0C0"/>
                  </a:outerShdw>
                </a:effectLst>
                <a:ea typeface="+mn-ea"/>
                <a:cs typeface="Homa" pitchFamily="2" charset="-78"/>
              </a:rPr>
              <a:t>مولفه ي ر هنمود</a:t>
            </a:r>
          </a:p>
        </p:txBody>
      </p:sp>
      <p:sp>
        <p:nvSpPr>
          <p:cNvPr id="216070" name="Rectangle 2"/>
          <p:cNvSpPr>
            <a:spLocks noGrp="1" noChangeArrowheads="1"/>
          </p:cNvSpPr>
          <p:nvPr>
            <p:ph type="body" idx="1"/>
          </p:nvPr>
        </p:nvSpPr>
        <p:spPr>
          <a:xfrm>
            <a:off x="428625" y="2000250"/>
            <a:ext cx="8001000" cy="4031873"/>
          </a:xfrm>
        </p:spPr>
        <p:txBody>
          <a:bodyPr anchor="ctr">
            <a:spAutoFit/>
          </a:bodyPr>
          <a:lstStyle/>
          <a:p>
            <a:pPr algn="r">
              <a:buFontTx/>
              <a:buNone/>
            </a:pPr>
            <a:r>
              <a:rPr lang="fa-IR" b="1" dirty="0" smtClean="0">
                <a:solidFill>
                  <a:srgbClr val="666633"/>
                </a:solidFill>
                <a:cs typeface="B Nazanin" pitchFamily="2" charset="-78"/>
              </a:rPr>
              <a:t>   </a:t>
            </a:r>
            <a:r>
              <a:rPr lang="fa-IR" dirty="0" smtClean="0">
                <a:cs typeface="B Nazanin" pitchFamily="2" charset="-78"/>
              </a:rPr>
              <a:t> </a:t>
            </a:r>
            <a:r>
              <a:rPr lang="fa-IR" b="1" dirty="0" smtClean="0">
                <a:solidFill>
                  <a:srgbClr val="002060"/>
                </a:solidFill>
                <a:cs typeface="B Nazanin" pitchFamily="2" charset="-78"/>
              </a:rPr>
              <a:t>بخش </a:t>
            </a:r>
            <a:r>
              <a:rPr lang="fa-IR" b="1" dirty="0" smtClean="0">
                <a:solidFill>
                  <a:srgbClr val="0000FF"/>
                </a:solidFill>
                <a:cs typeface="B Nazanin" pitchFamily="2" charset="-78"/>
              </a:rPr>
              <a:t>رهنمودِ</a:t>
            </a:r>
            <a:r>
              <a:rPr lang="fa-IR" b="1" dirty="0" smtClean="0">
                <a:solidFill>
                  <a:srgbClr val="002060"/>
                </a:solidFill>
                <a:cs typeface="B Nazanin" pitchFamily="2" charset="-78"/>
              </a:rPr>
              <a:t> بازخورد توصيفي، در واقع حاصل تحليل نقاط ضعف و قوت کار  دانش‌آموز است و تلاشي است که معلّم به آن مي پردازد تا فعاليت‌هاي  دانش‌آموزان بهتر و مناسب‌تر در جهت انتظارات يادگيري هدايت شود. رهنمود مي‌تواند يک اشاره و راهنمايي ساده باشد تا فعاليت  دانش‌آموزان در مسير مناسب قرار گيرد يا مي‌تواند فعاليت‌هاي يادگيري گسترده‌تري را پيش‌نهاد كند.</a:t>
            </a:r>
          </a:p>
        </p:txBody>
      </p:sp>
      <p:sp>
        <p:nvSpPr>
          <p:cNvPr id="216071" name="Slide Number Placeholder 8"/>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9F33BA7-0B56-495E-9F90-292A550C7EA5}" type="slidenum">
              <a:rPr lang="ar-SA"/>
              <a:pPr eaLnBrk="1" hangingPunct="1"/>
              <a:t>149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4925" y="406400"/>
            <a:ext cx="1584325" cy="719138"/>
            <a:chOff x="0" y="210"/>
            <a:chExt cx="998" cy="453"/>
          </a:xfrm>
        </p:grpSpPr>
        <p:sp>
          <p:nvSpPr>
            <p:cNvPr id="2067"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defRPr/>
              </a:pPr>
              <a:endParaRPr lang="en-US"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068" name="Text Box 4"/>
            <p:cNvSpPr txBox="1">
              <a:spLocks noChangeArrowheads="1"/>
            </p:cNvSpPr>
            <p:nvPr/>
          </p:nvSpPr>
          <p:spPr bwMode="auto">
            <a:xfrm rot="-2630473">
              <a:off x="0" y="300"/>
              <a:ext cx="94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defRPr/>
              </a:pPr>
              <a:r>
                <a:rPr lang="fa-IR" sz="20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Homa" pitchFamily="2" charset="-78"/>
                </a:rPr>
                <a:t>ضرورت</a:t>
              </a:r>
              <a:endParaRPr lang="en-US" sz="20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Homa" pitchFamily="2" charset="-78"/>
              </a:endParaRPr>
            </a:p>
          </p:txBody>
        </p:sp>
      </p:grpSp>
      <p:graphicFrame>
        <p:nvGraphicFramePr>
          <p:cNvPr id="3" name="Diagram 2"/>
          <p:cNvGraphicFramePr/>
          <p:nvPr/>
        </p:nvGraphicFramePr>
        <p:xfrm>
          <a:off x="251520" y="260648"/>
          <a:ext cx="8594426" cy="6288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4212" name="Slide Number Placeholder 6"/>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2FD755E-D189-4171-B2CF-E2961BBEBA56}" type="slidenum">
              <a:rPr lang="ar-SA"/>
              <a:pPr eaLnBrk="1" hangingPunct="1"/>
              <a:t>15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graphicEl>
                                              <a:dgm id="{DFC0F37E-B2E9-474B-BB90-7C68170101AC}"/>
                                            </p:graphicEl>
                                          </p:spTgt>
                                        </p:tgtEl>
                                        <p:attrNameLst>
                                          <p:attrName>style.visibility</p:attrName>
                                        </p:attrNameLst>
                                      </p:cBhvr>
                                      <p:to>
                                        <p:strVal val="visible"/>
                                      </p:to>
                                    </p:set>
                                    <p:animEffect transition="in" filter="circle(out)">
                                      <p:cBhvr>
                                        <p:cTn id="7" dur="1000"/>
                                        <p:tgtEl>
                                          <p:spTgt spid="3">
                                            <p:graphicEl>
                                              <a:dgm id="{DFC0F37E-B2E9-474B-BB90-7C68170101A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3">
                                            <p:graphicEl>
                                              <a:dgm id="{45274301-0100-4EE3-ADB5-19B14B1C6465}"/>
                                            </p:graphicEl>
                                          </p:spTgt>
                                        </p:tgtEl>
                                        <p:attrNameLst>
                                          <p:attrName>style.visibility</p:attrName>
                                        </p:attrNameLst>
                                      </p:cBhvr>
                                      <p:to>
                                        <p:strVal val="visible"/>
                                      </p:to>
                                    </p:set>
                                    <p:animEffect transition="in" filter="circle(out)">
                                      <p:cBhvr>
                                        <p:cTn id="12" dur="1000"/>
                                        <p:tgtEl>
                                          <p:spTgt spid="3">
                                            <p:graphicEl>
                                              <a:dgm id="{45274301-0100-4EE3-ADB5-19B14B1C6465}"/>
                                            </p:graphicEl>
                                          </p:spTgt>
                                        </p:tgtEl>
                                      </p:cBhvr>
                                    </p:animEffect>
                                  </p:childTnLst>
                                </p:cTn>
                              </p:par>
                              <p:par>
                                <p:cTn id="13" presetID="6" presetClass="entr" presetSubtype="32" fill="hold" grpId="0" nodeType="withEffect">
                                  <p:stCondLst>
                                    <p:cond delay="0"/>
                                  </p:stCondLst>
                                  <p:childTnLst>
                                    <p:set>
                                      <p:cBhvr>
                                        <p:cTn id="14" dur="1" fill="hold">
                                          <p:stCondLst>
                                            <p:cond delay="0"/>
                                          </p:stCondLst>
                                        </p:cTn>
                                        <p:tgtEl>
                                          <p:spTgt spid="3">
                                            <p:graphicEl>
                                              <a:dgm id="{790E874E-2D08-47EC-98AE-59B4DCDAB281}"/>
                                            </p:graphicEl>
                                          </p:spTgt>
                                        </p:tgtEl>
                                        <p:attrNameLst>
                                          <p:attrName>style.visibility</p:attrName>
                                        </p:attrNameLst>
                                      </p:cBhvr>
                                      <p:to>
                                        <p:strVal val="visible"/>
                                      </p:to>
                                    </p:set>
                                    <p:animEffect transition="in" filter="circle(out)">
                                      <p:cBhvr>
                                        <p:cTn id="15" dur="1000"/>
                                        <p:tgtEl>
                                          <p:spTgt spid="3">
                                            <p:graphicEl>
                                              <a:dgm id="{790E874E-2D08-47EC-98AE-59B4DCDAB28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grpId="0" nodeType="clickEffect">
                                  <p:stCondLst>
                                    <p:cond delay="0"/>
                                  </p:stCondLst>
                                  <p:childTnLst>
                                    <p:set>
                                      <p:cBhvr>
                                        <p:cTn id="19" dur="1" fill="hold">
                                          <p:stCondLst>
                                            <p:cond delay="0"/>
                                          </p:stCondLst>
                                        </p:cTn>
                                        <p:tgtEl>
                                          <p:spTgt spid="3">
                                            <p:graphicEl>
                                              <a:dgm id="{D476B85C-89DB-44BA-88EE-FB51393C899A}"/>
                                            </p:graphicEl>
                                          </p:spTgt>
                                        </p:tgtEl>
                                        <p:attrNameLst>
                                          <p:attrName>style.visibility</p:attrName>
                                        </p:attrNameLst>
                                      </p:cBhvr>
                                      <p:to>
                                        <p:strVal val="visible"/>
                                      </p:to>
                                    </p:set>
                                    <p:animEffect transition="in" filter="circle(out)">
                                      <p:cBhvr>
                                        <p:cTn id="20" dur="1000"/>
                                        <p:tgtEl>
                                          <p:spTgt spid="3">
                                            <p:graphicEl>
                                              <a:dgm id="{D476B85C-89DB-44BA-88EE-FB51393C899A}"/>
                                            </p:graphicEl>
                                          </p:spTgt>
                                        </p:tgtEl>
                                      </p:cBhvr>
                                    </p:animEffect>
                                  </p:childTnLst>
                                </p:cTn>
                              </p:par>
                              <p:par>
                                <p:cTn id="21" presetID="6" presetClass="entr" presetSubtype="32" fill="hold" grpId="0" nodeType="withEffect">
                                  <p:stCondLst>
                                    <p:cond delay="0"/>
                                  </p:stCondLst>
                                  <p:childTnLst>
                                    <p:set>
                                      <p:cBhvr>
                                        <p:cTn id="22" dur="1" fill="hold">
                                          <p:stCondLst>
                                            <p:cond delay="0"/>
                                          </p:stCondLst>
                                        </p:cTn>
                                        <p:tgtEl>
                                          <p:spTgt spid="3">
                                            <p:graphicEl>
                                              <a:dgm id="{053D1549-98A4-4D31-9530-A86EC22F446A}"/>
                                            </p:graphicEl>
                                          </p:spTgt>
                                        </p:tgtEl>
                                        <p:attrNameLst>
                                          <p:attrName>style.visibility</p:attrName>
                                        </p:attrNameLst>
                                      </p:cBhvr>
                                      <p:to>
                                        <p:strVal val="visible"/>
                                      </p:to>
                                    </p:set>
                                    <p:animEffect transition="in" filter="circle(out)">
                                      <p:cBhvr>
                                        <p:cTn id="23" dur="1000"/>
                                        <p:tgtEl>
                                          <p:spTgt spid="3">
                                            <p:graphicEl>
                                              <a:dgm id="{053D1549-98A4-4D31-9530-A86EC22F446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32" fill="hold" grpId="0" nodeType="clickEffect">
                                  <p:stCondLst>
                                    <p:cond delay="0"/>
                                  </p:stCondLst>
                                  <p:childTnLst>
                                    <p:set>
                                      <p:cBhvr>
                                        <p:cTn id="27" dur="1" fill="hold">
                                          <p:stCondLst>
                                            <p:cond delay="0"/>
                                          </p:stCondLst>
                                        </p:cTn>
                                        <p:tgtEl>
                                          <p:spTgt spid="3">
                                            <p:graphicEl>
                                              <a:dgm id="{7E187952-5BEF-483F-9974-0C688FE0262E}"/>
                                            </p:graphicEl>
                                          </p:spTgt>
                                        </p:tgtEl>
                                        <p:attrNameLst>
                                          <p:attrName>style.visibility</p:attrName>
                                        </p:attrNameLst>
                                      </p:cBhvr>
                                      <p:to>
                                        <p:strVal val="visible"/>
                                      </p:to>
                                    </p:set>
                                    <p:animEffect transition="in" filter="circle(out)">
                                      <p:cBhvr>
                                        <p:cTn id="28" dur="1000"/>
                                        <p:tgtEl>
                                          <p:spTgt spid="3">
                                            <p:graphicEl>
                                              <a:dgm id="{7E187952-5BEF-483F-9974-0C688FE0262E}"/>
                                            </p:graphicEl>
                                          </p:spTgt>
                                        </p:tgtEl>
                                      </p:cBhvr>
                                    </p:animEffect>
                                  </p:childTnLst>
                                </p:cTn>
                              </p:par>
                              <p:par>
                                <p:cTn id="29" presetID="6" presetClass="entr" presetSubtype="32" fill="hold" grpId="0" nodeType="withEffect">
                                  <p:stCondLst>
                                    <p:cond delay="0"/>
                                  </p:stCondLst>
                                  <p:childTnLst>
                                    <p:set>
                                      <p:cBhvr>
                                        <p:cTn id="30" dur="1" fill="hold">
                                          <p:stCondLst>
                                            <p:cond delay="0"/>
                                          </p:stCondLst>
                                        </p:cTn>
                                        <p:tgtEl>
                                          <p:spTgt spid="3">
                                            <p:graphicEl>
                                              <a:dgm id="{BC2B2FFA-D229-46BD-8790-1C6FA9F55795}"/>
                                            </p:graphicEl>
                                          </p:spTgt>
                                        </p:tgtEl>
                                        <p:attrNameLst>
                                          <p:attrName>style.visibility</p:attrName>
                                        </p:attrNameLst>
                                      </p:cBhvr>
                                      <p:to>
                                        <p:strVal val="visible"/>
                                      </p:to>
                                    </p:set>
                                    <p:animEffect transition="in" filter="circle(out)">
                                      <p:cBhvr>
                                        <p:cTn id="31" dur="1000"/>
                                        <p:tgtEl>
                                          <p:spTgt spid="3">
                                            <p:graphicEl>
                                              <a:dgm id="{BC2B2FFA-D229-46BD-8790-1C6FA9F55795}"/>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32" fill="hold" grpId="0" nodeType="clickEffect">
                                  <p:stCondLst>
                                    <p:cond delay="0"/>
                                  </p:stCondLst>
                                  <p:childTnLst>
                                    <p:set>
                                      <p:cBhvr>
                                        <p:cTn id="35" dur="1" fill="hold">
                                          <p:stCondLst>
                                            <p:cond delay="0"/>
                                          </p:stCondLst>
                                        </p:cTn>
                                        <p:tgtEl>
                                          <p:spTgt spid="3">
                                            <p:graphicEl>
                                              <a:dgm id="{237A526A-FAA8-4BD2-AD3B-EBCC68D38807}"/>
                                            </p:graphicEl>
                                          </p:spTgt>
                                        </p:tgtEl>
                                        <p:attrNameLst>
                                          <p:attrName>style.visibility</p:attrName>
                                        </p:attrNameLst>
                                      </p:cBhvr>
                                      <p:to>
                                        <p:strVal val="visible"/>
                                      </p:to>
                                    </p:set>
                                    <p:animEffect transition="in" filter="circle(out)">
                                      <p:cBhvr>
                                        <p:cTn id="36" dur="1000"/>
                                        <p:tgtEl>
                                          <p:spTgt spid="3">
                                            <p:graphicEl>
                                              <a:dgm id="{237A526A-FAA8-4BD2-AD3B-EBCC68D38807}"/>
                                            </p:graphicEl>
                                          </p:spTgt>
                                        </p:tgtEl>
                                      </p:cBhvr>
                                    </p:animEffect>
                                  </p:childTnLst>
                                </p:cTn>
                              </p:par>
                              <p:par>
                                <p:cTn id="37" presetID="6" presetClass="entr" presetSubtype="32" fill="hold" grpId="0" nodeType="withEffect">
                                  <p:stCondLst>
                                    <p:cond delay="0"/>
                                  </p:stCondLst>
                                  <p:childTnLst>
                                    <p:set>
                                      <p:cBhvr>
                                        <p:cTn id="38" dur="1" fill="hold">
                                          <p:stCondLst>
                                            <p:cond delay="0"/>
                                          </p:stCondLst>
                                        </p:cTn>
                                        <p:tgtEl>
                                          <p:spTgt spid="3">
                                            <p:graphicEl>
                                              <a:dgm id="{5CD04F96-7301-48FA-967F-652BBF4D1FA7}"/>
                                            </p:graphicEl>
                                          </p:spTgt>
                                        </p:tgtEl>
                                        <p:attrNameLst>
                                          <p:attrName>style.visibility</p:attrName>
                                        </p:attrNameLst>
                                      </p:cBhvr>
                                      <p:to>
                                        <p:strVal val="visible"/>
                                      </p:to>
                                    </p:set>
                                    <p:animEffect transition="in" filter="circle(out)">
                                      <p:cBhvr>
                                        <p:cTn id="39" dur="1000"/>
                                        <p:tgtEl>
                                          <p:spTgt spid="3">
                                            <p:graphicEl>
                                              <a:dgm id="{5CD04F96-7301-48FA-967F-652BBF4D1FA7}"/>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32" fill="hold" grpId="0" nodeType="clickEffect">
                                  <p:stCondLst>
                                    <p:cond delay="0"/>
                                  </p:stCondLst>
                                  <p:childTnLst>
                                    <p:set>
                                      <p:cBhvr>
                                        <p:cTn id="43" dur="1" fill="hold">
                                          <p:stCondLst>
                                            <p:cond delay="0"/>
                                          </p:stCondLst>
                                        </p:cTn>
                                        <p:tgtEl>
                                          <p:spTgt spid="3">
                                            <p:graphicEl>
                                              <a:dgm id="{03F011BF-2AD6-4478-94AF-285E63AA0C54}"/>
                                            </p:graphicEl>
                                          </p:spTgt>
                                        </p:tgtEl>
                                        <p:attrNameLst>
                                          <p:attrName>style.visibility</p:attrName>
                                        </p:attrNameLst>
                                      </p:cBhvr>
                                      <p:to>
                                        <p:strVal val="visible"/>
                                      </p:to>
                                    </p:set>
                                    <p:animEffect transition="in" filter="circle(out)">
                                      <p:cBhvr>
                                        <p:cTn id="44" dur="1000"/>
                                        <p:tgtEl>
                                          <p:spTgt spid="3">
                                            <p:graphicEl>
                                              <a:dgm id="{03F011BF-2AD6-4478-94AF-285E63AA0C54}"/>
                                            </p:graphicEl>
                                          </p:spTgt>
                                        </p:tgtEl>
                                      </p:cBhvr>
                                    </p:animEffect>
                                  </p:childTnLst>
                                </p:cTn>
                              </p:par>
                              <p:par>
                                <p:cTn id="45" presetID="6" presetClass="entr" presetSubtype="32" fill="hold" grpId="0" nodeType="withEffect">
                                  <p:stCondLst>
                                    <p:cond delay="0"/>
                                  </p:stCondLst>
                                  <p:childTnLst>
                                    <p:set>
                                      <p:cBhvr>
                                        <p:cTn id="46" dur="1" fill="hold">
                                          <p:stCondLst>
                                            <p:cond delay="0"/>
                                          </p:stCondLst>
                                        </p:cTn>
                                        <p:tgtEl>
                                          <p:spTgt spid="3">
                                            <p:graphicEl>
                                              <a:dgm id="{402C85B5-3502-496A-B896-63AA844134F4}"/>
                                            </p:graphicEl>
                                          </p:spTgt>
                                        </p:tgtEl>
                                        <p:attrNameLst>
                                          <p:attrName>style.visibility</p:attrName>
                                        </p:attrNameLst>
                                      </p:cBhvr>
                                      <p:to>
                                        <p:strVal val="visible"/>
                                      </p:to>
                                    </p:set>
                                    <p:animEffect transition="in" filter="circle(out)">
                                      <p:cBhvr>
                                        <p:cTn id="47" dur="1000"/>
                                        <p:tgtEl>
                                          <p:spTgt spid="3">
                                            <p:graphicEl>
                                              <a:dgm id="{402C85B5-3502-496A-B896-63AA844134F4}"/>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32" fill="hold" grpId="0" nodeType="clickEffect">
                                  <p:stCondLst>
                                    <p:cond delay="0"/>
                                  </p:stCondLst>
                                  <p:childTnLst>
                                    <p:set>
                                      <p:cBhvr>
                                        <p:cTn id="51" dur="1" fill="hold">
                                          <p:stCondLst>
                                            <p:cond delay="0"/>
                                          </p:stCondLst>
                                        </p:cTn>
                                        <p:tgtEl>
                                          <p:spTgt spid="3">
                                            <p:graphicEl>
                                              <a:dgm id="{A6ED002B-64A6-4627-A8DC-3823B0A4508F}"/>
                                            </p:graphicEl>
                                          </p:spTgt>
                                        </p:tgtEl>
                                        <p:attrNameLst>
                                          <p:attrName>style.visibility</p:attrName>
                                        </p:attrNameLst>
                                      </p:cBhvr>
                                      <p:to>
                                        <p:strVal val="visible"/>
                                      </p:to>
                                    </p:set>
                                    <p:animEffect transition="in" filter="circle(out)">
                                      <p:cBhvr>
                                        <p:cTn id="52" dur="1000"/>
                                        <p:tgtEl>
                                          <p:spTgt spid="3">
                                            <p:graphicEl>
                                              <a:dgm id="{A6ED002B-64A6-4627-A8DC-3823B0A4508F}"/>
                                            </p:graphicEl>
                                          </p:spTgt>
                                        </p:tgtEl>
                                      </p:cBhvr>
                                    </p:animEffect>
                                  </p:childTnLst>
                                </p:cTn>
                              </p:par>
                              <p:par>
                                <p:cTn id="53" presetID="6" presetClass="entr" presetSubtype="32" fill="hold" grpId="0" nodeType="withEffect">
                                  <p:stCondLst>
                                    <p:cond delay="0"/>
                                  </p:stCondLst>
                                  <p:childTnLst>
                                    <p:set>
                                      <p:cBhvr>
                                        <p:cTn id="54" dur="1" fill="hold">
                                          <p:stCondLst>
                                            <p:cond delay="0"/>
                                          </p:stCondLst>
                                        </p:cTn>
                                        <p:tgtEl>
                                          <p:spTgt spid="3">
                                            <p:graphicEl>
                                              <a:dgm id="{A3F7DC83-0A48-4A4E-A6B6-A025F412B38D}"/>
                                            </p:graphicEl>
                                          </p:spTgt>
                                        </p:tgtEl>
                                        <p:attrNameLst>
                                          <p:attrName>style.visibility</p:attrName>
                                        </p:attrNameLst>
                                      </p:cBhvr>
                                      <p:to>
                                        <p:strVal val="visible"/>
                                      </p:to>
                                    </p:set>
                                    <p:animEffect transition="in" filter="circle(out)">
                                      <p:cBhvr>
                                        <p:cTn id="55" dur="1000"/>
                                        <p:tgtEl>
                                          <p:spTgt spid="3">
                                            <p:graphicEl>
                                              <a:dgm id="{A3F7DC83-0A48-4A4E-A6B6-A025F412B38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571500"/>
            <a:ext cx="1584325" cy="719138"/>
            <a:chOff x="0" y="210"/>
            <a:chExt cx="998" cy="453"/>
          </a:xfrm>
        </p:grpSpPr>
        <p:sp>
          <p:nvSpPr>
            <p:cNvPr id="217095"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17096" name="Text Box 4"/>
            <p:cNvSpPr txBox="1">
              <a:spLocks noChangeArrowheads="1"/>
            </p:cNvSpPr>
            <p:nvPr/>
          </p:nvSpPr>
          <p:spPr bwMode="auto">
            <a:xfrm rot="-2630473">
              <a:off x="0" y="309"/>
              <a:ext cx="94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a:cs typeface="Homa" pitchFamily="2" charset="-78"/>
                </a:rPr>
                <a:t>بازخورد</a:t>
              </a:r>
              <a:endParaRPr lang="en-US">
                <a:cs typeface="Homa" pitchFamily="2" charset="-78"/>
              </a:endParaRPr>
            </a:p>
          </p:txBody>
        </p:sp>
      </p:grpSp>
      <p:sp>
        <p:nvSpPr>
          <p:cNvPr id="8" name="Cloud Callout 7"/>
          <p:cNvSpPr/>
          <p:nvPr/>
        </p:nvSpPr>
        <p:spPr bwMode="auto">
          <a:xfrm>
            <a:off x="3643313" y="285750"/>
            <a:ext cx="5000625" cy="1000125"/>
          </a:xfrm>
          <a:prstGeom prst="cloudCallou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lgn="ctr">
              <a:defRPr/>
            </a:pPr>
            <a:r>
              <a:rPr lang="fa-IR" sz="2800" b="1" dirty="0">
                <a:solidFill>
                  <a:srgbClr val="002060"/>
                </a:solidFill>
                <a:effectLst>
                  <a:outerShdw blurRad="38100" dist="38100" dir="2700000" algn="tl">
                    <a:srgbClr val="C0C0C0"/>
                  </a:outerShdw>
                </a:effectLst>
                <a:cs typeface="Homa" pitchFamily="2" charset="-78"/>
              </a:rPr>
              <a:t>نمونه ي يک بازخورد</a:t>
            </a:r>
          </a:p>
        </p:txBody>
      </p:sp>
      <p:sp>
        <p:nvSpPr>
          <p:cNvPr id="217092" name="Rectangle 2"/>
          <p:cNvSpPr>
            <a:spLocks noGrp="1" noChangeArrowheads="1"/>
          </p:cNvSpPr>
          <p:nvPr>
            <p:ph type="body" idx="1"/>
          </p:nvPr>
        </p:nvSpPr>
        <p:spPr>
          <a:xfrm>
            <a:off x="428625" y="2000250"/>
            <a:ext cx="8001000" cy="4524375"/>
          </a:xfrm>
        </p:spPr>
        <p:txBody>
          <a:bodyPr anchor="ctr">
            <a:spAutoFit/>
          </a:bodyPr>
          <a:lstStyle/>
          <a:p>
            <a:pPr>
              <a:buFontTx/>
              <a:buNone/>
            </a:pPr>
            <a:r>
              <a:rPr lang="fa-IR" b="1" smtClean="0">
                <a:solidFill>
                  <a:srgbClr val="666633"/>
                </a:solidFill>
              </a:rPr>
              <a:t>   </a:t>
            </a:r>
            <a:r>
              <a:rPr lang="fa-IR" smtClean="0"/>
              <a:t> </a:t>
            </a:r>
            <a:endParaRPr lang="fa-IR" b="1" smtClean="0">
              <a:solidFill>
                <a:srgbClr val="002060"/>
              </a:solidFill>
            </a:endParaRPr>
          </a:p>
          <a:p>
            <a:pPr algn="justLow">
              <a:spcBef>
                <a:spcPct val="0"/>
              </a:spcBef>
              <a:buFont typeface="Wingdings" pitchFamily="2" charset="2"/>
              <a:buChar char="v"/>
            </a:pPr>
            <a:endParaRPr lang="fa-IR" b="1" smtClean="0">
              <a:solidFill>
                <a:srgbClr val="002060"/>
              </a:solidFill>
            </a:endParaRPr>
          </a:p>
          <a:p>
            <a:pPr algn="justLow">
              <a:spcBef>
                <a:spcPct val="0"/>
              </a:spcBef>
              <a:buFont typeface="Wingdings" pitchFamily="2" charset="2"/>
              <a:buChar char="v"/>
            </a:pPr>
            <a:endParaRPr lang="fa-IR" b="1" smtClean="0">
              <a:solidFill>
                <a:srgbClr val="002060"/>
              </a:solidFill>
            </a:endParaRPr>
          </a:p>
          <a:p>
            <a:pPr algn="justLow">
              <a:spcBef>
                <a:spcPct val="0"/>
              </a:spcBef>
              <a:buFont typeface="Wingdings" pitchFamily="2" charset="2"/>
              <a:buChar char="v"/>
            </a:pPr>
            <a:endParaRPr lang="fa-IR" b="1" smtClean="0">
              <a:solidFill>
                <a:srgbClr val="002060"/>
              </a:solidFill>
            </a:endParaRPr>
          </a:p>
          <a:p>
            <a:pPr algn="justLow">
              <a:spcBef>
                <a:spcPct val="0"/>
              </a:spcBef>
              <a:buFont typeface="Wingdings" pitchFamily="2" charset="2"/>
              <a:buChar char="v"/>
            </a:pPr>
            <a:endParaRPr lang="fa-IR" b="1" smtClean="0">
              <a:solidFill>
                <a:srgbClr val="002060"/>
              </a:solidFill>
            </a:endParaRPr>
          </a:p>
          <a:p>
            <a:pPr algn="justLow">
              <a:spcBef>
                <a:spcPct val="0"/>
              </a:spcBef>
              <a:buFont typeface="Wingdings" pitchFamily="2" charset="2"/>
              <a:buChar char="v"/>
            </a:pPr>
            <a:endParaRPr lang="fa-IR" b="1" smtClean="0">
              <a:solidFill>
                <a:srgbClr val="002060"/>
              </a:solidFill>
            </a:endParaRPr>
          </a:p>
          <a:p>
            <a:pPr algn="justLow">
              <a:spcBef>
                <a:spcPct val="0"/>
              </a:spcBef>
              <a:buFont typeface="Wingdings" pitchFamily="2" charset="2"/>
              <a:buChar char="v"/>
            </a:pPr>
            <a:endParaRPr lang="fa-IR" b="1" smtClean="0">
              <a:solidFill>
                <a:srgbClr val="002060"/>
              </a:solidFill>
            </a:endParaRPr>
          </a:p>
          <a:p>
            <a:pPr algn="justLow">
              <a:spcBef>
                <a:spcPct val="0"/>
              </a:spcBef>
              <a:buFont typeface="Wingdings" pitchFamily="2" charset="2"/>
              <a:buChar char="v"/>
            </a:pPr>
            <a:endParaRPr lang="fa-IR" b="1" smtClean="0">
              <a:solidFill>
                <a:srgbClr val="002060"/>
              </a:solidFill>
            </a:endParaRPr>
          </a:p>
          <a:p>
            <a:pPr algn="justLow">
              <a:spcBef>
                <a:spcPct val="0"/>
              </a:spcBef>
              <a:buFontTx/>
              <a:buNone/>
            </a:pPr>
            <a:endParaRPr lang="fa-IR" b="1" smtClean="0">
              <a:solidFill>
                <a:srgbClr val="002060"/>
              </a:solidFill>
            </a:endParaRPr>
          </a:p>
        </p:txBody>
      </p:sp>
      <p:sp>
        <p:nvSpPr>
          <p:cNvPr id="7" name="Cloud 6"/>
          <p:cNvSpPr/>
          <p:nvPr/>
        </p:nvSpPr>
        <p:spPr bwMode="auto">
          <a:xfrm>
            <a:off x="990600" y="1752600"/>
            <a:ext cx="7858125" cy="4500584"/>
          </a:xfrm>
          <a:prstGeom prst="cloud">
            <a:avLst/>
          </a:prstGeom>
          <a:solidFill>
            <a:srgbClr val="FFFF99"/>
          </a:solidFill>
          <a:ln w="9525" cap="flat" cmpd="sng" algn="ctr">
            <a:solidFill>
              <a:schemeClr val="tx1"/>
            </a:solidFill>
            <a:prstDash val="solid"/>
            <a:round/>
            <a:headEnd type="none" w="med" len="med"/>
            <a:tailEnd type="none" w="med" len="med"/>
          </a:ln>
          <a:effectLst/>
        </p:spPr>
        <p:txBody>
          <a:bodyPr/>
          <a:lstStyle/>
          <a:p>
            <a:pPr algn="justLow">
              <a:lnSpc>
                <a:spcPct val="150000"/>
              </a:lnSpc>
              <a:tabLst>
                <a:tab pos="354013" algn="r"/>
              </a:tabLst>
            </a:pPr>
            <a:r>
              <a:rPr lang="fa-IR" sz="2800" b="1" dirty="0">
                <a:solidFill>
                  <a:srgbClr val="0000FF"/>
                </a:solidFill>
                <a:cs typeface="B Davat" pitchFamily="2" charset="-78"/>
              </a:rPr>
              <a:t>«دخترم مي‌بينم با تلاش زياد و دقت، توانسته‌اي اطلاعات مناسبي را به دست آوري. مطالب شما درباره‌ي فوايد درماني گل بنفشه ناقص است. سعي کن آن را کامل کني. گزارشت را يک بار</a:t>
            </a:r>
            <a:r>
              <a:rPr lang="fa-IR" sz="2800" b="1" i="1" dirty="0">
                <a:solidFill>
                  <a:srgbClr val="0000FF"/>
                </a:solidFill>
                <a:cs typeface="B Davat" pitchFamily="2" charset="-78"/>
              </a:rPr>
              <a:t> </a:t>
            </a:r>
            <a:r>
              <a:rPr lang="fa-IR" sz="2800" b="1" dirty="0">
                <a:solidFill>
                  <a:srgbClr val="0000FF"/>
                </a:solidFill>
                <a:cs typeface="B Davat" pitchFamily="2" charset="-78"/>
              </a:rPr>
              <a:t>ديگر بخوان ونشانه  گذاري آن را اصلاح کن.»</a:t>
            </a:r>
            <a:endParaRPr lang="en-US" sz="2800" b="1" dirty="0">
              <a:solidFill>
                <a:srgbClr val="0000FF"/>
              </a:solidFill>
              <a:cs typeface="B Davat" pitchFamily="2" charset="-78"/>
            </a:endParaRPr>
          </a:p>
        </p:txBody>
      </p:sp>
      <p:sp>
        <p:nvSpPr>
          <p:cNvPr id="217094" name="Slide Number Placeholder 9"/>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3A14058-0BFF-4A7F-B5B5-D2D31C473A16}" type="slidenum">
              <a:rPr lang="ar-SA"/>
              <a:pPr eaLnBrk="1" hangingPunct="1"/>
              <a:t>150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398228B-33B7-4CBB-B1FC-9279DBF9A89B}" type="slidenum">
              <a:rPr lang="ar-SA"/>
              <a:pPr eaLnBrk="1" hangingPunct="1"/>
              <a:t>151</a:t>
            </a:fld>
            <a:endParaRPr lang="en-US"/>
          </a:p>
        </p:txBody>
      </p:sp>
      <p:pic>
        <p:nvPicPr>
          <p:cNvPr id="218115" name="Picture 4" descr="http://hamyari20.persiangig.ir/%da%86%da%a9%20%d9%84%db%8c%d8%b3%d8%aa/m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85875" y="142875"/>
            <a:ext cx="6786563" cy="671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AutoShape 2"/>
          <p:cNvSpPr>
            <a:spLocks noChangeArrowheads="1"/>
          </p:cNvSpPr>
          <p:nvPr/>
        </p:nvSpPr>
        <p:spPr bwMode="auto">
          <a:xfrm>
            <a:off x="1000125" y="1219200"/>
            <a:ext cx="8143875" cy="3424238"/>
          </a:xfrm>
          <a:prstGeom prst="verticalScroll">
            <a:avLst>
              <a:gd name="adj" fmla="val 12500"/>
            </a:avLst>
          </a:prstGeom>
          <a:solidFill>
            <a:srgbClr val="FFFF99"/>
          </a:solidFill>
          <a:ln w="12700">
            <a:solidFill>
              <a:srgbClr val="666666"/>
            </a:solidFill>
            <a:round/>
            <a:headEnd/>
            <a:tailEnd/>
          </a:ln>
          <a:effectLst>
            <a:outerShdw dist="28398" dir="3806097" algn="ctr" rotWithShape="0">
              <a:srgbClr val="7F7F7F">
                <a:alpha val="50000"/>
              </a:srgbClr>
            </a:outerShdw>
          </a:effectLst>
        </p:spPr>
        <p:txBody>
          <a:bodyPr/>
          <a:lstStyle/>
          <a:p>
            <a:pPr algn="ctr">
              <a:spcBef>
                <a:spcPts val="600"/>
              </a:spcBef>
              <a:spcAft>
                <a:spcPts val="1000"/>
              </a:spcAft>
              <a:defRPr/>
            </a:pPr>
            <a:endParaRPr lang="fa-IR" sz="2400" b="1" dirty="0" smtClean="0">
              <a:solidFill>
                <a:srgbClr val="0000FF"/>
              </a:solidFill>
              <a:latin typeface="Calibri" pitchFamily="34" charset="0"/>
              <a:ea typeface="Arial" pitchFamily="34" charset="0"/>
              <a:cs typeface="Homa" pitchFamily="2" charset="-78"/>
            </a:endParaRPr>
          </a:p>
          <a:p>
            <a:pPr algn="ctr">
              <a:spcBef>
                <a:spcPts val="600"/>
              </a:spcBef>
              <a:spcAft>
                <a:spcPts val="1000"/>
              </a:spcAft>
              <a:defRPr/>
            </a:pPr>
            <a:r>
              <a:rPr lang="fa-IR" sz="2400" b="1" dirty="0" smtClean="0">
                <a:solidFill>
                  <a:srgbClr val="0000FF"/>
                </a:solidFill>
                <a:latin typeface="Calibri" pitchFamily="34" charset="0"/>
                <a:ea typeface="Arial" pitchFamily="34" charset="0"/>
                <a:cs typeface="Homa" pitchFamily="2" charset="-78"/>
              </a:rPr>
              <a:t>يک </a:t>
            </a:r>
            <a:r>
              <a:rPr lang="fa-IR" sz="2400" b="1" dirty="0">
                <a:solidFill>
                  <a:srgbClr val="0000FF"/>
                </a:solidFill>
                <a:latin typeface="Calibri" pitchFamily="34" charset="0"/>
                <a:ea typeface="Arial" pitchFamily="34" charset="0"/>
                <a:cs typeface="Homa" pitchFamily="2" charset="-78"/>
              </a:rPr>
              <a:t>فعاليت :</a:t>
            </a:r>
          </a:p>
          <a:p>
            <a:pPr algn="ctr">
              <a:spcBef>
                <a:spcPts val="600"/>
              </a:spcBef>
              <a:spcAft>
                <a:spcPts val="1000"/>
              </a:spcAft>
              <a:defRPr/>
            </a:pPr>
            <a:r>
              <a:rPr lang="fa-IR" sz="2800" b="1" dirty="0">
                <a:solidFill>
                  <a:schemeClr val="accent3">
                    <a:lumMod val="75000"/>
                  </a:schemeClr>
                </a:solidFill>
                <a:latin typeface="Calibri" pitchFamily="34" charset="0"/>
                <a:ea typeface="Arial" pitchFamily="34" charset="0"/>
                <a:cs typeface="Homa" pitchFamily="2" charset="-78"/>
              </a:rPr>
              <a:t>براي دانش آموزي که آزمون فوق را داده </a:t>
            </a:r>
            <a:r>
              <a:rPr lang="fa-IR" sz="2800" b="1" dirty="0" smtClean="0">
                <a:solidFill>
                  <a:schemeClr val="accent3">
                    <a:lumMod val="75000"/>
                  </a:schemeClr>
                </a:solidFill>
                <a:latin typeface="Calibri" pitchFamily="34" charset="0"/>
                <a:ea typeface="Arial" pitchFamily="34" charset="0"/>
                <a:cs typeface="Homa" pitchFamily="2" charset="-78"/>
              </a:rPr>
              <a:t>است</a:t>
            </a:r>
          </a:p>
          <a:p>
            <a:pPr algn="ctr">
              <a:spcBef>
                <a:spcPts val="600"/>
              </a:spcBef>
              <a:spcAft>
                <a:spcPts val="1000"/>
              </a:spcAft>
              <a:defRPr/>
            </a:pPr>
            <a:r>
              <a:rPr lang="fa-IR" sz="2800" b="1" dirty="0" smtClean="0">
                <a:solidFill>
                  <a:schemeClr val="accent3">
                    <a:lumMod val="75000"/>
                  </a:schemeClr>
                </a:solidFill>
                <a:latin typeface="Calibri" pitchFamily="34" charset="0"/>
                <a:ea typeface="Arial" pitchFamily="34" charset="0"/>
                <a:cs typeface="Homa" pitchFamily="2" charset="-78"/>
              </a:rPr>
              <a:t> </a:t>
            </a:r>
            <a:r>
              <a:rPr lang="fa-IR" sz="2800" b="1" dirty="0">
                <a:solidFill>
                  <a:schemeClr val="accent3">
                    <a:lumMod val="75000"/>
                  </a:schemeClr>
                </a:solidFill>
                <a:latin typeface="Calibri" pitchFamily="34" charset="0"/>
                <a:ea typeface="Arial" pitchFamily="34" charset="0"/>
                <a:cs typeface="Homa" pitchFamily="2" charset="-78"/>
              </a:rPr>
              <a:t>باز خورد توصيفي بنويسيد</a:t>
            </a:r>
            <a:r>
              <a:rPr lang="fa-IR" sz="2400" b="1" dirty="0">
                <a:solidFill>
                  <a:srgbClr val="0000FF"/>
                </a:solidFill>
                <a:latin typeface="Calibri" pitchFamily="34" charset="0"/>
                <a:ea typeface="Arial" pitchFamily="34" charset="0"/>
                <a:cs typeface="Homa" pitchFamily="2" charset="-78"/>
              </a:rPr>
              <a:t>.</a:t>
            </a:r>
            <a:endParaRPr lang="en-US" sz="2400" dirty="0">
              <a:solidFill>
                <a:srgbClr val="0000FF"/>
              </a:solidFill>
              <a:latin typeface="Arial" pitchFamily="34" charset="0"/>
              <a:ea typeface="+mn-ea"/>
              <a:cs typeface="Arial" pitchFamily="34" charset="0"/>
            </a:endParaRPr>
          </a:p>
        </p:txBody>
      </p:sp>
      <p:grpSp>
        <p:nvGrpSpPr>
          <p:cNvPr id="2" name="Group 2"/>
          <p:cNvGrpSpPr>
            <a:grpSpLocks/>
          </p:cNvGrpSpPr>
          <p:nvPr/>
        </p:nvGrpSpPr>
        <p:grpSpPr bwMode="auto">
          <a:xfrm>
            <a:off x="0" y="595313"/>
            <a:ext cx="1584325" cy="719137"/>
            <a:chOff x="0" y="210"/>
            <a:chExt cx="998" cy="453"/>
          </a:xfrm>
        </p:grpSpPr>
        <p:sp>
          <p:nvSpPr>
            <p:cNvPr id="219141"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19142" name="Text Box 4"/>
            <p:cNvSpPr txBox="1">
              <a:spLocks noChangeArrowheads="1"/>
            </p:cNvSpPr>
            <p:nvPr/>
          </p:nvSpPr>
          <p:spPr bwMode="auto">
            <a:xfrm rot="-2630473">
              <a:off x="0" y="309"/>
              <a:ext cx="94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a:cs typeface="Homa" pitchFamily="2" charset="-78"/>
                </a:rPr>
                <a:t>بازخورد</a:t>
              </a:r>
              <a:endParaRPr lang="en-US">
                <a:cs typeface="Homa" pitchFamily="2" charset="-78"/>
              </a:endParaRPr>
            </a:p>
          </p:txBody>
        </p:sp>
      </p:grpSp>
      <p:sp>
        <p:nvSpPr>
          <p:cNvPr id="219140"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B7A0373-1818-49B7-837B-E0FCCE735BC3}" type="slidenum">
              <a:rPr lang="ar-SA"/>
              <a:pPr eaLnBrk="1" hangingPunct="1"/>
              <a:t>152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571500"/>
            <a:ext cx="1584325" cy="719138"/>
            <a:chOff x="0" y="210"/>
            <a:chExt cx="998" cy="453"/>
          </a:xfrm>
        </p:grpSpPr>
        <p:sp>
          <p:nvSpPr>
            <p:cNvPr id="220166"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20167" name="Text Box 4"/>
            <p:cNvSpPr txBox="1">
              <a:spLocks noChangeArrowheads="1"/>
            </p:cNvSpPr>
            <p:nvPr/>
          </p:nvSpPr>
          <p:spPr bwMode="auto">
            <a:xfrm rot="-2630473">
              <a:off x="0" y="309"/>
              <a:ext cx="94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a:cs typeface="Homa" pitchFamily="2" charset="-78"/>
                </a:rPr>
                <a:t>بازخورد</a:t>
              </a:r>
              <a:endParaRPr lang="en-US">
                <a:cs typeface="Homa" pitchFamily="2" charset="-78"/>
              </a:endParaRPr>
            </a:p>
          </p:txBody>
        </p:sp>
      </p:grpSp>
      <p:sp>
        <p:nvSpPr>
          <p:cNvPr id="8" name="Cloud Callout 7"/>
          <p:cNvSpPr/>
          <p:nvPr/>
        </p:nvSpPr>
        <p:spPr bwMode="auto">
          <a:xfrm>
            <a:off x="3643313" y="285750"/>
            <a:ext cx="5000625" cy="1357313"/>
          </a:xfrm>
          <a:prstGeom prst="cloudCallou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lgn="ctr">
              <a:defRPr/>
            </a:pPr>
            <a:r>
              <a:rPr lang="fa-IR" sz="3600" b="1">
                <a:solidFill>
                  <a:srgbClr val="002060"/>
                </a:solidFill>
                <a:effectLst>
                  <a:outerShdw blurRad="38100" dist="38100" dir="2700000" algn="tl">
                    <a:srgbClr val="C0C0C0"/>
                  </a:outerShdw>
                </a:effectLst>
                <a:cs typeface="Homa" pitchFamily="2" charset="-78"/>
              </a:rPr>
              <a:t>گزارش پيشرفت</a:t>
            </a:r>
          </a:p>
        </p:txBody>
      </p:sp>
      <p:sp>
        <p:nvSpPr>
          <p:cNvPr id="220164" name="Rectangle 2"/>
          <p:cNvSpPr>
            <a:spLocks noGrp="1" noChangeArrowheads="1"/>
          </p:cNvSpPr>
          <p:nvPr>
            <p:ph type="body" idx="1"/>
          </p:nvPr>
        </p:nvSpPr>
        <p:spPr>
          <a:xfrm>
            <a:off x="228600" y="2362200"/>
            <a:ext cx="8572500" cy="3736407"/>
          </a:xfrm>
        </p:spPr>
        <p:txBody>
          <a:bodyPr anchor="ctr">
            <a:spAutoFit/>
          </a:bodyPr>
          <a:lstStyle/>
          <a:p>
            <a:pPr algn="r">
              <a:buFontTx/>
              <a:buNone/>
            </a:pPr>
            <a:r>
              <a:rPr lang="fa-IR" dirty="0" smtClean="0">
                <a:cs typeface="B Nazanin" pitchFamily="2" charset="-78"/>
              </a:rPr>
              <a:t>    </a:t>
            </a:r>
            <a:r>
              <a:rPr lang="fa-IR" b="1" dirty="0" smtClean="0">
                <a:solidFill>
                  <a:srgbClr val="002060"/>
                </a:solidFill>
                <a:cs typeface="B Nazanin" pitchFamily="2" charset="-78"/>
              </a:rPr>
              <a:t>گزارش پيشرفت تحصيلي معادل نام کارنامه در نظام ارزش‌يابي سنتي است. اين گزارش هم‌چنان‌که قبلاً گفته شد، نوعي بازخورد پاياني است، که در هر سال دو بار به  دانش‌آموزان داده مي‌شود. اين گزارش شامل سه بخش عمده است:</a:t>
            </a:r>
          </a:p>
          <a:p>
            <a:pPr algn="r">
              <a:buFontTx/>
              <a:buNone/>
            </a:pPr>
            <a:r>
              <a:rPr lang="fa-IR" b="1" dirty="0" smtClean="0">
                <a:solidFill>
                  <a:srgbClr val="666633"/>
                </a:solidFill>
                <a:cs typeface="B Nazanin" pitchFamily="2" charset="-78"/>
              </a:rPr>
              <a:t>1) ارائه‌ي تصويري از عملکرد درسي  دانش‌آموز</a:t>
            </a:r>
          </a:p>
          <a:p>
            <a:pPr algn="r">
              <a:buFontTx/>
              <a:buNone/>
            </a:pPr>
            <a:r>
              <a:rPr lang="fa-IR" b="1" dirty="0" smtClean="0">
                <a:solidFill>
                  <a:srgbClr val="666633"/>
                </a:solidFill>
                <a:cs typeface="B Nazanin" pitchFamily="2" charset="-78"/>
              </a:rPr>
              <a:t> 2) توجه به جنبه‌هاي مختلف شخصيت  دانش‌آموز </a:t>
            </a:r>
            <a:endParaRPr lang="en-US" dirty="0" smtClean="0">
              <a:solidFill>
                <a:srgbClr val="666633"/>
              </a:solidFill>
              <a:cs typeface="B Nazanin" pitchFamily="2" charset="-78"/>
            </a:endParaRPr>
          </a:p>
        </p:txBody>
      </p:sp>
      <p:sp>
        <p:nvSpPr>
          <p:cNvPr id="220165" name="Slide Number Placeholder 8"/>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82F261-D486-408E-8CBB-D7D2BE78A1D1}" type="slidenum">
              <a:rPr lang="ar-SA"/>
              <a:pPr eaLnBrk="1" hangingPunct="1"/>
              <a:t>153</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571500"/>
            <a:ext cx="1584325" cy="719138"/>
            <a:chOff x="0" y="210"/>
            <a:chExt cx="998" cy="453"/>
          </a:xfrm>
        </p:grpSpPr>
        <p:sp>
          <p:nvSpPr>
            <p:cNvPr id="221190"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21191" name="Text Box 4"/>
            <p:cNvSpPr txBox="1">
              <a:spLocks noChangeArrowheads="1"/>
            </p:cNvSpPr>
            <p:nvPr/>
          </p:nvSpPr>
          <p:spPr bwMode="auto">
            <a:xfrm rot="-2630473">
              <a:off x="0" y="309"/>
              <a:ext cx="94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a:cs typeface="Homa" pitchFamily="2" charset="-78"/>
                </a:rPr>
                <a:t>بازخورد</a:t>
              </a:r>
              <a:endParaRPr lang="en-US">
                <a:cs typeface="Homa" pitchFamily="2" charset="-78"/>
              </a:endParaRPr>
            </a:p>
          </p:txBody>
        </p:sp>
      </p:grpSp>
      <p:sp>
        <p:nvSpPr>
          <p:cNvPr id="8" name="Cloud Callout 7"/>
          <p:cNvSpPr/>
          <p:nvPr/>
        </p:nvSpPr>
        <p:spPr bwMode="auto">
          <a:xfrm>
            <a:off x="3643313" y="214313"/>
            <a:ext cx="5000625" cy="1357312"/>
          </a:xfrm>
          <a:prstGeom prst="cloudCallou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lgn="ctr">
              <a:defRPr/>
            </a:pPr>
            <a:r>
              <a:rPr lang="fa-IR" sz="3600" b="1">
                <a:solidFill>
                  <a:srgbClr val="002060"/>
                </a:solidFill>
                <a:effectLst>
                  <a:outerShdw blurRad="38100" dist="38100" dir="2700000" algn="tl">
                    <a:srgbClr val="C0C0C0"/>
                  </a:outerShdw>
                </a:effectLst>
                <a:cs typeface="Homa" pitchFamily="2" charset="-78"/>
              </a:rPr>
              <a:t>گزارش پيشرفت</a:t>
            </a:r>
          </a:p>
        </p:txBody>
      </p:sp>
      <p:sp>
        <p:nvSpPr>
          <p:cNvPr id="221188" name="Rectangle 2"/>
          <p:cNvSpPr>
            <a:spLocks noGrp="1" noChangeArrowheads="1"/>
          </p:cNvSpPr>
          <p:nvPr>
            <p:ph type="body" idx="1"/>
          </p:nvPr>
        </p:nvSpPr>
        <p:spPr>
          <a:xfrm>
            <a:off x="214313" y="2471738"/>
            <a:ext cx="8572500" cy="2850011"/>
          </a:xfrm>
        </p:spPr>
        <p:txBody>
          <a:bodyPr anchor="ctr">
            <a:spAutoFit/>
          </a:bodyPr>
          <a:lstStyle/>
          <a:p>
            <a:pPr algn="r">
              <a:buFontTx/>
              <a:buNone/>
            </a:pPr>
            <a:r>
              <a:rPr lang="fa-IR" b="1" dirty="0" smtClean="0">
                <a:solidFill>
                  <a:srgbClr val="666633"/>
                </a:solidFill>
                <a:cs typeface="B Nazanin" pitchFamily="2" charset="-78"/>
              </a:rPr>
              <a:t>1) ارائه‌ي تصويري از عملکرد درسي  دانش‌آموز</a:t>
            </a:r>
          </a:p>
          <a:p>
            <a:pPr algn="r"/>
            <a:r>
              <a:rPr lang="fa-IR" dirty="0" smtClean="0">
                <a:cs typeface="B Nazanin" pitchFamily="2" charset="-78"/>
              </a:rPr>
              <a:t>در بخش گزارش عملکرد درسي  دانش‌آموز، عمدتاً دو روش کلي ديده مي‌شود. اين دو روش عبارتند از:</a:t>
            </a:r>
            <a:endParaRPr lang="en-US" dirty="0" smtClean="0">
              <a:cs typeface="B Nazanin" pitchFamily="2" charset="-78"/>
            </a:endParaRPr>
          </a:p>
          <a:p>
            <a:pPr algn="r"/>
            <a:r>
              <a:rPr lang="fa-IR" b="1" dirty="0" smtClean="0">
                <a:cs typeface="B Nazanin" pitchFamily="2" charset="-78"/>
              </a:rPr>
              <a:t>روش گزارش توصيفي</a:t>
            </a:r>
            <a:endParaRPr lang="en-US" dirty="0" smtClean="0">
              <a:cs typeface="B Nazanin" pitchFamily="2" charset="-78"/>
            </a:endParaRPr>
          </a:p>
          <a:p>
            <a:pPr algn="r"/>
            <a:r>
              <a:rPr lang="fa-IR" b="1" dirty="0" smtClean="0">
                <a:cs typeface="B Nazanin" pitchFamily="2" charset="-78"/>
              </a:rPr>
              <a:t>روش استفاده از مقياس كيفي</a:t>
            </a:r>
            <a:endParaRPr lang="en-US" dirty="0" smtClean="0">
              <a:cs typeface="B Nazanin" pitchFamily="2" charset="-78"/>
            </a:endParaRPr>
          </a:p>
        </p:txBody>
      </p:sp>
      <p:sp>
        <p:nvSpPr>
          <p:cNvPr id="221189" name="Slide Number Placeholder 8"/>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DFD893C-2CF7-4DAA-B3F6-BBD4EAEA350A}" type="slidenum">
              <a:rPr lang="ar-SA"/>
              <a:pPr eaLnBrk="1" hangingPunct="1"/>
              <a:t>154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571500"/>
            <a:ext cx="1584325" cy="719138"/>
            <a:chOff x="0" y="210"/>
            <a:chExt cx="998" cy="453"/>
          </a:xfrm>
        </p:grpSpPr>
        <p:sp>
          <p:nvSpPr>
            <p:cNvPr id="222216"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22217" name="Text Box 4"/>
            <p:cNvSpPr txBox="1">
              <a:spLocks noChangeArrowheads="1"/>
            </p:cNvSpPr>
            <p:nvPr/>
          </p:nvSpPr>
          <p:spPr bwMode="auto">
            <a:xfrm rot="-2630473">
              <a:off x="0" y="309"/>
              <a:ext cx="94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a:cs typeface="Homa" pitchFamily="2" charset="-78"/>
                </a:rPr>
                <a:t>بازخورد</a:t>
              </a:r>
              <a:endParaRPr lang="en-US">
                <a:cs typeface="Homa" pitchFamily="2" charset="-78"/>
              </a:endParaRPr>
            </a:p>
          </p:txBody>
        </p:sp>
      </p:grpSp>
      <p:sp>
        <p:nvSpPr>
          <p:cNvPr id="8" name="Cloud Callout 7"/>
          <p:cNvSpPr/>
          <p:nvPr/>
        </p:nvSpPr>
        <p:spPr bwMode="auto">
          <a:xfrm>
            <a:off x="3643306" y="285728"/>
            <a:ext cx="5000660" cy="1357322"/>
          </a:xfrm>
          <a:prstGeom prst="cloudCallout">
            <a:avLst/>
          </a:prstGeom>
          <a:solidFill>
            <a:srgbClr val="FFCC00"/>
          </a:solidFill>
          <a:ln w="9525" cap="flat" cmpd="sng" algn="ctr">
            <a:solidFill>
              <a:srgbClr val="0000FF"/>
            </a:solidFill>
            <a:prstDash val="solid"/>
            <a:round/>
            <a:headEnd type="none" w="med" len="med"/>
            <a:tailEnd type="none" w="med" len="med"/>
          </a:ln>
          <a:effectLst>
            <a:glow rad="63500">
              <a:schemeClr val="accent2">
                <a:satMod val="175000"/>
                <a:alpha val="40000"/>
              </a:schemeClr>
            </a:glow>
            <a:outerShdw blurRad="50800" dist="38100" dir="18900000" algn="bl" rotWithShape="0">
              <a:prstClr val="black">
                <a:alpha val="40000"/>
              </a:prstClr>
            </a:outerShdw>
          </a:effectLst>
        </p:spPr>
        <p:txBody>
          <a:bodyPr/>
          <a:lstStyle/>
          <a:p>
            <a:pPr algn="ctr">
              <a:defRPr/>
            </a:pPr>
            <a:r>
              <a:rPr lang="fa-IR" sz="3600" b="1">
                <a:solidFill>
                  <a:srgbClr val="002060"/>
                </a:solidFill>
                <a:effectLst>
                  <a:outerShdw blurRad="38100" dist="38100" dir="2700000" algn="tl">
                    <a:srgbClr val="C0C0C0"/>
                  </a:outerShdw>
                </a:effectLst>
                <a:ea typeface="+mn-ea"/>
                <a:cs typeface="Homa" pitchFamily="2" charset="-78"/>
              </a:rPr>
              <a:t>گزارش پيشرفت</a:t>
            </a:r>
          </a:p>
        </p:txBody>
      </p:sp>
      <p:sp>
        <p:nvSpPr>
          <p:cNvPr id="222214" name="Rectangle 2"/>
          <p:cNvSpPr>
            <a:spLocks noGrp="1" noChangeArrowheads="1"/>
          </p:cNvSpPr>
          <p:nvPr>
            <p:ph type="body" idx="1"/>
          </p:nvPr>
        </p:nvSpPr>
        <p:spPr>
          <a:xfrm>
            <a:off x="214313" y="2444750"/>
            <a:ext cx="8572500" cy="3625608"/>
          </a:xfrm>
        </p:spPr>
        <p:txBody>
          <a:bodyPr anchor="ctr">
            <a:spAutoFit/>
          </a:bodyPr>
          <a:lstStyle/>
          <a:p>
            <a:pPr>
              <a:buFontTx/>
              <a:buNone/>
            </a:pPr>
            <a:r>
              <a:rPr lang="fa-IR" sz="2800" b="1" dirty="0" smtClean="0">
                <a:solidFill>
                  <a:srgbClr val="666633"/>
                </a:solidFill>
                <a:cs typeface="B Davat" pitchFamily="2" charset="-78"/>
              </a:rPr>
              <a:t>ارائه‌ي تصويري از عملکرد درسي  دانش‌آموز</a:t>
            </a:r>
            <a:r>
              <a:rPr lang="fa-IR" sz="2800" b="1" dirty="0" smtClean="0">
                <a:solidFill>
                  <a:srgbClr val="002060"/>
                </a:solidFill>
                <a:cs typeface="B Davat" pitchFamily="2" charset="-78"/>
              </a:rPr>
              <a:t>(</a:t>
            </a:r>
            <a:r>
              <a:rPr lang="fa-IR" sz="2800" b="1" dirty="0" smtClean="0">
                <a:cs typeface="B Davat" pitchFamily="2" charset="-78"/>
              </a:rPr>
              <a:t>روش گزارش توصيفي</a:t>
            </a:r>
            <a:r>
              <a:rPr lang="fa-IR" sz="2800" b="1" dirty="0" smtClean="0">
                <a:solidFill>
                  <a:srgbClr val="002060"/>
                </a:solidFill>
                <a:cs typeface="B Davat" pitchFamily="2" charset="-78"/>
              </a:rPr>
              <a:t>)</a:t>
            </a:r>
            <a:endParaRPr lang="en-US" sz="2800" dirty="0" smtClean="0">
              <a:solidFill>
                <a:srgbClr val="002060"/>
              </a:solidFill>
              <a:cs typeface="B Davat" pitchFamily="2" charset="-78"/>
            </a:endParaRPr>
          </a:p>
          <a:p>
            <a:pPr>
              <a:buFontTx/>
              <a:buNone/>
            </a:pPr>
            <a:r>
              <a:rPr lang="fa-IR" sz="2800" dirty="0" smtClean="0"/>
              <a:t>   </a:t>
            </a:r>
            <a:r>
              <a:rPr lang="fa-IR" sz="2800" dirty="0" smtClean="0">
                <a:cs typeface="B Nazanin" pitchFamily="2" charset="-78"/>
              </a:rPr>
              <a:t>در اين روش گزارش کاملاً توصيفي و تشريحي است.  با اين حال بايد گزارش معطوفِ به اين انتظارات آموزشي و ميزان و نحوه‌ي تحقق آن‌ها باشد. بنابراين، آگاهي و شناخت انتظارات آموزشي براي تهيه‌ي کارنامه‌ي توصيفي لازم و ضروي است. قضاوت و داوري درباره‌ي عملکرد درسي و پيشرفت تحصيلي  دانش‌آموز بر اساس شواهد و مستنداتي است که معلّم با ابزارهاي مختلف آن‌ها را گردآوري نموده است. اين عمل عمدتاً در هر درس به صورت مجزا انجام مي گيرد.</a:t>
            </a:r>
            <a:endParaRPr lang="en-US" sz="2800" dirty="0" smtClean="0">
              <a:cs typeface="B Nazanin" pitchFamily="2" charset="-78"/>
            </a:endParaRPr>
          </a:p>
        </p:txBody>
      </p:sp>
      <p:sp>
        <p:nvSpPr>
          <p:cNvPr id="222215" name="Slide Number Placeholder 8"/>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D44F0FB-49D8-4277-93B0-72E83F04E717}" type="slidenum">
              <a:rPr lang="ar-SA"/>
              <a:pPr eaLnBrk="1" hangingPunct="1"/>
              <a:t>155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571500"/>
            <a:ext cx="1584325" cy="719138"/>
            <a:chOff x="0" y="210"/>
            <a:chExt cx="998" cy="453"/>
          </a:xfrm>
        </p:grpSpPr>
        <p:sp>
          <p:nvSpPr>
            <p:cNvPr id="223240"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23241" name="Text Box 4"/>
            <p:cNvSpPr txBox="1">
              <a:spLocks noChangeArrowheads="1"/>
            </p:cNvSpPr>
            <p:nvPr/>
          </p:nvSpPr>
          <p:spPr bwMode="auto">
            <a:xfrm rot="-2630473">
              <a:off x="0" y="309"/>
              <a:ext cx="94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a:cs typeface="Homa" pitchFamily="2" charset="-78"/>
                </a:rPr>
                <a:t>بازخورد</a:t>
              </a:r>
              <a:endParaRPr lang="en-US">
                <a:cs typeface="Homa" pitchFamily="2" charset="-78"/>
              </a:endParaRPr>
            </a:p>
          </p:txBody>
        </p:sp>
      </p:grpSp>
      <p:sp>
        <p:nvSpPr>
          <p:cNvPr id="8" name="Cloud Callout 7"/>
          <p:cNvSpPr/>
          <p:nvPr/>
        </p:nvSpPr>
        <p:spPr bwMode="auto">
          <a:xfrm>
            <a:off x="3643306" y="285728"/>
            <a:ext cx="5000660" cy="1357322"/>
          </a:xfrm>
          <a:prstGeom prst="cloudCallout">
            <a:avLst/>
          </a:prstGeom>
          <a:solidFill>
            <a:srgbClr val="FFCC00"/>
          </a:solidFill>
          <a:ln w="9525" cap="flat" cmpd="sng" algn="ctr">
            <a:solidFill>
              <a:srgbClr val="0000FF"/>
            </a:solidFill>
            <a:prstDash val="solid"/>
            <a:round/>
            <a:headEnd type="none" w="med" len="med"/>
            <a:tailEnd type="none" w="med" len="med"/>
          </a:ln>
          <a:effectLst>
            <a:glow rad="63500">
              <a:schemeClr val="accent2">
                <a:satMod val="175000"/>
                <a:alpha val="40000"/>
              </a:schemeClr>
            </a:glow>
            <a:outerShdw blurRad="50800" dist="38100" dir="18900000" algn="bl" rotWithShape="0">
              <a:prstClr val="black">
                <a:alpha val="40000"/>
              </a:prstClr>
            </a:outerShdw>
          </a:effec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a-IR" sz="2800" b="1"/>
              <a:t>نمونه اي از گزارش توصيفي عملکرد درسي</a:t>
            </a:r>
            <a:endParaRPr lang="en-US" sz="2800"/>
          </a:p>
        </p:txBody>
      </p:sp>
      <p:sp>
        <p:nvSpPr>
          <p:cNvPr id="223238" name="Content Placeholder 6"/>
          <p:cNvSpPr>
            <a:spLocks noGrp="1"/>
          </p:cNvSpPr>
          <p:nvPr>
            <p:ph idx="1"/>
          </p:nvPr>
        </p:nvSpPr>
        <p:spPr>
          <a:xfrm>
            <a:off x="457200" y="2143125"/>
            <a:ext cx="8229600" cy="3983038"/>
          </a:xfrm>
        </p:spPr>
        <p:txBody>
          <a:bodyPr/>
          <a:lstStyle/>
          <a:p>
            <a:pPr algn="r">
              <a:buFontTx/>
              <a:buNone/>
            </a:pPr>
            <a:r>
              <a:rPr lang="fa-IR" b="1" dirty="0" smtClean="0">
                <a:solidFill>
                  <a:srgbClr val="C00000"/>
                </a:solidFill>
              </a:rPr>
              <a:t>   </a:t>
            </a:r>
            <a:r>
              <a:rPr lang="fa-IR" b="1" dirty="0" smtClean="0">
                <a:solidFill>
                  <a:srgbClr val="C00000"/>
                </a:solidFill>
                <a:cs typeface="B Nazanin" pitchFamily="2" charset="-78"/>
              </a:rPr>
              <a:t>رياضي</a:t>
            </a:r>
            <a:r>
              <a:rPr lang="fa-IR" dirty="0" smtClean="0">
                <a:solidFill>
                  <a:srgbClr val="C00000"/>
                </a:solidFill>
                <a:cs typeface="B Nazanin" pitchFamily="2" charset="-78"/>
              </a:rPr>
              <a:t>: </a:t>
            </a:r>
            <a:r>
              <a:rPr lang="fa-IR" dirty="0" smtClean="0">
                <a:solidFill>
                  <a:srgbClr val="002060"/>
                </a:solidFill>
                <a:cs typeface="B Nazanin" pitchFamily="2" charset="-78"/>
              </a:rPr>
              <a:t>شهريار در درس رياضي تلاش خوبي داشته و پيشرفت او کاملا محسوس است. او رياضي را به خوبي مي فهمد و با علاقه در فعاليت‌هاي يادگيري آن مشارکت مي کند . او  حالا مي تواند جهات اصلي را تشخيص دهد و دو مجموعه را با هم مقايسه نمايد . همچنين شهریار مي تواند از يک تا نه را بنويسد و  جمع و تفريق هاي يک رقمي را انجام دهد .</a:t>
            </a:r>
            <a:endParaRPr lang="en-US" dirty="0" smtClean="0">
              <a:solidFill>
                <a:srgbClr val="002060"/>
              </a:solidFill>
              <a:cs typeface="B Nazanin" pitchFamily="2" charset="-78"/>
            </a:endParaRPr>
          </a:p>
          <a:p>
            <a:endParaRPr lang="en-US" i="1" dirty="0" smtClean="0"/>
          </a:p>
        </p:txBody>
      </p:sp>
      <p:sp>
        <p:nvSpPr>
          <p:cNvPr id="223239" name="Slide Number Placeholder 8"/>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F5B7832-9552-45BE-8165-6DAFC14FBCF2}" type="slidenum">
              <a:rPr lang="ar-SA"/>
              <a:pPr eaLnBrk="1" hangingPunct="1"/>
              <a:t>156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571500"/>
            <a:ext cx="1584325" cy="719138"/>
            <a:chOff x="0" y="210"/>
            <a:chExt cx="998" cy="453"/>
          </a:xfrm>
        </p:grpSpPr>
        <p:sp>
          <p:nvSpPr>
            <p:cNvPr id="224264"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24265" name="Text Box 4"/>
            <p:cNvSpPr txBox="1">
              <a:spLocks noChangeArrowheads="1"/>
            </p:cNvSpPr>
            <p:nvPr/>
          </p:nvSpPr>
          <p:spPr bwMode="auto">
            <a:xfrm rot="-2630473">
              <a:off x="0" y="309"/>
              <a:ext cx="94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a:cs typeface="Homa" pitchFamily="2" charset="-78"/>
                </a:rPr>
                <a:t>بازخورد</a:t>
              </a:r>
              <a:endParaRPr lang="en-US">
                <a:cs typeface="Homa" pitchFamily="2" charset="-78"/>
              </a:endParaRPr>
            </a:p>
          </p:txBody>
        </p:sp>
      </p:grpSp>
      <p:sp>
        <p:nvSpPr>
          <p:cNvPr id="8" name="Cloud Callout 7"/>
          <p:cNvSpPr/>
          <p:nvPr/>
        </p:nvSpPr>
        <p:spPr bwMode="auto">
          <a:xfrm>
            <a:off x="3643306" y="285728"/>
            <a:ext cx="5000660" cy="1357322"/>
          </a:xfrm>
          <a:prstGeom prst="cloudCallout">
            <a:avLst/>
          </a:prstGeom>
          <a:solidFill>
            <a:srgbClr val="FFCC00"/>
          </a:solidFill>
          <a:ln w="9525" cap="flat" cmpd="sng" algn="ctr">
            <a:solidFill>
              <a:srgbClr val="0000FF"/>
            </a:solidFill>
            <a:prstDash val="solid"/>
            <a:round/>
            <a:headEnd type="none" w="med" len="med"/>
            <a:tailEnd type="none" w="med" len="med"/>
          </a:ln>
          <a:effectLst>
            <a:glow rad="63500">
              <a:schemeClr val="accent2">
                <a:satMod val="175000"/>
                <a:alpha val="40000"/>
              </a:schemeClr>
            </a:glow>
            <a:outerShdw blurRad="50800" dist="38100" dir="18900000" algn="bl" rotWithShape="0">
              <a:prstClr val="black">
                <a:alpha val="40000"/>
              </a:prstClr>
            </a:outerShdw>
          </a:effectLst>
        </p:spPr>
        <p:txBody>
          <a:bodyPr/>
          <a:lstStyle/>
          <a:p>
            <a:pPr algn="ctr">
              <a:defRPr/>
            </a:pPr>
            <a:r>
              <a:rPr lang="fa-IR" sz="3600" b="1">
                <a:solidFill>
                  <a:srgbClr val="002060"/>
                </a:solidFill>
                <a:effectLst>
                  <a:outerShdw blurRad="38100" dist="38100" dir="2700000" algn="tl">
                    <a:srgbClr val="C0C0C0"/>
                  </a:outerShdw>
                </a:effectLst>
                <a:ea typeface="+mn-ea"/>
                <a:cs typeface="Homa" pitchFamily="2" charset="-78"/>
              </a:rPr>
              <a:t>گزارش پيشرفت</a:t>
            </a:r>
          </a:p>
        </p:txBody>
      </p:sp>
      <p:sp>
        <p:nvSpPr>
          <p:cNvPr id="224262" name="Rectangle 2"/>
          <p:cNvSpPr>
            <a:spLocks noGrp="1" noChangeArrowheads="1"/>
          </p:cNvSpPr>
          <p:nvPr>
            <p:ph type="body" idx="1"/>
          </p:nvPr>
        </p:nvSpPr>
        <p:spPr>
          <a:xfrm>
            <a:off x="214313" y="2501900"/>
            <a:ext cx="8572500" cy="3194721"/>
          </a:xfrm>
        </p:spPr>
        <p:txBody>
          <a:bodyPr anchor="ctr">
            <a:spAutoFit/>
          </a:bodyPr>
          <a:lstStyle/>
          <a:p>
            <a:pPr>
              <a:buFontTx/>
              <a:buNone/>
            </a:pPr>
            <a:r>
              <a:rPr lang="fa-IR" sz="2800" b="1" dirty="0" smtClean="0">
                <a:solidFill>
                  <a:srgbClr val="666633"/>
                </a:solidFill>
                <a:cs typeface="B Davat" pitchFamily="2" charset="-78"/>
              </a:rPr>
              <a:t>ارائه‌ي تصويري از عملکرد درسي  دانش‌آموز(</a:t>
            </a:r>
            <a:r>
              <a:rPr lang="fa-IR" sz="2800" b="1" dirty="0" smtClean="0">
                <a:cs typeface="B Davat" pitchFamily="2" charset="-78"/>
              </a:rPr>
              <a:t>روش استفاده از مقياس كيفي)</a:t>
            </a:r>
            <a:endParaRPr lang="en-US" sz="2800" b="1" dirty="0" smtClean="0">
              <a:cs typeface="B Davat" pitchFamily="2" charset="-78"/>
            </a:endParaRPr>
          </a:p>
          <a:p>
            <a:pPr algn="r">
              <a:buFontTx/>
              <a:buNone/>
            </a:pPr>
            <a:r>
              <a:rPr lang="fa-IR" sz="2800" dirty="0" smtClean="0">
                <a:cs typeface="B Nazanin" pitchFamily="2" charset="-78"/>
              </a:rPr>
              <a:t>   در نوع ديگر از گزارش‌ها، انتظارات آموزشي هر درس را به صورت مشخص فهرست مي شوند و در مقابل هر انتظار ميزان تحقق آن را در طيفي از مقياس‌هاي تعريف شده بيان مي‌گردد.مقياس هاي متفاوتي در رويکردهاي جديد ارزش‌يابي به کار گرفته مي شود. معلمان مي توانند مقياس هاي ويژه اي را براي فعاليت ارزش‌يابي خود طراحي و تعريف نمايند. در اين قسمت به تعريف نوعي مقياس کيفي مي پردازيم. </a:t>
            </a:r>
            <a:endParaRPr lang="en-US" sz="2800" dirty="0" smtClean="0">
              <a:cs typeface="B Nazanin" pitchFamily="2" charset="-78"/>
            </a:endParaRPr>
          </a:p>
        </p:txBody>
      </p:sp>
      <p:sp>
        <p:nvSpPr>
          <p:cNvPr id="224263" name="Slide Number Placeholder 8"/>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493E4E4-7CDC-4D4C-8766-94DD22DB19AF}" type="slidenum">
              <a:rPr lang="ar-SA"/>
              <a:pPr eaLnBrk="1" hangingPunct="1"/>
              <a:t>157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571500"/>
            <a:ext cx="1584325" cy="719138"/>
            <a:chOff x="0" y="210"/>
            <a:chExt cx="998" cy="453"/>
          </a:xfrm>
        </p:grpSpPr>
        <p:sp>
          <p:nvSpPr>
            <p:cNvPr id="227336"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27337" name="Text Box 4"/>
            <p:cNvSpPr txBox="1">
              <a:spLocks noChangeArrowheads="1"/>
            </p:cNvSpPr>
            <p:nvPr/>
          </p:nvSpPr>
          <p:spPr bwMode="auto">
            <a:xfrm rot="-2630473">
              <a:off x="0" y="309"/>
              <a:ext cx="94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a:cs typeface="Homa" pitchFamily="2" charset="-78"/>
                </a:rPr>
                <a:t>بازخورد</a:t>
              </a:r>
              <a:endParaRPr lang="en-US">
                <a:cs typeface="Homa" pitchFamily="2" charset="-78"/>
              </a:endParaRPr>
            </a:p>
          </p:txBody>
        </p:sp>
      </p:grpSp>
      <p:sp>
        <p:nvSpPr>
          <p:cNvPr id="8" name="Cloud Callout 7"/>
          <p:cNvSpPr/>
          <p:nvPr/>
        </p:nvSpPr>
        <p:spPr bwMode="auto">
          <a:xfrm>
            <a:off x="3643306" y="285728"/>
            <a:ext cx="5000660" cy="1357322"/>
          </a:xfrm>
          <a:prstGeom prst="cloudCallout">
            <a:avLst/>
          </a:prstGeom>
          <a:solidFill>
            <a:srgbClr val="FFCC00"/>
          </a:solidFill>
          <a:ln w="9525" cap="flat" cmpd="sng" algn="ctr">
            <a:solidFill>
              <a:srgbClr val="0000FF"/>
            </a:solidFill>
            <a:prstDash val="solid"/>
            <a:round/>
            <a:headEnd type="none" w="med" len="med"/>
            <a:tailEnd type="none" w="med" len="med"/>
          </a:ln>
          <a:effectLst>
            <a:glow rad="63500">
              <a:schemeClr val="accent2">
                <a:satMod val="175000"/>
                <a:alpha val="40000"/>
              </a:schemeClr>
            </a:glow>
            <a:outerShdw blurRad="50800" dist="38100" dir="18900000" algn="bl" rotWithShape="0">
              <a:prstClr val="black">
                <a:alpha val="40000"/>
              </a:prstClr>
            </a:outerShdw>
          </a:effectLst>
        </p:spPr>
        <p:txBody>
          <a:bodyPr/>
          <a:lstStyle/>
          <a:p>
            <a:pPr algn="ctr">
              <a:defRPr/>
            </a:pPr>
            <a:r>
              <a:rPr lang="fa-IR" sz="3600" b="1">
                <a:solidFill>
                  <a:srgbClr val="002060"/>
                </a:solidFill>
                <a:effectLst>
                  <a:outerShdw blurRad="38100" dist="38100" dir="2700000" algn="tl">
                    <a:srgbClr val="C0C0C0"/>
                  </a:outerShdw>
                </a:effectLst>
                <a:ea typeface="+mn-ea"/>
                <a:cs typeface="Homa" pitchFamily="2" charset="-78"/>
              </a:rPr>
              <a:t>گزارش پيشرفت</a:t>
            </a:r>
          </a:p>
        </p:txBody>
      </p:sp>
      <p:sp>
        <p:nvSpPr>
          <p:cNvPr id="227334" name="Rectangle 2"/>
          <p:cNvSpPr>
            <a:spLocks noGrp="1" noChangeArrowheads="1"/>
          </p:cNvSpPr>
          <p:nvPr>
            <p:ph type="body" idx="1"/>
          </p:nvPr>
        </p:nvSpPr>
        <p:spPr>
          <a:xfrm>
            <a:off x="214313" y="2428875"/>
            <a:ext cx="8572500" cy="3761030"/>
          </a:xfrm>
        </p:spPr>
        <p:txBody>
          <a:bodyPr anchor="ctr">
            <a:spAutoFit/>
          </a:bodyPr>
          <a:lstStyle/>
          <a:p>
            <a:pPr algn="r">
              <a:buFontTx/>
              <a:buNone/>
            </a:pPr>
            <a:r>
              <a:rPr lang="fa-IR" b="1" dirty="0" smtClean="0">
                <a:solidFill>
                  <a:srgbClr val="666633"/>
                </a:solidFill>
                <a:cs typeface="B Davat" pitchFamily="2" charset="-78"/>
              </a:rPr>
              <a:t>3) توجه به جنبه‌هاي مختلف شخصيت  دانش‌آموز </a:t>
            </a:r>
          </a:p>
          <a:p>
            <a:pPr algn="r">
              <a:buFontTx/>
              <a:buNone/>
            </a:pPr>
            <a:r>
              <a:rPr lang="ar-SA" dirty="0" smtClean="0"/>
              <a:t> </a:t>
            </a:r>
            <a:r>
              <a:rPr lang="fa-IR" dirty="0" smtClean="0"/>
              <a:t>  </a:t>
            </a:r>
            <a:r>
              <a:rPr lang="ar-SA" sz="2800" b="1" dirty="0" smtClean="0">
                <a:solidFill>
                  <a:srgbClr val="002060"/>
                </a:solidFill>
                <a:cs typeface="B Nazanin" pitchFamily="2" charset="-78"/>
              </a:rPr>
              <a:t>در اين بخش، گزارش حيطه</a:t>
            </a:r>
            <a:r>
              <a:rPr lang="fa-IR" sz="2800" b="1" dirty="0" smtClean="0">
                <a:solidFill>
                  <a:srgbClr val="002060"/>
                </a:solidFill>
                <a:cs typeface="B Nazanin" pitchFamily="2" charset="-78"/>
              </a:rPr>
              <a:t>‌</a:t>
            </a:r>
            <a:r>
              <a:rPr lang="ar-SA" sz="2800" b="1" dirty="0" smtClean="0">
                <a:solidFill>
                  <a:srgbClr val="002060"/>
                </a:solidFill>
                <a:cs typeface="B Nazanin" pitchFamily="2" charset="-78"/>
              </a:rPr>
              <a:t>هاي عاطفي،</a:t>
            </a:r>
            <a:r>
              <a:rPr lang="fa-IR" sz="2800" b="1" dirty="0" smtClean="0">
                <a:solidFill>
                  <a:srgbClr val="002060"/>
                </a:solidFill>
                <a:cs typeface="B Nazanin" pitchFamily="2" charset="-78"/>
              </a:rPr>
              <a:t> جسماني و</a:t>
            </a:r>
            <a:r>
              <a:rPr lang="ar-SA" sz="2800" b="1" dirty="0" smtClean="0">
                <a:solidFill>
                  <a:srgbClr val="002060"/>
                </a:solidFill>
                <a:cs typeface="B Nazanin" pitchFamily="2" charset="-78"/>
              </a:rPr>
              <a:t> اجتماعي  دانش‌آموز ارائه مي‌شود</a:t>
            </a:r>
            <a:r>
              <a:rPr lang="fa-IR" sz="2800" b="1" dirty="0" smtClean="0">
                <a:solidFill>
                  <a:srgbClr val="002060"/>
                </a:solidFill>
                <a:cs typeface="B Nazanin" pitchFamily="2" charset="-78"/>
              </a:rPr>
              <a:t>. با اين کار معلّم و مدرسه نشان مي‌دهند که نگاهي همه‌جانبه به رشد و توسعه‌ي امکانات و ظرفيت‌هاي  دانش‌آموز دارند. </a:t>
            </a:r>
            <a:r>
              <a:rPr lang="ar-SA" sz="2800" b="1" dirty="0" smtClean="0">
                <a:solidFill>
                  <a:srgbClr val="002060"/>
                </a:solidFill>
                <a:cs typeface="B Nazanin" pitchFamily="2" charset="-78"/>
              </a:rPr>
              <a:t>اين بخش، در واقع توسعه‌ي مفهوم «انضباط» است</a:t>
            </a:r>
            <a:r>
              <a:rPr lang="fa-IR" sz="2800" b="1" dirty="0" smtClean="0">
                <a:solidFill>
                  <a:srgbClr val="002060"/>
                </a:solidFill>
                <a:cs typeface="B Nazanin" pitchFamily="2" charset="-78"/>
              </a:rPr>
              <a:t>. بهتر است، گزارش  وضعيت  دانش‌آموز در حيطه هاي مذکور به روش توصيفي صورت ‌گيرد و معلّم بايد با به کارگيري عبارت‌هاي دقيق و حساب شده تصويري از وضعيت  دانش‌آموز ارائه دهد.</a:t>
            </a:r>
            <a:endParaRPr lang="en-US" sz="2800" b="1" dirty="0" smtClean="0">
              <a:solidFill>
                <a:srgbClr val="002060"/>
              </a:solidFill>
              <a:cs typeface="B Nazanin" pitchFamily="2" charset="-78"/>
            </a:endParaRPr>
          </a:p>
        </p:txBody>
      </p:sp>
      <p:sp>
        <p:nvSpPr>
          <p:cNvPr id="227335" name="Slide Number Placeholder 8"/>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016F345-40D5-4AAF-A362-3CC30AA55950}" type="slidenum">
              <a:rPr lang="ar-SA"/>
              <a:pPr eaLnBrk="1" hangingPunct="1"/>
              <a:t>158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571500"/>
            <a:ext cx="1584325" cy="719138"/>
            <a:chOff x="0" y="210"/>
            <a:chExt cx="998" cy="453"/>
          </a:xfrm>
        </p:grpSpPr>
        <p:sp>
          <p:nvSpPr>
            <p:cNvPr id="228360"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28361" name="Text Box 4"/>
            <p:cNvSpPr txBox="1">
              <a:spLocks noChangeArrowheads="1"/>
            </p:cNvSpPr>
            <p:nvPr/>
          </p:nvSpPr>
          <p:spPr bwMode="auto">
            <a:xfrm rot="-2630473">
              <a:off x="0" y="309"/>
              <a:ext cx="94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a:cs typeface="Homa" pitchFamily="2" charset="-78"/>
                </a:rPr>
                <a:t>بازخورد</a:t>
              </a:r>
              <a:endParaRPr lang="en-US">
                <a:cs typeface="Homa" pitchFamily="2" charset="-78"/>
              </a:endParaRPr>
            </a:p>
          </p:txBody>
        </p:sp>
      </p:grpSp>
      <p:sp>
        <p:nvSpPr>
          <p:cNvPr id="8" name="Cloud Callout 7"/>
          <p:cNvSpPr/>
          <p:nvPr/>
        </p:nvSpPr>
        <p:spPr bwMode="auto">
          <a:xfrm>
            <a:off x="3643306" y="285728"/>
            <a:ext cx="5000660" cy="1357322"/>
          </a:xfrm>
          <a:prstGeom prst="cloudCallout">
            <a:avLst/>
          </a:prstGeom>
          <a:solidFill>
            <a:srgbClr val="FFCC00"/>
          </a:solidFill>
          <a:ln w="9525" cap="flat" cmpd="sng" algn="ctr">
            <a:solidFill>
              <a:srgbClr val="0000FF"/>
            </a:solidFill>
            <a:prstDash val="solid"/>
            <a:round/>
            <a:headEnd type="none" w="med" len="med"/>
            <a:tailEnd type="none" w="med" len="med"/>
          </a:ln>
          <a:effectLst>
            <a:glow rad="63500">
              <a:schemeClr val="accent2">
                <a:satMod val="175000"/>
                <a:alpha val="40000"/>
              </a:schemeClr>
            </a:glow>
            <a:outerShdw blurRad="50800" dist="38100" dir="18900000" algn="bl" rotWithShape="0">
              <a:prstClr val="black">
                <a:alpha val="40000"/>
              </a:prstClr>
            </a:outerShdw>
          </a:effectLst>
        </p:spPr>
        <p:txBody>
          <a:bodyPr/>
          <a:lstStyle/>
          <a:p>
            <a:pPr algn="ctr">
              <a:defRPr/>
            </a:pPr>
            <a:r>
              <a:rPr lang="fa-IR" sz="3600" b="1">
                <a:solidFill>
                  <a:srgbClr val="002060"/>
                </a:solidFill>
                <a:effectLst>
                  <a:outerShdw blurRad="38100" dist="38100" dir="2700000" algn="tl">
                    <a:srgbClr val="C0C0C0"/>
                  </a:outerShdw>
                </a:effectLst>
                <a:ea typeface="+mn-ea"/>
                <a:cs typeface="Homa" pitchFamily="2" charset="-78"/>
              </a:rPr>
              <a:t>گزارش پيشرفت</a:t>
            </a:r>
          </a:p>
        </p:txBody>
      </p:sp>
      <p:sp>
        <p:nvSpPr>
          <p:cNvPr id="228358" name="Rectangle 2"/>
          <p:cNvSpPr>
            <a:spLocks noGrp="1" noChangeArrowheads="1"/>
          </p:cNvSpPr>
          <p:nvPr>
            <p:ph type="body" idx="1"/>
          </p:nvPr>
        </p:nvSpPr>
        <p:spPr>
          <a:xfrm>
            <a:off x="214313" y="2428875"/>
            <a:ext cx="8572500" cy="3786188"/>
          </a:xfrm>
        </p:spPr>
        <p:txBody>
          <a:bodyPr anchor="ctr">
            <a:spAutoFit/>
          </a:bodyPr>
          <a:lstStyle/>
          <a:p>
            <a:pPr marL="0" indent="0" algn="r">
              <a:spcBef>
                <a:spcPct val="0"/>
              </a:spcBef>
              <a:buFontTx/>
              <a:buNone/>
              <a:tabLst>
                <a:tab pos="354013" algn="r"/>
              </a:tabLst>
            </a:pPr>
            <a:r>
              <a:rPr lang="fa-IR" sz="2400" b="1" dirty="0" smtClean="0">
                <a:solidFill>
                  <a:srgbClr val="C00000"/>
                </a:solidFill>
                <a:cs typeface="B Davat" pitchFamily="2" charset="-78"/>
              </a:rPr>
              <a:t>نحوه‌ي بيان و نگارش نيز  اهميت زيادي دارد که به به چند نکته مهم که رعايت آن‌ها ضروري است، اشاره مي‌شود. </a:t>
            </a:r>
          </a:p>
          <a:p>
            <a:pPr marL="0" indent="0" algn="r">
              <a:spcBef>
                <a:spcPct val="0"/>
              </a:spcBef>
              <a:buFont typeface="Wingdings" pitchFamily="2" charset="2"/>
              <a:buChar char="v"/>
              <a:tabLst>
                <a:tab pos="354013" algn="r"/>
              </a:tabLst>
            </a:pPr>
            <a:r>
              <a:rPr lang="fa-IR" dirty="0" smtClean="0">
                <a:cs typeface="B Nazanin" pitchFamily="2" charset="-78"/>
              </a:rPr>
              <a:t>شايسته است، ضعف ها و کاستي‌هاي يادگيري  دانش‌آموز در قالب جملات مثبت بيان شود.</a:t>
            </a:r>
            <a:r>
              <a:rPr lang="ar-SA" dirty="0" smtClean="0">
                <a:cs typeface="B Nazanin" pitchFamily="2" charset="-78"/>
              </a:rPr>
              <a:t> تلاش بر اين است كه مشكلات</a:t>
            </a:r>
            <a:r>
              <a:rPr lang="fa-IR" dirty="0" smtClean="0">
                <a:cs typeface="B Nazanin" pitchFamily="2" charset="-78"/>
              </a:rPr>
              <a:t>، </a:t>
            </a:r>
            <a:r>
              <a:rPr lang="ar-SA" dirty="0" smtClean="0">
                <a:cs typeface="B Nazanin" pitchFamily="2" charset="-78"/>
              </a:rPr>
              <a:t>در اين گزارش كم‌تر طرح و برجسته شود</a:t>
            </a:r>
            <a:r>
              <a:rPr lang="fa-IR" dirty="0" smtClean="0">
                <a:cs typeface="B Nazanin" pitchFamily="2" charset="-78"/>
              </a:rPr>
              <a:t>؛</a:t>
            </a:r>
            <a:r>
              <a:rPr lang="ar-SA" dirty="0" smtClean="0">
                <a:cs typeface="B Nazanin" pitchFamily="2" charset="-78"/>
              </a:rPr>
              <a:t> يعني به جنبه</a:t>
            </a:r>
            <a:r>
              <a:rPr lang="fa-IR" dirty="0" smtClean="0">
                <a:cs typeface="B Nazanin" pitchFamily="2" charset="-78"/>
              </a:rPr>
              <a:t>‌</a:t>
            </a:r>
            <a:r>
              <a:rPr lang="ar-SA" dirty="0" smtClean="0">
                <a:cs typeface="B Nazanin" pitchFamily="2" charset="-78"/>
              </a:rPr>
              <a:t>هاي مثبت كودك توجه بيش‌تري صورت گيرد. در عين حال ضعف‌هاي كودك نه براي توبيخ و تحقير يا بزرگ نمايي بلكه براي پي‌گيري و بهبود آن مورد توجه قرار گيرد</a:t>
            </a:r>
            <a:r>
              <a:rPr lang="fa-IR" dirty="0" smtClean="0">
                <a:cs typeface="B Nazanin" pitchFamily="2" charset="-78"/>
              </a:rPr>
              <a:t>.</a:t>
            </a:r>
            <a:endParaRPr lang="fa-IR" b="1" dirty="0" smtClean="0">
              <a:solidFill>
                <a:srgbClr val="002060"/>
              </a:solidFill>
              <a:cs typeface="B Nazanin" pitchFamily="2" charset="-78"/>
            </a:endParaRPr>
          </a:p>
        </p:txBody>
      </p:sp>
      <p:sp>
        <p:nvSpPr>
          <p:cNvPr id="228359" name="Slide Number Placeholder 8"/>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31FFC2A-E18C-4858-A108-481B38DF6519}" type="slidenum">
              <a:rPr lang="ar-SA"/>
              <a:pPr eaLnBrk="1" hangingPunct="1"/>
              <a:t>159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9"/>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D17D58E-DCB5-478A-ACB3-F50CE4569D08}" type="slidenum">
              <a:rPr lang="ar-SA">
                <a:solidFill>
                  <a:schemeClr val="bg1">
                    <a:lumMod val="75000"/>
                  </a:schemeClr>
                </a:solidFill>
              </a:rPr>
              <a:pPr eaLnBrk="1" hangingPunct="1"/>
              <a:t>16</a:t>
            </a:fld>
            <a:endParaRPr lang="en-US" dirty="0">
              <a:solidFill>
                <a:schemeClr val="bg1">
                  <a:lumMod val="75000"/>
                </a:schemeClr>
              </a:solidFill>
            </a:endParaRPr>
          </a:p>
        </p:txBody>
      </p:sp>
      <p:sp>
        <p:nvSpPr>
          <p:cNvPr id="3" name="Rectangle 2"/>
          <p:cNvSpPr/>
          <p:nvPr/>
        </p:nvSpPr>
        <p:spPr>
          <a:xfrm>
            <a:off x="1740145" y="260648"/>
            <a:ext cx="6383478" cy="646331"/>
          </a:xfrm>
          <a:prstGeom prst="rect">
            <a:avLst/>
          </a:prstGeom>
          <a:noFill/>
        </p:spPr>
        <p:txBody>
          <a:bodyPr wrap="none">
            <a:spAutoFit/>
          </a:bodyPr>
          <a:lstStyle/>
          <a:p>
            <a:pPr algn="ctr">
              <a:defRPr/>
            </a:pPr>
            <a:r>
              <a:rPr lang="fa-I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برخي از فوايد ارزشيابي كيفي توصيفي</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7284" name="TextBox 4"/>
          <p:cNvSpPr txBox="1">
            <a:spLocks noChangeArrowheads="1"/>
          </p:cNvSpPr>
          <p:nvPr/>
        </p:nvSpPr>
        <p:spPr bwMode="auto">
          <a:xfrm>
            <a:off x="734764" y="1052736"/>
            <a:ext cx="80137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r>
              <a:rPr lang="fa-IR" sz="2400" b="1" dirty="0" smtClean="0">
                <a:cs typeface="B Roya" pitchFamily="2" charset="-78"/>
              </a:rPr>
              <a:t>كاهش اضطراب و تنش ناشي از شركت در امتحانات مكرر و پاياني</a:t>
            </a:r>
            <a:endParaRPr lang="en-US" sz="2400" b="1" dirty="0">
              <a:cs typeface="B Roya" pitchFamily="2" charset="-78"/>
            </a:endParaRPr>
          </a:p>
        </p:txBody>
      </p:sp>
      <p:sp>
        <p:nvSpPr>
          <p:cNvPr id="7" name="TextBox 4"/>
          <p:cNvSpPr txBox="1">
            <a:spLocks noChangeArrowheads="1"/>
          </p:cNvSpPr>
          <p:nvPr/>
        </p:nvSpPr>
        <p:spPr bwMode="auto">
          <a:xfrm>
            <a:off x="734764" y="1628800"/>
            <a:ext cx="80137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r>
              <a:rPr lang="fa-IR" sz="2400" b="1" dirty="0" smtClean="0">
                <a:solidFill>
                  <a:srgbClr val="0028A8"/>
                </a:solidFill>
                <a:cs typeface="B Roya" pitchFamily="2" charset="-78"/>
              </a:rPr>
              <a:t>كاهش رقابت هاي نامناسب براي كسب نمرات بالاتر</a:t>
            </a:r>
            <a:endParaRPr lang="en-US" sz="2400" b="1" dirty="0">
              <a:solidFill>
                <a:srgbClr val="0028A8"/>
              </a:solidFill>
              <a:cs typeface="B Roya" pitchFamily="2" charset="-78"/>
            </a:endParaRPr>
          </a:p>
        </p:txBody>
      </p:sp>
      <p:sp>
        <p:nvSpPr>
          <p:cNvPr id="8" name="TextBox 4"/>
          <p:cNvSpPr txBox="1">
            <a:spLocks noChangeArrowheads="1"/>
          </p:cNvSpPr>
          <p:nvPr/>
        </p:nvSpPr>
        <p:spPr bwMode="auto">
          <a:xfrm>
            <a:off x="734764" y="2204864"/>
            <a:ext cx="80137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r>
              <a:rPr lang="fa-IR" sz="2400" b="1" dirty="0" smtClean="0">
                <a:cs typeface="B Roya" pitchFamily="2" charset="-78"/>
              </a:rPr>
              <a:t>كاهش حساسيت والدين ، فراگيران و آموزگاران به نمره</a:t>
            </a:r>
            <a:endParaRPr lang="en-US" sz="2400" b="1" dirty="0">
              <a:cs typeface="B Roya" pitchFamily="2" charset="-78"/>
            </a:endParaRPr>
          </a:p>
        </p:txBody>
      </p:sp>
      <p:sp>
        <p:nvSpPr>
          <p:cNvPr id="9" name="TextBox 4"/>
          <p:cNvSpPr txBox="1">
            <a:spLocks noChangeArrowheads="1"/>
          </p:cNvSpPr>
          <p:nvPr/>
        </p:nvSpPr>
        <p:spPr bwMode="auto">
          <a:xfrm>
            <a:off x="773460" y="2751311"/>
            <a:ext cx="80137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r>
              <a:rPr lang="fa-IR" sz="2400" b="1" dirty="0" smtClean="0">
                <a:solidFill>
                  <a:srgbClr val="9A0000"/>
                </a:solidFill>
                <a:cs typeface="B Roya" pitchFamily="2" charset="-78"/>
              </a:rPr>
              <a:t>كاهش فشار والدين بر فرزندان براي كسب نمرات ممتاز</a:t>
            </a:r>
            <a:endParaRPr lang="en-US" sz="2400" b="1" dirty="0">
              <a:solidFill>
                <a:srgbClr val="9A0000"/>
              </a:solidFill>
              <a:cs typeface="B Roya" pitchFamily="2" charset="-78"/>
            </a:endParaRPr>
          </a:p>
        </p:txBody>
      </p:sp>
      <p:sp>
        <p:nvSpPr>
          <p:cNvPr id="10" name="TextBox 4"/>
          <p:cNvSpPr txBox="1">
            <a:spLocks noChangeArrowheads="1"/>
          </p:cNvSpPr>
          <p:nvPr/>
        </p:nvSpPr>
        <p:spPr bwMode="auto">
          <a:xfrm>
            <a:off x="395536" y="3318083"/>
            <a:ext cx="841171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r>
              <a:rPr lang="fa-IR" sz="2400" b="1" dirty="0" smtClean="0">
                <a:cs typeface="B Roya" pitchFamily="2" charset="-78"/>
              </a:rPr>
              <a:t>فراهم نمودن زمينه ي مناسب براي حذف حاكميت مطلق امتحانات پاياني در تعيين سرنوشت تحصيلي فراگير</a:t>
            </a:r>
            <a:endParaRPr lang="en-US" sz="2400" b="1" dirty="0">
              <a:cs typeface="B Roya" pitchFamily="2" charset="-78"/>
            </a:endParaRPr>
          </a:p>
        </p:txBody>
      </p:sp>
      <p:sp>
        <p:nvSpPr>
          <p:cNvPr id="11" name="TextBox 4"/>
          <p:cNvSpPr txBox="1">
            <a:spLocks noChangeArrowheads="1"/>
          </p:cNvSpPr>
          <p:nvPr/>
        </p:nvSpPr>
        <p:spPr bwMode="auto">
          <a:xfrm>
            <a:off x="-180528" y="4293096"/>
            <a:ext cx="900320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r>
              <a:rPr lang="fa-IR" sz="2400" b="1" dirty="0" smtClean="0">
                <a:solidFill>
                  <a:srgbClr val="0028A8"/>
                </a:solidFill>
                <a:cs typeface="B Roya" pitchFamily="2" charset="-78"/>
              </a:rPr>
              <a:t>ايجاد فرصت اصلاح براي فراگيران و آموزگاران جهت رفع كاستي هاي فرايند يادگيري</a:t>
            </a:r>
            <a:endParaRPr lang="en-US" sz="2400" b="1" dirty="0">
              <a:solidFill>
                <a:srgbClr val="0028A8"/>
              </a:solidFill>
              <a:cs typeface="B Roya" pitchFamily="2" charset="-78"/>
            </a:endParaRPr>
          </a:p>
        </p:txBody>
      </p:sp>
      <p:sp>
        <p:nvSpPr>
          <p:cNvPr id="12" name="TextBox 4"/>
          <p:cNvSpPr txBox="1">
            <a:spLocks noChangeArrowheads="1"/>
          </p:cNvSpPr>
          <p:nvPr/>
        </p:nvSpPr>
        <p:spPr bwMode="auto">
          <a:xfrm>
            <a:off x="107504" y="4902259"/>
            <a:ext cx="867300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r>
              <a:rPr lang="fa-IR" sz="2400" b="1" dirty="0" smtClean="0">
                <a:cs typeface="B Roya" pitchFamily="2" charset="-78"/>
              </a:rPr>
              <a:t>ارائه ي بازخوردهاي پيوسته از جريان يادگيري به فراگيران به صورت توصيه هاي مكتوب و شفاهي</a:t>
            </a:r>
            <a:endParaRPr lang="en-US" sz="2400" b="1" dirty="0">
              <a:cs typeface="B Roya" pitchFamily="2" charset="-78"/>
            </a:endParaRPr>
          </a:p>
        </p:txBody>
      </p:sp>
      <p:sp>
        <p:nvSpPr>
          <p:cNvPr id="13" name="TextBox 4"/>
          <p:cNvSpPr txBox="1">
            <a:spLocks noChangeArrowheads="1"/>
          </p:cNvSpPr>
          <p:nvPr/>
        </p:nvSpPr>
        <p:spPr bwMode="auto">
          <a:xfrm>
            <a:off x="766812" y="5775647"/>
            <a:ext cx="80137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r>
              <a:rPr lang="fa-IR" sz="2400" b="1" dirty="0" smtClean="0">
                <a:solidFill>
                  <a:srgbClr val="9A0000"/>
                </a:solidFill>
                <a:cs typeface="B Roya" pitchFamily="2" charset="-78"/>
              </a:rPr>
              <a:t>بهبود فرايند ياد دهي يادگيري</a:t>
            </a:r>
            <a:endParaRPr lang="en-US" sz="2400" b="1" dirty="0">
              <a:solidFill>
                <a:srgbClr val="9A0000"/>
              </a:solidFill>
              <a:cs typeface="B Roya" pitchFamily="2" charset="-78"/>
            </a:endParaRPr>
          </a:p>
        </p:txBody>
      </p:sp>
    </p:spTree>
    <p:extLst>
      <p:ext uri="{BB962C8B-B14F-4D97-AF65-F5344CB8AC3E}">
        <p14:creationId xmlns:p14="http://schemas.microsoft.com/office/powerpoint/2010/main" xmlns="" val="308949625"/>
      </p:ext>
    </p:extLst>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571500"/>
            <a:ext cx="1584325" cy="719138"/>
            <a:chOff x="0" y="210"/>
            <a:chExt cx="998" cy="453"/>
          </a:xfrm>
        </p:grpSpPr>
        <p:sp>
          <p:nvSpPr>
            <p:cNvPr id="229384"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29385" name="Text Box 4"/>
            <p:cNvSpPr txBox="1">
              <a:spLocks noChangeArrowheads="1"/>
            </p:cNvSpPr>
            <p:nvPr/>
          </p:nvSpPr>
          <p:spPr bwMode="auto">
            <a:xfrm rot="-2630473">
              <a:off x="0" y="309"/>
              <a:ext cx="94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a:cs typeface="Homa" pitchFamily="2" charset="-78"/>
                </a:rPr>
                <a:t>بازخورد</a:t>
              </a:r>
              <a:endParaRPr lang="en-US">
                <a:cs typeface="Homa" pitchFamily="2" charset="-78"/>
              </a:endParaRPr>
            </a:p>
          </p:txBody>
        </p:sp>
      </p:grpSp>
      <p:sp>
        <p:nvSpPr>
          <p:cNvPr id="8" name="Cloud Callout 7"/>
          <p:cNvSpPr/>
          <p:nvPr/>
        </p:nvSpPr>
        <p:spPr bwMode="auto">
          <a:xfrm>
            <a:off x="3643306" y="285728"/>
            <a:ext cx="5000660" cy="1357322"/>
          </a:xfrm>
          <a:prstGeom prst="cloudCallout">
            <a:avLst/>
          </a:prstGeom>
          <a:solidFill>
            <a:srgbClr val="FFCC00"/>
          </a:solidFill>
          <a:ln w="9525" cap="flat" cmpd="sng" algn="ctr">
            <a:solidFill>
              <a:srgbClr val="0000FF"/>
            </a:solidFill>
            <a:prstDash val="solid"/>
            <a:round/>
            <a:headEnd type="none" w="med" len="med"/>
            <a:tailEnd type="none" w="med" len="med"/>
          </a:ln>
          <a:effectLst>
            <a:glow rad="63500">
              <a:schemeClr val="accent2">
                <a:satMod val="175000"/>
                <a:alpha val="40000"/>
              </a:schemeClr>
            </a:glow>
            <a:outerShdw blurRad="50800" dist="38100" dir="18900000" algn="bl" rotWithShape="0">
              <a:prstClr val="black">
                <a:alpha val="40000"/>
              </a:prstClr>
            </a:outerShdw>
          </a:effectLst>
        </p:spPr>
        <p:txBody>
          <a:bodyPr/>
          <a:lstStyle/>
          <a:p>
            <a:pPr algn="ctr">
              <a:defRPr/>
            </a:pPr>
            <a:r>
              <a:rPr lang="fa-IR" sz="3600" b="1">
                <a:solidFill>
                  <a:srgbClr val="002060"/>
                </a:solidFill>
                <a:effectLst>
                  <a:outerShdw blurRad="38100" dist="38100" dir="2700000" algn="tl">
                    <a:srgbClr val="C0C0C0"/>
                  </a:outerShdw>
                </a:effectLst>
                <a:ea typeface="+mn-ea"/>
                <a:cs typeface="Homa" pitchFamily="2" charset="-78"/>
              </a:rPr>
              <a:t>گزارش پيشرفت</a:t>
            </a:r>
          </a:p>
        </p:txBody>
      </p:sp>
      <p:sp>
        <p:nvSpPr>
          <p:cNvPr id="229382" name="Rectangle 2"/>
          <p:cNvSpPr>
            <a:spLocks noGrp="1" noChangeArrowheads="1"/>
          </p:cNvSpPr>
          <p:nvPr>
            <p:ph type="body" idx="1"/>
          </p:nvPr>
        </p:nvSpPr>
        <p:spPr>
          <a:xfrm>
            <a:off x="214313" y="2428875"/>
            <a:ext cx="8572500" cy="4229100"/>
          </a:xfrm>
        </p:spPr>
        <p:txBody>
          <a:bodyPr anchor="ctr">
            <a:spAutoFit/>
          </a:bodyPr>
          <a:lstStyle/>
          <a:p>
            <a:pPr algn="r">
              <a:buFont typeface="Wingdings" pitchFamily="2" charset="2"/>
              <a:buChar char="v"/>
            </a:pPr>
            <a:r>
              <a:rPr lang="fa-IR" b="1" dirty="0" smtClean="0">
                <a:solidFill>
                  <a:srgbClr val="002060"/>
                </a:solidFill>
                <a:cs typeface="B Nazanin" pitchFamily="2" charset="-78"/>
              </a:rPr>
              <a:t>گزارش معلّم نبايد کلي و سربسته باشد</a:t>
            </a:r>
            <a:r>
              <a:rPr lang="fa-IR" b="1" u="sng" dirty="0" smtClean="0">
                <a:solidFill>
                  <a:srgbClr val="002060"/>
                </a:solidFill>
                <a:cs typeface="B Nazanin" pitchFamily="2" charset="-78"/>
              </a:rPr>
              <a:t>؛</a:t>
            </a:r>
            <a:r>
              <a:rPr lang="fa-IR" b="1" dirty="0" smtClean="0">
                <a:solidFill>
                  <a:srgbClr val="002060"/>
                </a:solidFill>
                <a:cs typeface="B Nazanin" pitchFamily="2" charset="-78"/>
              </a:rPr>
              <a:t> مانند اين‌که "بچه خوبي است" و يا "موفق است" . بلکه حتي‌الامکان گفته شود که چرا بچه‌ي خوبي است. مثلاً "در يادگيري درس ها به هم کلاسي‌هاي خود کمک مي‌کند" و مانند اين‌ها.</a:t>
            </a:r>
            <a:endParaRPr lang="en-US" b="1" dirty="0" smtClean="0">
              <a:solidFill>
                <a:srgbClr val="002060"/>
              </a:solidFill>
              <a:cs typeface="B Nazanin" pitchFamily="2" charset="-78"/>
            </a:endParaRPr>
          </a:p>
          <a:p>
            <a:pPr algn="r">
              <a:buFont typeface="Wingdings" pitchFamily="2" charset="2"/>
              <a:buChar char="v"/>
            </a:pPr>
            <a:r>
              <a:rPr lang="fa-IR" b="1" dirty="0" smtClean="0">
                <a:solidFill>
                  <a:srgbClr val="002060"/>
                </a:solidFill>
                <a:cs typeface="B Nazanin" pitchFamily="2" charset="-78"/>
              </a:rPr>
              <a:t>گزارش با ويژگي هاي مثبت  دانش‌آموز آغاز شود.</a:t>
            </a:r>
            <a:endParaRPr lang="en-US" b="1" dirty="0" smtClean="0">
              <a:solidFill>
                <a:srgbClr val="002060"/>
              </a:solidFill>
              <a:cs typeface="B Nazanin" pitchFamily="2" charset="-78"/>
            </a:endParaRPr>
          </a:p>
          <a:p>
            <a:pPr algn="r">
              <a:buFont typeface="Wingdings" pitchFamily="2" charset="2"/>
              <a:buChar char="v"/>
            </a:pPr>
            <a:r>
              <a:rPr lang="fa-IR" b="1" dirty="0" smtClean="0">
                <a:solidFill>
                  <a:srgbClr val="002060"/>
                </a:solidFill>
                <a:cs typeface="B Nazanin" pitchFamily="2" charset="-78"/>
              </a:rPr>
              <a:t>عبارت‌ها به صورت مثبت بيان شود. حتي اگر معلّم مي خواهد به جنبه‌ي منفي  دانش‌آموز اشاره کند بايد لحن کلام تند نباشد.</a:t>
            </a:r>
          </a:p>
        </p:txBody>
      </p:sp>
      <p:sp>
        <p:nvSpPr>
          <p:cNvPr id="229383" name="Slide Number Placeholder 8"/>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A531D6A-65AD-465E-81D0-FB9C7C11F7D8}" type="slidenum">
              <a:rPr lang="ar-SA"/>
              <a:pPr eaLnBrk="1" hangingPunct="1"/>
              <a:t>160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571500"/>
            <a:ext cx="1584325" cy="719138"/>
            <a:chOff x="0" y="210"/>
            <a:chExt cx="998" cy="453"/>
          </a:xfrm>
        </p:grpSpPr>
        <p:sp>
          <p:nvSpPr>
            <p:cNvPr id="230408"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30409" name="Text Box 4"/>
            <p:cNvSpPr txBox="1">
              <a:spLocks noChangeArrowheads="1"/>
            </p:cNvSpPr>
            <p:nvPr/>
          </p:nvSpPr>
          <p:spPr bwMode="auto">
            <a:xfrm rot="-2630473">
              <a:off x="0" y="309"/>
              <a:ext cx="94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a:cs typeface="Homa" pitchFamily="2" charset="-78"/>
                </a:rPr>
                <a:t>بازخورد</a:t>
              </a:r>
              <a:endParaRPr lang="en-US">
                <a:cs typeface="Homa" pitchFamily="2" charset="-78"/>
              </a:endParaRPr>
            </a:p>
          </p:txBody>
        </p:sp>
      </p:grpSp>
      <p:sp>
        <p:nvSpPr>
          <p:cNvPr id="8" name="Cloud Callout 7"/>
          <p:cNvSpPr/>
          <p:nvPr/>
        </p:nvSpPr>
        <p:spPr bwMode="auto">
          <a:xfrm>
            <a:off x="3643306" y="285728"/>
            <a:ext cx="5000660" cy="1357322"/>
          </a:xfrm>
          <a:prstGeom prst="cloudCallout">
            <a:avLst/>
          </a:prstGeom>
          <a:solidFill>
            <a:srgbClr val="FFCC00"/>
          </a:solidFill>
          <a:ln w="9525" cap="flat" cmpd="sng" algn="ctr">
            <a:solidFill>
              <a:srgbClr val="0000FF"/>
            </a:solidFill>
            <a:prstDash val="solid"/>
            <a:round/>
            <a:headEnd type="none" w="med" len="med"/>
            <a:tailEnd type="none" w="med" len="med"/>
          </a:ln>
          <a:effectLst>
            <a:glow rad="63500">
              <a:schemeClr val="accent2">
                <a:satMod val="175000"/>
                <a:alpha val="40000"/>
              </a:schemeClr>
            </a:glow>
            <a:outerShdw blurRad="50800" dist="38100" dir="18900000" algn="bl" rotWithShape="0">
              <a:prstClr val="black">
                <a:alpha val="40000"/>
              </a:prstClr>
            </a:outerShdw>
          </a:effectLst>
        </p:spPr>
        <p:txBody>
          <a:bodyPr/>
          <a:lstStyle/>
          <a:p>
            <a:pPr algn="ctr">
              <a:defRPr/>
            </a:pPr>
            <a:r>
              <a:rPr lang="fa-IR" sz="3600" b="1">
                <a:solidFill>
                  <a:srgbClr val="002060"/>
                </a:solidFill>
                <a:effectLst>
                  <a:outerShdw blurRad="38100" dist="38100" dir="2700000" algn="tl">
                    <a:srgbClr val="C0C0C0"/>
                  </a:outerShdw>
                </a:effectLst>
                <a:ea typeface="+mn-ea"/>
                <a:cs typeface="Homa" pitchFamily="2" charset="-78"/>
              </a:rPr>
              <a:t>گزارش پيشرفت</a:t>
            </a:r>
          </a:p>
        </p:txBody>
      </p:sp>
      <p:sp>
        <p:nvSpPr>
          <p:cNvPr id="230406" name="Rectangle 2"/>
          <p:cNvSpPr>
            <a:spLocks noGrp="1" noChangeArrowheads="1"/>
          </p:cNvSpPr>
          <p:nvPr>
            <p:ph type="body" idx="1"/>
          </p:nvPr>
        </p:nvSpPr>
        <p:spPr>
          <a:xfrm>
            <a:off x="214313" y="2218048"/>
            <a:ext cx="8572500" cy="4047262"/>
          </a:xfrm>
        </p:spPr>
        <p:txBody>
          <a:bodyPr anchor="ctr">
            <a:spAutoFit/>
          </a:bodyPr>
          <a:lstStyle/>
          <a:p>
            <a:pPr algn="r">
              <a:buFont typeface="Wingdings" pitchFamily="2" charset="2"/>
              <a:buChar char="v"/>
            </a:pPr>
            <a:r>
              <a:rPr lang="fa-IR" sz="2800" b="1" dirty="0" smtClean="0">
                <a:cs typeface="B Nazanin" pitchFamily="2" charset="-78"/>
              </a:rPr>
              <a:t>ازاغراق دوري کنيد. جملاتي مانند "بي نظير است" و يا "توانايي‌اش حيرت‌انگيز است" تأثير چنداني در دانش آموزان ندارد. با مثال روشن گفته شود که رفتار و عمل مناسبي از  دانش‌آموز ديده شده است.</a:t>
            </a:r>
            <a:endParaRPr lang="en-US" sz="2800" b="1" dirty="0" smtClean="0">
              <a:cs typeface="B Nazanin" pitchFamily="2" charset="-78"/>
            </a:endParaRPr>
          </a:p>
          <a:p>
            <a:pPr algn="r">
              <a:buFont typeface="Wingdings" pitchFamily="2" charset="2"/>
              <a:buChar char="v"/>
            </a:pPr>
            <a:r>
              <a:rPr lang="fa-IR" sz="2800" b="1" dirty="0" smtClean="0">
                <a:cs typeface="B Nazanin" pitchFamily="2" charset="-78"/>
              </a:rPr>
              <a:t>به ويژگي‌هاي ذاتي و طبيعي افراد (مثلاً چپ دســتي  دانش‌آموز) اشاره نشود. اگــر قصد بر اين است که به بدخطي او که ناشي از چپ دستي اشت اشاره شود، بهتر است اين گونه نوشته شود: "اگر به دقت تمرين خوش‌نويسي کند، مي‌تواند خطي خوانا داشته باشد". </a:t>
            </a:r>
            <a:endParaRPr lang="fa-IR" sz="2800" b="1" dirty="0" smtClean="0">
              <a:solidFill>
                <a:srgbClr val="002060"/>
              </a:solidFill>
              <a:cs typeface="B Nazanin" pitchFamily="2" charset="-78"/>
            </a:endParaRPr>
          </a:p>
        </p:txBody>
      </p:sp>
      <p:sp>
        <p:nvSpPr>
          <p:cNvPr id="230407" name="Slide Number Placeholder 8"/>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9C438CF-6039-4862-AD9C-C774A11DA2E7}" type="slidenum">
              <a:rPr lang="ar-SA"/>
              <a:pPr eaLnBrk="1" hangingPunct="1"/>
              <a:t>161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571500"/>
            <a:ext cx="1584325" cy="719138"/>
            <a:chOff x="0" y="210"/>
            <a:chExt cx="998" cy="453"/>
          </a:xfrm>
        </p:grpSpPr>
        <p:sp>
          <p:nvSpPr>
            <p:cNvPr id="231432"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31433" name="Text Box 4"/>
            <p:cNvSpPr txBox="1">
              <a:spLocks noChangeArrowheads="1"/>
            </p:cNvSpPr>
            <p:nvPr/>
          </p:nvSpPr>
          <p:spPr bwMode="auto">
            <a:xfrm rot="-2630473">
              <a:off x="0" y="309"/>
              <a:ext cx="94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a:cs typeface="Homa" pitchFamily="2" charset="-78"/>
                </a:rPr>
                <a:t>بازخورد</a:t>
              </a:r>
              <a:endParaRPr lang="en-US">
                <a:cs typeface="Homa" pitchFamily="2" charset="-78"/>
              </a:endParaRPr>
            </a:p>
          </p:txBody>
        </p:sp>
      </p:grpSp>
      <p:sp>
        <p:nvSpPr>
          <p:cNvPr id="8" name="Cloud Callout 7"/>
          <p:cNvSpPr/>
          <p:nvPr/>
        </p:nvSpPr>
        <p:spPr bwMode="auto">
          <a:xfrm>
            <a:off x="3643306" y="285728"/>
            <a:ext cx="5000660" cy="1357322"/>
          </a:xfrm>
          <a:prstGeom prst="cloudCallout">
            <a:avLst/>
          </a:prstGeom>
          <a:solidFill>
            <a:srgbClr val="FFCC00"/>
          </a:solidFill>
          <a:ln w="9525" cap="flat" cmpd="sng" algn="ctr">
            <a:solidFill>
              <a:srgbClr val="0000FF"/>
            </a:solidFill>
            <a:prstDash val="solid"/>
            <a:round/>
            <a:headEnd type="none" w="med" len="med"/>
            <a:tailEnd type="none" w="med" len="med"/>
          </a:ln>
          <a:effectLst>
            <a:glow rad="63500">
              <a:schemeClr val="accent2">
                <a:satMod val="175000"/>
                <a:alpha val="40000"/>
              </a:schemeClr>
            </a:glow>
            <a:outerShdw blurRad="50800" dist="38100" dir="18900000" algn="bl" rotWithShape="0">
              <a:prstClr val="black">
                <a:alpha val="40000"/>
              </a:prstClr>
            </a:outerShdw>
          </a:effectLst>
        </p:spPr>
        <p:txBody>
          <a:bodyPr/>
          <a:lstStyle/>
          <a:p>
            <a:pPr algn="ctr">
              <a:defRPr/>
            </a:pPr>
            <a:r>
              <a:rPr lang="fa-IR" sz="3600" b="1">
                <a:solidFill>
                  <a:srgbClr val="002060"/>
                </a:solidFill>
                <a:effectLst>
                  <a:outerShdw blurRad="38100" dist="38100" dir="2700000" algn="tl">
                    <a:srgbClr val="C0C0C0"/>
                  </a:outerShdw>
                </a:effectLst>
                <a:ea typeface="+mn-ea"/>
                <a:cs typeface="Homa" pitchFamily="2" charset="-78"/>
              </a:rPr>
              <a:t>گزارش پيشرفت</a:t>
            </a:r>
          </a:p>
        </p:txBody>
      </p:sp>
      <p:sp>
        <p:nvSpPr>
          <p:cNvPr id="231430" name="Rectangle 2"/>
          <p:cNvSpPr>
            <a:spLocks noGrp="1" noChangeArrowheads="1"/>
          </p:cNvSpPr>
          <p:nvPr>
            <p:ph type="body" idx="1"/>
          </p:nvPr>
        </p:nvSpPr>
        <p:spPr>
          <a:xfrm>
            <a:off x="285720" y="2071678"/>
            <a:ext cx="8572500" cy="4487382"/>
          </a:xfrm>
        </p:spPr>
        <p:txBody>
          <a:bodyPr anchor="ctr">
            <a:spAutoFit/>
          </a:bodyPr>
          <a:lstStyle/>
          <a:p>
            <a:pPr algn="r">
              <a:buFont typeface="Wingdings" pitchFamily="2" charset="2"/>
              <a:buChar char="v"/>
            </a:pPr>
            <a:r>
              <a:rPr lang="fa-IR" sz="2800" dirty="0" smtClean="0">
                <a:cs typeface="B Nazanin" pitchFamily="2" charset="-78"/>
              </a:rPr>
              <a:t>  </a:t>
            </a:r>
            <a:r>
              <a:rPr lang="fa-IR" sz="2800" b="1" dirty="0" smtClean="0">
                <a:cs typeface="B Nazanin" pitchFamily="2" charset="-78"/>
              </a:rPr>
              <a:t>ويژگي هاي مثبت  دانش‌آموز در زمينه عاطفي در گزارش منعکس شود.</a:t>
            </a:r>
          </a:p>
          <a:p>
            <a:pPr algn="r">
              <a:buFont typeface="Wingdings" pitchFamily="2" charset="2"/>
              <a:buChar char="v"/>
            </a:pPr>
            <a:r>
              <a:rPr lang="fa-IR" sz="2800" b="1" dirty="0" smtClean="0">
                <a:cs typeface="B Nazanin" pitchFamily="2" charset="-78"/>
              </a:rPr>
              <a:t>  در زمينه مشکلات عاطفي نبايد به دانش‌آموزان برچسبي زده شود. مثلاً به دانش‌آموزي که باهم‌کلاسي‌هاي خود تعامل کم‌تري دارد، برچسب گوشه‌گير يا انزواطلب داده شود و بدتر آن‌كه، اين برچسب در گزارش پيشرفت ثبت شود. بهتر است اين مسائل به صورت غيررسمي و از طريق مذاکره با والدين و مدير مدرسه پي‌گيري شود. البته ثبت ونگه‌داري برخي مشاهدات در دفاتري که مخصوص به خود معلّم است و ديگران به آن دسترسي ندارند، مشکلي ايجاد نمي‌کنند</a:t>
            </a:r>
            <a:r>
              <a:rPr lang="fa-IR" sz="2800" b="1" dirty="0" smtClean="0"/>
              <a:t>.</a:t>
            </a:r>
            <a:endParaRPr lang="en-US" sz="2800" b="1" dirty="0" smtClean="0"/>
          </a:p>
        </p:txBody>
      </p:sp>
      <p:sp>
        <p:nvSpPr>
          <p:cNvPr id="231431" name="Slide Number Placeholder 8"/>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DCFCDDB-17F2-4F8A-BCFA-A553614E8E22}" type="slidenum">
              <a:rPr lang="ar-SA"/>
              <a:pPr eaLnBrk="1" hangingPunct="1"/>
              <a:t>162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1371600" y="914400"/>
            <a:ext cx="7498080" cy="4800600"/>
          </a:xfrm>
        </p:spPr>
        <p:txBody>
          <a:bodyPr>
            <a:normAutofit lnSpcReduction="10000"/>
          </a:bodyPr>
          <a:lstStyle/>
          <a:p>
            <a:pPr algn="r" rtl="1"/>
            <a:r>
              <a:rPr lang="fa-IR" b="1" dirty="0" smtClean="0">
                <a:solidFill>
                  <a:srgbClr val="FF0000"/>
                </a:solidFill>
                <a:latin typeface="Arial" pitchFamily="34" charset="0"/>
                <a:cs typeface="Arial" pitchFamily="34" charset="0"/>
              </a:rPr>
              <a:t>بازخورد پایانی </a:t>
            </a:r>
          </a:p>
          <a:p>
            <a:pPr algn="r" rtl="1"/>
            <a:r>
              <a:rPr lang="fa-IR" sz="3000" b="1" dirty="0" smtClean="0">
                <a:latin typeface="Arial" pitchFamily="34" charset="0"/>
                <a:cs typeface="Arial" pitchFamily="34" charset="0"/>
              </a:rPr>
              <a:t>منظور از بازخورد پایانی همان گزارش پیشرفت تحصیلی (کارنامه توصیفی)بامقیاس رتبه ای است که نه تنها به توصیف وضعیت درسی ، بلکه به ارائه تصویری از عملکرد تربیتی (ابعاد عاطفی ، جسمانی واجتماعی )دانش آموزمی پردازد که معلم با عنایت به وظیفه ی ”پاسخگویی“ شغلی خود دردو یا سه نوبت از سال تحصیلی (بهمن ماه ، خردادماه و شهریور)و با استفاده از اطلاعات جمع آوری شده جهت ارائه به ذی نفعان (والدین ، دانش آموز و مدیریت مدرسه )تکمیل می نماید </a:t>
            </a: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1"/>
          </p:nvPr>
        </p:nvSpPr>
        <p:spPr>
          <a:xfrm>
            <a:off x="428625" y="857250"/>
            <a:ext cx="8229600" cy="4389438"/>
          </a:xfrm>
        </p:spPr>
        <p:txBody>
          <a:bodyPr/>
          <a:lstStyle/>
          <a:p>
            <a:pPr algn="r" rtl="1"/>
            <a:r>
              <a:rPr lang="fa-IR" b="1" dirty="0" smtClean="0">
                <a:solidFill>
                  <a:srgbClr val="FF0000"/>
                </a:solidFill>
                <a:latin typeface="Arial" pitchFamily="34" charset="0"/>
                <a:cs typeface="Arial" pitchFamily="34" charset="0"/>
              </a:rPr>
              <a:t>گزارش</a:t>
            </a:r>
            <a:r>
              <a:rPr lang="fa-IR" b="1" dirty="0" smtClean="0">
                <a:solidFill>
                  <a:srgbClr val="FF0000"/>
                </a:solidFill>
              </a:rPr>
              <a:t> </a:t>
            </a:r>
            <a:r>
              <a:rPr lang="fa-IR" b="1" dirty="0" smtClean="0">
                <a:solidFill>
                  <a:srgbClr val="FF0000"/>
                </a:solidFill>
                <a:latin typeface="Arial" pitchFamily="34" charset="0"/>
                <a:cs typeface="Arial" pitchFamily="34" charset="0"/>
              </a:rPr>
              <a:t>پیشرفت تحصیلی </a:t>
            </a:r>
          </a:p>
          <a:p>
            <a:pPr algn="r" rtl="1"/>
            <a:endParaRPr lang="fa-IR" sz="2800" b="1" dirty="0" smtClean="0">
              <a:solidFill>
                <a:srgbClr val="FF0000"/>
              </a:solidFill>
              <a:latin typeface="Arial" pitchFamily="34" charset="0"/>
              <a:cs typeface="Arial" pitchFamily="34" charset="0"/>
            </a:endParaRPr>
          </a:p>
          <a:p>
            <a:pPr algn="r" rtl="1"/>
            <a:r>
              <a:rPr lang="fa-IR" b="1" dirty="0" smtClean="0">
                <a:latin typeface="Arial" pitchFamily="34" charset="0"/>
                <a:cs typeface="Arial" pitchFamily="34" charset="0"/>
              </a:rPr>
              <a:t>تبدیل اطلاعات به رتبه و تهیه گزارش پایانی </a:t>
            </a:r>
          </a:p>
          <a:p>
            <a:pPr algn="r" rtl="1"/>
            <a:endParaRPr lang="fa-IR" b="1" dirty="0" smtClean="0">
              <a:latin typeface="Arial" pitchFamily="34" charset="0"/>
              <a:cs typeface="Arial" pitchFamily="34" charset="0"/>
            </a:endParaRPr>
          </a:p>
          <a:p>
            <a:pPr algn="r" rtl="1"/>
            <a:r>
              <a:rPr lang="fa-IR" b="1" dirty="0" smtClean="0">
                <a:latin typeface="Arial" pitchFamily="34" charset="0"/>
                <a:cs typeface="Arial" pitchFamily="34" charset="0"/>
              </a:rPr>
              <a:t>جمع بندی اطلاعات ثبت شده </a:t>
            </a:r>
          </a:p>
          <a:p>
            <a:pPr algn="r" rtl="1"/>
            <a:endParaRPr lang="fa-IR" b="1" dirty="0" smtClean="0">
              <a:latin typeface="Arial" pitchFamily="34" charset="0"/>
              <a:cs typeface="Arial" pitchFamily="34" charset="0"/>
            </a:endParaRPr>
          </a:p>
          <a:p>
            <a:pPr algn="r" rtl="1"/>
            <a:r>
              <a:rPr lang="fa-IR" b="1" dirty="0" smtClean="0">
                <a:latin typeface="Arial" pitchFamily="34" charset="0"/>
                <a:cs typeface="Arial" pitchFamily="34" charset="0"/>
              </a:rPr>
              <a:t>قضاوت نهایی </a:t>
            </a: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p:cNvSpPr>
            <a:spLocks noGrp="1"/>
          </p:cNvSpPr>
          <p:nvPr>
            <p:ph idx="1"/>
          </p:nvPr>
        </p:nvSpPr>
        <p:spPr>
          <a:xfrm>
            <a:off x="1435608" y="838200"/>
            <a:ext cx="7498080" cy="5410200"/>
          </a:xfrm>
        </p:spPr>
        <p:txBody>
          <a:bodyPr>
            <a:normAutofit/>
          </a:bodyPr>
          <a:lstStyle/>
          <a:p>
            <a:pPr algn="r" rtl="1"/>
            <a:r>
              <a:rPr lang="fa-IR" sz="2800" b="1" dirty="0" smtClean="0">
                <a:latin typeface="Arial" pitchFamily="34" charset="0"/>
                <a:cs typeface="Arial" pitchFamily="34" charset="0"/>
              </a:rPr>
              <a:t>قضاوت و داوری درباره ی عملکرد درسی و پیشرفت تحصیلی دانش آموزان در فرایند ارزشیابی کیفی – توصیفی با در نظر داشتن رشد همه جانبه دانش آموزان و انتظاراتی که منطبق با اهداف درسی می باشد بر اساس شواهد ، مستندات و اطلاعات متنوعی که معلم در طول سال تحصیلی با ابزارهای مختلف (آزمونهای مداد-کاغذی ، ازمونهای عملکردی ، تکالیف درسی و مانند این ها) با توجه به انتظارات آموزشی هر درس به صورت مجزا گردآوری و در پوشه کار و دفتر ثبت مشاهدات دسته بندی و ساماندهی نموده انجام می شود.</a:t>
            </a: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p:cNvSpPr>
            <a:spLocks noGrp="1"/>
          </p:cNvSpPr>
          <p:nvPr>
            <p:ph idx="1"/>
          </p:nvPr>
        </p:nvSpPr>
        <p:spPr>
          <a:xfrm>
            <a:off x="428625" y="857250"/>
            <a:ext cx="8229600" cy="4389438"/>
          </a:xfrm>
        </p:spPr>
        <p:txBody>
          <a:bodyPr>
            <a:normAutofit/>
          </a:bodyPr>
          <a:lstStyle/>
          <a:p>
            <a:pPr algn="r" rtl="1">
              <a:lnSpc>
                <a:spcPct val="150000"/>
              </a:lnSpc>
            </a:pPr>
            <a:r>
              <a:rPr lang="fa-IR" sz="2800" b="1" dirty="0" smtClean="0">
                <a:latin typeface="Arial" pitchFamily="34" charset="0"/>
                <a:cs typeface="Arial" pitchFamily="34" charset="0"/>
              </a:rPr>
              <a:t>علاوه بر بازخورهای فرایندی در طول سال تحصیلی گزارش نهایی نتایج ارزشیابی پیشرفت تحصیلی – تربیتی دانش آموزان به صورت رسمی و مکتوب در سه نوبت (دی ماه،خردادماه و در صورت نیاز در شهریورماه) با استفاده از تحلیل اطلاعات جامعی که از طرق مختلف ، توسط معلم کلاس جمع آوری گردیده است ، قابل ارائه می باشد.</a:t>
            </a: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Content Placeholder 2"/>
          <p:cNvSpPr>
            <a:spLocks noGrp="1"/>
          </p:cNvSpPr>
          <p:nvPr>
            <p:ph idx="1"/>
          </p:nvPr>
        </p:nvSpPr>
        <p:spPr>
          <a:xfrm>
            <a:off x="1435608" y="838200"/>
            <a:ext cx="7498080" cy="5410200"/>
          </a:xfrm>
        </p:spPr>
        <p:txBody>
          <a:bodyPr>
            <a:normAutofit lnSpcReduction="10000"/>
          </a:bodyPr>
          <a:lstStyle/>
          <a:p>
            <a:pPr algn="r" rtl="1">
              <a:buClr>
                <a:srgbClr val="FF0000"/>
              </a:buClr>
              <a:defRPr/>
            </a:pPr>
            <a:r>
              <a:rPr lang="fa-IR" b="1" dirty="0" smtClean="0">
                <a:latin typeface="Arial" pitchFamily="34" charset="0"/>
                <a:cs typeface="Arial" pitchFamily="34" charset="0"/>
              </a:rPr>
              <a:t>چند نکته محوری در ارائه گزارش باید مورد توجه قرار گیرد: </a:t>
            </a:r>
          </a:p>
          <a:p>
            <a:pPr marL="514350" indent="-514350" algn="r" rtl="1">
              <a:buClr>
                <a:srgbClr val="FF0000"/>
              </a:buClr>
              <a:buFont typeface="+mj-lt"/>
              <a:buAutoNum type="arabicPeriod"/>
              <a:defRPr/>
            </a:pPr>
            <a:r>
              <a:rPr lang="fa-IR" b="1" dirty="0" smtClean="0">
                <a:latin typeface="Arial" pitchFamily="34" charset="0"/>
                <a:cs typeface="Arial" pitchFamily="34" charset="0"/>
              </a:rPr>
              <a:t>ارائه تصویری از عملکرد درسی دانش آموز</a:t>
            </a:r>
          </a:p>
          <a:p>
            <a:pPr marL="514350" indent="-514350" algn="r" rtl="1">
              <a:buClr>
                <a:srgbClr val="FF0000"/>
              </a:buClr>
              <a:buFont typeface="+mj-lt"/>
              <a:buAutoNum type="arabicPeriod"/>
              <a:defRPr/>
            </a:pPr>
            <a:r>
              <a:rPr lang="fa-IR" b="1" dirty="0" smtClean="0">
                <a:latin typeface="Arial" pitchFamily="34" charset="0"/>
                <a:cs typeface="Arial" pitchFamily="34" charset="0"/>
              </a:rPr>
              <a:t> (ابتدا توصیفی شفاهی یا کتبی و یا توأمان و سپس استفاده از مقیاس های رتبه ای )</a:t>
            </a:r>
          </a:p>
          <a:p>
            <a:pPr marL="514350" indent="-514350" algn="r" rtl="1">
              <a:buClr>
                <a:srgbClr val="FF0000"/>
              </a:buClr>
              <a:buFont typeface="+mj-lt"/>
              <a:buAutoNum type="arabicPeriod"/>
              <a:defRPr/>
            </a:pPr>
            <a:r>
              <a:rPr lang="fa-IR" b="1" dirty="0" smtClean="0">
                <a:latin typeface="Arial" pitchFamily="34" charset="0"/>
                <a:cs typeface="Arial" pitchFamily="34" charset="0"/>
              </a:rPr>
              <a:t>توجه به جنبه های مختلف شخصیت دانش آموز(دقت در وضعیت رفتاری دانش آموز با عنایت به تفاوت فردی)</a:t>
            </a:r>
          </a:p>
          <a:p>
            <a:pPr marL="514350" indent="-514350" algn="r" rtl="1">
              <a:buClr>
                <a:srgbClr val="FF0000"/>
              </a:buClr>
              <a:buFont typeface="+mj-lt"/>
              <a:buAutoNum type="arabicPeriod"/>
              <a:defRPr/>
            </a:pPr>
            <a:r>
              <a:rPr lang="fa-IR" b="1" dirty="0" smtClean="0">
                <a:latin typeface="Arial" pitchFamily="34" charset="0"/>
                <a:cs typeface="Arial" pitchFamily="34" charset="0"/>
              </a:rPr>
              <a:t>ارائه دیدگاه ها و توصیه های معلم ، همواره در راستای بهبود عملکرد دانش آموزان باشد.</a:t>
            </a:r>
            <a:br>
              <a:rPr lang="fa-IR" b="1" dirty="0" smtClean="0">
                <a:latin typeface="Arial" pitchFamily="34" charset="0"/>
                <a:cs typeface="Arial" pitchFamily="34" charset="0"/>
              </a:rPr>
            </a:br>
            <a:endParaRPr lang="fa-IR"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2"/>
          <p:cNvSpPr>
            <a:spLocks noGrp="1"/>
          </p:cNvSpPr>
          <p:nvPr>
            <p:ph idx="1"/>
          </p:nvPr>
        </p:nvSpPr>
        <p:spPr>
          <a:xfrm>
            <a:off x="500063" y="1000125"/>
            <a:ext cx="8229600" cy="4389438"/>
          </a:xfrm>
        </p:spPr>
        <p:txBody>
          <a:bodyPr>
            <a:normAutofit lnSpcReduction="10000"/>
          </a:bodyPr>
          <a:lstStyle/>
          <a:p>
            <a:pPr algn="r" rtl="1">
              <a:lnSpc>
                <a:spcPct val="150000"/>
              </a:lnSpc>
            </a:pPr>
            <a:r>
              <a:rPr lang="fa-IR" sz="2800" b="1" dirty="0" smtClean="0">
                <a:latin typeface="Arial" pitchFamily="34" charset="0"/>
                <a:cs typeface="Arial" pitchFamily="34" charset="0"/>
              </a:rPr>
              <a:t>سه نکته اشاره شده زمانی تحقق می یابد که قضاوت و داوری در خصوص دانش آموزان براساس شواهد و مستنداتیکه معلم با ابزارهای مختلف آن ها را گردآوری نموده و در پوشه کار و یا در دفترمدیریت فرآیندهای کلاس و همچنین در برداشتها ، ادراکات و تجربیات عمیق خود (معلم) از فرد فرد دانش آموزان سازماندهی کرده است و براساس هوشمندی معلمی خود نظر نهایی خویش را در گزارش پیشرفت تحصیلی – تربیتی بیان می کند.</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p:cNvSpPr>
            <a:spLocks noGrp="1"/>
          </p:cNvSpPr>
          <p:nvPr>
            <p:ph idx="1"/>
          </p:nvPr>
        </p:nvSpPr>
        <p:spPr>
          <a:xfrm>
            <a:off x="500063" y="857250"/>
            <a:ext cx="8229600" cy="4389438"/>
          </a:xfrm>
        </p:spPr>
        <p:txBody>
          <a:bodyPr>
            <a:normAutofit fontScale="85000" lnSpcReduction="20000"/>
          </a:bodyPr>
          <a:lstStyle/>
          <a:p>
            <a:pPr algn="r" rtl="1">
              <a:lnSpc>
                <a:spcPct val="150000"/>
              </a:lnSpc>
            </a:pPr>
            <a:r>
              <a:rPr lang="fa-IR" sz="2800" b="1" dirty="0" smtClean="0">
                <a:latin typeface="Arial" pitchFamily="34" charset="0"/>
                <a:cs typeface="Arial" pitchFamily="34" charset="0"/>
              </a:rPr>
              <a:t>در ارزشیابی توصیفی ، گزارش نسبتا“ مشروحی از چگونگی پیشرفت تحصیلی دانش اموزان ارائه می شود. و این فرآیند در قالب دو نوع گزارش پیشرفت تحصیلی :</a:t>
            </a:r>
          </a:p>
          <a:p>
            <a:pPr algn="r" rtl="1">
              <a:lnSpc>
                <a:spcPct val="150000"/>
              </a:lnSpc>
            </a:pPr>
            <a:r>
              <a:rPr lang="fa-IR" sz="2800" b="1" dirty="0" smtClean="0">
                <a:latin typeface="Arial" pitchFamily="34" charset="0"/>
                <a:cs typeface="Arial" pitchFamily="34" charset="0"/>
              </a:rPr>
              <a:t>برگ ارزشیابی تربیتی </a:t>
            </a:r>
          </a:p>
          <a:p>
            <a:pPr algn="r" rtl="1">
              <a:lnSpc>
                <a:spcPct val="150000"/>
              </a:lnSpc>
            </a:pPr>
            <a:r>
              <a:rPr lang="fa-IR" sz="2800" b="1" dirty="0" smtClean="0">
                <a:latin typeface="Arial" pitchFamily="34" charset="0"/>
                <a:cs typeface="Arial" pitchFamily="34" charset="0"/>
              </a:rPr>
              <a:t>کارنامه تحصیلی – تربیتی </a:t>
            </a:r>
          </a:p>
          <a:p>
            <a:pPr algn="r" rtl="1">
              <a:lnSpc>
                <a:spcPct val="150000"/>
              </a:lnSpc>
              <a:buFont typeface="Wingdings 2" pitchFamily="18" charset="2"/>
              <a:buNone/>
            </a:pPr>
            <a:r>
              <a:rPr lang="fa-IR" sz="2800" b="1" dirty="0" smtClean="0">
                <a:latin typeface="Arial" pitchFamily="34" charset="0"/>
                <a:cs typeface="Arial" pitchFamily="34" charset="0"/>
              </a:rPr>
              <a:t>انجام میشود و داوری معلم در مورد تحقق انتظارات در یک طیف چهار درجه ای اعلام می شود که گزینه های آن عبارتند از :</a:t>
            </a:r>
          </a:p>
          <a:p>
            <a:pPr algn="r" rtl="1">
              <a:lnSpc>
                <a:spcPct val="150000"/>
              </a:lnSpc>
              <a:buFont typeface="Wingdings 2" pitchFamily="18" charset="2"/>
              <a:buNone/>
            </a:pPr>
            <a:r>
              <a:rPr lang="fa-IR" sz="2800" b="1" dirty="0" smtClean="0">
                <a:latin typeface="Arial" pitchFamily="34" charset="0"/>
                <a:cs typeface="Arial" pitchFamily="34" charset="0"/>
              </a:rPr>
              <a:t>خیلی خوب – خوب – قابل قبول – نیازمند به آموزش و تلاش بیشتر</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1331913" y="2565400"/>
            <a:ext cx="6977062" cy="3262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fa-IR" sz="5400"/>
              <a:t>     </a:t>
            </a:r>
            <a:endParaRPr lang="fa-IR" sz="5400" b="1">
              <a:solidFill>
                <a:srgbClr val="333300"/>
              </a:solidFill>
              <a:cs typeface="Zar" pitchFamily="2" charset="-78"/>
            </a:endParaRPr>
          </a:p>
          <a:p>
            <a:pPr algn="ctr" eaLnBrk="1" hangingPunct="1"/>
            <a:endParaRPr lang="fa-IR" sz="5400" b="1">
              <a:solidFill>
                <a:srgbClr val="333300"/>
              </a:solidFill>
              <a:cs typeface="Zar" pitchFamily="2" charset="-78"/>
            </a:endParaRPr>
          </a:p>
          <a:p>
            <a:pPr algn="ctr" eaLnBrk="1" hangingPunct="1"/>
            <a:endParaRPr lang="fa-IR" sz="5400" b="1">
              <a:cs typeface="Zar" pitchFamily="2" charset="-78"/>
            </a:endParaRPr>
          </a:p>
          <a:p>
            <a:pPr algn="ctr" eaLnBrk="1" hangingPunct="1"/>
            <a:r>
              <a:rPr lang="fa-IR"/>
              <a:t>            </a:t>
            </a:r>
            <a:endParaRPr lang="en-US" sz="4400" b="1">
              <a:solidFill>
                <a:srgbClr val="0000FF"/>
              </a:solidFill>
              <a:latin typeface="Times New Roman" pitchFamily="18" charset="0"/>
              <a:cs typeface="Andalus" pitchFamily="2" charset="-78"/>
            </a:endParaRPr>
          </a:p>
        </p:txBody>
      </p:sp>
      <p:sp>
        <p:nvSpPr>
          <p:cNvPr id="17411" name="Cloud Callout 2"/>
          <p:cNvSpPr>
            <a:spLocks noChangeArrowheads="1"/>
          </p:cNvSpPr>
          <p:nvPr/>
        </p:nvSpPr>
        <p:spPr bwMode="auto">
          <a:xfrm>
            <a:off x="1908175" y="342900"/>
            <a:ext cx="4273550" cy="1862138"/>
          </a:xfrm>
          <a:prstGeom prst="cloudCallout">
            <a:avLst>
              <a:gd name="adj1" fmla="val 3945"/>
              <a:gd name="adj2" fmla="val 93850"/>
            </a:avLst>
          </a:prstGeom>
          <a:ln>
            <a:headEnd/>
            <a:tailEnd/>
          </a:ln>
        </p:spPr>
        <p:style>
          <a:lnRef idx="1">
            <a:schemeClr val="accent6"/>
          </a:lnRef>
          <a:fillRef idx="2">
            <a:schemeClr val="accent6"/>
          </a:fillRef>
          <a:effectRef idx="1">
            <a:schemeClr val="accent6"/>
          </a:effectRef>
          <a:fontRef idx="minor">
            <a:schemeClr val="dk1"/>
          </a:fontRef>
        </p:style>
        <p:txBody>
          <a:bodyPr/>
          <a:lstStyle/>
          <a:p>
            <a:pPr algn="ctr">
              <a:defRPr/>
            </a:pPr>
            <a:r>
              <a:rPr lang="fa-IR" sz="3200" b="1" dirty="0">
                <a:solidFill>
                  <a:srgbClr val="333300"/>
                </a:solidFill>
                <a:cs typeface="B Titr" pitchFamily="2" charset="-78"/>
              </a:rPr>
              <a:t>هدف ارزشيابي کيفي توصيفي</a:t>
            </a:r>
            <a:endParaRPr lang="fa-IR" sz="3200" dirty="0">
              <a:cs typeface="B Titr" pitchFamily="2" charset="-78"/>
            </a:endParaRPr>
          </a:p>
        </p:txBody>
      </p:sp>
      <p:sp>
        <p:nvSpPr>
          <p:cNvPr id="17412" name="Explosion 2 4"/>
          <p:cNvSpPr>
            <a:spLocks noChangeArrowheads="1"/>
          </p:cNvSpPr>
          <p:nvPr/>
        </p:nvSpPr>
        <p:spPr bwMode="auto">
          <a:xfrm>
            <a:off x="225425" y="2553419"/>
            <a:ext cx="7416800" cy="3971925"/>
          </a:xfrm>
          <a:prstGeom prst="irregularSeal2">
            <a:avLst/>
          </a:prstGeom>
          <a:ln>
            <a:headEnd/>
            <a:tailEnd/>
          </a:ln>
        </p:spPr>
        <p:style>
          <a:lnRef idx="2">
            <a:schemeClr val="dk1"/>
          </a:lnRef>
          <a:fillRef idx="1">
            <a:schemeClr val="lt1"/>
          </a:fillRef>
          <a:effectRef idx="0">
            <a:schemeClr val="dk1"/>
          </a:effectRef>
          <a:fontRef idx="minor">
            <a:schemeClr val="dk1"/>
          </a:fontRef>
        </p:style>
        <p:txBody>
          <a:bodyPr anchor="ctr"/>
          <a:lstStyle/>
          <a:p>
            <a:pPr algn="ctr">
              <a:defRPr/>
            </a:pPr>
            <a:r>
              <a:rPr lang="fa-IR" sz="4400" b="1" dirty="0">
                <a:solidFill>
                  <a:srgbClr val="003399"/>
                </a:solidFill>
                <a:latin typeface="Times New Roman" pitchFamily="18" charset="0"/>
                <a:cs typeface="B Titr" pitchFamily="2" charset="-78"/>
              </a:rPr>
              <a:t>ارزشيابي براي </a:t>
            </a:r>
            <a:r>
              <a:rPr lang="fa-IR" sz="4400" b="1" dirty="0" smtClean="0">
                <a:solidFill>
                  <a:srgbClr val="003399"/>
                </a:solidFill>
                <a:latin typeface="Times New Roman" pitchFamily="18" charset="0"/>
                <a:cs typeface="B Titr" pitchFamily="2" charset="-78"/>
              </a:rPr>
              <a:t>        يادگيري </a:t>
            </a:r>
            <a:r>
              <a:rPr lang="fa-IR" sz="4400" b="1" dirty="0">
                <a:solidFill>
                  <a:srgbClr val="003399"/>
                </a:solidFill>
                <a:latin typeface="Times New Roman" pitchFamily="18" charset="0"/>
                <a:cs typeface="B Titr" pitchFamily="2" charset="-78"/>
              </a:rPr>
              <a:t>بهتر</a:t>
            </a:r>
            <a:endParaRPr lang="fa-IR" sz="4400" dirty="0">
              <a:solidFill>
                <a:srgbClr val="003399"/>
              </a:solidFill>
              <a:cs typeface="B Titr" pitchFamily="2" charset="-78"/>
            </a:endParaRPr>
          </a:p>
        </p:txBody>
      </p:sp>
      <p:grpSp>
        <p:nvGrpSpPr>
          <p:cNvPr id="2" name="Group 2"/>
          <p:cNvGrpSpPr>
            <a:grpSpLocks/>
          </p:cNvGrpSpPr>
          <p:nvPr/>
        </p:nvGrpSpPr>
        <p:grpSpPr bwMode="auto">
          <a:xfrm>
            <a:off x="34925" y="406400"/>
            <a:ext cx="1649413" cy="931863"/>
            <a:chOff x="0" y="210"/>
            <a:chExt cx="1039" cy="587"/>
          </a:xfrm>
        </p:grpSpPr>
        <p:sp>
          <p:nvSpPr>
            <p:cNvPr id="17416"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defRPr/>
              </a:pPr>
              <a:endParaRPr lang="en-US"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7417" name="Text Box 4"/>
            <p:cNvSpPr txBox="1">
              <a:spLocks noChangeArrowheads="1"/>
            </p:cNvSpPr>
            <p:nvPr/>
          </p:nvSpPr>
          <p:spPr bwMode="auto">
            <a:xfrm rot="-2630473">
              <a:off x="99" y="259"/>
              <a:ext cx="940" cy="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defRPr/>
              </a:pPr>
              <a:r>
                <a:rPr lang="fa-I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Homa" pitchFamily="2" charset="-78"/>
                </a:rPr>
                <a:t>هدف </a:t>
              </a:r>
            </a:p>
            <a:p>
              <a:pPr algn="ctr" eaLnBrk="1" hangingPunct="1">
                <a:spcBef>
                  <a:spcPct val="50000"/>
                </a:spcBef>
                <a:defRPr/>
              </a:pPr>
              <a:endPar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Homa" pitchFamily="2" charset="-78"/>
              </a:endParaRPr>
            </a:p>
          </p:txBody>
        </p:sp>
      </p:grpSp>
      <p:pic>
        <p:nvPicPr>
          <p:cNvPr id="95238" name="Picture 8" descr="090103back_to_school_writing_on_t_prv"/>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79480" y="1452240"/>
            <a:ext cx="2736850" cy="233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5239" name="Slide Number Placeholder 9"/>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86BB09A-9971-4921-9465-3D4C1AB4A6B3}" type="slidenum">
              <a:rPr lang="ar-SA"/>
              <a:pPr eaLnBrk="1" hangingPunct="1"/>
              <a:t>17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p:cTn id="7" dur="1000" fill="hold"/>
                                        <p:tgtEl>
                                          <p:spTgt spid="17412"/>
                                        </p:tgtEl>
                                        <p:attrNameLst>
                                          <p:attrName>ppt_w</p:attrName>
                                        </p:attrNameLst>
                                      </p:cBhvr>
                                      <p:tavLst>
                                        <p:tav tm="0">
                                          <p:val>
                                            <p:fltVal val="0"/>
                                          </p:val>
                                        </p:tav>
                                        <p:tav tm="100000">
                                          <p:val>
                                            <p:strVal val="#ppt_w"/>
                                          </p:val>
                                        </p:tav>
                                      </p:tavLst>
                                    </p:anim>
                                    <p:anim calcmode="lin" valueType="num">
                                      <p:cBhvr>
                                        <p:cTn id="8" dur="1000" fill="hold"/>
                                        <p:tgtEl>
                                          <p:spTgt spid="17412"/>
                                        </p:tgtEl>
                                        <p:attrNameLst>
                                          <p:attrName>ppt_h</p:attrName>
                                        </p:attrNameLst>
                                      </p:cBhvr>
                                      <p:tavLst>
                                        <p:tav tm="0">
                                          <p:val>
                                            <p:fltVal val="0"/>
                                          </p:val>
                                        </p:tav>
                                        <p:tav tm="100000">
                                          <p:val>
                                            <p:strVal val="#ppt_h"/>
                                          </p:val>
                                        </p:tav>
                                      </p:tavLst>
                                    </p:anim>
                                    <p:anim calcmode="lin" valueType="num">
                                      <p:cBhvr>
                                        <p:cTn id="9" dur="1000" fill="hold"/>
                                        <p:tgtEl>
                                          <p:spTgt spid="17412"/>
                                        </p:tgtEl>
                                        <p:attrNameLst>
                                          <p:attrName>style.rotation</p:attrName>
                                        </p:attrNameLst>
                                      </p:cBhvr>
                                      <p:tavLst>
                                        <p:tav tm="0">
                                          <p:val>
                                            <p:fltVal val="90"/>
                                          </p:val>
                                        </p:tav>
                                        <p:tav tm="100000">
                                          <p:val>
                                            <p:fltVal val="0"/>
                                          </p:val>
                                        </p:tav>
                                      </p:tavLst>
                                    </p:anim>
                                    <p:animEffect transition="in" filter="fade">
                                      <p:cBhvr>
                                        <p:cTn id="10" dur="1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2"/>
          <p:cNvSpPr>
            <a:spLocks noGrp="1"/>
          </p:cNvSpPr>
          <p:nvPr>
            <p:ph idx="1"/>
          </p:nvPr>
        </p:nvSpPr>
        <p:spPr>
          <a:xfrm>
            <a:off x="500063" y="857250"/>
            <a:ext cx="8229600" cy="4389438"/>
          </a:xfrm>
        </p:spPr>
        <p:txBody>
          <a:bodyPr>
            <a:normAutofit fontScale="70000" lnSpcReduction="20000"/>
          </a:bodyPr>
          <a:lstStyle/>
          <a:p>
            <a:pPr algn="r" rtl="1">
              <a:lnSpc>
                <a:spcPct val="170000"/>
              </a:lnSpc>
            </a:pPr>
            <a:r>
              <a:rPr lang="fa-IR" b="1" dirty="0" smtClean="0">
                <a:solidFill>
                  <a:srgbClr val="FF0000"/>
                </a:solidFill>
                <a:latin typeface="Arial" pitchFamily="34" charset="0"/>
                <a:cs typeface="Arial" pitchFamily="34" charset="0"/>
              </a:rPr>
              <a:t>خیلی خوب </a:t>
            </a:r>
            <a:r>
              <a:rPr lang="fa-IR" b="1" dirty="0" smtClean="0">
                <a:latin typeface="Arial" pitchFamily="34" charset="0"/>
                <a:cs typeface="Arial" pitchFamily="34" charset="0"/>
              </a:rPr>
              <a:t>:</a:t>
            </a:r>
          </a:p>
          <a:p>
            <a:pPr algn="r" rtl="1">
              <a:lnSpc>
                <a:spcPct val="170000"/>
              </a:lnSpc>
            </a:pPr>
            <a:r>
              <a:rPr lang="fa-IR" b="1" dirty="0" smtClean="0">
                <a:latin typeface="Arial" pitchFamily="34" charset="0"/>
                <a:cs typeface="Arial" pitchFamily="34" charset="0"/>
              </a:rPr>
              <a:t> در صورتیکه عملکردهای دانش آموزی در هر درس ، بر اساس منابع و ابزارهایی که در سنجش و ارزشیابی او درآن درس مورد استفاده قرار گرفته اند نشان دهنده عملکرد کامل و بدون نقص و یا با حداقل نقص غیرتکراری باشد این رتبه تعلق می گیرد.</a:t>
            </a:r>
          </a:p>
          <a:p>
            <a:pPr algn="r" rtl="1">
              <a:lnSpc>
                <a:spcPct val="170000"/>
              </a:lnSpc>
            </a:pPr>
            <a:r>
              <a:rPr lang="fa-IR" b="1" dirty="0" smtClean="0">
                <a:solidFill>
                  <a:srgbClr val="FF0000"/>
                </a:solidFill>
                <a:latin typeface="Arial" pitchFamily="34" charset="0"/>
                <a:cs typeface="Arial" pitchFamily="34" charset="0"/>
              </a:rPr>
              <a:t>خوب</a:t>
            </a:r>
            <a:r>
              <a:rPr lang="fa-IR" b="1" dirty="0" smtClean="0">
                <a:latin typeface="Arial" pitchFamily="34" charset="0"/>
                <a:cs typeface="Arial" pitchFamily="34" charset="0"/>
              </a:rPr>
              <a:t> :</a:t>
            </a:r>
          </a:p>
          <a:p>
            <a:pPr algn="r" rtl="1">
              <a:lnSpc>
                <a:spcPct val="170000"/>
              </a:lnSpc>
            </a:pPr>
            <a:r>
              <a:rPr lang="fa-IR" b="1" dirty="0" smtClean="0">
                <a:latin typeface="Arial" pitchFamily="34" charset="0"/>
                <a:cs typeface="Arial" pitchFamily="34" charset="0"/>
              </a:rPr>
              <a:t> در صورتیکه عملکرهای دانش آموز، نشان دهنده اشتباهات محدود و در مواردی تکراری و یا جدید باشد در این حالت رتبه خوب تعلق می گیرد.</a:t>
            </a: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2"/>
          <p:cNvSpPr>
            <a:spLocks noGrp="1"/>
          </p:cNvSpPr>
          <p:nvPr>
            <p:ph idx="1"/>
          </p:nvPr>
        </p:nvSpPr>
        <p:spPr>
          <a:xfrm>
            <a:off x="914399" y="928688"/>
            <a:ext cx="7815263" cy="4389437"/>
          </a:xfrm>
        </p:spPr>
        <p:txBody>
          <a:bodyPr>
            <a:noAutofit/>
          </a:bodyPr>
          <a:lstStyle/>
          <a:p>
            <a:pPr algn="just" rtl="1">
              <a:buFont typeface="Wingdings 2" pitchFamily="18" charset="2"/>
              <a:buNone/>
            </a:pPr>
            <a:r>
              <a:rPr lang="fa-IR" sz="2800" b="1" dirty="0" smtClean="0">
                <a:solidFill>
                  <a:srgbClr val="FF0000"/>
                </a:solidFill>
                <a:latin typeface="Arial" pitchFamily="34" charset="0"/>
                <a:cs typeface="Arial" pitchFamily="34" charset="0"/>
              </a:rPr>
              <a:t>قابل قبول :</a:t>
            </a:r>
          </a:p>
          <a:p>
            <a:pPr algn="just" rtl="1"/>
            <a:r>
              <a:rPr lang="fa-IR" sz="2400" b="1" dirty="0" smtClean="0">
                <a:latin typeface="Arial" pitchFamily="34" charset="0"/>
                <a:cs typeface="Arial" pitchFamily="34" charset="0"/>
              </a:rPr>
              <a:t>درصورتیکه عملکردهای دانش آموزی در هر درس ، براساس منابع و ابزارهایی که در سنجش و ارزشیابی او در آن درس مورد استفاده قرار گرفته اند نشان دهنده عملکردی باشد که دارای اشتباهات متعدد و تکراری بوده اما به حداقل اهداف اساسی درس دست پیدا کرده است ، رتبه قابل قبول تعلق می گیرد .</a:t>
            </a:r>
          </a:p>
          <a:p>
            <a:pPr algn="just" rtl="1">
              <a:buFont typeface="Wingdings 2" pitchFamily="18" charset="2"/>
              <a:buNone/>
            </a:pPr>
            <a:r>
              <a:rPr lang="fa-IR" sz="2800" b="1" dirty="0" smtClean="0">
                <a:solidFill>
                  <a:srgbClr val="FF0000"/>
                </a:solidFill>
                <a:latin typeface="Arial" pitchFamily="34" charset="0"/>
                <a:cs typeface="Arial" pitchFamily="34" charset="0"/>
              </a:rPr>
              <a:t>نیازمند به آموزش و تلاش بیشتر :</a:t>
            </a:r>
          </a:p>
          <a:p>
            <a:pPr algn="just" rtl="1"/>
            <a:r>
              <a:rPr lang="fa-IR" sz="2400" b="1" dirty="0" smtClean="0">
                <a:latin typeface="Arial" pitchFamily="34" charset="0"/>
                <a:cs typeface="Arial" pitchFamily="34" charset="0"/>
              </a:rPr>
              <a:t>در صورتیکه عملکرهای دانش آموزی در هر درس ، براساس منابع ابزارهایی که در سنجش و ارزشیابی او در آن درس مورد استفاده قرار گرفته اند ، نشان دهنده عملکردی باشد که اشتباهات وی به تعداد زیاد بوده و درفرآیند سال تحصیلی نیز این اشتباهات تکرار می شوند ، به گونه ای که در این حالت به حداقل اهداف اساسی درس دست پیدا نکند ، این رتبه تعلق می گیرد.</a:t>
            </a: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Content Placeholder 2"/>
          <p:cNvSpPr>
            <a:spLocks noGrp="1"/>
          </p:cNvSpPr>
          <p:nvPr>
            <p:ph idx="1"/>
          </p:nvPr>
        </p:nvSpPr>
        <p:spPr>
          <a:xfrm>
            <a:off x="1142999" y="928688"/>
            <a:ext cx="7515225" cy="4389437"/>
          </a:xfrm>
        </p:spPr>
        <p:txBody>
          <a:bodyPr>
            <a:normAutofit/>
          </a:bodyPr>
          <a:lstStyle/>
          <a:p>
            <a:pPr algn="r" rtl="1">
              <a:defRPr/>
            </a:pPr>
            <a:r>
              <a:rPr lang="fa-IR" b="1" dirty="0" smtClean="0">
                <a:solidFill>
                  <a:srgbClr val="FF0000"/>
                </a:solidFill>
                <a:latin typeface="Arial" pitchFamily="34" charset="0"/>
                <a:cs typeface="Arial" pitchFamily="34" charset="0"/>
              </a:rPr>
              <a:t>ارزشیابی تحصیلی در پایه های مختلف : </a:t>
            </a:r>
          </a:p>
          <a:p>
            <a:pPr algn="r" rtl="1">
              <a:defRPr/>
            </a:pPr>
            <a:endParaRPr lang="fa-IR" sz="2800" dirty="0" smtClean="0">
              <a:solidFill>
                <a:srgbClr val="FF0000"/>
              </a:solidFill>
              <a:latin typeface="Arial" pitchFamily="34" charset="0"/>
              <a:cs typeface="Arial" pitchFamily="34" charset="0"/>
            </a:endParaRPr>
          </a:p>
          <a:p>
            <a:pPr marL="514350" indent="-514350" algn="r" rtl="1">
              <a:buClr>
                <a:srgbClr val="FF0000"/>
              </a:buClr>
              <a:buFont typeface="+mj-lt"/>
              <a:buAutoNum type="arabicPeriod"/>
              <a:defRPr/>
            </a:pPr>
            <a:r>
              <a:rPr lang="fa-IR" sz="2800" b="1" dirty="0" smtClean="0">
                <a:latin typeface="Arial" pitchFamily="34" charset="0"/>
                <a:cs typeface="Arial" pitchFamily="34" charset="0"/>
              </a:rPr>
              <a:t>در پایه های اول تا پنجم اندازه گیری ، سنجش و ارزشیابی در هر دو نوبت به صورت فرآیندی ، توسط معلم و بدون آزمون های هماهنگ مدرسه ای منطقه ای و استانی انجام می شود.</a:t>
            </a:r>
          </a:p>
          <a:p>
            <a:pPr marL="514350" indent="-514350" algn="r" rtl="1">
              <a:buClr>
                <a:srgbClr val="FF0000"/>
              </a:buClr>
              <a:buFont typeface="+mj-lt"/>
              <a:buAutoNum type="arabicPeriod"/>
              <a:defRPr/>
            </a:pPr>
            <a:r>
              <a:rPr lang="fa-IR" sz="2800" b="1" dirty="0" smtClean="0">
                <a:latin typeface="Arial" pitchFamily="34" charset="0"/>
                <a:cs typeface="Arial" pitchFamily="34" charset="0"/>
              </a:rPr>
              <a:t>در پایه ششم در نوبت اول به صورت فرآیندی و توسط معلم و در نوبت دوم همراه با آزمون هماهنگ منطقه ای انجام می شود.</a:t>
            </a:r>
          </a:p>
          <a:p>
            <a:pPr algn="r" rtl="1">
              <a:defRPr/>
            </a:pPr>
            <a:endParaRPr lang="fa-IR"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2"/>
          <p:cNvSpPr>
            <a:spLocks noGrp="1"/>
          </p:cNvSpPr>
          <p:nvPr>
            <p:ph idx="1"/>
          </p:nvPr>
        </p:nvSpPr>
        <p:spPr>
          <a:xfrm>
            <a:off x="428625" y="928688"/>
            <a:ext cx="8229600" cy="4389437"/>
          </a:xfrm>
        </p:spPr>
        <p:txBody>
          <a:bodyPr/>
          <a:lstStyle/>
          <a:p>
            <a:pPr marL="514350" indent="-514350" algn="r" rtl="1">
              <a:lnSpc>
                <a:spcPct val="150000"/>
              </a:lnSpc>
              <a:buClr>
                <a:srgbClr val="FF0000"/>
              </a:buClr>
              <a:buFont typeface="Calibri" pitchFamily="34" charset="0"/>
              <a:buAutoNum type="arabicPeriod"/>
            </a:pPr>
            <a:r>
              <a:rPr lang="fa-IR" smtClean="0">
                <a:cs typeface="B Titr" pitchFamily="2" charset="-78"/>
              </a:rPr>
              <a:t>وظایف معلم در ارزشیابی توصیفی: </a:t>
            </a:r>
          </a:p>
          <a:p>
            <a:pPr marL="514350" indent="-514350" algn="r" rtl="1">
              <a:lnSpc>
                <a:spcPct val="150000"/>
              </a:lnSpc>
              <a:buClr>
                <a:srgbClr val="FF0000"/>
              </a:buClr>
              <a:buFont typeface="Calibri" pitchFamily="34" charset="0"/>
              <a:buAutoNum type="arabicPeriod"/>
            </a:pPr>
            <a:r>
              <a:rPr lang="fa-IR" smtClean="0">
                <a:cs typeface="B Titr" pitchFamily="2" charset="-78"/>
              </a:rPr>
              <a:t>وظایف دانش آموزان در ارزشیابی توصیفی :</a:t>
            </a:r>
          </a:p>
          <a:p>
            <a:pPr marL="514350" indent="-514350" algn="r" rtl="1">
              <a:lnSpc>
                <a:spcPct val="150000"/>
              </a:lnSpc>
              <a:buClr>
                <a:srgbClr val="FF0000"/>
              </a:buClr>
              <a:buFont typeface="Calibri" pitchFamily="34" charset="0"/>
              <a:buAutoNum type="arabicPeriod"/>
            </a:pPr>
            <a:r>
              <a:rPr lang="fa-IR" smtClean="0">
                <a:cs typeface="B Titr" pitchFamily="2" charset="-78"/>
              </a:rPr>
              <a:t>وظایف والدین در ارزشیابی توصیفی :</a:t>
            </a: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2"/>
          <p:cNvSpPr>
            <a:spLocks noGrp="1"/>
          </p:cNvSpPr>
          <p:nvPr>
            <p:ph idx="1"/>
          </p:nvPr>
        </p:nvSpPr>
        <p:spPr>
          <a:xfrm>
            <a:off x="1066799" y="928688"/>
            <a:ext cx="7591425" cy="4389437"/>
          </a:xfrm>
        </p:spPr>
        <p:txBody>
          <a:bodyPr>
            <a:normAutofit/>
          </a:bodyPr>
          <a:lstStyle/>
          <a:p>
            <a:pPr algn="r" rtl="1">
              <a:buFont typeface="Wingdings 2" pitchFamily="18" charset="2"/>
              <a:buNone/>
            </a:pPr>
            <a:r>
              <a:rPr lang="fa-IR" sz="2400" dirty="0" smtClean="0">
                <a:solidFill>
                  <a:srgbClr val="FF0000"/>
                </a:solidFill>
                <a:latin typeface="Arial" pitchFamily="34" charset="0"/>
                <a:cs typeface="Arial" pitchFamily="34" charset="0"/>
              </a:rPr>
              <a:t>وظایف معلم د رارزشیابی توصیفی :</a:t>
            </a:r>
          </a:p>
          <a:p>
            <a:pPr algn="r" rtl="1">
              <a:buFont typeface="Wingdings 2" pitchFamily="18" charset="2"/>
              <a:buNone/>
            </a:pPr>
            <a:endParaRPr lang="fa-IR" sz="2400" dirty="0" smtClean="0">
              <a:solidFill>
                <a:srgbClr val="FF0000"/>
              </a:solidFill>
              <a:latin typeface="Arial" pitchFamily="34" charset="0"/>
              <a:cs typeface="Arial" pitchFamily="34" charset="0"/>
            </a:endParaRPr>
          </a:p>
          <a:p>
            <a:pPr algn="r" rtl="1">
              <a:buFont typeface="Wingdings 2" pitchFamily="18" charset="2"/>
              <a:buNone/>
            </a:pPr>
            <a:r>
              <a:rPr lang="fa-IR" sz="2400" b="1" dirty="0" smtClean="0">
                <a:latin typeface="Arial" pitchFamily="34" charset="0"/>
                <a:cs typeface="Arial" pitchFamily="34" charset="0"/>
              </a:rPr>
              <a:t>ارزشیابی تحصیلی تربیتی دانش آموزان از وظایف مهم آموزگاران و معلمان است . با انجام این وظیفه ضمن شناسایی و بررسی موقعیت و وضعیت یادگیری دانش آموزان و موانع احتمالی موجود در مسیر یادگیری آنها ، برای کمک به دانش آموزان در فعالیت بیشتر برای یادگیری دروس ، بروز احساسات ، اصلاح و تقویت بینش ها ، مهارت ها و ... تلاش می شود . به کمک ارزشیابی ، معلم دانش اموز را می شناسد و به او کمک می کند تا یاد بگیرد و تلاش کند تا بهتر یاد بگیرد . (و یا تلاش کند یاد بگیرد که چگونه بهتریاد بگیرد)</a:t>
            </a: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2"/>
          <p:cNvSpPr>
            <a:spLocks noGrp="1"/>
          </p:cNvSpPr>
          <p:nvPr>
            <p:ph idx="1"/>
          </p:nvPr>
        </p:nvSpPr>
        <p:spPr>
          <a:xfrm>
            <a:off x="1143000" y="1143000"/>
            <a:ext cx="7715250" cy="4876800"/>
          </a:xfrm>
        </p:spPr>
        <p:txBody>
          <a:bodyPr>
            <a:normAutofit fontScale="92500" lnSpcReduction="20000"/>
          </a:bodyPr>
          <a:lstStyle/>
          <a:p>
            <a:pPr algn="just" rtl="1">
              <a:buFont typeface="Wingdings 2" pitchFamily="18" charset="2"/>
              <a:buNone/>
            </a:pPr>
            <a:r>
              <a:rPr lang="fa-IR" sz="2400" b="1" dirty="0" smtClean="0">
                <a:solidFill>
                  <a:srgbClr val="C00000"/>
                </a:solidFill>
                <a:latin typeface="Arial" pitchFamily="34" charset="0"/>
                <a:cs typeface="Arial" pitchFamily="34" charset="0"/>
              </a:rPr>
              <a:t>برخی از بهترین وظایف معلم در ارزشیابی توصیفی عبارت است از :</a:t>
            </a:r>
          </a:p>
          <a:p>
            <a:pPr algn="just" rtl="1">
              <a:buFont typeface="Wingdings 2" pitchFamily="18" charset="2"/>
              <a:buNone/>
            </a:pPr>
            <a:endParaRPr lang="fa-IR" sz="2400" b="1" dirty="0" smtClean="0">
              <a:solidFill>
                <a:srgbClr val="C00000"/>
              </a:solidFill>
              <a:latin typeface="Arial" pitchFamily="34" charset="0"/>
              <a:cs typeface="Arial" pitchFamily="34" charset="0"/>
            </a:endParaRPr>
          </a:p>
          <a:p>
            <a:pPr algn="just" rtl="1"/>
            <a:r>
              <a:rPr lang="fa-IR" sz="2400" b="1" dirty="0" smtClean="0">
                <a:latin typeface="Arial" pitchFamily="34" charset="0"/>
                <a:cs typeface="Arial" pitchFamily="34" charset="0"/>
              </a:rPr>
              <a:t>تهیه و تدوین نقشه ارزشیابی توصیفی – تربیتی متناسب با اهداف و انتظارات </a:t>
            </a:r>
          </a:p>
          <a:p>
            <a:pPr algn="just" rtl="1"/>
            <a:r>
              <a:rPr lang="fa-IR" sz="2400" b="1" dirty="0" smtClean="0">
                <a:latin typeface="Arial" pitchFamily="34" charset="0"/>
                <a:cs typeface="Arial" pitchFamily="34" charset="0"/>
              </a:rPr>
              <a:t>تهیه و تنظیم ابزارهای مناسب برای سنجش و ارزشیابی مثل ازمون ، پوشه کار ، ثبت مشاهدات و ...</a:t>
            </a:r>
          </a:p>
          <a:p>
            <a:pPr algn="just" rtl="1"/>
            <a:r>
              <a:rPr lang="fa-IR" sz="2400" b="1" dirty="0" smtClean="0">
                <a:latin typeface="Arial" pitchFamily="34" charset="0"/>
                <a:cs typeface="Arial" pitchFamily="34" charset="0"/>
              </a:rPr>
              <a:t>ارزشیابی دانش آموزان در زمان انجام فعالیتهای یادگیری و ارائه نتیجه (ارائه بازخورد) به آنها برای آگاهی از وضعیت تلاش و پیشرفت خود.</a:t>
            </a:r>
          </a:p>
          <a:p>
            <a:pPr algn="just" rtl="1"/>
            <a:r>
              <a:rPr lang="fa-IR" sz="2400" b="1" dirty="0" smtClean="0">
                <a:latin typeface="Arial" pitchFamily="34" charset="0"/>
                <a:cs typeface="Arial" pitchFamily="34" charset="0"/>
              </a:rPr>
              <a:t>ثبت و نگهداری اطلاعات جمع آوری شده به وسیله ابزارهای مختلف و تجزیه و تحلیل آنها به منظور ارائه راهنمایی لازم به اولیاء و دانش آموزان</a:t>
            </a:r>
          </a:p>
          <a:p>
            <a:pPr algn="just" rtl="1"/>
            <a:r>
              <a:rPr lang="fa-IR" sz="2400" b="1" dirty="0" smtClean="0">
                <a:latin typeface="Arial" pitchFamily="34" charset="0"/>
                <a:cs typeface="Arial" pitchFamily="34" charset="0"/>
              </a:rPr>
              <a:t>تعیین تکالیف مناسب با رعایت شرایط و ویژگی های سنی و روحی ، و بررسی آنها به منظورشناسایی میزان تلاش ، پیشرفت و موفقیت دانش آموزان </a:t>
            </a:r>
          </a:p>
          <a:p>
            <a:pPr algn="just" rtl="1"/>
            <a:r>
              <a:rPr lang="fa-IR" sz="2400" b="1" dirty="0" smtClean="0">
                <a:latin typeface="Arial" pitchFamily="34" charset="0"/>
                <a:cs typeface="Arial" pitchFamily="34" charset="0"/>
              </a:rPr>
              <a:t>برگزاری آزمون های مورد نیازبا رعایت این نکته که ازمون فقط برای جمع آموری اطلاعات است و جدای از فرایند یاددهی – یادگیری دیده نشود و به دوراز هر گونه شرایط اضراب آور و نگران کننده باشد و از نتیجه آن فقط برای رفع یادگیری و کمک به دانش آموز استفاده شود.</a:t>
            </a:r>
            <a:endParaRPr lang="fa-IR"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2"/>
          <p:cNvSpPr>
            <a:spLocks noGrp="1"/>
          </p:cNvSpPr>
          <p:nvPr>
            <p:ph idx="1"/>
          </p:nvPr>
        </p:nvSpPr>
        <p:spPr>
          <a:xfrm>
            <a:off x="1066799" y="928688"/>
            <a:ext cx="7620001" cy="4938712"/>
          </a:xfrm>
        </p:spPr>
        <p:txBody>
          <a:bodyPr>
            <a:normAutofit fontScale="92500"/>
          </a:bodyPr>
          <a:lstStyle/>
          <a:p>
            <a:pPr algn="r" rtl="1">
              <a:lnSpc>
                <a:spcPct val="150000"/>
              </a:lnSpc>
              <a:buFont typeface="Wingdings 2" pitchFamily="18" charset="2"/>
              <a:buNone/>
            </a:pPr>
            <a:r>
              <a:rPr lang="fa-IR" sz="2800" b="1" dirty="0" smtClean="0">
                <a:latin typeface="Arial" pitchFamily="34" charset="0"/>
                <a:cs typeface="Arial" pitchFamily="34" charset="0"/>
              </a:rPr>
              <a:t>تعیین تکالیف مناسب با رعایت شرایط و ویژگی های سنی و روحی ، و بررسی آنها به منظور شناسایی میزان تلاش ، پیشرفت و موفقیت دانش آموزان</a:t>
            </a:r>
          </a:p>
          <a:p>
            <a:pPr algn="r" rtl="1">
              <a:lnSpc>
                <a:spcPct val="150000"/>
              </a:lnSpc>
              <a:buFont typeface="Wingdings 2" pitchFamily="18" charset="2"/>
              <a:buNone/>
            </a:pPr>
            <a:r>
              <a:rPr lang="fa-IR" sz="2800" b="1" dirty="0" smtClean="0">
                <a:latin typeface="Arial" pitchFamily="34" charset="0"/>
                <a:cs typeface="Arial" pitchFamily="34" charset="0"/>
              </a:rPr>
              <a:t>برگزاری آزمونهای مورد نیاز با رعایت این نکته که آزمون فقط برای جمع آوری اطلاعات است و جدای از فرآیند یاددهی – یادگیری دیده نشود و به دور از هر گونه شرایط اضطراب آور و نگران کننده باشد و از نتیجه آن فقط برای رفع یادگیری و کمک به دانش آموز استفاده شود.</a:t>
            </a: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2"/>
          <p:cNvSpPr>
            <a:spLocks noGrp="1"/>
          </p:cNvSpPr>
          <p:nvPr>
            <p:ph idx="1"/>
          </p:nvPr>
        </p:nvSpPr>
        <p:spPr>
          <a:xfrm>
            <a:off x="428625" y="928688"/>
            <a:ext cx="8229600" cy="4389437"/>
          </a:xfrm>
        </p:spPr>
        <p:txBody>
          <a:bodyPr>
            <a:normAutofit fontScale="85000" lnSpcReduction="10000"/>
          </a:bodyPr>
          <a:lstStyle/>
          <a:p>
            <a:pPr algn="r" rtl="1">
              <a:lnSpc>
                <a:spcPct val="150000"/>
              </a:lnSpc>
            </a:pPr>
            <a:r>
              <a:rPr lang="fa-IR" b="1" dirty="0" smtClean="0">
                <a:latin typeface="Arial" pitchFamily="34" charset="0"/>
                <a:cs typeface="Arial" pitchFamily="34" charset="0"/>
              </a:rPr>
              <a:t>تنظیم گزارش های مناسب برای والدین و ارائه آن به صورت حضوری یا مکتوب حداقل در هرنوبت 2 بار</a:t>
            </a:r>
          </a:p>
          <a:p>
            <a:pPr algn="r" rtl="1">
              <a:lnSpc>
                <a:spcPct val="150000"/>
              </a:lnSpc>
            </a:pPr>
            <a:r>
              <a:rPr lang="fa-IR" b="1" dirty="0" smtClean="0">
                <a:latin typeface="Arial" pitchFamily="34" charset="0"/>
                <a:cs typeface="Arial" pitchFamily="34" charset="0"/>
              </a:rPr>
              <a:t>تنظیم گزارش پیشرفت تحصیلی (کارنامه) در هر نوبت و ارائه اطلاعات دقیق در زمینه فعالیت و کوشش دانش آموزان برای والدین</a:t>
            </a:r>
          </a:p>
          <a:p>
            <a:pPr algn="r" rtl="1">
              <a:lnSpc>
                <a:spcPct val="150000"/>
              </a:lnSpc>
            </a:pPr>
            <a:r>
              <a:rPr lang="fa-IR" b="1" dirty="0" smtClean="0">
                <a:latin typeface="Arial" pitchFamily="34" charset="0"/>
                <a:cs typeface="Arial" pitchFamily="34" charset="0"/>
              </a:rPr>
              <a:t>تصمیم گیری در مورد ارتقاء یا تکرارپایه در صورت عدم کسب شرایط لازم (باتوجه به تمامی تلاشهایی که معلم ، والدین و دانش آموزان انجام داده اند)</a:t>
            </a: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2"/>
          <p:cNvSpPr>
            <a:spLocks noGrp="1"/>
          </p:cNvSpPr>
          <p:nvPr>
            <p:ph idx="1"/>
          </p:nvPr>
        </p:nvSpPr>
        <p:spPr>
          <a:xfrm>
            <a:off x="428625" y="928688"/>
            <a:ext cx="8229600" cy="4389437"/>
          </a:xfrm>
        </p:spPr>
        <p:txBody>
          <a:bodyPr>
            <a:normAutofit lnSpcReduction="10000"/>
          </a:bodyPr>
          <a:lstStyle/>
          <a:p>
            <a:pPr algn="r" rtl="1">
              <a:buFont typeface="Wingdings 2" pitchFamily="18" charset="2"/>
              <a:buNone/>
            </a:pPr>
            <a:r>
              <a:rPr lang="fa-IR" b="1" dirty="0" smtClean="0">
                <a:solidFill>
                  <a:srgbClr val="FF0000"/>
                </a:solidFill>
                <a:latin typeface="Arial" pitchFamily="34" charset="0"/>
                <a:cs typeface="Arial" pitchFamily="34" charset="0"/>
              </a:rPr>
              <a:t>وظایف دانش آموزان در ارزشیابی توصیفی : </a:t>
            </a:r>
          </a:p>
          <a:p>
            <a:pPr algn="r" rtl="1">
              <a:lnSpc>
                <a:spcPct val="150000"/>
              </a:lnSpc>
              <a:buFont typeface="Wingdings 2" pitchFamily="18" charset="2"/>
              <a:buNone/>
            </a:pPr>
            <a:r>
              <a:rPr lang="fa-IR" sz="2800" b="1" dirty="0" smtClean="0">
                <a:latin typeface="Arial" pitchFamily="34" charset="0"/>
                <a:cs typeface="Arial" pitchFamily="34" charset="0"/>
              </a:rPr>
              <a:t>مشارکت درارزشیابی تحصیلی و آگاهی از پیشرفت کار و تلاش برای آنها جذاب و انگیزشی است . خودارزیابی براساس مشاهده عملکرد در فعالیت های ثبت شده به ویژه پوشه کار به دانش آموز فرصت گرانبهایی می دهد تا آگاهانه تر تلاش و کوشش نماید . به برخی از وظایف و مسئولیت های دانش آموزان عزیز در اجرای ارزشیابی توصیفی اشاره می شود.</a:t>
            </a: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p:cNvSpPr>
            <a:spLocks noGrp="1"/>
          </p:cNvSpPr>
          <p:nvPr>
            <p:ph idx="1"/>
          </p:nvPr>
        </p:nvSpPr>
        <p:spPr>
          <a:xfrm>
            <a:off x="1143000" y="928688"/>
            <a:ext cx="7715250" cy="4862512"/>
          </a:xfrm>
        </p:spPr>
        <p:txBody>
          <a:bodyPr>
            <a:normAutofit fontScale="77500" lnSpcReduction="20000"/>
          </a:bodyPr>
          <a:lstStyle/>
          <a:p>
            <a:pPr algn="r" rtl="1">
              <a:lnSpc>
                <a:spcPct val="150000"/>
              </a:lnSpc>
              <a:buClr>
                <a:srgbClr val="800000"/>
              </a:buClr>
            </a:pPr>
            <a:r>
              <a:rPr lang="fa-IR" b="1" dirty="0" smtClean="0">
                <a:latin typeface="Arial" pitchFamily="34" charset="0"/>
                <a:cs typeface="Arial" pitchFamily="34" charset="0"/>
              </a:rPr>
              <a:t>همکاری با معلم در تشکیل پوشه کار (دراین پوشه نمونه هایی از کارهای دانش اموزان قرار داده می شود تا با مراجعه به آن از میزان تلاش ، پیشرفت و موفقیت های خود آگاه شوند.)</a:t>
            </a:r>
          </a:p>
          <a:p>
            <a:pPr algn="r" rtl="1">
              <a:lnSpc>
                <a:spcPct val="150000"/>
              </a:lnSpc>
              <a:buClr>
                <a:srgbClr val="800000"/>
              </a:buClr>
            </a:pPr>
            <a:r>
              <a:rPr lang="fa-IR" b="1" dirty="0" smtClean="0">
                <a:latin typeface="Arial" pitchFamily="34" charset="0"/>
                <a:cs typeface="Arial" pitchFamily="34" charset="0"/>
              </a:rPr>
              <a:t>انجام تکالیفی که معلم درکلاس و یا خارج از کلاس ، متناسب با اهداف درس و توانایی دانش آموزان ، تعیین می کند.</a:t>
            </a:r>
          </a:p>
          <a:p>
            <a:pPr algn="r" rtl="1">
              <a:lnSpc>
                <a:spcPct val="150000"/>
              </a:lnSpc>
              <a:buClr>
                <a:srgbClr val="800000"/>
              </a:buClr>
            </a:pPr>
            <a:r>
              <a:rPr lang="fa-IR" b="1" dirty="0" smtClean="0">
                <a:latin typeface="Arial" pitchFamily="34" charset="0"/>
                <a:cs typeface="Arial" pitchFamily="34" charset="0"/>
              </a:rPr>
              <a:t>تلاش برای جبران ضعف های احتمالی با همکاری والدین </a:t>
            </a:r>
          </a:p>
          <a:p>
            <a:pPr algn="r" rtl="1">
              <a:lnSpc>
                <a:spcPct val="150000"/>
              </a:lnSpc>
              <a:buClr>
                <a:srgbClr val="800000"/>
              </a:buClr>
            </a:pPr>
            <a:r>
              <a:rPr lang="fa-IR" b="1" dirty="0" smtClean="0">
                <a:latin typeface="Arial" pitchFamily="34" charset="0"/>
                <a:cs typeface="Arial" pitchFamily="34" charset="0"/>
              </a:rPr>
              <a:t>ابراز توانمندی ها ، مهارت ها و عملکرد خود ارموقعیت هایی که معلم برای او در نظر می گیرد </a:t>
            </a:r>
          </a:p>
          <a:p>
            <a:pPr algn="r" rtl="1">
              <a:lnSpc>
                <a:spcPct val="150000"/>
              </a:lnSpc>
              <a:buClr>
                <a:srgbClr val="800000"/>
              </a:buClr>
            </a:pPr>
            <a:r>
              <a:rPr lang="fa-IR" b="1" dirty="0" smtClean="0">
                <a:latin typeface="Arial" pitchFamily="34" charset="0"/>
                <a:cs typeface="Arial" pitchFamily="34" charset="0"/>
              </a:rPr>
              <a:t>حفظ و نگهداری پوشه کار</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1331913" y="2565400"/>
            <a:ext cx="6977062" cy="258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fa-IR" sz="5400"/>
              <a:t>     </a:t>
            </a:r>
            <a:endParaRPr lang="fa-IR" sz="5400" b="1">
              <a:solidFill>
                <a:srgbClr val="333300"/>
              </a:solidFill>
              <a:cs typeface="Zar" pitchFamily="2" charset="-78"/>
            </a:endParaRPr>
          </a:p>
          <a:p>
            <a:pPr algn="ctr" eaLnBrk="1" hangingPunct="1"/>
            <a:endParaRPr lang="fa-IR" sz="5400" b="1">
              <a:solidFill>
                <a:srgbClr val="333300"/>
              </a:solidFill>
              <a:cs typeface="Zar" pitchFamily="2" charset="-78"/>
            </a:endParaRPr>
          </a:p>
          <a:p>
            <a:pPr algn="ctr" eaLnBrk="1" hangingPunct="1"/>
            <a:endParaRPr lang="fa-IR" sz="5400" b="1">
              <a:cs typeface="Zar" pitchFamily="2" charset="-78"/>
            </a:endParaRPr>
          </a:p>
        </p:txBody>
      </p:sp>
      <p:sp>
        <p:nvSpPr>
          <p:cNvPr id="96259" name="Cloud Callout 2"/>
          <p:cNvSpPr>
            <a:spLocks noChangeArrowheads="1"/>
          </p:cNvSpPr>
          <p:nvPr/>
        </p:nvSpPr>
        <p:spPr bwMode="auto">
          <a:xfrm>
            <a:off x="2916238" y="623888"/>
            <a:ext cx="4248150" cy="1878012"/>
          </a:xfrm>
          <a:prstGeom prst="cloudCallout">
            <a:avLst>
              <a:gd name="adj1" fmla="val 24324"/>
              <a:gd name="adj2" fmla="val 88718"/>
            </a:avLst>
          </a:prstGeom>
          <a:solidFill>
            <a:srgbClr val="FFCC00"/>
          </a:solidFill>
          <a:ln w="9525" algn="ctr">
            <a:solidFill>
              <a:srgbClr val="0033CC"/>
            </a:solidFill>
            <a:round/>
            <a:headEnd/>
            <a:tailEnd/>
          </a:ln>
        </p:spPr>
        <p:txBody>
          <a:bodyPr/>
          <a:lstStyle/>
          <a:p>
            <a:r>
              <a:rPr lang="fa-IR" sz="3600" b="1">
                <a:solidFill>
                  <a:srgbClr val="0000FF"/>
                </a:solidFill>
                <a:cs typeface="B Titr" pitchFamily="2" charset="-78"/>
              </a:rPr>
              <a:t>هدف ارزشيابي </a:t>
            </a:r>
          </a:p>
          <a:p>
            <a:r>
              <a:rPr lang="fa-IR" sz="3600" b="1">
                <a:solidFill>
                  <a:srgbClr val="0000FF"/>
                </a:solidFill>
                <a:cs typeface="B Titr" pitchFamily="2" charset="-78"/>
              </a:rPr>
              <a:t>کيفي توصيفي</a:t>
            </a:r>
            <a:endParaRPr lang="en-US" sz="3600">
              <a:solidFill>
                <a:srgbClr val="0000FF"/>
              </a:solidFill>
              <a:cs typeface="B Titr" pitchFamily="2" charset="-78"/>
            </a:endParaRPr>
          </a:p>
        </p:txBody>
      </p:sp>
      <p:sp>
        <p:nvSpPr>
          <p:cNvPr id="4" name="Cloud 3"/>
          <p:cNvSpPr/>
          <p:nvPr/>
        </p:nvSpPr>
        <p:spPr bwMode="auto">
          <a:xfrm>
            <a:off x="3435350" y="3357563"/>
            <a:ext cx="5297488" cy="2303462"/>
          </a:xfrm>
          <a:prstGeom prst="cloud">
            <a:avLst/>
          </a:prstGeom>
          <a:ln w="9525" cap="flat" cmpd="sng" algn="ctr">
            <a:solidFill>
              <a:schemeClr val="tx1"/>
            </a:solidFill>
            <a:prstDash val="solid"/>
            <a:round/>
            <a:headEnd type="none" w="med" len="med"/>
            <a:tailEnd type="none" w="med" len="med"/>
          </a:ln>
          <a:effectLst/>
        </p:spPr>
        <p:style>
          <a:lnRef idx="0">
            <a:scrgbClr r="0" g="0" b="0"/>
          </a:lnRef>
          <a:fillRef idx="1001">
            <a:schemeClr val="lt1"/>
          </a:fillRef>
          <a:effectRef idx="0">
            <a:scrgbClr r="0" g="0" b="0"/>
          </a:effectRef>
          <a:fontRef idx="major"/>
        </p:style>
        <p:txBody>
          <a:bodyPr/>
          <a:lstStyle/>
          <a:p>
            <a:pPr algn="ctr">
              <a:defRPr/>
            </a:pPr>
            <a:r>
              <a:rPr lang="fa-IR" sz="3600" b="1" dirty="0">
                <a:solidFill>
                  <a:srgbClr val="C00000"/>
                </a:solidFill>
                <a:latin typeface="Arial" pitchFamily="34" charset="0"/>
                <a:ea typeface="+mn-ea"/>
                <a:cs typeface="B Titr" pitchFamily="2" charset="-78"/>
              </a:rPr>
              <a:t>آرامش خاطر مسافر کوچک سفر يادگيري</a:t>
            </a:r>
            <a:endParaRPr lang="en-US" sz="3600" b="1" dirty="0">
              <a:solidFill>
                <a:srgbClr val="C00000"/>
              </a:solidFill>
              <a:latin typeface="Arial" pitchFamily="34" charset="0"/>
              <a:ea typeface="+mn-ea"/>
              <a:cs typeface="B Titr" pitchFamily="2" charset="-78"/>
            </a:endParaRPr>
          </a:p>
        </p:txBody>
      </p:sp>
      <p:grpSp>
        <p:nvGrpSpPr>
          <p:cNvPr id="2" name="Group 2"/>
          <p:cNvGrpSpPr>
            <a:grpSpLocks/>
          </p:cNvGrpSpPr>
          <p:nvPr/>
        </p:nvGrpSpPr>
        <p:grpSpPr bwMode="auto">
          <a:xfrm>
            <a:off x="34925" y="406400"/>
            <a:ext cx="1649413" cy="931863"/>
            <a:chOff x="0" y="210"/>
            <a:chExt cx="1039" cy="587"/>
          </a:xfrm>
        </p:grpSpPr>
        <p:sp>
          <p:nvSpPr>
            <p:cNvPr id="96264"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96265" name="Text Box 4"/>
            <p:cNvSpPr txBox="1">
              <a:spLocks noChangeArrowheads="1"/>
            </p:cNvSpPr>
            <p:nvPr/>
          </p:nvSpPr>
          <p:spPr bwMode="auto">
            <a:xfrm rot="-2630473">
              <a:off x="99" y="259"/>
              <a:ext cx="940" cy="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2000">
                  <a:cs typeface="Homa" pitchFamily="2" charset="-78"/>
                </a:rPr>
                <a:t>هدف</a:t>
              </a:r>
            </a:p>
            <a:p>
              <a:pPr algn="ctr" eaLnBrk="1" hangingPunct="1">
                <a:spcBef>
                  <a:spcPct val="50000"/>
                </a:spcBef>
              </a:pPr>
              <a:endParaRPr lang="en-US" sz="2000">
                <a:cs typeface="Homa" pitchFamily="2" charset="-78"/>
              </a:endParaRPr>
            </a:p>
          </p:txBody>
        </p:sp>
      </p:grpSp>
      <p:pic>
        <p:nvPicPr>
          <p:cNvPr id="18438" name="Picture 8" descr="10nibu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791" y="2262981"/>
            <a:ext cx="2232025" cy="31908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96263" name="Slide Number Placeholder 9"/>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78E4948-8459-4A86-A926-B1D7D3FF6172}" type="slidenum">
              <a:rPr lang="ar-SA"/>
              <a:pPr eaLnBrk="1" hangingPunct="1"/>
              <a:t>18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1" fill="hold" nodeType="afterEffect">
                                  <p:stCondLst>
                                    <p:cond delay="0"/>
                                  </p:stCondLst>
                                  <p:childTnLst>
                                    <p:set>
                                      <p:cBhvr>
                                        <p:cTn id="12" dur="1" fill="hold">
                                          <p:stCondLst>
                                            <p:cond delay="0"/>
                                          </p:stCondLst>
                                        </p:cTn>
                                        <p:tgtEl>
                                          <p:spTgt spid="18438"/>
                                        </p:tgtEl>
                                        <p:attrNameLst>
                                          <p:attrName>style.visibility</p:attrName>
                                        </p:attrNameLst>
                                      </p:cBhvr>
                                      <p:to>
                                        <p:strVal val="visible"/>
                                      </p:to>
                                    </p:set>
                                    <p:animEffect transition="in" filter="wipe(up)">
                                      <p:cBhvr>
                                        <p:cTn id="13" dur="20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2"/>
          <p:cNvSpPr>
            <a:spLocks noGrp="1"/>
          </p:cNvSpPr>
          <p:nvPr>
            <p:ph idx="1"/>
          </p:nvPr>
        </p:nvSpPr>
        <p:spPr>
          <a:xfrm>
            <a:off x="990599" y="928688"/>
            <a:ext cx="7667625" cy="4938712"/>
          </a:xfrm>
        </p:spPr>
        <p:txBody>
          <a:bodyPr>
            <a:normAutofit fontScale="85000" lnSpcReduction="10000"/>
          </a:bodyPr>
          <a:lstStyle/>
          <a:p>
            <a:pPr algn="r" rtl="1">
              <a:lnSpc>
                <a:spcPct val="150000"/>
              </a:lnSpc>
              <a:buFont typeface="Wingdings 2" pitchFamily="18" charset="2"/>
              <a:buNone/>
            </a:pPr>
            <a:r>
              <a:rPr lang="fa-IR" b="1" dirty="0" smtClean="0">
                <a:solidFill>
                  <a:srgbClr val="C00000"/>
                </a:solidFill>
                <a:cs typeface="B Titr" pitchFamily="2" charset="-78"/>
              </a:rPr>
              <a:t>وظایف والدین در ارزشیابی توصیفی : </a:t>
            </a:r>
          </a:p>
          <a:p>
            <a:pPr algn="r" rtl="1">
              <a:lnSpc>
                <a:spcPct val="150000"/>
              </a:lnSpc>
              <a:buFont typeface="Wingdings 2" pitchFamily="18" charset="2"/>
              <a:buNone/>
            </a:pPr>
            <a:r>
              <a:rPr lang="fa-IR" b="1" dirty="0" smtClean="0">
                <a:latin typeface="Arial" pitchFamily="34" charset="0"/>
                <a:cs typeface="Arial" pitchFamily="34" charset="0"/>
              </a:rPr>
              <a:t>ارتباط نزدیک ، مداوم و مستمر دانش آموز با والدین و تمایل و علاقه وافر پدران و مادران در کمک به فرزندان خود در امور تحصیلی و تربیتی و همچنین ضرورت هماهنگی و همکاری بین معلم و والدین به ویژه در ارزشیابی نقش و جایگاه آنها را در این موضوع ممتاز کرده است . </a:t>
            </a:r>
          </a:p>
          <a:p>
            <a:pPr algn="r" rtl="1">
              <a:lnSpc>
                <a:spcPct val="150000"/>
              </a:lnSpc>
              <a:buFont typeface="Wingdings 2" pitchFamily="18" charset="2"/>
              <a:buNone/>
            </a:pPr>
            <a:r>
              <a:rPr lang="fa-IR" b="1" dirty="0" smtClean="0">
                <a:latin typeface="Arial" pitchFamily="34" charset="0"/>
                <a:cs typeface="Arial" pitchFamily="34" charset="0"/>
              </a:rPr>
              <a:t>به برخی از بهترین وظایف والدین در ارزشیابی توصیفی اشاره می شود:</a:t>
            </a: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2"/>
          <p:cNvSpPr>
            <a:spLocks noGrp="1"/>
          </p:cNvSpPr>
          <p:nvPr>
            <p:ph idx="1"/>
          </p:nvPr>
        </p:nvSpPr>
        <p:spPr>
          <a:xfrm>
            <a:off x="1066800" y="928688"/>
            <a:ext cx="7848600" cy="5243512"/>
          </a:xfrm>
        </p:spPr>
        <p:txBody>
          <a:bodyPr>
            <a:normAutofit/>
          </a:bodyPr>
          <a:lstStyle/>
          <a:p>
            <a:pPr algn="r" rtl="1">
              <a:lnSpc>
                <a:spcPct val="200000"/>
              </a:lnSpc>
              <a:buClr>
                <a:srgbClr val="800000"/>
              </a:buClr>
            </a:pPr>
            <a:r>
              <a:rPr lang="fa-IR" sz="1800" b="1" dirty="0" smtClean="0">
                <a:latin typeface="Arial" pitchFamily="34" charset="0"/>
                <a:cs typeface="Arial" pitchFamily="34" charset="0"/>
              </a:rPr>
              <a:t>حضور منظم ، مستمر و فعال مدرسه برای آگاهی از وضعیت تحصیلی فرزندشان </a:t>
            </a:r>
          </a:p>
          <a:p>
            <a:pPr algn="r" rtl="1">
              <a:lnSpc>
                <a:spcPct val="200000"/>
              </a:lnSpc>
              <a:buClr>
                <a:srgbClr val="800000"/>
              </a:buClr>
            </a:pPr>
            <a:r>
              <a:rPr lang="fa-IR" sz="1800" b="1" dirty="0" smtClean="0">
                <a:latin typeface="Arial" pitchFamily="34" charset="0"/>
                <a:cs typeface="Arial" pitchFamily="34" charset="0"/>
              </a:rPr>
              <a:t>ارائه اطلاعات مربوط به فعالیت های دانش آموز در منزل به معلم </a:t>
            </a:r>
          </a:p>
          <a:p>
            <a:pPr algn="r" rtl="1">
              <a:lnSpc>
                <a:spcPct val="200000"/>
              </a:lnSpc>
              <a:buClr>
                <a:srgbClr val="800000"/>
              </a:buClr>
            </a:pPr>
            <a:r>
              <a:rPr lang="fa-IR" sz="1800" b="1" dirty="0" smtClean="0">
                <a:latin typeface="Arial" pitchFamily="34" charset="0"/>
                <a:cs typeface="Arial" pitchFamily="34" charset="0"/>
              </a:rPr>
              <a:t>کمک به دانش آموز در انجام وظایف و تکالیف خارج از کلاس و مدرسه و راهنمایی و هدایت آن</a:t>
            </a:r>
          </a:p>
          <a:p>
            <a:pPr algn="r" rtl="1">
              <a:lnSpc>
                <a:spcPct val="200000"/>
              </a:lnSpc>
              <a:buClr>
                <a:srgbClr val="800000"/>
              </a:buClr>
            </a:pPr>
            <a:r>
              <a:rPr lang="fa-IR" sz="1800" b="1" dirty="0" smtClean="0">
                <a:latin typeface="Arial" pitchFamily="34" charset="0"/>
                <a:cs typeface="Arial" pitchFamily="34" charset="0"/>
              </a:rPr>
              <a:t>کمک به معلم در تولید پوشه کار و حفظ و نگهداری آن</a:t>
            </a:r>
          </a:p>
          <a:p>
            <a:pPr algn="r" rtl="1">
              <a:lnSpc>
                <a:spcPct val="200000"/>
              </a:lnSpc>
              <a:buClr>
                <a:srgbClr val="800000"/>
              </a:buClr>
            </a:pPr>
            <a:r>
              <a:rPr lang="fa-IR" sz="1800" b="1" dirty="0" smtClean="0">
                <a:latin typeface="Arial" pitchFamily="34" charset="0"/>
                <a:cs typeface="Arial" pitchFamily="34" charset="0"/>
              </a:rPr>
              <a:t>اجرای پیشنهادهای معلم در خصوص فرزند خود متناسب با شرایط  ظرفیت های خانواده </a:t>
            </a:r>
          </a:p>
          <a:p>
            <a:pPr algn="r" rtl="1">
              <a:lnSpc>
                <a:spcPct val="200000"/>
              </a:lnSpc>
              <a:buClr>
                <a:srgbClr val="800000"/>
              </a:buClr>
            </a:pPr>
            <a:r>
              <a:rPr lang="fa-IR" sz="1800" b="1" dirty="0" smtClean="0">
                <a:latin typeface="Arial" pitchFamily="34" charset="0"/>
                <a:cs typeface="Arial" pitchFamily="34" charset="0"/>
              </a:rPr>
              <a:t>ارزشیابی از عملکرد فرزند خود در منزل با روش های توصیفی و ارائه نتیجه به معلم در مدرسه </a:t>
            </a:r>
          </a:p>
          <a:p>
            <a:pPr algn="r" rtl="1">
              <a:lnSpc>
                <a:spcPct val="200000"/>
              </a:lnSpc>
              <a:buClr>
                <a:srgbClr val="800000"/>
              </a:buClr>
            </a:pPr>
            <a:r>
              <a:rPr lang="fa-IR" sz="1800" b="1" dirty="0" smtClean="0">
                <a:latin typeface="Arial" pitchFamily="34" charset="0"/>
                <a:cs typeface="Arial" pitchFamily="34" charset="0"/>
              </a:rPr>
              <a:t>مطالعه جزوات ، بروشورها و مشاهده فیلم ها و یا نرم افزارها در خصوص طرح </a:t>
            </a:r>
          </a:p>
          <a:p>
            <a:pPr algn="r" rtl="1">
              <a:lnSpc>
                <a:spcPct val="200000"/>
              </a:lnSpc>
              <a:buClr>
                <a:srgbClr val="800000"/>
              </a:buClr>
            </a:pPr>
            <a:r>
              <a:rPr lang="fa-IR" sz="1800" b="1" dirty="0" smtClean="0">
                <a:latin typeface="Arial" pitchFamily="34" charset="0"/>
                <a:cs typeface="Arial" pitchFamily="34" charset="0"/>
              </a:rPr>
              <a:t>شرکت در برنامه ها و جلسات توجیهی که برای این منظور برگزار می شود.</a:t>
            </a: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2"/>
          <p:cNvSpPr>
            <a:spLocks noGrp="1"/>
          </p:cNvSpPr>
          <p:nvPr>
            <p:ph idx="1"/>
          </p:nvPr>
        </p:nvSpPr>
        <p:spPr>
          <a:xfrm>
            <a:off x="500063" y="1928813"/>
            <a:ext cx="8229600" cy="2214562"/>
          </a:xfrm>
        </p:spPr>
        <p:txBody>
          <a:bodyPr>
            <a:normAutofit fontScale="92500" lnSpcReduction="20000"/>
          </a:bodyPr>
          <a:lstStyle/>
          <a:p>
            <a:pPr algn="ctr">
              <a:buFont typeface="Wingdings 2" pitchFamily="18" charset="2"/>
              <a:buNone/>
            </a:pPr>
            <a:r>
              <a:rPr lang="fa-IR" sz="5400" smtClean="0">
                <a:solidFill>
                  <a:srgbClr val="7030A0"/>
                </a:solidFill>
                <a:cs typeface="B Titr" pitchFamily="2" charset="-78"/>
              </a:rPr>
              <a:t>با تشکر فراوان از </a:t>
            </a:r>
          </a:p>
          <a:p>
            <a:pPr algn="ctr">
              <a:buFont typeface="Wingdings 2" pitchFamily="18" charset="2"/>
              <a:buNone/>
            </a:pPr>
            <a:r>
              <a:rPr lang="fa-IR" sz="5400" smtClean="0">
                <a:solidFill>
                  <a:srgbClr val="7030A0"/>
                </a:solidFill>
                <a:cs typeface="B Titr" pitchFamily="2" charset="-78"/>
              </a:rPr>
              <a:t>حضور ارزشمند و  فعال</a:t>
            </a:r>
          </a:p>
          <a:p>
            <a:pPr algn="ctr">
              <a:buFont typeface="Wingdings 2" pitchFamily="18" charset="2"/>
              <a:buNone/>
            </a:pPr>
            <a:r>
              <a:rPr lang="fa-IR" sz="5400" smtClean="0">
                <a:solidFill>
                  <a:srgbClr val="7030A0"/>
                </a:solidFill>
                <a:cs typeface="B Titr" pitchFamily="2" charset="-78"/>
              </a:rPr>
              <a:t> شما بزرگواران </a:t>
            </a:r>
            <a:endParaRPr lang="en-US" sz="5400" smtClean="0">
              <a:solidFill>
                <a:srgbClr val="7030A0"/>
              </a:solidFill>
              <a:cs typeface="B Titr" pitchFamily="2" charset="-7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9"/>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D17D58E-DCB5-478A-ACB3-F50CE4569D08}" type="slidenum">
              <a:rPr lang="ar-SA"/>
              <a:pPr eaLnBrk="1" hangingPunct="1"/>
              <a:t>19</a:t>
            </a:fld>
            <a:endParaRPr lang="en-US"/>
          </a:p>
        </p:txBody>
      </p:sp>
      <p:sp>
        <p:nvSpPr>
          <p:cNvPr id="3" name="Rectangle 2"/>
          <p:cNvSpPr/>
          <p:nvPr/>
        </p:nvSpPr>
        <p:spPr>
          <a:xfrm>
            <a:off x="2843808" y="914006"/>
            <a:ext cx="4176144" cy="923330"/>
          </a:xfrm>
          <a:prstGeom prst="rect">
            <a:avLst/>
          </a:prstGeom>
          <a:noFill/>
        </p:spPr>
        <p:txBody>
          <a:bodyPr wrap="none">
            <a:spAutoFit/>
          </a:bodyPr>
          <a:lstStyle/>
          <a:p>
            <a:pPr algn="ctr">
              <a:defRPr/>
            </a:pPr>
            <a:r>
              <a:rPr lang="fa-IR"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B Titr" pitchFamily="2" charset="-78"/>
              </a:rPr>
              <a:t>در ديدگاه جديد</a:t>
            </a: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97284" name="TextBox 4"/>
          <p:cNvSpPr txBox="1">
            <a:spLocks noChangeArrowheads="1"/>
          </p:cNvSpPr>
          <p:nvPr/>
        </p:nvSpPr>
        <p:spPr bwMode="auto">
          <a:xfrm>
            <a:off x="395288" y="2565400"/>
            <a:ext cx="80137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r>
              <a:rPr lang="fa-IR" sz="4000" b="1" dirty="0">
                <a:cs typeface="B Roya" pitchFamily="2" charset="-78"/>
              </a:rPr>
              <a:t>ارزشيابي با هدف كشف نقاط قوت و ضعف </a:t>
            </a:r>
            <a:endParaRPr lang="en-US" sz="4000" b="1" dirty="0">
              <a:cs typeface="B Roya" pitchFamily="2" charset="-78"/>
            </a:endParaRPr>
          </a:p>
        </p:txBody>
      </p:sp>
      <p:sp>
        <p:nvSpPr>
          <p:cNvPr id="97285" name="TextBox 12"/>
          <p:cNvSpPr txBox="1">
            <a:spLocks noChangeArrowheads="1"/>
          </p:cNvSpPr>
          <p:nvPr/>
        </p:nvSpPr>
        <p:spPr bwMode="auto">
          <a:xfrm>
            <a:off x="422275" y="3598863"/>
            <a:ext cx="80137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r>
              <a:rPr lang="fa-IR" sz="4000" b="1" dirty="0">
                <a:solidFill>
                  <a:srgbClr val="9A0000"/>
                </a:solidFill>
                <a:cs typeface="B Roya" pitchFamily="2" charset="-78"/>
              </a:rPr>
              <a:t>برنامه ريزي جهت اصلاح و بهبود نقاط ضعف</a:t>
            </a:r>
            <a:endParaRPr lang="en-US" sz="4000" b="1" dirty="0">
              <a:solidFill>
                <a:srgbClr val="9A0000"/>
              </a:solidFill>
              <a:cs typeface="B Roya" pitchFamily="2" charset="-78"/>
            </a:endParaRPr>
          </a:p>
        </p:txBody>
      </p:sp>
      <p:sp>
        <p:nvSpPr>
          <p:cNvPr id="97286" name="TextBox 13"/>
          <p:cNvSpPr txBox="1">
            <a:spLocks noChangeArrowheads="1"/>
          </p:cNvSpPr>
          <p:nvPr/>
        </p:nvSpPr>
        <p:spPr bwMode="auto">
          <a:xfrm>
            <a:off x="395288" y="4652963"/>
            <a:ext cx="80137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r>
              <a:rPr lang="fa-IR" sz="4000" b="1" dirty="0">
                <a:solidFill>
                  <a:srgbClr val="0028A8"/>
                </a:solidFill>
                <a:cs typeface="B Roya" pitchFamily="2" charset="-78"/>
              </a:rPr>
              <a:t>ارائه ي بازخورد به دانش آموز و اوليا</a:t>
            </a:r>
            <a:endParaRPr lang="en-US" sz="4000" b="1" dirty="0">
              <a:solidFill>
                <a:srgbClr val="0028A8"/>
              </a:solidFill>
              <a:cs typeface="B Roya" pitchFamily="2" charset="-78"/>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990600" y="1071563"/>
            <a:ext cx="3581400" cy="4525962"/>
          </a:xfrm>
        </p:spPr>
        <p:txBody>
          <a:bodyPr/>
          <a:lstStyle/>
          <a:p>
            <a:pPr algn="r" rtl="1" eaLnBrk="1" hangingPunct="1">
              <a:buFont typeface="Wingdings 2" pitchFamily="18" charset="2"/>
              <a:buNone/>
            </a:pPr>
            <a:r>
              <a:rPr lang="fa-IR" dirty="0" smtClean="0">
                <a:cs typeface="B Titr" pitchFamily="2" charset="-78"/>
              </a:rPr>
              <a:t>تحول يك كلمه است . لكن در پشت اين وجود لفظي ، در پشت اين كلمه، يك دنيا كار نهفته است. </a:t>
            </a:r>
          </a:p>
          <a:p>
            <a:pPr algn="justLow" rtl="1" eaLnBrk="1" hangingPunct="1">
              <a:buFont typeface="Wingdings 2" pitchFamily="18" charset="2"/>
              <a:buNone/>
            </a:pPr>
            <a:endParaRPr lang="fa-IR" dirty="0" smtClean="0"/>
          </a:p>
        </p:txBody>
      </p:sp>
      <p:pic>
        <p:nvPicPr>
          <p:cNvPr id="7171" name="Picture 3" descr="D:\تصاوير مذهبي\مذهبي\مقام معظم رهبري\khamenei-ejlasenamaz-006.jpg"/>
          <p:cNvPicPr>
            <a:picLocks noChangeAspect="1" noChangeArrowheads="1"/>
          </p:cNvPicPr>
          <p:nvPr/>
        </p:nvPicPr>
        <p:blipFill>
          <a:blip r:embed="rId3" cstate="print"/>
          <a:srcRect/>
          <a:stretch>
            <a:fillRect/>
          </a:stretch>
        </p:blipFill>
        <p:spPr bwMode="auto">
          <a:xfrm>
            <a:off x="4714875" y="0"/>
            <a:ext cx="4429125"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WordArt 3"/>
          <p:cNvSpPr>
            <a:spLocks noChangeArrowheads="1" noChangeShapeType="1" noTextEdit="1"/>
          </p:cNvSpPr>
          <p:nvPr/>
        </p:nvSpPr>
        <p:spPr bwMode="auto">
          <a:xfrm>
            <a:off x="34925" y="2852738"/>
            <a:ext cx="7559675" cy="1584325"/>
          </a:xfrm>
          <a:prstGeom prst="rect">
            <a:avLst/>
          </a:prstGeom>
        </p:spPr>
        <p:txBody>
          <a:bodyPr wrap="none" fromWordArt="1">
            <a:prstTxWarp prst="textFadeUp">
              <a:avLst>
                <a:gd name="adj" fmla="val 2203"/>
              </a:avLst>
            </a:prstTxWarp>
          </a:bodyPr>
          <a:lstStyle/>
          <a:p>
            <a:pPr algn="ctr">
              <a:defRPr/>
            </a:pPr>
            <a:r>
              <a:rPr lang="fa-IR" sz="3600" b="1" kern="1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a:rPr>
              <a:t>                            </a:t>
            </a:r>
            <a:endParaRPr lang="en-US" sz="3600" b="1" kern="1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a:endParaRPr>
          </a:p>
        </p:txBody>
      </p:sp>
      <p:sp>
        <p:nvSpPr>
          <p:cNvPr id="98307"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41D93FE-E881-4F11-BB50-53556FCCD7B8}" type="slidenum">
              <a:rPr lang="ar-SA"/>
              <a:pPr eaLnBrk="1" hangingPunct="1"/>
              <a:t>20</a:t>
            </a:fld>
            <a:endParaRPr lang="en-US"/>
          </a:p>
        </p:txBody>
      </p:sp>
      <p:sp>
        <p:nvSpPr>
          <p:cNvPr id="3" name="Rectangle 2"/>
          <p:cNvSpPr/>
          <p:nvPr/>
        </p:nvSpPr>
        <p:spPr>
          <a:xfrm rot="934678">
            <a:off x="1066435" y="1770004"/>
            <a:ext cx="7387905" cy="3277820"/>
          </a:xfrm>
          <a:prstGeom prst="rect">
            <a:avLst/>
          </a:prstGeom>
          <a:noFill/>
        </p:spPr>
        <p:txBody>
          <a:bodyPr>
            <a:spAutoFit/>
          </a:bodyPr>
          <a:lstStyle/>
          <a:p>
            <a:pPr algn="r">
              <a:lnSpc>
                <a:spcPct val="150000"/>
              </a:lnSpc>
              <a:defRPr/>
            </a:pPr>
            <a:r>
              <a:rPr lang="fa-IR" sz="7200" dirty="0">
                <a:ln w="18415" cmpd="sng">
                  <a:solidFill>
                    <a:srgbClr val="FFFFFF"/>
                  </a:solidFill>
                  <a:prstDash val="solid"/>
                </a:ln>
                <a:solidFill>
                  <a:schemeClr val="accent5">
                    <a:lumMod val="60000"/>
                    <a:lumOff val="40000"/>
                  </a:schemeClr>
                </a:solidFill>
                <a:effectLst>
                  <a:outerShdw blurRad="63500" dir="3600000" algn="tl" rotWithShape="0">
                    <a:srgbClr val="000000">
                      <a:alpha val="70000"/>
                    </a:srgbClr>
                  </a:outerShdw>
                </a:effectLst>
                <a:cs typeface="B Titr" pitchFamily="2" charset="-78"/>
              </a:rPr>
              <a:t>ارزشيابي</a:t>
            </a:r>
            <a:r>
              <a:rPr lang="fa-IR" sz="72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 </a:t>
            </a:r>
          </a:p>
          <a:p>
            <a:pPr algn="r">
              <a:lnSpc>
                <a:spcPct val="150000"/>
              </a:lnSpc>
              <a:defRPr/>
            </a:pPr>
            <a:r>
              <a:rPr lang="fa-IR" sz="7200" dirty="0">
                <a:ln w="18415" cmpd="sng">
                  <a:solidFill>
                    <a:srgbClr val="FFFFFF"/>
                  </a:solidFill>
                  <a:prstDash val="solid"/>
                </a:ln>
                <a:solidFill>
                  <a:schemeClr val="accent3">
                    <a:lumMod val="75000"/>
                  </a:schemeClr>
                </a:solidFill>
                <a:effectLst>
                  <a:outerShdw blurRad="63500" dir="3600000" algn="tl" rotWithShape="0">
                    <a:srgbClr val="000000">
                      <a:alpha val="70000"/>
                    </a:srgbClr>
                  </a:outerShdw>
                </a:effectLst>
                <a:cs typeface="B Titr" pitchFamily="2" charset="-78"/>
              </a:rPr>
              <a:t>کيفي توصيفي </a:t>
            </a:r>
            <a:r>
              <a:rPr lang="fa-IR" sz="7200" dirty="0">
                <a:ln w="18415" cmpd="sng">
                  <a:solidFill>
                    <a:srgbClr val="FFFFFF"/>
                  </a:solidFill>
                  <a:prstDash val="solid"/>
                </a:ln>
                <a:solidFill>
                  <a:schemeClr val="accent5">
                    <a:lumMod val="60000"/>
                    <a:lumOff val="40000"/>
                  </a:schemeClr>
                </a:solidFill>
                <a:effectLst>
                  <a:outerShdw blurRad="63500" dir="3600000" algn="tl" rotWithShape="0">
                    <a:srgbClr val="000000">
                      <a:alpha val="70000"/>
                    </a:srgbClr>
                  </a:outerShdw>
                </a:effectLst>
                <a:cs typeface="B Titr" pitchFamily="2" charset="-78"/>
              </a:rPr>
              <a:t>چيست؟</a:t>
            </a:r>
            <a:endParaRPr lang="en-US" sz="7200" dirty="0">
              <a:ln w="18415" cmpd="sng">
                <a:solidFill>
                  <a:srgbClr val="FFFFFF"/>
                </a:solidFill>
                <a:prstDash val="solid"/>
              </a:ln>
              <a:solidFill>
                <a:schemeClr val="accent5">
                  <a:lumMod val="60000"/>
                  <a:lumOff val="40000"/>
                </a:schemeClr>
              </a:solidFill>
              <a:effectLst>
                <a:outerShdw blurRad="63500" dir="3600000" algn="tl" rotWithShape="0">
                  <a:srgbClr val="000000">
                    <a:alpha val="70000"/>
                  </a:srgbClr>
                </a:outerShdw>
              </a:effectLst>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eaLnBrk="1" hangingPunct="1"/>
            <a:r>
              <a:rPr lang="fa-IR" dirty="0" smtClean="0">
                <a:cs typeface="B Titr" pitchFamily="2" charset="-78"/>
              </a:rPr>
              <a:t>تعریف ارزشیابی توصیفی </a:t>
            </a:r>
            <a:endParaRPr lang="en-US" dirty="0" smtClean="0">
              <a:cs typeface="B Titr" pitchFamily="2" charset="-78"/>
            </a:endParaRPr>
          </a:p>
        </p:txBody>
      </p:sp>
      <p:sp>
        <p:nvSpPr>
          <p:cNvPr id="18435" name="Content Placeholder 2"/>
          <p:cNvSpPr>
            <a:spLocks noGrp="1"/>
          </p:cNvSpPr>
          <p:nvPr>
            <p:ph idx="1"/>
          </p:nvPr>
        </p:nvSpPr>
        <p:spPr/>
        <p:txBody>
          <a:bodyPr>
            <a:normAutofit lnSpcReduction="10000"/>
          </a:bodyPr>
          <a:lstStyle/>
          <a:p>
            <a:pPr algn="r" eaLnBrk="1" hangingPunct="1">
              <a:spcBef>
                <a:spcPct val="0"/>
              </a:spcBef>
              <a:buFont typeface="Wingdings 2" pitchFamily="18" charset="2"/>
              <a:buNone/>
            </a:pPr>
            <a:endParaRPr lang="fa-IR" b="1" smtClean="0">
              <a:solidFill>
                <a:srgbClr val="C00000"/>
              </a:solidFill>
              <a:cs typeface="B Titr" pitchFamily="2" charset="-78"/>
            </a:endParaRPr>
          </a:p>
          <a:p>
            <a:pPr algn="r" eaLnBrk="1" hangingPunct="1">
              <a:spcBef>
                <a:spcPct val="0"/>
              </a:spcBef>
              <a:buFont typeface="Wingdings 2" pitchFamily="18" charset="2"/>
              <a:buNone/>
            </a:pPr>
            <a:r>
              <a:rPr lang="fa-IR" sz="2800" b="1" smtClean="0">
                <a:solidFill>
                  <a:srgbClr val="7030A0"/>
                </a:solidFill>
                <a:cs typeface="B Mitra" pitchFamily="2" charset="-78"/>
              </a:rPr>
              <a:t>ارزشیابی توصیفی رویکردی در ارزشیابی تحصیلی – تربیتی است که از طریق آن اطلاعات لازم ، معتبر و مستند برای شناخت دقیق و همه جانبه فراگیران در ابعاد مختلف یادگیری (شناختی،عاطفی،مهارتی)با استفاده از ابزارها و روش های مناسب مانند آزمون ها (آزمون های مداد کاغذی و عملکردی) سنجش مشاهد ه ای ، پوشه کار و ... در طول فرآیند یاددهی – یادگیری به دست می آید تا بر اساس آنها بازخوردهای مورد نیاز برای کمک به یادگیری بهتر در فضای روانی – عاطفی مطلوب تر برای دانش آموزان و اولیاء ارائه گردد.</a:t>
            </a:r>
          </a:p>
          <a:p>
            <a:pPr algn="r" eaLnBrk="1" hangingPunct="1">
              <a:spcBef>
                <a:spcPct val="0"/>
              </a:spcBef>
              <a:buFont typeface="Wingdings 2" pitchFamily="18" charset="2"/>
              <a:buNone/>
            </a:pPr>
            <a:endParaRPr lang="en-US" sz="2800" b="1" smtClean="0">
              <a:cs typeface="Tahom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241908">
            <a:off x="34925" y="406400"/>
            <a:ext cx="1584325" cy="719138"/>
            <a:chOff x="0" y="210"/>
            <a:chExt cx="998" cy="453"/>
          </a:xfrm>
        </p:grpSpPr>
        <p:sp>
          <p:nvSpPr>
            <p:cNvPr id="100359"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0360" name="Text Box 4"/>
            <p:cNvSpPr txBox="1">
              <a:spLocks noChangeArrowheads="1"/>
            </p:cNvSpPr>
            <p:nvPr/>
          </p:nvSpPr>
          <p:spPr bwMode="auto">
            <a:xfrm rot="-2630473">
              <a:off x="26" y="289"/>
              <a:ext cx="94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1400">
                  <a:cs typeface="Homa" pitchFamily="2" charset="-78"/>
                </a:rPr>
                <a:t>ارزشيابي کيفي توصيفي چيست</a:t>
              </a:r>
              <a:endParaRPr lang="en-US" sz="1400">
                <a:cs typeface="Homa" pitchFamily="2" charset="-78"/>
              </a:endParaRPr>
            </a:p>
          </p:txBody>
        </p:sp>
      </p:grpSp>
      <p:sp>
        <p:nvSpPr>
          <p:cNvPr id="100355" name="Text Box 5"/>
          <p:cNvSpPr txBox="1">
            <a:spLocks noChangeArrowheads="1"/>
          </p:cNvSpPr>
          <p:nvPr/>
        </p:nvSpPr>
        <p:spPr bwMode="auto">
          <a:xfrm>
            <a:off x="550863" y="1720850"/>
            <a:ext cx="7693025"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buFontTx/>
              <a:buChar char="•"/>
            </a:pPr>
            <a:endParaRPr lang="fa-IR" sz="2400" b="1">
              <a:solidFill>
                <a:srgbClr val="666633"/>
              </a:solidFill>
              <a:cs typeface="Zar" pitchFamily="2" charset="-78"/>
            </a:endParaRPr>
          </a:p>
          <a:p>
            <a:pPr eaLnBrk="1" hangingPunct="1">
              <a:buFontTx/>
              <a:buChar char="•"/>
            </a:pPr>
            <a:endParaRPr lang="fa-IR" sz="2400" b="1">
              <a:solidFill>
                <a:srgbClr val="666633"/>
              </a:solidFill>
              <a:cs typeface="Zar" pitchFamily="2" charset="-78"/>
            </a:endParaRPr>
          </a:p>
          <a:p>
            <a:pPr eaLnBrk="1" hangingPunct="1"/>
            <a:endParaRPr lang="fa-IR"/>
          </a:p>
          <a:p>
            <a:pPr eaLnBrk="1" hangingPunct="1"/>
            <a:endParaRPr lang="fa-IR"/>
          </a:p>
        </p:txBody>
      </p:sp>
      <p:sp>
        <p:nvSpPr>
          <p:cNvPr id="56324" name="Rounded Rectangular Callout 6"/>
          <p:cNvSpPr>
            <a:spLocks noChangeArrowheads="1"/>
          </p:cNvSpPr>
          <p:nvPr/>
        </p:nvSpPr>
        <p:spPr bwMode="auto">
          <a:xfrm>
            <a:off x="3071813" y="357188"/>
            <a:ext cx="4643437" cy="2055812"/>
          </a:xfrm>
          <a:prstGeom prst="wedgeRoundRectCallout">
            <a:avLst>
              <a:gd name="adj1" fmla="val -20833"/>
              <a:gd name="adj2" fmla="val 62500"/>
              <a:gd name="adj3" fmla="val 16667"/>
            </a:avLst>
          </a:prstGeom>
          <a:ln>
            <a:headEnd/>
            <a:tailEnd/>
          </a:ln>
        </p:spPr>
        <p:style>
          <a:lnRef idx="2">
            <a:schemeClr val="dk1"/>
          </a:lnRef>
          <a:fillRef idx="1">
            <a:schemeClr val="lt1"/>
          </a:fillRef>
          <a:effectRef idx="0">
            <a:schemeClr val="dk1"/>
          </a:effectRef>
          <a:fontRef idx="minor">
            <a:schemeClr val="dk1"/>
          </a:fontRef>
        </p:style>
        <p:txBody>
          <a:bodyPr/>
          <a:lstStyle/>
          <a:p>
            <a:pPr marL="342900" indent="-342900">
              <a:lnSpc>
                <a:spcPct val="150000"/>
              </a:lnSpc>
              <a:defRPr/>
            </a:pPr>
            <a:r>
              <a:rPr lang="fa-IR" sz="3200" b="1" dirty="0">
                <a:solidFill>
                  <a:srgbClr val="990033"/>
                </a:solidFill>
                <a:latin typeface="Arial Narrow" pitchFamily="34" charset="0"/>
                <a:cs typeface="B Titr" pitchFamily="2" charset="-78"/>
              </a:rPr>
              <a:t>تاکيد بر ارزشيابي تکويني</a:t>
            </a:r>
          </a:p>
          <a:p>
            <a:pPr marL="800100" lvl="1" indent="-342900">
              <a:lnSpc>
                <a:spcPct val="150000"/>
              </a:lnSpc>
              <a:defRPr/>
            </a:pPr>
            <a:r>
              <a:rPr lang="fa-IR" sz="3200" b="1" dirty="0">
                <a:solidFill>
                  <a:srgbClr val="990033"/>
                </a:solidFill>
                <a:latin typeface="Arial Narrow" pitchFamily="34" charset="0"/>
                <a:cs typeface="B Titr" pitchFamily="2" charset="-78"/>
              </a:rPr>
              <a:t>به جاي ارزشيابي پاياني</a:t>
            </a:r>
          </a:p>
        </p:txBody>
      </p:sp>
      <p:sp>
        <p:nvSpPr>
          <p:cNvPr id="8" name="Cloud 7"/>
          <p:cNvSpPr/>
          <p:nvPr/>
        </p:nvSpPr>
        <p:spPr bwMode="auto">
          <a:xfrm>
            <a:off x="857250" y="2708275"/>
            <a:ext cx="7243763" cy="3744913"/>
          </a:xfrm>
          <a:prstGeom prst="cloud">
            <a:avLst/>
          </a:prstGeom>
          <a:solidFill>
            <a:srgbClr val="CCFFFF"/>
          </a:solidFill>
          <a:ln>
            <a:solidFill>
              <a:srgbClr val="003399"/>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a:lstStyle/>
          <a:p>
            <a:pPr marL="342900" indent="-342900">
              <a:defRPr/>
            </a:pPr>
            <a:r>
              <a:rPr lang="fa-IR" sz="2400" b="1" dirty="0">
                <a:solidFill>
                  <a:schemeClr val="tx1"/>
                </a:solidFill>
                <a:cs typeface="B Titr" pitchFamily="2" charset="-78"/>
              </a:rPr>
              <a:t>دو جهت گيري در ارزشيابي وجود دارد :</a:t>
            </a:r>
          </a:p>
          <a:p>
            <a:pPr marL="342900" indent="-342900">
              <a:defRPr/>
            </a:pPr>
            <a:endParaRPr lang="fa-IR" sz="2400" b="1" dirty="0">
              <a:solidFill>
                <a:schemeClr val="tx1"/>
              </a:solidFill>
              <a:latin typeface="+mj-lt"/>
              <a:cs typeface="B Titr" pitchFamily="2" charset="-78"/>
            </a:endParaRPr>
          </a:p>
          <a:p>
            <a:pPr marL="342900" indent="-342900">
              <a:lnSpc>
                <a:spcPct val="150000"/>
              </a:lnSpc>
              <a:buFontTx/>
              <a:buChar char="•"/>
              <a:defRPr/>
            </a:pPr>
            <a:r>
              <a:rPr lang="fa-IR" sz="3600" b="1" dirty="0">
                <a:solidFill>
                  <a:srgbClr val="000099"/>
                </a:solidFill>
                <a:latin typeface="+mj-lt"/>
                <a:cs typeface="B Titr" pitchFamily="2" charset="-78"/>
              </a:rPr>
              <a:t>ارزشيابي از يادگيري</a:t>
            </a:r>
          </a:p>
          <a:p>
            <a:pPr marL="342900" indent="-342900">
              <a:lnSpc>
                <a:spcPct val="150000"/>
              </a:lnSpc>
              <a:buFontTx/>
              <a:buChar char="•"/>
              <a:defRPr/>
            </a:pPr>
            <a:r>
              <a:rPr lang="fa-IR" sz="3600" b="1" dirty="0">
                <a:solidFill>
                  <a:srgbClr val="000099"/>
                </a:solidFill>
                <a:latin typeface="+mj-lt"/>
                <a:cs typeface="B Titr" pitchFamily="2" charset="-78"/>
              </a:rPr>
              <a:t>ارزشيابي براي يادگيري</a:t>
            </a:r>
          </a:p>
        </p:txBody>
      </p:sp>
      <p:sp>
        <p:nvSpPr>
          <p:cNvPr id="100358" name="Slide Number Placeholder 9"/>
          <p:cNvSpPr>
            <a:spLocks noGrp="1"/>
          </p:cNvSpPr>
          <p:nvPr>
            <p:ph type="sldNum" sz="quarter" idx="12"/>
          </p:nvPr>
        </p:nvSpPr>
        <p:spPr bwMode="auto">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1E5A149-A6B8-408B-8198-BD40D7CCEAB5}" type="slidenum">
              <a:rPr lang="ar-SA"/>
              <a:pPr eaLnBrk="1" hangingPunct="1"/>
              <a:t>22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241908">
            <a:off x="34925" y="406400"/>
            <a:ext cx="1584325" cy="719138"/>
            <a:chOff x="0" y="210"/>
            <a:chExt cx="998" cy="453"/>
          </a:xfrm>
        </p:grpSpPr>
        <p:sp>
          <p:nvSpPr>
            <p:cNvPr id="101387"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1388" name="Text Box 4"/>
            <p:cNvSpPr txBox="1">
              <a:spLocks noChangeArrowheads="1"/>
            </p:cNvSpPr>
            <p:nvPr/>
          </p:nvSpPr>
          <p:spPr bwMode="auto">
            <a:xfrm rot="-2630473">
              <a:off x="26" y="289"/>
              <a:ext cx="94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1400">
                  <a:cs typeface="Homa" pitchFamily="2" charset="-78"/>
                </a:rPr>
                <a:t>ارزشيابي کيفي توصيفي چيست</a:t>
              </a:r>
              <a:endParaRPr lang="en-US" sz="1400">
                <a:cs typeface="Homa" pitchFamily="2" charset="-78"/>
              </a:endParaRPr>
            </a:p>
          </p:txBody>
        </p:sp>
      </p:grpSp>
      <p:sp>
        <p:nvSpPr>
          <p:cNvPr id="101379" name="Text Box 5"/>
          <p:cNvSpPr txBox="1">
            <a:spLocks noChangeArrowheads="1"/>
          </p:cNvSpPr>
          <p:nvPr/>
        </p:nvSpPr>
        <p:spPr bwMode="auto">
          <a:xfrm>
            <a:off x="550863" y="1720850"/>
            <a:ext cx="76930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p>
        </p:txBody>
      </p:sp>
      <p:sp>
        <p:nvSpPr>
          <p:cNvPr id="101380" name="Text Box 6"/>
          <p:cNvSpPr txBox="1">
            <a:spLocks noChangeArrowheads="1"/>
          </p:cNvSpPr>
          <p:nvPr/>
        </p:nvSpPr>
        <p:spPr bwMode="auto">
          <a:xfrm>
            <a:off x="2195513" y="692150"/>
            <a:ext cx="489743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p>
        </p:txBody>
      </p:sp>
      <p:sp>
        <p:nvSpPr>
          <p:cNvPr id="101381" name="Text Box 7"/>
          <p:cNvSpPr txBox="1">
            <a:spLocks noChangeArrowheads="1"/>
          </p:cNvSpPr>
          <p:nvPr/>
        </p:nvSpPr>
        <p:spPr bwMode="auto">
          <a:xfrm>
            <a:off x="4192588" y="1431925"/>
            <a:ext cx="27559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p>
        </p:txBody>
      </p:sp>
      <p:sp>
        <p:nvSpPr>
          <p:cNvPr id="101382" name="Text Box 8"/>
          <p:cNvSpPr txBox="1">
            <a:spLocks noChangeArrowheads="1"/>
          </p:cNvSpPr>
          <p:nvPr/>
        </p:nvSpPr>
        <p:spPr bwMode="auto">
          <a:xfrm>
            <a:off x="611188" y="923925"/>
            <a:ext cx="7927975" cy="538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fa-IR" sz="2000" dirty="0"/>
              <a:t> </a:t>
            </a:r>
            <a:endParaRPr lang="fa-IR" dirty="0"/>
          </a:p>
          <a:p>
            <a:pPr eaLnBrk="1" hangingPunct="1">
              <a:spcBef>
                <a:spcPct val="50000"/>
              </a:spcBef>
            </a:pPr>
            <a:endParaRPr lang="fa-IR" dirty="0"/>
          </a:p>
          <a:p>
            <a:pPr algn="r" eaLnBrk="1" hangingPunct="1">
              <a:lnSpc>
                <a:spcPct val="150000"/>
              </a:lnSpc>
              <a:spcBef>
                <a:spcPct val="50000"/>
              </a:spcBef>
            </a:pPr>
            <a:r>
              <a:rPr lang="fa-IR" sz="2400" b="1" dirty="0">
                <a:solidFill>
                  <a:srgbClr val="002060"/>
                </a:solidFill>
                <a:cs typeface="B Roya" pitchFamily="2" charset="-78"/>
              </a:rPr>
              <a:t>در  اين نوع ارزش‌يابي  معلّم به دنبال اطلاعاتي است كه بر اساس آن بتواند درباره بهبود فرايند ياددهي  يادگيري  دانش‌آموزان در كلاس تصميم‌هاي مناسب بگيرد. </a:t>
            </a:r>
            <a:r>
              <a:rPr lang="fa-IR" sz="2400" b="1" dirty="0">
                <a:solidFill>
                  <a:srgbClr val="0033CC"/>
                </a:solidFill>
                <a:cs typeface="B Roya" pitchFamily="2" charset="-78"/>
              </a:rPr>
              <a:t>اين  نوع ارزش‌يابي براي تشخيص ضعف ها، قوت ها و مشكلات فرايند يادگيري و اصلاح و بهبود آن به كار مي‌رود. </a:t>
            </a:r>
            <a:r>
              <a:rPr lang="fa-IR" sz="2400" b="1" dirty="0">
                <a:solidFill>
                  <a:srgbClr val="002060"/>
                </a:solidFill>
                <a:cs typeface="B Roya" pitchFamily="2" charset="-78"/>
              </a:rPr>
              <a:t>مهم ترين ويژگي اين نوع ارزش‌يابي، </a:t>
            </a:r>
            <a:r>
              <a:rPr lang="fa-IR" sz="2400" b="1" dirty="0">
                <a:solidFill>
                  <a:srgbClr val="FF0000"/>
                </a:solidFill>
                <a:cs typeface="B Roya" pitchFamily="2" charset="-78"/>
              </a:rPr>
              <a:t>جهت‌گيري اصلاحي و درماني </a:t>
            </a:r>
            <a:r>
              <a:rPr lang="fa-IR" sz="2400" b="1" dirty="0">
                <a:solidFill>
                  <a:srgbClr val="002060"/>
                </a:solidFill>
                <a:cs typeface="B Roya" pitchFamily="2" charset="-78"/>
              </a:rPr>
              <a:t>آن است كه درموقع مناسب به معلّم و دانش‌آموز اين فرصت و امکان را  مي‌دهد که تغييرات مطلوب را در روند فعاليت‌هاي خود، در راستاي تحقق بهتر اهداف و انتظارات آموزشي به عمل آورد. </a:t>
            </a:r>
          </a:p>
        </p:txBody>
      </p:sp>
      <p:sp>
        <p:nvSpPr>
          <p:cNvPr id="9" name="Cloud 8"/>
          <p:cNvSpPr/>
          <p:nvPr/>
        </p:nvSpPr>
        <p:spPr bwMode="auto">
          <a:xfrm>
            <a:off x="1979713" y="429791"/>
            <a:ext cx="6092726" cy="1343025"/>
          </a:xfrm>
          <a:prstGeom prst="cloud">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a:defRPr/>
            </a:pPr>
            <a:r>
              <a:rPr lang="fa-IR" sz="2400" b="1" dirty="0">
                <a:solidFill>
                  <a:srgbClr val="FFFF00"/>
                </a:solidFill>
                <a:latin typeface="+mj-lt"/>
                <a:cs typeface="B Titr" pitchFamily="2" charset="-78"/>
              </a:rPr>
              <a:t>ارزشيابي براي يادگيري </a:t>
            </a:r>
            <a:r>
              <a:rPr lang="fa-IR" sz="2400" b="1" dirty="0">
                <a:solidFill>
                  <a:schemeClr val="bg1"/>
                </a:solidFill>
                <a:latin typeface="+mj-lt"/>
                <a:cs typeface="B Roya" pitchFamily="2" charset="-78"/>
              </a:rPr>
              <a:t>( ارزشيابي پويا ، رشد دهنده  و توانمند ساز)</a:t>
            </a:r>
            <a:r>
              <a:rPr lang="fa-IR" sz="2400" dirty="0">
                <a:solidFill>
                  <a:schemeClr val="bg1"/>
                </a:solidFill>
                <a:latin typeface="+mj-lt"/>
                <a:cs typeface="B Roya" pitchFamily="2" charset="-78"/>
              </a:rPr>
              <a:t> </a:t>
            </a:r>
            <a:endParaRPr lang="en-US" sz="2400" dirty="0">
              <a:solidFill>
                <a:schemeClr val="bg1"/>
              </a:solidFill>
              <a:latin typeface="+mj-lt"/>
              <a:cs typeface="B Roya" pitchFamily="2" charset="-78"/>
            </a:endParaRPr>
          </a:p>
        </p:txBody>
      </p:sp>
      <p:sp>
        <p:nvSpPr>
          <p:cNvPr id="101386" name="Slide Number Placeholder 10"/>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53D4F38-146A-4257-A1F1-F0A7A975C70A}" type="slidenum">
              <a:rPr lang="ar-SA"/>
              <a:pPr eaLnBrk="1" hangingPunct="1"/>
              <a:t>23</a:t>
            </a:fld>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241908">
            <a:off x="34925" y="406400"/>
            <a:ext cx="1584325" cy="719138"/>
            <a:chOff x="0" y="210"/>
            <a:chExt cx="998" cy="453"/>
          </a:xfrm>
        </p:grpSpPr>
        <p:sp>
          <p:nvSpPr>
            <p:cNvPr id="102406"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2407" name="Text Box 4"/>
            <p:cNvSpPr txBox="1">
              <a:spLocks noChangeArrowheads="1"/>
            </p:cNvSpPr>
            <p:nvPr/>
          </p:nvSpPr>
          <p:spPr bwMode="auto">
            <a:xfrm rot="-2630473">
              <a:off x="26" y="289"/>
              <a:ext cx="94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1400">
                  <a:cs typeface="Homa" pitchFamily="2" charset="-78"/>
                </a:rPr>
                <a:t>ارزشيابي کيفي توصيفي چيست</a:t>
              </a:r>
              <a:endParaRPr lang="en-US" sz="1400">
                <a:cs typeface="Homa" pitchFamily="2" charset="-78"/>
              </a:endParaRPr>
            </a:p>
          </p:txBody>
        </p:sp>
      </p:grpSp>
      <p:sp>
        <p:nvSpPr>
          <p:cNvPr id="102403" name="Text Box 5"/>
          <p:cNvSpPr txBox="1">
            <a:spLocks noChangeArrowheads="1"/>
          </p:cNvSpPr>
          <p:nvPr/>
        </p:nvSpPr>
        <p:spPr bwMode="auto">
          <a:xfrm>
            <a:off x="395288" y="1628775"/>
            <a:ext cx="8569325"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lnSpc>
                <a:spcPct val="150000"/>
              </a:lnSpc>
            </a:pPr>
            <a:r>
              <a:rPr lang="en-US" sz="2400" b="1" dirty="0">
                <a:solidFill>
                  <a:srgbClr val="333300"/>
                </a:solidFill>
              </a:rPr>
              <a:t>    </a:t>
            </a:r>
            <a:r>
              <a:rPr lang="ar-SA" sz="2400" b="1" dirty="0">
                <a:solidFill>
                  <a:srgbClr val="333300"/>
                </a:solidFill>
                <a:cs typeface="B Roya" pitchFamily="2" charset="-78"/>
              </a:rPr>
              <a:t>در ارزش‌يابي کيفي و توصيفي، مقياس ترتيبي</a:t>
            </a:r>
            <a:r>
              <a:rPr lang="en-US" sz="2400" dirty="0">
                <a:cs typeface="B Roya" pitchFamily="2" charset="-78"/>
              </a:rPr>
              <a:t> </a:t>
            </a:r>
            <a:r>
              <a:rPr lang="ar-SA" sz="2400" b="1" dirty="0">
                <a:solidFill>
                  <a:srgbClr val="333300"/>
                </a:solidFill>
                <a:cs typeface="B Roya" pitchFamily="2" charset="-78"/>
              </a:rPr>
              <a:t>جايگزين نمره مي شود. اين مقياس كمتر ايجاد رقابت مي‌نمايد و انعطاف پذيري بيش‌تري دارد. </a:t>
            </a:r>
            <a:r>
              <a:rPr lang="en-US" sz="2400" b="1" dirty="0" smtClean="0">
                <a:solidFill>
                  <a:srgbClr val="333300"/>
                </a:solidFill>
                <a:cs typeface="B Roya" pitchFamily="2" charset="-78"/>
              </a:rPr>
              <a:t>    </a:t>
            </a:r>
            <a:endParaRPr lang="fa-IR" sz="2400" b="1" dirty="0">
              <a:solidFill>
                <a:srgbClr val="333300"/>
              </a:solidFill>
              <a:cs typeface="B Roya" pitchFamily="2" charset="-78"/>
            </a:endParaRPr>
          </a:p>
          <a:p>
            <a:pPr algn="r" eaLnBrk="1" hangingPunct="1">
              <a:lnSpc>
                <a:spcPct val="150000"/>
              </a:lnSpc>
            </a:pPr>
            <a:r>
              <a:rPr lang="fa-IR" sz="2400" b="1" dirty="0">
                <a:solidFill>
                  <a:srgbClr val="333300"/>
                </a:solidFill>
                <a:cs typeface="B Roya" pitchFamily="2" charset="-78"/>
              </a:rPr>
              <a:t>     نکته مهم  اين که </a:t>
            </a:r>
            <a:r>
              <a:rPr lang="ar-SA" sz="2400" b="1" dirty="0">
                <a:solidFill>
                  <a:srgbClr val="333300"/>
                </a:solidFill>
                <a:cs typeface="B Roya" pitchFamily="2" charset="-78"/>
              </a:rPr>
              <a:t>در حين فرآيند  ياددهي يادگيري،  </a:t>
            </a:r>
            <a:r>
              <a:rPr lang="ar-SA" sz="2400" b="1" dirty="0">
                <a:solidFill>
                  <a:srgbClr val="0033CC"/>
                </a:solidFill>
                <a:cs typeface="B Roya" pitchFamily="2" charset="-78"/>
              </a:rPr>
              <a:t>دانش‌آموزان بازخورد ترتيبي(رتبه) يا فاصله‌اي( نمره) دريافت نمي‌كنند</a:t>
            </a:r>
            <a:r>
              <a:rPr lang="fa-IR" sz="2400" b="1" dirty="0">
                <a:solidFill>
                  <a:srgbClr val="0033CC"/>
                </a:solidFill>
                <a:cs typeface="B Roya" pitchFamily="2" charset="-78"/>
              </a:rPr>
              <a:t> </a:t>
            </a:r>
            <a:r>
              <a:rPr lang="ar-SA" sz="2400" b="1" dirty="0">
                <a:solidFill>
                  <a:srgbClr val="333300"/>
                </a:solidFill>
                <a:cs typeface="B Roya" pitchFamily="2" charset="-78"/>
              </a:rPr>
              <a:t>؛ زيرا تصور مي‌رود كه دريافت اين نوع بازخوردها از سوي معلّم، فرآيند يادگيري  دانش‌آموزان را سست مي‌نمايد. خلأ</a:t>
            </a:r>
            <a:r>
              <a:rPr lang="fa-IR" sz="2400" b="1" dirty="0">
                <a:solidFill>
                  <a:srgbClr val="333300"/>
                </a:solidFill>
                <a:cs typeface="B Roya" pitchFamily="2" charset="-78"/>
              </a:rPr>
              <a:t> اين نوع </a:t>
            </a:r>
            <a:r>
              <a:rPr lang="ar-SA" sz="2400" b="1" dirty="0">
                <a:solidFill>
                  <a:srgbClr val="333300"/>
                </a:solidFill>
                <a:cs typeface="B Roya" pitchFamily="2" charset="-78"/>
              </a:rPr>
              <a:t> بازخوردها را </a:t>
            </a:r>
            <a:r>
              <a:rPr lang="ar-SA" sz="2400" b="1" dirty="0">
                <a:solidFill>
                  <a:srgbClr val="FF0000"/>
                </a:solidFill>
                <a:cs typeface="B Roya" pitchFamily="2" charset="-78"/>
              </a:rPr>
              <a:t>بازخوردهاي توصيفي</a:t>
            </a:r>
            <a:r>
              <a:rPr lang="ar-SA" sz="2400" b="1" dirty="0">
                <a:solidFill>
                  <a:srgbClr val="333300"/>
                </a:solidFill>
                <a:cs typeface="B Roya" pitchFamily="2" charset="-78"/>
              </a:rPr>
              <a:t>، که بامعنا و مؤثرند، پر مي کنند و  دانش‌آموزان را در جهت شناخت وضعيت پيشرفت يادگيري خود قرار مي‌دهند. آنان نيز از اين طريق رهنمودهايي براي بهبود يادگيري دريافت مي‌دارند.</a:t>
            </a:r>
            <a:endParaRPr lang="fa-IR" dirty="0"/>
          </a:p>
          <a:p>
            <a:pPr eaLnBrk="1" hangingPunct="1"/>
            <a:endParaRPr lang="en-US" dirty="0"/>
          </a:p>
        </p:txBody>
      </p:sp>
      <p:sp>
        <p:nvSpPr>
          <p:cNvPr id="58372" name="Cloud Callout 5"/>
          <p:cNvSpPr>
            <a:spLocks noChangeArrowheads="1"/>
          </p:cNvSpPr>
          <p:nvPr/>
        </p:nvSpPr>
        <p:spPr bwMode="auto">
          <a:xfrm>
            <a:off x="3851275" y="404813"/>
            <a:ext cx="4506913" cy="1022350"/>
          </a:xfrm>
          <a:prstGeom prst="cloudCallout">
            <a:avLst>
              <a:gd name="adj1" fmla="val -20833"/>
              <a:gd name="adj2" fmla="val 62500"/>
            </a:avLst>
          </a:prstGeom>
          <a:ln>
            <a:headEnd/>
            <a:tailEnd/>
          </a:ln>
        </p:spPr>
        <p:style>
          <a:lnRef idx="3">
            <a:schemeClr val="lt1"/>
          </a:lnRef>
          <a:fillRef idx="1">
            <a:schemeClr val="accent5"/>
          </a:fillRef>
          <a:effectRef idx="1">
            <a:schemeClr val="accent5"/>
          </a:effectRef>
          <a:fontRef idx="minor">
            <a:schemeClr val="lt1"/>
          </a:fontRef>
        </p:style>
        <p:txBody>
          <a:bodyPr/>
          <a:lstStyle/>
          <a:p>
            <a:pPr marL="342900" indent="-342900">
              <a:defRPr/>
            </a:pPr>
            <a:r>
              <a:rPr lang="fa-IR" sz="2400" b="1" dirty="0">
                <a:solidFill>
                  <a:srgbClr val="FFFF00"/>
                </a:solidFill>
                <a:cs typeface="B Titr" pitchFamily="2" charset="-78"/>
              </a:rPr>
              <a:t>تغيير مقياس کمّي به کيفي</a:t>
            </a:r>
          </a:p>
        </p:txBody>
      </p:sp>
      <p:sp>
        <p:nvSpPr>
          <p:cNvPr id="102405" name="Slide Number Placeholder 7"/>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2AAC30C-C5FA-44BE-99A6-02A50ED6FED9}" type="slidenum">
              <a:rPr lang="ar-SA"/>
              <a:pPr eaLnBrk="1" hangingPunct="1"/>
              <a:t>24</a:t>
            </a:fld>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241908">
            <a:off x="34925" y="406400"/>
            <a:ext cx="1584325" cy="719138"/>
            <a:chOff x="0" y="210"/>
            <a:chExt cx="998" cy="453"/>
          </a:xfrm>
        </p:grpSpPr>
        <p:sp>
          <p:nvSpPr>
            <p:cNvPr id="103430"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3431" name="Text Box 4"/>
            <p:cNvSpPr txBox="1">
              <a:spLocks noChangeArrowheads="1"/>
            </p:cNvSpPr>
            <p:nvPr/>
          </p:nvSpPr>
          <p:spPr bwMode="auto">
            <a:xfrm rot="-2630473">
              <a:off x="26" y="289"/>
              <a:ext cx="94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1400">
                  <a:cs typeface="Homa" pitchFamily="2" charset="-78"/>
                </a:rPr>
                <a:t>ارزشيابي کيفي توصيفي چيست</a:t>
              </a:r>
              <a:endParaRPr lang="en-US" sz="1400">
                <a:cs typeface="Homa" pitchFamily="2" charset="-78"/>
              </a:endParaRPr>
            </a:p>
          </p:txBody>
        </p:sp>
      </p:grpSp>
      <p:sp>
        <p:nvSpPr>
          <p:cNvPr id="59395" name="Text Box 5"/>
          <p:cNvSpPr txBox="1">
            <a:spLocks noChangeArrowheads="1"/>
          </p:cNvSpPr>
          <p:nvPr/>
        </p:nvSpPr>
        <p:spPr bwMode="auto">
          <a:xfrm>
            <a:off x="539750" y="2419350"/>
            <a:ext cx="8064500" cy="369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marL="0" indent="0" eaLnBrk="1" hangingPunct="1">
              <a:defRPr/>
            </a:pPr>
            <a:endParaRPr lang="fa-IR" dirty="0" smtClean="0">
              <a:cs typeface="B Roya" pitchFamily="2" charset="-78"/>
            </a:endParaRPr>
          </a:p>
          <a:p>
            <a:pPr algn="just" eaLnBrk="1" hangingPunct="1">
              <a:lnSpc>
                <a:spcPct val="150000"/>
              </a:lnSpc>
              <a:defRPr/>
            </a:pPr>
            <a:r>
              <a:rPr lang="fa-IR" dirty="0" smtClean="0">
                <a:cs typeface="B Roya" pitchFamily="2" charset="-78"/>
              </a:rPr>
              <a:t>      </a:t>
            </a:r>
            <a:r>
              <a:rPr lang="ar-SA" sz="2400" b="1" dirty="0" smtClean="0">
                <a:solidFill>
                  <a:srgbClr val="333300"/>
                </a:solidFill>
                <a:cs typeface="B Roya" pitchFamily="2" charset="-78"/>
              </a:rPr>
              <a:t>اين </a:t>
            </a:r>
            <a:r>
              <a:rPr lang="fa-IR" sz="2400" b="1" dirty="0" smtClean="0">
                <a:solidFill>
                  <a:srgbClr val="333300"/>
                </a:solidFill>
                <a:cs typeface="B Roya" pitchFamily="2" charset="-78"/>
              </a:rPr>
              <a:t>گزارش</a:t>
            </a:r>
            <a:r>
              <a:rPr lang="ar-SA" sz="2400" b="1" dirty="0" smtClean="0">
                <a:solidFill>
                  <a:srgbClr val="333300"/>
                </a:solidFill>
                <a:cs typeface="B Roya" pitchFamily="2" charset="-78"/>
              </a:rPr>
              <a:t> بر خلاف كارنامه ي کمّي که شامل فهرستي از نام دروس و</a:t>
            </a:r>
            <a:r>
              <a:rPr lang="fa-IR" sz="2400" b="1" dirty="0" smtClean="0">
                <a:solidFill>
                  <a:srgbClr val="333300"/>
                </a:solidFill>
                <a:cs typeface="B Roya" pitchFamily="2" charset="-78"/>
              </a:rPr>
              <a:t> </a:t>
            </a:r>
            <a:r>
              <a:rPr lang="ar-SA" sz="2400" b="1" dirty="0" smtClean="0">
                <a:solidFill>
                  <a:srgbClr val="333300"/>
                </a:solidFill>
                <a:cs typeface="B Roya" pitchFamily="2" charset="-78"/>
              </a:rPr>
              <a:t>نمره هاست،</a:t>
            </a:r>
            <a:r>
              <a:rPr lang="ar-SA" sz="2400" dirty="0" smtClean="0">
                <a:cs typeface="B Roya" pitchFamily="2" charset="-78"/>
              </a:rPr>
              <a:t> </a:t>
            </a:r>
            <a:r>
              <a:rPr lang="ar-SA" sz="2400" b="1" dirty="0" smtClean="0">
                <a:solidFill>
                  <a:srgbClr val="0033CC"/>
                </a:solidFill>
                <a:cs typeface="B Roya" pitchFamily="2" charset="-78"/>
              </a:rPr>
              <a:t>گزارش پيشرفت تحصيلي دانش‌آموز را که  شامل  توصيفي از وضعيت</a:t>
            </a:r>
            <a:r>
              <a:rPr lang="fa-IR" sz="2400" b="1" dirty="0" smtClean="0">
                <a:solidFill>
                  <a:srgbClr val="0033CC"/>
                </a:solidFill>
                <a:cs typeface="B Roya" pitchFamily="2" charset="-78"/>
              </a:rPr>
              <a:t> وي</a:t>
            </a:r>
            <a:r>
              <a:rPr lang="ar-SA" sz="2400" b="1" dirty="0" smtClean="0">
                <a:solidFill>
                  <a:srgbClr val="0033CC"/>
                </a:solidFill>
                <a:cs typeface="B Roya" pitchFamily="2" charset="-78"/>
              </a:rPr>
              <a:t> است، به والدين </a:t>
            </a:r>
            <a:r>
              <a:rPr lang="fa-IR" sz="2400" b="1" dirty="0" smtClean="0">
                <a:solidFill>
                  <a:srgbClr val="0033CC"/>
                </a:solidFill>
                <a:cs typeface="B Roya" pitchFamily="2" charset="-78"/>
              </a:rPr>
              <a:t>بازخورد</a:t>
            </a:r>
            <a:r>
              <a:rPr lang="ar-SA" sz="2400" b="1" dirty="0" smtClean="0">
                <a:solidFill>
                  <a:srgbClr val="0033CC"/>
                </a:solidFill>
                <a:cs typeface="B Roya" pitchFamily="2" charset="-78"/>
              </a:rPr>
              <a:t> مي‌دهد.</a:t>
            </a:r>
            <a:r>
              <a:rPr lang="ar-SA" sz="2400" b="1" dirty="0" smtClean="0">
                <a:solidFill>
                  <a:srgbClr val="333300"/>
                </a:solidFill>
                <a:cs typeface="B Roya" pitchFamily="2" charset="-78"/>
              </a:rPr>
              <a:t> هم چنين در اين گزارش تنها به وضعيت درسي صرف توجه نمي‌شود، بلكه </a:t>
            </a:r>
            <a:r>
              <a:rPr lang="ar-SA" sz="2400" b="1" dirty="0" smtClean="0">
                <a:solidFill>
                  <a:srgbClr val="C00000"/>
                </a:solidFill>
                <a:cs typeface="B Roya" pitchFamily="2" charset="-78"/>
              </a:rPr>
              <a:t>به ابعاد عاطفي، جسماني و اجتماعي  توجه مي شود. </a:t>
            </a:r>
            <a:r>
              <a:rPr lang="ar-SA" sz="2400" b="1" dirty="0" smtClean="0">
                <a:solidFill>
                  <a:srgbClr val="333300"/>
                </a:solidFill>
                <a:cs typeface="B Roya" pitchFamily="2" charset="-78"/>
              </a:rPr>
              <a:t>در گزارش پيشرفت تحصيلي،  والدين به روشني درمي يابند كه در </a:t>
            </a:r>
            <a:r>
              <a:rPr lang="ar-SA" sz="2400" b="1" dirty="0" smtClean="0">
                <a:solidFill>
                  <a:srgbClr val="008000"/>
                </a:solidFill>
                <a:cs typeface="B Roya" pitchFamily="2" charset="-78"/>
              </a:rPr>
              <a:t>چه بخش از انتظارات آموزشي، </a:t>
            </a:r>
            <a:r>
              <a:rPr lang="fa-IR" sz="2400" b="1" dirty="0" smtClean="0">
                <a:solidFill>
                  <a:srgbClr val="008000"/>
                </a:solidFill>
                <a:cs typeface="B Roya" pitchFamily="2" charset="-78"/>
              </a:rPr>
              <a:t>قوت</a:t>
            </a:r>
            <a:r>
              <a:rPr lang="ar-SA" sz="2400" b="1" dirty="0" smtClean="0">
                <a:solidFill>
                  <a:srgbClr val="008000"/>
                </a:solidFill>
                <a:cs typeface="B Roya" pitchFamily="2" charset="-78"/>
              </a:rPr>
              <a:t> </a:t>
            </a:r>
            <a:r>
              <a:rPr lang="fa-IR" sz="2400" b="1" dirty="0" smtClean="0">
                <a:solidFill>
                  <a:srgbClr val="008000"/>
                </a:solidFill>
                <a:cs typeface="B Roya" pitchFamily="2" charset="-78"/>
              </a:rPr>
              <a:t>و</a:t>
            </a:r>
            <a:r>
              <a:rPr lang="ar-SA" sz="2400" b="1" dirty="0" smtClean="0">
                <a:solidFill>
                  <a:srgbClr val="008000"/>
                </a:solidFill>
                <a:cs typeface="B Roya" pitchFamily="2" charset="-78"/>
              </a:rPr>
              <a:t> </a:t>
            </a:r>
            <a:r>
              <a:rPr lang="fa-IR" sz="2400" b="1" dirty="0" smtClean="0">
                <a:solidFill>
                  <a:srgbClr val="008000"/>
                </a:solidFill>
                <a:cs typeface="B Roya" pitchFamily="2" charset="-78"/>
              </a:rPr>
              <a:t>ضعف </a:t>
            </a:r>
            <a:r>
              <a:rPr lang="ar-SA" sz="2400" b="1" dirty="0" smtClean="0">
                <a:solidFill>
                  <a:srgbClr val="333300"/>
                </a:solidFill>
                <a:cs typeface="B Roya" pitchFamily="2" charset="-78"/>
              </a:rPr>
              <a:t>دارد</a:t>
            </a:r>
            <a:r>
              <a:rPr lang="fa-IR" sz="2400" b="1" dirty="0" smtClean="0">
                <a:solidFill>
                  <a:srgbClr val="333300"/>
                </a:solidFill>
                <a:cs typeface="B Roya" pitchFamily="2" charset="-78"/>
              </a:rPr>
              <a:t>.</a:t>
            </a:r>
            <a:endParaRPr lang="en-US" sz="2400" b="1" dirty="0" smtClean="0">
              <a:solidFill>
                <a:srgbClr val="333300"/>
              </a:solidFill>
              <a:cs typeface="B Roya" pitchFamily="2" charset="-78"/>
            </a:endParaRPr>
          </a:p>
        </p:txBody>
      </p:sp>
      <p:sp>
        <p:nvSpPr>
          <p:cNvPr id="59396" name="Cloud Callout 5"/>
          <p:cNvSpPr>
            <a:spLocks noChangeArrowheads="1"/>
          </p:cNvSpPr>
          <p:nvPr/>
        </p:nvSpPr>
        <p:spPr bwMode="auto">
          <a:xfrm>
            <a:off x="1908175" y="785813"/>
            <a:ext cx="5878513" cy="1428750"/>
          </a:xfrm>
          <a:prstGeom prst="cloudCallout">
            <a:avLst>
              <a:gd name="adj1" fmla="val -20833"/>
              <a:gd name="adj2" fmla="val 62500"/>
            </a:avLst>
          </a:prstGeom>
          <a:ln>
            <a:headEnd/>
            <a:tailEnd/>
          </a:ln>
        </p:spPr>
        <p:style>
          <a:lnRef idx="1">
            <a:schemeClr val="accent6"/>
          </a:lnRef>
          <a:fillRef idx="2">
            <a:schemeClr val="accent6"/>
          </a:fillRef>
          <a:effectRef idx="1">
            <a:schemeClr val="accent6"/>
          </a:effectRef>
          <a:fontRef idx="minor">
            <a:schemeClr val="dk1"/>
          </a:fontRef>
        </p:style>
        <p:txBody>
          <a:bodyPr/>
          <a:lstStyle/>
          <a:p>
            <a:pPr marL="342900" indent="-342900">
              <a:defRPr/>
            </a:pPr>
            <a:r>
              <a:rPr lang="fa-IR" sz="2400" b="1" dirty="0">
                <a:solidFill>
                  <a:srgbClr val="002060"/>
                </a:solidFill>
                <a:cs typeface="B Traffic" pitchFamily="2" charset="-78"/>
              </a:rPr>
              <a:t>ارائه گزارش پيشرفت تحصيلي به جاي کارنامه کمّي</a:t>
            </a:r>
          </a:p>
        </p:txBody>
      </p:sp>
      <p:sp>
        <p:nvSpPr>
          <p:cNvPr id="103429" name="Slide Number Placeholder 7"/>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F46EA30-1740-4420-BCA7-C46DAEB48D42}" type="slidenum">
              <a:rPr lang="ar-SA"/>
              <a:pPr eaLnBrk="1" hangingPunct="1"/>
              <a:t>25</a:t>
            </a:fld>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241908">
            <a:off x="34925" y="406400"/>
            <a:ext cx="1584325" cy="719138"/>
            <a:chOff x="0" y="210"/>
            <a:chExt cx="998" cy="453"/>
          </a:xfrm>
        </p:grpSpPr>
        <p:sp>
          <p:nvSpPr>
            <p:cNvPr id="105478"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5479" name="Text Box 4"/>
            <p:cNvSpPr txBox="1">
              <a:spLocks noChangeArrowheads="1"/>
            </p:cNvSpPr>
            <p:nvPr/>
          </p:nvSpPr>
          <p:spPr bwMode="auto">
            <a:xfrm rot="-2630473">
              <a:off x="26" y="289"/>
              <a:ext cx="94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1400">
                  <a:cs typeface="Homa" pitchFamily="2" charset="-78"/>
                </a:rPr>
                <a:t>ارزشيابي کيفي توصيفي چيست</a:t>
              </a:r>
              <a:endParaRPr lang="en-US" sz="1400">
                <a:cs typeface="Homa" pitchFamily="2" charset="-78"/>
              </a:endParaRPr>
            </a:p>
          </p:txBody>
        </p:sp>
      </p:grpSp>
      <p:sp>
        <p:nvSpPr>
          <p:cNvPr id="22531" name="Text Box 5"/>
          <p:cNvSpPr txBox="1">
            <a:spLocks noChangeArrowheads="1"/>
          </p:cNvSpPr>
          <p:nvPr/>
        </p:nvSpPr>
        <p:spPr bwMode="auto">
          <a:xfrm>
            <a:off x="504825" y="1546225"/>
            <a:ext cx="8334375" cy="4546600"/>
          </a:xfrm>
          <a:prstGeom prst="rect">
            <a:avLst/>
          </a:prstGeom>
          <a:noFill/>
          <a:ln w="9525">
            <a:noFill/>
            <a:miter lim="800000"/>
            <a:headEnd/>
            <a:tailEnd/>
          </a:ln>
        </p:spPr>
        <p:txBody>
          <a:bodyPr wrap="square">
            <a:spAutoFit/>
          </a:bodyPr>
          <a:lstStyle/>
          <a:p>
            <a:pPr marL="342900" indent="-342900">
              <a:defRPr/>
            </a:pPr>
            <a:endParaRPr lang="fa-IR" sz="2700" b="1" dirty="0">
              <a:solidFill>
                <a:srgbClr val="0000FF"/>
              </a:solidFill>
              <a:ea typeface="+mn-ea"/>
              <a:cs typeface="B Roya" pitchFamily="2" charset="-78"/>
            </a:endParaRPr>
          </a:p>
          <a:p>
            <a:pPr marL="342900" indent="-342900" algn="r">
              <a:lnSpc>
                <a:spcPct val="150000"/>
              </a:lnSpc>
              <a:defRPr/>
            </a:pPr>
            <a:r>
              <a:rPr lang="fa-IR" sz="2500" b="1" dirty="0">
                <a:solidFill>
                  <a:srgbClr val="002060"/>
                </a:solidFill>
                <a:ea typeface="+mn-ea"/>
                <a:cs typeface="B Roya" pitchFamily="2" charset="-78"/>
              </a:rPr>
              <a:t>    </a:t>
            </a:r>
            <a:r>
              <a:rPr lang="en-US" sz="2500" b="1" dirty="0">
                <a:solidFill>
                  <a:srgbClr val="002060"/>
                </a:solidFill>
                <a:ea typeface="+mn-ea"/>
                <a:cs typeface="B Roya" pitchFamily="2" charset="-78"/>
              </a:rPr>
              <a:t>  </a:t>
            </a:r>
            <a:r>
              <a:rPr lang="ar-SA" sz="2500" b="1" dirty="0">
                <a:solidFill>
                  <a:srgbClr val="002060"/>
                </a:solidFill>
                <a:effectLst>
                  <a:outerShdw blurRad="38100" dist="38100" dir="2700000" algn="tl">
                    <a:srgbClr val="000000">
                      <a:alpha val="43137"/>
                    </a:srgbClr>
                  </a:outerShdw>
                </a:effectLst>
                <a:latin typeface="Times New Roman" pitchFamily="18" charset="0"/>
                <a:ea typeface="+mn-ea"/>
                <a:cs typeface="B Roya" pitchFamily="2" charset="-78"/>
              </a:rPr>
              <a:t>در الگوي ارزش‌يابي کيفي و توصيفي به سبب اين كه اطلاعات جمع‌آوري شده متنوع اند و شامل داده‌هاي كمّي و كيفي است، تحليل و تركيب اين داد‌ه‌ها و </a:t>
            </a:r>
            <a:r>
              <a:rPr lang="ar-SA" sz="2500" b="1" dirty="0">
                <a:solidFill>
                  <a:srgbClr val="0000FF"/>
                </a:solidFill>
                <a:effectLst>
                  <a:outerShdw blurRad="38100" dist="38100" dir="2700000" algn="tl">
                    <a:srgbClr val="000000">
                      <a:alpha val="43137"/>
                    </a:srgbClr>
                  </a:outerShdw>
                </a:effectLst>
                <a:latin typeface="Times New Roman" pitchFamily="18" charset="0"/>
                <a:ea typeface="+mn-ea"/>
                <a:cs typeface="B Roya" pitchFamily="2" charset="-78"/>
              </a:rPr>
              <a:t>تصميم‌گيري درباره </a:t>
            </a:r>
            <a:r>
              <a:rPr lang="fa-IR" sz="2500" b="1" dirty="0">
                <a:solidFill>
                  <a:srgbClr val="0000FF"/>
                </a:solidFill>
                <a:effectLst>
                  <a:outerShdw blurRad="38100" dist="38100" dir="2700000" algn="tl">
                    <a:srgbClr val="000000">
                      <a:alpha val="43137"/>
                    </a:srgbClr>
                  </a:outerShdw>
                </a:effectLst>
                <a:latin typeface="Times New Roman" pitchFamily="18" charset="0"/>
                <a:ea typeface="+mn-ea"/>
                <a:cs typeface="B Roya" pitchFamily="2" charset="-78"/>
              </a:rPr>
              <a:t>ي </a:t>
            </a:r>
            <a:r>
              <a:rPr lang="ar-SA" sz="2500" b="1" dirty="0">
                <a:solidFill>
                  <a:srgbClr val="0000FF"/>
                </a:solidFill>
                <a:effectLst>
                  <a:outerShdw blurRad="38100" dist="38100" dir="2700000" algn="tl">
                    <a:srgbClr val="000000">
                      <a:alpha val="43137"/>
                    </a:srgbClr>
                  </a:outerShdw>
                </a:effectLst>
                <a:latin typeface="Times New Roman" pitchFamily="18" charset="0"/>
                <a:ea typeface="+mn-ea"/>
                <a:cs typeface="B Roya" pitchFamily="2" charset="-78"/>
              </a:rPr>
              <a:t>ارتقا يافتن يا ارتقا نيافتن دانش‌آموزان به عهده ي معلّم و شوراي مدرسه </a:t>
            </a:r>
            <a:r>
              <a:rPr lang="ar-SA" sz="2500" b="1" dirty="0">
                <a:solidFill>
                  <a:srgbClr val="002060"/>
                </a:solidFill>
                <a:effectLst>
                  <a:outerShdw blurRad="38100" dist="38100" dir="2700000" algn="tl">
                    <a:srgbClr val="000000">
                      <a:alpha val="43137"/>
                    </a:srgbClr>
                  </a:outerShdw>
                </a:effectLst>
                <a:latin typeface="Times New Roman" pitchFamily="18" charset="0"/>
                <a:ea typeface="+mn-ea"/>
                <a:cs typeface="B Roya" pitchFamily="2" charset="-78"/>
              </a:rPr>
              <a:t>است. </a:t>
            </a:r>
            <a:r>
              <a:rPr lang="fa-IR" sz="2500" b="1" dirty="0">
                <a:solidFill>
                  <a:srgbClr val="002060"/>
                </a:solidFill>
                <a:effectLst>
                  <a:outerShdw blurRad="38100" dist="38100" dir="2700000" algn="tl">
                    <a:srgbClr val="000000">
                      <a:alpha val="43137"/>
                    </a:srgbClr>
                  </a:outerShdw>
                </a:effectLst>
                <a:latin typeface="Times New Roman" pitchFamily="18" charset="0"/>
                <a:ea typeface="+mn-ea"/>
                <a:cs typeface="B Roya" pitchFamily="2" charset="-78"/>
              </a:rPr>
              <a:t>لذا</a:t>
            </a:r>
            <a:r>
              <a:rPr lang="ar-SA" sz="2500" b="1" dirty="0">
                <a:solidFill>
                  <a:srgbClr val="002060"/>
                </a:solidFill>
                <a:effectLst>
                  <a:outerShdw blurRad="38100" dist="38100" dir="2700000" algn="tl">
                    <a:srgbClr val="000000">
                      <a:alpha val="43137"/>
                    </a:srgbClr>
                  </a:outerShdw>
                </a:effectLst>
                <a:latin typeface="Times New Roman" pitchFamily="18" charset="0"/>
                <a:ea typeface="+mn-ea"/>
                <a:cs typeface="B Roya" pitchFamily="2" charset="-78"/>
              </a:rPr>
              <a:t> اختيار تصميم‌گيري به معلّم تفويض مي‌شود، زيرا </a:t>
            </a:r>
            <a:r>
              <a:rPr lang="fa-IR" sz="2500" b="1" dirty="0">
                <a:solidFill>
                  <a:srgbClr val="FF0000"/>
                </a:solidFill>
                <a:effectLst>
                  <a:outerShdw blurRad="38100" dist="38100" dir="2700000" algn="tl">
                    <a:srgbClr val="000000">
                      <a:alpha val="43137"/>
                    </a:srgbClr>
                  </a:outerShdw>
                </a:effectLst>
                <a:latin typeface="Times New Roman" pitchFamily="18" charset="0"/>
                <a:ea typeface="+mn-ea"/>
                <a:cs typeface="B Roya" pitchFamily="2" charset="-78"/>
              </a:rPr>
              <a:t>معلم</a:t>
            </a:r>
            <a:r>
              <a:rPr lang="ar-SA" sz="2500" b="1" dirty="0">
                <a:solidFill>
                  <a:srgbClr val="FF0000"/>
                </a:solidFill>
                <a:effectLst>
                  <a:outerShdw blurRad="38100" dist="38100" dir="2700000" algn="tl">
                    <a:srgbClr val="000000">
                      <a:alpha val="43137"/>
                    </a:srgbClr>
                  </a:outerShdw>
                </a:effectLst>
                <a:latin typeface="Times New Roman" pitchFamily="18" charset="0"/>
                <a:ea typeface="+mn-ea"/>
                <a:cs typeface="B Roya" pitchFamily="2" charset="-78"/>
              </a:rPr>
              <a:t> لايق‌ترين فردي است كه درباره‌ي دانش‌آموز مي‌تواند تصميم بگيرد. </a:t>
            </a:r>
            <a:r>
              <a:rPr lang="ar-SA" sz="2500" b="1" dirty="0">
                <a:solidFill>
                  <a:srgbClr val="002060"/>
                </a:solidFill>
                <a:effectLst>
                  <a:outerShdw blurRad="38100" dist="38100" dir="2700000" algn="tl">
                    <a:srgbClr val="000000">
                      <a:alpha val="43137"/>
                    </a:srgbClr>
                  </a:outerShdw>
                </a:effectLst>
                <a:latin typeface="Times New Roman" pitchFamily="18" charset="0"/>
                <a:ea typeface="+mn-ea"/>
                <a:cs typeface="B Roya" pitchFamily="2" charset="-78"/>
              </a:rPr>
              <a:t>معلّم براساس شواهد گردآوري شده از فرآيند پيشرفت  دانش‌آموز به  دانش‌آموز اجازه </a:t>
            </a:r>
            <a:r>
              <a:rPr lang="fa-IR" sz="2500" b="1" dirty="0">
                <a:solidFill>
                  <a:srgbClr val="002060"/>
                </a:solidFill>
                <a:effectLst>
                  <a:outerShdw blurRad="38100" dist="38100" dir="2700000" algn="tl">
                    <a:srgbClr val="000000">
                      <a:alpha val="43137"/>
                    </a:srgbClr>
                  </a:outerShdw>
                </a:effectLst>
                <a:latin typeface="Times New Roman" pitchFamily="18" charset="0"/>
                <a:ea typeface="+mn-ea"/>
                <a:cs typeface="B Roya" pitchFamily="2" charset="-78"/>
              </a:rPr>
              <a:t>ي </a:t>
            </a:r>
            <a:r>
              <a:rPr lang="ar-SA" sz="2500" b="1" dirty="0">
                <a:solidFill>
                  <a:srgbClr val="002060"/>
                </a:solidFill>
                <a:effectLst>
                  <a:outerShdw blurRad="38100" dist="38100" dir="2700000" algn="tl">
                    <a:srgbClr val="000000">
                      <a:alpha val="43137"/>
                    </a:srgbClr>
                  </a:outerShdw>
                </a:effectLst>
                <a:latin typeface="Times New Roman" pitchFamily="18" charset="0"/>
                <a:ea typeface="+mn-ea"/>
                <a:cs typeface="B Roya" pitchFamily="2" charset="-78"/>
              </a:rPr>
              <a:t>ارتقا مي‌دهد.</a:t>
            </a:r>
            <a:r>
              <a:rPr lang="en-US" sz="2500" b="1" dirty="0">
                <a:solidFill>
                  <a:srgbClr val="002060"/>
                </a:solidFill>
                <a:effectLst>
                  <a:outerShdw blurRad="38100" dist="38100" dir="2700000" algn="tl">
                    <a:srgbClr val="000000">
                      <a:alpha val="43137"/>
                    </a:srgbClr>
                  </a:outerShdw>
                </a:effectLst>
                <a:latin typeface="Times New Roman" pitchFamily="18" charset="0"/>
                <a:ea typeface="+mn-ea"/>
                <a:cs typeface="B Roya" pitchFamily="2" charset="-78"/>
              </a:rPr>
              <a:t> </a:t>
            </a:r>
            <a:endParaRPr lang="fa-IR" sz="2500" b="1" dirty="0">
              <a:solidFill>
                <a:srgbClr val="002060"/>
              </a:solidFill>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62468" name="Cloud Callout 5"/>
          <p:cNvSpPr>
            <a:spLocks noChangeArrowheads="1"/>
          </p:cNvSpPr>
          <p:nvPr/>
        </p:nvSpPr>
        <p:spPr bwMode="auto">
          <a:xfrm>
            <a:off x="1558925" y="358775"/>
            <a:ext cx="7045325" cy="1557338"/>
          </a:xfrm>
          <a:prstGeom prst="cloudCallout">
            <a:avLst>
              <a:gd name="adj1" fmla="val 19367"/>
              <a:gd name="adj2" fmla="val 54351"/>
            </a:avLst>
          </a:prstGeom>
          <a:ln>
            <a:headEnd/>
            <a:tailEnd/>
          </a:ln>
        </p:spPr>
        <p:style>
          <a:lnRef idx="1">
            <a:schemeClr val="accent6"/>
          </a:lnRef>
          <a:fillRef idx="2">
            <a:schemeClr val="accent6"/>
          </a:fillRef>
          <a:effectRef idx="1">
            <a:schemeClr val="accent6"/>
          </a:effectRef>
          <a:fontRef idx="minor">
            <a:schemeClr val="dk1"/>
          </a:fontRef>
        </p:style>
        <p:txBody>
          <a:bodyPr/>
          <a:lstStyle/>
          <a:p>
            <a:pPr marL="342900" indent="-342900">
              <a:defRPr/>
            </a:pPr>
            <a:r>
              <a:rPr lang="fa-IR" sz="2800" b="1" dirty="0">
                <a:solidFill>
                  <a:srgbClr val="002060"/>
                </a:solidFill>
                <a:cs typeface="B Jadid" pitchFamily="2" charset="-78"/>
              </a:rPr>
              <a:t>تفويض اختيار تصميم گيري درباره ارتقا به معلم و مدرسه</a:t>
            </a:r>
          </a:p>
        </p:txBody>
      </p:sp>
      <p:sp>
        <p:nvSpPr>
          <p:cNvPr id="105477" name="Slide Number Placeholder 7"/>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3360921-4A63-40D5-9341-7BC1D6B8BD7A}" type="slidenum">
              <a:rPr lang="ar-SA"/>
              <a:pPr eaLnBrk="1" hangingPunct="1"/>
              <a:t>26</a:t>
            </a:fld>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241908">
            <a:off x="34925" y="406400"/>
            <a:ext cx="1584325" cy="719138"/>
            <a:chOff x="0" y="210"/>
            <a:chExt cx="998" cy="453"/>
          </a:xfrm>
        </p:grpSpPr>
        <p:sp>
          <p:nvSpPr>
            <p:cNvPr id="104454"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4455" name="Text Box 4"/>
            <p:cNvSpPr txBox="1">
              <a:spLocks noChangeArrowheads="1"/>
            </p:cNvSpPr>
            <p:nvPr/>
          </p:nvSpPr>
          <p:spPr bwMode="auto">
            <a:xfrm rot="-2630473">
              <a:off x="26" y="289"/>
              <a:ext cx="94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1400">
                  <a:cs typeface="Homa" pitchFamily="2" charset="-78"/>
                </a:rPr>
                <a:t>ارزشيابي کيفي توصيفي چيست</a:t>
              </a:r>
              <a:endParaRPr lang="en-US" sz="1400">
                <a:cs typeface="Homa" pitchFamily="2" charset="-78"/>
              </a:endParaRPr>
            </a:p>
          </p:txBody>
        </p:sp>
      </p:grpSp>
      <p:sp>
        <p:nvSpPr>
          <p:cNvPr id="20483" name="Text Box 5"/>
          <p:cNvSpPr txBox="1">
            <a:spLocks noChangeArrowheads="1"/>
          </p:cNvSpPr>
          <p:nvPr/>
        </p:nvSpPr>
        <p:spPr bwMode="auto">
          <a:xfrm>
            <a:off x="550863" y="1557338"/>
            <a:ext cx="8342312" cy="5324475"/>
          </a:xfrm>
          <a:prstGeom prst="rect">
            <a:avLst/>
          </a:prstGeom>
          <a:noFill/>
          <a:ln w="9525">
            <a:noFill/>
            <a:miter lim="800000"/>
            <a:headEnd/>
            <a:tailEnd/>
          </a:ln>
        </p:spPr>
        <p:txBody>
          <a:bodyPr>
            <a:spAutoFit/>
          </a:bodyPr>
          <a:lstStyle>
            <a:lvl1pPr marL="342900" indent="-342900"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fa-IR" dirty="0"/>
          </a:p>
          <a:p>
            <a:pPr algn="r" eaLnBrk="1" hangingPunct="1">
              <a:lnSpc>
                <a:spcPct val="150000"/>
              </a:lnSpc>
            </a:pPr>
            <a:r>
              <a:rPr lang="fa-IR" sz="2800" b="1" dirty="0">
                <a:effectLst>
                  <a:outerShdw blurRad="38100" dist="38100" dir="2700000" algn="tl">
                    <a:srgbClr val="000000">
                      <a:alpha val="43137"/>
                    </a:srgbClr>
                  </a:outerShdw>
                </a:effectLst>
                <a:cs typeface="B Roya" pitchFamily="2" charset="-78"/>
              </a:rPr>
              <a:t>    </a:t>
            </a:r>
            <a:r>
              <a:rPr lang="ar-SA" sz="2800" b="1" dirty="0">
                <a:solidFill>
                  <a:srgbClr val="333300"/>
                </a:solidFill>
                <a:effectLst>
                  <a:outerShdw blurRad="38100" dist="38100" dir="2700000" algn="tl">
                    <a:srgbClr val="000000">
                      <a:alpha val="43137"/>
                    </a:srgbClr>
                  </a:outerShdw>
                </a:effectLst>
                <a:latin typeface="Times New Roman" pitchFamily="18" charset="0"/>
                <a:cs typeface="B Roya" pitchFamily="2" charset="-78"/>
              </a:rPr>
              <a:t>دراين الگوي ارزش‌يابي</a:t>
            </a:r>
            <a:r>
              <a:rPr lang="fa-IR" sz="2800" b="1" dirty="0">
                <a:solidFill>
                  <a:srgbClr val="333300"/>
                </a:solidFill>
                <a:effectLst>
                  <a:outerShdw blurRad="38100" dist="38100" dir="2700000" algn="tl">
                    <a:srgbClr val="000000">
                      <a:alpha val="43137"/>
                    </a:srgbClr>
                  </a:outerShdw>
                </a:effectLst>
                <a:latin typeface="Times New Roman" pitchFamily="18" charset="0"/>
                <a:cs typeface="B Roya" pitchFamily="2" charset="-78"/>
              </a:rPr>
              <a:t> </a:t>
            </a:r>
            <a:r>
              <a:rPr lang="ar-SA" sz="2800" b="1" dirty="0">
                <a:solidFill>
                  <a:srgbClr val="333300"/>
                </a:solidFill>
                <a:effectLst>
                  <a:outerShdw blurRad="38100" dist="38100" dir="2700000" algn="tl">
                    <a:srgbClr val="000000">
                      <a:alpha val="43137"/>
                    </a:srgbClr>
                  </a:outerShdw>
                </a:effectLst>
                <a:latin typeface="Times New Roman" pitchFamily="18" charset="0"/>
                <a:cs typeface="B Roya" pitchFamily="2" charset="-78"/>
              </a:rPr>
              <a:t>ابزارهاي جمع‌آوري اطلاعات متنوع شده ا‌ند و علاوه بر </a:t>
            </a:r>
            <a:r>
              <a:rPr lang="ar-SA" sz="2800" b="1" dirty="0">
                <a:solidFill>
                  <a:srgbClr val="C00000"/>
                </a:solidFill>
                <a:effectLst>
                  <a:outerShdw blurRad="38100" dist="38100" dir="2700000" algn="tl">
                    <a:srgbClr val="000000">
                      <a:alpha val="43137"/>
                    </a:srgbClr>
                  </a:outerShdw>
                </a:effectLst>
                <a:latin typeface="Times New Roman" pitchFamily="18" charset="0"/>
                <a:cs typeface="B Roya" pitchFamily="2" charset="-78"/>
              </a:rPr>
              <a:t>آزمون هاي مداد کاغذي  </a:t>
            </a:r>
            <a:r>
              <a:rPr lang="ar-SA" sz="2800" b="1" dirty="0">
                <a:solidFill>
                  <a:srgbClr val="333300"/>
                </a:solidFill>
                <a:effectLst>
                  <a:outerShdw blurRad="38100" dist="38100" dir="2700000" algn="tl">
                    <a:srgbClr val="000000">
                      <a:alpha val="43137"/>
                    </a:srgbClr>
                  </a:outerShdw>
                </a:effectLst>
                <a:latin typeface="Times New Roman" pitchFamily="18" charset="0"/>
                <a:cs typeface="B Roya" pitchFamily="2" charset="-78"/>
              </a:rPr>
              <a:t>ابزارهاي ديگري چون </a:t>
            </a:r>
            <a:r>
              <a:rPr lang="ar-SA" sz="2800" b="1" dirty="0">
                <a:solidFill>
                  <a:srgbClr val="0000FF"/>
                </a:solidFill>
                <a:effectLst>
                  <a:outerShdw blurRad="38100" dist="38100" dir="2700000" algn="tl">
                    <a:srgbClr val="000000">
                      <a:alpha val="43137"/>
                    </a:srgbClr>
                  </a:outerShdw>
                </a:effectLst>
                <a:latin typeface="Times New Roman" pitchFamily="18" charset="0"/>
                <a:cs typeface="B Roya" pitchFamily="2" charset="-78"/>
              </a:rPr>
              <a:t>پوشه ي كار، ابزارهاي ثبت مشاهده، تکاليف درسي و آزمون هاي عملكردي </a:t>
            </a:r>
            <a:r>
              <a:rPr lang="fa-IR" sz="2800" b="1" dirty="0">
                <a:solidFill>
                  <a:srgbClr val="0000FF"/>
                </a:solidFill>
                <a:effectLst>
                  <a:outerShdw blurRad="38100" dist="38100" dir="2700000" algn="tl">
                    <a:srgbClr val="000000">
                      <a:alpha val="43137"/>
                    </a:srgbClr>
                  </a:outerShdw>
                </a:effectLst>
                <a:latin typeface="Times New Roman" pitchFamily="18" charset="0"/>
                <a:cs typeface="B Roya" pitchFamily="2" charset="-78"/>
              </a:rPr>
              <a:t>و خود سنجي </a:t>
            </a:r>
            <a:r>
              <a:rPr lang="ar-SA" sz="2800" b="1" dirty="0">
                <a:solidFill>
                  <a:srgbClr val="333300"/>
                </a:solidFill>
                <a:effectLst>
                  <a:outerShdw blurRad="38100" dist="38100" dir="2700000" algn="tl">
                    <a:srgbClr val="000000">
                      <a:alpha val="43137"/>
                    </a:srgbClr>
                  </a:outerShdw>
                </a:effectLst>
                <a:latin typeface="Times New Roman" pitchFamily="18" charset="0"/>
                <a:cs typeface="B Roya" pitchFamily="2" charset="-78"/>
              </a:rPr>
              <a:t>نيز مورد استفاده قرار مي‌گيرند. اين ابزارها اطلاعات بيش‌تر و وسيع‌تري را براي معلّم، </a:t>
            </a:r>
            <a:r>
              <a:rPr lang="fa-IR" sz="2800" b="1" dirty="0">
                <a:solidFill>
                  <a:srgbClr val="333300"/>
                </a:solidFill>
                <a:effectLst>
                  <a:outerShdw blurRad="38100" dist="38100" dir="2700000" algn="tl">
                    <a:srgbClr val="000000">
                      <a:alpha val="43137"/>
                    </a:srgbClr>
                  </a:outerShdw>
                </a:effectLst>
                <a:latin typeface="Times New Roman" pitchFamily="18" charset="0"/>
                <a:cs typeface="B Roya" pitchFamily="2" charset="-78"/>
              </a:rPr>
              <a:t>فراهم</a:t>
            </a:r>
            <a:r>
              <a:rPr lang="ar-SA" sz="2800" b="1" dirty="0">
                <a:solidFill>
                  <a:srgbClr val="333300"/>
                </a:solidFill>
                <a:effectLst>
                  <a:outerShdw blurRad="38100" dist="38100" dir="2700000" algn="tl">
                    <a:srgbClr val="000000">
                      <a:alpha val="43137"/>
                    </a:srgbClr>
                  </a:outerShdw>
                </a:effectLst>
                <a:latin typeface="Times New Roman" pitchFamily="18" charset="0"/>
                <a:cs typeface="B Roya" pitchFamily="2" charset="-78"/>
              </a:rPr>
              <a:t> مي‌سازد  و در نتيجه هم </a:t>
            </a:r>
            <a:r>
              <a:rPr lang="ar-SA" sz="2800" b="1" dirty="0">
                <a:solidFill>
                  <a:srgbClr val="C00000"/>
                </a:solidFill>
                <a:effectLst>
                  <a:outerShdw blurRad="38100" dist="38100" dir="2700000" algn="tl">
                    <a:srgbClr val="000000">
                      <a:alpha val="43137"/>
                    </a:srgbClr>
                  </a:outerShdw>
                </a:effectLst>
                <a:latin typeface="Times New Roman" pitchFamily="18" charset="0"/>
                <a:cs typeface="B Roya" pitchFamily="2" charset="-78"/>
              </a:rPr>
              <a:t>اعتبار اطلاعات </a:t>
            </a:r>
            <a:r>
              <a:rPr lang="ar-SA" sz="2800" b="1" dirty="0">
                <a:solidFill>
                  <a:srgbClr val="333300"/>
                </a:solidFill>
                <a:effectLst>
                  <a:outerShdw blurRad="38100" dist="38100" dir="2700000" algn="tl">
                    <a:srgbClr val="000000">
                      <a:alpha val="43137"/>
                    </a:srgbClr>
                  </a:outerShdw>
                </a:effectLst>
                <a:latin typeface="Times New Roman" pitchFamily="18" charset="0"/>
                <a:cs typeface="B Roya" pitchFamily="2" charset="-78"/>
              </a:rPr>
              <a:t>به سبب تنوع در ابزارها، بيش‌تر مي‌شود و هم </a:t>
            </a:r>
            <a:r>
              <a:rPr lang="ar-SA" sz="2800" b="1" dirty="0">
                <a:solidFill>
                  <a:srgbClr val="008000"/>
                </a:solidFill>
                <a:effectLst>
                  <a:outerShdw blurRad="38100" dist="38100" dir="2700000" algn="tl">
                    <a:srgbClr val="000000">
                      <a:alpha val="43137"/>
                    </a:srgbClr>
                  </a:outerShdw>
                </a:effectLst>
                <a:latin typeface="Times New Roman" pitchFamily="18" charset="0"/>
                <a:cs typeface="B Roya" pitchFamily="2" charset="-78"/>
              </a:rPr>
              <a:t>قضاوت و داوري معلّم واقعي تر و منصفانه‌تر </a:t>
            </a:r>
            <a:r>
              <a:rPr lang="ar-SA" sz="2800" b="1" dirty="0">
                <a:solidFill>
                  <a:srgbClr val="333300"/>
                </a:solidFill>
                <a:effectLst>
                  <a:outerShdw blurRad="38100" dist="38100" dir="2700000" algn="tl">
                    <a:srgbClr val="000000">
                      <a:alpha val="43137"/>
                    </a:srgbClr>
                  </a:outerShdw>
                </a:effectLst>
                <a:latin typeface="Times New Roman" pitchFamily="18" charset="0"/>
                <a:cs typeface="B Roya" pitchFamily="2" charset="-78"/>
              </a:rPr>
              <a:t>مي گردد.</a:t>
            </a:r>
            <a:r>
              <a:rPr lang="en-US" sz="2800" b="1" dirty="0">
                <a:solidFill>
                  <a:srgbClr val="333300"/>
                </a:solidFill>
                <a:effectLst>
                  <a:outerShdw blurRad="38100" dist="38100" dir="2700000" algn="tl">
                    <a:srgbClr val="000000">
                      <a:alpha val="43137"/>
                    </a:srgbClr>
                  </a:outerShdw>
                </a:effectLst>
                <a:latin typeface="Times New Roman" pitchFamily="18" charset="0"/>
                <a:cs typeface="B Roya" pitchFamily="2" charset="-78"/>
              </a:rPr>
              <a:t> </a:t>
            </a:r>
            <a:endParaRPr lang="fa-IR" sz="2800" b="1" dirty="0">
              <a:solidFill>
                <a:srgbClr val="333300"/>
              </a:solidFill>
              <a:effectLst>
                <a:outerShdw blurRad="38100" dist="38100" dir="2700000" algn="tl">
                  <a:srgbClr val="000000">
                    <a:alpha val="43137"/>
                  </a:srgbClr>
                </a:outerShdw>
              </a:effectLst>
              <a:latin typeface="Times New Roman" pitchFamily="18" charset="0"/>
              <a:cs typeface="B Roya" pitchFamily="2" charset="-78"/>
            </a:endParaRPr>
          </a:p>
          <a:p>
            <a:pPr algn="just" eaLnBrk="1" hangingPunct="1">
              <a:buFontTx/>
              <a:buAutoNum type="arabicPeriod"/>
            </a:pPr>
            <a:endParaRPr lang="en-US" sz="2800" b="1" dirty="0">
              <a:solidFill>
                <a:srgbClr val="333300"/>
              </a:solidFill>
              <a:effectLst>
                <a:outerShdw blurRad="38100" dist="38100" dir="2700000" algn="tl">
                  <a:srgbClr val="000000"/>
                </a:outerShdw>
              </a:effectLst>
              <a:latin typeface="Times New Roman" pitchFamily="18" charset="0"/>
              <a:cs typeface="Times New Roman" pitchFamily="18" charset="0"/>
            </a:endParaRPr>
          </a:p>
        </p:txBody>
      </p:sp>
      <p:sp>
        <p:nvSpPr>
          <p:cNvPr id="6" name="Cloud Callout 5"/>
          <p:cNvSpPr/>
          <p:nvPr/>
        </p:nvSpPr>
        <p:spPr bwMode="auto">
          <a:xfrm>
            <a:off x="3348038" y="404813"/>
            <a:ext cx="5111750" cy="1316037"/>
          </a:xfrm>
          <a:prstGeom prst="cloudCallou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342900" indent="-342900">
              <a:defRPr/>
            </a:pPr>
            <a:r>
              <a:rPr lang="fa-IR" sz="3200" b="1" dirty="0">
                <a:solidFill>
                  <a:srgbClr val="002060"/>
                </a:solidFill>
                <a:cs typeface="B Roya" pitchFamily="2" charset="-78"/>
              </a:rPr>
              <a:t>تنوع بخشي به ابزارهاي ارزشيابي</a:t>
            </a:r>
            <a:r>
              <a:rPr lang="fa-IR" sz="3200" dirty="0">
                <a:solidFill>
                  <a:srgbClr val="002060"/>
                </a:solidFill>
                <a:cs typeface="B Roya" pitchFamily="2" charset="-78"/>
              </a:rPr>
              <a:t> </a:t>
            </a:r>
          </a:p>
        </p:txBody>
      </p:sp>
      <p:sp>
        <p:nvSpPr>
          <p:cNvPr id="104453" name="Slide Number Placeholder 7"/>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B3DA7C6-4CBA-4365-AA7C-96CA93390C02}" type="slidenum">
              <a:rPr lang="ar-SA"/>
              <a:pPr eaLnBrk="1" hangingPunct="1"/>
              <a:t>27</a:t>
            </a:fld>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ounded Rectangular Callout 4"/>
          <p:cNvSpPr/>
          <p:nvPr/>
        </p:nvSpPr>
        <p:spPr>
          <a:xfrm>
            <a:off x="5651500" y="4573588"/>
            <a:ext cx="2417763" cy="838200"/>
          </a:xfrm>
          <a:prstGeom prst="wedgeRoundRectCallout">
            <a:avLst>
              <a:gd name="adj1" fmla="val -49677"/>
              <a:gd name="adj2" fmla="val -173254"/>
              <a:gd name="adj3" fmla="val 16667"/>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fa-IR" sz="3200" b="1" dirty="0">
                <a:solidFill>
                  <a:srgbClr val="002060"/>
                </a:solidFill>
                <a:ea typeface="Arial" charset="0"/>
                <a:cs typeface="B Mitra" pitchFamily="2" charset="-78"/>
              </a:rPr>
              <a:t>پیش نیازها</a:t>
            </a:r>
          </a:p>
        </p:txBody>
      </p:sp>
      <p:sp>
        <p:nvSpPr>
          <p:cNvPr id="6" name="Rounded Rectangular Callout 5"/>
          <p:cNvSpPr/>
          <p:nvPr/>
        </p:nvSpPr>
        <p:spPr>
          <a:xfrm>
            <a:off x="1331640" y="4573588"/>
            <a:ext cx="2264048" cy="838200"/>
          </a:xfrm>
          <a:prstGeom prst="wedgeRoundRectCallout">
            <a:avLst>
              <a:gd name="adj1" fmla="val 54056"/>
              <a:gd name="adj2" fmla="val -159557"/>
              <a:gd name="adj3" fmla="val 16667"/>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fa-IR" sz="3200" b="1" dirty="0">
                <a:solidFill>
                  <a:srgbClr val="002060"/>
                </a:solidFill>
                <a:ea typeface="Arial" charset="0"/>
                <a:cs typeface="B Mitra" pitchFamily="2" charset="-78"/>
              </a:rPr>
              <a:t>شیوه </a:t>
            </a:r>
            <a:r>
              <a:rPr lang="fa-IR" sz="3200" b="1" dirty="0" smtClean="0">
                <a:solidFill>
                  <a:srgbClr val="002060"/>
                </a:solidFill>
                <a:ea typeface="Arial" charset="0"/>
                <a:cs typeface="B Mitra" pitchFamily="2" charset="-78"/>
              </a:rPr>
              <a:t>ي اجرا</a:t>
            </a:r>
            <a:endParaRPr lang="fa-IR" sz="3200" b="1" dirty="0">
              <a:solidFill>
                <a:srgbClr val="002060"/>
              </a:solidFill>
              <a:ea typeface="Arial" charset="0"/>
              <a:cs typeface="B Mitra" pitchFamily="2" charset="-78"/>
            </a:endParaRPr>
          </a:p>
        </p:txBody>
      </p:sp>
      <p:sp>
        <p:nvSpPr>
          <p:cNvPr id="110596" name="Slide Number Placeholder 7"/>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3753838-04FA-4558-A71D-92A2A761F186}" type="slidenum">
              <a:rPr lang="ar-SA"/>
              <a:pPr eaLnBrk="1" hangingPunct="1"/>
              <a:t>28</a:t>
            </a:fld>
            <a:endParaRPr lang="en-US"/>
          </a:p>
        </p:txBody>
      </p:sp>
      <p:sp>
        <p:nvSpPr>
          <p:cNvPr id="2" name="Rectangle 1"/>
          <p:cNvSpPr/>
          <p:nvPr/>
        </p:nvSpPr>
        <p:spPr>
          <a:xfrm>
            <a:off x="181372" y="548680"/>
            <a:ext cx="8820471" cy="2746906"/>
          </a:xfrm>
          <a:prstGeom prst="rect">
            <a:avLst/>
          </a:prstGeom>
          <a:noFill/>
        </p:spPr>
        <p:txBody>
          <a:bodyPr>
            <a:spAutoFit/>
          </a:bodyPr>
          <a:lstStyle/>
          <a:p>
            <a:pPr algn="ctr">
              <a:lnSpc>
                <a:spcPct val="150000"/>
              </a:lnSpc>
              <a:defRPr/>
            </a:pPr>
            <a:r>
              <a:rPr lang="fa-IR" sz="6000" b="1" kern="10" spc="50" dirty="0">
                <a:ln w="12700" cmpd="sng">
                  <a:solidFill>
                    <a:schemeClr val="accent6">
                      <a:satMod val="120000"/>
                      <a:shade val="80000"/>
                    </a:schemeClr>
                  </a:solidFill>
                  <a:prstDash val="solid"/>
                </a:ln>
                <a:solidFill>
                  <a:srgbClr val="FFC000"/>
                </a:solidFill>
                <a:effectLst>
                  <a:glow rad="53100">
                    <a:schemeClr val="accent6">
                      <a:satMod val="180000"/>
                      <a:alpha val="30000"/>
                    </a:schemeClr>
                  </a:glow>
                </a:effectLst>
                <a:latin typeface="B Jadid"/>
                <a:ea typeface="+mn-ea"/>
                <a:cs typeface="B Titr" pitchFamily="2" charset="-78"/>
              </a:rPr>
              <a:t>چگونه</a:t>
            </a:r>
            <a:r>
              <a:rPr lang="fa-IR" sz="6000" b="1" kern="1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 Jadid"/>
                <a:ea typeface="+mn-ea"/>
                <a:cs typeface="B Titr" pitchFamily="2" charset="-78"/>
              </a:rPr>
              <a:t> </a:t>
            </a:r>
            <a:r>
              <a:rPr lang="fa-IR" sz="6000" b="1" kern="10" spc="50" dirty="0">
                <a:ln w="12700" cmpd="sng">
                  <a:solidFill>
                    <a:schemeClr val="accent6">
                      <a:satMod val="120000"/>
                      <a:shade val="80000"/>
                    </a:schemeClr>
                  </a:solidFill>
                  <a:prstDash val="solid"/>
                </a:ln>
                <a:solidFill>
                  <a:srgbClr val="66FFFF"/>
                </a:solidFill>
                <a:effectLst>
                  <a:glow rad="53100">
                    <a:schemeClr val="accent6">
                      <a:satMod val="180000"/>
                      <a:alpha val="30000"/>
                    </a:schemeClr>
                  </a:glow>
                </a:effectLst>
                <a:latin typeface="B Jadid"/>
                <a:ea typeface="+mn-ea"/>
                <a:cs typeface="B Titr" pitchFamily="2" charset="-78"/>
              </a:rPr>
              <a:t>ارزشیابی کیفی توصیفی </a:t>
            </a:r>
            <a:r>
              <a:rPr lang="fa-IR" sz="6000" b="1" kern="1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 Jadid"/>
                <a:ea typeface="+mn-ea"/>
                <a:cs typeface="B Titr" pitchFamily="2" charset="-78"/>
              </a:rPr>
              <a:t>اجرا می گردد؟</a:t>
            </a:r>
            <a:endParaRPr lang="en-US"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Cloud Callout 4"/>
          <p:cNvSpPr/>
          <p:nvPr/>
        </p:nvSpPr>
        <p:spPr bwMode="auto">
          <a:xfrm>
            <a:off x="3132138" y="357188"/>
            <a:ext cx="4940300" cy="1643062"/>
          </a:xfrm>
          <a:prstGeom prst="cloudCallout">
            <a:avLst>
              <a:gd name="adj1" fmla="val -33686"/>
              <a:gd name="adj2" fmla="val 36220"/>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lstStyle/>
          <a:p>
            <a:pPr>
              <a:defRPr/>
            </a:pPr>
            <a:r>
              <a:rPr lang="fa-IR" sz="4000" dirty="0">
                <a:solidFill>
                  <a:srgbClr val="002060"/>
                </a:solidFill>
                <a:cs typeface="B Homa" pitchFamily="2" charset="-78"/>
              </a:rPr>
              <a:t>يک پرسش مهم!</a:t>
            </a:r>
            <a:endParaRPr lang="en-US" sz="4000" dirty="0">
              <a:solidFill>
                <a:srgbClr val="002060"/>
              </a:solidFill>
              <a:cs typeface="B Homa" pitchFamily="2" charset="-78"/>
            </a:endParaRPr>
          </a:p>
        </p:txBody>
      </p:sp>
      <p:sp>
        <p:nvSpPr>
          <p:cNvPr id="111619" name="Slide Number Placeholder 6"/>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9B398C7-FBC7-4EFB-98D0-21698155F567}" type="slidenum">
              <a:rPr lang="ar-SA"/>
              <a:pPr eaLnBrk="1" hangingPunct="1"/>
              <a:t>29</a:t>
            </a:fld>
            <a:endParaRPr lang="en-US"/>
          </a:p>
        </p:txBody>
      </p:sp>
      <p:sp>
        <p:nvSpPr>
          <p:cNvPr id="2" name="Rectangle 1"/>
          <p:cNvSpPr/>
          <p:nvPr/>
        </p:nvSpPr>
        <p:spPr>
          <a:xfrm>
            <a:off x="359024" y="2057400"/>
            <a:ext cx="8556376" cy="3370153"/>
          </a:xfrm>
          <a:prstGeom prst="rect">
            <a:avLst/>
          </a:prstGeom>
        </p:spPr>
        <p:txBody>
          <a:bodyPr wrap="square">
            <a:spAutoFit/>
          </a:bodyPr>
          <a:lstStyle/>
          <a:p>
            <a:pPr algn="r">
              <a:lnSpc>
                <a:spcPct val="150000"/>
              </a:lnSpc>
              <a:defRPr/>
            </a:pPr>
            <a:r>
              <a:rPr lang="fa-IR" sz="4400" b="1" dirty="0" smtClean="0">
                <a:ln w="19050">
                  <a:solidFill>
                    <a:schemeClr val="tx1"/>
                  </a:solidFill>
                  <a:prstDash val="solid"/>
                </a:ln>
                <a:solidFill>
                  <a:schemeClr val="bg2">
                    <a:lumMod val="90000"/>
                  </a:schemeClr>
                </a:solidFill>
                <a:effectLst>
                  <a:outerShdw blurRad="50000" dist="50800" dir="7500000" algn="tl">
                    <a:srgbClr val="000000">
                      <a:shade val="5000"/>
                      <a:alpha val="35000"/>
                    </a:srgbClr>
                  </a:outerShdw>
                </a:effectLst>
                <a:ea typeface="+mn-ea"/>
                <a:cs typeface="B Titr" pitchFamily="2" charset="-78"/>
              </a:rPr>
              <a:t>           براي </a:t>
            </a:r>
            <a:r>
              <a:rPr lang="fa-IR" sz="4400" b="1" dirty="0">
                <a:ln w="19050">
                  <a:solidFill>
                    <a:schemeClr val="tx1"/>
                  </a:solidFill>
                  <a:prstDash val="solid"/>
                </a:ln>
                <a:solidFill>
                  <a:schemeClr val="bg2">
                    <a:lumMod val="90000"/>
                  </a:schemeClr>
                </a:solidFill>
                <a:effectLst>
                  <a:outerShdw blurRad="50000" dist="50800" dir="7500000" algn="tl">
                    <a:srgbClr val="000000">
                      <a:shade val="5000"/>
                      <a:alpha val="35000"/>
                    </a:srgbClr>
                  </a:outerShdw>
                </a:effectLst>
                <a:ea typeface="+mn-ea"/>
                <a:cs typeface="B Titr" pitchFamily="2" charset="-78"/>
              </a:rPr>
              <a:t>اجراي </a:t>
            </a:r>
          </a:p>
          <a:p>
            <a:pPr algn="r">
              <a:lnSpc>
                <a:spcPct val="150000"/>
              </a:lnSpc>
              <a:defRPr/>
            </a:pPr>
            <a:r>
              <a:rPr lang="fa-IR" sz="4400" b="1" dirty="0">
                <a:ln w="19050">
                  <a:solidFill>
                    <a:schemeClr val="tx1"/>
                  </a:solidFill>
                  <a:prstDash val="solid"/>
                </a:ln>
                <a:solidFill>
                  <a:srgbClr val="FF6600"/>
                </a:solidFill>
                <a:effectLst>
                  <a:outerShdw blurRad="50000" dist="50800" dir="7500000" algn="tl">
                    <a:srgbClr val="000000">
                      <a:shade val="5000"/>
                      <a:alpha val="35000"/>
                    </a:srgbClr>
                  </a:outerShdw>
                </a:effectLst>
                <a:ea typeface="+mn-ea"/>
                <a:cs typeface="B Titr" pitchFamily="2" charset="-78"/>
              </a:rPr>
              <a:t>              ارزشيابي کيفي توصيفي </a:t>
            </a:r>
          </a:p>
          <a:p>
            <a:pPr algn="r">
              <a:lnSpc>
                <a:spcPct val="150000"/>
              </a:lnSpc>
              <a:defRPr/>
            </a:pPr>
            <a:r>
              <a:rPr lang="en-US" sz="5400" b="1" dirty="0" smtClean="0">
                <a:ln w="19050">
                  <a:solidFill>
                    <a:schemeClr val="tx1"/>
                  </a:solidFill>
                  <a:prstDash val="solid"/>
                </a:ln>
                <a:solidFill>
                  <a:schemeClr val="bg2">
                    <a:lumMod val="90000"/>
                  </a:schemeClr>
                </a:solidFill>
                <a:effectLst>
                  <a:outerShdw blurRad="50000" dist="50800" dir="7500000" algn="tl">
                    <a:srgbClr val="000000">
                      <a:shade val="5000"/>
                      <a:alpha val="35000"/>
                    </a:srgbClr>
                  </a:outerShdw>
                </a:effectLst>
                <a:cs typeface="B Titr" pitchFamily="2" charset="-78"/>
              </a:rPr>
              <a:t> </a:t>
            </a:r>
            <a:r>
              <a:rPr lang="fa-IR" sz="5400" b="1" dirty="0" smtClean="0">
                <a:ln w="19050">
                  <a:solidFill>
                    <a:schemeClr val="tx1"/>
                  </a:solidFill>
                  <a:prstDash val="solid"/>
                </a:ln>
                <a:solidFill>
                  <a:schemeClr val="bg2">
                    <a:lumMod val="90000"/>
                  </a:schemeClr>
                </a:solidFill>
                <a:effectLst>
                  <a:outerShdw blurRad="50000" dist="50800" dir="7500000" algn="tl">
                    <a:srgbClr val="000000">
                      <a:shade val="5000"/>
                      <a:alpha val="35000"/>
                    </a:srgbClr>
                  </a:outerShdw>
                </a:effectLst>
                <a:cs typeface="B Titr" pitchFamily="2" charset="-78"/>
              </a:rPr>
              <a:t>چه </a:t>
            </a:r>
            <a:r>
              <a:rPr lang="fa-IR" sz="5400" b="1" dirty="0" smtClean="0">
                <a:ln w="19050">
                  <a:solidFill>
                    <a:schemeClr val="tx1"/>
                  </a:solidFill>
                  <a:prstDash val="solid"/>
                </a:ln>
                <a:solidFill>
                  <a:schemeClr val="accent3">
                    <a:lumMod val="75000"/>
                  </a:schemeClr>
                </a:solidFill>
                <a:effectLst>
                  <a:outerShdw blurRad="50000" dist="50800" dir="7500000" algn="tl">
                    <a:srgbClr val="000000">
                      <a:shade val="5000"/>
                      <a:alpha val="35000"/>
                    </a:srgbClr>
                  </a:outerShdw>
                </a:effectLst>
                <a:cs typeface="B Titr" pitchFamily="2" charset="-78"/>
              </a:rPr>
              <a:t>پيش نيازهايي </a:t>
            </a:r>
            <a:r>
              <a:rPr lang="fa-IR" sz="5400" b="1" dirty="0" smtClean="0">
                <a:ln w="19050">
                  <a:solidFill>
                    <a:schemeClr val="tx1"/>
                  </a:solidFill>
                  <a:prstDash val="solid"/>
                </a:ln>
                <a:solidFill>
                  <a:schemeClr val="bg2">
                    <a:lumMod val="90000"/>
                  </a:schemeClr>
                </a:solidFill>
                <a:effectLst>
                  <a:outerShdw blurRad="50000" dist="50800" dir="7500000" algn="tl">
                    <a:srgbClr val="000000">
                      <a:shade val="5000"/>
                      <a:alpha val="35000"/>
                    </a:srgbClr>
                  </a:outerShdw>
                </a:effectLst>
                <a:cs typeface="B Titr" pitchFamily="2" charset="-78"/>
              </a:rPr>
              <a:t>لازم است؟</a:t>
            </a:r>
            <a:endParaRPr lang="en-US" sz="5400" b="1" dirty="0">
              <a:ln w="19050">
                <a:solidFill>
                  <a:schemeClr val="tx1"/>
                </a:solidFill>
                <a:prstDash val="solid"/>
              </a:ln>
              <a:solidFill>
                <a:schemeClr val="bg2">
                  <a:lumMod val="90000"/>
                </a:schemeClr>
              </a:solidFill>
              <a:effectLst>
                <a:outerShdw blurRad="50000" dist="50800" dir="7500000" algn="tl">
                  <a:srgbClr val="000000">
                    <a:shade val="5000"/>
                    <a:alpha val="35000"/>
                  </a:srgbClr>
                </a:outerShdw>
              </a:effectLst>
              <a:ea typeface="+mn-ea"/>
              <a:cs typeface="B Titr" pitchFamily="2" charset="-78"/>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850"/>
            <a:ext cx="8229600" cy="795338"/>
          </a:xfrm>
        </p:spPr>
        <p:txBody>
          <a:bodyPr>
            <a:normAutofit fontScale="90000"/>
          </a:bodyPr>
          <a:lstStyle/>
          <a:p>
            <a:pPr marL="26988" algn="ctr" eaLnBrk="1" hangingPunct="1">
              <a:spcBef>
                <a:spcPts val="575"/>
              </a:spcBef>
            </a:pPr>
            <a:r>
              <a:rPr lang="fa-IR" sz="4000" b="1" smtClean="0">
                <a:solidFill>
                  <a:srgbClr val="C00000"/>
                </a:solidFill>
                <a:cs typeface="B Titr" pitchFamily="2" charset="-78"/>
              </a:rPr>
              <a:t>فهرست محتوی :</a:t>
            </a:r>
            <a:r>
              <a:rPr lang="fa-IR" sz="2400" b="1" smtClean="0">
                <a:solidFill>
                  <a:srgbClr val="C00000"/>
                </a:solidFill>
                <a:cs typeface="B Titr" pitchFamily="2" charset="-78"/>
              </a:rPr>
              <a:t> </a:t>
            </a:r>
            <a:br>
              <a:rPr lang="fa-IR" sz="2400" b="1" smtClean="0">
                <a:solidFill>
                  <a:srgbClr val="C00000"/>
                </a:solidFill>
                <a:cs typeface="B Titr" pitchFamily="2" charset="-78"/>
              </a:rPr>
            </a:br>
            <a:endParaRPr lang="fa-IR" sz="2400" b="1" smtClean="0">
              <a:solidFill>
                <a:srgbClr val="C00000"/>
              </a:solidFill>
              <a:cs typeface="B Titr" pitchFamily="2" charset="-78"/>
            </a:endParaRPr>
          </a:p>
        </p:txBody>
      </p:sp>
      <p:sp>
        <p:nvSpPr>
          <p:cNvPr id="3" name="Content Placeholder 2"/>
          <p:cNvSpPr>
            <a:spLocks noGrp="1"/>
          </p:cNvSpPr>
          <p:nvPr>
            <p:ph idx="1"/>
          </p:nvPr>
        </p:nvSpPr>
        <p:spPr>
          <a:xfrm>
            <a:off x="1371600" y="1524000"/>
            <a:ext cx="7239000" cy="4787900"/>
          </a:xfrm>
        </p:spPr>
        <p:txBody>
          <a:bodyPr>
            <a:normAutofit fontScale="62500" lnSpcReduction="20000"/>
          </a:bodyPr>
          <a:lstStyle/>
          <a:p>
            <a:pPr marL="769938" indent="-742950" algn="r" rtl="1" eaLnBrk="1" fontAlgn="auto" hangingPunct="1">
              <a:spcBef>
                <a:spcPts val="575"/>
              </a:spcBef>
              <a:spcAft>
                <a:spcPts val="0"/>
              </a:spcAft>
              <a:buClr>
                <a:schemeClr val="accent3"/>
              </a:buClr>
              <a:defRPr/>
            </a:pPr>
            <a:r>
              <a:rPr lang="fa-IR" sz="3600" dirty="0" smtClean="0">
                <a:ea typeface="+mn-ea"/>
                <a:cs typeface="B Mitra" pitchFamily="2" charset="-78"/>
              </a:rPr>
              <a:t>اندازه گیری ، سنجش و ارزشیابی (مفاهیم)</a:t>
            </a:r>
          </a:p>
          <a:p>
            <a:pPr marL="769938" indent="-742950" algn="r" rtl="1" eaLnBrk="1" fontAlgn="auto" hangingPunct="1">
              <a:spcBef>
                <a:spcPts val="575"/>
              </a:spcBef>
              <a:spcAft>
                <a:spcPts val="0"/>
              </a:spcAft>
              <a:buClr>
                <a:schemeClr val="accent3"/>
              </a:buClr>
              <a:defRPr/>
            </a:pPr>
            <a:r>
              <a:rPr lang="fa-IR" sz="3600" dirty="0" smtClean="0">
                <a:ea typeface="+mn-ea"/>
                <a:cs typeface="B Mitra" pitchFamily="2" charset="-78"/>
              </a:rPr>
              <a:t>کارکرد های اساسی سنجش و  ارزشیابی تحصیلی </a:t>
            </a:r>
          </a:p>
          <a:p>
            <a:pPr marL="769938" indent="-742950" algn="r" rtl="1" eaLnBrk="1" fontAlgn="auto" hangingPunct="1">
              <a:spcBef>
                <a:spcPts val="575"/>
              </a:spcBef>
              <a:spcAft>
                <a:spcPts val="0"/>
              </a:spcAft>
              <a:buClr>
                <a:schemeClr val="accent3"/>
              </a:buClr>
              <a:defRPr/>
            </a:pPr>
            <a:r>
              <a:rPr lang="fa-IR" sz="3600" dirty="0" smtClean="0">
                <a:ea typeface="+mn-ea"/>
                <a:cs typeface="B Mitra" pitchFamily="2" charset="-78"/>
              </a:rPr>
              <a:t>اجزا  و عناصر</a:t>
            </a:r>
            <a:r>
              <a:rPr lang="fa-IR" sz="3600" dirty="0" smtClean="0">
                <a:cs typeface="B Mitra" pitchFamily="2" charset="-78"/>
              </a:rPr>
              <a:t> سنجش و  ارزشیابی</a:t>
            </a:r>
            <a:r>
              <a:rPr lang="fa-IR" sz="3600" dirty="0" smtClean="0">
                <a:ea typeface="+mn-ea"/>
                <a:cs typeface="B Mitra" pitchFamily="2" charset="-78"/>
              </a:rPr>
              <a:t> </a:t>
            </a:r>
          </a:p>
          <a:p>
            <a:pPr marL="769938" indent="-742950" algn="r" rtl="1" eaLnBrk="1" fontAlgn="auto" hangingPunct="1">
              <a:spcBef>
                <a:spcPts val="575"/>
              </a:spcBef>
              <a:spcAft>
                <a:spcPts val="0"/>
              </a:spcAft>
              <a:buClr>
                <a:schemeClr val="accent3"/>
              </a:buClr>
              <a:defRPr/>
            </a:pPr>
            <a:r>
              <a:rPr lang="fa-IR" sz="3600" dirty="0" smtClean="0">
                <a:ea typeface="+mn-ea"/>
                <a:cs typeface="B Mitra" pitchFamily="2" charset="-78"/>
              </a:rPr>
              <a:t>تعریف مفهومی ارزشیابی توصیفی </a:t>
            </a:r>
          </a:p>
          <a:p>
            <a:pPr marL="769938" indent="-742950" algn="r" rtl="1" eaLnBrk="1" fontAlgn="auto" hangingPunct="1">
              <a:spcBef>
                <a:spcPts val="575"/>
              </a:spcBef>
              <a:spcAft>
                <a:spcPts val="0"/>
              </a:spcAft>
              <a:buClr>
                <a:schemeClr val="accent3"/>
              </a:buClr>
              <a:defRPr/>
            </a:pPr>
            <a:r>
              <a:rPr lang="fa-IR" sz="3600" dirty="0" smtClean="0">
                <a:ea typeface="+mn-ea"/>
                <a:cs typeface="B Mitra" pitchFamily="2" charset="-78"/>
              </a:rPr>
              <a:t>تعریف عملیاتی </a:t>
            </a:r>
            <a:r>
              <a:rPr lang="fa-IR" sz="3600" dirty="0" smtClean="0">
                <a:cs typeface="B Mitra" pitchFamily="2" charset="-78"/>
              </a:rPr>
              <a:t>ارزشیابی توصیفی(تفاوتهای اصلی) </a:t>
            </a:r>
          </a:p>
          <a:p>
            <a:pPr marL="769938" indent="-742950" algn="r" rtl="1" eaLnBrk="1" fontAlgn="auto" hangingPunct="1">
              <a:spcBef>
                <a:spcPts val="575"/>
              </a:spcBef>
              <a:spcAft>
                <a:spcPts val="0"/>
              </a:spcAft>
              <a:buClr>
                <a:schemeClr val="accent3"/>
              </a:buClr>
              <a:defRPr/>
            </a:pPr>
            <a:r>
              <a:rPr lang="fa-IR" sz="3600" dirty="0" smtClean="0">
                <a:ea typeface="+mn-ea"/>
                <a:cs typeface="B Mitra" pitchFamily="2" charset="-78"/>
              </a:rPr>
              <a:t>اهداف ارزشیابی توصیفی </a:t>
            </a:r>
          </a:p>
          <a:p>
            <a:pPr marL="769938" indent="-742950" algn="r" rtl="1" eaLnBrk="1" fontAlgn="auto" hangingPunct="1">
              <a:spcBef>
                <a:spcPts val="575"/>
              </a:spcBef>
              <a:spcAft>
                <a:spcPts val="0"/>
              </a:spcAft>
              <a:buClr>
                <a:schemeClr val="accent3"/>
              </a:buClr>
              <a:defRPr/>
            </a:pPr>
            <a:r>
              <a:rPr lang="fa-IR" sz="3600" dirty="0" smtClean="0">
                <a:ea typeface="+mn-ea"/>
                <a:cs typeface="B Mitra" pitchFamily="2" charset="-78"/>
              </a:rPr>
              <a:t>روشهای </a:t>
            </a:r>
            <a:r>
              <a:rPr lang="fa-IR" sz="3600" dirty="0" smtClean="0">
                <a:cs typeface="B Mitra" pitchFamily="2" charset="-78"/>
              </a:rPr>
              <a:t>ارزشیابی توصیفی</a:t>
            </a:r>
            <a:r>
              <a:rPr lang="fa-IR" sz="3600" dirty="0" smtClean="0">
                <a:ea typeface="+mn-ea"/>
                <a:cs typeface="B Mitra" pitchFamily="2" charset="-78"/>
              </a:rPr>
              <a:t> </a:t>
            </a:r>
          </a:p>
          <a:p>
            <a:pPr marL="769938" indent="-742950" algn="r" rtl="1" eaLnBrk="1" fontAlgn="auto" hangingPunct="1">
              <a:spcBef>
                <a:spcPts val="575"/>
              </a:spcBef>
              <a:spcAft>
                <a:spcPts val="0"/>
              </a:spcAft>
              <a:buClr>
                <a:schemeClr val="accent3"/>
              </a:buClr>
              <a:defRPr/>
            </a:pPr>
            <a:r>
              <a:rPr lang="fa-IR" sz="3600" dirty="0" smtClean="0">
                <a:ea typeface="+mn-ea"/>
                <a:cs typeface="B Mitra" pitchFamily="2" charset="-78"/>
              </a:rPr>
              <a:t>ویژگی ها </a:t>
            </a:r>
            <a:r>
              <a:rPr lang="fa-IR" sz="3600" dirty="0" smtClean="0">
                <a:cs typeface="B Mitra" pitchFamily="2" charset="-78"/>
              </a:rPr>
              <a:t>ارزشیابی کیفی - توصیفی </a:t>
            </a:r>
          </a:p>
          <a:p>
            <a:pPr marL="769938" indent="-742950" algn="r" rtl="1" eaLnBrk="1" fontAlgn="auto" hangingPunct="1">
              <a:spcBef>
                <a:spcPts val="575"/>
              </a:spcBef>
              <a:spcAft>
                <a:spcPts val="0"/>
              </a:spcAft>
              <a:buClr>
                <a:schemeClr val="accent3"/>
              </a:buClr>
              <a:defRPr/>
            </a:pPr>
            <a:r>
              <a:rPr lang="fa-IR" sz="3600" dirty="0" smtClean="0">
                <a:ea typeface="+mn-ea"/>
                <a:cs typeface="B Mitra" pitchFamily="2" charset="-78"/>
              </a:rPr>
              <a:t>ابزارهای جمع آوری اطلاعات </a:t>
            </a:r>
          </a:p>
          <a:p>
            <a:pPr marL="769938" indent="-742950" algn="r" rtl="1" eaLnBrk="1" fontAlgn="auto" hangingPunct="1">
              <a:spcBef>
                <a:spcPts val="575"/>
              </a:spcBef>
              <a:spcAft>
                <a:spcPts val="0"/>
              </a:spcAft>
              <a:buClr>
                <a:schemeClr val="accent3"/>
              </a:buClr>
              <a:defRPr/>
            </a:pPr>
            <a:r>
              <a:rPr lang="fa-IR" sz="3600" dirty="0" smtClean="0">
                <a:ea typeface="+mn-ea"/>
                <a:cs typeface="B Mitra" pitchFamily="2" charset="-78"/>
              </a:rPr>
              <a:t>شیوه های ثبت  و نگهداری اطلاعات </a:t>
            </a:r>
          </a:p>
          <a:p>
            <a:pPr marL="769938" indent="-742950" algn="r" rtl="1" eaLnBrk="1" fontAlgn="auto" hangingPunct="1">
              <a:spcBef>
                <a:spcPts val="575"/>
              </a:spcBef>
              <a:spcAft>
                <a:spcPts val="0"/>
              </a:spcAft>
              <a:buClr>
                <a:schemeClr val="accent3"/>
              </a:buClr>
              <a:defRPr/>
            </a:pPr>
            <a:r>
              <a:rPr lang="fa-IR" sz="3600" dirty="0" smtClean="0">
                <a:ea typeface="+mn-ea"/>
                <a:cs typeface="B Mitra" pitchFamily="2" charset="-78"/>
              </a:rPr>
              <a:t>بازخورد در ارزشیابی توصیفی</a:t>
            </a:r>
          </a:p>
          <a:p>
            <a:pPr marL="769938" indent="-742950" algn="r" rtl="1" eaLnBrk="1" fontAlgn="auto" hangingPunct="1">
              <a:spcBef>
                <a:spcPts val="575"/>
              </a:spcBef>
              <a:spcAft>
                <a:spcPts val="0"/>
              </a:spcAft>
              <a:buClr>
                <a:schemeClr val="accent3"/>
              </a:buClr>
              <a:defRPr/>
            </a:pPr>
            <a:r>
              <a:rPr lang="fa-IR" sz="3600" dirty="0" smtClean="0">
                <a:ea typeface="+mn-ea"/>
                <a:cs typeface="B Mitra" pitchFamily="2" charset="-78"/>
              </a:rPr>
              <a:t>گزارش پایان  نوبت و سال در </a:t>
            </a:r>
            <a:r>
              <a:rPr lang="fa-IR" sz="3600" dirty="0" smtClean="0">
                <a:cs typeface="B Mitra" pitchFamily="2" charset="-78"/>
              </a:rPr>
              <a:t>ارزشیابی توصیفی </a:t>
            </a:r>
          </a:p>
          <a:p>
            <a:pPr marL="769938" indent="-742950" algn="r" rtl="1" eaLnBrk="1" fontAlgn="auto" hangingPunct="1">
              <a:spcBef>
                <a:spcPts val="575"/>
              </a:spcBef>
              <a:spcAft>
                <a:spcPts val="0"/>
              </a:spcAft>
              <a:buClr>
                <a:schemeClr val="accent3"/>
              </a:buClr>
              <a:defRPr/>
            </a:pPr>
            <a:r>
              <a:rPr lang="fa-IR" sz="3600" dirty="0" smtClean="0">
                <a:ea typeface="+mn-ea"/>
                <a:cs typeface="B Mitra" pitchFamily="2" charset="-78"/>
              </a:rPr>
              <a:t>فعالیت های یادگیری تکمیلی در </a:t>
            </a:r>
            <a:r>
              <a:rPr lang="fa-IR" sz="3600" dirty="0" smtClean="0">
                <a:cs typeface="B Mitra" pitchFamily="2" charset="-78"/>
              </a:rPr>
              <a:t>ارزشیابی کیفی - توصیفی </a:t>
            </a:r>
            <a:endParaRPr lang="fa-IR" sz="3600" dirty="0" smtClean="0">
              <a:ea typeface="+mn-ea"/>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down)">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wipe(down)">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wipe(down)">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wipe(down)">
                                      <p:cBhvr>
                                        <p:cTn id="53" dur="500"/>
                                        <p:tgtEl>
                                          <p:spTgt spid="3">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wipe(down)">
                                      <p:cBhvr>
                                        <p:cTn id="58" dur="500"/>
                                        <p:tgtEl>
                                          <p:spTgt spid="3">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wipe(down)">
                                      <p:cBhvr>
                                        <p:cTn id="63" dur="500"/>
                                        <p:tgtEl>
                                          <p:spTgt spid="3">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wipe(down)">
                                      <p:cBhvr>
                                        <p:cTn id="68" dur="500"/>
                                        <p:tgtEl>
                                          <p:spTgt spid="3">
                                            <p:txEl>
                                              <p:pRg st="11" end="1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Effect transition="in" filter="wipe(down)">
                                      <p:cBhvr>
                                        <p:cTn id="7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 name="Diagram 2"/>
          <p:cNvGraphicFramePr/>
          <p:nvPr/>
        </p:nvGraphicFramePr>
        <p:xfrm>
          <a:off x="395536" y="101262"/>
          <a:ext cx="8523652" cy="6568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40" name="Slide Number Placeholder 6"/>
          <p:cNvSpPr>
            <a:spLocks noGrp="1"/>
          </p:cNvSpPr>
          <p:nvPr>
            <p:ph type="sldNum" sz="quarter" idx="12"/>
          </p:nvPr>
        </p:nvSpPr>
        <p:spPr>
          <a:xfrm>
            <a:off x="6732588" y="63087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54D30DA-D51F-4C24-B7C3-4320D5199CCE}" type="slidenum">
              <a:rPr lang="ar-SA">
                <a:solidFill>
                  <a:srgbClr val="0A9BCB"/>
                </a:solidFill>
              </a:rPr>
              <a:pPr eaLnBrk="1" hangingPunct="1"/>
              <a:t>30</a:t>
            </a:fld>
            <a:endParaRPr lang="en-US">
              <a:solidFill>
                <a:srgbClr val="0A9BCB"/>
              </a:solidFill>
            </a:endParaRPr>
          </a:p>
        </p:txBody>
      </p:sp>
      <p:grpSp>
        <p:nvGrpSpPr>
          <p:cNvPr id="2" name="Group 2"/>
          <p:cNvGrpSpPr>
            <a:grpSpLocks/>
          </p:cNvGrpSpPr>
          <p:nvPr/>
        </p:nvGrpSpPr>
        <p:grpSpPr bwMode="auto">
          <a:xfrm rot="241908">
            <a:off x="26988" y="414338"/>
            <a:ext cx="1831975" cy="936625"/>
            <a:chOff x="0" y="210"/>
            <a:chExt cx="998" cy="453"/>
          </a:xfrm>
        </p:grpSpPr>
        <p:sp>
          <p:nvSpPr>
            <p:cNvPr id="112645"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12646" name="Text Box 4"/>
            <p:cNvSpPr txBox="1">
              <a:spLocks noChangeArrowheads="1"/>
            </p:cNvSpPr>
            <p:nvPr/>
          </p:nvSpPr>
          <p:spPr bwMode="auto">
            <a:xfrm rot="-2630473">
              <a:off x="25" y="304"/>
              <a:ext cx="940" cy="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1400">
                  <a:solidFill>
                    <a:srgbClr val="C00000"/>
                  </a:solidFill>
                  <a:cs typeface="Homa" pitchFamily="2" charset="-78"/>
                </a:rPr>
                <a:t>چگونگی اجرای ارزشيابي کيفي توصيفي</a:t>
              </a:r>
              <a:endParaRPr lang="en-US" sz="1400">
                <a:solidFill>
                  <a:srgbClr val="C00000"/>
                </a:solidFill>
                <a:cs typeface="Homa" pitchFamily="2" charset="-78"/>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graphicEl>
                                              <a:dgm id="{AE649509-3765-4F6A-9CB7-A7994E14221E}"/>
                                            </p:graphicEl>
                                          </p:spTgt>
                                        </p:tgtEl>
                                        <p:attrNameLst>
                                          <p:attrName>style.visibility</p:attrName>
                                        </p:attrNameLst>
                                      </p:cBhvr>
                                      <p:to>
                                        <p:strVal val="visible"/>
                                      </p:to>
                                    </p:set>
                                    <p:animEffect transition="in" filter="circle(in)">
                                      <p:cBhvr>
                                        <p:cTn id="7" dur="2000"/>
                                        <p:tgtEl>
                                          <p:spTgt spid="3">
                                            <p:graphicEl>
                                              <a:dgm id="{AE649509-3765-4F6A-9CB7-A7994E14221E}"/>
                                            </p:graphic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graphicEl>
                                              <a:dgm id="{04A80112-0E64-496B-8805-03C1E19DA3EB}"/>
                                            </p:graphicEl>
                                          </p:spTgt>
                                        </p:tgtEl>
                                        <p:attrNameLst>
                                          <p:attrName>style.visibility</p:attrName>
                                        </p:attrNameLst>
                                      </p:cBhvr>
                                      <p:to>
                                        <p:strVal val="visible"/>
                                      </p:to>
                                    </p:set>
                                    <p:animEffect transition="in" filter="circle(in)">
                                      <p:cBhvr>
                                        <p:cTn id="10" dur="2000"/>
                                        <p:tgtEl>
                                          <p:spTgt spid="3">
                                            <p:graphicEl>
                                              <a:dgm id="{04A80112-0E64-496B-8805-03C1E19DA3EB}"/>
                                            </p:graphic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graphicEl>
                                              <a:dgm id="{AFD017CA-D49D-4226-8A51-9119A2C62F09}"/>
                                            </p:graphicEl>
                                          </p:spTgt>
                                        </p:tgtEl>
                                        <p:attrNameLst>
                                          <p:attrName>style.visibility</p:attrName>
                                        </p:attrNameLst>
                                      </p:cBhvr>
                                      <p:to>
                                        <p:strVal val="visible"/>
                                      </p:to>
                                    </p:set>
                                    <p:animEffect transition="in" filter="circle(in)">
                                      <p:cBhvr>
                                        <p:cTn id="13" dur="2000"/>
                                        <p:tgtEl>
                                          <p:spTgt spid="3">
                                            <p:graphicEl>
                                              <a:dgm id="{AFD017CA-D49D-4226-8A51-9119A2C62F09}"/>
                                            </p:graphic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graphicEl>
                                              <a:dgm id="{74338324-C5F2-4C0D-AC4C-CB69309DEF96}"/>
                                            </p:graphicEl>
                                          </p:spTgt>
                                        </p:tgtEl>
                                        <p:attrNameLst>
                                          <p:attrName>style.visibility</p:attrName>
                                        </p:attrNameLst>
                                      </p:cBhvr>
                                      <p:to>
                                        <p:strVal val="visible"/>
                                      </p:to>
                                    </p:set>
                                    <p:animEffect transition="in" filter="circle(in)">
                                      <p:cBhvr>
                                        <p:cTn id="16" dur="2000"/>
                                        <p:tgtEl>
                                          <p:spTgt spid="3">
                                            <p:graphicEl>
                                              <a:dgm id="{74338324-C5F2-4C0D-AC4C-CB69309DEF96}"/>
                                            </p:graphic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graphicEl>
                                              <a:dgm id="{7DA09BEB-794F-458D-8C15-F05A2674257B}"/>
                                            </p:graphicEl>
                                          </p:spTgt>
                                        </p:tgtEl>
                                        <p:attrNameLst>
                                          <p:attrName>style.visibility</p:attrName>
                                        </p:attrNameLst>
                                      </p:cBhvr>
                                      <p:to>
                                        <p:strVal val="visible"/>
                                      </p:to>
                                    </p:set>
                                    <p:animEffect transition="in" filter="circle(in)">
                                      <p:cBhvr>
                                        <p:cTn id="19" dur="2000"/>
                                        <p:tgtEl>
                                          <p:spTgt spid="3">
                                            <p:graphicEl>
                                              <a:dgm id="{7DA09BEB-794F-458D-8C15-F05A2674257B}"/>
                                            </p:graphic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
                                            <p:graphicEl>
                                              <a:dgm id="{4A110857-C976-4E94-AFAD-7CB4C8B75882}"/>
                                            </p:graphicEl>
                                          </p:spTgt>
                                        </p:tgtEl>
                                        <p:attrNameLst>
                                          <p:attrName>style.visibility</p:attrName>
                                        </p:attrNameLst>
                                      </p:cBhvr>
                                      <p:to>
                                        <p:strVal val="visible"/>
                                      </p:to>
                                    </p:set>
                                    <p:animEffect transition="in" filter="circle(in)">
                                      <p:cBhvr>
                                        <p:cTn id="22" dur="2000"/>
                                        <p:tgtEl>
                                          <p:spTgt spid="3">
                                            <p:graphicEl>
                                              <a:dgm id="{4A110857-C976-4E94-AFAD-7CB4C8B7588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graphicEl>
                                              <a:dgm id="{E068B5E2-4ABA-426D-8B08-65A4FA198DAB}"/>
                                            </p:graphicEl>
                                          </p:spTgt>
                                        </p:tgtEl>
                                        <p:attrNameLst>
                                          <p:attrName>style.visibility</p:attrName>
                                        </p:attrNameLst>
                                      </p:cBhvr>
                                      <p:to>
                                        <p:strVal val="visible"/>
                                      </p:to>
                                    </p:set>
                                    <p:animEffect transition="in" filter="circle(in)">
                                      <p:cBhvr>
                                        <p:cTn id="27" dur="2000"/>
                                        <p:tgtEl>
                                          <p:spTgt spid="3">
                                            <p:graphicEl>
                                              <a:dgm id="{E068B5E2-4ABA-426D-8B08-65A4FA198DAB}"/>
                                            </p:graphicEl>
                                          </p:spTgt>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3">
                                            <p:graphicEl>
                                              <a:dgm id="{71A985AC-10E3-4466-A254-281A1294847A}"/>
                                            </p:graphicEl>
                                          </p:spTgt>
                                        </p:tgtEl>
                                        <p:attrNameLst>
                                          <p:attrName>style.visibility</p:attrName>
                                        </p:attrNameLst>
                                      </p:cBhvr>
                                      <p:to>
                                        <p:strVal val="visible"/>
                                      </p:to>
                                    </p:set>
                                    <p:animEffect transition="in" filter="circle(in)">
                                      <p:cBhvr>
                                        <p:cTn id="30" dur="2000"/>
                                        <p:tgtEl>
                                          <p:spTgt spid="3">
                                            <p:graphicEl>
                                              <a:dgm id="{71A985AC-10E3-4466-A254-281A1294847A}"/>
                                            </p:graphicEl>
                                          </p:spTgt>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3">
                                            <p:graphicEl>
                                              <a:dgm id="{66CC7849-D5F5-4E09-8E44-7D4CE6BBC47C}"/>
                                            </p:graphicEl>
                                          </p:spTgt>
                                        </p:tgtEl>
                                        <p:attrNameLst>
                                          <p:attrName>style.visibility</p:attrName>
                                        </p:attrNameLst>
                                      </p:cBhvr>
                                      <p:to>
                                        <p:strVal val="visible"/>
                                      </p:to>
                                    </p:set>
                                    <p:animEffect transition="in" filter="circle(in)">
                                      <p:cBhvr>
                                        <p:cTn id="33" dur="2000"/>
                                        <p:tgtEl>
                                          <p:spTgt spid="3">
                                            <p:graphicEl>
                                              <a:dgm id="{66CC7849-D5F5-4E09-8E44-7D4CE6BBC47C}"/>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3">
                                            <p:graphicEl>
                                              <a:dgm id="{B2EE9F62-A030-4B9D-A45F-E7160C315CB1}"/>
                                            </p:graphicEl>
                                          </p:spTgt>
                                        </p:tgtEl>
                                        <p:attrNameLst>
                                          <p:attrName>style.visibility</p:attrName>
                                        </p:attrNameLst>
                                      </p:cBhvr>
                                      <p:to>
                                        <p:strVal val="visible"/>
                                      </p:to>
                                    </p:set>
                                    <p:animEffect transition="in" filter="circle(in)">
                                      <p:cBhvr>
                                        <p:cTn id="38" dur="2000"/>
                                        <p:tgtEl>
                                          <p:spTgt spid="3">
                                            <p:graphicEl>
                                              <a:dgm id="{B2EE9F62-A030-4B9D-A45F-E7160C315CB1}"/>
                                            </p:graphicEl>
                                          </p:spTgt>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3">
                                            <p:graphicEl>
                                              <a:dgm id="{1BDD8E3B-D19C-4D1A-8DAE-7907D2796E8F}"/>
                                            </p:graphicEl>
                                          </p:spTgt>
                                        </p:tgtEl>
                                        <p:attrNameLst>
                                          <p:attrName>style.visibility</p:attrName>
                                        </p:attrNameLst>
                                      </p:cBhvr>
                                      <p:to>
                                        <p:strVal val="visible"/>
                                      </p:to>
                                    </p:set>
                                    <p:animEffect transition="in" filter="circle(in)">
                                      <p:cBhvr>
                                        <p:cTn id="41" dur="2000"/>
                                        <p:tgtEl>
                                          <p:spTgt spid="3">
                                            <p:graphicEl>
                                              <a:dgm id="{1BDD8E3B-D19C-4D1A-8DAE-7907D2796E8F}"/>
                                            </p:graphicEl>
                                          </p:spTgt>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3">
                                            <p:graphicEl>
                                              <a:dgm id="{2BEA30AC-2304-4ED2-B55D-49CA8984E2A9}"/>
                                            </p:graphicEl>
                                          </p:spTgt>
                                        </p:tgtEl>
                                        <p:attrNameLst>
                                          <p:attrName>style.visibility</p:attrName>
                                        </p:attrNameLst>
                                      </p:cBhvr>
                                      <p:to>
                                        <p:strVal val="visible"/>
                                      </p:to>
                                    </p:set>
                                    <p:animEffect transition="in" filter="circle(in)">
                                      <p:cBhvr>
                                        <p:cTn id="44" dur="2000"/>
                                        <p:tgtEl>
                                          <p:spTgt spid="3">
                                            <p:graphicEl>
                                              <a:dgm id="{2BEA30AC-2304-4ED2-B55D-49CA8984E2A9}"/>
                                            </p:graphicEl>
                                          </p:spTgt>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3">
                                            <p:graphicEl>
                                              <a:dgm id="{C8E241B7-1F5A-4A5B-BF56-D998898017EE}"/>
                                            </p:graphicEl>
                                          </p:spTgt>
                                        </p:tgtEl>
                                        <p:attrNameLst>
                                          <p:attrName>style.visibility</p:attrName>
                                        </p:attrNameLst>
                                      </p:cBhvr>
                                      <p:to>
                                        <p:strVal val="visible"/>
                                      </p:to>
                                    </p:set>
                                    <p:animEffect transition="in" filter="circle(in)">
                                      <p:cBhvr>
                                        <p:cTn id="47" dur="2000"/>
                                        <p:tgtEl>
                                          <p:spTgt spid="3">
                                            <p:graphicEl>
                                              <a:dgm id="{C8E241B7-1F5A-4A5B-BF56-D998898017EE}"/>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
                                            <p:graphicEl>
                                              <a:dgm id="{67569205-2BB1-4CB1-B013-1C51F1A0FF6A}"/>
                                            </p:graphicEl>
                                          </p:spTgt>
                                        </p:tgtEl>
                                        <p:attrNameLst>
                                          <p:attrName>style.visibility</p:attrName>
                                        </p:attrNameLst>
                                      </p:cBhvr>
                                      <p:to>
                                        <p:strVal val="visible"/>
                                      </p:to>
                                    </p:set>
                                    <p:animEffect transition="in" filter="circle(in)">
                                      <p:cBhvr>
                                        <p:cTn id="52" dur="2000"/>
                                        <p:tgtEl>
                                          <p:spTgt spid="3">
                                            <p:graphicEl>
                                              <a:dgm id="{67569205-2BB1-4CB1-B013-1C51F1A0FF6A}"/>
                                            </p:graphicEl>
                                          </p:spTgt>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3">
                                            <p:graphicEl>
                                              <a:dgm id="{4ACD16BC-90FD-41E6-B5C7-028C4096CB14}"/>
                                            </p:graphicEl>
                                          </p:spTgt>
                                        </p:tgtEl>
                                        <p:attrNameLst>
                                          <p:attrName>style.visibility</p:attrName>
                                        </p:attrNameLst>
                                      </p:cBhvr>
                                      <p:to>
                                        <p:strVal val="visible"/>
                                      </p:to>
                                    </p:set>
                                    <p:animEffect transition="in" filter="circle(in)">
                                      <p:cBhvr>
                                        <p:cTn id="55" dur="2000"/>
                                        <p:tgtEl>
                                          <p:spTgt spid="3">
                                            <p:graphicEl>
                                              <a:dgm id="{4ACD16BC-90FD-41E6-B5C7-028C4096CB14}"/>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3">
                                            <p:graphicEl>
                                              <a:dgm id="{32892DBD-A6F6-45FE-ADFD-C4FE065DED6C}"/>
                                            </p:graphicEl>
                                          </p:spTgt>
                                        </p:tgtEl>
                                        <p:attrNameLst>
                                          <p:attrName>style.visibility</p:attrName>
                                        </p:attrNameLst>
                                      </p:cBhvr>
                                      <p:to>
                                        <p:strVal val="visible"/>
                                      </p:to>
                                    </p:set>
                                    <p:animEffect transition="in" filter="circle(in)">
                                      <p:cBhvr>
                                        <p:cTn id="60" dur="2000"/>
                                        <p:tgtEl>
                                          <p:spTgt spid="3">
                                            <p:graphicEl>
                                              <a:dgm id="{32892DBD-A6F6-45FE-ADFD-C4FE065DED6C}"/>
                                            </p:graphicEl>
                                          </p:spTgt>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3">
                                            <p:graphicEl>
                                              <a:dgm id="{1E8ACD9B-5F4E-4EA1-8333-45E280F85819}"/>
                                            </p:graphicEl>
                                          </p:spTgt>
                                        </p:tgtEl>
                                        <p:attrNameLst>
                                          <p:attrName>style.visibility</p:attrName>
                                        </p:attrNameLst>
                                      </p:cBhvr>
                                      <p:to>
                                        <p:strVal val="visible"/>
                                      </p:to>
                                    </p:set>
                                    <p:animEffect transition="in" filter="circle(in)">
                                      <p:cBhvr>
                                        <p:cTn id="63" dur="2000"/>
                                        <p:tgtEl>
                                          <p:spTgt spid="3">
                                            <p:graphicEl>
                                              <a:dgm id="{1E8ACD9B-5F4E-4EA1-8333-45E280F85819}"/>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3">
                                            <p:graphicEl>
                                              <a:dgm id="{76F688D0-2C37-42D5-A436-0815BDC17262}"/>
                                            </p:graphicEl>
                                          </p:spTgt>
                                        </p:tgtEl>
                                        <p:attrNameLst>
                                          <p:attrName>style.visibility</p:attrName>
                                        </p:attrNameLst>
                                      </p:cBhvr>
                                      <p:to>
                                        <p:strVal val="visible"/>
                                      </p:to>
                                    </p:set>
                                    <p:animEffect transition="in" filter="circle(in)">
                                      <p:cBhvr>
                                        <p:cTn id="68" dur="2000"/>
                                        <p:tgtEl>
                                          <p:spTgt spid="3">
                                            <p:graphicEl>
                                              <a:dgm id="{76F688D0-2C37-42D5-A436-0815BDC17262}"/>
                                            </p:graphicEl>
                                          </p:spTgt>
                                        </p:tgtEl>
                                      </p:cBhvr>
                                    </p:animEffect>
                                  </p:childTnLst>
                                </p:cTn>
                              </p:par>
                              <p:par>
                                <p:cTn id="69" presetID="6" presetClass="entr" presetSubtype="16" fill="hold" grpId="0" nodeType="withEffect">
                                  <p:stCondLst>
                                    <p:cond delay="0"/>
                                  </p:stCondLst>
                                  <p:childTnLst>
                                    <p:set>
                                      <p:cBhvr>
                                        <p:cTn id="70" dur="1" fill="hold">
                                          <p:stCondLst>
                                            <p:cond delay="0"/>
                                          </p:stCondLst>
                                        </p:cTn>
                                        <p:tgtEl>
                                          <p:spTgt spid="3">
                                            <p:graphicEl>
                                              <a:dgm id="{A220C913-D6DB-46C2-9008-9AA7A50D9926}"/>
                                            </p:graphicEl>
                                          </p:spTgt>
                                        </p:tgtEl>
                                        <p:attrNameLst>
                                          <p:attrName>style.visibility</p:attrName>
                                        </p:attrNameLst>
                                      </p:cBhvr>
                                      <p:to>
                                        <p:strVal val="visible"/>
                                      </p:to>
                                    </p:set>
                                    <p:animEffect transition="in" filter="circle(in)">
                                      <p:cBhvr>
                                        <p:cTn id="71" dur="2000"/>
                                        <p:tgtEl>
                                          <p:spTgt spid="3">
                                            <p:graphicEl>
                                              <a:dgm id="{A220C913-D6DB-46C2-9008-9AA7A50D9926}"/>
                                            </p:graphicEl>
                                          </p:spTgt>
                                        </p:tgtEl>
                                      </p:cBhvr>
                                    </p:animEffect>
                                  </p:childTnLst>
                                </p:cTn>
                              </p:par>
                              <p:par>
                                <p:cTn id="72" presetID="6" presetClass="entr" presetSubtype="16" fill="hold" grpId="0" nodeType="withEffect">
                                  <p:stCondLst>
                                    <p:cond delay="0"/>
                                  </p:stCondLst>
                                  <p:childTnLst>
                                    <p:set>
                                      <p:cBhvr>
                                        <p:cTn id="73" dur="1" fill="hold">
                                          <p:stCondLst>
                                            <p:cond delay="0"/>
                                          </p:stCondLst>
                                        </p:cTn>
                                        <p:tgtEl>
                                          <p:spTgt spid="3">
                                            <p:graphicEl>
                                              <a:dgm id="{5D94B533-9478-46EA-9166-A5E8C2EE2B80}"/>
                                            </p:graphicEl>
                                          </p:spTgt>
                                        </p:tgtEl>
                                        <p:attrNameLst>
                                          <p:attrName>style.visibility</p:attrName>
                                        </p:attrNameLst>
                                      </p:cBhvr>
                                      <p:to>
                                        <p:strVal val="visible"/>
                                      </p:to>
                                    </p:set>
                                    <p:animEffect transition="in" filter="circle(in)">
                                      <p:cBhvr>
                                        <p:cTn id="74" dur="2000"/>
                                        <p:tgtEl>
                                          <p:spTgt spid="3">
                                            <p:graphicEl>
                                              <a:dgm id="{5D94B533-9478-46EA-9166-A5E8C2EE2B8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5364088" y="692696"/>
            <a:ext cx="3024336" cy="1354162"/>
          </a:xfrm>
          <a:prstGeom prst="cloudCallout">
            <a:avLst>
              <a:gd name="adj1" fmla="val -27717"/>
              <a:gd name="adj2" fmla="val 55935"/>
            </a:avLst>
          </a:prstGeom>
          <a:solidFill>
            <a:srgbClr val="FFC000"/>
          </a:solidFill>
          <a:ln cap="flat" algn="ctr">
            <a:solidFill>
              <a:schemeClr val="tx1">
                <a:lumMod val="95000"/>
                <a:lumOff val="5000"/>
              </a:schemeClr>
            </a:solidFill>
            <a:round/>
            <a:headEnd type="none" w="med" len="med"/>
            <a:tailEnd type="none" w="med" len="med"/>
          </a:ln>
          <a:effectLst>
            <a:glow rad="63500">
              <a:schemeClr val="accent2">
                <a:satMod val="175000"/>
                <a:alpha val="40000"/>
              </a:schemeClr>
            </a:glow>
          </a:effectLst>
        </p:spPr>
        <p:txBody>
          <a:bodyPr/>
          <a:lstStyle/>
          <a:p>
            <a:pPr>
              <a:defRPr/>
            </a:pPr>
            <a:r>
              <a:rPr lang="fa-IR" sz="3200" dirty="0">
                <a:solidFill>
                  <a:srgbClr val="002060"/>
                </a:solidFill>
                <a:ea typeface="+mj-ea"/>
                <a:cs typeface="B Homa" pitchFamily="2" charset="-78"/>
              </a:rPr>
              <a:t>يک </a:t>
            </a:r>
            <a:r>
              <a:rPr lang="fa-IR" sz="3200" dirty="0" smtClean="0">
                <a:solidFill>
                  <a:srgbClr val="002060"/>
                </a:solidFill>
                <a:ea typeface="+mj-ea"/>
                <a:cs typeface="B Homa" pitchFamily="2" charset="-78"/>
              </a:rPr>
              <a:t>پرسش!</a:t>
            </a:r>
            <a:endParaRPr lang="en-US" sz="3200" dirty="0">
              <a:solidFill>
                <a:srgbClr val="002060"/>
              </a:solidFill>
              <a:ea typeface="+mj-ea"/>
              <a:cs typeface="B Homa" pitchFamily="2" charset="-78"/>
            </a:endParaRPr>
          </a:p>
        </p:txBody>
      </p:sp>
      <p:sp>
        <p:nvSpPr>
          <p:cNvPr id="11366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0BECE85-8FB2-4EE8-8747-4A183E2D49B0}" type="slidenum">
              <a:rPr lang="ar-SA"/>
              <a:pPr eaLnBrk="1" hangingPunct="1"/>
              <a:t>31</a:t>
            </a:fld>
            <a:endParaRPr lang="en-US"/>
          </a:p>
        </p:txBody>
      </p:sp>
      <p:sp>
        <p:nvSpPr>
          <p:cNvPr id="4" name="Rectangle 3"/>
          <p:cNvSpPr/>
          <p:nvPr/>
        </p:nvSpPr>
        <p:spPr>
          <a:xfrm>
            <a:off x="827584" y="2348880"/>
            <a:ext cx="7272807" cy="2873864"/>
          </a:xfrm>
          <a:prstGeom prst="rect">
            <a:avLst/>
          </a:prstGeom>
          <a:noFill/>
        </p:spPr>
        <p:txBody>
          <a:bodyPr>
            <a:spAutoFit/>
          </a:bodyPr>
          <a:lstStyle/>
          <a:p>
            <a:pPr algn="ctr">
              <a:lnSpc>
                <a:spcPct val="150000"/>
              </a:lnSpc>
              <a:defRPr/>
            </a:pPr>
            <a:r>
              <a:rPr lang="fa-IR"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گام هاي اجراي</a:t>
            </a:r>
            <a:r>
              <a:rPr lang="fa-IR" sz="6000" b="1" cap="all" dirty="0">
                <a:ln w="9000" cmpd="sng">
                  <a:solidFill>
                    <a:schemeClr val="accent4">
                      <a:shade val="50000"/>
                      <a:satMod val="120000"/>
                    </a:schemeClr>
                  </a:solidFill>
                  <a:prstDash val="solid"/>
                </a:ln>
                <a:solidFill>
                  <a:srgbClr val="33CC33"/>
                </a:solidFill>
                <a:effectLst>
                  <a:reflection blurRad="12700" stA="28000" endPos="45000" dist="1000" dir="5400000" sy="-100000" algn="bl" rotWithShape="0"/>
                </a:effectLst>
                <a:cs typeface="B Titr" pitchFamily="2" charset="-78"/>
              </a:rPr>
              <a:t> ارزشيابي</a:t>
            </a:r>
          </a:p>
          <a:p>
            <a:pPr algn="ctr">
              <a:lnSpc>
                <a:spcPct val="150000"/>
              </a:lnSpc>
              <a:defRPr/>
            </a:pPr>
            <a:r>
              <a:rPr lang="fa-IR" sz="6600" b="1" cap="all" dirty="0">
                <a:ln w="9000" cmpd="sng">
                  <a:solidFill>
                    <a:schemeClr val="accent4">
                      <a:shade val="50000"/>
                      <a:satMod val="120000"/>
                    </a:schemeClr>
                  </a:solidFill>
                  <a:prstDash val="solid"/>
                </a:ln>
                <a:solidFill>
                  <a:srgbClr val="33CC33"/>
                </a:solidFill>
                <a:effectLst>
                  <a:reflection blurRad="12700" stA="28000" endPos="45000" dist="1000" dir="5400000" sy="-100000" algn="bl" rotWithShape="0"/>
                </a:effectLst>
                <a:cs typeface="B Titr" pitchFamily="2" charset="-78"/>
              </a:rPr>
              <a:t>كيفي توصيفي </a:t>
            </a:r>
            <a:r>
              <a:rPr lang="fa-IR"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چيست ؟</a:t>
            </a:r>
            <a:endPar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rot="241908">
            <a:off x="-74613" y="309563"/>
            <a:ext cx="1782763" cy="1041400"/>
            <a:chOff x="0" y="210"/>
            <a:chExt cx="1010" cy="520"/>
          </a:xfrm>
        </p:grpSpPr>
        <p:sp>
          <p:nvSpPr>
            <p:cNvPr id="114699"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14700" name="Text Box 4"/>
            <p:cNvSpPr txBox="1">
              <a:spLocks noChangeArrowheads="1"/>
            </p:cNvSpPr>
            <p:nvPr/>
          </p:nvSpPr>
          <p:spPr bwMode="auto">
            <a:xfrm rot="-2630473">
              <a:off x="70" y="270"/>
              <a:ext cx="940" cy="4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1400" dirty="0">
                  <a:cs typeface="Homa" pitchFamily="2" charset="-78"/>
                </a:rPr>
                <a:t>چگونگی اجرای ارزشيابي کيفي توصيفي</a:t>
              </a:r>
              <a:endParaRPr lang="en-US" sz="1400" dirty="0">
                <a:cs typeface="Homa" pitchFamily="2" charset="-78"/>
              </a:endParaRPr>
            </a:p>
          </p:txBody>
        </p:sp>
      </p:grpSp>
      <p:graphicFrame>
        <p:nvGraphicFramePr>
          <p:cNvPr id="3" name="Diagram 2"/>
          <p:cNvGraphicFramePr/>
          <p:nvPr/>
        </p:nvGraphicFramePr>
        <p:xfrm>
          <a:off x="78590" y="870564"/>
          <a:ext cx="8359625" cy="5648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63" name="AutoShape 21"/>
          <p:cNvSpPr>
            <a:spLocks noChangeArrowheads="1"/>
          </p:cNvSpPr>
          <p:nvPr/>
        </p:nvSpPr>
        <p:spPr bwMode="auto">
          <a:xfrm>
            <a:off x="6804248" y="5871492"/>
            <a:ext cx="1650380" cy="454000"/>
          </a:xfrm>
          <a:prstGeom prst="wedgeRoundRectCallout">
            <a:avLst>
              <a:gd name="adj1" fmla="val -42808"/>
              <a:gd name="adj2" fmla="val -178066"/>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lstStyle/>
          <a:p>
            <a:pPr algn="ctr">
              <a:defRPr/>
            </a:pPr>
            <a:r>
              <a:rPr lang="fa-IR" sz="2000" b="1" dirty="0">
                <a:solidFill>
                  <a:srgbClr val="002060"/>
                </a:solidFill>
                <a:cs typeface="B Homa" pitchFamily="2" charset="-78"/>
              </a:rPr>
              <a:t>نگاه فرایندی</a:t>
            </a:r>
            <a:r>
              <a:rPr lang="fa-IR" b="1" dirty="0">
                <a:solidFill>
                  <a:srgbClr val="002060"/>
                </a:solidFill>
                <a:cs typeface="B Homa" pitchFamily="2" charset="-78"/>
              </a:rPr>
              <a:t> </a:t>
            </a:r>
            <a:endParaRPr lang="en-US" b="1" dirty="0">
              <a:solidFill>
                <a:srgbClr val="002060"/>
              </a:solidFill>
              <a:cs typeface="B Homa" pitchFamily="2" charset="-78"/>
            </a:endParaRPr>
          </a:p>
        </p:txBody>
      </p:sp>
      <p:sp>
        <p:nvSpPr>
          <p:cNvPr id="2064" name="AutoShape 22"/>
          <p:cNvSpPr>
            <a:spLocks noChangeArrowheads="1"/>
          </p:cNvSpPr>
          <p:nvPr/>
        </p:nvSpPr>
        <p:spPr bwMode="auto">
          <a:xfrm>
            <a:off x="395536" y="6000700"/>
            <a:ext cx="1604673" cy="457200"/>
          </a:xfrm>
          <a:prstGeom prst="wedgeRoundRectCallout">
            <a:avLst>
              <a:gd name="adj1" fmla="val 35795"/>
              <a:gd name="adj2" fmla="val -153648"/>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lstStyle/>
          <a:p>
            <a:pPr algn="ctr">
              <a:defRPr/>
            </a:pPr>
            <a:r>
              <a:rPr lang="fa-IR" sz="2000" b="1" dirty="0">
                <a:solidFill>
                  <a:srgbClr val="002060"/>
                </a:solidFill>
                <a:cs typeface="B Homa" pitchFamily="2" charset="-78"/>
              </a:rPr>
              <a:t>نگاه پایانی</a:t>
            </a:r>
            <a:endParaRPr lang="en-US" sz="2000" b="1" dirty="0">
              <a:solidFill>
                <a:srgbClr val="002060"/>
              </a:solidFill>
              <a:cs typeface="B Homa" pitchFamily="2" charset="-78"/>
            </a:endParaRPr>
          </a:p>
        </p:txBody>
      </p:sp>
      <p:sp>
        <p:nvSpPr>
          <p:cNvPr id="2065" name="Slide Number Placeholder 8"/>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F88228D-D29D-4D33-9BB7-BEA0471DE82F}" type="slidenum">
              <a:rPr lang="ar-SA">
                <a:solidFill>
                  <a:srgbClr val="BFBFBF"/>
                </a:solidFill>
              </a:rPr>
              <a:pPr eaLnBrk="1" hangingPunct="1"/>
              <a:t>32</a:t>
            </a:fld>
            <a:endParaRPr lang="en-US">
              <a:solidFill>
                <a:srgbClr val="BFBFBF"/>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graphicEl>
                                              <a:dgm id="{9B027B31-0833-4AEF-B892-6FFDDA343690}"/>
                                            </p:graphicEl>
                                          </p:spTgt>
                                        </p:tgtEl>
                                        <p:attrNameLst>
                                          <p:attrName>style.visibility</p:attrName>
                                        </p:attrNameLst>
                                      </p:cBhvr>
                                      <p:to>
                                        <p:strVal val="visible"/>
                                      </p:to>
                                    </p:set>
                                    <p:animEffect transition="in" filter="wipe(up)">
                                      <p:cBhvr>
                                        <p:cTn id="7" dur="500"/>
                                        <p:tgtEl>
                                          <p:spTgt spid="3">
                                            <p:graphicEl>
                                              <a:dgm id="{9B027B31-0833-4AEF-B892-6FFDDA34369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graphicEl>
                                              <a:dgm id="{0463A6A6-CCC6-4337-B0A4-A665408982AF}"/>
                                            </p:graphicEl>
                                          </p:spTgt>
                                        </p:tgtEl>
                                        <p:attrNameLst>
                                          <p:attrName>style.visibility</p:attrName>
                                        </p:attrNameLst>
                                      </p:cBhvr>
                                      <p:to>
                                        <p:strVal val="visible"/>
                                      </p:to>
                                    </p:set>
                                    <p:animEffect transition="in" filter="wipe(up)">
                                      <p:cBhvr>
                                        <p:cTn id="12" dur="500"/>
                                        <p:tgtEl>
                                          <p:spTgt spid="3">
                                            <p:graphicEl>
                                              <a:dgm id="{0463A6A6-CCC6-4337-B0A4-A665408982AF}"/>
                                            </p:graphicEl>
                                          </p:spTgt>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3">
                                            <p:graphicEl>
                                              <a:dgm id="{95857CD9-71AE-49D1-A455-7F85F9355901}"/>
                                            </p:graphicEl>
                                          </p:spTgt>
                                        </p:tgtEl>
                                        <p:attrNameLst>
                                          <p:attrName>style.visibility</p:attrName>
                                        </p:attrNameLst>
                                      </p:cBhvr>
                                      <p:to>
                                        <p:strVal val="visible"/>
                                      </p:to>
                                    </p:set>
                                    <p:animEffect transition="in" filter="wipe(up)">
                                      <p:cBhvr>
                                        <p:cTn id="16" dur="500"/>
                                        <p:tgtEl>
                                          <p:spTgt spid="3">
                                            <p:graphicEl>
                                              <a:dgm id="{95857CD9-71AE-49D1-A455-7F85F9355901}"/>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3">
                                            <p:graphicEl>
                                              <a:dgm id="{CBCB73AF-CA76-4118-8158-E4E1BEB73412}"/>
                                            </p:graphicEl>
                                          </p:spTgt>
                                        </p:tgtEl>
                                        <p:attrNameLst>
                                          <p:attrName>style.visibility</p:attrName>
                                        </p:attrNameLst>
                                      </p:cBhvr>
                                      <p:to>
                                        <p:strVal val="visible"/>
                                      </p:to>
                                    </p:set>
                                    <p:animEffect transition="in" filter="wipe(right)">
                                      <p:cBhvr>
                                        <p:cTn id="21" dur="500"/>
                                        <p:tgtEl>
                                          <p:spTgt spid="3">
                                            <p:graphicEl>
                                              <a:dgm id="{CBCB73AF-CA76-4118-8158-E4E1BEB73412}"/>
                                            </p:graphicEl>
                                          </p:spTgt>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3">
                                            <p:graphicEl>
                                              <a:dgm id="{7D044C5C-7CBE-44DD-B01A-3B4CD944F5FE}"/>
                                            </p:graphicEl>
                                          </p:spTgt>
                                        </p:tgtEl>
                                        <p:attrNameLst>
                                          <p:attrName>style.visibility</p:attrName>
                                        </p:attrNameLst>
                                      </p:cBhvr>
                                      <p:to>
                                        <p:strVal val="visible"/>
                                      </p:to>
                                    </p:set>
                                    <p:animEffect transition="in" filter="wipe(up)">
                                      <p:cBhvr>
                                        <p:cTn id="25" dur="500"/>
                                        <p:tgtEl>
                                          <p:spTgt spid="3">
                                            <p:graphicEl>
                                              <a:dgm id="{7D044C5C-7CBE-44DD-B01A-3B4CD944F5FE}"/>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3">
                                            <p:graphicEl>
                                              <a:dgm id="{375AC159-5D41-4131-BBE7-1947C166610C}"/>
                                            </p:graphicEl>
                                          </p:spTgt>
                                        </p:tgtEl>
                                        <p:attrNameLst>
                                          <p:attrName>style.visibility</p:attrName>
                                        </p:attrNameLst>
                                      </p:cBhvr>
                                      <p:to>
                                        <p:strVal val="visible"/>
                                      </p:to>
                                    </p:set>
                                    <p:animEffect transition="in" filter="wipe(right)">
                                      <p:cBhvr>
                                        <p:cTn id="30" dur="500"/>
                                        <p:tgtEl>
                                          <p:spTgt spid="3">
                                            <p:graphicEl>
                                              <a:dgm id="{375AC159-5D41-4131-BBE7-1947C166610C}"/>
                                            </p:graphicEl>
                                          </p:spTgt>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3">
                                            <p:graphicEl>
                                              <a:dgm id="{528436DA-9BE9-4B8D-8490-3BF3CBACFCDF}"/>
                                            </p:graphicEl>
                                          </p:spTgt>
                                        </p:tgtEl>
                                        <p:attrNameLst>
                                          <p:attrName>style.visibility</p:attrName>
                                        </p:attrNameLst>
                                      </p:cBhvr>
                                      <p:to>
                                        <p:strVal val="visible"/>
                                      </p:to>
                                    </p:set>
                                    <p:animEffect transition="in" filter="wipe(up)">
                                      <p:cBhvr>
                                        <p:cTn id="34" dur="500"/>
                                        <p:tgtEl>
                                          <p:spTgt spid="3">
                                            <p:graphicEl>
                                              <a:dgm id="{528436DA-9BE9-4B8D-8490-3BF3CBACFCDF}"/>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graphicEl>
                                              <a:dgm id="{DA3563BD-42B4-4ABA-B2A9-94D940248060}"/>
                                            </p:graphicEl>
                                          </p:spTgt>
                                        </p:tgtEl>
                                        <p:attrNameLst>
                                          <p:attrName>style.visibility</p:attrName>
                                        </p:attrNameLst>
                                      </p:cBhvr>
                                      <p:to>
                                        <p:strVal val="visible"/>
                                      </p:to>
                                    </p:set>
                                    <p:animEffect transition="in" filter="wipe(down)">
                                      <p:cBhvr>
                                        <p:cTn id="39" dur="500"/>
                                        <p:tgtEl>
                                          <p:spTgt spid="3">
                                            <p:graphicEl>
                                              <a:dgm id="{DA3563BD-42B4-4ABA-B2A9-94D940248060}"/>
                                            </p:graphicEl>
                                          </p:spTgt>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
                                            <p:graphicEl>
                                              <a:dgm id="{8D6602B2-84AB-4945-8C4B-1BA54F2762C6}"/>
                                            </p:graphicEl>
                                          </p:spTgt>
                                        </p:tgtEl>
                                        <p:attrNameLst>
                                          <p:attrName>style.visibility</p:attrName>
                                        </p:attrNameLst>
                                      </p:cBhvr>
                                      <p:to>
                                        <p:strVal val="visible"/>
                                      </p:to>
                                    </p:set>
                                    <p:animEffect transition="in" filter="wipe(up)">
                                      <p:cBhvr>
                                        <p:cTn id="42" dur="500"/>
                                        <p:tgtEl>
                                          <p:spTgt spid="3">
                                            <p:graphicEl>
                                              <a:dgm id="{8D6602B2-84AB-4945-8C4B-1BA54F2762C6}"/>
                                            </p:graphicEl>
                                          </p:spTgt>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3">
                                            <p:graphicEl>
                                              <a:dgm id="{AF96C1CB-25AF-4AC9-8E43-4F9D3DBC7FBF}"/>
                                            </p:graphicEl>
                                          </p:spTgt>
                                        </p:tgtEl>
                                        <p:attrNameLst>
                                          <p:attrName>style.visibility</p:attrName>
                                        </p:attrNameLst>
                                      </p:cBhvr>
                                      <p:to>
                                        <p:strVal val="visible"/>
                                      </p:to>
                                    </p:set>
                                    <p:animEffect transition="in" filter="wipe(left)">
                                      <p:cBhvr>
                                        <p:cTn id="46" dur="500"/>
                                        <p:tgtEl>
                                          <p:spTgt spid="3">
                                            <p:graphicEl>
                                              <a:dgm id="{AF96C1CB-25AF-4AC9-8E43-4F9D3DBC7FBF}"/>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2063"/>
                                        </p:tgtEl>
                                        <p:attrNameLst>
                                          <p:attrName>style.visibility</p:attrName>
                                        </p:attrNameLst>
                                      </p:cBhvr>
                                      <p:to>
                                        <p:strVal val="visible"/>
                                      </p:to>
                                    </p:set>
                                    <p:animEffect transition="in" filter="fade">
                                      <p:cBhvr>
                                        <p:cTn id="51" dur="1000"/>
                                        <p:tgtEl>
                                          <p:spTgt spid="2063"/>
                                        </p:tgtEl>
                                      </p:cBhvr>
                                    </p:animEffect>
                                    <p:anim calcmode="lin" valueType="num">
                                      <p:cBhvr>
                                        <p:cTn id="52" dur="1000" fill="hold"/>
                                        <p:tgtEl>
                                          <p:spTgt spid="2063"/>
                                        </p:tgtEl>
                                        <p:attrNameLst>
                                          <p:attrName>ppt_x</p:attrName>
                                        </p:attrNameLst>
                                      </p:cBhvr>
                                      <p:tavLst>
                                        <p:tav tm="0">
                                          <p:val>
                                            <p:strVal val="#ppt_x"/>
                                          </p:val>
                                        </p:tav>
                                        <p:tav tm="100000">
                                          <p:val>
                                            <p:strVal val="#ppt_x"/>
                                          </p:val>
                                        </p:tav>
                                      </p:tavLst>
                                    </p:anim>
                                    <p:anim calcmode="lin" valueType="num">
                                      <p:cBhvr>
                                        <p:cTn id="53" dur="1000" fill="hold"/>
                                        <p:tgtEl>
                                          <p:spTgt spid="2063"/>
                                        </p:tgtEl>
                                        <p:attrNameLst>
                                          <p:attrName>ppt_y</p:attrName>
                                        </p:attrNameLst>
                                      </p:cBhvr>
                                      <p:tavLst>
                                        <p:tav tm="0">
                                          <p:val>
                                            <p:strVal val="#ppt_y-.1"/>
                                          </p:val>
                                        </p:tav>
                                        <p:tav tm="100000">
                                          <p:val>
                                            <p:strVal val="#ppt_y"/>
                                          </p:val>
                                        </p:tav>
                                      </p:tavLst>
                                    </p:anim>
                                  </p:childTnLst>
                                </p:cTn>
                              </p:par>
                            </p:childTnLst>
                          </p:cTn>
                        </p:par>
                        <p:par>
                          <p:cTn id="54" fill="hold" nodeType="afterGroup">
                            <p:stCondLst>
                              <p:cond delay="1000"/>
                            </p:stCondLst>
                            <p:childTnLst>
                              <p:par>
                                <p:cTn id="55" presetID="47" presetClass="entr" presetSubtype="0" fill="hold" nodeType="afterEffect">
                                  <p:stCondLst>
                                    <p:cond delay="0"/>
                                  </p:stCondLst>
                                  <p:childTnLst>
                                    <p:set>
                                      <p:cBhvr>
                                        <p:cTn id="56" dur="1" fill="hold">
                                          <p:stCondLst>
                                            <p:cond delay="0"/>
                                          </p:stCondLst>
                                        </p:cTn>
                                        <p:tgtEl>
                                          <p:spTgt spid="2064"/>
                                        </p:tgtEl>
                                        <p:attrNameLst>
                                          <p:attrName>style.visibility</p:attrName>
                                        </p:attrNameLst>
                                      </p:cBhvr>
                                      <p:to>
                                        <p:strVal val="visible"/>
                                      </p:to>
                                    </p:set>
                                    <p:animEffect transition="in" filter="fade">
                                      <p:cBhvr>
                                        <p:cTn id="57" dur="1000"/>
                                        <p:tgtEl>
                                          <p:spTgt spid="2064"/>
                                        </p:tgtEl>
                                      </p:cBhvr>
                                    </p:animEffect>
                                    <p:anim calcmode="lin" valueType="num">
                                      <p:cBhvr>
                                        <p:cTn id="58" dur="1000" fill="hold"/>
                                        <p:tgtEl>
                                          <p:spTgt spid="2064"/>
                                        </p:tgtEl>
                                        <p:attrNameLst>
                                          <p:attrName>ppt_x</p:attrName>
                                        </p:attrNameLst>
                                      </p:cBhvr>
                                      <p:tavLst>
                                        <p:tav tm="0">
                                          <p:val>
                                            <p:strVal val="#ppt_x"/>
                                          </p:val>
                                        </p:tav>
                                        <p:tav tm="100000">
                                          <p:val>
                                            <p:strVal val="#ppt_x"/>
                                          </p:val>
                                        </p:tav>
                                      </p:tavLst>
                                    </p:anim>
                                    <p:anim calcmode="lin" valueType="num">
                                      <p:cBhvr>
                                        <p:cTn id="59" dur="1000" fill="hold"/>
                                        <p:tgtEl>
                                          <p:spTgt spid="20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395536" y="2674938"/>
            <a:ext cx="8424936" cy="3451225"/>
          </a:xfrm>
        </p:spPr>
        <p:txBody>
          <a:bodyPr/>
          <a:lstStyle/>
          <a:p>
            <a:pPr algn="just" rtl="1">
              <a:lnSpc>
                <a:spcPct val="150000"/>
              </a:lnSpc>
              <a:defRPr/>
            </a:pPr>
            <a:r>
              <a:rPr lang="fa-IR" sz="2800" dirty="0" smtClean="0">
                <a:ea typeface="+mn-ea"/>
                <a:cs typeface="B Roya" pitchFamily="2" charset="-78"/>
              </a:rPr>
              <a:t> </a:t>
            </a:r>
            <a:r>
              <a:rPr lang="fa-IR" sz="2800" b="1" dirty="0" smtClean="0">
                <a:solidFill>
                  <a:srgbClr val="002060"/>
                </a:solidFill>
                <a:effectLst>
                  <a:outerShdw blurRad="38100" dist="38100" dir="2700000" algn="tl">
                    <a:srgbClr val="000000">
                      <a:alpha val="43137"/>
                    </a:srgbClr>
                  </a:outerShdw>
                </a:effectLst>
                <a:ea typeface="+mn-ea"/>
                <a:cs typeface="B Roya" pitchFamily="2" charset="-78"/>
              </a:rPr>
              <a:t>«  انتظارات » جملات کلي هستند که درباره ي اهداف مورد نظر فرآيند ياددهي ـ يادگيري بيان مي‌شوند. </a:t>
            </a:r>
          </a:p>
          <a:p>
            <a:pPr algn="just" rtl="1">
              <a:lnSpc>
                <a:spcPct val="150000"/>
              </a:lnSpc>
              <a:defRPr/>
            </a:pPr>
            <a:r>
              <a:rPr lang="fa-IR" sz="2800" b="1" dirty="0" smtClean="0">
                <a:solidFill>
                  <a:srgbClr val="002060"/>
                </a:solidFill>
                <a:effectLst>
                  <a:outerShdw blurRad="38100" dist="38100" dir="2700000" algn="tl">
                    <a:srgbClr val="000000">
                      <a:alpha val="43137"/>
                    </a:srgbClr>
                  </a:outerShdw>
                </a:effectLst>
                <a:ea typeface="+mn-ea"/>
                <a:cs typeface="B Roya" pitchFamily="2" charset="-78"/>
              </a:rPr>
              <a:t>از آن‌جا که به دليل کلي بودن ، مشاهده‌ي  انتظارات در عملکرد دانش آموز مشکل يا غير ممکن است ؛ </a:t>
            </a:r>
            <a:r>
              <a:rPr lang="fa-IR" sz="2800" b="1" dirty="0" smtClean="0">
                <a:solidFill>
                  <a:srgbClr val="FF0000"/>
                </a:solidFill>
                <a:effectLst>
                  <a:outerShdw blurRad="38100" dist="38100" dir="2700000" algn="tl">
                    <a:srgbClr val="000000">
                      <a:alpha val="43137"/>
                    </a:srgbClr>
                  </a:outerShdw>
                </a:effectLst>
                <a:ea typeface="+mn-ea"/>
                <a:cs typeface="B Roya" pitchFamily="2" charset="-78"/>
              </a:rPr>
              <a:t>نشانه‌هاي تحقق </a:t>
            </a:r>
            <a:r>
              <a:rPr lang="fa-IR" sz="2800" b="1" dirty="0" smtClean="0">
                <a:solidFill>
                  <a:srgbClr val="002060"/>
                </a:solidFill>
                <a:effectLst>
                  <a:outerShdw blurRad="38100" dist="38100" dir="2700000" algn="tl">
                    <a:srgbClr val="000000">
                      <a:alpha val="43137"/>
                    </a:srgbClr>
                  </a:outerShdw>
                </a:effectLst>
                <a:ea typeface="+mn-ea"/>
                <a:cs typeface="B Roya" pitchFamily="2" charset="-78"/>
              </a:rPr>
              <a:t>هر انتظار در جملات دقيق‌تر که قابليت بررسي بيش‌تري دارند، بيان شده است. </a:t>
            </a:r>
            <a:endParaRPr lang="en-US" sz="2800" b="1" dirty="0" smtClean="0">
              <a:solidFill>
                <a:srgbClr val="002060"/>
              </a:solidFill>
              <a:effectLst>
                <a:outerShdw blurRad="38100" dist="38100" dir="2700000" algn="tl">
                  <a:srgbClr val="000000">
                    <a:alpha val="43137"/>
                  </a:srgbClr>
                </a:outerShdw>
              </a:effectLst>
              <a:ea typeface="+mn-ea"/>
              <a:cs typeface="B Roya" pitchFamily="2" charset="-78"/>
            </a:endParaRPr>
          </a:p>
        </p:txBody>
      </p:sp>
      <p:sp>
        <p:nvSpPr>
          <p:cNvPr id="115714" name="Rectangle 2"/>
          <p:cNvSpPr>
            <a:spLocks noGrp="1" noChangeArrowheads="1"/>
          </p:cNvSpPr>
          <p:nvPr>
            <p:ph type="title"/>
          </p:nvPr>
        </p:nvSpPr>
        <p:spPr>
          <a:xfrm>
            <a:off x="898500" y="485800"/>
            <a:ext cx="8229600" cy="1143000"/>
          </a:xfrm>
        </p:spPr>
        <p:txBody>
          <a:bodyPr/>
          <a:lstStyle/>
          <a:p>
            <a:pPr algn="ctr"/>
            <a:r>
              <a:rPr lang="fa-IR" sz="3200" b="1" dirty="0" smtClean="0">
                <a:solidFill>
                  <a:schemeClr val="accent3">
                    <a:lumMod val="75000"/>
                  </a:schemeClr>
                </a:solidFill>
                <a:cs typeface="B Titr" pitchFamily="2" charset="-78"/>
              </a:rPr>
              <a:t>گام اول : شناخت اهداف و انتظارات آموزشي</a:t>
            </a:r>
            <a:endParaRPr lang="en-US" sz="3200" b="1" dirty="0" smtClean="0">
              <a:solidFill>
                <a:schemeClr val="accent3">
                  <a:lumMod val="75000"/>
                </a:schemeClr>
              </a:solidFill>
              <a:cs typeface="B Titr" pitchFamily="2" charset="-78"/>
            </a:endParaRPr>
          </a:p>
        </p:txBody>
      </p:sp>
      <p:sp>
        <p:nvSpPr>
          <p:cNvPr id="115717" name="Slide Number Placeholder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302621F-56C3-433E-BF1A-1B23C64634A3}" type="slidenum">
              <a:rPr lang="ar-SA"/>
              <a:pPr eaLnBrk="1" hangingPunct="1"/>
              <a:t>33</a:t>
            </a:fld>
            <a:endParaRPr lang="en-US"/>
          </a:p>
        </p:txBody>
      </p:sp>
      <p:grpSp>
        <p:nvGrpSpPr>
          <p:cNvPr id="2" name="Group 2"/>
          <p:cNvGrpSpPr>
            <a:grpSpLocks/>
          </p:cNvGrpSpPr>
          <p:nvPr/>
        </p:nvGrpSpPr>
        <p:grpSpPr bwMode="auto">
          <a:xfrm>
            <a:off x="-3175" y="595313"/>
            <a:ext cx="1587500" cy="719137"/>
            <a:chOff x="-2" y="210"/>
            <a:chExt cx="1000" cy="453"/>
          </a:xfrm>
        </p:grpSpPr>
        <p:sp>
          <p:nvSpPr>
            <p:cNvPr id="115718"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15719" name="Text Box 4"/>
            <p:cNvSpPr txBox="1">
              <a:spLocks noChangeArrowheads="1"/>
            </p:cNvSpPr>
            <p:nvPr/>
          </p:nvSpPr>
          <p:spPr bwMode="auto">
            <a:xfrm rot="-2630473">
              <a:off x="-2" y="260"/>
              <a:ext cx="94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1400">
                  <a:cs typeface="Homa" pitchFamily="2" charset="-78"/>
                </a:rPr>
                <a:t>شناخت اهداف و انتظارات آموزشي</a:t>
              </a:r>
              <a:endParaRPr lang="en-US" sz="2000">
                <a:cs typeface="Homa" pitchFamily="2" charset="-78"/>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p:cTn id="7" dur="500" fill="hold"/>
                                        <p:tgtEl>
                                          <p:spTgt spid="358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584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584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5843">
                                            <p:txEl>
                                              <p:pRg st="1" end="1"/>
                                            </p:txEl>
                                          </p:spTgt>
                                        </p:tgtEl>
                                        <p:attrNameLst>
                                          <p:attrName>style.visibility</p:attrName>
                                        </p:attrNameLst>
                                      </p:cBhvr>
                                      <p:to>
                                        <p:strVal val="visible"/>
                                      </p:to>
                                    </p:set>
                                    <p:anim calcmode="lin" valueType="num">
                                      <p:cBhvr>
                                        <p:cTn id="14" dur="500" fill="hold"/>
                                        <p:tgtEl>
                                          <p:spTgt spid="3584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584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5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792162" y="1070545"/>
            <a:ext cx="7524254" cy="5670823"/>
          </a:xfrm>
        </p:spPr>
        <p:txBody>
          <a:bodyPr/>
          <a:lstStyle/>
          <a:p>
            <a:pPr algn="just" rtl="1">
              <a:buFontTx/>
              <a:buNone/>
              <a:defRPr/>
            </a:pPr>
            <a:r>
              <a:rPr lang="fa-IR" sz="3200" b="1" dirty="0" smtClean="0">
                <a:solidFill>
                  <a:srgbClr val="002060"/>
                </a:solidFill>
                <a:effectLst>
                  <a:outerShdw blurRad="38100" dist="38100" dir="2700000" algn="tl">
                    <a:srgbClr val="000000">
                      <a:alpha val="43137"/>
                    </a:srgbClr>
                  </a:outerShdw>
                </a:effectLst>
                <a:ea typeface="+mn-ea"/>
                <a:cs typeface="B Roya" pitchFamily="2" charset="-78"/>
              </a:rPr>
              <a:t>برای مثال يك انتظار آموزشی در درس علوم تجربی</a:t>
            </a:r>
          </a:p>
          <a:p>
            <a:pPr algn="just" rtl="1">
              <a:buFontTx/>
              <a:buNone/>
              <a:defRPr/>
            </a:pPr>
            <a:r>
              <a:rPr lang="ar-SA" sz="3200" b="1" dirty="0" smtClean="0">
                <a:solidFill>
                  <a:srgbClr val="C00000"/>
                </a:solidFill>
                <a:ea typeface="+mn-ea"/>
                <a:cs typeface="B Roya" pitchFamily="2" charset="-78"/>
              </a:rPr>
              <a:t>-</a:t>
            </a:r>
            <a:r>
              <a:rPr lang="fa-IR" sz="3200" b="1" dirty="0" smtClean="0">
                <a:solidFill>
                  <a:srgbClr val="C00000"/>
                </a:solidFill>
                <a:ea typeface="+mn-ea"/>
                <a:cs typeface="B Roya" pitchFamily="2" charset="-78"/>
              </a:rPr>
              <a:t> </a:t>
            </a:r>
            <a:r>
              <a:rPr lang="ar-SA" sz="3200" b="1" dirty="0" smtClean="0">
                <a:solidFill>
                  <a:srgbClr val="C00000"/>
                </a:solidFill>
                <a:ea typeface="+mn-ea"/>
                <a:cs typeface="B Roya" pitchFamily="2" charset="-78"/>
              </a:rPr>
              <a:t>اشيا را با دقت مشاهده مي‌کند</a:t>
            </a:r>
            <a:r>
              <a:rPr lang="fa-IR" sz="3200" b="1" dirty="0" smtClean="0">
                <a:solidFill>
                  <a:srgbClr val="C00000"/>
                </a:solidFill>
                <a:ea typeface="+mn-ea"/>
                <a:cs typeface="B Roya" pitchFamily="2" charset="-78"/>
              </a:rPr>
              <a:t>.</a:t>
            </a:r>
          </a:p>
          <a:p>
            <a:pPr algn="just" rtl="1">
              <a:buFontTx/>
              <a:buNone/>
              <a:defRPr/>
            </a:pPr>
            <a:endParaRPr lang="en-US" sz="1400" b="1" i="1" u="sng" dirty="0" smtClean="0">
              <a:solidFill>
                <a:srgbClr val="C00000"/>
              </a:solidFill>
              <a:ea typeface="+mn-ea"/>
              <a:cs typeface="B Roya" pitchFamily="2" charset="-78"/>
            </a:endParaRPr>
          </a:p>
          <a:p>
            <a:pPr algn="just" rtl="1">
              <a:buFontTx/>
              <a:buNone/>
              <a:defRPr/>
            </a:pPr>
            <a:r>
              <a:rPr lang="fa-IR" sz="3200" b="1" dirty="0" smtClean="0">
                <a:solidFill>
                  <a:srgbClr val="002060"/>
                </a:solidFill>
                <a:effectLst>
                  <a:outerShdw blurRad="38100" dist="38100" dir="2700000" algn="tl">
                    <a:srgbClr val="000000">
                      <a:alpha val="43137"/>
                    </a:srgbClr>
                  </a:outerShdw>
                </a:effectLst>
                <a:ea typeface="+mn-ea"/>
                <a:cs typeface="B Roya" pitchFamily="2" charset="-78"/>
              </a:rPr>
              <a:t>نشانه های تحقق:</a:t>
            </a:r>
          </a:p>
          <a:p>
            <a:pPr algn="r" rtl="1">
              <a:defRPr/>
            </a:pPr>
            <a:r>
              <a:rPr lang="ar-SA" sz="3200" b="1" dirty="0" smtClean="0">
                <a:ea typeface="+mn-ea"/>
                <a:cs typeface="B Roya" pitchFamily="2" charset="-78"/>
              </a:rPr>
              <a:t>استفاده از چند حس؛ </a:t>
            </a:r>
            <a:endParaRPr lang="en-US" sz="3200" b="1" dirty="0" smtClean="0">
              <a:ea typeface="+mn-ea"/>
              <a:cs typeface="B Roya" pitchFamily="2" charset="-78"/>
            </a:endParaRPr>
          </a:p>
          <a:p>
            <a:pPr algn="r" rtl="1">
              <a:defRPr/>
            </a:pPr>
            <a:r>
              <a:rPr lang="ar-SA" sz="3200" b="1" dirty="0" smtClean="0">
                <a:ea typeface="+mn-ea"/>
                <a:cs typeface="B Roya" pitchFamily="2" charset="-78"/>
              </a:rPr>
              <a:t>توجه به جزئيات مربوط به جسم؛ </a:t>
            </a:r>
            <a:endParaRPr lang="en-US" sz="3200" b="1" dirty="0" smtClean="0">
              <a:ea typeface="+mn-ea"/>
              <a:cs typeface="B Roya" pitchFamily="2" charset="-78"/>
            </a:endParaRPr>
          </a:p>
          <a:p>
            <a:pPr algn="r" rtl="1">
              <a:defRPr/>
            </a:pPr>
            <a:r>
              <a:rPr lang="ar-SA" sz="3200" b="1" dirty="0" smtClean="0">
                <a:ea typeface="+mn-ea"/>
                <a:cs typeface="B Roya" pitchFamily="2" charset="-78"/>
              </a:rPr>
              <a:t>مشخص كردن شباهت‌ها و تفاوت‌ها؛ </a:t>
            </a:r>
            <a:endParaRPr lang="en-US" sz="3200" b="1" dirty="0" smtClean="0">
              <a:ea typeface="+mn-ea"/>
              <a:cs typeface="B Roya" pitchFamily="2" charset="-78"/>
            </a:endParaRPr>
          </a:p>
          <a:p>
            <a:pPr algn="r" rtl="1">
              <a:defRPr/>
            </a:pPr>
            <a:r>
              <a:rPr lang="ar-SA" sz="3200" b="1" dirty="0" smtClean="0">
                <a:ea typeface="+mn-ea"/>
                <a:cs typeface="B Roya" pitchFamily="2" charset="-78"/>
              </a:rPr>
              <a:t>تشخيص ترتيب رخ دادن وقايع؛ </a:t>
            </a:r>
            <a:endParaRPr lang="en-US" sz="3200" b="1" dirty="0" smtClean="0">
              <a:ea typeface="+mn-ea"/>
              <a:cs typeface="B Roya" pitchFamily="2" charset="-78"/>
            </a:endParaRPr>
          </a:p>
          <a:p>
            <a:pPr algn="r" rtl="1">
              <a:defRPr/>
            </a:pPr>
            <a:r>
              <a:rPr lang="ar-SA" sz="3200" b="1" dirty="0" smtClean="0">
                <a:ea typeface="+mn-ea"/>
                <a:cs typeface="B Roya" pitchFamily="2" charset="-78"/>
              </a:rPr>
              <a:t>استفاده از وسايل كمكي براي مطالعه‌ي جزئيات.</a:t>
            </a:r>
            <a:endParaRPr lang="en-US" sz="3200" b="1" dirty="0" smtClean="0">
              <a:solidFill>
                <a:srgbClr val="002060"/>
              </a:solidFill>
              <a:effectLst>
                <a:outerShdw blurRad="38100" dist="38100" dir="2700000" algn="tl">
                  <a:srgbClr val="000000">
                    <a:alpha val="43137"/>
                  </a:srgbClr>
                </a:outerShdw>
              </a:effectLst>
              <a:ea typeface="+mn-ea"/>
              <a:cs typeface="B Roya" pitchFamily="2" charset="-78"/>
            </a:endParaRPr>
          </a:p>
        </p:txBody>
      </p:sp>
      <p:sp>
        <p:nvSpPr>
          <p:cNvPr id="116741" name="Slide Number Placeholder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7FFB1B3-7AD4-45FF-9E66-B1CFCEB8FBFC}" type="slidenum">
              <a:rPr lang="ar-SA"/>
              <a:pPr eaLnBrk="1" hangingPunct="1"/>
              <a:t>34</a:t>
            </a:fld>
            <a:endParaRPr lang="en-US"/>
          </a:p>
        </p:txBody>
      </p:sp>
      <p:grpSp>
        <p:nvGrpSpPr>
          <p:cNvPr id="2" name="Group 2"/>
          <p:cNvGrpSpPr>
            <a:grpSpLocks/>
          </p:cNvGrpSpPr>
          <p:nvPr/>
        </p:nvGrpSpPr>
        <p:grpSpPr bwMode="auto">
          <a:xfrm>
            <a:off x="-3175" y="595313"/>
            <a:ext cx="1587500" cy="719137"/>
            <a:chOff x="-2" y="210"/>
            <a:chExt cx="1000" cy="453"/>
          </a:xfrm>
        </p:grpSpPr>
        <p:sp>
          <p:nvSpPr>
            <p:cNvPr id="116742"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16743" name="Text Box 4"/>
            <p:cNvSpPr txBox="1">
              <a:spLocks noChangeArrowheads="1"/>
            </p:cNvSpPr>
            <p:nvPr/>
          </p:nvSpPr>
          <p:spPr bwMode="auto">
            <a:xfrm rot="-2630473">
              <a:off x="-2" y="260"/>
              <a:ext cx="94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1400">
                  <a:cs typeface="Homa" pitchFamily="2" charset="-78"/>
                </a:rPr>
                <a:t>شناخت اهداف و انتظارات آموزشي</a:t>
              </a:r>
              <a:endParaRPr lang="en-US" sz="2000">
                <a:cs typeface="Homa" pitchFamily="2" charset="-78"/>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p:cTn id="7" dur="500" fill="hold"/>
                                        <p:tgtEl>
                                          <p:spTgt spid="358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584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5843">
                                            <p:txEl>
                                              <p:pRg st="0" end="0"/>
                                            </p:txEl>
                                          </p:spTgt>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p:cTn id="13" dur="500" fill="hold"/>
                                        <p:tgtEl>
                                          <p:spTgt spid="3584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584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584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35843">
                                            <p:txEl>
                                              <p:pRg st="3" end="3"/>
                                            </p:txEl>
                                          </p:spTgt>
                                        </p:tgtEl>
                                        <p:attrNameLst>
                                          <p:attrName>style.visibility</p:attrName>
                                        </p:attrNameLst>
                                      </p:cBhvr>
                                      <p:to>
                                        <p:strVal val="visible"/>
                                      </p:to>
                                    </p:set>
                                    <p:anim calcmode="lin" valueType="num">
                                      <p:cBhvr>
                                        <p:cTn id="20" dur="500" fill="hold"/>
                                        <p:tgtEl>
                                          <p:spTgt spid="35843">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35843">
                                            <p:txEl>
                                              <p:pRg st="3" end="3"/>
                                            </p:txEl>
                                          </p:spTgt>
                                        </p:tgtEl>
                                        <p:attrNameLst>
                                          <p:attrName>ppt_h</p:attrName>
                                        </p:attrNameLst>
                                      </p:cBhvr>
                                      <p:tavLst>
                                        <p:tav tm="0">
                                          <p:val>
                                            <p:fltVal val="0"/>
                                          </p:val>
                                        </p:tav>
                                        <p:tav tm="100000">
                                          <p:val>
                                            <p:strVal val="#ppt_h"/>
                                          </p:val>
                                        </p:tav>
                                      </p:tavLst>
                                    </p:anim>
                                    <p:animEffect transition="in" filter="fade">
                                      <p:cBhvr>
                                        <p:cTn id="22" dur="500"/>
                                        <p:tgtEl>
                                          <p:spTgt spid="35843">
                                            <p:txEl>
                                              <p:pRg st="3" end="3"/>
                                            </p:txEl>
                                          </p:spTgt>
                                        </p:tgtEl>
                                      </p:cBhvr>
                                    </p:animEffect>
                                  </p:childTnLst>
                                </p:cTn>
                              </p:par>
                            </p:childTnLst>
                          </p:cTn>
                        </p:par>
                        <p:par>
                          <p:cTn id="23" fill="hold">
                            <p:stCondLst>
                              <p:cond delay="500"/>
                            </p:stCondLst>
                            <p:childTnLst>
                              <p:par>
                                <p:cTn id="24" presetID="53" presetClass="entr" presetSubtype="0" fill="hold" grpId="0" nodeType="afterEffect">
                                  <p:stCondLst>
                                    <p:cond delay="0"/>
                                  </p:stCondLst>
                                  <p:childTnLst>
                                    <p:set>
                                      <p:cBhvr>
                                        <p:cTn id="25" dur="1" fill="hold">
                                          <p:stCondLst>
                                            <p:cond delay="0"/>
                                          </p:stCondLst>
                                        </p:cTn>
                                        <p:tgtEl>
                                          <p:spTgt spid="35843">
                                            <p:txEl>
                                              <p:pRg st="4" end="4"/>
                                            </p:txEl>
                                          </p:spTgt>
                                        </p:tgtEl>
                                        <p:attrNameLst>
                                          <p:attrName>style.visibility</p:attrName>
                                        </p:attrNameLst>
                                      </p:cBhvr>
                                      <p:to>
                                        <p:strVal val="visible"/>
                                      </p:to>
                                    </p:set>
                                    <p:anim calcmode="lin" valueType="num">
                                      <p:cBhvr>
                                        <p:cTn id="26" dur="500" fill="hold"/>
                                        <p:tgtEl>
                                          <p:spTgt spid="35843">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35843">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35843">
                                            <p:txEl>
                                              <p:pRg st="4" end="4"/>
                                            </p:txEl>
                                          </p:spTgt>
                                        </p:tgtEl>
                                      </p:cBhvr>
                                    </p:animEffect>
                                  </p:childTnLst>
                                </p:cTn>
                              </p:par>
                            </p:childTnLst>
                          </p:cTn>
                        </p:par>
                        <p:par>
                          <p:cTn id="29" fill="hold">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35843">
                                            <p:txEl>
                                              <p:pRg st="5" end="5"/>
                                            </p:txEl>
                                          </p:spTgt>
                                        </p:tgtEl>
                                        <p:attrNameLst>
                                          <p:attrName>style.visibility</p:attrName>
                                        </p:attrNameLst>
                                      </p:cBhvr>
                                      <p:to>
                                        <p:strVal val="visible"/>
                                      </p:to>
                                    </p:set>
                                    <p:anim calcmode="lin" valueType="num">
                                      <p:cBhvr>
                                        <p:cTn id="32" dur="500" fill="hold"/>
                                        <p:tgtEl>
                                          <p:spTgt spid="3584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584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5843">
                                            <p:txEl>
                                              <p:pRg st="5" end="5"/>
                                            </p:txEl>
                                          </p:spTgt>
                                        </p:tgtEl>
                                      </p:cBhvr>
                                    </p:animEffect>
                                  </p:childTnLst>
                                </p:cTn>
                              </p:par>
                            </p:childTnLst>
                          </p:cTn>
                        </p:par>
                        <p:par>
                          <p:cTn id="35" fill="hold">
                            <p:stCondLst>
                              <p:cond delay="1500"/>
                            </p:stCondLst>
                            <p:childTnLst>
                              <p:par>
                                <p:cTn id="36" presetID="53" presetClass="entr" presetSubtype="0" fill="hold" grpId="0" nodeType="afterEffect">
                                  <p:stCondLst>
                                    <p:cond delay="0"/>
                                  </p:stCondLst>
                                  <p:childTnLst>
                                    <p:set>
                                      <p:cBhvr>
                                        <p:cTn id="37" dur="1" fill="hold">
                                          <p:stCondLst>
                                            <p:cond delay="0"/>
                                          </p:stCondLst>
                                        </p:cTn>
                                        <p:tgtEl>
                                          <p:spTgt spid="35843">
                                            <p:txEl>
                                              <p:pRg st="6" end="6"/>
                                            </p:txEl>
                                          </p:spTgt>
                                        </p:tgtEl>
                                        <p:attrNameLst>
                                          <p:attrName>style.visibility</p:attrName>
                                        </p:attrNameLst>
                                      </p:cBhvr>
                                      <p:to>
                                        <p:strVal val="visible"/>
                                      </p:to>
                                    </p:set>
                                    <p:anim calcmode="lin" valueType="num">
                                      <p:cBhvr>
                                        <p:cTn id="38" dur="500" fill="hold"/>
                                        <p:tgtEl>
                                          <p:spTgt spid="35843">
                                            <p:txEl>
                                              <p:pRg st="6" end="6"/>
                                            </p:txEl>
                                          </p:spTgt>
                                        </p:tgtEl>
                                        <p:attrNameLst>
                                          <p:attrName>ppt_w</p:attrName>
                                        </p:attrNameLst>
                                      </p:cBhvr>
                                      <p:tavLst>
                                        <p:tav tm="0">
                                          <p:val>
                                            <p:fltVal val="0"/>
                                          </p:val>
                                        </p:tav>
                                        <p:tav tm="100000">
                                          <p:val>
                                            <p:strVal val="#ppt_w"/>
                                          </p:val>
                                        </p:tav>
                                      </p:tavLst>
                                    </p:anim>
                                    <p:anim calcmode="lin" valueType="num">
                                      <p:cBhvr>
                                        <p:cTn id="39" dur="500" fill="hold"/>
                                        <p:tgtEl>
                                          <p:spTgt spid="35843">
                                            <p:txEl>
                                              <p:pRg st="6" end="6"/>
                                            </p:txEl>
                                          </p:spTgt>
                                        </p:tgtEl>
                                        <p:attrNameLst>
                                          <p:attrName>ppt_h</p:attrName>
                                        </p:attrNameLst>
                                      </p:cBhvr>
                                      <p:tavLst>
                                        <p:tav tm="0">
                                          <p:val>
                                            <p:fltVal val="0"/>
                                          </p:val>
                                        </p:tav>
                                        <p:tav tm="100000">
                                          <p:val>
                                            <p:strVal val="#ppt_h"/>
                                          </p:val>
                                        </p:tav>
                                      </p:tavLst>
                                    </p:anim>
                                    <p:animEffect transition="in" filter="fade">
                                      <p:cBhvr>
                                        <p:cTn id="40" dur="500"/>
                                        <p:tgtEl>
                                          <p:spTgt spid="35843">
                                            <p:txEl>
                                              <p:pRg st="6" end="6"/>
                                            </p:txEl>
                                          </p:spTgt>
                                        </p:tgtEl>
                                      </p:cBhvr>
                                    </p:animEffect>
                                  </p:childTnLst>
                                </p:cTn>
                              </p:par>
                            </p:childTnLst>
                          </p:cTn>
                        </p:par>
                        <p:par>
                          <p:cTn id="41" fill="hold">
                            <p:stCondLst>
                              <p:cond delay="2000"/>
                            </p:stCondLst>
                            <p:childTnLst>
                              <p:par>
                                <p:cTn id="42" presetID="53" presetClass="entr" presetSubtype="0" fill="hold" grpId="0" nodeType="afterEffect">
                                  <p:stCondLst>
                                    <p:cond delay="0"/>
                                  </p:stCondLst>
                                  <p:childTnLst>
                                    <p:set>
                                      <p:cBhvr>
                                        <p:cTn id="43" dur="1" fill="hold">
                                          <p:stCondLst>
                                            <p:cond delay="0"/>
                                          </p:stCondLst>
                                        </p:cTn>
                                        <p:tgtEl>
                                          <p:spTgt spid="35843">
                                            <p:txEl>
                                              <p:pRg st="7" end="7"/>
                                            </p:txEl>
                                          </p:spTgt>
                                        </p:tgtEl>
                                        <p:attrNameLst>
                                          <p:attrName>style.visibility</p:attrName>
                                        </p:attrNameLst>
                                      </p:cBhvr>
                                      <p:to>
                                        <p:strVal val="visible"/>
                                      </p:to>
                                    </p:set>
                                    <p:anim calcmode="lin" valueType="num">
                                      <p:cBhvr>
                                        <p:cTn id="44" dur="500" fill="hold"/>
                                        <p:tgtEl>
                                          <p:spTgt spid="35843">
                                            <p:txEl>
                                              <p:pRg st="7" end="7"/>
                                            </p:txEl>
                                          </p:spTgt>
                                        </p:tgtEl>
                                        <p:attrNameLst>
                                          <p:attrName>ppt_w</p:attrName>
                                        </p:attrNameLst>
                                      </p:cBhvr>
                                      <p:tavLst>
                                        <p:tav tm="0">
                                          <p:val>
                                            <p:fltVal val="0"/>
                                          </p:val>
                                        </p:tav>
                                        <p:tav tm="100000">
                                          <p:val>
                                            <p:strVal val="#ppt_w"/>
                                          </p:val>
                                        </p:tav>
                                      </p:tavLst>
                                    </p:anim>
                                    <p:anim calcmode="lin" valueType="num">
                                      <p:cBhvr>
                                        <p:cTn id="45" dur="500" fill="hold"/>
                                        <p:tgtEl>
                                          <p:spTgt spid="35843">
                                            <p:txEl>
                                              <p:pRg st="7" end="7"/>
                                            </p:txEl>
                                          </p:spTgt>
                                        </p:tgtEl>
                                        <p:attrNameLst>
                                          <p:attrName>ppt_h</p:attrName>
                                        </p:attrNameLst>
                                      </p:cBhvr>
                                      <p:tavLst>
                                        <p:tav tm="0">
                                          <p:val>
                                            <p:fltVal val="0"/>
                                          </p:val>
                                        </p:tav>
                                        <p:tav tm="100000">
                                          <p:val>
                                            <p:strVal val="#ppt_h"/>
                                          </p:val>
                                        </p:tav>
                                      </p:tavLst>
                                    </p:anim>
                                    <p:animEffect transition="in" filter="fade">
                                      <p:cBhvr>
                                        <p:cTn id="46" dur="500"/>
                                        <p:tgtEl>
                                          <p:spTgt spid="35843">
                                            <p:txEl>
                                              <p:pRg st="7" end="7"/>
                                            </p:txEl>
                                          </p:spTgt>
                                        </p:tgtEl>
                                      </p:cBhvr>
                                    </p:animEffect>
                                  </p:childTnLst>
                                </p:cTn>
                              </p:par>
                            </p:childTnLst>
                          </p:cTn>
                        </p:par>
                        <p:par>
                          <p:cTn id="47" fill="hold">
                            <p:stCondLst>
                              <p:cond delay="2500"/>
                            </p:stCondLst>
                            <p:childTnLst>
                              <p:par>
                                <p:cTn id="48" presetID="53" presetClass="entr" presetSubtype="0" fill="hold" grpId="0" nodeType="afterEffect">
                                  <p:stCondLst>
                                    <p:cond delay="0"/>
                                  </p:stCondLst>
                                  <p:childTnLst>
                                    <p:set>
                                      <p:cBhvr>
                                        <p:cTn id="49" dur="1" fill="hold">
                                          <p:stCondLst>
                                            <p:cond delay="0"/>
                                          </p:stCondLst>
                                        </p:cTn>
                                        <p:tgtEl>
                                          <p:spTgt spid="35843">
                                            <p:txEl>
                                              <p:pRg st="8" end="8"/>
                                            </p:txEl>
                                          </p:spTgt>
                                        </p:tgtEl>
                                        <p:attrNameLst>
                                          <p:attrName>style.visibility</p:attrName>
                                        </p:attrNameLst>
                                      </p:cBhvr>
                                      <p:to>
                                        <p:strVal val="visible"/>
                                      </p:to>
                                    </p:set>
                                    <p:anim calcmode="lin" valueType="num">
                                      <p:cBhvr>
                                        <p:cTn id="50" dur="500" fill="hold"/>
                                        <p:tgtEl>
                                          <p:spTgt spid="35843">
                                            <p:txEl>
                                              <p:pRg st="8" end="8"/>
                                            </p:txEl>
                                          </p:spTgt>
                                        </p:tgtEl>
                                        <p:attrNameLst>
                                          <p:attrName>ppt_w</p:attrName>
                                        </p:attrNameLst>
                                      </p:cBhvr>
                                      <p:tavLst>
                                        <p:tav tm="0">
                                          <p:val>
                                            <p:fltVal val="0"/>
                                          </p:val>
                                        </p:tav>
                                        <p:tav tm="100000">
                                          <p:val>
                                            <p:strVal val="#ppt_w"/>
                                          </p:val>
                                        </p:tav>
                                      </p:tavLst>
                                    </p:anim>
                                    <p:anim calcmode="lin" valueType="num">
                                      <p:cBhvr>
                                        <p:cTn id="51" dur="500" fill="hold"/>
                                        <p:tgtEl>
                                          <p:spTgt spid="35843">
                                            <p:txEl>
                                              <p:pRg st="8" end="8"/>
                                            </p:txEl>
                                          </p:spTgt>
                                        </p:tgtEl>
                                        <p:attrNameLst>
                                          <p:attrName>ppt_h</p:attrName>
                                        </p:attrNameLst>
                                      </p:cBhvr>
                                      <p:tavLst>
                                        <p:tav tm="0">
                                          <p:val>
                                            <p:fltVal val="0"/>
                                          </p:val>
                                        </p:tav>
                                        <p:tav tm="100000">
                                          <p:val>
                                            <p:strVal val="#ppt_h"/>
                                          </p:val>
                                        </p:tav>
                                      </p:tavLst>
                                    </p:anim>
                                    <p:animEffect transition="in" filter="fade">
                                      <p:cBhvr>
                                        <p:cTn id="52" dur="500"/>
                                        <p:tgtEl>
                                          <p:spTgt spid="358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175" y="595313"/>
            <a:ext cx="1587500" cy="719137"/>
            <a:chOff x="-2" y="210"/>
            <a:chExt cx="1000" cy="453"/>
          </a:xfrm>
        </p:grpSpPr>
        <p:sp>
          <p:nvSpPr>
            <p:cNvPr id="117783"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17784" name="Text Box 4"/>
            <p:cNvSpPr txBox="1">
              <a:spLocks noChangeArrowheads="1"/>
            </p:cNvSpPr>
            <p:nvPr/>
          </p:nvSpPr>
          <p:spPr bwMode="auto">
            <a:xfrm rot="-2630473">
              <a:off x="-2" y="260"/>
              <a:ext cx="94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1400">
                  <a:cs typeface="Homa" pitchFamily="2" charset="-78"/>
                </a:rPr>
                <a:t>شناخت اهداف و انتظارات آموزشي</a:t>
              </a:r>
              <a:endParaRPr lang="en-US" sz="2000">
                <a:cs typeface="Homa" pitchFamily="2" charset="-78"/>
              </a:endParaRPr>
            </a:p>
          </p:txBody>
        </p:sp>
      </p:grpSp>
      <p:sp>
        <p:nvSpPr>
          <p:cNvPr id="117764" name="Slide Number Placeholder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AFB0BD6-7EB9-40B4-A590-A2AEC87DD4C0}" type="slidenum">
              <a:rPr lang="ar-SA"/>
              <a:pPr eaLnBrk="1" hangingPunct="1"/>
              <a:t>35</a:t>
            </a:fld>
            <a:endParaRPr lang="en-US"/>
          </a:p>
        </p:txBody>
      </p:sp>
      <p:sp>
        <p:nvSpPr>
          <p:cNvPr id="8" name="Cloud Callout 7"/>
          <p:cNvSpPr/>
          <p:nvPr/>
        </p:nvSpPr>
        <p:spPr bwMode="auto">
          <a:xfrm>
            <a:off x="2411760" y="566321"/>
            <a:ext cx="5983932" cy="1184152"/>
          </a:xfrm>
          <a:prstGeom prst="cloudCallou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a-IR" sz="2400" b="1" dirty="0" smtClean="0">
                <a:solidFill>
                  <a:schemeClr val="tx1">
                    <a:lumMod val="85000"/>
                    <a:lumOff val="15000"/>
                  </a:schemeClr>
                </a:solidFill>
                <a:cs typeface="B Roya" pitchFamily="2" charset="-78"/>
              </a:rPr>
              <a:t>شناخت </a:t>
            </a:r>
            <a:r>
              <a:rPr lang="fa-IR" sz="2400" b="1" dirty="0">
                <a:solidFill>
                  <a:schemeClr val="tx1">
                    <a:lumMod val="85000"/>
                    <a:lumOff val="15000"/>
                  </a:schemeClr>
                </a:solidFill>
                <a:cs typeface="B Roya" pitchFamily="2" charset="-78"/>
              </a:rPr>
              <a:t>و تصریح اهداف و انتظارات</a:t>
            </a:r>
            <a:endParaRPr lang="en-US" sz="2400" b="1" dirty="0">
              <a:solidFill>
                <a:schemeClr val="tx1">
                  <a:lumMod val="85000"/>
                  <a:lumOff val="15000"/>
                </a:schemeClr>
              </a:solidFill>
              <a:cs typeface="B Roya" pitchFamily="2" charset="-78"/>
            </a:endParaRPr>
          </a:p>
        </p:txBody>
      </p:sp>
      <p:sp>
        <p:nvSpPr>
          <p:cNvPr id="10" name="Flowchart: Process 9"/>
          <p:cNvSpPr/>
          <p:nvPr/>
        </p:nvSpPr>
        <p:spPr bwMode="auto">
          <a:xfrm>
            <a:off x="6017869" y="3214686"/>
            <a:ext cx="2802603" cy="2000264"/>
          </a:xfrm>
          <a:prstGeom prst="flowChartProcess">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fa-IR" sz="4400" dirty="0"/>
          </a:p>
          <a:p>
            <a:pPr eaLnBrk="1" hangingPunct="1"/>
            <a:r>
              <a:rPr lang="fa-IR" sz="4000" b="1" dirty="0" smtClean="0">
                <a:solidFill>
                  <a:srgbClr val="002060"/>
                </a:solidFill>
                <a:cs typeface="B Titr" pitchFamily="2" charset="-78"/>
              </a:rPr>
              <a:t>شناخت اهداف</a:t>
            </a:r>
            <a:endParaRPr lang="en-US" sz="4000" b="1" dirty="0">
              <a:solidFill>
                <a:srgbClr val="002060"/>
              </a:solidFill>
              <a:cs typeface="B Titr" pitchFamily="2" charset="-78"/>
            </a:endParaRPr>
          </a:p>
        </p:txBody>
      </p:sp>
      <p:sp>
        <p:nvSpPr>
          <p:cNvPr id="11" name="Striped Right Arrow 10"/>
          <p:cNvSpPr/>
          <p:nvPr/>
        </p:nvSpPr>
        <p:spPr bwMode="auto">
          <a:xfrm rot="11250101">
            <a:off x="3881122" y="3145690"/>
            <a:ext cx="1872403" cy="716526"/>
          </a:xfrm>
          <a:prstGeom prst="stripedRightArrow">
            <a:avLst/>
          </a:prstGeom>
          <a:solidFill>
            <a:srgbClr val="666633"/>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a:defRPr/>
            </a:pPr>
            <a:endParaRPr lang="en-US">
              <a:solidFill>
                <a:schemeClr val="tx1"/>
              </a:solidFill>
            </a:endParaRPr>
          </a:p>
        </p:txBody>
      </p:sp>
      <p:sp>
        <p:nvSpPr>
          <p:cNvPr id="12" name="Striped Right Arrow 11"/>
          <p:cNvSpPr/>
          <p:nvPr/>
        </p:nvSpPr>
        <p:spPr bwMode="auto">
          <a:xfrm rot="10436414">
            <a:off x="4058254" y="4302600"/>
            <a:ext cx="1700964" cy="716526"/>
          </a:xfrm>
          <a:prstGeom prst="stripedRightArrow">
            <a:avLst/>
          </a:prstGeom>
          <a:solidFill>
            <a:srgbClr val="666633"/>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a:defRPr/>
            </a:pPr>
            <a:endParaRPr lang="en-US">
              <a:solidFill>
                <a:schemeClr val="tx1"/>
              </a:solidFill>
            </a:endParaRPr>
          </a:p>
        </p:txBody>
      </p:sp>
      <p:sp>
        <p:nvSpPr>
          <p:cNvPr id="13" name="Flowchart: Document 12"/>
          <p:cNvSpPr/>
          <p:nvPr/>
        </p:nvSpPr>
        <p:spPr bwMode="auto">
          <a:xfrm>
            <a:off x="678210" y="2714620"/>
            <a:ext cx="2934054" cy="1000132"/>
          </a:xfrm>
          <a:prstGeom prst="flowChartDocumen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defRPr/>
            </a:pPr>
            <a:r>
              <a:rPr lang="fa-IR" sz="2800" b="1" dirty="0">
                <a:solidFill>
                  <a:srgbClr val="002060"/>
                </a:solidFill>
                <a:cs typeface="B Titr" pitchFamily="2" charset="-78"/>
              </a:rPr>
              <a:t>تعیین روش  تدریس</a:t>
            </a:r>
            <a:endParaRPr lang="en-US" sz="2800" b="1" dirty="0">
              <a:solidFill>
                <a:srgbClr val="002060"/>
              </a:solidFill>
              <a:cs typeface="B Titr" pitchFamily="2" charset="-78"/>
            </a:endParaRPr>
          </a:p>
        </p:txBody>
      </p:sp>
      <p:sp>
        <p:nvSpPr>
          <p:cNvPr id="14" name="Flowchart: Document 13"/>
          <p:cNvSpPr/>
          <p:nvPr/>
        </p:nvSpPr>
        <p:spPr bwMode="auto">
          <a:xfrm>
            <a:off x="434007" y="4430240"/>
            <a:ext cx="3408354" cy="1000132"/>
          </a:xfrm>
          <a:prstGeom prst="flowChartDocumen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fa-IR" sz="2800" b="1" dirty="0">
                <a:solidFill>
                  <a:srgbClr val="002060"/>
                </a:solidFill>
                <a:cs typeface="B Titr" pitchFamily="2" charset="-78"/>
              </a:rPr>
              <a:t>تعیین روش ارزشیابی</a:t>
            </a:r>
            <a:endParaRPr lang="en-US" sz="2800" b="1" dirty="0">
              <a:solidFill>
                <a:srgbClr val="002060"/>
              </a:solidFill>
              <a:cs typeface="B Tit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p:stCondLst>
                              <p:cond delay="1000"/>
                            </p:stCondLst>
                            <p:childTnLst>
                              <p:par>
                                <p:cTn id="13" presetID="16" presetClass="entr" presetSubtype="42"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outHorizontal)">
                                      <p:cBhvr>
                                        <p:cTn id="15" dur="500"/>
                                        <p:tgtEl>
                                          <p:spTgt spid="13"/>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500"/>
                                        <p:tgtEl>
                                          <p:spTgt spid="12"/>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outHorizont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2" name="Slide Number Placeholder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BA94C7E-E33F-49C6-BA8B-B907132F65C0}" type="slidenum">
              <a:rPr lang="ar-SA"/>
              <a:pPr eaLnBrk="1" hangingPunct="1"/>
              <a:t>36</a:t>
            </a:fld>
            <a:endParaRPr lang="en-US"/>
          </a:p>
        </p:txBody>
      </p:sp>
      <p:sp>
        <p:nvSpPr>
          <p:cNvPr id="32771" name="Rectangle 3"/>
          <p:cNvSpPr>
            <a:spLocks noGrp="1" noChangeArrowheads="1"/>
          </p:cNvSpPr>
          <p:nvPr>
            <p:ph type="body" idx="4294967295"/>
          </p:nvPr>
        </p:nvSpPr>
        <p:spPr>
          <a:xfrm>
            <a:off x="467544" y="2204865"/>
            <a:ext cx="8229600" cy="3967336"/>
          </a:xfrm>
        </p:spPr>
        <p:txBody>
          <a:bodyPr>
            <a:normAutofit/>
          </a:bodyPr>
          <a:lstStyle/>
          <a:p>
            <a:pPr>
              <a:buFontTx/>
              <a:buNone/>
            </a:pPr>
            <a:r>
              <a:rPr lang="fa-IR" sz="2800" b="1" dirty="0" smtClean="0">
                <a:cs typeface="B Roya" pitchFamily="2" charset="-78"/>
              </a:rPr>
              <a:t>به طور کلي گام دوم فرايند ارزشيابي شامل اين سه مبحث مي شود.</a:t>
            </a:r>
          </a:p>
          <a:p>
            <a:pPr>
              <a:buFontTx/>
              <a:buNone/>
            </a:pPr>
            <a:endParaRPr lang="fa-IR" sz="1400" b="1" dirty="0" smtClean="0">
              <a:cs typeface="B Roya" pitchFamily="2" charset="-78"/>
            </a:endParaRPr>
          </a:p>
          <a:p>
            <a:pPr algn="r">
              <a:lnSpc>
                <a:spcPct val="150000"/>
              </a:lnSpc>
            </a:pPr>
            <a:r>
              <a:rPr lang="en-US" sz="3600" b="1" dirty="0" smtClean="0">
                <a:solidFill>
                  <a:srgbClr val="0028A8"/>
                </a:solidFill>
                <a:cs typeface="B Roya" pitchFamily="2" charset="-78"/>
              </a:rPr>
              <a:t>‌</a:t>
            </a:r>
            <a:r>
              <a:rPr lang="fa-IR" sz="3600" b="1" dirty="0" smtClean="0">
                <a:solidFill>
                  <a:srgbClr val="0028A8"/>
                </a:solidFill>
                <a:cs typeface="B Roya" pitchFamily="2" charset="-78"/>
              </a:rPr>
              <a:t> </a:t>
            </a:r>
            <a:r>
              <a:rPr lang="fa-IR" sz="4000" b="1" dirty="0" smtClean="0">
                <a:solidFill>
                  <a:srgbClr val="0028A8"/>
                </a:solidFill>
                <a:cs typeface="B Roya" pitchFamily="2" charset="-78"/>
              </a:rPr>
              <a:t>شيوه ي جمع آوري اطلاعات</a:t>
            </a:r>
            <a:r>
              <a:rPr lang="fa-IR" sz="3600" b="1" dirty="0" smtClean="0">
                <a:solidFill>
                  <a:srgbClr val="0028A8"/>
                </a:solidFill>
                <a:cs typeface="B Roya" pitchFamily="2" charset="-78"/>
              </a:rPr>
              <a:t> </a:t>
            </a:r>
          </a:p>
          <a:p>
            <a:pPr algn="r">
              <a:lnSpc>
                <a:spcPct val="150000"/>
              </a:lnSpc>
            </a:pPr>
            <a:r>
              <a:rPr lang="fa-IR" sz="4000" b="1" dirty="0" smtClean="0">
                <a:solidFill>
                  <a:srgbClr val="0028A8"/>
                </a:solidFill>
                <a:cs typeface="B Roya" pitchFamily="2" charset="-78"/>
              </a:rPr>
              <a:t>ابزارهاي جمع آوري اطلاعات</a:t>
            </a:r>
          </a:p>
          <a:p>
            <a:pPr lvl="8" algn="r">
              <a:lnSpc>
                <a:spcPct val="150000"/>
              </a:lnSpc>
            </a:pPr>
            <a:r>
              <a:rPr lang="en-US" sz="4000" b="1" dirty="0" smtClean="0">
                <a:solidFill>
                  <a:srgbClr val="0028A8"/>
                </a:solidFill>
                <a:cs typeface="B Roya" pitchFamily="2" charset="-78"/>
              </a:rPr>
              <a:t>‌</a:t>
            </a:r>
            <a:r>
              <a:rPr lang="fa-IR" sz="4000" b="1" dirty="0" smtClean="0">
                <a:solidFill>
                  <a:srgbClr val="0028A8"/>
                </a:solidFill>
                <a:cs typeface="B Roya" pitchFamily="2" charset="-78"/>
              </a:rPr>
              <a:t> </a:t>
            </a:r>
            <a:r>
              <a:rPr lang="en-US" sz="4000" b="1" dirty="0" smtClean="0">
                <a:solidFill>
                  <a:srgbClr val="0028A8"/>
                </a:solidFill>
                <a:cs typeface="B Roya" pitchFamily="2" charset="-78"/>
              </a:rPr>
              <a:t>‌</a:t>
            </a:r>
            <a:r>
              <a:rPr lang="fa-IR" sz="4000" b="1" dirty="0" smtClean="0">
                <a:solidFill>
                  <a:srgbClr val="0028A8"/>
                </a:solidFill>
                <a:cs typeface="B Roya" pitchFamily="2" charset="-78"/>
              </a:rPr>
              <a:t>ساماندهي و نگهداري اطلاعات</a:t>
            </a:r>
            <a:endParaRPr lang="en-US" sz="4000" b="1" dirty="0" smtClean="0">
              <a:solidFill>
                <a:srgbClr val="0028A8"/>
              </a:solidFill>
              <a:cs typeface="B Roya" pitchFamily="2" charset="-78"/>
            </a:endParaRPr>
          </a:p>
        </p:txBody>
      </p:sp>
      <p:sp>
        <p:nvSpPr>
          <p:cNvPr id="8" name="Title 7"/>
          <p:cNvSpPr>
            <a:spLocks noGrp="1"/>
          </p:cNvSpPr>
          <p:nvPr>
            <p:ph type="title" idx="4294967295"/>
          </p:nvPr>
        </p:nvSpPr>
        <p:spPr>
          <a:xfrm>
            <a:off x="2171700" y="285750"/>
            <a:ext cx="6972300" cy="1143000"/>
          </a:xfrm>
          <a:prstGeom prst="cloudCallout">
            <a:avLst/>
          </a:prstGeom>
          <a:ln>
            <a:miter lim="800000"/>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rtlCol="0" anchor="ctr"/>
          <a:lstStyle/>
          <a:p>
            <a:pPr algn="r" eaLnBrk="1" hangingPunct="1">
              <a:defRPr/>
            </a:pPr>
            <a:r>
              <a:rPr lang="fa-IR" sz="2800" b="1" dirty="0" smtClean="0">
                <a:solidFill>
                  <a:schemeClr val="bg1"/>
                </a:solidFill>
                <a:cs typeface="B Jadid" pitchFamily="2" charset="-78"/>
              </a:rPr>
              <a:t>گام دوم : جمع آوری اطلاعات</a:t>
            </a:r>
            <a:endParaRPr lang="en-US" sz="2800" b="1" dirty="0" smtClean="0">
              <a:solidFill>
                <a:schemeClr val="bg1"/>
              </a:solidFill>
              <a:cs typeface="B Jadid" pitchFamily="2" charset="-78"/>
            </a:endParaRPr>
          </a:p>
        </p:txBody>
      </p:sp>
      <p:grpSp>
        <p:nvGrpSpPr>
          <p:cNvPr id="2" name="Group 2"/>
          <p:cNvGrpSpPr>
            <a:grpSpLocks/>
          </p:cNvGrpSpPr>
          <p:nvPr/>
        </p:nvGrpSpPr>
        <p:grpSpPr bwMode="auto">
          <a:xfrm>
            <a:off x="0" y="595313"/>
            <a:ext cx="1584325" cy="719137"/>
            <a:chOff x="0" y="210"/>
            <a:chExt cx="998" cy="453"/>
          </a:xfrm>
        </p:grpSpPr>
        <p:sp>
          <p:nvSpPr>
            <p:cNvPr id="119816"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19817" name="Text Box 4"/>
            <p:cNvSpPr txBox="1">
              <a:spLocks noChangeArrowheads="1"/>
            </p:cNvSpPr>
            <p:nvPr/>
          </p:nvSpPr>
          <p:spPr bwMode="auto">
            <a:xfrm rot="-2630473">
              <a:off x="0" y="328"/>
              <a:ext cx="940"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1400">
                  <a:cs typeface="Homa" pitchFamily="2" charset="-78"/>
                </a:rPr>
                <a:t>جمع آوري اطلاعات</a:t>
              </a:r>
              <a:endParaRPr lang="en-US" sz="2000">
                <a:cs typeface="Homa" pitchFamily="2" charset="-78"/>
              </a:endParaRPr>
            </a:p>
          </p:txBody>
        </p:sp>
      </p:gr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3203848" y="836712"/>
            <a:ext cx="5008463" cy="831455"/>
          </a:xfrm>
        </p:spPr>
        <p:txBody>
          <a:bodyPr/>
          <a:lstStyle/>
          <a:p>
            <a:pPr algn="r"/>
            <a:r>
              <a:rPr lang="fa-IR" sz="3200" b="1" dirty="0" smtClean="0">
                <a:solidFill>
                  <a:srgbClr val="0028A8"/>
                </a:solidFill>
                <a:cs typeface="B Jadid" pitchFamily="2" charset="-78"/>
              </a:rPr>
              <a:t>شیوه جمع آوري اطلاعات</a:t>
            </a:r>
            <a:endParaRPr lang="en-US" sz="3200" b="1" dirty="0" smtClean="0">
              <a:solidFill>
                <a:srgbClr val="0028A8"/>
              </a:solidFill>
              <a:cs typeface="B Jadid" pitchFamily="2" charset="-78"/>
            </a:endParaRPr>
          </a:p>
        </p:txBody>
      </p:sp>
      <p:sp>
        <p:nvSpPr>
          <p:cNvPr id="120835" name="Rectangle 3"/>
          <p:cNvSpPr>
            <a:spLocks noGrp="1" noChangeArrowheads="1"/>
          </p:cNvSpPr>
          <p:nvPr>
            <p:ph idx="1"/>
          </p:nvPr>
        </p:nvSpPr>
        <p:spPr>
          <a:xfrm>
            <a:off x="899592" y="1844824"/>
            <a:ext cx="7488832" cy="4320480"/>
          </a:xfrm>
        </p:spPr>
        <p:txBody>
          <a:bodyPr/>
          <a:lstStyle/>
          <a:p>
            <a:pPr algn="r">
              <a:lnSpc>
                <a:spcPct val="150000"/>
              </a:lnSpc>
              <a:buFontTx/>
              <a:buNone/>
            </a:pPr>
            <a:r>
              <a:rPr lang="fa-IR" sz="3000" b="1" dirty="0" smtClean="0">
                <a:cs typeface="B Roya" pitchFamily="2" charset="-78"/>
              </a:rPr>
              <a:t>   </a:t>
            </a:r>
            <a:r>
              <a:rPr lang="fa-IR" sz="3000" b="1" dirty="0" smtClean="0">
                <a:effectLst>
                  <a:outerShdw blurRad="38100" dist="38100" dir="2700000" algn="tl">
                    <a:srgbClr val="000000">
                      <a:alpha val="43137"/>
                    </a:srgbClr>
                  </a:outerShdw>
                </a:effectLst>
                <a:cs typeface="B Roya" pitchFamily="2" charset="-78"/>
              </a:rPr>
              <a:t>شيوه‌ي جمع آوري اطلاعات در الگوي ارزشيابي کيفي توصيفي </a:t>
            </a:r>
            <a:r>
              <a:rPr lang="fa-IR" sz="3000" b="1" dirty="0" smtClean="0">
                <a:solidFill>
                  <a:srgbClr val="FF0000"/>
                </a:solidFill>
                <a:effectLst>
                  <a:outerShdw blurRad="38100" dist="38100" dir="2700000" algn="tl">
                    <a:srgbClr val="000000">
                      <a:alpha val="43137"/>
                    </a:srgbClr>
                  </a:outerShdw>
                </a:effectLst>
                <a:cs typeface="B Roya" pitchFamily="2" charset="-78"/>
              </a:rPr>
              <a:t>فرايندي و تکويني </a:t>
            </a:r>
            <a:r>
              <a:rPr lang="fa-IR" sz="3000" b="1" dirty="0" smtClean="0">
                <a:effectLst>
                  <a:outerShdw blurRad="38100" dist="38100" dir="2700000" algn="tl">
                    <a:srgbClr val="000000">
                      <a:alpha val="43137"/>
                    </a:srgbClr>
                  </a:outerShdw>
                </a:effectLst>
                <a:cs typeface="B Roya" pitchFamily="2" charset="-78"/>
              </a:rPr>
              <a:t>است يعني معلم در حين فعاليت ياددهي و يادگيري در طول سال به اقتضاء و تناسب موقعيت ، اطلاعاتي از چگونگي و ميزان تحقق انتظارات آموزشي جمع آوري مي کند و در مواقع لزوم به تجريه و تحليل آن ها مي پردازد.</a:t>
            </a:r>
            <a:endParaRPr lang="en-US" sz="3000" b="1" dirty="0" smtClean="0">
              <a:effectLst>
                <a:outerShdw blurRad="38100" dist="38100" dir="2700000" algn="tl">
                  <a:srgbClr val="000000">
                    <a:alpha val="43137"/>
                  </a:srgbClr>
                </a:outerShdw>
              </a:effectLst>
              <a:cs typeface="B Roya" pitchFamily="2" charset="-78"/>
            </a:endParaRPr>
          </a:p>
        </p:txBody>
      </p:sp>
      <p:sp>
        <p:nvSpPr>
          <p:cNvPr id="120837" name="Slide Number Placeholder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5CB60D7-8330-4486-891B-1F2E924CED10}" type="slidenum">
              <a:rPr lang="ar-SA"/>
              <a:pPr eaLnBrk="1" hangingPunct="1"/>
              <a:t>37</a:t>
            </a:fld>
            <a:endParaRPr lang="en-US"/>
          </a:p>
        </p:txBody>
      </p:sp>
      <p:grpSp>
        <p:nvGrpSpPr>
          <p:cNvPr id="2" name="Group 2"/>
          <p:cNvGrpSpPr>
            <a:grpSpLocks/>
          </p:cNvGrpSpPr>
          <p:nvPr/>
        </p:nvGrpSpPr>
        <p:grpSpPr bwMode="auto">
          <a:xfrm>
            <a:off x="0" y="595313"/>
            <a:ext cx="1584325" cy="719137"/>
            <a:chOff x="0" y="210"/>
            <a:chExt cx="998" cy="453"/>
          </a:xfrm>
        </p:grpSpPr>
        <p:sp>
          <p:nvSpPr>
            <p:cNvPr id="120838"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20839" name="Text Box 4"/>
            <p:cNvSpPr txBox="1">
              <a:spLocks noChangeArrowheads="1"/>
            </p:cNvSpPr>
            <p:nvPr/>
          </p:nvSpPr>
          <p:spPr bwMode="auto">
            <a:xfrm rot="-2630473">
              <a:off x="0" y="328"/>
              <a:ext cx="940"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1400">
                  <a:cs typeface="Homa" pitchFamily="2" charset="-78"/>
                </a:rPr>
                <a:t>جمع آوري اطلاعات</a:t>
              </a:r>
              <a:endParaRPr lang="en-US" sz="2000">
                <a:cs typeface="Homa" pitchFamily="2" charset="-78"/>
              </a:endParaRPr>
            </a:p>
          </p:txBody>
        </p:sp>
      </p:gr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61" name="Slide Number Placeholder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53D399A-6E5F-4333-ACF5-1B9B2C7A0DB5}" type="slidenum">
              <a:rPr lang="ar-SA"/>
              <a:pPr eaLnBrk="1" hangingPunct="1"/>
              <a:t>38</a:t>
            </a:fld>
            <a:endParaRPr lang="en-US"/>
          </a:p>
        </p:txBody>
      </p:sp>
      <p:sp>
        <p:nvSpPr>
          <p:cNvPr id="35842" name="Rectangle 2"/>
          <p:cNvSpPr>
            <a:spLocks noGrp="1" noChangeArrowheads="1"/>
          </p:cNvSpPr>
          <p:nvPr>
            <p:ph type="title" idx="4294967295"/>
          </p:nvPr>
        </p:nvSpPr>
        <p:spPr>
          <a:xfrm>
            <a:off x="2066528" y="831850"/>
            <a:ext cx="6249888" cy="868958"/>
          </a:xfrm>
        </p:spPr>
        <p:txBody>
          <a:bodyPr/>
          <a:lstStyle/>
          <a:p>
            <a:pPr algn="r"/>
            <a:r>
              <a:rPr lang="fa-IR" sz="3200" b="1" dirty="0" smtClean="0">
                <a:solidFill>
                  <a:srgbClr val="800080"/>
                </a:solidFill>
                <a:cs typeface="B Jadid" pitchFamily="2" charset="-78"/>
              </a:rPr>
              <a:t>تعيين ابزارهای جمع آوري اطلاعات</a:t>
            </a:r>
            <a:endParaRPr lang="en-US" sz="3200" b="1" dirty="0" smtClean="0">
              <a:solidFill>
                <a:srgbClr val="800080"/>
              </a:solidFill>
              <a:cs typeface="B Jadid" pitchFamily="2" charset="-78"/>
            </a:endParaRPr>
          </a:p>
        </p:txBody>
      </p:sp>
      <p:sp>
        <p:nvSpPr>
          <p:cNvPr id="36867" name="Rectangle 3"/>
          <p:cNvSpPr>
            <a:spLocks noGrp="1" noChangeArrowheads="1"/>
          </p:cNvSpPr>
          <p:nvPr>
            <p:ph type="body" idx="4294967295"/>
          </p:nvPr>
        </p:nvSpPr>
        <p:spPr>
          <a:xfrm>
            <a:off x="698376" y="1999381"/>
            <a:ext cx="7906072" cy="4525963"/>
          </a:xfrm>
        </p:spPr>
        <p:txBody>
          <a:bodyPr/>
          <a:lstStyle/>
          <a:p>
            <a:pPr algn="r">
              <a:lnSpc>
                <a:spcPct val="150000"/>
              </a:lnSpc>
            </a:pPr>
            <a:r>
              <a:rPr lang="fa-IR" sz="2700" b="1" dirty="0" smtClean="0">
                <a:solidFill>
                  <a:srgbClr val="002060"/>
                </a:solidFill>
                <a:cs typeface="B Roya" pitchFamily="2" charset="-78"/>
              </a:rPr>
              <a:t>متنوع بودن انتظارات آموزشي به لحاظ موضوع و سطح ، طلب مي‌نمايد که اطلاعات متنوعي در اختيار معلّم باشد. </a:t>
            </a:r>
          </a:p>
          <a:p>
            <a:pPr algn="r">
              <a:lnSpc>
                <a:spcPct val="150000"/>
              </a:lnSpc>
            </a:pPr>
            <a:r>
              <a:rPr lang="fa-IR" sz="2700" b="1" dirty="0" smtClean="0">
                <a:solidFill>
                  <a:srgbClr val="C00000"/>
                </a:solidFill>
                <a:cs typeface="B Roya" pitchFamily="2" charset="-78"/>
              </a:rPr>
              <a:t>تنوع اطلاعات ، تنوع ابزارها و روش ها را مي طلبد. </a:t>
            </a:r>
            <a:r>
              <a:rPr lang="fa-IR" sz="2700" b="1" dirty="0" smtClean="0">
                <a:solidFill>
                  <a:srgbClr val="002060"/>
                </a:solidFill>
                <a:cs typeface="B Roya" pitchFamily="2" charset="-78"/>
              </a:rPr>
              <a:t>لذا برخلاف ارزشيابي سنتي که تنها آزمون مداد‌کاغذي (امتحان کتبي) ابزار اساسي و منحصر به فرد کار معلّم است، </a:t>
            </a:r>
            <a:r>
              <a:rPr lang="fa-IR" sz="2700" b="1" dirty="0" smtClean="0">
                <a:solidFill>
                  <a:srgbClr val="0033CC"/>
                </a:solidFill>
                <a:cs typeface="B Roya" pitchFamily="2" charset="-78"/>
              </a:rPr>
              <a:t>در اين الگوي ارزشيابي ابزارها متنوع و متناسب با انتظارات‌اند.</a:t>
            </a:r>
            <a:endParaRPr lang="en-US" sz="2700" b="1" dirty="0" smtClean="0">
              <a:solidFill>
                <a:srgbClr val="0033CC"/>
              </a:solidFill>
              <a:cs typeface="B Roya" pitchFamily="2" charset="-78"/>
            </a:endParaRPr>
          </a:p>
        </p:txBody>
      </p:sp>
      <p:grpSp>
        <p:nvGrpSpPr>
          <p:cNvPr id="2" name="Group 2"/>
          <p:cNvGrpSpPr>
            <a:grpSpLocks/>
          </p:cNvGrpSpPr>
          <p:nvPr/>
        </p:nvGrpSpPr>
        <p:grpSpPr bwMode="auto">
          <a:xfrm>
            <a:off x="0" y="595313"/>
            <a:ext cx="1584325" cy="719137"/>
            <a:chOff x="0" y="210"/>
            <a:chExt cx="998" cy="453"/>
          </a:xfrm>
        </p:grpSpPr>
        <p:sp>
          <p:nvSpPr>
            <p:cNvPr id="121862"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21863" name="Text Box 4"/>
            <p:cNvSpPr txBox="1">
              <a:spLocks noChangeArrowheads="1"/>
            </p:cNvSpPr>
            <p:nvPr/>
          </p:nvSpPr>
          <p:spPr bwMode="auto">
            <a:xfrm rot="-2630473">
              <a:off x="0" y="328"/>
              <a:ext cx="940"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1400">
                  <a:cs typeface="Homa" pitchFamily="2" charset="-78"/>
                </a:rPr>
                <a:t>جمع آوري اطلاعات</a:t>
              </a:r>
              <a:endParaRPr lang="en-US" sz="2000">
                <a:cs typeface="Homa" pitchFamily="2" charset="-78"/>
              </a:endParaRPr>
            </a:p>
          </p:txBody>
        </p:sp>
      </p:gr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1574264901"/>
              </p:ext>
            </p:extLst>
          </p:nvPr>
        </p:nvGraphicFramePr>
        <p:xfrm>
          <a:off x="179512" y="613844"/>
          <a:ext cx="8494316" cy="5822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2"/>
          <p:cNvGrpSpPr>
            <a:grpSpLocks/>
          </p:cNvGrpSpPr>
          <p:nvPr/>
        </p:nvGrpSpPr>
        <p:grpSpPr bwMode="auto">
          <a:xfrm>
            <a:off x="31750" y="406400"/>
            <a:ext cx="1587500" cy="719138"/>
            <a:chOff x="-2" y="210"/>
            <a:chExt cx="1000" cy="453"/>
          </a:xfrm>
        </p:grpSpPr>
        <p:sp>
          <p:nvSpPr>
            <p:cNvPr id="1044"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45" name="Text Box 4"/>
            <p:cNvSpPr txBox="1">
              <a:spLocks noChangeArrowheads="1"/>
            </p:cNvSpPr>
            <p:nvPr/>
          </p:nvSpPr>
          <p:spPr bwMode="auto">
            <a:xfrm rot="18969527">
              <a:off x="-2" y="219"/>
              <a:ext cx="940"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dirty="0">
                  <a:solidFill>
                    <a:srgbClr val="C00000"/>
                  </a:solidFill>
                  <a:cs typeface="Homa" pitchFamily="2" charset="-78"/>
                </a:rPr>
                <a:t>جمع آوري اطلاعات</a:t>
              </a:r>
              <a:endParaRPr lang="en-US" dirty="0">
                <a:solidFill>
                  <a:srgbClr val="C00000"/>
                </a:solidFill>
                <a:cs typeface="Homa" pitchFamily="2" charset="-78"/>
              </a:endParaRPr>
            </a:p>
          </p:txBody>
        </p:sp>
      </p:grpSp>
      <p:sp>
        <p:nvSpPr>
          <p:cNvPr id="1043" name="Slide Number Placeholder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C6B8232-70FC-400B-8011-6DBAA17638A6}" type="slidenum">
              <a:rPr lang="ar-SA"/>
              <a:pPr eaLnBrk="1" hangingPunct="1"/>
              <a:t>39</a:t>
            </a:fld>
            <a:endParaRPr lang="en-US"/>
          </a:p>
        </p:txBody>
      </p:sp>
      <p:sp>
        <p:nvSpPr>
          <p:cNvPr id="5" name="Rectangle 4"/>
          <p:cNvSpPr/>
          <p:nvPr/>
        </p:nvSpPr>
        <p:spPr>
          <a:xfrm>
            <a:off x="5148064" y="596189"/>
            <a:ext cx="3666084" cy="646331"/>
          </a:xfrm>
          <a:prstGeom prst="rect">
            <a:avLst/>
          </a:prstGeom>
        </p:spPr>
        <p:txBody>
          <a:bodyPr wrap="square">
            <a:spAutoFit/>
          </a:bodyPr>
          <a:lstStyle/>
          <a:p>
            <a:pPr>
              <a:lnSpc>
                <a:spcPct val="150000"/>
              </a:lnSpc>
              <a:defRPr/>
            </a:pPr>
            <a:r>
              <a:rPr lang="fa-IR" sz="2400" b="1" dirty="0">
                <a:ln w="1905"/>
                <a:effectLst>
                  <a:innerShdw blurRad="69850" dist="43180" dir="5400000">
                    <a:srgbClr val="000000">
                      <a:alpha val="65000"/>
                    </a:srgbClr>
                  </a:innerShdw>
                </a:effectLst>
                <a:cs typeface="B Titr" pitchFamily="2" charset="-78"/>
              </a:rPr>
              <a:t>ابزارهاي جمع آوري اطلاعات</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graphicEl>
                                              <a:dgm id="{F840231F-F991-444E-9458-0AA74F4DE9C9}"/>
                                            </p:graphicEl>
                                          </p:spTgt>
                                        </p:tgtEl>
                                        <p:attrNameLst>
                                          <p:attrName>style.visibility</p:attrName>
                                        </p:attrNameLst>
                                      </p:cBhvr>
                                      <p:to>
                                        <p:strVal val="visible"/>
                                      </p:to>
                                    </p:set>
                                    <p:animEffect transition="in" filter="circle(out)">
                                      <p:cBhvr>
                                        <p:cTn id="7" dur="500"/>
                                        <p:tgtEl>
                                          <p:spTgt spid="3">
                                            <p:graphicEl>
                                              <a:dgm id="{F840231F-F991-444E-9458-0AA74F4DE9C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3">
                                            <p:graphicEl>
                                              <a:dgm id="{7A7333C9-8E0D-4CBD-AF07-9E8333E35CF8}"/>
                                            </p:graphicEl>
                                          </p:spTgt>
                                        </p:tgtEl>
                                        <p:attrNameLst>
                                          <p:attrName>style.visibility</p:attrName>
                                        </p:attrNameLst>
                                      </p:cBhvr>
                                      <p:to>
                                        <p:strVal val="visible"/>
                                      </p:to>
                                    </p:set>
                                    <p:animEffect transition="in" filter="circle(out)">
                                      <p:cBhvr>
                                        <p:cTn id="12" dur="500"/>
                                        <p:tgtEl>
                                          <p:spTgt spid="3">
                                            <p:graphicEl>
                                              <a:dgm id="{7A7333C9-8E0D-4CBD-AF07-9E8333E35CF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3">
                                            <p:graphicEl>
                                              <a:dgm id="{C8DB11BE-7C53-40A2-8E85-BF27D8E7D7C4}"/>
                                            </p:graphicEl>
                                          </p:spTgt>
                                        </p:tgtEl>
                                        <p:attrNameLst>
                                          <p:attrName>style.visibility</p:attrName>
                                        </p:attrNameLst>
                                      </p:cBhvr>
                                      <p:to>
                                        <p:strVal val="visible"/>
                                      </p:to>
                                    </p:set>
                                    <p:animEffect transition="in" filter="circle(out)">
                                      <p:cBhvr>
                                        <p:cTn id="17" dur="500"/>
                                        <p:tgtEl>
                                          <p:spTgt spid="3">
                                            <p:graphicEl>
                                              <a:dgm id="{C8DB11BE-7C53-40A2-8E85-BF27D8E7D7C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3">
                                            <p:graphicEl>
                                              <a:dgm id="{0072271B-0078-4D3F-9D60-DDC27EF120D2}"/>
                                            </p:graphicEl>
                                          </p:spTgt>
                                        </p:tgtEl>
                                        <p:attrNameLst>
                                          <p:attrName>style.visibility</p:attrName>
                                        </p:attrNameLst>
                                      </p:cBhvr>
                                      <p:to>
                                        <p:strVal val="visible"/>
                                      </p:to>
                                    </p:set>
                                    <p:animEffect transition="in" filter="circle(out)">
                                      <p:cBhvr>
                                        <p:cTn id="22" dur="500"/>
                                        <p:tgtEl>
                                          <p:spTgt spid="3">
                                            <p:graphicEl>
                                              <a:dgm id="{0072271B-0078-4D3F-9D60-DDC27EF120D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3">
                                            <p:graphicEl>
                                              <a:dgm id="{8444491C-0E0D-4B9B-A6EB-CA8E91FEEBFA}"/>
                                            </p:graphicEl>
                                          </p:spTgt>
                                        </p:tgtEl>
                                        <p:attrNameLst>
                                          <p:attrName>style.visibility</p:attrName>
                                        </p:attrNameLst>
                                      </p:cBhvr>
                                      <p:to>
                                        <p:strVal val="visible"/>
                                      </p:to>
                                    </p:set>
                                    <p:animEffect transition="in" filter="circle(out)">
                                      <p:cBhvr>
                                        <p:cTn id="27" dur="500"/>
                                        <p:tgtEl>
                                          <p:spTgt spid="3">
                                            <p:graphicEl>
                                              <a:dgm id="{8444491C-0E0D-4B9B-A6EB-CA8E91FEEBF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grpId="0" nodeType="clickEffect">
                                  <p:stCondLst>
                                    <p:cond delay="0"/>
                                  </p:stCondLst>
                                  <p:childTnLst>
                                    <p:set>
                                      <p:cBhvr>
                                        <p:cTn id="31" dur="1" fill="hold">
                                          <p:stCondLst>
                                            <p:cond delay="0"/>
                                          </p:stCondLst>
                                        </p:cTn>
                                        <p:tgtEl>
                                          <p:spTgt spid="3">
                                            <p:graphicEl>
                                              <a:dgm id="{18A83CEF-13CE-4A41-B8B4-3AE55DF620B5}"/>
                                            </p:graphicEl>
                                          </p:spTgt>
                                        </p:tgtEl>
                                        <p:attrNameLst>
                                          <p:attrName>style.visibility</p:attrName>
                                        </p:attrNameLst>
                                      </p:cBhvr>
                                      <p:to>
                                        <p:strVal val="visible"/>
                                      </p:to>
                                    </p:set>
                                    <p:animEffect transition="in" filter="circle(out)">
                                      <p:cBhvr>
                                        <p:cTn id="32" dur="500"/>
                                        <p:tgtEl>
                                          <p:spTgt spid="3">
                                            <p:graphicEl>
                                              <a:dgm id="{18A83CEF-13CE-4A41-B8B4-3AE55DF620B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3" y="714375"/>
            <a:ext cx="8229600" cy="4389438"/>
          </a:xfrm>
        </p:spPr>
        <p:txBody>
          <a:bodyPr>
            <a:normAutofit fontScale="92500" lnSpcReduction="10000"/>
          </a:bodyPr>
          <a:lstStyle/>
          <a:p>
            <a:pPr marL="514350" indent="-514350" algn="r" rtl="1" eaLnBrk="1" hangingPunct="1">
              <a:buFont typeface="Wingdings 2" pitchFamily="18" charset="2"/>
              <a:buNone/>
              <a:defRPr/>
            </a:pPr>
            <a:endParaRPr lang="fa-IR" sz="2400" b="1" dirty="0" smtClean="0">
              <a:solidFill>
                <a:srgbClr val="800000"/>
              </a:solidFill>
              <a:cs typeface="B Mitra" pitchFamily="2" charset="-78"/>
            </a:endParaRPr>
          </a:p>
          <a:p>
            <a:pPr marL="514350" indent="-514350" algn="r" rtl="1" eaLnBrk="1" hangingPunct="1">
              <a:buFont typeface="Wingdings 2" pitchFamily="18" charset="2"/>
              <a:buNone/>
              <a:defRPr/>
            </a:pPr>
            <a:r>
              <a:rPr lang="fa-IR" sz="2800" b="1" dirty="0" smtClean="0">
                <a:solidFill>
                  <a:schemeClr val="accent6">
                    <a:lumMod val="50000"/>
                  </a:schemeClr>
                </a:solidFill>
                <a:cs typeface="B Titr" pitchFamily="2" charset="-78"/>
              </a:rPr>
              <a:t>اندازه گیری ، سنجش و ارزشیابی(مفاهیم )</a:t>
            </a:r>
          </a:p>
          <a:p>
            <a:pPr marL="514350" indent="-514350" algn="r" rtl="1" eaLnBrk="1" hangingPunct="1">
              <a:buFont typeface="Wingdings 2" pitchFamily="18" charset="2"/>
              <a:buNone/>
              <a:defRPr/>
            </a:pPr>
            <a:endParaRPr lang="fa-IR" sz="2800" b="1" dirty="0" smtClean="0">
              <a:solidFill>
                <a:srgbClr val="800000"/>
              </a:solidFill>
              <a:cs typeface="B Mitra" pitchFamily="2" charset="-78"/>
            </a:endParaRPr>
          </a:p>
          <a:p>
            <a:pPr marL="514350" indent="-514350" algn="r" rtl="1" eaLnBrk="1" hangingPunct="1">
              <a:buFont typeface="Wingdings 2" pitchFamily="18" charset="2"/>
              <a:buNone/>
              <a:defRPr/>
            </a:pPr>
            <a:r>
              <a:rPr lang="en-US" sz="3600" b="1" dirty="0" smtClean="0">
                <a:solidFill>
                  <a:srgbClr val="800000"/>
                </a:solidFill>
                <a:cs typeface="B Mitra" pitchFamily="2" charset="-78"/>
              </a:rPr>
              <a:t>    </a:t>
            </a:r>
            <a:r>
              <a:rPr lang="fa-IR" sz="3600" b="1" dirty="0" smtClean="0">
                <a:solidFill>
                  <a:srgbClr val="800000"/>
                </a:solidFill>
                <a:cs typeface="B Mitra" pitchFamily="2" charset="-78"/>
              </a:rPr>
              <a:t>اندازه گیری ، سنجش و ارزشیابی تحصیلی – تربیتی برای شناسایی وضعیت آمادگی، سطح تلاش ، پیشرفت و موفقیت دانش آموزان به منظور اتخاذ تدابیر لازم برای ایجاد شرایط بهتر یادگیری ، رفع موانع یادگیری و تصمیم گیری در خصوص آینده یادگیری انجام می گیرد.</a:t>
            </a:r>
          </a:p>
        </p:txBody>
      </p:sp>
    </p:spTree>
  </p:cSld>
  <p:clrMapOvr>
    <a:masterClrMapping/>
  </p:clrMapOvr>
  <p:transition spd="med">
    <p:split dir="in"/>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3"/>
          <p:cNvSpPr>
            <a:spLocks noGrp="1" noChangeArrowheads="1"/>
          </p:cNvSpPr>
          <p:nvPr>
            <p:ph idx="1"/>
          </p:nvPr>
        </p:nvSpPr>
        <p:spPr>
          <a:xfrm>
            <a:off x="457200" y="2132856"/>
            <a:ext cx="8229600" cy="3554413"/>
          </a:xfrm>
        </p:spPr>
        <p:txBody>
          <a:bodyPr/>
          <a:lstStyle/>
          <a:p>
            <a:pPr algn="just" rtl="1">
              <a:lnSpc>
                <a:spcPct val="150000"/>
              </a:lnSpc>
            </a:pPr>
            <a:r>
              <a:rPr lang="ar-SA" sz="2800" dirty="0" smtClean="0">
                <a:cs typeface="B Roya" pitchFamily="2" charset="-78"/>
              </a:rPr>
              <a:t> </a:t>
            </a:r>
            <a:r>
              <a:rPr lang="ar-SA" sz="2800" b="1" dirty="0" smtClean="0">
                <a:cs typeface="B Roya" pitchFamily="2" charset="-78"/>
              </a:rPr>
              <a:t>بر اساس اطلاعات </a:t>
            </a:r>
            <a:r>
              <a:rPr lang="fa-IR" sz="2800" b="1" dirty="0" smtClean="0">
                <a:cs typeface="B Roya" pitchFamily="2" charset="-78"/>
              </a:rPr>
              <a:t>دريافتي از </a:t>
            </a:r>
            <a:r>
              <a:rPr lang="ar-SA" sz="2800" b="1" dirty="0" smtClean="0">
                <a:cs typeface="B Roya" pitchFamily="2" charset="-78"/>
              </a:rPr>
              <a:t>اين ابزارها</a:t>
            </a:r>
            <a:r>
              <a:rPr lang="fa-IR" sz="2800" b="1" dirty="0" smtClean="0">
                <a:cs typeface="B Roya" pitchFamily="2" charset="-78"/>
              </a:rPr>
              <a:t> </a:t>
            </a:r>
            <a:r>
              <a:rPr lang="ar-SA" sz="2800" b="1" dirty="0" smtClean="0">
                <a:cs typeface="B Roya" pitchFamily="2" charset="-78"/>
              </a:rPr>
              <a:t>، </a:t>
            </a:r>
            <a:r>
              <a:rPr lang="ar-SA" sz="2800" b="1" dirty="0" smtClean="0">
                <a:solidFill>
                  <a:schemeClr val="accent3">
                    <a:lumMod val="75000"/>
                  </a:schemeClr>
                </a:solidFill>
                <a:cs typeface="B Roya" pitchFamily="2" charset="-78"/>
              </a:rPr>
              <a:t>تصوير روشن ‌تري </a:t>
            </a:r>
            <a:r>
              <a:rPr lang="ar-SA" sz="2800" b="1" dirty="0" smtClean="0">
                <a:cs typeface="B Roya" pitchFamily="2" charset="-78"/>
              </a:rPr>
              <a:t>از فرآيند يادگيري و نتايج</a:t>
            </a:r>
            <a:r>
              <a:rPr lang="fa-IR" sz="2800" b="1" dirty="0" smtClean="0">
                <a:cs typeface="B Roya" pitchFamily="2" charset="-78"/>
              </a:rPr>
              <a:t>ي </a:t>
            </a:r>
            <a:r>
              <a:rPr lang="ar-SA" sz="2800" b="1" dirty="0" smtClean="0">
                <a:cs typeface="B Roya" pitchFamily="2" charset="-78"/>
              </a:rPr>
              <a:t>از تلاش هاي  دانش‌آموز</a:t>
            </a:r>
            <a:r>
              <a:rPr lang="fa-IR" sz="2800" b="1" dirty="0" smtClean="0">
                <a:cs typeface="B Roya" pitchFamily="2" charset="-78"/>
              </a:rPr>
              <a:t> </a:t>
            </a:r>
            <a:r>
              <a:rPr lang="ar-SA" sz="2800" b="1" dirty="0" smtClean="0">
                <a:cs typeface="B Roya" pitchFamily="2" charset="-78"/>
              </a:rPr>
              <a:t>، براي معلّم فراهم مي شود</a:t>
            </a:r>
            <a:r>
              <a:rPr lang="fa-IR" sz="2800" b="1" dirty="0" smtClean="0">
                <a:cs typeface="B Roya" pitchFamily="2" charset="-78"/>
              </a:rPr>
              <a:t> . </a:t>
            </a:r>
          </a:p>
          <a:p>
            <a:pPr algn="just" rtl="1">
              <a:lnSpc>
                <a:spcPct val="150000"/>
              </a:lnSpc>
            </a:pPr>
            <a:r>
              <a:rPr lang="fa-IR" sz="2800" b="1" dirty="0">
                <a:cs typeface="B Roya" pitchFamily="2" charset="-78"/>
              </a:rPr>
              <a:t> </a:t>
            </a:r>
            <a:r>
              <a:rPr lang="fa-IR" sz="2800" b="1" dirty="0" smtClean="0">
                <a:cs typeface="B Roya" pitchFamily="2" charset="-78"/>
              </a:rPr>
              <a:t>هم‌چنين </a:t>
            </a:r>
            <a:r>
              <a:rPr lang="fa-IR" sz="2800" b="1" dirty="0" smtClean="0">
                <a:solidFill>
                  <a:schemeClr val="accent3">
                    <a:lumMod val="75000"/>
                  </a:schemeClr>
                </a:solidFill>
                <a:cs typeface="B Roya" pitchFamily="2" charset="-78"/>
              </a:rPr>
              <a:t>تنوع اطلاعات </a:t>
            </a:r>
            <a:r>
              <a:rPr lang="fa-IR" sz="2800" b="1" dirty="0" smtClean="0">
                <a:cs typeface="B Roya" pitchFamily="2" charset="-78"/>
              </a:rPr>
              <a:t>به دست آمده ، </a:t>
            </a:r>
            <a:r>
              <a:rPr lang="fa-IR" sz="2800" b="1" dirty="0" smtClean="0">
                <a:solidFill>
                  <a:srgbClr val="00FFFF"/>
                </a:solidFill>
                <a:cs typeface="B Roya" pitchFamily="2" charset="-78"/>
              </a:rPr>
              <a:t>اعتبار تصميم گيري هاي معلم را بالاتر مي برد.</a:t>
            </a:r>
            <a:endParaRPr lang="en-US" sz="2800" b="1" dirty="0" smtClean="0">
              <a:solidFill>
                <a:srgbClr val="00FFFF"/>
              </a:solidFill>
              <a:cs typeface="B Roya" pitchFamily="2" charset="-78"/>
            </a:endParaRPr>
          </a:p>
        </p:txBody>
      </p:sp>
      <p:sp>
        <p:nvSpPr>
          <p:cNvPr id="122887" name="Slide Number Placeholder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9FBF7B8-6D1E-4E1D-90EF-712433388D64}" type="slidenum">
              <a:rPr lang="ar-SA"/>
              <a:pPr eaLnBrk="1" hangingPunct="1"/>
              <a:t>40</a:t>
            </a:fld>
            <a:endParaRPr lang="en-US"/>
          </a:p>
        </p:txBody>
      </p:sp>
      <p:sp>
        <p:nvSpPr>
          <p:cNvPr id="4" name="Cloud 3"/>
          <p:cNvSpPr/>
          <p:nvPr/>
        </p:nvSpPr>
        <p:spPr bwMode="auto">
          <a:xfrm>
            <a:off x="5220072" y="620688"/>
            <a:ext cx="2856359" cy="1143000"/>
          </a:xfrm>
          <a:prstGeom prst="cloud">
            <a:avLst/>
          </a:prstGeom>
          <a:solidFill>
            <a:srgbClr val="FFFF00"/>
          </a:solidFill>
          <a:ln w="9525" cap="flat" cmpd="sng" algn="ctr">
            <a:solidFill>
              <a:schemeClr val="tx1"/>
            </a:solidFill>
            <a:prstDash val="solid"/>
            <a:round/>
            <a:headEnd type="none" w="med" len="med"/>
            <a:tailEnd type="none" w="med" len="med"/>
          </a:ln>
          <a:effectLst>
            <a:glow rad="101600">
              <a:schemeClr val="accent2">
                <a:satMod val="175000"/>
                <a:alpha val="40000"/>
              </a:schemeClr>
            </a:glow>
          </a:effectLst>
        </p:spPr>
        <p:txBody>
          <a:bodyPr anchor="ctr"/>
          <a:lstStyle/>
          <a:p>
            <a:pPr>
              <a:defRPr/>
            </a:pPr>
            <a:r>
              <a:rPr lang="fa-IR" sz="3200" dirty="0">
                <a:solidFill>
                  <a:srgbClr val="C00000"/>
                </a:solidFill>
                <a:ea typeface="+mn-ea"/>
                <a:cs typeface="B Homa" pitchFamily="2" charset="-78"/>
              </a:rPr>
              <a:t>تنوع ابزارها </a:t>
            </a:r>
            <a:endParaRPr lang="en-US" sz="3200" dirty="0">
              <a:solidFill>
                <a:srgbClr val="C00000"/>
              </a:solidFill>
              <a:ea typeface="+mn-ea"/>
              <a:cs typeface="B Homa" pitchFamily="2" charset="-78"/>
            </a:endParaRPr>
          </a:p>
        </p:txBody>
      </p:sp>
      <p:grpSp>
        <p:nvGrpSpPr>
          <p:cNvPr id="2" name="Group 2"/>
          <p:cNvGrpSpPr>
            <a:grpSpLocks/>
          </p:cNvGrpSpPr>
          <p:nvPr/>
        </p:nvGrpSpPr>
        <p:grpSpPr bwMode="auto">
          <a:xfrm>
            <a:off x="31750" y="406400"/>
            <a:ext cx="1587500" cy="719138"/>
            <a:chOff x="-2" y="210"/>
            <a:chExt cx="1000" cy="453"/>
          </a:xfrm>
        </p:grpSpPr>
        <p:sp>
          <p:nvSpPr>
            <p:cNvPr id="122888"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22889" name="Text Box 4"/>
            <p:cNvSpPr txBox="1">
              <a:spLocks noChangeArrowheads="1"/>
            </p:cNvSpPr>
            <p:nvPr/>
          </p:nvSpPr>
          <p:spPr bwMode="auto">
            <a:xfrm rot="18969527">
              <a:off x="-2" y="238"/>
              <a:ext cx="940"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1600" dirty="0">
                  <a:solidFill>
                    <a:srgbClr val="C00000"/>
                  </a:solidFill>
                  <a:cs typeface="Homa" pitchFamily="2" charset="-78"/>
                </a:rPr>
                <a:t>جمع آوري اطلاعات</a:t>
              </a:r>
              <a:endParaRPr lang="en-US" sz="1600" dirty="0">
                <a:solidFill>
                  <a:srgbClr val="C00000"/>
                </a:solidFill>
                <a:cs typeface="Homa" pitchFamily="2" charset="-78"/>
              </a:endParaRPr>
            </a:p>
          </p:txBody>
        </p:sp>
      </p:gr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3"/>
          <p:cNvSpPr>
            <a:spLocks noGrp="1" noChangeArrowheads="1"/>
          </p:cNvSpPr>
          <p:nvPr>
            <p:ph idx="1"/>
          </p:nvPr>
        </p:nvSpPr>
        <p:spPr>
          <a:xfrm>
            <a:off x="457200" y="1916832"/>
            <a:ext cx="8229600" cy="4525963"/>
          </a:xfrm>
        </p:spPr>
        <p:txBody>
          <a:bodyPr>
            <a:normAutofit lnSpcReduction="10000"/>
          </a:bodyPr>
          <a:lstStyle/>
          <a:p>
            <a:pPr algn="justLow" rtl="1">
              <a:lnSpc>
                <a:spcPct val="150000"/>
              </a:lnSpc>
            </a:pPr>
            <a:r>
              <a:rPr lang="ar-SA" sz="2800" b="1" dirty="0" smtClean="0">
                <a:cs typeface="B Roya" pitchFamily="2" charset="-78"/>
              </a:rPr>
              <a:t> از آن جا که در ارزش‌يابي کيفي توصيفي تأکيد بر ارزش‌يابي نامحسوس و در شرايط عادي و طبيعي است</a:t>
            </a:r>
            <a:r>
              <a:rPr lang="ar-SA" sz="2800" b="1" dirty="0" smtClean="0">
                <a:solidFill>
                  <a:srgbClr val="0028A8"/>
                </a:solidFill>
                <a:cs typeface="B Roya" pitchFamily="2" charset="-78"/>
              </a:rPr>
              <a:t>، </a:t>
            </a:r>
            <a:r>
              <a:rPr lang="ar-SA" sz="2800" b="1" dirty="0" smtClean="0">
                <a:solidFill>
                  <a:srgbClr val="C00000"/>
                </a:solidFill>
                <a:cs typeface="B Roya" pitchFamily="2" charset="-78"/>
              </a:rPr>
              <a:t>«مشاهده» </a:t>
            </a:r>
            <a:r>
              <a:rPr lang="ar-SA" sz="2800" b="1" dirty="0" smtClean="0">
                <a:solidFill>
                  <a:srgbClr val="0028A8"/>
                </a:solidFill>
                <a:cs typeface="B Roya" pitchFamily="2" charset="-78"/>
              </a:rPr>
              <a:t>يکي از مفيدترين روش هاي جمع‌آوري اطلاعات از کلاس درس و فرآيند يادگيري و پيشرفت  دانش‌آموزان است. </a:t>
            </a:r>
            <a:endParaRPr lang="fa-IR" sz="2800" b="1" dirty="0" smtClean="0">
              <a:solidFill>
                <a:srgbClr val="0028A8"/>
              </a:solidFill>
              <a:cs typeface="B Roya" pitchFamily="2" charset="-78"/>
            </a:endParaRPr>
          </a:p>
          <a:p>
            <a:pPr algn="justLow" rtl="1">
              <a:lnSpc>
                <a:spcPct val="150000"/>
              </a:lnSpc>
            </a:pPr>
            <a:r>
              <a:rPr lang="ar-SA" sz="2800" b="1" dirty="0" smtClean="0">
                <a:cs typeface="B Roya" pitchFamily="2" charset="-78"/>
              </a:rPr>
              <a:t>براي اين کار معلّم بايد  دانش‌آموزان را در حين پرداختن به تکاليف و فعاليت‌هاي يادگيري در شرايط مختلف (آزمايشگاه، زمين بازي، محيط مدرسه و  مانند اين‌ها) مشاهده نمايد.</a:t>
            </a:r>
            <a:endParaRPr lang="en-US" sz="2800" b="1" i="1" dirty="0" smtClean="0">
              <a:cs typeface="B Roya" pitchFamily="2" charset="-78"/>
            </a:endParaRPr>
          </a:p>
          <a:p>
            <a:endParaRPr lang="en-US" dirty="0" smtClean="0"/>
          </a:p>
        </p:txBody>
      </p:sp>
      <p:sp>
        <p:nvSpPr>
          <p:cNvPr id="125957" name="Slide Number Placeholder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A3E409E-ED24-49E6-9AC8-C75778F7F7D1}" type="slidenum">
              <a:rPr lang="ar-SA"/>
              <a:pPr eaLnBrk="1" hangingPunct="1"/>
              <a:t>41</a:t>
            </a:fld>
            <a:endParaRPr lang="en-US"/>
          </a:p>
        </p:txBody>
      </p:sp>
      <p:sp>
        <p:nvSpPr>
          <p:cNvPr id="4" name="Cloud 3"/>
          <p:cNvSpPr/>
          <p:nvPr/>
        </p:nvSpPr>
        <p:spPr bwMode="auto">
          <a:xfrm>
            <a:off x="4860032" y="170386"/>
            <a:ext cx="3643313" cy="1414463"/>
          </a:xfrm>
          <a:prstGeom prst="cloud">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anchor="ctr"/>
          <a:lstStyle/>
          <a:p>
            <a:pPr>
              <a:defRPr/>
            </a:pPr>
            <a:r>
              <a:rPr lang="fa-IR" sz="3200" dirty="0">
                <a:effectLst>
                  <a:outerShdw blurRad="38100" dist="38100" dir="2700000" algn="tl">
                    <a:srgbClr val="000000">
                      <a:alpha val="43137"/>
                    </a:srgbClr>
                  </a:outerShdw>
                </a:effectLst>
                <a:cs typeface="B Jadid" pitchFamily="2" charset="-78"/>
              </a:rPr>
              <a:t>ثبت مشاهده</a:t>
            </a:r>
            <a:endParaRPr lang="en-US" sz="3200" dirty="0">
              <a:effectLst>
                <a:outerShdw blurRad="38100" dist="38100" dir="2700000" algn="tl">
                  <a:srgbClr val="000000">
                    <a:alpha val="43137"/>
                  </a:srgbClr>
                </a:outerShdw>
              </a:effectLst>
              <a:cs typeface="B Jadid" pitchFamily="2" charset="-78"/>
            </a:endParaRPr>
          </a:p>
        </p:txBody>
      </p:sp>
      <p:grpSp>
        <p:nvGrpSpPr>
          <p:cNvPr id="2" name="Group 2"/>
          <p:cNvGrpSpPr>
            <a:grpSpLocks/>
          </p:cNvGrpSpPr>
          <p:nvPr/>
        </p:nvGrpSpPr>
        <p:grpSpPr bwMode="auto">
          <a:xfrm>
            <a:off x="31750" y="393700"/>
            <a:ext cx="1587500" cy="731838"/>
            <a:chOff x="-2" y="202"/>
            <a:chExt cx="1000" cy="461"/>
          </a:xfrm>
        </p:grpSpPr>
        <p:sp>
          <p:nvSpPr>
            <p:cNvPr id="125958"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25959" name="Text Box 4"/>
            <p:cNvSpPr txBox="1">
              <a:spLocks noChangeArrowheads="1"/>
            </p:cNvSpPr>
            <p:nvPr/>
          </p:nvSpPr>
          <p:spPr bwMode="auto">
            <a:xfrm rot="-2630473">
              <a:off x="-2" y="202"/>
              <a:ext cx="940"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2000">
                  <a:cs typeface="Homa" pitchFamily="2" charset="-78"/>
                </a:rPr>
                <a:t>جمع آوري اطلاعات</a:t>
              </a:r>
              <a:endParaRPr lang="en-US" sz="2000">
                <a:cs typeface="Homa" pitchFamily="2" charset="-78"/>
              </a:endParaRPr>
            </a:p>
          </p:txBody>
        </p:sp>
      </p:gr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fa-IR" b="1" dirty="0" smtClean="0">
                <a:latin typeface="Arial" pitchFamily="34" charset="0"/>
                <a:cs typeface="Arial" pitchFamily="34" charset="0"/>
              </a:rPr>
              <a:t> </a:t>
            </a:r>
            <a:r>
              <a:rPr lang="ar-SA" b="1" dirty="0" smtClean="0">
                <a:latin typeface="Arial" pitchFamily="34" charset="0"/>
                <a:cs typeface="Arial" pitchFamily="34" charset="0"/>
              </a:rPr>
              <a:t>تفاوت مشاهده  با دیدن </a:t>
            </a:r>
            <a:endParaRPr lang="en-US" b="1" dirty="0" smtClean="0">
              <a:latin typeface="Arial" pitchFamily="34" charset="0"/>
              <a:cs typeface="Arial" pitchFamily="34" charset="0"/>
            </a:endParaRPr>
          </a:p>
        </p:txBody>
      </p:sp>
      <p:sp>
        <p:nvSpPr>
          <p:cNvPr id="11267" name="Rectangle 3"/>
          <p:cNvSpPr>
            <a:spLocks noGrp="1" noChangeArrowheads="1"/>
          </p:cNvSpPr>
          <p:nvPr>
            <p:ph type="body" idx="1"/>
          </p:nvPr>
        </p:nvSpPr>
        <p:spPr/>
        <p:txBody>
          <a:bodyPr/>
          <a:lstStyle/>
          <a:p>
            <a:pPr algn="r" eaLnBrk="1" hangingPunct="1"/>
            <a:r>
              <a:rPr lang="fa-IR" sz="3600" dirty="0" smtClean="0">
                <a:latin typeface="Arial" pitchFamily="34" charset="0"/>
                <a:cs typeface="Arial" pitchFamily="34" charset="0"/>
              </a:rPr>
              <a:t>بین آن چه می بینیم و مشاهده می کنیم تفاوت وجود دارد .</a:t>
            </a:r>
          </a:p>
          <a:p>
            <a:pPr algn="r" eaLnBrk="1" hangingPunct="1"/>
            <a:r>
              <a:rPr lang="fa-IR" sz="3600" dirty="0" smtClean="0">
                <a:latin typeface="Arial" pitchFamily="34" charset="0"/>
                <a:cs typeface="Arial" pitchFamily="34" charset="0"/>
              </a:rPr>
              <a:t> در مشاهده </a:t>
            </a:r>
            <a:r>
              <a:rPr lang="fa-IR" sz="3600" dirty="0" smtClean="0">
                <a:solidFill>
                  <a:srgbClr val="FF0000"/>
                </a:solidFill>
                <a:latin typeface="Arial" pitchFamily="34" charset="0"/>
                <a:cs typeface="Arial" pitchFamily="34" charset="0"/>
              </a:rPr>
              <a:t>« دقت » و « هدف </a:t>
            </a:r>
            <a:r>
              <a:rPr lang="fa-IR" sz="3600" dirty="0" smtClean="0">
                <a:latin typeface="Arial" pitchFamily="34" charset="0"/>
                <a:cs typeface="Arial" pitchFamily="34" charset="0"/>
              </a:rPr>
              <a:t>» وجود دارد </a:t>
            </a:r>
          </a:p>
          <a:p>
            <a:pPr algn="r" eaLnBrk="1" hangingPunct="1"/>
            <a:r>
              <a:rPr lang="fa-IR" sz="3600" dirty="0" smtClean="0">
                <a:latin typeface="Arial" pitchFamily="34" charset="0"/>
                <a:cs typeface="Arial" pitchFamily="34" charset="0"/>
              </a:rPr>
              <a:t>مشاهده عملی  </a:t>
            </a:r>
            <a:r>
              <a:rPr lang="fa-IR" sz="3600" dirty="0" smtClean="0">
                <a:solidFill>
                  <a:srgbClr val="FF0000"/>
                </a:solidFill>
                <a:latin typeface="Arial" pitchFamily="34" charset="0"/>
                <a:cs typeface="Arial" pitchFamily="34" charset="0"/>
              </a:rPr>
              <a:t>ارادی</a:t>
            </a:r>
            <a:r>
              <a:rPr lang="fa-IR" sz="3600" dirty="0" smtClean="0">
                <a:latin typeface="Arial" pitchFamily="34" charset="0"/>
                <a:cs typeface="Arial" pitchFamily="34" charset="0"/>
              </a:rPr>
              <a:t> ست  ./</a:t>
            </a:r>
          </a:p>
          <a:p>
            <a:pPr algn="r" eaLnBrk="1" hangingPunct="1"/>
            <a:r>
              <a:rPr lang="fa-IR" sz="3600" dirty="0" smtClean="0">
                <a:latin typeface="Arial" pitchFamily="34" charset="0"/>
                <a:cs typeface="Arial" pitchFamily="34" charset="0"/>
              </a:rPr>
              <a:t> </a:t>
            </a:r>
            <a:r>
              <a:rPr lang="fa-IR" dirty="0" smtClean="0"/>
              <a:t/>
            </a:r>
            <a:br>
              <a:rPr lang="fa-IR" dirty="0" smtClean="0"/>
            </a:br>
            <a:r>
              <a:rPr lang="fa-IR" dirty="0" smtClean="0"/>
              <a:t/>
            </a:r>
            <a:br>
              <a:rPr lang="fa-IR" dirty="0" smtClean="0"/>
            </a:br>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algn="ctr" eaLnBrk="1" hangingPunct="1"/>
            <a:r>
              <a:rPr lang="fa-IR" sz="4000" dirty="0" smtClean="0">
                <a:solidFill>
                  <a:srgbClr val="0033CC"/>
                </a:solidFill>
                <a:latin typeface="Arial" pitchFamily="34" charset="0"/>
                <a:cs typeface="Arial" pitchFamily="34" charset="0"/>
              </a:rPr>
              <a:t>سنجش مشاهده ای چه کمکی به معلم می نماید ؟</a:t>
            </a:r>
            <a:r>
              <a:rPr lang="fa-IR" sz="4000" dirty="0" smtClean="0">
                <a:latin typeface="Arial" pitchFamily="34" charset="0"/>
                <a:cs typeface="Arial" pitchFamily="34" charset="0"/>
              </a:rPr>
              <a:t> </a:t>
            </a:r>
            <a:endParaRPr lang="en-US" sz="4000" dirty="0" smtClean="0">
              <a:latin typeface="Arial" pitchFamily="34" charset="0"/>
              <a:cs typeface="Arial" pitchFamily="34" charset="0"/>
            </a:endParaRPr>
          </a:p>
        </p:txBody>
      </p:sp>
      <p:sp>
        <p:nvSpPr>
          <p:cNvPr id="12291" name="Rectangle 3"/>
          <p:cNvSpPr>
            <a:spLocks noGrp="1" noChangeArrowheads="1"/>
          </p:cNvSpPr>
          <p:nvPr>
            <p:ph type="body" idx="1"/>
          </p:nvPr>
        </p:nvSpPr>
        <p:spPr>
          <a:xfrm>
            <a:off x="457200" y="1219200"/>
            <a:ext cx="8229600" cy="5334000"/>
          </a:xfrm>
        </p:spPr>
        <p:txBody>
          <a:bodyPr/>
          <a:lstStyle/>
          <a:p>
            <a:pPr algn="r" eaLnBrk="1" hangingPunct="1">
              <a:lnSpc>
                <a:spcPct val="90000"/>
              </a:lnSpc>
            </a:pPr>
            <a:r>
              <a:rPr lang="fa-IR" dirty="0" smtClean="0">
                <a:latin typeface="Arial" pitchFamily="34" charset="0"/>
                <a:cs typeface="Arial" pitchFamily="34" charset="0"/>
              </a:rPr>
              <a:t>به معلم کمک خواهد کرد که دریابد دانش آموز : </a:t>
            </a:r>
          </a:p>
          <a:p>
            <a:pPr algn="r" eaLnBrk="1" hangingPunct="1">
              <a:lnSpc>
                <a:spcPct val="90000"/>
              </a:lnSpc>
            </a:pPr>
            <a:r>
              <a:rPr lang="fa-IR" dirty="0" smtClean="0">
                <a:latin typeface="Arial" pitchFamily="34" charset="0"/>
                <a:cs typeface="Arial" pitchFamily="34" charset="0"/>
              </a:rPr>
              <a:t>در </a:t>
            </a:r>
            <a:r>
              <a:rPr lang="fa-IR" dirty="0" smtClean="0">
                <a:solidFill>
                  <a:srgbClr val="FF33CC"/>
                </a:solidFill>
                <a:latin typeface="Arial" pitchFamily="34" charset="0"/>
                <a:cs typeface="Arial" pitchFamily="34" charset="0"/>
              </a:rPr>
              <a:t>چه موقعیتی</a:t>
            </a:r>
            <a:r>
              <a:rPr lang="fa-IR" dirty="0" smtClean="0">
                <a:latin typeface="Arial" pitchFamily="34" charset="0"/>
                <a:cs typeface="Arial" pitchFamily="34" charset="0"/>
              </a:rPr>
              <a:t> قرار دارد ؟ </a:t>
            </a:r>
          </a:p>
          <a:p>
            <a:pPr algn="r" eaLnBrk="1" hangingPunct="1">
              <a:lnSpc>
                <a:spcPct val="90000"/>
              </a:lnSpc>
            </a:pPr>
            <a:r>
              <a:rPr lang="fa-IR" dirty="0" smtClean="0">
                <a:solidFill>
                  <a:srgbClr val="FF33CC"/>
                </a:solidFill>
                <a:latin typeface="Arial" pitchFamily="34" charset="0"/>
                <a:cs typeface="Arial" pitchFamily="34" charset="0"/>
              </a:rPr>
              <a:t>چه رفتاری</a:t>
            </a:r>
            <a:r>
              <a:rPr lang="fa-IR" dirty="0" smtClean="0">
                <a:latin typeface="Arial" pitchFamily="34" charset="0"/>
                <a:cs typeface="Arial" pitchFamily="34" charset="0"/>
              </a:rPr>
              <a:t> را از خود بروز می دهد ؟ </a:t>
            </a:r>
          </a:p>
          <a:p>
            <a:pPr algn="r" eaLnBrk="1" hangingPunct="1">
              <a:lnSpc>
                <a:spcPct val="90000"/>
              </a:lnSpc>
            </a:pPr>
            <a:r>
              <a:rPr lang="fa-IR" dirty="0" smtClean="0">
                <a:solidFill>
                  <a:srgbClr val="FF33CC"/>
                </a:solidFill>
                <a:latin typeface="Arial" pitchFamily="34" charset="0"/>
                <a:cs typeface="Arial" pitchFamily="34" charset="0"/>
              </a:rPr>
              <a:t>چه نیازهایی</a:t>
            </a:r>
            <a:r>
              <a:rPr lang="fa-IR" dirty="0" smtClean="0">
                <a:latin typeface="Arial" pitchFamily="34" charset="0"/>
                <a:cs typeface="Arial" pitchFamily="34" charset="0"/>
              </a:rPr>
              <a:t> دارد ؟</a:t>
            </a:r>
          </a:p>
          <a:p>
            <a:pPr algn="r" eaLnBrk="1" hangingPunct="1">
              <a:lnSpc>
                <a:spcPct val="90000"/>
              </a:lnSpc>
            </a:pPr>
            <a:r>
              <a:rPr lang="fa-IR" dirty="0" smtClean="0">
                <a:latin typeface="Arial" pitchFamily="34" charset="0"/>
                <a:cs typeface="Arial" pitchFamily="34" charset="0"/>
              </a:rPr>
              <a:t> </a:t>
            </a:r>
            <a:r>
              <a:rPr lang="fa-IR" dirty="0" smtClean="0">
                <a:solidFill>
                  <a:srgbClr val="FF33CC"/>
                </a:solidFill>
                <a:latin typeface="Arial" pitchFamily="34" charset="0"/>
                <a:cs typeface="Arial" pitchFamily="34" charset="0"/>
              </a:rPr>
              <a:t>چگونه با دیگران</a:t>
            </a:r>
            <a:r>
              <a:rPr lang="fa-IR" dirty="0" smtClean="0">
                <a:latin typeface="Arial" pitchFamily="34" charset="0"/>
                <a:cs typeface="Arial" pitchFamily="34" charset="0"/>
              </a:rPr>
              <a:t> در تعامل است ؟ </a:t>
            </a:r>
          </a:p>
          <a:p>
            <a:pPr algn="r" eaLnBrk="1" hangingPunct="1">
              <a:lnSpc>
                <a:spcPct val="90000"/>
              </a:lnSpc>
            </a:pPr>
            <a:r>
              <a:rPr lang="fa-IR" dirty="0" smtClean="0">
                <a:solidFill>
                  <a:srgbClr val="FF33CC"/>
                </a:solidFill>
                <a:latin typeface="Arial" pitchFamily="34" charset="0"/>
                <a:cs typeface="Arial" pitchFamily="34" charset="0"/>
              </a:rPr>
              <a:t>عواطف و احساسات</a:t>
            </a:r>
            <a:r>
              <a:rPr lang="fa-IR" dirty="0" smtClean="0">
                <a:latin typeface="Arial" pitchFamily="34" charset="0"/>
                <a:cs typeface="Arial" pitchFamily="34" charset="0"/>
              </a:rPr>
              <a:t> خود را چگونه نشان می دهد ؟ </a:t>
            </a:r>
          </a:p>
          <a:p>
            <a:pPr algn="r" eaLnBrk="1" hangingPunct="1">
              <a:lnSpc>
                <a:spcPct val="90000"/>
              </a:lnSpc>
            </a:pPr>
            <a:r>
              <a:rPr lang="fa-IR" dirty="0" smtClean="0">
                <a:solidFill>
                  <a:srgbClr val="FF33CC"/>
                </a:solidFill>
                <a:latin typeface="Arial" pitchFamily="34" charset="0"/>
                <a:cs typeface="Arial" pitchFamily="34" charset="0"/>
              </a:rPr>
              <a:t>کدام استعداد ها</a:t>
            </a:r>
            <a:r>
              <a:rPr lang="fa-IR" dirty="0" smtClean="0">
                <a:latin typeface="Arial" pitchFamily="34" charset="0"/>
                <a:cs typeface="Arial" pitchFamily="34" charset="0"/>
              </a:rPr>
              <a:t> را داراست ؟</a:t>
            </a:r>
          </a:p>
          <a:p>
            <a:pPr algn="r" eaLnBrk="1" hangingPunct="1">
              <a:lnSpc>
                <a:spcPct val="90000"/>
              </a:lnSpc>
            </a:pPr>
            <a:r>
              <a:rPr lang="fa-IR" dirty="0" smtClean="0">
                <a:latin typeface="Arial" pitchFamily="34" charset="0"/>
                <a:cs typeface="Arial" pitchFamily="34" charset="0"/>
              </a:rPr>
              <a:t> </a:t>
            </a:r>
            <a:r>
              <a:rPr lang="fa-IR" dirty="0" smtClean="0">
                <a:solidFill>
                  <a:srgbClr val="FF33CC"/>
                </a:solidFill>
                <a:latin typeface="Arial" pitchFamily="34" charset="0"/>
                <a:cs typeface="Arial" pitchFamily="34" charset="0"/>
              </a:rPr>
              <a:t>در مقابل محرک های روانی و عاطفی</a:t>
            </a:r>
            <a:r>
              <a:rPr lang="fa-IR" dirty="0" smtClean="0">
                <a:latin typeface="Arial" pitchFamily="34" charset="0"/>
                <a:cs typeface="Arial" pitchFamily="34" charset="0"/>
              </a:rPr>
              <a:t> خاص ، چه واکنشی را نشان    می دهد ؟ </a:t>
            </a:r>
          </a:p>
          <a:p>
            <a:pPr algn="r" eaLnBrk="1" hangingPunct="1">
              <a:lnSpc>
                <a:spcPct val="90000"/>
              </a:lnSpc>
            </a:pPr>
            <a:r>
              <a:rPr lang="fa-IR" dirty="0" smtClean="0">
                <a:solidFill>
                  <a:srgbClr val="FF33CC"/>
                </a:solidFill>
                <a:latin typeface="Arial" pitchFamily="34" charset="0"/>
                <a:cs typeface="Arial" pitchFamily="34" charset="0"/>
              </a:rPr>
              <a:t>چگونه عمل</a:t>
            </a:r>
            <a:r>
              <a:rPr lang="fa-IR" dirty="0" smtClean="0">
                <a:latin typeface="Arial" pitchFamily="34" charset="0"/>
                <a:cs typeface="Arial" pitchFamily="34" charset="0"/>
              </a:rPr>
              <a:t> می کند و.../</a:t>
            </a:r>
            <a:r>
              <a:rPr lang="fa-IR" dirty="0" smtClean="0"/>
              <a:t> </a:t>
            </a:r>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43000" y="274638"/>
            <a:ext cx="7790688" cy="1325562"/>
          </a:xfrm>
        </p:spPr>
        <p:txBody>
          <a:bodyPr>
            <a:noAutofit/>
          </a:bodyPr>
          <a:lstStyle/>
          <a:p>
            <a:pPr algn="ctr" eaLnBrk="1" hangingPunct="1"/>
            <a:r>
              <a:rPr lang="ar-SA" sz="4000" dirty="0" smtClean="0">
                <a:solidFill>
                  <a:srgbClr val="0033CC"/>
                </a:solidFill>
                <a:latin typeface="Arial" pitchFamily="34" charset="0"/>
                <a:cs typeface="Arial" pitchFamily="34" charset="0"/>
              </a:rPr>
              <a:t>انواع مشاهده</a:t>
            </a:r>
            <a:r>
              <a:rPr lang="fa-IR" sz="4000" b="1" dirty="0" smtClean="0">
                <a:latin typeface="Arial" pitchFamily="34" charset="0"/>
                <a:cs typeface="Arial" pitchFamily="34" charset="0"/>
              </a:rPr>
              <a:t/>
            </a:r>
            <a:br>
              <a:rPr lang="fa-IR" sz="4000" b="1" dirty="0" smtClean="0">
                <a:latin typeface="Arial" pitchFamily="34" charset="0"/>
                <a:cs typeface="Arial" pitchFamily="34" charset="0"/>
              </a:rPr>
            </a:br>
            <a:r>
              <a:rPr lang="fa-IR" sz="2800" b="1" dirty="0" smtClean="0">
                <a:latin typeface="Arial" pitchFamily="34" charset="0"/>
                <a:cs typeface="Arial" pitchFamily="34" charset="0"/>
              </a:rPr>
              <a:t>یک طبقه بندی کلی :</a:t>
            </a:r>
            <a:r>
              <a:rPr lang="ar-SA" sz="2800" b="1" dirty="0" smtClean="0">
                <a:latin typeface="Arial" pitchFamily="34" charset="0"/>
                <a:cs typeface="Arial" pitchFamily="34" charset="0"/>
              </a:rPr>
              <a:t>مشاهده</a:t>
            </a:r>
            <a:r>
              <a:rPr lang="fa-IR" sz="2800" b="1" dirty="0" smtClean="0">
                <a:latin typeface="Arial" pitchFamily="34" charset="0"/>
                <a:cs typeface="Arial" pitchFamily="34" charset="0"/>
              </a:rPr>
              <a:t> به چهار نوع تقسیم  می گردد ؛ که عبارتند از</a:t>
            </a:r>
            <a:r>
              <a:rPr lang="fa-IR" sz="4000" dirty="0" smtClean="0">
                <a:latin typeface="Arial" pitchFamily="34" charset="0"/>
                <a:cs typeface="Arial" pitchFamily="34" charset="0"/>
              </a:rPr>
              <a:t> </a:t>
            </a:r>
            <a:endParaRPr lang="en-US" sz="4000" dirty="0" smtClean="0">
              <a:latin typeface="Arial" pitchFamily="34" charset="0"/>
              <a:cs typeface="Arial" pitchFamily="34" charset="0"/>
            </a:endParaRPr>
          </a:p>
        </p:txBody>
      </p:sp>
      <p:sp>
        <p:nvSpPr>
          <p:cNvPr id="13315" name="Rectangle 3"/>
          <p:cNvSpPr>
            <a:spLocks noGrp="1" noChangeArrowheads="1"/>
          </p:cNvSpPr>
          <p:nvPr>
            <p:ph type="body" idx="1"/>
          </p:nvPr>
        </p:nvSpPr>
        <p:spPr>
          <a:xfrm>
            <a:off x="1435608" y="1981200"/>
            <a:ext cx="7498080" cy="4267200"/>
          </a:xfrm>
        </p:spPr>
        <p:txBody>
          <a:bodyPr/>
          <a:lstStyle/>
          <a:p>
            <a:pPr algn="r" eaLnBrk="1" hangingPunct="1"/>
            <a:r>
              <a:rPr lang="fa-IR" dirty="0" smtClean="0"/>
              <a:t> </a:t>
            </a:r>
            <a:r>
              <a:rPr lang="fa-IR" b="1" dirty="0" smtClean="0">
                <a:solidFill>
                  <a:srgbClr val="FF0000"/>
                </a:solidFill>
              </a:rPr>
              <a:t>1</a:t>
            </a:r>
            <a:r>
              <a:rPr lang="fa-IR" sz="3600" b="1" dirty="0" smtClean="0">
                <a:solidFill>
                  <a:srgbClr val="FF0000"/>
                </a:solidFill>
                <a:latin typeface="Arial" pitchFamily="34" charset="0"/>
                <a:cs typeface="Arial" pitchFamily="34" charset="0"/>
              </a:rPr>
              <a:t>) مشاهده ي مستقیم </a:t>
            </a:r>
          </a:p>
          <a:p>
            <a:pPr algn="r" eaLnBrk="1" hangingPunct="1"/>
            <a:r>
              <a:rPr lang="fa-IR" sz="3600" b="1" dirty="0" smtClean="0">
                <a:latin typeface="Arial" pitchFamily="34" charset="0"/>
                <a:cs typeface="Arial" pitchFamily="34" charset="0"/>
              </a:rPr>
              <a:t> 2) مشاهده ي ایستا</a:t>
            </a:r>
          </a:p>
          <a:p>
            <a:pPr algn="r" eaLnBrk="1" hangingPunct="1"/>
            <a:r>
              <a:rPr lang="fa-IR" sz="3600" b="1" dirty="0" smtClean="0">
                <a:solidFill>
                  <a:srgbClr val="0033CC"/>
                </a:solidFill>
                <a:latin typeface="Arial" pitchFamily="34" charset="0"/>
                <a:cs typeface="Arial" pitchFamily="34" charset="0"/>
              </a:rPr>
              <a:t>  3) مشاهده ي غیر مستقیم </a:t>
            </a:r>
          </a:p>
          <a:p>
            <a:pPr algn="r" eaLnBrk="1" hangingPunct="1"/>
            <a:r>
              <a:rPr lang="fa-IR" sz="3600" b="1" dirty="0" smtClean="0">
                <a:latin typeface="Arial" pitchFamily="34" charset="0"/>
                <a:cs typeface="Arial" pitchFamily="34" charset="0"/>
              </a:rPr>
              <a:t> 4) مشاهده ي تلفیقی/</a:t>
            </a:r>
            <a:r>
              <a:rPr lang="fa-IR" sz="3600" dirty="0" smtClean="0">
                <a:latin typeface="Arial" pitchFamily="34" charset="0"/>
                <a:cs typeface="Arial" pitchFamily="34" charset="0"/>
              </a:rPr>
              <a:t> </a:t>
            </a:r>
            <a:endParaRPr lang="en-US" sz="36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algn="ctr" eaLnBrk="1" hangingPunct="1"/>
            <a:r>
              <a:rPr lang="fa-IR" sz="4400" b="1" dirty="0" smtClean="0">
                <a:solidFill>
                  <a:srgbClr val="0033CC"/>
                </a:solidFill>
                <a:latin typeface="Arial" pitchFamily="34" charset="0"/>
                <a:cs typeface="Arial" pitchFamily="34" charset="0"/>
              </a:rPr>
              <a:t>مشاهده مستقیم</a:t>
            </a:r>
            <a:r>
              <a:rPr lang="fa-IR" sz="4400" b="1" dirty="0" smtClean="0">
                <a:latin typeface="Arial" pitchFamily="34" charset="0"/>
                <a:cs typeface="Arial" pitchFamily="34" charset="0"/>
              </a:rPr>
              <a:t> </a:t>
            </a:r>
            <a:endParaRPr lang="en-US" sz="4400" b="1" dirty="0" smtClean="0">
              <a:latin typeface="Arial" pitchFamily="34" charset="0"/>
              <a:cs typeface="Arial" pitchFamily="34" charset="0"/>
            </a:endParaRPr>
          </a:p>
        </p:txBody>
      </p:sp>
      <p:sp>
        <p:nvSpPr>
          <p:cNvPr id="14339" name="Rectangle 3"/>
          <p:cNvSpPr>
            <a:spLocks noGrp="1" noChangeArrowheads="1"/>
          </p:cNvSpPr>
          <p:nvPr>
            <p:ph type="body" idx="1"/>
          </p:nvPr>
        </p:nvSpPr>
        <p:spPr/>
        <p:txBody>
          <a:bodyPr>
            <a:normAutofit/>
          </a:bodyPr>
          <a:lstStyle/>
          <a:p>
            <a:pPr eaLnBrk="1" hangingPunct="1">
              <a:lnSpc>
                <a:spcPct val="80000"/>
              </a:lnSpc>
            </a:pPr>
            <a:endParaRPr lang="fa-IR" sz="2400" dirty="0" smtClean="0"/>
          </a:p>
          <a:p>
            <a:pPr algn="r" eaLnBrk="1" hangingPunct="1">
              <a:lnSpc>
                <a:spcPct val="80000"/>
              </a:lnSpc>
            </a:pPr>
            <a:r>
              <a:rPr lang="fa-IR" sz="2400" b="1" dirty="0" smtClean="0">
                <a:latin typeface="Arial" pitchFamily="34" charset="0"/>
                <a:cs typeface="Arial" pitchFamily="34" charset="0"/>
              </a:rPr>
              <a:t>یکی از مهمترین نوع از انواع مشاهده است. </a:t>
            </a:r>
          </a:p>
          <a:p>
            <a:pPr algn="r" eaLnBrk="1" hangingPunct="1">
              <a:lnSpc>
                <a:spcPct val="80000"/>
              </a:lnSpc>
            </a:pPr>
            <a:r>
              <a:rPr lang="fa-IR" sz="2400" b="1" dirty="0" smtClean="0">
                <a:latin typeface="Arial" pitchFamily="34" charset="0"/>
                <a:cs typeface="Arial" pitchFamily="34" charset="0"/>
              </a:rPr>
              <a:t>معلم با استفاده از حواس خود و ابزارهای مناسب به مشاهده رفتار دانش آموزان، متناسب با اهداف و انتظارات معین شده می</a:t>
            </a:r>
            <a:r>
              <a:rPr lang="en-US" sz="2400" b="1" dirty="0" smtClean="0">
                <a:latin typeface="Arial" pitchFamily="34" charset="0"/>
                <a:cs typeface="Arial" pitchFamily="34" charset="0"/>
              </a:rPr>
              <a:t>‌</a:t>
            </a:r>
            <a:r>
              <a:rPr lang="fa-IR" sz="2400" b="1" dirty="0" smtClean="0">
                <a:latin typeface="Arial" pitchFamily="34" charset="0"/>
                <a:cs typeface="Arial" pitchFamily="34" charset="0"/>
              </a:rPr>
              <a:t>پردازد در این نوع از مشاهده : </a:t>
            </a:r>
          </a:p>
          <a:p>
            <a:pPr algn="r" eaLnBrk="1" hangingPunct="1">
              <a:lnSpc>
                <a:spcPct val="80000"/>
              </a:lnSpc>
            </a:pPr>
            <a:r>
              <a:rPr lang="fa-IR" sz="2400" b="1" dirty="0" smtClean="0">
                <a:latin typeface="Arial" pitchFamily="34" charset="0"/>
                <a:cs typeface="Arial" pitchFamily="34" charset="0"/>
              </a:rPr>
              <a:t>معلم در میان و کنار بچه هاست</a:t>
            </a:r>
          </a:p>
          <a:p>
            <a:pPr algn="r" eaLnBrk="1" hangingPunct="1">
              <a:lnSpc>
                <a:spcPct val="80000"/>
              </a:lnSpc>
            </a:pPr>
            <a:r>
              <a:rPr lang="fa-IR" sz="2400" b="1" dirty="0" smtClean="0">
                <a:latin typeface="Arial" pitchFamily="34" charset="0"/>
                <a:cs typeface="Arial" pitchFamily="34" charset="0"/>
              </a:rPr>
              <a:t>با آن ها در تعامل است</a:t>
            </a:r>
          </a:p>
          <a:p>
            <a:pPr algn="r" eaLnBrk="1" hangingPunct="1">
              <a:lnSpc>
                <a:spcPct val="80000"/>
              </a:lnSpc>
            </a:pPr>
            <a:r>
              <a:rPr lang="fa-IR" sz="2400" b="1" dirty="0" smtClean="0">
                <a:latin typeface="Arial" pitchFamily="34" charset="0"/>
                <a:cs typeface="Arial" pitchFamily="34" charset="0"/>
              </a:rPr>
              <a:t>اجازه می دهد رفتارهای آن ها در یک فضای طبیعی پدیداری و پیدایی پیدا کنند </a:t>
            </a:r>
          </a:p>
          <a:p>
            <a:pPr algn="r" eaLnBrk="1" hangingPunct="1">
              <a:lnSpc>
                <a:spcPct val="80000"/>
              </a:lnSpc>
            </a:pPr>
            <a:r>
              <a:rPr lang="fa-IR" sz="2400" b="1" dirty="0" smtClean="0">
                <a:latin typeface="Arial" pitchFamily="34" charset="0"/>
                <a:cs typeface="Arial" pitchFamily="34" charset="0"/>
              </a:rPr>
              <a:t>هیچ گونه تغییری در شرایط طبیعی موجود اعمال نمی نماید .</a:t>
            </a:r>
          </a:p>
          <a:p>
            <a:pPr algn="r" eaLnBrk="1" hangingPunct="1">
              <a:lnSpc>
                <a:spcPct val="80000"/>
              </a:lnSpc>
            </a:pPr>
            <a:r>
              <a:rPr lang="fa-IR" sz="2400" b="1" dirty="0" smtClean="0">
                <a:latin typeface="Arial" pitchFamily="34" charset="0"/>
                <a:cs typeface="Arial" pitchFamily="34" charset="0"/>
              </a:rPr>
              <a:t>هنگام و بعد از مشاهده، آنچه را که مشاهده نموده  مستند می نماید</a:t>
            </a:r>
          </a:p>
          <a:p>
            <a:pPr algn="r" eaLnBrk="1" hangingPunct="1">
              <a:lnSpc>
                <a:spcPct val="80000"/>
              </a:lnSpc>
            </a:pPr>
            <a:r>
              <a:rPr lang="fa-IR" sz="2400" b="1" dirty="0" smtClean="0">
                <a:latin typeface="Arial" pitchFamily="34" charset="0"/>
                <a:cs typeface="Arial" pitchFamily="34" charset="0"/>
              </a:rPr>
              <a:t>رهنمود ها و باز خورد های آنی و فرایندی را (به صورت شفاهی )به منظور بهبود یادگیری ارائه می نماید .(دخترم اگر این کار را انجام بدهید...) </a:t>
            </a:r>
            <a:r>
              <a:rPr lang="fa-IR" sz="2400" dirty="0" smtClean="0"/>
              <a:t> </a:t>
            </a:r>
            <a:endParaRPr lang="en-US" sz="24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r>
              <a:rPr lang="fa-IR" b="1" dirty="0" smtClean="0">
                <a:solidFill>
                  <a:srgbClr val="0033CC"/>
                </a:solidFill>
                <a:latin typeface="Arial" pitchFamily="34" charset="0"/>
                <a:cs typeface="Arial" pitchFamily="34" charset="0"/>
              </a:rPr>
              <a:t>مشاهده ایستا</a:t>
            </a:r>
            <a:r>
              <a:rPr lang="fa-IR" b="1" dirty="0" smtClean="0">
                <a:latin typeface="Arial" pitchFamily="34" charset="0"/>
                <a:cs typeface="Arial" pitchFamily="34" charset="0"/>
              </a:rPr>
              <a:t> </a:t>
            </a:r>
            <a:endParaRPr lang="en-US" b="1" dirty="0" smtClean="0">
              <a:latin typeface="Arial" pitchFamily="34" charset="0"/>
              <a:cs typeface="Arial" pitchFamily="34" charset="0"/>
            </a:endParaRPr>
          </a:p>
        </p:txBody>
      </p:sp>
      <p:sp>
        <p:nvSpPr>
          <p:cNvPr id="15363" name="Rectangle 3"/>
          <p:cNvSpPr>
            <a:spLocks noGrp="1" noChangeArrowheads="1"/>
          </p:cNvSpPr>
          <p:nvPr>
            <p:ph type="body" idx="1"/>
          </p:nvPr>
        </p:nvSpPr>
        <p:spPr>
          <a:xfrm>
            <a:off x="1066800" y="1447800"/>
            <a:ext cx="7866888" cy="4800600"/>
          </a:xfrm>
        </p:spPr>
        <p:txBody>
          <a:bodyPr>
            <a:noAutofit/>
          </a:bodyPr>
          <a:lstStyle/>
          <a:p>
            <a:pPr algn="r" eaLnBrk="1" hangingPunct="1">
              <a:lnSpc>
                <a:spcPct val="80000"/>
              </a:lnSpc>
            </a:pPr>
            <a:r>
              <a:rPr lang="fa-IR" sz="2800" dirty="0" smtClean="0">
                <a:latin typeface="Arial" pitchFamily="34" charset="0"/>
                <a:cs typeface="Arial" pitchFamily="34" charset="0"/>
              </a:rPr>
              <a:t>معلم در این نوع مشاهده :</a:t>
            </a:r>
          </a:p>
          <a:p>
            <a:pPr algn="r" eaLnBrk="1" hangingPunct="1">
              <a:lnSpc>
                <a:spcPct val="80000"/>
              </a:lnSpc>
            </a:pPr>
            <a:r>
              <a:rPr lang="fa-IR" sz="2800" dirty="0" smtClean="0">
                <a:solidFill>
                  <a:srgbClr val="FF33CC"/>
                </a:solidFill>
                <a:latin typeface="Arial" pitchFamily="34" charset="0"/>
                <a:cs typeface="Arial" pitchFamily="34" charset="0"/>
              </a:rPr>
              <a:t>در یک مکانی</a:t>
            </a:r>
            <a:r>
              <a:rPr lang="fa-IR" sz="2800" dirty="0" smtClean="0">
                <a:latin typeface="Arial" pitchFamily="34" charset="0"/>
                <a:cs typeface="Arial" pitchFamily="34" charset="0"/>
              </a:rPr>
              <a:t> که دانش آموزان را  </a:t>
            </a:r>
            <a:r>
              <a:rPr lang="fa-IR" sz="2800" dirty="0" smtClean="0">
                <a:solidFill>
                  <a:srgbClr val="FF33CC"/>
                </a:solidFill>
                <a:latin typeface="Arial" pitchFamily="34" charset="0"/>
                <a:cs typeface="Arial" pitchFamily="34" charset="0"/>
              </a:rPr>
              <a:t>به خوبی</a:t>
            </a:r>
            <a:r>
              <a:rPr lang="fa-IR" sz="2800" dirty="0" smtClean="0">
                <a:latin typeface="Arial" pitchFamily="34" charset="0"/>
                <a:cs typeface="Arial" pitchFamily="34" charset="0"/>
              </a:rPr>
              <a:t> می بیند ، مستقر می شود. یعنی درست موقعیت </a:t>
            </a:r>
            <a:r>
              <a:rPr lang="fa-IR" sz="2800" dirty="0" smtClean="0">
                <a:solidFill>
                  <a:srgbClr val="FF33CC"/>
                </a:solidFill>
                <a:latin typeface="Arial" pitchFamily="34" charset="0"/>
                <a:cs typeface="Arial" pitchFamily="34" charset="0"/>
              </a:rPr>
              <a:t>یک دوربین</a:t>
            </a:r>
            <a:r>
              <a:rPr lang="fa-IR" sz="2800" dirty="0" smtClean="0">
                <a:latin typeface="Arial" pitchFamily="34" charset="0"/>
                <a:cs typeface="Arial" pitchFamily="34" charset="0"/>
              </a:rPr>
              <a:t> را پیدا  می کند</a:t>
            </a:r>
          </a:p>
          <a:p>
            <a:pPr algn="r" eaLnBrk="1" hangingPunct="1">
              <a:lnSpc>
                <a:spcPct val="80000"/>
              </a:lnSpc>
            </a:pPr>
            <a:r>
              <a:rPr lang="fa-IR" sz="2800" dirty="0" smtClean="0">
                <a:latin typeface="Arial" pitchFamily="34" charset="0"/>
                <a:cs typeface="Arial" pitchFamily="34" charset="0"/>
              </a:rPr>
              <a:t> رهنمود ها و بازخوردها در این نوع مشاهده </a:t>
            </a:r>
            <a:r>
              <a:rPr lang="fa-IR" sz="2800" dirty="0" smtClean="0">
                <a:solidFill>
                  <a:srgbClr val="FF33CC"/>
                </a:solidFill>
                <a:latin typeface="Arial" pitchFamily="34" charset="0"/>
                <a:cs typeface="Arial" pitchFamily="34" charset="0"/>
              </a:rPr>
              <a:t>آنی</a:t>
            </a:r>
            <a:r>
              <a:rPr lang="fa-IR" sz="2800" dirty="0" smtClean="0">
                <a:latin typeface="Arial" pitchFamily="34" charset="0"/>
                <a:cs typeface="Arial" pitchFamily="34" charset="0"/>
              </a:rPr>
              <a:t> نیست اما </a:t>
            </a:r>
            <a:r>
              <a:rPr lang="fa-IR" sz="2800" dirty="0" smtClean="0">
                <a:solidFill>
                  <a:srgbClr val="FF33CC"/>
                </a:solidFill>
                <a:latin typeface="Arial" pitchFamily="34" charset="0"/>
                <a:cs typeface="Arial" pitchFamily="34" charset="0"/>
              </a:rPr>
              <a:t>تکوینی</a:t>
            </a:r>
            <a:r>
              <a:rPr lang="fa-IR" sz="2800" dirty="0" smtClean="0">
                <a:latin typeface="Arial" pitchFamily="34" charset="0"/>
                <a:cs typeface="Arial" pitchFamily="34" charset="0"/>
              </a:rPr>
              <a:t> است! </a:t>
            </a:r>
          </a:p>
          <a:p>
            <a:pPr algn="r" eaLnBrk="1" hangingPunct="1">
              <a:lnSpc>
                <a:spcPct val="80000"/>
              </a:lnSpc>
            </a:pPr>
            <a:r>
              <a:rPr lang="fa-IR" sz="2800" dirty="0" smtClean="0">
                <a:latin typeface="Arial" pitchFamily="34" charset="0"/>
                <a:cs typeface="Arial" pitchFamily="34" charset="0"/>
              </a:rPr>
              <a:t> به این معنا که معلم با </a:t>
            </a:r>
            <a:r>
              <a:rPr lang="fa-IR" sz="2800" dirty="0" smtClean="0">
                <a:solidFill>
                  <a:srgbClr val="FF33CC"/>
                </a:solidFill>
                <a:latin typeface="Arial" pitchFamily="34" charset="0"/>
                <a:cs typeface="Arial" pitchFamily="34" charset="0"/>
              </a:rPr>
              <a:t>تفسیر و تحلیل مشاهده های خود</a:t>
            </a:r>
            <a:r>
              <a:rPr lang="fa-IR" sz="2800" dirty="0" smtClean="0">
                <a:latin typeface="Arial" pitchFamily="34" charset="0"/>
                <a:cs typeface="Arial" pitchFamily="34" charset="0"/>
              </a:rPr>
              <a:t> ، در زمانی که هنوز فرایند آموزش و یادگیری جریان دارد ( نه درست همان لحظه و همان زمان )خطاها و نارسایی های دانش آموزان را پوشش داده و وضعِ موجودِ هر دانش آموز را به سوی </a:t>
            </a:r>
            <a:r>
              <a:rPr lang="fa-IR" sz="2800" dirty="0" smtClean="0">
                <a:solidFill>
                  <a:srgbClr val="FF33CC"/>
                </a:solidFill>
                <a:latin typeface="Arial" pitchFamily="34" charset="0"/>
                <a:cs typeface="Arial" pitchFamily="34" charset="0"/>
              </a:rPr>
              <a:t>وضعیت مطلوب</a:t>
            </a:r>
            <a:r>
              <a:rPr lang="fa-IR" sz="2800" dirty="0" smtClean="0">
                <a:latin typeface="Arial" pitchFamily="34" charset="0"/>
                <a:cs typeface="Arial" pitchFamily="34" charset="0"/>
              </a:rPr>
              <a:t> هدایت خواهد نمود . </a:t>
            </a:r>
          </a:p>
          <a:p>
            <a:pPr algn="r" eaLnBrk="1" hangingPunct="1">
              <a:lnSpc>
                <a:spcPct val="80000"/>
              </a:lnSpc>
            </a:pPr>
            <a:r>
              <a:rPr lang="fa-IR" sz="2800" dirty="0" smtClean="0">
                <a:latin typeface="Arial" pitchFamily="34" charset="0"/>
                <a:cs typeface="Arial" pitchFamily="34" charset="0"/>
              </a:rPr>
              <a:t>به عنوان نمونه : </a:t>
            </a:r>
            <a:r>
              <a:rPr lang="fa-IR" sz="2800" dirty="0" smtClean="0">
                <a:solidFill>
                  <a:srgbClr val="FF33CC"/>
                </a:solidFill>
                <a:latin typeface="Arial" pitchFamily="34" charset="0"/>
                <a:cs typeface="Arial" pitchFamily="34" charset="0"/>
              </a:rPr>
              <a:t>زنگ ورزش</a:t>
            </a:r>
            <a:r>
              <a:rPr lang="fa-IR" sz="2800" dirty="0" smtClean="0">
                <a:solidFill>
                  <a:schemeClr val="hlink"/>
                </a:solidFill>
                <a:latin typeface="Arial" pitchFamily="34" charset="0"/>
                <a:cs typeface="Arial" pitchFamily="34" charset="0"/>
              </a:rPr>
              <a:t> </a:t>
            </a:r>
            <a:r>
              <a:rPr lang="fa-IR" sz="2800" dirty="0" smtClean="0">
                <a:latin typeface="Arial" pitchFamily="34" charset="0"/>
                <a:cs typeface="Arial" pitchFamily="34" charset="0"/>
              </a:rPr>
              <a:t>–</a:t>
            </a:r>
            <a:r>
              <a:rPr lang="fa-IR" sz="2800" dirty="0" smtClean="0">
                <a:solidFill>
                  <a:srgbClr val="FF33CC"/>
                </a:solidFill>
                <a:latin typeface="Arial" pitchFamily="34" charset="0"/>
                <a:cs typeface="Arial" pitchFamily="34" charset="0"/>
              </a:rPr>
              <a:t>اجرای صبحگاه</a:t>
            </a:r>
            <a:r>
              <a:rPr lang="fa-IR" sz="2800" dirty="0" smtClean="0">
                <a:solidFill>
                  <a:schemeClr val="hlink"/>
                </a:solidFill>
                <a:latin typeface="Arial" pitchFamily="34" charset="0"/>
                <a:cs typeface="Arial" pitchFamily="34" charset="0"/>
              </a:rPr>
              <a:t> </a:t>
            </a:r>
            <a:r>
              <a:rPr lang="fa-IR" sz="2800" dirty="0" smtClean="0">
                <a:latin typeface="Arial" pitchFamily="34" charset="0"/>
                <a:cs typeface="Arial" pitchFamily="34" charset="0"/>
              </a:rPr>
              <a:t>–</a:t>
            </a:r>
            <a:r>
              <a:rPr lang="fa-IR" sz="2800" dirty="0" smtClean="0">
                <a:solidFill>
                  <a:schemeClr val="hlink"/>
                </a:solidFill>
                <a:latin typeface="Arial" pitchFamily="34" charset="0"/>
                <a:cs typeface="Arial" pitchFamily="34" charset="0"/>
              </a:rPr>
              <a:t> </a:t>
            </a:r>
            <a:r>
              <a:rPr lang="fa-IR" sz="2800" dirty="0" smtClean="0">
                <a:solidFill>
                  <a:srgbClr val="FF33CC"/>
                </a:solidFill>
                <a:latin typeface="Arial" pitchFamily="34" charset="0"/>
                <a:cs typeface="Arial" pitchFamily="34" charset="0"/>
              </a:rPr>
              <a:t>زنگ تفریح</a:t>
            </a:r>
            <a:r>
              <a:rPr lang="fa-IR" sz="2800" dirty="0" smtClean="0">
                <a:latin typeface="Arial" pitchFamily="34" charset="0"/>
                <a:cs typeface="Arial" pitchFamily="34" charset="0"/>
              </a:rPr>
              <a:t> </a:t>
            </a:r>
            <a:endParaRPr lang="en-US"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algn="ctr" eaLnBrk="1" hangingPunct="1"/>
            <a:r>
              <a:rPr lang="ar-SA" sz="4400" b="1" dirty="0" smtClean="0">
                <a:solidFill>
                  <a:srgbClr val="0033CC"/>
                </a:solidFill>
                <a:latin typeface="Arial" pitchFamily="34" charset="0"/>
                <a:cs typeface="Arial" pitchFamily="34" charset="0"/>
              </a:rPr>
              <a:t>مشاهده غیر مستقیم</a:t>
            </a:r>
            <a:r>
              <a:rPr lang="ar-SA" sz="4400" b="1" dirty="0" smtClean="0">
                <a:latin typeface="Arial" pitchFamily="34" charset="0"/>
                <a:cs typeface="Arial" pitchFamily="34" charset="0"/>
              </a:rPr>
              <a:t> </a:t>
            </a:r>
            <a:endParaRPr lang="en-US" sz="4400" b="1" dirty="0" smtClean="0">
              <a:latin typeface="Arial" pitchFamily="34" charset="0"/>
              <a:cs typeface="Arial" pitchFamily="34" charset="0"/>
            </a:endParaRPr>
          </a:p>
        </p:txBody>
      </p:sp>
      <p:sp>
        <p:nvSpPr>
          <p:cNvPr id="16387" name="Rectangle 3"/>
          <p:cNvSpPr>
            <a:spLocks noGrp="1" noChangeArrowheads="1"/>
          </p:cNvSpPr>
          <p:nvPr>
            <p:ph type="body" idx="1"/>
          </p:nvPr>
        </p:nvSpPr>
        <p:spPr/>
        <p:txBody>
          <a:bodyPr/>
          <a:lstStyle/>
          <a:p>
            <a:pPr algn="r" eaLnBrk="1" hangingPunct="1">
              <a:lnSpc>
                <a:spcPct val="80000"/>
              </a:lnSpc>
            </a:pPr>
            <a:r>
              <a:rPr lang="fa-IR" sz="2800" dirty="0" smtClean="0">
                <a:latin typeface="Arial" pitchFamily="34" charset="0"/>
                <a:cs typeface="Arial" pitchFamily="34" charset="0"/>
              </a:rPr>
              <a:t>در این شیوه از مشاهده </a:t>
            </a:r>
            <a:r>
              <a:rPr lang="fa-IR" sz="2800" dirty="0" smtClean="0">
                <a:solidFill>
                  <a:srgbClr val="FF33CC"/>
                </a:solidFill>
                <a:latin typeface="Arial" pitchFamily="34" charset="0"/>
                <a:cs typeface="Arial" pitchFamily="34" charset="0"/>
              </a:rPr>
              <a:t>معلم:</a:t>
            </a:r>
            <a:r>
              <a:rPr lang="fa-IR" sz="2800" dirty="0" smtClean="0">
                <a:latin typeface="Arial" pitchFamily="34" charset="0"/>
                <a:cs typeface="Arial" pitchFamily="34" charset="0"/>
              </a:rPr>
              <a:t> </a:t>
            </a:r>
          </a:p>
          <a:p>
            <a:pPr algn="r" eaLnBrk="1" hangingPunct="1">
              <a:lnSpc>
                <a:spcPct val="80000"/>
              </a:lnSpc>
            </a:pPr>
            <a:r>
              <a:rPr lang="fa-IR" sz="2800" dirty="0" smtClean="0">
                <a:latin typeface="Arial" pitchFamily="34" charset="0"/>
                <a:cs typeface="Arial" pitchFamily="34" charset="0"/>
              </a:rPr>
              <a:t> در میان یا نظاره گرِ </a:t>
            </a:r>
            <a:r>
              <a:rPr lang="fa-IR" sz="2800" dirty="0" smtClean="0">
                <a:solidFill>
                  <a:srgbClr val="FF33CC"/>
                </a:solidFill>
                <a:latin typeface="Arial" pitchFamily="34" charset="0"/>
                <a:cs typeface="Arial" pitchFamily="34" charset="0"/>
              </a:rPr>
              <a:t>رفتار دانش آموزان</a:t>
            </a:r>
            <a:r>
              <a:rPr lang="fa-IR" sz="2800" dirty="0" smtClean="0">
                <a:latin typeface="Arial" pitchFamily="34" charset="0"/>
                <a:cs typeface="Arial" pitchFamily="34" charset="0"/>
              </a:rPr>
              <a:t>، به شکل </a:t>
            </a:r>
            <a:r>
              <a:rPr lang="fa-IR" sz="2800" dirty="0" smtClean="0">
                <a:solidFill>
                  <a:srgbClr val="FF33CC"/>
                </a:solidFill>
                <a:latin typeface="Arial" pitchFamily="34" charset="0"/>
                <a:cs typeface="Arial" pitchFamily="34" charset="0"/>
              </a:rPr>
              <a:t>مستقیم یا ایستا</a:t>
            </a:r>
            <a:r>
              <a:rPr lang="fa-IR" sz="2800" dirty="0" smtClean="0">
                <a:latin typeface="Arial" pitchFamily="34" charset="0"/>
                <a:cs typeface="Arial" pitchFamily="34" charset="0"/>
              </a:rPr>
              <a:t> نبوده و </a:t>
            </a:r>
            <a:r>
              <a:rPr lang="fa-IR" sz="2800" dirty="0" smtClean="0">
                <a:solidFill>
                  <a:srgbClr val="FF33CC"/>
                </a:solidFill>
                <a:latin typeface="Arial" pitchFamily="34" charset="0"/>
                <a:cs typeface="Arial" pitchFamily="34" charset="0"/>
              </a:rPr>
              <a:t>بجای او</a:t>
            </a:r>
            <a:r>
              <a:rPr lang="fa-IR" sz="2800" dirty="0" smtClean="0">
                <a:latin typeface="Arial" pitchFamily="34" charset="0"/>
                <a:cs typeface="Arial" pitchFamily="34" charset="0"/>
              </a:rPr>
              <a:t> دوربین عکاسی یا فیلم برداری، نقش مشاهده گرانه ی معلم را ایفا  می نماید.</a:t>
            </a:r>
          </a:p>
          <a:p>
            <a:pPr algn="r" eaLnBrk="1" hangingPunct="1">
              <a:lnSpc>
                <a:spcPct val="80000"/>
              </a:lnSpc>
            </a:pPr>
            <a:r>
              <a:rPr lang="fa-IR" sz="2800" dirty="0" smtClean="0">
                <a:latin typeface="Arial" pitchFamily="34" charset="0"/>
                <a:cs typeface="Arial" pitchFamily="34" charset="0"/>
              </a:rPr>
              <a:t> </a:t>
            </a:r>
            <a:r>
              <a:rPr lang="fa-IR" sz="2800" dirty="0" smtClean="0">
                <a:solidFill>
                  <a:srgbClr val="FF33CC"/>
                </a:solidFill>
                <a:latin typeface="Arial" pitchFamily="34" charset="0"/>
                <a:cs typeface="Arial" pitchFamily="34" charset="0"/>
              </a:rPr>
              <a:t>بعد از ضبط</a:t>
            </a:r>
            <a:r>
              <a:rPr lang="fa-IR" sz="2800" dirty="0" smtClean="0">
                <a:latin typeface="Arial" pitchFamily="34" charset="0"/>
                <a:cs typeface="Arial" pitchFamily="34" charset="0"/>
              </a:rPr>
              <a:t> فعالیت های دانش آموز توسط مربی یا والدین یا هر کسی که این مسوولیت را برعهده دارد ، معلم در فرصتی مناسب  با مشاهده مستندات لازم اطلاعات هدفمند لازم را ثبت و سازماندهی      می نماید.</a:t>
            </a:r>
          </a:p>
          <a:p>
            <a:pPr algn="r" eaLnBrk="1" hangingPunct="1">
              <a:lnSpc>
                <a:spcPct val="80000"/>
              </a:lnSpc>
            </a:pPr>
            <a:r>
              <a:rPr lang="fa-IR" sz="2800" dirty="0" smtClean="0">
                <a:latin typeface="Arial" pitchFamily="34" charset="0"/>
                <a:cs typeface="Arial" pitchFamily="34" charset="0"/>
              </a:rPr>
              <a:t> به عنوان نمونه وقتی دانش آموزان در فعالیت فوق برنامه یا </a:t>
            </a:r>
            <a:r>
              <a:rPr lang="fa-IR" sz="2800" dirty="0" smtClean="0">
                <a:solidFill>
                  <a:srgbClr val="FF33CC"/>
                </a:solidFill>
                <a:latin typeface="Arial" pitchFamily="34" charset="0"/>
                <a:cs typeface="Arial" pitchFamily="34" charset="0"/>
              </a:rPr>
              <a:t>مسابقات یا اردوها</a:t>
            </a:r>
            <a:r>
              <a:rPr lang="fa-IR" sz="2800" dirty="0" smtClean="0">
                <a:latin typeface="Arial" pitchFamily="34" charset="0"/>
                <a:cs typeface="Arial" pitchFamily="34" charset="0"/>
              </a:rPr>
              <a:t> یا ... شرکت می کنندو معلم حضور ندارد با ابزارهای طراحی شده اطلاعات لازم جمع آوری می شود.</a:t>
            </a:r>
            <a:r>
              <a:rPr lang="fa-IR" sz="2800" dirty="0" smtClean="0"/>
              <a:t> </a:t>
            </a:r>
            <a:endParaRPr lang="en-US" sz="28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35608" y="274638"/>
            <a:ext cx="7498080" cy="1401762"/>
          </a:xfrm>
        </p:spPr>
        <p:txBody>
          <a:bodyPr>
            <a:normAutofit/>
          </a:bodyPr>
          <a:lstStyle/>
          <a:p>
            <a:pPr algn="ctr" eaLnBrk="1" hangingPunct="1"/>
            <a:r>
              <a:rPr lang="ar-SA" sz="4800" b="1" dirty="0" smtClean="0">
                <a:solidFill>
                  <a:srgbClr val="0033CC"/>
                </a:solidFill>
                <a:latin typeface="Arial" pitchFamily="34" charset="0"/>
                <a:cs typeface="Arial" pitchFamily="34" charset="0"/>
              </a:rPr>
              <a:t>مشاهده تلفیقی</a:t>
            </a:r>
            <a:r>
              <a:rPr lang="ar-SA" sz="4800" b="1" dirty="0" smtClean="0">
                <a:latin typeface="Arial" pitchFamily="34" charset="0"/>
                <a:cs typeface="Arial" pitchFamily="34" charset="0"/>
              </a:rPr>
              <a:t> </a:t>
            </a:r>
            <a:endParaRPr lang="en-US" sz="4800" b="1" dirty="0" smtClean="0">
              <a:latin typeface="Arial" pitchFamily="34" charset="0"/>
              <a:cs typeface="Arial" pitchFamily="34" charset="0"/>
            </a:endParaRPr>
          </a:p>
        </p:txBody>
      </p:sp>
      <p:sp>
        <p:nvSpPr>
          <p:cNvPr id="17411" name="Rectangle 3"/>
          <p:cNvSpPr>
            <a:spLocks noGrp="1" noChangeArrowheads="1"/>
          </p:cNvSpPr>
          <p:nvPr>
            <p:ph type="body" idx="1"/>
          </p:nvPr>
        </p:nvSpPr>
        <p:spPr>
          <a:xfrm>
            <a:off x="1066800" y="1981200"/>
            <a:ext cx="7866888" cy="4267200"/>
          </a:xfrm>
        </p:spPr>
        <p:txBody>
          <a:bodyPr/>
          <a:lstStyle/>
          <a:p>
            <a:pPr algn="ctr" eaLnBrk="1" hangingPunct="1"/>
            <a:r>
              <a:rPr lang="fa-IR" dirty="0" smtClean="0">
                <a:latin typeface="Arial" pitchFamily="34" charset="0"/>
                <a:cs typeface="Arial" pitchFamily="34" charset="0"/>
              </a:rPr>
              <a:t>این نوع از مشاهده  همان طور که از عنوان آن پیداست می تواند </a:t>
            </a:r>
            <a:r>
              <a:rPr lang="fa-IR" dirty="0" smtClean="0">
                <a:solidFill>
                  <a:srgbClr val="FF33CC"/>
                </a:solidFill>
                <a:latin typeface="Arial" pitchFamily="34" charset="0"/>
                <a:cs typeface="Arial" pitchFamily="34" charset="0"/>
              </a:rPr>
              <a:t>تلفیقی از انواع مشاهده</a:t>
            </a:r>
            <a:r>
              <a:rPr lang="fa-IR" dirty="0" smtClean="0">
                <a:latin typeface="Arial" pitchFamily="34" charset="0"/>
                <a:cs typeface="Arial" pitchFamily="34" charset="0"/>
              </a:rPr>
              <a:t> ،یعنی مشاهده مستقیم ، ایستا و مشاهده غیر مستقیم باشد. این نوع مشاهده کاربردهای فراوانی دارد و معلم را در گرد آوری مستندات لازم در خصوص رفتار و عملکرد دانش آموزان یاری می دهد </a:t>
            </a:r>
            <a:r>
              <a:rPr lang="fa-IR" dirty="0" smtClean="0"/>
              <a:t>. </a:t>
            </a:r>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eaLnBrk="1" hangingPunct="1"/>
            <a:r>
              <a:rPr lang="ar-SA" b="1" dirty="0" smtClean="0">
                <a:solidFill>
                  <a:srgbClr val="0033CC"/>
                </a:solidFill>
                <a:latin typeface="Arial" pitchFamily="34" charset="0"/>
                <a:cs typeface="Arial" pitchFamily="34" charset="0"/>
              </a:rPr>
              <a:t>امتیازها </a:t>
            </a:r>
            <a:r>
              <a:rPr lang="fa-IR" b="1" dirty="0" smtClean="0">
                <a:solidFill>
                  <a:srgbClr val="0033CC"/>
                </a:solidFill>
                <a:latin typeface="Arial" pitchFamily="34" charset="0"/>
                <a:cs typeface="Arial" pitchFamily="34" charset="0"/>
              </a:rPr>
              <a:t>ی </a:t>
            </a:r>
            <a:r>
              <a:rPr lang="ar-SA" b="1" dirty="0" smtClean="0">
                <a:solidFill>
                  <a:srgbClr val="0033CC"/>
                </a:solidFill>
                <a:latin typeface="Arial" pitchFamily="34" charset="0"/>
                <a:cs typeface="Arial" pitchFamily="34" charset="0"/>
              </a:rPr>
              <a:t>سنجش مشاهده ای</a:t>
            </a:r>
            <a:endParaRPr lang="en-US" b="1" dirty="0" smtClean="0">
              <a:solidFill>
                <a:srgbClr val="0033CC"/>
              </a:solidFill>
              <a:latin typeface="Arial" pitchFamily="34" charset="0"/>
              <a:cs typeface="Arial" pitchFamily="34" charset="0"/>
            </a:endParaRPr>
          </a:p>
        </p:txBody>
      </p:sp>
      <p:sp>
        <p:nvSpPr>
          <p:cNvPr id="18435" name="Rectangle 3"/>
          <p:cNvSpPr>
            <a:spLocks noGrp="1" noChangeArrowheads="1"/>
          </p:cNvSpPr>
          <p:nvPr>
            <p:ph type="body" idx="1"/>
          </p:nvPr>
        </p:nvSpPr>
        <p:spPr>
          <a:xfrm>
            <a:off x="762000" y="1447800"/>
            <a:ext cx="8171688" cy="4800600"/>
          </a:xfrm>
        </p:spPr>
        <p:txBody>
          <a:bodyPr>
            <a:normAutofit/>
          </a:bodyPr>
          <a:lstStyle/>
          <a:p>
            <a:pPr algn="r" eaLnBrk="1" hangingPunct="1">
              <a:lnSpc>
                <a:spcPct val="80000"/>
              </a:lnSpc>
            </a:pPr>
            <a:r>
              <a:rPr lang="fa-IR" sz="2800" dirty="0" smtClean="0">
                <a:solidFill>
                  <a:srgbClr val="FF33CC"/>
                </a:solidFill>
                <a:latin typeface="Arial" pitchFamily="34" charset="0"/>
                <a:cs typeface="Arial" pitchFamily="34" charset="0"/>
              </a:rPr>
              <a:t>معلم</a:t>
            </a:r>
            <a:r>
              <a:rPr lang="fa-IR" sz="2800" dirty="0" smtClean="0">
                <a:latin typeface="Arial" pitchFamily="34" charset="0"/>
                <a:cs typeface="Arial" pitchFamily="34" charset="0"/>
              </a:rPr>
              <a:t> از طریق سنجش مشاهده ای و تنظیم «سنجه»ها وادار می شود </a:t>
            </a:r>
            <a:r>
              <a:rPr lang="fa-IR" sz="2800" dirty="0" smtClean="0">
                <a:solidFill>
                  <a:srgbClr val="FF33CC"/>
                </a:solidFill>
                <a:latin typeface="Arial" pitchFamily="34" charset="0"/>
                <a:cs typeface="Arial" pitchFamily="34" charset="0"/>
              </a:rPr>
              <a:t>تا به جزئیات فرایند آموزشی</a:t>
            </a:r>
            <a:r>
              <a:rPr lang="fa-IR" sz="2800" dirty="0" smtClean="0">
                <a:latin typeface="Arial" pitchFamily="34" charset="0"/>
                <a:cs typeface="Arial" pitchFamily="34" charset="0"/>
              </a:rPr>
              <a:t> خود دقت کند ؛ این کار فرایند </a:t>
            </a:r>
            <a:r>
              <a:rPr lang="fa-IR" sz="2800" dirty="0" smtClean="0">
                <a:solidFill>
                  <a:srgbClr val="FF33CC"/>
                </a:solidFill>
                <a:latin typeface="Arial" pitchFamily="34" charset="0"/>
                <a:cs typeface="Arial" pitchFamily="34" charset="0"/>
              </a:rPr>
              <a:t>قضاوت و  ارزش یابی</a:t>
            </a:r>
            <a:r>
              <a:rPr lang="fa-IR" sz="2800" dirty="0" smtClean="0">
                <a:latin typeface="Arial" pitchFamily="34" charset="0"/>
                <a:cs typeface="Arial" pitchFamily="34" charset="0"/>
              </a:rPr>
              <a:t> اورا از دانش آموزان ، اعتبار می بخشد . </a:t>
            </a:r>
          </a:p>
          <a:p>
            <a:pPr algn="r" eaLnBrk="1" hangingPunct="1">
              <a:lnSpc>
                <a:spcPct val="80000"/>
              </a:lnSpc>
            </a:pPr>
            <a:r>
              <a:rPr lang="fa-IR" sz="2800" dirty="0" smtClean="0">
                <a:latin typeface="Arial" pitchFamily="34" charset="0"/>
                <a:cs typeface="Arial" pitchFamily="34" charset="0"/>
              </a:rPr>
              <a:t>اطلاعات حاصل از سنجش مشاهده ای به </a:t>
            </a:r>
            <a:r>
              <a:rPr lang="fa-IR" sz="2800" dirty="0" smtClean="0">
                <a:solidFill>
                  <a:srgbClr val="FF33CC"/>
                </a:solidFill>
                <a:latin typeface="Arial" pitchFamily="34" charset="0"/>
                <a:cs typeface="Arial" pitchFamily="34" charset="0"/>
              </a:rPr>
              <a:t>معلم  کمک</a:t>
            </a:r>
            <a:r>
              <a:rPr lang="fa-IR" sz="2800" dirty="0" smtClean="0">
                <a:latin typeface="Arial" pitchFamily="34" charset="0"/>
                <a:cs typeface="Arial" pitchFamily="34" charset="0"/>
              </a:rPr>
              <a:t> می کند تا گام بعدی تدریس را </a:t>
            </a:r>
            <a:r>
              <a:rPr lang="fa-IR" sz="2800" dirty="0" smtClean="0">
                <a:solidFill>
                  <a:srgbClr val="FF33CC"/>
                </a:solidFill>
                <a:latin typeface="Arial" pitchFamily="34" charset="0"/>
                <a:cs typeface="Arial" pitchFamily="34" charset="0"/>
              </a:rPr>
              <a:t>،آگاهانه</a:t>
            </a:r>
            <a:r>
              <a:rPr lang="fa-IR" sz="2800" dirty="0" smtClean="0">
                <a:latin typeface="Arial" pitchFamily="34" charset="0"/>
                <a:cs typeface="Arial" pitchFamily="34" charset="0"/>
              </a:rPr>
              <a:t> بردارد . </a:t>
            </a:r>
          </a:p>
          <a:p>
            <a:pPr algn="r" eaLnBrk="1" hangingPunct="1">
              <a:lnSpc>
                <a:spcPct val="80000"/>
              </a:lnSpc>
            </a:pPr>
            <a:r>
              <a:rPr lang="fa-IR" sz="2800" dirty="0" smtClean="0">
                <a:latin typeface="Arial" pitchFamily="34" charset="0"/>
                <a:cs typeface="Arial" pitchFamily="34" charset="0"/>
              </a:rPr>
              <a:t>معلم در فرایند قضاوت در باره ی دانش آموز </a:t>
            </a:r>
            <a:r>
              <a:rPr lang="fa-IR" sz="2800" dirty="0" smtClean="0">
                <a:solidFill>
                  <a:srgbClr val="FF33CC"/>
                </a:solidFill>
                <a:latin typeface="Arial" pitchFamily="34" charset="0"/>
                <a:cs typeface="Arial" pitchFamily="34" charset="0"/>
              </a:rPr>
              <a:t>با اعتماد به نفس</a:t>
            </a:r>
            <a:r>
              <a:rPr lang="fa-IR" sz="2800" dirty="0" smtClean="0">
                <a:latin typeface="Arial" pitchFamily="34" charset="0"/>
                <a:cs typeface="Arial" pitchFamily="34" charset="0"/>
              </a:rPr>
              <a:t> لازم ،عمل خواهد کرد. </a:t>
            </a:r>
            <a:r>
              <a:rPr lang="en-US" sz="2800" dirty="0" smtClean="0">
                <a:latin typeface="Arial" pitchFamily="34" charset="0"/>
                <a:cs typeface="Arial" pitchFamily="34" charset="0"/>
              </a:rPr>
              <a:t>)</a:t>
            </a:r>
            <a:r>
              <a:rPr lang="fa-IR" sz="2800" dirty="0" smtClean="0">
                <a:latin typeface="Arial" pitchFamily="34" charset="0"/>
                <a:cs typeface="Arial" pitchFamily="34" charset="0"/>
              </a:rPr>
              <a:t>بر اساس مستندات )</a:t>
            </a:r>
          </a:p>
          <a:p>
            <a:pPr algn="r" eaLnBrk="1" hangingPunct="1">
              <a:lnSpc>
                <a:spcPct val="80000"/>
              </a:lnSpc>
            </a:pPr>
            <a:r>
              <a:rPr lang="fa-IR" sz="2800" dirty="0" smtClean="0">
                <a:latin typeface="Arial" pitchFamily="34" charset="0"/>
                <a:cs typeface="Arial" pitchFamily="34" charset="0"/>
              </a:rPr>
              <a:t>معلم دانش آموزان را با </a:t>
            </a:r>
            <a:r>
              <a:rPr lang="fa-IR" sz="2800" dirty="0" smtClean="0">
                <a:solidFill>
                  <a:srgbClr val="FF33CC"/>
                </a:solidFill>
                <a:latin typeface="Arial" pitchFamily="34" charset="0"/>
                <a:cs typeface="Arial" pitchFamily="34" charset="0"/>
              </a:rPr>
              <a:t>ویژگی ها و هدف های درس و فهرست</a:t>
            </a:r>
            <a:r>
              <a:rPr lang="fa-IR" sz="2800" dirty="0" smtClean="0">
                <a:latin typeface="Arial" pitchFamily="34" charset="0"/>
                <a:cs typeface="Arial" pitchFamily="34" charset="0"/>
              </a:rPr>
              <a:t> </a:t>
            </a:r>
            <a:r>
              <a:rPr lang="fa-IR" sz="2800" dirty="0" smtClean="0">
                <a:solidFill>
                  <a:srgbClr val="FF33CC"/>
                </a:solidFill>
                <a:latin typeface="Arial" pitchFamily="34" charset="0"/>
                <a:cs typeface="Arial" pitchFamily="34" charset="0"/>
              </a:rPr>
              <a:t>سنجه ها</a:t>
            </a:r>
            <a:r>
              <a:rPr lang="fa-IR" sz="2800" dirty="0" smtClean="0">
                <a:latin typeface="Arial" pitchFamily="34" charset="0"/>
                <a:cs typeface="Arial" pitchFamily="34" charset="0"/>
              </a:rPr>
              <a:t> آشنا  می سازد و آنان را به </a:t>
            </a:r>
            <a:r>
              <a:rPr lang="fa-IR" sz="2800" dirty="0" smtClean="0">
                <a:solidFill>
                  <a:srgbClr val="FF33CC"/>
                </a:solidFill>
                <a:latin typeface="Arial" pitchFamily="34" charset="0"/>
                <a:cs typeface="Arial" pitchFamily="34" charset="0"/>
              </a:rPr>
              <a:t>خود ارزیابی</a:t>
            </a:r>
            <a:r>
              <a:rPr lang="fa-IR" sz="2800" dirty="0" smtClean="0">
                <a:latin typeface="Arial" pitchFamily="34" charset="0"/>
                <a:cs typeface="Arial" pitchFamily="34" charset="0"/>
              </a:rPr>
              <a:t> تشویق کند؛ </a:t>
            </a:r>
          </a:p>
          <a:p>
            <a:pPr algn="r" eaLnBrk="1" hangingPunct="1">
              <a:lnSpc>
                <a:spcPct val="80000"/>
              </a:lnSpc>
            </a:pPr>
            <a:r>
              <a:rPr lang="fa-IR" sz="2800" dirty="0" smtClean="0">
                <a:latin typeface="Arial" pitchFamily="34" charset="0"/>
                <a:cs typeface="Arial" pitchFamily="34" charset="0"/>
              </a:rPr>
              <a:t>اطلاعاتی که از طریق سنجش مشاهده ای جمع آوری می شوند ،از </a:t>
            </a:r>
            <a:r>
              <a:rPr lang="fa-IR" sz="2800" dirty="0" smtClean="0">
                <a:solidFill>
                  <a:srgbClr val="FF33CC"/>
                </a:solidFill>
                <a:latin typeface="Arial" pitchFamily="34" charset="0"/>
                <a:cs typeface="Arial" pitchFamily="34" charset="0"/>
              </a:rPr>
              <a:t>درجه اطمینان بالایی</a:t>
            </a:r>
            <a:r>
              <a:rPr lang="fa-IR" sz="2800" dirty="0" smtClean="0">
                <a:latin typeface="Arial" pitchFamily="34" charset="0"/>
                <a:cs typeface="Arial" pitchFamily="34" charset="0"/>
              </a:rPr>
              <a:t> برخوردار می باشند</a:t>
            </a:r>
            <a:r>
              <a:rPr lang="fa-IR" sz="2800" dirty="0" smtClean="0"/>
              <a:t>. </a:t>
            </a:r>
            <a:endParaRPr lang="en-US" sz="2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1214438"/>
            <a:ext cx="8686800" cy="838200"/>
          </a:xfrm>
        </p:spPr>
        <p:txBody>
          <a:bodyPr>
            <a:normAutofit fontScale="90000"/>
          </a:bodyPr>
          <a:lstStyle/>
          <a:p>
            <a:pPr algn="ctr" eaLnBrk="1" hangingPunct="1"/>
            <a:r>
              <a:rPr lang="fa-IR" sz="6600" smtClean="0">
                <a:cs typeface="B Titr" pitchFamily="2" charset="-78"/>
              </a:rPr>
              <a:t>اندازه گیری </a:t>
            </a:r>
          </a:p>
        </p:txBody>
      </p:sp>
      <p:sp>
        <p:nvSpPr>
          <p:cNvPr id="14339" name="Content Placeholder 2"/>
          <p:cNvSpPr>
            <a:spLocks noGrp="1"/>
          </p:cNvSpPr>
          <p:nvPr>
            <p:ph idx="1"/>
          </p:nvPr>
        </p:nvSpPr>
        <p:spPr>
          <a:xfrm>
            <a:off x="285750" y="2071688"/>
            <a:ext cx="8686800" cy="3222625"/>
          </a:xfrm>
        </p:spPr>
        <p:txBody>
          <a:bodyPr/>
          <a:lstStyle/>
          <a:p>
            <a:pPr algn="ctr" eaLnBrk="1" hangingPunct="1">
              <a:lnSpc>
                <a:spcPct val="150000"/>
              </a:lnSpc>
              <a:buFont typeface="Wingdings 2" pitchFamily="18" charset="2"/>
              <a:buNone/>
            </a:pPr>
            <a:r>
              <a:rPr lang="fa-IR" b="1" dirty="0" smtClean="0">
                <a:latin typeface="2  Nazanin"/>
                <a:cs typeface="B Traffic" pitchFamily="2" charset="-78"/>
              </a:rPr>
              <a:t>استفاده از عددوکمیت در تعیین میزانی از یک صفت و ویژ</a:t>
            </a:r>
            <a:r>
              <a:rPr lang="fa-IR" b="1" dirty="0" smtClean="0">
                <a:latin typeface="2  Nazanin"/>
                <a:cs typeface="B Mitra" pitchFamily="2" charset="-78"/>
              </a:rPr>
              <a:t>گی در دانش آموزان </a:t>
            </a:r>
            <a:endParaRPr lang="en-US" b="1" dirty="0" smtClean="0">
              <a:latin typeface="2  Nazanin"/>
              <a:cs typeface="B Mitra" pitchFamily="2" charset="-78"/>
            </a:endParaRPr>
          </a:p>
          <a:p>
            <a:pPr algn="ctr" eaLnBrk="1" hangingPunct="1">
              <a:lnSpc>
                <a:spcPct val="150000"/>
              </a:lnSpc>
              <a:buFont typeface="Wingdings 2" pitchFamily="18" charset="2"/>
              <a:buNone/>
            </a:pPr>
            <a:r>
              <a:rPr lang="fa-IR" b="1" dirty="0" smtClean="0">
                <a:latin typeface="2  Nazanin"/>
                <a:cs typeface="B Mitra" pitchFamily="2" charset="-78"/>
              </a:rPr>
              <a:t>(عموما“ با استفاده از آزمون انجام می گیرد</a:t>
            </a:r>
            <a:r>
              <a:rPr lang="fa-IR" sz="4400" b="1" dirty="0" smtClean="0">
                <a:cs typeface="B Mitra" pitchFamily="2" charset="-78"/>
              </a:rPr>
              <a:t>)</a:t>
            </a:r>
            <a:endParaRPr lang="en-US" sz="4400" dirty="0" smtClean="0">
              <a:cs typeface="B Traffic" pitchFamily="2" charset="-78"/>
            </a:endParaRPr>
          </a:p>
          <a:p>
            <a:pPr eaLnBrk="1" hangingPunct="1">
              <a:buFont typeface="Wingdings 2" pitchFamily="18" charset="2"/>
              <a:buNone/>
            </a:pPr>
            <a:endParaRPr lang="fa-IR"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339">
                                            <p:txEl>
                                              <p:pRg st="0" end="0"/>
                                            </p:txEl>
                                          </p:spTgt>
                                        </p:tgtEl>
                                        <p:attrNameLst>
                                          <p:attrName>style.visibility</p:attrName>
                                        </p:attrNameLst>
                                      </p:cBhvr>
                                      <p:to>
                                        <p:strVal val="visible"/>
                                      </p:to>
                                    </p:set>
                                    <p:animEffect transition="in" filter="fade">
                                      <p:cBhvr>
                                        <p:cTn id="13" dur="2000"/>
                                        <p:tgtEl>
                                          <p:spTgt spid="1433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339">
                                            <p:txEl>
                                              <p:pRg st="1" end="1"/>
                                            </p:txEl>
                                          </p:spTgt>
                                        </p:tgtEl>
                                        <p:attrNameLst>
                                          <p:attrName>style.visibility</p:attrName>
                                        </p:attrNameLst>
                                      </p:cBhvr>
                                      <p:to>
                                        <p:strVal val="visible"/>
                                      </p:to>
                                    </p:set>
                                    <p:animEffect transition="in" filter="fade">
                                      <p:cBhvr>
                                        <p:cTn id="18" dur="2000"/>
                                        <p:tgtEl>
                                          <p:spTgt spid="14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algn="ctr" eaLnBrk="1" hangingPunct="1"/>
            <a:r>
              <a:rPr lang="fa-IR" sz="4400" b="1" dirty="0" smtClean="0">
                <a:solidFill>
                  <a:srgbClr val="0033CC"/>
                </a:solidFill>
                <a:latin typeface="Arial" pitchFamily="34" charset="0"/>
                <a:cs typeface="Arial" pitchFamily="34" charset="0"/>
              </a:rPr>
              <a:t>سنجه یعنی چه ؟</a:t>
            </a:r>
            <a:endParaRPr lang="en-US" sz="4400" b="1" dirty="0" smtClean="0">
              <a:solidFill>
                <a:srgbClr val="0033CC"/>
              </a:solidFill>
              <a:latin typeface="Arial" pitchFamily="34" charset="0"/>
              <a:cs typeface="Arial" pitchFamily="34" charset="0"/>
            </a:endParaRPr>
          </a:p>
        </p:txBody>
      </p:sp>
      <p:sp>
        <p:nvSpPr>
          <p:cNvPr id="19459" name="Rectangle 3"/>
          <p:cNvSpPr>
            <a:spLocks noGrp="1" noChangeArrowheads="1"/>
          </p:cNvSpPr>
          <p:nvPr>
            <p:ph type="body" idx="1"/>
          </p:nvPr>
        </p:nvSpPr>
        <p:spPr>
          <a:xfrm>
            <a:off x="914400" y="1447800"/>
            <a:ext cx="8019288" cy="4800600"/>
          </a:xfrm>
        </p:spPr>
        <p:txBody>
          <a:bodyPr>
            <a:normAutofit/>
          </a:bodyPr>
          <a:lstStyle/>
          <a:p>
            <a:pPr algn="r" eaLnBrk="1" hangingPunct="1">
              <a:lnSpc>
                <a:spcPct val="90000"/>
              </a:lnSpc>
            </a:pPr>
            <a:r>
              <a:rPr lang="fa-IR" dirty="0" smtClean="0">
                <a:latin typeface="Arial" pitchFamily="34" charset="0"/>
                <a:cs typeface="Arial" pitchFamily="34" charset="0"/>
              </a:rPr>
              <a:t>سنجه در مفهوم جملات کامل یا ناقص ساده و قابل فهم وسنجشی را گویند که متناسب با اهداف و انتظارات آموزش توسط معلم تولید می گردد .برای نمونه در علوم پایه اول در بخش ( گرما ) معلم </a:t>
            </a:r>
            <a:r>
              <a:rPr lang="fa-IR" dirty="0" smtClean="0">
                <a:solidFill>
                  <a:srgbClr val="FF33CC"/>
                </a:solidFill>
                <a:latin typeface="Arial" pitchFamily="34" charset="0"/>
                <a:cs typeface="Arial" pitchFamily="34" charset="0"/>
              </a:rPr>
              <a:t>انتظار</a:t>
            </a:r>
            <a:r>
              <a:rPr lang="fa-IR" dirty="0" smtClean="0">
                <a:latin typeface="Arial" pitchFamily="34" charset="0"/>
                <a:cs typeface="Arial" pitchFamily="34" charset="0"/>
              </a:rPr>
              <a:t> دارد دانش آموز با انجام فعالیت های مختلف مواد ومکان ها را از نظر گرما با یکدیگر مقایسه کند و پی ببرد که همه ی مکان ها به یک اندازه گرم نیستند </a:t>
            </a:r>
            <a:r>
              <a:rPr lang="fa-IR" dirty="0" smtClean="0">
                <a:solidFill>
                  <a:srgbClr val="FF33CC"/>
                </a:solidFill>
                <a:latin typeface="Arial" pitchFamily="34" charset="0"/>
                <a:cs typeface="Arial" pitchFamily="34" charset="0"/>
              </a:rPr>
              <a:t>.برخی از سنجه های</a:t>
            </a:r>
            <a:r>
              <a:rPr lang="fa-IR" dirty="0" smtClean="0">
                <a:latin typeface="Arial" pitchFamily="34" charset="0"/>
                <a:cs typeface="Arial" pitchFamily="34" charset="0"/>
              </a:rPr>
              <a:t> تحقق این اهداف عبارتند از : چند وسیله را که گرما تولید می کنند را نام ببردیا نشان دهد.راههای استفاده از گرما را بیان کند . تفاوت لباس های تابستانی و زمستانی را بیان کندو</a:t>
            </a:r>
            <a:r>
              <a:rPr lang="fa-IR" sz="2400" dirty="0" smtClean="0">
                <a:latin typeface="Arial" pitchFamily="34" charset="0"/>
                <a:cs typeface="Arial" pitchFamily="34" charset="0"/>
              </a:rPr>
              <a:t>.</a:t>
            </a:r>
            <a:r>
              <a:rPr lang="fa-IR" dirty="0" smtClean="0"/>
              <a:t>.. </a:t>
            </a:r>
            <a:endParaRPr 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r>
              <a:rPr lang="ar-SA" b="1" dirty="0" smtClean="0">
                <a:solidFill>
                  <a:srgbClr val="0033CC"/>
                </a:solidFill>
                <a:latin typeface="Arial" pitchFamily="34" charset="0"/>
                <a:cs typeface="Arial" pitchFamily="34" charset="0"/>
              </a:rPr>
              <a:t>تنگناهای سنجش مشاهده ای</a:t>
            </a:r>
            <a:r>
              <a:rPr lang="en-US" b="1" dirty="0" smtClean="0">
                <a:latin typeface="Arial" pitchFamily="34" charset="0"/>
                <a:cs typeface="Arial" pitchFamily="34" charset="0"/>
              </a:rPr>
              <a:t> </a:t>
            </a:r>
          </a:p>
        </p:txBody>
      </p:sp>
      <p:sp>
        <p:nvSpPr>
          <p:cNvPr id="20483" name="Rectangle 3"/>
          <p:cNvSpPr>
            <a:spLocks noGrp="1" noChangeArrowheads="1"/>
          </p:cNvSpPr>
          <p:nvPr>
            <p:ph type="body" idx="1"/>
          </p:nvPr>
        </p:nvSpPr>
        <p:spPr/>
        <p:txBody>
          <a:bodyPr/>
          <a:lstStyle/>
          <a:p>
            <a:pPr algn="r" eaLnBrk="1" hangingPunct="1"/>
            <a:r>
              <a:rPr lang="fa-IR" b="1" dirty="0" smtClean="0">
                <a:latin typeface="Arial" pitchFamily="34" charset="0"/>
                <a:cs typeface="Arial" pitchFamily="34" charset="0"/>
              </a:rPr>
              <a:t>طراحی و تنظیم ابزارهای سنجش مشاهده ای </a:t>
            </a:r>
            <a:r>
              <a:rPr lang="fa-IR" b="1" dirty="0" smtClean="0">
                <a:solidFill>
                  <a:srgbClr val="FF33CC"/>
                </a:solidFill>
                <a:latin typeface="Arial" pitchFamily="34" charset="0"/>
                <a:cs typeface="Arial" pitchFamily="34" charset="0"/>
              </a:rPr>
              <a:t>نیاز به تجربه ، آگاهی و تخصص دارد. </a:t>
            </a:r>
          </a:p>
          <a:p>
            <a:pPr algn="r" eaLnBrk="1" hangingPunct="1"/>
            <a:r>
              <a:rPr lang="fa-IR" b="1" dirty="0" smtClean="0">
                <a:latin typeface="Arial" pitchFamily="34" charset="0"/>
                <a:cs typeface="Arial" pitchFamily="34" charset="0"/>
              </a:rPr>
              <a:t>ممکن است دانش آموزان به سبب آگاهی از فهرست سنجه ها، </a:t>
            </a:r>
            <a:r>
              <a:rPr lang="fa-IR" b="1" dirty="0" smtClean="0">
                <a:solidFill>
                  <a:srgbClr val="FF33CC"/>
                </a:solidFill>
                <a:latin typeface="Arial" pitchFamily="34" charset="0"/>
                <a:cs typeface="Arial" pitchFamily="34" charset="0"/>
              </a:rPr>
              <a:t>دچار اضطراب و نگرانی</a:t>
            </a:r>
            <a:r>
              <a:rPr lang="fa-IR" b="1" dirty="0" smtClean="0">
                <a:latin typeface="Arial" pitchFamily="34" charset="0"/>
                <a:cs typeface="Arial" pitchFamily="34" charset="0"/>
              </a:rPr>
              <a:t> گردند . </a:t>
            </a:r>
          </a:p>
          <a:p>
            <a:pPr algn="r" eaLnBrk="1" hangingPunct="1"/>
            <a:r>
              <a:rPr lang="fa-IR" b="1" dirty="0" smtClean="0">
                <a:latin typeface="Arial" pitchFamily="34" charset="0"/>
                <a:cs typeface="Arial" pitchFamily="34" charset="0"/>
              </a:rPr>
              <a:t>ابزارها به دلیل پیچیدگی و گوناگونی رفتارهای اجتماعی و عاطفی دانش آموزان ،ممکن است از </a:t>
            </a:r>
            <a:r>
              <a:rPr lang="fa-IR" b="1" dirty="0" smtClean="0">
                <a:solidFill>
                  <a:srgbClr val="FF33CC"/>
                </a:solidFill>
                <a:latin typeface="Arial" pitchFamily="34" charset="0"/>
                <a:cs typeface="Arial" pitchFamily="34" charset="0"/>
              </a:rPr>
              <a:t>روایی و پایایی</a:t>
            </a:r>
            <a:r>
              <a:rPr lang="fa-IR" b="1" dirty="0" smtClean="0">
                <a:latin typeface="Arial" pitchFamily="34" charset="0"/>
                <a:cs typeface="Arial" pitchFamily="34" charset="0"/>
              </a:rPr>
              <a:t> لازم برخوردار نباشند.</a:t>
            </a:r>
            <a:r>
              <a:rPr lang="fa-IR" dirty="0" smtClean="0"/>
              <a:t> </a:t>
            </a:r>
            <a:endParaRPr 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914400" y="1447800"/>
            <a:ext cx="8019288" cy="4800600"/>
          </a:xfrm>
        </p:spPr>
        <p:txBody>
          <a:bodyPr/>
          <a:lstStyle/>
          <a:p>
            <a:pPr algn="ctr"/>
            <a:r>
              <a:rPr lang="fa-IR" sz="8800" b="1" dirty="0" smtClean="0">
                <a:solidFill>
                  <a:schemeClr val="accent3">
                    <a:lumMod val="75000"/>
                  </a:schemeClr>
                </a:solidFill>
                <a:latin typeface="Arial" pitchFamily="34" charset="0"/>
                <a:cs typeface="Arial" pitchFamily="34" charset="0"/>
              </a:rPr>
              <a:t>حیطه های کاربرد</a:t>
            </a:r>
          </a:p>
          <a:p>
            <a:pPr algn="ctr"/>
            <a:r>
              <a:rPr lang="fa-IR" sz="8800" b="1" dirty="0" smtClean="0">
                <a:solidFill>
                  <a:schemeClr val="accent3">
                    <a:lumMod val="75000"/>
                  </a:schemeClr>
                </a:solidFill>
                <a:latin typeface="Arial" pitchFamily="34" charset="0"/>
                <a:cs typeface="Arial" pitchFamily="34" charset="0"/>
              </a:rPr>
              <a:t> سنجش مشاهده ای</a:t>
            </a:r>
            <a:r>
              <a:rPr lang="fa-IR" sz="8800" b="1" dirty="0" smtClean="0">
                <a:solidFill>
                  <a:schemeClr val="accent3">
                    <a:lumMod val="75000"/>
                  </a:schemeClr>
                </a:solidFill>
              </a:rPr>
              <a:t> </a:t>
            </a:r>
            <a:endParaRPr lang="en-US" sz="8800" b="1" dirty="0" smtClean="0">
              <a:solidFill>
                <a:schemeClr val="accent3">
                  <a:lumMod val="75000"/>
                </a:schemeClr>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algn="ctr" eaLnBrk="1" hangingPunct="1"/>
            <a:r>
              <a:rPr lang="ar-SA" sz="4400" b="1" dirty="0" smtClean="0">
                <a:solidFill>
                  <a:srgbClr val="0033CC"/>
                </a:solidFill>
                <a:latin typeface="Arial" pitchFamily="34" charset="0"/>
                <a:cs typeface="Arial" pitchFamily="34" charset="0"/>
              </a:rPr>
              <a:t>حیطه های کاربرد سنجش مشاهده ای</a:t>
            </a:r>
            <a:endParaRPr lang="en-US" sz="4400" b="1" dirty="0" smtClean="0">
              <a:solidFill>
                <a:srgbClr val="0033CC"/>
              </a:solidFill>
              <a:latin typeface="Arial" pitchFamily="34" charset="0"/>
              <a:cs typeface="Arial" pitchFamily="34" charset="0"/>
            </a:endParaRPr>
          </a:p>
        </p:txBody>
      </p:sp>
      <p:sp>
        <p:nvSpPr>
          <p:cNvPr id="22531" name="Rectangle 3"/>
          <p:cNvSpPr>
            <a:spLocks noGrp="1" noChangeArrowheads="1"/>
          </p:cNvSpPr>
          <p:nvPr>
            <p:ph type="body" idx="1"/>
          </p:nvPr>
        </p:nvSpPr>
        <p:spPr>
          <a:xfrm>
            <a:off x="762000" y="1447800"/>
            <a:ext cx="8171688" cy="4800600"/>
          </a:xfrm>
        </p:spPr>
        <p:txBody>
          <a:bodyPr>
            <a:normAutofit/>
          </a:bodyPr>
          <a:lstStyle/>
          <a:p>
            <a:pPr algn="r" eaLnBrk="1" hangingPunct="1">
              <a:lnSpc>
                <a:spcPct val="90000"/>
              </a:lnSpc>
            </a:pPr>
            <a:r>
              <a:rPr lang="fa-IR" dirty="0" smtClean="0">
                <a:latin typeface="Arial" pitchFamily="34" charset="0"/>
                <a:cs typeface="Arial" pitchFamily="34" charset="0"/>
              </a:rPr>
              <a:t>کرونباخ (1960) سنجش را مستلزم به کارگیری فنون گوناگونی   می داند که قبل از هر چیز بر مشاهده عملکرد متکی است  . بدین معنا که معلم  برای سنجش هر نوع فرایند یا فراورده یِ رفتار دانش آموز و به هر طریقی که بخواهد عمل نماید ناگزیر از مشاهده است .</a:t>
            </a:r>
          </a:p>
          <a:p>
            <a:pPr algn="r" eaLnBrk="1" hangingPunct="1">
              <a:lnSpc>
                <a:spcPct val="90000"/>
              </a:lnSpc>
            </a:pPr>
            <a:r>
              <a:rPr lang="fa-IR" dirty="0" smtClean="0">
                <a:latin typeface="Arial" pitchFamily="34" charset="0"/>
                <a:cs typeface="Arial" pitchFamily="34" charset="0"/>
              </a:rPr>
              <a:t> </a:t>
            </a:r>
            <a:r>
              <a:rPr lang="ar-SA" dirty="0" smtClean="0">
                <a:latin typeface="Arial" pitchFamily="34" charset="0"/>
                <a:cs typeface="Arial" pitchFamily="34" charset="0"/>
              </a:rPr>
              <a:t>حیطه های کاربرد سنجش مشاهده ای</a:t>
            </a:r>
            <a:r>
              <a:rPr lang="fa-IR" dirty="0" smtClean="0">
                <a:latin typeface="Arial" pitchFamily="34" charset="0"/>
                <a:cs typeface="Arial" pitchFamily="34" charset="0"/>
              </a:rPr>
              <a:t> عبارتند از : </a:t>
            </a:r>
          </a:p>
          <a:p>
            <a:pPr algn="r" eaLnBrk="1" hangingPunct="1">
              <a:lnSpc>
                <a:spcPct val="90000"/>
              </a:lnSpc>
            </a:pPr>
            <a:r>
              <a:rPr lang="fa-IR" dirty="0" smtClean="0">
                <a:solidFill>
                  <a:srgbClr val="FF33CC"/>
                </a:solidFill>
                <a:latin typeface="Arial" pitchFamily="34" charset="0"/>
                <a:cs typeface="Arial" pitchFamily="34" charset="0"/>
              </a:rPr>
              <a:t>الف) حیطه مهارتی</a:t>
            </a:r>
            <a:r>
              <a:rPr lang="en-US" dirty="0" smtClean="0">
                <a:solidFill>
                  <a:srgbClr val="FF33CC"/>
                </a:solidFill>
                <a:latin typeface="Arial" pitchFamily="34" charset="0"/>
                <a:cs typeface="Arial" pitchFamily="34" charset="0"/>
              </a:rPr>
              <a:t>) </a:t>
            </a:r>
            <a:r>
              <a:rPr lang="fa-IR" dirty="0" smtClean="0">
                <a:solidFill>
                  <a:srgbClr val="FF33CC"/>
                </a:solidFill>
                <a:latin typeface="Arial" pitchFamily="34" charset="0"/>
                <a:cs typeface="Arial" pitchFamily="34" charset="0"/>
              </a:rPr>
              <a:t>همان اجرای آزمون های عملکردی )</a:t>
            </a:r>
          </a:p>
          <a:p>
            <a:pPr algn="r" eaLnBrk="1" hangingPunct="1">
              <a:lnSpc>
                <a:spcPct val="90000"/>
              </a:lnSpc>
            </a:pPr>
            <a:r>
              <a:rPr lang="fa-IR" dirty="0" smtClean="0">
                <a:latin typeface="Arial" pitchFamily="34" charset="0"/>
                <a:cs typeface="Arial" pitchFamily="34" charset="0"/>
              </a:rPr>
              <a:t>  </a:t>
            </a:r>
            <a:r>
              <a:rPr lang="fa-IR" dirty="0" smtClean="0">
                <a:solidFill>
                  <a:srgbClr val="333300"/>
                </a:solidFill>
                <a:latin typeface="Arial" pitchFamily="34" charset="0"/>
                <a:cs typeface="Arial" pitchFamily="34" charset="0"/>
              </a:rPr>
              <a:t>ب) حیطه عاطفی  - اجتماعی</a:t>
            </a:r>
            <a:r>
              <a:rPr lang="fa-IR" dirty="0" smtClean="0">
                <a:latin typeface="Arial" pitchFamily="34" charset="0"/>
                <a:cs typeface="Arial" pitchFamily="34" charset="0"/>
              </a:rPr>
              <a:t> </a:t>
            </a:r>
          </a:p>
          <a:p>
            <a:pPr algn="r" eaLnBrk="1" hangingPunct="1">
              <a:lnSpc>
                <a:spcPct val="90000"/>
              </a:lnSpc>
            </a:pPr>
            <a:r>
              <a:rPr lang="fa-IR" dirty="0" smtClean="0">
                <a:latin typeface="Arial" pitchFamily="34" charset="0"/>
                <a:cs typeface="Arial" pitchFamily="34" charset="0"/>
              </a:rPr>
              <a:t>ج ) حیطه جسمانی </a:t>
            </a:r>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algn="ctr" eaLnBrk="1" hangingPunct="1"/>
            <a:r>
              <a:rPr lang="ar-SA" sz="4400" b="1" dirty="0" smtClean="0">
                <a:solidFill>
                  <a:srgbClr val="0033CC"/>
                </a:solidFill>
                <a:latin typeface="Arial" pitchFamily="34" charset="0"/>
                <a:cs typeface="Arial" pitchFamily="34" charset="0"/>
              </a:rPr>
              <a:t>الف) حیطه مهارتی</a:t>
            </a:r>
            <a:r>
              <a:rPr lang="ar-SA" sz="4400" b="1" dirty="0" smtClean="0">
                <a:latin typeface="Arial" pitchFamily="34" charset="0"/>
                <a:cs typeface="Arial" pitchFamily="34" charset="0"/>
              </a:rPr>
              <a:t> :</a:t>
            </a:r>
            <a:endParaRPr lang="en-US" sz="4400" b="1" dirty="0" smtClean="0">
              <a:latin typeface="Arial" pitchFamily="34" charset="0"/>
              <a:cs typeface="Arial" pitchFamily="34" charset="0"/>
            </a:endParaRPr>
          </a:p>
        </p:txBody>
      </p:sp>
      <p:sp>
        <p:nvSpPr>
          <p:cNvPr id="23555" name="Rectangle 3"/>
          <p:cNvSpPr>
            <a:spLocks noGrp="1" noChangeArrowheads="1"/>
          </p:cNvSpPr>
          <p:nvPr>
            <p:ph type="body" idx="1"/>
          </p:nvPr>
        </p:nvSpPr>
        <p:spPr>
          <a:xfrm>
            <a:off x="1066800" y="1447800"/>
            <a:ext cx="7866888" cy="4800600"/>
          </a:xfrm>
        </p:spPr>
        <p:txBody>
          <a:bodyPr>
            <a:normAutofit lnSpcReduction="10000"/>
          </a:bodyPr>
          <a:lstStyle/>
          <a:p>
            <a:pPr algn="r" eaLnBrk="1" hangingPunct="1">
              <a:lnSpc>
                <a:spcPct val="90000"/>
              </a:lnSpc>
            </a:pPr>
            <a:r>
              <a:rPr lang="fa-IR" sz="2800" dirty="0" smtClean="0">
                <a:latin typeface="Arial" pitchFamily="34" charset="0"/>
                <a:cs typeface="Arial" pitchFamily="34" charset="0"/>
              </a:rPr>
              <a:t>برای سنجشِ تحققِ اهداف وانتظارهای آموزشی که در حیطه</a:t>
            </a:r>
            <a:r>
              <a:rPr lang="en-US" sz="2800" dirty="0" smtClean="0">
                <a:latin typeface="Arial" pitchFamily="34" charset="0"/>
                <a:cs typeface="Arial" pitchFamily="34" charset="0"/>
              </a:rPr>
              <a:t>‌</a:t>
            </a:r>
            <a:r>
              <a:rPr lang="fa-IR" sz="2800" dirty="0" smtClean="0">
                <a:latin typeface="Arial" pitchFamily="34" charset="0"/>
                <a:cs typeface="Arial" pitchFamily="34" charset="0"/>
              </a:rPr>
              <a:t>ی  مهارتی قرار دارند ؛ یعنی آن اهدافی که بایسته است دانش آموز دانستن هایش را در شرایط واقعی یا نسبتاً واقعی به نمایش بگذارد ؛ ناگزیر باید از شیوه ی سنجشی غیر از سنجش های معمول مداد کاغذی استفاده نمود .</a:t>
            </a:r>
          </a:p>
          <a:p>
            <a:pPr algn="r" eaLnBrk="1" hangingPunct="1">
              <a:lnSpc>
                <a:spcPct val="90000"/>
              </a:lnSpc>
            </a:pPr>
            <a:r>
              <a:rPr lang="fa-IR" sz="2800" dirty="0" smtClean="0">
                <a:latin typeface="Arial" pitchFamily="34" charset="0"/>
                <a:cs typeface="Arial" pitchFamily="34" charset="0"/>
              </a:rPr>
              <a:t>بهترین و مناسب ترین روشِ سنجشِ مستقیمِ عملکردِ دانش آموز، سنجش مشاهده ای می باشد . </a:t>
            </a:r>
            <a:endParaRPr lang="ar-SA" sz="2800" dirty="0" smtClean="0">
              <a:latin typeface="Arial" pitchFamily="34" charset="0"/>
              <a:cs typeface="Arial" pitchFamily="34" charset="0"/>
            </a:endParaRPr>
          </a:p>
          <a:p>
            <a:pPr algn="r" eaLnBrk="1" hangingPunct="1">
              <a:lnSpc>
                <a:spcPct val="90000"/>
              </a:lnSpc>
            </a:pPr>
            <a:r>
              <a:rPr lang="ar-SA" sz="2800" dirty="0" smtClean="0">
                <a:solidFill>
                  <a:srgbClr val="0033CC"/>
                </a:solidFill>
                <a:latin typeface="Arial" pitchFamily="34" charset="0"/>
                <a:cs typeface="Arial" pitchFamily="34" charset="0"/>
              </a:rPr>
              <a:t>نقش مشاهده در انواع آزمون های عملکردی</a:t>
            </a:r>
            <a:r>
              <a:rPr lang="ar-SA" sz="2800" dirty="0" smtClean="0">
                <a:latin typeface="Arial" pitchFamily="34" charset="0"/>
                <a:cs typeface="Arial" pitchFamily="34" charset="0"/>
              </a:rPr>
              <a:t> </a:t>
            </a:r>
            <a:endParaRPr lang="fa-IR" sz="2800" dirty="0" smtClean="0">
              <a:latin typeface="Arial" pitchFamily="34" charset="0"/>
              <a:cs typeface="Arial" pitchFamily="34" charset="0"/>
            </a:endParaRPr>
          </a:p>
          <a:p>
            <a:pPr algn="r" eaLnBrk="1" hangingPunct="1">
              <a:lnSpc>
                <a:spcPct val="90000"/>
              </a:lnSpc>
            </a:pPr>
            <a:r>
              <a:rPr lang="fa-IR" sz="2800" dirty="0" smtClean="0">
                <a:latin typeface="Arial" pitchFamily="34" charset="0"/>
                <a:cs typeface="Arial" pitchFamily="34" charset="0"/>
              </a:rPr>
              <a:t>آزمون کتبی عملکردی </a:t>
            </a:r>
          </a:p>
          <a:p>
            <a:pPr algn="r" eaLnBrk="1" hangingPunct="1">
              <a:lnSpc>
                <a:spcPct val="90000"/>
              </a:lnSpc>
            </a:pPr>
            <a:r>
              <a:rPr lang="fa-IR" sz="2800" dirty="0" smtClean="0">
                <a:latin typeface="Arial" pitchFamily="34" charset="0"/>
                <a:cs typeface="Arial" pitchFamily="34" charset="0"/>
              </a:rPr>
              <a:t> آزمون شناسایی </a:t>
            </a:r>
          </a:p>
          <a:p>
            <a:pPr algn="r" eaLnBrk="1" hangingPunct="1">
              <a:lnSpc>
                <a:spcPct val="90000"/>
              </a:lnSpc>
            </a:pPr>
            <a:r>
              <a:rPr lang="fa-IR" sz="2800" dirty="0" smtClean="0">
                <a:latin typeface="Arial" pitchFamily="34" charset="0"/>
                <a:cs typeface="Arial" pitchFamily="34" charset="0"/>
              </a:rPr>
              <a:t>آزمون انجام عملکرد در موقعیت های شبیه سازی شده </a:t>
            </a:r>
          </a:p>
          <a:p>
            <a:pPr algn="r" eaLnBrk="1" hangingPunct="1">
              <a:lnSpc>
                <a:spcPct val="90000"/>
              </a:lnSpc>
            </a:pPr>
            <a:r>
              <a:rPr lang="fa-IR" sz="2800" dirty="0" smtClean="0">
                <a:latin typeface="Arial" pitchFamily="34" charset="0"/>
                <a:cs typeface="Arial" pitchFamily="34" charset="0"/>
              </a:rPr>
              <a:t>نمونه کار </a:t>
            </a:r>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ar-SA" b="1" dirty="0" smtClean="0">
                <a:solidFill>
                  <a:srgbClr val="0033CC"/>
                </a:solidFill>
                <a:latin typeface="Arial" pitchFamily="34" charset="0"/>
                <a:cs typeface="Arial" pitchFamily="34" charset="0"/>
              </a:rPr>
              <a:t>حیطه اجتماعی  و عاطفی :</a:t>
            </a:r>
            <a:r>
              <a:rPr lang="en-US" b="1" dirty="0" smtClean="0">
                <a:latin typeface="Arial" pitchFamily="34" charset="0"/>
                <a:cs typeface="Arial" pitchFamily="34" charset="0"/>
              </a:rPr>
              <a:t> </a:t>
            </a:r>
          </a:p>
        </p:txBody>
      </p:sp>
      <p:sp>
        <p:nvSpPr>
          <p:cNvPr id="24579" name="Rectangle 3"/>
          <p:cNvSpPr>
            <a:spLocks noGrp="1" noChangeArrowheads="1"/>
          </p:cNvSpPr>
          <p:nvPr>
            <p:ph type="body" idx="1"/>
          </p:nvPr>
        </p:nvSpPr>
        <p:spPr/>
        <p:txBody>
          <a:bodyPr/>
          <a:lstStyle/>
          <a:p>
            <a:pPr algn="r" eaLnBrk="1" hangingPunct="1">
              <a:lnSpc>
                <a:spcPct val="80000"/>
              </a:lnSpc>
            </a:pPr>
            <a:r>
              <a:rPr lang="en-US" sz="2000" dirty="0" smtClean="0"/>
              <a:t> </a:t>
            </a:r>
            <a:r>
              <a:rPr lang="fa-IR" sz="2000" dirty="0" smtClean="0">
                <a:latin typeface="Arial" pitchFamily="34" charset="0"/>
                <a:cs typeface="Arial" pitchFamily="34" charset="0"/>
              </a:rPr>
              <a:t>یکی از وظایف و مسئولیت های  نظام آموزشی </a:t>
            </a:r>
            <a:r>
              <a:rPr lang="fa-IR" sz="2000" dirty="0" smtClean="0">
                <a:solidFill>
                  <a:srgbClr val="FF33CC"/>
                </a:solidFill>
                <a:latin typeface="Arial" pitchFamily="34" charset="0"/>
                <a:cs typeface="Arial" pitchFamily="34" charset="0"/>
              </a:rPr>
              <a:t>رشد اجتماعی و عاطفی</a:t>
            </a:r>
            <a:r>
              <a:rPr lang="fa-IR" sz="2000" dirty="0" smtClean="0">
                <a:latin typeface="Arial" pitchFamily="34" charset="0"/>
                <a:cs typeface="Arial" pitchFamily="34" charset="0"/>
              </a:rPr>
              <a:t> دانش آموزان است . یعنی تربیت افرادی میانه رو ، مسئولیت پذیر ، مستقل و... </a:t>
            </a:r>
          </a:p>
          <a:p>
            <a:pPr algn="r" eaLnBrk="1" hangingPunct="1">
              <a:lnSpc>
                <a:spcPct val="80000"/>
              </a:lnSpc>
            </a:pPr>
            <a:r>
              <a:rPr lang="fa-IR" sz="2000" dirty="0" smtClean="0">
                <a:solidFill>
                  <a:srgbClr val="FF33CC"/>
                </a:solidFill>
                <a:latin typeface="Arial" pitchFamily="34" charset="0"/>
                <a:cs typeface="Arial" pitchFamily="34" charset="0"/>
              </a:rPr>
              <a:t>مشاهده</a:t>
            </a:r>
            <a:r>
              <a:rPr lang="fa-IR" sz="2000" dirty="0" smtClean="0">
                <a:latin typeface="Arial" pitchFamily="34" charset="0"/>
                <a:cs typeface="Arial" pitchFamily="34" charset="0"/>
              </a:rPr>
              <a:t> یکی از راه های مؤثر در سنجش میزان </a:t>
            </a:r>
            <a:r>
              <a:rPr lang="fa-IR" sz="2000" dirty="0" smtClean="0">
                <a:solidFill>
                  <a:srgbClr val="FF33CC"/>
                </a:solidFill>
                <a:latin typeface="Arial" pitchFamily="34" charset="0"/>
                <a:cs typeface="Arial" pitchFamily="34" charset="0"/>
              </a:rPr>
              <a:t>رشد اجتماعی و عاطفی</a:t>
            </a:r>
            <a:r>
              <a:rPr lang="fa-IR" sz="2000" dirty="0" smtClean="0">
                <a:latin typeface="Arial" pitchFamily="34" charset="0"/>
                <a:cs typeface="Arial" pitchFamily="34" charset="0"/>
              </a:rPr>
              <a:t> دانش آموزان است . </a:t>
            </a:r>
          </a:p>
          <a:p>
            <a:pPr algn="r" eaLnBrk="1" hangingPunct="1">
              <a:lnSpc>
                <a:spcPct val="80000"/>
              </a:lnSpc>
            </a:pPr>
            <a:r>
              <a:rPr lang="fa-IR" sz="2000" dirty="0" smtClean="0">
                <a:latin typeface="Arial" pitchFamily="34" charset="0"/>
                <a:cs typeface="Arial" pitchFamily="34" charset="0"/>
              </a:rPr>
              <a:t>به عنوان مثال معلمی که می خواهد میزان</a:t>
            </a:r>
            <a:r>
              <a:rPr lang="fa-IR" sz="2000" dirty="0" smtClean="0">
                <a:solidFill>
                  <a:srgbClr val="FF33CC"/>
                </a:solidFill>
                <a:latin typeface="Arial" pitchFamily="34" charset="0"/>
                <a:cs typeface="Arial" pitchFamily="34" charset="0"/>
              </a:rPr>
              <a:t> اضطراب</a:t>
            </a:r>
            <a:r>
              <a:rPr lang="fa-IR" sz="2000" dirty="0" smtClean="0">
                <a:latin typeface="Arial" pitchFamily="34" charset="0"/>
                <a:cs typeface="Arial" pitchFamily="34" charset="0"/>
              </a:rPr>
              <a:t> را در دانش آموزان بسنجد ، موقعیت های مختلفی چون پرسش شفاهی ، مصاحبه و... را فراهم می گرداند و از طریق مشاهده  علایم اضطرابی در دانش آموز را مورد سنجش قرار می دهد .</a:t>
            </a:r>
          </a:p>
          <a:p>
            <a:pPr algn="r" eaLnBrk="1" hangingPunct="1">
              <a:lnSpc>
                <a:spcPct val="80000"/>
              </a:lnSpc>
            </a:pPr>
            <a:r>
              <a:rPr lang="fa-IR" sz="2000" dirty="0" smtClean="0">
                <a:solidFill>
                  <a:srgbClr val="0033CC"/>
                </a:solidFill>
                <a:latin typeface="Arial" pitchFamily="34" charset="0"/>
                <a:cs typeface="Arial" pitchFamily="34" charset="0"/>
              </a:rPr>
              <a:t>برخی از نشانه های اضطراب عبارتند از</a:t>
            </a:r>
            <a:r>
              <a:rPr lang="fa-IR" sz="2000" dirty="0" smtClean="0">
                <a:latin typeface="Arial" pitchFamily="34" charset="0"/>
                <a:cs typeface="Arial" pitchFamily="34" charset="0"/>
              </a:rPr>
              <a:t> : </a:t>
            </a:r>
          </a:p>
          <a:p>
            <a:pPr algn="r" eaLnBrk="1" hangingPunct="1">
              <a:lnSpc>
                <a:spcPct val="80000"/>
              </a:lnSpc>
            </a:pPr>
            <a:r>
              <a:rPr lang="fa-IR" sz="2000" dirty="0" smtClean="0">
                <a:latin typeface="Arial" pitchFamily="34" charset="0"/>
                <a:cs typeface="Arial" pitchFamily="34" charset="0"/>
              </a:rPr>
              <a:t>عرق کردن ( در پیشانی ، صورت و یا در دست ها) </a:t>
            </a:r>
          </a:p>
          <a:p>
            <a:pPr algn="r" eaLnBrk="1" hangingPunct="1">
              <a:lnSpc>
                <a:spcPct val="80000"/>
              </a:lnSpc>
            </a:pPr>
            <a:r>
              <a:rPr lang="fa-IR" sz="2000" dirty="0" smtClean="0">
                <a:latin typeface="Arial" pitchFamily="34" charset="0"/>
                <a:cs typeface="Arial" pitchFamily="34" charset="0"/>
              </a:rPr>
              <a:t> کم شدن ترشح بزاق دهان هنگام تکلم (که در این هنگام دانش آموز پیوسته لب های خود را با زبان تر می کند ) </a:t>
            </a:r>
          </a:p>
          <a:p>
            <a:pPr algn="r" eaLnBrk="1" hangingPunct="1">
              <a:lnSpc>
                <a:spcPct val="80000"/>
              </a:lnSpc>
            </a:pPr>
            <a:r>
              <a:rPr lang="fa-IR" sz="2000" dirty="0" smtClean="0">
                <a:latin typeface="Arial" pitchFamily="34" charset="0"/>
                <a:cs typeface="Arial" pitchFamily="34" charset="0"/>
              </a:rPr>
              <a:t>پریدن رنگ صورت و یا قرمز شدن صورت وگوش ها بر اثر انقباض یا انبساط رگ های خونی صورت</a:t>
            </a:r>
          </a:p>
          <a:p>
            <a:pPr algn="r" eaLnBrk="1" hangingPunct="1">
              <a:lnSpc>
                <a:spcPct val="80000"/>
              </a:lnSpc>
            </a:pPr>
            <a:r>
              <a:rPr lang="fa-IR" sz="2000" dirty="0" smtClean="0">
                <a:latin typeface="Arial" pitchFamily="34" charset="0"/>
                <a:cs typeface="Arial" pitchFamily="34" charset="0"/>
              </a:rPr>
              <a:t>لرزش شدید لب ها و انگشتان </a:t>
            </a:r>
          </a:p>
          <a:p>
            <a:pPr algn="r" eaLnBrk="1" hangingPunct="1">
              <a:lnSpc>
                <a:spcPct val="80000"/>
              </a:lnSpc>
            </a:pPr>
            <a:r>
              <a:rPr lang="fa-IR" sz="2000" dirty="0" smtClean="0">
                <a:latin typeface="Arial" pitchFamily="34" charset="0"/>
                <a:cs typeface="Arial" pitchFamily="34" charset="0"/>
              </a:rPr>
              <a:t>تغییر موقعیت دادن به طوری که پاهای خود را تکان می دهد و یا با انگشتان خود بازی می کند یا روی بدن یا میز خود ضرب می گیرد ؛ و... </a:t>
            </a:r>
            <a:endParaRPr lang="en-US"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914400" y="274638"/>
            <a:ext cx="8019288" cy="1143000"/>
          </a:xfrm>
        </p:spPr>
        <p:txBody>
          <a:bodyPr>
            <a:normAutofit fontScale="90000"/>
          </a:bodyPr>
          <a:lstStyle/>
          <a:p>
            <a:pPr algn="r"/>
            <a:r>
              <a:rPr lang="fa-IR" sz="3600" b="1" dirty="0" smtClean="0">
                <a:latin typeface="Arial" pitchFamily="34" charset="0"/>
                <a:cs typeface="Arial" pitchFamily="34" charset="0"/>
              </a:rPr>
              <a:t>معلم با کمک ابزارهاو روش های گوناگون زمینه رشد اجتماعی و عاطفی را فرهم نماید به گونه ای که بتوانند </a:t>
            </a:r>
            <a:endParaRPr lang="en-US" sz="3600" b="1" dirty="0" smtClean="0">
              <a:latin typeface="Arial" pitchFamily="34" charset="0"/>
              <a:cs typeface="Arial" pitchFamily="34" charset="0"/>
            </a:endParaRPr>
          </a:p>
        </p:txBody>
      </p:sp>
      <p:sp>
        <p:nvSpPr>
          <p:cNvPr id="25603" name="Content Placeholder 2"/>
          <p:cNvSpPr>
            <a:spLocks noGrp="1"/>
          </p:cNvSpPr>
          <p:nvPr>
            <p:ph idx="1"/>
          </p:nvPr>
        </p:nvSpPr>
        <p:spPr/>
        <p:txBody>
          <a:bodyPr>
            <a:normAutofit fontScale="92500"/>
          </a:bodyPr>
          <a:lstStyle/>
          <a:p>
            <a:pPr algn="r"/>
            <a:r>
              <a:rPr lang="fa-IR" dirty="0" smtClean="0">
                <a:latin typeface="Arial" pitchFamily="34" charset="0"/>
                <a:cs typeface="Arial" pitchFamily="34" charset="0"/>
              </a:rPr>
              <a:t>وظایف خود را در برابر خانواده و دوستان و... بدانند </a:t>
            </a:r>
          </a:p>
          <a:p>
            <a:pPr algn="r"/>
            <a:r>
              <a:rPr lang="fa-IR" dirty="0" smtClean="0">
                <a:latin typeface="Arial" pitchFamily="34" charset="0"/>
                <a:cs typeface="Arial" pitchFamily="34" charset="0"/>
              </a:rPr>
              <a:t>اعضای خانواده را دوست بدارند و به ان ها کمک نمایند </a:t>
            </a:r>
          </a:p>
          <a:p>
            <a:pPr algn="r"/>
            <a:r>
              <a:rPr lang="fa-IR" dirty="0" smtClean="0">
                <a:latin typeface="Arial" pitchFamily="34" charset="0"/>
                <a:cs typeface="Arial" pitchFamily="34" charset="0"/>
              </a:rPr>
              <a:t>به معلمین و اولیای مدرسه احترام بگذارند </a:t>
            </a:r>
          </a:p>
          <a:p>
            <a:pPr algn="r"/>
            <a:r>
              <a:rPr lang="fa-IR" dirty="0" smtClean="0">
                <a:latin typeface="Arial" pitchFamily="34" charset="0"/>
                <a:cs typeface="Arial" pitchFamily="34" charset="0"/>
              </a:rPr>
              <a:t>همکاری با دیگران را دوست داشته باشند </a:t>
            </a:r>
          </a:p>
          <a:p>
            <a:pPr algn="r"/>
            <a:r>
              <a:rPr lang="fa-IR" dirty="0" smtClean="0">
                <a:latin typeface="Arial" pitchFamily="34" charset="0"/>
                <a:cs typeface="Arial" pitchFamily="34" charset="0"/>
              </a:rPr>
              <a:t>در فعالیت های گروهی شرکت نمایند </a:t>
            </a:r>
          </a:p>
          <a:p>
            <a:pPr algn="r"/>
            <a:r>
              <a:rPr lang="fa-IR" dirty="0" smtClean="0">
                <a:latin typeface="Arial" pitchFamily="34" charset="0"/>
                <a:cs typeface="Arial" pitchFamily="34" charset="0"/>
              </a:rPr>
              <a:t>نظرات اصلاحی دیگران را بپذیرند </a:t>
            </a:r>
          </a:p>
          <a:p>
            <a:pPr algn="r"/>
            <a:r>
              <a:rPr lang="fa-IR" dirty="0" smtClean="0">
                <a:latin typeface="Arial" pitchFamily="34" charset="0"/>
                <a:cs typeface="Arial" pitchFamily="34" charset="0"/>
              </a:rPr>
              <a:t>اداب سخن گفتن را رعایت کنند .</a:t>
            </a:r>
          </a:p>
          <a:p>
            <a:pPr algn="r"/>
            <a:r>
              <a:rPr lang="fa-IR" dirty="0" smtClean="0">
                <a:latin typeface="Arial" pitchFamily="34" charset="0"/>
                <a:cs typeface="Arial" pitchFamily="34" charset="0"/>
              </a:rPr>
              <a:t>و.</a:t>
            </a:r>
            <a:r>
              <a:rPr lang="fa-IR" dirty="0" smtClean="0"/>
              <a:t>...</a:t>
            </a:r>
            <a:endParaRPr lang="en-US" dirty="0"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fa-IR" sz="2800" smtClean="0"/>
              <a:t>نمونه ای از فرم سنجش مشاهده ای در حیطه ی اجتماعی – عاطفی</a:t>
            </a:r>
            <a:r>
              <a:rPr lang="fa-IR" sz="4000" smtClean="0"/>
              <a:t> </a:t>
            </a:r>
            <a:endParaRPr lang="en-US" sz="4000" smtClean="0"/>
          </a:p>
        </p:txBody>
      </p:sp>
      <p:sp>
        <p:nvSpPr>
          <p:cNvPr id="26627" name="Rectangle 3"/>
          <p:cNvSpPr>
            <a:spLocks noGrp="1" noChangeArrowheads="1"/>
          </p:cNvSpPr>
          <p:nvPr>
            <p:ph type="body" sz="half" idx="1"/>
          </p:nvPr>
        </p:nvSpPr>
        <p:spPr/>
        <p:txBody>
          <a:bodyPr/>
          <a:lstStyle/>
          <a:p>
            <a:pPr eaLnBrk="1" hangingPunct="1"/>
            <a:r>
              <a:rPr lang="en-US" sz="2800" smtClean="0"/>
              <a:t>	</a:t>
            </a:r>
          </a:p>
        </p:txBody>
      </p:sp>
      <p:graphicFrame>
        <p:nvGraphicFramePr>
          <p:cNvPr id="65597" name="Group 61"/>
          <p:cNvGraphicFramePr>
            <a:graphicFrameLocks noGrp="1"/>
          </p:cNvGraphicFramePr>
          <p:nvPr>
            <p:ph sz="half" idx="2"/>
          </p:nvPr>
        </p:nvGraphicFramePr>
        <p:xfrm>
          <a:off x="761999" y="1246188"/>
          <a:ext cx="7924801" cy="4773612"/>
        </p:xfrm>
        <a:graphic>
          <a:graphicData uri="http://schemas.openxmlformats.org/drawingml/2006/table">
            <a:tbl>
              <a:tblPr rtl="1"/>
              <a:tblGrid>
                <a:gridCol w="1441620"/>
                <a:gridCol w="4438766"/>
                <a:gridCol w="510332"/>
                <a:gridCol w="511875"/>
                <a:gridCol w="510333"/>
                <a:gridCol w="511875"/>
              </a:tblGrid>
              <a:tr h="1116012">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charset="0"/>
                          <a:cs typeface="Arial" charset="0"/>
                        </a:rPr>
                        <a:t>ملاک ها </a:t>
                      </a:r>
                      <a:endParaRPr kumimoji="0" lang="en-US" sz="2800" b="1"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charset="0"/>
                          <a:cs typeface="Arial" charset="0"/>
                        </a:rPr>
                        <a:t>سنجه ها </a:t>
                      </a:r>
                      <a:endParaRPr kumimoji="0" lang="en-US" sz="28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dirty="0" smtClean="0">
                          <a:ln>
                            <a:noFill/>
                          </a:ln>
                          <a:solidFill>
                            <a:schemeClr val="tx1"/>
                          </a:solidFill>
                          <a:effectLst/>
                          <a:latin typeface="Arial" charset="0"/>
                          <a:cs typeface="Arial" charset="0"/>
                        </a:rPr>
                        <a:t>همیشه </a:t>
                      </a:r>
                      <a:endParaRPr kumimoji="0" lang="en-US" sz="1200" b="1" i="0" u="none" strike="noStrike" cap="none" normalizeH="0" baseline="0" dirty="0" smtClean="0">
                        <a:ln>
                          <a:noFill/>
                        </a:ln>
                        <a:solidFill>
                          <a:schemeClr val="tx1"/>
                        </a:solidFill>
                        <a:effectLst/>
                        <a:latin typeface="Arial" charset="0"/>
                        <a:cs typeface="Arial" charset="0"/>
                      </a:endParaRPr>
                    </a:p>
                  </a:txBody>
                  <a:tcPr vert="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dirty="0" smtClean="0">
                          <a:ln>
                            <a:noFill/>
                          </a:ln>
                          <a:solidFill>
                            <a:schemeClr val="tx1"/>
                          </a:solidFill>
                          <a:effectLst/>
                          <a:latin typeface="Arial" charset="0"/>
                          <a:cs typeface="Arial" charset="0"/>
                        </a:rPr>
                        <a:t>غالبا</a:t>
                      </a:r>
                      <a:endParaRPr kumimoji="0" lang="en-US" sz="1200" b="1" i="0" u="none" strike="noStrike" cap="none" normalizeH="0" baseline="0" dirty="0" smtClean="0">
                        <a:ln>
                          <a:noFill/>
                        </a:ln>
                        <a:solidFill>
                          <a:schemeClr val="tx1"/>
                        </a:solidFill>
                        <a:effectLst/>
                        <a:latin typeface="Arial" charset="0"/>
                        <a:cs typeface="Arial" charset="0"/>
                      </a:endParaRPr>
                    </a:p>
                  </a:txBody>
                  <a:tcPr vert="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dirty="0" smtClean="0">
                          <a:ln>
                            <a:noFill/>
                          </a:ln>
                          <a:solidFill>
                            <a:schemeClr val="tx1"/>
                          </a:solidFill>
                          <a:effectLst/>
                          <a:latin typeface="Arial" charset="0"/>
                          <a:cs typeface="Arial" charset="0"/>
                        </a:rPr>
                        <a:t>گاهی </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dirty="0" smtClean="0">
                          <a:ln>
                            <a:noFill/>
                          </a:ln>
                          <a:solidFill>
                            <a:schemeClr val="tx1"/>
                          </a:solidFill>
                          <a:effectLst/>
                          <a:latin typeface="Arial" charset="0"/>
                          <a:cs typeface="Arial" charset="0"/>
                        </a:rPr>
                        <a:t>اوقات</a:t>
                      </a:r>
                      <a:endParaRPr kumimoji="0" lang="en-US" sz="1400" b="1" i="0" u="none" strike="noStrike" cap="none" normalizeH="0" baseline="0" dirty="0" smtClean="0">
                        <a:ln>
                          <a:noFill/>
                        </a:ln>
                        <a:solidFill>
                          <a:schemeClr val="tx1"/>
                        </a:solidFill>
                        <a:effectLst/>
                        <a:latin typeface="Arial" charset="0"/>
                        <a:cs typeface="Arial" charset="0"/>
                      </a:endParaRPr>
                    </a:p>
                  </a:txBody>
                  <a:tcPr vert="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dirty="0" smtClean="0">
                          <a:ln>
                            <a:noFill/>
                          </a:ln>
                          <a:solidFill>
                            <a:schemeClr val="tx1"/>
                          </a:solidFill>
                          <a:effectLst/>
                          <a:latin typeface="Arial" charset="0"/>
                          <a:cs typeface="Arial" charset="0"/>
                        </a:rPr>
                        <a:t>به </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dirty="0" smtClean="0">
                          <a:ln>
                            <a:noFill/>
                          </a:ln>
                          <a:solidFill>
                            <a:schemeClr val="tx1"/>
                          </a:solidFill>
                          <a:effectLst/>
                          <a:latin typeface="Arial" charset="0"/>
                          <a:cs typeface="Arial" charset="0"/>
                        </a:rPr>
                        <a:t>ندرت </a:t>
                      </a:r>
                      <a:endParaRPr kumimoji="0" lang="en-US" sz="1400" b="1" i="0" u="none" strike="noStrike" cap="none" normalizeH="0" baseline="0" dirty="0" smtClean="0">
                        <a:ln>
                          <a:noFill/>
                        </a:ln>
                        <a:solidFill>
                          <a:schemeClr val="tx1"/>
                        </a:solidFill>
                        <a:effectLst/>
                        <a:latin typeface="Arial" charset="0"/>
                        <a:cs typeface="Arial" charset="0"/>
                      </a:endParaRPr>
                    </a:p>
                  </a:txBody>
                  <a:tcPr vert="vert"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7">
                <a:tc row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dirty="0" smtClean="0">
                          <a:ln>
                            <a:noFill/>
                          </a:ln>
                          <a:solidFill>
                            <a:schemeClr val="tx1"/>
                          </a:solidFill>
                          <a:effectLst/>
                          <a:latin typeface="Arial" charset="0"/>
                          <a:cs typeface="Arial" charset="0"/>
                        </a:rPr>
                        <a:t>از مدرسه وکلاس لذت می برد </a:t>
                      </a:r>
                      <a:endParaRPr kumimoji="0" lang="en-US" sz="1400" b="1"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ts val="0"/>
                        </a:spcBef>
                        <a:spcAft>
                          <a:spcPct val="0"/>
                        </a:spcAft>
                        <a:buClrTx/>
                        <a:buSzTx/>
                        <a:buFontTx/>
                        <a:buNone/>
                        <a:tabLst/>
                        <a:defRPr/>
                      </a:pPr>
                      <a:r>
                        <a:rPr kumimoji="0" lang="fa-IR" sz="1400" b="1" i="0" u="none" strike="noStrike" cap="none" normalizeH="0" baseline="0" dirty="0" smtClean="0">
                          <a:ln>
                            <a:noFill/>
                          </a:ln>
                          <a:solidFill>
                            <a:schemeClr val="tx1"/>
                          </a:solidFill>
                          <a:effectLst/>
                          <a:latin typeface="Arial" charset="0"/>
                          <a:cs typeface="Arial" charset="0"/>
                        </a:rPr>
                        <a:t>با نشاط و سر زنده است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027">
                <a:tc vMerge="1">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ts val="0"/>
                        </a:spcBef>
                        <a:spcAft>
                          <a:spcPct val="0"/>
                        </a:spcAft>
                        <a:buClrTx/>
                        <a:buSzTx/>
                        <a:buFontTx/>
                        <a:buNone/>
                        <a:tabLst/>
                      </a:pPr>
                      <a:r>
                        <a:rPr kumimoji="0" lang="fa-IR" sz="1400" b="1" i="0" u="none" strike="noStrike" cap="none" normalizeH="0" baseline="0" dirty="0" smtClean="0">
                          <a:ln>
                            <a:noFill/>
                          </a:ln>
                          <a:solidFill>
                            <a:schemeClr val="tx1"/>
                          </a:solidFill>
                          <a:effectLst/>
                          <a:latin typeface="Arial" charset="0"/>
                          <a:cs typeface="Arial" charset="0"/>
                        </a:rPr>
                        <a:t>فعال و پر جنب و جوش است .</a:t>
                      </a:r>
                      <a:endParaRPr kumimoji="0" lang="en-US" sz="14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667">
                <a:tc row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dirty="0" smtClean="0">
                          <a:ln>
                            <a:noFill/>
                          </a:ln>
                          <a:solidFill>
                            <a:schemeClr val="tx1"/>
                          </a:solidFill>
                          <a:effectLst/>
                          <a:latin typeface="Arial" charset="0"/>
                          <a:cs typeface="Arial" charset="0"/>
                        </a:rPr>
                        <a:t>به فعالیت های مختلف علاقه دارد</a:t>
                      </a:r>
                      <a:r>
                        <a:rPr kumimoji="0" lang="fa-IR" sz="2400" b="1" i="0" u="none" strike="noStrike" cap="none" normalizeH="0" baseline="0" dirty="0" smtClean="0">
                          <a:ln>
                            <a:noFill/>
                          </a:ln>
                          <a:solidFill>
                            <a:schemeClr val="tx1"/>
                          </a:solidFill>
                          <a:effectLst/>
                          <a:latin typeface="Arial" charset="0"/>
                          <a:cs typeface="Arial" charset="0"/>
                        </a:rPr>
                        <a:t> </a:t>
                      </a:r>
                      <a:endParaRPr kumimoji="0" lang="en-US" sz="2400" b="1"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ts val="0"/>
                        </a:spcBef>
                        <a:spcAft>
                          <a:spcPct val="0"/>
                        </a:spcAft>
                        <a:buClrTx/>
                        <a:buSzTx/>
                        <a:buFontTx/>
                        <a:buNone/>
                        <a:tabLst/>
                      </a:pPr>
                      <a:r>
                        <a:rPr kumimoji="0" lang="fa-IR" sz="1400" b="1" i="0" u="none" strike="noStrike" cap="none" normalizeH="0" baseline="0" dirty="0" smtClean="0">
                          <a:ln>
                            <a:noFill/>
                          </a:ln>
                          <a:solidFill>
                            <a:schemeClr val="tx1"/>
                          </a:solidFill>
                          <a:effectLst/>
                          <a:latin typeface="Arial" charset="0"/>
                          <a:cs typeface="Arial" charset="0"/>
                        </a:rPr>
                        <a:t>به دروس مختلف علاقه دارد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507">
                <a:tc vMerge="1">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ts val="0"/>
                        </a:spcBef>
                        <a:spcAft>
                          <a:spcPct val="0"/>
                        </a:spcAft>
                        <a:buClrTx/>
                        <a:buSzTx/>
                        <a:buFontTx/>
                        <a:buNone/>
                        <a:tabLst/>
                        <a:defRPr/>
                      </a:pPr>
                      <a:r>
                        <a:rPr kumimoji="0" lang="fa-IR" sz="1400" b="1" i="0" u="none" strike="noStrike" cap="none" normalizeH="0" baseline="0" dirty="0" smtClean="0">
                          <a:ln>
                            <a:noFill/>
                          </a:ln>
                          <a:solidFill>
                            <a:schemeClr val="tx1"/>
                          </a:solidFill>
                          <a:effectLst/>
                          <a:latin typeface="Arial" charset="0"/>
                          <a:cs typeface="Arial" charset="0"/>
                        </a:rPr>
                        <a:t>از یادگیری موضو عات جدید لذت می برد </a:t>
                      </a:r>
                      <a:endParaRPr kumimoji="0" lang="en-US" sz="14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747">
                <a:tc rowSpan="3">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dirty="0" smtClean="0">
                          <a:ln>
                            <a:noFill/>
                          </a:ln>
                          <a:solidFill>
                            <a:schemeClr val="tx1"/>
                          </a:solidFill>
                          <a:effectLst/>
                          <a:latin typeface="Arial" charset="0"/>
                          <a:cs typeface="Arial" charset="0"/>
                        </a:rPr>
                        <a:t>از شنیدن و خواندن قصه ها و شعر ها لذت می برد </a:t>
                      </a:r>
                      <a:endParaRPr kumimoji="0" lang="en-US" sz="1400" b="1"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ts val="0"/>
                        </a:spcBef>
                        <a:spcAft>
                          <a:spcPct val="0"/>
                        </a:spcAft>
                        <a:buClrTx/>
                        <a:buSzTx/>
                        <a:buFontTx/>
                        <a:buNone/>
                        <a:tabLst/>
                        <a:defRPr/>
                      </a:pPr>
                      <a:r>
                        <a:rPr kumimoji="0" lang="fa-IR" sz="1600" b="0" i="0" u="none" strike="noStrike" cap="none" normalizeH="0" baseline="0" dirty="0" smtClean="0">
                          <a:ln>
                            <a:noFill/>
                          </a:ln>
                          <a:solidFill>
                            <a:schemeClr val="tx1"/>
                          </a:solidFill>
                          <a:effectLst/>
                          <a:latin typeface="Arial" charset="0"/>
                          <a:cs typeface="Arial" charset="0"/>
                        </a:rPr>
                        <a:t>از </a:t>
                      </a:r>
                      <a:r>
                        <a:rPr kumimoji="0" lang="fa-IR" sz="1400" b="1" i="0" u="none" strike="noStrike" cap="none" normalizeH="0" baseline="0" dirty="0" smtClean="0">
                          <a:ln>
                            <a:noFill/>
                          </a:ln>
                          <a:solidFill>
                            <a:schemeClr val="tx1"/>
                          </a:solidFill>
                          <a:effectLst/>
                          <a:latin typeface="Arial" charset="0"/>
                          <a:cs typeface="Arial" charset="0"/>
                        </a:rPr>
                        <a:t>شنیدن قصه ها و شعر ها لذت می برد </a:t>
                      </a:r>
                    </a:p>
                    <a:p>
                      <a:pPr marL="0" marR="0" lvl="0" indent="0" algn="r" defTabSz="914400" rtl="1"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507">
                <a:tc vMerge="1">
                  <a:txBody>
                    <a:bodyPr/>
                    <a:lstStyle/>
                    <a:p>
                      <a:endParaRPr lang="en-US"/>
                    </a:p>
                  </a:txBody>
                  <a:tcPr/>
                </a:tc>
                <a:tc>
                  <a:txBody>
                    <a:bodyPr/>
                    <a:lstStyle/>
                    <a:p>
                      <a:pPr marL="0" marR="0" lvl="0" indent="0" algn="r" defTabSz="914400" rtl="1" eaLnBrk="1" fontAlgn="base" latinLnBrk="0" hangingPunct="1">
                        <a:lnSpc>
                          <a:spcPct val="100000"/>
                        </a:lnSpc>
                        <a:spcBef>
                          <a:spcPts val="0"/>
                        </a:spcBef>
                        <a:spcAft>
                          <a:spcPct val="0"/>
                        </a:spcAft>
                        <a:buClrTx/>
                        <a:buSzTx/>
                        <a:buFontTx/>
                        <a:buNone/>
                        <a:tabLst/>
                        <a:defRPr/>
                      </a:pPr>
                      <a:r>
                        <a:rPr kumimoji="0" lang="fa-IR" sz="1400" b="1" i="0" u="none" strike="noStrike" cap="none" normalizeH="0" baseline="0" dirty="0" smtClean="0">
                          <a:ln>
                            <a:noFill/>
                          </a:ln>
                          <a:solidFill>
                            <a:schemeClr val="tx1"/>
                          </a:solidFill>
                          <a:effectLst/>
                          <a:latin typeface="Arial" charset="0"/>
                          <a:cs typeface="Arial" charset="0"/>
                        </a:rPr>
                        <a:t>به خواندن قصه ها و شعر ها علاقه دارد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947">
                <a:tc vMerge="1">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ts val="0"/>
                        </a:spcBef>
                        <a:spcAft>
                          <a:spcPct val="0"/>
                        </a:spcAft>
                        <a:buClrTx/>
                        <a:buSzTx/>
                        <a:buFontTx/>
                        <a:buNone/>
                        <a:tabLst/>
                      </a:pPr>
                      <a:r>
                        <a:rPr kumimoji="0" lang="fa-IR" sz="1400" b="1" i="0" u="none" strike="noStrike" cap="none" normalizeH="0" baseline="0" dirty="0" smtClean="0">
                          <a:ln>
                            <a:noFill/>
                          </a:ln>
                          <a:solidFill>
                            <a:schemeClr val="tx1"/>
                          </a:solidFill>
                          <a:effectLst/>
                          <a:latin typeface="Arial" charset="0"/>
                          <a:cs typeface="Arial" charset="0"/>
                        </a:rPr>
                        <a:t>اشعار را حفظ کرده و با احساس می خواند .</a:t>
                      </a:r>
                      <a:endParaRPr kumimoji="0" lang="en-US" sz="14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eaLnBrk="1" hangingPunct="1"/>
            <a:r>
              <a:rPr lang="fa-IR" b="1" dirty="0" smtClean="0">
                <a:solidFill>
                  <a:srgbClr val="0033CC"/>
                </a:solidFill>
                <a:latin typeface="Arial" pitchFamily="34" charset="0"/>
                <a:cs typeface="Arial" pitchFamily="34" charset="0"/>
              </a:rPr>
              <a:t>ج</a:t>
            </a:r>
            <a:r>
              <a:rPr lang="ar-SA" b="1" dirty="0" smtClean="0">
                <a:solidFill>
                  <a:srgbClr val="0033CC"/>
                </a:solidFill>
                <a:latin typeface="Arial" pitchFamily="34" charset="0"/>
                <a:cs typeface="Arial" pitchFamily="34" charset="0"/>
              </a:rPr>
              <a:t>) جسمانی :</a:t>
            </a:r>
            <a:r>
              <a:rPr lang="ar-SA" b="1" dirty="0" smtClean="0">
                <a:latin typeface="Arial" pitchFamily="34" charset="0"/>
                <a:cs typeface="Arial" pitchFamily="34" charset="0"/>
              </a:rPr>
              <a:t> </a:t>
            </a:r>
            <a:endParaRPr lang="en-US" b="1" dirty="0" smtClean="0">
              <a:latin typeface="Arial" pitchFamily="34" charset="0"/>
              <a:cs typeface="Arial" pitchFamily="34" charset="0"/>
            </a:endParaRPr>
          </a:p>
        </p:txBody>
      </p:sp>
      <p:sp>
        <p:nvSpPr>
          <p:cNvPr id="27651" name="Rectangle 3"/>
          <p:cNvSpPr>
            <a:spLocks noGrp="1" noChangeArrowheads="1"/>
          </p:cNvSpPr>
          <p:nvPr>
            <p:ph type="body" idx="1"/>
          </p:nvPr>
        </p:nvSpPr>
        <p:spPr/>
        <p:txBody>
          <a:bodyPr/>
          <a:lstStyle/>
          <a:p>
            <a:pPr algn="r" eaLnBrk="1" hangingPunct="1">
              <a:lnSpc>
                <a:spcPct val="90000"/>
              </a:lnSpc>
            </a:pPr>
            <a:r>
              <a:rPr lang="en-US" sz="2400" dirty="0" smtClean="0"/>
              <a:t> </a:t>
            </a:r>
            <a:r>
              <a:rPr lang="fa-IR" sz="2400" dirty="0" smtClean="0">
                <a:latin typeface="Arial" pitchFamily="34" charset="0"/>
                <a:cs typeface="Arial" pitchFamily="34" charset="0"/>
              </a:rPr>
              <a:t>یکی دیگر از وظایف نظام آموزشی پرورش </a:t>
            </a:r>
            <a:r>
              <a:rPr lang="fa-IR" sz="2400" dirty="0" smtClean="0">
                <a:solidFill>
                  <a:srgbClr val="0033CC"/>
                </a:solidFill>
                <a:latin typeface="Arial" pitchFamily="34" charset="0"/>
                <a:cs typeface="Arial" pitchFamily="34" charset="0"/>
              </a:rPr>
              <a:t>ابعاد جسمانی</a:t>
            </a:r>
            <a:r>
              <a:rPr lang="fa-IR" sz="2400" dirty="0" smtClean="0">
                <a:latin typeface="Arial" pitchFamily="34" charset="0"/>
                <a:cs typeface="Arial" pitchFamily="34" charset="0"/>
              </a:rPr>
              <a:t> دانش آموزان است ؛ به گونه ای که :</a:t>
            </a:r>
          </a:p>
          <a:p>
            <a:pPr algn="r" eaLnBrk="1" hangingPunct="1">
              <a:lnSpc>
                <a:spcPct val="90000"/>
              </a:lnSpc>
            </a:pPr>
            <a:r>
              <a:rPr lang="fa-IR" sz="2400" dirty="0" smtClean="0">
                <a:latin typeface="Arial" pitchFamily="34" charset="0"/>
                <a:cs typeface="Arial" pitchFamily="34" charset="0"/>
              </a:rPr>
              <a:t>آن ها از حواس</a:t>
            </a:r>
            <a:r>
              <a:rPr lang="en-US" sz="2400" dirty="0" smtClean="0">
                <a:latin typeface="Arial" pitchFamily="34" charset="0"/>
                <a:cs typeface="Arial" pitchFamily="34" charset="0"/>
              </a:rPr>
              <a:t>‌</a:t>
            </a:r>
            <a:r>
              <a:rPr lang="fa-IR" sz="2400" dirty="0" smtClean="0">
                <a:latin typeface="Arial" pitchFamily="34" charset="0"/>
                <a:cs typeface="Arial" pitchFamily="34" charset="0"/>
              </a:rPr>
              <a:t> خود به</a:t>
            </a:r>
            <a:r>
              <a:rPr lang="en-US" sz="2400" dirty="0" smtClean="0">
                <a:latin typeface="Arial" pitchFamily="34" charset="0"/>
                <a:cs typeface="Arial" pitchFamily="34" charset="0"/>
              </a:rPr>
              <a:t>‌</a:t>
            </a:r>
            <a:r>
              <a:rPr lang="fa-IR" sz="2400" dirty="0" smtClean="0">
                <a:latin typeface="Arial" pitchFamily="34" charset="0"/>
                <a:cs typeface="Arial" pitchFamily="34" charset="0"/>
              </a:rPr>
              <a:t> خوبی</a:t>
            </a:r>
            <a:r>
              <a:rPr lang="en-US" sz="2400" dirty="0" smtClean="0">
                <a:latin typeface="Arial" pitchFamily="34" charset="0"/>
                <a:cs typeface="Arial" pitchFamily="34" charset="0"/>
              </a:rPr>
              <a:t>‌</a:t>
            </a:r>
            <a:r>
              <a:rPr lang="fa-IR" sz="2400" dirty="0" smtClean="0">
                <a:latin typeface="Arial" pitchFamily="34" charset="0"/>
                <a:cs typeface="Arial" pitchFamily="34" charset="0"/>
              </a:rPr>
              <a:t> محافظت</a:t>
            </a:r>
            <a:r>
              <a:rPr lang="en-US" sz="2400" dirty="0" smtClean="0">
                <a:latin typeface="Arial" pitchFamily="34" charset="0"/>
                <a:cs typeface="Arial" pitchFamily="34" charset="0"/>
              </a:rPr>
              <a:t>‌</a:t>
            </a:r>
            <a:r>
              <a:rPr lang="fa-IR" sz="2400" dirty="0" smtClean="0">
                <a:latin typeface="Arial" pitchFamily="34" charset="0"/>
                <a:cs typeface="Arial" pitchFamily="34" charset="0"/>
              </a:rPr>
              <a:t> و استفاده</a:t>
            </a:r>
            <a:r>
              <a:rPr lang="en-US" sz="2400" dirty="0" smtClean="0">
                <a:latin typeface="Arial" pitchFamily="34" charset="0"/>
                <a:cs typeface="Arial" pitchFamily="34" charset="0"/>
              </a:rPr>
              <a:t>‌</a:t>
            </a:r>
            <a:r>
              <a:rPr lang="fa-IR" sz="2400" dirty="0" smtClean="0">
                <a:latin typeface="Arial" pitchFamily="34" charset="0"/>
                <a:cs typeface="Arial" pitchFamily="34" charset="0"/>
              </a:rPr>
              <a:t> </a:t>
            </a:r>
            <a:r>
              <a:rPr lang="en-US" sz="2400" dirty="0" smtClean="0">
                <a:latin typeface="Arial" pitchFamily="34" charset="0"/>
                <a:cs typeface="Arial" pitchFamily="34" charset="0"/>
              </a:rPr>
              <a:t>‌</a:t>
            </a:r>
            <a:r>
              <a:rPr lang="fa-IR" sz="2400" dirty="0" smtClean="0">
                <a:latin typeface="Arial" pitchFamily="34" charset="0"/>
                <a:cs typeface="Arial" pitchFamily="34" charset="0"/>
              </a:rPr>
              <a:t>کنند </a:t>
            </a:r>
          </a:p>
          <a:p>
            <a:pPr algn="r" eaLnBrk="1" hangingPunct="1">
              <a:lnSpc>
                <a:spcPct val="90000"/>
              </a:lnSpc>
            </a:pPr>
            <a:r>
              <a:rPr lang="fa-IR" sz="2400" dirty="0" smtClean="0">
                <a:latin typeface="Arial" pitchFamily="34" charset="0"/>
                <a:cs typeface="Arial" pitchFamily="34" charset="0"/>
              </a:rPr>
              <a:t> در نشستن</a:t>
            </a:r>
            <a:r>
              <a:rPr lang="en-US" sz="2400" dirty="0" smtClean="0">
                <a:latin typeface="Arial" pitchFamily="34" charset="0"/>
                <a:cs typeface="Arial" pitchFamily="34" charset="0"/>
              </a:rPr>
              <a:t>‌</a:t>
            </a:r>
            <a:r>
              <a:rPr lang="fa-IR" sz="2400" dirty="0" smtClean="0">
                <a:latin typeface="Arial" pitchFamily="34" charset="0"/>
                <a:cs typeface="Arial" pitchFamily="34" charset="0"/>
              </a:rPr>
              <a:t> و راه</a:t>
            </a:r>
            <a:r>
              <a:rPr lang="en-US" sz="2400" dirty="0" smtClean="0">
                <a:latin typeface="Arial" pitchFamily="34" charset="0"/>
                <a:cs typeface="Arial" pitchFamily="34" charset="0"/>
              </a:rPr>
              <a:t>‌</a:t>
            </a:r>
            <a:r>
              <a:rPr lang="fa-IR" sz="2400" dirty="0" smtClean="0">
                <a:latin typeface="Arial" pitchFamily="34" charset="0"/>
                <a:cs typeface="Arial" pitchFamily="34" charset="0"/>
              </a:rPr>
              <a:t> رفتن</a:t>
            </a:r>
            <a:r>
              <a:rPr lang="en-US" sz="2400" dirty="0" smtClean="0">
                <a:latin typeface="Arial" pitchFamily="34" charset="0"/>
                <a:cs typeface="Arial" pitchFamily="34" charset="0"/>
              </a:rPr>
              <a:t>‌</a:t>
            </a:r>
            <a:r>
              <a:rPr lang="fa-IR" sz="2400" dirty="0" smtClean="0">
                <a:latin typeface="Arial" pitchFamily="34" charset="0"/>
                <a:cs typeface="Arial" pitchFamily="34" charset="0"/>
              </a:rPr>
              <a:t> و استفاده </a:t>
            </a:r>
            <a:r>
              <a:rPr lang="en-US" sz="2400" dirty="0" smtClean="0">
                <a:latin typeface="Arial" pitchFamily="34" charset="0"/>
                <a:cs typeface="Arial" pitchFamily="34" charset="0"/>
              </a:rPr>
              <a:t>‌</a:t>
            </a:r>
            <a:r>
              <a:rPr lang="fa-IR" sz="2400" dirty="0" smtClean="0">
                <a:latin typeface="Arial" pitchFamily="34" charset="0"/>
                <a:cs typeface="Arial" pitchFamily="34" charset="0"/>
              </a:rPr>
              <a:t>از قوای</a:t>
            </a:r>
            <a:r>
              <a:rPr lang="en-US" sz="2400" dirty="0" smtClean="0">
                <a:latin typeface="Arial" pitchFamily="34" charset="0"/>
                <a:cs typeface="Arial" pitchFamily="34" charset="0"/>
              </a:rPr>
              <a:t>‌</a:t>
            </a:r>
            <a:r>
              <a:rPr lang="fa-IR" sz="2400" dirty="0" smtClean="0">
                <a:latin typeface="Arial" pitchFamily="34" charset="0"/>
                <a:cs typeface="Arial" pitchFamily="34" charset="0"/>
              </a:rPr>
              <a:t> بدنی </a:t>
            </a:r>
            <a:r>
              <a:rPr lang="en-US" sz="2400" dirty="0" smtClean="0">
                <a:latin typeface="Arial" pitchFamily="34" charset="0"/>
                <a:cs typeface="Arial" pitchFamily="34" charset="0"/>
              </a:rPr>
              <a:t>‌</a:t>
            </a:r>
            <a:r>
              <a:rPr lang="fa-IR" sz="2400" dirty="0" smtClean="0">
                <a:latin typeface="Arial" pitchFamily="34" charset="0"/>
                <a:cs typeface="Arial" pitchFamily="34" charset="0"/>
              </a:rPr>
              <a:t>به</a:t>
            </a:r>
            <a:r>
              <a:rPr lang="en-US" sz="2400" dirty="0" smtClean="0">
                <a:latin typeface="Arial" pitchFamily="34" charset="0"/>
                <a:cs typeface="Arial" pitchFamily="34" charset="0"/>
              </a:rPr>
              <a:t>‌</a:t>
            </a:r>
            <a:r>
              <a:rPr lang="fa-IR" sz="2400" dirty="0" smtClean="0">
                <a:latin typeface="Arial" pitchFamily="34" charset="0"/>
                <a:cs typeface="Arial" pitchFamily="34" charset="0"/>
              </a:rPr>
              <a:t> درستی</a:t>
            </a:r>
            <a:r>
              <a:rPr lang="en-US" sz="2400" dirty="0" smtClean="0">
                <a:latin typeface="Arial" pitchFamily="34" charset="0"/>
                <a:cs typeface="Arial" pitchFamily="34" charset="0"/>
              </a:rPr>
              <a:t>‌</a:t>
            </a:r>
            <a:r>
              <a:rPr lang="fa-IR" sz="2400" dirty="0" smtClean="0">
                <a:latin typeface="Arial" pitchFamily="34" charset="0"/>
                <a:cs typeface="Arial" pitchFamily="34" charset="0"/>
              </a:rPr>
              <a:t> عمل</a:t>
            </a:r>
            <a:r>
              <a:rPr lang="en-US" sz="2400" dirty="0" smtClean="0">
                <a:latin typeface="Arial" pitchFamily="34" charset="0"/>
                <a:cs typeface="Arial" pitchFamily="34" charset="0"/>
              </a:rPr>
              <a:t>‌</a:t>
            </a:r>
            <a:r>
              <a:rPr lang="fa-IR" sz="2400" dirty="0" smtClean="0">
                <a:latin typeface="Arial" pitchFamily="34" charset="0"/>
                <a:cs typeface="Arial" pitchFamily="34" charset="0"/>
              </a:rPr>
              <a:t> نمایند</a:t>
            </a:r>
          </a:p>
          <a:p>
            <a:pPr algn="r" eaLnBrk="1" hangingPunct="1">
              <a:lnSpc>
                <a:spcPct val="90000"/>
              </a:lnSpc>
            </a:pPr>
            <a:r>
              <a:rPr lang="fa-IR" sz="2400" dirty="0" smtClean="0">
                <a:latin typeface="Arial" pitchFamily="34" charset="0"/>
                <a:cs typeface="Arial" pitchFamily="34" charset="0"/>
              </a:rPr>
              <a:t> بهداشت</a:t>
            </a:r>
            <a:r>
              <a:rPr lang="en-US" sz="2400" dirty="0" smtClean="0">
                <a:latin typeface="Arial" pitchFamily="34" charset="0"/>
                <a:cs typeface="Arial" pitchFamily="34" charset="0"/>
              </a:rPr>
              <a:t>‌</a:t>
            </a:r>
            <a:r>
              <a:rPr lang="fa-IR" sz="2400" dirty="0" smtClean="0">
                <a:latin typeface="Arial" pitchFamily="34" charset="0"/>
                <a:cs typeface="Arial" pitchFamily="34" charset="0"/>
              </a:rPr>
              <a:t> فردی</a:t>
            </a:r>
            <a:r>
              <a:rPr lang="en-US" sz="2400" dirty="0" smtClean="0">
                <a:latin typeface="Arial" pitchFamily="34" charset="0"/>
                <a:cs typeface="Arial" pitchFamily="34" charset="0"/>
              </a:rPr>
              <a:t>‌</a:t>
            </a:r>
            <a:r>
              <a:rPr lang="fa-IR" sz="2400" dirty="0" smtClean="0">
                <a:latin typeface="Arial" pitchFamily="34" charset="0"/>
                <a:cs typeface="Arial" pitchFamily="34" charset="0"/>
              </a:rPr>
              <a:t> و اجتماعی</a:t>
            </a:r>
            <a:r>
              <a:rPr lang="en-US" sz="2400" dirty="0" smtClean="0">
                <a:latin typeface="Arial" pitchFamily="34" charset="0"/>
                <a:cs typeface="Arial" pitchFamily="34" charset="0"/>
              </a:rPr>
              <a:t>‌</a:t>
            </a:r>
            <a:r>
              <a:rPr lang="fa-IR" sz="2400" dirty="0" smtClean="0">
                <a:latin typeface="Arial" pitchFamily="34" charset="0"/>
                <a:cs typeface="Arial" pitchFamily="34" charset="0"/>
              </a:rPr>
              <a:t> را رعایت</a:t>
            </a:r>
            <a:r>
              <a:rPr lang="en-US" sz="2400" dirty="0" smtClean="0">
                <a:latin typeface="Arial" pitchFamily="34" charset="0"/>
                <a:cs typeface="Arial" pitchFamily="34" charset="0"/>
              </a:rPr>
              <a:t>‌</a:t>
            </a:r>
            <a:r>
              <a:rPr lang="fa-IR" sz="2400" dirty="0" smtClean="0">
                <a:latin typeface="Arial" pitchFamily="34" charset="0"/>
                <a:cs typeface="Arial" pitchFamily="34" charset="0"/>
              </a:rPr>
              <a:t> </a:t>
            </a:r>
            <a:r>
              <a:rPr lang="en-US" sz="2400" dirty="0" smtClean="0">
                <a:latin typeface="Arial" pitchFamily="34" charset="0"/>
                <a:cs typeface="Arial" pitchFamily="34" charset="0"/>
              </a:rPr>
              <a:t>‌</a:t>
            </a:r>
            <a:r>
              <a:rPr lang="fa-IR" sz="2400" dirty="0" smtClean="0">
                <a:latin typeface="Arial" pitchFamily="34" charset="0"/>
                <a:cs typeface="Arial" pitchFamily="34" charset="0"/>
              </a:rPr>
              <a:t>کنند </a:t>
            </a:r>
          </a:p>
          <a:p>
            <a:pPr algn="r" eaLnBrk="1" hangingPunct="1">
              <a:lnSpc>
                <a:spcPct val="90000"/>
              </a:lnSpc>
            </a:pPr>
            <a:r>
              <a:rPr lang="fa-IR" sz="2400" dirty="0" smtClean="0">
                <a:latin typeface="Arial" pitchFamily="34" charset="0"/>
                <a:cs typeface="Arial" pitchFamily="34" charset="0"/>
              </a:rPr>
              <a:t> در حفظ محیط زیست</a:t>
            </a:r>
            <a:r>
              <a:rPr lang="en-US" sz="2400" dirty="0" smtClean="0">
                <a:latin typeface="Arial" pitchFamily="34" charset="0"/>
                <a:cs typeface="Arial" pitchFamily="34" charset="0"/>
              </a:rPr>
              <a:t>‌</a:t>
            </a:r>
            <a:r>
              <a:rPr lang="fa-IR" sz="2400" dirty="0" smtClean="0">
                <a:latin typeface="Arial" pitchFamily="34" charset="0"/>
                <a:cs typeface="Arial" pitchFamily="34" charset="0"/>
              </a:rPr>
              <a:t> کوشا باشند </a:t>
            </a:r>
          </a:p>
          <a:p>
            <a:pPr algn="r" eaLnBrk="1" hangingPunct="1">
              <a:lnSpc>
                <a:spcPct val="90000"/>
              </a:lnSpc>
            </a:pPr>
            <a:r>
              <a:rPr lang="fa-IR" sz="2400" dirty="0" smtClean="0">
                <a:latin typeface="Arial" pitchFamily="34" charset="0"/>
                <a:cs typeface="Arial" pitchFamily="34" charset="0"/>
              </a:rPr>
              <a:t> با تمرین</a:t>
            </a:r>
            <a:r>
              <a:rPr lang="en-US" sz="2400" dirty="0" smtClean="0">
                <a:latin typeface="Arial" pitchFamily="34" charset="0"/>
                <a:cs typeface="Arial" pitchFamily="34" charset="0"/>
              </a:rPr>
              <a:t>‌</a:t>
            </a:r>
            <a:r>
              <a:rPr lang="fa-IR" sz="2400" dirty="0" smtClean="0">
                <a:latin typeface="Arial" pitchFamily="34" charset="0"/>
                <a:cs typeface="Arial" pitchFamily="34" charset="0"/>
              </a:rPr>
              <a:t>ها و بازی</a:t>
            </a:r>
            <a:r>
              <a:rPr lang="en-US" sz="2400" dirty="0" smtClean="0">
                <a:latin typeface="Arial" pitchFamily="34" charset="0"/>
                <a:cs typeface="Arial" pitchFamily="34" charset="0"/>
              </a:rPr>
              <a:t>‌</a:t>
            </a:r>
            <a:r>
              <a:rPr lang="fa-IR" sz="2400" dirty="0" smtClean="0">
                <a:latin typeface="Arial" pitchFamily="34" charset="0"/>
                <a:cs typeface="Arial" pitchFamily="34" charset="0"/>
              </a:rPr>
              <a:t>های</a:t>
            </a:r>
            <a:r>
              <a:rPr lang="en-US" sz="2400" dirty="0" smtClean="0">
                <a:latin typeface="Arial" pitchFamily="34" charset="0"/>
                <a:cs typeface="Arial" pitchFamily="34" charset="0"/>
              </a:rPr>
              <a:t>‌</a:t>
            </a:r>
            <a:r>
              <a:rPr lang="fa-IR" sz="2400" dirty="0" smtClean="0">
                <a:latin typeface="Arial" pitchFamily="34" charset="0"/>
                <a:cs typeface="Arial" pitchFamily="34" charset="0"/>
              </a:rPr>
              <a:t> مناسب</a:t>
            </a:r>
            <a:r>
              <a:rPr lang="en-US" sz="2400" dirty="0" smtClean="0">
                <a:latin typeface="Arial" pitchFamily="34" charset="0"/>
                <a:cs typeface="Arial" pitchFamily="34" charset="0"/>
              </a:rPr>
              <a:t>‌</a:t>
            </a:r>
            <a:r>
              <a:rPr lang="fa-IR" sz="2400" dirty="0" smtClean="0">
                <a:latin typeface="Arial" pitchFamily="34" charset="0"/>
                <a:cs typeface="Arial" pitchFamily="34" charset="0"/>
              </a:rPr>
              <a:t> قابلیت</a:t>
            </a:r>
            <a:r>
              <a:rPr lang="en-US" sz="2400" dirty="0" smtClean="0">
                <a:latin typeface="Arial" pitchFamily="34" charset="0"/>
                <a:cs typeface="Arial" pitchFamily="34" charset="0"/>
              </a:rPr>
              <a:t>‌</a:t>
            </a:r>
            <a:r>
              <a:rPr lang="fa-IR" sz="2400" dirty="0" smtClean="0">
                <a:latin typeface="Arial" pitchFamily="34" charset="0"/>
                <a:cs typeface="Arial" pitchFamily="34" charset="0"/>
              </a:rPr>
              <a:t>های</a:t>
            </a:r>
            <a:r>
              <a:rPr lang="en-US" sz="2400" dirty="0" smtClean="0">
                <a:latin typeface="Arial" pitchFamily="34" charset="0"/>
                <a:cs typeface="Arial" pitchFamily="34" charset="0"/>
              </a:rPr>
              <a:t>‌</a:t>
            </a:r>
            <a:r>
              <a:rPr lang="fa-IR" sz="2400" dirty="0" smtClean="0">
                <a:latin typeface="Arial" pitchFamily="34" charset="0"/>
                <a:cs typeface="Arial" pitchFamily="34" charset="0"/>
              </a:rPr>
              <a:t> جسمی</a:t>
            </a:r>
            <a:r>
              <a:rPr lang="en-US" sz="2400" dirty="0" smtClean="0">
                <a:latin typeface="Arial" pitchFamily="34" charset="0"/>
                <a:cs typeface="Arial" pitchFamily="34" charset="0"/>
              </a:rPr>
              <a:t>‌</a:t>
            </a:r>
            <a:r>
              <a:rPr lang="fa-IR" sz="2400" dirty="0" smtClean="0">
                <a:latin typeface="Arial" pitchFamily="34" charset="0"/>
                <a:cs typeface="Arial" pitchFamily="34" charset="0"/>
              </a:rPr>
              <a:t> خویش</a:t>
            </a:r>
            <a:r>
              <a:rPr lang="en-US" sz="2400" dirty="0" smtClean="0">
                <a:latin typeface="Arial" pitchFamily="34" charset="0"/>
                <a:cs typeface="Arial" pitchFamily="34" charset="0"/>
              </a:rPr>
              <a:t>‌</a:t>
            </a:r>
            <a:r>
              <a:rPr lang="fa-IR" sz="2400" dirty="0" smtClean="0">
                <a:latin typeface="Arial" pitchFamily="34" charset="0"/>
                <a:cs typeface="Arial" pitchFamily="34" charset="0"/>
              </a:rPr>
              <a:t> را افزایش</a:t>
            </a:r>
            <a:r>
              <a:rPr lang="en-US" sz="2400" dirty="0" smtClean="0">
                <a:latin typeface="Arial" pitchFamily="34" charset="0"/>
                <a:cs typeface="Arial" pitchFamily="34" charset="0"/>
              </a:rPr>
              <a:t>‌</a:t>
            </a:r>
            <a:r>
              <a:rPr lang="fa-IR" sz="2400" dirty="0" smtClean="0">
                <a:latin typeface="Arial" pitchFamily="34" charset="0"/>
                <a:cs typeface="Arial" pitchFamily="34" charset="0"/>
              </a:rPr>
              <a:t> </a:t>
            </a:r>
            <a:r>
              <a:rPr lang="en-US" sz="2400" dirty="0" smtClean="0">
                <a:latin typeface="Arial" pitchFamily="34" charset="0"/>
                <a:cs typeface="Arial" pitchFamily="34" charset="0"/>
              </a:rPr>
              <a:t>‌</a:t>
            </a:r>
            <a:r>
              <a:rPr lang="fa-IR" sz="2400" dirty="0" smtClean="0">
                <a:latin typeface="Arial" pitchFamily="34" charset="0"/>
                <a:cs typeface="Arial" pitchFamily="34" charset="0"/>
              </a:rPr>
              <a:t>دهند</a:t>
            </a:r>
          </a:p>
          <a:p>
            <a:pPr algn="r" eaLnBrk="1" hangingPunct="1">
              <a:lnSpc>
                <a:spcPct val="90000"/>
              </a:lnSpc>
            </a:pPr>
            <a:r>
              <a:rPr lang="fa-IR" sz="2400" dirty="0" smtClean="0">
                <a:latin typeface="Arial" pitchFamily="34" charset="0"/>
                <a:cs typeface="Arial" pitchFamily="34" charset="0"/>
              </a:rPr>
              <a:t> نکات</a:t>
            </a:r>
            <a:r>
              <a:rPr lang="en-US" sz="2400" dirty="0" smtClean="0">
                <a:latin typeface="Arial" pitchFamily="34" charset="0"/>
                <a:cs typeface="Arial" pitchFamily="34" charset="0"/>
              </a:rPr>
              <a:t>‌</a:t>
            </a:r>
            <a:r>
              <a:rPr lang="fa-IR" sz="2400" dirty="0" smtClean="0">
                <a:latin typeface="Arial" pitchFamily="34" charset="0"/>
                <a:cs typeface="Arial" pitchFamily="34" charset="0"/>
              </a:rPr>
              <a:t> ایمنی</a:t>
            </a:r>
            <a:r>
              <a:rPr lang="en-US" sz="2400" dirty="0" smtClean="0">
                <a:latin typeface="Arial" pitchFamily="34" charset="0"/>
                <a:cs typeface="Arial" pitchFamily="34" charset="0"/>
              </a:rPr>
              <a:t>‌</a:t>
            </a:r>
            <a:r>
              <a:rPr lang="fa-IR" sz="2400" dirty="0" smtClean="0">
                <a:latin typeface="Arial" pitchFamily="34" charset="0"/>
                <a:cs typeface="Arial" pitchFamily="34" charset="0"/>
              </a:rPr>
              <a:t> را بدانند و رعایت</a:t>
            </a:r>
            <a:r>
              <a:rPr lang="en-US" sz="2400" dirty="0" smtClean="0">
                <a:latin typeface="Arial" pitchFamily="34" charset="0"/>
                <a:cs typeface="Arial" pitchFamily="34" charset="0"/>
              </a:rPr>
              <a:t>‌</a:t>
            </a:r>
            <a:r>
              <a:rPr lang="fa-IR" sz="2400" dirty="0" smtClean="0">
                <a:latin typeface="Arial" pitchFamily="34" charset="0"/>
                <a:cs typeface="Arial" pitchFamily="34" charset="0"/>
              </a:rPr>
              <a:t> نمایند </a:t>
            </a:r>
          </a:p>
          <a:p>
            <a:pPr algn="r" eaLnBrk="1" hangingPunct="1">
              <a:lnSpc>
                <a:spcPct val="90000"/>
              </a:lnSpc>
            </a:pPr>
            <a:r>
              <a:rPr lang="fa-IR" sz="2400" dirty="0" smtClean="0">
                <a:latin typeface="Arial" pitchFamily="34" charset="0"/>
                <a:cs typeface="Arial" pitchFamily="34" charset="0"/>
              </a:rPr>
              <a:t> اهمیت</a:t>
            </a:r>
            <a:r>
              <a:rPr lang="en-US" sz="2400" dirty="0" smtClean="0">
                <a:latin typeface="Arial" pitchFamily="34" charset="0"/>
                <a:cs typeface="Arial" pitchFamily="34" charset="0"/>
              </a:rPr>
              <a:t>‌</a:t>
            </a:r>
            <a:r>
              <a:rPr lang="fa-IR" sz="2400" dirty="0" smtClean="0">
                <a:latin typeface="Arial" pitchFamily="34" charset="0"/>
                <a:cs typeface="Arial" pitchFamily="34" charset="0"/>
              </a:rPr>
              <a:t> مصونیت</a:t>
            </a:r>
            <a:r>
              <a:rPr lang="en-US" sz="2400" dirty="0" smtClean="0">
                <a:latin typeface="Arial" pitchFamily="34" charset="0"/>
                <a:cs typeface="Arial" pitchFamily="34" charset="0"/>
              </a:rPr>
              <a:t>‌</a:t>
            </a:r>
            <a:r>
              <a:rPr lang="fa-IR" sz="2400" dirty="0" smtClean="0">
                <a:latin typeface="Arial" pitchFamily="34" charset="0"/>
                <a:cs typeface="Arial" pitchFamily="34" charset="0"/>
              </a:rPr>
              <a:t> دربرابر امراض</a:t>
            </a:r>
            <a:r>
              <a:rPr lang="en-US" sz="2400" dirty="0" smtClean="0">
                <a:latin typeface="Arial" pitchFamily="34" charset="0"/>
                <a:cs typeface="Arial" pitchFamily="34" charset="0"/>
              </a:rPr>
              <a:t>‌</a:t>
            </a:r>
            <a:r>
              <a:rPr lang="fa-IR" sz="2400" dirty="0" smtClean="0">
                <a:latin typeface="Arial" pitchFamily="34" charset="0"/>
                <a:cs typeface="Arial" pitchFamily="34" charset="0"/>
              </a:rPr>
              <a:t> را درک</a:t>
            </a:r>
            <a:r>
              <a:rPr lang="en-US" sz="2400" dirty="0" smtClean="0">
                <a:latin typeface="Arial" pitchFamily="34" charset="0"/>
                <a:cs typeface="Arial" pitchFamily="34" charset="0"/>
              </a:rPr>
              <a:t>‌</a:t>
            </a:r>
            <a:r>
              <a:rPr lang="fa-IR" sz="2400" dirty="0" smtClean="0">
                <a:latin typeface="Arial" pitchFamily="34" charset="0"/>
                <a:cs typeface="Arial" pitchFamily="34" charset="0"/>
              </a:rPr>
              <a:t> کنند و درحفظ سلامتی</a:t>
            </a:r>
            <a:r>
              <a:rPr lang="en-US" sz="2400" dirty="0" smtClean="0">
                <a:latin typeface="Arial" pitchFamily="34" charset="0"/>
                <a:cs typeface="Arial" pitchFamily="34" charset="0"/>
              </a:rPr>
              <a:t>‌</a:t>
            </a:r>
            <a:r>
              <a:rPr lang="fa-IR" sz="2400" dirty="0" smtClean="0">
                <a:latin typeface="Arial" pitchFamily="34" charset="0"/>
                <a:cs typeface="Arial" pitchFamily="34" charset="0"/>
              </a:rPr>
              <a:t> خود و دیگران</a:t>
            </a:r>
            <a:r>
              <a:rPr lang="en-US" sz="2400" dirty="0" smtClean="0"/>
              <a:t>‌</a:t>
            </a:r>
            <a:r>
              <a:rPr lang="fa-IR" sz="2400" dirty="0" smtClean="0"/>
              <a:t> </a:t>
            </a:r>
            <a:r>
              <a:rPr lang="fa-IR" sz="2400" dirty="0" smtClean="0">
                <a:latin typeface="Arial" pitchFamily="34" charset="0"/>
                <a:cs typeface="Arial" pitchFamily="34" charset="0"/>
              </a:rPr>
              <a:t>تلاش نمایند</a:t>
            </a:r>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fa-IR" sz="3200" dirty="0" smtClean="0"/>
              <a:t>نمونه ای از فرم سنجش مشاهده ای در حیطه ی جسمانی </a:t>
            </a:r>
            <a:r>
              <a:rPr lang="fa-IR" dirty="0" smtClean="0"/>
              <a:t> </a:t>
            </a:r>
            <a:endParaRPr lang="en-US" dirty="0" smtClean="0"/>
          </a:p>
        </p:txBody>
      </p:sp>
      <p:graphicFrame>
        <p:nvGraphicFramePr>
          <p:cNvPr id="69636" name="Group 4"/>
          <p:cNvGraphicFramePr>
            <a:graphicFrameLocks noGrp="1"/>
          </p:cNvGraphicFramePr>
          <p:nvPr>
            <p:ph sz="half" idx="2"/>
          </p:nvPr>
        </p:nvGraphicFramePr>
        <p:xfrm>
          <a:off x="914401" y="1371601"/>
          <a:ext cx="7883236" cy="4205349"/>
        </p:xfrm>
        <a:graphic>
          <a:graphicData uri="http://schemas.openxmlformats.org/drawingml/2006/table">
            <a:tbl>
              <a:tblPr rtl="1"/>
              <a:tblGrid>
                <a:gridCol w="1265874"/>
                <a:gridCol w="4629235"/>
                <a:gridCol w="374074"/>
                <a:gridCol w="422564"/>
                <a:gridCol w="588818"/>
                <a:gridCol w="602671"/>
              </a:tblGrid>
              <a:tr h="76682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charset="0"/>
                          <a:cs typeface="Arial" charset="0"/>
                        </a:rPr>
                        <a:t>ملاک ها </a:t>
                      </a:r>
                      <a:endParaRPr kumimoji="0" lang="en-US" sz="2800" b="1"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charset="0"/>
                          <a:cs typeface="Arial" charset="0"/>
                        </a:rPr>
                        <a:t>سنجه ها </a:t>
                      </a:r>
                      <a:endParaRPr kumimoji="0" lang="en-US" sz="28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dirty="0" smtClean="0">
                          <a:ln>
                            <a:noFill/>
                          </a:ln>
                          <a:solidFill>
                            <a:schemeClr val="tx1"/>
                          </a:solidFill>
                          <a:effectLst/>
                          <a:latin typeface="Arial" charset="0"/>
                          <a:cs typeface="Arial" charset="0"/>
                        </a:rPr>
                        <a:t>همیشه </a:t>
                      </a:r>
                      <a:endParaRPr kumimoji="0" lang="en-US" sz="1200" b="1" i="0" u="none" strike="noStrike" cap="none" normalizeH="0" baseline="0" dirty="0" smtClean="0">
                        <a:ln>
                          <a:noFill/>
                        </a:ln>
                        <a:solidFill>
                          <a:schemeClr val="tx1"/>
                        </a:solidFill>
                        <a:effectLst/>
                        <a:latin typeface="Arial" charset="0"/>
                        <a:cs typeface="Arial" charset="0"/>
                      </a:endParaRPr>
                    </a:p>
                  </a:txBody>
                  <a:tcPr vert="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dirty="0" smtClean="0">
                          <a:ln>
                            <a:noFill/>
                          </a:ln>
                          <a:solidFill>
                            <a:schemeClr val="tx1"/>
                          </a:solidFill>
                          <a:effectLst/>
                          <a:latin typeface="Arial" charset="0"/>
                          <a:cs typeface="Arial" charset="0"/>
                        </a:rPr>
                        <a:t>غالبا</a:t>
                      </a:r>
                      <a:endParaRPr kumimoji="0" lang="en-US" sz="1200" b="1" i="0" u="none" strike="noStrike" cap="none" normalizeH="0" baseline="0" dirty="0" smtClean="0">
                        <a:ln>
                          <a:noFill/>
                        </a:ln>
                        <a:solidFill>
                          <a:schemeClr val="tx1"/>
                        </a:solidFill>
                        <a:effectLst/>
                        <a:latin typeface="Arial" charset="0"/>
                        <a:cs typeface="Arial" charset="0"/>
                      </a:endParaRPr>
                    </a:p>
                  </a:txBody>
                  <a:tcPr vert="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dirty="0" smtClean="0">
                          <a:ln>
                            <a:noFill/>
                          </a:ln>
                          <a:solidFill>
                            <a:schemeClr val="tx1"/>
                          </a:solidFill>
                          <a:effectLst/>
                          <a:latin typeface="Arial" charset="0"/>
                          <a:cs typeface="Arial" charset="0"/>
                        </a:rPr>
                        <a:t>گاهی </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dirty="0" smtClean="0">
                          <a:ln>
                            <a:noFill/>
                          </a:ln>
                          <a:solidFill>
                            <a:schemeClr val="tx1"/>
                          </a:solidFill>
                          <a:effectLst/>
                          <a:latin typeface="Arial" charset="0"/>
                          <a:cs typeface="Arial" charset="0"/>
                        </a:rPr>
                        <a:t>اوقات</a:t>
                      </a:r>
                      <a:endParaRPr kumimoji="0" lang="en-US" sz="1400" b="1" i="0" u="none" strike="noStrike" cap="none" normalizeH="0" baseline="0" dirty="0" smtClean="0">
                        <a:ln>
                          <a:noFill/>
                        </a:ln>
                        <a:solidFill>
                          <a:schemeClr val="tx1"/>
                        </a:solidFill>
                        <a:effectLst/>
                        <a:latin typeface="Arial" charset="0"/>
                        <a:cs typeface="Arial" charset="0"/>
                      </a:endParaRPr>
                    </a:p>
                  </a:txBody>
                  <a:tcPr vert="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dirty="0" smtClean="0">
                          <a:ln>
                            <a:noFill/>
                          </a:ln>
                          <a:solidFill>
                            <a:schemeClr val="tx1"/>
                          </a:solidFill>
                          <a:effectLst/>
                          <a:latin typeface="Arial" charset="0"/>
                          <a:cs typeface="Arial" charset="0"/>
                        </a:rPr>
                        <a:t>به </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dirty="0" smtClean="0">
                          <a:ln>
                            <a:noFill/>
                          </a:ln>
                          <a:solidFill>
                            <a:schemeClr val="tx1"/>
                          </a:solidFill>
                          <a:effectLst/>
                          <a:latin typeface="Arial" charset="0"/>
                          <a:cs typeface="Arial" charset="0"/>
                        </a:rPr>
                        <a:t>ندرت </a:t>
                      </a:r>
                      <a:endParaRPr kumimoji="0" lang="en-US" sz="1400" b="1" i="0" u="none" strike="noStrike" cap="none" normalizeH="0" baseline="0" dirty="0" smtClean="0">
                        <a:ln>
                          <a:noFill/>
                        </a:ln>
                        <a:solidFill>
                          <a:schemeClr val="tx1"/>
                        </a:solidFill>
                        <a:effectLst/>
                        <a:latin typeface="Arial" charset="0"/>
                        <a:cs typeface="Arial" charset="0"/>
                      </a:endParaRPr>
                    </a:p>
                  </a:txBody>
                  <a:tcPr vert="vert"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977">
                <a:tc row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dirty="0" smtClean="0">
                          <a:ln>
                            <a:noFill/>
                          </a:ln>
                          <a:solidFill>
                            <a:schemeClr val="tx1"/>
                          </a:solidFill>
                          <a:effectLst/>
                          <a:latin typeface="Arial" charset="0"/>
                          <a:cs typeface="Arial" charset="0"/>
                        </a:rPr>
                        <a:t>به نکات بهداشتی عمل می کند </a:t>
                      </a:r>
                      <a:endParaRPr kumimoji="0" lang="en-US" sz="1600" b="1"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defRPr/>
                      </a:pPr>
                      <a:r>
                        <a:rPr kumimoji="0" lang="fa-IR" sz="1600" b="1" i="0" u="none" strike="noStrike" cap="none" normalizeH="0" baseline="0" dirty="0" smtClean="0">
                          <a:ln>
                            <a:noFill/>
                          </a:ln>
                          <a:solidFill>
                            <a:schemeClr val="tx1"/>
                          </a:solidFill>
                          <a:effectLst/>
                          <a:latin typeface="Arial" charset="0"/>
                          <a:cs typeface="Arial" charset="0"/>
                        </a:rPr>
                        <a:t>نظافت و رسیدگی به مو و ناخن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977">
                <a:tc vMerge="1">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dirty="0" smtClean="0">
                          <a:ln>
                            <a:noFill/>
                          </a:ln>
                          <a:solidFill>
                            <a:schemeClr val="tx1"/>
                          </a:solidFill>
                          <a:effectLst/>
                          <a:latin typeface="Arial" charset="0"/>
                          <a:cs typeface="Arial" charset="0"/>
                        </a:rPr>
                        <a:t>استفاده از وسایل شخصی مانند لیوان و ..</a:t>
                      </a:r>
                      <a:endParaRPr kumimoji="0" lang="en-US" sz="16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7109">
                <a:tc row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dirty="0" smtClean="0">
                          <a:ln>
                            <a:noFill/>
                          </a:ln>
                          <a:solidFill>
                            <a:schemeClr val="tx1"/>
                          </a:solidFill>
                          <a:effectLst/>
                          <a:latin typeface="Arial" charset="0"/>
                          <a:cs typeface="Arial" charset="0"/>
                        </a:rPr>
                        <a:t>عادت های مطلوب جسمانی </a:t>
                      </a:r>
                      <a:endParaRPr kumimoji="0" lang="en-US" sz="2800" b="1"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dirty="0" smtClean="0">
                          <a:ln>
                            <a:noFill/>
                          </a:ln>
                          <a:solidFill>
                            <a:schemeClr val="tx1"/>
                          </a:solidFill>
                          <a:effectLst/>
                          <a:latin typeface="Arial" charset="0"/>
                          <a:cs typeface="Arial" charset="0"/>
                        </a:rPr>
                        <a:t>شرکت منظم در فعالیت های بدنی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550">
                <a:tc vMerge="1">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defRPr/>
                      </a:pPr>
                      <a:r>
                        <a:rPr kumimoji="0" lang="fa-IR" sz="1600" b="1" i="0" u="none" strike="noStrike" cap="none" normalizeH="0" baseline="0" dirty="0" smtClean="0">
                          <a:ln>
                            <a:noFill/>
                          </a:ln>
                          <a:solidFill>
                            <a:schemeClr val="tx1"/>
                          </a:solidFill>
                          <a:effectLst/>
                          <a:latin typeface="Arial" charset="0"/>
                          <a:cs typeface="Arial" charset="0"/>
                        </a:rPr>
                        <a:t>. رعایت وضعیت بدنی درست و موقعیت های مختلف مانند نشستن –راه رفتن و دویدن و...</a:t>
                      </a:r>
                      <a:endParaRPr kumimoji="0" lang="en-US" sz="16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55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charset="0"/>
                          <a:cs typeface="Arial" charset="0"/>
                        </a:rPr>
                        <a:t>و ....</a:t>
                      </a:r>
                      <a:endParaRPr kumimoji="0" lang="en-US" sz="2000" b="1"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defRPr/>
                      </a:pP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a:xfrm>
            <a:off x="457200" y="704850"/>
            <a:ext cx="8229600" cy="723900"/>
          </a:xfrm>
        </p:spPr>
        <p:txBody>
          <a:bodyPr>
            <a:normAutofit fontScale="90000"/>
          </a:bodyPr>
          <a:lstStyle/>
          <a:p>
            <a:pPr algn="ctr" eaLnBrk="1" hangingPunct="1"/>
            <a:r>
              <a:rPr lang="fa-IR" sz="6600" smtClean="0">
                <a:cs typeface="B Titr" pitchFamily="2" charset="-78"/>
              </a:rPr>
              <a:t>سنجش</a:t>
            </a:r>
            <a:r>
              <a:rPr lang="fa-IR" sz="2800" smtClean="0">
                <a:cs typeface="B Titr" pitchFamily="2" charset="-78"/>
              </a:rPr>
              <a:t> </a:t>
            </a:r>
            <a:endParaRPr lang="fa-IR" sz="2800" smtClean="0"/>
          </a:p>
        </p:txBody>
      </p:sp>
      <p:sp>
        <p:nvSpPr>
          <p:cNvPr id="11267" name="Content Placeholder 2"/>
          <p:cNvSpPr>
            <a:spLocks noGrp="1"/>
          </p:cNvSpPr>
          <p:nvPr>
            <p:ph idx="1"/>
          </p:nvPr>
        </p:nvSpPr>
        <p:spPr>
          <a:xfrm>
            <a:off x="428625" y="1500188"/>
            <a:ext cx="8229600" cy="4389437"/>
          </a:xfrm>
        </p:spPr>
        <p:txBody>
          <a:bodyPr>
            <a:normAutofit fontScale="92500"/>
          </a:bodyPr>
          <a:lstStyle/>
          <a:p>
            <a:pPr algn="r" rtl="1" eaLnBrk="1" hangingPunct="1">
              <a:lnSpc>
                <a:spcPct val="200000"/>
              </a:lnSpc>
              <a:buFont typeface="Wingdings 2" pitchFamily="18" charset="2"/>
              <a:buNone/>
            </a:pPr>
            <a:r>
              <a:rPr lang="fa-IR" sz="3200" b="1" dirty="0" smtClean="0">
                <a:cs typeface="B Titr" pitchFamily="2" charset="-78"/>
              </a:rPr>
              <a:t>استفاده از روش هاوابزارهای مختلف و متنوع برای شناخت وضعیت یادگیری و عملکرد دانش آموز براساس ملاک های تعیین شده (علاوه بر آزمون از مشاهده ، بررسی فعالیت های عملی ، مصاحبه ، چک لیست و .... استفاده می شود.)</a:t>
            </a:r>
            <a:endParaRPr lang="fa-IR" sz="3200" dirty="0" smtClean="0">
              <a:cs typeface="B Titr" pitchFamily="2" charset="-78"/>
            </a:endParaRPr>
          </a:p>
        </p:txBody>
      </p:sp>
    </p:spTree>
  </p:cSld>
  <p:clrMapOvr>
    <a:masterClrMapping/>
  </p:clrMapOvr>
  <p:transition>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66800" y="274638"/>
            <a:ext cx="7866888" cy="1143000"/>
          </a:xfrm>
        </p:spPr>
        <p:txBody>
          <a:bodyPr>
            <a:normAutofit fontScale="90000"/>
          </a:bodyPr>
          <a:lstStyle/>
          <a:p>
            <a:pPr algn="ctr" eaLnBrk="1" hangingPunct="1"/>
            <a:r>
              <a:rPr lang="fa-IR" sz="4000" b="1" dirty="0" smtClean="0">
                <a:solidFill>
                  <a:srgbClr val="0033CC"/>
                </a:solidFill>
                <a:latin typeface="Arial" pitchFamily="34" charset="0"/>
                <a:cs typeface="Arial" pitchFamily="34" charset="0"/>
              </a:rPr>
              <a:t>سنجش چه درس هایی  با مشاهده  امکان  پذیر است ؟</a:t>
            </a:r>
            <a:r>
              <a:rPr lang="fa-IR" sz="4000" dirty="0" smtClean="0">
                <a:latin typeface="Arial" pitchFamily="34" charset="0"/>
                <a:cs typeface="Arial" pitchFamily="34" charset="0"/>
              </a:rPr>
              <a:t> </a:t>
            </a:r>
            <a:endParaRPr lang="en-US" sz="4000" dirty="0" smtClean="0">
              <a:latin typeface="Arial" pitchFamily="34" charset="0"/>
              <a:cs typeface="Arial" pitchFamily="34" charset="0"/>
            </a:endParaRPr>
          </a:p>
        </p:txBody>
      </p:sp>
      <p:sp>
        <p:nvSpPr>
          <p:cNvPr id="29699" name="Rectangle 3"/>
          <p:cNvSpPr>
            <a:spLocks noGrp="1" noChangeArrowheads="1"/>
          </p:cNvSpPr>
          <p:nvPr>
            <p:ph type="body" idx="1"/>
          </p:nvPr>
        </p:nvSpPr>
        <p:spPr/>
        <p:txBody>
          <a:bodyPr>
            <a:normAutofit lnSpcReduction="10000"/>
          </a:bodyPr>
          <a:lstStyle/>
          <a:p>
            <a:pPr algn="r" eaLnBrk="1" hangingPunct="1">
              <a:lnSpc>
                <a:spcPct val="90000"/>
              </a:lnSpc>
            </a:pPr>
            <a:r>
              <a:rPr lang="fa-IR" sz="2800" dirty="0" smtClean="0">
                <a:latin typeface="Arial" pitchFamily="34" charset="0"/>
                <a:cs typeface="Arial" pitchFamily="34" charset="0"/>
              </a:rPr>
              <a:t>قرآن </a:t>
            </a:r>
          </a:p>
          <a:p>
            <a:pPr algn="r" eaLnBrk="1" hangingPunct="1">
              <a:lnSpc>
                <a:spcPct val="90000"/>
              </a:lnSpc>
            </a:pPr>
            <a:r>
              <a:rPr lang="fa-IR" sz="2800" dirty="0" smtClean="0">
                <a:latin typeface="Arial" pitchFamily="34" charset="0"/>
                <a:cs typeface="Arial" pitchFamily="34" charset="0"/>
              </a:rPr>
              <a:t>بخوانیم </a:t>
            </a:r>
          </a:p>
          <a:p>
            <a:pPr algn="r" eaLnBrk="1" hangingPunct="1">
              <a:lnSpc>
                <a:spcPct val="90000"/>
              </a:lnSpc>
            </a:pPr>
            <a:r>
              <a:rPr lang="fa-IR" sz="2800" dirty="0" smtClean="0">
                <a:latin typeface="Arial" pitchFamily="34" charset="0"/>
                <a:cs typeface="Arial" pitchFamily="34" charset="0"/>
              </a:rPr>
              <a:t> بنویسیم </a:t>
            </a:r>
          </a:p>
          <a:p>
            <a:pPr algn="r" eaLnBrk="1" hangingPunct="1">
              <a:lnSpc>
                <a:spcPct val="90000"/>
              </a:lnSpc>
            </a:pPr>
            <a:r>
              <a:rPr lang="fa-IR" sz="2800" dirty="0" smtClean="0">
                <a:latin typeface="Arial" pitchFamily="34" charset="0"/>
                <a:cs typeface="Arial" pitchFamily="34" charset="0"/>
              </a:rPr>
              <a:t>ریاضیات </a:t>
            </a:r>
          </a:p>
          <a:p>
            <a:pPr algn="r" eaLnBrk="1" hangingPunct="1">
              <a:lnSpc>
                <a:spcPct val="90000"/>
              </a:lnSpc>
            </a:pPr>
            <a:r>
              <a:rPr lang="fa-IR" sz="2800" dirty="0" smtClean="0">
                <a:latin typeface="Arial" pitchFamily="34" charset="0"/>
                <a:cs typeface="Arial" pitchFamily="34" charset="0"/>
              </a:rPr>
              <a:t>علوم </a:t>
            </a:r>
          </a:p>
          <a:p>
            <a:pPr algn="r" eaLnBrk="1" hangingPunct="1">
              <a:lnSpc>
                <a:spcPct val="90000"/>
              </a:lnSpc>
            </a:pPr>
            <a:r>
              <a:rPr lang="fa-IR" sz="2800" dirty="0" smtClean="0">
                <a:latin typeface="Arial" pitchFamily="34" charset="0"/>
                <a:cs typeface="Arial" pitchFamily="34" charset="0"/>
              </a:rPr>
              <a:t>هنر </a:t>
            </a:r>
          </a:p>
          <a:p>
            <a:pPr algn="r" eaLnBrk="1" hangingPunct="1">
              <a:lnSpc>
                <a:spcPct val="90000"/>
              </a:lnSpc>
            </a:pPr>
            <a:r>
              <a:rPr lang="fa-IR" sz="2800" dirty="0" smtClean="0">
                <a:latin typeface="Arial" pitchFamily="34" charset="0"/>
                <a:cs typeface="Arial" pitchFamily="34" charset="0"/>
              </a:rPr>
              <a:t>ورزش </a:t>
            </a:r>
          </a:p>
          <a:p>
            <a:pPr algn="r" eaLnBrk="1" hangingPunct="1">
              <a:lnSpc>
                <a:spcPct val="90000"/>
              </a:lnSpc>
            </a:pPr>
            <a:r>
              <a:rPr lang="fa-IR" sz="2800" dirty="0" smtClean="0">
                <a:latin typeface="Arial" pitchFamily="34" charset="0"/>
                <a:cs typeface="Arial" pitchFamily="34" charset="0"/>
              </a:rPr>
              <a:t>هدیه های آسمانی </a:t>
            </a:r>
          </a:p>
          <a:p>
            <a:pPr algn="r" eaLnBrk="1" hangingPunct="1">
              <a:lnSpc>
                <a:spcPct val="90000"/>
              </a:lnSpc>
            </a:pPr>
            <a:r>
              <a:rPr lang="fa-IR" sz="2800" dirty="0" smtClean="0">
                <a:latin typeface="Arial" pitchFamily="34" charset="0"/>
                <a:cs typeface="Arial" pitchFamily="34" charset="0"/>
              </a:rPr>
              <a:t>رفتارهای اجتماعی </a:t>
            </a:r>
          </a:p>
          <a:p>
            <a:pPr algn="r" eaLnBrk="1" hangingPunct="1">
              <a:lnSpc>
                <a:spcPct val="90000"/>
              </a:lnSpc>
            </a:pPr>
            <a:r>
              <a:rPr lang="fa-IR" sz="2800" dirty="0" smtClean="0">
                <a:latin typeface="Arial" pitchFamily="34" charset="0"/>
                <a:cs typeface="Arial" pitchFamily="34" charset="0"/>
              </a:rPr>
              <a:t> رفتارهای عاطفی ( نگرشی )/ </a:t>
            </a:r>
          </a:p>
          <a:p>
            <a:pPr eaLnBrk="1" hangingPunct="1">
              <a:lnSpc>
                <a:spcPct val="90000"/>
              </a:lnSpc>
            </a:pPr>
            <a:r>
              <a:rPr lang="fa-IR" sz="2400" dirty="0" smtClean="0"/>
              <a:t>  </a:t>
            </a:r>
            <a:endParaRPr lang="en-US" sz="2400" dirty="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3983502"/>
          </a:xfrm>
        </p:spPr>
        <p:txBody>
          <a:bodyPr>
            <a:normAutofit/>
          </a:bodyPr>
          <a:lstStyle/>
          <a:p>
            <a:pPr algn="ctr">
              <a:defRPr/>
            </a:pPr>
            <a:r>
              <a:rPr lang="fa-IR" sz="88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ابزارهای سنجش</a:t>
            </a:r>
            <a:br>
              <a:rPr lang="fa-IR" sz="88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br>
            <a:r>
              <a:rPr lang="fa-IR" sz="88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مشاهده ای </a:t>
            </a:r>
            <a:endParaRPr lang="en-US" sz="8800"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hangingPunct="1"/>
            <a:r>
              <a:rPr lang="ar-SA" b="1" dirty="0" smtClean="0">
                <a:solidFill>
                  <a:schemeClr val="accent5">
                    <a:lumMod val="60000"/>
                    <a:lumOff val="40000"/>
                  </a:schemeClr>
                </a:solidFill>
                <a:latin typeface="Arial" pitchFamily="34" charset="0"/>
                <a:cs typeface="Arial" pitchFamily="34" charset="0"/>
              </a:rPr>
              <a:t>ابزارهای سنجش مشاهده ای </a:t>
            </a:r>
            <a:endParaRPr lang="en-US" b="1" dirty="0" smtClean="0">
              <a:solidFill>
                <a:schemeClr val="accent5">
                  <a:lumMod val="60000"/>
                  <a:lumOff val="40000"/>
                </a:schemeClr>
              </a:solidFill>
              <a:latin typeface="Arial" pitchFamily="34" charset="0"/>
              <a:cs typeface="Arial" pitchFamily="34" charset="0"/>
            </a:endParaRPr>
          </a:p>
        </p:txBody>
      </p:sp>
      <p:sp>
        <p:nvSpPr>
          <p:cNvPr id="22531" name="Rectangle 3"/>
          <p:cNvSpPr>
            <a:spLocks noGrp="1" noChangeArrowheads="1"/>
          </p:cNvSpPr>
          <p:nvPr>
            <p:ph type="body" idx="1"/>
          </p:nvPr>
        </p:nvSpPr>
        <p:spPr>
          <a:xfrm>
            <a:off x="914400" y="1447800"/>
            <a:ext cx="8019288" cy="4800600"/>
          </a:xfrm>
        </p:spPr>
        <p:txBody>
          <a:bodyPr/>
          <a:lstStyle/>
          <a:p>
            <a:pPr algn="r" eaLnBrk="1" hangingPunct="1">
              <a:lnSpc>
                <a:spcPct val="90000"/>
              </a:lnSpc>
            </a:pPr>
            <a:r>
              <a:rPr lang="en-US" dirty="0" smtClean="0"/>
              <a:t> </a:t>
            </a:r>
            <a:r>
              <a:rPr lang="fa-IR" b="1" dirty="0" smtClean="0">
                <a:latin typeface="Arial" pitchFamily="34" charset="0"/>
                <a:cs typeface="Arial" pitchFamily="34" charset="0"/>
              </a:rPr>
              <a:t>الف) </a:t>
            </a:r>
            <a:r>
              <a:rPr lang="fa-IR" b="1" dirty="0" smtClean="0">
                <a:solidFill>
                  <a:srgbClr val="FF33CC"/>
                </a:solidFill>
                <a:latin typeface="Arial" pitchFamily="34" charset="0"/>
                <a:cs typeface="Arial" pitchFamily="34" charset="0"/>
              </a:rPr>
              <a:t>فهرست وارسی</a:t>
            </a:r>
            <a:r>
              <a:rPr lang="fa-IR" dirty="0" smtClean="0">
                <a:latin typeface="Arial" pitchFamily="34" charset="0"/>
                <a:cs typeface="Arial" pitchFamily="34" charset="0"/>
              </a:rPr>
              <a:t> </a:t>
            </a:r>
            <a:endParaRPr lang="fa-IR" b="1" dirty="0" smtClean="0">
              <a:latin typeface="Arial" pitchFamily="34" charset="0"/>
              <a:cs typeface="Arial" pitchFamily="34" charset="0"/>
            </a:endParaRPr>
          </a:p>
          <a:p>
            <a:pPr algn="r" eaLnBrk="1" hangingPunct="1">
              <a:lnSpc>
                <a:spcPct val="90000"/>
              </a:lnSpc>
            </a:pPr>
            <a:r>
              <a:rPr lang="fa-IR" b="1" dirty="0" smtClean="0">
                <a:latin typeface="Arial" pitchFamily="34" charset="0"/>
                <a:cs typeface="Arial" pitchFamily="34" charset="0"/>
              </a:rPr>
              <a:t>  ب) </a:t>
            </a:r>
            <a:r>
              <a:rPr lang="fa-IR" b="1" dirty="0" smtClean="0">
                <a:solidFill>
                  <a:srgbClr val="FF33CC"/>
                </a:solidFill>
                <a:latin typeface="Arial" pitchFamily="34" charset="0"/>
                <a:cs typeface="Arial" pitchFamily="34" charset="0"/>
              </a:rPr>
              <a:t>مقیاس درجه بندی</a:t>
            </a:r>
            <a:r>
              <a:rPr lang="fa-IR" b="1" dirty="0" smtClean="0">
                <a:latin typeface="Arial" pitchFamily="34" charset="0"/>
                <a:cs typeface="Arial" pitchFamily="34" charset="0"/>
              </a:rPr>
              <a:t> </a:t>
            </a:r>
          </a:p>
          <a:p>
            <a:pPr algn="r" eaLnBrk="1" hangingPunct="1">
              <a:lnSpc>
                <a:spcPct val="90000"/>
              </a:lnSpc>
            </a:pPr>
            <a:r>
              <a:rPr lang="fa-IR" b="1" dirty="0" smtClean="0">
                <a:latin typeface="Arial" pitchFamily="34" charset="0"/>
                <a:cs typeface="Arial" pitchFamily="34" charset="0"/>
              </a:rPr>
              <a:t>   ج ) </a:t>
            </a:r>
            <a:r>
              <a:rPr lang="fa-IR" b="1" dirty="0" smtClean="0">
                <a:solidFill>
                  <a:srgbClr val="FF33CC"/>
                </a:solidFill>
                <a:latin typeface="Arial" pitchFamily="34" charset="0"/>
                <a:cs typeface="Arial" pitchFamily="34" charset="0"/>
              </a:rPr>
              <a:t>رویداد نگاری</a:t>
            </a:r>
            <a:r>
              <a:rPr lang="fa-IR" dirty="0" smtClean="0">
                <a:latin typeface="Arial" pitchFamily="34" charset="0"/>
                <a:cs typeface="Arial" pitchFamily="34" charset="0"/>
              </a:rPr>
              <a:t> </a:t>
            </a:r>
          </a:p>
          <a:p>
            <a:pPr algn="r" eaLnBrk="1" hangingPunct="1">
              <a:lnSpc>
                <a:spcPct val="90000"/>
              </a:lnSpc>
            </a:pPr>
            <a:r>
              <a:rPr lang="fa-IR" dirty="0" smtClean="0">
                <a:latin typeface="Arial" pitchFamily="34" charset="0"/>
                <a:cs typeface="Arial" pitchFamily="34" charset="0"/>
              </a:rPr>
              <a:t>نکته :لازم به یاد آوری است که کار با هر ابزاری نیازمند دانش وتمرین و مهارت است .  </a:t>
            </a:r>
          </a:p>
          <a:p>
            <a:pPr algn="r" eaLnBrk="1" hangingPunct="1">
              <a:lnSpc>
                <a:spcPct val="90000"/>
              </a:lnSpc>
            </a:pPr>
            <a:r>
              <a:rPr lang="fa-IR" dirty="0" smtClean="0">
                <a:latin typeface="Arial" pitchFamily="34" charset="0"/>
                <a:cs typeface="Arial" pitchFamily="34" charset="0"/>
              </a:rPr>
              <a:t>نکته: معلم نباید از ابزارهای سنجش مشاهده ای </a:t>
            </a:r>
            <a:r>
              <a:rPr lang="fa-IR" dirty="0" smtClean="0">
                <a:solidFill>
                  <a:srgbClr val="FF33CC"/>
                </a:solidFill>
                <a:latin typeface="Arial" pitchFamily="34" charset="0"/>
                <a:cs typeface="Arial" pitchFamily="34" charset="0"/>
              </a:rPr>
              <a:t>بیش از حد</a:t>
            </a:r>
            <a:r>
              <a:rPr lang="fa-IR" dirty="0" smtClean="0">
                <a:latin typeface="Arial" pitchFamily="34" charset="0"/>
                <a:cs typeface="Arial" pitchFamily="34" charset="0"/>
              </a:rPr>
              <a:t> متعارف استفاده نماید و خود را زیر انبوهی از اطلاعات غیر ضروری و غیر قابل تحلیل گرفتار سازد و در داوری خود از آنها هیچ گونه ای استفاده ننماید . </a:t>
            </a:r>
            <a:endParaRPr lang="en-US"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ox(in)">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 calcmode="lin" valueType="num">
                                      <p:cBhvr additive="base">
                                        <p:cTn id="12"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22531">
                                            <p:txEl>
                                              <p:pRg st="1" end="1"/>
                                            </p:txEl>
                                          </p:spTgt>
                                        </p:tgtEl>
                                        <p:attrNameLst>
                                          <p:attrName>style.visibility</p:attrName>
                                        </p:attrNameLst>
                                      </p:cBhvr>
                                      <p:to>
                                        <p:strVal val="visible"/>
                                      </p:to>
                                    </p:set>
                                    <p:animEffect transition="in" filter="diamond(in)">
                                      <p:cBhvr>
                                        <p:cTn id="18" dur="2000"/>
                                        <p:tgtEl>
                                          <p:spTgt spid="2253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2531">
                                            <p:txEl>
                                              <p:pRg st="2" end="2"/>
                                            </p:txEl>
                                          </p:spTgt>
                                        </p:tgtEl>
                                        <p:attrNameLst>
                                          <p:attrName>style.visibility</p:attrName>
                                        </p:attrNameLst>
                                      </p:cBhvr>
                                      <p:to>
                                        <p:strVal val="visible"/>
                                      </p:to>
                                    </p:set>
                                    <p:animEffect transition="in" filter="box(in)">
                                      <p:cBhvr>
                                        <p:cTn id="23" dur="500"/>
                                        <p:tgtEl>
                                          <p:spTgt spid="2253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2531">
                                            <p:txEl>
                                              <p:pRg st="3" end="3"/>
                                            </p:txEl>
                                          </p:spTgt>
                                        </p:tgtEl>
                                        <p:attrNameLst>
                                          <p:attrName>style.visibility</p:attrName>
                                        </p:attrNameLst>
                                      </p:cBhvr>
                                      <p:to>
                                        <p:strVal val="visible"/>
                                      </p:to>
                                    </p:set>
                                    <p:anim calcmode="lin" valueType="num">
                                      <p:cBhvr additive="base">
                                        <p:cTn id="28"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2531">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2531">
                                            <p:txEl>
                                              <p:pRg st="4" end="4"/>
                                            </p:txEl>
                                          </p:spTgt>
                                        </p:tgtEl>
                                        <p:attrNameLst>
                                          <p:attrName>style.visibility</p:attrName>
                                        </p:attrNameLst>
                                      </p:cBhvr>
                                      <p:to>
                                        <p:strVal val="visible"/>
                                      </p:to>
                                    </p:set>
                                    <p:anim calcmode="lin" valueType="num">
                                      <p:cBhvr additive="base">
                                        <p:cTn id="32"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676400" y="609600"/>
            <a:ext cx="6888480" cy="639762"/>
          </a:xfrm>
        </p:spPr>
        <p:txBody>
          <a:bodyPr>
            <a:normAutofit fontScale="90000"/>
          </a:bodyPr>
          <a:lstStyle/>
          <a:p>
            <a:pPr algn="ctr" eaLnBrk="1" hangingPunct="1"/>
            <a:r>
              <a:rPr lang="fa-IR" sz="4000" dirty="0" smtClean="0">
                <a:latin typeface="Arial" pitchFamily="34" charset="0"/>
                <a:cs typeface="Arial" pitchFamily="34" charset="0"/>
              </a:rPr>
              <a:t/>
            </a:r>
            <a:br>
              <a:rPr lang="fa-IR" sz="4000" dirty="0" smtClean="0">
                <a:latin typeface="Arial" pitchFamily="34" charset="0"/>
                <a:cs typeface="Arial" pitchFamily="34" charset="0"/>
              </a:rPr>
            </a:br>
            <a:r>
              <a:rPr lang="fa-IR" sz="4000" dirty="0" smtClean="0">
                <a:latin typeface="Arial" pitchFamily="34" charset="0"/>
                <a:cs typeface="Arial" pitchFamily="34" charset="0"/>
              </a:rPr>
              <a:t/>
            </a:r>
            <a:br>
              <a:rPr lang="fa-IR" sz="4000" dirty="0" smtClean="0">
                <a:latin typeface="Arial" pitchFamily="34" charset="0"/>
                <a:cs typeface="Arial" pitchFamily="34" charset="0"/>
              </a:rPr>
            </a:br>
            <a:r>
              <a:rPr lang="fa-IR" sz="4000" b="1" dirty="0" smtClean="0">
                <a:solidFill>
                  <a:srgbClr val="0033CC"/>
                </a:solidFill>
                <a:latin typeface="Arial" pitchFamily="34" charset="0"/>
                <a:cs typeface="Arial" pitchFamily="34" charset="0"/>
              </a:rPr>
              <a:t>فهرست وارسي</a:t>
            </a:r>
            <a:r>
              <a:rPr lang="en-US" sz="4000" dirty="0" smtClean="0">
                <a:latin typeface="Arial" pitchFamily="34" charset="0"/>
                <a:cs typeface="Arial" pitchFamily="34" charset="0"/>
              </a:rPr>
              <a:t> </a:t>
            </a:r>
            <a:r>
              <a:rPr lang="fa-IR" sz="4000" dirty="0" smtClean="0">
                <a:latin typeface="Arial" pitchFamily="34" charset="0"/>
                <a:cs typeface="Arial" pitchFamily="34" charset="0"/>
              </a:rPr>
              <a:t/>
            </a:r>
            <a:br>
              <a:rPr lang="fa-IR" sz="4000" dirty="0" smtClean="0">
                <a:latin typeface="Arial" pitchFamily="34" charset="0"/>
                <a:cs typeface="Arial" pitchFamily="34" charset="0"/>
              </a:rPr>
            </a:br>
            <a:r>
              <a:rPr lang="fa-IR" sz="4000" dirty="0" smtClean="0">
                <a:latin typeface="Arial" pitchFamily="34" charset="0"/>
                <a:cs typeface="Arial" pitchFamily="34" charset="0"/>
              </a:rPr>
              <a:t/>
            </a:r>
            <a:br>
              <a:rPr lang="fa-IR" sz="4000" dirty="0" smtClean="0">
                <a:latin typeface="Arial" pitchFamily="34" charset="0"/>
                <a:cs typeface="Arial" pitchFamily="34" charset="0"/>
              </a:rPr>
            </a:br>
            <a:r>
              <a:rPr lang="ar-SA" sz="2700" dirty="0" smtClean="0">
                <a:solidFill>
                  <a:schemeClr val="accent3">
                    <a:lumMod val="75000"/>
                  </a:schemeClr>
                </a:solidFill>
                <a:latin typeface="Arial" pitchFamily="34" charset="0"/>
                <a:cs typeface="Arial" pitchFamily="34" charset="0"/>
              </a:rPr>
              <a:t>عبارت است از فهرستي از مفاهيم، مهارت ها</a:t>
            </a:r>
            <a:r>
              <a:rPr lang="fa-IR" sz="2700" dirty="0" smtClean="0">
                <a:solidFill>
                  <a:schemeClr val="accent3">
                    <a:lumMod val="75000"/>
                  </a:schemeClr>
                </a:solidFill>
                <a:latin typeface="Arial" pitchFamily="34" charset="0"/>
                <a:cs typeface="Arial" pitchFamily="34" charset="0"/>
              </a:rPr>
              <a:t>و</a:t>
            </a:r>
            <a:r>
              <a:rPr lang="ar-SA" sz="2700" dirty="0" smtClean="0">
                <a:solidFill>
                  <a:schemeClr val="accent3">
                    <a:lumMod val="75000"/>
                  </a:schemeClr>
                </a:solidFill>
                <a:latin typeface="Arial" pitchFamily="34" charset="0"/>
                <a:cs typeface="Arial" pitchFamily="34" charset="0"/>
              </a:rPr>
              <a:t> فرآيندها</a:t>
            </a:r>
            <a:r>
              <a:rPr lang="fa-IR" sz="2700" dirty="0" smtClean="0">
                <a:solidFill>
                  <a:schemeClr val="accent3">
                    <a:lumMod val="75000"/>
                  </a:schemeClr>
                </a:solidFill>
                <a:latin typeface="Arial" pitchFamily="34" charset="0"/>
                <a:cs typeface="Arial" pitchFamily="34" charset="0"/>
              </a:rPr>
              <a:t> و يا نگرش هاي ويژه اي كه شما د رنظر داريد حضور يا عدم حضور آن را ثبت كنيد.</a:t>
            </a:r>
            <a:r>
              <a:rPr lang="en-US" sz="2700" dirty="0" smtClean="0">
                <a:solidFill>
                  <a:schemeClr val="accent3">
                    <a:lumMod val="75000"/>
                  </a:schemeClr>
                </a:solidFill>
                <a:latin typeface="Arial" pitchFamily="34" charset="0"/>
                <a:cs typeface="Arial" pitchFamily="34" charset="0"/>
              </a:rPr>
              <a:t>‌</a:t>
            </a:r>
            <a:br>
              <a:rPr lang="en-US" sz="2700" dirty="0" smtClean="0">
                <a:solidFill>
                  <a:schemeClr val="accent3">
                    <a:lumMod val="75000"/>
                  </a:schemeClr>
                </a:solidFill>
                <a:latin typeface="Arial" pitchFamily="34" charset="0"/>
                <a:cs typeface="Arial" pitchFamily="34" charset="0"/>
              </a:rPr>
            </a:br>
            <a:endParaRPr lang="en-US" sz="2400" dirty="0" smtClean="0">
              <a:solidFill>
                <a:schemeClr val="accent3">
                  <a:lumMod val="75000"/>
                </a:schemeClr>
              </a:solidFill>
              <a:latin typeface="Arial" pitchFamily="34" charset="0"/>
              <a:cs typeface="Arial" pitchFamily="34" charset="0"/>
            </a:endParaRPr>
          </a:p>
        </p:txBody>
      </p:sp>
      <p:sp>
        <p:nvSpPr>
          <p:cNvPr id="32771" name="Rectangle 3"/>
          <p:cNvSpPr>
            <a:spLocks noGrp="1" noChangeArrowheads="1"/>
          </p:cNvSpPr>
          <p:nvPr>
            <p:ph type="body" idx="1"/>
          </p:nvPr>
        </p:nvSpPr>
        <p:spPr>
          <a:xfrm>
            <a:off x="685800" y="2590800"/>
            <a:ext cx="8247888" cy="3657600"/>
          </a:xfrm>
        </p:spPr>
        <p:txBody>
          <a:bodyPr>
            <a:normAutofit/>
          </a:bodyPr>
          <a:lstStyle/>
          <a:p>
            <a:pPr algn="r" eaLnBrk="1" hangingPunct="1">
              <a:lnSpc>
                <a:spcPct val="90000"/>
              </a:lnSpc>
            </a:pPr>
            <a:r>
              <a:rPr lang="ar-SA" sz="2400" dirty="0" smtClean="0">
                <a:solidFill>
                  <a:srgbClr val="FF33CC"/>
                </a:solidFill>
                <a:latin typeface="Arial" pitchFamily="34" charset="0"/>
                <a:cs typeface="Arial" pitchFamily="34" charset="0"/>
              </a:rPr>
              <a:t>چیستی فهرست وارسی</a:t>
            </a:r>
            <a:r>
              <a:rPr lang="fa-IR" sz="2400" dirty="0" smtClean="0">
                <a:latin typeface="Arial" pitchFamily="34" charset="0"/>
                <a:cs typeface="Arial" pitchFamily="34" charset="0"/>
              </a:rPr>
              <a:t> : (چک لیست ، فهرست باز بینی، سیاهه رفتار، فهرست بررسی و... )</a:t>
            </a:r>
          </a:p>
          <a:p>
            <a:pPr algn="r" eaLnBrk="1" hangingPunct="1">
              <a:lnSpc>
                <a:spcPct val="90000"/>
              </a:lnSpc>
            </a:pPr>
            <a:r>
              <a:rPr lang="fa-IR" sz="2400" dirty="0" smtClean="0">
                <a:latin typeface="Arial" pitchFamily="34" charset="0"/>
                <a:cs typeface="Arial" pitchFamily="34" charset="0"/>
              </a:rPr>
              <a:t>معلم با توجه به  </a:t>
            </a:r>
            <a:r>
              <a:rPr lang="fa-IR" sz="2400" dirty="0" smtClean="0">
                <a:solidFill>
                  <a:srgbClr val="FF33CC"/>
                </a:solidFill>
                <a:latin typeface="Arial" pitchFamily="34" charset="0"/>
                <a:cs typeface="Arial" pitchFamily="34" charset="0"/>
              </a:rPr>
              <a:t>اهداف وانتظارهایِ</a:t>
            </a:r>
            <a:r>
              <a:rPr lang="fa-IR" sz="2400" dirty="0" smtClean="0">
                <a:latin typeface="Arial" pitchFamily="34" charset="0"/>
                <a:cs typeface="Arial" pitchFamily="34" charset="0"/>
              </a:rPr>
              <a:t> هر فعالیت آموزشی ، مهارتی و نگرشی با سنجه هایی ساده ،قابل فهم ،روشن و مشخص ،فهرستی فراهم می نماید که به آنها فهرست وارسی می گویند</a:t>
            </a:r>
          </a:p>
          <a:p>
            <a:pPr algn="r" eaLnBrk="1" hangingPunct="1">
              <a:lnSpc>
                <a:spcPct val="90000"/>
              </a:lnSpc>
            </a:pPr>
            <a:r>
              <a:rPr lang="fa-IR" sz="2400" dirty="0" smtClean="0">
                <a:latin typeface="Arial" pitchFamily="34" charset="0"/>
                <a:cs typeface="Arial" pitchFamily="34" charset="0"/>
              </a:rPr>
              <a:t>معلم با استفاده از ابزار فهرست وارسی می تواند هم شیوه ی </a:t>
            </a:r>
            <a:r>
              <a:rPr lang="fa-IR" sz="2400" dirty="0" smtClean="0">
                <a:solidFill>
                  <a:srgbClr val="FF33CC"/>
                </a:solidFill>
                <a:latin typeface="Arial" pitchFamily="34" charset="0"/>
                <a:cs typeface="Arial" pitchFamily="34" charset="0"/>
              </a:rPr>
              <a:t>انجام عمل</a:t>
            </a:r>
            <a:r>
              <a:rPr lang="fa-IR" sz="2400" dirty="0" smtClean="0">
                <a:latin typeface="Arial" pitchFamily="34" charset="0"/>
                <a:cs typeface="Arial" pitchFamily="34" charset="0"/>
              </a:rPr>
              <a:t> </a:t>
            </a:r>
          </a:p>
          <a:p>
            <a:pPr algn="r" eaLnBrk="1" hangingPunct="1">
              <a:lnSpc>
                <a:spcPct val="90000"/>
              </a:lnSpc>
            </a:pPr>
            <a:r>
              <a:rPr lang="fa-IR" sz="2400" dirty="0" smtClean="0">
                <a:latin typeface="Arial" pitchFamily="34" charset="0"/>
                <a:cs typeface="Arial" pitchFamily="34" charset="0"/>
              </a:rPr>
              <a:t>( فرایند )و هم </a:t>
            </a:r>
            <a:r>
              <a:rPr lang="fa-IR" sz="2400" dirty="0" smtClean="0">
                <a:solidFill>
                  <a:srgbClr val="FF33CC"/>
                </a:solidFill>
                <a:latin typeface="Arial" pitchFamily="34" charset="0"/>
                <a:cs typeface="Arial" pitchFamily="34" charset="0"/>
              </a:rPr>
              <a:t>محصول عمل</a:t>
            </a:r>
            <a:r>
              <a:rPr lang="fa-IR" sz="2400" dirty="0" smtClean="0">
                <a:latin typeface="Arial" pitchFamily="34" charset="0"/>
                <a:cs typeface="Arial" pitchFamily="34" charset="0"/>
              </a:rPr>
              <a:t> (فراورده )را سنجش </a:t>
            </a:r>
            <a:r>
              <a:rPr lang="fa-IR" sz="2800" dirty="0" smtClean="0">
                <a:latin typeface="Arial" pitchFamily="34" charset="0"/>
                <a:cs typeface="Arial" pitchFamily="34" charset="0"/>
              </a:rPr>
              <a:t>نماید</a:t>
            </a:r>
            <a:endParaRPr lang="en-US" sz="28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ppt_x"/>
                                          </p:val>
                                        </p:tav>
                                        <p:tav tm="100000">
                                          <p:val>
                                            <p:strVal val="#ppt_x"/>
                                          </p:val>
                                        </p:tav>
                                      </p:tavLst>
                                    </p:anim>
                                    <p:anim calcmode="lin" valueType="num">
                                      <p:cBhvr additive="base">
                                        <p:cTn id="8" dur="500" fill="hold"/>
                                        <p:tgtEl>
                                          <p:spTgt spid="327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2771">
                                            <p:txEl>
                                              <p:pRg st="0" end="0"/>
                                            </p:txEl>
                                          </p:spTgt>
                                        </p:tgtEl>
                                        <p:attrNameLst>
                                          <p:attrName>style.visibility</p:attrName>
                                        </p:attrNameLst>
                                      </p:cBhvr>
                                      <p:to>
                                        <p:strVal val="visible"/>
                                      </p:to>
                                    </p:set>
                                    <p:animEffect transition="in" filter="box(in)">
                                      <p:cBhvr>
                                        <p:cTn id="13" dur="500"/>
                                        <p:tgtEl>
                                          <p:spTgt spid="3277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2771">
                                            <p:txEl>
                                              <p:pRg st="1" end="1"/>
                                            </p:txEl>
                                          </p:spTgt>
                                        </p:tgtEl>
                                        <p:attrNameLst>
                                          <p:attrName>style.visibility</p:attrName>
                                        </p:attrNameLst>
                                      </p:cBhvr>
                                      <p:to>
                                        <p:strVal val="visible"/>
                                      </p:to>
                                    </p:set>
                                    <p:animEffect transition="in" filter="diamond(in)">
                                      <p:cBhvr>
                                        <p:cTn id="18" dur="2000"/>
                                        <p:tgtEl>
                                          <p:spTgt spid="3277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2771">
                                            <p:txEl>
                                              <p:pRg st="2" end="2"/>
                                            </p:txEl>
                                          </p:spTgt>
                                        </p:tgtEl>
                                        <p:attrNameLst>
                                          <p:attrName>style.visibility</p:attrName>
                                        </p:attrNameLst>
                                      </p:cBhvr>
                                      <p:to>
                                        <p:strVal val="visible"/>
                                      </p:to>
                                    </p:set>
                                    <p:anim calcmode="lin" valueType="num">
                                      <p:cBhvr additive="base">
                                        <p:cTn id="23"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2771">
                                            <p:txEl>
                                              <p:pRg st="3" end="3"/>
                                            </p:txEl>
                                          </p:spTgt>
                                        </p:tgtEl>
                                        <p:attrNameLst>
                                          <p:attrName>style.visibility</p:attrName>
                                        </p:attrNameLst>
                                      </p:cBhvr>
                                      <p:to>
                                        <p:strVal val="visible"/>
                                      </p:to>
                                    </p:set>
                                    <p:anim calcmode="lin" valueType="num">
                                      <p:cBhvr additive="base">
                                        <p:cTn id="29"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pPr algn="ctr" eaLnBrk="1" hangingPunct="1"/>
            <a:r>
              <a:rPr lang="ar-SA" sz="4400" b="1" dirty="0" smtClean="0">
                <a:solidFill>
                  <a:srgbClr val="0033CC"/>
                </a:solidFill>
                <a:latin typeface="Arial" pitchFamily="34" charset="0"/>
                <a:cs typeface="Arial" pitchFamily="34" charset="0"/>
              </a:rPr>
              <a:t>ویژگی ها ی فهرست وارسی</a:t>
            </a:r>
            <a:r>
              <a:rPr lang="en-US" sz="4400" b="1" dirty="0" smtClean="0">
                <a:latin typeface="Arial" pitchFamily="34" charset="0"/>
                <a:cs typeface="Arial" pitchFamily="34" charset="0"/>
              </a:rPr>
              <a:t> </a:t>
            </a:r>
          </a:p>
        </p:txBody>
      </p:sp>
      <p:sp>
        <p:nvSpPr>
          <p:cNvPr id="33795" name="Rectangle 3"/>
          <p:cNvSpPr>
            <a:spLocks noGrp="1" noChangeArrowheads="1"/>
          </p:cNvSpPr>
          <p:nvPr>
            <p:ph type="body" idx="1"/>
          </p:nvPr>
        </p:nvSpPr>
        <p:spPr>
          <a:xfrm>
            <a:off x="990600" y="1447800"/>
            <a:ext cx="7943088" cy="4800600"/>
          </a:xfrm>
        </p:spPr>
        <p:txBody>
          <a:bodyPr>
            <a:normAutofit/>
          </a:bodyPr>
          <a:lstStyle/>
          <a:p>
            <a:pPr algn="r" eaLnBrk="1" hangingPunct="1">
              <a:lnSpc>
                <a:spcPct val="90000"/>
              </a:lnSpc>
            </a:pPr>
            <a:r>
              <a:rPr lang="fa-IR" sz="2400" dirty="0" smtClean="0">
                <a:latin typeface="Arial" pitchFamily="34" charset="0"/>
                <a:cs typeface="Arial" pitchFamily="34" charset="0"/>
              </a:rPr>
              <a:t>یکی از ویژگی های مهمِ فهرست وارسی آن است که با کمک  آن ،به سادگی می توان </a:t>
            </a:r>
            <a:r>
              <a:rPr lang="fa-IR" sz="2400" dirty="0" smtClean="0">
                <a:solidFill>
                  <a:srgbClr val="FF33CC"/>
                </a:solidFill>
                <a:latin typeface="Arial" pitchFamily="34" charset="0"/>
                <a:cs typeface="Arial" pitchFamily="34" charset="0"/>
              </a:rPr>
              <a:t>مراحل انجام یک کار یا تولید یک محصول را کنترل نمود . </a:t>
            </a:r>
          </a:p>
          <a:p>
            <a:pPr algn="r" eaLnBrk="1" hangingPunct="1">
              <a:lnSpc>
                <a:spcPct val="90000"/>
              </a:lnSpc>
            </a:pPr>
            <a:r>
              <a:rPr lang="fa-IR" sz="2400" dirty="0" smtClean="0">
                <a:latin typeface="Arial" pitchFamily="34" charset="0"/>
                <a:cs typeface="Arial" pitchFamily="34" charset="0"/>
              </a:rPr>
              <a:t>فهرست </a:t>
            </a:r>
            <a:r>
              <a:rPr lang="fa-IR" sz="2400" dirty="0" smtClean="0">
                <a:solidFill>
                  <a:srgbClr val="FF33CC"/>
                </a:solidFill>
                <a:latin typeface="Arial" pitchFamily="34" charset="0"/>
                <a:cs typeface="Arial" pitchFamily="34" charset="0"/>
              </a:rPr>
              <a:t>نسبتاً کوتاه</a:t>
            </a:r>
            <a:r>
              <a:rPr lang="fa-IR" sz="2400" dirty="0" smtClean="0">
                <a:latin typeface="Arial" pitchFamily="34" charset="0"/>
                <a:cs typeface="Arial" pitchFamily="34" charset="0"/>
              </a:rPr>
              <a:t> است. </a:t>
            </a:r>
          </a:p>
          <a:p>
            <a:pPr algn="r" eaLnBrk="1" hangingPunct="1">
              <a:lnSpc>
                <a:spcPct val="90000"/>
              </a:lnSpc>
            </a:pPr>
            <a:r>
              <a:rPr lang="fa-IR" sz="2400" dirty="0" smtClean="0">
                <a:latin typeface="Arial" pitchFamily="34" charset="0"/>
                <a:cs typeface="Arial" pitchFamily="34" charset="0"/>
              </a:rPr>
              <a:t>هر ماده ی فهرست { سنجه } به طور </a:t>
            </a:r>
            <a:r>
              <a:rPr lang="fa-IR" sz="2400" dirty="0" smtClean="0">
                <a:solidFill>
                  <a:srgbClr val="FF33CC"/>
                </a:solidFill>
                <a:latin typeface="Arial" pitchFamily="34" charset="0"/>
                <a:cs typeface="Arial" pitchFamily="34" charset="0"/>
              </a:rPr>
              <a:t>کاملاً روشن</a:t>
            </a:r>
            <a:r>
              <a:rPr lang="fa-IR" sz="2400" dirty="0" smtClean="0">
                <a:latin typeface="Arial" pitchFamily="34" charset="0"/>
                <a:cs typeface="Arial" pitchFamily="34" charset="0"/>
              </a:rPr>
              <a:t> موضوع مورد ارزش یابی را بیان می کند. </a:t>
            </a:r>
          </a:p>
          <a:p>
            <a:pPr algn="r" eaLnBrk="1" hangingPunct="1">
              <a:lnSpc>
                <a:spcPct val="90000"/>
              </a:lnSpc>
            </a:pPr>
            <a:r>
              <a:rPr lang="fa-IR" sz="2400" dirty="0" smtClean="0">
                <a:latin typeface="Arial" pitchFamily="34" charset="0"/>
                <a:cs typeface="Arial" pitchFamily="34" charset="0"/>
              </a:rPr>
              <a:t>هر ماده { سنجه } بر </a:t>
            </a:r>
            <a:r>
              <a:rPr lang="fa-IR" sz="2400" dirty="0" smtClean="0">
                <a:solidFill>
                  <a:srgbClr val="FF33CC"/>
                </a:solidFill>
                <a:latin typeface="Arial" pitchFamily="34" charset="0"/>
                <a:cs typeface="Arial" pitchFamily="34" charset="0"/>
              </a:rPr>
              <a:t>یک رفتار یا ویژگی قابل مشاهده</a:t>
            </a:r>
            <a:r>
              <a:rPr lang="fa-IR" sz="2400" dirty="0" smtClean="0">
                <a:latin typeface="Arial" pitchFamily="34" charset="0"/>
                <a:cs typeface="Arial" pitchFamily="34" charset="0"/>
              </a:rPr>
              <a:t> تأکید می کند. </a:t>
            </a:r>
          </a:p>
          <a:p>
            <a:pPr algn="r" eaLnBrk="1" hangingPunct="1">
              <a:lnSpc>
                <a:spcPct val="90000"/>
              </a:lnSpc>
            </a:pPr>
            <a:r>
              <a:rPr lang="fa-IR" sz="2400" dirty="0" smtClean="0">
                <a:solidFill>
                  <a:srgbClr val="FF33CC"/>
                </a:solidFill>
                <a:latin typeface="Arial" pitchFamily="34" charset="0"/>
                <a:cs typeface="Arial" pitchFamily="34" charset="0"/>
              </a:rPr>
              <a:t>تنها رفتارها یا ویژگی های مهم</a:t>
            </a:r>
            <a:r>
              <a:rPr lang="fa-IR" sz="2400" dirty="0" smtClean="0">
                <a:latin typeface="Arial" pitchFamily="34" charset="0"/>
                <a:cs typeface="Arial" pitchFamily="34" charset="0"/>
              </a:rPr>
              <a:t> در فهرست منظور می شوند. </a:t>
            </a:r>
          </a:p>
          <a:p>
            <a:pPr algn="r" eaLnBrk="1" hangingPunct="1">
              <a:lnSpc>
                <a:spcPct val="90000"/>
              </a:lnSpc>
            </a:pPr>
            <a:r>
              <a:rPr lang="fa-IR" sz="2400" dirty="0" smtClean="0">
                <a:latin typeface="Arial" pitchFamily="34" charset="0"/>
                <a:cs typeface="Arial" pitchFamily="34" charset="0"/>
              </a:rPr>
              <a:t>نکته : تنها زمانی که امکان استفاده از ابزارهای دیگر وجود ندارد از فهرست وارسی استفاده می شود مثلا برای ثبت رشد رفتار اجتماعی دانش . آموز فهرست وارسی کوتاه مناسب است</a:t>
            </a:r>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linds(horizontal)">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 calcmode="lin" valueType="num">
                                      <p:cBhvr additive="base">
                                        <p:cTn id="12"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3795">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3795">
                                            <p:txEl>
                                              <p:pRg st="1" end="1"/>
                                            </p:txEl>
                                          </p:spTgt>
                                        </p:tgtEl>
                                        <p:attrNameLst>
                                          <p:attrName>style.visibility</p:attrName>
                                        </p:attrNameLst>
                                      </p:cBhvr>
                                      <p:to>
                                        <p:strVal val="visible"/>
                                      </p:to>
                                    </p:set>
                                    <p:anim calcmode="lin" valueType="num">
                                      <p:cBhvr additive="base">
                                        <p:cTn id="16"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3795">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3795">
                                            <p:txEl>
                                              <p:pRg st="2" end="2"/>
                                            </p:txEl>
                                          </p:spTgt>
                                        </p:tgtEl>
                                        <p:attrNameLst>
                                          <p:attrName>style.visibility</p:attrName>
                                        </p:attrNameLst>
                                      </p:cBhvr>
                                      <p:to>
                                        <p:strVal val="visible"/>
                                      </p:to>
                                    </p:set>
                                    <p:anim calcmode="lin" valueType="num">
                                      <p:cBhvr additive="base">
                                        <p:cTn id="20"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3795">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3795">
                                            <p:txEl>
                                              <p:pRg st="3" end="3"/>
                                            </p:txEl>
                                          </p:spTgt>
                                        </p:tgtEl>
                                        <p:attrNameLst>
                                          <p:attrName>style.visibility</p:attrName>
                                        </p:attrNameLst>
                                      </p:cBhvr>
                                      <p:to>
                                        <p:strVal val="visible"/>
                                      </p:to>
                                    </p:set>
                                    <p:anim calcmode="lin" valueType="num">
                                      <p:cBhvr additive="base">
                                        <p:cTn id="24" dur="5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3795">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3795">
                                            <p:txEl>
                                              <p:pRg st="4" end="4"/>
                                            </p:txEl>
                                          </p:spTgt>
                                        </p:tgtEl>
                                        <p:attrNameLst>
                                          <p:attrName>style.visibility</p:attrName>
                                        </p:attrNameLst>
                                      </p:cBhvr>
                                      <p:to>
                                        <p:strVal val="visible"/>
                                      </p:to>
                                    </p:set>
                                    <p:anim calcmode="lin" valueType="num">
                                      <p:cBhvr additive="base">
                                        <p:cTn id="28" dur="5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3795">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3795">
                                            <p:txEl>
                                              <p:pRg st="5" end="5"/>
                                            </p:txEl>
                                          </p:spTgt>
                                        </p:tgtEl>
                                        <p:attrNameLst>
                                          <p:attrName>style.visibility</p:attrName>
                                        </p:attrNameLst>
                                      </p:cBhvr>
                                      <p:to>
                                        <p:strVal val="visible"/>
                                      </p:to>
                                    </p:set>
                                    <p:anim calcmode="lin" valueType="num">
                                      <p:cBhvr additive="base">
                                        <p:cTn id="32" dur="500" fill="hold"/>
                                        <p:tgtEl>
                                          <p:spTgt spid="3379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379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fa-IR" smtClean="0">
                <a:solidFill>
                  <a:srgbClr val="660033"/>
                </a:solidFill>
              </a:rPr>
              <a:t>نکته های مهم در فهرست وارسی</a:t>
            </a:r>
            <a:r>
              <a:rPr lang="fa-IR" smtClean="0"/>
              <a:t> :</a:t>
            </a:r>
            <a:endParaRPr lang="en-US" smtClean="0"/>
          </a:p>
        </p:txBody>
      </p:sp>
      <p:sp>
        <p:nvSpPr>
          <p:cNvPr id="34819" name="Rectangle 3"/>
          <p:cNvSpPr>
            <a:spLocks noGrp="1" noChangeArrowheads="1"/>
          </p:cNvSpPr>
          <p:nvPr>
            <p:ph type="body" idx="1"/>
          </p:nvPr>
        </p:nvSpPr>
        <p:spPr>
          <a:xfrm>
            <a:off x="457200" y="1524000"/>
            <a:ext cx="8229600" cy="4525963"/>
          </a:xfrm>
        </p:spPr>
        <p:txBody>
          <a:bodyPr/>
          <a:lstStyle/>
          <a:p>
            <a:pPr eaLnBrk="1" hangingPunct="1">
              <a:lnSpc>
                <a:spcPct val="80000"/>
              </a:lnSpc>
            </a:pPr>
            <a:r>
              <a:rPr lang="fa-IR" sz="2800" smtClean="0"/>
              <a:t>1- از فهرست وارسی یا چک لیست بیشتر در </a:t>
            </a:r>
            <a:r>
              <a:rPr lang="fa-IR" sz="2800" smtClean="0">
                <a:solidFill>
                  <a:srgbClr val="FF33CC"/>
                </a:solidFill>
              </a:rPr>
              <a:t>قضاوت های کلی</a:t>
            </a:r>
            <a:r>
              <a:rPr lang="fa-IR" sz="2800" smtClean="0"/>
              <a:t> استفاده شود . مثلا</a:t>
            </a:r>
          </a:p>
          <a:p>
            <a:pPr eaLnBrk="1" hangingPunct="1">
              <a:lnSpc>
                <a:spcPct val="80000"/>
              </a:lnSpc>
            </a:pPr>
            <a:r>
              <a:rPr lang="fa-IR" sz="2800" smtClean="0"/>
              <a:t>آیا بهداشت فردی را رعایت می کند ؟ بله        خیر </a:t>
            </a:r>
          </a:p>
          <a:p>
            <a:pPr eaLnBrk="1" hangingPunct="1">
              <a:lnSpc>
                <a:spcPct val="80000"/>
              </a:lnSpc>
            </a:pPr>
            <a:r>
              <a:rPr lang="fa-IR" sz="2800" smtClean="0"/>
              <a:t>دانش آموز می تواند به دیگران احترام بگذارد ؟ بله  خیر </a:t>
            </a:r>
          </a:p>
          <a:p>
            <a:pPr eaLnBrk="1" hangingPunct="1">
              <a:lnSpc>
                <a:spcPct val="80000"/>
              </a:lnSpc>
            </a:pPr>
            <a:r>
              <a:rPr lang="fa-IR" sz="2800" smtClean="0">
                <a:solidFill>
                  <a:srgbClr val="FF33CC"/>
                </a:solidFill>
              </a:rPr>
              <a:t>2-نمی توانیم نگرش ها</a:t>
            </a:r>
            <a:r>
              <a:rPr lang="fa-IR" sz="2800" smtClean="0"/>
              <a:t> را با چک لیست اندازه بگیریم . </a:t>
            </a:r>
          </a:p>
          <a:p>
            <a:pPr eaLnBrk="1" hangingPunct="1">
              <a:lnSpc>
                <a:spcPct val="80000"/>
              </a:lnSpc>
            </a:pPr>
            <a:r>
              <a:rPr lang="fa-IR" sz="2800" smtClean="0"/>
              <a:t>3-همکاران باید </a:t>
            </a:r>
            <a:r>
              <a:rPr lang="fa-IR" sz="2800" smtClean="0">
                <a:solidFill>
                  <a:srgbClr val="FF33CC"/>
                </a:solidFill>
              </a:rPr>
              <a:t>رفتارهای هدفمند</a:t>
            </a:r>
            <a:r>
              <a:rPr lang="fa-IR" sz="2800" smtClean="0"/>
              <a:t> دانش آموزان را ثبت نمایند  ( از نظر اهداف )</a:t>
            </a:r>
          </a:p>
          <a:p>
            <a:pPr eaLnBrk="1" hangingPunct="1">
              <a:lnSpc>
                <a:spcPct val="80000"/>
              </a:lnSpc>
            </a:pPr>
            <a:r>
              <a:rPr lang="fa-IR" sz="2800" smtClean="0"/>
              <a:t>4- فهرست وارسی بهتر است </a:t>
            </a:r>
            <a:r>
              <a:rPr lang="fa-IR" sz="2800" smtClean="0">
                <a:solidFill>
                  <a:srgbClr val="FF33CC"/>
                </a:solidFill>
              </a:rPr>
              <a:t>فردی</a:t>
            </a:r>
            <a:r>
              <a:rPr lang="fa-IR" sz="2800" smtClean="0"/>
              <a:t> باشد و محدود </a:t>
            </a:r>
          </a:p>
          <a:p>
            <a:pPr eaLnBrk="1" hangingPunct="1">
              <a:lnSpc>
                <a:spcPct val="80000"/>
              </a:lnSpc>
            </a:pPr>
            <a:r>
              <a:rPr lang="fa-IR" sz="2800" smtClean="0"/>
              <a:t>5- اگر معلم بخواهد از چک لیست گروهی استفاده کند آن را در پوشه کار خودش قرار می دهد و از آن در پایان ماه در ارزیابی استفاده می کند . </a:t>
            </a:r>
          </a:p>
          <a:p>
            <a:pPr eaLnBrk="1" hangingPunct="1">
              <a:lnSpc>
                <a:spcPct val="80000"/>
              </a:lnSpc>
            </a:pP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ppt_x"/>
                                          </p:val>
                                        </p:tav>
                                        <p:tav tm="100000">
                                          <p:val>
                                            <p:strVal val="#ppt_x"/>
                                          </p:val>
                                        </p:tav>
                                      </p:tavLst>
                                    </p:anim>
                                    <p:anim calcmode="lin" valueType="num">
                                      <p:cBhvr additive="base">
                                        <p:cTn id="8" dur="500" fill="hold"/>
                                        <p:tgtEl>
                                          <p:spTgt spid="348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4819">
                                            <p:txEl>
                                              <p:pRg st="0" end="0"/>
                                            </p:txEl>
                                          </p:spTgt>
                                        </p:tgtEl>
                                        <p:attrNameLst>
                                          <p:attrName>style.visibility</p:attrName>
                                        </p:attrNameLst>
                                      </p:cBhvr>
                                      <p:to>
                                        <p:strVal val="visible"/>
                                      </p:to>
                                    </p:set>
                                    <p:animEffect transition="in" filter="checkerboard(across)">
                                      <p:cBhvr>
                                        <p:cTn id="13" dur="500"/>
                                        <p:tgtEl>
                                          <p:spTgt spid="34819">
                                            <p:txEl>
                                              <p:pRg st="0" end="0"/>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4819">
                                            <p:txEl>
                                              <p:pRg st="1" end="1"/>
                                            </p:txEl>
                                          </p:spTgt>
                                        </p:tgtEl>
                                        <p:attrNameLst>
                                          <p:attrName>style.visibility</p:attrName>
                                        </p:attrNameLst>
                                      </p:cBhvr>
                                      <p:to>
                                        <p:strVal val="visible"/>
                                      </p:to>
                                    </p:set>
                                    <p:animEffect transition="in" filter="checkerboard(across)">
                                      <p:cBhvr>
                                        <p:cTn id="16" dur="500"/>
                                        <p:tgtEl>
                                          <p:spTgt spid="34819">
                                            <p:txEl>
                                              <p:pRg st="1" end="1"/>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Effect transition="in" filter="checkerboard(across)">
                                      <p:cBhvr>
                                        <p:cTn id="19" dur="500"/>
                                        <p:tgtEl>
                                          <p:spTgt spid="34819">
                                            <p:txEl>
                                              <p:pRg st="2" end="2"/>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34819">
                                            <p:txEl>
                                              <p:pRg st="3" end="3"/>
                                            </p:txEl>
                                          </p:spTgt>
                                        </p:tgtEl>
                                        <p:attrNameLst>
                                          <p:attrName>style.visibility</p:attrName>
                                        </p:attrNameLst>
                                      </p:cBhvr>
                                      <p:to>
                                        <p:strVal val="visible"/>
                                      </p:to>
                                    </p:set>
                                    <p:animEffect transition="in" filter="checkerboard(across)">
                                      <p:cBhvr>
                                        <p:cTn id="22" dur="500"/>
                                        <p:tgtEl>
                                          <p:spTgt spid="34819">
                                            <p:txEl>
                                              <p:pRg st="3" end="3"/>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34819">
                                            <p:txEl>
                                              <p:pRg st="4" end="4"/>
                                            </p:txEl>
                                          </p:spTgt>
                                        </p:tgtEl>
                                        <p:attrNameLst>
                                          <p:attrName>style.visibility</p:attrName>
                                        </p:attrNameLst>
                                      </p:cBhvr>
                                      <p:to>
                                        <p:strVal val="visible"/>
                                      </p:to>
                                    </p:set>
                                    <p:animEffect transition="in" filter="checkerboard(across)">
                                      <p:cBhvr>
                                        <p:cTn id="25" dur="500"/>
                                        <p:tgtEl>
                                          <p:spTgt spid="34819">
                                            <p:txEl>
                                              <p:pRg st="4" end="4"/>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34819">
                                            <p:txEl>
                                              <p:pRg st="5" end="5"/>
                                            </p:txEl>
                                          </p:spTgt>
                                        </p:tgtEl>
                                        <p:attrNameLst>
                                          <p:attrName>style.visibility</p:attrName>
                                        </p:attrNameLst>
                                      </p:cBhvr>
                                      <p:to>
                                        <p:strVal val="visible"/>
                                      </p:to>
                                    </p:set>
                                    <p:animEffect transition="in" filter="checkerboard(across)">
                                      <p:cBhvr>
                                        <p:cTn id="28" dur="500"/>
                                        <p:tgtEl>
                                          <p:spTgt spid="34819">
                                            <p:txEl>
                                              <p:pRg st="5" end="5"/>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34819">
                                            <p:txEl>
                                              <p:pRg st="6" end="6"/>
                                            </p:txEl>
                                          </p:spTgt>
                                        </p:tgtEl>
                                        <p:attrNameLst>
                                          <p:attrName>style.visibility</p:attrName>
                                        </p:attrNameLst>
                                      </p:cBhvr>
                                      <p:to>
                                        <p:strVal val="visible"/>
                                      </p:to>
                                    </p:set>
                                    <p:animEffect transition="in" filter="checkerboard(across)">
                                      <p:cBhvr>
                                        <p:cTn id="31" dur="500"/>
                                        <p:tgtEl>
                                          <p:spTgt spid="348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792162"/>
          </a:xfrm>
        </p:spPr>
        <p:txBody>
          <a:bodyPr>
            <a:noAutofit/>
          </a:bodyPr>
          <a:lstStyle/>
          <a:p>
            <a:pPr algn="ctr" eaLnBrk="1" hangingPunct="1"/>
            <a:r>
              <a:rPr lang="fa-IR" sz="4000" b="1" dirty="0" smtClean="0">
                <a:solidFill>
                  <a:srgbClr val="000000"/>
                </a:solidFill>
                <a:latin typeface="Arial" pitchFamily="34" charset="0"/>
                <a:cs typeface="Arial" pitchFamily="34" charset="0"/>
              </a:rPr>
              <a:t>مراحل و قواعد  توليد فهرست وارسي</a:t>
            </a:r>
            <a:br>
              <a:rPr lang="fa-IR" sz="4000" b="1" dirty="0" smtClean="0">
                <a:solidFill>
                  <a:srgbClr val="000000"/>
                </a:solidFill>
                <a:latin typeface="Arial" pitchFamily="34" charset="0"/>
                <a:cs typeface="Arial" pitchFamily="34" charset="0"/>
              </a:rPr>
            </a:br>
            <a:endParaRPr lang="en-US" sz="4000" b="1" dirty="0" smtClean="0">
              <a:solidFill>
                <a:srgbClr val="000000"/>
              </a:solidFill>
              <a:latin typeface="Arial" pitchFamily="34" charset="0"/>
              <a:cs typeface="Arial" pitchFamily="34" charset="0"/>
            </a:endParaRPr>
          </a:p>
        </p:txBody>
      </p:sp>
      <p:sp>
        <p:nvSpPr>
          <p:cNvPr id="35843" name="Rectangle 3"/>
          <p:cNvSpPr>
            <a:spLocks noGrp="1" noChangeArrowheads="1"/>
          </p:cNvSpPr>
          <p:nvPr>
            <p:ph type="body" idx="1"/>
          </p:nvPr>
        </p:nvSpPr>
        <p:spPr>
          <a:xfrm>
            <a:off x="304800" y="1295400"/>
            <a:ext cx="8610600" cy="4830763"/>
          </a:xfrm>
        </p:spPr>
        <p:txBody>
          <a:bodyPr>
            <a:normAutofit lnSpcReduction="10000"/>
          </a:bodyPr>
          <a:lstStyle/>
          <a:p>
            <a:pPr algn="r" eaLnBrk="1" hangingPunct="1">
              <a:lnSpc>
                <a:spcPct val="90000"/>
              </a:lnSpc>
            </a:pPr>
            <a:r>
              <a:rPr lang="ar-SA" sz="2400" dirty="0" smtClean="0">
                <a:latin typeface="Arial" pitchFamily="34" charset="0"/>
                <a:cs typeface="Arial" pitchFamily="34" charset="0"/>
              </a:rPr>
              <a:t>نشانه‌ها</a:t>
            </a:r>
            <a:r>
              <a:rPr lang="fa-IR" sz="2400" dirty="0" smtClean="0">
                <a:latin typeface="Arial" pitchFamily="34" charset="0"/>
                <a:cs typeface="Arial" pitchFamily="34" charset="0"/>
              </a:rPr>
              <a:t>یا سنجه های </a:t>
            </a:r>
            <a:r>
              <a:rPr lang="ar-SA" sz="2400" dirty="0" smtClean="0">
                <a:latin typeface="Arial" pitchFamily="34" charset="0"/>
                <a:cs typeface="Arial" pitchFamily="34" charset="0"/>
              </a:rPr>
              <a:t> هر يک از انتظارات تهيه شود</a:t>
            </a:r>
            <a:endParaRPr lang="fa-IR" sz="2400" dirty="0" smtClean="0">
              <a:latin typeface="Arial" pitchFamily="34" charset="0"/>
              <a:cs typeface="Arial" pitchFamily="34" charset="0"/>
            </a:endParaRPr>
          </a:p>
          <a:p>
            <a:pPr algn="r">
              <a:lnSpc>
                <a:spcPct val="90000"/>
              </a:lnSpc>
            </a:pPr>
            <a:r>
              <a:rPr lang="fa-IR" sz="2400" dirty="0" smtClean="0">
                <a:latin typeface="Arial" pitchFamily="34" charset="0"/>
                <a:cs typeface="Arial" pitchFamily="34" charset="0"/>
              </a:rPr>
              <a:t>1 - یعنی اگر برای بررسی تحقق یک انتظار آموزشی قرار است فهرست وارسی تهیه شود ابتدا سنجه های تحقق آن انتظار را تعریف کرده سپس به صورت فهرست در آوریم </a:t>
            </a:r>
            <a:r>
              <a:rPr lang="fa-IR" sz="2400" dirty="0" smtClean="0">
                <a:solidFill>
                  <a:srgbClr val="FF33CC"/>
                </a:solidFill>
                <a:latin typeface="Arial" pitchFamily="34" charset="0"/>
                <a:cs typeface="Arial" pitchFamily="34" charset="0"/>
              </a:rPr>
              <a:t>برای مثال اگر برای مشاهده ی مهارت و توانایی دانش آموزان در استفاده از میکروسکوپ فهرست وارسی تهیه شود باید مراحل و فعالیت های لازم در کار را فهرست نمود. </a:t>
            </a:r>
            <a:endParaRPr lang="en-US" sz="2400" dirty="0" smtClean="0">
              <a:solidFill>
                <a:srgbClr val="FF33CC"/>
              </a:solidFill>
              <a:latin typeface="Arial" pitchFamily="34" charset="0"/>
              <a:cs typeface="Arial" pitchFamily="34" charset="0"/>
            </a:endParaRPr>
          </a:p>
          <a:p>
            <a:pPr algn="r" eaLnBrk="1" hangingPunct="1">
              <a:lnSpc>
                <a:spcPct val="90000"/>
              </a:lnSpc>
            </a:pPr>
            <a:r>
              <a:rPr lang="ar-SA" sz="2400" dirty="0" smtClean="0">
                <a:latin typeface="Arial" pitchFamily="34" charset="0"/>
                <a:cs typeface="Arial" pitchFamily="34" charset="0"/>
              </a:rPr>
              <a:t> </a:t>
            </a:r>
            <a:r>
              <a:rPr lang="fa-IR" sz="2400" dirty="0" smtClean="0">
                <a:latin typeface="Arial" pitchFamily="34" charset="0"/>
                <a:cs typeface="Arial" pitchFamily="34" charset="0"/>
              </a:rPr>
              <a:t>2 - </a:t>
            </a:r>
            <a:r>
              <a:rPr lang="ar-SA" sz="2400" dirty="0" smtClean="0">
                <a:latin typeface="Arial" pitchFamily="34" charset="0"/>
                <a:cs typeface="Arial" pitchFamily="34" charset="0"/>
              </a:rPr>
              <a:t>فعاليت‌ها و شواهد تحقق انتظار آموزشي مورد نظر ، به صورت عبارت‌ها و يا جملات کوتاه اما واضح </a:t>
            </a:r>
            <a:r>
              <a:rPr lang="en-US" sz="2400" dirty="0" smtClean="0">
                <a:latin typeface="Arial" pitchFamily="34" charset="0"/>
                <a:cs typeface="Arial" pitchFamily="34" charset="0"/>
              </a:rPr>
              <a:t> ,</a:t>
            </a:r>
            <a:r>
              <a:rPr lang="ar-SA" sz="2400" dirty="0" smtClean="0">
                <a:latin typeface="Arial" pitchFamily="34" charset="0"/>
                <a:cs typeface="Arial" pitchFamily="34" charset="0"/>
              </a:rPr>
              <a:t>قابل مشاهده نوشته شود</a:t>
            </a:r>
            <a:r>
              <a:rPr lang="en-US" sz="2400" dirty="0" smtClean="0">
                <a:latin typeface="Arial" pitchFamily="34" charset="0"/>
                <a:cs typeface="Arial" pitchFamily="34" charset="0"/>
              </a:rPr>
              <a:t>)</a:t>
            </a:r>
            <a:r>
              <a:rPr lang="fa-IR" sz="2400" dirty="0" smtClean="0">
                <a:latin typeface="Arial" pitchFamily="34" charset="0"/>
                <a:cs typeface="Arial" pitchFamily="34" charset="0"/>
              </a:rPr>
              <a:t> این عبارت ها یا جمله ها را سنجه های فهرست وارسی گویند .)</a:t>
            </a:r>
            <a:endParaRPr lang="en-US" sz="2400" dirty="0" smtClean="0">
              <a:latin typeface="Arial" pitchFamily="34" charset="0"/>
              <a:cs typeface="Arial" pitchFamily="34" charset="0"/>
            </a:endParaRPr>
          </a:p>
          <a:p>
            <a:pPr algn="r" eaLnBrk="1" hangingPunct="1">
              <a:lnSpc>
                <a:spcPct val="90000"/>
              </a:lnSpc>
            </a:pPr>
            <a:r>
              <a:rPr lang="fa-IR" sz="2400" dirty="0" smtClean="0">
                <a:latin typeface="Arial" pitchFamily="34" charset="0"/>
                <a:cs typeface="Arial" pitchFamily="34" charset="0"/>
              </a:rPr>
              <a:t>3 - </a:t>
            </a:r>
            <a:r>
              <a:rPr lang="ar-SA" sz="2400" dirty="0" smtClean="0">
                <a:latin typeface="Arial" pitchFamily="34" charset="0"/>
                <a:cs typeface="Arial" pitchFamily="34" charset="0"/>
              </a:rPr>
              <a:t>جدول مناسبي براي اين </a:t>
            </a:r>
            <a:r>
              <a:rPr lang="fa-IR" sz="2400" dirty="0" smtClean="0">
                <a:latin typeface="Arial" pitchFamily="34" charset="0"/>
                <a:cs typeface="Arial" pitchFamily="34" charset="0"/>
              </a:rPr>
              <a:t>فهرست وارسي </a:t>
            </a:r>
            <a:r>
              <a:rPr lang="ar-SA" sz="2400" dirty="0" smtClean="0">
                <a:latin typeface="Arial" pitchFamily="34" charset="0"/>
                <a:cs typeface="Arial" pitchFamily="34" charset="0"/>
              </a:rPr>
              <a:t>تهيه کنيد . </a:t>
            </a:r>
            <a:endParaRPr lang="fa-IR" sz="2400" dirty="0" smtClean="0">
              <a:latin typeface="Arial" pitchFamily="34" charset="0"/>
              <a:cs typeface="Arial" pitchFamily="34" charset="0"/>
            </a:endParaRPr>
          </a:p>
          <a:p>
            <a:pPr algn="r" eaLnBrk="1" hangingPunct="1">
              <a:lnSpc>
                <a:spcPct val="90000"/>
              </a:lnSpc>
            </a:pPr>
            <a:r>
              <a:rPr lang="fa-IR" sz="2400" dirty="0" smtClean="0">
                <a:latin typeface="Arial" pitchFamily="34" charset="0"/>
                <a:cs typeface="Arial" pitchFamily="34" charset="0"/>
              </a:rPr>
              <a:t>4 - فهرست وارسي </a:t>
            </a:r>
            <a:r>
              <a:rPr lang="ar-SA" sz="2400" dirty="0" smtClean="0">
                <a:latin typeface="Arial" pitchFamily="34" charset="0"/>
                <a:cs typeface="Arial" pitchFamily="34" charset="0"/>
              </a:rPr>
              <a:t>را خودتان يک بار اجرا کنيد تا نارسايي هاي آن مشخص شود.</a:t>
            </a:r>
            <a:endParaRPr lang="fa-IR" sz="2400" dirty="0" smtClean="0">
              <a:latin typeface="Arial" pitchFamily="34" charset="0"/>
              <a:cs typeface="Arial" pitchFamily="34" charset="0"/>
            </a:endParaRPr>
          </a:p>
          <a:p>
            <a:pPr algn="r" eaLnBrk="1" hangingPunct="1">
              <a:lnSpc>
                <a:spcPct val="90000"/>
              </a:lnSpc>
            </a:pPr>
            <a:r>
              <a:rPr lang="fa-IR" sz="2400" dirty="0" smtClean="0">
                <a:latin typeface="Arial" pitchFamily="34" charset="0"/>
                <a:cs typeface="Arial" pitchFamily="34" charset="0"/>
              </a:rPr>
              <a:t>5 - در صورتی که انتظار آموزشی </a:t>
            </a:r>
            <a:r>
              <a:rPr lang="fa-IR" sz="2400" dirty="0" smtClean="0">
                <a:solidFill>
                  <a:srgbClr val="FF33CC"/>
                </a:solidFill>
                <a:latin typeface="Arial" pitchFamily="34" charset="0"/>
                <a:cs typeface="Arial" pitchFamily="34" charset="0"/>
              </a:rPr>
              <a:t>به صورت فرایندی تعریف</a:t>
            </a:r>
            <a:r>
              <a:rPr lang="fa-IR" sz="2400" dirty="0" smtClean="0">
                <a:latin typeface="Arial" pitchFamily="34" charset="0"/>
                <a:cs typeface="Arial" pitchFamily="34" charset="0"/>
              </a:rPr>
              <a:t> شده است باید ترتیب</a:t>
            </a:r>
            <a:r>
              <a:rPr lang="fa-IR" sz="2200" dirty="0" smtClean="0">
                <a:latin typeface="Arial" pitchFamily="34" charset="0"/>
                <a:cs typeface="Arial" pitchFamily="34" charset="0"/>
              </a:rPr>
              <a:t>زمانی ( سنجه ها ) رعایت شود</a:t>
            </a:r>
            <a:endParaRPr lang="en-US" sz="2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diamond(in)">
                                      <p:cBhvr>
                                        <p:cTn id="7" dur="20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 calcmode="lin" valueType="num">
                                      <p:cBhvr additive="base">
                                        <p:cTn id="12"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5843">
                                            <p:txEl>
                                              <p:pRg st="1" end="1"/>
                                            </p:txEl>
                                          </p:spTgt>
                                        </p:tgtEl>
                                        <p:attrNameLst>
                                          <p:attrName>style.visibility</p:attrName>
                                        </p:attrNameLst>
                                      </p:cBhvr>
                                      <p:to>
                                        <p:strVal val="visible"/>
                                      </p:to>
                                    </p:set>
                                    <p:anim calcmode="lin" valueType="num">
                                      <p:cBhvr additive="base">
                                        <p:cTn id="18"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5843">
                                            <p:txEl>
                                              <p:pRg st="2" end="2"/>
                                            </p:txEl>
                                          </p:spTgt>
                                        </p:tgtEl>
                                        <p:attrNameLst>
                                          <p:attrName>style.visibility</p:attrName>
                                        </p:attrNameLst>
                                      </p:cBhvr>
                                      <p:to>
                                        <p:strVal val="visible"/>
                                      </p:to>
                                    </p:set>
                                    <p:anim calcmode="lin" valueType="num">
                                      <p:cBhvr additive="base">
                                        <p:cTn id="24"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35843">
                                            <p:txEl>
                                              <p:pRg st="3" end="3"/>
                                            </p:txEl>
                                          </p:spTgt>
                                        </p:tgtEl>
                                        <p:attrNameLst>
                                          <p:attrName>style.visibility</p:attrName>
                                        </p:attrNameLst>
                                      </p:cBhvr>
                                      <p:to>
                                        <p:strVal val="visible"/>
                                      </p:to>
                                    </p:set>
                                    <p:animEffect transition="in" filter="diamond(in)">
                                      <p:cBhvr>
                                        <p:cTn id="30" dur="2000"/>
                                        <p:tgtEl>
                                          <p:spTgt spid="3584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35843">
                                            <p:txEl>
                                              <p:pRg st="4" end="4"/>
                                            </p:txEl>
                                          </p:spTgt>
                                        </p:tgtEl>
                                        <p:attrNameLst>
                                          <p:attrName>style.visibility</p:attrName>
                                        </p:attrNameLst>
                                      </p:cBhvr>
                                      <p:to>
                                        <p:strVal val="visible"/>
                                      </p:to>
                                    </p:set>
                                    <p:animEffect transition="in" filter="box(in)">
                                      <p:cBhvr>
                                        <p:cTn id="35" dur="500"/>
                                        <p:tgtEl>
                                          <p:spTgt spid="3584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5843">
                                            <p:txEl>
                                              <p:pRg st="5" end="5"/>
                                            </p:txEl>
                                          </p:spTgt>
                                        </p:tgtEl>
                                        <p:attrNameLst>
                                          <p:attrName>style.visibility</p:attrName>
                                        </p:attrNameLst>
                                      </p:cBhvr>
                                      <p:to>
                                        <p:strVal val="visible"/>
                                      </p:to>
                                    </p:set>
                                    <p:anim calcmode="lin" valueType="num">
                                      <p:cBhvr additive="base">
                                        <p:cTn id="40" dur="500" fill="hold"/>
                                        <p:tgtEl>
                                          <p:spTgt spid="35843">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58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66800" y="274638"/>
            <a:ext cx="7866888" cy="1143000"/>
          </a:xfrm>
        </p:spPr>
        <p:txBody>
          <a:bodyPr>
            <a:noAutofit/>
          </a:bodyPr>
          <a:lstStyle/>
          <a:p>
            <a:pPr algn="ctr" eaLnBrk="1" hangingPunct="1"/>
            <a:r>
              <a:rPr lang="fa-IR" sz="2400" b="1" dirty="0" smtClean="0">
                <a:latin typeface="Arial" pitchFamily="34" charset="0"/>
                <a:cs typeface="Arial" pitchFamily="34" charset="0"/>
              </a:rPr>
              <a:t>فهرست وارسي مهارت کار با ميکروسکوپ</a:t>
            </a:r>
            <a:r>
              <a:rPr lang="fa-IR" sz="2000" dirty="0" smtClean="0">
                <a:latin typeface="Arial" pitchFamily="34" charset="0"/>
                <a:cs typeface="Arial" pitchFamily="34" charset="0"/>
              </a:rPr>
              <a:t/>
            </a:r>
            <a:br>
              <a:rPr lang="fa-IR" sz="2000" dirty="0" smtClean="0">
                <a:latin typeface="Arial" pitchFamily="34" charset="0"/>
                <a:cs typeface="Arial" pitchFamily="34" charset="0"/>
              </a:rPr>
            </a:br>
            <a:r>
              <a:rPr lang="fa-IR" sz="2000" dirty="0" smtClean="0">
                <a:latin typeface="Arial" pitchFamily="34" charset="0"/>
                <a:cs typeface="Arial" pitchFamily="34" charset="0"/>
              </a:rPr>
              <a:t> نام دانش آموز                                                               تاريخ</a:t>
            </a:r>
            <a:endParaRPr lang="en-US" sz="2000" dirty="0" smtClean="0">
              <a:latin typeface="Arial" pitchFamily="34" charset="0"/>
              <a:cs typeface="Arial" pitchFamily="34" charset="0"/>
            </a:endParaRPr>
          </a:p>
        </p:txBody>
      </p:sp>
      <p:graphicFrame>
        <p:nvGraphicFramePr>
          <p:cNvPr id="30808" name="Group 88"/>
          <p:cNvGraphicFramePr>
            <a:graphicFrameLocks noGrp="1"/>
          </p:cNvGraphicFramePr>
          <p:nvPr>
            <p:ph type="body" idx="1"/>
          </p:nvPr>
        </p:nvGraphicFramePr>
        <p:xfrm>
          <a:off x="1143000" y="1600200"/>
          <a:ext cx="7543801" cy="4525964"/>
        </p:xfrm>
        <a:graphic>
          <a:graphicData uri="http://schemas.openxmlformats.org/drawingml/2006/table">
            <a:tbl>
              <a:tblPr rtl="1"/>
              <a:tblGrid>
                <a:gridCol w="700933"/>
                <a:gridCol w="4959068"/>
                <a:gridCol w="941900"/>
                <a:gridCol w="941900"/>
              </a:tblGrid>
              <a:tr h="79057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dirty="0" smtClean="0">
                          <a:ln>
                            <a:noFill/>
                          </a:ln>
                          <a:solidFill>
                            <a:srgbClr val="003399"/>
                          </a:solidFill>
                          <a:effectLst/>
                          <a:latin typeface="Arial" charset="0"/>
                          <a:cs typeface="Arial" charset="0"/>
                        </a:rPr>
                        <a:t>رديف</a:t>
                      </a:r>
                      <a:endParaRPr kumimoji="0" lang="en-US" sz="1800" b="1" i="0" u="none" strike="noStrike" cap="none" normalizeH="0" baseline="0" dirty="0" smtClean="0">
                        <a:ln>
                          <a:noFill/>
                        </a:ln>
                        <a:solidFill>
                          <a:srgbClr val="0033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dirty="0" smtClean="0">
                          <a:ln>
                            <a:noFill/>
                          </a:ln>
                          <a:solidFill>
                            <a:srgbClr val="003399"/>
                          </a:solidFill>
                          <a:effectLst/>
                          <a:latin typeface="Arial" charset="0"/>
                          <a:cs typeface="Arial" charset="0"/>
                        </a:rPr>
                        <a:t>مولفه هاي مورد مشاهده </a:t>
                      </a:r>
                      <a:endParaRPr kumimoji="0" lang="en-US" sz="2800" b="0" i="0" u="none" strike="noStrike" cap="none" normalizeH="0" baseline="0" dirty="0" smtClean="0">
                        <a:ln>
                          <a:noFill/>
                        </a:ln>
                        <a:solidFill>
                          <a:srgbClr val="0033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dirty="0" smtClean="0">
                          <a:ln>
                            <a:noFill/>
                          </a:ln>
                          <a:solidFill>
                            <a:srgbClr val="003399"/>
                          </a:solidFill>
                          <a:effectLst/>
                          <a:latin typeface="Arial" charset="0"/>
                          <a:cs typeface="Arial" charset="0"/>
                        </a:rPr>
                        <a:t>بله</a:t>
                      </a:r>
                      <a:endParaRPr kumimoji="0" lang="en-US" sz="1800" b="1" i="0" u="none" strike="noStrike" cap="none" normalizeH="0" baseline="0" dirty="0" smtClean="0">
                        <a:ln>
                          <a:noFill/>
                        </a:ln>
                        <a:solidFill>
                          <a:srgbClr val="003399"/>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dirty="0" smtClean="0">
                          <a:ln>
                            <a:noFill/>
                          </a:ln>
                          <a:solidFill>
                            <a:srgbClr val="003399"/>
                          </a:solidFill>
                          <a:effectLst/>
                          <a:latin typeface="Arial" charset="0"/>
                          <a:cs typeface="Arial" charset="0"/>
                        </a:rPr>
                        <a:t>خير</a:t>
                      </a:r>
                      <a:endParaRPr kumimoji="0" lang="en-US" sz="1800" b="1" i="0" u="none" strike="noStrike" cap="none" normalizeH="0" baseline="0" dirty="0" smtClean="0">
                        <a:ln>
                          <a:noFill/>
                        </a:ln>
                        <a:solidFill>
                          <a:srgbClr val="003399"/>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12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dirty="0" smtClean="0">
                          <a:ln>
                            <a:noFill/>
                          </a:ln>
                          <a:solidFill>
                            <a:schemeClr val="tx1"/>
                          </a:solidFill>
                          <a:effectLst/>
                          <a:latin typeface="Arial" charset="0"/>
                          <a:cs typeface="Arial" charset="0"/>
                        </a:rPr>
                        <a:t>1</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400" b="0" i="0" u="none" strike="noStrike" cap="none" normalizeH="0" baseline="0" dirty="0" smtClean="0">
                          <a:ln>
                            <a:noFill/>
                          </a:ln>
                          <a:solidFill>
                            <a:schemeClr val="tx1"/>
                          </a:solidFill>
                          <a:effectLst/>
                          <a:latin typeface="Arial" charset="0"/>
                          <a:cs typeface="Arial" charset="0"/>
                        </a:rPr>
                        <a:t>تهيه يک برش مناسب ازساقه گياه </a:t>
                      </a:r>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713">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chemeClr val="tx1"/>
                          </a:solidFill>
                          <a:effectLst/>
                          <a:latin typeface="Arial" charset="0"/>
                          <a:cs typeface="Arial" charset="0"/>
                        </a:rPr>
                        <a:t>2</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400" b="0" i="0" u="none" strike="noStrike" cap="none" normalizeH="0" baseline="0" dirty="0" smtClean="0">
                          <a:ln>
                            <a:noFill/>
                          </a:ln>
                          <a:solidFill>
                            <a:schemeClr val="tx1"/>
                          </a:solidFill>
                          <a:effectLst/>
                          <a:latin typeface="Arial" charset="0"/>
                          <a:cs typeface="Arial" charset="0"/>
                        </a:rPr>
                        <a:t>قرار دادن برش  بر روي شيشه مخصوص </a:t>
                      </a:r>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713">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chemeClr val="tx1"/>
                          </a:solidFill>
                          <a:effectLst/>
                          <a:latin typeface="Arial" charset="0"/>
                          <a:cs typeface="Arial" charset="0"/>
                        </a:rPr>
                        <a:t>3</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Arial" charset="0"/>
                          <a:cs typeface="Arial" charset="0"/>
                        </a:rPr>
                        <a:t>قرار دادن شيشه  در جاي مناسب روي ميکروسکوپ</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45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chemeClr val="tx1"/>
                          </a:solidFill>
                          <a:effectLst/>
                          <a:latin typeface="Arial" charset="0"/>
                          <a:cs typeface="Arial" charset="0"/>
                        </a:rPr>
                        <a:t>4</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smtClean="0">
                          <a:ln>
                            <a:noFill/>
                          </a:ln>
                          <a:solidFill>
                            <a:schemeClr val="tx1"/>
                          </a:solidFill>
                          <a:effectLst/>
                          <a:latin typeface="Arial" charset="0"/>
                          <a:cs typeface="Arial" charset="0"/>
                        </a:rPr>
                        <a:t>تنظيم ميکروسکوپ  براي مشاهده‌ي دقيق تصوير</a:t>
                      </a:r>
                      <a:r>
                        <a:rPr kumimoji="0" lang="en-US" sz="2000" b="0" i="0" u="none" strike="noStrike" cap="none" normalizeH="0" baseline="0" smtClean="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chemeClr val="tx1"/>
                          </a:solidFill>
                          <a:effectLst/>
                          <a:latin typeface="Arial" charset="0"/>
                          <a:cs typeface="Arial" charset="0"/>
                        </a:rPr>
                        <a:t>5</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smtClean="0">
                          <a:ln>
                            <a:noFill/>
                          </a:ln>
                          <a:solidFill>
                            <a:schemeClr val="tx1"/>
                          </a:solidFill>
                          <a:effectLst/>
                          <a:latin typeface="Arial" charset="0"/>
                          <a:cs typeface="Arial" charset="0"/>
                        </a:rPr>
                        <a:t>ترسيم  تصوير مشاهده شده</a:t>
                      </a:r>
                      <a:r>
                        <a:rPr kumimoji="0" lang="en-US" sz="2800" b="0" i="0" u="none" strike="noStrike" cap="none" normalizeH="0" baseline="0" smtClean="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algn="ctr" eaLnBrk="1" hangingPunct="1"/>
            <a:r>
              <a:rPr lang="ar-SA" sz="4400" b="1" dirty="0" smtClean="0">
                <a:solidFill>
                  <a:srgbClr val="0033CC"/>
                </a:solidFill>
                <a:latin typeface="Arial" pitchFamily="34" charset="0"/>
                <a:cs typeface="Arial" pitchFamily="34" charset="0"/>
              </a:rPr>
              <a:t>اجزا و عناصر فهرست وارسی</a:t>
            </a:r>
            <a:r>
              <a:rPr lang="ar-SA" sz="4400" b="1" dirty="0" smtClean="0">
                <a:latin typeface="Arial" pitchFamily="34" charset="0"/>
                <a:cs typeface="Arial" pitchFamily="34" charset="0"/>
              </a:rPr>
              <a:t> </a:t>
            </a:r>
            <a:endParaRPr lang="en-US" sz="4400" b="1" dirty="0" smtClean="0">
              <a:latin typeface="Arial" pitchFamily="34" charset="0"/>
              <a:cs typeface="Arial" pitchFamily="34" charset="0"/>
            </a:endParaRPr>
          </a:p>
        </p:txBody>
      </p:sp>
      <p:sp>
        <p:nvSpPr>
          <p:cNvPr id="37891" name="Rectangle 3"/>
          <p:cNvSpPr>
            <a:spLocks noGrp="1" noChangeArrowheads="1"/>
          </p:cNvSpPr>
          <p:nvPr>
            <p:ph type="body" idx="1"/>
          </p:nvPr>
        </p:nvSpPr>
        <p:spPr>
          <a:xfrm>
            <a:off x="1435608" y="1447800"/>
            <a:ext cx="7327392" cy="4800600"/>
          </a:xfrm>
        </p:spPr>
        <p:txBody>
          <a:bodyPr>
            <a:normAutofit/>
          </a:bodyPr>
          <a:lstStyle/>
          <a:p>
            <a:pPr algn="r" eaLnBrk="1" hangingPunct="1"/>
            <a:r>
              <a:rPr lang="fa-IR" sz="4000" b="1" dirty="0" smtClean="0">
                <a:solidFill>
                  <a:srgbClr val="FF33CC"/>
                </a:solidFill>
                <a:latin typeface="Arial" pitchFamily="34" charset="0"/>
                <a:cs typeface="Arial" pitchFamily="34" charset="0"/>
              </a:rPr>
              <a:t>مشخصات دانش آموز </a:t>
            </a:r>
          </a:p>
          <a:p>
            <a:pPr algn="r" eaLnBrk="1" hangingPunct="1"/>
            <a:r>
              <a:rPr lang="fa-IR" sz="4000" b="1" dirty="0" smtClean="0">
                <a:solidFill>
                  <a:srgbClr val="FF33CC"/>
                </a:solidFill>
                <a:latin typeface="Arial" pitchFamily="34" charset="0"/>
                <a:cs typeface="Arial" pitchFamily="34" charset="0"/>
              </a:rPr>
              <a:t>تاریخ </a:t>
            </a:r>
          </a:p>
          <a:p>
            <a:pPr algn="r" eaLnBrk="1" hangingPunct="1"/>
            <a:r>
              <a:rPr lang="fa-IR" sz="4000" b="1" dirty="0" smtClean="0">
                <a:solidFill>
                  <a:srgbClr val="FF33CC"/>
                </a:solidFill>
                <a:latin typeface="Arial" pitchFamily="34" charset="0"/>
                <a:cs typeface="Arial" pitchFamily="34" charset="0"/>
              </a:rPr>
              <a:t>عنوان یا موضوع </a:t>
            </a:r>
          </a:p>
          <a:p>
            <a:pPr algn="r" eaLnBrk="1" hangingPunct="1"/>
            <a:r>
              <a:rPr lang="fa-IR" sz="4000" b="1" dirty="0" smtClean="0">
                <a:solidFill>
                  <a:srgbClr val="FF33CC"/>
                </a:solidFill>
                <a:latin typeface="Arial" pitchFamily="34" charset="0"/>
                <a:cs typeface="Arial" pitchFamily="34" charset="0"/>
              </a:rPr>
              <a:t>سنجه ها </a:t>
            </a:r>
          </a:p>
          <a:p>
            <a:pPr algn="r" eaLnBrk="1" hangingPunct="1"/>
            <a:r>
              <a:rPr lang="fa-IR" sz="4000" b="1" dirty="0" smtClean="0">
                <a:solidFill>
                  <a:srgbClr val="FF33CC"/>
                </a:solidFill>
                <a:latin typeface="Arial" pitchFamily="34" charset="0"/>
                <a:cs typeface="Arial" pitchFamily="34" charset="0"/>
              </a:rPr>
              <a:t>مقیاس ها </a:t>
            </a:r>
            <a:endParaRPr lang="en-US" sz="4000" b="1" dirty="0" smtClean="0">
              <a:solidFill>
                <a:srgbClr val="FF33CC"/>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500" fill="hold"/>
                                        <p:tgtEl>
                                          <p:spTgt spid="37890"/>
                                        </p:tgtEl>
                                        <p:attrNameLst>
                                          <p:attrName>ppt_x</p:attrName>
                                        </p:attrNameLst>
                                      </p:cBhvr>
                                      <p:tavLst>
                                        <p:tav tm="0">
                                          <p:val>
                                            <p:strVal val="#ppt_x"/>
                                          </p:val>
                                        </p:tav>
                                        <p:tav tm="100000">
                                          <p:val>
                                            <p:strVal val="#ppt_x"/>
                                          </p:val>
                                        </p:tav>
                                      </p:tavLst>
                                    </p:anim>
                                    <p:anim calcmode="lin" valueType="num">
                                      <p:cBhvr additive="base">
                                        <p:cTn id="8" dur="500" fill="hold"/>
                                        <p:tgtEl>
                                          <p:spTgt spid="378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pPr algn="ctr" eaLnBrk="1" hangingPunct="1"/>
            <a:r>
              <a:rPr lang="fa-IR" sz="4400" b="1" dirty="0" smtClean="0">
                <a:solidFill>
                  <a:srgbClr val="0033CC"/>
                </a:solidFill>
                <a:latin typeface="Arial" pitchFamily="34" charset="0"/>
                <a:cs typeface="Arial" pitchFamily="34" charset="0"/>
              </a:rPr>
              <a:t>مشخصات دانش آموز</a:t>
            </a:r>
            <a:r>
              <a:rPr lang="fa-IR" sz="4400" b="1" dirty="0" smtClean="0">
                <a:latin typeface="Arial" pitchFamily="34" charset="0"/>
                <a:cs typeface="Arial" pitchFamily="34" charset="0"/>
              </a:rPr>
              <a:t> :</a:t>
            </a:r>
            <a:r>
              <a:rPr lang="en-US" sz="4400" b="1" dirty="0" smtClean="0">
                <a:latin typeface="Arial" pitchFamily="34" charset="0"/>
                <a:cs typeface="Arial" pitchFamily="34" charset="0"/>
              </a:rPr>
              <a:t> </a:t>
            </a:r>
          </a:p>
        </p:txBody>
      </p:sp>
      <p:sp>
        <p:nvSpPr>
          <p:cNvPr id="38915" name="Rectangle 3"/>
          <p:cNvSpPr>
            <a:spLocks noGrp="1" noChangeArrowheads="1"/>
          </p:cNvSpPr>
          <p:nvPr>
            <p:ph type="body" idx="1"/>
          </p:nvPr>
        </p:nvSpPr>
        <p:spPr>
          <a:xfrm>
            <a:off x="1143000" y="1447800"/>
            <a:ext cx="7790688" cy="4800600"/>
          </a:xfrm>
        </p:spPr>
        <p:txBody>
          <a:bodyPr/>
          <a:lstStyle/>
          <a:p>
            <a:pPr algn="r" eaLnBrk="1" hangingPunct="1"/>
            <a:r>
              <a:rPr lang="fa-IR" sz="2800" b="1" dirty="0" smtClean="0">
                <a:latin typeface="Arial" pitchFamily="34" charset="0"/>
                <a:cs typeface="Arial" pitchFamily="34" charset="0"/>
              </a:rPr>
              <a:t>در بیان مشخصات دانش آموز تنها آن چه ضرورت دارد باید نگاشته شود؛ و از هر گونه اطلاعاتی که در تحلیل و ارزشيابي کاربردی ندارند جدا خوداری گردد </a:t>
            </a:r>
            <a:r>
              <a:rPr lang="fa-IR" dirty="0" smtClean="0"/>
              <a:t>.</a:t>
            </a:r>
          </a:p>
          <a:p>
            <a:pPr algn="r" eaLnBrk="1" hangingPunct="1"/>
            <a:r>
              <a:rPr lang="fa-IR" dirty="0" smtClean="0"/>
              <a:t> </a:t>
            </a:r>
          </a:p>
          <a:p>
            <a:pPr algn="r" eaLnBrk="1" hangingPunct="1"/>
            <a:r>
              <a:rPr lang="fa-IR" b="1" dirty="0" smtClean="0">
                <a:solidFill>
                  <a:srgbClr val="FF33CC"/>
                </a:solidFill>
                <a:latin typeface="Arial" pitchFamily="34" charset="0"/>
                <a:cs typeface="Arial" pitchFamily="34" charset="0"/>
              </a:rPr>
              <a:t>مهمترین آن ها عبارتند از</a:t>
            </a:r>
            <a:r>
              <a:rPr lang="fa-IR" dirty="0" smtClean="0">
                <a:latin typeface="Arial" pitchFamily="34" charset="0"/>
                <a:cs typeface="Arial" pitchFamily="34" charset="0"/>
              </a:rPr>
              <a:t>:</a:t>
            </a:r>
          </a:p>
          <a:p>
            <a:pPr algn="r" eaLnBrk="1" hangingPunct="1"/>
            <a:r>
              <a:rPr lang="fa-IR" dirty="0" smtClean="0">
                <a:latin typeface="Arial" pitchFamily="34" charset="0"/>
                <a:cs typeface="Arial" pitchFamily="34" charset="0"/>
              </a:rPr>
              <a:t> </a:t>
            </a:r>
            <a:r>
              <a:rPr lang="fa-IR" sz="2800" b="1" dirty="0" smtClean="0">
                <a:latin typeface="Arial" pitchFamily="34" charset="0"/>
                <a:cs typeface="Arial" pitchFamily="34" charset="0"/>
              </a:rPr>
              <a:t>نام و نام خانوادگی </a:t>
            </a:r>
          </a:p>
          <a:p>
            <a:pPr algn="r" eaLnBrk="1" hangingPunct="1"/>
            <a:r>
              <a:rPr lang="fa-IR" sz="2800" b="1" dirty="0" smtClean="0">
                <a:latin typeface="Arial" pitchFamily="34" charset="0"/>
                <a:cs typeface="Arial" pitchFamily="34" charset="0"/>
              </a:rPr>
              <a:t>پایه تحصیلی دانش آموز روی فرم ها یا در ستون یا سطرهای مناسب با نوع فرم فهرست وارسی درج می گردد</a:t>
            </a:r>
            <a:endParaRPr lang="en-US" sz="28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428625" y="285750"/>
            <a:ext cx="8229600" cy="1143000"/>
          </a:xfrm>
        </p:spPr>
        <p:txBody>
          <a:bodyPr/>
          <a:lstStyle/>
          <a:p>
            <a:pPr algn="r" eaLnBrk="1" hangingPunct="1"/>
            <a:r>
              <a:rPr lang="fa-IR" sz="4400" smtClean="0">
                <a:cs typeface="B Titr" pitchFamily="2" charset="-78"/>
              </a:rPr>
              <a:t>ارزشیابی</a:t>
            </a:r>
            <a:r>
              <a:rPr lang="fa-IR" sz="3200" smtClean="0">
                <a:cs typeface="B Titr" pitchFamily="2" charset="-78"/>
              </a:rPr>
              <a:t> </a:t>
            </a:r>
          </a:p>
        </p:txBody>
      </p:sp>
      <p:sp>
        <p:nvSpPr>
          <p:cNvPr id="12291" name="Content Placeholder 2"/>
          <p:cNvSpPr>
            <a:spLocks noGrp="1"/>
          </p:cNvSpPr>
          <p:nvPr>
            <p:ph idx="1"/>
          </p:nvPr>
        </p:nvSpPr>
        <p:spPr>
          <a:xfrm>
            <a:off x="914399" y="1428750"/>
            <a:ext cx="7986713" cy="4500563"/>
          </a:xfrm>
        </p:spPr>
        <p:txBody>
          <a:bodyPr>
            <a:normAutofit/>
          </a:bodyPr>
          <a:lstStyle/>
          <a:p>
            <a:pPr algn="r" rtl="1" eaLnBrk="1" hangingPunct="1">
              <a:lnSpc>
                <a:spcPct val="150000"/>
              </a:lnSpc>
              <a:buFont typeface="Wingdings 2" pitchFamily="18" charset="2"/>
              <a:buNone/>
            </a:pPr>
            <a:r>
              <a:rPr lang="fa-IR" sz="2400" dirty="0" smtClean="0">
                <a:cs typeface="B Titr" pitchFamily="2" charset="-78"/>
              </a:rPr>
              <a:t> </a:t>
            </a:r>
            <a:r>
              <a:rPr lang="fa-IR" sz="2800" dirty="0" smtClean="0">
                <a:latin typeface="2  Nazanin"/>
                <a:cs typeface="B Titr" pitchFamily="2" charset="-78"/>
              </a:rPr>
              <a:t>قضاوت و تصمیم گیری در خصوص وضعیت عملکرد دانش آموزان بر اساس ملاک های تعیین شده است. با انجام اندازه گیری ، داده های مورد نیاز برای سنجش عملکـــــرد دانش آموز فراهم شده و با مقایسه این عملکرد با ملاک های تعیین شده درخصوص آن </a:t>
            </a:r>
            <a:r>
              <a:rPr lang="fa-IR" sz="2400" dirty="0" smtClean="0">
                <a:latin typeface="2  Nazanin"/>
                <a:cs typeface="B Titr" pitchFamily="2" charset="-78"/>
              </a:rPr>
              <a:t>قضاوت</a:t>
            </a:r>
            <a:r>
              <a:rPr lang="fa-IR" sz="2800" dirty="0" smtClean="0">
                <a:latin typeface="2  Nazanin"/>
                <a:cs typeface="B Titr" pitchFamily="2" charset="-78"/>
              </a:rPr>
              <a:t> می شود. این قضاوت مبنای اقدامات بعدی خواهد شد.</a:t>
            </a:r>
            <a:endParaRPr lang="fa-IR" sz="2800" b="1" dirty="0" smtClean="0">
              <a:solidFill>
                <a:srgbClr val="333399"/>
              </a:solidFill>
              <a:latin typeface="2  Nazanin"/>
              <a:cs typeface="B Mitra" pitchFamily="2" charset="-78"/>
            </a:endParaRPr>
          </a:p>
          <a:p>
            <a:pPr algn="r" eaLnBrk="1" hangingPunct="1">
              <a:buFont typeface="Wingdings 2" pitchFamily="18" charset="2"/>
              <a:buNone/>
            </a:pPr>
            <a:endParaRPr lang="fa-IR" sz="2800" dirty="0" smtClean="0">
              <a:latin typeface="2  Nazanin"/>
              <a:cs typeface="B Mitra" pitchFamily="2" charset="-78"/>
            </a:endParaRPr>
          </a:p>
        </p:txBody>
      </p:sp>
    </p:spTree>
  </p:cSld>
  <p:clrMapOvr>
    <a:masterClrMapping/>
  </p:clrMapOvr>
  <p:transition>
    <p:newsflash/>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r" eaLnBrk="1" hangingPunct="1"/>
            <a:r>
              <a:rPr lang="fa-IR" sz="3600" b="1" dirty="0" smtClean="0">
                <a:solidFill>
                  <a:srgbClr val="0033CC"/>
                </a:solidFill>
                <a:latin typeface="Arial" pitchFamily="34" charset="0"/>
                <a:cs typeface="Arial" pitchFamily="34" charset="0"/>
              </a:rPr>
              <a:t>تاریخ</a:t>
            </a:r>
            <a:r>
              <a:rPr lang="fa-IR" sz="3600" dirty="0" smtClean="0">
                <a:solidFill>
                  <a:srgbClr val="0033CC"/>
                </a:solidFill>
              </a:rPr>
              <a:t> </a:t>
            </a:r>
            <a:r>
              <a:rPr lang="fa-IR" sz="2800" dirty="0" smtClean="0">
                <a:solidFill>
                  <a:srgbClr val="0033CC"/>
                </a:solidFill>
              </a:rPr>
              <a:t>:</a:t>
            </a:r>
            <a:r>
              <a:rPr lang="fa-IR" dirty="0" smtClean="0"/>
              <a:t> </a:t>
            </a:r>
            <a:endParaRPr lang="en-US" dirty="0" smtClean="0"/>
          </a:p>
        </p:txBody>
      </p:sp>
      <p:sp>
        <p:nvSpPr>
          <p:cNvPr id="39939" name="Rectangle 3"/>
          <p:cNvSpPr>
            <a:spLocks noGrp="1" noChangeArrowheads="1"/>
          </p:cNvSpPr>
          <p:nvPr>
            <p:ph type="body" idx="1"/>
          </p:nvPr>
        </p:nvSpPr>
        <p:spPr/>
        <p:txBody>
          <a:bodyPr>
            <a:normAutofit/>
          </a:bodyPr>
          <a:lstStyle/>
          <a:p>
            <a:pPr algn="r" eaLnBrk="1" hangingPunct="1">
              <a:lnSpc>
                <a:spcPct val="80000"/>
              </a:lnSpc>
            </a:pPr>
            <a:r>
              <a:rPr lang="fa-IR" sz="2400" b="1" dirty="0" smtClean="0">
                <a:latin typeface="Arial" pitchFamily="34" charset="0"/>
                <a:cs typeface="Arial" pitchFamily="34" charset="0"/>
              </a:rPr>
              <a:t>ذکر تاریخ باعث می گردد تا </a:t>
            </a:r>
            <a:r>
              <a:rPr lang="fa-IR" sz="2400" b="1" dirty="0" smtClean="0">
                <a:solidFill>
                  <a:srgbClr val="FF33CC"/>
                </a:solidFill>
                <a:latin typeface="Arial" pitchFamily="34" charset="0"/>
                <a:cs typeface="Arial" pitchFamily="34" charset="0"/>
              </a:rPr>
              <a:t>روندِ پیشرفت و عملکرد دانش آموز</a:t>
            </a:r>
            <a:r>
              <a:rPr lang="fa-IR" sz="2400" b="1" dirty="0" smtClean="0">
                <a:latin typeface="Arial" pitchFamily="34" charset="0"/>
                <a:cs typeface="Arial" pitchFamily="34" charset="0"/>
              </a:rPr>
              <a:t> را در </a:t>
            </a:r>
            <a:r>
              <a:rPr lang="fa-IR" sz="2400" b="1" dirty="0" smtClean="0">
                <a:solidFill>
                  <a:srgbClr val="FF33CC"/>
                </a:solidFill>
                <a:latin typeface="Arial" pitchFamily="34" charset="0"/>
                <a:cs typeface="Arial" pitchFamily="34" charset="0"/>
              </a:rPr>
              <a:t>یک پروسه زمانی خاص</a:t>
            </a:r>
            <a:r>
              <a:rPr lang="fa-IR" sz="2400" b="1" dirty="0" smtClean="0">
                <a:latin typeface="Arial" pitchFamily="34" charset="0"/>
                <a:cs typeface="Arial" pitchFamily="34" charset="0"/>
              </a:rPr>
              <a:t> ، به منظور قضاوت و تصمیم سازی به هنگام مشاهده نمود . براین اساس درج تاریخ بر روی هر فعالیتی از </a:t>
            </a:r>
          </a:p>
          <a:p>
            <a:pPr algn="r" eaLnBrk="1" hangingPunct="1">
              <a:lnSpc>
                <a:spcPct val="80000"/>
              </a:lnSpc>
            </a:pPr>
            <a:r>
              <a:rPr lang="fa-IR" sz="2400" b="1" dirty="0" smtClean="0">
                <a:latin typeface="Arial" pitchFamily="34" charset="0"/>
                <a:cs typeface="Arial" pitchFamily="34" charset="0"/>
              </a:rPr>
              <a:t>دانش آموز   از اهمیت خاصی برخوردار می باشد . </a:t>
            </a:r>
          </a:p>
          <a:p>
            <a:pPr algn="r" eaLnBrk="1" hangingPunct="1">
              <a:lnSpc>
                <a:spcPct val="80000"/>
              </a:lnSpc>
            </a:pPr>
            <a:endParaRPr lang="fa-IR" sz="2400" b="1" dirty="0" smtClean="0">
              <a:solidFill>
                <a:srgbClr val="0033CC"/>
              </a:solidFill>
              <a:latin typeface="Arial" pitchFamily="34" charset="0"/>
              <a:cs typeface="Arial" pitchFamily="34" charset="0"/>
            </a:endParaRPr>
          </a:p>
          <a:p>
            <a:pPr algn="r" eaLnBrk="1" hangingPunct="1">
              <a:lnSpc>
                <a:spcPct val="80000"/>
              </a:lnSpc>
            </a:pPr>
            <a:r>
              <a:rPr lang="fa-IR" sz="2400" b="1" dirty="0" smtClean="0">
                <a:solidFill>
                  <a:srgbClr val="0033CC"/>
                </a:solidFill>
                <a:latin typeface="Arial" pitchFamily="34" charset="0"/>
                <a:cs typeface="Arial" pitchFamily="34" charset="0"/>
              </a:rPr>
              <a:t>عنوان یا موضوع</a:t>
            </a:r>
            <a:r>
              <a:rPr lang="fa-IR" sz="2400" b="1" dirty="0" smtClean="0">
                <a:latin typeface="Arial" pitchFamily="34" charset="0"/>
                <a:cs typeface="Arial" pitchFamily="34" charset="0"/>
              </a:rPr>
              <a:t> :</a:t>
            </a:r>
          </a:p>
          <a:p>
            <a:pPr algn="r" eaLnBrk="1" hangingPunct="1">
              <a:lnSpc>
                <a:spcPct val="80000"/>
              </a:lnSpc>
            </a:pPr>
            <a:r>
              <a:rPr lang="fa-IR" sz="2400" b="1" dirty="0" smtClean="0">
                <a:latin typeface="Arial" pitchFamily="34" charset="0"/>
                <a:cs typeface="Arial" pitchFamily="34" charset="0"/>
              </a:rPr>
              <a:t>عنوان یا موضوعی که قصد داریم از طریق مشاهده ،سنجش نماییم باید از قبل ، متناسب با اهداف مشخص شود . چنانچه معلم بخواهد دیگر ابعاد شخصیتی دانش آموز را بسنجد ، به منظور تعیین سنجه ها لازم است موضوع مورد ارزیابی را به خوبی و روشنی تعیین و بیان نماید . </a:t>
            </a:r>
            <a:r>
              <a:rPr lang="fa-IR" sz="2400" b="1" dirty="0" smtClean="0">
                <a:solidFill>
                  <a:srgbClr val="FF33CC"/>
                </a:solidFill>
                <a:latin typeface="Arial" pitchFamily="34" charset="0"/>
                <a:cs typeface="Arial" pitchFamily="34" charset="0"/>
              </a:rPr>
              <a:t>در صورتی که موضوع مورد مشاهده معین نشود و</a:t>
            </a:r>
            <a:r>
              <a:rPr lang="fa-IR" sz="2400" b="1" dirty="0" smtClean="0">
                <a:latin typeface="Arial" pitchFamily="34" charset="0"/>
                <a:cs typeface="Arial" pitchFamily="34" charset="0"/>
              </a:rPr>
              <a:t> </a:t>
            </a:r>
            <a:r>
              <a:rPr lang="fa-IR" sz="2400" b="1" dirty="0" smtClean="0">
                <a:solidFill>
                  <a:srgbClr val="FF33CC"/>
                </a:solidFill>
                <a:latin typeface="Arial" pitchFamily="34" charset="0"/>
                <a:cs typeface="Arial" pitchFamily="34" charset="0"/>
              </a:rPr>
              <a:t>دامنه آن تعریف نگردد</a:t>
            </a:r>
            <a:r>
              <a:rPr lang="fa-IR" sz="2400" b="1" dirty="0" smtClean="0">
                <a:latin typeface="Arial" pitchFamily="34" charset="0"/>
                <a:cs typeface="Arial" pitchFamily="34" charset="0"/>
              </a:rPr>
              <a:t> ؛ معلم قادر نخواهد بود تا سنجه های مناسب و جامعی را طراحی نماید </a:t>
            </a:r>
            <a:r>
              <a:rPr lang="fa-IR" sz="2800" dirty="0" smtClean="0"/>
              <a:t>. </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ppt_x"/>
                                          </p:val>
                                        </p:tav>
                                        <p:tav tm="100000">
                                          <p:val>
                                            <p:strVal val="#ppt_x"/>
                                          </p:val>
                                        </p:tav>
                                      </p:tavLst>
                                    </p:anim>
                                    <p:anim calcmode="lin" valueType="num">
                                      <p:cBhvr additive="base">
                                        <p:cTn id="8" dur="500" fill="hold"/>
                                        <p:tgtEl>
                                          <p:spTgt spid="399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9939">
                                            <p:txEl>
                                              <p:pRg st="0" end="0"/>
                                            </p:txEl>
                                          </p:spTgt>
                                        </p:tgtEl>
                                        <p:attrNameLst>
                                          <p:attrName>style.visibility</p:attrName>
                                        </p:attrNameLst>
                                      </p:cBhvr>
                                      <p:to>
                                        <p:strVal val="visible"/>
                                      </p:to>
                                    </p:set>
                                    <p:animEffect transition="in" filter="blinds(horizontal)">
                                      <p:cBhvr>
                                        <p:cTn id="13" dur="500"/>
                                        <p:tgtEl>
                                          <p:spTgt spid="3993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9939">
                                            <p:txEl>
                                              <p:pRg st="1" end="1"/>
                                            </p:txEl>
                                          </p:spTgt>
                                        </p:tgtEl>
                                        <p:attrNameLst>
                                          <p:attrName>style.visibility</p:attrName>
                                        </p:attrNameLst>
                                      </p:cBhvr>
                                      <p:to>
                                        <p:strVal val="visible"/>
                                      </p:to>
                                    </p:set>
                                    <p:animEffect transition="in" filter="blinds(horizontal)">
                                      <p:cBhvr>
                                        <p:cTn id="18" dur="500"/>
                                        <p:tgtEl>
                                          <p:spTgt spid="3993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9939">
                                            <p:txEl>
                                              <p:pRg st="3" end="3"/>
                                            </p:txEl>
                                          </p:spTgt>
                                        </p:tgtEl>
                                        <p:attrNameLst>
                                          <p:attrName>style.visibility</p:attrName>
                                        </p:attrNameLst>
                                      </p:cBhvr>
                                      <p:to>
                                        <p:strVal val="visible"/>
                                      </p:to>
                                    </p:set>
                                    <p:anim calcmode="lin" valueType="num">
                                      <p:cBhvr additive="base">
                                        <p:cTn id="23" dur="5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99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9939">
                                            <p:txEl>
                                              <p:pRg st="4" end="4"/>
                                            </p:txEl>
                                          </p:spTgt>
                                        </p:tgtEl>
                                        <p:attrNameLst>
                                          <p:attrName>style.visibility</p:attrName>
                                        </p:attrNameLst>
                                      </p:cBhvr>
                                      <p:to>
                                        <p:strVal val="visible"/>
                                      </p:to>
                                    </p:set>
                                    <p:anim calcmode="lin" valueType="num">
                                      <p:cBhvr additive="base">
                                        <p:cTn id="29" dur="5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99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pPr algn="ctr" eaLnBrk="1" hangingPunct="1"/>
            <a:r>
              <a:rPr lang="fa-IR" sz="4400" b="1" dirty="0" smtClean="0">
                <a:latin typeface="Arial" pitchFamily="34" charset="0"/>
                <a:cs typeface="Arial" pitchFamily="34" charset="0"/>
              </a:rPr>
              <a:t> تعیین سنجه ها : </a:t>
            </a:r>
            <a:endParaRPr lang="en-US" sz="4400" b="1" dirty="0" smtClean="0">
              <a:latin typeface="Arial" pitchFamily="34" charset="0"/>
              <a:cs typeface="Arial" pitchFamily="34" charset="0"/>
            </a:endParaRPr>
          </a:p>
        </p:txBody>
      </p:sp>
      <p:sp>
        <p:nvSpPr>
          <p:cNvPr id="40963" name="Rectangle 3"/>
          <p:cNvSpPr>
            <a:spLocks noGrp="1" noChangeArrowheads="1"/>
          </p:cNvSpPr>
          <p:nvPr>
            <p:ph type="body" idx="1"/>
          </p:nvPr>
        </p:nvSpPr>
        <p:spPr>
          <a:xfrm>
            <a:off x="990600" y="1447800"/>
            <a:ext cx="7943088" cy="4800600"/>
          </a:xfrm>
        </p:spPr>
        <p:txBody>
          <a:bodyPr>
            <a:noAutofit/>
          </a:bodyPr>
          <a:lstStyle/>
          <a:p>
            <a:pPr algn="r" eaLnBrk="1" hangingPunct="1">
              <a:lnSpc>
                <a:spcPct val="90000"/>
              </a:lnSpc>
            </a:pPr>
            <a:r>
              <a:rPr lang="fa-IR" sz="2800" dirty="0" smtClean="0">
                <a:latin typeface="Arial" pitchFamily="34" charset="0"/>
                <a:cs typeface="Arial" pitchFamily="34" charset="0"/>
              </a:rPr>
              <a:t>سنجه در لغت به معنی سنگی است که چیزها را بدان وزن کنند  ( دهخدا). و در مفهوم جملات کامل یا ناقص  ساده ، قابل فهم و سنجشی را گویند که متناسب با اهداف وانتظارات ، توسط معلم تولید می گردد </a:t>
            </a:r>
          </a:p>
          <a:p>
            <a:pPr algn="r" eaLnBrk="1" hangingPunct="1">
              <a:lnSpc>
                <a:spcPct val="90000"/>
              </a:lnSpc>
            </a:pPr>
            <a:r>
              <a:rPr lang="fa-IR" sz="2800" dirty="0" smtClean="0">
                <a:latin typeface="Arial" pitchFamily="34" charset="0"/>
                <a:cs typeface="Arial" pitchFamily="34" charset="0"/>
              </a:rPr>
              <a:t>صاحب نظران مختلف </a:t>
            </a:r>
            <a:r>
              <a:rPr lang="fa-IR" sz="2800" dirty="0" smtClean="0">
                <a:solidFill>
                  <a:srgbClr val="FF33CC"/>
                </a:solidFill>
                <a:latin typeface="Arial" pitchFamily="34" charset="0"/>
                <a:cs typeface="Arial" pitchFamily="34" charset="0"/>
              </a:rPr>
              <a:t>به جای سنجه</a:t>
            </a:r>
            <a:r>
              <a:rPr lang="fa-IR" sz="2800" dirty="0" smtClean="0">
                <a:latin typeface="Arial" pitchFamily="34" charset="0"/>
                <a:cs typeface="Arial" pitchFamily="34" charset="0"/>
              </a:rPr>
              <a:t>، واژه هایی با تعریف عملیاتی واحد چون گویه ، انتظار ، نشانه ، رفتار مورد نظر و گاه ملاک !،  شاخص ! و... به کار برده اند  . </a:t>
            </a:r>
          </a:p>
          <a:p>
            <a:pPr algn="r" eaLnBrk="1" hangingPunct="1">
              <a:lnSpc>
                <a:spcPct val="90000"/>
              </a:lnSpc>
            </a:pPr>
            <a:r>
              <a:rPr lang="fa-IR" sz="2800" dirty="0" smtClean="0">
                <a:latin typeface="Arial" pitchFamily="34" charset="0"/>
                <a:cs typeface="Arial" pitchFamily="34" charset="0"/>
              </a:rPr>
              <a:t>   در فهرست وارسی سنجه ها به </a:t>
            </a:r>
            <a:r>
              <a:rPr lang="fa-IR" sz="2800" dirty="0" smtClean="0">
                <a:solidFill>
                  <a:srgbClr val="FF33CC"/>
                </a:solidFill>
                <a:latin typeface="Arial" pitchFamily="34" charset="0"/>
                <a:cs typeface="Arial" pitchFamily="34" charset="0"/>
              </a:rPr>
              <a:t>صورت جمله</a:t>
            </a:r>
            <a:r>
              <a:rPr lang="en-US" sz="2800" dirty="0" smtClean="0">
                <a:solidFill>
                  <a:srgbClr val="FF33CC"/>
                </a:solidFill>
                <a:latin typeface="Arial" pitchFamily="34" charset="0"/>
                <a:cs typeface="Arial" pitchFamily="34" charset="0"/>
              </a:rPr>
              <a:t>‌</a:t>
            </a:r>
            <a:r>
              <a:rPr lang="fa-IR" sz="2800" dirty="0" smtClean="0">
                <a:solidFill>
                  <a:srgbClr val="FF33CC"/>
                </a:solidFill>
                <a:latin typeface="Arial" pitchFamily="34" charset="0"/>
                <a:cs typeface="Arial" pitchFamily="34" charset="0"/>
              </a:rPr>
              <a:t>ی روشن و کامل</a:t>
            </a:r>
            <a:r>
              <a:rPr lang="fa-IR" sz="2800" dirty="0" smtClean="0">
                <a:latin typeface="Arial" pitchFamily="34" charset="0"/>
                <a:cs typeface="Arial" pitchFamily="34" charset="0"/>
              </a:rPr>
              <a:t> ( دارای فعل ) مانند : دندان های خود را بعد از هر نوبت غذا مسواک می زند </a:t>
            </a:r>
            <a:r>
              <a:rPr lang="fa-IR" sz="2800" dirty="0" smtClean="0">
                <a:solidFill>
                  <a:srgbClr val="FF33CC"/>
                </a:solidFill>
                <a:latin typeface="Arial" pitchFamily="34" charset="0"/>
                <a:cs typeface="Arial" pitchFamily="34" charset="0"/>
              </a:rPr>
              <a:t>یا ناقص</a:t>
            </a:r>
            <a:r>
              <a:rPr lang="fa-IR" sz="2800" dirty="0" smtClean="0">
                <a:latin typeface="Arial" pitchFamily="34" charset="0"/>
                <a:cs typeface="Arial" pitchFamily="34" charset="0"/>
              </a:rPr>
              <a:t> مانند : مراقبت از دندان های خود ، و به گونه ای که بر یک رفتار یا ویژگی مهم و قابل مشاهده  تاکید دارند ، بیان می گردند .</a:t>
            </a:r>
          </a:p>
          <a:p>
            <a:pPr algn="r" eaLnBrk="1" hangingPunct="1">
              <a:lnSpc>
                <a:spcPct val="90000"/>
              </a:lnSpc>
              <a:buFont typeface="Wingdings" pitchFamily="2" charset="2"/>
              <a:buChar char=""/>
            </a:pPr>
            <a:r>
              <a:rPr lang="fa-IR" sz="2800" dirty="0" smtClean="0">
                <a:latin typeface="Arial" pitchFamily="34" charset="0"/>
                <a:cs typeface="Arial" pitchFamily="34" charset="0"/>
              </a:rPr>
              <a:t> </a:t>
            </a:r>
            <a:endParaRPr lang="en-US"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eaLnBrk="1" hangingPunct="1"/>
            <a:r>
              <a:rPr lang="fa-IR" b="1" dirty="0" smtClean="0">
                <a:latin typeface="Arial" pitchFamily="34" charset="0"/>
                <a:cs typeface="Arial" pitchFamily="34" charset="0"/>
              </a:rPr>
              <a:t>چند نکته در رابطه با سنجه ها : </a:t>
            </a:r>
            <a:endParaRPr lang="en-US" b="1" dirty="0" smtClean="0">
              <a:latin typeface="Arial" pitchFamily="34" charset="0"/>
              <a:cs typeface="Arial" pitchFamily="34" charset="0"/>
            </a:endParaRPr>
          </a:p>
        </p:txBody>
      </p:sp>
      <p:sp>
        <p:nvSpPr>
          <p:cNvPr id="41987" name="Rectangle 3"/>
          <p:cNvSpPr>
            <a:spLocks noGrp="1" noChangeArrowheads="1"/>
          </p:cNvSpPr>
          <p:nvPr>
            <p:ph type="body" idx="1"/>
          </p:nvPr>
        </p:nvSpPr>
        <p:spPr>
          <a:xfrm>
            <a:off x="990600" y="1447800"/>
            <a:ext cx="7943088" cy="4800600"/>
          </a:xfrm>
        </p:spPr>
        <p:txBody>
          <a:bodyPr>
            <a:normAutofit/>
          </a:bodyPr>
          <a:lstStyle/>
          <a:p>
            <a:pPr algn="r" eaLnBrk="1" hangingPunct="1"/>
            <a:r>
              <a:rPr lang="fa-IR" sz="2800" dirty="0" smtClean="0">
                <a:latin typeface="Arial" pitchFamily="34" charset="0"/>
                <a:cs typeface="Arial" pitchFamily="34" charset="0"/>
              </a:rPr>
              <a:t>معلم در تعیین سنجه ها  دقت کند تا  از نوشتن سنجه هایی که با </a:t>
            </a:r>
            <a:r>
              <a:rPr lang="fa-IR" sz="2800" dirty="0" smtClean="0">
                <a:solidFill>
                  <a:srgbClr val="FF33CC"/>
                </a:solidFill>
                <a:latin typeface="Arial" pitchFamily="34" charset="0"/>
                <a:cs typeface="Arial" pitchFamily="34" charset="0"/>
              </a:rPr>
              <a:t>نتایج یادگیری بی ارتباط می باشند جدا خوداری نماید</a:t>
            </a:r>
            <a:r>
              <a:rPr lang="fa-IR" sz="2800" dirty="0" smtClean="0">
                <a:latin typeface="Arial" pitchFamily="34" charset="0"/>
                <a:cs typeface="Arial" pitchFamily="34" charset="0"/>
              </a:rPr>
              <a:t> . </a:t>
            </a:r>
          </a:p>
          <a:p>
            <a:pPr algn="r" eaLnBrk="1" hangingPunct="1"/>
            <a:r>
              <a:rPr lang="fa-IR" sz="2800" dirty="0" smtClean="0">
                <a:latin typeface="Arial" pitchFamily="34" charset="0"/>
                <a:cs typeface="Arial" pitchFamily="34" charset="0"/>
              </a:rPr>
              <a:t>تعیین سنجه ها نیاز به </a:t>
            </a:r>
            <a:r>
              <a:rPr lang="fa-IR" sz="2800" dirty="0" smtClean="0">
                <a:solidFill>
                  <a:srgbClr val="FF33CC"/>
                </a:solidFill>
                <a:latin typeface="Arial" pitchFamily="34" charset="0"/>
                <a:cs typeface="Arial" pitchFamily="34" charset="0"/>
              </a:rPr>
              <a:t>تجربه ، تخصص و تسلط</a:t>
            </a:r>
            <a:r>
              <a:rPr lang="fa-IR" sz="2800" dirty="0" smtClean="0">
                <a:latin typeface="Arial" pitchFamily="34" charset="0"/>
                <a:cs typeface="Arial" pitchFamily="34" charset="0"/>
              </a:rPr>
              <a:t> بر موضوع  مورد ارزیابی را می طلبد ؛ توصیه می گردد آن دسته از همکاران گرامی که سابقه خدمت و یا مدرک تحصیلی پایینی دارند و هنوز مهارت های حرفه ای معلمی را آن گونه که باید و شاید مسلط نیستند ، نسبت به تعیین پایایی سنجه های تعیین شده خود اقدام مشورتی لازم با </a:t>
            </a:r>
            <a:r>
              <a:rPr lang="fa-IR" sz="2800" dirty="0" smtClean="0">
                <a:solidFill>
                  <a:srgbClr val="FF33CC"/>
                </a:solidFill>
                <a:latin typeface="Arial" pitchFamily="34" charset="0"/>
                <a:cs typeface="Arial" pitchFamily="34" charset="0"/>
              </a:rPr>
              <a:t>معلمین راهنما ، مدیر مدرسه ، گروه های آموزشی</a:t>
            </a:r>
            <a:r>
              <a:rPr lang="fa-IR" sz="2800" dirty="0" smtClean="0">
                <a:latin typeface="Arial" pitchFamily="34" charset="0"/>
                <a:cs typeface="Arial" pitchFamily="34" charset="0"/>
              </a:rPr>
              <a:t> ، همکاران معلمِ صاحب صلاحیت یا ... معمول دارند  </a:t>
            </a:r>
            <a:r>
              <a:rPr lang="fa-IR" sz="2800" dirty="0" smtClean="0"/>
              <a:t>. </a:t>
            </a:r>
            <a:endParaRPr lang="en-US" sz="2800"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pPr algn="ctr" eaLnBrk="1" hangingPunct="1"/>
            <a:r>
              <a:rPr lang="fa-IR" sz="4400" b="1" dirty="0" smtClean="0">
                <a:solidFill>
                  <a:srgbClr val="0033CC"/>
                </a:solidFill>
                <a:latin typeface="Arial" pitchFamily="34" charset="0"/>
                <a:cs typeface="Arial" pitchFamily="34" charset="0"/>
              </a:rPr>
              <a:t>مقیاس ها :</a:t>
            </a:r>
            <a:endParaRPr lang="en-US" sz="4400" b="1" dirty="0" smtClean="0">
              <a:solidFill>
                <a:srgbClr val="0033CC"/>
              </a:solidFill>
              <a:latin typeface="Arial" pitchFamily="34" charset="0"/>
              <a:cs typeface="Arial" pitchFamily="34" charset="0"/>
            </a:endParaRPr>
          </a:p>
        </p:txBody>
      </p:sp>
      <p:sp>
        <p:nvSpPr>
          <p:cNvPr id="44035" name="Rectangle 3"/>
          <p:cNvSpPr>
            <a:spLocks noGrp="1" noChangeArrowheads="1"/>
          </p:cNvSpPr>
          <p:nvPr>
            <p:ph type="body" idx="1"/>
          </p:nvPr>
        </p:nvSpPr>
        <p:spPr>
          <a:xfrm>
            <a:off x="990600" y="1752600"/>
            <a:ext cx="7772400" cy="4525963"/>
          </a:xfrm>
        </p:spPr>
        <p:txBody>
          <a:bodyPr/>
          <a:lstStyle/>
          <a:p>
            <a:pPr algn="r" eaLnBrk="1" hangingPunct="1">
              <a:lnSpc>
                <a:spcPct val="80000"/>
              </a:lnSpc>
            </a:pPr>
            <a:r>
              <a:rPr lang="fa-IR" sz="2800" dirty="0" smtClean="0">
                <a:latin typeface="Arial" pitchFamily="34" charset="0"/>
                <a:cs typeface="Arial" pitchFamily="34" charset="0"/>
              </a:rPr>
              <a:t>یکی از مواردی که نیاز است همکاران محترم معلم در تعیین مقیاس ها رعایت نمایند این است که بعد از تعیین آن ها از خود بپرسند که آیا این مقیاس ها شفافیت لازم را دارا می باشند ؟ </a:t>
            </a:r>
          </a:p>
          <a:p>
            <a:pPr algn="r" eaLnBrk="1" hangingPunct="1">
              <a:lnSpc>
                <a:spcPct val="80000"/>
              </a:lnSpc>
            </a:pPr>
            <a:r>
              <a:rPr lang="fa-IR" sz="2800" dirty="0" smtClean="0">
                <a:latin typeface="Arial" pitchFamily="34" charset="0"/>
                <a:cs typeface="Arial" pitchFamily="34" charset="0"/>
              </a:rPr>
              <a:t>تعداد طبقات یا درجات در این ابزار از </a:t>
            </a:r>
            <a:r>
              <a:rPr lang="fa-IR" sz="2800" dirty="0" smtClean="0">
                <a:solidFill>
                  <a:srgbClr val="FF33CC"/>
                </a:solidFill>
                <a:latin typeface="Arial" pitchFamily="34" charset="0"/>
                <a:cs typeface="Arial" pitchFamily="34" charset="0"/>
              </a:rPr>
              <a:t>دو طبقه یا درجه</a:t>
            </a:r>
            <a:r>
              <a:rPr lang="fa-IR" sz="2800" dirty="0" smtClean="0">
                <a:latin typeface="Arial" pitchFamily="34" charset="0"/>
                <a:cs typeface="Arial" pitchFamily="34" charset="0"/>
              </a:rPr>
              <a:t> بیشتر نباشد</a:t>
            </a:r>
          </a:p>
          <a:p>
            <a:pPr algn="r" eaLnBrk="1" hangingPunct="1">
              <a:lnSpc>
                <a:spcPct val="80000"/>
              </a:lnSpc>
            </a:pPr>
            <a:r>
              <a:rPr lang="fa-IR" sz="2800" dirty="0" smtClean="0">
                <a:latin typeface="Arial" pitchFamily="34" charset="0"/>
                <a:cs typeface="Arial" pitchFamily="34" charset="0"/>
              </a:rPr>
              <a:t> مقیاس هایی که در فهرست وارسی از بیشترین فراوانی برخوردارند عبارتند از : </a:t>
            </a:r>
          </a:p>
          <a:p>
            <a:pPr algn="r" eaLnBrk="1" hangingPunct="1">
              <a:lnSpc>
                <a:spcPct val="80000"/>
              </a:lnSpc>
            </a:pPr>
            <a:r>
              <a:rPr lang="fa-IR" sz="2800" dirty="0" smtClean="0">
                <a:solidFill>
                  <a:srgbClr val="FF33CC"/>
                </a:solidFill>
                <a:latin typeface="Arial" pitchFamily="34" charset="0"/>
                <a:cs typeface="Arial" pitchFamily="34" charset="0"/>
              </a:rPr>
              <a:t>بلی ، خیر / مشاهده شده ، مشاهده نشد  / دارد ، ندارد / هست ، نیست / و...</a:t>
            </a:r>
            <a:endParaRPr lang="en-US" sz="2800" dirty="0" smtClean="0">
              <a:solidFill>
                <a:srgbClr val="FF33CC"/>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eaLnBrk="1" hangingPunct="1"/>
            <a:r>
              <a:rPr lang="ar-SA" b="1" dirty="0" smtClean="0">
                <a:solidFill>
                  <a:schemeClr val="accent2"/>
                </a:solidFill>
                <a:latin typeface="Arial" pitchFamily="34" charset="0"/>
                <a:cs typeface="Arial" pitchFamily="34" charset="0"/>
              </a:rPr>
              <a:t>ارزش یابی فهرست  وارسی</a:t>
            </a:r>
            <a:r>
              <a:rPr lang="en-US" b="1" dirty="0" smtClean="0">
                <a:latin typeface="Arial" pitchFamily="34" charset="0"/>
                <a:cs typeface="Arial" pitchFamily="34" charset="0"/>
              </a:rPr>
              <a:t> </a:t>
            </a:r>
          </a:p>
        </p:txBody>
      </p:sp>
      <p:sp>
        <p:nvSpPr>
          <p:cNvPr id="45059" name="Rectangle 3"/>
          <p:cNvSpPr>
            <a:spLocks noGrp="1" noChangeArrowheads="1"/>
          </p:cNvSpPr>
          <p:nvPr>
            <p:ph type="body" idx="1"/>
          </p:nvPr>
        </p:nvSpPr>
        <p:spPr>
          <a:xfrm>
            <a:off x="0" y="1295400"/>
            <a:ext cx="8915400" cy="5562600"/>
          </a:xfrm>
        </p:spPr>
        <p:txBody>
          <a:bodyPr>
            <a:normAutofit/>
          </a:bodyPr>
          <a:lstStyle/>
          <a:p>
            <a:pPr algn="r" eaLnBrk="1" hangingPunct="1">
              <a:lnSpc>
                <a:spcPct val="80000"/>
              </a:lnSpc>
            </a:pPr>
            <a:r>
              <a:rPr lang="en-US" sz="2000" dirty="0" smtClean="0"/>
              <a:t> </a:t>
            </a:r>
            <a:r>
              <a:rPr lang="fa-IR" sz="1800" b="1" dirty="0" smtClean="0">
                <a:latin typeface="Arial" pitchFamily="34" charset="0"/>
                <a:cs typeface="Arial" pitchFamily="34" charset="0"/>
              </a:rPr>
              <a:t>معلم در ارزش یابی  ،دو روش را متناسب با اهداف در پیش خواهد گرفت.  </a:t>
            </a:r>
          </a:p>
          <a:p>
            <a:pPr algn="r" eaLnBrk="1" hangingPunct="1">
              <a:lnSpc>
                <a:spcPct val="80000"/>
              </a:lnSpc>
            </a:pPr>
            <a:r>
              <a:rPr lang="fa-IR" sz="1800" b="1" dirty="0" smtClean="0">
                <a:latin typeface="Arial" pitchFamily="34" charset="0"/>
                <a:cs typeface="Arial" pitchFamily="34" charset="0"/>
              </a:rPr>
              <a:t>نخست  آن که با یک نگاه اجمالی غالب پاسخ ها را در نظر گرفته و این را با سایر دریافت های حسی خود در می آمیزد و سپس در خصوص وضعیت دانش آموز به شکل کیفی - توصیفی اظهار نظر نموده و با مقایسه وضعیت فعلی و قبلی دانش آموز ، بازخورد ها و رهنمودهای مناسب را در جهت  بهبود یادگیری او ارائه می نماید </a:t>
            </a:r>
          </a:p>
          <a:p>
            <a:pPr algn="r" eaLnBrk="1" hangingPunct="1">
              <a:lnSpc>
                <a:spcPct val="80000"/>
              </a:lnSpc>
            </a:pPr>
            <a:r>
              <a:rPr lang="fa-IR" sz="1800" b="1" dirty="0" smtClean="0">
                <a:latin typeface="Arial" pitchFamily="34" charset="0"/>
                <a:cs typeface="Arial" pitchFamily="34" charset="0"/>
              </a:rPr>
              <a:t>. </a:t>
            </a:r>
          </a:p>
          <a:p>
            <a:pPr algn="r" eaLnBrk="1" hangingPunct="1">
              <a:lnSpc>
                <a:spcPct val="80000"/>
              </a:lnSpc>
            </a:pPr>
            <a:r>
              <a:rPr lang="fa-IR" sz="1800" b="1" dirty="0" smtClean="0">
                <a:latin typeface="Arial" pitchFamily="34" charset="0"/>
                <a:cs typeface="Arial" pitchFamily="34" charset="0"/>
              </a:rPr>
              <a:t>اما در نگاه دوم </a:t>
            </a:r>
          </a:p>
          <a:p>
            <a:pPr algn="r" eaLnBrk="1" hangingPunct="1">
              <a:lnSpc>
                <a:spcPct val="80000"/>
              </a:lnSpc>
            </a:pPr>
            <a:r>
              <a:rPr lang="fa-IR" sz="1800" b="1" dirty="0" smtClean="0">
                <a:latin typeface="Arial" pitchFamily="34" charset="0"/>
                <a:cs typeface="Arial" pitchFamily="34" charset="0"/>
              </a:rPr>
              <a:t>چون مقیاس به کار گرفته شده از نوع اسمی می باشد  . معلم با اختصاص دو عدد  به این درجات  یا طبقات مثلا 1= بلی  و 2 = خیر در نهایت می تواند تجزیه و تحلیل لازم را با توجه به فراوانی هرکدام از آن ها ارائه نماید .</a:t>
            </a:r>
          </a:p>
          <a:p>
            <a:pPr algn="r" eaLnBrk="1" hangingPunct="1">
              <a:lnSpc>
                <a:spcPct val="80000"/>
              </a:lnSpc>
            </a:pPr>
            <a:endParaRPr lang="fa-IR" sz="1800" b="1" dirty="0" smtClean="0">
              <a:latin typeface="Arial" pitchFamily="34" charset="0"/>
              <a:cs typeface="Arial" pitchFamily="34" charset="0"/>
            </a:endParaRPr>
          </a:p>
          <a:p>
            <a:pPr algn="r" eaLnBrk="1" hangingPunct="1">
              <a:lnSpc>
                <a:spcPct val="80000"/>
              </a:lnSpc>
            </a:pPr>
            <a:r>
              <a:rPr lang="fa-IR" sz="1800" b="1" dirty="0" smtClean="0">
                <a:latin typeface="Arial" pitchFamily="34" charset="0"/>
                <a:cs typeface="Arial" pitchFamily="34" charset="0"/>
              </a:rPr>
              <a:t> مثلا در مشاهده یک رفتار که در قالب یک هدف و 19 سنجه با مقیاس اسمی (1= بلی  و 2 = خیر ) در فهرست وارسی تعیین گردیده ، فراوانی هرکدام عبارت است از ، 6 مورد خیر و 13 مورد بلی . چنانچه معلم بخواهد از وضعیت و موقعیت یادگیری دانش آموز در رسیدن به هدف ، گزارشی را طراحی و در پوشه کار قرار دهد یا تکلیفی را برای او معین نماید و یا دیگر رفتارهای مداخله ای را پیشنهاد نماید یا حتی به مشکلات روش تدریس خود پی ببرد، لازم است ملاکی را تعیین نموده و سپس وضعیت دانش آموزا را با آن ملاک ، مقایسه و بعد قضاوت نماید . مثلا اگر ملاک 100 حد بالای ملاکی باشد که معلم تعیین نموده در این شرایط دانش آموز تنها 68/4درصد از انتظارهای او را (یعنی تقریبا در حد متوسط )پاسخ گو بوده است . </a:t>
            </a:r>
            <a:endParaRPr lang="en-US" sz="1800" b="1"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box(in)">
                                      <p:cBhvr>
                                        <p:cTn id="7" dur="500"/>
                                        <p:tgtEl>
                                          <p:spTgt spid="4505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5059">
                                            <p:txEl>
                                              <p:pRg st="0" end="0"/>
                                            </p:txEl>
                                          </p:spTgt>
                                        </p:tgtEl>
                                        <p:attrNameLst>
                                          <p:attrName>style.visibility</p:attrName>
                                        </p:attrNameLst>
                                      </p:cBhvr>
                                      <p:to>
                                        <p:strVal val="visible"/>
                                      </p:to>
                                    </p:set>
                                    <p:anim calcmode="lin" valueType="num">
                                      <p:cBhvr additive="base">
                                        <p:cTn id="12"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5059">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5059">
                                            <p:txEl>
                                              <p:pRg st="1" end="1"/>
                                            </p:txEl>
                                          </p:spTgt>
                                        </p:tgtEl>
                                        <p:attrNameLst>
                                          <p:attrName>style.visibility</p:attrName>
                                        </p:attrNameLst>
                                      </p:cBhvr>
                                      <p:to>
                                        <p:strVal val="visible"/>
                                      </p:to>
                                    </p:set>
                                    <p:anim calcmode="lin" valueType="num">
                                      <p:cBhvr additive="base">
                                        <p:cTn id="16"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5059">
                                            <p:txEl>
                                              <p:pRg st="3" end="3"/>
                                            </p:txEl>
                                          </p:spTgt>
                                        </p:tgtEl>
                                        <p:attrNameLst>
                                          <p:attrName>style.visibility</p:attrName>
                                        </p:attrNameLst>
                                      </p:cBhvr>
                                      <p:to>
                                        <p:strVal val="visible"/>
                                      </p:to>
                                    </p:set>
                                    <p:anim calcmode="lin" valueType="num">
                                      <p:cBhvr additive="base">
                                        <p:cTn id="22" dur="5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50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5059">
                                            <p:txEl>
                                              <p:pRg st="4" end="4"/>
                                            </p:txEl>
                                          </p:spTgt>
                                        </p:tgtEl>
                                        <p:attrNameLst>
                                          <p:attrName>style.visibility</p:attrName>
                                        </p:attrNameLst>
                                      </p:cBhvr>
                                      <p:to>
                                        <p:strVal val="visible"/>
                                      </p:to>
                                    </p:set>
                                    <p:anim calcmode="lin" valueType="num">
                                      <p:cBhvr additive="base">
                                        <p:cTn id="28" dur="5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50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5059">
                                            <p:txEl>
                                              <p:pRg st="6" end="6"/>
                                            </p:txEl>
                                          </p:spTgt>
                                        </p:tgtEl>
                                        <p:attrNameLst>
                                          <p:attrName>style.visibility</p:attrName>
                                        </p:attrNameLst>
                                      </p:cBhvr>
                                      <p:to>
                                        <p:strVal val="visible"/>
                                      </p:to>
                                    </p:set>
                                    <p:anim calcmode="lin" valueType="num">
                                      <p:cBhvr additive="base">
                                        <p:cTn id="34" dur="500" fill="hold"/>
                                        <p:tgtEl>
                                          <p:spTgt spid="45059">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505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pPr algn="ctr" eaLnBrk="1" hangingPunct="1"/>
            <a:r>
              <a:rPr lang="fa-IR" sz="4800" b="1" dirty="0" smtClean="0">
                <a:latin typeface="Arial" pitchFamily="34" charset="0"/>
                <a:cs typeface="Arial" pitchFamily="34" charset="0"/>
              </a:rPr>
              <a:t>ثبت مشاهده</a:t>
            </a:r>
            <a:endParaRPr lang="en-US" sz="4800" b="1" dirty="0" smtClean="0">
              <a:latin typeface="Arial" pitchFamily="34" charset="0"/>
              <a:cs typeface="Arial" pitchFamily="34" charset="0"/>
            </a:endParaRPr>
          </a:p>
        </p:txBody>
      </p:sp>
      <p:sp>
        <p:nvSpPr>
          <p:cNvPr id="54276" name="AutoShape 4"/>
          <p:cNvSpPr>
            <a:spLocks noGrp="1" noChangeArrowheads="1"/>
          </p:cNvSpPr>
          <p:nvPr>
            <p:ph type="body" idx="1"/>
          </p:nvPr>
        </p:nvSpPr>
        <p:spPr>
          <a:prstGeom prst="verticalScroll">
            <a:avLst>
              <a:gd name="adj" fmla="val 12500"/>
            </a:avLst>
          </a:prstGeom>
          <a:solidFill>
            <a:srgbClr val="99CCFF"/>
          </a:solidFill>
          <a:ln w="12700">
            <a:solidFill>
              <a:srgbClr val="666666"/>
            </a:solidFill>
            <a:round/>
          </a:ln>
          <a:effectLst>
            <a:outerShdw dist="28398" dir="3806097" algn="ctr" rotWithShape="0">
              <a:srgbClr val="7F7F7F">
                <a:alpha val="50000"/>
              </a:srgbClr>
            </a:outerShdw>
          </a:effectLst>
        </p:spPr>
        <p:txBody>
          <a:bodyPr/>
          <a:lstStyle/>
          <a:p>
            <a:pPr algn="ctr" eaLnBrk="1" hangingPunct="1">
              <a:defRPr/>
            </a:pPr>
            <a:endParaRPr lang="fa-IR" sz="3600" b="1" dirty="0" smtClean="0">
              <a:latin typeface="Arial" pitchFamily="34" charset="0"/>
              <a:cs typeface="Arial" pitchFamily="34" charset="0"/>
            </a:endParaRPr>
          </a:p>
          <a:p>
            <a:pPr algn="ctr" eaLnBrk="1" hangingPunct="1">
              <a:defRPr/>
            </a:pPr>
            <a:r>
              <a:rPr lang="ar-SA" sz="3600" b="1" dirty="0" smtClean="0">
                <a:latin typeface="Arial" pitchFamily="34" charset="0"/>
                <a:cs typeface="Arial" pitchFamily="34" charset="0"/>
              </a:rPr>
              <a:t>يک فعاليت </a:t>
            </a:r>
            <a:r>
              <a:rPr lang="ar-SA" dirty="0" smtClean="0">
                <a:latin typeface="Arial" pitchFamily="34" charset="0"/>
                <a:cs typeface="Arial" pitchFamily="34" charset="0"/>
              </a:rPr>
              <a:t>:</a:t>
            </a:r>
          </a:p>
          <a:p>
            <a:pPr algn="ctr" eaLnBrk="1" hangingPunct="1">
              <a:defRPr/>
            </a:pPr>
            <a:r>
              <a:rPr lang="ar-SA" dirty="0" smtClean="0">
                <a:latin typeface="Arial" pitchFamily="34" charset="0"/>
                <a:cs typeface="Arial" pitchFamily="34" charset="0"/>
              </a:rPr>
              <a:t>    </a:t>
            </a:r>
            <a:r>
              <a:rPr lang="fa-IR" sz="3600" dirty="0" smtClean="0">
                <a:latin typeface="Arial" pitchFamily="34" charset="0"/>
                <a:cs typeface="Arial" pitchFamily="34" charset="0"/>
              </a:rPr>
              <a:t>يك فهرست وارسي از درس قرآن تهيه كنيد.</a:t>
            </a:r>
            <a:endParaRPr lang="en-US"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0"/>
            <a:ext cx="8229600" cy="1417638"/>
          </a:xfrm>
        </p:spPr>
        <p:txBody>
          <a:bodyPr/>
          <a:lstStyle/>
          <a:p>
            <a:pPr algn="ctr"/>
            <a:r>
              <a:rPr lang="fa-IR" sz="2800" dirty="0" smtClean="0">
                <a:latin typeface="Arial" pitchFamily="34" charset="0"/>
                <a:cs typeface="Arial" pitchFamily="34" charset="0"/>
              </a:rPr>
              <a:t>فهرست وارسی رفتار های اجتماعی</a:t>
            </a:r>
            <a:r>
              <a:rPr lang="fa-IR" sz="2000" dirty="0" smtClean="0">
                <a:latin typeface="Arial" pitchFamily="34" charset="0"/>
                <a:cs typeface="Arial" pitchFamily="34" charset="0"/>
              </a:rPr>
              <a:t/>
            </a:r>
            <a:br>
              <a:rPr lang="fa-IR" sz="2000" dirty="0" smtClean="0">
                <a:latin typeface="Arial" pitchFamily="34" charset="0"/>
                <a:cs typeface="Arial" pitchFamily="34" charset="0"/>
              </a:rPr>
            </a:br>
            <a:r>
              <a:rPr lang="fa-IR" sz="2000" dirty="0" smtClean="0">
                <a:latin typeface="Arial" pitchFamily="34" charset="0"/>
                <a:cs typeface="Arial" pitchFamily="34" charset="0"/>
              </a:rPr>
              <a:t>نام و نام خانوادگی :                          تاریخ :                بلی +      خیر _                           </a:t>
            </a:r>
            <a:endParaRPr lang="en-US" sz="2000" dirty="0" smtClean="0">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762000" y="1600201"/>
          <a:ext cx="7924800" cy="4566203"/>
        </p:xfrm>
        <a:graphic>
          <a:graphicData uri="http://schemas.openxmlformats.org/drawingml/2006/table">
            <a:tbl>
              <a:tblPr firstRow="1" bandRow="1">
                <a:tableStyleId>{5C22544A-7EE6-4342-B048-85BDC9FD1C3A}</a:tableStyleId>
              </a:tblPr>
              <a:tblGrid>
                <a:gridCol w="1066800"/>
                <a:gridCol w="1066800"/>
                <a:gridCol w="914400"/>
                <a:gridCol w="4216400"/>
                <a:gridCol w="660400"/>
              </a:tblGrid>
              <a:tr h="600610">
                <a:tc>
                  <a:txBody>
                    <a:bodyPr/>
                    <a:lstStyle/>
                    <a:p>
                      <a:r>
                        <a:rPr lang="fa-IR" dirty="0" smtClean="0">
                          <a:solidFill>
                            <a:srgbClr val="0033CC"/>
                          </a:solidFill>
                          <a:latin typeface="Arial" pitchFamily="34" charset="0"/>
                          <a:cs typeface="Arial" pitchFamily="34" charset="0"/>
                        </a:rPr>
                        <a:t>مرحله سوم </a:t>
                      </a:r>
                      <a:endParaRPr lang="en-US" dirty="0">
                        <a:solidFill>
                          <a:srgbClr val="0033CC"/>
                        </a:solidFill>
                        <a:latin typeface="Arial" pitchFamily="34" charset="0"/>
                        <a:cs typeface="Arial" pitchFamily="34" charset="0"/>
                      </a:endParaRPr>
                    </a:p>
                  </a:txBody>
                  <a:tcPr/>
                </a:tc>
                <a:tc>
                  <a:txBody>
                    <a:bodyPr/>
                    <a:lstStyle/>
                    <a:p>
                      <a:r>
                        <a:rPr lang="fa-IR" dirty="0" smtClean="0">
                          <a:solidFill>
                            <a:srgbClr val="0033CC"/>
                          </a:solidFill>
                          <a:latin typeface="Arial" pitchFamily="34" charset="0"/>
                          <a:cs typeface="Arial" pitchFamily="34" charset="0"/>
                        </a:rPr>
                        <a:t>مرحله دوم </a:t>
                      </a:r>
                      <a:endParaRPr lang="en-US" dirty="0">
                        <a:solidFill>
                          <a:srgbClr val="0033CC"/>
                        </a:solidFill>
                        <a:latin typeface="Arial" pitchFamily="34" charset="0"/>
                        <a:cs typeface="Arial" pitchFamily="34" charset="0"/>
                      </a:endParaRPr>
                    </a:p>
                  </a:txBody>
                  <a:tcPr/>
                </a:tc>
                <a:tc>
                  <a:txBody>
                    <a:bodyPr/>
                    <a:lstStyle/>
                    <a:p>
                      <a:r>
                        <a:rPr lang="fa-IR" dirty="0" smtClean="0">
                          <a:solidFill>
                            <a:srgbClr val="0033CC"/>
                          </a:solidFill>
                          <a:latin typeface="Arial" pitchFamily="34" charset="0"/>
                          <a:cs typeface="Arial" pitchFamily="34" charset="0"/>
                        </a:rPr>
                        <a:t>مرحله اول</a:t>
                      </a:r>
                      <a:endParaRPr lang="en-US" dirty="0">
                        <a:solidFill>
                          <a:srgbClr val="0033CC"/>
                        </a:solidFill>
                        <a:latin typeface="Arial" pitchFamily="34" charset="0"/>
                        <a:cs typeface="Arial" pitchFamily="34" charset="0"/>
                      </a:endParaRPr>
                    </a:p>
                  </a:txBody>
                  <a:tcPr/>
                </a:tc>
                <a:tc>
                  <a:txBody>
                    <a:bodyPr/>
                    <a:lstStyle/>
                    <a:p>
                      <a:r>
                        <a:rPr lang="fa-IR" dirty="0" smtClean="0">
                          <a:solidFill>
                            <a:srgbClr val="0033CC"/>
                          </a:solidFill>
                          <a:latin typeface="Arial" pitchFamily="34" charset="0"/>
                          <a:cs typeface="Arial" pitchFamily="34" charset="0"/>
                        </a:rPr>
                        <a:t>گویه ها یا سنجه ها                    </a:t>
                      </a:r>
                      <a:endParaRPr lang="en-US" dirty="0">
                        <a:solidFill>
                          <a:srgbClr val="0033CC"/>
                        </a:solidFill>
                        <a:latin typeface="Arial" pitchFamily="34" charset="0"/>
                        <a:cs typeface="Arial" pitchFamily="34" charset="0"/>
                      </a:endParaRPr>
                    </a:p>
                  </a:txBody>
                  <a:tcPr/>
                </a:tc>
                <a:tc>
                  <a:txBody>
                    <a:bodyPr/>
                    <a:lstStyle/>
                    <a:p>
                      <a:r>
                        <a:rPr lang="fa-IR" dirty="0" smtClean="0">
                          <a:solidFill>
                            <a:srgbClr val="0033CC"/>
                          </a:solidFill>
                          <a:latin typeface="Arial" pitchFamily="34" charset="0"/>
                          <a:cs typeface="Arial" pitchFamily="34" charset="0"/>
                        </a:rPr>
                        <a:t>ردیف </a:t>
                      </a:r>
                      <a:endParaRPr lang="en-US" dirty="0">
                        <a:solidFill>
                          <a:srgbClr val="0033CC"/>
                        </a:solidFill>
                        <a:latin typeface="Arial" pitchFamily="34" charset="0"/>
                        <a:cs typeface="Arial" pitchFamily="34" charset="0"/>
                      </a:endParaRPr>
                    </a:p>
                  </a:txBody>
                  <a:tcPr/>
                </a:tc>
              </a:tr>
              <a:tr h="441674">
                <a:tc>
                  <a:txBody>
                    <a:bodyPr/>
                    <a:lstStyle/>
                    <a:p>
                      <a:endParaRPr lang="en-US">
                        <a:latin typeface="Arial" pitchFamily="34" charset="0"/>
                        <a:cs typeface="Arial" pitchFamily="34" charset="0"/>
                      </a:endParaRPr>
                    </a:p>
                  </a:txBody>
                  <a:tcPr/>
                </a:tc>
                <a:tc>
                  <a:txBody>
                    <a:bodyPr/>
                    <a:lstStyle/>
                    <a:p>
                      <a:endParaRPr lang="en-US">
                        <a:latin typeface="Arial" pitchFamily="34" charset="0"/>
                        <a:cs typeface="Arial" pitchFamily="34" charset="0"/>
                      </a:endParaRPr>
                    </a:p>
                  </a:txBody>
                  <a:tcPr/>
                </a:tc>
                <a:tc>
                  <a:txBody>
                    <a:bodyPr/>
                    <a:lstStyle/>
                    <a:p>
                      <a:endParaRPr lang="en-US">
                        <a:latin typeface="Arial" pitchFamily="34" charset="0"/>
                        <a:cs typeface="Arial" pitchFamily="34" charset="0"/>
                      </a:endParaRPr>
                    </a:p>
                  </a:txBody>
                  <a:tcPr/>
                </a:tc>
                <a:tc>
                  <a:txBody>
                    <a:bodyPr/>
                    <a:lstStyle/>
                    <a:p>
                      <a:pPr algn="r"/>
                      <a:r>
                        <a:rPr lang="fa-IR" dirty="0" smtClean="0">
                          <a:latin typeface="Arial" pitchFamily="34" charset="0"/>
                          <a:cs typeface="Arial" pitchFamily="34" charset="0"/>
                        </a:rPr>
                        <a:t>آوردن وسایل مناسب درسی                            </a:t>
                      </a:r>
                      <a:endParaRPr lang="en-US" dirty="0">
                        <a:latin typeface="Arial" pitchFamily="34" charset="0"/>
                        <a:cs typeface="Arial" pitchFamily="34" charset="0"/>
                      </a:endParaRPr>
                    </a:p>
                  </a:txBody>
                  <a:tcPr/>
                </a:tc>
                <a:tc>
                  <a:txBody>
                    <a:bodyPr/>
                    <a:lstStyle/>
                    <a:p>
                      <a:r>
                        <a:rPr lang="fa-IR" dirty="0" smtClean="0">
                          <a:latin typeface="Arial" pitchFamily="34" charset="0"/>
                          <a:cs typeface="Arial" pitchFamily="34" charset="0"/>
                        </a:rPr>
                        <a:t>1</a:t>
                      </a:r>
                      <a:endParaRPr lang="en-US" dirty="0">
                        <a:latin typeface="Arial" pitchFamily="34" charset="0"/>
                        <a:cs typeface="Arial" pitchFamily="34" charset="0"/>
                      </a:endParaRPr>
                    </a:p>
                  </a:txBody>
                  <a:tcPr/>
                </a:tc>
              </a:tr>
              <a:tr h="401523">
                <a:tc>
                  <a:txBody>
                    <a:bodyPr/>
                    <a:lstStyle/>
                    <a:p>
                      <a:endParaRPr lang="en-US">
                        <a:latin typeface="Arial" pitchFamily="34" charset="0"/>
                        <a:cs typeface="Arial" pitchFamily="34" charset="0"/>
                      </a:endParaRPr>
                    </a:p>
                  </a:txBody>
                  <a:tcPr/>
                </a:tc>
                <a:tc>
                  <a:txBody>
                    <a:bodyPr/>
                    <a:lstStyle/>
                    <a:p>
                      <a:endParaRPr lang="en-US">
                        <a:latin typeface="Arial" pitchFamily="34" charset="0"/>
                        <a:cs typeface="Arial" pitchFamily="34" charset="0"/>
                      </a:endParaRPr>
                    </a:p>
                  </a:txBody>
                  <a:tcPr/>
                </a:tc>
                <a:tc>
                  <a:txBody>
                    <a:bodyPr/>
                    <a:lstStyle/>
                    <a:p>
                      <a:endParaRPr lang="en-US">
                        <a:latin typeface="Arial" pitchFamily="34" charset="0"/>
                        <a:cs typeface="Arial" pitchFamily="34" charset="0"/>
                      </a:endParaRPr>
                    </a:p>
                  </a:txBody>
                  <a:tcPr/>
                </a:tc>
                <a:tc>
                  <a:txBody>
                    <a:bodyPr/>
                    <a:lstStyle/>
                    <a:p>
                      <a:pPr algn="r"/>
                      <a:r>
                        <a:rPr lang="fa-IR" dirty="0" smtClean="0">
                          <a:latin typeface="Arial" pitchFamily="34" charset="0"/>
                          <a:cs typeface="Arial" pitchFamily="34" charset="0"/>
                        </a:rPr>
                        <a:t>انجام به موقع فعالیت های یادگیری                    </a:t>
                      </a:r>
                      <a:endParaRPr lang="en-US" dirty="0">
                        <a:latin typeface="Arial" pitchFamily="34" charset="0"/>
                        <a:cs typeface="Arial" pitchFamily="34" charset="0"/>
                      </a:endParaRPr>
                    </a:p>
                  </a:txBody>
                  <a:tcPr/>
                </a:tc>
                <a:tc>
                  <a:txBody>
                    <a:bodyPr/>
                    <a:lstStyle/>
                    <a:p>
                      <a:r>
                        <a:rPr lang="fa-IR" dirty="0" smtClean="0">
                          <a:latin typeface="Arial" pitchFamily="34" charset="0"/>
                          <a:cs typeface="Arial" pitchFamily="34" charset="0"/>
                        </a:rPr>
                        <a:t>2</a:t>
                      </a:r>
                      <a:endParaRPr lang="en-US" dirty="0">
                        <a:latin typeface="Arial" pitchFamily="34" charset="0"/>
                        <a:cs typeface="Arial" pitchFamily="34" charset="0"/>
                      </a:endParaRPr>
                    </a:p>
                  </a:txBody>
                  <a:tcPr/>
                </a:tc>
              </a:tr>
              <a:tr h="401523">
                <a:tc>
                  <a:txBody>
                    <a:bodyPr/>
                    <a:lstStyle/>
                    <a:p>
                      <a:endParaRPr lang="en-US">
                        <a:latin typeface="Arial" pitchFamily="34" charset="0"/>
                        <a:cs typeface="Arial" pitchFamily="34" charset="0"/>
                      </a:endParaRPr>
                    </a:p>
                  </a:txBody>
                  <a:tcPr/>
                </a:tc>
                <a:tc>
                  <a:txBody>
                    <a:bodyPr/>
                    <a:lstStyle/>
                    <a:p>
                      <a:endParaRPr lang="en-US">
                        <a:latin typeface="Arial" pitchFamily="34" charset="0"/>
                        <a:cs typeface="Arial" pitchFamily="34" charset="0"/>
                      </a:endParaRPr>
                    </a:p>
                  </a:txBody>
                  <a:tcPr/>
                </a:tc>
                <a:tc>
                  <a:txBody>
                    <a:bodyPr/>
                    <a:lstStyle/>
                    <a:p>
                      <a:endParaRPr lang="en-US">
                        <a:latin typeface="Arial" pitchFamily="34" charset="0"/>
                        <a:cs typeface="Arial" pitchFamily="34" charset="0"/>
                      </a:endParaRPr>
                    </a:p>
                  </a:txBody>
                  <a:tcPr/>
                </a:tc>
                <a:tc>
                  <a:txBody>
                    <a:bodyPr/>
                    <a:lstStyle/>
                    <a:p>
                      <a:pPr algn="r"/>
                      <a:r>
                        <a:rPr lang="fa-IR" dirty="0" smtClean="0">
                          <a:latin typeface="Arial" pitchFamily="34" charset="0"/>
                          <a:cs typeface="Arial" pitchFamily="34" charset="0"/>
                        </a:rPr>
                        <a:t>نظافت و مرتب بودن موی سر                         </a:t>
                      </a:r>
                      <a:endParaRPr lang="en-US" dirty="0">
                        <a:latin typeface="Arial" pitchFamily="34" charset="0"/>
                        <a:cs typeface="Arial" pitchFamily="34" charset="0"/>
                      </a:endParaRPr>
                    </a:p>
                  </a:txBody>
                  <a:tcPr/>
                </a:tc>
                <a:tc>
                  <a:txBody>
                    <a:bodyPr/>
                    <a:lstStyle/>
                    <a:p>
                      <a:r>
                        <a:rPr lang="fa-IR" dirty="0" smtClean="0">
                          <a:latin typeface="Arial" pitchFamily="34" charset="0"/>
                          <a:cs typeface="Arial" pitchFamily="34" charset="0"/>
                        </a:rPr>
                        <a:t>3</a:t>
                      </a:r>
                      <a:endParaRPr lang="en-US" dirty="0">
                        <a:latin typeface="Arial" pitchFamily="34" charset="0"/>
                        <a:cs typeface="Arial" pitchFamily="34" charset="0"/>
                      </a:endParaRPr>
                    </a:p>
                  </a:txBody>
                  <a:tcPr/>
                </a:tc>
              </a:tr>
              <a:tr h="343205">
                <a:tc>
                  <a:txBody>
                    <a:bodyPr/>
                    <a:lstStyle/>
                    <a:p>
                      <a:endParaRPr lang="en-US">
                        <a:latin typeface="Arial" pitchFamily="34" charset="0"/>
                        <a:cs typeface="Arial" pitchFamily="34" charset="0"/>
                      </a:endParaRPr>
                    </a:p>
                  </a:txBody>
                  <a:tcPr/>
                </a:tc>
                <a:tc>
                  <a:txBody>
                    <a:bodyPr/>
                    <a:lstStyle/>
                    <a:p>
                      <a:endParaRPr lang="en-US">
                        <a:latin typeface="Arial" pitchFamily="34" charset="0"/>
                        <a:cs typeface="Arial" pitchFamily="34" charset="0"/>
                      </a:endParaRPr>
                    </a:p>
                  </a:txBody>
                  <a:tcPr/>
                </a:tc>
                <a:tc>
                  <a:txBody>
                    <a:bodyPr/>
                    <a:lstStyle/>
                    <a:p>
                      <a:endParaRPr lang="en-US">
                        <a:latin typeface="Arial" pitchFamily="34" charset="0"/>
                        <a:cs typeface="Arial" pitchFamily="34" charset="0"/>
                      </a:endParaRPr>
                    </a:p>
                  </a:txBody>
                  <a:tcPr/>
                </a:tc>
                <a:tc>
                  <a:txBody>
                    <a:bodyPr/>
                    <a:lstStyle/>
                    <a:p>
                      <a:pPr algn="r"/>
                      <a:r>
                        <a:rPr lang="fa-IR" dirty="0" smtClean="0">
                          <a:latin typeface="Arial" pitchFamily="34" charset="0"/>
                          <a:cs typeface="Arial" pitchFamily="34" charset="0"/>
                        </a:rPr>
                        <a:t>نظافت لباس مدرسه                                      </a:t>
                      </a:r>
                      <a:endParaRPr lang="en-US" dirty="0">
                        <a:latin typeface="Arial" pitchFamily="34" charset="0"/>
                        <a:cs typeface="Arial" pitchFamily="34" charset="0"/>
                      </a:endParaRPr>
                    </a:p>
                  </a:txBody>
                  <a:tcPr/>
                </a:tc>
                <a:tc>
                  <a:txBody>
                    <a:bodyPr/>
                    <a:lstStyle/>
                    <a:p>
                      <a:r>
                        <a:rPr lang="fa-IR" dirty="0" smtClean="0">
                          <a:latin typeface="Arial" pitchFamily="34" charset="0"/>
                          <a:cs typeface="Arial" pitchFamily="34" charset="0"/>
                        </a:rPr>
                        <a:t>4</a:t>
                      </a:r>
                      <a:endParaRPr lang="en-US" dirty="0">
                        <a:latin typeface="Arial" pitchFamily="34" charset="0"/>
                        <a:cs typeface="Arial" pitchFamily="34" charset="0"/>
                      </a:endParaRPr>
                    </a:p>
                  </a:txBody>
                  <a:tcPr/>
                </a:tc>
              </a:tr>
              <a:tr h="343205">
                <a:tc>
                  <a:txBody>
                    <a:bodyPr/>
                    <a:lstStyle/>
                    <a:p>
                      <a:endParaRPr lang="en-US">
                        <a:latin typeface="Arial" pitchFamily="34" charset="0"/>
                        <a:cs typeface="Arial" pitchFamily="34" charset="0"/>
                      </a:endParaRPr>
                    </a:p>
                  </a:txBody>
                  <a:tcPr/>
                </a:tc>
                <a:tc>
                  <a:txBody>
                    <a:bodyPr/>
                    <a:lstStyle/>
                    <a:p>
                      <a:endParaRPr lang="en-US">
                        <a:latin typeface="Arial" pitchFamily="34" charset="0"/>
                        <a:cs typeface="Arial" pitchFamily="34" charset="0"/>
                      </a:endParaRPr>
                    </a:p>
                  </a:txBody>
                  <a:tcPr/>
                </a:tc>
                <a:tc>
                  <a:txBody>
                    <a:bodyPr/>
                    <a:lstStyle/>
                    <a:p>
                      <a:endParaRPr lang="en-US">
                        <a:latin typeface="Arial" pitchFamily="34" charset="0"/>
                        <a:cs typeface="Arial" pitchFamily="34" charset="0"/>
                      </a:endParaRPr>
                    </a:p>
                  </a:txBody>
                  <a:tcPr/>
                </a:tc>
                <a:tc>
                  <a:txBody>
                    <a:bodyPr/>
                    <a:lstStyle/>
                    <a:p>
                      <a:pPr algn="r"/>
                      <a:r>
                        <a:rPr lang="fa-IR" dirty="0" smtClean="0">
                          <a:latin typeface="Arial" pitchFamily="34" charset="0"/>
                          <a:cs typeface="Arial" pitchFamily="34" charset="0"/>
                        </a:rPr>
                        <a:t>مراقبت از وسایل شخصی خود                         </a:t>
                      </a:r>
                      <a:endParaRPr lang="en-US" dirty="0">
                        <a:latin typeface="Arial" pitchFamily="34" charset="0"/>
                        <a:cs typeface="Arial" pitchFamily="34" charset="0"/>
                      </a:endParaRPr>
                    </a:p>
                  </a:txBody>
                  <a:tcPr/>
                </a:tc>
                <a:tc>
                  <a:txBody>
                    <a:bodyPr/>
                    <a:lstStyle/>
                    <a:p>
                      <a:r>
                        <a:rPr lang="fa-IR" dirty="0" smtClean="0">
                          <a:latin typeface="Arial" pitchFamily="34" charset="0"/>
                          <a:cs typeface="Arial" pitchFamily="34" charset="0"/>
                        </a:rPr>
                        <a:t>5</a:t>
                      </a:r>
                      <a:endParaRPr lang="en-US" dirty="0">
                        <a:latin typeface="Arial" pitchFamily="34" charset="0"/>
                        <a:cs typeface="Arial" pitchFamily="34" charset="0"/>
                      </a:endParaRPr>
                    </a:p>
                  </a:txBody>
                  <a:tcPr/>
                </a:tc>
              </a:tr>
              <a:tr h="343205">
                <a:tc>
                  <a:txBody>
                    <a:bodyPr/>
                    <a:lstStyle/>
                    <a:p>
                      <a:endParaRPr lang="en-US">
                        <a:latin typeface="Arial" pitchFamily="34" charset="0"/>
                        <a:cs typeface="Arial" pitchFamily="34" charset="0"/>
                      </a:endParaRPr>
                    </a:p>
                  </a:txBody>
                  <a:tcPr/>
                </a:tc>
                <a:tc>
                  <a:txBody>
                    <a:bodyPr/>
                    <a:lstStyle/>
                    <a:p>
                      <a:endParaRPr lang="en-US">
                        <a:latin typeface="Arial" pitchFamily="34" charset="0"/>
                        <a:cs typeface="Arial" pitchFamily="34" charset="0"/>
                      </a:endParaRPr>
                    </a:p>
                  </a:txBody>
                  <a:tcPr/>
                </a:tc>
                <a:tc>
                  <a:txBody>
                    <a:bodyPr/>
                    <a:lstStyle/>
                    <a:p>
                      <a:endParaRPr lang="en-US">
                        <a:latin typeface="Arial" pitchFamily="34" charset="0"/>
                        <a:cs typeface="Arial" pitchFamily="34" charset="0"/>
                      </a:endParaRPr>
                    </a:p>
                  </a:txBody>
                  <a:tcPr/>
                </a:tc>
                <a:tc>
                  <a:txBody>
                    <a:bodyPr/>
                    <a:lstStyle/>
                    <a:p>
                      <a:pPr algn="r"/>
                      <a:r>
                        <a:rPr lang="fa-IR" dirty="0" smtClean="0">
                          <a:latin typeface="Arial" pitchFamily="34" charset="0"/>
                          <a:cs typeface="Arial" pitchFamily="34" charset="0"/>
                        </a:rPr>
                        <a:t>سلام دادن به همکلاسی ها                             </a:t>
                      </a:r>
                      <a:endParaRPr lang="en-US" dirty="0">
                        <a:latin typeface="Arial" pitchFamily="34" charset="0"/>
                        <a:cs typeface="Arial" pitchFamily="34" charset="0"/>
                      </a:endParaRPr>
                    </a:p>
                  </a:txBody>
                  <a:tcPr/>
                </a:tc>
                <a:tc>
                  <a:txBody>
                    <a:bodyPr/>
                    <a:lstStyle/>
                    <a:p>
                      <a:r>
                        <a:rPr lang="fa-IR" dirty="0" smtClean="0">
                          <a:latin typeface="Arial" pitchFamily="34" charset="0"/>
                          <a:cs typeface="Arial" pitchFamily="34" charset="0"/>
                        </a:rPr>
                        <a:t>6</a:t>
                      </a:r>
                      <a:endParaRPr lang="en-US" dirty="0">
                        <a:latin typeface="Arial" pitchFamily="34" charset="0"/>
                        <a:cs typeface="Arial" pitchFamily="34" charset="0"/>
                      </a:endParaRPr>
                    </a:p>
                  </a:txBody>
                  <a:tcPr/>
                </a:tc>
              </a:tr>
              <a:tr h="600610">
                <a:tc>
                  <a:txBody>
                    <a:bodyPr/>
                    <a:lstStyle/>
                    <a:p>
                      <a:endParaRPr lang="en-US">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c>
                  <a:txBody>
                    <a:bodyPr/>
                    <a:lstStyle/>
                    <a:p>
                      <a:endParaRPr lang="en-US">
                        <a:latin typeface="Arial" pitchFamily="34" charset="0"/>
                        <a:cs typeface="Arial" pitchFamily="34" charset="0"/>
                      </a:endParaRPr>
                    </a:p>
                  </a:txBody>
                  <a:tcPr/>
                </a:tc>
                <a:tc>
                  <a:txBody>
                    <a:bodyPr/>
                    <a:lstStyle/>
                    <a:p>
                      <a:pPr algn="r"/>
                      <a:r>
                        <a:rPr lang="fa-IR" dirty="0" smtClean="0">
                          <a:latin typeface="Arial" pitchFamily="34" charset="0"/>
                          <a:cs typeface="Arial" pitchFamily="34" charset="0"/>
                        </a:rPr>
                        <a:t>اجازه گرفتن از معلم برای صحبت کردن و ترک </a:t>
                      </a:r>
                    </a:p>
                    <a:p>
                      <a:pPr algn="r"/>
                      <a:r>
                        <a:rPr lang="fa-IR" baseline="0" dirty="0" smtClean="0">
                          <a:latin typeface="Arial" pitchFamily="34" charset="0"/>
                          <a:cs typeface="Arial" pitchFamily="34" charset="0"/>
                        </a:rPr>
                        <a:t>کردن کلاس    </a:t>
                      </a:r>
                      <a:r>
                        <a:rPr lang="fa-IR" dirty="0" smtClean="0">
                          <a:latin typeface="Arial" pitchFamily="34" charset="0"/>
                          <a:cs typeface="Arial" pitchFamily="34" charset="0"/>
                        </a:rPr>
                        <a:t>                                          </a:t>
                      </a:r>
                      <a:endParaRPr lang="en-US" dirty="0">
                        <a:latin typeface="Arial" pitchFamily="34" charset="0"/>
                        <a:cs typeface="Arial" pitchFamily="34" charset="0"/>
                      </a:endParaRPr>
                    </a:p>
                  </a:txBody>
                  <a:tcPr/>
                </a:tc>
                <a:tc>
                  <a:txBody>
                    <a:bodyPr/>
                    <a:lstStyle/>
                    <a:p>
                      <a:r>
                        <a:rPr lang="fa-IR" dirty="0" smtClean="0">
                          <a:latin typeface="Arial" pitchFamily="34" charset="0"/>
                          <a:cs typeface="Arial" pitchFamily="34" charset="0"/>
                        </a:rPr>
                        <a:t>7</a:t>
                      </a:r>
                      <a:endParaRPr lang="en-US" dirty="0">
                        <a:latin typeface="Arial" pitchFamily="34" charset="0"/>
                        <a:cs typeface="Arial" pitchFamily="34" charset="0"/>
                      </a:endParaRPr>
                    </a:p>
                  </a:txBody>
                  <a:tcPr/>
                </a:tc>
              </a:tr>
              <a:tr h="944043">
                <a:tc>
                  <a:txBody>
                    <a:bodyPr/>
                    <a:lstStyle/>
                    <a:p>
                      <a:endParaRPr lang="en-US">
                        <a:latin typeface="Arial" pitchFamily="34" charset="0"/>
                        <a:cs typeface="Arial" pitchFamily="34" charset="0"/>
                      </a:endParaRPr>
                    </a:p>
                  </a:txBody>
                  <a:tcPr/>
                </a:tc>
                <a:tc>
                  <a:txBody>
                    <a:bodyPr/>
                    <a:lstStyle/>
                    <a:p>
                      <a:endParaRPr lang="en-US">
                        <a:latin typeface="Arial" pitchFamily="34" charset="0"/>
                        <a:cs typeface="Arial" pitchFamily="34" charset="0"/>
                      </a:endParaRPr>
                    </a:p>
                  </a:txBody>
                  <a:tcPr/>
                </a:tc>
                <a:tc>
                  <a:txBody>
                    <a:bodyPr/>
                    <a:lstStyle/>
                    <a:p>
                      <a:endParaRPr lang="en-US">
                        <a:latin typeface="Arial" pitchFamily="34" charset="0"/>
                        <a:cs typeface="Arial" pitchFamily="34" charset="0"/>
                      </a:endParaRPr>
                    </a:p>
                  </a:txBody>
                  <a:tcPr/>
                </a:tc>
                <a:tc>
                  <a:txBody>
                    <a:bodyPr/>
                    <a:lstStyle/>
                    <a:p>
                      <a:pPr algn="r"/>
                      <a:r>
                        <a:rPr lang="fa-IR" dirty="0" smtClean="0">
                          <a:latin typeface="Arial" pitchFamily="34" charset="0"/>
                          <a:cs typeface="Arial" pitchFamily="34" charset="0"/>
                        </a:rPr>
                        <a:t>همکاری با همکلاسی ها در فعالیت های یادگیری   </a:t>
                      </a:r>
                    </a:p>
                  </a:txBody>
                  <a:tcPr/>
                </a:tc>
                <a:tc>
                  <a:txBody>
                    <a:bodyPr/>
                    <a:lstStyle/>
                    <a:p>
                      <a:r>
                        <a:rPr lang="fa-IR" dirty="0" smtClean="0">
                          <a:latin typeface="Arial" pitchFamily="34" charset="0"/>
                          <a:cs typeface="Arial" pitchFamily="34" charset="0"/>
                        </a:rPr>
                        <a:t>8</a:t>
                      </a:r>
                      <a:endParaRPr lang="en-US"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ar-SA" smtClean="0"/>
              <a:t>ب) </a:t>
            </a:r>
            <a:r>
              <a:rPr lang="ar-SA" smtClean="0">
                <a:solidFill>
                  <a:schemeClr val="accent2"/>
                </a:solidFill>
              </a:rPr>
              <a:t>مقیاس درجه بندی</a:t>
            </a:r>
            <a:r>
              <a:rPr lang="ar-SA" smtClean="0"/>
              <a:t> </a:t>
            </a:r>
            <a:endParaRPr lang="en-US" smtClean="0"/>
          </a:p>
        </p:txBody>
      </p:sp>
      <p:sp>
        <p:nvSpPr>
          <p:cNvPr id="47107" name="Rectangle 3"/>
          <p:cNvSpPr>
            <a:spLocks noGrp="1" noChangeArrowheads="1"/>
          </p:cNvSpPr>
          <p:nvPr>
            <p:ph type="body" idx="1"/>
          </p:nvPr>
        </p:nvSpPr>
        <p:spPr/>
        <p:txBody>
          <a:bodyPr/>
          <a:lstStyle/>
          <a:p>
            <a:pPr eaLnBrk="1" hangingPunct="1">
              <a:lnSpc>
                <a:spcPct val="90000"/>
              </a:lnSpc>
            </a:pPr>
            <a:r>
              <a:rPr lang="fa-IR" sz="2400" smtClean="0"/>
              <a:t>مقیاس درجه بندی در واقع همان فهرست وارسی است ؛ با این تفاوت که علاوه بر نشان دادنِ حضور یا عدم حضور یک ویژگی یا رفتار ، </a:t>
            </a:r>
            <a:r>
              <a:rPr lang="fa-IR" sz="2400" smtClean="0">
                <a:solidFill>
                  <a:srgbClr val="FF33CC"/>
                </a:solidFill>
              </a:rPr>
              <a:t>میزان و سطح آن</a:t>
            </a:r>
            <a:r>
              <a:rPr lang="fa-IR" sz="2400" smtClean="0"/>
              <a:t> </a:t>
            </a:r>
            <a:r>
              <a:rPr lang="fa-IR" sz="2400" smtClean="0">
                <a:solidFill>
                  <a:srgbClr val="FF33CC"/>
                </a:solidFill>
              </a:rPr>
              <a:t>(مقدار یا فراوانی یا شدت و ضعف رفتار یا ویژگی</a:t>
            </a:r>
            <a:r>
              <a:rPr lang="fa-IR" sz="2400" smtClean="0"/>
              <a:t>  )نیز معین می گردد</a:t>
            </a:r>
            <a:endParaRPr lang="ar-SA" sz="2400" smtClean="0"/>
          </a:p>
          <a:p>
            <a:pPr eaLnBrk="1" hangingPunct="1">
              <a:lnSpc>
                <a:spcPct val="90000"/>
              </a:lnSpc>
            </a:pPr>
            <a:r>
              <a:rPr lang="ar-SA" sz="2400" smtClean="0">
                <a:solidFill>
                  <a:srgbClr val="0033CC"/>
                </a:solidFill>
              </a:rPr>
              <a:t>ویژگی ها ی مقیاس درجه بندی</a:t>
            </a:r>
            <a:endParaRPr lang="fa-IR" sz="2400" smtClean="0">
              <a:solidFill>
                <a:srgbClr val="0033CC"/>
              </a:solidFill>
            </a:endParaRPr>
          </a:p>
          <a:p>
            <a:pPr eaLnBrk="1" hangingPunct="1">
              <a:lnSpc>
                <a:spcPct val="90000"/>
              </a:lnSpc>
            </a:pPr>
            <a:r>
              <a:rPr lang="fa-IR" sz="2400" smtClean="0"/>
              <a:t>مشاهده های معلم را به سوی جنبه های مشخص رفتار هدایت می سازد. </a:t>
            </a:r>
          </a:p>
          <a:p>
            <a:pPr eaLnBrk="1" hangingPunct="1">
              <a:lnSpc>
                <a:spcPct val="90000"/>
              </a:lnSpc>
            </a:pPr>
            <a:r>
              <a:rPr lang="fa-IR" sz="2400" smtClean="0"/>
              <a:t>با این مقیاس به آسانی می توان وجود یک خصیصه یا رفتار را در فراگیران رتبه بندی کرد. </a:t>
            </a:r>
          </a:p>
          <a:p>
            <a:pPr eaLnBrk="1" hangingPunct="1">
              <a:lnSpc>
                <a:spcPct val="90000"/>
              </a:lnSpc>
            </a:pPr>
            <a:r>
              <a:rPr lang="fa-IR" sz="2400" smtClean="0"/>
              <a:t>از این ابزار معمولا برای ارزش یابی عملکرد فراورده ای وفرایندی رفتار فراگیران در حوزه های مهارتی و نگرشی استفاده می شود.</a:t>
            </a:r>
            <a:r>
              <a:rPr lang="en-US" sz="240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additive="base">
                                        <p:cTn id="7" dur="500" fill="hold"/>
                                        <p:tgtEl>
                                          <p:spTgt spid="47106"/>
                                        </p:tgtEl>
                                        <p:attrNameLst>
                                          <p:attrName>ppt_x</p:attrName>
                                        </p:attrNameLst>
                                      </p:cBhvr>
                                      <p:tavLst>
                                        <p:tav tm="0">
                                          <p:val>
                                            <p:strVal val="#ppt_x"/>
                                          </p:val>
                                        </p:tav>
                                        <p:tav tm="100000">
                                          <p:val>
                                            <p:strVal val="#ppt_x"/>
                                          </p:val>
                                        </p:tav>
                                      </p:tavLst>
                                    </p:anim>
                                    <p:anim calcmode="lin" valueType="num">
                                      <p:cBhvr additive="base">
                                        <p:cTn id="8" dur="500" fill="hold"/>
                                        <p:tgtEl>
                                          <p:spTgt spid="471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47107">
                                            <p:txEl>
                                              <p:pRg st="0" end="0"/>
                                            </p:txEl>
                                          </p:spTgt>
                                        </p:tgtEl>
                                        <p:attrNameLst>
                                          <p:attrName>style.visibility</p:attrName>
                                        </p:attrNameLst>
                                      </p:cBhvr>
                                      <p:to>
                                        <p:strVal val="visible"/>
                                      </p:to>
                                    </p:set>
                                    <p:animEffect transition="in" filter="diamond(in)">
                                      <p:cBhvr>
                                        <p:cTn id="13" dur="2000"/>
                                        <p:tgtEl>
                                          <p:spTgt spid="4710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7107">
                                            <p:txEl>
                                              <p:pRg st="1" end="1"/>
                                            </p:txEl>
                                          </p:spTgt>
                                        </p:tgtEl>
                                        <p:attrNameLst>
                                          <p:attrName>style.visibility</p:attrName>
                                        </p:attrNameLst>
                                      </p:cBhvr>
                                      <p:to>
                                        <p:strVal val="visible"/>
                                      </p:to>
                                    </p:set>
                                    <p:anim calcmode="lin" valueType="num">
                                      <p:cBhvr additive="base">
                                        <p:cTn id="18"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7107">
                                            <p:txEl>
                                              <p:pRg st="2" end="2"/>
                                            </p:txEl>
                                          </p:spTgt>
                                        </p:tgtEl>
                                        <p:attrNameLst>
                                          <p:attrName>style.visibility</p:attrName>
                                        </p:attrNameLst>
                                      </p:cBhvr>
                                      <p:to>
                                        <p:strVal val="visible"/>
                                      </p:to>
                                    </p:set>
                                    <p:anim calcmode="lin" valueType="num">
                                      <p:cBhvr additive="base">
                                        <p:cTn id="24"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7107">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47107">
                                            <p:txEl>
                                              <p:pRg st="3" end="3"/>
                                            </p:txEl>
                                          </p:spTgt>
                                        </p:tgtEl>
                                        <p:attrNameLst>
                                          <p:attrName>style.visibility</p:attrName>
                                        </p:attrNameLst>
                                      </p:cBhvr>
                                      <p:to>
                                        <p:strVal val="visible"/>
                                      </p:to>
                                    </p:set>
                                    <p:anim calcmode="lin" valueType="num">
                                      <p:cBhvr additive="base">
                                        <p:cTn id="28" dur="5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7107">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47107">
                                            <p:txEl>
                                              <p:pRg st="4" end="4"/>
                                            </p:txEl>
                                          </p:spTgt>
                                        </p:tgtEl>
                                        <p:attrNameLst>
                                          <p:attrName>style.visibility</p:attrName>
                                        </p:attrNameLst>
                                      </p:cBhvr>
                                      <p:to>
                                        <p:strVal val="visible"/>
                                      </p:to>
                                    </p:set>
                                    <p:anim calcmode="lin" valueType="num">
                                      <p:cBhvr additive="base">
                                        <p:cTn id="32" dur="500" fill="hold"/>
                                        <p:tgtEl>
                                          <p:spTgt spid="47107">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71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447800" y="609600"/>
            <a:ext cx="7498080" cy="1143000"/>
          </a:xfrm>
        </p:spPr>
        <p:txBody>
          <a:bodyPr/>
          <a:lstStyle/>
          <a:p>
            <a:pPr algn="ctr" eaLnBrk="1" hangingPunct="1"/>
            <a:r>
              <a:rPr lang="ar-SA" b="1" dirty="0" smtClean="0">
                <a:solidFill>
                  <a:srgbClr val="0033CC"/>
                </a:solidFill>
                <a:latin typeface="Arial" pitchFamily="34" charset="0"/>
                <a:cs typeface="Arial" pitchFamily="34" charset="0"/>
              </a:rPr>
              <a:t>انواع مقیاس درجه بندی</a:t>
            </a:r>
            <a:r>
              <a:rPr lang="ar-SA" b="1" dirty="0" smtClean="0">
                <a:latin typeface="Arial" pitchFamily="34" charset="0"/>
                <a:cs typeface="Arial" pitchFamily="34" charset="0"/>
              </a:rPr>
              <a:t> </a:t>
            </a:r>
            <a:endParaRPr lang="en-US" b="1" dirty="0" smtClean="0">
              <a:latin typeface="Arial" pitchFamily="34" charset="0"/>
              <a:cs typeface="Arial" pitchFamily="34" charset="0"/>
            </a:endParaRPr>
          </a:p>
        </p:txBody>
      </p:sp>
      <p:sp>
        <p:nvSpPr>
          <p:cNvPr id="49155" name="Rectangle 3"/>
          <p:cNvSpPr>
            <a:spLocks noGrp="1" noChangeArrowheads="1"/>
          </p:cNvSpPr>
          <p:nvPr>
            <p:ph type="body" idx="1"/>
          </p:nvPr>
        </p:nvSpPr>
        <p:spPr>
          <a:xfrm>
            <a:off x="1435608" y="1981200"/>
            <a:ext cx="7498080" cy="4267200"/>
          </a:xfrm>
        </p:spPr>
        <p:txBody>
          <a:bodyPr/>
          <a:lstStyle/>
          <a:p>
            <a:pPr algn="r" eaLnBrk="1" hangingPunct="1"/>
            <a:r>
              <a:rPr lang="fa-IR" sz="3600" b="1" dirty="0" smtClean="0">
                <a:solidFill>
                  <a:srgbClr val="FF33CC"/>
                </a:solidFill>
                <a:latin typeface="Arial" pitchFamily="34" charset="0"/>
                <a:cs typeface="Arial" pitchFamily="34" charset="0"/>
              </a:rPr>
              <a:t>الف) مقیاس درجه بندی عددی</a:t>
            </a:r>
            <a:r>
              <a:rPr lang="fa-IR" sz="3600" dirty="0" smtClean="0">
                <a:solidFill>
                  <a:srgbClr val="FF33CC"/>
                </a:solidFill>
                <a:latin typeface="Arial" pitchFamily="34" charset="0"/>
                <a:cs typeface="Arial" pitchFamily="34" charset="0"/>
              </a:rPr>
              <a:t> </a:t>
            </a:r>
            <a:endParaRPr lang="fa-IR" sz="3600" b="1" dirty="0" smtClean="0">
              <a:solidFill>
                <a:srgbClr val="FF33CC"/>
              </a:solidFill>
              <a:latin typeface="Arial" pitchFamily="34" charset="0"/>
              <a:cs typeface="Arial" pitchFamily="34" charset="0"/>
            </a:endParaRPr>
          </a:p>
          <a:p>
            <a:pPr algn="r" eaLnBrk="1" hangingPunct="1"/>
            <a:r>
              <a:rPr lang="fa-IR" sz="3600" b="1" dirty="0" smtClean="0">
                <a:latin typeface="Arial" pitchFamily="34" charset="0"/>
                <a:cs typeface="Arial" pitchFamily="34" charset="0"/>
              </a:rPr>
              <a:t> </a:t>
            </a:r>
            <a:r>
              <a:rPr lang="fa-IR" sz="3600" b="1" dirty="0" smtClean="0">
                <a:solidFill>
                  <a:srgbClr val="660033"/>
                </a:solidFill>
                <a:latin typeface="Arial" pitchFamily="34" charset="0"/>
                <a:cs typeface="Arial" pitchFamily="34" charset="0"/>
              </a:rPr>
              <a:t>ب) مقیاس درجه بندی نگاره ای</a:t>
            </a:r>
            <a:r>
              <a:rPr lang="fa-IR" sz="3600" dirty="0" smtClean="0">
                <a:latin typeface="Arial" pitchFamily="34" charset="0"/>
                <a:cs typeface="Arial" pitchFamily="34" charset="0"/>
              </a:rPr>
              <a:t> </a:t>
            </a:r>
            <a:endParaRPr lang="fa-IR" sz="3600" b="1" dirty="0" smtClean="0">
              <a:latin typeface="Arial" pitchFamily="34" charset="0"/>
              <a:cs typeface="Arial" pitchFamily="34" charset="0"/>
            </a:endParaRPr>
          </a:p>
          <a:p>
            <a:pPr algn="r" eaLnBrk="1" hangingPunct="1"/>
            <a:r>
              <a:rPr lang="fa-IR" sz="3600" b="1" dirty="0" smtClean="0">
                <a:latin typeface="Arial" pitchFamily="34" charset="0"/>
                <a:cs typeface="Arial" pitchFamily="34" charset="0"/>
              </a:rPr>
              <a:t> ج) مقیاس درجه بندی نگاره ای توصیفی</a:t>
            </a:r>
            <a:r>
              <a:rPr lang="fa-IR" dirty="0" smtClean="0"/>
              <a:t>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additive="base">
                                        <p:cTn id="7" dur="500" fill="hold"/>
                                        <p:tgtEl>
                                          <p:spTgt spid="49154"/>
                                        </p:tgtEl>
                                        <p:attrNameLst>
                                          <p:attrName>ppt_x</p:attrName>
                                        </p:attrNameLst>
                                      </p:cBhvr>
                                      <p:tavLst>
                                        <p:tav tm="0">
                                          <p:val>
                                            <p:strVal val="#ppt_x"/>
                                          </p:val>
                                        </p:tav>
                                        <p:tav tm="100000">
                                          <p:val>
                                            <p:strVal val="#ppt_x"/>
                                          </p:val>
                                        </p:tav>
                                      </p:tavLst>
                                    </p:anim>
                                    <p:anim calcmode="lin" valueType="num">
                                      <p:cBhvr additive="base">
                                        <p:cTn id="8" dur="500" fill="hold"/>
                                        <p:tgtEl>
                                          <p:spTgt spid="491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9155">
                                            <p:txEl>
                                              <p:pRg st="0" end="0"/>
                                            </p:txEl>
                                          </p:spTgt>
                                        </p:tgtEl>
                                        <p:attrNameLst>
                                          <p:attrName>style.visibility</p:attrName>
                                        </p:attrNameLst>
                                      </p:cBhvr>
                                      <p:to>
                                        <p:strVal val="visible"/>
                                      </p:to>
                                    </p:set>
                                    <p:anim calcmode="lin" valueType="num">
                                      <p:cBhvr additive="base">
                                        <p:cTn id="13"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9155">
                                            <p:txEl>
                                              <p:pRg st="1" end="1"/>
                                            </p:txEl>
                                          </p:spTgt>
                                        </p:tgtEl>
                                        <p:attrNameLst>
                                          <p:attrName>style.visibility</p:attrName>
                                        </p:attrNameLst>
                                      </p:cBhvr>
                                      <p:to>
                                        <p:strVal val="visible"/>
                                      </p:to>
                                    </p:set>
                                    <p:anim calcmode="lin" valueType="num">
                                      <p:cBhvr additive="base">
                                        <p:cTn id="19" dur="5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9155">
                                            <p:txEl>
                                              <p:pRg st="2" end="2"/>
                                            </p:txEl>
                                          </p:spTgt>
                                        </p:tgtEl>
                                        <p:attrNameLst>
                                          <p:attrName>style.visibility</p:attrName>
                                        </p:attrNameLst>
                                      </p:cBhvr>
                                      <p:to>
                                        <p:strVal val="visible"/>
                                      </p:to>
                                    </p:set>
                                    <p:anim calcmode="lin" valueType="num">
                                      <p:cBhvr additive="base">
                                        <p:cTn id="25" dur="5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91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algn="ctr" eaLnBrk="1" hangingPunct="1"/>
            <a:r>
              <a:rPr lang="ar-SA" sz="4400" b="1" dirty="0" smtClean="0">
                <a:solidFill>
                  <a:srgbClr val="0033CC"/>
                </a:solidFill>
                <a:latin typeface="Arial" pitchFamily="34" charset="0"/>
                <a:cs typeface="Arial" pitchFamily="34" charset="0"/>
              </a:rPr>
              <a:t>الف) مقیاس درجه بندی عددی:</a:t>
            </a:r>
            <a:r>
              <a:rPr lang="en-US" sz="4400" b="1" dirty="0" smtClean="0">
                <a:latin typeface="Arial" pitchFamily="34" charset="0"/>
                <a:cs typeface="Arial" pitchFamily="34" charset="0"/>
              </a:rPr>
              <a:t> </a:t>
            </a:r>
          </a:p>
        </p:txBody>
      </p:sp>
      <p:sp>
        <p:nvSpPr>
          <p:cNvPr id="50179" name="Rectangle 3"/>
          <p:cNvSpPr>
            <a:spLocks noGrp="1" noChangeArrowheads="1"/>
          </p:cNvSpPr>
          <p:nvPr>
            <p:ph type="body" idx="1"/>
          </p:nvPr>
        </p:nvSpPr>
        <p:spPr/>
        <p:txBody>
          <a:bodyPr>
            <a:normAutofit lnSpcReduction="10000"/>
          </a:bodyPr>
          <a:lstStyle/>
          <a:p>
            <a:pPr algn="r" eaLnBrk="1" hangingPunct="1"/>
            <a:r>
              <a:rPr lang="fa-IR" sz="2400" dirty="0" smtClean="0">
                <a:latin typeface="Arial" pitchFamily="34" charset="0"/>
                <a:cs typeface="Arial" pitchFamily="34" charset="0"/>
              </a:rPr>
              <a:t>مقیاس درجه بندی عددی یکی از ساده ترین نوع از انواع مقیاس های درجه بندی است .</a:t>
            </a:r>
          </a:p>
          <a:p>
            <a:pPr algn="r" eaLnBrk="1" hangingPunct="1"/>
            <a:r>
              <a:rPr lang="fa-IR" sz="2400" dirty="0" smtClean="0">
                <a:latin typeface="Arial" pitchFamily="34" charset="0"/>
                <a:cs typeface="Arial" pitchFamily="34" charset="0"/>
              </a:rPr>
              <a:t> در این مقیاس ،معلم دور </a:t>
            </a:r>
            <a:r>
              <a:rPr lang="fa-IR" sz="2400" dirty="0" smtClean="0">
                <a:solidFill>
                  <a:srgbClr val="FF33CC"/>
                </a:solidFill>
                <a:latin typeface="Arial" pitchFamily="34" charset="0"/>
                <a:cs typeface="Arial" pitchFamily="34" charset="0"/>
              </a:rPr>
              <a:t>هر عددی که درجه یا میزان مناسب بودن ، خوشایند بودن ، فراوانی ، یا توافق با یک بیان را مشخص می نماید</a:t>
            </a:r>
            <a:r>
              <a:rPr lang="fa-IR" sz="2400" dirty="0" smtClean="0">
                <a:latin typeface="Arial" pitchFamily="34" charset="0"/>
                <a:cs typeface="Arial" pitchFamily="34" charset="0"/>
              </a:rPr>
              <a:t> با ترسیم خط بسته ای ( دایره) یا با گذاشتن نشانه ای علامت گذاری می نماید  .</a:t>
            </a:r>
            <a:r>
              <a:rPr lang="ar-SA" sz="2400" dirty="0" smtClean="0">
                <a:latin typeface="Arial" pitchFamily="34" charset="0"/>
                <a:cs typeface="Arial" pitchFamily="34" charset="0"/>
              </a:rPr>
              <a:t>  </a:t>
            </a:r>
            <a:endParaRPr lang="en-US" sz="2400" dirty="0" smtClean="0">
              <a:latin typeface="Arial" pitchFamily="34" charset="0"/>
              <a:cs typeface="Arial" pitchFamily="34" charset="0"/>
            </a:endParaRPr>
          </a:p>
          <a:p>
            <a:pPr algn="r" eaLnBrk="1" hangingPunct="1">
              <a:buFontTx/>
              <a:buNone/>
            </a:pPr>
            <a:r>
              <a:rPr lang="fa-IR" sz="2400" dirty="0" smtClean="0">
                <a:latin typeface="Arial" pitchFamily="34" charset="0"/>
                <a:cs typeface="Arial" pitchFamily="34" charset="0"/>
              </a:rPr>
              <a:t> نمونه :</a:t>
            </a:r>
          </a:p>
          <a:p>
            <a:pPr algn="r" eaLnBrk="1" hangingPunct="1">
              <a:buFontTx/>
              <a:buNone/>
            </a:pPr>
            <a:r>
              <a:rPr lang="fa-IR" sz="2400" dirty="0" smtClean="0">
                <a:latin typeface="Arial" pitchFamily="34" charset="0"/>
                <a:cs typeface="Arial" pitchFamily="34" charset="0"/>
              </a:rPr>
              <a:t>     عالی=5    بالاتر از متوسط =4  متوسط=3  زیر متوسط=2 ضعیف=1</a:t>
            </a:r>
          </a:p>
          <a:p>
            <a:pPr algn="r" eaLnBrk="1" hangingPunct="1">
              <a:buFontTx/>
              <a:buNone/>
            </a:pPr>
            <a:r>
              <a:rPr lang="fa-IR" sz="2400" dirty="0" smtClean="0">
                <a:latin typeface="Arial" pitchFamily="34" charset="0"/>
                <a:cs typeface="Arial" pitchFamily="34" charset="0"/>
              </a:rPr>
              <a:t> </a:t>
            </a:r>
            <a:r>
              <a:rPr lang="fa-IR" sz="2400" dirty="0" smtClean="0">
                <a:solidFill>
                  <a:srgbClr val="0033CC"/>
                </a:solidFill>
                <a:latin typeface="Arial" pitchFamily="34" charset="0"/>
                <a:cs typeface="Arial" pitchFamily="34" charset="0"/>
              </a:rPr>
              <a:t>1- تا چه اندازه دانش اموز در بحث شرکت می کند ؟   5  4  3  2  1 </a:t>
            </a:r>
          </a:p>
          <a:p>
            <a:pPr algn="r" eaLnBrk="1" hangingPunct="1">
              <a:buFontTx/>
              <a:buNone/>
            </a:pPr>
            <a:r>
              <a:rPr lang="fa-IR" sz="2400" dirty="0" smtClean="0">
                <a:solidFill>
                  <a:srgbClr val="C00000"/>
                </a:solidFill>
                <a:latin typeface="Arial" pitchFamily="34" charset="0"/>
                <a:cs typeface="Arial" pitchFamily="34" charset="0"/>
              </a:rPr>
              <a:t>2- اظهار نظر دانش اموز تا چه اندازه به موضوع مربوط است ؟ 5 4 3 2 1 </a:t>
            </a:r>
            <a:endParaRPr lang="en-US" sz="2400" dirty="0" smtClean="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500" fill="hold"/>
                                        <p:tgtEl>
                                          <p:spTgt spid="50178"/>
                                        </p:tgtEl>
                                        <p:attrNameLst>
                                          <p:attrName>ppt_x</p:attrName>
                                        </p:attrNameLst>
                                      </p:cBhvr>
                                      <p:tavLst>
                                        <p:tav tm="0">
                                          <p:val>
                                            <p:strVal val="#ppt_x"/>
                                          </p:val>
                                        </p:tav>
                                        <p:tav tm="100000">
                                          <p:val>
                                            <p:strVal val="#ppt_x"/>
                                          </p:val>
                                        </p:tav>
                                      </p:tavLst>
                                    </p:anim>
                                    <p:anim calcmode="lin" valueType="num">
                                      <p:cBhvr additive="base">
                                        <p:cTn id="8" dur="500" fill="hold"/>
                                        <p:tgtEl>
                                          <p:spTgt spid="501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0179">
                                            <p:txEl>
                                              <p:pRg st="0" end="0"/>
                                            </p:txEl>
                                          </p:spTgt>
                                        </p:tgtEl>
                                        <p:attrNameLst>
                                          <p:attrName>style.visibility</p:attrName>
                                        </p:attrNameLst>
                                      </p:cBhvr>
                                      <p:to>
                                        <p:strVal val="visible"/>
                                      </p:to>
                                    </p:set>
                                    <p:anim calcmode="lin" valueType="num">
                                      <p:cBhvr additive="base">
                                        <p:cTn id="13"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179">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0179">
                                            <p:txEl>
                                              <p:pRg st="1" end="1"/>
                                            </p:txEl>
                                          </p:spTgt>
                                        </p:tgtEl>
                                        <p:attrNameLst>
                                          <p:attrName>style.visibility</p:attrName>
                                        </p:attrNameLst>
                                      </p:cBhvr>
                                      <p:to>
                                        <p:strVal val="visible"/>
                                      </p:to>
                                    </p:set>
                                    <p:anim calcmode="lin" valueType="num">
                                      <p:cBhvr additive="base">
                                        <p:cTn id="17" dur="5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0179">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0179">
                                            <p:txEl>
                                              <p:pRg st="2" end="2"/>
                                            </p:txEl>
                                          </p:spTgt>
                                        </p:tgtEl>
                                        <p:attrNameLst>
                                          <p:attrName>style.visibility</p:attrName>
                                        </p:attrNameLst>
                                      </p:cBhvr>
                                      <p:to>
                                        <p:strVal val="visible"/>
                                      </p:to>
                                    </p:set>
                                    <p:anim calcmode="lin" valueType="num">
                                      <p:cBhvr additive="base">
                                        <p:cTn id="21" dur="5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0179">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0179">
                                            <p:txEl>
                                              <p:pRg st="3" end="3"/>
                                            </p:txEl>
                                          </p:spTgt>
                                        </p:tgtEl>
                                        <p:attrNameLst>
                                          <p:attrName>style.visibility</p:attrName>
                                        </p:attrNameLst>
                                      </p:cBhvr>
                                      <p:to>
                                        <p:strVal val="visible"/>
                                      </p:to>
                                    </p:set>
                                    <p:anim calcmode="lin" valueType="num">
                                      <p:cBhvr additive="base">
                                        <p:cTn id="25" dur="500" fill="hold"/>
                                        <p:tgtEl>
                                          <p:spTgt spid="501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0179">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0179">
                                            <p:txEl>
                                              <p:pRg st="4" end="4"/>
                                            </p:txEl>
                                          </p:spTgt>
                                        </p:tgtEl>
                                        <p:attrNameLst>
                                          <p:attrName>style.visibility</p:attrName>
                                        </p:attrNameLst>
                                      </p:cBhvr>
                                      <p:to>
                                        <p:strVal val="visible"/>
                                      </p:to>
                                    </p:set>
                                    <p:anim calcmode="lin" valueType="num">
                                      <p:cBhvr additive="base">
                                        <p:cTn id="29" dur="500" fill="hold"/>
                                        <p:tgtEl>
                                          <p:spTgt spid="5017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0179">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0179">
                                            <p:txEl>
                                              <p:pRg st="5" end="5"/>
                                            </p:txEl>
                                          </p:spTgt>
                                        </p:tgtEl>
                                        <p:attrNameLst>
                                          <p:attrName>style.visibility</p:attrName>
                                        </p:attrNameLst>
                                      </p:cBhvr>
                                      <p:to>
                                        <p:strVal val="visible"/>
                                      </p:to>
                                    </p:set>
                                    <p:anim calcmode="lin" valueType="num">
                                      <p:cBhvr additive="base">
                                        <p:cTn id="33" dur="500" fill="hold"/>
                                        <p:tgtEl>
                                          <p:spTgt spid="50179">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01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a:xfrm>
            <a:off x="500063" y="1000125"/>
            <a:ext cx="8229600" cy="1143000"/>
          </a:xfrm>
        </p:spPr>
        <p:txBody>
          <a:bodyPr>
            <a:normAutofit fontScale="90000"/>
          </a:bodyPr>
          <a:lstStyle/>
          <a:p>
            <a:pPr algn="r" eaLnBrk="1" hangingPunct="1">
              <a:lnSpc>
                <a:spcPct val="150000"/>
              </a:lnSpc>
            </a:pPr>
            <a:r>
              <a:rPr lang="fa-IR" sz="3200" smtClean="0">
                <a:cs typeface="B Titr" pitchFamily="2" charset="-78"/>
              </a:rPr>
              <a:t>اندازه گیری ، سنجش و ارزشیابی به طور کلی دارای کارکردهای اساسی زیر است </a:t>
            </a:r>
          </a:p>
        </p:txBody>
      </p:sp>
      <p:sp>
        <p:nvSpPr>
          <p:cNvPr id="13315" name="Content Placeholder 2"/>
          <p:cNvSpPr>
            <a:spLocks noGrp="1"/>
          </p:cNvSpPr>
          <p:nvPr>
            <p:ph idx="1"/>
          </p:nvPr>
        </p:nvSpPr>
        <p:spPr>
          <a:xfrm>
            <a:off x="0" y="1928813"/>
            <a:ext cx="9144000" cy="4525962"/>
          </a:xfrm>
        </p:spPr>
        <p:txBody>
          <a:bodyPr>
            <a:normAutofit/>
          </a:bodyPr>
          <a:lstStyle/>
          <a:p>
            <a:pPr algn="r" eaLnBrk="1" hangingPunct="1">
              <a:buFont typeface="Wingdings 2" pitchFamily="18" charset="2"/>
              <a:buNone/>
            </a:pPr>
            <a:endParaRPr lang="fa-IR" dirty="0" smtClean="0"/>
          </a:p>
          <a:p>
            <a:pPr algn="r" rtl="1" eaLnBrk="1" hangingPunct="1">
              <a:buClr>
                <a:srgbClr val="800000"/>
              </a:buClr>
            </a:pPr>
            <a:r>
              <a:rPr lang="fa-IR" sz="2800" b="1" dirty="0" smtClean="0">
                <a:latin typeface="Arial" pitchFamily="34" charset="0"/>
                <a:cs typeface="Arial" pitchFamily="34" charset="0"/>
              </a:rPr>
              <a:t>شناسایی (توانمندی ها و ضعف های دانش آموزان و موانع یادگیری) </a:t>
            </a:r>
          </a:p>
          <a:p>
            <a:pPr algn="r" rtl="1" eaLnBrk="1" hangingPunct="1">
              <a:buClr>
                <a:srgbClr val="800000"/>
              </a:buClr>
            </a:pPr>
            <a:r>
              <a:rPr lang="fa-IR" sz="2800" b="1" dirty="0" smtClean="0">
                <a:latin typeface="Arial" pitchFamily="34" charset="0"/>
                <a:cs typeface="Arial" pitchFamily="34" charset="0"/>
              </a:rPr>
              <a:t>بازخورد (به دانش آموز، معلم ، اولیاء و ...)</a:t>
            </a:r>
          </a:p>
          <a:p>
            <a:pPr algn="r" rtl="1" eaLnBrk="1" hangingPunct="1">
              <a:buClr>
                <a:srgbClr val="800000"/>
              </a:buClr>
            </a:pPr>
            <a:r>
              <a:rPr lang="fa-IR" sz="2800" b="1" dirty="0" smtClean="0">
                <a:latin typeface="Arial" pitchFamily="34" charset="0"/>
                <a:cs typeface="Arial" pitchFamily="34" charset="0"/>
              </a:rPr>
              <a:t>تصمیم گیری (تعیین اقدام لازم بر اساس نتایج حاصله)</a:t>
            </a:r>
          </a:p>
          <a:p>
            <a:pPr algn="r" rtl="1" eaLnBrk="1" hangingPunct="1">
              <a:buClr>
                <a:srgbClr val="800000"/>
              </a:buClr>
            </a:pPr>
            <a:r>
              <a:rPr lang="fa-IR" sz="2800" b="1" dirty="0" smtClean="0">
                <a:latin typeface="Arial" pitchFamily="34" charset="0"/>
                <a:cs typeface="Arial" pitchFamily="34" charset="0"/>
              </a:rPr>
              <a:t>تقویت (توانمندی ها و نقاط قوت دانش آموزان)</a:t>
            </a:r>
          </a:p>
          <a:p>
            <a:pPr algn="r" rtl="1" eaLnBrk="1" hangingPunct="1">
              <a:buClr>
                <a:srgbClr val="800000"/>
              </a:buClr>
            </a:pPr>
            <a:r>
              <a:rPr lang="fa-IR" sz="2800" b="1" dirty="0" smtClean="0">
                <a:latin typeface="Arial" pitchFamily="34" charset="0"/>
                <a:cs typeface="Arial" pitchFamily="34" charset="0"/>
              </a:rPr>
              <a:t>اصلاح (ضعف ها ، کاستی ها و نواقص)</a:t>
            </a:r>
          </a:p>
          <a:p>
            <a:pPr algn="r" rtl="1" eaLnBrk="1" hangingPunct="1">
              <a:buClr>
                <a:srgbClr val="800000"/>
              </a:buClr>
            </a:pPr>
            <a:r>
              <a:rPr lang="fa-IR" sz="2800" b="1" dirty="0" smtClean="0">
                <a:latin typeface="Arial" pitchFamily="34" charset="0"/>
                <a:cs typeface="Arial" pitchFamily="34" charset="0"/>
              </a:rPr>
              <a:t>بازنگری ( در روش ، برنامه و فعالیت)</a:t>
            </a:r>
          </a:p>
          <a:p>
            <a:pPr algn="ctr" eaLnBrk="1" hangingPunct="1">
              <a:buFont typeface="Wingdings 2" pitchFamily="18" charset="2"/>
              <a:buNone/>
            </a:pPr>
            <a:endParaRPr lang="fa-IR" dirty="0" smtClean="0"/>
          </a:p>
          <a:p>
            <a:pPr algn="ctr" eaLnBrk="1" hangingPunct="1">
              <a:buFont typeface="Wingdings 2" pitchFamily="18" charset="2"/>
              <a:buNone/>
            </a:pPr>
            <a:endParaRPr lang="fa-IR" dirty="0" smtClean="0"/>
          </a:p>
          <a:p>
            <a:pPr eaLnBrk="1" hangingPunct="1">
              <a:buFont typeface="Wingdings 2" pitchFamily="18" charset="2"/>
              <a:buNone/>
            </a:pPr>
            <a:endParaRPr lang="fa-IR" dirty="0" smtClean="0"/>
          </a:p>
          <a:p>
            <a:pPr eaLnBrk="1" hangingPunct="1">
              <a:buFont typeface="Wingdings 2" pitchFamily="18" charset="2"/>
              <a:buNone/>
            </a:pPr>
            <a:endParaRPr lang="fa-IR" dirty="0" smtClean="0"/>
          </a:p>
          <a:p>
            <a:pPr algn="r" eaLnBrk="1" hangingPunct="1">
              <a:buFont typeface="Wingdings 2" pitchFamily="18" charset="2"/>
              <a:buNone/>
            </a:pPr>
            <a:endParaRPr lang="fa-IR" b="1" dirty="0" smtClean="0">
              <a:solidFill>
                <a:srgbClr val="FF0000"/>
              </a:solidFill>
              <a:cs typeface="B Zar" pitchFamily="2" charset="-78"/>
            </a:endParaRPr>
          </a:p>
        </p:txBody>
      </p:sp>
    </p:spTree>
  </p:cSld>
  <p:clrMapOvr>
    <a:masterClrMapping/>
  </p:clrMapOvr>
  <p:transition>
    <p:circl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pPr algn="ctr" eaLnBrk="1" hangingPunct="1"/>
            <a:r>
              <a:rPr lang="ar-SA" sz="4400" b="1" dirty="0" smtClean="0">
                <a:solidFill>
                  <a:srgbClr val="0033CC"/>
                </a:solidFill>
                <a:latin typeface="Arial" pitchFamily="34" charset="0"/>
                <a:cs typeface="Arial" pitchFamily="34" charset="0"/>
              </a:rPr>
              <a:t>ب) مقیاس درجه بندی نگاره ای :</a:t>
            </a:r>
            <a:r>
              <a:rPr lang="en-US" sz="4400" b="1" dirty="0" smtClean="0">
                <a:latin typeface="Arial" pitchFamily="34" charset="0"/>
                <a:cs typeface="Arial" pitchFamily="34" charset="0"/>
              </a:rPr>
              <a:t> </a:t>
            </a:r>
          </a:p>
        </p:txBody>
      </p:sp>
      <p:sp>
        <p:nvSpPr>
          <p:cNvPr id="51203" name="Rectangle 3"/>
          <p:cNvSpPr>
            <a:spLocks noGrp="1" noChangeArrowheads="1"/>
          </p:cNvSpPr>
          <p:nvPr>
            <p:ph type="body" idx="1"/>
          </p:nvPr>
        </p:nvSpPr>
        <p:spPr>
          <a:xfrm>
            <a:off x="1143000" y="1447800"/>
            <a:ext cx="7696200" cy="4800600"/>
          </a:xfrm>
        </p:spPr>
        <p:txBody>
          <a:bodyPr/>
          <a:lstStyle/>
          <a:p>
            <a:pPr algn="r" eaLnBrk="1" hangingPunct="1">
              <a:lnSpc>
                <a:spcPct val="90000"/>
              </a:lnSpc>
            </a:pPr>
            <a:r>
              <a:rPr lang="fa-IR" sz="2400" b="1" dirty="0" smtClean="0">
                <a:latin typeface="Arial" pitchFamily="34" charset="0"/>
                <a:cs typeface="Arial" pitchFamily="34" charset="0"/>
              </a:rPr>
              <a:t>در مقیاس درجه بندی نگاره ای به جای استفاده از اعداد ، </a:t>
            </a:r>
            <a:r>
              <a:rPr lang="fa-IR" sz="2400" b="1" dirty="0" smtClean="0">
                <a:solidFill>
                  <a:schemeClr val="accent3">
                    <a:lumMod val="75000"/>
                  </a:schemeClr>
                </a:solidFill>
                <a:latin typeface="Arial" pitchFamily="34" charset="0"/>
                <a:cs typeface="Arial" pitchFamily="34" charset="0"/>
              </a:rPr>
              <a:t>از خطوط افقی</a:t>
            </a:r>
            <a:r>
              <a:rPr lang="fa-IR" sz="2400" b="1" dirty="0" smtClean="0">
                <a:latin typeface="Arial" pitchFamily="34" charset="0"/>
                <a:cs typeface="Arial" pitchFamily="34" charset="0"/>
              </a:rPr>
              <a:t> استفاده می شود . </a:t>
            </a:r>
          </a:p>
          <a:p>
            <a:pPr algn="r" eaLnBrk="1" hangingPunct="1">
              <a:lnSpc>
                <a:spcPct val="90000"/>
              </a:lnSpc>
            </a:pPr>
            <a:r>
              <a:rPr lang="fa-IR" sz="2400" b="1" dirty="0" smtClean="0">
                <a:latin typeface="Arial" pitchFamily="34" charset="0"/>
                <a:cs typeface="Arial" pitchFamily="34" charset="0"/>
              </a:rPr>
              <a:t>در این مقیاس معلم داوری خود را از دانش آموز درباره ی ویژگی مورد مشاهده در طول یک خط مستقیم با گذاشتن نوعی علامت مشخص می کند . در طول خط مجموعه ای از </a:t>
            </a:r>
            <a:r>
              <a:rPr lang="fa-IR" sz="2400" b="1" dirty="0" smtClean="0">
                <a:solidFill>
                  <a:srgbClr val="FF33CC"/>
                </a:solidFill>
                <a:latin typeface="Arial" pitchFamily="34" charset="0"/>
                <a:cs typeface="Arial" pitchFamily="34" charset="0"/>
              </a:rPr>
              <a:t>مقوله ها ، مکان ها ، یا نقاط</a:t>
            </a:r>
            <a:r>
              <a:rPr lang="fa-IR" sz="2400" b="1" dirty="0" smtClean="0">
                <a:latin typeface="Arial" pitchFamily="34" charset="0"/>
                <a:cs typeface="Arial" pitchFamily="34" charset="0"/>
              </a:rPr>
              <a:t> مشخص می شوند ؛ و معلم آزاد است که بین این نقاط نیز علامت بگذارد. </a:t>
            </a:r>
          </a:p>
          <a:p>
            <a:pPr algn="r" eaLnBrk="1" hangingPunct="1">
              <a:lnSpc>
                <a:spcPct val="90000"/>
              </a:lnSpc>
            </a:pPr>
            <a:r>
              <a:rPr lang="fa-IR" sz="2400" b="1" dirty="0" smtClean="0">
                <a:latin typeface="Arial" pitchFamily="34" charset="0"/>
                <a:cs typeface="Arial" pitchFamily="34" charset="0"/>
              </a:rPr>
              <a:t>   در مقیاس درجه بندی نگاره ای  هم چون مقیاس درجه بندی عددی اشکالی که وجود دارد این است که واژه های </a:t>
            </a:r>
            <a:r>
              <a:rPr lang="fa-IR" sz="2400" b="1" dirty="0" smtClean="0">
                <a:solidFill>
                  <a:srgbClr val="FF33CC"/>
                </a:solidFill>
                <a:latin typeface="Arial" pitchFamily="34" charset="0"/>
                <a:cs typeface="Arial" pitchFamily="34" charset="0"/>
              </a:rPr>
              <a:t>متوسط ،خوب ،خیلی خوب ،خیلی زیاد ، زیاد ،کم ،غالبا ، به ندرت و... نزد افراد مختلف تعاریف عملیاتی گوناگونی</a:t>
            </a:r>
            <a:r>
              <a:rPr lang="fa-IR" sz="2400" b="1" dirty="0" smtClean="0">
                <a:latin typeface="Arial" pitchFamily="34" charset="0"/>
                <a:cs typeface="Arial" pitchFamily="34" charset="0"/>
              </a:rPr>
              <a:t> دارند . به عبارتی در معنای آن ها اتفاق نطری واحد وجود ندارد . برای جلوگیری از این مشکل می توان از مقیاس درجه بندی نگاره ای توصیفی استفاده نمود. </a:t>
            </a:r>
            <a:endParaRPr lang="en-US" sz="2400" b="1"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additive="base">
                                        <p:cTn id="7" dur="500" fill="hold"/>
                                        <p:tgtEl>
                                          <p:spTgt spid="51202"/>
                                        </p:tgtEl>
                                        <p:attrNameLst>
                                          <p:attrName>ppt_x</p:attrName>
                                        </p:attrNameLst>
                                      </p:cBhvr>
                                      <p:tavLst>
                                        <p:tav tm="0">
                                          <p:val>
                                            <p:strVal val="#ppt_x"/>
                                          </p:val>
                                        </p:tav>
                                        <p:tav tm="100000">
                                          <p:val>
                                            <p:strVal val="#ppt_x"/>
                                          </p:val>
                                        </p:tav>
                                      </p:tavLst>
                                    </p:anim>
                                    <p:anim calcmode="lin" valueType="num">
                                      <p:cBhvr additive="base">
                                        <p:cTn id="8" dur="500" fill="hold"/>
                                        <p:tgtEl>
                                          <p:spTgt spid="512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03">
                                            <p:txEl>
                                              <p:pRg st="0" end="0"/>
                                            </p:txEl>
                                          </p:spTgt>
                                        </p:tgtEl>
                                        <p:attrNameLst>
                                          <p:attrName>style.visibility</p:attrName>
                                        </p:attrNameLst>
                                      </p:cBhvr>
                                      <p:to>
                                        <p:strVal val="visible"/>
                                      </p:to>
                                    </p:set>
                                    <p:anim calcmode="lin" valueType="num">
                                      <p:cBhvr additive="base">
                                        <p:cTn id="13"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1203">
                                            <p:txEl>
                                              <p:pRg st="1" end="1"/>
                                            </p:txEl>
                                          </p:spTgt>
                                        </p:tgtEl>
                                        <p:attrNameLst>
                                          <p:attrName>style.visibility</p:attrName>
                                        </p:attrNameLst>
                                      </p:cBhvr>
                                      <p:to>
                                        <p:strVal val="visible"/>
                                      </p:to>
                                    </p:set>
                                    <p:anim calcmode="lin" valueType="num">
                                      <p:cBhvr additive="base">
                                        <p:cTn id="17"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20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1203">
                                            <p:txEl>
                                              <p:pRg st="2" end="2"/>
                                            </p:txEl>
                                          </p:spTgt>
                                        </p:tgtEl>
                                        <p:attrNameLst>
                                          <p:attrName>style.visibility</p:attrName>
                                        </p:attrNameLst>
                                      </p:cBhvr>
                                      <p:to>
                                        <p:strVal val="visible"/>
                                      </p:to>
                                    </p:set>
                                    <p:anim calcmode="lin" valueType="num">
                                      <p:cBhvr additive="base">
                                        <p:cTn id="21"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pPr algn="ctr" eaLnBrk="1" hangingPunct="1"/>
            <a:r>
              <a:rPr lang="fa-IR" sz="4000" b="1" dirty="0" smtClean="0">
                <a:latin typeface="Arial" pitchFamily="34" charset="0"/>
                <a:cs typeface="Arial" pitchFamily="34" charset="0"/>
              </a:rPr>
              <a:t>نمونه برای مقیاس درجه بندی نگاره ای :</a:t>
            </a:r>
            <a:endParaRPr lang="en-US" sz="4000" b="1" dirty="0" smtClean="0">
              <a:latin typeface="Arial" pitchFamily="34" charset="0"/>
              <a:cs typeface="Arial" pitchFamily="34" charset="0"/>
            </a:endParaRPr>
          </a:p>
        </p:txBody>
      </p:sp>
      <p:sp>
        <p:nvSpPr>
          <p:cNvPr id="52227" name="Rectangle 3"/>
          <p:cNvSpPr>
            <a:spLocks noGrp="1" noChangeArrowheads="1"/>
          </p:cNvSpPr>
          <p:nvPr>
            <p:ph type="body" idx="1"/>
          </p:nvPr>
        </p:nvSpPr>
        <p:spPr>
          <a:xfrm>
            <a:off x="1371600" y="1447800"/>
            <a:ext cx="7498080" cy="4800600"/>
          </a:xfrm>
        </p:spPr>
        <p:txBody>
          <a:bodyPr>
            <a:normAutofit/>
          </a:bodyPr>
          <a:lstStyle/>
          <a:p>
            <a:pPr algn="r" eaLnBrk="1" hangingPunct="1"/>
            <a:r>
              <a:rPr lang="fa-IR" dirty="0" smtClean="0">
                <a:latin typeface="Arial" pitchFamily="34" charset="0"/>
                <a:cs typeface="Arial" pitchFamily="34" charset="0"/>
              </a:rPr>
              <a:t>راهنمایی : </a:t>
            </a:r>
            <a:r>
              <a:rPr lang="fa-IR" sz="2400" dirty="0" smtClean="0">
                <a:latin typeface="Arial" pitchFamily="34" charset="0"/>
                <a:cs typeface="Arial" pitchFamily="34" charset="0"/>
              </a:rPr>
              <a:t>باگذاشتن علامت (×)در روی خط افقی مربوط به هر سوال میزان شرکت دانش اموز را در بحث کلاسی تعیین کنید . </a:t>
            </a:r>
            <a:endParaRPr lang="en-US" sz="2400" dirty="0" smtClean="0">
              <a:latin typeface="Arial" pitchFamily="34" charset="0"/>
              <a:cs typeface="Arial" pitchFamily="34" charset="0"/>
            </a:endParaRPr>
          </a:p>
          <a:p>
            <a:pPr algn="r" eaLnBrk="1" hangingPunct="1"/>
            <a:r>
              <a:rPr lang="fa-IR" sz="2400" dirty="0" smtClean="0">
                <a:latin typeface="Arial" pitchFamily="34" charset="0"/>
                <a:cs typeface="Arial" pitchFamily="34" charset="0"/>
              </a:rPr>
              <a:t>1 - تا چه اندازه این دانش آموز در بحث شرکت می کند ؟</a:t>
            </a:r>
          </a:p>
          <a:p>
            <a:pPr algn="r" eaLnBrk="1" hangingPunct="1"/>
            <a:r>
              <a:rPr lang="fa-IR" sz="2400" dirty="0" smtClean="0">
                <a:latin typeface="Arial" pitchFamily="34" charset="0"/>
                <a:cs typeface="Arial" pitchFamily="34" charset="0"/>
              </a:rPr>
              <a:t>                                        ×</a:t>
            </a:r>
          </a:p>
          <a:p>
            <a:pPr algn="r" eaLnBrk="1" hangingPunct="1"/>
            <a:r>
              <a:rPr lang="fa-IR" sz="2400" dirty="0" smtClean="0">
                <a:latin typeface="Arial" pitchFamily="34" charset="0"/>
                <a:cs typeface="Arial" pitchFamily="34" charset="0"/>
              </a:rPr>
              <a:t>خیلی زیاد        زیاد           متوسط         کم          خیلی کم </a:t>
            </a:r>
          </a:p>
          <a:p>
            <a:pPr algn="r" eaLnBrk="1" hangingPunct="1"/>
            <a:endParaRPr lang="fa-IR" sz="2400" dirty="0" smtClean="0">
              <a:latin typeface="Arial" pitchFamily="34" charset="0"/>
              <a:cs typeface="Arial" pitchFamily="34" charset="0"/>
            </a:endParaRPr>
          </a:p>
          <a:p>
            <a:pPr algn="r" eaLnBrk="1" hangingPunct="1"/>
            <a:r>
              <a:rPr lang="fa-IR" sz="2400" dirty="0" smtClean="0">
                <a:latin typeface="Arial" pitchFamily="34" charset="0"/>
                <a:cs typeface="Arial" pitchFamily="34" charset="0"/>
              </a:rPr>
              <a:t>2-اظهار نظر های این دانش آموز تا چه اندازه به موضوع بحث مربوط اند ؟</a:t>
            </a:r>
          </a:p>
          <a:p>
            <a:pPr algn="r" eaLnBrk="1" hangingPunct="1"/>
            <a:r>
              <a:rPr lang="fa-IR" sz="2400" dirty="0" smtClean="0">
                <a:latin typeface="Arial" pitchFamily="34" charset="0"/>
                <a:cs typeface="Arial" pitchFamily="34" charset="0"/>
              </a:rPr>
              <a:t>                                                                     ×</a:t>
            </a:r>
          </a:p>
          <a:p>
            <a:pPr algn="r" eaLnBrk="1" hangingPunct="1"/>
            <a:r>
              <a:rPr lang="fa-IR" sz="2400" dirty="0" smtClean="0">
                <a:latin typeface="Arial" pitchFamily="34" charset="0"/>
                <a:cs typeface="Arial" pitchFamily="34" charset="0"/>
              </a:rPr>
              <a:t>خیلی زیاد        زیاد          متوسط         کم            خیلی کم</a:t>
            </a:r>
            <a:r>
              <a:rPr lang="fa-IR" sz="2400" dirty="0" smtClean="0"/>
              <a:t> </a:t>
            </a:r>
            <a:endParaRPr lang="en-US" sz="2400" dirty="0" smtClean="0"/>
          </a:p>
        </p:txBody>
      </p:sp>
      <p:sp>
        <p:nvSpPr>
          <p:cNvPr id="52228" name="Line 4"/>
          <p:cNvSpPr>
            <a:spLocks noChangeShapeType="1"/>
          </p:cNvSpPr>
          <p:nvPr/>
        </p:nvSpPr>
        <p:spPr bwMode="auto">
          <a:xfrm>
            <a:off x="1905000" y="3352800"/>
            <a:ext cx="6400800" cy="0"/>
          </a:xfrm>
          <a:prstGeom prst="line">
            <a:avLst/>
          </a:prstGeom>
          <a:noFill/>
          <a:ln w="9525">
            <a:solidFill>
              <a:schemeClr val="tx1"/>
            </a:solidFill>
            <a:round/>
            <a:headEnd/>
            <a:tailEnd/>
          </a:ln>
        </p:spPr>
        <p:txBody>
          <a:bodyPr/>
          <a:lstStyle/>
          <a:p>
            <a:endParaRPr lang="en-US"/>
          </a:p>
        </p:txBody>
      </p:sp>
      <p:sp>
        <p:nvSpPr>
          <p:cNvPr id="52229" name="Line 5"/>
          <p:cNvSpPr>
            <a:spLocks noChangeShapeType="1"/>
          </p:cNvSpPr>
          <p:nvPr/>
        </p:nvSpPr>
        <p:spPr bwMode="auto">
          <a:xfrm>
            <a:off x="2514600" y="3352800"/>
            <a:ext cx="0" cy="228600"/>
          </a:xfrm>
          <a:prstGeom prst="line">
            <a:avLst/>
          </a:prstGeom>
          <a:noFill/>
          <a:ln w="9525">
            <a:solidFill>
              <a:schemeClr val="tx1"/>
            </a:solidFill>
            <a:round/>
            <a:headEnd/>
            <a:tailEnd/>
          </a:ln>
        </p:spPr>
        <p:txBody>
          <a:bodyPr/>
          <a:lstStyle/>
          <a:p>
            <a:endParaRPr lang="en-US"/>
          </a:p>
        </p:txBody>
      </p:sp>
      <p:sp>
        <p:nvSpPr>
          <p:cNvPr id="52230" name="Line 6"/>
          <p:cNvSpPr>
            <a:spLocks noChangeShapeType="1"/>
          </p:cNvSpPr>
          <p:nvPr/>
        </p:nvSpPr>
        <p:spPr bwMode="auto">
          <a:xfrm>
            <a:off x="3733800" y="3352800"/>
            <a:ext cx="0" cy="304800"/>
          </a:xfrm>
          <a:prstGeom prst="line">
            <a:avLst/>
          </a:prstGeom>
          <a:noFill/>
          <a:ln w="9525">
            <a:solidFill>
              <a:schemeClr val="tx1"/>
            </a:solidFill>
            <a:round/>
            <a:headEnd/>
            <a:tailEnd/>
          </a:ln>
        </p:spPr>
        <p:txBody>
          <a:bodyPr/>
          <a:lstStyle/>
          <a:p>
            <a:endParaRPr lang="en-US"/>
          </a:p>
        </p:txBody>
      </p:sp>
      <p:sp>
        <p:nvSpPr>
          <p:cNvPr id="52231" name="Line 7"/>
          <p:cNvSpPr>
            <a:spLocks noChangeShapeType="1"/>
          </p:cNvSpPr>
          <p:nvPr/>
        </p:nvSpPr>
        <p:spPr bwMode="auto">
          <a:xfrm>
            <a:off x="5029200" y="3276600"/>
            <a:ext cx="0" cy="228600"/>
          </a:xfrm>
          <a:prstGeom prst="line">
            <a:avLst/>
          </a:prstGeom>
          <a:noFill/>
          <a:ln w="9525">
            <a:solidFill>
              <a:schemeClr val="tx1"/>
            </a:solidFill>
            <a:round/>
            <a:headEnd/>
            <a:tailEnd/>
          </a:ln>
        </p:spPr>
        <p:txBody>
          <a:bodyPr/>
          <a:lstStyle/>
          <a:p>
            <a:endParaRPr lang="en-US"/>
          </a:p>
        </p:txBody>
      </p:sp>
      <p:sp>
        <p:nvSpPr>
          <p:cNvPr id="52232" name="Line 8"/>
          <p:cNvSpPr>
            <a:spLocks noChangeShapeType="1"/>
          </p:cNvSpPr>
          <p:nvPr/>
        </p:nvSpPr>
        <p:spPr bwMode="auto">
          <a:xfrm>
            <a:off x="6477000" y="3352800"/>
            <a:ext cx="0" cy="228600"/>
          </a:xfrm>
          <a:prstGeom prst="line">
            <a:avLst/>
          </a:prstGeom>
          <a:noFill/>
          <a:ln w="9525">
            <a:solidFill>
              <a:schemeClr val="tx1"/>
            </a:solidFill>
            <a:round/>
            <a:headEnd/>
            <a:tailEnd/>
          </a:ln>
        </p:spPr>
        <p:txBody>
          <a:bodyPr/>
          <a:lstStyle/>
          <a:p>
            <a:endParaRPr lang="en-US"/>
          </a:p>
        </p:txBody>
      </p:sp>
      <p:sp>
        <p:nvSpPr>
          <p:cNvPr id="52233" name="Line 16"/>
          <p:cNvSpPr>
            <a:spLocks noChangeShapeType="1"/>
          </p:cNvSpPr>
          <p:nvPr/>
        </p:nvSpPr>
        <p:spPr bwMode="auto">
          <a:xfrm flipV="1">
            <a:off x="1828800" y="5181600"/>
            <a:ext cx="6705600" cy="0"/>
          </a:xfrm>
          <a:prstGeom prst="line">
            <a:avLst/>
          </a:prstGeom>
          <a:noFill/>
          <a:ln w="9525">
            <a:solidFill>
              <a:schemeClr val="tx1"/>
            </a:solidFill>
            <a:round/>
            <a:headEnd/>
            <a:tailEnd/>
          </a:ln>
        </p:spPr>
        <p:txBody>
          <a:bodyPr/>
          <a:lstStyle/>
          <a:p>
            <a:endParaRPr lang="en-US"/>
          </a:p>
        </p:txBody>
      </p:sp>
      <p:sp>
        <p:nvSpPr>
          <p:cNvPr id="52234" name="Line 17"/>
          <p:cNvSpPr>
            <a:spLocks noChangeShapeType="1"/>
          </p:cNvSpPr>
          <p:nvPr/>
        </p:nvSpPr>
        <p:spPr bwMode="auto">
          <a:xfrm>
            <a:off x="2286000" y="5029200"/>
            <a:ext cx="0" cy="304800"/>
          </a:xfrm>
          <a:prstGeom prst="line">
            <a:avLst/>
          </a:prstGeom>
          <a:noFill/>
          <a:ln w="9525">
            <a:solidFill>
              <a:schemeClr val="tx1"/>
            </a:solidFill>
            <a:round/>
            <a:headEnd/>
            <a:tailEnd/>
          </a:ln>
        </p:spPr>
        <p:txBody>
          <a:bodyPr/>
          <a:lstStyle/>
          <a:p>
            <a:endParaRPr lang="en-US"/>
          </a:p>
        </p:txBody>
      </p:sp>
      <p:sp>
        <p:nvSpPr>
          <p:cNvPr id="52235" name="Line 19"/>
          <p:cNvSpPr>
            <a:spLocks noChangeShapeType="1"/>
          </p:cNvSpPr>
          <p:nvPr/>
        </p:nvSpPr>
        <p:spPr bwMode="auto">
          <a:xfrm>
            <a:off x="3810000" y="4953000"/>
            <a:ext cx="0" cy="381000"/>
          </a:xfrm>
          <a:prstGeom prst="line">
            <a:avLst/>
          </a:prstGeom>
          <a:noFill/>
          <a:ln w="9525">
            <a:solidFill>
              <a:schemeClr val="tx1"/>
            </a:solidFill>
            <a:round/>
            <a:headEnd/>
            <a:tailEnd/>
          </a:ln>
        </p:spPr>
        <p:txBody>
          <a:bodyPr/>
          <a:lstStyle/>
          <a:p>
            <a:endParaRPr lang="en-US"/>
          </a:p>
        </p:txBody>
      </p:sp>
      <p:sp>
        <p:nvSpPr>
          <p:cNvPr id="52236" name="Line 20"/>
          <p:cNvSpPr>
            <a:spLocks noChangeShapeType="1"/>
          </p:cNvSpPr>
          <p:nvPr/>
        </p:nvSpPr>
        <p:spPr bwMode="auto">
          <a:xfrm>
            <a:off x="5029200" y="4953000"/>
            <a:ext cx="0" cy="457200"/>
          </a:xfrm>
          <a:prstGeom prst="line">
            <a:avLst/>
          </a:prstGeom>
          <a:noFill/>
          <a:ln w="9525">
            <a:solidFill>
              <a:schemeClr val="tx1"/>
            </a:solidFill>
            <a:round/>
            <a:headEnd/>
            <a:tailEnd/>
          </a:ln>
        </p:spPr>
        <p:txBody>
          <a:bodyPr/>
          <a:lstStyle/>
          <a:p>
            <a:endParaRPr lang="en-US"/>
          </a:p>
        </p:txBody>
      </p:sp>
      <p:sp>
        <p:nvSpPr>
          <p:cNvPr id="52237" name="Line 21"/>
          <p:cNvSpPr>
            <a:spLocks noChangeShapeType="1"/>
          </p:cNvSpPr>
          <p:nvPr/>
        </p:nvSpPr>
        <p:spPr bwMode="auto">
          <a:xfrm>
            <a:off x="6477000" y="4876800"/>
            <a:ext cx="0" cy="304800"/>
          </a:xfrm>
          <a:prstGeom prst="line">
            <a:avLst/>
          </a:prstGeom>
          <a:noFill/>
          <a:ln w="9525">
            <a:solidFill>
              <a:schemeClr val="tx1"/>
            </a:solidFill>
            <a:round/>
            <a:headEnd/>
            <a:tailEnd/>
          </a:ln>
        </p:spPr>
        <p:txBody>
          <a:bodyPr/>
          <a:lstStyle/>
          <a:p>
            <a:endParaRPr lang="en-US"/>
          </a:p>
        </p:txBody>
      </p:sp>
      <p:sp>
        <p:nvSpPr>
          <p:cNvPr id="52238" name="Line 22"/>
          <p:cNvSpPr>
            <a:spLocks noChangeShapeType="1"/>
          </p:cNvSpPr>
          <p:nvPr/>
        </p:nvSpPr>
        <p:spPr bwMode="auto">
          <a:xfrm>
            <a:off x="7696200" y="4953000"/>
            <a:ext cx="0" cy="304800"/>
          </a:xfrm>
          <a:prstGeom prst="line">
            <a:avLst/>
          </a:prstGeom>
          <a:noFill/>
          <a:ln w="9525">
            <a:solidFill>
              <a:schemeClr val="tx1"/>
            </a:solidFill>
            <a:round/>
            <a:headEnd/>
            <a:tailEnd/>
          </a:ln>
        </p:spPr>
        <p:txBody>
          <a:bodyPr/>
          <a:lstStyle/>
          <a:p>
            <a:endParaRPr lang="en-US"/>
          </a:p>
        </p:txBody>
      </p:sp>
      <p:sp>
        <p:nvSpPr>
          <p:cNvPr id="52239" name="Line 23"/>
          <p:cNvSpPr>
            <a:spLocks noChangeShapeType="1"/>
          </p:cNvSpPr>
          <p:nvPr/>
        </p:nvSpPr>
        <p:spPr bwMode="auto">
          <a:xfrm>
            <a:off x="7696200" y="3276600"/>
            <a:ext cx="0" cy="3048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a:bodyPr>
          <a:lstStyle/>
          <a:p>
            <a:pPr algn="ctr" eaLnBrk="1" hangingPunct="1"/>
            <a:r>
              <a:rPr lang="ar-SA" b="1" dirty="0" smtClean="0">
                <a:solidFill>
                  <a:srgbClr val="0033CC"/>
                </a:solidFill>
                <a:latin typeface="Arial" pitchFamily="34" charset="0"/>
                <a:cs typeface="Arial" pitchFamily="34" charset="0"/>
              </a:rPr>
              <a:t>ج) مقیاس درجه بندی نگاره ای توصیفی</a:t>
            </a:r>
            <a:r>
              <a:rPr lang="ar-SA" b="1" dirty="0" smtClean="0">
                <a:latin typeface="Arial" pitchFamily="34" charset="0"/>
                <a:cs typeface="Arial" pitchFamily="34" charset="0"/>
              </a:rPr>
              <a:t> </a:t>
            </a:r>
            <a:endParaRPr lang="en-US" b="1" dirty="0" smtClean="0">
              <a:latin typeface="Arial" pitchFamily="34" charset="0"/>
              <a:cs typeface="Arial" pitchFamily="34" charset="0"/>
            </a:endParaRPr>
          </a:p>
        </p:txBody>
      </p:sp>
      <p:sp>
        <p:nvSpPr>
          <p:cNvPr id="53251" name="Rectangle 3"/>
          <p:cNvSpPr>
            <a:spLocks noGrp="1" noChangeArrowheads="1"/>
          </p:cNvSpPr>
          <p:nvPr>
            <p:ph type="body" idx="1"/>
          </p:nvPr>
        </p:nvSpPr>
        <p:spPr>
          <a:xfrm>
            <a:off x="1066800" y="1905000"/>
            <a:ext cx="7866888" cy="4343400"/>
          </a:xfrm>
        </p:spPr>
        <p:txBody>
          <a:bodyPr/>
          <a:lstStyle/>
          <a:p>
            <a:pPr algn="r" eaLnBrk="1" hangingPunct="1"/>
            <a:r>
              <a:rPr lang="fa-IR" dirty="0" smtClean="0"/>
              <a:t> </a:t>
            </a:r>
            <a:r>
              <a:rPr lang="fa-IR" dirty="0" smtClean="0">
                <a:latin typeface="Arial" pitchFamily="34" charset="0"/>
                <a:cs typeface="Arial" pitchFamily="34" charset="0"/>
              </a:rPr>
              <a:t>مقیاس درجه بندی نگاره ای توصیفی قابل استفاده ترین مقیاس درجه بندی است . </a:t>
            </a:r>
          </a:p>
          <a:p>
            <a:pPr algn="r" eaLnBrk="1" hangingPunct="1"/>
            <a:r>
              <a:rPr lang="fa-IR" dirty="0" smtClean="0">
                <a:latin typeface="Arial" pitchFamily="34" charset="0"/>
                <a:cs typeface="Arial" pitchFamily="34" charset="0"/>
              </a:rPr>
              <a:t>در این مقیاس عبارت هایی درج می گردد که به شکل </a:t>
            </a:r>
            <a:r>
              <a:rPr lang="fa-IR" dirty="0" smtClean="0">
                <a:solidFill>
                  <a:srgbClr val="FF33CC"/>
                </a:solidFill>
                <a:latin typeface="Arial" pitchFamily="34" charset="0"/>
                <a:cs typeface="Arial" pitchFamily="34" charset="0"/>
              </a:rPr>
              <a:t>رفتاری ، چگونگی رفتار دانش آموز را نشان می دهند</a:t>
            </a:r>
            <a:r>
              <a:rPr lang="fa-IR" dirty="0" smtClean="0">
                <a:latin typeface="Arial" pitchFamily="34" charset="0"/>
                <a:cs typeface="Arial" pitchFamily="34" charset="0"/>
              </a:rPr>
              <a:t> . از این مقیاس بیشتر برای سنجش کیفیت گزارش شفاهی دانش آموزان استفاده می شود </a:t>
            </a:r>
            <a:r>
              <a:rPr lang="fa-IR" sz="2800" dirty="0" smtClean="0"/>
              <a:t>.</a:t>
            </a:r>
            <a:r>
              <a:rPr lang="fa-IR" dirty="0" smtClean="0"/>
              <a:t>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additive="base">
                                        <p:cTn id="7" dur="500" fill="hold"/>
                                        <p:tgtEl>
                                          <p:spTgt spid="53250"/>
                                        </p:tgtEl>
                                        <p:attrNameLst>
                                          <p:attrName>ppt_x</p:attrName>
                                        </p:attrNameLst>
                                      </p:cBhvr>
                                      <p:tavLst>
                                        <p:tav tm="0">
                                          <p:val>
                                            <p:strVal val="#ppt_x"/>
                                          </p:val>
                                        </p:tav>
                                        <p:tav tm="100000">
                                          <p:val>
                                            <p:strVal val="#ppt_x"/>
                                          </p:val>
                                        </p:tav>
                                      </p:tavLst>
                                    </p:anim>
                                    <p:anim calcmode="lin" valueType="num">
                                      <p:cBhvr additive="base">
                                        <p:cTn id="8" dur="500" fill="hold"/>
                                        <p:tgtEl>
                                          <p:spTgt spid="532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3251">
                                            <p:txEl>
                                              <p:pRg st="0" end="0"/>
                                            </p:txEl>
                                          </p:spTgt>
                                        </p:tgtEl>
                                        <p:attrNameLst>
                                          <p:attrName>style.visibility</p:attrName>
                                        </p:attrNameLst>
                                      </p:cBhvr>
                                      <p:to>
                                        <p:strVal val="visible"/>
                                      </p:to>
                                    </p:set>
                                    <p:anim calcmode="lin" valueType="num">
                                      <p:cBhvr additive="base">
                                        <p:cTn id="13" dur="5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1">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3251">
                                            <p:txEl>
                                              <p:pRg st="1" end="1"/>
                                            </p:txEl>
                                          </p:spTgt>
                                        </p:tgtEl>
                                        <p:attrNameLst>
                                          <p:attrName>style.visibility</p:attrName>
                                        </p:attrNameLst>
                                      </p:cBhvr>
                                      <p:to>
                                        <p:strVal val="visible"/>
                                      </p:to>
                                    </p:set>
                                    <p:anim calcmode="lin" valueType="num">
                                      <p:cBhvr additive="base">
                                        <p:cTn id="17" dur="5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325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pPr eaLnBrk="1" hangingPunct="1"/>
            <a:r>
              <a:rPr lang="fa-IR" b="1" dirty="0" smtClean="0">
                <a:latin typeface="Arial" pitchFamily="34" charset="0"/>
                <a:cs typeface="Arial" pitchFamily="34" charset="0"/>
              </a:rPr>
              <a:t>نمونه</a:t>
            </a:r>
            <a:r>
              <a:rPr lang="fa-IR" sz="4400" b="1" dirty="0" smtClean="0">
                <a:latin typeface="Arial" pitchFamily="34" charset="0"/>
                <a:cs typeface="Arial" pitchFamily="34" charset="0"/>
              </a:rPr>
              <a:t> مقیاس درجه بندی نگاره ای توصیفی</a:t>
            </a:r>
            <a:r>
              <a:rPr lang="fa-IR" b="1" dirty="0" smtClean="0">
                <a:latin typeface="Arial" pitchFamily="34" charset="0"/>
                <a:cs typeface="Arial" pitchFamily="34" charset="0"/>
              </a:rPr>
              <a:t> </a:t>
            </a:r>
            <a:endParaRPr lang="en-US" b="1" dirty="0" smtClean="0">
              <a:latin typeface="Arial" pitchFamily="34" charset="0"/>
              <a:cs typeface="Arial" pitchFamily="34" charset="0"/>
            </a:endParaRPr>
          </a:p>
        </p:txBody>
      </p:sp>
      <p:sp>
        <p:nvSpPr>
          <p:cNvPr id="54275" name="Rectangle 3"/>
          <p:cNvSpPr>
            <a:spLocks noGrp="1" noChangeArrowheads="1"/>
          </p:cNvSpPr>
          <p:nvPr>
            <p:ph type="body" idx="1"/>
          </p:nvPr>
        </p:nvSpPr>
        <p:spPr/>
        <p:txBody>
          <a:bodyPr/>
          <a:lstStyle/>
          <a:p>
            <a:pPr algn="r" eaLnBrk="1" hangingPunct="1"/>
            <a:r>
              <a:rPr lang="fa-IR" sz="2400" dirty="0" smtClean="0">
                <a:latin typeface="Arial" pitchFamily="34" charset="0"/>
                <a:cs typeface="Arial" pitchFamily="34" charset="0"/>
              </a:rPr>
              <a:t>راهنمایی : با قرار دادن علامت (×) در روی خط مربوط به هر سوال ویژگی مورد نظر را ارزشیابی نمایید .</a:t>
            </a:r>
            <a:r>
              <a:rPr lang="fa-IR" sz="2800" dirty="0" smtClean="0">
                <a:latin typeface="Arial" pitchFamily="34" charset="0"/>
                <a:cs typeface="Arial" pitchFamily="34" charset="0"/>
              </a:rPr>
              <a:t> </a:t>
            </a:r>
          </a:p>
          <a:p>
            <a:pPr algn="r" eaLnBrk="1" hangingPunct="1"/>
            <a:r>
              <a:rPr lang="fa-IR" dirty="0" smtClean="0">
                <a:latin typeface="Arial" pitchFamily="34" charset="0"/>
                <a:cs typeface="Arial" pitchFamily="34" charset="0"/>
              </a:rPr>
              <a:t>1- </a:t>
            </a:r>
            <a:r>
              <a:rPr lang="fa-IR" sz="2400" dirty="0" smtClean="0">
                <a:latin typeface="Arial" pitchFamily="34" charset="0"/>
                <a:cs typeface="Arial" pitchFamily="34" charset="0"/>
              </a:rPr>
              <a:t>کیفیت کار دانش آموز را در انجام تکالیف درسی چگونه ارزیابی می کنید ؟</a:t>
            </a:r>
            <a:endParaRPr lang="fa-IR" sz="2000" dirty="0" smtClean="0">
              <a:latin typeface="Arial" pitchFamily="34" charset="0"/>
              <a:cs typeface="Arial" pitchFamily="34" charset="0"/>
            </a:endParaRPr>
          </a:p>
          <a:p>
            <a:pPr algn="r" eaLnBrk="1" hangingPunct="1"/>
            <a:endParaRPr lang="en-US" sz="2000" dirty="0" smtClean="0">
              <a:latin typeface="Arial" pitchFamily="34" charset="0"/>
              <a:cs typeface="Arial" pitchFamily="34" charset="0"/>
            </a:endParaRPr>
          </a:p>
          <a:p>
            <a:pPr algn="r" eaLnBrk="1" hangingPunct="1"/>
            <a:endParaRPr lang="en-US" sz="2000" dirty="0" smtClean="0">
              <a:latin typeface="Arial" pitchFamily="34" charset="0"/>
              <a:cs typeface="Arial" pitchFamily="34" charset="0"/>
            </a:endParaRPr>
          </a:p>
          <a:p>
            <a:pPr eaLnBrk="1" hangingPunct="1"/>
            <a:r>
              <a:rPr lang="fa-IR" sz="1600" dirty="0" smtClean="0">
                <a:latin typeface="Arial" pitchFamily="34" charset="0"/>
                <a:cs typeface="Arial" pitchFamily="34" charset="0"/>
              </a:rPr>
              <a:t>کار خیلی خوب       کار خوب است       کار خوب است </a:t>
            </a:r>
            <a:r>
              <a:rPr lang="fa-IR" sz="2000" dirty="0" smtClean="0">
                <a:latin typeface="Arial" pitchFamily="34" charset="0"/>
                <a:cs typeface="Arial" pitchFamily="34" charset="0"/>
              </a:rPr>
              <a:t>  </a:t>
            </a:r>
            <a:r>
              <a:rPr lang="en-US" sz="2000" dirty="0" smtClean="0">
                <a:latin typeface="Arial" pitchFamily="34" charset="0"/>
                <a:cs typeface="Arial" pitchFamily="34" charset="0"/>
              </a:rPr>
              <a:t> </a:t>
            </a:r>
            <a:r>
              <a:rPr lang="fa-IR" sz="1600" dirty="0" smtClean="0">
                <a:latin typeface="Arial" pitchFamily="34" charset="0"/>
                <a:cs typeface="Arial" pitchFamily="34" charset="0"/>
              </a:rPr>
              <a:t>کار قابل قبول          کار ضعیف است</a:t>
            </a:r>
            <a:r>
              <a:rPr lang="fa-IR" sz="2000" dirty="0" smtClean="0">
                <a:latin typeface="Arial" pitchFamily="34" charset="0"/>
                <a:cs typeface="Arial" pitchFamily="34" charset="0"/>
              </a:rPr>
              <a:t> </a:t>
            </a:r>
          </a:p>
          <a:p>
            <a:pPr eaLnBrk="1" hangingPunct="1"/>
            <a:r>
              <a:rPr lang="fa-IR" sz="1600" dirty="0" smtClean="0">
                <a:latin typeface="Arial" pitchFamily="34" charset="0"/>
                <a:cs typeface="Arial" pitchFamily="34" charset="0"/>
              </a:rPr>
              <a:t>است و هیچ نیازی     و به ندرت              گاه به گاه         است اما احتیاج         غلط های زیادی</a:t>
            </a:r>
          </a:p>
          <a:p>
            <a:pPr algn="ctr" eaLnBrk="1" hangingPunct="1"/>
            <a:r>
              <a:rPr lang="fa-IR" sz="1600" dirty="0" smtClean="0">
                <a:latin typeface="Arial" pitchFamily="34" charset="0"/>
                <a:cs typeface="Arial" pitchFamily="34" charset="0"/>
              </a:rPr>
              <a:t>به نظارت ندارد        احتیاج به نظارت دارد          نیاز به نظارت  دارد          به نظارت فراوان دارد  </a:t>
            </a:r>
            <a:endParaRPr lang="en-US" sz="1600" dirty="0" smtClean="0">
              <a:latin typeface="Arial" pitchFamily="34" charset="0"/>
              <a:cs typeface="Arial" pitchFamily="34" charset="0"/>
            </a:endParaRPr>
          </a:p>
        </p:txBody>
      </p:sp>
      <p:sp>
        <p:nvSpPr>
          <p:cNvPr id="54276" name="Line 4"/>
          <p:cNvSpPr>
            <a:spLocks noChangeShapeType="1"/>
          </p:cNvSpPr>
          <p:nvPr/>
        </p:nvSpPr>
        <p:spPr bwMode="auto">
          <a:xfrm>
            <a:off x="1447800" y="3733800"/>
            <a:ext cx="7010400" cy="0"/>
          </a:xfrm>
          <a:prstGeom prst="line">
            <a:avLst/>
          </a:prstGeom>
          <a:noFill/>
          <a:ln w="9525">
            <a:solidFill>
              <a:schemeClr val="tx1"/>
            </a:solidFill>
            <a:round/>
            <a:headEnd/>
            <a:tailEnd/>
          </a:ln>
        </p:spPr>
        <p:txBody>
          <a:bodyPr/>
          <a:lstStyle/>
          <a:p>
            <a:endParaRPr lang="en-US"/>
          </a:p>
        </p:txBody>
      </p:sp>
      <p:sp>
        <p:nvSpPr>
          <p:cNvPr id="54277" name="Line 5"/>
          <p:cNvSpPr>
            <a:spLocks noChangeShapeType="1"/>
          </p:cNvSpPr>
          <p:nvPr/>
        </p:nvSpPr>
        <p:spPr bwMode="auto">
          <a:xfrm>
            <a:off x="3352800" y="3505200"/>
            <a:ext cx="0" cy="381000"/>
          </a:xfrm>
          <a:prstGeom prst="line">
            <a:avLst/>
          </a:prstGeom>
          <a:noFill/>
          <a:ln w="9525">
            <a:solidFill>
              <a:schemeClr val="tx1"/>
            </a:solidFill>
            <a:round/>
            <a:headEnd/>
            <a:tailEnd/>
          </a:ln>
        </p:spPr>
        <p:txBody>
          <a:bodyPr/>
          <a:lstStyle/>
          <a:p>
            <a:endParaRPr lang="en-US"/>
          </a:p>
        </p:txBody>
      </p:sp>
      <p:sp>
        <p:nvSpPr>
          <p:cNvPr id="54278" name="Line 7"/>
          <p:cNvSpPr>
            <a:spLocks noChangeShapeType="1"/>
          </p:cNvSpPr>
          <p:nvPr/>
        </p:nvSpPr>
        <p:spPr bwMode="auto">
          <a:xfrm>
            <a:off x="4724400" y="3505200"/>
            <a:ext cx="0" cy="381000"/>
          </a:xfrm>
          <a:prstGeom prst="line">
            <a:avLst/>
          </a:prstGeom>
          <a:noFill/>
          <a:ln w="9525">
            <a:solidFill>
              <a:schemeClr val="tx1"/>
            </a:solidFill>
            <a:round/>
            <a:headEnd/>
            <a:tailEnd/>
          </a:ln>
        </p:spPr>
        <p:txBody>
          <a:bodyPr/>
          <a:lstStyle/>
          <a:p>
            <a:endParaRPr lang="en-US"/>
          </a:p>
        </p:txBody>
      </p:sp>
      <p:sp>
        <p:nvSpPr>
          <p:cNvPr id="54279" name="Line 9"/>
          <p:cNvSpPr>
            <a:spLocks noChangeShapeType="1"/>
          </p:cNvSpPr>
          <p:nvPr/>
        </p:nvSpPr>
        <p:spPr bwMode="auto">
          <a:xfrm>
            <a:off x="6019800" y="3505200"/>
            <a:ext cx="0" cy="457200"/>
          </a:xfrm>
          <a:prstGeom prst="line">
            <a:avLst/>
          </a:prstGeom>
          <a:noFill/>
          <a:ln w="9525">
            <a:solidFill>
              <a:schemeClr val="tx1"/>
            </a:solidFill>
            <a:round/>
            <a:headEnd/>
            <a:tailEnd/>
          </a:ln>
        </p:spPr>
        <p:txBody>
          <a:bodyPr/>
          <a:lstStyle/>
          <a:p>
            <a:endParaRPr lang="en-US"/>
          </a:p>
        </p:txBody>
      </p:sp>
      <p:sp>
        <p:nvSpPr>
          <p:cNvPr id="54280" name="Line 10"/>
          <p:cNvSpPr>
            <a:spLocks noChangeShapeType="1"/>
          </p:cNvSpPr>
          <p:nvPr/>
        </p:nvSpPr>
        <p:spPr bwMode="auto">
          <a:xfrm>
            <a:off x="7315200" y="3505200"/>
            <a:ext cx="0" cy="4572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eaLnBrk="1" hangingPunct="1"/>
            <a:r>
              <a:rPr lang="ar-SA" b="1" dirty="0" smtClean="0">
                <a:solidFill>
                  <a:srgbClr val="0033CC"/>
                </a:solidFill>
                <a:latin typeface="Arial" pitchFamily="34" charset="0"/>
                <a:cs typeface="Arial" pitchFamily="34" charset="0"/>
              </a:rPr>
              <a:t>اجزا و عناصر گزارش رویداد نگاری</a:t>
            </a:r>
            <a:r>
              <a:rPr lang="ar-SA" b="1" dirty="0" smtClean="0">
                <a:latin typeface="Arial" pitchFamily="34" charset="0"/>
                <a:cs typeface="Arial" pitchFamily="34" charset="0"/>
              </a:rPr>
              <a:t> </a:t>
            </a:r>
            <a:endParaRPr lang="en-US" b="1" dirty="0" smtClean="0">
              <a:latin typeface="Arial" pitchFamily="34" charset="0"/>
              <a:cs typeface="Arial" pitchFamily="34" charset="0"/>
            </a:endParaRPr>
          </a:p>
        </p:txBody>
      </p:sp>
      <p:sp>
        <p:nvSpPr>
          <p:cNvPr id="60419" name="Rectangle 3"/>
          <p:cNvSpPr>
            <a:spLocks noGrp="1" noChangeArrowheads="1"/>
          </p:cNvSpPr>
          <p:nvPr>
            <p:ph type="body" idx="1"/>
          </p:nvPr>
        </p:nvSpPr>
        <p:spPr>
          <a:xfrm>
            <a:off x="1435608" y="1752600"/>
            <a:ext cx="7498080" cy="4495800"/>
          </a:xfrm>
        </p:spPr>
        <p:txBody>
          <a:bodyPr/>
          <a:lstStyle/>
          <a:p>
            <a:pPr algn="r" eaLnBrk="1" hangingPunct="1"/>
            <a:r>
              <a:rPr lang="fa-IR" b="1" dirty="0" smtClean="0">
                <a:latin typeface="Arial" pitchFamily="34" charset="0"/>
                <a:cs typeface="Arial" pitchFamily="34" charset="0"/>
              </a:rPr>
              <a:t>1)</a:t>
            </a:r>
            <a:r>
              <a:rPr lang="fa-IR" sz="3600" b="1" dirty="0" smtClean="0">
                <a:latin typeface="Arial" pitchFamily="34" charset="0"/>
                <a:cs typeface="Arial" pitchFamily="34" charset="0"/>
              </a:rPr>
              <a:t>مشخصات دانش آموز</a:t>
            </a:r>
            <a:r>
              <a:rPr lang="fa-IR" sz="3600" dirty="0" smtClean="0">
                <a:latin typeface="Arial" pitchFamily="34" charset="0"/>
                <a:cs typeface="Arial" pitchFamily="34" charset="0"/>
              </a:rPr>
              <a:t> </a:t>
            </a:r>
            <a:endParaRPr lang="fa-IR" sz="3600" b="1" dirty="0" smtClean="0">
              <a:latin typeface="Arial" pitchFamily="34" charset="0"/>
              <a:cs typeface="Arial" pitchFamily="34" charset="0"/>
            </a:endParaRPr>
          </a:p>
          <a:p>
            <a:pPr algn="r" eaLnBrk="1" hangingPunct="1"/>
            <a:r>
              <a:rPr lang="fa-IR" sz="3600" b="1" dirty="0" smtClean="0">
                <a:latin typeface="Arial" pitchFamily="34" charset="0"/>
                <a:cs typeface="Arial" pitchFamily="34" charset="0"/>
              </a:rPr>
              <a:t>2) تاریخ ،زمان ، محل و مکان رویداد</a:t>
            </a:r>
            <a:r>
              <a:rPr lang="fa-IR" sz="3600" dirty="0" smtClean="0">
                <a:latin typeface="Arial" pitchFamily="34" charset="0"/>
                <a:cs typeface="Arial" pitchFamily="34" charset="0"/>
              </a:rPr>
              <a:t> </a:t>
            </a:r>
            <a:endParaRPr lang="fa-IR" sz="3600" b="1" dirty="0" smtClean="0">
              <a:latin typeface="Arial" pitchFamily="34" charset="0"/>
              <a:cs typeface="Arial" pitchFamily="34" charset="0"/>
            </a:endParaRPr>
          </a:p>
          <a:p>
            <a:pPr algn="r" eaLnBrk="1" hangingPunct="1"/>
            <a:r>
              <a:rPr lang="fa-IR" sz="3600" b="1" dirty="0" smtClean="0">
                <a:latin typeface="Arial" pitchFamily="34" charset="0"/>
                <a:cs typeface="Arial" pitchFamily="34" charset="0"/>
              </a:rPr>
              <a:t>3) عنوان یا موضوع رویداد</a:t>
            </a:r>
            <a:r>
              <a:rPr lang="fa-IR" sz="3600" dirty="0" smtClean="0">
                <a:latin typeface="Arial" pitchFamily="34" charset="0"/>
                <a:cs typeface="Arial" pitchFamily="34" charset="0"/>
              </a:rPr>
              <a:t> </a:t>
            </a:r>
          </a:p>
          <a:p>
            <a:pPr algn="r" eaLnBrk="1" hangingPunct="1"/>
            <a:r>
              <a:rPr lang="fa-IR" sz="3600" b="1" dirty="0" smtClean="0">
                <a:latin typeface="Arial" pitchFamily="34" charset="0"/>
                <a:cs typeface="Arial" pitchFamily="34" charset="0"/>
              </a:rPr>
              <a:t>4)</a:t>
            </a:r>
            <a:r>
              <a:rPr lang="fa-IR" sz="3600" dirty="0" smtClean="0">
                <a:latin typeface="Arial" pitchFamily="34" charset="0"/>
                <a:cs typeface="Arial" pitchFamily="34" charset="0"/>
              </a:rPr>
              <a:t>  </a:t>
            </a:r>
            <a:r>
              <a:rPr lang="fa-IR" sz="3600" b="1" dirty="0" smtClean="0">
                <a:latin typeface="Arial" pitchFamily="34" charset="0"/>
                <a:cs typeface="Arial" pitchFamily="34" charset="0"/>
              </a:rPr>
              <a:t>توصیف عینی رویداد</a:t>
            </a:r>
            <a:r>
              <a:rPr lang="fa-IR" sz="3600" dirty="0" smtClean="0">
                <a:latin typeface="Arial" pitchFamily="34" charset="0"/>
                <a:cs typeface="Arial" pitchFamily="34" charset="0"/>
              </a:rPr>
              <a:t> </a:t>
            </a:r>
            <a:endParaRPr lang="fa-IR" sz="3600" b="1" dirty="0" smtClean="0">
              <a:latin typeface="Arial" pitchFamily="34" charset="0"/>
              <a:cs typeface="Arial" pitchFamily="34" charset="0"/>
            </a:endParaRPr>
          </a:p>
          <a:p>
            <a:pPr algn="r" eaLnBrk="1" hangingPunct="1"/>
            <a:r>
              <a:rPr lang="fa-IR" sz="3600" b="1" dirty="0" smtClean="0">
                <a:latin typeface="Arial" pitchFamily="34" charset="0"/>
                <a:cs typeface="Arial" pitchFamily="34" charset="0"/>
              </a:rPr>
              <a:t>5)  تفسیر و تحلیل  رویداد</a:t>
            </a:r>
            <a:r>
              <a:rPr lang="fa-IR" sz="3600" dirty="0" smtClean="0">
                <a:latin typeface="Arial" pitchFamily="34" charset="0"/>
                <a:cs typeface="Arial" pitchFamily="34" charset="0"/>
              </a:rPr>
              <a:t> </a:t>
            </a:r>
            <a:endParaRPr lang="fa-IR" sz="3600" b="1" dirty="0" smtClean="0">
              <a:latin typeface="Arial" pitchFamily="34" charset="0"/>
              <a:cs typeface="Arial" pitchFamily="34" charset="0"/>
            </a:endParaRPr>
          </a:p>
          <a:p>
            <a:pPr algn="r" eaLnBrk="1" hangingPunct="1"/>
            <a:r>
              <a:rPr lang="fa-IR" sz="3600" b="1" dirty="0" smtClean="0">
                <a:latin typeface="Arial" pitchFamily="34" charset="0"/>
                <a:cs typeface="Arial" pitchFamily="34" charset="0"/>
              </a:rPr>
              <a:t>6 ) ارائه راهکا</a:t>
            </a:r>
            <a:r>
              <a:rPr lang="fa-IR" b="1" dirty="0" smtClean="0">
                <a:latin typeface="Arial" pitchFamily="34" charset="0"/>
                <a:cs typeface="Arial" pitchFamily="34" charset="0"/>
              </a:rPr>
              <a:t>ر</a:t>
            </a:r>
            <a:r>
              <a:rPr lang="fa-IR" dirty="0" smtClean="0"/>
              <a:t> </a:t>
            </a:r>
            <a:endParaRPr lang="en-US"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lgn="ctr"/>
            <a:r>
              <a:rPr lang="fa-IR" sz="2400" b="1" dirty="0" smtClean="0">
                <a:solidFill>
                  <a:srgbClr val="FF0000"/>
                </a:solidFill>
                <a:latin typeface="Arial" pitchFamily="34" charset="0"/>
                <a:cs typeface="Arial" pitchFamily="34" charset="0"/>
              </a:rPr>
              <a:t>در توصیف رویدادها باید انچه را که اتفاق افتاده دقیق و عینی و بدون کم و کاست توصیف نمود و از کلی گویی پرهیز کرد </a:t>
            </a:r>
            <a:r>
              <a:rPr lang="fa-IR" sz="2400" dirty="0" smtClean="0">
                <a:solidFill>
                  <a:srgbClr val="FF0000"/>
                </a:solidFill>
              </a:rPr>
              <a:t>. </a:t>
            </a:r>
            <a:endParaRPr lang="en-US" sz="2400" dirty="0" smtClean="0">
              <a:solidFill>
                <a:srgbClr val="FF0000"/>
              </a:solidFill>
            </a:endParaRPr>
          </a:p>
        </p:txBody>
      </p:sp>
      <p:sp>
        <p:nvSpPr>
          <p:cNvPr id="61443" name="Content Placeholder 2"/>
          <p:cNvSpPr>
            <a:spLocks noGrp="1"/>
          </p:cNvSpPr>
          <p:nvPr>
            <p:ph idx="1"/>
          </p:nvPr>
        </p:nvSpPr>
        <p:spPr>
          <a:xfrm>
            <a:off x="1143000" y="1447800"/>
            <a:ext cx="7790688" cy="4800600"/>
          </a:xfrm>
        </p:spPr>
        <p:txBody>
          <a:bodyPr/>
          <a:lstStyle/>
          <a:p>
            <a:pPr algn="r"/>
            <a:r>
              <a:rPr lang="fa-IR" b="1" dirty="0" smtClean="0">
                <a:solidFill>
                  <a:srgbClr val="0033CC"/>
                </a:solidFill>
                <a:latin typeface="Arial" pitchFamily="34" charset="0"/>
                <a:cs typeface="Arial" pitchFamily="34" charset="0"/>
              </a:rPr>
              <a:t>در تفسیر و تحلیل باید به فراوانی و تکرار و جغرافیای رفتار دانش آموز توجه کرد (با تکیه بر دانش و تجربه معلم و به دور از پیش داوری )</a:t>
            </a:r>
          </a:p>
          <a:p>
            <a:pPr algn="r"/>
            <a:endParaRPr lang="fa-IR" b="1" dirty="0" smtClean="0">
              <a:latin typeface="Arial" pitchFamily="34" charset="0"/>
              <a:cs typeface="Arial" pitchFamily="34" charset="0"/>
            </a:endParaRPr>
          </a:p>
          <a:p>
            <a:pPr algn="r"/>
            <a:r>
              <a:rPr lang="fa-IR" b="1" dirty="0" smtClean="0">
                <a:latin typeface="Arial" pitchFamily="34" charset="0"/>
                <a:cs typeface="Arial" pitchFamily="34" charset="0"/>
              </a:rPr>
              <a:t>در ارائه راهکار معلم باید متناسب با نیاز دانش آموز و با عبارت های ساده وروشن راهکار مناسب را ارائه دهد </a:t>
            </a:r>
            <a:endParaRPr lang="en-US" b="1" dirty="0" smtClean="0">
              <a:latin typeface="Arial" pitchFamily="34" charset="0"/>
              <a:cs typeface="Arial"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a:bodyPr>
          <a:lstStyle/>
          <a:p>
            <a:pPr algn="ctr" eaLnBrk="1" hangingPunct="1"/>
            <a:r>
              <a:rPr lang="fa-IR" sz="4400" b="1" dirty="0" smtClean="0">
                <a:solidFill>
                  <a:srgbClr val="0033CC"/>
                </a:solidFill>
                <a:latin typeface="Arial" pitchFamily="34" charset="0"/>
                <a:cs typeface="Arial" pitchFamily="34" charset="0"/>
              </a:rPr>
              <a:t>نمونه ی  عملی رویداد نگاری</a:t>
            </a:r>
            <a:r>
              <a:rPr lang="fa-IR" sz="4400" b="1" dirty="0" smtClean="0">
                <a:latin typeface="Arial" pitchFamily="34" charset="0"/>
                <a:cs typeface="Arial" pitchFamily="34" charset="0"/>
              </a:rPr>
              <a:t> :</a:t>
            </a:r>
            <a:endParaRPr lang="en-US" sz="4400" b="1" dirty="0" smtClean="0">
              <a:latin typeface="Arial" pitchFamily="34" charset="0"/>
              <a:cs typeface="Arial" pitchFamily="34" charset="0"/>
            </a:endParaRPr>
          </a:p>
        </p:txBody>
      </p:sp>
      <p:sp>
        <p:nvSpPr>
          <p:cNvPr id="62467" name="Rectangle 3"/>
          <p:cNvSpPr>
            <a:spLocks noGrp="1" noChangeArrowheads="1"/>
          </p:cNvSpPr>
          <p:nvPr>
            <p:ph type="body" idx="1"/>
          </p:nvPr>
        </p:nvSpPr>
        <p:spPr/>
        <p:txBody>
          <a:bodyPr>
            <a:normAutofit fontScale="92500" lnSpcReduction="10000"/>
          </a:bodyPr>
          <a:lstStyle/>
          <a:p>
            <a:pPr algn="r" eaLnBrk="1" hangingPunct="1">
              <a:lnSpc>
                <a:spcPct val="80000"/>
              </a:lnSpc>
            </a:pPr>
            <a:r>
              <a:rPr lang="fa-IR" sz="2200" b="1" dirty="0" smtClean="0">
                <a:latin typeface="Arial" pitchFamily="34" charset="0"/>
                <a:cs typeface="Arial" pitchFamily="34" charset="0"/>
              </a:rPr>
              <a:t>مشخصات دانش آموز  :</a:t>
            </a:r>
            <a:r>
              <a:rPr lang="fa-IR" sz="2200" dirty="0" smtClean="0">
                <a:latin typeface="Arial" pitchFamily="34" charset="0"/>
                <a:cs typeface="Arial" pitchFamily="34" charset="0"/>
              </a:rPr>
              <a:t> مینا آریا </a:t>
            </a:r>
            <a:endParaRPr lang="fa-IR" sz="2200" b="1" dirty="0" smtClean="0">
              <a:latin typeface="Arial" pitchFamily="34" charset="0"/>
              <a:cs typeface="Arial" pitchFamily="34" charset="0"/>
            </a:endParaRPr>
          </a:p>
          <a:p>
            <a:pPr algn="r" eaLnBrk="1" hangingPunct="1">
              <a:lnSpc>
                <a:spcPct val="80000"/>
              </a:lnSpc>
            </a:pPr>
            <a:r>
              <a:rPr lang="fa-IR" sz="2200" b="1" dirty="0" smtClean="0">
                <a:latin typeface="Arial" pitchFamily="34" charset="0"/>
                <a:cs typeface="Arial" pitchFamily="34" charset="0"/>
              </a:rPr>
              <a:t>تاریخ :</a:t>
            </a:r>
            <a:r>
              <a:rPr lang="fa-IR" sz="2200" dirty="0" smtClean="0">
                <a:latin typeface="Arial" pitchFamily="34" charset="0"/>
                <a:cs typeface="Arial" pitchFamily="34" charset="0"/>
              </a:rPr>
              <a:t>   8/8/88  </a:t>
            </a:r>
          </a:p>
          <a:p>
            <a:pPr algn="r" eaLnBrk="1" hangingPunct="1">
              <a:lnSpc>
                <a:spcPct val="80000"/>
              </a:lnSpc>
            </a:pPr>
            <a:r>
              <a:rPr lang="fa-IR" sz="2200" dirty="0" smtClean="0">
                <a:latin typeface="Arial" pitchFamily="34" charset="0"/>
                <a:cs typeface="Arial" pitchFamily="34" charset="0"/>
              </a:rPr>
              <a:t>  </a:t>
            </a:r>
            <a:r>
              <a:rPr lang="fa-IR" sz="2200" b="1" dirty="0" smtClean="0">
                <a:latin typeface="Arial" pitchFamily="34" charset="0"/>
                <a:cs typeface="Arial" pitchFamily="34" charset="0"/>
              </a:rPr>
              <a:t>محل و مکان رویداد :</a:t>
            </a:r>
            <a:r>
              <a:rPr lang="fa-IR" sz="2200" dirty="0" smtClean="0">
                <a:latin typeface="Arial" pitchFamily="34" charset="0"/>
                <a:cs typeface="Arial" pitchFamily="34" charset="0"/>
              </a:rPr>
              <a:t> کلاس درس </a:t>
            </a:r>
            <a:endParaRPr lang="fa-IR" sz="2200" b="1" dirty="0" smtClean="0">
              <a:latin typeface="Arial" pitchFamily="34" charset="0"/>
              <a:cs typeface="Arial" pitchFamily="34" charset="0"/>
            </a:endParaRPr>
          </a:p>
          <a:p>
            <a:pPr algn="r" eaLnBrk="1" hangingPunct="1">
              <a:lnSpc>
                <a:spcPct val="80000"/>
              </a:lnSpc>
            </a:pPr>
            <a:r>
              <a:rPr lang="fa-IR" sz="2200" b="1" dirty="0" smtClean="0">
                <a:latin typeface="Arial" pitchFamily="34" charset="0"/>
                <a:cs typeface="Arial" pitchFamily="34" charset="0"/>
              </a:rPr>
              <a:t>ساعت :</a:t>
            </a:r>
            <a:r>
              <a:rPr lang="fa-IR" sz="2200" dirty="0" smtClean="0">
                <a:latin typeface="Arial" pitchFamily="34" charset="0"/>
                <a:cs typeface="Arial" pitchFamily="34" charset="0"/>
              </a:rPr>
              <a:t> 10/10 صبح</a:t>
            </a:r>
            <a:r>
              <a:rPr lang="fa-IR" sz="2200" b="1" dirty="0" smtClean="0">
                <a:latin typeface="Arial" pitchFamily="34" charset="0"/>
                <a:cs typeface="Arial" pitchFamily="34" charset="0"/>
              </a:rPr>
              <a:t> </a:t>
            </a:r>
          </a:p>
          <a:p>
            <a:pPr algn="r" eaLnBrk="1" hangingPunct="1">
              <a:lnSpc>
                <a:spcPct val="80000"/>
              </a:lnSpc>
            </a:pPr>
            <a:r>
              <a:rPr lang="fa-IR" sz="2200" b="1" dirty="0" smtClean="0">
                <a:latin typeface="Arial" pitchFamily="34" charset="0"/>
                <a:cs typeface="Arial" pitchFamily="34" charset="0"/>
              </a:rPr>
              <a:t>عنوان یا موضوع رویداد :</a:t>
            </a:r>
            <a:r>
              <a:rPr lang="fa-IR" sz="2200" dirty="0" smtClean="0">
                <a:latin typeface="Arial" pitchFamily="34" charset="0"/>
                <a:cs typeface="Arial" pitchFamily="34" charset="0"/>
              </a:rPr>
              <a:t> ضعف در دیکته  نویسی </a:t>
            </a:r>
          </a:p>
          <a:p>
            <a:pPr algn="r" eaLnBrk="1" hangingPunct="1">
              <a:lnSpc>
                <a:spcPct val="80000"/>
              </a:lnSpc>
            </a:pPr>
            <a:r>
              <a:rPr lang="fa-IR" sz="2200" dirty="0" smtClean="0">
                <a:solidFill>
                  <a:srgbClr val="0033CC"/>
                </a:solidFill>
                <a:latin typeface="Arial" pitchFamily="34" charset="0"/>
                <a:cs typeface="Arial" pitchFamily="34" charset="0"/>
              </a:rPr>
              <a:t>توصیف رویداد: </a:t>
            </a:r>
          </a:p>
          <a:p>
            <a:pPr algn="r" eaLnBrk="1" hangingPunct="1">
              <a:lnSpc>
                <a:spcPct val="80000"/>
              </a:lnSpc>
            </a:pPr>
            <a:r>
              <a:rPr lang="fa-IR" sz="2200" dirty="0" smtClean="0">
                <a:latin typeface="Arial" pitchFamily="34" charset="0"/>
                <a:cs typeface="Arial" pitchFamily="34" charset="0"/>
              </a:rPr>
              <a:t>    مینا در نوشتن دیکته برخی کلمات خاص (مانند سوزن = سُزن ، خواهر = خاهر ، شنیده = شنیدِ ، خانه = خانِ ، اردک = اوردک و...) در هر نوبت دیکته اشتباه دارد و پیشرفتی ندارد . با این حال از هوش متوسطی برخوردار است . </a:t>
            </a:r>
          </a:p>
          <a:p>
            <a:pPr algn="r" eaLnBrk="1" hangingPunct="1">
              <a:lnSpc>
                <a:spcPct val="80000"/>
              </a:lnSpc>
            </a:pPr>
            <a:r>
              <a:rPr lang="fa-IR" sz="2200" dirty="0" smtClean="0">
                <a:solidFill>
                  <a:srgbClr val="0033CC"/>
                </a:solidFill>
                <a:latin typeface="Arial" pitchFamily="34" charset="0"/>
                <a:cs typeface="Arial" pitchFamily="34" charset="0"/>
              </a:rPr>
              <a:t>تفسیر رویداد </a:t>
            </a:r>
            <a:r>
              <a:rPr lang="fa-IR" sz="2200" dirty="0" smtClean="0">
                <a:latin typeface="Arial" pitchFamily="34" charset="0"/>
                <a:cs typeface="Arial" pitchFamily="34" charset="0"/>
              </a:rPr>
              <a:t>: </a:t>
            </a:r>
          </a:p>
          <a:p>
            <a:pPr algn="r" eaLnBrk="1" hangingPunct="1">
              <a:lnSpc>
                <a:spcPct val="80000"/>
              </a:lnSpc>
            </a:pPr>
            <a:r>
              <a:rPr lang="fa-IR" sz="2200" dirty="0" smtClean="0">
                <a:latin typeface="Arial" pitchFamily="34" charset="0"/>
                <a:cs typeface="Arial" pitchFamily="34" charset="0"/>
              </a:rPr>
              <a:t> با توجه به این که احساس می کردم شاید مشکل مینا مربوط به مراحل تحولی (مرحله پیش عملیاتی ، مرحله نیمه آوایی ، مرحله آوایی ، مرحله انتقالی یا دیداری و،مرحله قراردادی)  باشد ، برای آزمون این فرضیه ، به بررسی پوشه کار مینا و شواهد مربوط به املای او پرداختم .با درج اشتباهات او در فرم ، اندازه گیری خطاها و تحلیل آن ها معلوم شد عموما اشتباهات دیکته ای مینا مربوط است به کلمات قرار دادی و دیداری است . لذا به این نتیجه رسیدم که مشکل او مربوط به مرحله آوایی است </a:t>
            </a:r>
            <a:r>
              <a:rPr lang="fa-IR" sz="2000" dirty="0" smtClean="0"/>
              <a:t>. </a:t>
            </a:r>
            <a:endParaRPr lang="en-US" sz="2000" dirty="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gn="ctr" eaLnBrk="1" hangingPunct="1"/>
            <a:r>
              <a:rPr lang="fa-IR" b="1" dirty="0" smtClean="0">
                <a:solidFill>
                  <a:srgbClr val="0033CC"/>
                </a:solidFill>
                <a:latin typeface="Arial" pitchFamily="34" charset="0"/>
                <a:cs typeface="Arial" pitchFamily="34" charset="0"/>
              </a:rPr>
              <a:t>ارائه راهکار :</a:t>
            </a:r>
            <a:r>
              <a:rPr lang="fa-IR" b="1" dirty="0" smtClean="0">
                <a:latin typeface="Arial" pitchFamily="34" charset="0"/>
                <a:cs typeface="Arial" pitchFamily="34" charset="0"/>
              </a:rPr>
              <a:t> </a:t>
            </a:r>
            <a:endParaRPr lang="en-US" b="1" dirty="0" smtClean="0">
              <a:latin typeface="Arial" pitchFamily="34" charset="0"/>
              <a:cs typeface="Arial" pitchFamily="34" charset="0"/>
            </a:endParaRPr>
          </a:p>
        </p:txBody>
      </p:sp>
      <p:sp>
        <p:nvSpPr>
          <p:cNvPr id="63491" name="Rectangle 3"/>
          <p:cNvSpPr>
            <a:spLocks noGrp="1" noChangeArrowheads="1"/>
          </p:cNvSpPr>
          <p:nvPr>
            <p:ph type="body" idx="1"/>
          </p:nvPr>
        </p:nvSpPr>
        <p:spPr/>
        <p:txBody>
          <a:bodyPr/>
          <a:lstStyle/>
          <a:p>
            <a:pPr algn="r" eaLnBrk="1" hangingPunct="1">
              <a:lnSpc>
                <a:spcPct val="80000"/>
              </a:lnSpc>
            </a:pPr>
            <a:r>
              <a:rPr lang="fa-IR" sz="2400" dirty="0" smtClean="0"/>
              <a:t> </a:t>
            </a:r>
            <a:r>
              <a:rPr lang="fa-IR" sz="2400" dirty="0" smtClean="0">
                <a:latin typeface="Arial" pitchFamily="34" charset="0"/>
                <a:cs typeface="Arial" pitchFamily="34" charset="0"/>
              </a:rPr>
              <a:t>برای اصلاح خطاهای مینا سعی کردم نسبت به پرورش دانش آوایی او اقدام کنم که برای این منظور در فرصت هایی که وقت آزاد داشتم   کلمات را می خواندم و از او می خواستم با کف زدن تعداد بخش های آن کلمه را مشخص کند. مثلا کلمه « خانه » را تکرار کردم و او برای هر بخش آن یعنی «خا » و «نه» ، جداگانه کف می زد . بارها این کار را  با کلمات مختلف ،تکرار می کردیم . کم کم او  توانست ، به خوبی کلمات را بخش نماید . سپس  از او خواستم کلماتی که بخش کردن آن ها را تمرین کرده بر اساس صداهایی که دارند ، طبقه بندی نمایند . مقوایی که از قسمت های مربع شکل نه قسمتی تهیه کرده بودم را ،جلو او گذاشتم و از مینا خواستم به تعداد صداهایی که مثلا کلمه «سبد» دارد ، دگمه در خانه های صفحه مقوایی بگذارد .   سّ – بّ – د . و...</a:t>
            </a:r>
          </a:p>
          <a:p>
            <a:pPr algn="r" eaLnBrk="1" hangingPunct="1">
              <a:lnSpc>
                <a:spcPct val="80000"/>
              </a:lnSpc>
            </a:pPr>
            <a:r>
              <a:rPr lang="fa-IR" sz="2400" dirty="0" smtClean="0">
                <a:latin typeface="Arial" pitchFamily="34" charset="0"/>
                <a:cs typeface="Arial" pitchFamily="34" charset="0"/>
              </a:rPr>
              <a:t>علاوه بر اجرای روش های آموزشی فوق ، از روش های باز آموزی زیر ضمن توجیه وکمک از والدین مینا یاری گرفتم ، خوشبختانه رفته رفته شاهد پیشرفت تدریجی او شدم </a:t>
            </a:r>
            <a:r>
              <a:rPr lang="fa-IR" sz="2400" dirty="0" smtClean="0"/>
              <a:t>. </a:t>
            </a:r>
            <a:endParaRPr lang="en-US" sz="2400"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normAutofit fontScale="90000"/>
          </a:bodyPr>
          <a:lstStyle/>
          <a:p>
            <a:pPr algn="ctr"/>
            <a:r>
              <a:rPr lang="fa-IR" b="1" dirty="0" smtClean="0">
                <a:latin typeface="Arial" pitchFamily="34" charset="0"/>
                <a:cs typeface="Arial" pitchFamily="34" charset="0"/>
              </a:rPr>
              <a:t>موضوع رویداد :فعالیت غیر معمول درسی </a:t>
            </a:r>
            <a:endParaRPr lang="en-US" b="1" dirty="0" smtClean="0">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457200" y="1600200"/>
          <a:ext cx="8229600" cy="4663440"/>
        </p:xfrm>
        <a:graphic>
          <a:graphicData uri="http://schemas.openxmlformats.org/drawingml/2006/table">
            <a:tbl>
              <a:tblPr firstRow="1" bandRow="1">
                <a:tableStyleId>{5C22544A-7EE6-4342-B048-85BDC9FD1C3A}</a:tableStyleId>
              </a:tblPr>
              <a:tblGrid>
                <a:gridCol w="6172200"/>
                <a:gridCol w="2057400"/>
              </a:tblGrid>
              <a:tr h="685800">
                <a:tc>
                  <a:txBody>
                    <a:bodyPr/>
                    <a:lstStyle/>
                    <a:p>
                      <a:pPr algn="r"/>
                      <a:r>
                        <a:rPr lang="fa-IR" dirty="0" smtClean="0">
                          <a:solidFill>
                            <a:srgbClr val="FF0000"/>
                          </a:solidFill>
                          <a:latin typeface="Arial" pitchFamily="34" charset="0"/>
                          <a:cs typeface="Arial" pitchFamily="34" charset="0"/>
                        </a:rPr>
                        <a:t>تاریخ :           89/2/18                               مکان</a:t>
                      </a:r>
                      <a:r>
                        <a:rPr lang="fa-IR" baseline="0" dirty="0" smtClean="0">
                          <a:solidFill>
                            <a:srgbClr val="FF0000"/>
                          </a:solidFill>
                          <a:latin typeface="Arial" pitchFamily="34" charset="0"/>
                          <a:cs typeface="Arial" pitchFamily="34" charset="0"/>
                        </a:rPr>
                        <a:t> : کلاس ریاضی                    </a:t>
                      </a:r>
                      <a:endParaRPr lang="en-US" dirty="0">
                        <a:solidFill>
                          <a:srgbClr val="FF0000"/>
                        </a:solidFill>
                        <a:latin typeface="Arial" pitchFamily="34" charset="0"/>
                        <a:cs typeface="Arial" pitchFamily="34" charset="0"/>
                      </a:endParaRPr>
                    </a:p>
                  </a:txBody>
                  <a:tcPr/>
                </a:tc>
                <a:tc>
                  <a:txBody>
                    <a:bodyPr/>
                    <a:lstStyle/>
                    <a:p>
                      <a:pPr algn="r"/>
                      <a:r>
                        <a:rPr lang="fa-IR" dirty="0" smtClean="0">
                          <a:solidFill>
                            <a:srgbClr val="FF0000"/>
                          </a:solidFill>
                          <a:latin typeface="Arial" pitchFamily="34" charset="0"/>
                          <a:cs typeface="Arial" pitchFamily="34" charset="0"/>
                        </a:rPr>
                        <a:t>نام و نام خانوادگی:   </a:t>
                      </a:r>
                    </a:p>
                    <a:p>
                      <a:pPr algn="r"/>
                      <a:r>
                        <a:rPr lang="fa-IR" dirty="0" smtClean="0">
                          <a:solidFill>
                            <a:srgbClr val="FF0000"/>
                          </a:solidFill>
                          <a:latin typeface="Arial" pitchFamily="34" charset="0"/>
                          <a:cs typeface="Arial" pitchFamily="34" charset="0"/>
                        </a:rPr>
                        <a:t>بهرام          </a:t>
                      </a:r>
                      <a:endParaRPr lang="en-US" dirty="0">
                        <a:solidFill>
                          <a:srgbClr val="FF0000"/>
                        </a:solidFill>
                        <a:latin typeface="Arial" pitchFamily="34" charset="0"/>
                        <a:cs typeface="Arial" pitchFamily="34" charset="0"/>
                      </a:endParaRPr>
                    </a:p>
                  </a:txBody>
                  <a:tcPr/>
                </a:tc>
              </a:tr>
              <a:tr h="12573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sz="1800" dirty="0" smtClean="0">
                          <a:latin typeface="Arial" pitchFamily="34" charset="0"/>
                          <a:cs typeface="Arial" pitchFamily="34" charset="0"/>
                        </a:rPr>
                        <a:t> بهرام بر خلاف روزهاي گذشته، امروز در درس رياضي فعاليت خوبي داشت ، او تکاليف خود را آماده کرده بود و داوطلبانه تمريناتي را روي تخته سياه حل کرد . هم‌چنين، به حميد و جلال در اصلاح تکاليفشان کمک کرد. معلوم بود به خوبي درس را فهميده است.تشويق هاي من او را بسيار خوشحال کرد.</a:t>
                      </a:r>
                    </a:p>
                    <a:p>
                      <a:pPr algn="r"/>
                      <a:endParaRPr lang="en-US" dirty="0">
                        <a:latin typeface="Arial" pitchFamily="34" charset="0"/>
                        <a:cs typeface="Arial" pitchFamily="34" charset="0"/>
                      </a:endParaRPr>
                    </a:p>
                  </a:txBody>
                  <a:tcPr anchor="ctr"/>
                </a:tc>
                <a:tc>
                  <a:txBody>
                    <a:bodyPr/>
                    <a:lstStyle/>
                    <a:p>
                      <a:pPr algn="r"/>
                      <a:r>
                        <a:rPr lang="fa-IR" b="1" dirty="0" smtClean="0">
                          <a:solidFill>
                            <a:srgbClr val="0033CC"/>
                          </a:solidFill>
                          <a:latin typeface="Arial" pitchFamily="34" charset="0"/>
                          <a:cs typeface="Arial" pitchFamily="34" charset="0"/>
                        </a:rPr>
                        <a:t>توصیف رویداد        </a:t>
                      </a:r>
                      <a:endParaRPr lang="en-US" b="1" dirty="0">
                        <a:solidFill>
                          <a:srgbClr val="0033CC"/>
                        </a:solidFill>
                        <a:latin typeface="Arial" pitchFamily="34" charset="0"/>
                        <a:cs typeface="Arial" pitchFamily="34" charset="0"/>
                      </a:endParaRPr>
                    </a:p>
                  </a:txBody>
                  <a:tcPr anchor="ctr"/>
                </a:tc>
              </a:tr>
              <a:tr h="12573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sz="1800" dirty="0" smtClean="0">
                          <a:latin typeface="Arial" pitchFamily="34" charset="0"/>
                          <a:cs typeface="Arial" pitchFamily="34" charset="0"/>
                        </a:rPr>
                        <a:t>همان گونه که حدس مي زدم بهرام آمادگي خوبي براي در ک و فهم درس ها، به ويژه رياضي، دارد.بايد با او کار شود . احتمالاً شب قبل با او در درس رياضي کار شده است.</a:t>
                      </a:r>
                    </a:p>
                    <a:p>
                      <a:pPr algn="r"/>
                      <a:endParaRPr lang="en-US" dirty="0">
                        <a:latin typeface="Arial" pitchFamily="34" charset="0"/>
                        <a:cs typeface="Arial" pitchFamily="34" charset="0"/>
                      </a:endParaRPr>
                    </a:p>
                  </a:txBody>
                  <a:tcPr anchor="ctr"/>
                </a:tc>
                <a:tc>
                  <a:txBody>
                    <a:bodyPr/>
                    <a:lstStyle/>
                    <a:p>
                      <a:pPr algn="r"/>
                      <a:r>
                        <a:rPr lang="fa-IR" b="1" dirty="0" smtClean="0">
                          <a:solidFill>
                            <a:srgbClr val="FF0000"/>
                          </a:solidFill>
                          <a:latin typeface="Arial" pitchFamily="34" charset="0"/>
                          <a:cs typeface="Arial" pitchFamily="34" charset="0"/>
                        </a:rPr>
                        <a:t>تفسیر رویداد       </a:t>
                      </a:r>
                      <a:endParaRPr lang="en-US" b="1" dirty="0">
                        <a:solidFill>
                          <a:srgbClr val="FF0000"/>
                        </a:solidFill>
                        <a:latin typeface="Arial" pitchFamily="34" charset="0"/>
                        <a:cs typeface="Arial" pitchFamily="34" charset="0"/>
                      </a:endParaRPr>
                    </a:p>
                  </a:txBody>
                  <a:tcPr anchor="ctr"/>
                </a:tc>
              </a:tr>
              <a:tr h="12573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sz="1800" dirty="0" smtClean="0">
                          <a:latin typeface="Arial" pitchFamily="34" charset="0"/>
                          <a:cs typeface="Arial" pitchFamily="34" charset="0"/>
                        </a:rPr>
                        <a:t>به نظر مي رسد توجيه والدين براي به کمک گرفتن فردي طي يکي دو هفته مي تواند عملکرد درسي او را تا حد قابل قبولي بالا ببرد و اعتماد به نفس او را بهبود بخشد. </a:t>
                      </a:r>
                      <a:endParaRPr lang="en-US" sz="1800" dirty="0" smtClean="0">
                        <a:latin typeface="Arial" pitchFamily="34" charset="0"/>
                        <a:cs typeface="Arial" pitchFamily="34" charset="0"/>
                      </a:endParaRPr>
                    </a:p>
                    <a:p>
                      <a:pPr algn="r"/>
                      <a:endParaRPr lang="en-US" dirty="0">
                        <a:latin typeface="Arial" pitchFamily="34" charset="0"/>
                        <a:cs typeface="Arial" pitchFamily="34" charset="0"/>
                      </a:endParaRPr>
                    </a:p>
                  </a:txBody>
                  <a:tcPr anchor="ctr"/>
                </a:tc>
                <a:tc>
                  <a:txBody>
                    <a:bodyPr/>
                    <a:lstStyle/>
                    <a:p>
                      <a:pPr algn="r"/>
                      <a:r>
                        <a:rPr lang="fa-IR" b="1" dirty="0" smtClean="0">
                          <a:latin typeface="Arial" pitchFamily="34" charset="0"/>
                          <a:cs typeface="Arial" pitchFamily="34" charset="0"/>
                        </a:rPr>
                        <a:t>ارائه راهکار           </a:t>
                      </a:r>
                      <a:endParaRPr lang="en-US" b="1" dirty="0">
                        <a:latin typeface="Arial" pitchFamily="34" charset="0"/>
                        <a:cs typeface="Arial"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normAutofit/>
          </a:bodyPr>
          <a:lstStyle/>
          <a:p>
            <a:pPr algn="ctr"/>
            <a:r>
              <a:rPr lang="fa-IR" sz="4400" b="1" dirty="0" smtClean="0">
                <a:solidFill>
                  <a:srgbClr val="FF0000"/>
                </a:solidFill>
                <a:latin typeface="Arial" pitchFamily="34" charset="0"/>
                <a:cs typeface="Arial" pitchFamily="34" charset="0"/>
              </a:rPr>
              <a:t>مراحل اجرای سنجش مشاهده ای </a:t>
            </a:r>
            <a:endParaRPr lang="en-US" sz="4400" b="1" dirty="0" smtClean="0">
              <a:solidFill>
                <a:srgbClr val="FF0000"/>
              </a:solidFill>
              <a:latin typeface="Arial" pitchFamily="34" charset="0"/>
              <a:cs typeface="Arial" pitchFamily="34" charset="0"/>
            </a:endParaRPr>
          </a:p>
        </p:txBody>
      </p:sp>
      <p:sp>
        <p:nvSpPr>
          <p:cNvPr id="65539" name="Content Placeholder 2"/>
          <p:cNvSpPr>
            <a:spLocks noGrp="1"/>
          </p:cNvSpPr>
          <p:nvPr>
            <p:ph idx="1"/>
          </p:nvPr>
        </p:nvSpPr>
        <p:spPr/>
        <p:txBody>
          <a:bodyPr>
            <a:normAutofit/>
          </a:bodyPr>
          <a:lstStyle/>
          <a:p>
            <a:pPr algn="ctr"/>
            <a:r>
              <a:rPr lang="fa-IR" sz="5400" dirty="0" smtClean="0">
                <a:solidFill>
                  <a:srgbClr val="0033CC"/>
                </a:solidFill>
                <a:latin typeface="Arial" pitchFamily="34" charset="0"/>
                <a:cs typeface="Arial" pitchFamily="34" charset="0"/>
              </a:rPr>
              <a:t>1- قبل از سنجش مشاهده ای </a:t>
            </a:r>
          </a:p>
          <a:p>
            <a:pPr algn="ctr"/>
            <a:endParaRPr lang="fa-IR" sz="3600" dirty="0" smtClean="0">
              <a:latin typeface="Arial" pitchFamily="34" charset="0"/>
              <a:cs typeface="Arial" pitchFamily="34" charset="0"/>
            </a:endParaRPr>
          </a:p>
          <a:p>
            <a:pPr algn="ctr"/>
            <a:r>
              <a:rPr lang="fa-IR" sz="5400" dirty="0" smtClean="0">
                <a:latin typeface="Arial" pitchFamily="34" charset="0"/>
                <a:cs typeface="Arial" pitchFamily="34" charset="0"/>
              </a:rPr>
              <a:t>2- هنگام سنجش مشاهده ای </a:t>
            </a:r>
          </a:p>
          <a:p>
            <a:pPr algn="ctr"/>
            <a:endParaRPr lang="fa-IR" sz="3600" dirty="0" smtClean="0">
              <a:latin typeface="Arial" pitchFamily="34" charset="0"/>
              <a:cs typeface="Arial" pitchFamily="34" charset="0"/>
            </a:endParaRPr>
          </a:p>
          <a:p>
            <a:pPr algn="ctr"/>
            <a:r>
              <a:rPr lang="fa-IR" sz="5400" dirty="0" smtClean="0">
                <a:solidFill>
                  <a:srgbClr val="0033CC"/>
                </a:solidFill>
                <a:latin typeface="Arial" pitchFamily="34" charset="0"/>
                <a:cs typeface="Arial" pitchFamily="34" charset="0"/>
              </a:rPr>
              <a:t>3- بعد از سنجش مشاهده ای </a:t>
            </a:r>
            <a:endParaRPr lang="en-US" sz="5400" dirty="0" smtClean="0">
              <a:solidFill>
                <a:srgbClr val="0033CC"/>
              </a:solidFill>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4"/>
          <p:cNvSpPr>
            <a:spLocks noGrp="1"/>
          </p:cNvSpPr>
          <p:nvPr>
            <p:ph idx="1"/>
          </p:nvPr>
        </p:nvSpPr>
        <p:spPr>
          <a:xfrm>
            <a:off x="457200" y="714375"/>
            <a:ext cx="8472488" cy="5610225"/>
          </a:xfrm>
        </p:spPr>
        <p:txBody>
          <a:bodyPr/>
          <a:lstStyle/>
          <a:p>
            <a:pPr algn="just" rtl="1">
              <a:lnSpc>
                <a:spcPct val="200000"/>
              </a:lnSpc>
              <a:defRPr/>
            </a:pPr>
            <a:r>
              <a:rPr lang="fa-IR" sz="2400" dirty="0" smtClean="0">
                <a:cs typeface="B Titr" pitchFamily="2" charset="-78"/>
              </a:rPr>
              <a:t>کمک به رشد متعادل و همه جانبه شخصیت دانش آموزان با افزایش بهداشت روانی محیط یاددهی – یادگیری (ایجاد محیط های یادگیری مشارکتی و پرهیز از محیط های یادگیری انفرادی و رقابتی)</a:t>
            </a:r>
          </a:p>
          <a:p>
            <a:pPr algn="r" rtl="1">
              <a:lnSpc>
                <a:spcPct val="200000"/>
              </a:lnSpc>
              <a:defRPr/>
            </a:pPr>
            <a:r>
              <a:rPr lang="fa-IR" sz="2400" b="1" dirty="0" smtClean="0">
                <a:solidFill>
                  <a:schemeClr val="tx2">
                    <a:lumMod val="50000"/>
                  </a:schemeClr>
                </a:solidFill>
                <a:latin typeface="IranNastaliq" pitchFamily="18" charset="0"/>
                <a:cs typeface="B Titr" pitchFamily="2" charset="-78"/>
              </a:rPr>
              <a:t>تقویت مشارکت دانش آموزان و اولیاء آنان در فرایند ارزشیابی تحصیلی – تربیتی (اطلاع رسانی به معلم در خصوص وضعیت تلاش دانش آموزان با مشاهده پوشه کار و تکالیف کتبي فرزندان به صورت متناوب )</a:t>
            </a:r>
            <a:endParaRPr lang="fa-IR" sz="2400" dirty="0" smtClean="0">
              <a:cs typeface="B Titr" pitchFamily="2" charset="-78"/>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a:bodyPr>
          <a:lstStyle/>
          <a:p>
            <a:pPr algn="ctr" eaLnBrk="1" hangingPunct="1"/>
            <a:r>
              <a:rPr lang="fa-IR" sz="4400" b="1" dirty="0" smtClean="0">
                <a:solidFill>
                  <a:srgbClr val="0033CC"/>
                </a:solidFill>
                <a:latin typeface="Arial" pitchFamily="34" charset="0"/>
                <a:cs typeface="Arial" pitchFamily="34" charset="0"/>
              </a:rPr>
              <a:t>مراحل اجرای سنجش مشاهده ای</a:t>
            </a:r>
            <a:r>
              <a:rPr lang="fa-IR" sz="4400" b="1" dirty="0" smtClean="0">
                <a:latin typeface="Arial" pitchFamily="34" charset="0"/>
                <a:cs typeface="Arial" pitchFamily="34" charset="0"/>
              </a:rPr>
              <a:t> </a:t>
            </a:r>
            <a:endParaRPr lang="en-US" sz="4400" b="1" dirty="0" smtClean="0">
              <a:latin typeface="Arial" pitchFamily="34" charset="0"/>
              <a:cs typeface="Arial" pitchFamily="34" charset="0"/>
            </a:endParaRPr>
          </a:p>
        </p:txBody>
      </p:sp>
      <p:sp>
        <p:nvSpPr>
          <p:cNvPr id="63491" name="Rectangle 3"/>
          <p:cNvSpPr>
            <a:spLocks noGrp="1" noChangeArrowheads="1"/>
          </p:cNvSpPr>
          <p:nvPr>
            <p:ph type="body" idx="1"/>
          </p:nvPr>
        </p:nvSpPr>
        <p:spPr>
          <a:xfrm>
            <a:off x="1435608" y="1600200"/>
            <a:ext cx="7498080" cy="4648200"/>
          </a:xfrm>
        </p:spPr>
        <p:txBody>
          <a:bodyPr/>
          <a:lstStyle/>
          <a:p>
            <a:pPr algn="r" eaLnBrk="1" hangingPunct="1"/>
            <a:r>
              <a:rPr lang="fa-IR" b="1" dirty="0" smtClean="0">
                <a:solidFill>
                  <a:srgbClr val="FF33CC"/>
                </a:solidFill>
                <a:latin typeface="Arial" pitchFamily="34" charset="0"/>
                <a:cs typeface="Arial" pitchFamily="34" charset="0"/>
              </a:rPr>
              <a:t>1- قبل از سنجش مشاهده ای</a:t>
            </a:r>
            <a:r>
              <a:rPr lang="fa-IR" b="1" dirty="0" smtClean="0">
                <a:latin typeface="Arial" pitchFamily="34" charset="0"/>
                <a:cs typeface="Arial" pitchFamily="34" charset="0"/>
              </a:rPr>
              <a:t> </a:t>
            </a:r>
          </a:p>
          <a:p>
            <a:pPr algn="r" eaLnBrk="1" hangingPunct="1"/>
            <a:r>
              <a:rPr lang="fa-IR" b="1" dirty="0" smtClean="0">
                <a:latin typeface="Arial" pitchFamily="34" charset="0"/>
                <a:cs typeface="Arial" pitchFamily="34" charset="0"/>
              </a:rPr>
              <a:t>تعیین اهداف </a:t>
            </a:r>
          </a:p>
          <a:p>
            <a:pPr algn="r" eaLnBrk="1" hangingPunct="1"/>
            <a:r>
              <a:rPr lang="fa-IR" b="1" dirty="0" smtClean="0">
                <a:latin typeface="Arial" pitchFamily="34" charset="0"/>
                <a:cs typeface="Arial" pitchFamily="34" charset="0"/>
              </a:rPr>
              <a:t>تعیین سنجه ها </a:t>
            </a:r>
          </a:p>
          <a:p>
            <a:pPr algn="r" eaLnBrk="1" hangingPunct="1"/>
            <a:r>
              <a:rPr lang="fa-IR" b="1" dirty="0" smtClean="0">
                <a:latin typeface="Arial" pitchFamily="34" charset="0"/>
                <a:cs typeface="Arial" pitchFamily="34" charset="0"/>
              </a:rPr>
              <a:t>طراحی یا انتخاب ابزار های لازم </a:t>
            </a:r>
          </a:p>
          <a:p>
            <a:pPr algn="r" eaLnBrk="1" hangingPunct="1"/>
            <a:r>
              <a:rPr lang="fa-IR" b="1" dirty="0" smtClean="0">
                <a:latin typeface="Arial" pitchFamily="34" charset="0"/>
                <a:cs typeface="Arial" pitchFamily="34" charset="0"/>
              </a:rPr>
              <a:t>تعیین مقیاس </a:t>
            </a:r>
          </a:p>
          <a:p>
            <a:pPr algn="r" eaLnBrk="1" hangingPunct="1"/>
            <a:r>
              <a:rPr lang="fa-IR" b="1" dirty="0" smtClean="0">
                <a:latin typeface="Arial" pitchFamily="34" charset="0"/>
                <a:cs typeface="Arial" pitchFamily="34" charset="0"/>
              </a:rPr>
              <a:t>تمرین مشاهده </a:t>
            </a:r>
            <a:endParaRPr lang="en-US" b="1"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additive="base">
                                        <p:cTn id="7" dur="500" fill="hold"/>
                                        <p:tgtEl>
                                          <p:spTgt spid="63490"/>
                                        </p:tgtEl>
                                        <p:attrNameLst>
                                          <p:attrName>ppt_x</p:attrName>
                                        </p:attrNameLst>
                                      </p:cBhvr>
                                      <p:tavLst>
                                        <p:tav tm="0">
                                          <p:val>
                                            <p:strVal val="#ppt_x"/>
                                          </p:val>
                                        </p:tav>
                                        <p:tav tm="100000">
                                          <p:val>
                                            <p:strVal val="#ppt_x"/>
                                          </p:val>
                                        </p:tav>
                                      </p:tavLst>
                                    </p:anim>
                                    <p:anim calcmode="lin" valueType="num">
                                      <p:cBhvr additive="base">
                                        <p:cTn id="8" dur="500" fill="hold"/>
                                        <p:tgtEl>
                                          <p:spTgt spid="634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3491">
                                            <p:txEl>
                                              <p:pRg st="0" end="0"/>
                                            </p:txEl>
                                          </p:spTgt>
                                        </p:tgtEl>
                                        <p:attrNameLst>
                                          <p:attrName>style.visibility</p:attrName>
                                        </p:attrNameLst>
                                      </p:cBhvr>
                                      <p:to>
                                        <p:strVal val="visible"/>
                                      </p:to>
                                    </p:set>
                                    <p:animEffect transition="in" filter="circle(in)">
                                      <p:cBhvr>
                                        <p:cTn id="13" dur="2000"/>
                                        <p:tgtEl>
                                          <p:spTgt spid="6349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3491">
                                            <p:txEl>
                                              <p:pRg st="1" end="1"/>
                                            </p:txEl>
                                          </p:spTgt>
                                        </p:tgtEl>
                                        <p:attrNameLst>
                                          <p:attrName>style.visibility</p:attrName>
                                        </p:attrNameLst>
                                      </p:cBhvr>
                                      <p:to>
                                        <p:strVal val="visible"/>
                                      </p:to>
                                    </p:set>
                                    <p:anim calcmode="lin" valueType="num">
                                      <p:cBhvr additive="base">
                                        <p:cTn id="18" dur="5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34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3491">
                                            <p:txEl>
                                              <p:pRg st="2" end="2"/>
                                            </p:txEl>
                                          </p:spTgt>
                                        </p:tgtEl>
                                        <p:attrNameLst>
                                          <p:attrName>style.visibility</p:attrName>
                                        </p:attrNameLst>
                                      </p:cBhvr>
                                      <p:to>
                                        <p:strVal val="visible"/>
                                      </p:to>
                                    </p:set>
                                    <p:anim calcmode="lin" valueType="num">
                                      <p:cBhvr additive="base">
                                        <p:cTn id="24" dur="5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34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3491">
                                            <p:txEl>
                                              <p:pRg st="3" end="3"/>
                                            </p:txEl>
                                          </p:spTgt>
                                        </p:tgtEl>
                                        <p:attrNameLst>
                                          <p:attrName>style.visibility</p:attrName>
                                        </p:attrNameLst>
                                      </p:cBhvr>
                                      <p:to>
                                        <p:strVal val="visible"/>
                                      </p:to>
                                    </p:set>
                                    <p:anim calcmode="lin" valueType="num">
                                      <p:cBhvr additive="base">
                                        <p:cTn id="30" dur="500" fill="hold"/>
                                        <p:tgtEl>
                                          <p:spTgt spid="63491">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34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3491">
                                            <p:txEl>
                                              <p:pRg st="4" end="4"/>
                                            </p:txEl>
                                          </p:spTgt>
                                        </p:tgtEl>
                                        <p:attrNameLst>
                                          <p:attrName>style.visibility</p:attrName>
                                        </p:attrNameLst>
                                      </p:cBhvr>
                                      <p:to>
                                        <p:strVal val="visible"/>
                                      </p:to>
                                    </p:set>
                                    <p:anim calcmode="lin" valueType="num">
                                      <p:cBhvr additive="base">
                                        <p:cTn id="36" dur="500" fill="hold"/>
                                        <p:tgtEl>
                                          <p:spTgt spid="63491">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34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3491">
                                            <p:txEl>
                                              <p:pRg st="5" end="5"/>
                                            </p:txEl>
                                          </p:spTgt>
                                        </p:tgtEl>
                                        <p:attrNameLst>
                                          <p:attrName>style.visibility</p:attrName>
                                        </p:attrNameLst>
                                      </p:cBhvr>
                                      <p:to>
                                        <p:strVal val="visible"/>
                                      </p:to>
                                    </p:set>
                                    <p:anim calcmode="lin" valueType="num">
                                      <p:cBhvr additive="base">
                                        <p:cTn id="42" dur="500" fill="hold"/>
                                        <p:tgtEl>
                                          <p:spTgt spid="63491">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349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a:bodyPr>
          <a:lstStyle/>
          <a:p>
            <a:pPr algn="ctr" eaLnBrk="1" hangingPunct="1"/>
            <a:r>
              <a:rPr lang="fa-IR" sz="4400" b="1" dirty="0" smtClean="0">
                <a:solidFill>
                  <a:srgbClr val="0033CC"/>
                </a:solidFill>
                <a:latin typeface="Arial" pitchFamily="34" charset="0"/>
                <a:cs typeface="Arial" pitchFamily="34" charset="0"/>
              </a:rPr>
              <a:t>2- هنگام سنجش مشاهده ای</a:t>
            </a:r>
            <a:r>
              <a:rPr lang="fa-IR" sz="4400" b="1" dirty="0" smtClean="0">
                <a:latin typeface="Arial" pitchFamily="34" charset="0"/>
                <a:cs typeface="Arial" pitchFamily="34" charset="0"/>
              </a:rPr>
              <a:t> </a:t>
            </a:r>
            <a:endParaRPr lang="en-US" sz="4400" b="1" dirty="0" smtClean="0">
              <a:latin typeface="Arial" pitchFamily="34" charset="0"/>
              <a:cs typeface="Arial" pitchFamily="34" charset="0"/>
            </a:endParaRPr>
          </a:p>
        </p:txBody>
      </p:sp>
      <p:sp>
        <p:nvSpPr>
          <p:cNvPr id="64515" name="Rectangle 3"/>
          <p:cNvSpPr>
            <a:spLocks noGrp="1" noChangeArrowheads="1"/>
          </p:cNvSpPr>
          <p:nvPr>
            <p:ph type="body" idx="1"/>
          </p:nvPr>
        </p:nvSpPr>
        <p:spPr>
          <a:xfrm>
            <a:off x="1435608" y="1981200"/>
            <a:ext cx="7098792" cy="4267200"/>
          </a:xfrm>
        </p:spPr>
        <p:txBody>
          <a:bodyPr>
            <a:normAutofit/>
          </a:bodyPr>
          <a:lstStyle/>
          <a:p>
            <a:pPr algn="r" eaLnBrk="1" hangingPunct="1"/>
            <a:r>
              <a:rPr lang="fa-IR" sz="4000" b="1" dirty="0" smtClean="0">
                <a:latin typeface="Arial" pitchFamily="34" charset="0"/>
                <a:cs typeface="Arial" pitchFamily="34" charset="0"/>
              </a:rPr>
              <a:t>انضباط و اداره کلاس </a:t>
            </a:r>
          </a:p>
          <a:p>
            <a:pPr algn="r" eaLnBrk="1" hangingPunct="1"/>
            <a:r>
              <a:rPr lang="fa-IR" sz="4000" b="1" dirty="0" smtClean="0">
                <a:latin typeface="Arial" pitchFamily="34" charset="0"/>
                <a:cs typeface="Arial" pitchFamily="34" charset="0"/>
              </a:rPr>
              <a:t>کاربرد عملی ابزارها </a:t>
            </a:r>
          </a:p>
          <a:p>
            <a:pPr algn="r" eaLnBrk="1" hangingPunct="1"/>
            <a:r>
              <a:rPr lang="fa-IR" sz="4000" b="1" dirty="0" smtClean="0">
                <a:latin typeface="Arial" pitchFamily="34" charset="0"/>
                <a:cs typeface="Arial" pitchFamily="34" charset="0"/>
              </a:rPr>
              <a:t>بازخورد </a:t>
            </a:r>
            <a:endParaRPr lang="en-US" sz="4000" b="1"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additive="base">
                                        <p:cTn id="7" dur="500" fill="hold"/>
                                        <p:tgtEl>
                                          <p:spTgt spid="64514"/>
                                        </p:tgtEl>
                                        <p:attrNameLst>
                                          <p:attrName>ppt_x</p:attrName>
                                        </p:attrNameLst>
                                      </p:cBhvr>
                                      <p:tavLst>
                                        <p:tav tm="0">
                                          <p:val>
                                            <p:strVal val="#ppt_x"/>
                                          </p:val>
                                        </p:tav>
                                        <p:tav tm="100000">
                                          <p:val>
                                            <p:strVal val="#ppt_x"/>
                                          </p:val>
                                        </p:tav>
                                      </p:tavLst>
                                    </p:anim>
                                    <p:anim calcmode="lin" valueType="num">
                                      <p:cBhvr additive="base">
                                        <p:cTn id="8" dur="500" fill="hold"/>
                                        <p:tgtEl>
                                          <p:spTgt spid="645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4515">
                                            <p:txEl>
                                              <p:pRg st="0" end="0"/>
                                            </p:txEl>
                                          </p:spTgt>
                                        </p:tgtEl>
                                        <p:attrNameLst>
                                          <p:attrName>style.visibility</p:attrName>
                                        </p:attrNameLst>
                                      </p:cBhvr>
                                      <p:to>
                                        <p:strVal val="visible"/>
                                      </p:to>
                                    </p:set>
                                    <p:anim calcmode="lin" valueType="num">
                                      <p:cBhvr additive="base">
                                        <p:cTn id="13" dur="5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5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4515">
                                            <p:txEl>
                                              <p:pRg st="1" end="1"/>
                                            </p:txEl>
                                          </p:spTgt>
                                        </p:tgtEl>
                                        <p:attrNameLst>
                                          <p:attrName>style.visibility</p:attrName>
                                        </p:attrNameLst>
                                      </p:cBhvr>
                                      <p:to>
                                        <p:strVal val="visible"/>
                                      </p:to>
                                    </p:set>
                                    <p:anim calcmode="lin" valueType="num">
                                      <p:cBhvr additive="base">
                                        <p:cTn id="19" dur="500" fill="hold"/>
                                        <p:tgtEl>
                                          <p:spTgt spid="6451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5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4515">
                                            <p:txEl>
                                              <p:pRg st="2" end="2"/>
                                            </p:txEl>
                                          </p:spTgt>
                                        </p:tgtEl>
                                        <p:attrNameLst>
                                          <p:attrName>style.visibility</p:attrName>
                                        </p:attrNameLst>
                                      </p:cBhvr>
                                      <p:to>
                                        <p:strVal val="visible"/>
                                      </p:to>
                                    </p:set>
                                    <p:anim calcmode="lin" valueType="num">
                                      <p:cBhvr additive="base">
                                        <p:cTn id="25" dur="500" fill="hold"/>
                                        <p:tgtEl>
                                          <p:spTgt spid="6451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45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a:bodyPr>
          <a:lstStyle/>
          <a:p>
            <a:pPr algn="ctr" eaLnBrk="1" hangingPunct="1"/>
            <a:r>
              <a:rPr lang="fa-IR" sz="4400" b="1" dirty="0" smtClean="0">
                <a:solidFill>
                  <a:srgbClr val="0033CC"/>
                </a:solidFill>
                <a:latin typeface="Arial" pitchFamily="34" charset="0"/>
                <a:cs typeface="Arial" pitchFamily="34" charset="0"/>
              </a:rPr>
              <a:t>3- بعد از سنجش مشاهده ای</a:t>
            </a:r>
            <a:r>
              <a:rPr lang="fa-IR" sz="4400" b="1" dirty="0" smtClean="0">
                <a:latin typeface="Arial" pitchFamily="34" charset="0"/>
                <a:cs typeface="Arial" pitchFamily="34" charset="0"/>
              </a:rPr>
              <a:t> </a:t>
            </a:r>
            <a:endParaRPr lang="en-US" sz="4400" b="1" dirty="0" smtClean="0">
              <a:latin typeface="Arial" pitchFamily="34" charset="0"/>
              <a:cs typeface="Arial" pitchFamily="34" charset="0"/>
            </a:endParaRPr>
          </a:p>
        </p:txBody>
      </p:sp>
      <p:sp>
        <p:nvSpPr>
          <p:cNvPr id="70659" name="Rectangle 3"/>
          <p:cNvSpPr>
            <a:spLocks noGrp="1" noChangeArrowheads="1"/>
          </p:cNvSpPr>
          <p:nvPr>
            <p:ph type="body" idx="1"/>
          </p:nvPr>
        </p:nvSpPr>
        <p:spPr>
          <a:xfrm>
            <a:off x="1435608" y="1676400"/>
            <a:ext cx="6946392" cy="4572000"/>
          </a:xfrm>
        </p:spPr>
        <p:txBody>
          <a:bodyPr>
            <a:normAutofit/>
          </a:bodyPr>
          <a:lstStyle/>
          <a:p>
            <a:pPr algn="r" eaLnBrk="1" hangingPunct="1"/>
            <a:r>
              <a:rPr lang="fa-IR" sz="3600" b="1" dirty="0" smtClean="0">
                <a:latin typeface="Arial" pitchFamily="34" charset="0"/>
                <a:cs typeface="Arial" pitchFamily="34" charset="0"/>
              </a:rPr>
              <a:t>تحلیل و تفسیر مشاهدات </a:t>
            </a:r>
          </a:p>
          <a:p>
            <a:pPr algn="r" eaLnBrk="1" hangingPunct="1"/>
            <a:r>
              <a:rPr lang="fa-IR" sz="3600" b="1" dirty="0" smtClean="0">
                <a:latin typeface="Arial" pitchFamily="34" charset="0"/>
                <a:cs typeface="Arial" pitchFamily="34" charset="0"/>
              </a:rPr>
              <a:t>بازخورد </a:t>
            </a:r>
          </a:p>
          <a:p>
            <a:pPr algn="r" eaLnBrk="1" hangingPunct="1"/>
            <a:r>
              <a:rPr lang="fa-IR" sz="3600" b="1" dirty="0" smtClean="0">
                <a:latin typeface="Arial" pitchFamily="34" charset="0"/>
                <a:cs typeface="Arial" pitchFamily="34" charset="0"/>
              </a:rPr>
              <a:t>درج در پوشه کار </a:t>
            </a:r>
            <a:endParaRPr lang="en-US" sz="3600" b="1"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658"/>
                                        </p:tgtEl>
                                        <p:attrNameLst>
                                          <p:attrName>style.visibility</p:attrName>
                                        </p:attrNameLst>
                                      </p:cBhvr>
                                      <p:to>
                                        <p:strVal val="visible"/>
                                      </p:to>
                                    </p:set>
                                    <p:anim calcmode="lin" valueType="num">
                                      <p:cBhvr additive="base">
                                        <p:cTn id="7" dur="500" fill="hold"/>
                                        <p:tgtEl>
                                          <p:spTgt spid="70658"/>
                                        </p:tgtEl>
                                        <p:attrNameLst>
                                          <p:attrName>ppt_x</p:attrName>
                                        </p:attrNameLst>
                                      </p:cBhvr>
                                      <p:tavLst>
                                        <p:tav tm="0">
                                          <p:val>
                                            <p:strVal val="#ppt_x"/>
                                          </p:val>
                                        </p:tav>
                                        <p:tav tm="100000">
                                          <p:val>
                                            <p:strVal val="#ppt_x"/>
                                          </p:val>
                                        </p:tav>
                                      </p:tavLst>
                                    </p:anim>
                                    <p:anim calcmode="lin" valueType="num">
                                      <p:cBhvr additive="base">
                                        <p:cTn id="8" dur="500" fill="hold"/>
                                        <p:tgtEl>
                                          <p:spTgt spid="706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0659">
                                            <p:txEl>
                                              <p:pRg st="0" end="0"/>
                                            </p:txEl>
                                          </p:spTgt>
                                        </p:tgtEl>
                                        <p:attrNameLst>
                                          <p:attrName>style.visibility</p:attrName>
                                        </p:attrNameLst>
                                      </p:cBhvr>
                                      <p:to>
                                        <p:strVal val="visible"/>
                                      </p:to>
                                    </p:set>
                                    <p:anim calcmode="lin" valueType="num">
                                      <p:cBhvr additive="base">
                                        <p:cTn id="13" dur="500" fill="hold"/>
                                        <p:tgtEl>
                                          <p:spTgt spid="7065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6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0659">
                                            <p:txEl>
                                              <p:pRg st="1" end="1"/>
                                            </p:txEl>
                                          </p:spTgt>
                                        </p:tgtEl>
                                        <p:attrNameLst>
                                          <p:attrName>style.visibility</p:attrName>
                                        </p:attrNameLst>
                                      </p:cBhvr>
                                      <p:to>
                                        <p:strVal val="visible"/>
                                      </p:to>
                                    </p:set>
                                    <p:anim calcmode="lin" valueType="num">
                                      <p:cBhvr additive="base">
                                        <p:cTn id="19" dur="500" fill="hold"/>
                                        <p:tgtEl>
                                          <p:spTgt spid="7065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06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0659">
                                            <p:txEl>
                                              <p:pRg st="2" end="2"/>
                                            </p:txEl>
                                          </p:spTgt>
                                        </p:tgtEl>
                                        <p:attrNameLst>
                                          <p:attrName>style.visibility</p:attrName>
                                        </p:attrNameLst>
                                      </p:cBhvr>
                                      <p:to>
                                        <p:strVal val="visible"/>
                                      </p:to>
                                    </p:set>
                                    <p:anim calcmode="lin" valueType="num">
                                      <p:cBhvr additive="base">
                                        <p:cTn id="25" dur="500" fill="hold"/>
                                        <p:tgtEl>
                                          <p:spTgt spid="7065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06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pPr eaLnBrk="1" hangingPunct="1"/>
            <a:r>
              <a:rPr lang="fa-IR" sz="4000" b="1" dirty="0" smtClean="0">
                <a:solidFill>
                  <a:srgbClr val="0033CC"/>
                </a:solidFill>
                <a:latin typeface="Arial" pitchFamily="34" charset="0"/>
                <a:cs typeface="Arial" pitchFamily="34" charset="0"/>
              </a:rPr>
              <a:t>چه کسانی در سنجش مشاهده ای مشارکت دارند؟</a:t>
            </a:r>
            <a:endParaRPr lang="en-US" sz="4000" b="1" dirty="0" smtClean="0">
              <a:solidFill>
                <a:srgbClr val="0033CC"/>
              </a:solidFill>
              <a:latin typeface="Arial" pitchFamily="34" charset="0"/>
              <a:cs typeface="Arial" pitchFamily="34" charset="0"/>
            </a:endParaRPr>
          </a:p>
        </p:txBody>
      </p:sp>
      <p:sp>
        <p:nvSpPr>
          <p:cNvPr id="71683" name="Rectangle 3"/>
          <p:cNvSpPr>
            <a:spLocks noGrp="1" noChangeArrowheads="1"/>
          </p:cNvSpPr>
          <p:nvPr>
            <p:ph type="body" idx="1"/>
          </p:nvPr>
        </p:nvSpPr>
        <p:spPr>
          <a:xfrm>
            <a:off x="1219200" y="1828800"/>
            <a:ext cx="7239000" cy="3657600"/>
          </a:xfrm>
        </p:spPr>
        <p:txBody>
          <a:bodyPr/>
          <a:lstStyle/>
          <a:p>
            <a:pPr algn="r" eaLnBrk="1" hangingPunct="1"/>
            <a:r>
              <a:rPr lang="fa-IR" b="1" dirty="0" smtClean="0">
                <a:latin typeface="Arial" pitchFamily="34" charset="0"/>
                <a:cs typeface="Arial" pitchFamily="34" charset="0"/>
              </a:rPr>
              <a:t>1- اولیاء دانش آموزان </a:t>
            </a:r>
          </a:p>
          <a:p>
            <a:pPr algn="r" eaLnBrk="1" hangingPunct="1"/>
            <a:endParaRPr lang="fa-IR" b="1" dirty="0" smtClean="0">
              <a:latin typeface="Arial" pitchFamily="34" charset="0"/>
              <a:cs typeface="Arial" pitchFamily="34" charset="0"/>
            </a:endParaRPr>
          </a:p>
          <a:p>
            <a:pPr algn="r" eaLnBrk="1" hangingPunct="1"/>
            <a:r>
              <a:rPr lang="fa-IR" b="1" dirty="0" smtClean="0">
                <a:latin typeface="Arial" pitchFamily="34" charset="0"/>
                <a:cs typeface="Arial" pitchFamily="34" charset="0"/>
              </a:rPr>
              <a:t>2- خود دانش آموز </a:t>
            </a:r>
            <a:endParaRPr lang="en-US" b="1"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682"/>
                                        </p:tgtEl>
                                        <p:attrNameLst>
                                          <p:attrName>style.visibility</p:attrName>
                                        </p:attrNameLst>
                                      </p:cBhvr>
                                      <p:to>
                                        <p:strVal val="visible"/>
                                      </p:to>
                                    </p:set>
                                    <p:anim calcmode="lin" valueType="num">
                                      <p:cBhvr additive="base">
                                        <p:cTn id="7" dur="500" fill="hold"/>
                                        <p:tgtEl>
                                          <p:spTgt spid="71682"/>
                                        </p:tgtEl>
                                        <p:attrNameLst>
                                          <p:attrName>ppt_x</p:attrName>
                                        </p:attrNameLst>
                                      </p:cBhvr>
                                      <p:tavLst>
                                        <p:tav tm="0">
                                          <p:val>
                                            <p:strVal val="#ppt_x"/>
                                          </p:val>
                                        </p:tav>
                                        <p:tav tm="100000">
                                          <p:val>
                                            <p:strVal val="#ppt_x"/>
                                          </p:val>
                                        </p:tav>
                                      </p:tavLst>
                                    </p:anim>
                                    <p:anim calcmode="lin" valueType="num">
                                      <p:cBhvr additive="base">
                                        <p:cTn id="8" dur="500" fill="hold"/>
                                        <p:tgtEl>
                                          <p:spTgt spid="716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71683">
                                            <p:txEl>
                                              <p:pRg st="0" end="0"/>
                                            </p:txEl>
                                          </p:spTgt>
                                        </p:tgtEl>
                                        <p:attrNameLst>
                                          <p:attrName>style.visibility</p:attrName>
                                        </p:attrNameLst>
                                      </p:cBhvr>
                                      <p:to>
                                        <p:strVal val="visible"/>
                                      </p:to>
                                    </p:set>
                                    <p:animEffect transition="in" filter="box(in)">
                                      <p:cBhvr>
                                        <p:cTn id="13" dur="500"/>
                                        <p:tgtEl>
                                          <p:spTgt spid="7168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71683">
                                            <p:txEl>
                                              <p:pRg st="2" end="2"/>
                                            </p:txEl>
                                          </p:spTgt>
                                        </p:tgtEl>
                                        <p:attrNameLst>
                                          <p:attrName>style.visibility</p:attrName>
                                        </p:attrNameLst>
                                      </p:cBhvr>
                                      <p:to>
                                        <p:strVal val="visible"/>
                                      </p:to>
                                    </p:set>
                                    <p:animEffect transition="in" filter="box(in)">
                                      <p:cBhvr>
                                        <p:cTn id="18" dur="500"/>
                                        <p:tgtEl>
                                          <p:spTgt spid="716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17"/>
          <p:cNvSpPr>
            <a:spLocks noGrp="1"/>
          </p:cNvSpPr>
          <p:nvPr>
            <p:ph type="sldNum" sz="quarter" idx="12"/>
          </p:nvPr>
        </p:nvSpPr>
        <p:spPr>
          <a:noFill/>
        </p:spPr>
        <p:txBody>
          <a:bodyPr/>
          <a:lstStyle/>
          <a:p>
            <a:fld id="{F73DDCDC-AFF3-4C57-BC63-961877379001}" type="slidenum">
              <a:rPr lang="ar-SA" smtClean="0">
                <a:latin typeface="Arial" pitchFamily="34" charset="0"/>
                <a:cs typeface="Arial" pitchFamily="34" charset="0"/>
              </a:rPr>
              <a:pPr/>
              <a:t>94</a:t>
            </a:fld>
            <a:endParaRPr lang="en-US" smtClean="0">
              <a:latin typeface="Arial" pitchFamily="34" charset="0"/>
              <a:cs typeface="Arial" pitchFamily="34" charset="0"/>
            </a:endParaRPr>
          </a:p>
        </p:txBody>
      </p:sp>
      <p:sp>
        <p:nvSpPr>
          <p:cNvPr id="70659" name="Rectangle 2"/>
          <p:cNvSpPr>
            <a:spLocks noGrp="1" noChangeArrowheads="1"/>
          </p:cNvSpPr>
          <p:nvPr>
            <p:ph type="title" idx="4294967295"/>
          </p:nvPr>
        </p:nvSpPr>
        <p:spPr>
          <a:xfrm>
            <a:off x="1619250" y="260350"/>
            <a:ext cx="7110413" cy="695325"/>
          </a:xfrm>
        </p:spPr>
        <p:txBody>
          <a:bodyPr>
            <a:noAutofit/>
          </a:bodyPr>
          <a:lstStyle/>
          <a:p>
            <a:pPr algn="ctr" eaLnBrk="1" hangingPunct="1"/>
            <a:r>
              <a:rPr lang="fa-IR" sz="4000" b="1" dirty="0" smtClean="0">
                <a:latin typeface="Arial" pitchFamily="34" charset="0"/>
                <a:cs typeface="Arial" pitchFamily="34" charset="0"/>
              </a:rPr>
              <a:t>نمونه واقعه نگاري</a:t>
            </a:r>
            <a:endParaRPr lang="en-US" sz="4000" b="1" dirty="0" smtClean="0">
              <a:latin typeface="Arial" pitchFamily="34" charset="0"/>
              <a:cs typeface="Arial" pitchFamily="34" charset="0"/>
            </a:endParaRPr>
          </a:p>
        </p:txBody>
      </p:sp>
      <p:sp>
        <p:nvSpPr>
          <p:cNvPr id="70660" name="Rectangle 4"/>
          <p:cNvSpPr>
            <a:spLocks noChangeArrowheads="1"/>
          </p:cNvSpPr>
          <p:nvPr/>
        </p:nvSpPr>
        <p:spPr bwMode="auto">
          <a:xfrm>
            <a:off x="990600" y="1125538"/>
            <a:ext cx="7758113" cy="5183187"/>
          </a:xfrm>
          <a:prstGeom prst="rect">
            <a:avLst/>
          </a:prstGeom>
          <a:noFill/>
          <a:ln w="9525">
            <a:solidFill>
              <a:srgbClr val="000000"/>
            </a:solidFill>
            <a:miter lim="800000"/>
            <a:headEnd/>
            <a:tailEnd/>
          </a:ln>
        </p:spPr>
        <p:txBody>
          <a:bodyPr/>
          <a:lstStyle/>
          <a:p>
            <a:pPr algn="r"/>
            <a:r>
              <a:rPr lang="fa-IR" sz="1600" dirty="0">
                <a:latin typeface="Arial" pitchFamily="34" charset="0"/>
                <a:cs typeface="Arial" pitchFamily="34" charset="0"/>
              </a:rPr>
              <a:t>كلاس اول              دانش آموز سهيلا سرابي                  آموزگار : خانم شيرازي</a:t>
            </a:r>
          </a:p>
          <a:p>
            <a:pPr algn="r"/>
            <a:endParaRPr lang="en-US" sz="1600" dirty="0">
              <a:latin typeface="Arial" pitchFamily="34" charset="0"/>
              <a:cs typeface="Arial" pitchFamily="34" charset="0"/>
            </a:endParaRPr>
          </a:p>
          <a:p>
            <a:pPr algn="r"/>
            <a:r>
              <a:rPr lang="fa-IR" sz="1600" dirty="0">
                <a:latin typeface="Arial" pitchFamily="34" charset="0"/>
                <a:cs typeface="Arial" pitchFamily="34" charset="0"/>
              </a:rPr>
              <a:t>تاريخ 2/8/88        محل : كلاس درس</a:t>
            </a:r>
          </a:p>
          <a:p>
            <a:pPr algn="r"/>
            <a:r>
              <a:rPr lang="fa-IR" sz="1600" b="1" u="sng" dirty="0">
                <a:latin typeface="Arial" pitchFamily="34" charset="0"/>
                <a:cs typeface="Arial" pitchFamily="34" charset="0"/>
              </a:rPr>
              <a:t>رويداد</a:t>
            </a:r>
          </a:p>
          <a:p>
            <a:pPr algn="r"/>
            <a:r>
              <a:rPr lang="fa-IR" sz="1600" dirty="0">
                <a:latin typeface="Arial" pitchFamily="34" charset="0"/>
                <a:cs typeface="Arial" pitchFamily="34" charset="0"/>
              </a:rPr>
              <a:t>هميشه قسمت هايي از درس را با صداي بلند با دانش آموزان تمرين مي كردم . اين كار ابتدا با بچه ها تك تك و بعد به همه ي شاگردان به صورت جمعي انجام مي گرفت . اما هميشه وقتي كه نوبت سهيلا مي شد ، او به جاي تكرار كلمه ها دستش را جلو دهانش مي گرفت و كلمه ها را تكرار نمي كرد</a:t>
            </a:r>
            <a:r>
              <a:rPr lang="en-US" sz="1600" dirty="0">
                <a:latin typeface="Arial" pitchFamily="34" charset="0"/>
                <a:cs typeface="Arial" pitchFamily="34" charset="0"/>
              </a:rPr>
              <a:t> .	</a:t>
            </a:r>
          </a:p>
          <a:p>
            <a:pPr algn="r"/>
            <a:r>
              <a:rPr lang="fa-IR" sz="1600" b="1" u="sng" dirty="0">
                <a:latin typeface="Arial" pitchFamily="34" charset="0"/>
                <a:cs typeface="Arial" pitchFamily="34" charset="0"/>
              </a:rPr>
              <a:t>تفسير</a:t>
            </a:r>
          </a:p>
          <a:p>
            <a:pPr algn="r"/>
            <a:r>
              <a:rPr lang="fa-IR" sz="1600" dirty="0">
                <a:latin typeface="Arial" pitchFamily="34" charset="0"/>
                <a:cs typeface="Arial" pitchFamily="34" charset="0"/>
              </a:rPr>
              <a:t>احساس كردم سهيلا اعتماد به نفس كافي براي گفتن آنچه ياد گرفته را ندارد و احساس كمرويي هم به آن كمك مي كند</a:t>
            </a:r>
            <a:r>
              <a:rPr lang="en-US" sz="1600" dirty="0">
                <a:latin typeface="Arial" pitchFamily="34" charset="0"/>
                <a:cs typeface="Arial" pitchFamily="34" charset="0"/>
              </a:rPr>
              <a:t> 	</a:t>
            </a:r>
          </a:p>
          <a:p>
            <a:pPr algn="r"/>
            <a:r>
              <a:rPr lang="fa-IR" sz="1600" b="1" u="sng" dirty="0">
                <a:latin typeface="Arial" pitchFamily="34" charset="0"/>
                <a:cs typeface="Arial" pitchFamily="34" charset="0"/>
              </a:rPr>
              <a:t>راه حل</a:t>
            </a:r>
          </a:p>
          <a:p>
            <a:pPr algn="r"/>
            <a:r>
              <a:rPr lang="fa-IR" sz="1600" dirty="0">
                <a:latin typeface="Arial" pitchFamily="34" charset="0"/>
                <a:cs typeface="Arial" pitchFamily="34" charset="0"/>
              </a:rPr>
              <a:t>وقتي كه با اين وضع روبه رو شدم ، سهيلا را تنبيه يا شماتت نكردم ، بلكه هر بار كه نوبت او مي شد و او جواب نمي داد ، بدون توجه به نفر بعدي مي پرداختم . يكي از روزها ، وقتي كه نوبت تكرار كلمه ها به سهيلا رسيد ، متوجه شدم كه او زير دستش كه جلو دهان گرفته است كامه هاي را زمزمه مي كند . بدون اينكه درست شنيده باشم كه چه مي گويد ، با تكان دادن سرم به نشانه ي تاييد ،به تكرار كلمه هاي ديگر ادامه دادم ، مانند اين بود كه فهميده ام جواب سهيلا درست بوده است . منظور من تنها اين بود كه اولين قدم را تقويت كنم و نگذارم فرصت از دست برود . بعد از تكرار چند كلمه ، كم كم دست سهيلا از جلو دهانش كنار رفت و كلمه ها به آرامي تكرار شد. به زودي پيشرفت محسوسي در او ديده شد و قدم به قدم صداي كلمه ها درست تر و بلندتر شنيده شد و وقتي كه همه ي كلاس با هم شروع به تكرار كلمه ها كردند ، صداي سهيلا در ميان صداهاي ديگر به وضوح شنيده مي شد .</a:t>
            </a:r>
            <a:endParaRPr lang="en-US" sz="3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3"/>
          <p:cNvSpPr>
            <a:spLocks noGrp="1" noChangeArrowheads="1"/>
          </p:cNvSpPr>
          <p:nvPr>
            <p:ph type="body" idx="4294967295"/>
          </p:nvPr>
        </p:nvSpPr>
        <p:spPr>
          <a:xfrm>
            <a:off x="504056" y="1556792"/>
            <a:ext cx="8244408" cy="4752528"/>
          </a:xfrm>
        </p:spPr>
        <p:txBody>
          <a:bodyPr>
            <a:normAutofit lnSpcReduction="10000"/>
          </a:bodyPr>
          <a:lstStyle/>
          <a:p>
            <a:pPr algn="just" rtl="1">
              <a:lnSpc>
                <a:spcPct val="80000"/>
              </a:lnSpc>
              <a:buFontTx/>
              <a:buNone/>
            </a:pPr>
            <a:r>
              <a:rPr lang="ar-SA" sz="1400" dirty="0" smtClean="0"/>
              <a:t> </a:t>
            </a:r>
            <a:r>
              <a:rPr lang="fa-IR" sz="1400" dirty="0" smtClean="0"/>
              <a:t>      </a:t>
            </a:r>
            <a:r>
              <a:rPr lang="ar-SA" sz="2200" b="1" dirty="0" smtClean="0">
                <a:cs typeface="B Roya" pitchFamily="2" charset="-78"/>
              </a:rPr>
              <a:t>شيخي شاگردان خود را سفارش نمود تا فردا در مکاني که کسي  شاهد و ناظر بر آن نباشد مرغي را ذبح کنند و نزد او بياورند. فردا شاگردان هريک با لاشه</a:t>
            </a:r>
            <a:r>
              <a:rPr lang="en-US" sz="2200" b="1" dirty="0" smtClean="0">
                <a:cs typeface="B Roya" pitchFamily="2" charset="-78"/>
              </a:rPr>
              <a:t>‌</a:t>
            </a:r>
            <a:r>
              <a:rPr lang="ar-SA" sz="2200" b="1" dirty="0" smtClean="0">
                <a:cs typeface="B Roya" pitchFamily="2" charset="-78"/>
              </a:rPr>
              <a:t>ي مرغي ذبح شده نزد شيخ آمدند. شيخ از آن ها مي پرسيد که چگونه و کجا مرغ را ذبح کرده اند و هريک به تناسب، نحوه</a:t>
            </a:r>
            <a:r>
              <a:rPr lang="en-US" sz="2200" b="1" dirty="0" smtClean="0">
                <a:cs typeface="B Roya" pitchFamily="2" charset="-78"/>
              </a:rPr>
              <a:t>‌</a:t>
            </a:r>
            <a:r>
              <a:rPr lang="ar-SA" sz="2200" b="1" dirty="0" smtClean="0">
                <a:cs typeface="B Roya" pitchFamily="2" charset="-78"/>
              </a:rPr>
              <a:t>ي عمل خود را شرح مي دادند. شیخ از آن ها می پرسید که مطمئن هستید که کسی شما را هنگام ذبح مرغ ندید. شاگردان شیخ را اطمینان می دادند که به درستی خواستهِ شیخ را عملی کرده اند و شيخ نگاهي شماتت آمیز به آن</a:t>
            </a:r>
            <a:r>
              <a:rPr lang="en-US" sz="2200" b="1" dirty="0" smtClean="0">
                <a:cs typeface="B Roya" pitchFamily="2" charset="-78"/>
              </a:rPr>
              <a:t>‌</a:t>
            </a:r>
            <a:r>
              <a:rPr lang="ar-SA" sz="2200" b="1" dirty="0" smtClean="0">
                <a:cs typeface="B Roya" pitchFamily="2" charset="-78"/>
              </a:rPr>
              <a:t>ها مي نمود. آنان متوجه مي شدند که عملشان پسنديده نشده است.  در اين ميان يکي از شاگردان دست خالي  نزد شيخ آمد. </a:t>
            </a:r>
          </a:p>
          <a:p>
            <a:pPr algn="just" rtl="1">
              <a:lnSpc>
                <a:spcPct val="80000"/>
              </a:lnSpc>
              <a:buFontTx/>
              <a:buNone/>
            </a:pPr>
            <a:r>
              <a:rPr lang="fa-IR" sz="2200" b="1" dirty="0" smtClean="0">
                <a:cs typeface="B Roya" pitchFamily="2" charset="-78"/>
              </a:rPr>
              <a:t>     </a:t>
            </a:r>
            <a:r>
              <a:rPr lang="ar-SA" sz="2200" b="1" dirty="0" smtClean="0">
                <a:cs typeface="B Roya" pitchFamily="2" charset="-78"/>
              </a:rPr>
              <a:t>شيخ از او پرسيد: چرا مرغي ذبح نکرده اي؟</a:t>
            </a:r>
          </a:p>
          <a:p>
            <a:pPr algn="just" rtl="1">
              <a:lnSpc>
                <a:spcPct val="80000"/>
              </a:lnSpc>
              <a:buFontTx/>
              <a:buNone/>
            </a:pPr>
            <a:r>
              <a:rPr lang="fa-IR" sz="2200" b="1" dirty="0" smtClean="0">
                <a:cs typeface="B Roya" pitchFamily="2" charset="-78"/>
              </a:rPr>
              <a:t>     </a:t>
            </a:r>
            <a:r>
              <a:rPr lang="ar-SA" sz="2200" b="1" dirty="0" smtClean="0">
                <a:cs typeface="B Roya" pitchFamily="2" charset="-78"/>
              </a:rPr>
              <a:t>شاگرد جواب داد: چون جاي مناسبي نيافتم.</a:t>
            </a:r>
          </a:p>
          <a:p>
            <a:pPr algn="just" rtl="1">
              <a:lnSpc>
                <a:spcPct val="80000"/>
              </a:lnSpc>
              <a:buFontTx/>
              <a:buNone/>
            </a:pPr>
            <a:r>
              <a:rPr lang="fa-IR" sz="2200" b="1" dirty="0" smtClean="0">
                <a:cs typeface="B Roya" pitchFamily="2" charset="-78"/>
              </a:rPr>
              <a:t>     </a:t>
            </a:r>
            <a:r>
              <a:rPr lang="ar-SA" sz="2200" b="1" dirty="0" smtClean="0">
                <a:cs typeface="B Roya" pitchFamily="2" charset="-78"/>
              </a:rPr>
              <a:t>شيخ پرسيد:چگونه؟</a:t>
            </a:r>
          </a:p>
          <a:p>
            <a:pPr algn="just" rtl="1">
              <a:lnSpc>
                <a:spcPct val="80000"/>
              </a:lnSpc>
              <a:buFontTx/>
              <a:buNone/>
            </a:pPr>
            <a:r>
              <a:rPr lang="fa-IR" sz="2200" b="1" dirty="0" smtClean="0">
                <a:cs typeface="B Roya" pitchFamily="2" charset="-78"/>
              </a:rPr>
              <a:t>     </a:t>
            </a:r>
            <a:r>
              <a:rPr lang="ar-SA" sz="2200" b="1" dirty="0" smtClean="0">
                <a:cs typeface="B Roya" pitchFamily="2" charset="-78"/>
              </a:rPr>
              <a:t>شاگرد جواب داد: هرکجا رفتم</a:t>
            </a:r>
            <a:r>
              <a:rPr lang="fa-IR" sz="2200" b="1" dirty="0" smtClean="0">
                <a:cs typeface="B Roya" pitchFamily="2" charset="-78"/>
              </a:rPr>
              <a:t> تا جایی خلوت پیدا کنم</a:t>
            </a:r>
            <a:r>
              <a:rPr lang="ar-SA" sz="2200" b="1" dirty="0" smtClean="0">
                <a:cs typeface="B Roya" pitchFamily="2" charset="-78"/>
              </a:rPr>
              <a:t> خدا را شاهد و ناظر خود يافتم.</a:t>
            </a:r>
            <a:r>
              <a:rPr lang="fa-IR" sz="2200" b="1" dirty="0" smtClean="0">
                <a:cs typeface="B Roya" pitchFamily="2" charset="-78"/>
              </a:rPr>
              <a:t> لذا نتوانستم مرغ را ذبح کنم.</a:t>
            </a:r>
            <a:endParaRPr lang="ar-SA" sz="2200" b="1" dirty="0" smtClean="0">
              <a:cs typeface="B Roya" pitchFamily="2" charset="-78"/>
            </a:endParaRPr>
          </a:p>
          <a:p>
            <a:pPr algn="just" rtl="1">
              <a:lnSpc>
                <a:spcPct val="80000"/>
              </a:lnSpc>
              <a:buFontTx/>
              <a:buNone/>
            </a:pPr>
            <a:r>
              <a:rPr lang="fa-IR" sz="2200" b="1" dirty="0" smtClean="0">
                <a:cs typeface="B Roya" pitchFamily="2" charset="-78"/>
              </a:rPr>
              <a:t>     </a:t>
            </a:r>
            <a:r>
              <a:rPr lang="ar-SA" sz="2200" b="1" dirty="0" smtClean="0">
                <a:cs typeface="B Roya" pitchFamily="2" charset="-78"/>
              </a:rPr>
              <a:t>شيخ گفت: احسنت! توبه خوبي فهميده اي که </a:t>
            </a:r>
            <a:r>
              <a:rPr lang="ar-SA" sz="2200" b="1" dirty="0" smtClean="0">
                <a:solidFill>
                  <a:srgbClr val="FF0000"/>
                </a:solidFill>
                <a:cs typeface="B Roya" pitchFamily="2" charset="-78"/>
              </a:rPr>
              <a:t>"عالم محضر خداست" </a:t>
            </a:r>
            <a:r>
              <a:rPr lang="ar-SA" sz="2200" b="1" dirty="0" smtClean="0">
                <a:cs typeface="B Roya" pitchFamily="2" charset="-78"/>
              </a:rPr>
              <a:t>يعني چه. زيرا در عملِ خود آن را نشان دادي.</a:t>
            </a:r>
          </a:p>
          <a:p>
            <a:pPr algn="just" rtl="1">
              <a:lnSpc>
                <a:spcPct val="80000"/>
              </a:lnSpc>
              <a:buFontTx/>
              <a:buNone/>
            </a:pPr>
            <a:r>
              <a:rPr lang="fa-IR" sz="2200" b="1" dirty="0" smtClean="0">
                <a:cs typeface="B Roya" pitchFamily="2" charset="-78"/>
              </a:rPr>
              <a:t>     </a:t>
            </a:r>
            <a:r>
              <a:rPr lang="ar-SA" sz="2200" b="1" dirty="0" smtClean="0">
                <a:cs typeface="B Roya" pitchFamily="2" charset="-78"/>
              </a:rPr>
              <a:t>و شاگردان حال علت نگاه شماتت آمیز شیخ را فهمیدند.</a:t>
            </a:r>
            <a:endParaRPr lang="en-US" sz="2200" b="1" dirty="0" smtClean="0">
              <a:cs typeface="B Roya" pitchFamily="2" charset="-78"/>
            </a:endParaRPr>
          </a:p>
        </p:txBody>
      </p:sp>
      <p:sp>
        <p:nvSpPr>
          <p:cNvPr id="4" name="Cloud Callout 3"/>
          <p:cNvSpPr>
            <a:spLocks noChangeArrowheads="1"/>
          </p:cNvSpPr>
          <p:nvPr/>
        </p:nvSpPr>
        <p:spPr bwMode="auto">
          <a:xfrm>
            <a:off x="4427538" y="458118"/>
            <a:ext cx="4000500" cy="882650"/>
          </a:xfrm>
          <a:prstGeom prst="cloudCallout">
            <a:avLst>
              <a:gd name="adj1" fmla="val -13215"/>
              <a:gd name="adj2" fmla="val 74283"/>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r>
              <a:rPr lang="fa-IR" sz="2800" dirty="0">
                <a:solidFill>
                  <a:srgbClr val="003399"/>
                </a:solidFill>
                <a:cs typeface="B Jadid" pitchFamily="2" charset="-78"/>
              </a:rPr>
              <a:t>آزمون عملکردي</a:t>
            </a:r>
            <a:endParaRPr lang="en-US" sz="2800" dirty="0">
              <a:solidFill>
                <a:srgbClr val="003399"/>
              </a:solidFill>
              <a:cs typeface="B Jadid" pitchFamily="2" charset="-78"/>
            </a:endParaRPr>
          </a:p>
        </p:txBody>
      </p:sp>
      <p:grpSp>
        <p:nvGrpSpPr>
          <p:cNvPr id="2" name="Group 2"/>
          <p:cNvGrpSpPr>
            <a:grpSpLocks/>
          </p:cNvGrpSpPr>
          <p:nvPr/>
        </p:nvGrpSpPr>
        <p:grpSpPr bwMode="auto">
          <a:xfrm>
            <a:off x="-23813" y="536575"/>
            <a:ext cx="1608138" cy="754063"/>
            <a:chOff x="-15" y="188"/>
            <a:chExt cx="1013" cy="475"/>
          </a:xfrm>
        </p:grpSpPr>
        <p:sp>
          <p:nvSpPr>
            <p:cNvPr id="136198"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36199" name="Text Box 4"/>
            <p:cNvSpPr txBox="1">
              <a:spLocks noChangeArrowheads="1"/>
            </p:cNvSpPr>
            <p:nvPr/>
          </p:nvSpPr>
          <p:spPr bwMode="auto">
            <a:xfrm rot="-2630473">
              <a:off x="-15" y="188"/>
              <a:ext cx="940" cy="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2000">
                  <a:cs typeface="Homa" pitchFamily="2" charset="-78"/>
                </a:rPr>
                <a:t>جمع آوري اطلاعات</a:t>
              </a:r>
              <a:endParaRPr lang="en-US" sz="2000">
                <a:cs typeface="Homa" pitchFamily="2" charset="-78"/>
              </a:endParaRPr>
            </a:p>
          </p:txBody>
        </p:sp>
      </p:grpSp>
      <p:sp>
        <p:nvSpPr>
          <p:cNvPr id="136197" name="Slide Number Placeholder 7"/>
          <p:cNvSpPr txBox="1">
            <a:spLocks noGrp="1"/>
          </p:cNvSpPr>
          <p:nvPr/>
        </p:nvSpPr>
        <p:spPr bwMode="auto">
          <a:xfrm>
            <a:off x="457200" y="6245225"/>
            <a:ext cx="2133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fld id="{99B7C287-8CF2-4789-AB28-A43CEA043F7A}" type="slidenum">
              <a:rPr lang="ar-SA" sz="1400"/>
              <a:pPr algn="l" eaLnBrk="1" hangingPunct="1"/>
              <a:t>95</a:t>
            </a:fld>
            <a:endParaRPr lang="en-US" sz="1400"/>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3"/>
          <p:cNvSpPr>
            <a:spLocks noGrp="1" noChangeArrowheads="1"/>
          </p:cNvSpPr>
          <p:nvPr>
            <p:ph idx="1"/>
          </p:nvPr>
        </p:nvSpPr>
        <p:spPr>
          <a:xfrm>
            <a:off x="457200" y="1772816"/>
            <a:ext cx="8229600" cy="2520280"/>
          </a:xfrm>
        </p:spPr>
        <p:txBody>
          <a:bodyPr>
            <a:normAutofit fontScale="77500" lnSpcReduction="20000"/>
          </a:bodyPr>
          <a:lstStyle/>
          <a:p>
            <a:pPr algn="just" rtl="1">
              <a:lnSpc>
                <a:spcPct val="150000"/>
              </a:lnSpc>
              <a:buFontTx/>
              <a:buNone/>
            </a:pPr>
            <a:r>
              <a:rPr lang="fa-IR" dirty="0" smtClean="0">
                <a:cs typeface="B Roya" pitchFamily="2" charset="-78"/>
              </a:rPr>
              <a:t>     </a:t>
            </a:r>
            <a:r>
              <a:rPr lang="ar-SA" b="1" dirty="0" smtClean="0">
                <a:cs typeface="B Roya" pitchFamily="2" charset="-78"/>
              </a:rPr>
              <a:t>به طور کلي، ارزش‌يابي عملکردي، ارزش‌يابي خاصي است که از طريق آن، دانش‌آموزان با اجراي</a:t>
            </a:r>
            <a:r>
              <a:rPr lang="fa-IR" b="1" dirty="0" smtClean="0">
                <a:cs typeface="B Roya" pitchFamily="2" charset="-78"/>
              </a:rPr>
              <a:t> فعاليتي </a:t>
            </a:r>
            <a:r>
              <a:rPr lang="ar-SA" b="1" dirty="0" smtClean="0">
                <a:cs typeface="B Roya" pitchFamily="2" charset="-78"/>
              </a:rPr>
              <a:t>اثري را توليد مي‌کنند</a:t>
            </a:r>
            <a:r>
              <a:rPr lang="fa-IR" b="1" dirty="0" smtClean="0">
                <a:cs typeface="B Roya" pitchFamily="2" charset="-78"/>
              </a:rPr>
              <a:t> يا </a:t>
            </a:r>
            <a:r>
              <a:rPr lang="fa-IR" b="1" dirty="0" smtClean="0">
                <a:solidFill>
                  <a:srgbClr val="0028A8"/>
                </a:solidFill>
                <a:cs typeface="B Roya" pitchFamily="2" charset="-78"/>
              </a:rPr>
              <a:t>عملاً نشان مي‌دهند به چه ميزان، دانش و مهارتي</a:t>
            </a:r>
            <a:r>
              <a:rPr lang="fa-IR" b="1" dirty="0" smtClean="0">
                <a:cs typeface="B Roya" pitchFamily="2" charset="-78"/>
              </a:rPr>
              <a:t> را کسب نموده اند. </a:t>
            </a:r>
            <a:r>
              <a:rPr lang="ar-SA" b="1" dirty="0" smtClean="0">
                <a:cs typeface="B Roya" pitchFamily="2" charset="-78"/>
              </a:rPr>
              <a:t>بسياري از اين نوع ارزش‌يابي</a:t>
            </a:r>
            <a:r>
              <a:rPr lang="en-US" b="1" dirty="0" smtClean="0">
                <a:cs typeface="B Roya" pitchFamily="2" charset="-78"/>
              </a:rPr>
              <a:t>‌</a:t>
            </a:r>
            <a:r>
              <a:rPr lang="ar-SA" b="1" dirty="0" smtClean="0">
                <a:cs typeface="B Roya" pitchFamily="2" charset="-78"/>
              </a:rPr>
              <a:t>ها در محيط هاي واقعي </a:t>
            </a:r>
            <a:r>
              <a:rPr lang="fa-IR" b="1" dirty="0" smtClean="0">
                <a:cs typeface="B Roya" pitchFamily="2" charset="-78"/>
              </a:rPr>
              <a:t>يا شبه واقعي </a:t>
            </a:r>
            <a:r>
              <a:rPr lang="ar-SA" b="1" dirty="0" smtClean="0">
                <a:cs typeface="B Roya" pitchFamily="2" charset="-78"/>
              </a:rPr>
              <a:t>رخ مي‌دهد. </a:t>
            </a:r>
            <a:endParaRPr lang="en-US" b="1" dirty="0" smtClean="0">
              <a:cs typeface="B Roya" pitchFamily="2" charset="-78"/>
            </a:endParaRPr>
          </a:p>
        </p:txBody>
      </p:sp>
      <p:sp>
        <p:nvSpPr>
          <p:cNvPr id="137221" name="Slide Number Placeholder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BB49F0C-FFB2-4855-B05D-CF64B00C2045}" type="slidenum">
              <a:rPr lang="ar-SA"/>
              <a:pPr eaLnBrk="1" hangingPunct="1"/>
              <a:t>96</a:t>
            </a:fld>
            <a:endParaRPr lang="en-US"/>
          </a:p>
        </p:txBody>
      </p:sp>
      <p:sp>
        <p:nvSpPr>
          <p:cNvPr id="4" name="Cloud Callout 3"/>
          <p:cNvSpPr/>
          <p:nvPr/>
        </p:nvSpPr>
        <p:spPr bwMode="auto">
          <a:xfrm>
            <a:off x="4716016" y="404664"/>
            <a:ext cx="4000500" cy="1071562"/>
          </a:xfrm>
          <a:prstGeom prst="cloudCallout">
            <a:avLst>
              <a:gd name="adj1" fmla="val -16706"/>
              <a:gd name="adj2" fmla="val 67241"/>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defRPr/>
            </a:pPr>
            <a:r>
              <a:rPr lang="fa-IR" sz="2800" dirty="0">
                <a:solidFill>
                  <a:srgbClr val="003399"/>
                </a:solidFill>
                <a:cs typeface="B Jadid" pitchFamily="2" charset="-78"/>
              </a:rPr>
              <a:t>آزمون عملکردي</a:t>
            </a:r>
            <a:endParaRPr lang="en-US" sz="2800" dirty="0">
              <a:solidFill>
                <a:srgbClr val="003399"/>
              </a:solidFill>
              <a:cs typeface="B Jadid" pitchFamily="2" charset="-78"/>
            </a:endParaRPr>
          </a:p>
        </p:txBody>
      </p:sp>
      <p:grpSp>
        <p:nvGrpSpPr>
          <p:cNvPr id="2" name="Group 2"/>
          <p:cNvGrpSpPr>
            <a:grpSpLocks/>
          </p:cNvGrpSpPr>
          <p:nvPr/>
        </p:nvGrpSpPr>
        <p:grpSpPr bwMode="auto">
          <a:xfrm>
            <a:off x="-23813" y="536575"/>
            <a:ext cx="1608138" cy="754063"/>
            <a:chOff x="-15" y="188"/>
            <a:chExt cx="1013" cy="475"/>
          </a:xfrm>
        </p:grpSpPr>
        <p:sp>
          <p:nvSpPr>
            <p:cNvPr id="137222"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37223" name="Text Box 4"/>
            <p:cNvSpPr txBox="1">
              <a:spLocks noChangeArrowheads="1"/>
            </p:cNvSpPr>
            <p:nvPr/>
          </p:nvSpPr>
          <p:spPr bwMode="auto">
            <a:xfrm rot="-2630473">
              <a:off x="-15" y="188"/>
              <a:ext cx="940"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2000">
                  <a:cs typeface="Homa" pitchFamily="2" charset="-78"/>
                </a:rPr>
                <a:t>جمع آوري اطلاعات</a:t>
              </a:r>
              <a:endParaRPr lang="en-US" sz="2000">
                <a:cs typeface="Homa" pitchFamily="2" charset="-78"/>
              </a:endParaRPr>
            </a:p>
          </p:txBody>
        </p:sp>
      </p:grpSp>
      <p:sp>
        <p:nvSpPr>
          <p:cNvPr id="8" name="Rectangle 3"/>
          <p:cNvSpPr txBox="1">
            <a:spLocks noChangeArrowheads="1"/>
          </p:cNvSpPr>
          <p:nvPr/>
        </p:nvSpPr>
        <p:spPr>
          <a:xfrm>
            <a:off x="467544" y="4221088"/>
            <a:ext cx="8229600" cy="2376264"/>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just" rtl="1">
              <a:lnSpc>
                <a:spcPct val="150000"/>
              </a:lnSpc>
              <a:buFontTx/>
              <a:buNone/>
            </a:pPr>
            <a:r>
              <a:rPr lang="fa-IR" dirty="0" smtClean="0">
                <a:cs typeface="B Roya" pitchFamily="2" charset="-78"/>
              </a:rPr>
              <a:t>     </a:t>
            </a:r>
            <a:r>
              <a:rPr lang="ar-SA" b="1" dirty="0" smtClean="0">
                <a:cs typeface="B Roya" pitchFamily="2" charset="-78"/>
              </a:rPr>
              <a:t>آزمون هاي عملکردي به خوبي مي‌تواند ضعف آزمونهاي رايج مداد کاغذي را بپوشاند و اطلاعات لازم را از </a:t>
            </a:r>
            <a:r>
              <a:rPr lang="ar-SA" b="1" dirty="0" smtClean="0">
                <a:solidFill>
                  <a:srgbClr val="C00000"/>
                </a:solidFill>
                <a:cs typeface="B Roya" pitchFamily="2" charset="-78"/>
              </a:rPr>
              <a:t>ميزان تحقق اهداف مهارتي، عمق يادگيري  و ميزان درک و فهم  دانش‌آموزان</a:t>
            </a:r>
            <a:r>
              <a:rPr lang="ar-SA" b="1" dirty="0" smtClean="0">
                <a:cs typeface="B Roya" pitchFamily="2" charset="-78"/>
              </a:rPr>
              <a:t> تا سطح کاربرد در عمل به معلّم ارائه دهد. </a:t>
            </a:r>
            <a:endParaRPr lang="en-US" b="1" dirty="0" smtClean="0">
              <a:cs typeface="B Roya" pitchFamily="2" charset="-78"/>
            </a:endParaRP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3"/>
          <p:cNvSpPr>
            <a:spLocks noGrp="1" noChangeArrowheads="1"/>
          </p:cNvSpPr>
          <p:nvPr>
            <p:ph idx="1"/>
          </p:nvPr>
        </p:nvSpPr>
        <p:spPr>
          <a:xfrm>
            <a:off x="457200" y="2643188"/>
            <a:ext cx="8229600" cy="3482975"/>
          </a:xfrm>
        </p:spPr>
        <p:txBody>
          <a:bodyPr>
            <a:normAutofit/>
          </a:bodyPr>
          <a:lstStyle/>
          <a:p>
            <a:pPr algn="r" rtl="1">
              <a:lnSpc>
                <a:spcPct val="150000"/>
              </a:lnSpc>
            </a:pPr>
            <a:r>
              <a:rPr lang="fa-IR" sz="2800" b="1" dirty="0" smtClean="0">
                <a:cs typeface="B Roya" pitchFamily="2" charset="-78"/>
              </a:rPr>
              <a:t>تأکيد بر کاربست دانش در محيط هاي واقعي و يا شبه واقعي؛</a:t>
            </a:r>
          </a:p>
          <a:p>
            <a:pPr algn="r" rtl="1">
              <a:lnSpc>
                <a:spcPct val="150000"/>
              </a:lnSpc>
            </a:pPr>
            <a:r>
              <a:rPr lang="fa-IR" sz="2800" b="1" dirty="0" smtClean="0">
                <a:cs typeface="B Roya" pitchFamily="2" charset="-78"/>
              </a:rPr>
              <a:t>تأکيد بر سنجش مستقيم يادگيري؛</a:t>
            </a:r>
          </a:p>
          <a:p>
            <a:pPr algn="r" rtl="1">
              <a:lnSpc>
                <a:spcPct val="150000"/>
              </a:lnSpc>
            </a:pPr>
            <a:r>
              <a:rPr lang="fa-IR" sz="2800" b="1" dirty="0" smtClean="0">
                <a:cs typeface="B Roya" pitchFamily="2" charset="-78"/>
              </a:rPr>
              <a:t>استفاده از وسايل واقعي؛ </a:t>
            </a:r>
          </a:p>
          <a:p>
            <a:pPr algn="r" rtl="1">
              <a:lnSpc>
                <a:spcPct val="150000"/>
              </a:lnSpc>
            </a:pPr>
            <a:r>
              <a:rPr lang="fa-IR" sz="2800" b="1" dirty="0" smtClean="0">
                <a:cs typeface="B Roya" pitchFamily="2" charset="-78"/>
              </a:rPr>
              <a:t>تشويق به تفکر باز.</a:t>
            </a:r>
            <a:endParaRPr lang="en-US" sz="2800" b="1" dirty="0" smtClean="0">
              <a:cs typeface="B Roya" pitchFamily="2" charset="-78"/>
            </a:endParaRPr>
          </a:p>
        </p:txBody>
      </p:sp>
      <p:sp>
        <p:nvSpPr>
          <p:cNvPr id="139269" name="Slide Number Placeholder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405FDFE-8CF2-4B10-98E2-7CB865851B3C}" type="slidenum">
              <a:rPr lang="ar-SA"/>
              <a:pPr eaLnBrk="1" hangingPunct="1"/>
              <a:t>97</a:t>
            </a:fld>
            <a:endParaRPr lang="en-US"/>
          </a:p>
        </p:txBody>
      </p:sp>
      <p:sp>
        <p:nvSpPr>
          <p:cNvPr id="4" name="Cloud Callout 3"/>
          <p:cNvSpPr/>
          <p:nvPr/>
        </p:nvSpPr>
        <p:spPr bwMode="auto">
          <a:xfrm>
            <a:off x="4572000" y="548680"/>
            <a:ext cx="4000500" cy="1541462"/>
          </a:xfrm>
          <a:prstGeom prst="cloudCallou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defRPr/>
            </a:pPr>
            <a:r>
              <a:rPr lang="fa-IR" sz="2800" b="1" dirty="0">
                <a:solidFill>
                  <a:srgbClr val="003399"/>
                </a:solidFill>
                <a:cs typeface="B Mitra" pitchFamily="2" charset="-78"/>
              </a:rPr>
              <a:t>ويژگيهاي آزمون عملکردي</a:t>
            </a:r>
            <a:endParaRPr lang="en-US" sz="2800" b="1" dirty="0">
              <a:solidFill>
                <a:srgbClr val="003399"/>
              </a:solidFill>
              <a:cs typeface="B Mitra" pitchFamily="2" charset="-78"/>
            </a:endParaRPr>
          </a:p>
        </p:txBody>
      </p:sp>
      <p:grpSp>
        <p:nvGrpSpPr>
          <p:cNvPr id="2" name="Group 2"/>
          <p:cNvGrpSpPr>
            <a:grpSpLocks/>
          </p:cNvGrpSpPr>
          <p:nvPr/>
        </p:nvGrpSpPr>
        <p:grpSpPr bwMode="auto">
          <a:xfrm>
            <a:off x="-23813" y="536575"/>
            <a:ext cx="1608138" cy="754063"/>
            <a:chOff x="-15" y="188"/>
            <a:chExt cx="1013" cy="475"/>
          </a:xfrm>
        </p:grpSpPr>
        <p:sp>
          <p:nvSpPr>
            <p:cNvPr id="139270"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39271" name="Text Box 4"/>
            <p:cNvSpPr txBox="1">
              <a:spLocks noChangeArrowheads="1"/>
            </p:cNvSpPr>
            <p:nvPr/>
          </p:nvSpPr>
          <p:spPr bwMode="auto">
            <a:xfrm rot="-2630473">
              <a:off x="-15" y="188"/>
              <a:ext cx="940"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2000">
                  <a:cs typeface="Homa" pitchFamily="2" charset="-78"/>
                </a:rPr>
                <a:t>جمع آوري اطلاعات</a:t>
              </a:r>
              <a:endParaRPr lang="en-US" sz="2000">
                <a:cs typeface="Homa" pitchFamily="2" charset="-78"/>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9266">
                                            <p:txEl>
                                              <p:pRg st="0" end="0"/>
                                            </p:txEl>
                                          </p:spTgt>
                                        </p:tgtEl>
                                        <p:attrNameLst>
                                          <p:attrName>style.visibility</p:attrName>
                                        </p:attrNameLst>
                                      </p:cBhvr>
                                      <p:to>
                                        <p:strVal val="visible"/>
                                      </p:to>
                                    </p:set>
                                    <p:anim calcmode="lin" valueType="num">
                                      <p:cBhvr>
                                        <p:cTn id="7" dur="500" fill="hold"/>
                                        <p:tgtEl>
                                          <p:spTgt spid="13926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926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926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39266">
                                            <p:txEl>
                                              <p:pRg st="1" end="1"/>
                                            </p:txEl>
                                          </p:spTgt>
                                        </p:tgtEl>
                                        <p:attrNameLst>
                                          <p:attrName>style.visibility</p:attrName>
                                        </p:attrNameLst>
                                      </p:cBhvr>
                                      <p:to>
                                        <p:strVal val="visible"/>
                                      </p:to>
                                    </p:set>
                                    <p:anim calcmode="lin" valueType="num">
                                      <p:cBhvr>
                                        <p:cTn id="14" dur="500" fill="hold"/>
                                        <p:tgtEl>
                                          <p:spTgt spid="13926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3926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3926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39266">
                                            <p:txEl>
                                              <p:pRg st="2" end="2"/>
                                            </p:txEl>
                                          </p:spTgt>
                                        </p:tgtEl>
                                        <p:attrNameLst>
                                          <p:attrName>style.visibility</p:attrName>
                                        </p:attrNameLst>
                                      </p:cBhvr>
                                      <p:to>
                                        <p:strVal val="visible"/>
                                      </p:to>
                                    </p:set>
                                    <p:anim calcmode="lin" valueType="num">
                                      <p:cBhvr>
                                        <p:cTn id="21" dur="500" fill="hold"/>
                                        <p:tgtEl>
                                          <p:spTgt spid="13926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39266">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3926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39266">
                                            <p:txEl>
                                              <p:pRg st="3" end="3"/>
                                            </p:txEl>
                                          </p:spTgt>
                                        </p:tgtEl>
                                        <p:attrNameLst>
                                          <p:attrName>style.visibility</p:attrName>
                                        </p:attrNameLst>
                                      </p:cBhvr>
                                      <p:to>
                                        <p:strVal val="visible"/>
                                      </p:to>
                                    </p:set>
                                    <p:anim calcmode="lin" valueType="num">
                                      <p:cBhvr>
                                        <p:cTn id="28" dur="500" fill="hold"/>
                                        <p:tgtEl>
                                          <p:spTgt spid="139266">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39266">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392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build="p"/>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3"/>
          <p:cNvSpPr>
            <a:spLocks noGrp="1" noChangeArrowheads="1"/>
          </p:cNvSpPr>
          <p:nvPr>
            <p:ph idx="1"/>
          </p:nvPr>
        </p:nvSpPr>
        <p:spPr>
          <a:xfrm>
            <a:off x="457200" y="2071688"/>
            <a:ext cx="8229600" cy="4054475"/>
          </a:xfrm>
        </p:spPr>
        <p:txBody>
          <a:bodyPr>
            <a:normAutofit/>
          </a:bodyPr>
          <a:lstStyle/>
          <a:p>
            <a:pPr algn="r" rtl="1">
              <a:lnSpc>
                <a:spcPct val="150000"/>
              </a:lnSpc>
              <a:buFontTx/>
              <a:buNone/>
            </a:pPr>
            <a:r>
              <a:rPr lang="fa-IR" sz="2800" dirty="0" smtClean="0">
                <a:cs typeface="B Roya" pitchFamily="2" charset="-78"/>
              </a:rPr>
              <a:t>1</a:t>
            </a:r>
            <a:r>
              <a:rPr lang="fa-IR" sz="2800" b="1" dirty="0" smtClean="0">
                <a:cs typeface="B Roya" pitchFamily="2" charset="-78"/>
              </a:rPr>
              <a:t>-</a:t>
            </a:r>
            <a:r>
              <a:rPr lang="ar-SA" sz="2800" b="1" dirty="0" smtClean="0">
                <a:cs typeface="B Roya" pitchFamily="2" charset="-78"/>
              </a:rPr>
              <a:t>اهداف آموزشي مورد نظر تعريف شود. </a:t>
            </a:r>
            <a:endParaRPr lang="fa-IR" sz="2800" b="1" dirty="0" smtClean="0">
              <a:cs typeface="B Roya" pitchFamily="2" charset="-78"/>
            </a:endParaRPr>
          </a:p>
          <a:p>
            <a:pPr algn="r" rtl="1">
              <a:lnSpc>
                <a:spcPct val="150000"/>
              </a:lnSpc>
              <a:buFontTx/>
              <a:buNone/>
            </a:pPr>
            <a:r>
              <a:rPr lang="fa-IR" sz="2800" b="1" dirty="0" smtClean="0">
                <a:solidFill>
                  <a:srgbClr val="C00000"/>
                </a:solidFill>
                <a:cs typeface="B Roya" pitchFamily="2" charset="-78"/>
              </a:rPr>
              <a:t>هدف مورد نظر باید در حوزه کاربرد و مهارت باشد.</a:t>
            </a:r>
          </a:p>
          <a:p>
            <a:pPr algn="r" rtl="1">
              <a:lnSpc>
                <a:spcPct val="150000"/>
              </a:lnSpc>
              <a:buFontTx/>
              <a:buNone/>
            </a:pPr>
            <a:r>
              <a:rPr lang="fa-IR" sz="2800" b="1" dirty="0" smtClean="0">
                <a:cs typeface="B Roya" pitchFamily="2" charset="-78"/>
              </a:rPr>
              <a:t>2-</a:t>
            </a:r>
            <a:r>
              <a:rPr lang="ar-SA" sz="2800" b="1" dirty="0" smtClean="0">
                <a:cs typeface="B Roya" pitchFamily="2" charset="-78"/>
              </a:rPr>
              <a:t>فعاليتِ متناسب با هدف موردِ نظر مشخص گردد</a:t>
            </a:r>
            <a:r>
              <a:rPr lang="fa-IR" sz="2800" b="1" dirty="0" smtClean="0">
                <a:cs typeface="B Roya" pitchFamily="2" charset="-78"/>
              </a:rPr>
              <a:t>.</a:t>
            </a:r>
            <a:r>
              <a:rPr lang="ar-SA" sz="2800" b="1" dirty="0" smtClean="0">
                <a:cs typeface="B Roya" pitchFamily="2" charset="-78"/>
              </a:rPr>
              <a:t> </a:t>
            </a:r>
            <a:endParaRPr lang="fa-IR" sz="2800" b="1" dirty="0" smtClean="0">
              <a:cs typeface="B Roya" pitchFamily="2" charset="-78"/>
            </a:endParaRPr>
          </a:p>
          <a:p>
            <a:pPr algn="r" rtl="1">
              <a:lnSpc>
                <a:spcPct val="150000"/>
              </a:lnSpc>
              <a:buFontTx/>
              <a:buNone/>
            </a:pPr>
            <a:r>
              <a:rPr lang="fa-IR" sz="2800" b="1" dirty="0" smtClean="0">
                <a:cs typeface="B Roya" pitchFamily="2" charset="-78"/>
              </a:rPr>
              <a:t>3-</a:t>
            </a:r>
            <a:r>
              <a:rPr lang="ar-SA" sz="2800" b="1" dirty="0" smtClean="0">
                <a:cs typeface="B Roya" pitchFamily="2" charset="-78"/>
              </a:rPr>
              <a:t>مواد و وسايل </a:t>
            </a:r>
            <a:r>
              <a:rPr lang="fa-IR" sz="2800" b="1" dirty="0" smtClean="0">
                <a:cs typeface="B Roya" pitchFamily="2" charset="-78"/>
              </a:rPr>
              <a:t>مورد نياز</a:t>
            </a:r>
            <a:r>
              <a:rPr lang="ar-SA" sz="2800" b="1" dirty="0" smtClean="0">
                <a:cs typeface="B Roya" pitchFamily="2" charset="-78"/>
              </a:rPr>
              <a:t>براي اجراي آزمون </a:t>
            </a:r>
            <a:r>
              <a:rPr lang="fa-IR" sz="2800" b="1" dirty="0" smtClean="0">
                <a:cs typeface="B Roya" pitchFamily="2" charset="-78"/>
              </a:rPr>
              <a:t>تعيين</a:t>
            </a:r>
            <a:r>
              <a:rPr lang="ar-SA" sz="2800" b="1" dirty="0" smtClean="0">
                <a:cs typeface="B Roya" pitchFamily="2" charset="-78"/>
              </a:rPr>
              <a:t> گردد</a:t>
            </a:r>
            <a:r>
              <a:rPr lang="fa-IR" sz="2800" b="1" dirty="0" smtClean="0">
                <a:cs typeface="B Roya" pitchFamily="2" charset="-78"/>
              </a:rPr>
              <a:t>.</a:t>
            </a:r>
          </a:p>
          <a:p>
            <a:pPr algn="r" rtl="1">
              <a:lnSpc>
                <a:spcPct val="150000"/>
              </a:lnSpc>
              <a:buFontTx/>
              <a:buNone/>
            </a:pPr>
            <a:r>
              <a:rPr lang="fa-IR" sz="2800" b="1" dirty="0" smtClean="0">
                <a:cs typeface="B Roya" pitchFamily="2" charset="-78"/>
              </a:rPr>
              <a:t>4-</a:t>
            </a:r>
            <a:r>
              <a:rPr lang="ar-SA" sz="2800" b="1" dirty="0" smtClean="0">
                <a:cs typeface="B Roya" pitchFamily="2" charset="-78"/>
              </a:rPr>
              <a:t>روش ارزش‌يابي از </a:t>
            </a:r>
            <a:r>
              <a:rPr lang="fa-IR" sz="2800" b="1" dirty="0" smtClean="0">
                <a:cs typeface="B Roya" pitchFamily="2" charset="-78"/>
              </a:rPr>
              <a:t>نتيجه و فرايند</a:t>
            </a:r>
            <a:r>
              <a:rPr lang="ar-SA" sz="2800" b="1" dirty="0" smtClean="0">
                <a:cs typeface="B Roya" pitchFamily="2" charset="-78"/>
              </a:rPr>
              <a:t> مشخص </a:t>
            </a:r>
            <a:r>
              <a:rPr lang="fa-IR" sz="2800" b="1" dirty="0" smtClean="0">
                <a:cs typeface="B Roya" pitchFamily="2" charset="-78"/>
              </a:rPr>
              <a:t>شو</a:t>
            </a:r>
            <a:r>
              <a:rPr lang="ar-SA" sz="2800" b="1" dirty="0" smtClean="0">
                <a:cs typeface="B Roya" pitchFamily="2" charset="-78"/>
              </a:rPr>
              <a:t>د.  </a:t>
            </a:r>
            <a:endParaRPr lang="en-US" sz="2800" b="1" dirty="0" smtClean="0">
              <a:cs typeface="B Roya" pitchFamily="2" charset="-78"/>
            </a:endParaRPr>
          </a:p>
        </p:txBody>
      </p:sp>
      <p:sp>
        <p:nvSpPr>
          <p:cNvPr id="140293" name="Slide Number Placeholder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1BE9E84-075E-4BDA-ABF1-41B35577FF41}" type="slidenum">
              <a:rPr lang="ar-SA"/>
              <a:pPr eaLnBrk="1" hangingPunct="1"/>
              <a:t>98</a:t>
            </a:fld>
            <a:endParaRPr lang="en-US"/>
          </a:p>
        </p:txBody>
      </p:sp>
      <p:sp>
        <p:nvSpPr>
          <p:cNvPr id="4" name="Cloud Callout 3"/>
          <p:cNvSpPr/>
          <p:nvPr/>
        </p:nvSpPr>
        <p:spPr bwMode="auto">
          <a:xfrm>
            <a:off x="4429125" y="357188"/>
            <a:ext cx="4000500" cy="1541462"/>
          </a:xfrm>
          <a:prstGeom prst="cloudCallou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defRPr/>
            </a:pPr>
            <a:r>
              <a:rPr lang="fa-IR" sz="2800" dirty="0">
                <a:solidFill>
                  <a:srgbClr val="003399"/>
                </a:solidFill>
                <a:cs typeface="B Jadid" pitchFamily="2" charset="-78"/>
              </a:rPr>
              <a:t>مراحل طراحي آزمون عملکردي</a:t>
            </a:r>
            <a:endParaRPr lang="en-US" sz="2800" dirty="0">
              <a:solidFill>
                <a:srgbClr val="003399"/>
              </a:solidFill>
              <a:cs typeface="B Jadid" pitchFamily="2" charset="-78"/>
            </a:endParaRPr>
          </a:p>
        </p:txBody>
      </p:sp>
      <p:grpSp>
        <p:nvGrpSpPr>
          <p:cNvPr id="2" name="Group 2"/>
          <p:cNvGrpSpPr>
            <a:grpSpLocks/>
          </p:cNvGrpSpPr>
          <p:nvPr/>
        </p:nvGrpSpPr>
        <p:grpSpPr bwMode="auto">
          <a:xfrm>
            <a:off x="-23813" y="536575"/>
            <a:ext cx="1608138" cy="754063"/>
            <a:chOff x="-15" y="188"/>
            <a:chExt cx="1013" cy="475"/>
          </a:xfrm>
        </p:grpSpPr>
        <p:sp>
          <p:nvSpPr>
            <p:cNvPr id="140294"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40295" name="Text Box 4"/>
            <p:cNvSpPr txBox="1">
              <a:spLocks noChangeArrowheads="1"/>
            </p:cNvSpPr>
            <p:nvPr/>
          </p:nvSpPr>
          <p:spPr bwMode="auto">
            <a:xfrm rot="-2630473">
              <a:off x="-15" y="188"/>
              <a:ext cx="940"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2000">
                  <a:cs typeface="Homa" pitchFamily="2" charset="-78"/>
                </a:rPr>
                <a:t>جمع آوري اطلاعات</a:t>
              </a:r>
              <a:endParaRPr lang="en-US" sz="2000">
                <a:cs typeface="Homa" pitchFamily="2" charset="-78"/>
              </a:endParaRPr>
            </a:p>
          </p:txBody>
        </p:sp>
      </p:gr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3"/>
          <p:cNvSpPr>
            <a:spLocks noGrp="1" noChangeArrowheads="1"/>
          </p:cNvSpPr>
          <p:nvPr>
            <p:ph idx="1"/>
          </p:nvPr>
        </p:nvSpPr>
        <p:spPr>
          <a:xfrm>
            <a:off x="14808" y="1716782"/>
            <a:ext cx="8229600" cy="2216274"/>
          </a:xfrm>
        </p:spPr>
        <p:txBody>
          <a:bodyPr>
            <a:normAutofit lnSpcReduction="10000"/>
          </a:bodyPr>
          <a:lstStyle/>
          <a:p>
            <a:pPr algn="r" rtl="1"/>
            <a:r>
              <a:rPr lang="fa-IR" b="1" dirty="0" smtClean="0">
                <a:solidFill>
                  <a:srgbClr val="C00000"/>
                </a:solidFill>
                <a:cs typeface="B Roya" pitchFamily="2" charset="-78"/>
              </a:rPr>
              <a:t>آزمون هاي عملكردي كتبي :</a:t>
            </a:r>
          </a:p>
          <a:p>
            <a:pPr algn="r" rtl="1"/>
            <a:endParaRPr lang="en-US" sz="1400" b="1" dirty="0" smtClean="0">
              <a:cs typeface="B Roya" pitchFamily="2" charset="-78"/>
            </a:endParaRPr>
          </a:p>
          <a:p>
            <a:pPr algn="r" rtl="1"/>
            <a:r>
              <a:rPr lang="fa-IR" sz="2000" b="1" dirty="0">
                <a:cs typeface="B Roya" pitchFamily="2" charset="-78"/>
              </a:rPr>
              <a:t>گزارشي را ارائه دهد؛ </a:t>
            </a:r>
            <a:endParaRPr lang="en-US" sz="2000" b="1" dirty="0">
              <a:cs typeface="B Roya" pitchFamily="2" charset="-78"/>
            </a:endParaRPr>
          </a:p>
          <a:p>
            <a:pPr algn="r" rtl="1"/>
            <a:r>
              <a:rPr lang="fa-IR" sz="2000" b="1" dirty="0">
                <a:cs typeface="B Roya" pitchFamily="2" charset="-78"/>
              </a:rPr>
              <a:t>نقشه‌اي را رسم کند؛ </a:t>
            </a:r>
            <a:endParaRPr lang="en-US" sz="2000" b="1" dirty="0">
              <a:cs typeface="B Roya" pitchFamily="2" charset="-78"/>
            </a:endParaRPr>
          </a:p>
          <a:p>
            <a:pPr algn="r" rtl="1"/>
            <a:r>
              <a:rPr lang="fa-IR" sz="2000" b="1" dirty="0">
                <a:cs typeface="B Roya" pitchFamily="2" charset="-78"/>
              </a:rPr>
              <a:t>اطلاعاتي را جمع آوري کند و بر اساس آن‌ها نموداري را رسم کند؛</a:t>
            </a:r>
            <a:endParaRPr lang="en-US" sz="2000" b="1" dirty="0">
              <a:cs typeface="B Roya" pitchFamily="2" charset="-78"/>
            </a:endParaRPr>
          </a:p>
          <a:p>
            <a:pPr algn="r" rtl="1"/>
            <a:r>
              <a:rPr lang="fa-IR" sz="2000" b="1" dirty="0">
                <a:cs typeface="B Roya" pitchFamily="2" charset="-78"/>
              </a:rPr>
              <a:t>داستان کوتاهي را بنويسد.</a:t>
            </a:r>
            <a:endParaRPr lang="en-US" sz="2000" b="1" dirty="0">
              <a:cs typeface="B Roya" pitchFamily="2" charset="-78"/>
            </a:endParaRPr>
          </a:p>
          <a:p>
            <a:endParaRPr lang="fa-IR" sz="1800" b="1" dirty="0" smtClean="0"/>
          </a:p>
        </p:txBody>
      </p:sp>
      <p:sp>
        <p:nvSpPr>
          <p:cNvPr id="142341" name="Slide Number Placeholder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E83ED7E-40D9-47CB-A8D4-8AE002C36404}" type="slidenum">
              <a:rPr lang="ar-SA"/>
              <a:pPr eaLnBrk="1" hangingPunct="1"/>
              <a:t>99</a:t>
            </a:fld>
            <a:endParaRPr lang="en-US"/>
          </a:p>
        </p:txBody>
      </p:sp>
      <p:sp>
        <p:nvSpPr>
          <p:cNvPr id="4" name="Cloud Callout 3"/>
          <p:cNvSpPr/>
          <p:nvPr/>
        </p:nvSpPr>
        <p:spPr bwMode="auto">
          <a:xfrm>
            <a:off x="4067944" y="556097"/>
            <a:ext cx="4464496" cy="928687"/>
          </a:xfrm>
          <a:prstGeom prst="cloudCallou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defRPr/>
            </a:pPr>
            <a:r>
              <a:rPr lang="fa-IR" sz="2000" dirty="0" smtClean="0">
                <a:solidFill>
                  <a:srgbClr val="003399"/>
                </a:solidFill>
                <a:cs typeface="B Titr" pitchFamily="2" charset="-78"/>
              </a:rPr>
              <a:t>انواع آزمون هاي عملكردي</a:t>
            </a:r>
            <a:endParaRPr lang="en-US" sz="2000" dirty="0">
              <a:solidFill>
                <a:srgbClr val="003399"/>
              </a:solidFill>
              <a:cs typeface="B Titr" pitchFamily="2" charset="-78"/>
            </a:endParaRPr>
          </a:p>
        </p:txBody>
      </p:sp>
      <p:grpSp>
        <p:nvGrpSpPr>
          <p:cNvPr id="2" name="Group 2"/>
          <p:cNvGrpSpPr>
            <a:grpSpLocks/>
          </p:cNvGrpSpPr>
          <p:nvPr/>
        </p:nvGrpSpPr>
        <p:grpSpPr bwMode="auto">
          <a:xfrm>
            <a:off x="-23813" y="536575"/>
            <a:ext cx="1608138" cy="754063"/>
            <a:chOff x="-15" y="188"/>
            <a:chExt cx="1013" cy="475"/>
          </a:xfrm>
        </p:grpSpPr>
        <p:sp>
          <p:nvSpPr>
            <p:cNvPr id="142342" name="Oval 3"/>
            <p:cNvSpPr>
              <a:spLocks noChangeArrowheads="1"/>
            </p:cNvSpPr>
            <p:nvPr/>
          </p:nvSpPr>
          <p:spPr bwMode="auto">
            <a:xfrm rot="-2669059">
              <a:off x="0" y="210"/>
              <a:ext cx="998" cy="453"/>
            </a:xfrm>
            <a:prstGeom prst="ellipse">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42343" name="Text Box 4"/>
            <p:cNvSpPr txBox="1">
              <a:spLocks noChangeArrowheads="1"/>
            </p:cNvSpPr>
            <p:nvPr/>
          </p:nvSpPr>
          <p:spPr bwMode="auto">
            <a:xfrm rot="-2630473">
              <a:off x="-15" y="188"/>
              <a:ext cx="940"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a-IR" sz="2000">
                  <a:cs typeface="Homa" pitchFamily="2" charset="-78"/>
                </a:rPr>
                <a:t>جمع آوري اطلاعات</a:t>
              </a:r>
              <a:endParaRPr lang="en-US" sz="2000">
                <a:cs typeface="Homa" pitchFamily="2" charset="-78"/>
              </a:endParaRPr>
            </a:p>
          </p:txBody>
        </p:sp>
      </p:grpSp>
      <p:sp>
        <p:nvSpPr>
          <p:cNvPr id="8" name="Rectangle 3"/>
          <p:cNvSpPr txBox="1">
            <a:spLocks noChangeArrowheads="1"/>
          </p:cNvSpPr>
          <p:nvPr/>
        </p:nvSpPr>
        <p:spPr>
          <a:xfrm>
            <a:off x="35496" y="4149080"/>
            <a:ext cx="8229600" cy="2216274"/>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r" rtl="1"/>
            <a:r>
              <a:rPr lang="fa-IR" b="1" dirty="0" smtClean="0">
                <a:solidFill>
                  <a:srgbClr val="C00000"/>
                </a:solidFill>
                <a:cs typeface="B Roya" pitchFamily="2" charset="-78"/>
              </a:rPr>
              <a:t>آزمون هاي عملكردي شناسايي :</a:t>
            </a:r>
          </a:p>
          <a:p>
            <a:pPr algn="r" rtl="1"/>
            <a:endParaRPr lang="en-US" sz="1800" b="1" dirty="0" smtClean="0">
              <a:cs typeface="B Roya" pitchFamily="2" charset="-78"/>
            </a:endParaRPr>
          </a:p>
          <a:p>
            <a:pPr algn="r" rtl="1"/>
            <a:r>
              <a:rPr lang="fa-IR" sz="2000" b="1" dirty="0">
                <a:cs typeface="B Roya" pitchFamily="2" charset="-78"/>
              </a:rPr>
              <a:t>غلط‌هاي املايي يک متن را پيدا کند؛</a:t>
            </a:r>
            <a:endParaRPr lang="en-US" sz="2000" b="1" dirty="0">
              <a:cs typeface="B Roya" pitchFamily="2" charset="-78"/>
            </a:endParaRPr>
          </a:p>
          <a:p>
            <a:pPr algn="r" rtl="1"/>
            <a:r>
              <a:rPr lang="fa-IR" sz="2000" b="1" dirty="0">
                <a:cs typeface="B Roya" pitchFamily="2" charset="-78"/>
              </a:rPr>
              <a:t>بر روي نقشه  رودها و درياچه ها را شناسايي کند؛</a:t>
            </a:r>
            <a:endParaRPr lang="en-US" sz="2000" b="1" dirty="0">
              <a:cs typeface="B Roya" pitchFamily="2" charset="-78"/>
            </a:endParaRPr>
          </a:p>
          <a:p>
            <a:pPr algn="r" rtl="1"/>
            <a:r>
              <a:rPr lang="fa-IR" sz="2000" b="1" dirty="0">
                <a:cs typeface="B Roya" pitchFamily="2" charset="-78"/>
              </a:rPr>
              <a:t>در يک قطعه‌ي شعر يا نثر، صفت ها و موصوف ها را مشخص کند</a:t>
            </a:r>
            <a:r>
              <a:rPr lang="fa-IR" sz="2000" b="1" dirty="0" smtClean="0">
                <a:cs typeface="B Roya" pitchFamily="2" charset="-78"/>
              </a:rPr>
              <a:t>.</a:t>
            </a:r>
            <a:endParaRPr lang="fa-IR" sz="2000" b="1" dirty="0">
              <a:cs typeface="B Roya" pitchFamily="2" charset="-78"/>
            </a:endParaRPr>
          </a:p>
        </p:txBody>
      </p:sp>
    </p:spTree>
    <p:extLst>
      <p:ext uri="{BB962C8B-B14F-4D97-AF65-F5344CB8AC3E}">
        <p14:creationId xmlns:p14="http://schemas.microsoft.com/office/powerpoint/2010/main" xmlns="" val="23952497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2338">
                                            <p:txEl>
                                              <p:pRg st="0" end="0"/>
                                            </p:txEl>
                                          </p:spTgt>
                                        </p:tgtEl>
                                        <p:attrNameLst>
                                          <p:attrName>style.visibility</p:attrName>
                                        </p:attrNameLst>
                                      </p:cBhvr>
                                      <p:to>
                                        <p:strVal val="visible"/>
                                      </p:to>
                                    </p:set>
                                    <p:animEffect transition="in" filter="fade">
                                      <p:cBhvr>
                                        <p:cTn id="7" dur="500"/>
                                        <p:tgtEl>
                                          <p:spTgt spid="1423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2338">
                                            <p:txEl>
                                              <p:pRg st="2" end="2"/>
                                            </p:txEl>
                                          </p:spTgt>
                                        </p:tgtEl>
                                        <p:attrNameLst>
                                          <p:attrName>style.visibility</p:attrName>
                                        </p:attrNameLst>
                                      </p:cBhvr>
                                      <p:to>
                                        <p:strVal val="visible"/>
                                      </p:to>
                                    </p:set>
                                    <p:animEffect transition="in" filter="fade">
                                      <p:cBhvr>
                                        <p:cTn id="12" dur="500"/>
                                        <p:tgtEl>
                                          <p:spTgt spid="142338">
                                            <p:txEl>
                                              <p:pRg st="2" end="2"/>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42338">
                                            <p:txEl>
                                              <p:pRg st="3" end="3"/>
                                            </p:txEl>
                                          </p:spTgt>
                                        </p:tgtEl>
                                        <p:attrNameLst>
                                          <p:attrName>style.visibility</p:attrName>
                                        </p:attrNameLst>
                                      </p:cBhvr>
                                      <p:to>
                                        <p:strVal val="visible"/>
                                      </p:to>
                                    </p:set>
                                    <p:animEffect transition="in" filter="fade">
                                      <p:cBhvr>
                                        <p:cTn id="16" dur="500"/>
                                        <p:tgtEl>
                                          <p:spTgt spid="142338">
                                            <p:txEl>
                                              <p:pRg st="3" end="3"/>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42338">
                                            <p:txEl>
                                              <p:pRg st="4" end="4"/>
                                            </p:txEl>
                                          </p:spTgt>
                                        </p:tgtEl>
                                        <p:attrNameLst>
                                          <p:attrName>style.visibility</p:attrName>
                                        </p:attrNameLst>
                                      </p:cBhvr>
                                      <p:to>
                                        <p:strVal val="visible"/>
                                      </p:to>
                                    </p:set>
                                    <p:animEffect transition="in" filter="fade">
                                      <p:cBhvr>
                                        <p:cTn id="20" dur="500"/>
                                        <p:tgtEl>
                                          <p:spTgt spid="142338">
                                            <p:txEl>
                                              <p:pRg st="4" end="4"/>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42338">
                                            <p:txEl>
                                              <p:pRg st="5" end="5"/>
                                            </p:txEl>
                                          </p:spTgt>
                                        </p:tgtEl>
                                        <p:attrNameLst>
                                          <p:attrName>style.visibility</p:attrName>
                                        </p:attrNameLst>
                                      </p:cBhvr>
                                      <p:to>
                                        <p:strVal val="visible"/>
                                      </p:to>
                                    </p:set>
                                    <p:animEffect transition="in" filter="fade">
                                      <p:cBhvr>
                                        <p:cTn id="24" dur="500"/>
                                        <p:tgtEl>
                                          <p:spTgt spid="142338">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50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xEl>
                                              <p:pRg st="2" end="2"/>
                                            </p:txEl>
                                          </p:spTgt>
                                        </p:tgtEl>
                                        <p:attrNameLst>
                                          <p:attrName>style.visibility</p:attrName>
                                        </p:attrNameLst>
                                      </p:cBhvr>
                                      <p:to>
                                        <p:strVal val="visible"/>
                                      </p:to>
                                    </p:set>
                                    <p:animEffect transition="in" filter="fade">
                                      <p:cBhvr>
                                        <p:cTn id="34" dur="500"/>
                                        <p:tgtEl>
                                          <p:spTgt spid="8">
                                            <p:txEl>
                                              <p:pRg st="2" end="2"/>
                                            </p:txEl>
                                          </p:spTgt>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fade">
                                      <p:cBhvr>
                                        <p:cTn id="38" dur="500"/>
                                        <p:tgtEl>
                                          <p:spTgt spid="8">
                                            <p:txEl>
                                              <p:pRg st="3" end="3"/>
                                            </p:txEl>
                                          </p:spTgt>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build="p"/>
      <p:bldP spid="8" grpId="0" build="allAtOnce"/>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260</TotalTime>
  <Words>13235</Words>
  <Application>Microsoft Office PowerPoint</Application>
  <PresentationFormat>On-screen Show (4:3)</PresentationFormat>
  <Paragraphs>1190</Paragraphs>
  <Slides>182</Slides>
  <Notes>12</Notes>
  <HiddenSlides>0</HiddenSlides>
  <MMClips>0</MMClips>
  <ScaleCrop>false</ScaleCrop>
  <HeadingPairs>
    <vt:vector size="4" baseType="variant">
      <vt:variant>
        <vt:lpstr>Theme</vt:lpstr>
      </vt:variant>
      <vt:variant>
        <vt:i4>1</vt:i4>
      </vt:variant>
      <vt:variant>
        <vt:lpstr>Slide Titles</vt:lpstr>
      </vt:variant>
      <vt:variant>
        <vt:i4>182</vt:i4>
      </vt:variant>
    </vt:vector>
  </HeadingPairs>
  <TitlesOfParts>
    <vt:vector size="183" baseType="lpstr">
      <vt:lpstr>Solstice</vt:lpstr>
      <vt:lpstr>Slide 1</vt:lpstr>
      <vt:lpstr>Slide 2</vt:lpstr>
      <vt:lpstr>فهرست محتوی :  </vt:lpstr>
      <vt:lpstr>Slide 4</vt:lpstr>
      <vt:lpstr>اندازه گیری </vt:lpstr>
      <vt:lpstr>سنجش </vt:lpstr>
      <vt:lpstr>ارزشیابی </vt:lpstr>
      <vt:lpstr>اندازه گیری ، سنجش و ارزشیابی به طور کلی دارای کارکردهای اساسی زیر است </vt:lpstr>
      <vt:lpstr>Slide 9</vt:lpstr>
      <vt:lpstr>روشهای سنجش و  ارزشیابی کیفی – توصیفی: </vt:lpstr>
      <vt:lpstr>ضرورت تغییر رویکرد ارزشیابی پیشرفت تحصیلی</vt:lpstr>
      <vt:lpstr>Slide 12</vt:lpstr>
      <vt:lpstr>Slide 13</vt:lpstr>
      <vt:lpstr>Slide 14</vt:lpstr>
      <vt:lpstr>Slide 15</vt:lpstr>
      <vt:lpstr>Slide 16</vt:lpstr>
      <vt:lpstr>Slide 17</vt:lpstr>
      <vt:lpstr>Slide 18</vt:lpstr>
      <vt:lpstr>Slide 19</vt:lpstr>
      <vt:lpstr>Slide 20</vt:lpstr>
      <vt:lpstr>تعریف ارزشیابی توصیفی </vt:lpstr>
      <vt:lpstr>Slide 22</vt:lpstr>
      <vt:lpstr>Slide 23</vt:lpstr>
      <vt:lpstr>Slide 24</vt:lpstr>
      <vt:lpstr>Slide 25</vt:lpstr>
      <vt:lpstr>Slide 26</vt:lpstr>
      <vt:lpstr>Slide 27</vt:lpstr>
      <vt:lpstr>Slide 28</vt:lpstr>
      <vt:lpstr>Slide 29</vt:lpstr>
      <vt:lpstr>Slide 30</vt:lpstr>
      <vt:lpstr>يک پرسش!</vt:lpstr>
      <vt:lpstr>Slide 32</vt:lpstr>
      <vt:lpstr>گام اول : شناخت اهداف و انتظارات آموزشي</vt:lpstr>
      <vt:lpstr>Slide 34</vt:lpstr>
      <vt:lpstr>Slide 35</vt:lpstr>
      <vt:lpstr>گام دوم : جمع آوری اطلاعات</vt:lpstr>
      <vt:lpstr>شیوه جمع آوري اطلاعات</vt:lpstr>
      <vt:lpstr>تعيين ابزارهای جمع آوري اطلاعات</vt:lpstr>
      <vt:lpstr>Slide 39</vt:lpstr>
      <vt:lpstr>Slide 40</vt:lpstr>
      <vt:lpstr>Slide 41</vt:lpstr>
      <vt:lpstr> تفاوت مشاهده  با دیدن </vt:lpstr>
      <vt:lpstr>سنجش مشاهده ای چه کمکی به معلم می نماید ؟ </vt:lpstr>
      <vt:lpstr>انواع مشاهده یک طبقه بندی کلی :مشاهده به چهار نوع تقسیم  می گردد ؛ که عبارتند از </vt:lpstr>
      <vt:lpstr>مشاهده مستقیم </vt:lpstr>
      <vt:lpstr>مشاهده ایستا </vt:lpstr>
      <vt:lpstr>مشاهده غیر مستقیم </vt:lpstr>
      <vt:lpstr>مشاهده تلفیقی </vt:lpstr>
      <vt:lpstr>امتیازها ی سنجش مشاهده ای</vt:lpstr>
      <vt:lpstr>سنجه یعنی چه ؟</vt:lpstr>
      <vt:lpstr>تنگناهای سنجش مشاهده ای </vt:lpstr>
      <vt:lpstr>Slide 52</vt:lpstr>
      <vt:lpstr>حیطه های کاربرد سنجش مشاهده ای</vt:lpstr>
      <vt:lpstr>الف) حیطه مهارتی :</vt:lpstr>
      <vt:lpstr>حیطه اجتماعی  و عاطفی : </vt:lpstr>
      <vt:lpstr>معلم با کمک ابزارهاو روش های گوناگون زمینه رشد اجتماعی و عاطفی را فرهم نماید به گونه ای که بتوانند </vt:lpstr>
      <vt:lpstr>نمونه ای از فرم سنجش مشاهده ای در حیطه ی اجتماعی – عاطفی </vt:lpstr>
      <vt:lpstr>ج) جسمانی : </vt:lpstr>
      <vt:lpstr>نمونه ای از فرم سنجش مشاهده ای در حیطه ی جسمانی  </vt:lpstr>
      <vt:lpstr>سنجش چه درس هایی  با مشاهده  امکان  پذیر است ؟ </vt:lpstr>
      <vt:lpstr>ابزارهای سنجش  مشاهده ای </vt:lpstr>
      <vt:lpstr>ابزارهای سنجش مشاهده ای </vt:lpstr>
      <vt:lpstr>  فهرست وارسي   عبارت است از فهرستي از مفاهيم، مهارت هاو فرآيندها و يا نگرش هاي ويژه اي كه شما د رنظر داريد حضور يا عدم حضور آن را ثبت كنيد.‌ </vt:lpstr>
      <vt:lpstr>ویژگی ها ی فهرست وارسی </vt:lpstr>
      <vt:lpstr>نکته های مهم در فهرست وارسی :</vt:lpstr>
      <vt:lpstr>مراحل و قواعد  توليد فهرست وارسي </vt:lpstr>
      <vt:lpstr>فهرست وارسي مهارت کار با ميکروسکوپ  نام دانش آموز                                                               تاريخ</vt:lpstr>
      <vt:lpstr>اجزا و عناصر فهرست وارسی </vt:lpstr>
      <vt:lpstr>مشخصات دانش آموز : </vt:lpstr>
      <vt:lpstr>تاریخ : </vt:lpstr>
      <vt:lpstr> تعیین سنجه ها : </vt:lpstr>
      <vt:lpstr>چند نکته در رابطه با سنجه ها : </vt:lpstr>
      <vt:lpstr>مقیاس ها :</vt:lpstr>
      <vt:lpstr>ارزش یابی فهرست  وارسی </vt:lpstr>
      <vt:lpstr>ثبت مشاهده</vt:lpstr>
      <vt:lpstr>فهرست وارسی رفتار های اجتماعی نام و نام خانوادگی :                          تاریخ :                بلی +      خیر _                           </vt:lpstr>
      <vt:lpstr>ب) مقیاس درجه بندی </vt:lpstr>
      <vt:lpstr>انواع مقیاس درجه بندی </vt:lpstr>
      <vt:lpstr>الف) مقیاس درجه بندی عددی: </vt:lpstr>
      <vt:lpstr>ب) مقیاس درجه بندی نگاره ای : </vt:lpstr>
      <vt:lpstr>نمونه برای مقیاس درجه بندی نگاره ای :</vt:lpstr>
      <vt:lpstr>ج) مقیاس درجه بندی نگاره ای توصیفی </vt:lpstr>
      <vt:lpstr>نمونه مقیاس درجه بندی نگاره ای توصیفی </vt:lpstr>
      <vt:lpstr>اجزا و عناصر گزارش رویداد نگاری </vt:lpstr>
      <vt:lpstr>در توصیف رویدادها باید انچه را که اتفاق افتاده دقیق و عینی و بدون کم و کاست توصیف نمود و از کلی گویی پرهیز کرد . </vt:lpstr>
      <vt:lpstr>نمونه ی  عملی رویداد نگاری :</vt:lpstr>
      <vt:lpstr>ارائه راهکار : </vt:lpstr>
      <vt:lpstr>موضوع رویداد :فعالیت غیر معمول درسی </vt:lpstr>
      <vt:lpstr>مراحل اجرای سنجش مشاهده ای </vt:lpstr>
      <vt:lpstr>مراحل اجرای سنجش مشاهده ای </vt:lpstr>
      <vt:lpstr>2- هنگام سنجش مشاهده ای </vt:lpstr>
      <vt:lpstr>3- بعد از سنجش مشاهده ای </vt:lpstr>
      <vt:lpstr>چه کسانی در سنجش مشاهده ای مشارکت دارند؟</vt:lpstr>
      <vt:lpstr>نمونه واقعه نگاري</vt:lpstr>
      <vt:lpstr>Slide 95</vt:lpstr>
      <vt:lpstr>Slide 96</vt:lpstr>
      <vt:lpstr>Slide 97</vt:lpstr>
      <vt:lpstr>Slide 98</vt:lpstr>
      <vt:lpstr>Slide 99</vt:lpstr>
      <vt:lpstr>Slide 100</vt:lpstr>
      <vt:lpstr>Slide 101</vt:lpstr>
      <vt:lpstr>روش مرتبه اي يا پلكاني</vt:lpstr>
      <vt:lpstr>یک نمونه روش ملاكي</vt:lpstr>
      <vt:lpstr>یک  نمونه روش فرايندي</vt:lpstr>
      <vt:lpstr>Slide 105</vt:lpstr>
      <vt:lpstr>آزمون عملکردي</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چرا این معلم آشفته به نظر می رسد؟</vt:lpstr>
      <vt:lpstr>Slide 120</vt:lpstr>
      <vt:lpstr>Slide 121</vt:lpstr>
      <vt:lpstr>Slide 122</vt:lpstr>
      <vt:lpstr>Slide 123</vt:lpstr>
      <vt:lpstr>Slide 124</vt:lpstr>
      <vt:lpstr>Slide 125</vt:lpstr>
      <vt:lpstr>                                           </vt:lpstr>
      <vt:lpstr>Slide 127</vt:lpstr>
      <vt:lpstr>                                           </vt:lpstr>
      <vt:lpstr>                                           </vt:lpstr>
      <vt:lpstr>                                           </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vector>
  </TitlesOfParts>
  <Company>Abshar Computer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Reza</dc:creator>
  <cp:lastModifiedBy>Administrator</cp:lastModifiedBy>
  <cp:revision>40</cp:revision>
  <dcterms:created xsi:type="dcterms:W3CDTF">2014-12-13T15:24:22Z</dcterms:created>
  <dcterms:modified xsi:type="dcterms:W3CDTF">2014-12-14T07:28:44Z</dcterms:modified>
</cp:coreProperties>
</file>