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8"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75" r:id="rId30"/>
  </p:sldIdLst>
  <p:sldSz cx="12192000" cy="6858000"/>
  <p:notesSz cx="6858000" cy="9144000"/>
  <p:embeddedFontLst>
    <p:embeddedFont>
      <p:font typeface="B Roya" panose="00000400000000000000" pitchFamily="2" charset="-78"/>
      <p:regular r:id="rId31"/>
      <p:bold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957971-8386-4503-A770-20A6224DDA7A}"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CB78DC6F-22A3-4529-9F3B-7A071CC94A0E}">
      <dgm:prSet phldrT="[Text]" custT="1"/>
      <dgm:spPr>
        <a:solidFill>
          <a:srgbClr val="0066FF"/>
        </a:solidFill>
        <a:ln>
          <a:solidFill>
            <a:schemeClr val="tx1"/>
          </a:solidFill>
        </a:ln>
      </dgm:spPr>
      <dgm:t>
        <a:bodyPr/>
        <a:lstStyle/>
        <a:p>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انواع هوش مصنوعی</a:t>
          </a:r>
          <a:endParaRPr lang="en-US" sz="3200" b="1" dirty="0">
            <a:solidFill>
              <a:schemeClr val="bg1"/>
            </a:solidFill>
            <a:effectLst>
              <a:outerShdw blurRad="38100" dist="38100" dir="2700000" algn="tl">
                <a:srgbClr val="000000">
                  <a:alpha val="43137"/>
                </a:srgbClr>
              </a:outerShdw>
            </a:effectLst>
            <a:cs typeface="B Roya" panose="00000400000000000000" pitchFamily="2" charset="-78"/>
          </a:endParaRPr>
        </a:p>
      </dgm:t>
    </dgm:pt>
    <dgm:pt modelId="{29C51C4D-2B58-4593-8356-E17FA2643368}" type="parTrans" cxnId="{2CFB9012-FB44-4642-9279-DA7DA344CF31}">
      <dgm:prSet/>
      <dgm:spPr/>
      <dgm:t>
        <a:bodyPr/>
        <a:lstStyle/>
        <a:p>
          <a:endParaRPr lang="en-US" sz="2800">
            <a:effectLst>
              <a:outerShdw blurRad="38100" dist="38100" dir="2700000" algn="tl">
                <a:srgbClr val="000000">
                  <a:alpha val="43137"/>
                </a:srgbClr>
              </a:outerShdw>
            </a:effectLst>
            <a:cs typeface="B Roya" panose="00000400000000000000" pitchFamily="2" charset="-78"/>
          </a:endParaRPr>
        </a:p>
      </dgm:t>
    </dgm:pt>
    <dgm:pt modelId="{FCB395C8-5B97-4CF6-AD13-908BA1B1B98C}" type="sibTrans" cxnId="{2CFB9012-FB44-4642-9279-DA7DA344CF31}">
      <dgm:prSet/>
      <dgm:spPr/>
      <dgm:t>
        <a:bodyPr/>
        <a:lstStyle/>
        <a:p>
          <a:endParaRPr lang="en-US" sz="2800">
            <a:effectLst>
              <a:outerShdw blurRad="38100" dist="38100" dir="2700000" algn="tl">
                <a:srgbClr val="000000">
                  <a:alpha val="43137"/>
                </a:srgbClr>
              </a:outerShdw>
            </a:effectLst>
            <a:cs typeface="B Roya" panose="00000400000000000000" pitchFamily="2" charset="-78"/>
          </a:endParaRPr>
        </a:p>
      </dgm:t>
    </dgm:pt>
    <dgm:pt modelId="{7B3E0FD7-AB28-453B-976A-FDBDA12B4677}">
      <dgm:prSet phldrT="[Text]" custT="1"/>
      <dgm:spPr>
        <a:solidFill>
          <a:schemeClr val="accent6">
            <a:lumMod val="50000"/>
          </a:schemeClr>
        </a:solidFill>
        <a:ln>
          <a:solidFill>
            <a:schemeClr val="tx1"/>
          </a:solidFill>
        </a:ln>
      </dgm:spPr>
      <dgm:t>
        <a:bodyPr/>
        <a:lstStyle/>
        <a:p>
          <a:r>
            <a:rPr lang="fa-IR" sz="3200" b="1" dirty="0">
              <a:effectLst>
                <a:outerShdw blurRad="38100" dist="38100" dir="2700000" algn="tl">
                  <a:srgbClr val="000000">
                    <a:alpha val="43137"/>
                  </a:srgbClr>
                </a:outerShdw>
              </a:effectLst>
              <a:cs typeface="B Roya" panose="00000400000000000000" pitchFamily="2" charset="-78"/>
            </a:rPr>
            <a:t>براساس کاربرد</a:t>
          </a:r>
          <a:endParaRPr lang="en-US" sz="3200" b="1" dirty="0">
            <a:effectLst>
              <a:outerShdw blurRad="38100" dist="38100" dir="2700000" algn="tl">
                <a:srgbClr val="000000">
                  <a:alpha val="43137"/>
                </a:srgbClr>
              </a:outerShdw>
            </a:effectLst>
            <a:cs typeface="B Roya" panose="00000400000000000000" pitchFamily="2" charset="-78"/>
          </a:endParaRPr>
        </a:p>
      </dgm:t>
    </dgm:pt>
    <dgm:pt modelId="{4F6279EC-445D-41C9-AF01-57E48BAFB724}" type="parTrans" cxnId="{2033A181-8F9D-487E-9553-678935A0BA55}">
      <dgm:prSet/>
      <dgm:spPr>
        <a:ln w="25400">
          <a:solidFill>
            <a:srgbClr val="FFFF00"/>
          </a:solidFill>
        </a:ln>
      </dgm:spPr>
      <dgm:t>
        <a:bodyPr/>
        <a:lstStyle/>
        <a:p>
          <a:endParaRPr lang="en-US" sz="2800">
            <a:effectLst>
              <a:outerShdw blurRad="38100" dist="38100" dir="2700000" algn="tl">
                <a:srgbClr val="000000">
                  <a:alpha val="43137"/>
                </a:srgbClr>
              </a:outerShdw>
            </a:effectLst>
            <a:cs typeface="B Roya" panose="00000400000000000000" pitchFamily="2" charset="-78"/>
          </a:endParaRPr>
        </a:p>
      </dgm:t>
    </dgm:pt>
    <dgm:pt modelId="{B91A9CEF-5929-451B-ABCC-55AC85213DE4}" type="sibTrans" cxnId="{2033A181-8F9D-487E-9553-678935A0BA55}">
      <dgm:prSet/>
      <dgm:spPr/>
      <dgm:t>
        <a:bodyPr/>
        <a:lstStyle/>
        <a:p>
          <a:endParaRPr lang="en-US" sz="2800">
            <a:effectLst>
              <a:outerShdw blurRad="38100" dist="38100" dir="2700000" algn="tl">
                <a:srgbClr val="000000">
                  <a:alpha val="43137"/>
                </a:srgbClr>
              </a:outerShdw>
            </a:effectLst>
            <a:cs typeface="B Roya" panose="00000400000000000000" pitchFamily="2" charset="-78"/>
          </a:endParaRPr>
        </a:p>
      </dgm:t>
    </dgm:pt>
    <dgm:pt modelId="{1AC23F86-9AD7-4D14-9A49-6058751331CE}">
      <dgm:prSet phldrT="[Text]" custT="1"/>
      <dgm:spPr>
        <a:solidFill>
          <a:srgbClr val="C00000"/>
        </a:solidFill>
        <a:ln>
          <a:solidFill>
            <a:schemeClr val="tx1"/>
          </a:solidFill>
        </a:ln>
      </dgm:spPr>
      <dgm:t>
        <a:bodyPr/>
        <a:lstStyle/>
        <a:p>
          <a:r>
            <a:rPr lang="fa-IR" sz="3200" b="1" dirty="0">
              <a:effectLst>
                <a:outerShdw blurRad="38100" dist="38100" dir="2700000" algn="tl">
                  <a:srgbClr val="000000">
                    <a:alpha val="43137"/>
                  </a:srgbClr>
                </a:outerShdw>
              </a:effectLst>
              <a:cs typeface="B Roya" panose="00000400000000000000" pitchFamily="2" charset="-78"/>
            </a:rPr>
            <a:t>براساس قابلیت ها</a:t>
          </a:r>
          <a:endParaRPr lang="en-US" sz="3200" b="1" dirty="0">
            <a:effectLst>
              <a:outerShdw blurRad="38100" dist="38100" dir="2700000" algn="tl">
                <a:srgbClr val="000000">
                  <a:alpha val="43137"/>
                </a:srgbClr>
              </a:outerShdw>
            </a:effectLst>
            <a:cs typeface="B Roya" panose="00000400000000000000" pitchFamily="2" charset="-78"/>
          </a:endParaRPr>
        </a:p>
      </dgm:t>
    </dgm:pt>
    <dgm:pt modelId="{EAD28206-485C-4465-A2C9-1AE0D7E9F378}" type="parTrans" cxnId="{24C72BB8-CB42-43CA-AE03-C900C2E0538A}">
      <dgm:prSet/>
      <dgm:spPr>
        <a:solidFill>
          <a:srgbClr val="FFFF00"/>
        </a:solidFill>
        <a:ln w="25400">
          <a:solidFill>
            <a:srgbClr val="FFFF00"/>
          </a:solidFill>
        </a:ln>
      </dgm:spPr>
      <dgm:t>
        <a:bodyPr/>
        <a:lstStyle/>
        <a:p>
          <a:endParaRPr lang="en-US" sz="2800">
            <a:solidFill>
              <a:srgbClr val="FFFF00"/>
            </a:solidFill>
            <a:effectLst>
              <a:outerShdw blurRad="38100" dist="38100" dir="2700000" algn="tl">
                <a:srgbClr val="000000">
                  <a:alpha val="43137"/>
                </a:srgbClr>
              </a:outerShdw>
            </a:effectLst>
            <a:cs typeface="B Roya" panose="00000400000000000000" pitchFamily="2" charset="-78"/>
          </a:endParaRPr>
        </a:p>
      </dgm:t>
    </dgm:pt>
    <dgm:pt modelId="{090153B5-3442-4AB3-8084-EADA4C09B8CB}" type="sibTrans" cxnId="{24C72BB8-CB42-43CA-AE03-C900C2E0538A}">
      <dgm:prSet/>
      <dgm:spPr/>
      <dgm:t>
        <a:bodyPr/>
        <a:lstStyle/>
        <a:p>
          <a:endParaRPr lang="en-US" sz="2800">
            <a:effectLst>
              <a:outerShdw blurRad="38100" dist="38100" dir="2700000" algn="tl">
                <a:srgbClr val="000000">
                  <a:alpha val="43137"/>
                </a:srgbClr>
              </a:outerShdw>
            </a:effectLst>
            <a:cs typeface="B Roya" panose="00000400000000000000" pitchFamily="2" charset="-78"/>
          </a:endParaRPr>
        </a:p>
      </dgm:t>
    </dgm:pt>
    <dgm:pt modelId="{54C74ECC-CF84-4FC3-80F8-BB7AA099FD3C}" type="pres">
      <dgm:prSet presAssocID="{0D957971-8386-4503-A770-20A6224DDA7A}" presName="hierChild1" presStyleCnt="0">
        <dgm:presLayoutVars>
          <dgm:orgChart val="1"/>
          <dgm:chPref val="1"/>
          <dgm:dir/>
          <dgm:animOne val="branch"/>
          <dgm:animLvl val="lvl"/>
          <dgm:resizeHandles/>
        </dgm:presLayoutVars>
      </dgm:prSet>
      <dgm:spPr/>
      <dgm:t>
        <a:bodyPr/>
        <a:lstStyle/>
        <a:p>
          <a:endParaRPr lang="en-US"/>
        </a:p>
      </dgm:t>
    </dgm:pt>
    <dgm:pt modelId="{92404709-5EED-4CF0-8098-C7517E0A3115}" type="pres">
      <dgm:prSet presAssocID="{CB78DC6F-22A3-4529-9F3B-7A071CC94A0E}" presName="hierRoot1" presStyleCnt="0">
        <dgm:presLayoutVars>
          <dgm:hierBranch val="init"/>
        </dgm:presLayoutVars>
      </dgm:prSet>
      <dgm:spPr/>
    </dgm:pt>
    <dgm:pt modelId="{3116F09A-543B-4CF1-A275-4296DD5E35E7}" type="pres">
      <dgm:prSet presAssocID="{CB78DC6F-22A3-4529-9F3B-7A071CC94A0E}" presName="rootComposite1" presStyleCnt="0"/>
      <dgm:spPr/>
    </dgm:pt>
    <dgm:pt modelId="{28A488AC-2407-4F26-89F0-D2FDCCB9B17D}" type="pres">
      <dgm:prSet presAssocID="{CB78DC6F-22A3-4529-9F3B-7A071CC94A0E}" presName="rootText1" presStyleLbl="node0" presStyleIdx="0" presStyleCnt="1" custScaleY="27578">
        <dgm:presLayoutVars>
          <dgm:chPref val="3"/>
        </dgm:presLayoutVars>
      </dgm:prSet>
      <dgm:spPr/>
      <dgm:t>
        <a:bodyPr/>
        <a:lstStyle/>
        <a:p>
          <a:endParaRPr lang="en-US"/>
        </a:p>
      </dgm:t>
    </dgm:pt>
    <dgm:pt modelId="{605B44D6-08CF-44DC-948F-024B54A7C803}" type="pres">
      <dgm:prSet presAssocID="{CB78DC6F-22A3-4529-9F3B-7A071CC94A0E}" presName="rootConnector1" presStyleLbl="node1" presStyleIdx="0" presStyleCnt="0"/>
      <dgm:spPr/>
      <dgm:t>
        <a:bodyPr/>
        <a:lstStyle/>
        <a:p>
          <a:endParaRPr lang="en-US"/>
        </a:p>
      </dgm:t>
    </dgm:pt>
    <dgm:pt modelId="{34FA1A25-A876-4BCE-BE3E-4A18A43CB0E7}" type="pres">
      <dgm:prSet presAssocID="{CB78DC6F-22A3-4529-9F3B-7A071CC94A0E}" presName="hierChild2" presStyleCnt="0"/>
      <dgm:spPr/>
    </dgm:pt>
    <dgm:pt modelId="{A99C6E54-B6FD-4137-910F-C4052AFCE8FB}" type="pres">
      <dgm:prSet presAssocID="{4F6279EC-445D-41C9-AF01-57E48BAFB724}" presName="Name37" presStyleLbl="parChTrans1D2" presStyleIdx="0" presStyleCnt="2"/>
      <dgm:spPr/>
      <dgm:t>
        <a:bodyPr/>
        <a:lstStyle/>
        <a:p>
          <a:endParaRPr lang="en-US"/>
        </a:p>
      </dgm:t>
    </dgm:pt>
    <dgm:pt modelId="{B1339830-325A-49B2-ABEB-F5B8ABE3D452}" type="pres">
      <dgm:prSet presAssocID="{7B3E0FD7-AB28-453B-976A-FDBDA12B4677}" presName="hierRoot2" presStyleCnt="0">
        <dgm:presLayoutVars>
          <dgm:hierBranch val="init"/>
        </dgm:presLayoutVars>
      </dgm:prSet>
      <dgm:spPr/>
    </dgm:pt>
    <dgm:pt modelId="{30EC74D4-F179-41D6-A963-8B9442F0E426}" type="pres">
      <dgm:prSet presAssocID="{7B3E0FD7-AB28-453B-976A-FDBDA12B4677}" presName="rootComposite" presStyleCnt="0"/>
      <dgm:spPr/>
    </dgm:pt>
    <dgm:pt modelId="{FBBFBFA8-21AA-4CE1-ADB9-17C0E894D739}" type="pres">
      <dgm:prSet presAssocID="{7B3E0FD7-AB28-453B-976A-FDBDA12B4677}" presName="rootText" presStyleLbl="node2" presStyleIdx="0" presStyleCnt="2" custScaleX="64231" custScaleY="22278">
        <dgm:presLayoutVars>
          <dgm:chPref val="3"/>
        </dgm:presLayoutVars>
      </dgm:prSet>
      <dgm:spPr/>
      <dgm:t>
        <a:bodyPr/>
        <a:lstStyle/>
        <a:p>
          <a:endParaRPr lang="en-US"/>
        </a:p>
      </dgm:t>
    </dgm:pt>
    <dgm:pt modelId="{29B89C44-9814-44E3-A18A-BA94348078A2}" type="pres">
      <dgm:prSet presAssocID="{7B3E0FD7-AB28-453B-976A-FDBDA12B4677}" presName="rootConnector" presStyleLbl="node2" presStyleIdx="0" presStyleCnt="2"/>
      <dgm:spPr/>
      <dgm:t>
        <a:bodyPr/>
        <a:lstStyle/>
        <a:p>
          <a:endParaRPr lang="en-US"/>
        </a:p>
      </dgm:t>
    </dgm:pt>
    <dgm:pt modelId="{A9D1561F-A1F0-4F8D-AC4B-24FAE55EBB7B}" type="pres">
      <dgm:prSet presAssocID="{7B3E0FD7-AB28-453B-976A-FDBDA12B4677}" presName="hierChild4" presStyleCnt="0"/>
      <dgm:spPr/>
    </dgm:pt>
    <dgm:pt modelId="{0E845BE5-4069-4D8B-8B9B-ADCC123F3DFE}" type="pres">
      <dgm:prSet presAssocID="{7B3E0FD7-AB28-453B-976A-FDBDA12B4677}" presName="hierChild5" presStyleCnt="0"/>
      <dgm:spPr/>
    </dgm:pt>
    <dgm:pt modelId="{96E84FD5-D357-4AB2-8728-8A06DBF6A1AB}" type="pres">
      <dgm:prSet presAssocID="{EAD28206-485C-4465-A2C9-1AE0D7E9F378}" presName="Name37" presStyleLbl="parChTrans1D2" presStyleIdx="1" presStyleCnt="2"/>
      <dgm:spPr/>
      <dgm:t>
        <a:bodyPr/>
        <a:lstStyle/>
        <a:p>
          <a:endParaRPr lang="en-US"/>
        </a:p>
      </dgm:t>
    </dgm:pt>
    <dgm:pt modelId="{070F431D-80B9-4C16-BA23-650656138EEE}" type="pres">
      <dgm:prSet presAssocID="{1AC23F86-9AD7-4D14-9A49-6058751331CE}" presName="hierRoot2" presStyleCnt="0">
        <dgm:presLayoutVars>
          <dgm:hierBranch val="init"/>
        </dgm:presLayoutVars>
      </dgm:prSet>
      <dgm:spPr/>
    </dgm:pt>
    <dgm:pt modelId="{BE4585E5-7CC6-48E9-BF52-042DCDC21F4D}" type="pres">
      <dgm:prSet presAssocID="{1AC23F86-9AD7-4D14-9A49-6058751331CE}" presName="rootComposite" presStyleCnt="0"/>
      <dgm:spPr/>
    </dgm:pt>
    <dgm:pt modelId="{AC72FF10-7107-4FE3-8467-E7F2DBDF44BB}" type="pres">
      <dgm:prSet presAssocID="{1AC23F86-9AD7-4D14-9A49-6058751331CE}" presName="rootText" presStyleLbl="node2" presStyleIdx="1" presStyleCnt="2" custScaleX="65571" custScaleY="22718">
        <dgm:presLayoutVars>
          <dgm:chPref val="3"/>
        </dgm:presLayoutVars>
      </dgm:prSet>
      <dgm:spPr/>
      <dgm:t>
        <a:bodyPr/>
        <a:lstStyle/>
        <a:p>
          <a:endParaRPr lang="en-US"/>
        </a:p>
      </dgm:t>
    </dgm:pt>
    <dgm:pt modelId="{8718B364-90A1-47E7-8F5C-00DDF430EFCD}" type="pres">
      <dgm:prSet presAssocID="{1AC23F86-9AD7-4D14-9A49-6058751331CE}" presName="rootConnector" presStyleLbl="node2" presStyleIdx="1" presStyleCnt="2"/>
      <dgm:spPr/>
      <dgm:t>
        <a:bodyPr/>
        <a:lstStyle/>
        <a:p>
          <a:endParaRPr lang="en-US"/>
        </a:p>
      </dgm:t>
    </dgm:pt>
    <dgm:pt modelId="{0C9049EB-C32A-4A1F-9154-48CFC8A5576C}" type="pres">
      <dgm:prSet presAssocID="{1AC23F86-9AD7-4D14-9A49-6058751331CE}" presName="hierChild4" presStyleCnt="0"/>
      <dgm:spPr/>
    </dgm:pt>
    <dgm:pt modelId="{BC548681-3637-4EF8-8BFA-62D65A35ED4D}" type="pres">
      <dgm:prSet presAssocID="{1AC23F86-9AD7-4D14-9A49-6058751331CE}" presName="hierChild5" presStyleCnt="0"/>
      <dgm:spPr/>
    </dgm:pt>
    <dgm:pt modelId="{F4D2E368-CB9B-487B-9BD4-19E72DBAB041}" type="pres">
      <dgm:prSet presAssocID="{CB78DC6F-22A3-4529-9F3B-7A071CC94A0E}" presName="hierChild3" presStyleCnt="0"/>
      <dgm:spPr/>
    </dgm:pt>
  </dgm:ptLst>
  <dgm:cxnLst>
    <dgm:cxn modelId="{15767235-D100-4ACD-89A2-4BBDEF0C0D58}" type="presOf" srcId="{0D957971-8386-4503-A770-20A6224DDA7A}" destId="{54C74ECC-CF84-4FC3-80F8-BB7AA099FD3C}" srcOrd="0" destOrd="0" presId="urn:microsoft.com/office/officeart/2005/8/layout/orgChart1"/>
    <dgm:cxn modelId="{24C72BB8-CB42-43CA-AE03-C900C2E0538A}" srcId="{CB78DC6F-22A3-4529-9F3B-7A071CC94A0E}" destId="{1AC23F86-9AD7-4D14-9A49-6058751331CE}" srcOrd="1" destOrd="0" parTransId="{EAD28206-485C-4465-A2C9-1AE0D7E9F378}" sibTransId="{090153B5-3442-4AB3-8084-EADA4C09B8CB}"/>
    <dgm:cxn modelId="{4C43BCA2-D75B-4F4A-B55B-988AC317CB23}" type="presOf" srcId="{1AC23F86-9AD7-4D14-9A49-6058751331CE}" destId="{AC72FF10-7107-4FE3-8467-E7F2DBDF44BB}" srcOrd="0" destOrd="0" presId="urn:microsoft.com/office/officeart/2005/8/layout/orgChart1"/>
    <dgm:cxn modelId="{DC5F23D4-DA71-4019-8B78-9DD3395593DC}" type="presOf" srcId="{EAD28206-485C-4465-A2C9-1AE0D7E9F378}" destId="{96E84FD5-D357-4AB2-8728-8A06DBF6A1AB}" srcOrd="0" destOrd="0" presId="urn:microsoft.com/office/officeart/2005/8/layout/orgChart1"/>
    <dgm:cxn modelId="{A2F7F2C9-D2BC-44F8-A877-61F9D0280D25}" type="presOf" srcId="{1AC23F86-9AD7-4D14-9A49-6058751331CE}" destId="{8718B364-90A1-47E7-8F5C-00DDF430EFCD}" srcOrd="1" destOrd="0" presId="urn:microsoft.com/office/officeart/2005/8/layout/orgChart1"/>
    <dgm:cxn modelId="{2033A181-8F9D-487E-9553-678935A0BA55}" srcId="{CB78DC6F-22A3-4529-9F3B-7A071CC94A0E}" destId="{7B3E0FD7-AB28-453B-976A-FDBDA12B4677}" srcOrd="0" destOrd="0" parTransId="{4F6279EC-445D-41C9-AF01-57E48BAFB724}" sibTransId="{B91A9CEF-5929-451B-ABCC-55AC85213DE4}"/>
    <dgm:cxn modelId="{8F66304E-A301-480F-8FC8-8A2576B0D2C5}" type="presOf" srcId="{CB78DC6F-22A3-4529-9F3B-7A071CC94A0E}" destId="{28A488AC-2407-4F26-89F0-D2FDCCB9B17D}" srcOrd="0" destOrd="0" presId="urn:microsoft.com/office/officeart/2005/8/layout/orgChart1"/>
    <dgm:cxn modelId="{A5AB75A6-890F-49F8-A04B-A9977CAE518D}" type="presOf" srcId="{7B3E0FD7-AB28-453B-976A-FDBDA12B4677}" destId="{FBBFBFA8-21AA-4CE1-ADB9-17C0E894D739}" srcOrd="0" destOrd="0" presId="urn:microsoft.com/office/officeart/2005/8/layout/orgChart1"/>
    <dgm:cxn modelId="{33B80D71-6374-4152-B9D2-B77E5143F0F5}" type="presOf" srcId="{CB78DC6F-22A3-4529-9F3B-7A071CC94A0E}" destId="{605B44D6-08CF-44DC-948F-024B54A7C803}" srcOrd="1" destOrd="0" presId="urn:microsoft.com/office/officeart/2005/8/layout/orgChart1"/>
    <dgm:cxn modelId="{D2FACD84-57E8-4843-9F9A-A9C8E4772A5C}" type="presOf" srcId="{4F6279EC-445D-41C9-AF01-57E48BAFB724}" destId="{A99C6E54-B6FD-4137-910F-C4052AFCE8FB}" srcOrd="0" destOrd="0" presId="urn:microsoft.com/office/officeart/2005/8/layout/orgChart1"/>
    <dgm:cxn modelId="{2CFB9012-FB44-4642-9279-DA7DA344CF31}" srcId="{0D957971-8386-4503-A770-20A6224DDA7A}" destId="{CB78DC6F-22A3-4529-9F3B-7A071CC94A0E}" srcOrd="0" destOrd="0" parTransId="{29C51C4D-2B58-4593-8356-E17FA2643368}" sibTransId="{FCB395C8-5B97-4CF6-AD13-908BA1B1B98C}"/>
    <dgm:cxn modelId="{BE52AD9F-6AEE-47BD-A551-3CBDE3DBEAA7}" type="presOf" srcId="{7B3E0FD7-AB28-453B-976A-FDBDA12B4677}" destId="{29B89C44-9814-44E3-A18A-BA94348078A2}" srcOrd="1" destOrd="0" presId="urn:microsoft.com/office/officeart/2005/8/layout/orgChart1"/>
    <dgm:cxn modelId="{DFB49EB7-40C6-4074-AC4F-78E8C16235F4}" type="presParOf" srcId="{54C74ECC-CF84-4FC3-80F8-BB7AA099FD3C}" destId="{92404709-5EED-4CF0-8098-C7517E0A3115}" srcOrd="0" destOrd="0" presId="urn:microsoft.com/office/officeart/2005/8/layout/orgChart1"/>
    <dgm:cxn modelId="{DD5B3B39-FDAF-40DD-924F-8E9B96AFEB00}" type="presParOf" srcId="{92404709-5EED-4CF0-8098-C7517E0A3115}" destId="{3116F09A-543B-4CF1-A275-4296DD5E35E7}" srcOrd="0" destOrd="0" presId="urn:microsoft.com/office/officeart/2005/8/layout/orgChart1"/>
    <dgm:cxn modelId="{63D9E9CD-7D4A-42BD-84B4-BFBACBF20711}" type="presParOf" srcId="{3116F09A-543B-4CF1-A275-4296DD5E35E7}" destId="{28A488AC-2407-4F26-89F0-D2FDCCB9B17D}" srcOrd="0" destOrd="0" presId="urn:microsoft.com/office/officeart/2005/8/layout/orgChart1"/>
    <dgm:cxn modelId="{19D7E674-18F4-4048-86BF-7654A62060D7}" type="presParOf" srcId="{3116F09A-543B-4CF1-A275-4296DD5E35E7}" destId="{605B44D6-08CF-44DC-948F-024B54A7C803}" srcOrd="1" destOrd="0" presId="urn:microsoft.com/office/officeart/2005/8/layout/orgChart1"/>
    <dgm:cxn modelId="{AA3957BD-8DD4-4629-B4B7-C5C81B969545}" type="presParOf" srcId="{92404709-5EED-4CF0-8098-C7517E0A3115}" destId="{34FA1A25-A876-4BCE-BE3E-4A18A43CB0E7}" srcOrd="1" destOrd="0" presId="urn:microsoft.com/office/officeart/2005/8/layout/orgChart1"/>
    <dgm:cxn modelId="{203E97FE-E267-4692-9C36-D7B499299042}" type="presParOf" srcId="{34FA1A25-A876-4BCE-BE3E-4A18A43CB0E7}" destId="{A99C6E54-B6FD-4137-910F-C4052AFCE8FB}" srcOrd="0" destOrd="0" presId="urn:microsoft.com/office/officeart/2005/8/layout/orgChart1"/>
    <dgm:cxn modelId="{9F2B6E3A-5DCA-4C02-9B59-9E72597032EA}" type="presParOf" srcId="{34FA1A25-A876-4BCE-BE3E-4A18A43CB0E7}" destId="{B1339830-325A-49B2-ABEB-F5B8ABE3D452}" srcOrd="1" destOrd="0" presId="urn:microsoft.com/office/officeart/2005/8/layout/orgChart1"/>
    <dgm:cxn modelId="{94D5EEE2-BD6A-4CEE-8B8D-731090922B6B}" type="presParOf" srcId="{B1339830-325A-49B2-ABEB-F5B8ABE3D452}" destId="{30EC74D4-F179-41D6-A963-8B9442F0E426}" srcOrd="0" destOrd="0" presId="urn:microsoft.com/office/officeart/2005/8/layout/orgChart1"/>
    <dgm:cxn modelId="{F669F689-C85C-43DF-988F-6614725E3239}" type="presParOf" srcId="{30EC74D4-F179-41D6-A963-8B9442F0E426}" destId="{FBBFBFA8-21AA-4CE1-ADB9-17C0E894D739}" srcOrd="0" destOrd="0" presId="urn:microsoft.com/office/officeart/2005/8/layout/orgChart1"/>
    <dgm:cxn modelId="{78CFB044-2364-405C-885C-5011537BBCFD}" type="presParOf" srcId="{30EC74D4-F179-41D6-A963-8B9442F0E426}" destId="{29B89C44-9814-44E3-A18A-BA94348078A2}" srcOrd="1" destOrd="0" presId="urn:microsoft.com/office/officeart/2005/8/layout/orgChart1"/>
    <dgm:cxn modelId="{BABAEC78-199C-47D6-9AA4-33FDD7CCD8E8}" type="presParOf" srcId="{B1339830-325A-49B2-ABEB-F5B8ABE3D452}" destId="{A9D1561F-A1F0-4F8D-AC4B-24FAE55EBB7B}" srcOrd="1" destOrd="0" presId="urn:microsoft.com/office/officeart/2005/8/layout/orgChart1"/>
    <dgm:cxn modelId="{94EE18B7-2C1D-49C8-996D-7070449FB632}" type="presParOf" srcId="{B1339830-325A-49B2-ABEB-F5B8ABE3D452}" destId="{0E845BE5-4069-4D8B-8B9B-ADCC123F3DFE}" srcOrd="2" destOrd="0" presId="urn:microsoft.com/office/officeart/2005/8/layout/orgChart1"/>
    <dgm:cxn modelId="{938AC37A-20A6-4DCD-B28F-5297D9809804}" type="presParOf" srcId="{34FA1A25-A876-4BCE-BE3E-4A18A43CB0E7}" destId="{96E84FD5-D357-4AB2-8728-8A06DBF6A1AB}" srcOrd="2" destOrd="0" presId="urn:microsoft.com/office/officeart/2005/8/layout/orgChart1"/>
    <dgm:cxn modelId="{F2954A93-A505-4CDA-95F6-C917F1FC78B5}" type="presParOf" srcId="{34FA1A25-A876-4BCE-BE3E-4A18A43CB0E7}" destId="{070F431D-80B9-4C16-BA23-650656138EEE}" srcOrd="3" destOrd="0" presId="urn:microsoft.com/office/officeart/2005/8/layout/orgChart1"/>
    <dgm:cxn modelId="{807E45BB-FF86-4CFE-B8F5-382F11D92E86}" type="presParOf" srcId="{070F431D-80B9-4C16-BA23-650656138EEE}" destId="{BE4585E5-7CC6-48E9-BF52-042DCDC21F4D}" srcOrd="0" destOrd="0" presId="urn:microsoft.com/office/officeart/2005/8/layout/orgChart1"/>
    <dgm:cxn modelId="{356F92AA-3867-46B3-89F5-2FA2021C61B7}" type="presParOf" srcId="{BE4585E5-7CC6-48E9-BF52-042DCDC21F4D}" destId="{AC72FF10-7107-4FE3-8467-E7F2DBDF44BB}" srcOrd="0" destOrd="0" presId="urn:microsoft.com/office/officeart/2005/8/layout/orgChart1"/>
    <dgm:cxn modelId="{066154FF-AC22-411D-B1AD-EB399A65B013}" type="presParOf" srcId="{BE4585E5-7CC6-48E9-BF52-042DCDC21F4D}" destId="{8718B364-90A1-47E7-8F5C-00DDF430EFCD}" srcOrd="1" destOrd="0" presId="urn:microsoft.com/office/officeart/2005/8/layout/orgChart1"/>
    <dgm:cxn modelId="{9091E446-9EAE-4AEB-AD71-3BB79EB86DA4}" type="presParOf" srcId="{070F431D-80B9-4C16-BA23-650656138EEE}" destId="{0C9049EB-C32A-4A1F-9154-48CFC8A5576C}" srcOrd="1" destOrd="0" presId="urn:microsoft.com/office/officeart/2005/8/layout/orgChart1"/>
    <dgm:cxn modelId="{DC78628F-961E-48F3-8FBC-74C568A820E4}" type="presParOf" srcId="{070F431D-80B9-4C16-BA23-650656138EEE}" destId="{BC548681-3637-4EF8-8BFA-62D65A35ED4D}" srcOrd="2" destOrd="0" presId="urn:microsoft.com/office/officeart/2005/8/layout/orgChart1"/>
    <dgm:cxn modelId="{7E8CD317-EF37-490A-B220-86CC03D1A064}" type="presParOf" srcId="{92404709-5EED-4CF0-8098-C7517E0A3115}" destId="{F4D2E368-CB9B-487B-9BD4-19E72DBAB04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0"/>
            <a:ext cx="12192001" cy="6858000"/>
          </a:xfrm>
          <a:prstGeom prst="rect">
            <a:avLst/>
          </a:prstGeom>
        </p:spPr>
      </p:pic>
    </p:spTree>
    <p:extLst>
      <p:ext uri="{BB962C8B-B14F-4D97-AF65-F5344CB8AC3E}">
        <p14:creationId xmlns:p14="http://schemas.microsoft.com/office/powerpoint/2010/main" val="172277488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17D41-6935-4FD3-A1F0-10615BB58865}" type="datetimeFigureOut">
              <a:rPr lang="en-US" smtClean="0"/>
              <a:t>12/4/2023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D56AA-D258-4A37-A8D0-5F422CAF57D1}" type="slidenum">
              <a:rPr lang="en-US" smtClean="0"/>
              <a:t>‹#›</a:t>
            </a:fld>
            <a:endParaRPr lang="en-US"/>
          </a:p>
        </p:txBody>
      </p:sp>
    </p:spTree>
    <p:extLst>
      <p:ext uri="{BB962C8B-B14F-4D97-AF65-F5344CB8AC3E}">
        <p14:creationId xmlns:p14="http://schemas.microsoft.com/office/powerpoint/2010/main" val="167613055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403.online/" TargetMode="External"/><Relationship Id="rId2" Type="http://schemas.openxmlformats.org/officeDocument/2006/relationships/hyperlink" Target="https://shecan.ir/"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0327" y="1284697"/>
            <a:ext cx="11163993" cy="4031873"/>
          </a:xfrm>
          <a:prstGeom prst="rect">
            <a:avLst/>
          </a:prstGeom>
          <a:noFill/>
        </p:spPr>
        <p:txBody>
          <a:bodyPr wrap="square" rtlCol="0">
            <a:spAutoFit/>
          </a:bodyPr>
          <a:lstStyle/>
          <a:p>
            <a:pPr algn="just" rtl="1"/>
            <a:r>
              <a:rPr lang="fa-IR" sz="3200" b="1" dirty="0">
                <a:solidFill>
                  <a:srgbClr val="FFFF00"/>
                </a:solidFill>
                <a:effectLst>
                  <a:outerShdw blurRad="38100" dist="38100" dir="2700000" algn="tl">
                    <a:srgbClr val="000000">
                      <a:alpha val="43137"/>
                    </a:srgbClr>
                  </a:outerShdw>
                </a:effectLst>
                <a:cs typeface="B Roya" panose="00000400000000000000" pitchFamily="2" charset="-78"/>
              </a:rPr>
              <a:t>تعریف ساده ای از هوش مصنوعی</a:t>
            </a:r>
          </a:p>
          <a:p>
            <a:pPr algn="just" rtl="1"/>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هوش مصنوعی یا</a:t>
            </a:r>
            <a:r>
              <a:rPr lang="en-US" sz="3200" b="1" dirty="0">
                <a:solidFill>
                  <a:schemeClr val="bg1"/>
                </a:solidFill>
                <a:effectLst>
                  <a:outerShdw blurRad="38100" dist="38100" dir="2700000" algn="tl">
                    <a:srgbClr val="000000">
                      <a:alpha val="43137"/>
                    </a:srgbClr>
                  </a:outerShdw>
                </a:effectLst>
                <a:cs typeface="B Roya" panose="00000400000000000000" pitchFamily="2" charset="-78"/>
              </a:rPr>
              <a:t>Artificial Intelligence </a:t>
            </a:r>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 </a:t>
            </a:r>
            <a:r>
              <a:rPr lang="fa-IR" sz="3200" b="1" dirty="0" smtClean="0">
                <a:solidFill>
                  <a:schemeClr val="bg1"/>
                </a:solidFill>
                <a:effectLst>
                  <a:outerShdw blurRad="38100" dist="38100" dir="2700000" algn="tl">
                    <a:srgbClr val="000000">
                      <a:alpha val="43137"/>
                    </a:srgbClr>
                  </a:outerShdw>
                </a:effectLst>
                <a:cs typeface="B Roya" panose="00000400000000000000" pitchFamily="2" charset="-78"/>
              </a:rPr>
              <a:t>در </a:t>
            </a:r>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حقیقت نوعی شبیه سازی هوش انسانی برای کامپیوتر </a:t>
            </a:r>
            <a:r>
              <a:rPr lang="fa-IR" sz="3200" b="1" dirty="0" smtClean="0">
                <a:solidFill>
                  <a:schemeClr val="bg1"/>
                </a:solidFill>
                <a:effectLst>
                  <a:outerShdw blurRad="38100" dist="38100" dir="2700000" algn="tl">
                    <a:srgbClr val="000000">
                      <a:alpha val="43137"/>
                    </a:srgbClr>
                  </a:outerShdw>
                </a:effectLst>
                <a:cs typeface="B Roya" panose="00000400000000000000" pitchFamily="2" charset="-78"/>
              </a:rPr>
              <a:t>است که </a:t>
            </a:r>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همانند انسان فکر کند و توانایی تقلید از رفتار انسان را داشته باشد.</a:t>
            </a:r>
          </a:p>
          <a:p>
            <a:pPr algn="just" rtl="1"/>
            <a:endParaRPr lang="fa-IR" sz="3200" b="1" dirty="0">
              <a:solidFill>
                <a:schemeClr val="bg1"/>
              </a:solidFill>
              <a:effectLst>
                <a:outerShdw blurRad="38100" dist="38100" dir="2700000" algn="tl">
                  <a:srgbClr val="000000">
                    <a:alpha val="43137"/>
                  </a:srgbClr>
                </a:outerShdw>
              </a:effectLst>
              <a:cs typeface="B Roya" panose="00000400000000000000" pitchFamily="2" charset="-78"/>
            </a:endParaRPr>
          </a:p>
          <a:p>
            <a:pPr algn="just" rtl="1"/>
            <a:r>
              <a:rPr lang="fa-IR" sz="3200" b="1" dirty="0">
                <a:solidFill>
                  <a:srgbClr val="FFFF00"/>
                </a:solidFill>
                <a:effectLst>
                  <a:outerShdw blurRad="38100" dist="38100" dir="2700000" algn="tl">
                    <a:srgbClr val="000000">
                      <a:alpha val="43137"/>
                    </a:srgbClr>
                  </a:outerShdw>
                </a:effectLst>
                <a:cs typeface="B Roya" panose="00000400000000000000" pitchFamily="2" charset="-78"/>
              </a:rPr>
              <a:t>انواع هوش مصنوعی</a:t>
            </a:r>
          </a:p>
          <a:p>
            <a:pPr marL="457200" indent="-457200" algn="just" rtl="1">
              <a:buFont typeface="Wingdings" panose="05000000000000000000" pitchFamily="2" charset="2"/>
              <a:buChar char="ü"/>
            </a:pPr>
            <a:r>
              <a:rPr lang="fa-IR" sz="3200" b="1" dirty="0" smtClean="0">
                <a:solidFill>
                  <a:schemeClr val="bg1"/>
                </a:solidFill>
                <a:effectLst>
                  <a:outerShdw blurRad="38100" dist="38100" dir="2700000" algn="tl">
                    <a:srgbClr val="000000">
                      <a:alpha val="43137"/>
                    </a:srgbClr>
                  </a:outerShdw>
                </a:effectLst>
                <a:cs typeface="B Roya" panose="00000400000000000000" pitchFamily="2" charset="-78"/>
              </a:rPr>
              <a:t>انواع </a:t>
            </a:r>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هوش مصنوعی بر اساس </a:t>
            </a:r>
            <a:r>
              <a:rPr lang="fa-IR" sz="3200" b="1" dirty="0" err="1" smtClean="0">
                <a:solidFill>
                  <a:srgbClr val="FF0000"/>
                </a:solidFill>
                <a:effectLst>
                  <a:outerShdw blurRad="38100" dist="38100" dir="2700000" algn="tl">
                    <a:srgbClr val="000000">
                      <a:alpha val="43137"/>
                    </a:srgbClr>
                  </a:outerShdw>
                </a:effectLst>
                <a:cs typeface="B Roya" panose="00000400000000000000" pitchFamily="2" charset="-78"/>
              </a:rPr>
              <a:t>قابلیت‌ها</a:t>
            </a:r>
            <a:endParaRPr lang="fa-IR" sz="3200" b="1" dirty="0" smtClean="0">
              <a:solidFill>
                <a:srgbClr val="FF0000"/>
              </a:solidFill>
              <a:effectLst>
                <a:outerShdw blurRad="38100" dist="38100" dir="2700000" algn="tl">
                  <a:srgbClr val="000000">
                    <a:alpha val="43137"/>
                  </a:srgbClr>
                </a:outerShdw>
              </a:effectLst>
              <a:cs typeface="B Roya" panose="00000400000000000000" pitchFamily="2" charset="-78"/>
            </a:endParaRPr>
          </a:p>
          <a:p>
            <a:pPr marL="457200" indent="-457200" algn="just" rtl="1">
              <a:buFont typeface="Wingdings" panose="05000000000000000000" pitchFamily="2" charset="2"/>
              <a:buChar char="ü"/>
            </a:pPr>
            <a:r>
              <a:rPr lang="fa-IR" sz="3200" b="1" dirty="0" smtClean="0">
                <a:solidFill>
                  <a:schemeClr val="bg1"/>
                </a:solidFill>
                <a:effectLst>
                  <a:outerShdw blurRad="38100" dist="38100" dir="2700000" algn="tl">
                    <a:srgbClr val="000000">
                      <a:alpha val="43137"/>
                    </a:srgbClr>
                  </a:outerShdw>
                </a:effectLst>
                <a:cs typeface="B Roya" panose="00000400000000000000" pitchFamily="2" charset="-78"/>
              </a:rPr>
              <a:t> انواع هوش مصنوعی </a:t>
            </a:r>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بر </a:t>
            </a:r>
            <a:r>
              <a:rPr lang="fa-IR" sz="3200" b="1" dirty="0" smtClean="0">
                <a:solidFill>
                  <a:schemeClr val="bg1"/>
                </a:solidFill>
                <a:effectLst>
                  <a:outerShdw blurRad="38100" dist="38100" dir="2700000" algn="tl">
                    <a:srgbClr val="000000">
                      <a:alpha val="43137"/>
                    </a:srgbClr>
                  </a:outerShdw>
                </a:effectLst>
                <a:cs typeface="B Roya" panose="00000400000000000000" pitchFamily="2" charset="-78"/>
              </a:rPr>
              <a:t>اساس </a:t>
            </a:r>
            <a:r>
              <a:rPr lang="fa-IR" sz="3200" b="1" dirty="0" err="1" smtClean="0">
                <a:solidFill>
                  <a:srgbClr val="00FF00"/>
                </a:solidFill>
                <a:effectLst>
                  <a:outerShdw blurRad="38100" dist="38100" dir="2700000" algn="tl">
                    <a:srgbClr val="000000">
                      <a:alpha val="43137"/>
                    </a:srgbClr>
                  </a:outerShdw>
                </a:effectLst>
                <a:cs typeface="B Roya" panose="00000400000000000000" pitchFamily="2" charset="-78"/>
              </a:rPr>
              <a:t>کاربردها</a:t>
            </a:r>
            <a:endParaRPr lang="en-US" sz="3200" b="1" dirty="0">
              <a:solidFill>
                <a:srgbClr val="00FF00"/>
              </a:solidFill>
              <a:effectLst>
                <a:outerShdw blurRad="38100" dist="38100" dir="2700000" algn="tl">
                  <a:srgbClr val="000000">
                    <a:alpha val="43137"/>
                  </a:srgbClr>
                </a:outerShdw>
              </a:effectLst>
              <a:cs typeface="B Roya" panose="00000400000000000000" pitchFamily="2" charset="-78"/>
            </a:endParaRPr>
          </a:p>
        </p:txBody>
      </p:sp>
      <p:grpSp>
        <p:nvGrpSpPr>
          <p:cNvPr id="6" name="Group 5"/>
          <p:cNvGrpSpPr/>
          <p:nvPr/>
        </p:nvGrpSpPr>
        <p:grpSpPr>
          <a:xfrm>
            <a:off x="436418" y="535090"/>
            <a:ext cx="11136941" cy="613148"/>
            <a:chOff x="1507383" y="1915639"/>
            <a:chExt cx="3535611" cy="613148"/>
          </a:xfrm>
          <a:solidFill>
            <a:srgbClr val="7030A0"/>
          </a:solidFill>
        </p:grpSpPr>
        <p:sp>
          <p:nvSpPr>
            <p:cNvPr id="7" name="Rectangle 6"/>
            <p:cNvSpPr/>
            <p:nvPr/>
          </p:nvSpPr>
          <p:spPr>
            <a:xfrm>
              <a:off x="1507383" y="1915639"/>
              <a:ext cx="3535611" cy="613148"/>
            </a:xfrm>
            <a:prstGeom prst="rect">
              <a:avLst/>
            </a:prstGeom>
            <a:grpFill/>
            <a:ln>
              <a:solidFill>
                <a:schemeClr val="tx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8" name="Rectangle 7"/>
            <p:cNvSpPr/>
            <p:nvPr/>
          </p:nvSpPr>
          <p:spPr>
            <a:xfrm>
              <a:off x="1507383" y="1915639"/>
              <a:ext cx="3535611" cy="6131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a-IR" sz="3200" b="1" dirty="0">
                  <a:effectLst>
                    <a:outerShdw blurRad="38100" dist="38100" dir="2700000" algn="tl">
                      <a:srgbClr val="000000">
                        <a:alpha val="43137"/>
                      </a:srgbClr>
                    </a:outerShdw>
                  </a:effectLst>
                  <a:cs typeface="B Roya" panose="00000400000000000000" pitchFamily="2" charset="-78"/>
                </a:rPr>
                <a:t>هوش مصنوعی </a:t>
              </a:r>
              <a:r>
                <a:rPr lang="fa-IR" sz="3200" b="1" dirty="0" err="1">
                  <a:effectLst>
                    <a:outerShdw blurRad="38100" dist="38100" dir="2700000" algn="tl">
                      <a:srgbClr val="000000">
                        <a:alpha val="43137"/>
                      </a:srgbClr>
                    </a:outerShdw>
                  </a:effectLst>
                  <a:cs typeface="B Roya" panose="00000400000000000000" pitchFamily="2" charset="-78"/>
                </a:rPr>
                <a:t>بصورت</a:t>
              </a:r>
              <a:r>
                <a:rPr lang="fa-IR" sz="3200" b="1" dirty="0">
                  <a:effectLst>
                    <a:outerShdw blurRad="38100" dist="38100" dir="2700000" algn="tl">
                      <a:srgbClr val="000000">
                        <a:alpha val="43137"/>
                      </a:srgbClr>
                    </a:outerShdw>
                  </a:effectLst>
                  <a:cs typeface="B Roya" panose="00000400000000000000" pitchFamily="2" charset="-78"/>
                </a:rPr>
                <a:t> خلاصه و برخی ابزار کاربردی</a:t>
              </a:r>
            </a:p>
          </p:txBody>
        </p:sp>
      </p:grpSp>
    </p:spTree>
    <p:extLst>
      <p:ext uri="{BB962C8B-B14F-4D97-AF65-F5344CB8AC3E}">
        <p14:creationId xmlns:p14="http://schemas.microsoft.com/office/powerpoint/2010/main" val="81487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B3F7DF4-598D-477C-99D1-391D91058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3559"/>
            <a:ext cx="5346358" cy="5439043"/>
          </a:xfrm>
          <a:prstGeom prst="rect">
            <a:avLst/>
          </a:prstGeom>
        </p:spPr>
      </p:pic>
      <p:sp>
        <p:nvSpPr>
          <p:cNvPr id="4" name="TextBox 3">
            <a:extLst>
              <a:ext uri="{FF2B5EF4-FFF2-40B4-BE49-F238E27FC236}">
                <a16:creationId xmlns:a16="http://schemas.microsoft.com/office/drawing/2014/main" xmlns="" id="{D3FC1582-D79A-4595-AFF5-FD572B493AF0}"/>
              </a:ext>
            </a:extLst>
          </p:cNvPr>
          <p:cNvSpPr txBox="1"/>
          <p:nvPr/>
        </p:nvSpPr>
        <p:spPr>
          <a:xfrm>
            <a:off x="4200544" y="1164134"/>
            <a:ext cx="7674407" cy="5693866"/>
          </a:xfrm>
          <a:prstGeom prst="rect">
            <a:avLst/>
          </a:prstGeom>
          <a:noFill/>
        </p:spPr>
        <p:txBody>
          <a:bodyPr wrap="square" rtlCol="0">
            <a:spAutoFit/>
          </a:bodyPr>
          <a:lstStyle/>
          <a:p>
            <a:pPr algn="just" rtl="1"/>
            <a:r>
              <a:rPr lang="fa-IR" sz="2800" b="1" dirty="0">
                <a:solidFill>
                  <a:srgbClr val="FFFF00"/>
                </a:solidFill>
                <a:effectLst>
                  <a:outerShdw blurRad="38100" dist="38100" dir="2700000" algn="tl">
                    <a:srgbClr val="000000">
                      <a:alpha val="43137"/>
                    </a:srgbClr>
                  </a:outerShdw>
                </a:effectLst>
                <a:cs typeface="B Roya" panose="00000400000000000000" pitchFamily="2" charset="-78"/>
              </a:rPr>
              <a:t>هوش مصنوعی </a:t>
            </a:r>
            <a:r>
              <a:rPr lang="en-US" sz="2800" b="1" dirty="0">
                <a:solidFill>
                  <a:srgbClr val="FFFF00"/>
                </a:solidFill>
                <a:effectLst>
                  <a:outerShdw blurRad="38100" dist="38100" dir="2700000" algn="tl">
                    <a:srgbClr val="000000">
                      <a:alpha val="43137"/>
                    </a:srgbClr>
                  </a:outerShdw>
                </a:effectLst>
                <a:cs typeface="B Roya" panose="00000400000000000000" pitchFamily="2" charset="-78"/>
              </a:rPr>
              <a:t>Artificial Intelligence</a:t>
            </a:r>
            <a:endParaRPr lang="fa-IR" sz="2800" b="1" dirty="0">
              <a:solidFill>
                <a:srgbClr val="FFFF00"/>
              </a:solidFill>
              <a:effectLst>
                <a:outerShdw blurRad="38100" dist="38100" dir="2700000" algn="tl">
                  <a:srgbClr val="000000">
                    <a:alpha val="43137"/>
                  </a:srgbClr>
                </a:outerShdw>
              </a:effectLst>
              <a:cs typeface="B Roya" panose="00000400000000000000" pitchFamily="2" charset="-78"/>
            </a:endParaRPr>
          </a:p>
          <a:p>
            <a:pPr algn="just" rtl="1"/>
            <a:r>
              <a:rPr lang="fa-IR" sz="2800" b="1" dirty="0">
                <a:solidFill>
                  <a:schemeClr val="bg1"/>
                </a:solidFill>
                <a:effectLst>
                  <a:outerShdw blurRad="38100" dist="38100" dir="2700000" algn="tl">
                    <a:srgbClr val="000000">
                      <a:alpha val="43137"/>
                    </a:srgbClr>
                  </a:outerShdw>
                </a:effectLst>
                <a:cs typeface="B Roya" panose="00000400000000000000" pitchFamily="2" charset="-78"/>
              </a:rPr>
              <a:t>به توانایی </a:t>
            </a:r>
            <a:r>
              <a:rPr lang="fa-IR" sz="2800" b="1" dirty="0" err="1">
                <a:solidFill>
                  <a:schemeClr val="bg1"/>
                </a:solidFill>
                <a:effectLst>
                  <a:outerShdw blurRad="38100" dist="38100" dir="2700000" algn="tl">
                    <a:srgbClr val="000000">
                      <a:alpha val="43137"/>
                    </a:srgbClr>
                  </a:outerShdw>
                </a:effectLst>
                <a:cs typeface="B Roya" panose="00000400000000000000" pitchFamily="2" charset="-78"/>
              </a:rPr>
              <a:t>ماشین‌ها</a:t>
            </a:r>
            <a:r>
              <a:rPr lang="fa-IR" sz="2800" b="1" dirty="0">
                <a:solidFill>
                  <a:schemeClr val="bg1"/>
                </a:solidFill>
                <a:effectLst>
                  <a:outerShdw blurRad="38100" dist="38100" dir="2700000" algn="tl">
                    <a:srgbClr val="000000">
                      <a:alpha val="43137"/>
                    </a:srgbClr>
                  </a:outerShdw>
                </a:effectLst>
                <a:cs typeface="B Roya" panose="00000400000000000000" pitchFamily="2" charset="-78"/>
              </a:rPr>
              <a:t> برای تقلید از هوش و رفتار انسان گفته </a:t>
            </a:r>
            <a:r>
              <a:rPr lang="fa-IR" sz="2800" b="1" dirty="0">
                <a:effectLst>
                  <a:outerShdw blurRad="38100" dist="38100" dir="2700000" algn="tl">
                    <a:srgbClr val="000000">
                      <a:alpha val="43137"/>
                    </a:srgbClr>
                  </a:outerShdw>
                </a:effectLst>
                <a:cs typeface="B Roya" panose="00000400000000000000" pitchFamily="2" charset="-78"/>
              </a:rPr>
              <a:t>می</a:t>
            </a:r>
            <a:r>
              <a:rPr lang="fa-IR" sz="2800" b="1" dirty="0">
                <a:solidFill>
                  <a:schemeClr val="bg1"/>
                </a:solidFill>
                <a:effectLst>
                  <a:outerShdw blurRad="38100" dist="38100" dir="2700000" algn="tl">
                    <a:srgbClr val="000000">
                      <a:alpha val="43137"/>
                    </a:srgbClr>
                  </a:outerShdw>
                </a:effectLst>
                <a:cs typeface="B Roya" panose="00000400000000000000" pitchFamily="2" charset="-78"/>
              </a:rPr>
              <a:t> </a:t>
            </a:r>
            <a:r>
              <a:rPr lang="fa-IR" sz="2800" b="1" dirty="0" smtClean="0">
                <a:solidFill>
                  <a:schemeClr val="bg1"/>
                </a:solidFill>
                <a:effectLst>
                  <a:outerShdw blurRad="38100" dist="38100" dir="2700000" algn="tl">
                    <a:srgbClr val="000000">
                      <a:alpha val="43137"/>
                    </a:srgbClr>
                  </a:outerShdw>
                </a:effectLst>
                <a:cs typeface="B Roya" panose="00000400000000000000" pitchFamily="2" charset="-78"/>
              </a:rPr>
              <a:t>شود.</a:t>
            </a:r>
            <a:endParaRPr lang="fa-IR" sz="2800" b="1" dirty="0">
              <a:solidFill>
                <a:schemeClr val="bg1"/>
              </a:solidFill>
              <a:effectLst>
                <a:outerShdw blurRad="38100" dist="38100" dir="2700000" algn="tl">
                  <a:srgbClr val="000000">
                    <a:alpha val="43137"/>
                  </a:srgbClr>
                </a:outerShdw>
              </a:effectLst>
              <a:cs typeface="B Roya" panose="00000400000000000000" pitchFamily="2" charset="-78"/>
            </a:endParaRPr>
          </a:p>
          <a:p>
            <a:pPr algn="just" rtl="1"/>
            <a:r>
              <a:rPr lang="fa-IR" sz="2800" b="1" dirty="0">
                <a:solidFill>
                  <a:srgbClr val="FFFF00"/>
                </a:solidFill>
                <a:effectLst>
                  <a:outerShdw blurRad="38100" dist="38100" dir="2700000" algn="tl">
                    <a:srgbClr val="000000">
                      <a:alpha val="43137"/>
                    </a:srgbClr>
                  </a:outerShdw>
                </a:effectLst>
                <a:cs typeface="B Roya" panose="00000400000000000000" pitchFamily="2" charset="-78"/>
              </a:rPr>
              <a:t>ماشین </a:t>
            </a:r>
            <a:r>
              <a:rPr lang="fa-IR" sz="2800" b="1" dirty="0" err="1">
                <a:solidFill>
                  <a:srgbClr val="FFFF00"/>
                </a:solidFill>
                <a:effectLst>
                  <a:outerShdw blurRad="38100" dist="38100" dir="2700000" algn="tl">
                    <a:srgbClr val="000000">
                      <a:alpha val="43137"/>
                    </a:srgbClr>
                  </a:outerShdw>
                </a:effectLst>
                <a:cs typeface="B Roya" panose="00000400000000000000" pitchFamily="2" charset="-78"/>
              </a:rPr>
              <a:t>لرنینگ</a:t>
            </a:r>
            <a:r>
              <a:rPr lang="fa-IR" sz="2800" b="1" dirty="0">
                <a:solidFill>
                  <a:srgbClr val="FFFF00"/>
                </a:solidFill>
                <a:effectLst>
                  <a:outerShdw blurRad="38100" dist="38100" dir="2700000" algn="tl">
                    <a:srgbClr val="000000">
                      <a:alpha val="43137"/>
                    </a:srgbClr>
                  </a:outerShdw>
                </a:effectLst>
                <a:cs typeface="B Roya" panose="00000400000000000000" pitchFamily="2" charset="-78"/>
              </a:rPr>
              <a:t> </a:t>
            </a:r>
            <a:r>
              <a:rPr lang="en-US" sz="2800" b="1" dirty="0">
                <a:solidFill>
                  <a:srgbClr val="FFFF00"/>
                </a:solidFill>
                <a:effectLst>
                  <a:outerShdw blurRad="38100" dist="38100" dir="2700000" algn="tl">
                    <a:srgbClr val="000000">
                      <a:alpha val="43137"/>
                    </a:srgbClr>
                  </a:outerShdw>
                </a:effectLst>
                <a:cs typeface="B Roya" panose="00000400000000000000" pitchFamily="2" charset="-78"/>
              </a:rPr>
              <a:t>Machine Learning</a:t>
            </a:r>
            <a:r>
              <a:rPr lang="fa-IR" sz="2800" b="1" dirty="0">
                <a:solidFill>
                  <a:srgbClr val="FFFF00"/>
                </a:solidFill>
                <a:effectLst>
                  <a:outerShdw blurRad="38100" dist="38100" dir="2700000" algn="tl">
                    <a:srgbClr val="000000">
                      <a:alpha val="43137"/>
                    </a:srgbClr>
                  </a:outerShdw>
                </a:effectLst>
                <a:cs typeface="B Roya" panose="00000400000000000000" pitchFamily="2" charset="-78"/>
              </a:rPr>
              <a:t> </a:t>
            </a:r>
          </a:p>
          <a:p>
            <a:pPr algn="just" rtl="1"/>
            <a:r>
              <a:rPr lang="fa-IR" sz="2800" b="1" dirty="0">
                <a:solidFill>
                  <a:schemeClr val="bg1"/>
                </a:solidFill>
                <a:effectLst>
                  <a:outerShdw blurRad="38100" dist="38100" dir="2700000" algn="tl">
                    <a:srgbClr val="000000">
                      <a:alpha val="43137"/>
                    </a:srgbClr>
                  </a:outerShdw>
                </a:effectLst>
                <a:cs typeface="B Roya" panose="00000400000000000000" pitchFamily="2" charset="-78"/>
              </a:rPr>
              <a:t>زیر مجموعه ای از هوش مصنوعی، شامل استفاده از </a:t>
            </a:r>
            <a:r>
              <a:rPr lang="fa-IR" sz="2800" b="1" dirty="0" err="1">
                <a:solidFill>
                  <a:schemeClr val="bg1"/>
                </a:solidFill>
                <a:effectLst>
                  <a:outerShdw blurRad="38100" dist="38100" dir="2700000" algn="tl">
                    <a:srgbClr val="000000">
                      <a:alpha val="43137"/>
                    </a:srgbClr>
                  </a:outerShdw>
                </a:effectLst>
                <a:cs typeface="B Roya" panose="00000400000000000000" pitchFamily="2" charset="-78"/>
              </a:rPr>
              <a:t>الگ</a:t>
            </a:r>
            <a:r>
              <a:rPr lang="fa-IR" sz="2800" b="1" dirty="0" err="1">
                <a:effectLst>
                  <a:outerShdw blurRad="38100" dist="38100" dir="2700000" algn="tl">
                    <a:srgbClr val="000000">
                      <a:alpha val="43137"/>
                    </a:srgbClr>
                  </a:outerShdw>
                </a:effectLst>
                <a:cs typeface="B Roya" panose="00000400000000000000" pitchFamily="2" charset="-78"/>
              </a:rPr>
              <a:t>وریتم</a:t>
            </a:r>
            <a:r>
              <a:rPr lang="fa-IR" sz="2800" b="1" dirty="0">
                <a:effectLst>
                  <a:outerShdw blurRad="38100" dist="38100" dir="2700000" algn="tl">
                    <a:srgbClr val="000000">
                      <a:alpha val="43137"/>
                    </a:srgbClr>
                  </a:outerShdw>
                </a:effectLst>
                <a:cs typeface="B Roya" panose="00000400000000000000" pitchFamily="2" charset="-78"/>
              </a:rPr>
              <a:t> ها </a:t>
            </a:r>
            <a:r>
              <a:rPr lang="fa-IR" sz="2800" b="1" dirty="0">
                <a:solidFill>
                  <a:schemeClr val="bg1"/>
                </a:solidFill>
                <a:effectLst>
                  <a:outerShdw blurRad="38100" dist="38100" dir="2700000" algn="tl">
                    <a:srgbClr val="000000">
                      <a:alpha val="43137"/>
                    </a:srgbClr>
                  </a:outerShdw>
                </a:effectLst>
                <a:cs typeface="B Roya" panose="00000400000000000000" pitchFamily="2" charset="-78"/>
              </a:rPr>
              <a:t>برای یادگیری </a:t>
            </a:r>
            <a:r>
              <a:rPr lang="fa-IR" sz="2800" b="1" dirty="0" err="1">
                <a:solidFill>
                  <a:schemeClr val="bg1"/>
                </a:solidFill>
                <a:effectLst>
                  <a:outerShdw blurRad="38100" dist="38100" dir="2700000" algn="tl">
                    <a:srgbClr val="000000">
                      <a:alpha val="43137"/>
                    </a:srgbClr>
                  </a:outerShdw>
                </a:effectLst>
                <a:cs typeface="B Roya" panose="00000400000000000000" pitchFamily="2" charset="-78"/>
              </a:rPr>
              <a:t>الگوها</a:t>
            </a:r>
            <a:r>
              <a:rPr lang="fa-IR" sz="2800" b="1" dirty="0">
                <a:solidFill>
                  <a:schemeClr val="bg1"/>
                </a:solidFill>
                <a:effectLst>
                  <a:outerShdw blurRad="38100" dist="38100" dir="2700000" algn="tl">
                    <a:srgbClr val="000000">
                      <a:alpha val="43137"/>
                    </a:srgbClr>
                  </a:outerShdw>
                </a:effectLst>
                <a:cs typeface="B Roya" panose="00000400000000000000" pitchFamily="2" charset="-78"/>
              </a:rPr>
              <a:t> از داده </a:t>
            </a:r>
            <a:r>
              <a:rPr lang="fa-IR" sz="2800" b="1" dirty="0" err="1" smtClean="0">
                <a:solidFill>
                  <a:schemeClr val="bg1"/>
                </a:solidFill>
                <a:effectLst>
                  <a:outerShdw blurRad="38100" dist="38100" dir="2700000" algn="tl">
                    <a:srgbClr val="000000">
                      <a:alpha val="43137"/>
                    </a:srgbClr>
                  </a:outerShdw>
                </a:effectLst>
                <a:cs typeface="B Roya" panose="00000400000000000000" pitchFamily="2" charset="-78"/>
              </a:rPr>
              <a:t>هاست</a:t>
            </a:r>
            <a:r>
              <a:rPr lang="fa-IR" sz="2800" b="1" dirty="0" smtClean="0">
                <a:solidFill>
                  <a:schemeClr val="bg1"/>
                </a:solidFill>
                <a:effectLst>
                  <a:outerShdw blurRad="38100" dist="38100" dir="2700000" algn="tl">
                    <a:srgbClr val="000000">
                      <a:alpha val="43137"/>
                    </a:srgbClr>
                  </a:outerShdw>
                </a:effectLst>
                <a:cs typeface="B Roya" panose="00000400000000000000" pitchFamily="2" charset="-78"/>
              </a:rPr>
              <a:t>.</a:t>
            </a:r>
            <a:endParaRPr lang="fa-IR" sz="2800" b="1" dirty="0">
              <a:solidFill>
                <a:schemeClr val="bg1"/>
              </a:solidFill>
              <a:effectLst>
                <a:outerShdw blurRad="38100" dist="38100" dir="2700000" algn="tl">
                  <a:srgbClr val="000000">
                    <a:alpha val="43137"/>
                  </a:srgbClr>
                </a:outerShdw>
              </a:effectLst>
              <a:cs typeface="B Roya" panose="00000400000000000000" pitchFamily="2" charset="-78"/>
            </a:endParaRPr>
          </a:p>
          <a:p>
            <a:pPr algn="just" rtl="1"/>
            <a:r>
              <a:rPr lang="fa-IR" sz="2800" b="1" dirty="0" err="1">
                <a:solidFill>
                  <a:srgbClr val="FFFF00"/>
                </a:solidFill>
                <a:effectLst>
                  <a:outerShdw blurRad="38100" dist="38100" dir="2700000" algn="tl">
                    <a:srgbClr val="000000">
                      <a:alpha val="43137"/>
                    </a:srgbClr>
                  </a:outerShdw>
                </a:effectLst>
                <a:cs typeface="B Roya" panose="00000400000000000000" pitchFamily="2" charset="-78"/>
              </a:rPr>
              <a:t>دیپ</a:t>
            </a:r>
            <a:r>
              <a:rPr lang="fa-IR" sz="2800" b="1" dirty="0">
                <a:solidFill>
                  <a:srgbClr val="FFFF00"/>
                </a:solidFill>
                <a:effectLst>
                  <a:outerShdw blurRad="38100" dist="38100" dir="2700000" algn="tl">
                    <a:srgbClr val="000000">
                      <a:alpha val="43137"/>
                    </a:srgbClr>
                  </a:outerShdw>
                </a:effectLst>
                <a:cs typeface="B Roya" panose="00000400000000000000" pitchFamily="2" charset="-78"/>
              </a:rPr>
              <a:t> </a:t>
            </a:r>
            <a:r>
              <a:rPr lang="fa-IR" sz="2800" b="1" dirty="0" err="1">
                <a:solidFill>
                  <a:srgbClr val="FFFF00"/>
                </a:solidFill>
                <a:effectLst>
                  <a:outerShdw blurRad="38100" dist="38100" dir="2700000" algn="tl">
                    <a:srgbClr val="000000">
                      <a:alpha val="43137"/>
                    </a:srgbClr>
                  </a:outerShdw>
                </a:effectLst>
                <a:cs typeface="B Roya" panose="00000400000000000000" pitchFamily="2" charset="-78"/>
              </a:rPr>
              <a:t>لرنینگ</a:t>
            </a:r>
            <a:r>
              <a:rPr lang="fa-IR" sz="2800" b="1" dirty="0">
                <a:solidFill>
                  <a:srgbClr val="FFFF00"/>
                </a:solidFill>
                <a:effectLst>
                  <a:outerShdw blurRad="38100" dist="38100" dir="2700000" algn="tl">
                    <a:srgbClr val="000000">
                      <a:alpha val="43137"/>
                    </a:srgbClr>
                  </a:outerShdw>
                </a:effectLst>
                <a:cs typeface="B Roya" panose="00000400000000000000" pitchFamily="2" charset="-78"/>
              </a:rPr>
              <a:t> </a:t>
            </a:r>
            <a:r>
              <a:rPr lang="en-US" sz="2800" b="1" dirty="0">
                <a:solidFill>
                  <a:srgbClr val="FFFF00"/>
                </a:solidFill>
                <a:effectLst>
                  <a:outerShdw blurRad="38100" dist="38100" dir="2700000" algn="tl">
                    <a:srgbClr val="000000">
                      <a:alpha val="43137"/>
                    </a:srgbClr>
                  </a:outerShdw>
                </a:effectLst>
                <a:cs typeface="B Roya" panose="00000400000000000000" pitchFamily="2" charset="-78"/>
              </a:rPr>
              <a:t>Deep Learning</a:t>
            </a:r>
            <a:endParaRPr lang="fa-IR" sz="2800" b="1" dirty="0">
              <a:solidFill>
                <a:srgbClr val="FFFF00"/>
              </a:solidFill>
              <a:effectLst>
                <a:outerShdw blurRad="38100" dist="38100" dir="2700000" algn="tl">
                  <a:srgbClr val="000000">
                    <a:alpha val="43137"/>
                  </a:srgbClr>
                </a:outerShdw>
              </a:effectLst>
              <a:cs typeface="B Roya" panose="00000400000000000000" pitchFamily="2" charset="-78"/>
            </a:endParaRPr>
          </a:p>
          <a:p>
            <a:pPr algn="just" rtl="1"/>
            <a:r>
              <a:rPr lang="fa-IR" sz="2800" b="1" dirty="0">
                <a:solidFill>
                  <a:schemeClr val="bg1"/>
                </a:solidFill>
                <a:effectLst>
                  <a:outerShdw blurRad="38100" dist="38100" dir="2700000" algn="tl">
                    <a:srgbClr val="000000">
                      <a:alpha val="43137"/>
                    </a:srgbClr>
                  </a:outerShdw>
                </a:effectLst>
                <a:cs typeface="B Roya" panose="00000400000000000000" pitchFamily="2" charset="-78"/>
              </a:rPr>
              <a:t>زیر مجموعه ای از ماشین </a:t>
            </a:r>
            <a:r>
              <a:rPr lang="fa-IR" sz="2800" b="1" dirty="0" err="1">
                <a:solidFill>
                  <a:schemeClr val="bg1"/>
                </a:solidFill>
                <a:effectLst>
                  <a:outerShdw blurRad="38100" dist="38100" dir="2700000" algn="tl">
                    <a:srgbClr val="000000">
                      <a:alpha val="43137"/>
                    </a:srgbClr>
                  </a:outerShdw>
                </a:effectLst>
                <a:cs typeface="B Roya" panose="00000400000000000000" pitchFamily="2" charset="-78"/>
              </a:rPr>
              <a:t>لرنینگ</a:t>
            </a:r>
            <a:r>
              <a:rPr lang="fa-IR" sz="2800" b="1" dirty="0">
                <a:solidFill>
                  <a:schemeClr val="bg1"/>
                </a:solidFill>
                <a:effectLst>
                  <a:outerShdw blurRad="38100" dist="38100" dir="2700000" algn="tl">
                    <a:srgbClr val="000000">
                      <a:alpha val="43137"/>
                    </a:srgbClr>
                  </a:outerShdw>
                </a:effectLst>
                <a:cs typeface="B Roya" panose="00000400000000000000" pitchFamily="2" charset="-78"/>
              </a:rPr>
              <a:t> است که از شبکه های </a:t>
            </a:r>
            <a:r>
              <a:rPr lang="fa-IR" sz="2800" b="1" dirty="0">
                <a:effectLst>
                  <a:outerShdw blurRad="38100" dist="38100" dir="2700000" algn="tl">
                    <a:srgbClr val="000000">
                      <a:alpha val="43137"/>
                    </a:srgbClr>
                  </a:outerShdw>
                </a:effectLst>
                <a:cs typeface="B Roya" panose="00000400000000000000" pitchFamily="2" charset="-78"/>
              </a:rPr>
              <a:t>عصبی</a:t>
            </a:r>
            <a:r>
              <a:rPr lang="fa-IR" sz="2800" b="1" dirty="0">
                <a:solidFill>
                  <a:schemeClr val="bg1"/>
                </a:solidFill>
                <a:effectLst>
                  <a:outerShdw blurRad="38100" dist="38100" dir="2700000" algn="tl">
                    <a:srgbClr val="000000">
                      <a:alpha val="43137"/>
                    </a:srgbClr>
                  </a:outerShdw>
                </a:effectLst>
                <a:cs typeface="B Roya" panose="00000400000000000000" pitchFamily="2" charset="-78"/>
              </a:rPr>
              <a:t> مصنوعی برای رسیدگی به وظایف پیچیده، به ویژه هنگام </a:t>
            </a:r>
            <a:r>
              <a:rPr lang="fa-IR" sz="2800" b="1" dirty="0">
                <a:effectLst>
                  <a:outerShdw blurRad="38100" dist="38100" dir="2700000" algn="tl">
                    <a:srgbClr val="000000">
                      <a:alpha val="43137"/>
                    </a:srgbClr>
                  </a:outerShdw>
                </a:effectLst>
                <a:cs typeface="B Roya" panose="00000400000000000000" pitchFamily="2" charset="-78"/>
              </a:rPr>
              <a:t>کار با </a:t>
            </a:r>
            <a:r>
              <a:rPr lang="fa-IR" sz="2800" b="1" dirty="0">
                <a:solidFill>
                  <a:schemeClr val="bg1"/>
                </a:solidFill>
                <a:effectLst>
                  <a:outerShdw blurRad="38100" dist="38100" dir="2700000" algn="tl">
                    <a:srgbClr val="000000">
                      <a:alpha val="43137"/>
                    </a:srgbClr>
                  </a:outerShdw>
                </a:effectLst>
                <a:cs typeface="B Roya" panose="00000400000000000000" pitchFamily="2" charset="-78"/>
              </a:rPr>
              <a:t>مجموعه داده های بزرگ استفاده می کند.</a:t>
            </a:r>
          </a:p>
          <a:p>
            <a:pPr algn="just" rtl="1"/>
            <a:r>
              <a:rPr lang="fa-IR" sz="2800" b="1" dirty="0">
                <a:solidFill>
                  <a:srgbClr val="FFFF00"/>
                </a:solidFill>
                <a:effectLst>
                  <a:outerShdw blurRad="38100" dist="38100" dir="2700000" algn="tl">
                    <a:srgbClr val="000000">
                      <a:alpha val="43137"/>
                    </a:srgbClr>
                  </a:outerShdw>
                </a:effectLst>
                <a:cs typeface="B Roya" panose="00000400000000000000" pitchFamily="2" charset="-78"/>
              </a:rPr>
              <a:t>شبکه عصبی </a:t>
            </a:r>
            <a:r>
              <a:rPr lang="en-US" sz="2800" b="1" dirty="0">
                <a:solidFill>
                  <a:srgbClr val="FFFF00"/>
                </a:solidFill>
                <a:effectLst>
                  <a:outerShdw blurRad="38100" dist="38100" dir="2700000" algn="tl">
                    <a:srgbClr val="000000">
                      <a:alpha val="43137"/>
                    </a:srgbClr>
                  </a:outerShdw>
                </a:effectLst>
                <a:cs typeface="B Roya" panose="00000400000000000000" pitchFamily="2" charset="-78"/>
              </a:rPr>
              <a:t>Neural Network</a:t>
            </a:r>
            <a:endParaRPr lang="fa-IR" sz="2800" b="1" dirty="0">
              <a:solidFill>
                <a:srgbClr val="FFFF00"/>
              </a:solidFill>
              <a:effectLst>
                <a:outerShdw blurRad="38100" dist="38100" dir="2700000" algn="tl">
                  <a:srgbClr val="000000">
                    <a:alpha val="43137"/>
                  </a:srgbClr>
                </a:outerShdw>
              </a:effectLst>
              <a:cs typeface="B Roya" panose="00000400000000000000" pitchFamily="2" charset="-78"/>
            </a:endParaRPr>
          </a:p>
          <a:p>
            <a:pPr algn="just" rtl="1"/>
            <a:r>
              <a:rPr lang="fa-IR" sz="2800" b="1" dirty="0" err="1">
                <a:solidFill>
                  <a:schemeClr val="bg1"/>
                </a:solidFill>
                <a:effectLst>
                  <a:outerShdw blurRad="38100" dist="38100" dir="2700000" algn="tl">
                    <a:srgbClr val="000000">
                      <a:alpha val="43137"/>
                    </a:srgbClr>
                  </a:outerShdw>
                </a:effectLst>
                <a:cs typeface="B Roya" panose="00000400000000000000" pitchFamily="2" charset="-78"/>
              </a:rPr>
              <a:t>شبکه‌های</a:t>
            </a:r>
            <a:r>
              <a:rPr lang="fa-IR" sz="2800" b="1" dirty="0">
                <a:solidFill>
                  <a:schemeClr val="bg1"/>
                </a:solidFill>
                <a:effectLst>
                  <a:outerShdw blurRad="38100" dist="38100" dir="2700000" algn="tl">
                    <a:srgbClr val="000000">
                      <a:alpha val="43137"/>
                    </a:srgbClr>
                  </a:outerShdw>
                </a:effectLst>
                <a:cs typeface="B Roya" panose="00000400000000000000" pitchFamily="2" charset="-78"/>
              </a:rPr>
              <a:t> عصبی </a:t>
            </a:r>
            <a:r>
              <a:rPr lang="fa-IR" sz="2800" b="1" dirty="0" smtClean="0">
                <a:solidFill>
                  <a:schemeClr val="bg1"/>
                </a:solidFill>
                <a:effectLst>
                  <a:outerShdw blurRad="38100" dist="38100" dir="2700000" algn="tl">
                    <a:srgbClr val="000000">
                      <a:alpha val="43137"/>
                    </a:srgbClr>
                  </a:outerShdw>
                </a:effectLst>
                <a:cs typeface="B Roya" panose="00000400000000000000" pitchFamily="2" charset="-78"/>
              </a:rPr>
              <a:t>با </a:t>
            </a:r>
            <a:r>
              <a:rPr lang="fa-IR" sz="2800" b="1" dirty="0">
                <a:solidFill>
                  <a:schemeClr val="bg1"/>
                </a:solidFill>
                <a:effectLst>
                  <a:outerShdw blurRad="38100" dist="38100" dir="2700000" algn="tl">
                    <a:srgbClr val="000000">
                      <a:alpha val="43137"/>
                    </a:srgbClr>
                  </a:outerShdw>
                </a:effectLst>
                <a:cs typeface="B Roya" panose="00000400000000000000" pitchFamily="2" charset="-78"/>
              </a:rPr>
              <a:t>الهام از مغز و اعصاب انسانی، توانایی یادگیری و تعمیم از </a:t>
            </a:r>
            <a:r>
              <a:rPr lang="fa-IR" sz="2800" b="1" dirty="0" err="1">
                <a:solidFill>
                  <a:schemeClr val="bg1"/>
                </a:solidFill>
                <a:effectLst>
                  <a:outerShdw blurRad="38100" dist="38100" dir="2700000" algn="tl">
                    <a:srgbClr val="000000">
                      <a:alpha val="43137"/>
                    </a:srgbClr>
                  </a:outerShdw>
                </a:effectLst>
                <a:cs typeface="B Roya" panose="00000400000000000000" pitchFamily="2" charset="-78"/>
              </a:rPr>
              <a:t>مثال‌ها</a:t>
            </a:r>
            <a:r>
              <a:rPr lang="fa-IR" sz="2800" b="1" dirty="0">
                <a:solidFill>
                  <a:schemeClr val="bg1"/>
                </a:solidFill>
                <a:effectLst>
                  <a:outerShdw blurRad="38100" dist="38100" dir="2700000" algn="tl">
                    <a:srgbClr val="000000">
                      <a:alpha val="43137"/>
                    </a:srgbClr>
                  </a:outerShdw>
                </a:effectLst>
                <a:cs typeface="B Roya" panose="00000400000000000000" pitchFamily="2" charset="-78"/>
              </a:rPr>
              <a:t> را دارند.</a:t>
            </a:r>
            <a:endParaRPr lang="en-US" sz="2800" b="1" dirty="0">
              <a:solidFill>
                <a:schemeClr val="bg1"/>
              </a:solidFill>
              <a:effectLst>
                <a:outerShdw blurRad="38100" dist="38100" dir="2700000" algn="tl">
                  <a:srgbClr val="000000">
                    <a:alpha val="43137"/>
                  </a:srgbClr>
                </a:outerShdw>
              </a:effectLst>
              <a:cs typeface="B Roya" panose="00000400000000000000" pitchFamily="2" charset="-78"/>
            </a:endParaRPr>
          </a:p>
        </p:txBody>
      </p:sp>
      <p:grpSp>
        <p:nvGrpSpPr>
          <p:cNvPr id="5" name="Group 4"/>
          <p:cNvGrpSpPr/>
          <p:nvPr/>
        </p:nvGrpSpPr>
        <p:grpSpPr>
          <a:xfrm>
            <a:off x="8037748" y="535090"/>
            <a:ext cx="3535611" cy="613148"/>
            <a:chOff x="1507383" y="1915639"/>
            <a:chExt cx="3535611" cy="613148"/>
          </a:xfrm>
        </p:grpSpPr>
        <p:sp>
          <p:nvSpPr>
            <p:cNvPr id="7" name="Rectangle 6"/>
            <p:cNvSpPr/>
            <p:nvPr/>
          </p:nvSpPr>
          <p:spPr>
            <a:xfrm>
              <a:off x="1507383" y="1915639"/>
              <a:ext cx="3535611" cy="613148"/>
            </a:xfrm>
            <a:prstGeom prst="rect">
              <a:avLst/>
            </a:prstGeom>
            <a:solidFill>
              <a:schemeClr val="accent6">
                <a:lumMod val="50000"/>
              </a:schemeClr>
            </a:solidFill>
            <a:ln>
              <a:solidFill>
                <a:schemeClr val="tx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8" name="Rectangle 7"/>
            <p:cNvSpPr/>
            <p:nvPr/>
          </p:nvSpPr>
          <p:spPr>
            <a:xfrm>
              <a:off x="1507383" y="1915639"/>
              <a:ext cx="3535611" cy="613148"/>
            </a:xfrm>
            <a:prstGeom prst="rect">
              <a:avLst/>
            </a:prstGeom>
            <a:solidFill>
              <a:srgbClr val="7030A0"/>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a-IR" sz="3600" b="1" kern="1200" dirty="0" smtClean="0">
                  <a:effectLst>
                    <a:outerShdw blurRad="38100" dist="38100" dir="2700000" algn="tl">
                      <a:srgbClr val="000000">
                        <a:alpha val="43137"/>
                      </a:srgbClr>
                    </a:outerShdw>
                  </a:effectLst>
                  <a:cs typeface="B Roya" panose="00000400000000000000" pitchFamily="2" charset="-78"/>
                </a:rPr>
                <a:t>تعاریف و مفاهیم</a:t>
              </a:r>
              <a:endParaRPr lang="en-US" sz="3600" b="1" kern="1200" dirty="0">
                <a:effectLst>
                  <a:outerShdw blurRad="38100" dist="38100" dir="2700000" algn="tl">
                    <a:srgbClr val="000000">
                      <a:alpha val="43137"/>
                    </a:srgbClr>
                  </a:outerShdw>
                </a:effectLst>
                <a:cs typeface="B Roya" panose="00000400000000000000" pitchFamily="2" charset="-78"/>
              </a:endParaRPr>
            </a:p>
          </p:txBody>
        </p:sp>
      </p:grpSp>
    </p:spTree>
    <p:extLst>
      <p:ext uri="{BB962C8B-B14F-4D97-AF65-F5344CB8AC3E}">
        <p14:creationId xmlns:p14="http://schemas.microsoft.com/office/powerpoint/2010/main" val="2273403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0325" y="1531696"/>
            <a:ext cx="11163993" cy="2985433"/>
          </a:xfrm>
          <a:prstGeom prst="rect">
            <a:avLst/>
          </a:prstGeom>
          <a:noFill/>
        </p:spPr>
        <p:txBody>
          <a:bodyPr wrap="square" rtlCol="0">
            <a:spAutoFit/>
          </a:bodyPr>
          <a:lstStyle/>
          <a:p>
            <a:pPr algn="just" rtl="1"/>
            <a:r>
              <a:rPr lang="fa-IR" sz="3600" b="1" dirty="0" err="1">
                <a:solidFill>
                  <a:srgbClr val="FFFF00"/>
                </a:solidFill>
                <a:effectLst>
                  <a:outerShdw blurRad="38100" dist="38100" dir="2700000" algn="tl">
                    <a:srgbClr val="000000">
                      <a:alpha val="43137"/>
                    </a:srgbClr>
                  </a:outerShdw>
                </a:effectLst>
                <a:cs typeface="B Roya" panose="00000400000000000000" pitchFamily="2" charset="-78"/>
              </a:rPr>
              <a:t>پرامپت</a:t>
            </a:r>
            <a:r>
              <a:rPr lang="fa-IR" sz="3600" b="1" dirty="0">
                <a:solidFill>
                  <a:srgbClr val="FFFF00"/>
                </a:solidFill>
                <a:effectLst>
                  <a:outerShdw blurRad="38100" dist="38100" dir="2700000" algn="tl">
                    <a:srgbClr val="000000">
                      <a:alpha val="43137"/>
                    </a:srgbClr>
                  </a:outerShdw>
                </a:effectLst>
                <a:cs typeface="B Roya" panose="00000400000000000000" pitchFamily="2" charset="-78"/>
              </a:rPr>
              <a:t> </a:t>
            </a:r>
            <a:r>
              <a:rPr lang="en-US" sz="3600" b="1" dirty="0" smtClean="0">
                <a:solidFill>
                  <a:srgbClr val="FFFF00"/>
                </a:solidFill>
                <a:effectLst>
                  <a:outerShdw blurRad="38100" dist="38100" dir="2700000" algn="tl">
                    <a:srgbClr val="000000">
                      <a:alpha val="43137"/>
                    </a:srgbClr>
                  </a:outerShdw>
                </a:effectLst>
                <a:cs typeface="B Roya" panose="00000400000000000000" pitchFamily="2" charset="-78"/>
              </a:rPr>
              <a:t>Prompt</a:t>
            </a:r>
            <a:endParaRPr lang="fa-IR" sz="3600" b="1" dirty="0">
              <a:solidFill>
                <a:srgbClr val="FFFF00"/>
              </a:solidFill>
              <a:effectLst>
                <a:outerShdw blurRad="38100" dist="38100" dir="2700000" algn="tl">
                  <a:srgbClr val="000000">
                    <a:alpha val="43137"/>
                  </a:srgbClr>
                </a:outerShdw>
              </a:effectLst>
              <a:cs typeface="B Roya" panose="00000400000000000000" pitchFamily="2" charset="-78"/>
            </a:endParaRPr>
          </a:p>
          <a:p>
            <a:pPr algn="just" rtl="1"/>
            <a:r>
              <a:rPr lang="fa-IR" sz="3200" b="1" dirty="0" err="1">
                <a:solidFill>
                  <a:schemeClr val="bg1"/>
                </a:solidFill>
                <a:effectLst>
                  <a:outerShdw blurRad="38100" dist="38100" dir="2700000" algn="tl">
                    <a:srgbClr val="000000">
                      <a:alpha val="43137"/>
                    </a:srgbClr>
                  </a:outerShdw>
                </a:effectLst>
                <a:cs typeface="B Roya" panose="00000400000000000000" pitchFamily="2" charset="-78"/>
              </a:rPr>
              <a:t>پرامپت</a:t>
            </a:r>
            <a:r>
              <a:rPr lang="en-US" sz="3200" b="1" dirty="0">
                <a:solidFill>
                  <a:schemeClr val="bg1"/>
                </a:solidFill>
                <a:effectLst>
                  <a:outerShdw blurRad="38100" dist="38100" dir="2700000" algn="tl">
                    <a:srgbClr val="000000">
                      <a:alpha val="43137"/>
                    </a:srgbClr>
                  </a:outerShdw>
                </a:effectLst>
                <a:cs typeface="B Roya" panose="00000400000000000000" pitchFamily="2" charset="-78"/>
              </a:rPr>
              <a:t> Prompt </a:t>
            </a:r>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به یافتن و استفاده از فرامین و </a:t>
            </a:r>
            <a:r>
              <a:rPr lang="fa-IR" sz="3200" b="1" dirty="0" err="1">
                <a:solidFill>
                  <a:schemeClr val="bg1"/>
                </a:solidFill>
                <a:effectLst>
                  <a:outerShdw blurRad="38100" dist="38100" dir="2700000" algn="tl">
                    <a:srgbClr val="000000">
                      <a:alpha val="43137"/>
                    </a:srgbClr>
                  </a:outerShdw>
                </a:effectLst>
                <a:cs typeface="B Roya" panose="00000400000000000000" pitchFamily="2" charset="-78"/>
              </a:rPr>
              <a:t>دستورالعمل‌هایی</a:t>
            </a:r>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 گفته </a:t>
            </a:r>
            <a:r>
              <a:rPr lang="fa-IR" sz="3200" b="1" dirty="0" err="1">
                <a:solidFill>
                  <a:schemeClr val="bg1"/>
                </a:solidFill>
                <a:effectLst>
                  <a:outerShdw blurRad="38100" dist="38100" dir="2700000" algn="tl">
                    <a:srgbClr val="000000">
                      <a:alpha val="43137"/>
                    </a:srgbClr>
                  </a:outerShdw>
                </a:effectLst>
                <a:cs typeface="B Roya" panose="00000400000000000000" pitchFamily="2" charset="-78"/>
              </a:rPr>
              <a:t>می‌شود</a:t>
            </a:r>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 که به کمک آن با هوش مصنوعی ارتباط برقرار </a:t>
            </a:r>
            <a:r>
              <a:rPr lang="fa-IR" sz="3200" b="1" dirty="0" err="1">
                <a:solidFill>
                  <a:schemeClr val="bg1"/>
                </a:solidFill>
                <a:effectLst>
                  <a:outerShdw blurRad="38100" dist="38100" dir="2700000" algn="tl">
                    <a:srgbClr val="000000">
                      <a:alpha val="43137"/>
                    </a:srgbClr>
                  </a:outerShdw>
                </a:effectLst>
                <a:cs typeface="B Roya" panose="00000400000000000000" pitchFamily="2" charset="-78"/>
              </a:rPr>
              <a:t>می‌کنیم</a:t>
            </a:r>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 </a:t>
            </a:r>
            <a:r>
              <a:rPr lang="fa-IR" sz="3200" b="1" dirty="0" err="1">
                <a:solidFill>
                  <a:schemeClr val="bg1"/>
                </a:solidFill>
                <a:effectLst>
                  <a:outerShdw blurRad="38100" dist="38100" dir="2700000" algn="tl">
                    <a:srgbClr val="000000">
                      <a:alpha val="43137"/>
                    </a:srgbClr>
                  </a:outerShdw>
                </a:effectLst>
                <a:cs typeface="B Roya" panose="00000400000000000000" pitchFamily="2" charset="-78"/>
              </a:rPr>
              <a:t>دست‌یابی</a:t>
            </a:r>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 به فرامین کاربردی </a:t>
            </a:r>
            <a:r>
              <a:rPr lang="fa-IR" sz="3200" b="1" dirty="0" err="1">
                <a:solidFill>
                  <a:schemeClr val="bg1"/>
                </a:solidFill>
                <a:effectLst>
                  <a:outerShdw blurRad="38100" dist="38100" dir="2700000" algn="tl">
                    <a:srgbClr val="000000">
                      <a:alpha val="43137"/>
                    </a:srgbClr>
                  </a:outerShdw>
                </a:effectLst>
                <a:cs typeface="B Roya" panose="00000400000000000000" pitchFamily="2" charset="-78"/>
              </a:rPr>
              <a:t>می‌تواند</a:t>
            </a:r>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 منجر به بهبود نتایج خروجی شود و </a:t>
            </a:r>
            <a:r>
              <a:rPr lang="fa-IR" sz="3200" b="1" dirty="0" err="1">
                <a:solidFill>
                  <a:schemeClr val="bg1"/>
                </a:solidFill>
                <a:effectLst>
                  <a:outerShdw blurRad="38100" dist="38100" dir="2700000" algn="tl">
                    <a:srgbClr val="000000">
                      <a:alpha val="43137"/>
                    </a:srgbClr>
                  </a:outerShdw>
                </a:effectLst>
                <a:cs typeface="B Roya" panose="00000400000000000000" pitchFamily="2" charset="-78"/>
              </a:rPr>
              <a:t>پاسخ‌ها</a:t>
            </a:r>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 بیشتر به هدف ما نزدیک خواهند شد.</a:t>
            </a:r>
            <a:endParaRPr lang="en-US" sz="3200" b="1" dirty="0">
              <a:solidFill>
                <a:schemeClr val="bg1"/>
              </a:solidFill>
              <a:effectLst>
                <a:outerShdw blurRad="38100" dist="38100" dir="2700000" algn="tl">
                  <a:srgbClr val="000000">
                    <a:alpha val="43137"/>
                  </a:srgbClr>
                </a:outerShdw>
              </a:effectLst>
              <a:cs typeface="B Roya" panose="00000400000000000000" pitchFamily="2" charset="-78"/>
            </a:endParaRPr>
          </a:p>
          <a:p>
            <a:pPr algn="just" rtl="1"/>
            <a:endParaRPr lang="en-US" sz="2400" b="1" dirty="0">
              <a:solidFill>
                <a:schemeClr val="bg1"/>
              </a:solidFill>
              <a:effectLst>
                <a:outerShdw blurRad="38100" dist="38100" dir="2700000" algn="tl">
                  <a:srgbClr val="000000">
                    <a:alpha val="43137"/>
                  </a:srgbClr>
                </a:outerShdw>
              </a:effectLst>
              <a:cs typeface="B Roya" panose="00000400000000000000" pitchFamily="2" charset="-78"/>
            </a:endParaRPr>
          </a:p>
        </p:txBody>
      </p:sp>
      <p:sp>
        <p:nvSpPr>
          <p:cNvPr id="4" name="TextBox 3"/>
          <p:cNvSpPr txBox="1"/>
          <p:nvPr/>
        </p:nvSpPr>
        <p:spPr>
          <a:xfrm>
            <a:off x="540326" y="4038812"/>
            <a:ext cx="11163993" cy="2123658"/>
          </a:xfrm>
          <a:prstGeom prst="rect">
            <a:avLst/>
          </a:prstGeom>
          <a:noFill/>
        </p:spPr>
        <p:txBody>
          <a:bodyPr wrap="square" rtlCol="0">
            <a:spAutoFit/>
          </a:bodyPr>
          <a:lstStyle/>
          <a:p>
            <a:pPr algn="just" rtl="1"/>
            <a:r>
              <a:rPr lang="fa-IR" sz="3600" b="1" dirty="0">
                <a:solidFill>
                  <a:srgbClr val="FFFF00"/>
                </a:solidFill>
                <a:effectLst>
                  <a:outerShdw blurRad="50800" dist="38100" dir="5400000" algn="t" rotWithShape="0">
                    <a:prstClr val="black">
                      <a:alpha val="40000"/>
                    </a:prstClr>
                  </a:outerShdw>
                </a:effectLst>
                <a:cs typeface="B Roya" panose="00000400000000000000" pitchFamily="2" charset="-78"/>
              </a:rPr>
              <a:t>مثال ها و</a:t>
            </a:r>
            <a:r>
              <a:rPr lang="en-US" sz="3600" b="1" dirty="0">
                <a:solidFill>
                  <a:srgbClr val="FFFF00"/>
                </a:solidFill>
                <a:effectLst>
                  <a:outerShdw blurRad="50800" dist="38100" dir="5400000" algn="t" rotWithShape="0">
                    <a:prstClr val="black">
                      <a:alpha val="40000"/>
                    </a:prstClr>
                  </a:outerShdw>
                </a:effectLst>
                <a:cs typeface="B Roya" panose="00000400000000000000" pitchFamily="2" charset="-78"/>
              </a:rPr>
              <a:t>chat bot </a:t>
            </a:r>
            <a:r>
              <a:rPr lang="fa-IR" sz="3600" b="1" dirty="0">
                <a:solidFill>
                  <a:srgbClr val="FFFF00"/>
                </a:solidFill>
                <a:effectLst>
                  <a:outerShdw blurRad="50800" dist="38100" dir="5400000" algn="t" rotWithShape="0">
                    <a:prstClr val="black">
                      <a:alpha val="40000"/>
                    </a:prstClr>
                  </a:outerShdw>
                </a:effectLst>
                <a:cs typeface="B Roya" panose="00000400000000000000" pitchFamily="2" charset="-78"/>
              </a:rPr>
              <a:t> های هوش مصنوعی </a:t>
            </a:r>
            <a:endParaRPr lang="fa-IR" sz="3600" b="1" dirty="0" smtClean="0">
              <a:solidFill>
                <a:srgbClr val="FFFF00"/>
              </a:solidFill>
              <a:effectLst>
                <a:outerShdw blurRad="38100" dist="38100" dir="2700000" algn="tl">
                  <a:srgbClr val="000000">
                    <a:alpha val="43137"/>
                  </a:srgbClr>
                </a:outerShdw>
              </a:effectLst>
              <a:cs typeface="B Roya" panose="00000400000000000000" pitchFamily="2" charset="-78"/>
            </a:endParaRPr>
          </a:p>
          <a:p>
            <a:pPr algn="just" rtl="1"/>
            <a:r>
              <a:rPr lang="fa-IR" sz="3200" b="1" dirty="0" smtClean="0">
                <a:solidFill>
                  <a:schemeClr val="bg1"/>
                </a:solidFill>
                <a:effectLst>
                  <a:outerShdw blurRad="38100" dist="38100" dir="2700000" algn="tl">
                    <a:srgbClr val="000000">
                      <a:alpha val="43137"/>
                    </a:srgbClr>
                  </a:outerShdw>
                </a:effectLst>
                <a:cs typeface="B Roya" panose="00000400000000000000" pitchFamily="2" charset="-78"/>
              </a:rPr>
              <a:t>هم </a:t>
            </a:r>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اکنون چت </a:t>
            </a:r>
            <a:r>
              <a:rPr lang="fa-IR" sz="3200" b="1" dirty="0" err="1">
                <a:solidFill>
                  <a:schemeClr val="bg1"/>
                </a:solidFill>
                <a:effectLst>
                  <a:outerShdw blurRad="38100" dist="38100" dir="2700000" algn="tl">
                    <a:srgbClr val="000000">
                      <a:alpha val="43137"/>
                    </a:srgbClr>
                  </a:outerShdw>
                </a:effectLst>
                <a:cs typeface="B Roya" panose="00000400000000000000" pitchFamily="2" charset="-78"/>
              </a:rPr>
              <a:t>بات</a:t>
            </a:r>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 های بسیار متنوعی برای استفاده وجود دارد و تقریبا در هر زمینه سرویس مناسبی را می توان یافت اما می توان گفت که تقریبا هیچکدام رایگان نیستند در اینجا تنها به چت </a:t>
            </a:r>
            <a:r>
              <a:rPr lang="fa-IR" sz="3200" b="1" dirty="0" err="1">
                <a:solidFill>
                  <a:schemeClr val="bg1"/>
                </a:solidFill>
                <a:effectLst>
                  <a:outerShdw blurRad="38100" dist="38100" dir="2700000" algn="tl">
                    <a:srgbClr val="000000">
                      <a:alpha val="43137"/>
                    </a:srgbClr>
                  </a:outerShdw>
                </a:effectLst>
                <a:cs typeface="B Roya" panose="00000400000000000000" pitchFamily="2" charset="-78"/>
              </a:rPr>
              <a:t>بات</a:t>
            </a:r>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 های قابل استفاده و تا حدی رایگان اشاره می </a:t>
            </a:r>
            <a:r>
              <a:rPr lang="fa-IR" sz="3200" b="1" dirty="0" smtClean="0">
                <a:solidFill>
                  <a:schemeClr val="bg1"/>
                </a:solidFill>
                <a:effectLst>
                  <a:outerShdw blurRad="38100" dist="38100" dir="2700000" algn="tl">
                    <a:srgbClr val="000000">
                      <a:alpha val="43137"/>
                    </a:srgbClr>
                  </a:outerShdw>
                </a:effectLst>
                <a:cs typeface="B Roya" panose="00000400000000000000" pitchFamily="2" charset="-78"/>
              </a:rPr>
              <a:t>شود</a:t>
            </a:r>
            <a:endParaRPr lang="en-US" sz="3200" b="1" dirty="0">
              <a:solidFill>
                <a:schemeClr val="bg1"/>
              </a:solidFill>
              <a:effectLst>
                <a:outerShdw blurRad="38100" dist="38100" dir="2700000" algn="tl">
                  <a:srgbClr val="000000">
                    <a:alpha val="43137"/>
                  </a:srgbClr>
                </a:outerShdw>
              </a:effectLst>
              <a:cs typeface="B Roya" panose="00000400000000000000" pitchFamily="2" charset="-78"/>
            </a:endParaRPr>
          </a:p>
        </p:txBody>
      </p:sp>
      <p:grpSp>
        <p:nvGrpSpPr>
          <p:cNvPr id="6" name="Group 5"/>
          <p:cNvGrpSpPr/>
          <p:nvPr/>
        </p:nvGrpSpPr>
        <p:grpSpPr>
          <a:xfrm>
            <a:off x="8037748" y="535090"/>
            <a:ext cx="3535611" cy="613148"/>
            <a:chOff x="1507383" y="1915639"/>
            <a:chExt cx="3535611" cy="613148"/>
          </a:xfrm>
        </p:grpSpPr>
        <p:sp>
          <p:nvSpPr>
            <p:cNvPr id="7" name="Rectangle 6"/>
            <p:cNvSpPr/>
            <p:nvPr/>
          </p:nvSpPr>
          <p:spPr>
            <a:xfrm>
              <a:off x="1507383" y="1915639"/>
              <a:ext cx="3535611" cy="613148"/>
            </a:xfrm>
            <a:prstGeom prst="rect">
              <a:avLst/>
            </a:prstGeom>
            <a:solidFill>
              <a:schemeClr val="accent6">
                <a:lumMod val="50000"/>
              </a:schemeClr>
            </a:solidFill>
            <a:ln>
              <a:solidFill>
                <a:schemeClr val="tx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8" name="Rectangle 7"/>
            <p:cNvSpPr/>
            <p:nvPr/>
          </p:nvSpPr>
          <p:spPr>
            <a:xfrm>
              <a:off x="1507383" y="1915639"/>
              <a:ext cx="3535611" cy="613148"/>
            </a:xfrm>
            <a:prstGeom prst="rect">
              <a:avLst/>
            </a:prstGeom>
            <a:solidFill>
              <a:srgbClr val="7030A0"/>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a-IR" sz="3600" b="1" kern="1200" dirty="0" smtClean="0">
                  <a:effectLst>
                    <a:outerShdw blurRad="38100" dist="38100" dir="2700000" algn="tl">
                      <a:srgbClr val="000000">
                        <a:alpha val="43137"/>
                      </a:srgbClr>
                    </a:outerShdw>
                  </a:effectLst>
                  <a:cs typeface="B Roya" panose="00000400000000000000" pitchFamily="2" charset="-78"/>
                </a:rPr>
                <a:t>تعاریف و مفاهیم</a:t>
              </a:r>
              <a:endParaRPr lang="en-US" sz="3600" b="1" kern="1200" dirty="0">
                <a:effectLst>
                  <a:outerShdw blurRad="38100" dist="38100" dir="2700000" algn="tl">
                    <a:srgbClr val="000000">
                      <a:alpha val="43137"/>
                    </a:srgbClr>
                  </a:outerShdw>
                </a:effectLst>
                <a:cs typeface="B Roya" panose="00000400000000000000" pitchFamily="2" charset="-78"/>
              </a:endParaRPr>
            </a:p>
          </p:txBody>
        </p:sp>
      </p:grpSp>
    </p:spTree>
    <p:extLst>
      <p:ext uri="{BB962C8B-B14F-4D97-AF65-F5344CB8AC3E}">
        <p14:creationId xmlns:p14="http://schemas.microsoft.com/office/powerpoint/2010/main" val="611873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410" y="602038"/>
            <a:ext cx="11096368" cy="6001643"/>
          </a:xfrm>
          <a:prstGeom prst="rect">
            <a:avLst/>
          </a:prstGeom>
        </p:spPr>
        <p:txBody>
          <a:bodyPr wrap="square">
            <a:spAutoFit/>
          </a:bodyPr>
          <a:lstStyle/>
          <a:p>
            <a:pPr algn="just" rtl="1"/>
            <a:r>
              <a:rPr lang="fa-IR" sz="2400" dirty="0">
                <a:solidFill>
                  <a:schemeClr val="bg1"/>
                </a:solidFill>
                <a:latin typeface="IRANSansX2"/>
                <a:cs typeface="B Roya" panose="00000400000000000000" pitchFamily="2" charset="-78"/>
              </a:rPr>
              <a:t>اکنون هوش مصنوعی در بخش های گوناگون مورد استفاده قرار می گیرد ما در اینجا از تعاریف و مفاهیم گذر کرده و مستقیما به </a:t>
            </a:r>
            <a:r>
              <a:rPr lang="fa-IR" sz="2400" dirty="0" err="1">
                <a:solidFill>
                  <a:schemeClr val="bg1"/>
                </a:solidFill>
                <a:latin typeface="IRANSansX2"/>
                <a:cs typeface="B Roya" panose="00000400000000000000" pitchFamily="2" charset="-78"/>
              </a:rPr>
              <a:t>کاربردها</a:t>
            </a:r>
            <a:r>
              <a:rPr lang="fa-IR" sz="2400" dirty="0">
                <a:solidFill>
                  <a:schemeClr val="bg1"/>
                </a:solidFill>
                <a:latin typeface="IRANSansX2"/>
                <a:cs typeface="B Roya" panose="00000400000000000000" pitchFamily="2" charset="-78"/>
              </a:rPr>
              <a:t> و روش استفاده می پردازیم،‌ در صورت تمایل به مطالعه مفاهیم و تعاریف </a:t>
            </a:r>
            <a:r>
              <a:rPr lang="fa-IR" sz="2400" dirty="0" err="1">
                <a:solidFill>
                  <a:schemeClr val="bg1"/>
                </a:solidFill>
                <a:latin typeface="IRANSansX2"/>
                <a:cs typeface="B Roya" panose="00000400000000000000" pitchFamily="2" charset="-78"/>
              </a:rPr>
              <a:t>پاورپوینت</a:t>
            </a:r>
            <a:r>
              <a:rPr lang="fa-IR" sz="2400" dirty="0">
                <a:solidFill>
                  <a:schemeClr val="bg1"/>
                </a:solidFill>
                <a:latin typeface="IRANSansX2"/>
                <a:cs typeface="B Roya" panose="00000400000000000000" pitchFamily="2" charset="-78"/>
              </a:rPr>
              <a:t> انتهای متن را دانلود بفرمایید.</a:t>
            </a:r>
          </a:p>
          <a:p>
            <a:pPr algn="just" rtl="1"/>
            <a:r>
              <a:rPr lang="fa-IR" sz="2400" dirty="0">
                <a:solidFill>
                  <a:schemeClr val="bg1"/>
                </a:solidFill>
                <a:latin typeface="IRANSansX2"/>
                <a:cs typeface="B Roya" panose="00000400000000000000" pitchFamily="2" charset="-78"/>
              </a:rPr>
              <a:t>در همین ابتدا عرض کنم که به ترتیب کیفیت و دقت استفاده </a:t>
            </a:r>
            <a:r>
              <a:rPr lang="fa-IR" sz="2400" dirty="0" smtClean="0">
                <a:solidFill>
                  <a:schemeClr val="bg1"/>
                </a:solidFill>
                <a:latin typeface="IRANSansX2"/>
                <a:cs typeface="B Roya" panose="00000400000000000000" pitchFamily="2" charset="-78"/>
              </a:rPr>
              <a:t>از سرویس های </a:t>
            </a:r>
            <a:r>
              <a:rPr lang="fa-IR" sz="2400" dirty="0">
                <a:solidFill>
                  <a:schemeClr val="bg1"/>
                </a:solidFill>
                <a:latin typeface="IRANSansX2"/>
                <a:cs typeface="B Roya" panose="00000400000000000000" pitchFamily="2" charset="-78"/>
              </a:rPr>
              <a:t>هوش </a:t>
            </a:r>
            <a:r>
              <a:rPr lang="fa-IR" sz="2400" dirty="0" smtClean="0">
                <a:solidFill>
                  <a:schemeClr val="bg1"/>
                </a:solidFill>
                <a:latin typeface="IRANSansX2"/>
                <a:cs typeface="B Roya" panose="00000400000000000000" pitchFamily="2" charset="-78"/>
              </a:rPr>
              <a:t>مصنوعی زیر </a:t>
            </a:r>
            <a:r>
              <a:rPr lang="fa-IR" sz="2400" dirty="0">
                <a:solidFill>
                  <a:schemeClr val="bg1"/>
                </a:solidFill>
                <a:latin typeface="IRANSansX2"/>
                <a:cs typeface="B Roya" panose="00000400000000000000" pitchFamily="2" charset="-78"/>
              </a:rPr>
              <a:t>را پیشنهاد می کنم که همگی نیز رایگان هستند. در ادامه انواع هوش های مصنوعی دیگر نیز معرفی شده </a:t>
            </a:r>
            <a:r>
              <a:rPr lang="fa-IR" sz="2400" dirty="0" err="1">
                <a:solidFill>
                  <a:schemeClr val="bg1"/>
                </a:solidFill>
                <a:latin typeface="IRANSansX2"/>
                <a:cs typeface="B Roya" panose="00000400000000000000" pitchFamily="2" charset="-78"/>
              </a:rPr>
              <a:t>اند</a:t>
            </a:r>
            <a:r>
              <a:rPr lang="fa-IR" sz="2400" dirty="0">
                <a:solidFill>
                  <a:schemeClr val="bg1"/>
                </a:solidFill>
                <a:latin typeface="IRANSansX2"/>
                <a:cs typeface="B Roya" panose="00000400000000000000" pitchFamily="2" charset="-78"/>
              </a:rPr>
              <a:t>.</a:t>
            </a:r>
          </a:p>
          <a:p>
            <a:pPr algn="just" rtl="1"/>
            <a:endParaRPr lang="fa-IR" sz="2400" dirty="0" smtClean="0">
              <a:solidFill>
                <a:schemeClr val="bg1"/>
              </a:solidFill>
              <a:latin typeface="IRANSansX2"/>
              <a:cs typeface="B Roya" panose="00000400000000000000" pitchFamily="2" charset="-78"/>
            </a:endParaRPr>
          </a:p>
          <a:p>
            <a:pPr marL="342900" indent="-342900" algn="just" rtl="1">
              <a:buFont typeface="Arial" panose="020B0604020202020204" pitchFamily="34" charset="0"/>
              <a:buChar char="•"/>
            </a:pPr>
            <a:r>
              <a:rPr lang="fa-IR" sz="2400" dirty="0" smtClean="0">
                <a:solidFill>
                  <a:srgbClr val="FFFF00"/>
                </a:solidFill>
                <a:latin typeface="IRANSansX2"/>
                <a:cs typeface="B Roya" panose="00000400000000000000" pitchFamily="2" charset="-78"/>
              </a:rPr>
              <a:t>- </a:t>
            </a:r>
            <a:r>
              <a:rPr lang="fa-IR" sz="2400" u="sng" dirty="0" err="1" smtClean="0">
                <a:solidFill>
                  <a:srgbClr val="FFFF00"/>
                </a:solidFill>
                <a:latin typeface="IRANSansX2"/>
                <a:cs typeface="B Roya" panose="00000400000000000000" pitchFamily="2" charset="-78"/>
              </a:rPr>
              <a:t>کلاد</a:t>
            </a:r>
            <a:r>
              <a:rPr lang="fa-IR" sz="2400" u="sng" dirty="0" smtClean="0">
                <a:solidFill>
                  <a:srgbClr val="FFFF00"/>
                </a:solidFill>
                <a:latin typeface="IRANSansX2"/>
                <a:cs typeface="B Roya" panose="00000400000000000000" pitchFamily="2" charset="-78"/>
              </a:rPr>
              <a:t>  </a:t>
            </a:r>
            <a:r>
              <a:rPr lang="fa-IR" sz="2400" dirty="0" smtClean="0">
                <a:solidFill>
                  <a:srgbClr val="FFFF00"/>
                </a:solidFill>
                <a:latin typeface="IRANSansX2"/>
                <a:cs typeface="B Roya" panose="00000400000000000000" pitchFamily="2" charset="-78"/>
              </a:rPr>
              <a:t>   </a:t>
            </a:r>
            <a:r>
              <a:rPr lang="en-US" sz="2400" dirty="0" smtClean="0">
                <a:solidFill>
                  <a:srgbClr val="FFFF00"/>
                </a:solidFill>
                <a:latin typeface="IRANSansX2"/>
                <a:cs typeface="B Roya" panose="00000400000000000000" pitchFamily="2" charset="-78"/>
              </a:rPr>
              <a:t> https://claude.ai/</a:t>
            </a:r>
            <a:endParaRPr lang="fa-IR" sz="2400" dirty="0" smtClean="0">
              <a:solidFill>
                <a:srgbClr val="FFFF00"/>
              </a:solidFill>
              <a:latin typeface="IRANSansX2"/>
              <a:cs typeface="B Roya" panose="00000400000000000000" pitchFamily="2" charset="-78"/>
            </a:endParaRPr>
          </a:p>
          <a:p>
            <a:pPr marL="342900" indent="-342900" algn="just" rtl="1">
              <a:buFont typeface="Arial" panose="020B0604020202020204" pitchFamily="34" charset="0"/>
              <a:buChar char="•"/>
            </a:pPr>
            <a:r>
              <a:rPr lang="fa-IR" sz="2400" dirty="0" smtClean="0">
                <a:solidFill>
                  <a:srgbClr val="FFFF00"/>
                </a:solidFill>
                <a:latin typeface="IRANSansX2"/>
                <a:cs typeface="B Roya" panose="00000400000000000000" pitchFamily="2" charset="-78"/>
              </a:rPr>
              <a:t>- </a:t>
            </a:r>
            <a:r>
              <a:rPr lang="fa-IR" sz="2400" u="sng" dirty="0" smtClean="0">
                <a:solidFill>
                  <a:srgbClr val="00B0F0"/>
                </a:solidFill>
                <a:latin typeface="IRANSansX2"/>
                <a:cs typeface="B Roya" panose="00000400000000000000" pitchFamily="2" charset="-78"/>
              </a:rPr>
              <a:t>چت جی پی تی</a:t>
            </a:r>
            <a:r>
              <a:rPr lang="fa-IR" sz="2400" dirty="0" smtClean="0">
                <a:solidFill>
                  <a:srgbClr val="00B0F0"/>
                </a:solidFill>
                <a:latin typeface="IRANSansX2"/>
                <a:cs typeface="B Roya" panose="00000400000000000000" pitchFamily="2" charset="-78"/>
              </a:rPr>
              <a:t> </a:t>
            </a:r>
            <a:r>
              <a:rPr lang="en-US" sz="2400" dirty="0" smtClean="0">
                <a:solidFill>
                  <a:srgbClr val="00B0F0"/>
                </a:solidFill>
                <a:latin typeface="IRANSansX2"/>
                <a:cs typeface="B Roya" panose="00000400000000000000" pitchFamily="2" charset="-78"/>
              </a:rPr>
              <a:t> https://chat.openai.com/</a:t>
            </a:r>
            <a:endParaRPr lang="fa-IR" sz="2400" dirty="0" smtClean="0">
              <a:solidFill>
                <a:srgbClr val="00B0F0"/>
              </a:solidFill>
              <a:latin typeface="IRANSansX2"/>
              <a:cs typeface="B Roya" panose="00000400000000000000" pitchFamily="2" charset="-78"/>
            </a:endParaRPr>
          </a:p>
          <a:p>
            <a:pPr marL="342900" indent="-342900" algn="just" rtl="1">
              <a:buFont typeface="Arial" panose="020B0604020202020204" pitchFamily="34" charset="0"/>
              <a:buChar char="•"/>
            </a:pPr>
            <a:r>
              <a:rPr lang="fa-IR" sz="2400" dirty="0" smtClean="0">
                <a:solidFill>
                  <a:srgbClr val="FFFF00"/>
                </a:solidFill>
                <a:latin typeface="IRANSansX2"/>
                <a:cs typeface="B Roya" panose="00000400000000000000" pitchFamily="2" charset="-78"/>
              </a:rPr>
              <a:t>- </a:t>
            </a:r>
            <a:r>
              <a:rPr lang="fa-IR" sz="2400" u="sng" dirty="0" err="1" smtClean="0">
                <a:solidFill>
                  <a:srgbClr val="FFFF00"/>
                </a:solidFill>
                <a:latin typeface="IRANSansX2"/>
                <a:cs typeface="B Roya" panose="00000400000000000000" pitchFamily="2" charset="-78"/>
              </a:rPr>
              <a:t>گوگل</a:t>
            </a:r>
            <a:r>
              <a:rPr lang="fa-IR" sz="2400" u="sng" dirty="0" smtClean="0">
                <a:solidFill>
                  <a:srgbClr val="FFFF00"/>
                </a:solidFill>
                <a:latin typeface="IRANSansX2"/>
                <a:cs typeface="B Roya" panose="00000400000000000000" pitchFamily="2" charset="-78"/>
              </a:rPr>
              <a:t> بارد</a:t>
            </a:r>
            <a:r>
              <a:rPr lang="fa-IR" sz="2400" dirty="0" smtClean="0">
                <a:solidFill>
                  <a:srgbClr val="FFFF00"/>
                </a:solidFill>
                <a:latin typeface="IRANSansX2"/>
                <a:cs typeface="B Roya" panose="00000400000000000000" pitchFamily="2" charset="-78"/>
              </a:rPr>
              <a:t>     </a:t>
            </a:r>
            <a:r>
              <a:rPr lang="en-US" sz="2400" dirty="0" smtClean="0">
                <a:solidFill>
                  <a:srgbClr val="FFFF00"/>
                </a:solidFill>
                <a:latin typeface="IRANSansX2"/>
                <a:cs typeface="B Roya" panose="00000400000000000000" pitchFamily="2" charset="-78"/>
              </a:rPr>
              <a:t> https://bard.google.com/</a:t>
            </a:r>
            <a:endParaRPr lang="fa-IR" sz="2400" dirty="0" smtClean="0">
              <a:solidFill>
                <a:srgbClr val="FFFF00"/>
              </a:solidFill>
              <a:latin typeface="IRANSansX2"/>
              <a:cs typeface="B Roya" panose="00000400000000000000" pitchFamily="2" charset="-78"/>
            </a:endParaRPr>
          </a:p>
          <a:p>
            <a:pPr marL="342900" indent="-342900" algn="just" rtl="1">
              <a:buFont typeface="Arial" panose="020B0604020202020204" pitchFamily="34" charset="0"/>
              <a:buChar char="•"/>
            </a:pPr>
            <a:r>
              <a:rPr lang="fa-IR" sz="2400" dirty="0" smtClean="0">
                <a:solidFill>
                  <a:srgbClr val="00B0F0"/>
                </a:solidFill>
                <a:latin typeface="IRANSansX2"/>
                <a:cs typeface="B Roya" panose="00000400000000000000" pitchFamily="2" charset="-78"/>
              </a:rPr>
              <a:t>- </a:t>
            </a:r>
            <a:r>
              <a:rPr lang="fa-IR" sz="2400" u="sng" dirty="0" smtClean="0">
                <a:solidFill>
                  <a:srgbClr val="00B0F0"/>
                </a:solidFill>
                <a:latin typeface="IRANSansX2"/>
                <a:cs typeface="B Roya" panose="00000400000000000000" pitchFamily="2" charset="-78"/>
              </a:rPr>
              <a:t>مایکروسافت </a:t>
            </a:r>
            <a:r>
              <a:rPr lang="fa-IR" sz="2400" u="sng" dirty="0" err="1" smtClean="0">
                <a:solidFill>
                  <a:srgbClr val="00B0F0"/>
                </a:solidFill>
                <a:latin typeface="IRANSansX2"/>
                <a:cs typeface="B Roya" panose="00000400000000000000" pitchFamily="2" charset="-78"/>
              </a:rPr>
              <a:t>کوپایلوت</a:t>
            </a:r>
            <a:r>
              <a:rPr lang="fa-IR" sz="2400" dirty="0" smtClean="0">
                <a:solidFill>
                  <a:srgbClr val="00B0F0"/>
                </a:solidFill>
                <a:latin typeface="IRANSansX2"/>
                <a:cs typeface="B Roya" panose="00000400000000000000" pitchFamily="2" charset="-78"/>
              </a:rPr>
              <a:t> </a:t>
            </a:r>
            <a:r>
              <a:rPr lang="en-US" sz="2400" dirty="0" smtClean="0">
                <a:solidFill>
                  <a:srgbClr val="00B0F0"/>
                </a:solidFill>
                <a:latin typeface="IRANSansX2"/>
                <a:cs typeface="B Roya" panose="00000400000000000000" pitchFamily="2" charset="-78"/>
              </a:rPr>
              <a:t> https://copilot.microsoft.com/</a:t>
            </a:r>
            <a:endParaRPr lang="fa-IR" sz="2400" dirty="0" smtClean="0">
              <a:solidFill>
                <a:srgbClr val="00B0F0"/>
              </a:solidFill>
              <a:latin typeface="IRANSansX2"/>
              <a:cs typeface="B Roya" panose="00000400000000000000" pitchFamily="2" charset="-78"/>
            </a:endParaRPr>
          </a:p>
          <a:p>
            <a:pPr marL="342900" indent="-342900" algn="just" rtl="1">
              <a:buFont typeface="Arial" panose="020B0604020202020204" pitchFamily="34" charset="0"/>
              <a:buChar char="•"/>
            </a:pPr>
            <a:r>
              <a:rPr lang="fa-IR" sz="2400" dirty="0" smtClean="0">
                <a:solidFill>
                  <a:srgbClr val="FFFF00"/>
                </a:solidFill>
                <a:latin typeface="IRANSansX2"/>
                <a:cs typeface="B Roya" panose="00000400000000000000" pitchFamily="2" charset="-78"/>
              </a:rPr>
              <a:t>- </a:t>
            </a:r>
            <a:r>
              <a:rPr lang="fa-IR" sz="2400" u="sng" dirty="0" smtClean="0">
                <a:solidFill>
                  <a:srgbClr val="FFFF00"/>
                </a:solidFill>
                <a:latin typeface="IRANSansX2"/>
                <a:cs typeface="B Roya" panose="00000400000000000000" pitchFamily="2" charset="-78"/>
              </a:rPr>
              <a:t>مایکروسافت </a:t>
            </a:r>
            <a:r>
              <a:rPr lang="fa-IR" sz="2400" u="sng" dirty="0" err="1" smtClean="0">
                <a:solidFill>
                  <a:srgbClr val="FFFF00"/>
                </a:solidFill>
                <a:latin typeface="IRANSansX2"/>
                <a:cs typeface="B Roya" panose="00000400000000000000" pitchFamily="2" charset="-78"/>
              </a:rPr>
              <a:t>کریتور</a:t>
            </a:r>
            <a:r>
              <a:rPr lang="fa-IR" sz="2400" u="sng" dirty="0" smtClean="0">
                <a:solidFill>
                  <a:srgbClr val="FFFF00"/>
                </a:solidFill>
                <a:latin typeface="IRANSansX2"/>
                <a:cs typeface="B Roya" panose="00000400000000000000" pitchFamily="2" charset="-78"/>
              </a:rPr>
              <a:t> ( تولید عکس)</a:t>
            </a:r>
            <a:r>
              <a:rPr lang="en-US" sz="2400" u="sng" dirty="0" smtClean="0">
                <a:solidFill>
                  <a:srgbClr val="FFFF00"/>
                </a:solidFill>
                <a:latin typeface="IRANSansX2"/>
                <a:cs typeface="B Roya" panose="00000400000000000000" pitchFamily="2" charset="-78"/>
              </a:rPr>
              <a:t> https://www.bing.com/create</a:t>
            </a:r>
            <a:endParaRPr lang="fa-IR" sz="2400" dirty="0" smtClean="0">
              <a:solidFill>
                <a:srgbClr val="FFFF00"/>
              </a:solidFill>
              <a:latin typeface="IRANSansX2"/>
              <a:cs typeface="B Roya" panose="00000400000000000000" pitchFamily="2" charset="-78"/>
            </a:endParaRPr>
          </a:p>
          <a:p>
            <a:pPr marL="342900" indent="-342900" algn="just" rtl="1">
              <a:buFont typeface="Arial" panose="020B0604020202020204" pitchFamily="34" charset="0"/>
              <a:buChar char="•"/>
            </a:pPr>
            <a:r>
              <a:rPr lang="fa-IR" sz="2400" dirty="0" smtClean="0">
                <a:solidFill>
                  <a:srgbClr val="00B0F0"/>
                </a:solidFill>
                <a:latin typeface="IRANSansX2"/>
                <a:cs typeface="B Roya" panose="00000400000000000000" pitchFamily="2" charset="-78"/>
              </a:rPr>
              <a:t>- </a:t>
            </a:r>
            <a:r>
              <a:rPr lang="fa-IR" sz="2400" dirty="0">
                <a:solidFill>
                  <a:srgbClr val="00B0F0"/>
                </a:solidFill>
                <a:latin typeface="IRANSansX2"/>
                <a:cs typeface="B Roya" panose="00000400000000000000" pitchFamily="2" charset="-78"/>
              </a:rPr>
              <a:t>افزایش دهنده کیفیت عکس </a:t>
            </a:r>
            <a:r>
              <a:rPr lang="en-US" sz="2400" u="sng" dirty="0" smtClean="0">
                <a:solidFill>
                  <a:srgbClr val="00B0F0"/>
                </a:solidFill>
                <a:latin typeface="IRANSansX2"/>
                <a:cs typeface="B Roya" panose="00000400000000000000" pitchFamily="2" charset="-78"/>
              </a:rPr>
              <a:t>restorephotos.io</a:t>
            </a:r>
            <a:endParaRPr lang="en-US" sz="2400" dirty="0">
              <a:solidFill>
                <a:srgbClr val="00B0F0"/>
              </a:solidFill>
              <a:latin typeface="IRANSansX2"/>
              <a:cs typeface="B Roya" panose="00000400000000000000" pitchFamily="2" charset="-78"/>
            </a:endParaRPr>
          </a:p>
          <a:p>
            <a:pPr algn="just" rtl="1"/>
            <a:endParaRPr lang="fa-IR" sz="2400" b="0" i="0" dirty="0">
              <a:solidFill>
                <a:schemeClr val="bg1"/>
              </a:solidFill>
              <a:latin typeface="IRANSansX2"/>
              <a:cs typeface="B Roya" panose="00000400000000000000" pitchFamily="2" charset="-78"/>
            </a:endParaRPr>
          </a:p>
          <a:p>
            <a:pPr algn="just" rtl="1"/>
            <a:r>
              <a:rPr lang="fa-IR" sz="2400" b="1" dirty="0">
                <a:solidFill>
                  <a:schemeClr val="bg1"/>
                </a:solidFill>
                <a:latin typeface="IRANSansX2"/>
                <a:cs typeface="B Roya" panose="00000400000000000000" pitchFamily="2" charset="-78"/>
              </a:rPr>
              <a:t>۱- </a:t>
            </a:r>
            <a:r>
              <a:rPr lang="fa-IR" sz="2400" dirty="0">
                <a:solidFill>
                  <a:schemeClr val="bg1"/>
                </a:solidFill>
                <a:latin typeface="IRANSansX2"/>
                <a:cs typeface="B Roya" panose="00000400000000000000" pitchFamily="2" charset="-78"/>
              </a:rPr>
              <a:t>برخی سرویس ها ممکن است نیاز به شماره تلفن برای ثبت نام داشته باشند که شماره ایران معمولا ساپورت </a:t>
            </a:r>
            <a:r>
              <a:rPr lang="fa-IR" sz="2400" dirty="0" err="1">
                <a:solidFill>
                  <a:schemeClr val="bg1"/>
                </a:solidFill>
                <a:latin typeface="IRANSansX2"/>
                <a:cs typeface="B Roya" panose="00000400000000000000" pitchFamily="2" charset="-78"/>
              </a:rPr>
              <a:t>نمی</a:t>
            </a:r>
            <a:r>
              <a:rPr lang="fa-IR" sz="2400" dirty="0">
                <a:solidFill>
                  <a:schemeClr val="bg1"/>
                </a:solidFill>
                <a:latin typeface="IRANSansX2"/>
                <a:cs typeface="B Roya" panose="00000400000000000000" pitchFamily="2" charset="-78"/>
              </a:rPr>
              <a:t> شود در صورتی که برای ثبت نام نیاز به شماره تلفن داشتید از سایت </a:t>
            </a:r>
            <a:r>
              <a:rPr lang="en-US" sz="2400" dirty="0" smtClean="0">
                <a:solidFill>
                  <a:schemeClr val="bg1"/>
                </a:solidFill>
                <a:latin typeface="IRANSansX2"/>
                <a:cs typeface="B Roya" panose="00000400000000000000" pitchFamily="2" charset="-78"/>
              </a:rPr>
              <a:t>numberland.ir</a:t>
            </a:r>
            <a:r>
              <a:rPr lang="fa-IR" sz="2400" dirty="0" smtClean="0">
                <a:solidFill>
                  <a:schemeClr val="bg1"/>
                </a:solidFill>
                <a:latin typeface="IRANSansX2"/>
                <a:cs typeface="B Roya" panose="00000400000000000000" pitchFamily="2" charset="-78"/>
              </a:rPr>
              <a:t> شماره </a:t>
            </a:r>
            <a:r>
              <a:rPr lang="fa-IR" sz="2400" dirty="0">
                <a:solidFill>
                  <a:schemeClr val="bg1"/>
                </a:solidFill>
                <a:latin typeface="IRANSansX2"/>
                <a:cs typeface="B Roya" panose="00000400000000000000" pitchFamily="2" charset="-78"/>
              </a:rPr>
              <a:t>انگلیس برای سرویس مورد نظر خود به مبلغ تقریبی ۱۲ تا ۲۰ هزار تومان خریداری بفرمایید</a:t>
            </a:r>
            <a:r>
              <a:rPr lang="fa-IR" sz="2400" dirty="0" smtClean="0">
                <a:solidFill>
                  <a:schemeClr val="bg1"/>
                </a:solidFill>
                <a:latin typeface="IRANSansX2"/>
                <a:cs typeface="B Roya" panose="00000400000000000000" pitchFamily="2" charset="-78"/>
              </a:rPr>
              <a:t>.</a:t>
            </a:r>
            <a:endParaRPr lang="fa-IR" sz="2400" dirty="0">
              <a:solidFill>
                <a:schemeClr val="bg1"/>
              </a:solidFill>
              <a:latin typeface="IRANSansX2"/>
              <a:cs typeface="B Roya" panose="00000400000000000000" pitchFamily="2" charset="-78"/>
            </a:endParaRPr>
          </a:p>
        </p:txBody>
      </p:sp>
    </p:spTree>
    <p:extLst>
      <p:ext uri="{BB962C8B-B14F-4D97-AF65-F5344CB8AC3E}">
        <p14:creationId xmlns:p14="http://schemas.microsoft.com/office/powerpoint/2010/main" val="3604720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4757" y="223604"/>
            <a:ext cx="11722443" cy="5847755"/>
          </a:xfrm>
          <a:prstGeom prst="rect">
            <a:avLst/>
          </a:prstGeom>
        </p:spPr>
        <p:txBody>
          <a:bodyPr wrap="square">
            <a:spAutoFit/>
          </a:bodyPr>
          <a:lstStyle/>
          <a:p>
            <a:pPr algn="just" rtl="1"/>
            <a:endParaRPr lang="fa-IR" sz="2200" dirty="0">
              <a:solidFill>
                <a:schemeClr val="bg1"/>
              </a:solidFill>
              <a:effectLst>
                <a:outerShdw blurRad="38100" dist="38100" dir="2700000" algn="tl">
                  <a:srgbClr val="000000">
                    <a:alpha val="43137"/>
                  </a:srgbClr>
                </a:outerShdw>
              </a:effectLst>
              <a:latin typeface="IRANSansX2"/>
              <a:cs typeface="B Roya" panose="00000400000000000000" pitchFamily="2" charset="-78"/>
            </a:endParaRPr>
          </a:p>
          <a:p>
            <a:pPr algn="just" rtl="1"/>
            <a:r>
              <a:rPr lang="fa-IR" sz="2200" b="1" dirty="0">
                <a:solidFill>
                  <a:schemeClr val="bg1"/>
                </a:solidFill>
                <a:effectLst>
                  <a:outerShdw blurRad="38100" dist="38100" dir="2700000" algn="tl">
                    <a:srgbClr val="000000">
                      <a:alpha val="43137"/>
                    </a:srgbClr>
                  </a:outerShdw>
                </a:effectLst>
                <a:latin typeface="IRANSansX2"/>
                <a:cs typeface="B Roya" panose="00000400000000000000" pitchFamily="2" charset="-78"/>
              </a:rPr>
              <a:t>۲- </a:t>
            </a:r>
            <a:r>
              <a:rPr lang="fa-IR" sz="2200" dirty="0">
                <a:solidFill>
                  <a:schemeClr val="bg1"/>
                </a:solidFill>
                <a:effectLst>
                  <a:outerShdw blurRad="38100" dist="38100" dir="2700000" algn="tl">
                    <a:srgbClr val="000000">
                      <a:alpha val="43137"/>
                    </a:srgbClr>
                  </a:outerShdw>
                </a:effectLst>
                <a:latin typeface="IRANSansX2"/>
                <a:cs typeface="B Roya" panose="00000400000000000000" pitchFamily="2" charset="-78"/>
              </a:rPr>
              <a:t>برای استفاده از بیشتر سرویس های زیر (‌بجز سرویس های مایکروسافت </a:t>
            </a:r>
            <a:r>
              <a:rPr lang="fa-IR" sz="2200" dirty="0" err="1">
                <a:solidFill>
                  <a:schemeClr val="bg1"/>
                </a:solidFill>
                <a:effectLst>
                  <a:outerShdw blurRad="38100" dist="38100" dir="2700000" algn="tl">
                    <a:srgbClr val="000000">
                      <a:alpha val="43137"/>
                    </a:srgbClr>
                  </a:outerShdw>
                </a:effectLst>
                <a:latin typeface="IRANSansX2"/>
                <a:cs typeface="B Roya" panose="00000400000000000000" pitchFamily="2" charset="-78"/>
              </a:rPr>
              <a:t>بینگ</a:t>
            </a:r>
            <a:r>
              <a:rPr lang="fa-IR" sz="2200" dirty="0">
                <a:solidFill>
                  <a:schemeClr val="bg1"/>
                </a:solidFill>
                <a:effectLst>
                  <a:outerShdw blurRad="38100" dist="38100" dir="2700000" algn="tl">
                    <a:srgbClr val="000000">
                      <a:alpha val="43137"/>
                    </a:srgbClr>
                  </a:outerShdw>
                </a:effectLst>
                <a:latin typeface="IRANSansX2"/>
                <a:cs typeface="B Roya" panose="00000400000000000000" pitchFamily="2" charset="-78"/>
              </a:rPr>
              <a:t> ) نیاز به تغییر آی پی با </a:t>
            </a:r>
            <a:r>
              <a:rPr lang="fa-IR" sz="2200" dirty="0" err="1">
                <a:solidFill>
                  <a:schemeClr val="bg1"/>
                </a:solidFill>
                <a:effectLst>
                  <a:outerShdw blurRad="38100" dist="38100" dir="2700000" algn="tl">
                    <a:srgbClr val="000000">
                      <a:alpha val="43137"/>
                    </a:srgbClr>
                  </a:outerShdw>
                </a:effectLst>
                <a:latin typeface="IRANSansX2"/>
                <a:cs typeface="B Roya" panose="00000400000000000000" pitchFamily="2" charset="-78"/>
              </a:rPr>
              <a:t>فیلترشکن</a:t>
            </a:r>
            <a:r>
              <a:rPr lang="fa-IR" sz="2200" dirty="0">
                <a:solidFill>
                  <a:schemeClr val="bg1"/>
                </a:solidFill>
                <a:effectLst>
                  <a:outerShdw blurRad="38100" dist="38100" dir="2700000" algn="tl">
                    <a:srgbClr val="000000">
                      <a:alpha val="43137"/>
                    </a:srgbClr>
                  </a:outerShdw>
                </a:effectLst>
                <a:latin typeface="IRANSansX2"/>
                <a:cs typeface="B Roya" panose="00000400000000000000" pitchFamily="2" charset="-78"/>
              </a:rPr>
              <a:t> یا تغییر دی ان اس بوسیله </a:t>
            </a:r>
            <a:r>
              <a:rPr lang="en-US" sz="2200" dirty="0">
                <a:solidFill>
                  <a:schemeClr val="bg1"/>
                </a:solidFill>
                <a:effectLst>
                  <a:outerShdw blurRad="38100" dist="38100" dir="2700000" algn="tl">
                    <a:srgbClr val="000000">
                      <a:alpha val="43137"/>
                    </a:srgbClr>
                  </a:outerShdw>
                </a:effectLst>
                <a:latin typeface="IRANSansX2"/>
                <a:cs typeface="B Roya" panose="00000400000000000000" pitchFamily="2" charset="-78"/>
                <a:hlinkClick r:id="rId2"/>
              </a:rPr>
              <a:t>shecan.ir</a:t>
            </a:r>
            <a:r>
              <a:rPr lang="fa-IR" sz="2200" dirty="0">
                <a:solidFill>
                  <a:schemeClr val="bg1"/>
                </a:solidFill>
                <a:effectLst>
                  <a:outerShdw blurRad="38100" dist="38100" dir="2700000" algn="tl">
                    <a:srgbClr val="000000">
                      <a:alpha val="43137"/>
                    </a:srgbClr>
                  </a:outerShdw>
                </a:effectLst>
                <a:latin typeface="IRANSansX2"/>
                <a:cs typeface="B Roya" panose="00000400000000000000" pitchFamily="2" charset="-78"/>
              </a:rPr>
              <a:t> </a:t>
            </a:r>
            <a:r>
              <a:rPr lang="en-US" sz="2200" dirty="0">
                <a:solidFill>
                  <a:schemeClr val="bg1"/>
                </a:solidFill>
                <a:effectLst>
                  <a:outerShdw blurRad="38100" dist="38100" dir="2700000" algn="tl">
                    <a:srgbClr val="000000">
                      <a:alpha val="43137"/>
                    </a:srgbClr>
                  </a:outerShdw>
                </a:effectLst>
                <a:latin typeface="IRANSansX2"/>
                <a:cs typeface="B Roya" panose="00000400000000000000" pitchFamily="2" charset="-78"/>
              </a:rPr>
              <a:t> </a:t>
            </a:r>
            <a:r>
              <a:rPr lang="fa-IR" sz="2200" dirty="0">
                <a:solidFill>
                  <a:schemeClr val="bg1"/>
                </a:solidFill>
                <a:effectLst>
                  <a:outerShdw blurRad="38100" dist="38100" dir="2700000" algn="tl">
                    <a:srgbClr val="000000">
                      <a:alpha val="43137"/>
                    </a:srgbClr>
                  </a:outerShdw>
                </a:effectLst>
                <a:latin typeface="IRANSansX2"/>
                <a:cs typeface="B Roya" panose="00000400000000000000" pitchFamily="2" charset="-78"/>
              </a:rPr>
              <a:t>یا سرویس 403 آنلاین </a:t>
            </a:r>
            <a:r>
              <a:rPr lang="en-US" sz="2000" dirty="0">
                <a:solidFill>
                  <a:schemeClr val="bg1"/>
                </a:solidFill>
                <a:effectLst>
                  <a:outerShdw blurRad="38100" dist="38100" dir="2700000" algn="tl">
                    <a:srgbClr val="000000">
                      <a:alpha val="43137"/>
                    </a:srgbClr>
                  </a:outerShdw>
                </a:effectLst>
                <a:latin typeface="IRANSansX2"/>
                <a:cs typeface="B Roya" panose="00000400000000000000" pitchFamily="2" charset="-78"/>
                <a:hlinkClick r:id="rId3"/>
              </a:rPr>
              <a:t>403.online</a:t>
            </a:r>
            <a:r>
              <a:rPr lang="fa-IR" sz="2200" dirty="0">
                <a:solidFill>
                  <a:schemeClr val="bg1"/>
                </a:solidFill>
                <a:effectLst>
                  <a:outerShdw blurRad="38100" dist="38100" dir="2700000" algn="tl">
                    <a:srgbClr val="000000">
                      <a:alpha val="43137"/>
                    </a:srgbClr>
                  </a:outerShdw>
                </a:effectLst>
                <a:latin typeface="IRANSansX2"/>
                <a:cs typeface="B Roya" panose="00000400000000000000" pitchFamily="2" charset="-78"/>
              </a:rPr>
              <a:t> می باشد در غیر اینصورت کار </a:t>
            </a:r>
            <a:r>
              <a:rPr lang="fa-IR" sz="2200" dirty="0" err="1">
                <a:solidFill>
                  <a:schemeClr val="bg1"/>
                </a:solidFill>
                <a:effectLst>
                  <a:outerShdw blurRad="38100" dist="38100" dir="2700000" algn="tl">
                    <a:srgbClr val="000000">
                      <a:alpha val="43137"/>
                    </a:srgbClr>
                  </a:outerShdw>
                </a:effectLst>
                <a:latin typeface="IRANSansX2"/>
                <a:cs typeface="B Roya" panose="00000400000000000000" pitchFamily="2" charset="-78"/>
              </a:rPr>
              <a:t>نمی</a:t>
            </a:r>
            <a:r>
              <a:rPr lang="fa-IR" sz="2200" dirty="0">
                <a:solidFill>
                  <a:schemeClr val="bg1"/>
                </a:solidFill>
                <a:effectLst>
                  <a:outerShdw blurRad="38100" dist="38100" dir="2700000" algn="tl">
                    <a:srgbClr val="000000">
                      <a:alpha val="43137"/>
                    </a:srgbClr>
                  </a:outerShdw>
                </a:effectLst>
                <a:latin typeface="IRANSansX2"/>
                <a:cs typeface="B Roya" panose="00000400000000000000" pitchFamily="2" charset="-78"/>
              </a:rPr>
              <a:t> کنند. ترجیحا </a:t>
            </a:r>
            <a:r>
              <a:rPr lang="fa-IR" sz="2200" dirty="0" err="1">
                <a:solidFill>
                  <a:schemeClr val="bg1"/>
                </a:solidFill>
                <a:effectLst>
                  <a:outerShdw blurRad="38100" dist="38100" dir="2700000" algn="tl">
                    <a:srgbClr val="000000">
                      <a:alpha val="43137"/>
                    </a:srgbClr>
                  </a:outerShdw>
                </a:effectLst>
                <a:latin typeface="IRANSansX2"/>
                <a:cs typeface="B Roya" panose="00000400000000000000" pitchFamily="2" charset="-78"/>
              </a:rPr>
              <a:t>فیلترشکن</a:t>
            </a:r>
            <a:r>
              <a:rPr lang="fa-IR" sz="2200" dirty="0">
                <a:solidFill>
                  <a:schemeClr val="bg1"/>
                </a:solidFill>
                <a:effectLst>
                  <a:outerShdw blurRad="38100" dist="38100" dir="2700000" algn="tl">
                    <a:srgbClr val="000000">
                      <a:alpha val="43137"/>
                    </a:srgbClr>
                  </a:outerShdw>
                </a:effectLst>
                <a:latin typeface="IRANSansX2"/>
                <a:cs typeface="B Roya" panose="00000400000000000000" pitchFamily="2" charset="-78"/>
              </a:rPr>
              <a:t> استفاده شود. روش استفاده از تغییر </a:t>
            </a:r>
            <a:r>
              <a:rPr lang="en-US" sz="1600" dirty="0">
                <a:solidFill>
                  <a:schemeClr val="bg1"/>
                </a:solidFill>
                <a:effectLst>
                  <a:outerShdw blurRad="38100" dist="38100" dir="2700000" algn="tl">
                    <a:srgbClr val="000000">
                      <a:alpha val="43137"/>
                    </a:srgbClr>
                  </a:outerShdw>
                </a:effectLst>
                <a:latin typeface="IRANSansX2"/>
                <a:cs typeface="B Roya" panose="00000400000000000000" pitchFamily="2" charset="-78"/>
              </a:rPr>
              <a:t>DNS</a:t>
            </a:r>
            <a:r>
              <a:rPr lang="fa-IR" sz="2200" dirty="0">
                <a:solidFill>
                  <a:schemeClr val="bg1"/>
                </a:solidFill>
                <a:effectLst>
                  <a:outerShdw blurRad="38100" dist="38100" dir="2700000" algn="tl">
                    <a:srgbClr val="000000">
                      <a:alpha val="43137"/>
                    </a:srgbClr>
                  </a:outerShdw>
                </a:effectLst>
                <a:latin typeface="IRANSansX2"/>
                <a:cs typeface="B Roya" panose="00000400000000000000" pitchFamily="2" charset="-78"/>
              </a:rPr>
              <a:t> در سایت شکن توضیح داده شده است.</a:t>
            </a:r>
          </a:p>
          <a:p>
            <a:pPr algn="r" rtl="1"/>
            <a:endParaRPr lang="fa-IR" sz="2200" dirty="0">
              <a:solidFill>
                <a:schemeClr val="bg1">
                  <a:lumMod val="95000"/>
                </a:schemeClr>
              </a:solidFill>
              <a:cs typeface="B Roya" panose="00000400000000000000" pitchFamily="2" charset="-78"/>
            </a:endParaRPr>
          </a:p>
          <a:p>
            <a:pPr algn="r" rtl="1"/>
            <a:r>
              <a:rPr lang="fa-IR" sz="2200" b="1" dirty="0">
                <a:solidFill>
                  <a:schemeClr val="bg1">
                    <a:lumMod val="95000"/>
                  </a:schemeClr>
                </a:solidFill>
                <a:cs typeface="B Roya" panose="00000400000000000000" pitchFamily="2" charset="-78"/>
              </a:rPr>
              <a:t>۳- </a:t>
            </a:r>
            <a:r>
              <a:rPr lang="fa-IR" sz="2200" dirty="0">
                <a:solidFill>
                  <a:schemeClr val="bg1">
                    <a:lumMod val="95000"/>
                  </a:schemeClr>
                </a:solidFill>
                <a:cs typeface="B Roya" panose="00000400000000000000" pitchFamily="2" charset="-78"/>
              </a:rPr>
              <a:t>تقریبا همه سرویس های هوش مصنوعی پولی هستند و موارد رایگان محدودیت دارند اما تعدادی از سرویس ها که قابلیت استفاده دارند و تست شده توسط خودم هستند به شرح زیر و دارای قابلیت های بیشماری براساس خلاقیت شما هستند. برای سرویس های مایکروسافت و </a:t>
            </a:r>
            <a:r>
              <a:rPr lang="fa-IR" sz="2200" dirty="0" err="1">
                <a:solidFill>
                  <a:schemeClr val="bg1">
                    <a:lumMod val="95000"/>
                  </a:schemeClr>
                </a:solidFill>
                <a:cs typeface="B Roya" panose="00000400000000000000" pitchFamily="2" charset="-78"/>
              </a:rPr>
              <a:t>بینگ</a:t>
            </a:r>
            <a:r>
              <a:rPr lang="fa-IR" sz="2200" dirty="0">
                <a:solidFill>
                  <a:schemeClr val="bg1">
                    <a:lumMod val="95000"/>
                  </a:schemeClr>
                </a:solidFill>
                <a:cs typeface="B Roya" panose="00000400000000000000" pitchFamily="2" charset="-78"/>
              </a:rPr>
              <a:t> باید حتما از </a:t>
            </a:r>
            <a:r>
              <a:rPr lang="fa-IR" sz="2200" dirty="0" err="1">
                <a:solidFill>
                  <a:schemeClr val="bg1">
                    <a:lumMod val="95000"/>
                  </a:schemeClr>
                </a:solidFill>
                <a:cs typeface="B Roya" panose="00000400000000000000" pitchFamily="2" charset="-78"/>
              </a:rPr>
              <a:t>مرورگر</a:t>
            </a:r>
            <a:r>
              <a:rPr lang="fa-IR" sz="2200" dirty="0">
                <a:solidFill>
                  <a:schemeClr val="bg1">
                    <a:lumMod val="95000"/>
                  </a:schemeClr>
                </a:solidFill>
                <a:cs typeface="B Roya" panose="00000400000000000000" pitchFamily="2" charset="-78"/>
              </a:rPr>
              <a:t> مایکروسافت </a:t>
            </a:r>
            <a:r>
              <a:rPr lang="en-US" sz="2200" dirty="0" smtClean="0">
                <a:solidFill>
                  <a:schemeClr val="bg1">
                    <a:lumMod val="95000"/>
                  </a:schemeClr>
                </a:solidFill>
                <a:cs typeface="B Roya" panose="00000400000000000000" pitchFamily="2" charset="-78"/>
              </a:rPr>
              <a:t>EDGE</a:t>
            </a:r>
            <a:r>
              <a:rPr lang="fa-IR" sz="2200" dirty="0" smtClean="0">
                <a:solidFill>
                  <a:schemeClr val="bg1">
                    <a:lumMod val="95000"/>
                  </a:schemeClr>
                </a:solidFill>
                <a:cs typeface="B Roya" panose="00000400000000000000" pitchFamily="2" charset="-78"/>
              </a:rPr>
              <a:t> </a:t>
            </a:r>
            <a:r>
              <a:rPr lang="en-US" sz="2200" dirty="0" smtClean="0">
                <a:solidFill>
                  <a:schemeClr val="bg1">
                    <a:lumMod val="95000"/>
                  </a:schemeClr>
                </a:solidFill>
                <a:cs typeface="B Roya" panose="00000400000000000000" pitchFamily="2" charset="-78"/>
              </a:rPr>
              <a:t> </a:t>
            </a:r>
            <a:r>
              <a:rPr lang="fa-IR" sz="2200" dirty="0">
                <a:solidFill>
                  <a:schemeClr val="bg1">
                    <a:lumMod val="95000"/>
                  </a:schemeClr>
                </a:solidFill>
                <a:cs typeface="B Roya" panose="00000400000000000000" pitchFamily="2" charset="-78"/>
              </a:rPr>
              <a:t>استفاده کنید.</a:t>
            </a:r>
          </a:p>
          <a:p>
            <a:pPr algn="r" rtl="1"/>
            <a:endParaRPr lang="fa-IR" sz="2200" dirty="0">
              <a:solidFill>
                <a:schemeClr val="bg1">
                  <a:lumMod val="95000"/>
                </a:schemeClr>
              </a:solidFill>
              <a:cs typeface="B Roya" panose="00000400000000000000" pitchFamily="2" charset="-78"/>
            </a:endParaRPr>
          </a:p>
          <a:p>
            <a:pPr algn="r" rtl="1"/>
            <a:r>
              <a:rPr lang="fa-IR" sz="2200" dirty="0">
                <a:solidFill>
                  <a:schemeClr val="bg1">
                    <a:lumMod val="95000"/>
                  </a:schemeClr>
                </a:solidFill>
                <a:cs typeface="B Roya" panose="00000400000000000000" pitchFamily="2" charset="-78"/>
              </a:rPr>
              <a:t>در صورتی که </a:t>
            </a:r>
            <a:r>
              <a:rPr lang="fa-IR" sz="2200" dirty="0" err="1">
                <a:solidFill>
                  <a:schemeClr val="bg1">
                    <a:lumMod val="95000"/>
                  </a:schemeClr>
                </a:solidFill>
                <a:cs typeface="B Roya" panose="00000400000000000000" pitchFamily="2" charset="-78"/>
              </a:rPr>
              <a:t>نمی</a:t>
            </a:r>
            <a:r>
              <a:rPr lang="fa-IR" sz="2200" dirty="0">
                <a:solidFill>
                  <a:schemeClr val="bg1">
                    <a:lumMod val="95000"/>
                  </a:schemeClr>
                </a:solidFill>
                <a:cs typeface="B Roya" panose="00000400000000000000" pitchFamily="2" charset="-78"/>
              </a:rPr>
              <a:t> دانید سرویس ها چه قابلیت </a:t>
            </a:r>
            <a:r>
              <a:rPr lang="fa-IR" sz="2200" dirty="0" err="1">
                <a:solidFill>
                  <a:schemeClr val="bg1">
                    <a:lumMod val="95000"/>
                  </a:schemeClr>
                </a:solidFill>
                <a:cs typeface="B Roya" panose="00000400000000000000" pitchFamily="2" charset="-78"/>
              </a:rPr>
              <a:t>هایی</a:t>
            </a:r>
            <a:r>
              <a:rPr lang="fa-IR" sz="2200" dirty="0">
                <a:solidFill>
                  <a:schemeClr val="bg1">
                    <a:lumMod val="95000"/>
                  </a:schemeClr>
                </a:solidFill>
                <a:cs typeface="B Roya" panose="00000400000000000000" pitchFamily="2" charset="-78"/>
              </a:rPr>
              <a:t> دارد بهترین کار این است که از خودش بپرسید. بیشترشان فارسی متوجه می شوند. یعنی از خود آن سرویس هوش مصنوعی بپرسید تو چه قابلیت </a:t>
            </a:r>
            <a:r>
              <a:rPr lang="fa-IR" sz="2200" dirty="0" err="1">
                <a:solidFill>
                  <a:schemeClr val="bg1">
                    <a:lumMod val="95000"/>
                  </a:schemeClr>
                </a:solidFill>
                <a:cs typeface="B Roya" panose="00000400000000000000" pitchFamily="2" charset="-78"/>
              </a:rPr>
              <a:t>هایی</a:t>
            </a:r>
            <a:r>
              <a:rPr lang="fa-IR" sz="2200" dirty="0">
                <a:solidFill>
                  <a:schemeClr val="bg1">
                    <a:lumMod val="95000"/>
                  </a:schemeClr>
                </a:solidFill>
                <a:cs typeface="B Roya" panose="00000400000000000000" pitchFamily="2" charset="-78"/>
              </a:rPr>
              <a:t> داری و چه کارهایی می توانی انجام دهی.</a:t>
            </a:r>
          </a:p>
          <a:p>
            <a:pPr algn="r" rtl="1"/>
            <a:endParaRPr lang="fa-IR" sz="2200" dirty="0">
              <a:solidFill>
                <a:schemeClr val="bg1">
                  <a:lumMod val="95000"/>
                </a:schemeClr>
              </a:solidFill>
              <a:cs typeface="B Roya" panose="00000400000000000000" pitchFamily="2" charset="-78"/>
            </a:endParaRPr>
          </a:p>
          <a:p>
            <a:pPr algn="r" rtl="1"/>
            <a:r>
              <a:rPr lang="fa-IR" sz="2400" b="1" dirty="0" err="1">
                <a:solidFill>
                  <a:srgbClr val="FFFF00"/>
                </a:solidFill>
                <a:cs typeface="B Roya" panose="00000400000000000000" pitchFamily="2" charset="-78"/>
              </a:rPr>
              <a:t>پرامپت</a:t>
            </a:r>
            <a:r>
              <a:rPr lang="fa-IR" sz="2400" b="1" dirty="0">
                <a:solidFill>
                  <a:srgbClr val="FFFF00"/>
                </a:solidFill>
                <a:cs typeface="B Roya" panose="00000400000000000000" pitchFamily="2" charset="-78"/>
              </a:rPr>
              <a:t> </a:t>
            </a:r>
            <a:r>
              <a:rPr lang="fa-IR" sz="2400" b="1" dirty="0" err="1">
                <a:solidFill>
                  <a:srgbClr val="FFFF00"/>
                </a:solidFill>
                <a:cs typeface="B Roya" panose="00000400000000000000" pitchFamily="2" charset="-78"/>
              </a:rPr>
              <a:t>نویسی</a:t>
            </a:r>
            <a:r>
              <a:rPr lang="fa-IR" sz="2400" b="1" dirty="0">
                <a:solidFill>
                  <a:srgbClr val="FFFF00"/>
                </a:solidFill>
                <a:cs typeface="B Roya" panose="00000400000000000000" pitchFamily="2" charset="-78"/>
              </a:rPr>
              <a:t> </a:t>
            </a:r>
            <a:r>
              <a:rPr lang="en-US" sz="2400" b="1" dirty="0">
                <a:solidFill>
                  <a:srgbClr val="FFFF00"/>
                </a:solidFill>
                <a:cs typeface="B Roya" panose="00000400000000000000" pitchFamily="2" charset="-78"/>
              </a:rPr>
              <a:t>Prompt </a:t>
            </a:r>
          </a:p>
          <a:p>
            <a:pPr algn="r" rtl="1"/>
            <a:r>
              <a:rPr lang="fa-IR" sz="2200" dirty="0">
                <a:solidFill>
                  <a:schemeClr val="bg1">
                    <a:lumMod val="95000"/>
                  </a:schemeClr>
                </a:solidFill>
                <a:cs typeface="B Roya" panose="00000400000000000000" pitchFamily="2" charset="-78"/>
              </a:rPr>
              <a:t>نوشتن </a:t>
            </a:r>
            <a:r>
              <a:rPr lang="fa-IR" sz="2200" dirty="0" err="1">
                <a:solidFill>
                  <a:schemeClr val="bg1">
                    <a:lumMod val="95000"/>
                  </a:schemeClr>
                </a:solidFill>
                <a:cs typeface="B Roya" panose="00000400000000000000" pitchFamily="2" charset="-78"/>
              </a:rPr>
              <a:t>پرامپت</a:t>
            </a:r>
            <a:r>
              <a:rPr lang="fa-IR" sz="2200" dirty="0">
                <a:solidFill>
                  <a:schemeClr val="bg1">
                    <a:lumMod val="95000"/>
                  </a:schemeClr>
                </a:solidFill>
                <a:cs typeface="B Roya" panose="00000400000000000000" pitchFamily="2" charset="-78"/>
              </a:rPr>
              <a:t> </a:t>
            </a:r>
            <a:r>
              <a:rPr lang="en-US" sz="2200" dirty="0">
                <a:solidFill>
                  <a:schemeClr val="bg1">
                    <a:lumMod val="95000"/>
                  </a:schemeClr>
                </a:solidFill>
                <a:cs typeface="B Roya" panose="00000400000000000000" pitchFamily="2" charset="-78"/>
              </a:rPr>
              <a:t>Prompt </a:t>
            </a:r>
            <a:r>
              <a:rPr lang="fa-IR" sz="2200" dirty="0">
                <a:solidFill>
                  <a:schemeClr val="bg1">
                    <a:lumMod val="95000"/>
                  </a:schemeClr>
                </a:solidFill>
                <a:cs typeface="B Roya" panose="00000400000000000000" pitchFamily="2" charset="-78"/>
              </a:rPr>
              <a:t>درست بسیار </a:t>
            </a:r>
            <a:r>
              <a:rPr lang="fa-IR" sz="2200" dirty="0" err="1">
                <a:solidFill>
                  <a:schemeClr val="bg1">
                    <a:lumMod val="95000"/>
                  </a:schemeClr>
                </a:solidFill>
                <a:cs typeface="B Roya" panose="00000400000000000000" pitchFamily="2" charset="-78"/>
              </a:rPr>
              <a:t>بسیار</a:t>
            </a:r>
            <a:r>
              <a:rPr lang="fa-IR" sz="2200" dirty="0">
                <a:solidFill>
                  <a:schemeClr val="bg1">
                    <a:lumMod val="95000"/>
                  </a:schemeClr>
                </a:solidFill>
                <a:cs typeface="B Roya" panose="00000400000000000000" pitchFamily="2" charset="-78"/>
              </a:rPr>
              <a:t> مهم  است در صورتی که </a:t>
            </a:r>
            <a:r>
              <a:rPr lang="fa-IR" sz="2200" dirty="0" err="1">
                <a:solidFill>
                  <a:schemeClr val="bg1">
                    <a:lumMod val="95000"/>
                  </a:schemeClr>
                </a:solidFill>
                <a:cs typeface="B Roya" panose="00000400000000000000" pitchFamily="2" charset="-78"/>
              </a:rPr>
              <a:t>پرامپت</a:t>
            </a:r>
            <a:r>
              <a:rPr lang="fa-IR" sz="2200" dirty="0">
                <a:solidFill>
                  <a:schemeClr val="bg1">
                    <a:lumMod val="95000"/>
                  </a:schemeClr>
                </a:solidFill>
                <a:cs typeface="B Roya" panose="00000400000000000000" pitchFamily="2" charset="-78"/>
              </a:rPr>
              <a:t> درست </a:t>
            </a:r>
            <a:r>
              <a:rPr lang="fa-IR" sz="2200" dirty="0" err="1">
                <a:solidFill>
                  <a:schemeClr val="bg1">
                    <a:lumMod val="95000"/>
                  </a:schemeClr>
                </a:solidFill>
                <a:cs typeface="B Roya" panose="00000400000000000000" pitchFamily="2" charset="-78"/>
              </a:rPr>
              <a:t>ننوسید</a:t>
            </a:r>
            <a:r>
              <a:rPr lang="fa-IR" sz="2200" dirty="0">
                <a:solidFill>
                  <a:schemeClr val="bg1">
                    <a:lumMod val="95000"/>
                  </a:schemeClr>
                </a:solidFill>
                <a:cs typeface="B Roya" panose="00000400000000000000" pitchFamily="2" charset="-78"/>
              </a:rPr>
              <a:t> یا بلد نباشید نتیجه کار اصلا خوب نخواهد بود یا حتی پاسخی دریافت </a:t>
            </a:r>
            <a:r>
              <a:rPr lang="fa-IR" sz="2200" dirty="0" err="1">
                <a:solidFill>
                  <a:schemeClr val="bg1">
                    <a:lumMod val="95000"/>
                  </a:schemeClr>
                </a:solidFill>
                <a:cs typeface="B Roya" panose="00000400000000000000" pitchFamily="2" charset="-78"/>
              </a:rPr>
              <a:t>نمی</a:t>
            </a:r>
            <a:r>
              <a:rPr lang="fa-IR" sz="2200" dirty="0">
                <a:solidFill>
                  <a:schemeClr val="bg1">
                    <a:lumMod val="95000"/>
                  </a:schemeClr>
                </a:solidFill>
                <a:cs typeface="B Roya" panose="00000400000000000000" pitchFamily="2" charset="-78"/>
              </a:rPr>
              <a:t> کنید. منظور از </a:t>
            </a:r>
            <a:r>
              <a:rPr lang="fa-IR" sz="2200" dirty="0" err="1">
                <a:solidFill>
                  <a:schemeClr val="bg1">
                    <a:lumMod val="95000"/>
                  </a:schemeClr>
                </a:solidFill>
                <a:cs typeface="B Roya" panose="00000400000000000000" pitchFamily="2" charset="-78"/>
              </a:rPr>
              <a:t>پرامپت</a:t>
            </a:r>
            <a:r>
              <a:rPr lang="fa-IR" sz="2200" dirty="0">
                <a:solidFill>
                  <a:schemeClr val="bg1">
                    <a:lumMod val="95000"/>
                  </a:schemeClr>
                </a:solidFill>
                <a:cs typeface="B Roya" panose="00000400000000000000" pitchFamily="2" charset="-78"/>
              </a:rPr>
              <a:t> همان نحوه نوشتن و پرسیدن و گفتگو با چت </a:t>
            </a:r>
            <a:r>
              <a:rPr lang="fa-IR" sz="2200" dirty="0" err="1">
                <a:solidFill>
                  <a:schemeClr val="bg1">
                    <a:lumMod val="95000"/>
                  </a:schemeClr>
                </a:solidFill>
                <a:cs typeface="B Roya" panose="00000400000000000000" pitchFamily="2" charset="-78"/>
              </a:rPr>
              <a:t>بات</a:t>
            </a:r>
            <a:r>
              <a:rPr lang="fa-IR" sz="2200" dirty="0">
                <a:solidFill>
                  <a:schemeClr val="bg1">
                    <a:lumMod val="95000"/>
                  </a:schemeClr>
                </a:solidFill>
                <a:cs typeface="B Roya" panose="00000400000000000000" pitchFamily="2" charset="-78"/>
              </a:rPr>
              <a:t> است.</a:t>
            </a:r>
          </a:p>
          <a:p>
            <a:pPr algn="r" rtl="1"/>
            <a:endParaRPr lang="fa-IR" sz="2200" dirty="0">
              <a:solidFill>
                <a:schemeClr val="bg1">
                  <a:lumMod val="95000"/>
                </a:schemeClr>
              </a:solidFill>
              <a:cs typeface="B Roya" panose="00000400000000000000" pitchFamily="2" charset="-78"/>
            </a:endParaRPr>
          </a:p>
          <a:p>
            <a:pPr algn="r" rtl="1"/>
            <a:endParaRPr lang="fa-IR" sz="2200" dirty="0">
              <a:solidFill>
                <a:schemeClr val="bg1">
                  <a:lumMod val="95000"/>
                </a:schemeClr>
              </a:solidFill>
              <a:cs typeface="B Roya" panose="00000400000000000000" pitchFamily="2" charset="-78"/>
            </a:endParaRPr>
          </a:p>
        </p:txBody>
      </p:sp>
    </p:spTree>
    <p:extLst>
      <p:ext uri="{BB962C8B-B14F-4D97-AF65-F5344CB8AC3E}">
        <p14:creationId xmlns:p14="http://schemas.microsoft.com/office/powerpoint/2010/main" val="2605995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8412" y="524291"/>
            <a:ext cx="10898660" cy="4862870"/>
          </a:xfrm>
          <a:prstGeom prst="rect">
            <a:avLst/>
          </a:prstGeom>
        </p:spPr>
        <p:txBody>
          <a:bodyPr wrap="square">
            <a:spAutoFit/>
          </a:bodyPr>
          <a:lstStyle/>
          <a:p>
            <a:pPr algn="just" rtl="1"/>
            <a:r>
              <a:rPr lang="fa-IR" sz="2400" b="1" dirty="0">
                <a:solidFill>
                  <a:srgbClr val="FFFF00"/>
                </a:solidFill>
                <a:latin typeface="IRANSansX2"/>
                <a:cs typeface="B Roya" panose="00000400000000000000" pitchFamily="2" charset="-78"/>
              </a:rPr>
              <a:t>برخی از قابلیت های عمومی چت </a:t>
            </a:r>
            <a:r>
              <a:rPr lang="fa-IR" sz="2400" b="1" dirty="0" err="1">
                <a:solidFill>
                  <a:srgbClr val="FFFF00"/>
                </a:solidFill>
                <a:latin typeface="IRANSansX2"/>
                <a:cs typeface="B Roya" panose="00000400000000000000" pitchFamily="2" charset="-78"/>
              </a:rPr>
              <a:t>بات</a:t>
            </a:r>
            <a:r>
              <a:rPr lang="fa-IR" sz="2400" b="1" dirty="0">
                <a:solidFill>
                  <a:srgbClr val="FFFF00"/>
                </a:solidFill>
                <a:latin typeface="IRANSansX2"/>
                <a:cs typeface="B Roya" panose="00000400000000000000" pitchFamily="2" charset="-78"/>
              </a:rPr>
              <a:t> </a:t>
            </a:r>
            <a:r>
              <a:rPr lang="fa-IR" sz="2400" b="1" dirty="0" err="1">
                <a:solidFill>
                  <a:srgbClr val="FFFF00"/>
                </a:solidFill>
                <a:latin typeface="IRANSansX2"/>
                <a:cs typeface="B Roya" panose="00000400000000000000" pitchFamily="2" charset="-78"/>
              </a:rPr>
              <a:t>هایی</a:t>
            </a:r>
            <a:r>
              <a:rPr lang="fa-IR" sz="2400" b="1" dirty="0">
                <a:solidFill>
                  <a:srgbClr val="FFFF00"/>
                </a:solidFill>
                <a:latin typeface="IRANSansX2"/>
                <a:cs typeface="B Roya" panose="00000400000000000000" pitchFamily="2" charset="-78"/>
              </a:rPr>
              <a:t> که در ادامه اسم برده می شوند عبارتند از:</a:t>
            </a:r>
          </a:p>
          <a:p>
            <a:pPr algn="just" rtl="1"/>
            <a:r>
              <a:rPr lang="fa-IR" sz="2200" dirty="0">
                <a:solidFill>
                  <a:schemeClr val="bg1"/>
                </a:solidFill>
                <a:latin typeface="IRANSansX2"/>
                <a:cs typeface="B Roya" panose="00000400000000000000" pitchFamily="2" charset="-78"/>
              </a:rPr>
              <a:t> </a:t>
            </a:r>
          </a:p>
          <a:p>
            <a:pPr algn="just" rtl="1"/>
            <a:r>
              <a:rPr lang="fa-IR" sz="2400" dirty="0">
                <a:solidFill>
                  <a:schemeClr val="bg1"/>
                </a:solidFill>
                <a:latin typeface="IRANSansX2"/>
                <a:cs typeface="B Roya" panose="00000400000000000000" pitchFamily="2" charset="-78"/>
              </a:rPr>
              <a:t>- تولید تصویر بر اساس توضیحات متنی</a:t>
            </a:r>
          </a:p>
          <a:p>
            <a:pPr algn="just" rtl="1"/>
            <a:r>
              <a:rPr lang="fa-IR" sz="2400" dirty="0">
                <a:solidFill>
                  <a:schemeClr val="bg1"/>
                </a:solidFill>
                <a:latin typeface="IRANSansX2"/>
                <a:cs typeface="B Roya" panose="00000400000000000000" pitchFamily="2" charset="-78"/>
              </a:rPr>
              <a:t>- گفتگو در موضوعات مختلف براساس پاسخ </a:t>
            </a:r>
            <a:r>
              <a:rPr lang="fa-IR" sz="2400" dirty="0" err="1">
                <a:solidFill>
                  <a:schemeClr val="bg1"/>
                </a:solidFill>
                <a:latin typeface="IRANSansX2"/>
                <a:cs typeface="B Roya" panose="00000400000000000000" pitchFamily="2" charset="-78"/>
              </a:rPr>
              <a:t>هایی</a:t>
            </a:r>
            <a:r>
              <a:rPr lang="fa-IR" sz="2400" dirty="0">
                <a:solidFill>
                  <a:schemeClr val="bg1"/>
                </a:solidFill>
                <a:latin typeface="IRANSansX2"/>
                <a:cs typeface="B Roya" panose="00000400000000000000" pitchFamily="2" charset="-78"/>
              </a:rPr>
              <a:t> شبیه انسان</a:t>
            </a:r>
          </a:p>
          <a:p>
            <a:pPr algn="just" rtl="1"/>
            <a:r>
              <a:rPr lang="fa-IR" sz="2400" dirty="0">
                <a:solidFill>
                  <a:schemeClr val="bg1"/>
                </a:solidFill>
                <a:latin typeface="IRANSansX2"/>
                <a:cs typeface="B Roya" panose="00000400000000000000" pitchFamily="2" charset="-78"/>
              </a:rPr>
              <a:t>- تولید محتوای متنی </a:t>
            </a:r>
            <a:r>
              <a:rPr lang="fa-IR" sz="2400" dirty="0" err="1">
                <a:solidFill>
                  <a:schemeClr val="bg1"/>
                </a:solidFill>
                <a:latin typeface="IRANSansX2"/>
                <a:cs typeface="B Roya" panose="00000400000000000000" pitchFamily="2" charset="-78"/>
              </a:rPr>
              <a:t>بصورت</a:t>
            </a:r>
            <a:r>
              <a:rPr lang="fa-IR" sz="2400" dirty="0">
                <a:solidFill>
                  <a:schemeClr val="bg1"/>
                </a:solidFill>
                <a:latin typeface="IRANSansX2"/>
                <a:cs typeface="B Roya" panose="00000400000000000000" pitchFamily="2" charset="-78"/>
              </a:rPr>
              <a:t> پاراگراف و عکس و مقاله و متن</a:t>
            </a:r>
          </a:p>
          <a:p>
            <a:pPr algn="just" rtl="1"/>
            <a:r>
              <a:rPr lang="fa-IR" sz="2400" dirty="0">
                <a:solidFill>
                  <a:schemeClr val="bg1"/>
                </a:solidFill>
                <a:latin typeface="IRANSansX2"/>
                <a:cs typeface="B Roya" panose="00000400000000000000" pitchFamily="2" charset="-78"/>
              </a:rPr>
              <a:t>- تولید شعر و متن مناسبتی و دستورالعمل آشپزی</a:t>
            </a:r>
          </a:p>
          <a:p>
            <a:pPr algn="just" rtl="1"/>
            <a:r>
              <a:rPr lang="fa-IR" sz="2400" dirty="0">
                <a:solidFill>
                  <a:schemeClr val="bg1"/>
                </a:solidFill>
                <a:latin typeface="IRANSansX2"/>
                <a:cs typeface="B Roya" panose="00000400000000000000" pitchFamily="2" charset="-78"/>
              </a:rPr>
              <a:t>- حل معما و پرسش های پیچیده تحلیلی</a:t>
            </a:r>
          </a:p>
          <a:p>
            <a:pPr algn="just" rtl="1"/>
            <a:r>
              <a:rPr lang="fa-IR" sz="2400" dirty="0">
                <a:solidFill>
                  <a:schemeClr val="bg1"/>
                </a:solidFill>
                <a:latin typeface="IRANSansX2"/>
                <a:cs typeface="B Roya" panose="00000400000000000000" pitchFamily="2" charset="-78"/>
              </a:rPr>
              <a:t>- نوشتن محتوا براساس </a:t>
            </a:r>
            <a:r>
              <a:rPr lang="fa-IR" sz="2400" dirty="0" err="1">
                <a:solidFill>
                  <a:schemeClr val="bg1"/>
                </a:solidFill>
                <a:latin typeface="IRANSansX2"/>
                <a:cs typeface="B Roya" panose="00000400000000000000" pitchFamily="2" charset="-78"/>
              </a:rPr>
              <a:t>پرامپت</a:t>
            </a:r>
            <a:r>
              <a:rPr lang="fa-IR" sz="2400" dirty="0">
                <a:solidFill>
                  <a:schemeClr val="bg1"/>
                </a:solidFill>
                <a:latin typeface="IRANSansX2"/>
                <a:cs typeface="B Roya" panose="00000400000000000000" pitchFamily="2" charset="-78"/>
              </a:rPr>
              <a:t> مناسب برای مقاله کتاب وبلاگ و...</a:t>
            </a:r>
          </a:p>
          <a:p>
            <a:pPr algn="just" rtl="1"/>
            <a:r>
              <a:rPr lang="fa-IR" sz="2400" dirty="0">
                <a:solidFill>
                  <a:schemeClr val="bg1"/>
                </a:solidFill>
                <a:latin typeface="IRANSansX2"/>
                <a:cs typeface="B Roya" panose="00000400000000000000" pitchFamily="2" charset="-78"/>
              </a:rPr>
              <a:t>- مقایسه محصولات مختلف و نتیجه گیری</a:t>
            </a:r>
          </a:p>
          <a:p>
            <a:pPr algn="just" rtl="1"/>
            <a:r>
              <a:rPr lang="fa-IR" sz="2400" dirty="0">
                <a:solidFill>
                  <a:schemeClr val="bg1"/>
                </a:solidFill>
                <a:latin typeface="IRANSansX2"/>
                <a:cs typeface="B Roya" panose="00000400000000000000" pitchFamily="2" charset="-78"/>
              </a:rPr>
              <a:t>- کمک و در برنامه </a:t>
            </a:r>
            <a:r>
              <a:rPr lang="fa-IR" sz="2400" dirty="0" err="1">
                <a:solidFill>
                  <a:schemeClr val="bg1"/>
                </a:solidFill>
                <a:latin typeface="IRANSansX2"/>
                <a:cs typeface="B Roya" panose="00000400000000000000" pitchFamily="2" charset="-78"/>
              </a:rPr>
              <a:t>نویسی</a:t>
            </a:r>
            <a:r>
              <a:rPr lang="fa-IR" sz="2400" dirty="0">
                <a:solidFill>
                  <a:schemeClr val="bg1"/>
                </a:solidFill>
                <a:latin typeface="IRANSansX2"/>
                <a:cs typeface="B Roya" panose="00000400000000000000" pitchFamily="2" charset="-78"/>
              </a:rPr>
              <a:t> و نوشتن یا اصلاح و </a:t>
            </a:r>
            <a:r>
              <a:rPr lang="fa-IR" sz="2400" dirty="0" err="1">
                <a:solidFill>
                  <a:schemeClr val="bg1"/>
                </a:solidFill>
                <a:latin typeface="IRANSansX2"/>
                <a:cs typeface="B Roya" panose="00000400000000000000" pitchFamily="2" charset="-78"/>
              </a:rPr>
              <a:t>کدهای</a:t>
            </a:r>
            <a:r>
              <a:rPr lang="fa-IR" sz="2400" dirty="0">
                <a:solidFill>
                  <a:schemeClr val="bg1"/>
                </a:solidFill>
                <a:latin typeface="IRANSansX2"/>
                <a:cs typeface="B Roya" panose="00000400000000000000" pitchFamily="2" charset="-78"/>
              </a:rPr>
              <a:t> برنامه ها</a:t>
            </a:r>
          </a:p>
          <a:p>
            <a:pPr algn="just" rtl="1"/>
            <a:r>
              <a:rPr lang="fa-IR" sz="2400" dirty="0">
                <a:solidFill>
                  <a:schemeClr val="bg1"/>
                </a:solidFill>
                <a:latin typeface="IRANSansX2"/>
                <a:cs typeface="B Roya" panose="00000400000000000000" pitchFamily="2" charset="-78"/>
              </a:rPr>
              <a:t>- خلاصه کردن و آماده سازی مطالب از لینک مقاله یا کتاب یا دریافت فایل </a:t>
            </a:r>
            <a:r>
              <a:rPr lang="en-US" sz="2400" dirty="0">
                <a:solidFill>
                  <a:schemeClr val="bg1"/>
                </a:solidFill>
                <a:latin typeface="IRANSansX2"/>
                <a:cs typeface="B Roya" panose="00000400000000000000" pitchFamily="2" charset="-78"/>
              </a:rPr>
              <a:t>PDF </a:t>
            </a:r>
          </a:p>
          <a:p>
            <a:pPr algn="just" rtl="1"/>
            <a:r>
              <a:rPr lang="en-US" sz="2400" dirty="0">
                <a:solidFill>
                  <a:schemeClr val="bg1"/>
                </a:solidFill>
                <a:latin typeface="IRANSansX2"/>
                <a:cs typeface="B Roya" panose="00000400000000000000" pitchFamily="2" charset="-78"/>
              </a:rPr>
              <a:t>- </a:t>
            </a:r>
            <a:r>
              <a:rPr lang="fa-IR" sz="2400" dirty="0">
                <a:solidFill>
                  <a:schemeClr val="bg1"/>
                </a:solidFill>
                <a:latin typeface="IRANSansX2"/>
                <a:cs typeface="B Roya" panose="00000400000000000000" pitchFamily="2" charset="-78"/>
              </a:rPr>
              <a:t>آنالیز تصویر و درک آن و تبدیل به متن</a:t>
            </a:r>
          </a:p>
          <a:p>
            <a:pPr algn="just" rtl="1"/>
            <a:r>
              <a:rPr lang="fa-IR" sz="2400" dirty="0">
                <a:solidFill>
                  <a:schemeClr val="bg1"/>
                </a:solidFill>
                <a:latin typeface="IRANSansX2"/>
                <a:cs typeface="B Roya" panose="00000400000000000000" pitchFamily="2" charset="-78"/>
              </a:rPr>
              <a:t>- امکان استفاده به عنوان معلم خصوصی در زمینه آموزش زبان انگیسی رفع اشکال و مربی </a:t>
            </a:r>
            <a:endParaRPr lang="fa-IR" sz="2400" b="0" i="0" dirty="0">
              <a:solidFill>
                <a:schemeClr val="bg1"/>
              </a:solidFill>
              <a:effectLst/>
              <a:latin typeface="IRANSansX2"/>
              <a:cs typeface="B Roya" panose="00000400000000000000" pitchFamily="2" charset="-78"/>
            </a:endParaRPr>
          </a:p>
        </p:txBody>
      </p:sp>
    </p:spTree>
    <p:extLst>
      <p:ext uri="{BB962C8B-B14F-4D97-AF65-F5344CB8AC3E}">
        <p14:creationId xmlns:p14="http://schemas.microsoft.com/office/powerpoint/2010/main" val="2416957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081" y="277143"/>
            <a:ext cx="11401167" cy="6309420"/>
          </a:xfrm>
          <a:prstGeom prst="rect">
            <a:avLst/>
          </a:prstGeom>
        </p:spPr>
        <p:txBody>
          <a:bodyPr wrap="square">
            <a:spAutoFit/>
          </a:bodyPr>
          <a:lstStyle/>
          <a:p>
            <a:pPr algn="r" rtl="1"/>
            <a:r>
              <a:rPr lang="fa-IR" sz="2800" b="1" dirty="0">
                <a:solidFill>
                  <a:schemeClr val="bg1"/>
                </a:solidFill>
                <a:latin typeface="IRANSansX2"/>
                <a:cs typeface="B Roya" panose="00000400000000000000" pitchFamily="2" charset="-78"/>
              </a:rPr>
              <a:t> </a:t>
            </a:r>
            <a:r>
              <a:rPr lang="fa-IR" sz="2800" b="1" dirty="0" err="1" smtClean="0">
                <a:solidFill>
                  <a:srgbClr val="FFFF00"/>
                </a:solidFill>
                <a:latin typeface="IRANSansX2"/>
                <a:cs typeface="B Roya" panose="00000400000000000000" pitchFamily="2" charset="-78"/>
              </a:rPr>
              <a:t>پرامپت</a:t>
            </a:r>
            <a:r>
              <a:rPr lang="fa-IR" sz="2800" b="1" dirty="0" smtClean="0">
                <a:solidFill>
                  <a:srgbClr val="FFFF00"/>
                </a:solidFill>
                <a:latin typeface="IRANSansX2"/>
                <a:cs typeface="B Roya" panose="00000400000000000000" pitchFamily="2" charset="-78"/>
              </a:rPr>
              <a:t> </a:t>
            </a:r>
            <a:r>
              <a:rPr lang="fa-IR" sz="2800" b="1" dirty="0">
                <a:solidFill>
                  <a:srgbClr val="FFFF00"/>
                </a:solidFill>
                <a:latin typeface="IRANSansX2"/>
                <a:cs typeface="B Roya" panose="00000400000000000000" pitchFamily="2" charset="-78"/>
              </a:rPr>
              <a:t>مناسب و مثال ها :  </a:t>
            </a:r>
          </a:p>
          <a:p>
            <a:pPr algn="r" rtl="1"/>
            <a:r>
              <a:rPr lang="fa-IR" sz="2000" dirty="0">
                <a:solidFill>
                  <a:schemeClr val="bg1"/>
                </a:solidFill>
                <a:latin typeface="IRANSansX2"/>
                <a:cs typeface="B Roya" panose="00000400000000000000" pitchFamily="2" charset="-78"/>
              </a:rPr>
              <a:t>«نکات مهم، ساده و کاربردی ای که به ما کمک </a:t>
            </a:r>
            <a:r>
              <a:rPr lang="fa-IR" sz="2000" dirty="0" err="1">
                <a:solidFill>
                  <a:schemeClr val="bg1"/>
                </a:solidFill>
                <a:latin typeface="IRANSansX2"/>
                <a:cs typeface="B Roya" panose="00000400000000000000" pitchFamily="2" charset="-78"/>
              </a:rPr>
              <a:t>می‌کند</a:t>
            </a:r>
            <a:r>
              <a:rPr lang="fa-IR" sz="2000" dirty="0">
                <a:solidFill>
                  <a:schemeClr val="bg1"/>
                </a:solidFill>
                <a:latin typeface="IRANSansX2"/>
                <a:cs typeface="B Roya" panose="00000400000000000000" pitchFamily="2" charset="-78"/>
              </a:rPr>
              <a:t> که یک کاربر معمولی در </a:t>
            </a:r>
            <a:r>
              <a:rPr lang="en-US" sz="1600" dirty="0" err="1" smtClean="0">
                <a:solidFill>
                  <a:schemeClr val="bg1"/>
                </a:solidFill>
                <a:latin typeface="IRANSansX2"/>
                <a:cs typeface="B Roya" panose="00000400000000000000" pitchFamily="2" charset="-78"/>
              </a:rPr>
              <a:t>ChatGPT</a:t>
            </a:r>
            <a:r>
              <a:rPr lang="fa-IR" sz="2000" dirty="0" smtClean="0">
                <a:solidFill>
                  <a:schemeClr val="bg1"/>
                </a:solidFill>
                <a:latin typeface="IRANSansX2"/>
                <a:cs typeface="B Roya" panose="00000400000000000000" pitchFamily="2" charset="-78"/>
              </a:rPr>
              <a:t> </a:t>
            </a:r>
            <a:r>
              <a:rPr lang="en-US" sz="2000" dirty="0" smtClean="0">
                <a:solidFill>
                  <a:schemeClr val="bg1"/>
                </a:solidFill>
                <a:latin typeface="IRANSansX2"/>
                <a:cs typeface="B Roya" panose="00000400000000000000" pitchFamily="2" charset="-78"/>
              </a:rPr>
              <a:t> </a:t>
            </a:r>
            <a:r>
              <a:rPr lang="fa-IR" sz="2000" dirty="0">
                <a:solidFill>
                  <a:schemeClr val="bg1"/>
                </a:solidFill>
                <a:latin typeface="IRANSansX2"/>
                <a:cs typeface="B Roya" panose="00000400000000000000" pitchFamily="2" charset="-78"/>
              </a:rPr>
              <a:t>نباشیم!» </a:t>
            </a:r>
          </a:p>
          <a:p>
            <a:pPr algn="r" rtl="1"/>
            <a:r>
              <a:rPr lang="fa-IR" sz="2000" dirty="0">
                <a:solidFill>
                  <a:schemeClr val="bg1"/>
                </a:solidFill>
                <a:latin typeface="IRANSansX2"/>
                <a:cs typeface="B Roya" panose="00000400000000000000" pitchFamily="2" charset="-78"/>
              </a:rPr>
              <a:t>قبل از همه چیز باید بگویم </a:t>
            </a:r>
            <a:r>
              <a:rPr lang="fa-IR" sz="2000" dirty="0" err="1">
                <a:solidFill>
                  <a:schemeClr val="bg1"/>
                </a:solidFill>
                <a:latin typeface="IRANSansX2"/>
                <a:cs typeface="B Roya" panose="00000400000000000000" pitchFamily="2" charset="-78"/>
              </a:rPr>
              <a:t>نکته‌هایی</a:t>
            </a:r>
            <a:r>
              <a:rPr lang="fa-IR" sz="2000" dirty="0">
                <a:solidFill>
                  <a:schemeClr val="bg1"/>
                </a:solidFill>
                <a:latin typeface="IRANSansX2"/>
                <a:cs typeface="B Roya" panose="00000400000000000000" pitchFamily="2" charset="-78"/>
              </a:rPr>
              <a:t> که برای </a:t>
            </a:r>
            <a:r>
              <a:rPr lang="fa-IR" sz="2000" dirty="0" err="1">
                <a:solidFill>
                  <a:schemeClr val="bg1"/>
                </a:solidFill>
                <a:latin typeface="IRANSansX2"/>
                <a:cs typeface="B Roya" panose="00000400000000000000" pitchFamily="2" charset="-78"/>
              </a:rPr>
              <a:t>پرامپت</a:t>
            </a:r>
            <a:r>
              <a:rPr lang="fa-IR" sz="2000" dirty="0">
                <a:solidFill>
                  <a:schemeClr val="bg1"/>
                </a:solidFill>
                <a:latin typeface="IRANSansX2"/>
                <a:cs typeface="B Roya" panose="00000400000000000000" pitchFamily="2" charset="-78"/>
              </a:rPr>
              <a:t> </a:t>
            </a:r>
            <a:r>
              <a:rPr lang="fa-IR" sz="2000" dirty="0" err="1">
                <a:solidFill>
                  <a:schemeClr val="bg1"/>
                </a:solidFill>
                <a:latin typeface="IRANSansX2"/>
                <a:cs typeface="B Roya" panose="00000400000000000000" pitchFamily="2" charset="-78"/>
              </a:rPr>
              <a:t>نویسی</a:t>
            </a:r>
            <a:r>
              <a:rPr lang="fa-IR" sz="2000" dirty="0">
                <a:solidFill>
                  <a:schemeClr val="bg1"/>
                </a:solidFill>
                <a:latin typeface="IRANSansX2"/>
                <a:cs typeface="B Roya" panose="00000400000000000000" pitchFamily="2" charset="-78"/>
              </a:rPr>
              <a:t> باید بدانید در </a:t>
            </a:r>
            <a:r>
              <a:rPr lang="fa-IR" sz="2000" dirty="0" err="1">
                <a:solidFill>
                  <a:schemeClr val="bg1"/>
                </a:solidFill>
                <a:latin typeface="IRANSansX2"/>
                <a:cs typeface="B Roya" panose="00000400000000000000" pitchFamily="2" charset="-78"/>
              </a:rPr>
              <a:t>زمینه‌های</a:t>
            </a:r>
            <a:r>
              <a:rPr lang="fa-IR" sz="2000" dirty="0">
                <a:solidFill>
                  <a:schemeClr val="bg1"/>
                </a:solidFill>
                <a:latin typeface="IRANSansX2"/>
                <a:cs typeface="B Roya" panose="00000400000000000000" pitchFamily="2" charset="-78"/>
              </a:rPr>
              <a:t> مختلف متفاوت‌ است و همه‌ را </a:t>
            </a:r>
            <a:r>
              <a:rPr lang="fa-IR" sz="2000" dirty="0" err="1">
                <a:solidFill>
                  <a:schemeClr val="bg1"/>
                </a:solidFill>
                <a:latin typeface="IRANSansX2"/>
                <a:cs typeface="B Roya" panose="00000400000000000000" pitchFamily="2" charset="-78"/>
              </a:rPr>
              <a:t>نمی</a:t>
            </a:r>
            <a:r>
              <a:rPr lang="fa-IR" sz="2000" dirty="0">
                <a:solidFill>
                  <a:schemeClr val="bg1"/>
                </a:solidFill>
                <a:latin typeface="IRANSansX2"/>
                <a:cs typeface="B Roya" panose="00000400000000000000" pitchFamily="2" charset="-78"/>
              </a:rPr>
              <a:t> توان در یک پست توضیح داد، ولی من سعی </a:t>
            </a:r>
            <a:r>
              <a:rPr lang="fa-IR" sz="2000" dirty="0" err="1">
                <a:solidFill>
                  <a:schemeClr val="bg1"/>
                </a:solidFill>
                <a:latin typeface="IRANSansX2"/>
                <a:cs typeface="B Roya" panose="00000400000000000000" pitchFamily="2" charset="-78"/>
              </a:rPr>
              <a:t>می‌کنم</a:t>
            </a:r>
            <a:r>
              <a:rPr lang="fa-IR" sz="2000" dirty="0">
                <a:solidFill>
                  <a:schemeClr val="bg1"/>
                </a:solidFill>
                <a:latin typeface="IRANSansX2"/>
                <a:cs typeface="B Roya" panose="00000400000000000000" pitchFamily="2" charset="-78"/>
              </a:rPr>
              <a:t> تا جایی که در توانم هست </a:t>
            </a:r>
            <a:r>
              <a:rPr lang="fa-IR" sz="2000" dirty="0" err="1">
                <a:solidFill>
                  <a:schemeClr val="bg1"/>
                </a:solidFill>
                <a:latin typeface="IRANSansX2"/>
                <a:cs typeface="B Roya" panose="00000400000000000000" pitchFamily="2" charset="-78"/>
              </a:rPr>
              <a:t>این‌ها</a:t>
            </a:r>
            <a:r>
              <a:rPr lang="fa-IR" sz="2000" dirty="0">
                <a:solidFill>
                  <a:schemeClr val="bg1"/>
                </a:solidFill>
                <a:latin typeface="IRANSansX2"/>
                <a:cs typeface="B Roya" panose="00000400000000000000" pitchFamily="2" charset="-78"/>
              </a:rPr>
              <a:t> را یاد بدم.</a:t>
            </a:r>
          </a:p>
          <a:p>
            <a:pPr algn="r" rtl="1"/>
            <a:r>
              <a:rPr lang="fa-IR" sz="2000" dirty="0">
                <a:solidFill>
                  <a:schemeClr val="bg1"/>
                </a:solidFill>
                <a:latin typeface="IRANSansX2"/>
                <a:cs typeface="B Roya" panose="00000400000000000000" pitchFamily="2" charset="-78"/>
              </a:rPr>
              <a:t>اکنون بریم سراغ </a:t>
            </a:r>
            <a:r>
              <a:rPr lang="fa-IR" sz="2000" dirty="0" err="1">
                <a:solidFill>
                  <a:schemeClr val="bg1"/>
                </a:solidFill>
                <a:latin typeface="IRANSansX2"/>
                <a:cs typeface="B Roya" panose="00000400000000000000" pitchFamily="2" charset="-78"/>
              </a:rPr>
              <a:t>نکته‌ها</a:t>
            </a:r>
            <a:r>
              <a:rPr lang="fa-IR" sz="2000" dirty="0">
                <a:solidFill>
                  <a:schemeClr val="bg1"/>
                </a:solidFill>
                <a:latin typeface="IRANSansX2"/>
                <a:cs typeface="B Roya" panose="00000400000000000000" pitchFamily="2" charset="-78"/>
              </a:rPr>
              <a:t> و آموزش : تمام این مثال ها را به فارسی نیز می توانید بگویید.</a:t>
            </a:r>
          </a:p>
          <a:p>
            <a:pPr algn="r" rtl="1"/>
            <a:r>
              <a:rPr lang="fa-IR" sz="2000" dirty="0">
                <a:solidFill>
                  <a:schemeClr val="bg1"/>
                </a:solidFill>
                <a:latin typeface="IRANSansX2"/>
                <a:cs typeface="B Roya" panose="00000400000000000000" pitchFamily="2" charset="-78"/>
              </a:rPr>
              <a:t> </a:t>
            </a:r>
          </a:p>
          <a:p>
            <a:pPr algn="r" rtl="1"/>
            <a:r>
              <a:rPr lang="fa-IR" sz="2000" b="1" u="sng" dirty="0">
                <a:solidFill>
                  <a:srgbClr val="FFFF00"/>
                </a:solidFill>
                <a:latin typeface="IRANSansX2"/>
                <a:cs typeface="B Roya" panose="00000400000000000000" pitchFamily="2" charset="-78"/>
              </a:rPr>
              <a:t>۱. </a:t>
            </a:r>
            <a:r>
              <a:rPr lang="fa-IR" sz="2000" b="1" u="sng" dirty="0" smtClean="0">
                <a:solidFill>
                  <a:srgbClr val="FFFF00"/>
                </a:solidFill>
                <a:latin typeface="IRANSansX2"/>
                <a:cs typeface="B Roya" panose="00000400000000000000" pitchFamily="2" charset="-78"/>
              </a:rPr>
              <a:t>نیازتان را </a:t>
            </a:r>
            <a:r>
              <a:rPr lang="fa-IR" sz="2000" b="1" u="sng" dirty="0">
                <a:solidFill>
                  <a:srgbClr val="FFFF00"/>
                </a:solidFill>
                <a:latin typeface="IRANSansX2"/>
                <a:cs typeface="B Roya" panose="00000400000000000000" pitchFamily="2" charset="-78"/>
              </a:rPr>
              <a:t>دقیق مطرح کنید، </a:t>
            </a:r>
            <a:r>
              <a:rPr lang="fa-IR" sz="2000" b="1" u="sng" dirty="0" err="1">
                <a:solidFill>
                  <a:srgbClr val="FFFF00"/>
                </a:solidFill>
                <a:latin typeface="IRANSansX2"/>
                <a:cs typeface="B Roya" panose="00000400000000000000" pitchFamily="2" charset="-78"/>
              </a:rPr>
              <a:t>هرچقدر</a:t>
            </a:r>
            <a:r>
              <a:rPr lang="fa-IR" sz="2000" b="1" u="sng" dirty="0">
                <a:solidFill>
                  <a:srgbClr val="FFFF00"/>
                </a:solidFill>
                <a:latin typeface="IRANSansX2"/>
                <a:cs typeface="B Roya" panose="00000400000000000000" pitchFamily="2" charset="-78"/>
              </a:rPr>
              <a:t> درخواست شما </a:t>
            </a:r>
            <a:r>
              <a:rPr lang="fa-IR" sz="2000" b="1" u="sng" dirty="0" err="1">
                <a:solidFill>
                  <a:srgbClr val="FFFF00"/>
                </a:solidFill>
                <a:latin typeface="IRANSansX2"/>
                <a:cs typeface="B Roya" panose="00000400000000000000" pitchFamily="2" charset="-78"/>
              </a:rPr>
              <a:t>واضح‌تر</a:t>
            </a:r>
            <a:r>
              <a:rPr lang="fa-IR" sz="2000" b="1" u="sng" dirty="0">
                <a:solidFill>
                  <a:srgbClr val="FFFF00"/>
                </a:solidFill>
                <a:latin typeface="IRANSansX2"/>
                <a:cs typeface="B Roya" panose="00000400000000000000" pitchFamily="2" charset="-78"/>
              </a:rPr>
              <a:t> </a:t>
            </a:r>
            <a:r>
              <a:rPr lang="fa-IR" sz="2000" b="1" u="sng" dirty="0" smtClean="0">
                <a:solidFill>
                  <a:srgbClr val="FFFF00"/>
                </a:solidFill>
                <a:latin typeface="IRANSansX2"/>
                <a:cs typeface="B Roya" panose="00000400000000000000" pitchFamily="2" charset="-78"/>
              </a:rPr>
              <a:t>باشد </a:t>
            </a:r>
            <a:r>
              <a:rPr lang="fa-IR" sz="2000" b="1" u="sng" dirty="0">
                <a:solidFill>
                  <a:srgbClr val="FFFF00"/>
                </a:solidFill>
                <a:latin typeface="IRANSansX2"/>
                <a:cs typeface="B Roya" panose="00000400000000000000" pitchFamily="2" charset="-78"/>
              </a:rPr>
              <a:t>به </a:t>
            </a:r>
            <a:r>
              <a:rPr lang="en-US" b="1" u="sng" dirty="0" err="1" smtClean="0">
                <a:solidFill>
                  <a:srgbClr val="FFFF00"/>
                </a:solidFill>
                <a:latin typeface="IRANSansX2"/>
                <a:cs typeface="B Roya" panose="00000400000000000000" pitchFamily="2" charset="-78"/>
              </a:rPr>
              <a:t>ChatGPT</a:t>
            </a:r>
            <a:r>
              <a:rPr lang="fa-IR" sz="2000" b="1" u="sng" dirty="0" smtClean="0">
                <a:solidFill>
                  <a:srgbClr val="FFFF00"/>
                </a:solidFill>
                <a:latin typeface="IRANSansX2"/>
                <a:cs typeface="B Roya" panose="00000400000000000000" pitchFamily="2" charset="-78"/>
              </a:rPr>
              <a:t> </a:t>
            </a:r>
            <a:r>
              <a:rPr lang="en-US" sz="2000" b="1" u="sng" dirty="0" smtClean="0">
                <a:solidFill>
                  <a:srgbClr val="FFFF00"/>
                </a:solidFill>
                <a:latin typeface="IRANSansX2"/>
                <a:cs typeface="B Roya" panose="00000400000000000000" pitchFamily="2" charset="-78"/>
              </a:rPr>
              <a:t> </a:t>
            </a:r>
            <a:r>
              <a:rPr lang="fa-IR" sz="2000" b="1" u="sng" dirty="0">
                <a:solidFill>
                  <a:srgbClr val="FFFF00"/>
                </a:solidFill>
                <a:latin typeface="IRANSansX2"/>
                <a:cs typeface="B Roya" panose="00000400000000000000" pitchFamily="2" charset="-78"/>
              </a:rPr>
              <a:t>کمک می </a:t>
            </a:r>
            <a:r>
              <a:rPr lang="fa-IR" sz="2000" b="1" u="sng" dirty="0" smtClean="0">
                <a:solidFill>
                  <a:srgbClr val="FFFF00"/>
                </a:solidFill>
                <a:latin typeface="IRANSansX2"/>
                <a:cs typeface="B Roya" panose="00000400000000000000" pitchFamily="2" charset="-78"/>
              </a:rPr>
              <a:t>کند </a:t>
            </a:r>
            <a:r>
              <a:rPr lang="fa-IR" sz="2000" b="1" u="sng" dirty="0">
                <a:solidFill>
                  <a:srgbClr val="FFFF00"/>
                </a:solidFill>
                <a:latin typeface="IRANSansX2"/>
                <a:cs typeface="B Roya" panose="00000400000000000000" pitchFamily="2" charset="-78"/>
              </a:rPr>
              <a:t>تا هدف شما رو بهتر درک </a:t>
            </a:r>
            <a:r>
              <a:rPr lang="fa-IR" sz="2000" b="1" u="sng" dirty="0" smtClean="0">
                <a:solidFill>
                  <a:srgbClr val="FFFF00"/>
                </a:solidFill>
                <a:latin typeface="IRANSansX2"/>
                <a:cs typeface="B Roya" panose="00000400000000000000" pitchFamily="2" charset="-78"/>
              </a:rPr>
              <a:t>و </a:t>
            </a:r>
            <a:r>
              <a:rPr lang="fa-IR" sz="2000" b="1" u="sng" dirty="0">
                <a:solidFill>
                  <a:srgbClr val="FFFF00"/>
                </a:solidFill>
                <a:latin typeface="IRANSansX2"/>
                <a:cs typeface="B Roya" panose="00000400000000000000" pitchFamily="2" charset="-78"/>
              </a:rPr>
              <a:t>پاسخ بهتری </a:t>
            </a:r>
            <a:r>
              <a:rPr lang="fa-IR" sz="2000" b="1" u="sng" dirty="0" smtClean="0">
                <a:solidFill>
                  <a:srgbClr val="FFFF00"/>
                </a:solidFill>
                <a:latin typeface="IRANSansX2"/>
                <a:cs typeface="B Roya" panose="00000400000000000000" pitchFamily="2" charset="-78"/>
              </a:rPr>
              <a:t>بدهد:</a:t>
            </a:r>
            <a:endParaRPr lang="fa-IR" sz="2000" b="1" dirty="0">
              <a:solidFill>
                <a:srgbClr val="FFFF00"/>
              </a:solidFill>
              <a:latin typeface="IRANSansX2"/>
              <a:cs typeface="B Roya" panose="00000400000000000000" pitchFamily="2" charset="-78"/>
            </a:endParaRPr>
          </a:p>
          <a:p>
            <a:pPr algn="l"/>
            <a:r>
              <a:rPr lang="en-US" sz="2000" dirty="0">
                <a:solidFill>
                  <a:srgbClr val="FF0000"/>
                </a:solidFill>
                <a:latin typeface="IRANSansX2"/>
                <a:cs typeface="B Roya" panose="00000400000000000000" pitchFamily="2" charset="-78"/>
              </a:rPr>
              <a:t>Basic </a:t>
            </a:r>
            <a:r>
              <a:rPr lang="en-US" sz="2000" dirty="0" smtClean="0">
                <a:solidFill>
                  <a:srgbClr val="FF0000"/>
                </a:solidFill>
                <a:latin typeface="IRANSansX2"/>
                <a:cs typeface="B Roya" panose="00000400000000000000" pitchFamily="2" charset="-78"/>
              </a:rPr>
              <a:t>question: </a:t>
            </a:r>
            <a:r>
              <a:rPr lang="en-US" sz="2000" dirty="0">
                <a:solidFill>
                  <a:schemeClr val="bg1"/>
                </a:solidFill>
                <a:latin typeface="IRANSansX2"/>
                <a:cs typeface="B Roya" panose="00000400000000000000" pitchFamily="2" charset="-78"/>
              </a:rPr>
              <a:t>"Tell me about batteries."</a:t>
            </a:r>
            <a:br>
              <a:rPr lang="en-US" sz="2000" dirty="0">
                <a:solidFill>
                  <a:schemeClr val="bg1"/>
                </a:solidFill>
                <a:latin typeface="IRANSansX2"/>
                <a:cs typeface="B Roya" panose="00000400000000000000" pitchFamily="2" charset="-78"/>
              </a:rPr>
            </a:br>
            <a:r>
              <a:rPr lang="en-US" sz="2000" dirty="0">
                <a:solidFill>
                  <a:srgbClr val="FF0000"/>
                </a:solidFill>
                <a:latin typeface="IRANSansX2"/>
                <a:cs typeface="B Roya" panose="00000400000000000000" pitchFamily="2" charset="-78"/>
              </a:rPr>
              <a:t>Advanced </a:t>
            </a:r>
            <a:r>
              <a:rPr lang="en-US" sz="2000" dirty="0" smtClean="0">
                <a:solidFill>
                  <a:srgbClr val="FF0000"/>
                </a:solidFill>
                <a:latin typeface="IRANSansX2"/>
                <a:cs typeface="B Roya" panose="00000400000000000000" pitchFamily="2" charset="-78"/>
              </a:rPr>
              <a:t>question: </a:t>
            </a:r>
            <a:r>
              <a:rPr lang="en-US" sz="2000" dirty="0">
                <a:solidFill>
                  <a:schemeClr val="bg1"/>
                </a:solidFill>
                <a:latin typeface="IRANSansX2"/>
                <a:cs typeface="B Roya" panose="00000400000000000000" pitchFamily="2" charset="-78"/>
              </a:rPr>
              <a:t>"Explain the working principle of lithium-ion batteries and their advantages over other battery types."</a:t>
            </a:r>
          </a:p>
          <a:p>
            <a:pPr algn="r" rtl="1"/>
            <a:r>
              <a:rPr lang="fa-IR" sz="2000" dirty="0">
                <a:solidFill>
                  <a:srgbClr val="FF0000"/>
                </a:solidFill>
                <a:latin typeface="IRANSansX2"/>
                <a:cs typeface="B Roya" panose="00000400000000000000" pitchFamily="2" charset="-78"/>
              </a:rPr>
              <a:t>سوال ساده: </a:t>
            </a:r>
            <a:r>
              <a:rPr lang="fa-IR" sz="2000" dirty="0">
                <a:solidFill>
                  <a:schemeClr val="bg1"/>
                </a:solidFill>
                <a:latin typeface="IRANSansX2"/>
                <a:cs typeface="B Roya" panose="00000400000000000000" pitchFamily="2" charset="-78"/>
              </a:rPr>
              <a:t>"در مورد باتری ها به من بگویید."</a:t>
            </a:r>
            <a:br>
              <a:rPr lang="fa-IR" sz="2000" dirty="0">
                <a:solidFill>
                  <a:schemeClr val="bg1"/>
                </a:solidFill>
                <a:latin typeface="IRANSansX2"/>
                <a:cs typeface="B Roya" panose="00000400000000000000" pitchFamily="2" charset="-78"/>
              </a:rPr>
            </a:br>
            <a:r>
              <a:rPr lang="fa-IR" sz="2000" dirty="0">
                <a:solidFill>
                  <a:srgbClr val="FF0000"/>
                </a:solidFill>
                <a:latin typeface="IRANSansX2"/>
                <a:cs typeface="B Roya" panose="00000400000000000000" pitchFamily="2" charset="-78"/>
              </a:rPr>
              <a:t>پیشرفته</a:t>
            </a:r>
            <a:r>
              <a:rPr lang="fa-IR" sz="2000" dirty="0">
                <a:solidFill>
                  <a:schemeClr val="bg1"/>
                </a:solidFill>
                <a:latin typeface="IRANSansX2"/>
                <a:cs typeface="B Roya" panose="00000400000000000000" pitchFamily="2" charset="-78"/>
              </a:rPr>
              <a:t>: "اصول کار باتری های </a:t>
            </a:r>
            <a:r>
              <a:rPr lang="fa-IR" sz="2000" dirty="0" err="1">
                <a:solidFill>
                  <a:schemeClr val="bg1"/>
                </a:solidFill>
                <a:latin typeface="IRANSansX2"/>
                <a:cs typeface="B Roya" panose="00000400000000000000" pitchFamily="2" charset="-78"/>
              </a:rPr>
              <a:t>لیتیوم</a:t>
            </a:r>
            <a:r>
              <a:rPr lang="fa-IR" sz="2000" dirty="0">
                <a:solidFill>
                  <a:schemeClr val="bg1"/>
                </a:solidFill>
                <a:latin typeface="IRANSansX2"/>
                <a:cs typeface="B Roya" panose="00000400000000000000" pitchFamily="2" charset="-78"/>
              </a:rPr>
              <a:t> </a:t>
            </a:r>
            <a:r>
              <a:rPr lang="fa-IR" sz="2000" dirty="0" err="1">
                <a:solidFill>
                  <a:schemeClr val="bg1"/>
                </a:solidFill>
                <a:latin typeface="IRANSansX2"/>
                <a:cs typeface="B Roya" panose="00000400000000000000" pitchFamily="2" charset="-78"/>
              </a:rPr>
              <a:t>یون</a:t>
            </a:r>
            <a:r>
              <a:rPr lang="fa-IR" sz="2000" dirty="0">
                <a:solidFill>
                  <a:schemeClr val="bg1"/>
                </a:solidFill>
                <a:latin typeface="IRANSansX2"/>
                <a:cs typeface="B Roya" panose="00000400000000000000" pitchFamily="2" charset="-78"/>
              </a:rPr>
              <a:t> و مزایای آنها را نسبت به انواع دیگر باتری ها توضیح دهید."</a:t>
            </a:r>
          </a:p>
          <a:p>
            <a:pPr algn="r" rtl="1"/>
            <a:r>
              <a:rPr lang="fa-IR" sz="2000" dirty="0">
                <a:solidFill>
                  <a:schemeClr val="bg1"/>
                </a:solidFill>
                <a:latin typeface="IRANSansX2"/>
                <a:cs typeface="B Roya" panose="00000400000000000000" pitchFamily="2" charset="-78"/>
              </a:rPr>
              <a:t> </a:t>
            </a:r>
          </a:p>
          <a:p>
            <a:pPr algn="r" rtl="1"/>
            <a:r>
              <a:rPr lang="fa-IR" sz="2000" b="1" u="sng" dirty="0">
                <a:solidFill>
                  <a:srgbClr val="FFFF00"/>
                </a:solidFill>
                <a:latin typeface="IRANSansX2"/>
                <a:cs typeface="B Roya" panose="00000400000000000000" pitchFamily="2" charset="-78"/>
              </a:rPr>
              <a:t>۲. سوالات پیچیده رو به </a:t>
            </a:r>
            <a:r>
              <a:rPr lang="fa-IR" sz="2000" b="1" u="sng" dirty="0" err="1">
                <a:solidFill>
                  <a:srgbClr val="FFFF00"/>
                </a:solidFill>
                <a:latin typeface="IRANSansX2"/>
                <a:cs typeface="B Roya" panose="00000400000000000000" pitchFamily="2" charset="-78"/>
              </a:rPr>
              <a:t>بخش‌های</a:t>
            </a:r>
            <a:r>
              <a:rPr lang="fa-IR" sz="2000" b="1" u="sng" dirty="0">
                <a:solidFill>
                  <a:srgbClr val="FFFF00"/>
                </a:solidFill>
                <a:latin typeface="IRANSansX2"/>
                <a:cs typeface="B Roya" panose="00000400000000000000" pitchFamily="2" charset="-78"/>
              </a:rPr>
              <a:t> کوچکتر و </a:t>
            </a:r>
            <a:r>
              <a:rPr lang="fa-IR" sz="2000" b="1" u="sng" dirty="0" err="1">
                <a:solidFill>
                  <a:srgbClr val="FFFF00"/>
                </a:solidFill>
                <a:latin typeface="IRANSansX2"/>
                <a:cs typeface="B Roya" panose="00000400000000000000" pitchFamily="2" charset="-78"/>
              </a:rPr>
              <a:t>ساده‌تری</a:t>
            </a:r>
            <a:r>
              <a:rPr lang="fa-IR" sz="2000" b="1" u="sng" dirty="0">
                <a:solidFill>
                  <a:srgbClr val="FFFF00"/>
                </a:solidFill>
                <a:latin typeface="IRANSansX2"/>
                <a:cs typeface="B Roya" panose="00000400000000000000" pitchFamily="2" charset="-78"/>
              </a:rPr>
              <a:t> تقسیم و تجزیه کنید تا نتیجه بهتری داشته باشید:</a:t>
            </a:r>
            <a:endParaRPr lang="fa-IR" sz="2000" b="1" dirty="0">
              <a:solidFill>
                <a:srgbClr val="FFFF00"/>
              </a:solidFill>
              <a:latin typeface="IRANSansX2"/>
              <a:cs typeface="B Roya" panose="00000400000000000000" pitchFamily="2" charset="-78"/>
            </a:endParaRPr>
          </a:p>
          <a:p>
            <a:pPr algn="l"/>
            <a:r>
              <a:rPr lang="en-US" sz="2000" dirty="0">
                <a:solidFill>
                  <a:srgbClr val="FF0000"/>
                </a:solidFill>
                <a:latin typeface="IRANSansX2"/>
                <a:cs typeface="B Roya" panose="00000400000000000000" pitchFamily="2" charset="-78"/>
              </a:rPr>
              <a:t>Basic </a:t>
            </a:r>
            <a:r>
              <a:rPr lang="en-US" sz="2000" dirty="0" smtClean="0">
                <a:solidFill>
                  <a:srgbClr val="FF0000"/>
                </a:solidFill>
                <a:latin typeface="IRANSansX2"/>
                <a:cs typeface="B Roya" panose="00000400000000000000" pitchFamily="2" charset="-78"/>
              </a:rPr>
              <a:t>question: </a:t>
            </a:r>
            <a:r>
              <a:rPr lang="en-US" sz="2000" dirty="0">
                <a:solidFill>
                  <a:schemeClr val="bg1"/>
                </a:solidFill>
                <a:latin typeface="IRANSansX2"/>
                <a:cs typeface="B Roya" panose="00000400000000000000" pitchFamily="2" charset="-78"/>
              </a:rPr>
              <a:t>"Explain the history and impact of the internet."</a:t>
            </a:r>
            <a:br>
              <a:rPr lang="en-US" sz="2000" dirty="0">
                <a:solidFill>
                  <a:schemeClr val="bg1"/>
                </a:solidFill>
                <a:latin typeface="IRANSansX2"/>
                <a:cs typeface="B Roya" panose="00000400000000000000" pitchFamily="2" charset="-78"/>
              </a:rPr>
            </a:br>
            <a:r>
              <a:rPr lang="en-US" sz="2000" dirty="0">
                <a:solidFill>
                  <a:srgbClr val="FF0000"/>
                </a:solidFill>
                <a:latin typeface="IRANSansX2"/>
                <a:cs typeface="B Roya" panose="00000400000000000000" pitchFamily="2" charset="-78"/>
              </a:rPr>
              <a:t>Advanced </a:t>
            </a:r>
            <a:r>
              <a:rPr lang="en-US" sz="2000" dirty="0" smtClean="0">
                <a:solidFill>
                  <a:srgbClr val="FF0000"/>
                </a:solidFill>
                <a:latin typeface="IRANSansX2"/>
                <a:cs typeface="B Roya" panose="00000400000000000000" pitchFamily="2" charset="-78"/>
              </a:rPr>
              <a:t>question: </a:t>
            </a:r>
            <a:r>
              <a:rPr lang="en-US" sz="2000" dirty="0">
                <a:solidFill>
                  <a:schemeClr val="bg1"/>
                </a:solidFill>
                <a:latin typeface="IRANSansX2"/>
                <a:cs typeface="B Roya" panose="00000400000000000000" pitchFamily="2" charset="-78"/>
              </a:rPr>
              <a:t>"Describe the invention of the internet," followed by, "Discuss the impact of the internet on society and economy."</a:t>
            </a:r>
          </a:p>
          <a:p>
            <a:pPr algn="r" rtl="1"/>
            <a:r>
              <a:rPr lang="fa-IR" sz="2000" dirty="0">
                <a:solidFill>
                  <a:srgbClr val="FF0000"/>
                </a:solidFill>
                <a:latin typeface="IRANSansX2"/>
                <a:cs typeface="B Roya" panose="00000400000000000000" pitchFamily="2" charset="-78"/>
              </a:rPr>
              <a:t>سوال ساده: </a:t>
            </a:r>
            <a:r>
              <a:rPr lang="fa-IR" sz="2000" dirty="0">
                <a:solidFill>
                  <a:schemeClr val="bg1"/>
                </a:solidFill>
                <a:latin typeface="IRANSansX2"/>
                <a:cs typeface="B Roya" panose="00000400000000000000" pitchFamily="2" charset="-78"/>
              </a:rPr>
              <a:t>"تاریخچه و تاثیر اینترنت را توضیح دهید."</a:t>
            </a:r>
            <a:br>
              <a:rPr lang="fa-IR" sz="2000" dirty="0">
                <a:solidFill>
                  <a:schemeClr val="bg1"/>
                </a:solidFill>
                <a:latin typeface="IRANSansX2"/>
                <a:cs typeface="B Roya" panose="00000400000000000000" pitchFamily="2" charset="-78"/>
              </a:rPr>
            </a:br>
            <a:r>
              <a:rPr lang="fa-IR" sz="2000" dirty="0">
                <a:solidFill>
                  <a:srgbClr val="FF0000"/>
                </a:solidFill>
                <a:latin typeface="IRANSansX2"/>
                <a:cs typeface="B Roya" panose="00000400000000000000" pitchFamily="2" charset="-78"/>
              </a:rPr>
              <a:t>پیشرفته: </a:t>
            </a:r>
            <a:r>
              <a:rPr lang="fa-IR" sz="2000" dirty="0">
                <a:solidFill>
                  <a:schemeClr val="bg1"/>
                </a:solidFill>
                <a:latin typeface="IRANSansX2"/>
                <a:cs typeface="B Roya" panose="00000400000000000000" pitchFamily="2" charset="-78"/>
              </a:rPr>
              <a:t>«اختراع اینترنت را توصیف کنید» و سپس «درباره تأثیر اینترنت بر جامعه و اقتصاد بحث کنید</a:t>
            </a:r>
            <a:r>
              <a:rPr lang="fa-IR" sz="2000" dirty="0" smtClean="0">
                <a:solidFill>
                  <a:schemeClr val="bg1"/>
                </a:solidFill>
                <a:latin typeface="IRANSansX2"/>
                <a:cs typeface="B Roya" panose="00000400000000000000" pitchFamily="2" charset="-78"/>
              </a:rPr>
              <a:t>».</a:t>
            </a:r>
            <a:endParaRPr lang="en-US" sz="2000" dirty="0">
              <a:solidFill>
                <a:schemeClr val="bg1"/>
              </a:solidFill>
              <a:cs typeface="B Roya" panose="00000400000000000000" pitchFamily="2" charset="-78"/>
            </a:endParaRPr>
          </a:p>
        </p:txBody>
      </p:sp>
    </p:spTree>
    <p:extLst>
      <p:ext uri="{BB962C8B-B14F-4D97-AF65-F5344CB8AC3E}">
        <p14:creationId xmlns:p14="http://schemas.microsoft.com/office/powerpoint/2010/main" val="2350786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935" y="474345"/>
            <a:ext cx="11195222" cy="5170646"/>
          </a:xfrm>
          <a:prstGeom prst="rect">
            <a:avLst/>
          </a:prstGeom>
        </p:spPr>
        <p:txBody>
          <a:bodyPr wrap="square">
            <a:spAutoFit/>
          </a:bodyPr>
          <a:lstStyle/>
          <a:p>
            <a:pPr algn="r" rtl="1"/>
            <a:r>
              <a:rPr lang="fa-IR" sz="2200" u="sng" dirty="0">
                <a:solidFill>
                  <a:srgbClr val="FFFF00"/>
                </a:solidFill>
                <a:latin typeface="IRANSansX2"/>
                <a:cs typeface="B Roya" panose="00000400000000000000" pitchFamily="2" charset="-78"/>
              </a:rPr>
              <a:t>۳. گاهی </a:t>
            </a:r>
            <a:r>
              <a:rPr lang="fa-IR" sz="2200" u="sng" dirty="0" err="1">
                <a:solidFill>
                  <a:srgbClr val="FFFF00"/>
                </a:solidFill>
                <a:latin typeface="IRANSansX2"/>
                <a:cs typeface="B Roya" panose="00000400000000000000" pitchFamily="2" charset="-78"/>
              </a:rPr>
              <a:t>وقت‌ها</a:t>
            </a:r>
            <a:r>
              <a:rPr lang="fa-IR" sz="2200" u="sng" dirty="0">
                <a:solidFill>
                  <a:srgbClr val="FFFF00"/>
                </a:solidFill>
                <a:latin typeface="IRANSansX2"/>
                <a:cs typeface="B Roya" panose="00000400000000000000" pitchFamily="2" charset="-78"/>
              </a:rPr>
              <a:t> بهش سرنخ بدید تا </a:t>
            </a:r>
            <a:r>
              <a:rPr lang="fa-IR" sz="2200" u="sng" dirty="0" err="1">
                <a:solidFill>
                  <a:srgbClr val="FFFF00"/>
                </a:solidFill>
                <a:latin typeface="IRANSansX2"/>
                <a:cs typeface="B Roya" panose="00000400000000000000" pitchFamily="2" charset="-78"/>
              </a:rPr>
              <a:t>بتونید</a:t>
            </a:r>
            <a:r>
              <a:rPr lang="fa-IR" sz="2200" u="sng" dirty="0">
                <a:solidFill>
                  <a:srgbClr val="FFFF00"/>
                </a:solidFill>
                <a:latin typeface="IRANSansX2"/>
                <a:cs typeface="B Roya" panose="00000400000000000000" pitchFamily="2" charset="-78"/>
              </a:rPr>
              <a:t> جواب مورد </a:t>
            </a:r>
            <a:r>
              <a:rPr lang="fa-IR" sz="2200" u="sng" dirty="0" err="1">
                <a:solidFill>
                  <a:srgbClr val="FFFF00"/>
                </a:solidFill>
                <a:latin typeface="IRANSansX2"/>
                <a:cs typeface="B Roya" panose="00000400000000000000" pitchFamily="2" charset="-78"/>
              </a:rPr>
              <a:t>انتظارتون</a:t>
            </a:r>
            <a:r>
              <a:rPr lang="fa-IR" sz="2200" u="sng" dirty="0">
                <a:solidFill>
                  <a:srgbClr val="FFFF00"/>
                </a:solidFill>
                <a:latin typeface="IRANSansX2"/>
                <a:cs typeface="B Roya" panose="00000400000000000000" pitchFamily="2" charset="-78"/>
              </a:rPr>
              <a:t> رو </a:t>
            </a:r>
            <a:r>
              <a:rPr lang="fa-IR" sz="2200" u="sng" dirty="0" err="1">
                <a:solidFill>
                  <a:srgbClr val="FFFF00"/>
                </a:solidFill>
                <a:latin typeface="IRANSansX2"/>
                <a:cs typeface="B Roya" panose="00000400000000000000" pitchFamily="2" charset="-78"/>
              </a:rPr>
              <a:t>ازش</a:t>
            </a:r>
            <a:r>
              <a:rPr lang="fa-IR" sz="2200" u="sng" dirty="0">
                <a:solidFill>
                  <a:srgbClr val="FFFF00"/>
                </a:solidFill>
                <a:latin typeface="IRANSansX2"/>
                <a:cs typeface="B Roya" panose="00000400000000000000" pitchFamily="2" charset="-78"/>
              </a:rPr>
              <a:t> بگیرید:</a:t>
            </a:r>
            <a:endParaRPr lang="fa-IR" sz="2200" dirty="0">
              <a:solidFill>
                <a:srgbClr val="FFFF00"/>
              </a:solidFill>
              <a:latin typeface="IRANSansX2"/>
              <a:cs typeface="B Roya" panose="00000400000000000000" pitchFamily="2" charset="-78"/>
            </a:endParaRPr>
          </a:p>
          <a:p>
            <a:pPr algn="l"/>
            <a:r>
              <a:rPr lang="en-US" sz="2200" dirty="0">
                <a:solidFill>
                  <a:srgbClr val="FF0000"/>
                </a:solidFill>
                <a:latin typeface="IRANSansX2"/>
                <a:cs typeface="B Roya" panose="00000400000000000000" pitchFamily="2" charset="-78"/>
              </a:rPr>
              <a:t>Basic question:: </a:t>
            </a:r>
            <a:r>
              <a:rPr lang="en-US" sz="2200" dirty="0">
                <a:solidFill>
                  <a:schemeClr val="bg1"/>
                </a:solidFill>
                <a:latin typeface="IRANSansX2"/>
                <a:cs typeface="B Roya" panose="00000400000000000000" pitchFamily="2" charset="-78"/>
              </a:rPr>
              <a:t>"What was the outcome of the experiment?"</a:t>
            </a:r>
            <a:br>
              <a:rPr lang="en-US" sz="2200" dirty="0">
                <a:solidFill>
                  <a:schemeClr val="bg1"/>
                </a:solidFill>
                <a:latin typeface="IRANSansX2"/>
                <a:cs typeface="B Roya" panose="00000400000000000000" pitchFamily="2" charset="-78"/>
              </a:rPr>
            </a:br>
            <a:r>
              <a:rPr lang="en-US" sz="2200" dirty="0">
                <a:solidFill>
                  <a:srgbClr val="FF0000"/>
                </a:solidFill>
                <a:latin typeface="IRANSansX2"/>
                <a:cs typeface="B Roya" panose="00000400000000000000" pitchFamily="2" charset="-78"/>
              </a:rPr>
              <a:t>Advanced question:: </a:t>
            </a:r>
            <a:r>
              <a:rPr lang="en-US" sz="2200" dirty="0">
                <a:solidFill>
                  <a:schemeClr val="bg1"/>
                </a:solidFill>
                <a:latin typeface="IRANSansX2"/>
                <a:cs typeface="B Roya" panose="00000400000000000000" pitchFamily="2" charset="-78"/>
              </a:rPr>
              <a:t>"In the 1928 discovery of penicillin by Alexander Fleming, what was the outcome of the experiment and its significance in the field of medicine?"</a:t>
            </a:r>
          </a:p>
          <a:p>
            <a:pPr algn="r" rtl="1"/>
            <a:r>
              <a:rPr lang="fa-IR" sz="2200" dirty="0">
                <a:solidFill>
                  <a:srgbClr val="FF0000"/>
                </a:solidFill>
                <a:latin typeface="IRANSansX2"/>
                <a:cs typeface="B Roya" panose="00000400000000000000" pitchFamily="2" charset="-78"/>
              </a:rPr>
              <a:t>سوال ساده</a:t>
            </a:r>
            <a:r>
              <a:rPr lang="fa-IR" sz="2200" dirty="0">
                <a:solidFill>
                  <a:schemeClr val="bg1"/>
                </a:solidFill>
                <a:latin typeface="IRANSansX2"/>
                <a:cs typeface="B Roya" panose="00000400000000000000" pitchFamily="2" charset="-78"/>
              </a:rPr>
              <a:t>: "نتیجه آزمایش چه بود؟"</a:t>
            </a:r>
            <a:br>
              <a:rPr lang="fa-IR" sz="2200" dirty="0">
                <a:solidFill>
                  <a:schemeClr val="bg1"/>
                </a:solidFill>
                <a:latin typeface="IRANSansX2"/>
                <a:cs typeface="B Roya" panose="00000400000000000000" pitchFamily="2" charset="-78"/>
              </a:rPr>
            </a:br>
            <a:r>
              <a:rPr lang="fa-IR" sz="2200" dirty="0">
                <a:solidFill>
                  <a:srgbClr val="FF0000"/>
                </a:solidFill>
                <a:latin typeface="IRANSansX2"/>
                <a:cs typeface="B Roya" panose="00000400000000000000" pitchFamily="2" charset="-78"/>
              </a:rPr>
              <a:t>پیشرفته: </a:t>
            </a:r>
            <a:r>
              <a:rPr lang="fa-IR" sz="2200" dirty="0">
                <a:solidFill>
                  <a:schemeClr val="bg1"/>
                </a:solidFill>
                <a:latin typeface="IRANSansX2"/>
                <a:cs typeface="B Roya" panose="00000400000000000000" pitchFamily="2" charset="-78"/>
              </a:rPr>
              <a:t>"در کشف </a:t>
            </a:r>
            <a:r>
              <a:rPr lang="fa-IR" sz="2200" dirty="0" err="1">
                <a:solidFill>
                  <a:schemeClr val="bg1"/>
                </a:solidFill>
                <a:latin typeface="IRANSansX2"/>
                <a:cs typeface="B Roya" panose="00000400000000000000" pitchFamily="2" charset="-78"/>
              </a:rPr>
              <a:t>پنی</a:t>
            </a:r>
            <a:r>
              <a:rPr lang="fa-IR" sz="2200" dirty="0">
                <a:solidFill>
                  <a:schemeClr val="bg1"/>
                </a:solidFill>
                <a:latin typeface="IRANSansX2"/>
                <a:cs typeface="B Roya" panose="00000400000000000000" pitchFamily="2" charset="-78"/>
              </a:rPr>
              <a:t> </a:t>
            </a:r>
            <a:r>
              <a:rPr lang="fa-IR" sz="2200" dirty="0" err="1">
                <a:solidFill>
                  <a:schemeClr val="bg1"/>
                </a:solidFill>
                <a:latin typeface="IRANSansX2"/>
                <a:cs typeface="B Roya" panose="00000400000000000000" pitchFamily="2" charset="-78"/>
              </a:rPr>
              <a:t>سیلین</a:t>
            </a:r>
            <a:r>
              <a:rPr lang="fa-IR" sz="2200" dirty="0">
                <a:solidFill>
                  <a:schemeClr val="bg1"/>
                </a:solidFill>
                <a:latin typeface="IRANSansX2"/>
                <a:cs typeface="B Roya" panose="00000400000000000000" pitchFamily="2" charset="-78"/>
              </a:rPr>
              <a:t> در سال ۱۹۲۸ توسط الکساندر </a:t>
            </a:r>
            <a:r>
              <a:rPr lang="fa-IR" sz="2200" dirty="0" err="1">
                <a:solidFill>
                  <a:schemeClr val="bg1"/>
                </a:solidFill>
                <a:latin typeface="IRANSansX2"/>
                <a:cs typeface="B Roya" panose="00000400000000000000" pitchFamily="2" charset="-78"/>
              </a:rPr>
              <a:t>فلمینگ</a:t>
            </a:r>
            <a:r>
              <a:rPr lang="fa-IR" sz="2200" dirty="0">
                <a:solidFill>
                  <a:schemeClr val="bg1"/>
                </a:solidFill>
                <a:latin typeface="IRANSansX2"/>
                <a:cs typeface="B Roya" panose="00000400000000000000" pitchFamily="2" charset="-78"/>
              </a:rPr>
              <a:t>، نتیجه آزمایش و اهمیت آن در زمینه پزشکی چه بود؟"</a:t>
            </a:r>
          </a:p>
          <a:p>
            <a:pPr algn="r" rtl="1"/>
            <a:r>
              <a:rPr lang="fa-IR" sz="2200" dirty="0">
                <a:solidFill>
                  <a:schemeClr val="bg1"/>
                </a:solidFill>
                <a:latin typeface="IRANSansX2"/>
                <a:cs typeface="B Roya" panose="00000400000000000000" pitchFamily="2" charset="-78"/>
              </a:rPr>
              <a:t> </a:t>
            </a:r>
          </a:p>
          <a:p>
            <a:pPr algn="r" rtl="1"/>
            <a:r>
              <a:rPr lang="fa-IR" sz="2200" u="sng" dirty="0">
                <a:solidFill>
                  <a:srgbClr val="FFFF00"/>
                </a:solidFill>
                <a:latin typeface="IRANSansX2"/>
                <a:cs typeface="B Roya" panose="00000400000000000000" pitchFamily="2" charset="-78"/>
              </a:rPr>
              <a:t>۴. این خیلی </a:t>
            </a:r>
            <a:r>
              <a:rPr lang="fa-IR" sz="2200" u="sng" dirty="0" smtClean="0">
                <a:solidFill>
                  <a:srgbClr val="FFFF00"/>
                </a:solidFill>
                <a:latin typeface="IRANSansX2"/>
                <a:cs typeface="B Roya" panose="00000400000000000000" pitchFamily="2" charset="-78"/>
              </a:rPr>
              <a:t>نکته </a:t>
            </a:r>
            <a:r>
              <a:rPr lang="fa-IR" sz="2200" u="sng" dirty="0">
                <a:solidFill>
                  <a:srgbClr val="FFFF00"/>
                </a:solidFill>
                <a:latin typeface="IRANSansX2"/>
                <a:cs typeface="B Roya" panose="00000400000000000000" pitchFamily="2" charset="-78"/>
              </a:rPr>
              <a:t>مهم و کمک کننده ای هست!‌ تو </a:t>
            </a:r>
            <a:r>
              <a:rPr lang="fa-IR" sz="2200" u="sng" dirty="0" err="1">
                <a:solidFill>
                  <a:srgbClr val="FFFF00"/>
                </a:solidFill>
                <a:latin typeface="IRANSansX2"/>
                <a:cs typeface="B Roya" panose="00000400000000000000" pitchFamily="2" charset="-78"/>
              </a:rPr>
              <a:t>مواردی</a:t>
            </a:r>
            <a:r>
              <a:rPr lang="fa-IR" sz="2200" u="sng" dirty="0">
                <a:solidFill>
                  <a:srgbClr val="FFFF00"/>
                </a:solidFill>
                <a:latin typeface="IRANSansX2"/>
                <a:cs typeface="B Roya" panose="00000400000000000000" pitchFamily="2" charset="-78"/>
              </a:rPr>
              <a:t> که لازمه </a:t>
            </a:r>
            <a:r>
              <a:rPr lang="fa-IR" sz="2200" u="sng" dirty="0" err="1">
                <a:solidFill>
                  <a:srgbClr val="FFFF00"/>
                </a:solidFill>
                <a:latin typeface="IRANSansX2"/>
                <a:cs typeface="B Roya" panose="00000400000000000000" pitchFamily="2" charset="-78"/>
              </a:rPr>
              <a:t>ازش</a:t>
            </a:r>
            <a:r>
              <a:rPr lang="fa-IR" sz="2200" u="sng" dirty="0">
                <a:solidFill>
                  <a:srgbClr val="FFFF00"/>
                </a:solidFill>
                <a:latin typeface="IRANSansX2"/>
                <a:cs typeface="B Roya" panose="00000400000000000000" pitchFamily="2" charset="-78"/>
              </a:rPr>
              <a:t> </a:t>
            </a:r>
            <a:r>
              <a:rPr lang="fa-IR" sz="2200" u="sng" dirty="0" err="1">
                <a:solidFill>
                  <a:srgbClr val="FFFF00"/>
                </a:solidFill>
                <a:latin typeface="IRANSansX2"/>
                <a:cs typeface="B Roya" panose="00000400000000000000" pitchFamily="2" charset="-78"/>
              </a:rPr>
              <a:t>بخواید</a:t>
            </a:r>
            <a:r>
              <a:rPr lang="fa-IR" sz="2200" u="sng" dirty="0">
                <a:solidFill>
                  <a:srgbClr val="FFFF00"/>
                </a:solidFill>
                <a:latin typeface="IRANSansX2"/>
                <a:cs typeface="B Roya" panose="00000400000000000000" pitchFamily="2" charset="-78"/>
              </a:rPr>
              <a:t> که براتون موضوع رو گام به گام حل کنه:</a:t>
            </a:r>
            <a:endParaRPr lang="fa-IR" sz="2200" dirty="0">
              <a:solidFill>
                <a:srgbClr val="FFFF00"/>
              </a:solidFill>
              <a:latin typeface="IRANSansX2"/>
              <a:cs typeface="B Roya" panose="00000400000000000000" pitchFamily="2" charset="-78"/>
            </a:endParaRPr>
          </a:p>
          <a:p>
            <a:pPr algn="l"/>
            <a:r>
              <a:rPr lang="en-US" sz="2200" dirty="0">
                <a:solidFill>
                  <a:srgbClr val="FF0000"/>
                </a:solidFill>
                <a:latin typeface="IRANSansX2"/>
                <a:cs typeface="B Roya" panose="00000400000000000000" pitchFamily="2" charset="-78"/>
              </a:rPr>
              <a:t>Basic question:: </a:t>
            </a:r>
            <a:r>
              <a:rPr lang="en-US" sz="2200" dirty="0">
                <a:solidFill>
                  <a:schemeClr val="bg1"/>
                </a:solidFill>
                <a:latin typeface="IRANSansX2"/>
                <a:cs typeface="B Roya" panose="00000400000000000000" pitchFamily="2" charset="-78"/>
              </a:rPr>
              <a:t>"How does photosynthesis work?"</a:t>
            </a:r>
            <a:br>
              <a:rPr lang="en-US" sz="2200" dirty="0">
                <a:solidFill>
                  <a:schemeClr val="bg1"/>
                </a:solidFill>
                <a:latin typeface="IRANSansX2"/>
                <a:cs typeface="B Roya" panose="00000400000000000000" pitchFamily="2" charset="-78"/>
              </a:rPr>
            </a:br>
            <a:r>
              <a:rPr lang="en-US" sz="2200" dirty="0">
                <a:solidFill>
                  <a:srgbClr val="FF0000"/>
                </a:solidFill>
                <a:latin typeface="IRANSansX2"/>
                <a:cs typeface="B Roya" panose="00000400000000000000" pitchFamily="2" charset="-78"/>
              </a:rPr>
              <a:t>Advanced question:: </a:t>
            </a:r>
            <a:r>
              <a:rPr lang="en-US" sz="2200" dirty="0">
                <a:solidFill>
                  <a:schemeClr val="bg1"/>
                </a:solidFill>
                <a:latin typeface="IRANSansX2"/>
                <a:cs typeface="B Roya" panose="00000400000000000000" pitchFamily="2" charset="-78"/>
              </a:rPr>
              <a:t>"Explain the process of photosynthesis in plants, breaking it down into its primary steps."</a:t>
            </a:r>
          </a:p>
          <a:p>
            <a:pPr algn="r" rtl="1"/>
            <a:r>
              <a:rPr lang="fa-IR" sz="2200" dirty="0">
                <a:solidFill>
                  <a:srgbClr val="FF0000"/>
                </a:solidFill>
                <a:latin typeface="IRANSansX2"/>
                <a:cs typeface="B Roya" panose="00000400000000000000" pitchFamily="2" charset="-78"/>
              </a:rPr>
              <a:t>سوال ساده: </a:t>
            </a:r>
            <a:r>
              <a:rPr lang="fa-IR" sz="2200" dirty="0">
                <a:solidFill>
                  <a:schemeClr val="bg1"/>
                </a:solidFill>
                <a:latin typeface="IRANSansX2"/>
                <a:cs typeface="B Roya" panose="00000400000000000000" pitchFamily="2" charset="-78"/>
              </a:rPr>
              <a:t>"</a:t>
            </a:r>
            <a:r>
              <a:rPr lang="fa-IR" sz="2200" dirty="0" err="1">
                <a:solidFill>
                  <a:schemeClr val="bg1"/>
                </a:solidFill>
                <a:latin typeface="IRANSansX2"/>
                <a:cs typeface="B Roya" panose="00000400000000000000" pitchFamily="2" charset="-78"/>
              </a:rPr>
              <a:t>فتوسنتز</a:t>
            </a:r>
            <a:r>
              <a:rPr lang="fa-IR" sz="2200" dirty="0">
                <a:solidFill>
                  <a:schemeClr val="bg1"/>
                </a:solidFill>
                <a:latin typeface="IRANSansX2"/>
                <a:cs typeface="B Roya" panose="00000400000000000000" pitchFamily="2" charset="-78"/>
              </a:rPr>
              <a:t> چگونه کار می کند؟"</a:t>
            </a:r>
            <a:br>
              <a:rPr lang="fa-IR" sz="2200" dirty="0">
                <a:solidFill>
                  <a:schemeClr val="bg1"/>
                </a:solidFill>
                <a:latin typeface="IRANSansX2"/>
                <a:cs typeface="B Roya" panose="00000400000000000000" pitchFamily="2" charset="-78"/>
              </a:rPr>
            </a:br>
            <a:r>
              <a:rPr lang="fa-IR" sz="2200" dirty="0">
                <a:solidFill>
                  <a:srgbClr val="FF0000"/>
                </a:solidFill>
                <a:latin typeface="IRANSansX2"/>
                <a:cs typeface="B Roya" panose="00000400000000000000" pitchFamily="2" charset="-78"/>
              </a:rPr>
              <a:t>پیشرفته: </a:t>
            </a:r>
            <a:r>
              <a:rPr lang="fa-IR" sz="2200" dirty="0">
                <a:solidFill>
                  <a:schemeClr val="bg1"/>
                </a:solidFill>
                <a:latin typeface="IRANSansX2"/>
                <a:cs typeface="B Roya" panose="00000400000000000000" pitchFamily="2" charset="-78"/>
              </a:rPr>
              <a:t>"روند </a:t>
            </a:r>
            <a:r>
              <a:rPr lang="fa-IR" sz="2200" dirty="0" err="1">
                <a:solidFill>
                  <a:schemeClr val="bg1"/>
                </a:solidFill>
                <a:latin typeface="IRANSansX2"/>
                <a:cs typeface="B Roya" panose="00000400000000000000" pitchFamily="2" charset="-78"/>
              </a:rPr>
              <a:t>فتوسنتز</a:t>
            </a:r>
            <a:r>
              <a:rPr lang="fa-IR" sz="2200" dirty="0">
                <a:solidFill>
                  <a:schemeClr val="bg1"/>
                </a:solidFill>
                <a:latin typeface="IRANSansX2"/>
                <a:cs typeface="B Roya" panose="00000400000000000000" pitchFamily="2" charset="-78"/>
              </a:rPr>
              <a:t> در گیاهان را توضیح دهید و آن را به مراحل اولیه تقسیم کنید."</a:t>
            </a:r>
          </a:p>
          <a:p>
            <a:pPr algn="r" rtl="1"/>
            <a:r>
              <a:rPr lang="fa-IR" sz="2200" dirty="0">
                <a:solidFill>
                  <a:schemeClr val="bg1"/>
                </a:solidFill>
                <a:latin typeface="IRANSansX2"/>
                <a:cs typeface="B Roya" panose="00000400000000000000" pitchFamily="2" charset="-78"/>
              </a:rPr>
              <a:t> </a:t>
            </a:r>
            <a:endParaRPr lang="fa-IR" sz="2200" b="0" i="0" dirty="0">
              <a:solidFill>
                <a:schemeClr val="bg1"/>
              </a:solidFill>
              <a:effectLst/>
              <a:latin typeface="IRANSansX2"/>
              <a:cs typeface="B Roya" panose="00000400000000000000" pitchFamily="2" charset="-78"/>
            </a:endParaRPr>
          </a:p>
        </p:txBody>
      </p:sp>
    </p:spTree>
    <p:extLst>
      <p:ext uri="{BB962C8B-B14F-4D97-AF65-F5344CB8AC3E}">
        <p14:creationId xmlns:p14="http://schemas.microsoft.com/office/powerpoint/2010/main" val="2203736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422" y="494270"/>
            <a:ext cx="11565923" cy="4832092"/>
          </a:xfrm>
          <a:prstGeom prst="rect">
            <a:avLst/>
          </a:prstGeom>
        </p:spPr>
        <p:txBody>
          <a:bodyPr wrap="square">
            <a:spAutoFit/>
          </a:bodyPr>
          <a:lstStyle/>
          <a:p>
            <a:pPr algn="r" rtl="1"/>
            <a:r>
              <a:rPr lang="fa-IR" sz="2200" u="sng" dirty="0" smtClean="0">
                <a:solidFill>
                  <a:srgbClr val="FFFF00"/>
                </a:solidFill>
                <a:latin typeface="IRANSansX2"/>
                <a:cs typeface="B Roya" panose="00000400000000000000" pitchFamily="2" charset="-78"/>
              </a:rPr>
              <a:t>۵</a:t>
            </a:r>
            <a:r>
              <a:rPr lang="fa-IR" sz="2200" u="sng" dirty="0">
                <a:solidFill>
                  <a:srgbClr val="FFFF00"/>
                </a:solidFill>
                <a:latin typeface="IRANSansX2"/>
                <a:cs typeface="B Roya" panose="00000400000000000000" pitchFamily="2" charset="-78"/>
              </a:rPr>
              <a:t>. </a:t>
            </a:r>
            <a:r>
              <a:rPr lang="fa-IR" sz="2200" u="sng" dirty="0" err="1">
                <a:solidFill>
                  <a:srgbClr val="FFFF00"/>
                </a:solidFill>
                <a:latin typeface="IRANSansX2"/>
                <a:cs typeface="B Roya" panose="00000400000000000000" pitchFamily="2" charset="-78"/>
              </a:rPr>
              <a:t>انتظاراتتون</a:t>
            </a:r>
            <a:r>
              <a:rPr lang="fa-IR" sz="2200" u="sng" dirty="0">
                <a:solidFill>
                  <a:srgbClr val="FFFF00"/>
                </a:solidFill>
                <a:latin typeface="IRANSansX2"/>
                <a:cs typeface="B Roya" panose="00000400000000000000" pitchFamily="2" charset="-78"/>
              </a:rPr>
              <a:t> رو بهش بگید، مثل اینکه چند تا نکته بگه و یا تو چه قالب و ساختاری ارائه </a:t>
            </a:r>
            <a:r>
              <a:rPr lang="fa-IR" sz="2200" u="sng" dirty="0" err="1">
                <a:solidFill>
                  <a:srgbClr val="FFFF00"/>
                </a:solidFill>
                <a:latin typeface="IRANSansX2"/>
                <a:cs typeface="B Roya" panose="00000400000000000000" pitchFamily="2" charset="-78"/>
              </a:rPr>
              <a:t>شون</a:t>
            </a:r>
            <a:r>
              <a:rPr lang="fa-IR" sz="2200" u="sng" dirty="0">
                <a:solidFill>
                  <a:srgbClr val="FFFF00"/>
                </a:solidFill>
                <a:latin typeface="IRANSansX2"/>
                <a:cs typeface="B Roya" panose="00000400000000000000" pitchFamily="2" charset="-78"/>
              </a:rPr>
              <a:t> کنه:</a:t>
            </a:r>
            <a:endParaRPr lang="fa-IR" sz="2200" dirty="0">
              <a:solidFill>
                <a:srgbClr val="FFFF00"/>
              </a:solidFill>
              <a:latin typeface="IRANSansX2"/>
              <a:cs typeface="B Roya" panose="00000400000000000000" pitchFamily="2" charset="-78"/>
            </a:endParaRPr>
          </a:p>
          <a:p>
            <a:pPr algn="l"/>
            <a:r>
              <a:rPr lang="en-US" sz="2200" dirty="0">
                <a:solidFill>
                  <a:srgbClr val="FF0000"/>
                </a:solidFill>
                <a:latin typeface="IRANSansX2"/>
                <a:cs typeface="B Roya" panose="00000400000000000000" pitchFamily="2" charset="-78"/>
              </a:rPr>
              <a:t>Basic question</a:t>
            </a:r>
            <a:r>
              <a:rPr lang="en-US" sz="2200" dirty="0">
                <a:solidFill>
                  <a:schemeClr val="bg1"/>
                </a:solidFill>
                <a:latin typeface="IRANSansX2"/>
                <a:cs typeface="B Roya" panose="00000400000000000000" pitchFamily="2" charset="-78"/>
              </a:rPr>
              <a:t>:: "What are the benefits of yoga?"</a:t>
            </a:r>
            <a:br>
              <a:rPr lang="en-US" sz="2200" dirty="0">
                <a:solidFill>
                  <a:schemeClr val="bg1"/>
                </a:solidFill>
                <a:latin typeface="IRANSansX2"/>
                <a:cs typeface="B Roya" panose="00000400000000000000" pitchFamily="2" charset="-78"/>
              </a:rPr>
            </a:br>
            <a:r>
              <a:rPr lang="en-US" sz="2200" dirty="0">
                <a:solidFill>
                  <a:srgbClr val="FF0000"/>
                </a:solidFill>
                <a:latin typeface="IRANSansX2"/>
                <a:cs typeface="B Roya" panose="00000400000000000000" pitchFamily="2" charset="-78"/>
              </a:rPr>
              <a:t>Advanced question:: </a:t>
            </a:r>
            <a:r>
              <a:rPr lang="en-US" sz="2200" dirty="0">
                <a:solidFill>
                  <a:schemeClr val="bg1"/>
                </a:solidFill>
                <a:latin typeface="IRANSansX2"/>
                <a:cs typeface="B Roya" panose="00000400000000000000" pitchFamily="2" charset="-78"/>
              </a:rPr>
              <a:t>"List 5 physical and 5 mental benefits of practicing yoga regularly."</a:t>
            </a:r>
          </a:p>
          <a:p>
            <a:pPr algn="r" rtl="1"/>
            <a:r>
              <a:rPr lang="fa-IR" sz="2200" dirty="0">
                <a:solidFill>
                  <a:srgbClr val="FF0000"/>
                </a:solidFill>
                <a:latin typeface="IRANSansX2"/>
                <a:cs typeface="B Roya" panose="00000400000000000000" pitchFamily="2" charset="-78"/>
              </a:rPr>
              <a:t>سوال ساده: </a:t>
            </a:r>
            <a:r>
              <a:rPr lang="fa-IR" sz="2200" dirty="0">
                <a:solidFill>
                  <a:schemeClr val="bg1"/>
                </a:solidFill>
                <a:latin typeface="IRANSansX2"/>
                <a:cs typeface="B Roya" panose="00000400000000000000" pitchFamily="2" charset="-78"/>
              </a:rPr>
              <a:t>"فواید </a:t>
            </a:r>
            <a:r>
              <a:rPr lang="fa-IR" sz="2200" dirty="0" err="1">
                <a:solidFill>
                  <a:schemeClr val="bg1"/>
                </a:solidFill>
                <a:latin typeface="IRANSansX2"/>
                <a:cs typeface="B Roya" panose="00000400000000000000" pitchFamily="2" charset="-78"/>
              </a:rPr>
              <a:t>یوگا</a:t>
            </a:r>
            <a:r>
              <a:rPr lang="fa-IR" sz="2200" dirty="0">
                <a:solidFill>
                  <a:schemeClr val="bg1"/>
                </a:solidFill>
                <a:latin typeface="IRANSansX2"/>
                <a:cs typeface="B Roya" panose="00000400000000000000" pitchFamily="2" charset="-78"/>
              </a:rPr>
              <a:t> چیست؟"</a:t>
            </a:r>
            <a:br>
              <a:rPr lang="fa-IR" sz="2200" dirty="0">
                <a:solidFill>
                  <a:schemeClr val="bg1"/>
                </a:solidFill>
                <a:latin typeface="IRANSansX2"/>
                <a:cs typeface="B Roya" panose="00000400000000000000" pitchFamily="2" charset="-78"/>
              </a:rPr>
            </a:br>
            <a:r>
              <a:rPr lang="fa-IR" sz="2200" dirty="0">
                <a:solidFill>
                  <a:srgbClr val="FF0000"/>
                </a:solidFill>
                <a:latin typeface="IRANSansX2"/>
                <a:cs typeface="B Roya" panose="00000400000000000000" pitchFamily="2" charset="-78"/>
              </a:rPr>
              <a:t>پیشرفته: </a:t>
            </a:r>
            <a:r>
              <a:rPr lang="fa-IR" sz="2200" dirty="0">
                <a:solidFill>
                  <a:schemeClr val="bg1"/>
                </a:solidFill>
                <a:latin typeface="IRANSansX2"/>
                <a:cs typeface="B Roya" panose="00000400000000000000" pitchFamily="2" charset="-78"/>
              </a:rPr>
              <a:t>پنج فایده فیزیکی و پنج مزیت ذهنی تمرین منظم </a:t>
            </a:r>
            <a:r>
              <a:rPr lang="fa-IR" sz="2200" dirty="0" err="1">
                <a:solidFill>
                  <a:schemeClr val="bg1"/>
                </a:solidFill>
                <a:latin typeface="IRANSansX2"/>
                <a:cs typeface="B Roya" panose="00000400000000000000" pitchFamily="2" charset="-78"/>
              </a:rPr>
              <a:t>یوگا</a:t>
            </a:r>
            <a:r>
              <a:rPr lang="fa-IR" sz="2200" dirty="0">
                <a:solidFill>
                  <a:schemeClr val="bg1"/>
                </a:solidFill>
                <a:latin typeface="IRANSansX2"/>
                <a:cs typeface="B Roya" panose="00000400000000000000" pitchFamily="2" charset="-78"/>
              </a:rPr>
              <a:t> را فهرست کنید.</a:t>
            </a:r>
          </a:p>
          <a:p>
            <a:pPr algn="r" rtl="1"/>
            <a:r>
              <a:rPr lang="fa-IR" sz="2200" dirty="0">
                <a:solidFill>
                  <a:schemeClr val="bg1"/>
                </a:solidFill>
                <a:latin typeface="IRANSansX2"/>
                <a:cs typeface="B Roya" panose="00000400000000000000" pitchFamily="2" charset="-78"/>
              </a:rPr>
              <a:t> </a:t>
            </a:r>
            <a:endParaRPr lang="fa-IR" sz="2200" dirty="0" smtClean="0">
              <a:solidFill>
                <a:schemeClr val="bg1"/>
              </a:solidFill>
              <a:latin typeface="IRANSansX2"/>
              <a:cs typeface="B Roya" panose="00000400000000000000" pitchFamily="2" charset="-78"/>
            </a:endParaRPr>
          </a:p>
          <a:p>
            <a:pPr algn="r" rtl="1"/>
            <a:endParaRPr lang="fa-IR" sz="2200" dirty="0">
              <a:solidFill>
                <a:schemeClr val="bg1"/>
              </a:solidFill>
              <a:latin typeface="IRANSansX2"/>
              <a:cs typeface="B Roya" panose="00000400000000000000" pitchFamily="2" charset="-78"/>
            </a:endParaRPr>
          </a:p>
          <a:p>
            <a:pPr algn="r" rtl="1"/>
            <a:r>
              <a:rPr lang="fa-IR" sz="2200" u="sng" dirty="0" smtClean="0">
                <a:solidFill>
                  <a:srgbClr val="FFFF00"/>
                </a:solidFill>
                <a:latin typeface="IRANSansX2"/>
                <a:cs typeface="B Roya" panose="00000400000000000000" pitchFamily="2" charset="-78"/>
              </a:rPr>
              <a:t>۶</a:t>
            </a:r>
            <a:r>
              <a:rPr lang="fa-IR" sz="2200" u="sng" dirty="0">
                <a:solidFill>
                  <a:srgbClr val="FFFF00"/>
                </a:solidFill>
                <a:latin typeface="IRANSansX2"/>
                <a:cs typeface="B Roya" panose="00000400000000000000" pitchFamily="2" charset="-78"/>
              </a:rPr>
              <a:t>. سعی کنید </a:t>
            </a:r>
            <a:r>
              <a:rPr lang="en-US" u="sng" dirty="0" smtClean="0">
                <a:solidFill>
                  <a:srgbClr val="FFFF00"/>
                </a:solidFill>
                <a:latin typeface="IRANSansX2"/>
                <a:cs typeface="B Roya" panose="00000400000000000000" pitchFamily="2" charset="-78"/>
              </a:rPr>
              <a:t>Context</a:t>
            </a:r>
            <a:r>
              <a:rPr lang="fa-IR" sz="2200" u="sng" dirty="0" smtClean="0">
                <a:solidFill>
                  <a:srgbClr val="FFFF00"/>
                </a:solidFill>
                <a:latin typeface="IRANSansX2"/>
                <a:cs typeface="B Roya" panose="00000400000000000000" pitchFamily="2" charset="-78"/>
              </a:rPr>
              <a:t> </a:t>
            </a:r>
            <a:r>
              <a:rPr lang="en-US" sz="2200" u="sng" dirty="0" smtClean="0">
                <a:solidFill>
                  <a:srgbClr val="FFFF00"/>
                </a:solidFill>
                <a:latin typeface="IRANSansX2"/>
                <a:cs typeface="B Roya" panose="00000400000000000000" pitchFamily="2" charset="-78"/>
              </a:rPr>
              <a:t> </a:t>
            </a:r>
            <a:r>
              <a:rPr lang="fa-IR" sz="2200" u="sng" dirty="0">
                <a:solidFill>
                  <a:srgbClr val="FFFF00"/>
                </a:solidFill>
                <a:latin typeface="IRANSansX2"/>
                <a:cs typeface="B Roya" panose="00000400000000000000" pitchFamily="2" charset="-78"/>
              </a:rPr>
              <a:t>و زمینه رو با بیان کردن جزئیات به کمک کلمات کلیدی بهتر شرح بدید:</a:t>
            </a:r>
            <a:endParaRPr lang="fa-IR" sz="2200" dirty="0">
              <a:solidFill>
                <a:srgbClr val="FFFF00"/>
              </a:solidFill>
              <a:latin typeface="IRANSansX2"/>
              <a:cs typeface="B Roya" panose="00000400000000000000" pitchFamily="2" charset="-78"/>
            </a:endParaRPr>
          </a:p>
          <a:p>
            <a:pPr algn="l"/>
            <a:r>
              <a:rPr lang="en-US" sz="2200" dirty="0">
                <a:solidFill>
                  <a:srgbClr val="FF0000"/>
                </a:solidFill>
                <a:latin typeface="IRANSansX2"/>
                <a:cs typeface="B Roya" panose="00000400000000000000" pitchFamily="2" charset="-78"/>
              </a:rPr>
              <a:t>Basic question:: </a:t>
            </a:r>
            <a:r>
              <a:rPr lang="en-US" sz="2200" dirty="0">
                <a:solidFill>
                  <a:schemeClr val="bg1"/>
                </a:solidFill>
                <a:latin typeface="IRANSansX2"/>
                <a:cs typeface="B Roya" panose="00000400000000000000" pitchFamily="2" charset="-78"/>
              </a:rPr>
              <a:t>"What are the best practices in software development?"</a:t>
            </a:r>
            <a:br>
              <a:rPr lang="en-US" sz="2200" dirty="0">
                <a:solidFill>
                  <a:schemeClr val="bg1"/>
                </a:solidFill>
                <a:latin typeface="IRANSansX2"/>
                <a:cs typeface="B Roya" panose="00000400000000000000" pitchFamily="2" charset="-78"/>
              </a:rPr>
            </a:br>
            <a:r>
              <a:rPr lang="en-US" sz="2200" dirty="0">
                <a:solidFill>
                  <a:srgbClr val="FF0000"/>
                </a:solidFill>
                <a:latin typeface="IRANSansX2"/>
                <a:cs typeface="B Roya" panose="00000400000000000000" pitchFamily="2" charset="-78"/>
              </a:rPr>
              <a:t>Advanced question:: </a:t>
            </a:r>
            <a:r>
              <a:rPr lang="en-US" sz="2200" dirty="0">
                <a:solidFill>
                  <a:schemeClr val="bg1"/>
                </a:solidFill>
                <a:latin typeface="IRANSansX2"/>
                <a:cs typeface="B Roya" panose="00000400000000000000" pitchFamily="2" charset="-78"/>
              </a:rPr>
              <a:t>"What are the top 5 best practices in </a:t>
            </a:r>
            <a:r>
              <a:rPr lang="en-US" sz="2200" dirty="0" smtClean="0">
                <a:solidFill>
                  <a:schemeClr val="bg1"/>
                </a:solidFill>
                <a:latin typeface="IRANSansX2"/>
                <a:cs typeface="B Roya" panose="00000400000000000000" pitchFamily="2" charset="-78"/>
              </a:rPr>
              <a:t>python </a:t>
            </a:r>
            <a:r>
              <a:rPr lang="en-US" sz="2200" dirty="0">
                <a:solidFill>
                  <a:schemeClr val="bg1"/>
                </a:solidFill>
                <a:latin typeface="IRANSansX2"/>
                <a:cs typeface="B Roya" panose="00000400000000000000" pitchFamily="2" charset="-78"/>
              </a:rPr>
              <a:t>software development methodologies?"</a:t>
            </a:r>
          </a:p>
          <a:p>
            <a:pPr algn="r" rtl="1"/>
            <a:r>
              <a:rPr lang="fa-IR" sz="2200" dirty="0">
                <a:solidFill>
                  <a:srgbClr val="FF0000"/>
                </a:solidFill>
                <a:latin typeface="IRANSansX2"/>
                <a:cs typeface="B Roya" panose="00000400000000000000" pitchFamily="2" charset="-78"/>
              </a:rPr>
              <a:t>سوال ساده: </a:t>
            </a:r>
            <a:r>
              <a:rPr lang="fa-IR" sz="2200" dirty="0">
                <a:solidFill>
                  <a:schemeClr val="bg1"/>
                </a:solidFill>
                <a:latin typeface="IRANSansX2"/>
                <a:cs typeface="B Roya" panose="00000400000000000000" pitchFamily="2" charset="-78"/>
              </a:rPr>
              <a:t>"بهترین شیوه ها در توسعه نرم افزار چیست؟"</a:t>
            </a:r>
            <a:br>
              <a:rPr lang="fa-IR" sz="2200" dirty="0">
                <a:solidFill>
                  <a:schemeClr val="bg1"/>
                </a:solidFill>
                <a:latin typeface="IRANSansX2"/>
                <a:cs typeface="B Roya" panose="00000400000000000000" pitchFamily="2" charset="-78"/>
              </a:rPr>
            </a:br>
            <a:r>
              <a:rPr lang="fa-IR" sz="2200" dirty="0">
                <a:solidFill>
                  <a:srgbClr val="FF0000"/>
                </a:solidFill>
                <a:latin typeface="IRANSansX2"/>
                <a:cs typeface="B Roya" panose="00000400000000000000" pitchFamily="2" charset="-78"/>
              </a:rPr>
              <a:t>پیشرفته: </a:t>
            </a:r>
            <a:r>
              <a:rPr lang="fa-IR" sz="2200" dirty="0">
                <a:solidFill>
                  <a:schemeClr val="bg1"/>
                </a:solidFill>
                <a:latin typeface="IRANSansX2"/>
                <a:cs typeface="B Roya" panose="00000400000000000000" pitchFamily="2" charset="-78"/>
              </a:rPr>
              <a:t>"پنج روش برتر در </a:t>
            </a:r>
            <a:r>
              <a:rPr lang="fa-IR" sz="2200" dirty="0" err="1">
                <a:solidFill>
                  <a:schemeClr val="bg1"/>
                </a:solidFill>
                <a:latin typeface="IRANSansX2"/>
                <a:cs typeface="B Roya" panose="00000400000000000000" pitchFamily="2" charset="-78"/>
              </a:rPr>
              <a:t>متدولوژی</a:t>
            </a:r>
            <a:r>
              <a:rPr lang="fa-IR" sz="2200" dirty="0">
                <a:solidFill>
                  <a:schemeClr val="bg1"/>
                </a:solidFill>
                <a:latin typeface="IRANSansX2"/>
                <a:cs typeface="B Roya" panose="00000400000000000000" pitchFamily="2" charset="-78"/>
              </a:rPr>
              <a:t> های توسعه نرم افزار </a:t>
            </a:r>
            <a:r>
              <a:rPr lang="fa-IR" sz="2200" dirty="0" err="1" smtClean="0">
                <a:solidFill>
                  <a:schemeClr val="bg1"/>
                </a:solidFill>
                <a:latin typeface="IRANSansX2"/>
                <a:cs typeface="B Roya" panose="00000400000000000000" pitchFamily="2" charset="-78"/>
              </a:rPr>
              <a:t>پایتون</a:t>
            </a:r>
            <a:r>
              <a:rPr lang="en-US" sz="2200" dirty="0" smtClean="0">
                <a:solidFill>
                  <a:schemeClr val="bg1"/>
                </a:solidFill>
                <a:latin typeface="IRANSansX2"/>
                <a:cs typeface="B Roya" panose="00000400000000000000" pitchFamily="2" charset="-78"/>
              </a:rPr>
              <a:t> </a:t>
            </a:r>
            <a:r>
              <a:rPr lang="fa-IR" sz="2200" dirty="0">
                <a:solidFill>
                  <a:schemeClr val="bg1"/>
                </a:solidFill>
                <a:latin typeface="IRANSansX2"/>
                <a:cs typeface="B Roya" panose="00000400000000000000" pitchFamily="2" charset="-78"/>
              </a:rPr>
              <a:t>چیست</a:t>
            </a:r>
            <a:r>
              <a:rPr lang="fa-IR" sz="2200" dirty="0" smtClean="0">
                <a:solidFill>
                  <a:schemeClr val="bg1"/>
                </a:solidFill>
                <a:latin typeface="IRANSansX2"/>
                <a:cs typeface="B Roya" panose="00000400000000000000" pitchFamily="2" charset="-78"/>
              </a:rPr>
              <a:t>؟</a:t>
            </a:r>
            <a:endParaRPr lang="fa-IR" sz="2200" b="0" i="0" dirty="0">
              <a:solidFill>
                <a:schemeClr val="bg1"/>
              </a:solidFill>
              <a:effectLst/>
              <a:latin typeface="IRANSansX2"/>
              <a:cs typeface="B Roya" panose="00000400000000000000" pitchFamily="2" charset="-78"/>
            </a:endParaRPr>
          </a:p>
          <a:p>
            <a:pPr algn="r" rtl="1"/>
            <a:endParaRPr lang="fa-IR" sz="2200" b="0" i="0" dirty="0">
              <a:solidFill>
                <a:schemeClr val="bg1"/>
              </a:solidFill>
              <a:effectLst/>
              <a:latin typeface="IRANSansX2"/>
              <a:cs typeface="B Roya" panose="00000400000000000000" pitchFamily="2" charset="-78"/>
            </a:endParaRPr>
          </a:p>
        </p:txBody>
      </p:sp>
    </p:spTree>
    <p:extLst>
      <p:ext uri="{BB962C8B-B14F-4D97-AF65-F5344CB8AC3E}">
        <p14:creationId xmlns:p14="http://schemas.microsoft.com/office/powerpoint/2010/main" val="3866705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508" y="335846"/>
            <a:ext cx="11269362" cy="5847755"/>
          </a:xfrm>
          <a:prstGeom prst="rect">
            <a:avLst/>
          </a:prstGeom>
        </p:spPr>
        <p:txBody>
          <a:bodyPr wrap="square">
            <a:spAutoFit/>
          </a:bodyPr>
          <a:lstStyle/>
          <a:p>
            <a:pPr algn="r" rtl="1"/>
            <a:r>
              <a:rPr lang="fa-IR" sz="2200" u="sng" dirty="0">
                <a:solidFill>
                  <a:srgbClr val="FFFF00"/>
                </a:solidFill>
                <a:latin typeface="IRANSansX2"/>
                <a:cs typeface="B Roya" panose="00000400000000000000" pitchFamily="2" charset="-78"/>
              </a:rPr>
              <a:t/>
            </a:r>
            <a:br>
              <a:rPr lang="fa-IR" sz="2200" u="sng" dirty="0">
                <a:solidFill>
                  <a:srgbClr val="FFFF00"/>
                </a:solidFill>
                <a:latin typeface="IRANSansX2"/>
                <a:cs typeface="B Roya" panose="00000400000000000000" pitchFamily="2" charset="-78"/>
              </a:rPr>
            </a:br>
            <a:r>
              <a:rPr lang="fa-IR" sz="2200" u="sng" dirty="0">
                <a:solidFill>
                  <a:srgbClr val="FFFF00"/>
                </a:solidFill>
                <a:latin typeface="IRANSansX2"/>
                <a:cs typeface="B Roya" panose="00000400000000000000" pitchFamily="2" charset="-78"/>
              </a:rPr>
              <a:t>۷. با محدود کردن طول پیام بهش کمک کنید تا بهتون </a:t>
            </a:r>
            <a:r>
              <a:rPr lang="fa-IR" sz="2200" u="sng" dirty="0" err="1">
                <a:solidFill>
                  <a:srgbClr val="FFFF00"/>
                </a:solidFill>
                <a:latin typeface="IRANSansX2"/>
                <a:cs typeface="B Roya" panose="00000400000000000000" pitchFamily="2" charset="-78"/>
              </a:rPr>
              <a:t>پاسخ‌های</a:t>
            </a:r>
            <a:r>
              <a:rPr lang="fa-IR" sz="2200" u="sng" dirty="0">
                <a:solidFill>
                  <a:srgbClr val="FFFF00"/>
                </a:solidFill>
                <a:latin typeface="IRANSansX2"/>
                <a:cs typeface="B Roya" panose="00000400000000000000" pitchFamily="2" charset="-78"/>
              </a:rPr>
              <a:t> مختصر و مفیدی بده، </a:t>
            </a:r>
            <a:r>
              <a:rPr lang="fa-IR" sz="2200" u="sng" dirty="0" err="1">
                <a:solidFill>
                  <a:srgbClr val="FFFF00"/>
                </a:solidFill>
                <a:latin typeface="IRANSansX2"/>
                <a:cs typeface="B Roya" panose="00000400000000000000" pitchFamily="2" charset="-78"/>
              </a:rPr>
              <a:t>همونطور</a:t>
            </a:r>
            <a:r>
              <a:rPr lang="fa-IR" sz="2200" u="sng" dirty="0">
                <a:solidFill>
                  <a:srgbClr val="FFFF00"/>
                </a:solidFill>
                <a:latin typeface="IRANSansX2"/>
                <a:cs typeface="B Roya" panose="00000400000000000000" pitchFamily="2" charset="-78"/>
              </a:rPr>
              <a:t> که میدونید خیلی </a:t>
            </a:r>
            <a:r>
              <a:rPr lang="fa-IR" sz="2200" u="sng" dirty="0" err="1">
                <a:solidFill>
                  <a:srgbClr val="FFFF00"/>
                </a:solidFill>
                <a:latin typeface="IRANSansX2"/>
                <a:cs typeface="B Roya" panose="00000400000000000000" pitchFamily="2" charset="-78"/>
              </a:rPr>
              <a:t>پرحرفه</a:t>
            </a:r>
            <a:r>
              <a:rPr lang="fa-IR" sz="2200" u="sng" dirty="0">
                <a:solidFill>
                  <a:srgbClr val="FFFF00"/>
                </a:solidFill>
                <a:latin typeface="IRANSansX2"/>
                <a:cs typeface="B Roya" panose="00000400000000000000" pitchFamily="2" charset="-78"/>
              </a:rPr>
              <a:t>!</a:t>
            </a:r>
            <a:endParaRPr lang="fa-IR" sz="2200" dirty="0">
              <a:solidFill>
                <a:srgbClr val="FFFF00"/>
              </a:solidFill>
              <a:latin typeface="IRANSansX2"/>
              <a:cs typeface="B Roya" panose="00000400000000000000" pitchFamily="2" charset="-78"/>
            </a:endParaRPr>
          </a:p>
          <a:p>
            <a:pPr algn="l"/>
            <a:r>
              <a:rPr lang="en-US" sz="2200" dirty="0">
                <a:solidFill>
                  <a:srgbClr val="FF0000"/>
                </a:solidFill>
                <a:latin typeface="IRANSansX2"/>
                <a:cs typeface="B Roya" panose="00000400000000000000" pitchFamily="2" charset="-78"/>
              </a:rPr>
              <a:t>Basic question:: </a:t>
            </a:r>
            <a:r>
              <a:rPr lang="en-US" sz="2200" dirty="0">
                <a:solidFill>
                  <a:schemeClr val="bg1"/>
                </a:solidFill>
                <a:latin typeface="IRANSansX2"/>
                <a:cs typeface="B Roya" panose="00000400000000000000" pitchFamily="2" charset="-78"/>
              </a:rPr>
              <a:t>"Explain the role of mitochondria in cells."</a:t>
            </a:r>
            <a:br>
              <a:rPr lang="en-US" sz="2200" dirty="0">
                <a:solidFill>
                  <a:schemeClr val="bg1"/>
                </a:solidFill>
                <a:latin typeface="IRANSansX2"/>
                <a:cs typeface="B Roya" panose="00000400000000000000" pitchFamily="2" charset="-78"/>
              </a:rPr>
            </a:br>
            <a:r>
              <a:rPr lang="en-US" sz="2200" dirty="0">
                <a:solidFill>
                  <a:srgbClr val="FF0000"/>
                </a:solidFill>
                <a:latin typeface="IRANSansX2"/>
                <a:cs typeface="B Roya" panose="00000400000000000000" pitchFamily="2" charset="-78"/>
              </a:rPr>
              <a:t>Advanced question:: </a:t>
            </a:r>
            <a:r>
              <a:rPr lang="en-US" sz="2200" dirty="0">
                <a:solidFill>
                  <a:schemeClr val="bg1"/>
                </a:solidFill>
                <a:latin typeface="IRANSansX2"/>
                <a:cs typeface="B Roya" panose="00000400000000000000" pitchFamily="2" charset="-78"/>
              </a:rPr>
              <a:t>"In 100 words or less, describe the primary function of mitochondria in eukaryotic cells."</a:t>
            </a:r>
          </a:p>
          <a:p>
            <a:pPr algn="r" rtl="1"/>
            <a:r>
              <a:rPr lang="fa-IR" sz="2200" dirty="0">
                <a:solidFill>
                  <a:srgbClr val="FF0000"/>
                </a:solidFill>
                <a:latin typeface="IRANSansX2"/>
                <a:cs typeface="B Roya" panose="00000400000000000000" pitchFamily="2" charset="-78"/>
              </a:rPr>
              <a:t>سوال ساده: </a:t>
            </a:r>
            <a:r>
              <a:rPr lang="fa-IR" sz="2200" dirty="0">
                <a:solidFill>
                  <a:schemeClr val="bg1"/>
                </a:solidFill>
                <a:latin typeface="IRANSansX2"/>
                <a:cs typeface="B Roya" panose="00000400000000000000" pitchFamily="2" charset="-78"/>
              </a:rPr>
              <a:t>"نقش </a:t>
            </a:r>
            <a:r>
              <a:rPr lang="fa-IR" sz="2200" dirty="0" err="1">
                <a:solidFill>
                  <a:schemeClr val="bg1"/>
                </a:solidFill>
                <a:latin typeface="IRANSansX2"/>
                <a:cs typeface="B Roya" panose="00000400000000000000" pitchFamily="2" charset="-78"/>
              </a:rPr>
              <a:t>میتوکندری</a:t>
            </a:r>
            <a:r>
              <a:rPr lang="fa-IR" sz="2200" dirty="0">
                <a:solidFill>
                  <a:schemeClr val="bg1"/>
                </a:solidFill>
                <a:latin typeface="IRANSansX2"/>
                <a:cs typeface="B Roya" panose="00000400000000000000" pitchFamily="2" charset="-78"/>
              </a:rPr>
              <a:t> در سلول ها را توضیح دهید."</a:t>
            </a:r>
            <a:br>
              <a:rPr lang="fa-IR" sz="2200" dirty="0">
                <a:solidFill>
                  <a:schemeClr val="bg1"/>
                </a:solidFill>
                <a:latin typeface="IRANSansX2"/>
                <a:cs typeface="B Roya" panose="00000400000000000000" pitchFamily="2" charset="-78"/>
              </a:rPr>
            </a:br>
            <a:r>
              <a:rPr lang="fa-IR" sz="2200" dirty="0">
                <a:solidFill>
                  <a:srgbClr val="FF0000"/>
                </a:solidFill>
                <a:latin typeface="IRANSansX2"/>
                <a:cs typeface="B Roya" panose="00000400000000000000" pitchFamily="2" charset="-78"/>
              </a:rPr>
              <a:t>پیشرفته: </a:t>
            </a:r>
            <a:r>
              <a:rPr lang="fa-IR" sz="2200" dirty="0">
                <a:solidFill>
                  <a:schemeClr val="bg1"/>
                </a:solidFill>
                <a:latin typeface="IRANSansX2"/>
                <a:cs typeface="B Roya" panose="00000400000000000000" pitchFamily="2" charset="-78"/>
              </a:rPr>
              <a:t>"در  یکصد کلمه یا کمتر، عملکرد اولیه </a:t>
            </a:r>
            <a:r>
              <a:rPr lang="fa-IR" sz="2200" dirty="0" err="1">
                <a:solidFill>
                  <a:schemeClr val="bg1"/>
                </a:solidFill>
                <a:latin typeface="IRANSansX2"/>
                <a:cs typeface="B Roya" panose="00000400000000000000" pitchFamily="2" charset="-78"/>
              </a:rPr>
              <a:t>میتوکندری</a:t>
            </a:r>
            <a:r>
              <a:rPr lang="fa-IR" sz="2200" dirty="0">
                <a:solidFill>
                  <a:schemeClr val="bg1"/>
                </a:solidFill>
                <a:latin typeface="IRANSansX2"/>
                <a:cs typeface="B Roya" panose="00000400000000000000" pitchFamily="2" charset="-78"/>
              </a:rPr>
              <a:t> در سلول های </a:t>
            </a:r>
            <a:r>
              <a:rPr lang="fa-IR" sz="2200" dirty="0" err="1">
                <a:solidFill>
                  <a:schemeClr val="bg1"/>
                </a:solidFill>
                <a:latin typeface="IRANSansX2"/>
                <a:cs typeface="B Roya" panose="00000400000000000000" pitchFamily="2" charset="-78"/>
              </a:rPr>
              <a:t>یوکاریوتی</a:t>
            </a:r>
            <a:r>
              <a:rPr lang="fa-IR" sz="2200" dirty="0">
                <a:solidFill>
                  <a:schemeClr val="bg1"/>
                </a:solidFill>
                <a:latin typeface="IRANSansX2"/>
                <a:cs typeface="B Roya" panose="00000400000000000000" pitchFamily="2" charset="-78"/>
              </a:rPr>
              <a:t> را توصیف کنید."</a:t>
            </a:r>
          </a:p>
          <a:p>
            <a:pPr algn="r" rtl="1"/>
            <a:r>
              <a:rPr lang="fa-IR" sz="2200" dirty="0">
                <a:solidFill>
                  <a:schemeClr val="bg1"/>
                </a:solidFill>
                <a:latin typeface="IRANSansX2"/>
                <a:cs typeface="B Roya" panose="00000400000000000000" pitchFamily="2" charset="-78"/>
              </a:rPr>
              <a:t> </a:t>
            </a:r>
          </a:p>
          <a:p>
            <a:pPr algn="r" rtl="1"/>
            <a:r>
              <a:rPr lang="fa-IR" sz="2200" u="sng" dirty="0">
                <a:solidFill>
                  <a:schemeClr val="bg1"/>
                </a:solidFill>
                <a:latin typeface="IRANSansX2"/>
                <a:cs typeface="B Roya" panose="00000400000000000000" pitchFamily="2" charset="-78"/>
              </a:rPr>
              <a:t>تو چند تا مثال بعدی سعی میکنیم به </a:t>
            </a:r>
            <a:r>
              <a:rPr lang="en-US" sz="2200" u="sng" dirty="0" err="1">
                <a:solidFill>
                  <a:schemeClr val="bg1"/>
                </a:solidFill>
                <a:latin typeface="IRANSansX2"/>
                <a:cs typeface="B Roya" panose="00000400000000000000" pitchFamily="2" charset="-78"/>
              </a:rPr>
              <a:t>ChatGPT</a:t>
            </a:r>
            <a:r>
              <a:rPr lang="en-US" sz="2200" u="sng" dirty="0">
                <a:solidFill>
                  <a:schemeClr val="bg1"/>
                </a:solidFill>
                <a:latin typeface="IRANSansX2"/>
                <a:cs typeface="B Roya" panose="00000400000000000000" pitchFamily="2" charset="-78"/>
              </a:rPr>
              <a:t> </a:t>
            </a:r>
            <a:r>
              <a:rPr lang="fa-IR" sz="2200" u="sng" dirty="0">
                <a:solidFill>
                  <a:schemeClr val="bg1"/>
                </a:solidFill>
                <a:latin typeface="IRANSansX2"/>
                <a:cs typeface="B Roya" panose="00000400000000000000" pitchFamily="2" charset="-78"/>
              </a:rPr>
              <a:t>هویت بدیم، که </a:t>
            </a:r>
            <a:r>
              <a:rPr lang="fa-IR" sz="2200" u="sng" dirty="0" err="1">
                <a:solidFill>
                  <a:schemeClr val="bg1"/>
                </a:solidFill>
                <a:latin typeface="IRANSansX2"/>
                <a:cs typeface="B Roya" panose="00000400000000000000" pitchFamily="2" charset="-78"/>
              </a:rPr>
              <a:t>بتونیم</a:t>
            </a:r>
            <a:r>
              <a:rPr lang="fa-IR" sz="2200" u="sng" dirty="0">
                <a:solidFill>
                  <a:schemeClr val="bg1"/>
                </a:solidFill>
                <a:latin typeface="IRANSansX2"/>
                <a:cs typeface="B Roya" panose="00000400000000000000" pitchFamily="2" charset="-78"/>
              </a:rPr>
              <a:t> </a:t>
            </a:r>
            <a:r>
              <a:rPr lang="fa-IR" sz="2200" u="sng" dirty="0" err="1">
                <a:solidFill>
                  <a:schemeClr val="bg1"/>
                </a:solidFill>
                <a:latin typeface="IRANSansX2"/>
                <a:cs typeface="B Roya" panose="00000400000000000000" pitchFamily="2" charset="-78"/>
              </a:rPr>
              <a:t>جواب‌های</a:t>
            </a:r>
            <a:r>
              <a:rPr lang="fa-IR" sz="2200" u="sng" dirty="0">
                <a:solidFill>
                  <a:schemeClr val="bg1"/>
                </a:solidFill>
                <a:latin typeface="IRANSansX2"/>
                <a:cs typeface="B Roya" panose="00000400000000000000" pitchFamily="2" charset="-78"/>
              </a:rPr>
              <a:t> تخصصی و مطمئن تری بگیریم. </a:t>
            </a:r>
            <a:endParaRPr lang="fa-IR" sz="2200" dirty="0">
              <a:solidFill>
                <a:schemeClr val="bg1"/>
              </a:solidFill>
              <a:latin typeface="IRANSansX2"/>
              <a:cs typeface="B Roya" panose="00000400000000000000" pitchFamily="2" charset="-78"/>
            </a:endParaRPr>
          </a:p>
          <a:p>
            <a:pPr algn="r" rtl="1"/>
            <a:r>
              <a:rPr lang="fa-IR" sz="2200" u="sng" dirty="0">
                <a:solidFill>
                  <a:srgbClr val="FFFF00"/>
                </a:solidFill>
                <a:latin typeface="IRANSansX2"/>
                <a:cs typeface="B Roya" panose="00000400000000000000" pitchFamily="2" charset="-78"/>
              </a:rPr>
              <a:t>۸. </a:t>
            </a:r>
            <a:r>
              <a:rPr lang="fa-IR" sz="2200" u="sng" dirty="0" err="1">
                <a:solidFill>
                  <a:srgbClr val="FFFF00"/>
                </a:solidFill>
                <a:latin typeface="IRANSansX2"/>
                <a:cs typeface="B Roya" panose="00000400000000000000" pitchFamily="2" charset="-78"/>
              </a:rPr>
              <a:t>پرسونا</a:t>
            </a:r>
            <a:r>
              <a:rPr lang="fa-IR" sz="2200" u="sng" dirty="0">
                <a:solidFill>
                  <a:srgbClr val="FFFF00"/>
                </a:solidFill>
                <a:latin typeface="IRANSansX2"/>
                <a:cs typeface="B Roya" panose="00000400000000000000" pitchFamily="2" charset="-78"/>
              </a:rPr>
              <a:t> رو تعریف کنید،‌ با تعریف </a:t>
            </a:r>
            <a:r>
              <a:rPr lang="fa-IR" sz="2200" u="sng" dirty="0" err="1">
                <a:solidFill>
                  <a:srgbClr val="FFFF00"/>
                </a:solidFill>
                <a:latin typeface="IRANSansX2"/>
                <a:cs typeface="B Roya" panose="00000400000000000000" pitchFamily="2" charset="-78"/>
              </a:rPr>
              <a:t>ویژگی‌هایی</a:t>
            </a:r>
            <a:r>
              <a:rPr lang="fa-IR" sz="2200" u="sng" dirty="0">
                <a:solidFill>
                  <a:srgbClr val="FFFF00"/>
                </a:solidFill>
                <a:latin typeface="IRANSansX2"/>
                <a:cs typeface="B Roya" panose="00000400000000000000" pitchFamily="2" charset="-78"/>
              </a:rPr>
              <a:t> مانند حرفه، تخصص، لحن و سبک کمک </a:t>
            </a:r>
            <a:r>
              <a:rPr lang="fa-IR" sz="2200" u="sng" dirty="0" err="1">
                <a:solidFill>
                  <a:srgbClr val="FFFF00"/>
                </a:solidFill>
                <a:latin typeface="IRANSansX2"/>
                <a:cs typeface="B Roya" panose="00000400000000000000" pitchFamily="2" charset="-78"/>
              </a:rPr>
              <a:t>می‌کنید</a:t>
            </a:r>
            <a:r>
              <a:rPr lang="fa-IR" sz="2200" u="sng" dirty="0">
                <a:solidFill>
                  <a:srgbClr val="FFFF00"/>
                </a:solidFill>
                <a:latin typeface="IRANSansX2"/>
                <a:cs typeface="B Roya" panose="00000400000000000000" pitchFamily="2" charset="-78"/>
              </a:rPr>
              <a:t> تا جواب بهتری بهتون ارائه بشه:</a:t>
            </a:r>
            <a:endParaRPr lang="fa-IR" sz="2200" dirty="0">
              <a:solidFill>
                <a:srgbClr val="FFFF00"/>
              </a:solidFill>
              <a:latin typeface="IRANSansX2"/>
              <a:cs typeface="B Roya" panose="00000400000000000000" pitchFamily="2" charset="-78"/>
            </a:endParaRPr>
          </a:p>
          <a:p>
            <a:pPr algn="l"/>
            <a:r>
              <a:rPr lang="en-US" sz="2200" dirty="0">
                <a:solidFill>
                  <a:srgbClr val="FF0000"/>
                </a:solidFill>
                <a:latin typeface="IRANSansX2"/>
                <a:cs typeface="B Roya" panose="00000400000000000000" pitchFamily="2" charset="-78"/>
              </a:rPr>
              <a:t>Basic question:: </a:t>
            </a:r>
            <a:r>
              <a:rPr lang="en-US" sz="2200" dirty="0">
                <a:solidFill>
                  <a:schemeClr val="bg1"/>
                </a:solidFill>
                <a:latin typeface="IRANSansX2"/>
                <a:cs typeface="B Roya" panose="00000400000000000000" pitchFamily="2" charset="-78"/>
              </a:rPr>
              <a:t>"Explain quantum mechanics."</a:t>
            </a:r>
            <a:br>
              <a:rPr lang="en-US" sz="2200" dirty="0">
                <a:solidFill>
                  <a:schemeClr val="bg1"/>
                </a:solidFill>
                <a:latin typeface="IRANSansX2"/>
                <a:cs typeface="B Roya" panose="00000400000000000000" pitchFamily="2" charset="-78"/>
              </a:rPr>
            </a:br>
            <a:r>
              <a:rPr lang="en-US" sz="2200" dirty="0">
                <a:solidFill>
                  <a:srgbClr val="FF0000"/>
                </a:solidFill>
                <a:latin typeface="IRANSansX2"/>
                <a:cs typeface="B Roya" panose="00000400000000000000" pitchFamily="2" charset="-78"/>
              </a:rPr>
              <a:t>Advanced question:: </a:t>
            </a:r>
            <a:r>
              <a:rPr lang="en-US" sz="2200" dirty="0">
                <a:solidFill>
                  <a:schemeClr val="bg1"/>
                </a:solidFill>
                <a:latin typeface="IRANSansX2"/>
                <a:cs typeface="B Roya" panose="00000400000000000000" pitchFamily="2" charset="-78"/>
              </a:rPr>
              <a:t>"As a physics professor, explain the key principles of quantum mechanics to a college student."</a:t>
            </a:r>
          </a:p>
          <a:p>
            <a:pPr algn="r" rtl="1"/>
            <a:r>
              <a:rPr lang="fa-IR" sz="2200" dirty="0">
                <a:solidFill>
                  <a:srgbClr val="FF0000"/>
                </a:solidFill>
                <a:latin typeface="IRANSansX2"/>
                <a:cs typeface="B Roya" panose="00000400000000000000" pitchFamily="2" charset="-78"/>
              </a:rPr>
              <a:t>سوال ساده: </a:t>
            </a:r>
            <a:r>
              <a:rPr lang="fa-IR" sz="2200" dirty="0">
                <a:solidFill>
                  <a:schemeClr val="bg1"/>
                </a:solidFill>
                <a:latin typeface="IRANSansX2"/>
                <a:cs typeface="B Roya" panose="00000400000000000000" pitchFamily="2" charset="-78"/>
              </a:rPr>
              <a:t>"مکانیک </a:t>
            </a:r>
            <a:r>
              <a:rPr lang="fa-IR" sz="2200" dirty="0" err="1">
                <a:solidFill>
                  <a:schemeClr val="bg1"/>
                </a:solidFill>
                <a:latin typeface="IRANSansX2"/>
                <a:cs typeface="B Roya" panose="00000400000000000000" pitchFamily="2" charset="-78"/>
              </a:rPr>
              <a:t>کوانتومی</a:t>
            </a:r>
            <a:r>
              <a:rPr lang="fa-IR" sz="2200" dirty="0">
                <a:solidFill>
                  <a:schemeClr val="bg1"/>
                </a:solidFill>
                <a:latin typeface="IRANSansX2"/>
                <a:cs typeface="B Roya" panose="00000400000000000000" pitchFamily="2" charset="-78"/>
              </a:rPr>
              <a:t> را توضیح دهید."</a:t>
            </a:r>
            <a:br>
              <a:rPr lang="fa-IR" sz="2200" dirty="0">
                <a:solidFill>
                  <a:schemeClr val="bg1"/>
                </a:solidFill>
                <a:latin typeface="IRANSansX2"/>
                <a:cs typeface="B Roya" panose="00000400000000000000" pitchFamily="2" charset="-78"/>
              </a:rPr>
            </a:br>
            <a:r>
              <a:rPr lang="fa-IR" sz="2200" dirty="0">
                <a:solidFill>
                  <a:srgbClr val="FF0000"/>
                </a:solidFill>
                <a:latin typeface="IRANSansX2"/>
                <a:cs typeface="B Roya" panose="00000400000000000000" pitchFamily="2" charset="-78"/>
              </a:rPr>
              <a:t>پیشرفته: </a:t>
            </a:r>
            <a:r>
              <a:rPr lang="fa-IR" sz="2200" dirty="0">
                <a:solidFill>
                  <a:schemeClr val="bg1"/>
                </a:solidFill>
                <a:latin typeface="IRANSansX2"/>
                <a:cs typeface="B Roya" panose="00000400000000000000" pitchFamily="2" charset="-78"/>
              </a:rPr>
              <a:t>"به عنوان یک استاد فیزیک، اصول کلیدی مکانیک </a:t>
            </a:r>
            <a:r>
              <a:rPr lang="fa-IR" sz="2200" dirty="0" err="1">
                <a:solidFill>
                  <a:schemeClr val="bg1"/>
                </a:solidFill>
                <a:latin typeface="IRANSansX2"/>
                <a:cs typeface="B Roya" panose="00000400000000000000" pitchFamily="2" charset="-78"/>
              </a:rPr>
              <a:t>کوانتومی</a:t>
            </a:r>
            <a:r>
              <a:rPr lang="fa-IR" sz="2200" dirty="0">
                <a:solidFill>
                  <a:schemeClr val="bg1"/>
                </a:solidFill>
                <a:latin typeface="IRANSansX2"/>
                <a:cs typeface="B Roya" panose="00000400000000000000" pitchFamily="2" charset="-78"/>
              </a:rPr>
              <a:t> را برای یک دانشجو توضیح دهید."</a:t>
            </a:r>
          </a:p>
          <a:p>
            <a:pPr algn="r" rtl="1"/>
            <a:r>
              <a:rPr lang="fa-IR" sz="2200" dirty="0">
                <a:solidFill>
                  <a:schemeClr val="bg1"/>
                </a:solidFill>
                <a:latin typeface="IRANSansX2"/>
                <a:cs typeface="B Roya" panose="00000400000000000000" pitchFamily="2" charset="-78"/>
              </a:rPr>
              <a:t> </a:t>
            </a:r>
            <a:endParaRPr lang="fa-IR" sz="2200" b="0" i="0" dirty="0">
              <a:solidFill>
                <a:schemeClr val="bg1"/>
              </a:solidFill>
              <a:effectLst/>
              <a:latin typeface="IRANSansX2"/>
              <a:cs typeface="B Roya" panose="00000400000000000000" pitchFamily="2" charset="-78"/>
            </a:endParaRPr>
          </a:p>
        </p:txBody>
      </p:sp>
    </p:spTree>
    <p:extLst>
      <p:ext uri="{BB962C8B-B14F-4D97-AF65-F5344CB8AC3E}">
        <p14:creationId xmlns:p14="http://schemas.microsoft.com/office/powerpoint/2010/main" val="2899919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557" y="451176"/>
            <a:ext cx="10750378" cy="369332"/>
          </a:xfrm>
          <a:prstGeom prst="rect">
            <a:avLst/>
          </a:prstGeom>
        </p:spPr>
        <p:txBody>
          <a:bodyPr wrap="square">
            <a:spAutoFit/>
          </a:bodyPr>
          <a:lstStyle/>
          <a:p>
            <a:pPr algn="just" rtl="1"/>
            <a:r>
              <a:rPr lang="fa-IR" dirty="0">
                <a:solidFill>
                  <a:schemeClr val="bg1"/>
                </a:solidFill>
                <a:latin typeface="IRANSansX2"/>
                <a:cs typeface="B Roya" panose="00000400000000000000" pitchFamily="2" charset="-78"/>
              </a:rPr>
              <a:t> </a:t>
            </a:r>
            <a:endParaRPr lang="fa-IR" b="0" i="0" dirty="0">
              <a:solidFill>
                <a:schemeClr val="bg1"/>
              </a:solidFill>
              <a:effectLst/>
              <a:latin typeface="IRANSansX2"/>
              <a:cs typeface="B Roya" panose="00000400000000000000" pitchFamily="2" charset="-78"/>
            </a:endParaRPr>
          </a:p>
        </p:txBody>
      </p:sp>
      <p:sp>
        <p:nvSpPr>
          <p:cNvPr id="3" name="Rectangle 2"/>
          <p:cNvSpPr/>
          <p:nvPr/>
        </p:nvSpPr>
        <p:spPr>
          <a:xfrm>
            <a:off x="172995" y="81498"/>
            <a:ext cx="11714205" cy="6524863"/>
          </a:xfrm>
          <a:prstGeom prst="rect">
            <a:avLst/>
          </a:prstGeom>
        </p:spPr>
        <p:txBody>
          <a:bodyPr wrap="square">
            <a:spAutoFit/>
          </a:bodyPr>
          <a:lstStyle/>
          <a:p>
            <a:pPr algn="r" rtl="1"/>
            <a:endParaRPr lang="fa-IR" sz="2200" dirty="0">
              <a:solidFill>
                <a:schemeClr val="bg1"/>
              </a:solidFill>
              <a:cs typeface="B Roya" panose="00000400000000000000" pitchFamily="2" charset="-78"/>
            </a:endParaRPr>
          </a:p>
          <a:p>
            <a:pPr algn="r" rtl="1"/>
            <a:r>
              <a:rPr lang="fa-IR" sz="2200" dirty="0">
                <a:solidFill>
                  <a:srgbClr val="FFFF00"/>
                </a:solidFill>
                <a:cs typeface="B Roya" panose="00000400000000000000" pitchFamily="2" charset="-78"/>
              </a:rPr>
              <a:t>۹. زبان و لحن رو مشخص کنید. به </a:t>
            </a:r>
            <a:r>
              <a:rPr lang="en-US" sz="2200" dirty="0" err="1" smtClean="0">
                <a:solidFill>
                  <a:srgbClr val="FFFF00"/>
                </a:solidFill>
                <a:cs typeface="B Roya" panose="00000400000000000000" pitchFamily="2" charset="-78"/>
              </a:rPr>
              <a:t>ChatGPT</a:t>
            </a:r>
            <a:r>
              <a:rPr lang="fa-IR" sz="2200" dirty="0" smtClean="0">
                <a:solidFill>
                  <a:srgbClr val="FFFF00"/>
                </a:solidFill>
                <a:cs typeface="B Roya" panose="00000400000000000000" pitchFamily="2" charset="-78"/>
              </a:rPr>
              <a:t> </a:t>
            </a:r>
            <a:r>
              <a:rPr lang="en-US" sz="2200" dirty="0" smtClean="0">
                <a:solidFill>
                  <a:srgbClr val="FFFF00"/>
                </a:solidFill>
                <a:cs typeface="B Roya" panose="00000400000000000000" pitchFamily="2" charset="-78"/>
              </a:rPr>
              <a:t> </a:t>
            </a:r>
            <a:r>
              <a:rPr lang="fa-IR" sz="2200" dirty="0">
                <a:solidFill>
                  <a:srgbClr val="FFFF00"/>
                </a:solidFill>
                <a:cs typeface="B Roya" panose="00000400000000000000" pitchFamily="2" charset="-78"/>
              </a:rPr>
              <a:t>دستور بدید که سبک یا لحن زبان خاصی را برای پاسخگویی به سوال شما اتخاذ کنه:</a:t>
            </a:r>
          </a:p>
          <a:p>
            <a:pPr algn="l"/>
            <a:r>
              <a:rPr lang="en-US" sz="2200" dirty="0" smtClean="0">
                <a:solidFill>
                  <a:srgbClr val="FF0000"/>
                </a:solidFill>
                <a:cs typeface="B Roya" panose="00000400000000000000" pitchFamily="2" charset="-78"/>
              </a:rPr>
              <a:t>Basic </a:t>
            </a:r>
            <a:r>
              <a:rPr lang="en-US" sz="2200" dirty="0">
                <a:solidFill>
                  <a:srgbClr val="FF0000"/>
                </a:solidFill>
                <a:cs typeface="B Roya" panose="00000400000000000000" pitchFamily="2" charset="-78"/>
              </a:rPr>
              <a:t>question:: </a:t>
            </a:r>
            <a:r>
              <a:rPr lang="en-US" sz="2200" dirty="0">
                <a:solidFill>
                  <a:schemeClr val="bg1"/>
                </a:solidFill>
                <a:cs typeface="B Roya" panose="00000400000000000000" pitchFamily="2" charset="-78"/>
              </a:rPr>
              <a:t>"Tell me about Shakespeare's works."</a:t>
            </a:r>
          </a:p>
          <a:p>
            <a:pPr algn="l"/>
            <a:r>
              <a:rPr lang="en-US" sz="2200" dirty="0">
                <a:solidFill>
                  <a:srgbClr val="FF0000"/>
                </a:solidFill>
                <a:cs typeface="B Roya" panose="00000400000000000000" pitchFamily="2" charset="-78"/>
              </a:rPr>
              <a:t>Advanced question</a:t>
            </a:r>
            <a:r>
              <a:rPr lang="en-US" sz="2200" dirty="0">
                <a:solidFill>
                  <a:schemeClr val="bg1"/>
                </a:solidFill>
                <a:cs typeface="B Roya" panose="00000400000000000000" pitchFamily="2" charset="-78"/>
              </a:rPr>
              <a:t>:: "In a conversational tone, discuss the major themes present in Shakespeare's plays."</a:t>
            </a:r>
          </a:p>
          <a:p>
            <a:pPr algn="r" rtl="1"/>
            <a:endParaRPr lang="en-US" sz="2200" dirty="0">
              <a:solidFill>
                <a:schemeClr val="bg1"/>
              </a:solidFill>
              <a:cs typeface="B Roya" panose="00000400000000000000" pitchFamily="2" charset="-78"/>
            </a:endParaRPr>
          </a:p>
          <a:p>
            <a:pPr algn="r" rtl="1"/>
            <a:r>
              <a:rPr lang="fa-IR" sz="2200" dirty="0">
                <a:solidFill>
                  <a:srgbClr val="FF0000"/>
                </a:solidFill>
                <a:cs typeface="B Roya" panose="00000400000000000000" pitchFamily="2" charset="-78"/>
              </a:rPr>
              <a:t>سوال ساده: </a:t>
            </a:r>
            <a:r>
              <a:rPr lang="fa-IR" sz="2200" dirty="0">
                <a:solidFill>
                  <a:schemeClr val="bg1"/>
                </a:solidFill>
                <a:cs typeface="B Roya" panose="00000400000000000000" pitchFamily="2" charset="-78"/>
              </a:rPr>
              <a:t>«از آثار شکسپیر بگو».</a:t>
            </a:r>
          </a:p>
          <a:p>
            <a:pPr algn="r" rtl="1"/>
            <a:r>
              <a:rPr lang="fa-IR" sz="2200" dirty="0">
                <a:solidFill>
                  <a:srgbClr val="FF0000"/>
                </a:solidFill>
                <a:cs typeface="B Roya" panose="00000400000000000000" pitchFamily="2" charset="-78"/>
              </a:rPr>
              <a:t>پیشرفته: </a:t>
            </a:r>
            <a:r>
              <a:rPr lang="fa-IR" sz="2200" dirty="0">
                <a:solidFill>
                  <a:schemeClr val="bg1"/>
                </a:solidFill>
                <a:cs typeface="B Roya" panose="00000400000000000000" pitchFamily="2" charset="-78"/>
              </a:rPr>
              <a:t>"با لحن محاوره ای، موضوعات اصلی موجود در نمایشنامه های شکسپیر را مورد بحث قرار دهید."</a:t>
            </a:r>
          </a:p>
          <a:p>
            <a:pPr algn="r" rtl="1"/>
            <a:endParaRPr lang="fa-IR" sz="2200" dirty="0">
              <a:solidFill>
                <a:schemeClr val="bg1"/>
              </a:solidFill>
              <a:cs typeface="B Roya" panose="00000400000000000000" pitchFamily="2" charset="-78"/>
            </a:endParaRPr>
          </a:p>
          <a:p>
            <a:pPr algn="r" rtl="1"/>
            <a:r>
              <a:rPr lang="fa-IR" sz="2200" dirty="0">
                <a:solidFill>
                  <a:schemeClr val="bg1"/>
                </a:solidFill>
                <a:cs typeface="B Roya" panose="00000400000000000000" pitchFamily="2" charset="-78"/>
              </a:rPr>
              <a:t> </a:t>
            </a:r>
          </a:p>
          <a:p>
            <a:pPr algn="r" rtl="1"/>
            <a:r>
              <a:rPr lang="fa-IR" sz="2200" dirty="0">
                <a:solidFill>
                  <a:srgbClr val="FFFF00"/>
                </a:solidFill>
                <a:cs typeface="B Roya" panose="00000400000000000000" pitchFamily="2" charset="-78"/>
              </a:rPr>
              <a:t>۱۰. بهش نقش اطلاق کنید و </a:t>
            </a:r>
            <a:r>
              <a:rPr lang="fa-IR" sz="2200" dirty="0" err="1">
                <a:solidFill>
                  <a:srgbClr val="FFFF00"/>
                </a:solidFill>
                <a:cs typeface="B Roya" panose="00000400000000000000" pitchFamily="2" charset="-78"/>
              </a:rPr>
              <a:t>ازش</a:t>
            </a:r>
            <a:r>
              <a:rPr lang="fa-IR" sz="2200" dirty="0">
                <a:solidFill>
                  <a:srgbClr val="FFFF00"/>
                </a:solidFill>
                <a:cs typeface="B Roya" panose="00000400000000000000" pitchFamily="2" charset="-78"/>
              </a:rPr>
              <a:t> </a:t>
            </a:r>
            <a:r>
              <a:rPr lang="fa-IR" sz="2200" dirty="0" err="1">
                <a:solidFill>
                  <a:srgbClr val="FFFF00"/>
                </a:solidFill>
                <a:cs typeface="B Roya" panose="00000400000000000000" pitchFamily="2" charset="-78"/>
              </a:rPr>
              <a:t>بخواید</a:t>
            </a:r>
            <a:r>
              <a:rPr lang="fa-IR" sz="2200" dirty="0">
                <a:solidFill>
                  <a:srgbClr val="FFFF00"/>
                </a:solidFill>
                <a:cs typeface="B Roya" panose="00000400000000000000" pitchFamily="2" charset="-78"/>
              </a:rPr>
              <a:t> تو اون نقش براتون ایفای نقش کنه و این معجزه میکنه!</a:t>
            </a:r>
          </a:p>
          <a:p>
            <a:pPr algn="l"/>
            <a:r>
              <a:rPr lang="en-US" sz="2200" dirty="0" smtClean="0">
                <a:solidFill>
                  <a:srgbClr val="FF0000"/>
                </a:solidFill>
                <a:cs typeface="B Roya" panose="00000400000000000000" pitchFamily="2" charset="-78"/>
              </a:rPr>
              <a:t>Basic </a:t>
            </a:r>
            <a:r>
              <a:rPr lang="en-US" sz="2200" dirty="0">
                <a:solidFill>
                  <a:srgbClr val="FF0000"/>
                </a:solidFill>
                <a:cs typeface="B Roya" panose="00000400000000000000" pitchFamily="2" charset="-78"/>
              </a:rPr>
              <a:t>question:: </a:t>
            </a:r>
            <a:r>
              <a:rPr lang="en-US" sz="2200" dirty="0">
                <a:solidFill>
                  <a:schemeClr val="bg1"/>
                </a:solidFill>
                <a:cs typeface="B Roya" panose="00000400000000000000" pitchFamily="2" charset="-78"/>
              </a:rPr>
              <a:t>"How can I improve my negotiation skills?"</a:t>
            </a:r>
          </a:p>
          <a:p>
            <a:pPr algn="l"/>
            <a:r>
              <a:rPr lang="en-US" sz="2200" dirty="0">
                <a:solidFill>
                  <a:srgbClr val="FF0000"/>
                </a:solidFill>
                <a:cs typeface="B Roya" panose="00000400000000000000" pitchFamily="2" charset="-78"/>
              </a:rPr>
              <a:t>Advanced question:: </a:t>
            </a:r>
            <a:r>
              <a:rPr lang="en-US" sz="2200" dirty="0">
                <a:solidFill>
                  <a:schemeClr val="bg1"/>
                </a:solidFill>
                <a:cs typeface="B Roya" panose="00000400000000000000" pitchFamily="2" charset="-78"/>
              </a:rPr>
              <a:t>"You are an expert negotiator. Roleplay a scenario where you teach me techniques to improve my negotiation skills."</a:t>
            </a:r>
          </a:p>
          <a:p>
            <a:pPr algn="r" rtl="1"/>
            <a:endParaRPr lang="en-US" sz="2200" dirty="0">
              <a:solidFill>
                <a:schemeClr val="bg1"/>
              </a:solidFill>
              <a:cs typeface="B Roya" panose="00000400000000000000" pitchFamily="2" charset="-78"/>
            </a:endParaRPr>
          </a:p>
          <a:p>
            <a:pPr algn="r" rtl="1"/>
            <a:r>
              <a:rPr lang="fa-IR" sz="2200" dirty="0">
                <a:solidFill>
                  <a:srgbClr val="FF0000"/>
                </a:solidFill>
                <a:cs typeface="B Roya" panose="00000400000000000000" pitchFamily="2" charset="-78"/>
              </a:rPr>
              <a:t>سوال ساده: </a:t>
            </a:r>
            <a:r>
              <a:rPr lang="fa-IR" sz="2200" dirty="0">
                <a:solidFill>
                  <a:schemeClr val="bg1"/>
                </a:solidFill>
                <a:cs typeface="B Roya" panose="00000400000000000000" pitchFamily="2" charset="-78"/>
              </a:rPr>
              <a:t>"چگونه می توانم مهارت های مذاکره خود را بهبود بخشم؟"</a:t>
            </a:r>
          </a:p>
          <a:p>
            <a:pPr algn="r" rtl="1"/>
            <a:r>
              <a:rPr lang="fa-IR" sz="2200" dirty="0">
                <a:solidFill>
                  <a:srgbClr val="FF0000"/>
                </a:solidFill>
                <a:cs typeface="B Roya" panose="00000400000000000000" pitchFamily="2" charset="-78"/>
              </a:rPr>
              <a:t>پیشرفته: </a:t>
            </a:r>
            <a:r>
              <a:rPr lang="fa-IR" sz="2200" dirty="0">
                <a:solidFill>
                  <a:schemeClr val="bg1"/>
                </a:solidFill>
                <a:cs typeface="B Roya" panose="00000400000000000000" pitchFamily="2" charset="-78"/>
              </a:rPr>
              <a:t>"شما یک مذاکره کننده خبره هستید. نقش سناریویی را بازی کنید که در آن تکنیک </a:t>
            </a:r>
            <a:r>
              <a:rPr lang="fa-IR" sz="2200" dirty="0" err="1">
                <a:solidFill>
                  <a:schemeClr val="bg1"/>
                </a:solidFill>
                <a:cs typeface="B Roya" panose="00000400000000000000" pitchFamily="2" charset="-78"/>
              </a:rPr>
              <a:t>هایی</a:t>
            </a:r>
            <a:r>
              <a:rPr lang="fa-IR" sz="2200" dirty="0">
                <a:solidFill>
                  <a:schemeClr val="bg1"/>
                </a:solidFill>
                <a:cs typeface="B Roya" panose="00000400000000000000" pitchFamily="2" charset="-78"/>
              </a:rPr>
              <a:t> را برای بهبود مهارت های مذاکره ام به من آموزش می دهید</a:t>
            </a:r>
            <a:r>
              <a:rPr lang="fa-IR" sz="2200" dirty="0" smtClean="0">
                <a:solidFill>
                  <a:schemeClr val="bg1"/>
                </a:solidFill>
                <a:cs typeface="B Roya" panose="00000400000000000000" pitchFamily="2" charset="-78"/>
              </a:rPr>
              <a:t>."</a:t>
            </a:r>
            <a:endParaRPr lang="fa-IR" sz="2200" dirty="0">
              <a:solidFill>
                <a:schemeClr val="bg1"/>
              </a:solidFill>
              <a:cs typeface="B Roya" panose="00000400000000000000" pitchFamily="2" charset="-78"/>
            </a:endParaRPr>
          </a:p>
          <a:p>
            <a:pPr algn="r" rtl="1"/>
            <a:endParaRPr lang="fa-IR" sz="2200" dirty="0">
              <a:solidFill>
                <a:schemeClr val="bg1"/>
              </a:solidFill>
              <a:cs typeface="B Roya" panose="00000400000000000000" pitchFamily="2" charset="-78"/>
            </a:endParaRPr>
          </a:p>
        </p:txBody>
      </p:sp>
    </p:spTree>
    <p:extLst>
      <p:ext uri="{BB962C8B-B14F-4D97-AF65-F5344CB8AC3E}">
        <p14:creationId xmlns:p14="http://schemas.microsoft.com/office/powerpoint/2010/main" val="3111878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53184289"/>
              </p:ext>
            </p:extLst>
          </p:nvPr>
        </p:nvGraphicFramePr>
        <p:xfrm>
          <a:off x="374073" y="513360"/>
          <a:ext cx="11315700" cy="2541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xmlns="" id="{2784F8C3-BBF8-4ACF-850E-D36BDC58B757}"/>
              </a:ext>
            </a:extLst>
          </p:cNvPr>
          <p:cNvSpPr/>
          <p:nvPr/>
        </p:nvSpPr>
        <p:spPr>
          <a:xfrm>
            <a:off x="6504709" y="3667944"/>
            <a:ext cx="5288971" cy="820929"/>
          </a:xfrm>
          <a:prstGeom prst="rect">
            <a:avLst/>
          </a:prstGeom>
          <a:solidFill>
            <a:srgbClr val="C00000"/>
          </a:solidFill>
          <a:ln>
            <a:solidFill>
              <a:schemeClr val="tx1"/>
            </a:solidFill>
          </a:ln>
        </p:spPr>
        <p:style>
          <a:lnRef idx="1">
            <a:schemeClr val="accent6"/>
          </a:lnRef>
          <a:fillRef idx="2">
            <a:schemeClr val="accent6"/>
          </a:fillRef>
          <a:effectRef idx="1">
            <a:schemeClr val="accent6"/>
          </a:effectRef>
          <a:fontRef idx="minor">
            <a:schemeClr val="dk1"/>
          </a:fontRef>
        </p:style>
        <p:txBody>
          <a:bodyPr spcFirstLastPara="0" vert="horz" wrap="square" lIns="20320" tIns="20320" rIns="20320" bIns="20320" numCol="1" spcCol="1270" anchor="ctr" anchorCtr="0">
            <a:noAutofit/>
          </a:bodyPr>
          <a:lstStyle/>
          <a:p>
            <a:pPr algn="ctr" rtl="1"/>
            <a:r>
              <a:rPr lang="fa-IR" sz="2400" b="1" dirty="0" smtClean="0">
                <a:solidFill>
                  <a:schemeClr val="bg1"/>
                </a:solidFill>
                <a:cs typeface="B Roya" panose="00000400000000000000" pitchFamily="2" charset="-78"/>
              </a:rPr>
              <a:t> هوش </a:t>
            </a:r>
            <a:r>
              <a:rPr lang="fa-IR" sz="2400" b="1" dirty="0">
                <a:solidFill>
                  <a:schemeClr val="bg1"/>
                </a:solidFill>
                <a:cs typeface="B Roya" panose="00000400000000000000" pitchFamily="2" charset="-78"/>
              </a:rPr>
              <a:t>مصنوعی </a:t>
            </a:r>
            <a:r>
              <a:rPr lang="fa-IR" sz="2400" b="1" dirty="0" smtClean="0">
                <a:solidFill>
                  <a:schemeClr val="bg1"/>
                </a:solidFill>
                <a:cs typeface="B Roya" panose="00000400000000000000" pitchFamily="2" charset="-78"/>
              </a:rPr>
              <a:t>محدود</a:t>
            </a:r>
          </a:p>
          <a:p>
            <a:pPr algn="ctr" rtl="1"/>
            <a:r>
              <a:rPr lang="fa-IR" sz="2400" b="1" dirty="0" smtClean="0">
                <a:solidFill>
                  <a:schemeClr val="bg1"/>
                </a:solidFill>
                <a:cs typeface="B Roya" panose="00000400000000000000" pitchFamily="2" charset="-78"/>
              </a:rPr>
              <a:t> </a:t>
            </a:r>
            <a:r>
              <a:rPr lang="en-US" sz="2400" b="1" dirty="0">
                <a:solidFill>
                  <a:schemeClr val="bg1"/>
                </a:solidFill>
                <a:cs typeface="B Roya" panose="00000400000000000000" pitchFamily="2" charset="-78"/>
              </a:rPr>
              <a:t>Artificial Narrow Intelligence </a:t>
            </a:r>
            <a:r>
              <a:rPr lang="en-US" sz="2400" b="1" dirty="0" smtClean="0">
                <a:solidFill>
                  <a:schemeClr val="bg1"/>
                </a:solidFill>
                <a:cs typeface="B Roya" panose="00000400000000000000" pitchFamily="2" charset="-78"/>
              </a:rPr>
              <a:t>ANI</a:t>
            </a:r>
            <a:r>
              <a:rPr lang="fa-IR" sz="2400" b="1" dirty="0" smtClean="0">
                <a:solidFill>
                  <a:schemeClr val="bg1"/>
                </a:solidFill>
                <a:cs typeface="B Roya" panose="00000400000000000000" pitchFamily="2" charset="-78"/>
              </a:rPr>
              <a:t> </a:t>
            </a:r>
            <a:endParaRPr lang="en-US" sz="2400" b="1" dirty="0">
              <a:solidFill>
                <a:schemeClr val="bg1"/>
              </a:solidFill>
              <a:cs typeface="B Roya" panose="00000400000000000000" pitchFamily="2" charset="-78"/>
            </a:endParaRPr>
          </a:p>
        </p:txBody>
      </p:sp>
      <p:cxnSp>
        <p:nvCxnSpPr>
          <p:cNvPr id="7" name="Straight Arrow Connector 6">
            <a:extLst>
              <a:ext uri="{FF2B5EF4-FFF2-40B4-BE49-F238E27FC236}">
                <a16:creationId xmlns:a16="http://schemas.microsoft.com/office/drawing/2014/main" xmlns="" id="{BD666747-7F79-4201-939E-BAC61E39F18F}"/>
              </a:ext>
            </a:extLst>
          </p:cNvPr>
          <p:cNvCxnSpPr>
            <a:cxnSpLocks/>
          </p:cNvCxnSpPr>
          <p:nvPr/>
        </p:nvCxnSpPr>
        <p:spPr>
          <a:xfrm flipH="1">
            <a:off x="3439307" y="3190056"/>
            <a:ext cx="84" cy="477889"/>
          </a:xfrm>
          <a:prstGeom prst="straightConnector1">
            <a:avLst/>
          </a:prstGeom>
          <a:ln w="25400">
            <a:solidFill>
              <a:srgbClr val="FFFF00"/>
            </a:solidFill>
            <a:tailEnd type="triangle"/>
          </a:ln>
        </p:spPr>
        <p:style>
          <a:lnRef idx="1">
            <a:schemeClr val="accent6"/>
          </a:lnRef>
          <a:fillRef idx="2">
            <a:schemeClr val="accent6"/>
          </a:fillRef>
          <a:effectRef idx="1">
            <a:schemeClr val="accent6"/>
          </a:effectRef>
          <a:fontRef idx="minor">
            <a:schemeClr val="dk1"/>
          </a:fontRef>
        </p:style>
      </p:cxnSp>
      <p:cxnSp>
        <p:nvCxnSpPr>
          <p:cNvPr id="10" name="Straight Arrow Connector 9">
            <a:extLst>
              <a:ext uri="{FF2B5EF4-FFF2-40B4-BE49-F238E27FC236}">
                <a16:creationId xmlns:a16="http://schemas.microsoft.com/office/drawing/2014/main" xmlns="" id="{0C532886-AE61-4C77-B83C-C93ED00D07CA}"/>
              </a:ext>
            </a:extLst>
          </p:cNvPr>
          <p:cNvCxnSpPr>
            <a:cxnSpLocks/>
          </p:cNvCxnSpPr>
          <p:nvPr/>
        </p:nvCxnSpPr>
        <p:spPr>
          <a:xfrm flipH="1">
            <a:off x="8645213" y="3190056"/>
            <a:ext cx="23" cy="477888"/>
          </a:xfrm>
          <a:prstGeom prst="straightConnector1">
            <a:avLst/>
          </a:prstGeom>
          <a:ln w="25400">
            <a:solidFill>
              <a:srgbClr val="FFFF00"/>
            </a:solidFill>
            <a:tailEnd type="triangle"/>
          </a:ln>
        </p:spPr>
        <p:style>
          <a:lnRef idx="1">
            <a:schemeClr val="accent6"/>
          </a:lnRef>
          <a:fillRef idx="2">
            <a:schemeClr val="accent6"/>
          </a:fillRef>
          <a:effectRef idx="1">
            <a:schemeClr val="accent6"/>
          </a:effectRef>
          <a:fontRef idx="minor">
            <a:schemeClr val="dk1"/>
          </a:fontRef>
        </p:style>
      </p:cxnSp>
      <p:sp>
        <p:nvSpPr>
          <p:cNvPr id="22" name="TextBox 21">
            <a:extLst>
              <a:ext uri="{FF2B5EF4-FFF2-40B4-BE49-F238E27FC236}">
                <a16:creationId xmlns:a16="http://schemas.microsoft.com/office/drawing/2014/main" xmlns="" id="{B0D8E6A4-050E-49BB-812D-B0747E3B6BF0}"/>
              </a:ext>
            </a:extLst>
          </p:cNvPr>
          <p:cNvSpPr txBox="1"/>
          <p:nvPr/>
        </p:nvSpPr>
        <p:spPr>
          <a:xfrm>
            <a:off x="8956962" y="275948"/>
            <a:ext cx="2951019" cy="1569660"/>
          </a:xfrm>
          <a:prstGeom prst="rect">
            <a:avLst/>
          </a:prstGeom>
          <a:noFill/>
        </p:spPr>
        <p:txBody>
          <a:bodyPr wrap="square" rtlCol="0">
            <a:spAutoFit/>
          </a:bodyPr>
          <a:lstStyle/>
          <a:p>
            <a:pPr algn="just" rtl="1"/>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در بخش بعد هر یک از </a:t>
            </a:r>
            <a:r>
              <a:rPr lang="fa-IR" sz="3200" b="1" dirty="0" smtClean="0">
                <a:solidFill>
                  <a:schemeClr val="bg1"/>
                </a:solidFill>
                <a:effectLst>
                  <a:outerShdw blurRad="38100" dist="38100" dir="2700000" algn="tl">
                    <a:srgbClr val="000000">
                      <a:alpha val="43137"/>
                    </a:srgbClr>
                  </a:outerShdw>
                </a:effectLst>
                <a:cs typeface="B Roya" panose="00000400000000000000" pitchFamily="2" charset="-78"/>
              </a:rPr>
              <a:t>موارد توضیح </a:t>
            </a:r>
            <a:r>
              <a:rPr lang="fa-IR" sz="3200" b="1" dirty="0">
                <a:solidFill>
                  <a:schemeClr val="bg1"/>
                </a:solidFill>
                <a:effectLst>
                  <a:outerShdw blurRad="38100" dist="38100" dir="2700000" algn="tl">
                    <a:srgbClr val="000000">
                      <a:alpha val="43137"/>
                    </a:srgbClr>
                  </a:outerShdw>
                </a:effectLst>
                <a:cs typeface="B Roya" panose="00000400000000000000" pitchFamily="2" charset="-78"/>
              </a:rPr>
              <a:t>داده می شود.</a:t>
            </a:r>
          </a:p>
        </p:txBody>
      </p:sp>
      <p:sp>
        <p:nvSpPr>
          <p:cNvPr id="8" name="Rectangle 7">
            <a:extLst>
              <a:ext uri="{FF2B5EF4-FFF2-40B4-BE49-F238E27FC236}">
                <a16:creationId xmlns:a16="http://schemas.microsoft.com/office/drawing/2014/main" xmlns="" id="{2784F8C3-BBF8-4ACF-850E-D36BDC58B757}"/>
              </a:ext>
            </a:extLst>
          </p:cNvPr>
          <p:cNvSpPr/>
          <p:nvPr/>
        </p:nvSpPr>
        <p:spPr>
          <a:xfrm>
            <a:off x="6504708" y="4726285"/>
            <a:ext cx="5288971" cy="812903"/>
          </a:xfrm>
          <a:prstGeom prst="rect">
            <a:avLst/>
          </a:prstGeom>
          <a:solidFill>
            <a:srgbClr val="C00000"/>
          </a:solidFill>
          <a:ln>
            <a:solidFill>
              <a:schemeClr val="tx1"/>
            </a:solidFill>
          </a:ln>
        </p:spPr>
        <p:style>
          <a:lnRef idx="1">
            <a:schemeClr val="accent6"/>
          </a:lnRef>
          <a:fillRef idx="2">
            <a:schemeClr val="accent6"/>
          </a:fillRef>
          <a:effectRef idx="1">
            <a:schemeClr val="accent6"/>
          </a:effectRef>
          <a:fontRef idx="minor">
            <a:schemeClr val="dk1"/>
          </a:fontRef>
        </p:style>
        <p:txBody>
          <a:bodyPr spcFirstLastPara="0" vert="horz" wrap="square" lIns="20320" tIns="20320" rIns="20320" bIns="20320" numCol="1" spcCol="1270" anchor="ctr" anchorCtr="0">
            <a:noAutofit/>
          </a:bodyPr>
          <a:lstStyle/>
          <a:p>
            <a:pPr algn="ctr" rtl="1"/>
            <a:r>
              <a:rPr lang="fa-IR" sz="2400" b="1" dirty="0">
                <a:solidFill>
                  <a:schemeClr val="bg1"/>
                </a:solidFill>
                <a:cs typeface="B Roya" panose="00000400000000000000" pitchFamily="2" charset="-78"/>
              </a:rPr>
              <a:t>هوش مصنوعی </a:t>
            </a:r>
            <a:r>
              <a:rPr lang="fa-IR" sz="2400" b="1" dirty="0" smtClean="0">
                <a:solidFill>
                  <a:schemeClr val="bg1"/>
                </a:solidFill>
                <a:cs typeface="B Roya" panose="00000400000000000000" pitchFamily="2" charset="-78"/>
              </a:rPr>
              <a:t>عمومی</a:t>
            </a:r>
          </a:p>
          <a:p>
            <a:pPr algn="ctr" rtl="1"/>
            <a:r>
              <a:rPr lang="en-US" sz="2400" b="1" dirty="0" smtClean="0">
                <a:solidFill>
                  <a:schemeClr val="bg1"/>
                </a:solidFill>
                <a:cs typeface="B Roya" panose="00000400000000000000" pitchFamily="2" charset="-78"/>
              </a:rPr>
              <a:t>Artificial </a:t>
            </a:r>
            <a:r>
              <a:rPr lang="en-US" sz="2400" b="1" dirty="0">
                <a:solidFill>
                  <a:schemeClr val="bg1"/>
                </a:solidFill>
                <a:cs typeface="B Roya" panose="00000400000000000000" pitchFamily="2" charset="-78"/>
              </a:rPr>
              <a:t>General Intelligence AGI</a:t>
            </a:r>
          </a:p>
        </p:txBody>
      </p:sp>
      <p:sp>
        <p:nvSpPr>
          <p:cNvPr id="9" name="Rectangle 8">
            <a:extLst>
              <a:ext uri="{FF2B5EF4-FFF2-40B4-BE49-F238E27FC236}">
                <a16:creationId xmlns:a16="http://schemas.microsoft.com/office/drawing/2014/main" xmlns="" id="{2784F8C3-BBF8-4ACF-850E-D36BDC58B757}"/>
              </a:ext>
            </a:extLst>
          </p:cNvPr>
          <p:cNvSpPr/>
          <p:nvPr/>
        </p:nvSpPr>
        <p:spPr>
          <a:xfrm>
            <a:off x="6504708" y="5785494"/>
            <a:ext cx="5288971" cy="820929"/>
          </a:xfrm>
          <a:prstGeom prst="rect">
            <a:avLst/>
          </a:prstGeom>
          <a:solidFill>
            <a:srgbClr val="C00000"/>
          </a:solidFill>
          <a:ln>
            <a:solidFill>
              <a:schemeClr val="tx1"/>
            </a:solidFill>
          </a:ln>
        </p:spPr>
        <p:style>
          <a:lnRef idx="1">
            <a:schemeClr val="accent6"/>
          </a:lnRef>
          <a:fillRef idx="2">
            <a:schemeClr val="accent6"/>
          </a:fillRef>
          <a:effectRef idx="1">
            <a:schemeClr val="accent6"/>
          </a:effectRef>
          <a:fontRef idx="minor">
            <a:schemeClr val="dk1"/>
          </a:fontRef>
        </p:style>
        <p:txBody>
          <a:bodyPr spcFirstLastPara="0" vert="horz" wrap="square" lIns="20320" tIns="20320" rIns="20320" bIns="20320" numCol="1" spcCol="1270" anchor="ctr" anchorCtr="0">
            <a:noAutofit/>
          </a:bodyPr>
          <a:lstStyle/>
          <a:p>
            <a:pPr algn="ctr" rtl="1"/>
            <a:r>
              <a:rPr lang="fa-IR" sz="2400" b="1" dirty="0" err="1">
                <a:solidFill>
                  <a:schemeClr val="bg1"/>
                </a:solidFill>
                <a:cs typeface="B Roya" panose="00000400000000000000" pitchFamily="2" charset="-78"/>
              </a:rPr>
              <a:t>ابَر</a:t>
            </a:r>
            <a:r>
              <a:rPr lang="fa-IR" sz="2400" b="1" dirty="0">
                <a:solidFill>
                  <a:schemeClr val="bg1"/>
                </a:solidFill>
                <a:cs typeface="B Roya" panose="00000400000000000000" pitchFamily="2" charset="-78"/>
              </a:rPr>
              <a:t> هوش </a:t>
            </a:r>
            <a:r>
              <a:rPr lang="fa-IR" sz="2400" b="1" dirty="0" smtClean="0">
                <a:solidFill>
                  <a:schemeClr val="bg1"/>
                </a:solidFill>
                <a:cs typeface="B Roya" panose="00000400000000000000" pitchFamily="2" charset="-78"/>
              </a:rPr>
              <a:t>مصنوعی</a:t>
            </a:r>
          </a:p>
          <a:p>
            <a:pPr algn="ctr" rtl="1"/>
            <a:r>
              <a:rPr lang="en-US" sz="2400" b="1" dirty="0" smtClean="0">
                <a:solidFill>
                  <a:schemeClr val="bg1"/>
                </a:solidFill>
                <a:cs typeface="B Roya" panose="00000400000000000000" pitchFamily="2" charset="-78"/>
              </a:rPr>
              <a:t>Artificial </a:t>
            </a:r>
            <a:r>
              <a:rPr lang="en-US" sz="2400" b="1" dirty="0">
                <a:solidFill>
                  <a:schemeClr val="bg1"/>
                </a:solidFill>
                <a:cs typeface="B Roya" panose="00000400000000000000" pitchFamily="2" charset="-78"/>
              </a:rPr>
              <a:t>Super Intelligence ASI</a:t>
            </a:r>
          </a:p>
        </p:txBody>
      </p:sp>
      <p:sp>
        <p:nvSpPr>
          <p:cNvPr id="12" name="Rectangle 11">
            <a:extLst>
              <a:ext uri="{FF2B5EF4-FFF2-40B4-BE49-F238E27FC236}">
                <a16:creationId xmlns:a16="http://schemas.microsoft.com/office/drawing/2014/main" xmlns="" id="{2784F8C3-BBF8-4ACF-850E-D36BDC58B757}"/>
              </a:ext>
            </a:extLst>
          </p:cNvPr>
          <p:cNvSpPr/>
          <p:nvPr/>
        </p:nvSpPr>
        <p:spPr>
          <a:xfrm>
            <a:off x="633845" y="3681345"/>
            <a:ext cx="5346123" cy="516582"/>
          </a:xfrm>
          <a:prstGeom prst="rect">
            <a:avLst/>
          </a:prstGeom>
          <a:solidFill>
            <a:schemeClr val="accent6">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spcFirstLastPara="0" vert="horz" wrap="square" lIns="20320" tIns="20320" rIns="20320" bIns="20320" numCol="1" spcCol="1270" anchor="ctr" anchorCtr="0">
            <a:noAutofit/>
          </a:bodyPr>
          <a:lstStyle/>
          <a:p>
            <a:pPr algn="ctr" rtl="1"/>
            <a:r>
              <a:rPr lang="fa-IR" sz="2400" b="1" dirty="0" err="1">
                <a:solidFill>
                  <a:schemeClr val="bg1"/>
                </a:solidFill>
                <a:cs typeface="B Roya" panose="00000400000000000000" pitchFamily="2" charset="-78"/>
              </a:rPr>
              <a:t>ماشین‌های</a:t>
            </a:r>
            <a:r>
              <a:rPr lang="fa-IR" sz="2400" b="1" dirty="0">
                <a:solidFill>
                  <a:schemeClr val="bg1"/>
                </a:solidFill>
                <a:cs typeface="B Roya" panose="00000400000000000000" pitchFamily="2" charset="-78"/>
              </a:rPr>
              <a:t> واکنشی  </a:t>
            </a:r>
            <a:r>
              <a:rPr lang="en-US" sz="2400" b="1" dirty="0">
                <a:solidFill>
                  <a:schemeClr val="bg1"/>
                </a:solidFill>
                <a:cs typeface="B Roya" panose="00000400000000000000" pitchFamily="2" charset="-78"/>
              </a:rPr>
              <a:t>Reactive Machines</a:t>
            </a:r>
          </a:p>
        </p:txBody>
      </p:sp>
      <p:sp>
        <p:nvSpPr>
          <p:cNvPr id="13" name="Rectangle 12">
            <a:extLst>
              <a:ext uri="{FF2B5EF4-FFF2-40B4-BE49-F238E27FC236}">
                <a16:creationId xmlns:a16="http://schemas.microsoft.com/office/drawing/2014/main" xmlns="" id="{2784F8C3-BBF8-4ACF-850E-D36BDC58B757}"/>
              </a:ext>
            </a:extLst>
          </p:cNvPr>
          <p:cNvSpPr/>
          <p:nvPr/>
        </p:nvSpPr>
        <p:spPr>
          <a:xfrm>
            <a:off x="633845" y="4484323"/>
            <a:ext cx="5346123" cy="541905"/>
          </a:xfrm>
          <a:prstGeom prst="rect">
            <a:avLst/>
          </a:prstGeom>
          <a:solidFill>
            <a:schemeClr val="accent6">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spcFirstLastPara="0" vert="horz" wrap="square" lIns="20320" tIns="20320" rIns="20320" bIns="20320" numCol="1" spcCol="1270" anchor="ctr" anchorCtr="0">
            <a:noAutofit/>
          </a:bodyPr>
          <a:lstStyle/>
          <a:p>
            <a:pPr algn="ctr" rtl="1"/>
            <a:r>
              <a:rPr lang="fa-IR" sz="2400" b="1" dirty="0">
                <a:solidFill>
                  <a:schemeClr val="bg1"/>
                </a:solidFill>
                <a:cs typeface="B Roya" panose="00000400000000000000" pitchFamily="2" charset="-78"/>
              </a:rPr>
              <a:t>نظریه محدود شده  </a:t>
            </a:r>
            <a:r>
              <a:rPr lang="en-US" sz="2400" b="1" dirty="0">
                <a:solidFill>
                  <a:schemeClr val="bg1"/>
                </a:solidFill>
                <a:cs typeface="B Roya" panose="00000400000000000000" pitchFamily="2" charset="-78"/>
              </a:rPr>
              <a:t>Limited Theory</a:t>
            </a:r>
          </a:p>
        </p:txBody>
      </p:sp>
      <p:sp>
        <p:nvSpPr>
          <p:cNvPr id="14" name="Rectangle 13">
            <a:extLst>
              <a:ext uri="{FF2B5EF4-FFF2-40B4-BE49-F238E27FC236}">
                <a16:creationId xmlns:a16="http://schemas.microsoft.com/office/drawing/2014/main" xmlns="" id="{2784F8C3-BBF8-4ACF-850E-D36BDC58B757}"/>
              </a:ext>
            </a:extLst>
          </p:cNvPr>
          <p:cNvSpPr/>
          <p:nvPr/>
        </p:nvSpPr>
        <p:spPr>
          <a:xfrm>
            <a:off x="633845" y="5312624"/>
            <a:ext cx="5346123" cy="541905"/>
          </a:xfrm>
          <a:prstGeom prst="rect">
            <a:avLst/>
          </a:prstGeom>
          <a:solidFill>
            <a:schemeClr val="accent6">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spcFirstLastPara="0" vert="horz" wrap="square" lIns="20320" tIns="20320" rIns="20320" bIns="20320" numCol="1" spcCol="1270" anchor="ctr" anchorCtr="0">
            <a:noAutofit/>
          </a:bodyPr>
          <a:lstStyle/>
          <a:p>
            <a:pPr algn="ctr" rtl="1"/>
            <a:r>
              <a:rPr lang="fa-IR" sz="2400" b="1" dirty="0">
                <a:solidFill>
                  <a:schemeClr val="bg1"/>
                </a:solidFill>
                <a:cs typeface="B Roya" panose="00000400000000000000" pitchFamily="2" charset="-78"/>
              </a:rPr>
              <a:t>نظریه ذهن </a:t>
            </a:r>
            <a:r>
              <a:rPr lang="en-US" sz="2400" b="1" dirty="0">
                <a:solidFill>
                  <a:schemeClr val="bg1"/>
                </a:solidFill>
                <a:cs typeface="B Roya" panose="00000400000000000000" pitchFamily="2" charset="-78"/>
              </a:rPr>
              <a:t>Theory of Mind</a:t>
            </a:r>
          </a:p>
        </p:txBody>
      </p:sp>
      <p:sp>
        <p:nvSpPr>
          <p:cNvPr id="15" name="Rectangle 14">
            <a:extLst>
              <a:ext uri="{FF2B5EF4-FFF2-40B4-BE49-F238E27FC236}">
                <a16:creationId xmlns:a16="http://schemas.microsoft.com/office/drawing/2014/main" xmlns="" id="{2784F8C3-BBF8-4ACF-850E-D36BDC58B757}"/>
              </a:ext>
            </a:extLst>
          </p:cNvPr>
          <p:cNvSpPr/>
          <p:nvPr/>
        </p:nvSpPr>
        <p:spPr>
          <a:xfrm>
            <a:off x="633845" y="6140925"/>
            <a:ext cx="5346123" cy="465498"/>
          </a:xfrm>
          <a:prstGeom prst="rect">
            <a:avLst/>
          </a:prstGeom>
          <a:solidFill>
            <a:schemeClr val="accent6">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spcFirstLastPara="0" vert="horz" wrap="square" lIns="20320" tIns="20320" rIns="20320" bIns="20320" numCol="1" spcCol="1270" anchor="ctr" anchorCtr="0">
            <a:noAutofit/>
          </a:bodyPr>
          <a:lstStyle/>
          <a:p>
            <a:pPr algn="ctr" rtl="1"/>
            <a:r>
              <a:rPr lang="fa-IR" sz="2400" b="1" dirty="0">
                <a:solidFill>
                  <a:schemeClr val="bg1"/>
                </a:solidFill>
                <a:cs typeface="B Roya" panose="00000400000000000000" pitchFamily="2" charset="-78"/>
              </a:rPr>
              <a:t>خود آگاهی </a:t>
            </a:r>
            <a:r>
              <a:rPr lang="en-US" sz="2400" b="1" dirty="0">
                <a:solidFill>
                  <a:schemeClr val="bg1"/>
                </a:solidFill>
                <a:cs typeface="B Roya" panose="00000400000000000000" pitchFamily="2" charset="-78"/>
              </a:rPr>
              <a:t>Self-Awareness</a:t>
            </a:r>
          </a:p>
        </p:txBody>
      </p:sp>
    </p:spTree>
    <p:extLst>
      <p:ext uri="{BB962C8B-B14F-4D97-AF65-F5344CB8AC3E}">
        <p14:creationId xmlns:p14="http://schemas.microsoft.com/office/powerpoint/2010/main" val="255461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373" y="130925"/>
            <a:ext cx="11574163" cy="6555641"/>
          </a:xfrm>
          <a:prstGeom prst="rect">
            <a:avLst/>
          </a:prstGeom>
        </p:spPr>
        <p:txBody>
          <a:bodyPr wrap="square">
            <a:spAutoFit/>
          </a:bodyPr>
          <a:lstStyle/>
          <a:p>
            <a:pPr algn="r" rtl="1"/>
            <a:r>
              <a:rPr lang="fa-IR" sz="2000" b="1" u="sng" dirty="0" smtClean="0">
                <a:solidFill>
                  <a:srgbClr val="FFFF00"/>
                </a:solidFill>
                <a:latin typeface="IRANSansX2"/>
                <a:cs typeface="B Roya" panose="00000400000000000000" pitchFamily="2" charset="-78"/>
              </a:rPr>
              <a:t>۱۱</a:t>
            </a:r>
            <a:r>
              <a:rPr lang="fa-IR" sz="2000" b="1" u="sng" dirty="0">
                <a:solidFill>
                  <a:srgbClr val="FFFF00"/>
                </a:solidFill>
                <a:latin typeface="IRANSansX2"/>
                <a:cs typeface="B Roya" panose="00000400000000000000" pitchFamily="2" charset="-78"/>
              </a:rPr>
              <a:t>. </a:t>
            </a:r>
            <a:r>
              <a:rPr lang="fa-IR" sz="2000" b="1" u="sng" dirty="0" err="1">
                <a:solidFill>
                  <a:srgbClr val="FFFF00"/>
                </a:solidFill>
                <a:latin typeface="IRANSansX2"/>
                <a:cs typeface="B Roya" panose="00000400000000000000" pitchFamily="2" charset="-78"/>
              </a:rPr>
              <a:t>نکته‌های</a:t>
            </a:r>
            <a:r>
              <a:rPr lang="fa-IR" sz="2000" b="1" u="sng" dirty="0">
                <a:solidFill>
                  <a:srgbClr val="FFFF00"/>
                </a:solidFill>
                <a:latin typeface="IRANSansX2"/>
                <a:cs typeface="B Roya" panose="00000400000000000000" pitchFamily="2" charset="-78"/>
              </a:rPr>
              <a:t> مختلفی که </a:t>
            </a:r>
            <a:r>
              <a:rPr lang="fa-IR" sz="2000" b="1" u="sng" dirty="0" smtClean="0">
                <a:solidFill>
                  <a:srgbClr val="FFFF00"/>
                </a:solidFill>
                <a:latin typeface="IRANSansX2"/>
                <a:cs typeface="B Roya" panose="00000400000000000000" pitchFamily="2" charset="-78"/>
              </a:rPr>
              <a:t>تا اینجا گفته شده را </a:t>
            </a:r>
            <a:r>
              <a:rPr lang="fa-IR" sz="2000" b="1" u="sng" dirty="0">
                <a:solidFill>
                  <a:srgbClr val="FFFF00"/>
                </a:solidFill>
                <a:latin typeface="IRANSansX2"/>
                <a:cs typeface="B Roya" panose="00000400000000000000" pitchFamily="2" charset="-78"/>
              </a:rPr>
              <a:t>باهم ترکیب کنید:</a:t>
            </a:r>
            <a:endParaRPr lang="fa-IR" sz="2000" b="1" dirty="0">
              <a:solidFill>
                <a:srgbClr val="FFFF00"/>
              </a:solidFill>
              <a:latin typeface="IRANSansX2"/>
              <a:cs typeface="B Roya" panose="00000400000000000000" pitchFamily="2" charset="-78"/>
            </a:endParaRPr>
          </a:p>
          <a:p>
            <a:pPr algn="l"/>
            <a:r>
              <a:rPr lang="en-US" sz="2000" dirty="0">
                <a:solidFill>
                  <a:srgbClr val="FF0000"/>
                </a:solidFill>
                <a:latin typeface="IRANSansX2"/>
                <a:cs typeface="B Roya" panose="00000400000000000000" pitchFamily="2" charset="-78"/>
              </a:rPr>
              <a:t>Basic question:: </a:t>
            </a:r>
            <a:r>
              <a:rPr lang="en-US" sz="2000" dirty="0">
                <a:solidFill>
                  <a:schemeClr val="bg1"/>
                </a:solidFill>
                <a:latin typeface="IRANSansX2"/>
                <a:cs typeface="B Roya" panose="00000400000000000000" pitchFamily="2" charset="-78"/>
              </a:rPr>
              <a:t>"What should I consider when starting a business?"</a:t>
            </a:r>
            <a:br>
              <a:rPr lang="en-US" sz="2000" dirty="0">
                <a:solidFill>
                  <a:schemeClr val="bg1"/>
                </a:solidFill>
                <a:latin typeface="IRANSansX2"/>
                <a:cs typeface="B Roya" panose="00000400000000000000" pitchFamily="2" charset="-78"/>
              </a:rPr>
            </a:br>
            <a:r>
              <a:rPr lang="en-US" sz="2000" dirty="0">
                <a:solidFill>
                  <a:srgbClr val="FF0000"/>
                </a:solidFill>
                <a:latin typeface="IRANSansX2"/>
                <a:cs typeface="B Roya" panose="00000400000000000000" pitchFamily="2" charset="-78"/>
              </a:rPr>
              <a:t>Advanced question:: </a:t>
            </a:r>
            <a:r>
              <a:rPr lang="en-US" sz="2000" dirty="0">
                <a:solidFill>
                  <a:schemeClr val="bg1"/>
                </a:solidFill>
                <a:latin typeface="IRANSansX2"/>
                <a:cs typeface="B Roya" panose="00000400000000000000" pitchFamily="2" charset="-78"/>
              </a:rPr>
              <a:t>"As a successful entrepreneur, provide a step-by-step guide on the essential factors to consider when starting a new business venture."</a:t>
            </a:r>
          </a:p>
          <a:p>
            <a:pPr algn="r" rtl="1"/>
            <a:r>
              <a:rPr lang="fa-IR" sz="2000" dirty="0">
                <a:solidFill>
                  <a:srgbClr val="FF0000"/>
                </a:solidFill>
                <a:latin typeface="IRANSansX2"/>
                <a:cs typeface="B Roya" panose="00000400000000000000" pitchFamily="2" charset="-78"/>
              </a:rPr>
              <a:t>سوال ساده: </a:t>
            </a:r>
            <a:r>
              <a:rPr lang="fa-IR" sz="2000" dirty="0">
                <a:solidFill>
                  <a:schemeClr val="bg1"/>
                </a:solidFill>
                <a:latin typeface="IRANSansX2"/>
                <a:cs typeface="B Roya" panose="00000400000000000000" pitchFamily="2" charset="-78"/>
              </a:rPr>
              <a:t>"در راه اندازی کسب و کار چه چیزهایی را باید در نظر بگیرم؟"</a:t>
            </a:r>
            <a:br>
              <a:rPr lang="fa-IR" sz="2000" dirty="0">
                <a:solidFill>
                  <a:schemeClr val="bg1"/>
                </a:solidFill>
                <a:latin typeface="IRANSansX2"/>
                <a:cs typeface="B Roya" panose="00000400000000000000" pitchFamily="2" charset="-78"/>
              </a:rPr>
            </a:br>
            <a:r>
              <a:rPr lang="fa-IR" sz="2000" dirty="0">
                <a:solidFill>
                  <a:srgbClr val="FF0000"/>
                </a:solidFill>
                <a:latin typeface="IRANSansX2"/>
                <a:cs typeface="B Roya" panose="00000400000000000000" pitchFamily="2" charset="-78"/>
              </a:rPr>
              <a:t>پیشرفته: </a:t>
            </a:r>
            <a:r>
              <a:rPr lang="fa-IR" sz="2000" dirty="0">
                <a:solidFill>
                  <a:schemeClr val="bg1"/>
                </a:solidFill>
                <a:latin typeface="IRANSansX2"/>
                <a:cs typeface="B Roya" panose="00000400000000000000" pitchFamily="2" charset="-78"/>
              </a:rPr>
              <a:t>"به عنوان یک </a:t>
            </a:r>
            <a:r>
              <a:rPr lang="fa-IR" sz="2000" dirty="0" err="1">
                <a:solidFill>
                  <a:schemeClr val="bg1"/>
                </a:solidFill>
                <a:latin typeface="IRANSansX2"/>
                <a:cs typeface="B Roya" panose="00000400000000000000" pitchFamily="2" charset="-78"/>
              </a:rPr>
              <a:t>کارآفرین</a:t>
            </a:r>
            <a:r>
              <a:rPr lang="fa-IR" sz="2000" dirty="0">
                <a:solidFill>
                  <a:schemeClr val="bg1"/>
                </a:solidFill>
                <a:latin typeface="IRANSansX2"/>
                <a:cs typeface="B Roya" panose="00000400000000000000" pitchFamily="2" charset="-78"/>
              </a:rPr>
              <a:t> موفق، یک راهنمای گام به گام در مورد عوامل ضروری برای شروع یک کسب و کار جدید در نظر بگیرید."</a:t>
            </a:r>
          </a:p>
          <a:p>
            <a:pPr algn="r" rtl="1"/>
            <a:r>
              <a:rPr lang="fa-IR" sz="2000" dirty="0">
                <a:solidFill>
                  <a:schemeClr val="bg1"/>
                </a:solidFill>
                <a:latin typeface="IRANSansX2"/>
                <a:cs typeface="B Roya" panose="00000400000000000000" pitchFamily="2" charset="-78"/>
              </a:rPr>
              <a:t> </a:t>
            </a:r>
          </a:p>
          <a:p>
            <a:pPr algn="r" rtl="1"/>
            <a:r>
              <a:rPr lang="fa-IR" sz="2000" b="1" dirty="0">
                <a:solidFill>
                  <a:srgbClr val="FFFF00"/>
                </a:solidFill>
                <a:latin typeface="IRANSansX2"/>
                <a:cs typeface="B Roya" panose="00000400000000000000" pitchFamily="2" charset="-78"/>
              </a:rPr>
              <a:t>خلاصه‌ اینکه:‌</a:t>
            </a:r>
            <a:r>
              <a:rPr lang="fa-IR" sz="2000" dirty="0">
                <a:solidFill>
                  <a:schemeClr val="bg1"/>
                </a:solidFill>
                <a:latin typeface="IRANSansX2"/>
                <a:cs typeface="B Roya" panose="00000400000000000000" pitchFamily="2" charset="-78"/>
              </a:rPr>
              <a:t/>
            </a:r>
            <a:br>
              <a:rPr lang="fa-IR" sz="2000" dirty="0">
                <a:solidFill>
                  <a:schemeClr val="bg1"/>
                </a:solidFill>
                <a:latin typeface="IRANSansX2"/>
                <a:cs typeface="B Roya" panose="00000400000000000000" pitchFamily="2" charset="-78"/>
              </a:rPr>
            </a:br>
            <a:r>
              <a:rPr lang="fa-IR" sz="2000" dirty="0">
                <a:solidFill>
                  <a:schemeClr val="bg1"/>
                </a:solidFill>
                <a:latin typeface="IRANSansX2"/>
                <a:cs typeface="B Roya" panose="00000400000000000000" pitchFamily="2" charset="-78"/>
              </a:rPr>
              <a:t>-</a:t>
            </a:r>
            <a:r>
              <a:rPr lang="fa-IR" sz="2000" dirty="0" err="1">
                <a:solidFill>
                  <a:schemeClr val="bg1"/>
                </a:solidFill>
                <a:latin typeface="IRANSansX2"/>
                <a:cs typeface="B Roya" panose="00000400000000000000" pitchFamily="2" charset="-78"/>
              </a:rPr>
              <a:t>نیازتون</a:t>
            </a:r>
            <a:r>
              <a:rPr lang="fa-IR" sz="2000" dirty="0">
                <a:solidFill>
                  <a:schemeClr val="bg1"/>
                </a:solidFill>
                <a:latin typeface="IRANSansX2"/>
                <a:cs typeface="B Roya" panose="00000400000000000000" pitchFamily="2" charset="-78"/>
              </a:rPr>
              <a:t> رو واضح بیان کنید</a:t>
            </a:r>
            <a:br>
              <a:rPr lang="fa-IR" sz="2000" dirty="0">
                <a:solidFill>
                  <a:schemeClr val="bg1"/>
                </a:solidFill>
                <a:latin typeface="IRANSansX2"/>
                <a:cs typeface="B Roya" panose="00000400000000000000" pitchFamily="2" charset="-78"/>
              </a:rPr>
            </a:br>
            <a:r>
              <a:rPr lang="fa-IR" sz="2000" dirty="0">
                <a:solidFill>
                  <a:schemeClr val="bg1"/>
                </a:solidFill>
                <a:latin typeface="IRANSansX2"/>
                <a:cs typeface="B Roya" panose="00000400000000000000" pitchFamily="2" charset="-78"/>
              </a:rPr>
              <a:t>-</a:t>
            </a:r>
            <a:r>
              <a:rPr lang="fa-IR" sz="2000" dirty="0" err="1">
                <a:solidFill>
                  <a:schemeClr val="bg1"/>
                </a:solidFill>
                <a:latin typeface="IRANSansX2"/>
                <a:cs typeface="B Roya" panose="00000400000000000000" pitchFamily="2" charset="-78"/>
              </a:rPr>
              <a:t>سوال‌های</a:t>
            </a:r>
            <a:r>
              <a:rPr lang="fa-IR" sz="2000" dirty="0">
                <a:solidFill>
                  <a:schemeClr val="bg1"/>
                </a:solidFill>
                <a:latin typeface="IRANSansX2"/>
                <a:cs typeface="B Roya" panose="00000400000000000000" pitchFamily="2" charset="-78"/>
              </a:rPr>
              <a:t> پیچیده رو به </a:t>
            </a:r>
            <a:r>
              <a:rPr lang="fa-IR" sz="2000" dirty="0" err="1">
                <a:solidFill>
                  <a:schemeClr val="bg1"/>
                </a:solidFill>
                <a:latin typeface="IRANSansX2"/>
                <a:cs typeface="B Roya" panose="00000400000000000000" pitchFamily="2" charset="-78"/>
              </a:rPr>
              <a:t>بخش‌های</a:t>
            </a:r>
            <a:r>
              <a:rPr lang="fa-IR" sz="2000" dirty="0">
                <a:solidFill>
                  <a:schemeClr val="bg1"/>
                </a:solidFill>
                <a:latin typeface="IRANSansX2"/>
                <a:cs typeface="B Roya" panose="00000400000000000000" pitchFamily="2" charset="-78"/>
              </a:rPr>
              <a:t> </a:t>
            </a:r>
            <a:r>
              <a:rPr lang="fa-IR" sz="2000" dirty="0" err="1">
                <a:solidFill>
                  <a:schemeClr val="bg1"/>
                </a:solidFill>
                <a:latin typeface="IRANSansX2"/>
                <a:cs typeface="B Roya" panose="00000400000000000000" pitchFamily="2" charset="-78"/>
              </a:rPr>
              <a:t>کوچک‌تر</a:t>
            </a:r>
            <a:r>
              <a:rPr lang="fa-IR" sz="2000" dirty="0">
                <a:solidFill>
                  <a:schemeClr val="bg1"/>
                </a:solidFill>
                <a:latin typeface="IRANSansX2"/>
                <a:cs typeface="B Roya" panose="00000400000000000000" pitchFamily="2" charset="-78"/>
              </a:rPr>
              <a:t> تقسیم کنید</a:t>
            </a:r>
            <a:br>
              <a:rPr lang="fa-IR" sz="2000" dirty="0">
                <a:solidFill>
                  <a:schemeClr val="bg1"/>
                </a:solidFill>
                <a:latin typeface="IRANSansX2"/>
                <a:cs typeface="B Roya" panose="00000400000000000000" pitchFamily="2" charset="-78"/>
              </a:rPr>
            </a:br>
            <a:r>
              <a:rPr lang="fa-IR" sz="2000" dirty="0">
                <a:solidFill>
                  <a:schemeClr val="bg1"/>
                </a:solidFill>
                <a:latin typeface="IRANSansX2"/>
                <a:cs typeface="B Roya" panose="00000400000000000000" pitchFamily="2" charset="-78"/>
              </a:rPr>
              <a:t>-بهش سرنخ بدید</a:t>
            </a:r>
            <a:br>
              <a:rPr lang="fa-IR" sz="2000" dirty="0">
                <a:solidFill>
                  <a:schemeClr val="bg1"/>
                </a:solidFill>
                <a:latin typeface="IRANSansX2"/>
                <a:cs typeface="B Roya" panose="00000400000000000000" pitchFamily="2" charset="-78"/>
              </a:rPr>
            </a:br>
            <a:r>
              <a:rPr lang="fa-IR" sz="2000" dirty="0">
                <a:solidFill>
                  <a:schemeClr val="bg1"/>
                </a:solidFill>
                <a:latin typeface="IRANSansX2"/>
                <a:cs typeface="B Roya" panose="00000400000000000000" pitchFamily="2" charset="-78"/>
              </a:rPr>
              <a:t>-</a:t>
            </a:r>
            <a:r>
              <a:rPr lang="fa-IR" sz="2000" dirty="0" err="1">
                <a:solidFill>
                  <a:schemeClr val="bg1"/>
                </a:solidFill>
                <a:latin typeface="IRANSansX2"/>
                <a:cs typeface="B Roya" panose="00000400000000000000" pitchFamily="2" charset="-78"/>
              </a:rPr>
              <a:t>ازش</a:t>
            </a:r>
            <a:r>
              <a:rPr lang="fa-IR" sz="2000" dirty="0">
                <a:solidFill>
                  <a:schemeClr val="bg1"/>
                </a:solidFill>
                <a:latin typeface="IRANSansX2"/>
                <a:cs typeface="B Roya" panose="00000400000000000000" pitchFamily="2" charset="-78"/>
              </a:rPr>
              <a:t> </a:t>
            </a:r>
            <a:r>
              <a:rPr lang="fa-IR" sz="2000" dirty="0" err="1">
                <a:solidFill>
                  <a:schemeClr val="bg1"/>
                </a:solidFill>
                <a:latin typeface="IRANSansX2"/>
                <a:cs typeface="B Roya" panose="00000400000000000000" pitchFamily="2" charset="-78"/>
              </a:rPr>
              <a:t>بخواید</a:t>
            </a:r>
            <a:r>
              <a:rPr lang="fa-IR" sz="2000" dirty="0">
                <a:solidFill>
                  <a:schemeClr val="bg1"/>
                </a:solidFill>
                <a:latin typeface="IRANSansX2"/>
                <a:cs typeface="B Roya" panose="00000400000000000000" pitchFamily="2" charset="-78"/>
              </a:rPr>
              <a:t> گام به گام توضیح بده</a:t>
            </a:r>
            <a:br>
              <a:rPr lang="fa-IR" sz="2000" dirty="0">
                <a:solidFill>
                  <a:schemeClr val="bg1"/>
                </a:solidFill>
                <a:latin typeface="IRANSansX2"/>
                <a:cs typeface="B Roya" panose="00000400000000000000" pitchFamily="2" charset="-78"/>
              </a:rPr>
            </a:br>
            <a:r>
              <a:rPr lang="fa-IR" sz="2000" dirty="0">
                <a:solidFill>
                  <a:schemeClr val="bg1"/>
                </a:solidFill>
                <a:latin typeface="IRANSansX2"/>
                <a:cs typeface="B Roya" panose="00000400000000000000" pitchFamily="2" charset="-78"/>
              </a:rPr>
              <a:t>-</a:t>
            </a:r>
            <a:r>
              <a:rPr lang="fa-IR" sz="2000" dirty="0" err="1">
                <a:solidFill>
                  <a:schemeClr val="bg1"/>
                </a:solidFill>
                <a:latin typeface="IRANSansX2"/>
                <a:cs typeface="B Roya" panose="00000400000000000000" pitchFamily="2" charset="-78"/>
              </a:rPr>
              <a:t>انتظاراتتون</a:t>
            </a:r>
            <a:r>
              <a:rPr lang="fa-IR" sz="2000" dirty="0">
                <a:solidFill>
                  <a:schemeClr val="bg1"/>
                </a:solidFill>
                <a:latin typeface="IRANSansX2"/>
                <a:cs typeface="B Roya" panose="00000400000000000000" pitchFamily="2" charset="-78"/>
              </a:rPr>
              <a:t> رو بهش بگید</a:t>
            </a:r>
            <a:br>
              <a:rPr lang="fa-IR" sz="2000" dirty="0">
                <a:solidFill>
                  <a:schemeClr val="bg1"/>
                </a:solidFill>
                <a:latin typeface="IRANSansX2"/>
                <a:cs typeface="B Roya" panose="00000400000000000000" pitchFamily="2" charset="-78"/>
              </a:rPr>
            </a:br>
            <a:r>
              <a:rPr lang="fa-IR" sz="2000" dirty="0">
                <a:solidFill>
                  <a:schemeClr val="bg1"/>
                </a:solidFill>
                <a:latin typeface="IRANSansX2"/>
                <a:cs typeface="B Roya" panose="00000400000000000000" pitchFamily="2" charset="-78"/>
              </a:rPr>
              <a:t>-در صورت لزوم طول پاسخ رو محدود کنید</a:t>
            </a:r>
            <a:br>
              <a:rPr lang="fa-IR" sz="2000" dirty="0">
                <a:solidFill>
                  <a:schemeClr val="bg1"/>
                </a:solidFill>
                <a:latin typeface="IRANSansX2"/>
                <a:cs typeface="B Roya" panose="00000400000000000000" pitchFamily="2" charset="-78"/>
              </a:rPr>
            </a:br>
            <a:r>
              <a:rPr lang="fa-IR" sz="2000" dirty="0">
                <a:solidFill>
                  <a:schemeClr val="bg1"/>
                </a:solidFill>
                <a:latin typeface="IRANSansX2"/>
                <a:cs typeface="B Roya" panose="00000400000000000000" pitchFamily="2" charset="-78"/>
              </a:rPr>
              <a:t>-</a:t>
            </a:r>
            <a:r>
              <a:rPr lang="fa-IR" sz="2000" dirty="0" err="1">
                <a:solidFill>
                  <a:schemeClr val="bg1"/>
                </a:solidFill>
                <a:latin typeface="IRANSansX2"/>
                <a:cs typeface="B Roya" panose="00000400000000000000" pitchFamily="2" charset="-78"/>
              </a:rPr>
              <a:t>شخصیت‌ها</a:t>
            </a:r>
            <a:r>
              <a:rPr lang="fa-IR" sz="2000" dirty="0">
                <a:solidFill>
                  <a:schemeClr val="bg1"/>
                </a:solidFill>
                <a:latin typeface="IRANSansX2"/>
                <a:cs typeface="B Roya" panose="00000400000000000000" pitchFamily="2" charset="-78"/>
              </a:rPr>
              <a:t> و زبان و لحن رو مشخص کنید</a:t>
            </a:r>
            <a:br>
              <a:rPr lang="fa-IR" sz="2000" dirty="0">
                <a:solidFill>
                  <a:schemeClr val="bg1"/>
                </a:solidFill>
                <a:latin typeface="IRANSansX2"/>
                <a:cs typeface="B Roya" panose="00000400000000000000" pitchFamily="2" charset="-78"/>
              </a:rPr>
            </a:br>
            <a:r>
              <a:rPr lang="fa-IR" sz="2000" dirty="0">
                <a:solidFill>
                  <a:schemeClr val="bg1"/>
                </a:solidFill>
                <a:latin typeface="IRANSansX2"/>
                <a:cs typeface="B Roya" panose="00000400000000000000" pitchFamily="2" charset="-78"/>
              </a:rPr>
              <a:t>-از </a:t>
            </a:r>
            <a:r>
              <a:rPr lang="fa-IR" sz="2000" dirty="0" err="1">
                <a:solidFill>
                  <a:schemeClr val="bg1"/>
                </a:solidFill>
                <a:latin typeface="IRANSansX2"/>
                <a:cs typeface="B Roya" panose="00000400000000000000" pitchFamily="2" charset="-78"/>
              </a:rPr>
              <a:t>سناریوهای</a:t>
            </a:r>
            <a:r>
              <a:rPr lang="fa-IR" sz="2000" dirty="0">
                <a:solidFill>
                  <a:schemeClr val="bg1"/>
                </a:solidFill>
                <a:latin typeface="IRANSansX2"/>
                <a:cs typeface="B Roya" panose="00000400000000000000" pitchFamily="2" charset="-78"/>
              </a:rPr>
              <a:t> نقش آفرینی استفاده کنید</a:t>
            </a:r>
          </a:p>
          <a:p>
            <a:pPr algn="r" rtl="1"/>
            <a:r>
              <a:rPr lang="fa-IR" sz="2000" dirty="0">
                <a:solidFill>
                  <a:schemeClr val="bg1"/>
                </a:solidFill>
                <a:latin typeface="IRANSansX2"/>
                <a:cs typeface="B Roya" panose="00000400000000000000" pitchFamily="2" charset="-78"/>
              </a:rPr>
              <a:t> </a:t>
            </a:r>
          </a:p>
          <a:p>
            <a:pPr algn="r" rtl="1"/>
            <a:r>
              <a:rPr lang="fa-IR" sz="2000" dirty="0">
                <a:solidFill>
                  <a:schemeClr val="bg1"/>
                </a:solidFill>
                <a:latin typeface="IRANSansX2"/>
                <a:cs typeface="B Roya" panose="00000400000000000000" pitchFamily="2" charset="-78"/>
              </a:rPr>
              <a:t>خیلی ها به فارسی با </a:t>
            </a:r>
            <a:r>
              <a:rPr lang="en-US" sz="2000" dirty="0" err="1" smtClean="0">
                <a:solidFill>
                  <a:schemeClr val="bg1"/>
                </a:solidFill>
                <a:latin typeface="IRANSansX2"/>
                <a:cs typeface="B Roya" panose="00000400000000000000" pitchFamily="2" charset="-78"/>
              </a:rPr>
              <a:t>ChatGPT</a:t>
            </a:r>
            <a:r>
              <a:rPr lang="fa-IR" sz="2000" dirty="0" smtClean="0">
                <a:solidFill>
                  <a:schemeClr val="bg1"/>
                </a:solidFill>
                <a:latin typeface="IRANSansX2"/>
                <a:cs typeface="B Roya" panose="00000400000000000000" pitchFamily="2" charset="-78"/>
              </a:rPr>
              <a:t> </a:t>
            </a:r>
            <a:r>
              <a:rPr lang="en-US" sz="2000" dirty="0" smtClean="0">
                <a:solidFill>
                  <a:schemeClr val="bg1"/>
                </a:solidFill>
                <a:latin typeface="IRANSansX2"/>
                <a:cs typeface="B Roya" panose="00000400000000000000" pitchFamily="2" charset="-78"/>
              </a:rPr>
              <a:t> </a:t>
            </a:r>
            <a:r>
              <a:rPr lang="fa-IR" sz="2000" dirty="0">
                <a:solidFill>
                  <a:schemeClr val="bg1"/>
                </a:solidFill>
                <a:latin typeface="IRANSansX2"/>
                <a:cs typeface="B Roya" panose="00000400000000000000" pitchFamily="2" charset="-78"/>
              </a:rPr>
              <a:t>صحبت </a:t>
            </a:r>
            <a:r>
              <a:rPr lang="fa-IR" sz="2000" dirty="0" err="1">
                <a:solidFill>
                  <a:schemeClr val="bg1"/>
                </a:solidFill>
                <a:latin typeface="IRANSansX2"/>
                <a:cs typeface="B Roya" panose="00000400000000000000" pitchFamily="2" charset="-78"/>
              </a:rPr>
              <a:t>می‌کنند</a:t>
            </a:r>
            <a:r>
              <a:rPr lang="fa-IR" sz="2000" dirty="0">
                <a:solidFill>
                  <a:schemeClr val="bg1"/>
                </a:solidFill>
                <a:latin typeface="IRANSansX2"/>
                <a:cs typeface="B Roya" panose="00000400000000000000" pitchFamily="2" charset="-78"/>
              </a:rPr>
              <a:t>، درسته که فارسی </a:t>
            </a:r>
            <a:r>
              <a:rPr lang="fa-IR" sz="2000" dirty="0" smtClean="0">
                <a:solidFill>
                  <a:schemeClr val="bg1"/>
                </a:solidFill>
                <a:latin typeface="IRANSansX2"/>
                <a:cs typeface="B Roya" panose="00000400000000000000" pitchFamily="2" charset="-78"/>
              </a:rPr>
              <a:t>را </a:t>
            </a:r>
            <a:r>
              <a:rPr lang="fa-IR" sz="2000" dirty="0">
                <a:solidFill>
                  <a:schemeClr val="bg1"/>
                </a:solidFill>
                <a:latin typeface="IRANSansX2"/>
                <a:cs typeface="B Roya" panose="00000400000000000000" pitchFamily="2" charset="-78"/>
              </a:rPr>
              <a:t>«به خوبی» متوجه </a:t>
            </a:r>
            <a:r>
              <a:rPr lang="fa-IR" sz="2000" dirty="0" err="1">
                <a:solidFill>
                  <a:schemeClr val="bg1"/>
                </a:solidFill>
                <a:latin typeface="IRANSansX2"/>
                <a:cs typeface="B Roya" panose="00000400000000000000" pitchFamily="2" charset="-78"/>
              </a:rPr>
              <a:t>می‌شود</a:t>
            </a:r>
            <a:r>
              <a:rPr lang="fa-IR" sz="2000" dirty="0">
                <a:solidFill>
                  <a:schemeClr val="bg1"/>
                </a:solidFill>
                <a:latin typeface="IRANSansX2"/>
                <a:cs typeface="B Roya" panose="00000400000000000000" pitchFamily="2" charset="-78"/>
              </a:rPr>
              <a:t>، ولی باید بدانید که انگلیسی را «عالی» پردازش </a:t>
            </a:r>
            <a:r>
              <a:rPr lang="fa-IR" sz="2000" dirty="0" err="1">
                <a:solidFill>
                  <a:schemeClr val="bg1"/>
                </a:solidFill>
                <a:latin typeface="IRANSansX2"/>
                <a:cs typeface="B Roya" panose="00000400000000000000" pitchFamily="2" charset="-78"/>
              </a:rPr>
              <a:t>می‌کند</a:t>
            </a:r>
            <a:r>
              <a:rPr lang="fa-IR" sz="2000" dirty="0">
                <a:solidFill>
                  <a:schemeClr val="bg1"/>
                </a:solidFill>
                <a:latin typeface="IRANSansX2"/>
                <a:cs typeface="B Roya" panose="00000400000000000000" pitchFamily="2" charset="-78"/>
              </a:rPr>
              <a:t>. و اینکه ما گاهی محاوره فارسی باهاش حرف </a:t>
            </a:r>
            <a:r>
              <a:rPr lang="fa-IR" sz="2000" dirty="0" err="1">
                <a:solidFill>
                  <a:schemeClr val="bg1"/>
                </a:solidFill>
                <a:latin typeface="IRANSansX2"/>
                <a:cs typeface="B Roya" panose="00000400000000000000" pitchFamily="2" charset="-78"/>
              </a:rPr>
              <a:t>می‌زنیم</a:t>
            </a:r>
            <a:r>
              <a:rPr lang="fa-IR" sz="2000" dirty="0">
                <a:solidFill>
                  <a:schemeClr val="bg1"/>
                </a:solidFill>
                <a:latin typeface="IRANSansX2"/>
                <a:cs typeface="B Roya" panose="00000400000000000000" pitchFamily="2" charset="-78"/>
              </a:rPr>
              <a:t> پاسخ های نادرستی می دهد. بخاطر همین بهتره که به انگلیسی باهاش صحبت کنید ولی در صورتی که لازم بود باید </a:t>
            </a:r>
            <a:r>
              <a:rPr lang="fa-IR" sz="2000" dirty="0" err="1">
                <a:solidFill>
                  <a:schemeClr val="bg1"/>
                </a:solidFill>
                <a:latin typeface="IRANSansX2"/>
                <a:cs typeface="B Roya" panose="00000400000000000000" pitchFamily="2" charset="-78"/>
              </a:rPr>
              <a:t>ازش</a:t>
            </a:r>
            <a:r>
              <a:rPr lang="fa-IR" sz="2000" dirty="0">
                <a:solidFill>
                  <a:schemeClr val="bg1"/>
                </a:solidFill>
                <a:latin typeface="IRANSansX2"/>
                <a:cs typeface="B Roya" panose="00000400000000000000" pitchFamily="2" charset="-78"/>
              </a:rPr>
              <a:t> </a:t>
            </a:r>
            <a:r>
              <a:rPr lang="fa-IR" sz="2000" dirty="0" err="1">
                <a:solidFill>
                  <a:schemeClr val="bg1"/>
                </a:solidFill>
                <a:latin typeface="IRANSansX2"/>
                <a:cs typeface="B Roya" panose="00000400000000000000" pitchFamily="2" charset="-78"/>
              </a:rPr>
              <a:t>بخواید</a:t>
            </a:r>
            <a:r>
              <a:rPr lang="fa-IR" sz="2000" dirty="0">
                <a:solidFill>
                  <a:schemeClr val="bg1"/>
                </a:solidFill>
                <a:latin typeface="IRANSansX2"/>
                <a:cs typeface="B Roya" panose="00000400000000000000" pitchFamily="2" charset="-78"/>
              </a:rPr>
              <a:t> که به فارسی بهتون جواب بده، و با جمله ای مثل "</a:t>
            </a:r>
            <a:r>
              <a:rPr lang="en-US" sz="2000" dirty="0">
                <a:solidFill>
                  <a:schemeClr val="bg1"/>
                </a:solidFill>
                <a:latin typeface="IRANSansX2"/>
                <a:cs typeface="B Roya" panose="00000400000000000000" pitchFamily="2" charset="-78"/>
              </a:rPr>
              <a:t>Answer me in fluent Persian" </a:t>
            </a:r>
            <a:r>
              <a:rPr lang="fa-IR" sz="2000" dirty="0">
                <a:solidFill>
                  <a:schemeClr val="bg1"/>
                </a:solidFill>
                <a:latin typeface="IRANSansX2"/>
                <a:cs typeface="B Roya" panose="00000400000000000000" pitchFamily="2" charset="-78"/>
              </a:rPr>
              <a:t>این رو </a:t>
            </a:r>
            <a:r>
              <a:rPr lang="fa-IR" sz="2000" dirty="0" err="1">
                <a:solidFill>
                  <a:schemeClr val="bg1"/>
                </a:solidFill>
                <a:latin typeface="IRANSansX2"/>
                <a:cs typeface="B Roya" panose="00000400000000000000" pitchFamily="2" charset="-78"/>
              </a:rPr>
              <a:t>ازش</a:t>
            </a:r>
            <a:r>
              <a:rPr lang="fa-IR" sz="2000" dirty="0">
                <a:solidFill>
                  <a:schemeClr val="bg1"/>
                </a:solidFill>
                <a:latin typeface="IRANSansX2"/>
                <a:cs typeface="B Roya" panose="00000400000000000000" pitchFamily="2" charset="-78"/>
              </a:rPr>
              <a:t> </a:t>
            </a:r>
            <a:r>
              <a:rPr lang="fa-IR" sz="2000" dirty="0" smtClean="0">
                <a:solidFill>
                  <a:schemeClr val="bg1"/>
                </a:solidFill>
                <a:latin typeface="IRANSansX2"/>
                <a:cs typeface="B Roya" panose="00000400000000000000" pitchFamily="2" charset="-78"/>
              </a:rPr>
              <a:t>بخواهید</a:t>
            </a:r>
            <a:r>
              <a:rPr lang="fa-IR" sz="2000" dirty="0">
                <a:solidFill>
                  <a:schemeClr val="bg1"/>
                </a:solidFill>
                <a:latin typeface="IRANSansX2"/>
                <a:cs typeface="B Roya" panose="00000400000000000000" pitchFamily="2" charset="-78"/>
              </a:rPr>
              <a:t>.</a:t>
            </a:r>
            <a:endParaRPr lang="fa-IR" sz="2000" b="0" i="0" dirty="0">
              <a:solidFill>
                <a:schemeClr val="bg1"/>
              </a:solidFill>
              <a:effectLst/>
              <a:latin typeface="IRANSansX2"/>
              <a:cs typeface="B Roya" panose="00000400000000000000" pitchFamily="2" charset="-78"/>
            </a:endParaRPr>
          </a:p>
        </p:txBody>
      </p:sp>
    </p:spTree>
    <p:extLst>
      <p:ext uri="{BB962C8B-B14F-4D97-AF65-F5344CB8AC3E}">
        <p14:creationId xmlns:p14="http://schemas.microsoft.com/office/powerpoint/2010/main" val="4173446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6649" y="119081"/>
            <a:ext cx="11384692" cy="5940088"/>
          </a:xfrm>
          <a:prstGeom prst="rect">
            <a:avLst/>
          </a:prstGeom>
        </p:spPr>
        <p:txBody>
          <a:bodyPr wrap="square">
            <a:spAutoFit/>
          </a:bodyPr>
          <a:lstStyle/>
          <a:p>
            <a:pPr algn="r" rtl="1"/>
            <a:endParaRPr lang="en-US" dirty="0">
              <a:solidFill>
                <a:schemeClr val="bg1"/>
              </a:solidFill>
              <a:cs typeface="B Roya" panose="00000400000000000000" pitchFamily="2" charset="-78"/>
            </a:endParaRPr>
          </a:p>
          <a:p>
            <a:pPr algn="r" rtl="1"/>
            <a:r>
              <a:rPr lang="en-US" sz="2000" b="1" dirty="0" err="1">
                <a:solidFill>
                  <a:srgbClr val="FFFF00"/>
                </a:solidFill>
                <a:cs typeface="B Roya" panose="00000400000000000000" pitchFamily="2" charset="-78"/>
              </a:rPr>
              <a:t>برای</a:t>
            </a:r>
            <a:r>
              <a:rPr lang="en-US" sz="2000" b="1" dirty="0">
                <a:solidFill>
                  <a:srgbClr val="FFFF00"/>
                </a:solidFill>
                <a:cs typeface="B Roya" panose="00000400000000000000" pitchFamily="2" charset="-78"/>
              </a:rPr>
              <a:t> </a:t>
            </a:r>
            <a:r>
              <a:rPr lang="en-US" sz="2000" b="1" dirty="0" err="1">
                <a:solidFill>
                  <a:srgbClr val="FFFF00"/>
                </a:solidFill>
                <a:cs typeface="B Roya" panose="00000400000000000000" pitchFamily="2" charset="-78"/>
              </a:rPr>
              <a:t>مثال</a:t>
            </a:r>
            <a:r>
              <a:rPr lang="en-US" sz="2000" b="1" dirty="0">
                <a:solidFill>
                  <a:srgbClr val="FFFF00"/>
                </a:solidFill>
                <a:cs typeface="B Roya" panose="00000400000000000000" pitchFamily="2" charset="-78"/>
              </a:rPr>
              <a:t> </a:t>
            </a:r>
            <a:r>
              <a:rPr lang="en-US" sz="2000" b="1" dirty="0" err="1">
                <a:solidFill>
                  <a:srgbClr val="FFFF00"/>
                </a:solidFill>
                <a:cs typeface="B Roya" panose="00000400000000000000" pitchFamily="2" charset="-78"/>
              </a:rPr>
              <a:t>هنگام</a:t>
            </a:r>
            <a:r>
              <a:rPr lang="en-US" sz="2000" b="1" dirty="0">
                <a:solidFill>
                  <a:srgbClr val="FFFF00"/>
                </a:solidFill>
                <a:cs typeface="B Roya" panose="00000400000000000000" pitchFamily="2" charset="-78"/>
              </a:rPr>
              <a:t> </a:t>
            </a:r>
            <a:r>
              <a:rPr lang="en-US" sz="2000" b="1" dirty="0" err="1">
                <a:solidFill>
                  <a:srgbClr val="FFFF00"/>
                </a:solidFill>
                <a:cs typeface="B Roya" panose="00000400000000000000" pitchFamily="2" charset="-78"/>
              </a:rPr>
              <a:t>پرسش</a:t>
            </a:r>
            <a:r>
              <a:rPr lang="en-US" sz="2000" b="1" dirty="0">
                <a:solidFill>
                  <a:srgbClr val="FFFF00"/>
                </a:solidFill>
                <a:cs typeface="B Roya" panose="00000400000000000000" pitchFamily="2" charset="-78"/>
              </a:rPr>
              <a:t> </a:t>
            </a:r>
            <a:r>
              <a:rPr lang="en-US" sz="2000" b="1" dirty="0" err="1">
                <a:solidFill>
                  <a:srgbClr val="FFFF00"/>
                </a:solidFill>
                <a:cs typeface="B Roya" panose="00000400000000000000" pitchFamily="2" charset="-78"/>
              </a:rPr>
              <a:t>می</a:t>
            </a:r>
            <a:r>
              <a:rPr lang="en-US" sz="2000" b="1" dirty="0">
                <a:solidFill>
                  <a:srgbClr val="FFFF00"/>
                </a:solidFill>
                <a:cs typeface="B Roya" panose="00000400000000000000" pitchFamily="2" charset="-78"/>
              </a:rPr>
              <a:t> </a:t>
            </a:r>
            <a:r>
              <a:rPr lang="en-US" sz="2000" b="1" dirty="0" err="1">
                <a:solidFill>
                  <a:srgbClr val="FFFF00"/>
                </a:solidFill>
                <a:cs typeface="B Roya" panose="00000400000000000000" pitchFamily="2" charset="-78"/>
              </a:rPr>
              <a:t>توان</a:t>
            </a:r>
            <a:r>
              <a:rPr lang="en-US" sz="2000" b="1" dirty="0">
                <a:solidFill>
                  <a:srgbClr val="FFFF00"/>
                </a:solidFill>
                <a:cs typeface="B Roya" panose="00000400000000000000" pitchFamily="2" charset="-78"/>
              </a:rPr>
              <a:t> </a:t>
            </a:r>
            <a:r>
              <a:rPr lang="en-US" sz="2000" b="1" dirty="0" err="1">
                <a:solidFill>
                  <a:srgbClr val="FFFF00"/>
                </a:solidFill>
                <a:cs typeface="B Roya" panose="00000400000000000000" pitchFamily="2" charset="-78"/>
              </a:rPr>
              <a:t>این</a:t>
            </a:r>
            <a:r>
              <a:rPr lang="en-US" sz="2000" b="1" dirty="0">
                <a:solidFill>
                  <a:srgbClr val="FFFF00"/>
                </a:solidFill>
                <a:cs typeface="B Roya" panose="00000400000000000000" pitchFamily="2" charset="-78"/>
              </a:rPr>
              <a:t> </a:t>
            </a:r>
            <a:r>
              <a:rPr lang="en-US" sz="2000" b="1" dirty="0" err="1">
                <a:solidFill>
                  <a:srgbClr val="FFFF00"/>
                </a:solidFill>
                <a:cs typeface="B Roya" panose="00000400000000000000" pitchFamily="2" charset="-78"/>
              </a:rPr>
              <a:t>گونه</a:t>
            </a:r>
            <a:r>
              <a:rPr lang="en-US" sz="2000" b="1" dirty="0">
                <a:solidFill>
                  <a:srgbClr val="FFFF00"/>
                </a:solidFill>
                <a:cs typeface="B Roya" panose="00000400000000000000" pitchFamily="2" charset="-78"/>
              </a:rPr>
              <a:t> </a:t>
            </a:r>
            <a:r>
              <a:rPr lang="en-US" sz="2000" b="1" dirty="0" err="1">
                <a:solidFill>
                  <a:srgbClr val="FFFF00"/>
                </a:solidFill>
                <a:cs typeface="B Roya" panose="00000400000000000000" pitchFamily="2" charset="-78"/>
              </a:rPr>
              <a:t>مکاله</a:t>
            </a:r>
            <a:r>
              <a:rPr lang="en-US" sz="2000" b="1" dirty="0">
                <a:solidFill>
                  <a:srgbClr val="FFFF00"/>
                </a:solidFill>
                <a:cs typeface="B Roya" panose="00000400000000000000" pitchFamily="2" charset="-78"/>
              </a:rPr>
              <a:t> </a:t>
            </a:r>
            <a:r>
              <a:rPr lang="en-US" sz="2000" b="1" dirty="0" err="1">
                <a:solidFill>
                  <a:srgbClr val="FFFF00"/>
                </a:solidFill>
                <a:cs typeface="B Roya" panose="00000400000000000000" pitchFamily="2" charset="-78"/>
              </a:rPr>
              <a:t>را</a:t>
            </a:r>
            <a:r>
              <a:rPr lang="en-US" sz="2000" b="1" dirty="0">
                <a:solidFill>
                  <a:srgbClr val="FFFF00"/>
                </a:solidFill>
                <a:cs typeface="B Roya" panose="00000400000000000000" pitchFamily="2" charset="-78"/>
              </a:rPr>
              <a:t> </a:t>
            </a:r>
            <a:r>
              <a:rPr lang="en-US" sz="2000" b="1" dirty="0" err="1">
                <a:solidFill>
                  <a:srgbClr val="FFFF00"/>
                </a:solidFill>
                <a:cs typeface="B Roya" panose="00000400000000000000" pitchFamily="2" charset="-78"/>
              </a:rPr>
              <a:t>با</a:t>
            </a:r>
            <a:r>
              <a:rPr lang="en-US" sz="2000" b="1" dirty="0">
                <a:solidFill>
                  <a:srgbClr val="FFFF00"/>
                </a:solidFill>
                <a:cs typeface="B Roya" panose="00000400000000000000" pitchFamily="2" charset="-78"/>
              </a:rPr>
              <a:t> </a:t>
            </a:r>
            <a:r>
              <a:rPr lang="en-US" sz="2000" b="1" dirty="0" err="1">
                <a:solidFill>
                  <a:srgbClr val="FFFF00"/>
                </a:solidFill>
                <a:cs typeface="B Roya" panose="00000400000000000000" pitchFamily="2" charset="-78"/>
              </a:rPr>
              <a:t>چت</a:t>
            </a:r>
            <a:r>
              <a:rPr lang="en-US" sz="2000" b="1" dirty="0">
                <a:solidFill>
                  <a:srgbClr val="FFFF00"/>
                </a:solidFill>
                <a:cs typeface="B Roya" panose="00000400000000000000" pitchFamily="2" charset="-78"/>
              </a:rPr>
              <a:t> </a:t>
            </a:r>
            <a:r>
              <a:rPr lang="en-US" sz="2000" b="1" dirty="0" err="1">
                <a:solidFill>
                  <a:srgbClr val="FFFF00"/>
                </a:solidFill>
                <a:cs typeface="B Roya" panose="00000400000000000000" pitchFamily="2" charset="-78"/>
              </a:rPr>
              <a:t>بات</a:t>
            </a:r>
            <a:r>
              <a:rPr lang="en-US" sz="2000" b="1" dirty="0">
                <a:solidFill>
                  <a:srgbClr val="FFFF00"/>
                </a:solidFill>
                <a:cs typeface="B Roya" panose="00000400000000000000" pitchFamily="2" charset="-78"/>
              </a:rPr>
              <a:t> </a:t>
            </a:r>
            <a:r>
              <a:rPr lang="en-US" sz="2000" b="1" dirty="0" err="1">
                <a:solidFill>
                  <a:srgbClr val="FFFF00"/>
                </a:solidFill>
                <a:cs typeface="B Roya" panose="00000400000000000000" pitchFamily="2" charset="-78"/>
              </a:rPr>
              <a:t>آغاز</a:t>
            </a:r>
            <a:r>
              <a:rPr lang="en-US" sz="2000" b="1" dirty="0">
                <a:solidFill>
                  <a:srgbClr val="FFFF00"/>
                </a:solidFill>
                <a:cs typeface="B Roya" panose="00000400000000000000" pitchFamily="2" charset="-78"/>
              </a:rPr>
              <a:t> </a:t>
            </a:r>
            <a:r>
              <a:rPr lang="en-US" sz="2000" b="1" dirty="0" err="1">
                <a:solidFill>
                  <a:srgbClr val="FFFF00"/>
                </a:solidFill>
                <a:cs typeface="B Roya" panose="00000400000000000000" pitchFamily="2" charset="-78"/>
              </a:rPr>
              <a:t>کرد</a:t>
            </a:r>
            <a:r>
              <a:rPr lang="en-US" sz="2000" b="1" dirty="0">
                <a:solidFill>
                  <a:srgbClr val="FFFF00"/>
                </a:solidFill>
                <a:cs typeface="B Roya" panose="00000400000000000000" pitchFamily="2" charset="-78"/>
              </a:rPr>
              <a:t>: </a:t>
            </a:r>
          </a:p>
          <a:p>
            <a:pPr algn="r" rtl="1"/>
            <a:endParaRPr lang="en-US" dirty="0">
              <a:solidFill>
                <a:schemeClr val="bg1"/>
              </a:solidFill>
              <a:cs typeface="B Roya" panose="00000400000000000000" pitchFamily="2" charset="-78"/>
            </a:endParaRPr>
          </a:p>
          <a:p>
            <a:pPr marL="285750" indent="-285750" algn="r" rtl="1">
              <a:buFont typeface="Arial" panose="020B0604020202020204" pitchFamily="34" charset="0"/>
              <a:buChar char="•"/>
            </a:pPr>
            <a:r>
              <a:rPr lang="en-US" dirty="0" err="1" smtClean="0">
                <a:solidFill>
                  <a:schemeClr val="bg1"/>
                </a:solidFill>
                <a:cs typeface="B Roya" panose="00000400000000000000" pitchFamily="2" charset="-78"/>
              </a:rPr>
              <a:t>خودت</a:t>
            </a:r>
            <a:r>
              <a:rPr lang="en-US" dirty="0" smtClean="0">
                <a:solidFill>
                  <a:schemeClr val="bg1"/>
                </a:solidFill>
                <a:cs typeface="B Roya" panose="00000400000000000000" pitchFamily="2" charset="-78"/>
              </a:rPr>
              <a:t> </a:t>
            </a:r>
            <a:r>
              <a:rPr lang="en-US" dirty="0" err="1">
                <a:solidFill>
                  <a:schemeClr val="bg1"/>
                </a:solidFill>
                <a:cs typeface="B Roya" panose="00000400000000000000" pitchFamily="2" charset="-78"/>
              </a:rPr>
              <a:t>را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نقش</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پزشک</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وکیل</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معلم</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انگلیسی</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غیره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قرار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بده</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پرسش</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پاسخ</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بده</a:t>
            </a:r>
            <a:r>
              <a:rPr lang="en-US" dirty="0">
                <a:solidFill>
                  <a:schemeClr val="bg1"/>
                </a:solidFill>
                <a:cs typeface="B Roya" panose="00000400000000000000" pitchFamily="2" charset="-78"/>
              </a:rPr>
              <a:t>. </a:t>
            </a:r>
            <a:r>
              <a:rPr lang="en-US" dirty="0" err="1" smtClean="0">
                <a:solidFill>
                  <a:schemeClr val="bg1"/>
                </a:solidFill>
                <a:cs typeface="B Roya" panose="00000400000000000000" pitchFamily="2" charset="-78"/>
              </a:rPr>
              <a:t>سناریوی</a:t>
            </a:r>
            <a:r>
              <a:rPr lang="en-US" dirty="0" smtClean="0">
                <a:solidFill>
                  <a:schemeClr val="bg1"/>
                </a:solidFill>
                <a:cs typeface="B Roya" panose="00000400000000000000" pitchFamily="2" charset="-78"/>
              </a:rPr>
              <a:t> </a:t>
            </a:r>
            <a:r>
              <a:rPr lang="en-US" dirty="0" err="1">
                <a:solidFill>
                  <a:schemeClr val="bg1"/>
                </a:solidFill>
                <a:cs typeface="B Roya" panose="00000400000000000000" pitchFamily="2" charset="-78"/>
              </a:rPr>
              <a:t>نقش</a:t>
            </a:r>
            <a:r>
              <a:rPr lang="en-US" dirty="0">
                <a:solidFill>
                  <a:schemeClr val="bg1"/>
                </a:solidFill>
                <a:cs typeface="B Roya" panose="00000400000000000000" pitchFamily="2" charset="-78"/>
              </a:rPr>
              <a:t> </a:t>
            </a:r>
            <a:r>
              <a:rPr lang="en-US" dirty="0" err="1" smtClean="0">
                <a:solidFill>
                  <a:schemeClr val="bg1"/>
                </a:solidFill>
                <a:cs typeface="B Roya" panose="00000400000000000000" pitchFamily="2" charset="-78"/>
              </a:rPr>
              <a:t>آفرینی</a:t>
            </a:r>
            <a:endParaRPr lang="en-US" dirty="0">
              <a:solidFill>
                <a:schemeClr val="bg1"/>
              </a:solidFill>
              <a:cs typeface="B Roya" panose="00000400000000000000" pitchFamily="2" charset="-78"/>
            </a:endParaRPr>
          </a:p>
          <a:p>
            <a:pPr marL="285750" indent="-285750" algn="r" rtl="1">
              <a:buFont typeface="Arial" panose="020B0604020202020204" pitchFamily="34" charset="0"/>
              <a:buChar char="•"/>
            </a:pPr>
            <a:r>
              <a:rPr lang="en-US" dirty="0" err="1" smtClean="0">
                <a:solidFill>
                  <a:schemeClr val="bg1"/>
                </a:solidFill>
                <a:cs typeface="B Roya" panose="00000400000000000000" pitchFamily="2" charset="-78"/>
              </a:rPr>
              <a:t>برای</a:t>
            </a:r>
            <a:r>
              <a:rPr lang="en-US" dirty="0" smtClean="0">
                <a:solidFill>
                  <a:schemeClr val="bg1"/>
                </a:solidFill>
                <a:cs typeface="B Roya" panose="00000400000000000000" pitchFamily="2" charset="-78"/>
              </a:rPr>
              <a:t> </a:t>
            </a:r>
            <a:r>
              <a:rPr lang="en-US" dirty="0" err="1">
                <a:solidFill>
                  <a:schemeClr val="bg1"/>
                </a:solidFill>
                <a:cs typeface="B Roya" panose="00000400000000000000" pitchFamily="2" charset="-78"/>
              </a:rPr>
              <a:t>من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پاورپوینتی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مورد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خودروهای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برقی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پانزده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صفحه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آماده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صفحه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آن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حداقل</a:t>
            </a:r>
            <a:r>
              <a:rPr lang="en-US" dirty="0">
                <a:solidFill>
                  <a:schemeClr val="bg1"/>
                </a:solidFill>
                <a:cs typeface="B Roya" panose="00000400000000000000" pitchFamily="2" charset="-78"/>
              </a:rPr>
              <a:t> </a:t>
            </a:r>
            <a:r>
              <a:rPr lang="en-US" dirty="0" smtClean="0">
                <a:solidFill>
                  <a:schemeClr val="bg1"/>
                </a:solidFill>
                <a:cs typeface="B Roya" panose="00000400000000000000" pitchFamily="2" charset="-78"/>
              </a:rPr>
              <a:t>۲۵۰</a:t>
            </a:r>
            <a:r>
              <a:rPr lang="fa-IR" dirty="0" smtClean="0">
                <a:solidFill>
                  <a:schemeClr val="bg1"/>
                </a:solidFill>
                <a:cs typeface="B Roya" panose="00000400000000000000" pitchFamily="2" charset="-78"/>
              </a:rPr>
              <a:t> </a:t>
            </a:r>
            <a:r>
              <a:rPr lang="en-US" dirty="0" err="1" smtClean="0">
                <a:solidFill>
                  <a:schemeClr val="bg1"/>
                </a:solidFill>
                <a:cs typeface="B Roya" panose="00000400000000000000" pitchFamily="2" charset="-78"/>
              </a:rPr>
              <a:t>کلمه</a:t>
            </a:r>
            <a:r>
              <a:rPr lang="en-US" dirty="0" smtClean="0">
                <a:solidFill>
                  <a:schemeClr val="bg1"/>
                </a:solidFill>
                <a:cs typeface="B Roya" panose="00000400000000000000" pitchFamily="2" charset="-78"/>
              </a:rPr>
              <a:t> </a:t>
            </a:r>
            <a:r>
              <a:rPr lang="en-US" dirty="0" err="1">
                <a:solidFill>
                  <a:schemeClr val="bg1"/>
                </a:solidFill>
                <a:cs typeface="B Roya" panose="00000400000000000000" pitchFamily="2" charset="-78"/>
              </a:rPr>
              <a:t>داشته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باشد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سخنرانی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خود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ارایه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کنم</a:t>
            </a:r>
            <a:r>
              <a:rPr lang="en-US" dirty="0">
                <a:solidFill>
                  <a:schemeClr val="bg1"/>
                </a:solidFill>
                <a:cs typeface="B Roya" panose="00000400000000000000" pitchFamily="2" charset="-78"/>
              </a:rPr>
              <a:t>.</a:t>
            </a:r>
          </a:p>
          <a:p>
            <a:pPr algn="r" rtl="1"/>
            <a:endParaRPr lang="en-US" dirty="0">
              <a:solidFill>
                <a:schemeClr val="bg1"/>
              </a:solidFill>
              <a:cs typeface="B Roya" panose="00000400000000000000" pitchFamily="2" charset="-78"/>
            </a:endParaRPr>
          </a:p>
          <a:p>
            <a:pPr algn="r" rtl="1"/>
            <a:endParaRPr lang="en-US" dirty="0">
              <a:solidFill>
                <a:schemeClr val="bg1"/>
              </a:solidFill>
              <a:cs typeface="B Roya" panose="00000400000000000000" pitchFamily="2" charset="-78"/>
            </a:endParaRPr>
          </a:p>
          <a:p>
            <a:pPr algn="r" rtl="1"/>
            <a:endParaRPr lang="en-US" dirty="0">
              <a:solidFill>
                <a:schemeClr val="bg1"/>
              </a:solidFill>
              <a:cs typeface="B Roya" panose="00000400000000000000" pitchFamily="2" charset="-78"/>
            </a:endParaRPr>
          </a:p>
          <a:p>
            <a:pPr algn="r" rtl="1"/>
            <a:r>
              <a:rPr lang="en-US" dirty="0" err="1">
                <a:solidFill>
                  <a:schemeClr val="bg1"/>
                </a:solidFill>
                <a:cs typeface="B Roya" panose="00000400000000000000" pitchFamily="2" charset="-78"/>
              </a:rPr>
              <a:t>برای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مثال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پرامپت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زیر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چت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جی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گوید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یک</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مقاله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عالی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بنویسید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زبان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فارسی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رابطه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موضوعی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مطرح</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شود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دو</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نمونه</a:t>
            </a:r>
            <a:r>
              <a:rPr lang="en-US" dirty="0">
                <a:solidFill>
                  <a:schemeClr val="bg1"/>
                </a:solidFill>
                <a:cs typeface="B Roya" panose="00000400000000000000" pitchFamily="2" charset="-78"/>
              </a:rPr>
              <a:t> </a:t>
            </a:r>
            <a:r>
              <a:rPr lang="en-US" dirty="0" err="1" smtClean="0">
                <a:solidFill>
                  <a:schemeClr val="bg1"/>
                </a:solidFill>
                <a:cs typeface="B Roya" panose="00000400000000000000" pitchFamily="2" charset="-78"/>
              </a:rPr>
              <a:t>پرامپت</a:t>
            </a:r>
            <a:r>
              <a:rPr lang="fa-IR" dirty="0" smtClean="0">
                <a:solidFill>
                  <a:schemeClr val="bg1"/>
                </a:solidFill>
                <a:cs typeface="B Roya" panose="00000400000000000000" pitchFamily="2" charset="-78"/>
              </a:rPr>
              <a:t> در ادامه آمده است</a:t>
            </a:r>
            <a:r>
              <a:rPr lang="en-US" dirty="0" smtClean="0">
                <a:solidFill>
                  <a:schemeClr val="bg1"/>
                </a:solidFill>
                <a:cs typeface="B Roya" panose="00000400000000000000" pitchFamily="2" charset="-78"/>
              </a:rPr>
              <a:t>:</a:t>
            </a:r>
            <a:endParaRPr lang="en-US" dirty="0">
              <a:solidFill>
                <a:schemeClr val="bg1"/>
              </a:solidFill>
              <a:cs typeface="B Roya" panose="00000400000000000000" pitchFamily="2" charset="-78"/>
            </a:endParaRPr>
          </a:p>
          <a:p>
            <a:pPr algn="r" rtl="1"/>
            <a:endParaRPr lang="en-US" dirty="0">
              <a:solidFill>
                <a:schemeClr val="bg1"/>
              </a:solidFill>
              <a:cs typeface="B Roya" panose="00000400000000000000" pitchFamily="2" charset="-78"/>
            </a:endParaRPr>
          </a:p>
          <a:p>
            <a:pPr algn="r" rtl="1"/>
            <a:endParaRPr lang="en-US" dirty="0">
              <a:solidFill>
                <a:schemeClr val="bg1"/>
              </a:solidFill>
              <a:cs typeface="B Roya" panose="00000400000000000000" pitchFamily="2" charset="-78"/>
            </a:endParaRPr>
          </a:p>
          <a:p>
            <a:pPr algn="l"/>
            <a:r>
              <a:rPr lang="en-US" dirty="0">
                <a:solidFill>
                  <a:schemeClr val="bg1"/>
                </a:solidFill>
                <a:cs typeface="B Roya" panose="00000400000000000000" pitchFamily="2" charset="-78"/>
              </a:rPr>
              <a:t>I want you to respond only in </a:t>
            </a:r>
            <a:r>
              <a:rPr lang="en-US" dirty="0">
                <a:solidFill>
                  <a:srgbClr val="FFFF00"/>
                </a:solidFill>
                <a:cs typeface="B Roya" panose="00000400000000000000" pitchFamily="2" charset="-78"/>
              </a:rPr>
              <a:t>Persian</a:t>
            </a:r>
            <a:r>
              <a:rPr lang="en-US" dirty="0">
                <a:solidFill>
                  <a:schemeClr val="bg1"/>
                </a:solidFill>
                <a:cs typeface="B Roya" panose="00000400000000000000" pitchFamily="2" charset="-78"/>
              </a:rPr>
              <a:t>.  I want you to act as a very proficient </a:t>
            </a:r>
            <a:r>
              <a:rPr lang="en-US" dirty="0" err="1">
                <a:solidFill>
                  <a:schemeClr val="bg1"/>
                </a:solidFill>
                <a:cs typeface="B Roya" panose="00000400000000000000" pitchFamily="2" charset="-78"/>
              </a:rPr>
              <a:t>seo</a:t>
            </a:r>
            <a:r>
              <a:rPr lang="en-US" dirty="0">
                <a:solidFill>
                  <a:schemeClr val="bg1"/>
                </a:solidFill>
                <a:cs typeface="B Roya" panose="00000400000000000000" pitchFamily="2" charset="-78"/>
              </a:rPr>
              <a:t> and high-end copywriter that speaks and writes fluently </a:t>
            </a:r>
            <a:r>
              <a:rPr lang="en-US" dirty="0">
                <a:solidFill>
                  <a:srgbClr val="FFFF00"/>
                </a:solidFill>
                <a:cs typeface="B Roya" panose="00000400000000000000" pitchFamily="2" charset="-78"/>
              </a:rPr>
              <a:t>Persian</a:t>
            </a:r>
            <a:r>
              <a:rPr lang="en-US" dirty="0">
                <a:solidFill>
                  <a:schemeClr val="bg1"/>
                </a:solidFill>
                <a:cs typeface="B Roya" panose="00000400000000000000" pitchFamily="2" charset="-78"/>
              </a:rPr>
              <a:t>. Your task is to write an article starting with </a:t>
            </a:r>
            <a:r>
              <a:rPr lang="en-US" dirty="0" err="1">
                <a:solidFill>
                  <a:schemeClr val="bg1"/>
                </a:solidFill>
                <a:cs typeface="B Roya" panose="00000400000000000000" pitchFamily="2" charset="-78"/>
              </a:rPr>
              <a:t>seo</a:t>
            </a:r>
            <a:r>
              <a:rPr lang="en-US" dirty="0">
                <a:solidFill>
                  <a:schemeClr val="bg1"/>
                </a:solidFill>
                <a:cs typeface="B Roya" panose="00000400000000000000" pitchFamily="2" charset="-78"/>
              </a:rPr>
              <a:t> title with a bold letter include subheadings using related keywords. The article must be 100 % unique and remove plagiarism. the article must be 600 to 1000 words. All output shall be in </a:t>
            </a:r>
            <a:r>
              <a:rPr lang="en-US" dirty="0">
                <a:solidFill>
                  <a:srgbClr val="FFFF00"/>
                </a:solidFill>
                <a:cs typeface="B Roya" panose="00000400000000000000" pitchFamily="2" charset="-78"/>
              </a:rPr>
              <a:t>Persian</a:t>
            </a:r>
            <a:r>
              <a:rPr lang="en-US" dirty="0">
                <a:solidFill>
                  <a:schemeClr val="bg1"/>
                </a:solidFill>
                <a:cs typeface="B Roya" panose="00000400000000000000" pitchFamily="2" charset="-78"/>
              </a:rPr>
              <a:t> and must be 100% human writing style and fix grammar errors like http://grammarly.com. Get to the point precisely and accurate. The content should be in active voice. Use at least 30% of transition words in the full content. Make sure you don't use consecutive sentences. All sentences should be less than 20 words long and in </a:t>
            </a:r>
            <a:r>
              <a:rPr lang="en-US" dirty="0">
                <a:solidFill>
                  <a:srgbClr val="FFFF00"/>
                </a:solidFill>
                <a:cs typeface="B Roya" panose="00000400000000000000" pitchFamily="2" charset="-78"/>
              </a:rPr>
              <a:t>Persian</a:t>
            </a:r>
            <a:r>
              <a:rPr lang="en-US" dirty="0">
                <a:solidFill>
                  <a:schemeClr val="bg1"/>
                </a:solidFill>
                <a:cs typeface="B Roya" panose="00000400000000000000" pitchFamily="2" charset="-78"/>
              </a:rPr>
              <a:t>. Do not explain what and why, just give me your best possible article. All output shall be in </a:t>
            </a:r>
            <a:r>
              <a:rPr lang="en-US" dirty="0">
                <a:solidFill>
                  <a:srgbClr val="FFFF00"/>
                </a:solidFill>
                <a:cs typeface="B Roya" panose="00000400000000000000" pitchFamily="2" charset="-78"/>
              </a:rPr>
              <a:t>Persian</a:t>
            </a:r>
            <a:r>
              <a:rPr lang="en-US" dirty="0">
                <a:solidFill>
                  <a:schemeClr val="bg1"/>
                </a:solidFill>
                <a:cs typeface="B Roya" panose="00000400000000000000" pitchFamily="2" charset="-78"/>
              </a:rPr>
              <a:t>. The text to rewrite is this: </a:t>
            </a:r>
            <a:r>
              <a:rPr lang="en-US" dirty="0">
                <a:solidFill>
                  <a:srgbClr val="FFFF00"/>
                </a:solidFill>
                <a:cs typeface="B Roya" panose="00000400000000000000" pitchFamily="2" charset="-78"/>
              </a:rPr>
              <a:t>Henry Kissinger Biography, Accomplishments, Books, &amp; Facts</a:t>
            </a:r>
            <a:r>
              <a:rPr lang="en-US" dirty="0">
                <a:solidFill>
                  <a:schemeClr val="bg1"/>
                </a:solidFill>
                <a:cs typeface="B Roya" panose="00000400000000000000" pitchFamily="2" charset="-78"/>
              </a:rPr>
              <a:t>.</a:t>
            </a:r>
          </a:p>
          <a:p>
            <a:pPr algn="r" rtl="1"/>
            <a:endParaRPr lang="en-US" dirty="0">
              <a:solidFill>
                <a:schemeClr val="bg1"/>
              </a:solidFill>
              <a:cs typeface="B Roya" panose="00000400000000000000" pitchFamily="2" charset="-78"/>
            </a:endParaRPr>
          </a:p>
        </p:txBody>
      </p:sp>
    </p:spTree>
    <p:extLst>
      <p:ext uri="{BB962C8B-B14F-4D97-AF65-F5344CB8AC3E}">
        <p14:creationId xmlns:p14="http://schemas.microsoft.com/office/powerpoint/2010/main" val="4034551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660" y="239185"/>
            <a:ext cx="11722444" cy="6432530"/>
          </a:xfrm>
          <a:prstGeom prst="rect">
            <a:avLst/>
          </a:prstGeom>
        </p:spPr>
        <p:txBody>
          <a:bodyPr wrap="square">
            <a:spAutoFit/>
          </a:bodyPr>
          <a:lstStyle/>
          <a:p>
            <a:pPr algn="r" rtl="1"/>
            <a:r>
              <a:rPr lang="en-US" dirty="0" smtClean="0">
                <a:solidFill>
                  <a:schemeClr val="bg1"/>
                </a:solidFill>
                <a:cs typeface="B Roya" panose="00000400000000000000" pitchFamily="2" charset="-78"/>
              </a:rPr>
              <a:t>و </a:t>
            </a:r>
            <a:r>
              <a:rPr lang="en-US" dirty="0" err="1">
                <a:solidFill>
                  <a:schemeClr val="bg1"/>
                </a:solidFill>
                <a:cs typeface="B Roya" panose="00000400000000000000" pitchFamily="2" charset="-78"/>
              </a:rPr>
              <a:t>نمونه</a:t>
            </a:r>
            <a:r>
              <a:rPr lang="en-US" dirty="0">
                <a:solidFill>
                  <a:schemeClr val="bg1"/>
                </a:solidFill>
                <a:cs typeface="B Roya" panose="00000400000000000000" pitchFamily="2" charset="-78"/>
              </a:rPr>
              <a:t> </a:t>
            </a:r>
            <a:r>
              <a:rPr lang="en-US" dirty="0" err="1" smtClean="0">
                <a:solidFill>
                  <a:schemeClr val="bg1"/>
                </a:solidFill>
                <a:cs typeface="B Roya" panose="00000400000000000000" pitchFamily="2" charset="-78"/>
              </a:rPr>
              <a:t>زیر</a:t>
            </a:r>
            <a:endParaRPr lang="en-US" dirty="0">
              <a:solidFill>
                <a:schemeClr val="bg1"/>
              </a:solidFill>
              <a:cs typeface="B Roya" panose="00000400000000000000" pitchFamily="2" charset="-78"/>
            </a:endParaRPr>
          </a:p>
          <a:p>
            <a:pPr algn="l"/>
            <a:r>
              <a:rPr lang="en-US" dirty="0">
                <a:solidFill>
                  <a:schemeClr val="bg1"/>
                </a:solidFill>
                <a:cs typeface="B Roya" panose="00000400000000000000" pitchFamily="2" charset="-78"/>
              </a:rPr>
              <a:t> </a:t>
            </a:r>
            <a:r>
              <a:rPr lang="en-US" sz="1600" dirty="0" smtClean="0">
                <a:solidFill>
                  <a:schemeClr val="bg1"/>
                </a:solidFill>
                <a:cs typeface="B Roya" panose="00000400000000000000" pitchFamily="2" charset="-78"/>
              </a:rPr>
              <a:t>I </a:t>
            </a:r>
            <a:r>
              <a:rPr lang="en-US" sz="1600" dirty="0">
                <a:solidFill>
                  <a:schemeClr val="bg1"/>
                </a:solidFill>
                <a:cs typeface="B Roya" panose="00000400000000000000" pitchFamily="2" charset="-78"/>
              </a:rPr>
              <a:t>Want You To Act As A Content Writer Very Proficient SEO Writer Writes Fluently </a:t>
            </a:r>
            <a:r>
              <a:rPr lang="en-US" sz="1600" dirty="0">
                <a:solidFill>
                  <a:srgbClr val="FFFF00"/>
                </a:solidFill>
                <a:cs typeface="B Roya" panose="00000400000000000000" pitchFamily="2" charset="-78"/>
              </a:rPr>
              <a:t>Persian</a:t>
            </a:r>
            <a:r>
              <a:rPr lang="en-US" sz="1600" dirty="0">
                <a:solidFill>
                  <a:schemeClr val="bg1"/>
                </a:solidFill>
                <a:cs typeface="B Roya" panose="00000400000000000000" pitchFamily="2" charset="-78"/>
              </a:rPr>
              <a:t>. First Create Two Tables. First Table Should be the Outline of the Article and the Second Should be the Article. Bold the Heading of the Second Table using Markdown language. Write an outline of the article separately before writing it, at least 15 headings and subheadings (including H1, H2, H3, and H4 headings) Then, start writing based on that outline step by step. Write a 2000-word 100% Unique, SEO-optimized, Human-Written article in Persian with at least 15 headings and subheadings (including H1, H2, H3, and H4 headings) that covers the topic provided in the Prompt. Write The article In Your Own Words Rather Than Copying And Pasting From Other Sources. Consider perplexity and </a:t>
            </a:r>
            <a:r>
              <a:rPr lang="en-US" sz="1600" dirty="0" err="1">
                <a:solidFill>
                  <a:schemeClr val="bg1"/>
                </a:solidFill>
                <a:cs typeface="B Roya" panose="00000400000000000000" pitchFamily="2" charset="-78"/>
              </a:rPr>
              <a:t>burstiness</a:t>
            </a:r>
            <a:r>
              <a:rPr lang="en-US" sz="1600" dirty="0">
                <a:solidFill>
                  <a:schemeClr val="bg1"/>
                </a:solidFill>
                <a:cs typeface="B Roya" panose="00000400000000000000" pitchFamily="2" charset="-78"/>
              </a:rPr>
              <a:t> when creating content, ensuring high levels of both without losing specificity or context. Use fully detailed paragraphs that engage the reader. Write In A Conversational Style As Written By A Human (Use An Informal Tone, Utilize Personal Pronouns, Keep It Simple, Engage The Reader, Use The Active Voice, Keep It Brief, Use Rhetorical Questions, and Incorporate Analogies And Metaphors).  End with a conclusion paragraph and 5 unique FAQs After The Conclusion. this is important to Bold the Title and all headings of the article, and use appropriate headings for H </a:t>
            </a:r>
            <a:r>
              <a:rPr lang="en-US" sz="1600" dirty="0" err="1">
                <a:solidFill>
                  <a:schemeClr val="bg1"/>
                </a:solidFill>
                <a:cs typeface="B Roya" panose="00000400000000000000" pitchFamily="2" charset="-78"/>
              </a:rPr>
              <a:t>tags.All</a:t>
            </a:r>
            <a:r>
              <a:rPr lang="en-US" sz="1600" dirty="0">
                <a:solidFill>
                  <a:schemeClr val="bg1"/>
                </a:solidFill>
                <a:cs typeface="B Roya" panose="00000400000000000000" pitchFamily="2" charset="-78"/>
              </a:rPr>
              <a:t> output shall be in </a:t>
            </a:r>
            <a:r>
              <a:rPr lang="en-US" sz="1600" dirty="0">
                <a:solidFill>
                  <a:srgbClr val="FFFF00"/>
                </a:solidFill>
                <a:cs typeface="B Roya" panose="00000400000000000000" pitchFamily="2" charset="-78"/>
              </a:rPr>
              <a:t>Persian</a:t>
            </a:r>
            <a:r>
              <a:rPr lang="en-US" sz="1600" dirty="0">
                <a:solidFill>
                  <a:schemeClr val="bg1"/>
                </a:solidFill>
                <a:cs typeface="B Roya" panose="00000400000000000000" pitchFamily="2" charset="-78"/>
              </a:rPr>
              <a:t>. Now Write An Article On This Topic "</a:t>
            </a:r>
            <a:r>
              <a:rPr lang="en-US" sz="1600" dirty="0">
                <a:solidFill>
                  <a:srgbClr val="FFFF00"/>
                </a:solidFill>
                <a:cs typeface="B Roya" panose="00000400000000000000" pitchFamily="2" charset="-78"/>
              </a:rPr>
              <a:t>Henry Kissinger Biography, Accomplishments, Books, &amp; Facts</a:t>
            </a:r>
            <a:r>
              <a:rPr lang="en-US" sz="1600" dirty="0" smtClean="0">
                <a:solidFill>
                  <a:schemeClr val="bg1"/>
                </a:solidFill>
                <a:cs typeface="B Roya" panose="00000400000000000000" pitchFamily="2" charset="-78"/>
              </a:rPr>
              <a:t>."</a:t>
            </a:r>
            <a:endParaRPr lang="en-US" dirty="0">
              <a:solidFill>
                <a:schemeClr val="bg1"/>
              </a:solidFill>
              <a:cs typeface="B Roya" panose="00000400000000000000" pitchFamily="2" charset="-78"/>
            </a:endParaRPr>
          </a:p>
          <a:p>
            <a:pPr algn="r" rtl="1"/>
            <a:endParaRPr lang="en-US" dirty="0">
              <a:solidFill>
                <a:schemeClr val="bg1"/>
              </a:solidFill>
              <a:cs typeface="B Roya" panose="00000400000000000000" pitchFamily="2" charset="-78"/>
            </a:endParaRPr>
          </a:p>
          <a:p>
            <a:pPr algn="r" rtl="1"/>
            <a:r>
              <a:rPr lang="en-US" sz="2000" b="1" dirty="0" err="1">
                <a:solidFill>
                  <a:srgbClr val="FFFF00"/>
                </a:solidFill>
                <a:cs typeface="B Roya" panose="00000400000000000000" pitchFamily="2" charset="-78"/>
              </a:rPr>
              <a:t>ترجمه</a:t>
            </a:r>
            <a:r>
              <a:rPr lang="en-US" sz="2000" b="1" dirty="0">
                <a:solidFill>
                  <a:srgbClr val="FFFF00"/>
                </a:solidFill>
                <a:cs typeface="B Roya" panose="00000400000000000000" pitchFamily="2" charset="-78"/>
              </a:rPr>
              <a:t> </a:t>
            </a:r>
            <a:r>
              <a:rPr lang="en-US" sz="2000" b="1" dirty="0" err="1">
                <a:solidFill>
                  <a:srgbClr val="FFFF00"/>
                </a:solidFill>
                <a:cs typeface="B Roya" panose="00000400000000000000" pitchFamily="2" charset="-78"/>
              </a:rPr>
              <a:t>پرامپت</a:t>
            </a:r>
            <a:r>
              <a:rPr lang="en-US" sz="2000" b="1" dirty="0">
                <a:solidFill>
                  <a:srgbClr val="FFFF00"/>
                </a:solidFill>
                <a:cs typeface="B Roya" panose="00000400000000000000" pitchFamily="2" charset="-78"/>
              </a:rPr>
              <a:t> </a:t>
            </a:r>
            <a:r>
              <a:rPr lang="en-US" sz="2000" b="1" dirty="0" err="1">
                <a:solidFill>
                  <a:srgbClr val="FFFF00"/>
                </a:solidFill>
                <a:cs typeface="B Roya" panose="00000400000000000000" pitchFamily="2" charset="-78"/>
              </a:rPr>
              <a:t>بالا</a:t>
            </a:r>
            <a:r>
              <a:rPr lang="en-US" sz="2000" b="1" dirty="0" smtClean="0">
                <a:solidFill>
                  <a:srgbClr val="FFFF00"/>
                </a:solidFill>
                <a:cs typeface="B Roya" panose="00000400000000000000" pitchFamily="2" charset="-78"/>
              </a:rPr>
              <a:t>:</a:t>
            </a:r>
            <a:endParaRPr lang="en-US" sz="2000" b="1" dirty="0">
              <a:solidFill>
                <a:srgbClr val="FFFF00"/>
              </a:solidFill>
              <a:cs typeface="B Roya" panose="00000400000000000000" pitchFamily="2" charset="-78"/>
            </a:endParaRPr>
          </a:p>
          <a:p>
            <a:pPr algn="r" rtl="1"/>
            <a:r>
              <a:rPr lang="en-US" dirty="0" err="1">
                <a:solidFill>
                  <a:schemeClr val="bg1"/>
                </a:solidFill>
                <a:cs typeface="B Roya" panose="00000400000000000000" pitchFamily="2" charset="-78"/>
              </a:rPr>
              <a:t>من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شما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خواهم</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عنوان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یک</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محتوا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نویس</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عمل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سئو</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نویس</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بسیار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ماهر</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روان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فارسی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نویسد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ابتدا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دو</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جدول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بسازید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جدول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اول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طرح</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کلی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مقاله</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جدول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دوم</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مقاله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باشد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استفاده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زبان</a:t>
            </a:r>
            <a:r>
              <a:rPr lang="en-US" dirty="0">
                <a:solidFill>
                  <a:schemeClr val="bg1"/>
                </a:solidFill>
                <a:cs typeface="B Roya" panose="00000400000000000000" pitchFamily="2" charset="-78"/>
              </a:rPr>
              <a:t> Markdown، </a:t>
            </a:r>
            <a:r>
              <a:rPr lang="en-US" dirty="0" err="1">
                <a:solidFill>
                  <a:schemeClr val="bg1"/>
                </a:solidFill>
                <a:cs typeface="B Roya" panose="00000400000000000000" pitchFamily="2" charset="-78"/>
              </a:rPr>
              <a:t>عنوان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جدول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دوم</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را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پررنگ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قبل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نوشتن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مقاله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حداقل</a:t>
            </a:r>
            <a:r>
              <a:rPr lang="en-US" dirty="0">
                <a:solidFill>
                  <a:schemeClr val="bg1"/>
                </a:solidFill>
                <a:cs typeface="B Roya" panose="00000400000000000000" pitchFamily="2" charset="-78"/>
              </a:rPr>
              <a:t> 15 </a:t>
            </a:r>
            <a:r>
              <a:rPr lang="en-US" dirty="0" err="1">
                <a:solidFill>
                  <a:schemeClr val="bg1"/>
                </a:solidFill>
                <a:cs typeface="B Roya" panose="00000400000000000000" pitchFamily="2" charset="-78"/>
              </a:rPr>
              <a:t>عنوان</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عنوان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فرعی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شامل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سرفصل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های</a:t>
            </a:r>
            <a:r>
              <a:rPr lang="en-US" dirty="0">
                <a:solidFill>
                  <a:schemeClr val="bg1"/>
                </a:solidFill>
                <a:cs typeface="B Roya" panose="00000400000000000000" pitchFamily="2" charset="-78"/>
              </a:rPr>
              <a:t> H1، H2، H3 و H4) </a:t>
            </a:r>
            <a:r>
              <a:rPr lang="en-US" dirty="0" err="1">
                <a:solidFill>
                  <a:schemeClr val="bg1"/>
                </a:solidFill>
                <a:cs typeface="B Roya" panose="00000400000000000000" pitchFamily="2" charset="-78"/>
              </a:rPr>
              <a:t>را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طور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جداگانه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طور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جداگانه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بنویسید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سپس</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گام</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گام</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اساس</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آن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طرح</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کلی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بنویسید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یک</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مقاله</a:t>
            </a:r>
            <a:r>
              <a:rPr lang="en-US" dirty="0">
                <a:solidFill>
                  <a:schemeClr val="bg1"/>
                </a:solidFill>
                <a:cs typeface="B Roya" panose="00000400000000000000" pitchFamily="2" charset="-78"/>
              </a:rPr>
              <a:t> 2000 </a:t>
            </a:r>
            <a:r>
              <a:rPr lang="en-US" dirty="0" err="1">
                <a:solidFill>
                  <a:schemeClr val="bg1"/>
                </a:solidFill>
                <a:cs typeface="B Roya" panose="00000400000000000000" pitchFamily="2" charset="-78"/>
              </a:rPr>
              <a:t>کلمه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ای</a:t>
            </a:r>
            <a:r>
              <a:rPr lang="en-US" dirty="0">
                <a:solidFill>
                  <a:schemeClr val="bg1"/>
                </a:solidFill>
                <a:cs typeface="B Roya" panose="00000400000000000000" pitchFamily="2" charset="-78"/>
              </a:rPr>
              <a:t> 100% </a:t>
            </a:r>
            <a:r>
              <a:rPr lang="en-US" dirty="0" err="1">
                <a:solidFill>
                  <a:schemeClr val="bg1"/>
                </a:solidFill>
                <a:cs typeface="B Roya" panose="00000400000000000000" pitchFamily="2" charset="-78"/>
              </a:rPr>
              <a:t>منحصر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فرد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بهینه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سازی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شده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برای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سئو</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زبان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فارسی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حداقل</a:t>
            </a:r>
            <a:r>
              <a:rPr lang="en-US" dirty="0">
                <a:solidFill>
                  <a:schemeClr val="bg1"/>
                </a:solidFill>
                <a:cs typeface="B Roya" panose="00000400000000000000" pitchFamily="2" charset="-78"/>
              </a:rPr>
              <a:t> 15 </a:t>
            </a:r>
            <a:r>
              <a:rPr lang="en-US" dirty="0" err="1">
                <a:solidFill>
                  <a:schemeClr val="bg1"/>
                </a:solidFill>
                <a:cs typeface="B Roya" panose="00000400000000000000" pitchFamily="2" charset="-78"/>
              </a:rPr>
              <a:t>عنوان</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عنوان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فرعی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شامل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سرفصل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های</a:t>
            </a:r>
            <a:r>
              <a:rPr lang="en-US" dirty="0">
                <a:solidFill>
                  <a:schemeClr val="bg1"/>
                </a:solidFill>
                <a:cs typeface="B Roya" panose="00000400000000000000" pitchFamily="2" charset="-78"/>
              </a:rPr>
              <a:t> H1، H2، H3 و H4) </a:t>
            </a:r>
            <a:r>
              <a:rPr lang="en-US" dirty="0" err="1">
                <a:solidFill>
                  <a:schemeClr val="bg1"/>
                </a:solidFill>
                <a:cs typeface="B Roya" panose="00000400000000000000" pitchFamily="2" charset="-78"/>
              </a:rPr>
              <a:t>بنویسید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موضوع</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ارائه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شده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در</a:t>
            </a:r>
            <a:r>
              <a:rPr lang="en-US" dirty="0">
                <a:solidFill>
                  <a:schemeClr val="bg1"/>
                </a:solidFill>
                <a:cs typeface="B Roya" panose="00000400000000000000" pitchFamily="2" charset="-78"/>
              </a:rPr>
              <a:t> Prompt </a:t>
            </a:r>
            <a:r>
              <a:rPr lang="en-US" dirty="0" err="1">
                <a:solidFill>
                  <a:schemeClr val="bg1"/>
                </a:solidFill>
                <a:cs typeface="B Roya" panose="00000400000000000000" pitchFamily="2" charset="-78"/>
              </a:rPr>
              <a:t>را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پوشش</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دهد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مقاله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را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جای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کپی</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چسباندن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منابع</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دیگر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کلمات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خود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بنویسید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هنگام</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ایجاد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محتوا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گیجی</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شکاف</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را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نظر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بگیرید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بدون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دست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دادن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ویژگی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یا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زمینه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سطوح</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بالایی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دو</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را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تضمین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پاراگراف</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کاملاً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دقیق</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استفاده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خواننده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را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درگیر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سبک</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مکالمه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توسط</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یک</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انسان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نوشته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شده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است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بنویسید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لحن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غیررسمی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استفاده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ضمایر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شخصی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استفاده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آن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را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ساده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دارید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خواننده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را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درگیر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صدای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فعال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استفاده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آن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را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مختصر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دارید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سؤالات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بلاغی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استفاده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کنید</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تشبیهات</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استعاره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استفاده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یک</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پاراگراف</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نتیجه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گیری</a:t>
            </a:r>
            <a:r>
              <a:rPr lang="en-US" dirty="0">
                <a:solidFill>
                  <a:schemeClr val="bg1"/>
                </a:solidFill>
                <a:cs typeface="B Roya" panose="00000400000000000000" pitchFamily="2" charset="-78"/>
              </a:rPr>
              <a:t> و 5 </a:t>
            </a:r>
            <a:r>
              <a:rPr lang="en-US" dirty="0" err="1">
                <a:solidFill>
                  <a:schemeClr val="bg1"/>
                </a:solidFill>
                <a:cs typeface="B Roya" panose="00000400000000000000" pitchFamily="2" charset="-78"/>
              </a:rPr>
              <a:t>پرسش</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متداول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منحصر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فرد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پس</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نتیجه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گیری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پایان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دهید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این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مهم</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است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عنوان</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تمام</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عناوین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مقاله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را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پررنگ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کنید</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سرفصل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مناسب</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برای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های</a:t>
            </a:r>
            <a:r>
              <a:rPr lang="en-US" dirty="0">
                <a:solidFill>
                  <a:schemeClr val="bg1"/>
                </a:solidFill>
                <a:cs typeface="B Roya" panose="00000400000000000000" pitchFamily="2" charset="-78"/>
              </a:rPr>
              <a:t> H </a:t>
            </a:r>
            <a:r>
              <a:rPr lang="en-US" dirty="0" err="1">
                <a:solidFill>
                  <a:schemeClr val="bg1"/>
                </a:solidFill>
                <a:cs typeface="B Roya" panose="00000400000000000000" pitchFamily="2" charset="-78"/>
              </a:rPr>
              <a:t>استفاده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همه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خروجی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زبان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فارسی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باشد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اکنون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مقاله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مورد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این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موضوع</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بنویسید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بیوگرافی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هنری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کیسینجر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دستاوردها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کتاب</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ها</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حقایق</a:t>
            </a:r>
            <a:r>
              <a:rPr lang="en-US" dirty="0">
                <a:solidFill>
                  <a:schemeClr val="bg1"/>
                </a:solidFill>
                <a:cs typeface="B Roya" panose="00000400000000000000" pitchFamily="2" charset="-78"/>
              </a:rPr>
              <a:t>».</a:t>
            </a:r>
          </a:p>
        </p:txBody>
      </p:sp>
    </p:spTree>
    <p:extLst>
      <p:ext uri="{BB962C8B-B14F-4D97-AF65-F5344CB8AC3E}">
        <p14:creationId xmlns:p14="http://schemas.microsoft.com/office/powerpoint/2010/main" val="616049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4530" y="294151"/>
            <a:ext cx="10478529" cy="3816429"/>
          </a:xfrm>
          <a:prstGeom prst="rect">
            <a:avLst/>
          </a:prstGeom>
        </p:spPr>
        <p:txBody>
          <a:bodyPr wrap="square">
            <a:spAutoFit/>
          </a:bodyPr>
          <a:lstStyle/>
          <a:p>
            <a:pPr algn="just" rtl="1"/>
            <a:r>
              <a:rPr lang="fa-IR" sz="2200" b="1" dirty="0" smtClean="0">
                <a:solidFill>
                  <a:srgbClr val="FFFF00"/>
                </a:solidFill>
                <a:latin typeface="IRANSansX2"/>
                <a:cs typeface="B Roya" panose="00000400000000000000" pitchFamily="2" charset="-78"/>
              </a:rPr>
              <a:t>نمونه </a:t>
            </a:r>
            <a:r>
              <a:rPr lang="fa-IR" sz="2200" b="1" dirty="0" err="1">
                <a:solidFill>
                  <a:srgbClr val="FFFF00"/>
                </a:solidFill>
                <a:latin typeface="IRANSansX2"/>
                <a:cs typeface="B Roya" panose="00000400000000000000" pitchFamily="2" charset="-78"/>
              </a:rPr>
              <a:t>پرامپت</a:t>
            </a:r>
            <a:r>
              <a:rPr lang="fa-IR" sz="2200" b="1" dirty="0">
                <a:solidFill>
                  <a:srgbClr val="FFFF00"/>
                </a:solidFill>
                <a:latin typeface="IRANSansX2"/>
                <a:cs typeface="B Roya" panose="00000400000000000000" pitchFamily="2" charset="-78"/>
              </a:rPr>
              <a:t> تولید عکس توسط </a:t>
            </a:r>
            <a:r>
              <a:rPr lang="fa-IR" sz="2200" b="1" u="sng" dirty="0">
                <a:solidFill>
                  <a:srgbClr val="FFFF00"/>
                </a:solidFill>
                <a:latin typeface="IRANSansX2"/>
                <a:cs typeface="B Roya" panose="00000400000000000000" pitchFamily="2" charset="-78"/>
              </a:rPr>
              <a:t>مایکروسافت </a:t>
            </a:r>
            <a:r>
              <a:rPr lang="fa-IR" sz="2200" b="1" u="sng" dirty="0" err="1">
                <a:solidFill>
                  <a:srgbClr val="FFFF00"/>
                </a:solidFill>
                <a:latin typeface="IRANSansX2"/>
                <a:cs typeface="B Roya" panose="00000400000000000000" pitchFamily="2" charset="-78"/>
              </a:rPr>
              <a:t>کوپایلوت</a:t>
            </a:r>
            <a:r>
              <a:rPr lang="fa-IR" sz="2200" b="1" u="sng" dirty="0">
                <a:solidFill>
                  <a:srgbClr val="FFFF00"/>
                </a:solidFill>
                <a:latin typeface="IRANSansX2"/>
                <a:cs typeface="B Roya" panose="00000400000000000000" pitchFamily="2" charset="-78"/>
              </a:rPr>
              <a:t> </a:t>
            </a:r>
            <a:r>
              <a:rPr lang="fa-IR" sz="2200" b="1" u="sng" dirty="0" err="1">
                <a:solidFill>
                  <a:srgbClr val="FFFF00"/>
                </a:solidFill>
                <a:latin typeface="IRANSansX2"/>
                <a:cs typeface="B Roya" panose="00000400000000000000" pitchFamily="2" charset="-78"/>
              </a:rPr>
              <a:t>کریتیو</a:t>
            </a:r>
            <a:r>
              <a:rPr lang="fa-IR" sz="2200" b="1" dirty="0">
                <a:solidFill>
                  <a:srgbClr val="FFFF00"/>
                </a:solidFill>
                <a:latin typeface="IRANSansX2"/>
                <a:cs typeface="B Roya" panose="00000400000000000000" pitchFamily="2" charset="-78"/>
              </a:rPr>
              <a:t> </a:t>
            </a:r>
            <a:r>
              <a:rPr lang="fa-IR" sz="2200" b="1" dirty="0" smtClean="0">
                <a:solidFill>
                  <a:srgbClr val="FFFF00"/>
                </a:solidFill>
                <a:latin typeface="IRANSansX2"/>
                <a:cs typeface="B Roya" panose="00000400000000000000" pitchFamily="2" charset="-78"/>
              </a:rPr>
              <a:t>:</a:t>
            </a:r>
          </a:p>
          <a:p>
            <a:pPr algn="just" rtl="1"/>
            <a:endParaRPr lang="fa-IR" sz="2200" dirty="0">
              <a:solidFill>
                <a:schemeClr val="bg1"/>
              </a:solidFill>
              <a:latin typeface="IRANSansX2"/>
              <a:cs typeface="B Roya" panose="00000400000000000000" pitchFamily="2" charset="-78"/>
            </a:endParaRPr>
          </a:p>
          <a:p>
            <a:pPr marL="342900" indent="-342900" algn="just" rtl="1">
              <a:buFont typeface="Arial" panose="020B0604020202020204" pitchFamily="34" charset="0"/>
              <a:buChar char="•"/>
            </a:pPr>
            <a:r>
              <a:rPr lang="fa-IR" sz="2200" dirty="0" err="1">
                <a:solidFill>
                  <a:schemeClr val="bg1"/>
                </a:solidFill>
                <a:latin typeface="IRANSansX2"/>
                <a:cs typeface="B Roya" panose="00000400000000000000" pitchFamily="2" charset="-78"/>
              </a:rPr>
              <a:t>هما</a:t>
            </a:r>
            <a:r>
              <a:rPr lang="fa-IR" sz="2200" dirty="0">
                <a:solidFill>
                  <a:schemeClr val="bg1"/>
                </a:solidFill>
                <a:latin typeface="IRANSansX2"/>
                <a:cs typeface="B Roya" panose="00000400000000000000" pitchFamily="2" charset="-78"/>
              </a:rPr>
              <a:t>، پرنده اسطوره ای ایرانی که در ساعت طلایی بر فراز تخت جمشید پرواز می کند، بر شکوه و زیبایی آن تاکید دارد. لنز </a:t>
            </a:r>
            <a:r>
              <a:rPr lang="en-US" sz="2200" dirty="0">
                <a:solidFill>
                  <a:schemeClr val="bg1"/>
                </a:solidFill>
                <a:latin typeface="IRANSansX2"/>
                <a:cs typeface="B Roya" panose="00000400000000000000" pitchFamily="2" charset="-78"/>
              </a:rPr>
              <a:t>Canon EF 50mm </a:t>
            </a:r>
            <a:r>
              <a:rPr lang="fa-IR" sz="2200" dirty="0">
                <a:solidFill>
                  <a:schemeClr val="bg1"/>
                </a:solidFill>
                <a:latin typeface="IRANSansX2"/>
                <a:cs typeface="B Roya" panose="00000400000000000000" pitchFamily="2" charset="-78"/>
              </a:rPr>
              <a:t>در دوربین </a:t>
            </a:r>
            <a:r>
              <a:rPr lang="en-US" sz="2200" dirty="0">
                <a:solidFill>
                  <a:schemeClr val="bg1"/>
                </a:solidFill>
                <a:latin typeface="IRANSansX2"/>
                <a:cs typeface="B Roya" panose="00000400000000000000" pitchFamily="2" charset="-78"/>
              </a:rPr>
              <a:t>EOS 5D Mark IV، </a:t>
            </a:r>
            <a:r>
              <a:rPr lang="fa-IR" sz="2200" dirty="0">
                <a:solidFill>
                  <a:schemeClr val="bg1"/>
                </a:solidFill>
                <a:latin typeface="IRANSansX2"/>
                <a:cs typeface="B Roya" panose="00000400000000000000" pitchFamily="2" charset="-78"/>
              </a:rPr>
              <a:t>سرعت </a:t>
            </a:r>
            <a:r>
              <a:rPr lang="fa-IR" sz="2200" dirty="0" err="1">
                <a:solidFill>
                  <a:schemeClr val="bg1"/>
                </a:solidFill>
                <a:latin typeface="IRANSansX2"/>
                <a:cs typeface="B Roya" panose="00000400000000000000" pitchFamily="2" charset="-78"/>
              </a:rPr>
              <a:t>شاتر</a:t>
            </a:r>
            <a:r>
              <a:rPr lang="fa-IR" sz="2200" dirty="0">
                <a:solidFill>
                  <a:schemeClr val="bg1"/>
                </a:solidFill>
                <a:latin typeface="IRANSansX2"/>
                <a:cs typeface="B Roya" panose="00000400000000000000" pitchFamily="2" charset="-78"/>
              </a:rPr>
              <a:t> 1/2000، نسبت کانونی</a:t>
            </a:r>
            <a:r>
              <a:rPr lang="en-US" sz="2200" dirty="0" smtClean="0">
                <a:solidFill>
                  <a:schemeClr val="bg1"/>
                </a:solidFill>
                <a:latin typeface="IRANSansX2"/>
                <a:cs typeface="B Roya" panose="00000400000000000000" pitchFamily="2" charset="-78"/>
              </a:rPr>
              <a:t>f/4</a:t>
            </a:r>
            <a:r>
              <a:rPr lang="fa-IR" sz="2200" dirty="0" smtClean="0">
                <a:solidFill>
                  <a:schemeClr val="bg1"/>
                </a:solidFill>
                <a:latin typeface="IRANSansX2"/>
                <a:cs typeface="B Roya" panose="00000400000000000000" pitchFamily="2" charset="-78"/>
              </a:rPr>
              <a:t> </a:t>
            </a:r>
            <a:r>
              <a:rPr lang="en-US" sz="2200" dirty="0" smtClean="0">
                <a:solidFill>
                  <a:schemeClr val="bg1"/>
                </a:solidFill>
                <a:latin typeface="IRANSansX2"/>
                <a:cs typeface="B Roya" panose="00000400000000000000" pitchFamily="2" charset="-78"/>
              </a:rPr>
              <a:t> </a:t>
            </a:r>
            <a:r>
              <a:rPr lang="en-US" sz="2200" dirty="0">
                <a:solidFill>
                  <a:schemeClr val="bg1"/>
                </a:solidFill>
                <a:latin typeface="IRANSansX2"/>
                <a:cs typeface="B Roya" panose="00000400000000000000" pitchFamily="2" charset="-78"/>
              </a:rPr>
              <a:t> </a:t>
            </a:r>
            <a:r>
              <a:rPr lang="fa-IR" sz="2200" dirty="0">
                <a:solidFill>
                  <a:schemeClr val="bg1"/>
                </a:solidFill>
                <a:latin typeface="IRANSansX2"/>
                <a:cs typeface="B Roya" panose="00000400000000000000" pitchFamily="2" charset="-78"/>
              </a:rPr>
              <a:t>است</a:t>
            </a:r>
            <a:r>
              <a:rPr lang="fa-IR" sz="2200" dirty="0" smtClean="0">
                <a:solidFill>
                  <a:schemeClr val="bg1"/>
                </a:solidFill>
                <a:latin typeface="IRANSansX2"/>
                <a:cs typeface="B Roya" panose="00000400000000000000" pitchFamily="2" charset="-78"/>
              </a:rPr>
              <a:t>.</a:t>
            </a:r>
          </a:p>
          <a:p>
            <a:pPr algn="just" rtl="1"/>
            <a:endParaRPr lang="fa-IR" sz="2200" dirty="0">
              <a:solidFill>
                <a:schemeClr val="bg1"/>
              </a:solidFill>
              <a:latin typeface="IRANSansX2"/>
              <a:cs typeface="B Roya" panose="00000400000000000000" pitchFamily="2" charset="-78"/>
            </a:endParaRPr>
          </a:p>
          <a:p>
            <a:pPr marL="342900" indent="-342900" algn="just" rtl="1">
              <a:buFont typeface="Arial" panose="020B0604020202020204" pitchFamily="34" charset="0"/>
              <a:buChar char="•"/>
            </a:pPr>
            <a:r>
              <a:rPr lang="fa-IR" sz="2200" dirty="0">
                <a:solidFill>
                  <a:schemeClr val="bg1"/>
                </a:solidFill>
                <a:latin typeface="IRANSansX2"/>
                <a:cs typeface="B Roya" panose="00000400000000000000" pitchFamily="2" charset="-78"/>
              </a:rPr>
              <a:t>یک تصویر در ابعاد کاغذ </a:t>
            </a:r>
            <a:r>
              <a:rPr lang="en-US" sz="2200" dirty="0">
                <a:solidFill>
                  <a:schemeClr val="bg1"/>
                </a:solidFill>
                <a:latin typeface="IRANSansX2"/>
                <a:cs typeface="B Roya" panose="00000400000000000000" pitchFamily="2" charset="-78"/>
              </a:rPr>
              <a:t>A4 </a:t>
            </a:r>
            <a:r>
              <a:rPr lang="fa-IR" sz="2200" dirty="0">
                <a:solidFill>
                  <a:schemeClr val="bg1"/>
                </a:solidFill>
                <a:latin typeface="IRANSansX2"/>
                <a:cs typeface="B Roya" panose="00000400000000000000" pitchFamily="2" charset="-78"/>
              </a:rPr>
              <a:t>با نقشه </a:t>
            </a:r>
            <a:r>
              <a:rPr lang="fa-IR" sz="2200" dirty="0" err="1">
                <a:solidFill>
                  <a:schemeClr val="bg1"/>
                </a:solidFill>
                <a:latin typeface="IRANSansX2"/>
                <a:cs typeface="B Roya" panose="00000400000000000000" pitchFamily="2" charset="-78"/>
              </a:rPr>
              <a:t>توپوگرافی</a:t>
            </a:r>
            <a:r>
              <a:rPr lang="fa-IR" sz="2200" dirty="0">
                <a:solidFill>
                  <a:schemeClr val="bg1"/>
                </a:solidFill>
                <a:latin typeface="IRANSansX2"/>
                <a:cs typeface="B Roya" panose="00000400000000000000" pitchFamily="2" charset="-78"/>
              </a:rPr>
              <a:t> ایران در پس زمینه و نیمه بالای صفحه آسمان آبی که قطب نما جهت شمال را نشان می دهد و همچنین مکانی را برای نوشتن عنوان در نظر بگیرید. عنوان اصلی در صفحه در وسط </a:t>
            </a:r>
            <a:r>
              <a:rPr lang="fa-IR" sz="2200" dirty="0" err="1">
                <a:solidFill>
                  <a:schemeClr val="bg1"/>
                </a:solidFill>
                <a:latin typeface="IRANSansX2"/>
                <a:cs typeface="B Roya" panose="00000400000000000000" pitchFamily="2" charset="-78"/>
              </a:rPr>
              <a:t>لطفا</a:t>
            </a:r>
            <a:r>
              <a:rPr lang="fa-IR" sz="2200" dirty="0">
                <a:solidFill>
                  <a:schemeClr val="bg1"/>
                </a:solidFill>
                <a:latin typeface="IRANSansX2"/>
                <a:cs typeface="B Roya" panose="00000400000000000000" pitchFamily="2" charset="-78"/>
              </a:rPr>
              <a:t> ترکیب رنگ این تصویر را واضح و زنده بسازید</a:t>
            </a:r>
            <a:r>
              <a:rPr lang="fa-IR" sz="2200" dirty="0" smtClean="0">
                <a:solidFill>
                  <a:schemeClr val="bg1"/>
                </a:solidFill>
                <a:latin typeface="IRANSansX2"/>
                <a:cs typeface="B Roya" panose="00000400000000000000" pitchFamily="2" charset="-78"/>
              </a:rPr>
              <a:t>.</a:t>
            </a:r>
          </a:p>
          <a:p>
            <a:pPr algn="just" rtl="1"/>
            <a:endParaRPr lang="fa-IR" sz="2200" dirty="0">
              <a:solidFill>
                <a:schemeClr val="bg1"/>
              </a:solidFill>
              <a:latin typeface="IRANSansX2"/>
              <a:cs typeface="B Roya" panose="00000400000000000000" pitchFamily="2" charset="-78"/>
            </a:endParaRPr>
          </a:p>
          <a:p>
            <a:pPr algn="just" rtl="1"/>
            <a:r>
              <a:rPr lang="fa-IR" sz="2200" dirty="0">
                <a:solidFill>
                  <a:schemeClr val="bg1"/>
                </a:solidFill>
                <a:latin typeface="IRANSansX2"/>
                <a:cs typeface="B Roya" panose="00000400000000000000" pitchFamily="2" charset="-78"/>
              </a:rPr>
              <a:t>البته بهتر است </a:t>
            </a:r>
            <a:r>
              <a:rPr lang="fa-IR" sz="2200" u="sng" dirty="0" err="1">
                <a:solidFill>
                  <a:srgbClr val="FFFF00"/>
                </a:solidFill>
                <a:latin typeface="IRANSansX2"/>
                <a:cs typeface="B Roya" panose="00000400000000000000" pitchFamily="2" charset="-78"/>
              </a:rPr>
              <a:t>پرامپت</a:t>
            </a:r>
            <a:r>
              <a:rPr lang="fa-IR" sz="2200" u="sng" dirty="0">
                <a:solidFill>
                  <a:srgbClr val="FFFF00"/>
                </a:solidFill>
                <a:latin typeface="IRANSansX2"/>
                <a:cs typeface="B Roya" panose="00000400000000000000" pitchFamily="2" charset="-78"/>
              </a:rPr>
              <a:t> ها به زبان انگیسی </a:t>
            </a:r>
            <a:r>
              <a:rPr lang="fa-IR" sz="2200" dirty="0">
                <a:solidFill>
                  <a:schemeClr val="bg1"/>
                </a:solidFill>
                <a:latin typeface="IRANSansX2"/>
                <a:cs typeface="B Roya" panose="00000400000000000000" pitchFamily="2" charset="-78"/>
              </a:rPr>
              <a:t>نوشته شود.</a:t>
            </a:r>
            <a:endParaRPr lang="fa-IR" sz="2200" b="0" i="0" dirty="0">
              <a:solidFill>
                <a:schemeClr val="bg1"/>
              </a:solidFill>
              <a:effectLst/>
              <a:latin typeface="IRANSansX2"/>
              <a:cs typeface="B Roya"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71" y="3772026"/>
            <a:ext cx="6392562" cy="2713159"/>
          </a:xfrm>
          <a:prstGeom prst="rect">
            <a:avLst/>
          </a:prstGeom>
        </p:spPr>
      </p:pic>
    </p:spTree>
    <p:extLst>
      <p:ext uri="{BB962C8B-B14F-4D97-AF65-F5344CB8AC3E}">
        <p14:creationId xmlns:p14="http://schemas.microsoft.com/office/powerpoint/2010/main" val="2128962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703" y="561355"/>
            <a:ext cx="11458831" cy="5909310"/>
          </a:xfrm>
          <a:prstGeom prst="rect">
            <a:avLst/>
          </a:prstGeom>
        </p:spPr>
        <p:txBody>
          <a:bodyPr wrap="square">
            <a:spAutoFit/>
          </a:bodyPr>
          <a:lstStyle/>
          <a:p>
            <a:pPr>
              <a:lnSpc>
                <a:spcPct val="150000"/>
              </a:lnSpc>
            </a:pPr>
            <a:r>
              <a:rPr lang="en-US" dirty="0" smtClean="0">
                <a:solidFill>
                  <a:srgbClr val="FFFF00"/>
                </a:solidFill>
                <a:cs typeface="B Roya" panose="00000400000000000000" pitchFamily="2" charset="-78"/>
              </a:rPr>
              <a:t>Create</a:t>
            </a:r>
            <a:r>
              <a:rPr lang="en-US" dirty="0" smtClean="0">
                <a:solidFill>
                  <a:schemeClr val="bg1"/>
                </a:solidFill>
                <a:cs typeface="B Roya" panose="00000400000000000000" pitchFamily="2" charset="-78"/>
              </a:rPr>
              <a:t> </a:t>
            </a:r>
            <a:r>
              <a:rPr lang="en-US" dirty="0">
                <a:solidFill>
                  <a:schemeClr val="bg1"/>
                </a:solidFill>
                <a:cs typeface="B Roya" panose="00000400000000000000" pitchFamily="2" charset="-78"/>
              </a:rPr>
              <a:t>Write a poem with vivid imagery that doesn't rhyme</a:t>
            </a:r>
          </a:p>
          <a:p>
            <a:pPr algn="r" rtl="1">
              <a:lnSpc>
                <a:spcPct val="150000"/>
              </a:lnSpc>
            </a:pPr>
            <a:r>
              <a:rPr lang="en-US" dirty="0" err="1">
                <a:solidFill>
                  <a:srgbClr val="FFFF00"/>
                </a:solidFill>
                <a:cs typeface="B Roya" panose="00000400000000000000" pitchFamily="2" charset="-78"/>
              </a:rPr>
              <a:t>ایجاد</a:t>
            </a:r>
            <a:r>
              <a:rPr lang="en-US" dirty="0">
                <a:solidFill>
                  <a:srgbClr val="FFFF00"/>
                </a:solidFill>
                <a:cs typeface="B Roya" panose="00000400000000000000" pitchFamily="2" charset="-78"/>
              </a:rPr>
              <a:t> </a:t>
            </a:r>
            <a:r>
              <a:rPr lang="en-US" dirty="0" err="1">
                <a:solidFill>
                  <a:srgbClr val="FFFF00"/>
                </a:solidFill>
                <a:cs typeface="B Roya" panose="00000400000000000000" pitchFamily="2" charset="-78"/>
              </a:rPr>
              <a:t>کردن</a:t>
            </a:r>
            <a:r>
              <a:rPr lang="en-US" dirty="0">
                <a:solidFill>
                  <a:srgbClr val="FFFF00"/>
                </a:solidFill>
                <a:cs typeface="B Roya" panose="00000400000000000000" pitchFamily="2" charset="-78"/>
              </a:rPr>
              <a:t> </a:t>
            </a:r>
            <a:r>
              <a:rPr lang="en-US" dirty="0" err="1">
                <a:solidFill>
                  <a:schemeClr val="bg1"/>
                </a:solidFill>
                <a:cs typeface="B Roya" panose="00000400000000000000" pitchFamily="2" charset="-78"/>
              </a:rPr>
              <a:t>شعری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تصاویر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زنده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بنویسید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قافیه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نباشد</a:t>
            </a:r>
            <a:endParaRPr lang="en-US" dirty="0">
              <a:solidFill>
                <a:schemeClr val="bg1"/>
              </a:solidFill>
              <a:cs typeface="B Roya" panose="00000400000000000000" pitchFamily="2" charset="-78"/>
            </a:endParaRPr>
          </a:p>
          <a:p>
            <a:pPr>
              <a:lnSpc>
                <a:spcPct val="150000"/>
              </a:lnSpc>
            </a:pPr>
            <a:r>
              <a:rPr lang="en-US" dirty="0" smtClean="0">
                <a:solidFill>
                  <a:srgbClr val="FFFF00"/>
                </a:solidFill>
                <a:cs typeface="B Roya" panose="00000400000000000000" pitchFamily="2" charset="-78"/>
              </a:rPr>
              <a:t>Organize</a:t>
            </a:r>
            <a:r>
              <a:rPr lang="en-US" dirty="0" smtClean="0">
                <a:solidFill>
                  <a:schemeClr val="bg1"/>
                </a:solidFill>
                <a:cs typeface="B Roya" panose="00000400000000000000" pitchFamily="2" charset="-78"/>
              </a:rPr>
              <a:t> </a:t>
            </a:r>
            <a:r>
              <a:rPr lang="en-US" dirty="0">
                <a:solidFill>
                  <a:schemeClr val="bg1"/>
                </a:solidFill>
                <a:cs typeface="B Roya" panose="00000400000000000000" pitchFamily="2" charset="-78"/>
              </a:rPr>
              <a:t>Create a table that analyzes public funding for the arts compared to GDP</a:t>
            </a:r>
          </a:p>
          <a:p>
            <a:pPr algn="r" rtl="1">
              <a:lnSpc>
                <a:spcPct val="150000"/>
              </a:lnSpc>
            </a:pPr>
            <a:r>
              <a:rPr lang="en-US" dirty="0" err="1">
                <a:solidFill>
                  <a:srgbClr val="FFFF00"/>
                </a:solidFill>
                <a:cs typeface="B Roya" panose="00000400000000000000" pitchFamily="2" charset="-78"/>
              </a:rPr>
              <a:t>سازمان</a:t>
            </a:r>
            <a:r>
              <a:rPr lang="en-US" dirty="0">
                <a:solidFill>
                  <a:srgbClr val="FFFF00"/>
                </a:solidFill>
                <a:cs typeface="B Roya" panose="00000400000000000000" pitchFamily="2" charset="-78"/>
              </a:rPr>
              <a:t> </a:t>
            </a:r>
            <a:r>
              <a:rPr lang="en-US" dirty="0" err="1">
                <a:solidFill>
                  <a:srgbClr val="FFFF00"/>
                </a:solidFill>
                <a:cs typeface="B Roya" panose="00000400000000000000" pitchFamily="2" charset="-78"/>
              </a:rPr>
              <a:t>دادن</a:t>
            </a:r>
            <a:r>
              <a:rPr lang="en-US" dirty="0">
                <a:solidFill>
                  <a:srgbClr val="FFFF00"/>
                </a:solidFill>
                <a:cs typeface="B Roya" panose="00000400000000000000" pitchFamily="2" charset="-78"/>
              </a:rPr>
              <a:t> </a:t>
            </a:r>
            <a:r>
              <a:rPr lang="en-US" dirty="0" err="1">
                <a:solidFill>
                  <a:schemeClr val="bg1"/>
                </a:solidFill>
                <a:cs typeface="B Roya" panose="00000400000000000000" pitchFamily="2" charset="-78"/>
              </a:rPr>
              <a:t>جدولی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ایجاد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بودجه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عمومی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برای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هنر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را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مقایسه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تولید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ناخالص</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داخلی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تجزیه</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تحلیل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کند</a:t>
            </a:r>
            <a:endParaRPr lang="en-US" dirty="0">
              <a:solidFill>
                <a:schemeClr val="bg1"/>
              </a:solidFill>
              <a:cs typeface="B Roya" panose="00000400000000000000" pitchFamily="2" charset="-78"/>
            </a:endParaRPr>
          </a:p>
          <a:p>
            <a:pPr>
              <a:lnSpc>
                <a:spcPct val="150000"/>
              </a:lnSpc>
            </a:pPr>
            <a:r>
              <a:rPr lang="en-US" dirty="0" smtClean="0">
                <a:solidFill>
                  <a:srgbClr val="FFFF00"/>
                </a:solidFill>
                <a:cs typeface="B Roya" panose="00000400000000000000" pitchFamily="2" charset="-78"/>
              </a:rPr>
              <a:t>Write</a:t>
            </a:r>
            <a:r>
              <a:rPr lang="en-US" dirty="0" smtClean="0">
                <a:solidFill>
                  <a:schemeClr val="bg1"/>
                </a:solidFill>
                <a:cs typeface="B Roya" panose="00000400000000000000" pitchFamily="2" charset="-78"/>
              </a:rPr>
              <a:t> </a:t>
            </a:r>
            <a:r>
              <a:rPr lang="en-US" dirty="0" err="1">
                <a:solidFill>
                  <a:schemeClr val="bg1"/>
                </a:solidFill>
                <a:cs typeface="B Roya" panose="00000400000000000000" pitchFamily="2" charset="-78"/>
              </a:rPr>
              <a:t>Write</a:t>
            </a:r>
            <a:r>
              <a:rPr lang="en-US" dirty="0">
                <a:solidFill>
                  <a:schemeClr val="bg1"/>
                </a:solidFill>
                <a:cs typeface="B Roya" panose="00000400000000000000" pitchFamily="2" charset="-78"/>
              </a:rPr>
              <a:t> an original fable about a fish and a frog finding love</a:t>
            </a:r>
          </a:p>
          <a:p>
            <a:pPr algn="r" rtl="1">
              <a:lnSpc>
                <a:spcPct val="150000"/>
              </a:lnSpc>
            </a:pPr>
            <a:r>
              <a:rPr lang="en-US" dirty="0" err="1">
                <a:solidFill>
                  <a:srgbClr val="FFFF00"/>
                </a:solidFill>
                <a:cs typeface="B Roya" panose="00000400000000000000" pitchFamily="2" charset="-78"/>
              </a:rPr>
              <a:t>نوشتن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یک</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افسانه</a:t>
            </a:r>
            <a:r>
              <a:rPr lang="en-US" dirty="0">
                <a:solidFill>
                  <a:schemeClr val="bg1"/>
                </a:solidFill>
                <a:cs typeface="B Roya" panose="00000400000000000000" pitchFamily="2" charset="-78"/>
              </a:rPr>
              <a:t> </a:t>
            </a:r>
            <a:r>
              <a:rPr lang="en-US" dirty="0" smtClean="0">
                <a:solidFill>
                  <a:schemeClr val="bg1"/>
                </a:solidFill>
                <a:cs typeface="B Roya" panose="00000400000000000000" pitchFamily="2" charset="-78"/>
              </a:rPr>
              <a:t> </a:t>
            </a:r>
            <a:r>
              <a:rPr lang="en-US" dirty="0" err="1">
                <a:solidFill>
                  <a:schemeClr val="bg1"/>
                </a:solidFill>
                <a:cs typeface="B Roya" panose="00000400000000000000" pitchFamily="2" charset="-78"/>
              </a:rPr>
              <a:t>در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مورد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ماهی</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قورباغه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بنویسید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عشق</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پیدا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کند</a:t>
            </a:r>
            <a:endParaRPr lang="en-US" dirty="0">
              <a:solidFill>
                <a:schemeClr val="bg1"/>
              </a:solidFill>
              <a:cs typeface="B Roya" panose="00000400000000000000" pitchFamily="2" charset="-78"/>
            </a:endParaRPr>
          </a:p>
          <a:p>
            <a:pPr>
              <a:lnSpc>
                <a:spcPct val="150000"/>
              </a:lnSpc>
            </a:pPr>
            <a:r>
              <a:rPr lang="en-US" dirty="0" smtClean="0">
                <a:solidFill>
                  <a:srgbClr val="FFFF00"/>
                </a:solidFill>
                <a:cs typeface="B Roya" panose="00000400000000000000" pitchFamily="2" charset="-78"/>
              </a:rPr>
              <a:t>Shop</a:t>
            </a:r>
            <a:r>
              <a:rPr lang="en-US" dirty="0" smtClean="0">
                <a:solidFill>
                  <a:schemeClr val="bg1"/>
                </a:solidFill>
                <a:cs typeface="B Roya" panose="00000400000000000000" pitchFamily="2" charset="-78"/>
              </a:rPr>
              <a:t> </a:t>
            </a:r>
            <a:r>
              <a:rPr lang="en-US" dirty="0">
                <a:solidFill>
                  <a:schemeClr val="bg1"/>
                </a:solidFill>
                <a:cs typeface="B Roya" panose="00000400000000000000" pitchFamily="2" charset="-78"/>
              </a:rPr>
              <a:t>I need a gift for my friend who likes to hike in cold weather</a:t>
            </a:r>
          </a:p>
          <a:p>
            <a:pPr algn="r" rtl="1">
              <a:lnSpc>
                <a:spcPct val="150000"/>
              </a:lnSpc>
            </a:pPr>
            <a:r>
              <a:rPr lang="en-US" dirty="0" err="1">
                <a:solidFill>
                  <a:srgbClr val="FFFF00"/>
                </a:solidFill>
                <a:cs typeface="B Roya" panose="00000400000000000000" pitchFamily="2" charset="-78"/>
              </a:rPr>
              <a:t>خرید</a:t>
            </a:r>
            <a:r>
              <a:rPr lang="en-US" dirty="0">
                <a:solidFill>
                  <a:srgbClr val="FFFF00"/>
                </a:solidFill>
                <a:cs typeface="B Roya" panose="00000400000000000000" pitchFamily="2" charset="-78"/>
              </a:rPr>
              <a:t> </a:t>
            </a:r>
            <a:r>
              <a:rPr lang="en-US" dirty="0" err="1">
                <a:solidFill>
                  <a:srgbClr val="FFFF00"/>
                </a:solidFill>
                <a:cs typeface="B Roya" panose="00000400000000000000" pitchFamily="2" charset="-78"/>
              </a:rPr>
              <a:t>کردن</a:t>
            </a:r>
            <a:r>
              <a:rPr lang="en-US" dirty="0">
                <a:solidFill>
                  <a:srgbClr val="FFFF00"/>
                </a:solidFill>
                <a:cs typeface="B Roya" panose="00000400000000000000" pitchFamily="2" charset="-78"/>
              </a:rPr>
              <a:t> </a:t>
            </a:r>
            <a:r>
              <a:rPr lang="en-US" dirty="0" err="1">
                <a:solidFill>
                  <a:schemeClr val="bg1"/>
                </a:solidFill>
                <a:cs typeface="B Roya" panose="00000400000000000000" pitchFamily="2" charset="-78"/>
              </a:rPr>
              <a:t>برای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دوستم</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دوست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دارد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هوای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سرد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کوهنوردی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یک</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هدیه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نیاز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دارم</a:t>
            </a:r>
            <a:endParaRPr lang="en-US" dirty="0">
              <a:solidFill>
                <a:schemeClr val="bg1"/>
              </a:solidFill>
              <a:cs typeface="B Roya" panose="00000400000000000000" pitchFamily="2" charset="-78"/>
            </a:endParaRPr>
          </a:p>
          <a:p>
            <a:pPr>
              <a:lnSpc>
                <a:spcPct val="150000"/>
              </a:lnSpc>
            </a:pPr>
            <a:r>
              <a:rPr lang="en-US" dirty="0" smtClean="0">
                <a:solidFill>
                  <a:srgbClr val="FFFF00"/>
                </a:solidFill>
                <a:cs typeface="B Roya" panose="00000400000000000000" pitchFamily="2" charset="-78"/>
              </a:rPr>
              <a:t>Compare</a:t>
            </a:r>
            <a:r>
              <a:rPr lang="en-US" dirty="0" smtClean="0">
                <a:solidFill>
                  <a:schemeClr val="bg1"/>
                </a:solidFill>
                <a:cs typeface="B Roya" panose="00000400000000000000" pitchFamily="2" charset="-78"/>
              </a:rPr>
              <a:t> </a:t>
            </a:r>
            <a:r>
              <a:rPr lang="en-US" dirty="0">
                <a:solidFill>
                  <a:schemeClr val="bg1"/>
                </a:solidFill>
                <a:cs typeface="B Roya" panose="00000400000000000000" pitchFamily="2" charset="-78"/>
              </a:rPr>
              <a:t>Calculate my energy bill if I switched from gas to electric</a:t>
            </a:r>
          </a:p>
          <a:p>
            <a:pPr algn="r" rtl="1">
              <a:lnSpc>
                <a:spcPct val="150000"/>
              </a:lnSpc>
            </a:pPr>
            <a:r>
              <a:rPr lang="en-US" dirty="0" err="1">
                <a:solidFill>
                  <a:srgbClr val="FFFF00"/>
                </a:solidFill>
                <a:cs typeface="B Roya" panose="00000400000000000000" pitchFamily="2" charset="-78"/>
              </a:rPr>
              <a:t>مقایسه</a:t>
            </a:r>
            <a:r>
              <a:rPr lang="en-US" dirty="0">
                <a:solidFill>
                  <a:srgbClr val="FFFF00"/>
                </a:solidFill>
                <a:cs typeface="B Roya" panose="00000400000000000000" pitchFamily="2" charset="-78"/>
              </a:rPr>
              <a:t> </a:t>
            </a:r>
            <a:r>
              <a:rPr lang="en-US" dirty="0" err="1">
                <a:solidFill>
                  <a:srgbClr val="FFFF00"/>
                </a:solidFill>
                <a:cs typeface="B Roya" panose="00000400000000000000" pitchFamily="2" charset="-78"/>
              </a:rPr>
              <a:t>کردن</a:t>
            </a:r>
            <a:r>
              <a:rPr lang="en-US" dirty="0">
                <a:solidFill>
                  <a:srgbClr val="FFFF00"/>
                </a:solidFill>
                <a:cs typeface="B Roya" panose="00000400000000000000" pitchFamily="2" charset="-78"/>
              </a:rPr>
              <a:t> </a:t>
            </a:r>
            <a:r>
              <a:rPr lang="en-US" dirty="0" err="1">
                <a:solidFill>
                  <a:schemeClr val="bg1"/>
                </a:solidFill>
                <a:cs typeface="B Roya" panose="00000400000000000000" pitchFamily="2" charset="-78"/>
              </a:rPr>
              <a:t>اگر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گاز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برق</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رفتم</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قبض</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انرژی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را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محاسبه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کنید</a:t>
            </a:r>
            <a:endParaRPr lang="en-US" dirty="0">
              <a:solidFill>
                <a:schemeClr val="bg1"/>
              </a:solidFill>
              <a:cs typeface="B Roya" panose="00000400000000000000" pitchFamily="2" charset="-78"/>
            </a:endParaRPr>
          </a:p>
          <a:p>
            <a:pPr>
              <a:lnSpc>
                <a:spcPct val="150000"/>
              </a:lnSpc>
            </a:pPr>
            <a:r>
              <a:rPr lang="en-US" dirty="0" smtClean="0">
                <a:solidFill>
                  <a:srgbClr val="FFFF00"/>
                </a:solidFill>
                <a:cs typeface="B Roya" panose="00000400000000000000" pitchFamily="2" charset="-78"/>
              </a:rPr>
              <a:t>Design</a:t>
            </a:r>
            <a:r>
              <a:rPr lang="en-US" dirty="0" smtClean="0">
                <a:solidFill>
                  <a:schemeClr val="bg1"/>
                </a:solidFill>
                <a:cs typeface="B Roya" panose="00000400000000000000" pitchFamily="2" charset="-78"/>
              </a:rPr>
              <a:t> </a:t>
            </a:r>
            <a:r>
              <a:rPr lang="en-US" dirty="0">
                <a:solidFill>
                  <a:schemeClr val="bg1"/>
                </a:solidFill>
                <a:cs typeface="B Roya" panose="00000400000000000000" pitchFamily="2" charset="-78"/>
              </a:rPr>
              <a:t>with DALL·E 3 Draw a vast landscape made of cotton candy, filled with glowing animals made of neon threads</a:t>
            </a:r>
          </a:p>
          <a:p>
            <a:pPr algn="r" rtl="1">
              <a:lnSpc>
                <a:spcPct val="150000"/>
              </a:lnSpc>
            </a:pPr>
            <a:r>
              <a:rPr lang="en-US" dirty="0" err="1">
                <a:solidFill>
                  <a:srgbClr val="FFFF00"/>
                </a:solidFill>
                <a:cs typeface="B Roya" panose="00000400000000000000" pitchFamily="2" charset="-78"/>
              </a:rPr>
              <a:t>تولید</a:t>
            </a:r>
            <a:r>
              <a:rPr lang="en-US" dirty="0">
                <a:solidFill>
                  <a:srgbClr val="FFFF00"/>
                </a:solidFill>
                <a:cs typeface="B Roya" panose="00000400000000000000" pitchFamily="2" charset="-78"/>
              </a:rPr>
              <a:t> </a:t>
            </a:r>
            <a:r>
              <a:rPr lang="en-US" dirty="0" err="1">
                <a:solidFill>
                  <a:srgbClr val="FFFF00"/>
                </a:solidFill>
                <a:cs typeface="B Roya" panose="00000400000000000000" pitchFamily="2" charset="-78"/>
              </a:rPr>
              <a:t>عکس</a:t>
            </a:r>
            <a:r>
              <a:rPr lang="en-US" dirty="0">
                <a:solidFill>
                  <a:srgbClr val="FFFF00"/>
                </a:solidFill>
                <a:cs typeface="B Roya" panose="00000400000000000000" pitchFamily="2" charset="-78"/>
              </a:rPr>
              <a:t> </a:t>
            </a:r>
            <a:r>
              <a:rPr lang="en-US" dirty="0" err="1">
                <a:solidFill>
                  <a:schemeClr val="bg1"/>
                </a:solidFill>
                <a:cs typeface="B Roya" panose="00000400000000000000" pitchFamily="2" charset="-78"/>
              </a:rPr>
              <a:t>منظره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وسیع</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آب</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نبات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پنبه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بکشید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حیوانات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درخشان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ساخته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شده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نخ</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نئونی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است</a:t>
            </a:r>
            <a:r>
              <a:rPr lang="en-US" dirty="0">
                <a:solidFill>
                  <a:schemeClr val="bg1"/>
                </a:solidFill>
                <a:cs typeface="B Roya" panose="00000400000000000000" pitchFamily="2" charset="-78"/>
              </a:rPr>
              <a:t>.</a:t>
            </a:r>
          </a:p>
          <a:p>
            <a:pPr>
              <a:lnSpc>
                <a:spcPct val="150000"/>
              </a:lnSpc>
            </a:pPr>
            <a:r>
              <a:rPr lang="en-US" dirty="0" smtClean="0">
                <a:solidFill>
                  <a:srgbClr val="FFFF00"/>
                </a:solidFill>
                <a:cs typeface="B Roya" panose="00000400000000000000" pitchFamily="2" charset="-78"/>
              </a:rPr>
              <a:t>Code</a:t>
            </a:r>
            <a:r>
              <a:rPr lang="en-US" dirty="0" smtClean="0">
                <a:solidFill>
                  <a:schemeClr val="bg1"/>
                </a:solidFill>
                <a:cs typeface="B Roya" panose="00000400000000000000" pitchFamily="2" charset="-78"/>
              </a:rPr>
              <a:t> </a:t>
            </a:r>
            <a:r>
              <a:rPr lang="en-US" dirty="0">
                <a:solidFill>
                  <a:schemeClr val="bg1"/>
                </a:solidFill>
                <a:cs typeface="B Roya" panose="00000400000000000000" pitchFamily="2" charset="-78"/>
              </a:rPr>
              <a:t>Write a Python script to perform Binary search</a:t>
            </a:r>
          </a:p>
          <a:p>
            <a:pPr algn="r" rtl="1">
              <a:lnSpc>
                <a:spcPct val="150000"/>
              </a:lnSpc>
            </a:pPr>
            <a:r>
              <a:rPr lang="en-US" dirty="0" err="1">
                <a:solidFill>
                  <a:srgbClr val="FFFF00"/>
                </a:solidFill>
                <a:cs typeface="B Roya" panose="00000400000000000000" pitchFamily="2" charset="-78"/>
              </a:rPr>
              <a:t>کدنویسی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برای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انجام</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جستجوی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باینری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یک</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اسکریپت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پایتون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بنویسید</a:t>
            </a:r>
            <a:endParaRPr lang="en-US" dirty="0">
              <a:solidFill>
                <a:schemeClr val="bg1"/>
              </a:solidFill>
              <a:cs typeface="B Roya" panose="00000400000000000000" pitchFamily="2" charset="-78"/>
            </a:endParaRPr>
          </a:p>
        </p:txBody>
      </p:sp>
      <p:grpSp>
        <p:nvGrpSpPr>
          <p:cNvPr id="4" name="Group 3"/>
          <p:cNvGrpSpPr/>
          <p:nvPr/>
        </p:nvGrpSpPr>
        <p:grpSpPr>
          <a:xfrm>
            <a:off x="8921578" y="250048"/>
            <a:ext cx="2726724" cy="491357"/>
            <a:chOff x="1507383" y="1915639"/>
            <a:chExt cx="3535611" cy="613148"/>
          </a:xfrm>
        </p:grpSpPr>
        <p:sp>
          <p:nvSpPr>
            <p:cNvPr id="5" name="Rectangle 4"/>
            <p:cNvSpPr/>
            <p:nvPr/>
          </p:nvSpPr>
          <p:spPr>
            <a:xfrm>
              <a:off x="1507383" y="1915639"/>
              <a:ext cx="3535611" cy="613148"/>
            </a:xfrm>
            <a:prstGeom prst="rect">
              <a:avLst/>
            </a:prstGeom>
            <a:solidFill>
              <a:schemeClr val="accent6">
                <a:lumMod val="50000"/>
              </a:schemeClr>
            </a:solidFill>
            <a:ln>
              <a:solidFill>
                <a:schemeClr val="tx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6" name="Rectangle 5"/>
            <p:cNvSpPr/>
            <p:nvPr/>
          </p:nvSpPr>
          <p:spPr>
            <a:xfrm>
              <a:off x="1507383" y="1915639"/>
              <a:ext cx="3535611" cy="613148"/>
            </a:xfrm>
            <a:prstGeom prst="rect">
              <a:avLst/>
            </a:prstGeom>
            <a:solidFill>
              <a:srgbClr val="7030A0"/>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r" defTabSz="1600200" rtl="1">
                <a:lnSpc>
                  <a:spcPct val="90000"/>
                </a:lnSpc>
                <a:spcBef>
                  <a:spcPct val="0"/>
                </a:spcBef>
                <a:spcAft>
                  <a:spcPct val="35000"/>
                </a:spcAft>
              </a:pPr>
              <a:r>
                <a:rPr lang="fa-IR" sz="2000" b="1" dirty="0">
                  <a:effectLst>
                    <a:outerShdw blurRad="38100" dist="38100" dir="2700000" algn="tl">
                      <a:srgbClr val="000000">
                        <a:alpha val="43137"/>
                      </a:srgbClr>
                    </a:outerShdw>
                  </a:effectLst>
                  <a:cs typeface="B Roya" panose="00000400000000000000" pitchFamily="2" charset="-78"/>
                </a:rPr>
                <a:t>نمونه ای دیگر از </a:t>
              </a:r>
              <a:r>
                <a:rPr lang="fa-IR" sz="2000" b="1" dirty="0" err="1">
                  <a:effectLst>
                    <a:outerShdw blurRad="38100" dist="38100" dir="2700000" algn="tl">
                      <a:srgbClr val="000000">
                        <a:alpha val="43137"/>
                      </a:srgbClr>
                    </a:outerShdw>
                  </a:effectLst>
                  <a:cs typeface="B Roya" panose="00000400000000000000" pitchFamily="2" charset="-78"/>
                </a:rPr>
                <a:t>پرامپت</a:t>
              </a:r>
              <a:r>
                <a:rPr lang="fa-IR" sz="2000" b="1" dirty="0">
                  <a:effectLst>
                    <a:outerShdw blurRad="38100" dist="38100" dir="2700000" algn="tl">
                      <a:srgbClr val="000000">
                        <a:alpha val="43137"/>
                      </a:srgbClr>
                    </a:outerShdw>
                  </a:effectLst>
                  <a:cs typeface="B Roya" panose="00000400000000000000" pitchFamily="2" charset="-78"/>
                </a:rPr>
                <a:t> </a:t>
              </a:r>
              <a:r>
                <a:rPr lang="fa-IR" sz="2000" b="1" dirty="0" smtClean="0">
                  <a:effectLst>
                    <a:outerShdw blurRad="38100" dist="38100" dir="2700000" algn="tl">
                      <a:srgbClr val="000000">
                        <a:alpha val="43137"/>
                      </a:srgbClr>
                    </a:outerShdw>
                  </a:effectLst>
                  <a:cs typeface="B Roya" panose="00000400000000000000" pitchFamily="2" charset="-78"/>
                </a:rPr>
                <a:t>ها</a:t>
              </a:r>
              <a:endParaRPr lang="fa-IR" sz="2000" b="1" dirty="0">
                <a:effectLst>
                  <a:outerShdw blurRad="38100" dist="38100" dir="2700000" algn="tl">
                    <a:srgbClr val="000000">
                      <a:alpha val="43137"/>
                    </a:srgbClr>
                  </a:outerShdw>
                </a:effectLst>
                <a:cs typeface="B Roya" panose="00000400000000000000" pitchFamily="2" charset="-78"/>
              </a:endParaRPr>
            </a:p>
          </p:txBody>
        </p:sp>
      </p:grpSp>
    </p:spTree>
    <p:extLst>
      <p:ext uri="{BB962C8B-B14F-4D97-AF65-F5344CB8AC3E}">
        <p14:creationId xmlns:p14="http://schemas.microsoft.com/office/powerpoint/2010/main" val="2170908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5660" y="1126677"/>
            <a:ext cx="4462642" cy="2789151"/>
          </a:xfrm>
          <a:prstGeom prst="rect">
            <a:avLst/>
          </a:prstGeom>
        </p:spPr>
      </p:pic>
      <p:sp>
        <p:nvSpPr>
          <p:cNvPr id="6" name="Rectangle 5"/>
          <p:cNvSpPr/>
          <p:nvPr/>
        </p:nvSpPr>
        <p:spPr>
          <a:xfrm>
            <a:off x="83511" y="394692"/>
            <a:ext cx="6706733" cy="6463308"/>
          </a:xfrm>
          <a:prstGeom prst="rect">
            <a:avLst/>
          </a:prstGeom>
        </p:spPr>
        <p:txBody>
          <a:bodyPr wrap="square">
            <a:spAutoFit/>
          </a:bodyPr>
          <a:lstStyle/>
          <a:p>
            <a:r>
              <a:rPr lang="en-US" dirty="0">
                <a:solidFill>
                  <a:srgbClr val="FFFF00"/>
                </a:solidFill>
                <a:cs typeface="B Roya" panose="00000400000000000000" pitchFamily="2" charset="-78"/>
              </a:rPr>
              <a:t>Google Bard</a:t>
            </a:r>
          </a:p>
          <a:p>
            <a:r>
              <a:rPr lang="en-US" dirty="0">
                <a:solidFill>
                  <a:srgbClr val="FFFF00"/>
                </a:solidFill>
                <a:cs typeface="B Roya" panose="00000400000000000000" pitchFamily="2" charset="-78"/>
              </a:rPr>
              <a:t>https://bard.google.com</a:t>
            </a:r>
          </a:p>
          <a:p>
            <a:pPr algn="r" rtl="1"/>
            <a:r>
              <a:rPr lang="en-US" dirty="0" err="1">
                <a:solidFill>
                  <a:schemeClr val="bg1"/>
                </a:solidFill>
                <a:cs typeface="B Roya" panose="00000400000000000000" pitchFamily="2" charset="-78"/>
              </a:rPr>
              <a:t>گوگل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بارد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قابلیت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کلی</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عمومی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قابلیت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تولید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محتوا</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پاورپوینت</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تحلیل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تصویر</a:t>
            </a:r>
            <a:endParaRPr lang="en-US" dirty="0">
              <a:solidFill>
                <a:schemeClr val="bg1"/>
              </a:solidFill>
              <a:cs typeface="B Roya" panose="00000400000000000000" pitchFamily="2" charset="-78"/>
            </a:endParaRPr>
          </a:p>
          <a:p>
            <a:pPr algn="r" rtl="1"/>
            <a:r>
              <a:rPr lang="en-US" dirty="0" err="1">
                <a:solidFill>
                  <a:schemeClr val="bg1"/>
                </a:solidFill>
                <a:cs typeface="B Roya" panose="00000400000000000000" pitchFamily="2" charset="-78"/>
              </a:rPr>
              <a:t>تبت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نام</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جیمیل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بدون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نیاز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شماره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تلفن</a:t>
            </a:r>
            <a:endParaRPr lang="en-US" dirty="0">
              <a:solidFill>
                <a:schemeClr val="bg1"/>
              </a:solidFill>
              <a:cs typeface="B Roya" panose="00000400000000000000" pitchFamily="2" charset="-78"/>
            </a:endParaRPr>
          </a:p>
          <a:p>
            <a:endParaRPr lang="en-US" dirty="0">
              <a:solidFill>
                <a:schemeClr val="bg1"/>
              </a:solidFill>
              <a:cs typeface="B Roya" panose="00000400000000000000" pitchFamily="2" charset="-78"/>
            </a:endParaRPr>
          </a:p>
          <a:p>
            <a:r>
              <a:rPr lang="en-US" dirty="0">
                <a:solidFill>
                  <a:srgbClr val="FFFF00"/>
                </a:solidFill>
                <a:cs typeface="B Roya" panose="00000400000000000000" pitchFamily="2" charset="-78"/>
              </a:rPr>
              <a:t>Claude </a:t>
            </a:r>
          </a:p>
          <a:p>
            <a:r>
              <a:rPr lang="en-US" dirty="0">
                <a:solidFill>
                  <a:srgbClr val="FFFF00"/>
                </a:solidFill>
                <a:cs typeface="B Roya" panose="00000400000000000000" pitchFamily="2" charset="-78"/>
              </a:rPr>
              <a:t>https://claude.ai/</a:t>
            </a:r>
          </a:p>
          <a:p>
            <a:pPr algn="r" rtl="1"/>
            <a:r>
              <a:rPr lang="en-US" dirty="0" err="1">
                <a:solidFill>
                  <a:schemeClr val="bg1"/>
                </a:solidFill>
                <a:cs typeface="B Roya" panose="00000400000000000000" pitchFamily="2" charset="-78"/>
              </a:rPr>
              <a:t>کلاد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قابلیت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کلی</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عمومی</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پیشرفته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همراه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قابلیت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دریافت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فایل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برای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ترجمه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خلاصه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یا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کامل</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دقیق</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تحلیل</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همچنین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تصویر</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خلاصه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سازی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کتاب</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محتوا</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تولید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متن</a:t>
            </a:r>
            <a:endParaRPr lang="en-US" dirty="0">
              <a:solidFill>
                <a:schemeClr val="bg1"/>
              </a:solidFill>
              <a:cs typeface="B Roya" panose="00000400000000000000" pitchFamily="2" charset="-78"/>
            </a:endParaRPr>
          </a:p>
          <a:p>
            <a:pPr algn="r" rtl="1"/>
            <a:r>
              <a:rPr lang="en-US" dirty="0" err="1">
                <a:solidFill>
                  <a:schemeClr val="bg1"/>
                </a:solidFill>
                <a:cs typeface="B Roya" panose="00000400000000000000" pitchFamily="2" charset="-78"/>
              </a:rPr>
              <a:t>ثبت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نام</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جیمیل</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نیاز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شماره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تلفن</a:t>
            </a:r>
            <a:endParaRPr lang="en-US" dirty="0">
              <a:solidFill>
                <a:schemeClr val="bg1"/>
              </a:solidFill>
              <a:cs typeface="B Roya" panose="00000400000000000000" pitchFamily="2" charset="-78"/>
            </a:endParaRPr>
          </a:p>
          <a:p>
            <a:endParaRPr lang="en-US" dirty="0">
              <a:solidFill>
                <a:schemeClr val="bg1"/>
              </a:solidFill>
              <a:cs typeface="B Roya" panose="00000400000000000000" pitchFamily="2" charset="-78"/>
            </a:endParaRPr>
          </a:p>
          <a:p>
            <a:r>
              <a:rPr lang="en-US" dirty="0" err="1">
                <a:solidFill>
                  <a:srgbClr val="FFFF00"/>
                </a:solidFill>
                <a:cs typeface="B Roya" panose="00000400000000000000" pitchFamily="2" charset="-78"/>
              </a:rPr>
              <a:t>ChatGPT</a:t>
            </a:r>
            <a:endParaRPr lang="en-US" dirty="0">
              <a:solidFill>
                <a:srgbClr val="FFFF00"/>
              </a:solidFill>
              <a:cs typeface="B Roya" panose="00000400000000000000" pitchFamily="2" charset="-78"/>
            </a:endParaRPr>
          </a:p>
          <a:p>
            <a:r>
              <a:rPr lang="en-US" dirty="0">
                <a:solidFill>
                  <a:srgbClr val="FFFF00"/>
                </a:solidFill>
                <a:cs typeface="B Roya" panose="00000400000000000000" pitchFamily="2" charset="-78"/>
              </a:rPr>
              <a:t>https://chat.openai.com/</a:t>
            </a:r>
          </a:p>
          <a:p>
            <a:pPr algn="r" rtl="1"/>
            <a:r>
              <a:rPr lang="en-US" dirty="0" err="1">
                <a:solidFill>
                  <a:schemeClr val="bg1"/>
                </a:solidFill>
                <a:cs typeface="B Roya" panose="00000400000000000000" pitchFamily="2" charset="-78"/>
              </a:rPr>
              <a:t>چت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جی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قابلیت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کلی</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عمومی</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بسیار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پیشرفته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تر</a:t>
            </a:r>
            <a:endParaRPr lang="en-US" dirty="0">
              <a:solidFill>
                <a:schemeClr val="bg1"/>
              </a:solidFill>
              <a:cs typeface="B Roya" panose="00000400000000000000" pitchFamily="2" charset="-78"/>
            </a:endParaRPr>
          </a:p>
          <a:p>
            <a:endParaRPr lang="en-US" dirty="0">
              <a:solidFill>
                <a:schemeClr val="bg1"/>
              </a:solidFill>
              <a:cs typeface="B Roya" panose="00000400000000000000" pitchFamily="2" charset="-78"/>
            </a:endParaRPr>
          </a:p>
          <a:p>
            <a:r>
              <a:rPr lang="en-US" dirty="0">
                <a:solidFill>
                  <a:srgbClr val="FFFF00"/>
                </a:solidFill>
                <a:cs typeface="B Roya" panose="00000400000000000000" pitchFamily="2" charset="-78"/>
              </a:rPr>
              <a:t>Bing Copilot</a:t>
            </a:r>
          </a:p>
          <a:p>
            <a:r>
              <a:rPr lang="en-US" dirty="0">
                <a:solidFill>
                  <a:srgbClr val="FFFF00"/>
                </a:solidFill>
                <a:cs typeface="B Roya" panose="00000400000000000000" pitchFamily="2" charset="-78"/>
              </a:rPr>
              <a:t>https://copilot.microsoft.com/</a:t>
            </a:r>
          </a:p>
          <a:p>
            <a:pPr algn="r" rtl="1"/>
            <a:r>
              <a:rPr lang="en-US" dirty="0" err="1">
                <a:solidFill>
                  <a:schemeClr val="bg1"/>
                </a:solidFill>
                <a:cs typeface="B Roya" panose="00000400000000000000" pitchFamily="2" charset="-78"/>
              </a:rPr>
              <a:t>با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قابلیت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کلی</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عمومی</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بسیار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متنوع</a:t>
            </a:r>
            <a:endParaRPr lang="en-US" dirty="0">
              <a:solidFill>
                <a:schemeClr val="bg1"/>
              </a:solidFill>
              <a:cs typeface="B Roya" panose="00000400000000000000" pitchFamily="2" charset="-78"/>
            </a:endParaRPr>
          </a:p>
          <a:p>
            <a:pPr algn="r" rtl="1"/>
            <a:r>
              <a:rPr lang="en-US" dirty="0" err="1">
                <a:solidFill>
                  <a:schemeClr val="bg1"/>
                </a:solidFill>
                <a:cs typeface="B Roya" panose="00000400000000000000" pitchFamily="2" charset="-78"/>
              </a:rPr>
              <a:t>نوشتار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گفتار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فارسی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طریق</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مرورگر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اج</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تولید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عکس</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تصویر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براساس</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متن</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ساخت</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طراحی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پوستر</a:t>
            </a:r>
            <a:endParaRPr lang="en-US" dirty="0">
              <a:solidFill>
                <a:schemeClr val="bg1"/>
              </a:solidFill>
              <a:cs typeface="B Roya" panose="00000400000000000000" pitchFamily="2" charset="-78"/>
            </a:endParaRPr>
          </a:p>
          <a:p>
            <a:pPr algn="r" rtl="1"/>
            <a:r>
              <a:rPr lang="en-US" dirty="0" err="1">
                <a:solidFill>
                  <a:schemeClr val="bg1"/>
                </a:solidFill>
                <a:cs typeface="B Roya" panose="00000400000000000000" pitchFamily="2" charset="-78"/>
              </a:rPr>
              <a:t>دسترسی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بینگ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چت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طریق</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آیکون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آن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گزینه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سمت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راست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بالای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مرورگر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اج</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که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همچنین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فابلیت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تولید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محتوا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به</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فارسی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نیز</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در</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آن</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فعال</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است</a:t>
            </a:r>
            <a:endParaRPr lang="en-US" dirty="0">
              <a:solidFill>
                <a:schemeClr val="bg1"/>
              </a:solidFill>
              <a:cs typeface="B Roya" panose="00000400000000000000" pitchFamily="2" charset="-78"/>
            </a:endParaRPr>
          </a:p>
          <a:p>
            <a:endParaRPr lang="en-US" dirty="0">
              <a:solidFill>
                <a:schemeClr val="bg1"/>
              </a:solidFill>
              <a:cs typeface="B Roya" panose="00000400000000000000" pitchFamily="2" charset="-78"/>
            </a:endParaRPr>
          </a:p>
        </p:txBody>
      </p:sp>
      <p:sp>
        <p:nvSpPr>
          <p:cNvPr id="7" name="Rectangle 6"/>
          <p:cNvSpPr/>
          <p:nvPr/>
        </p:nvSpPr>
        <p:spPr>
          <a:xfrm>
            <a:off x="7133968" y="4126465"/>
            <a:ext cx="4308389" cy="2308324"/>
          </a:xfrm>
          <a:prstGeom prst="rect">
            <a:avLst/>
          </a:prstGeom>
        </p:spPr>
        <p:txBody>
          <a:bodyPr wrap="square">
            <a:spAutoFit/>
          </a:bodyPr>
          <a:lstStyle/>
          <a:p>
            <a:endParaRPr lang="en-US" dirty="0">
              <a:solidFill>
                <a:schemeClr val="bg1"/>
              </a:solidFill>
              <a:cs typeface="B Roya" panose="00000400000000000000" pitchFamily="2" charset="-78"/>
            </a:endParaRPr>
          </a:p>
          <a:p>
            <a:r>
              <a:rPr lang="en-US" dirty="0">
                <a:solidFill>
                  <a:srgbClr val="FFFF00"/>
                </a:solidFill>
                <a:cs typeface="B Roya" panose="00000400000000000000" pitchFamily="2" charset="-78"/>
              </a:rPr>
              <a:t>Bing Creator</a:t>
            </a:r>
          </a:p>
          <a:p>
            <a:r>
              <a:rPr lang="en-US" dirty="0">
                <a:solidFill>
                  <a:srgbClr val="FFFF00"/>
                </a:solidFill>
                <a:cs typeface="B Roya" panose="00000400000000000000" pitchFamily="2" charset="-78"/>
              </a:rPr>
              <a:t>https://www.bing.com/create</a:t>
            </a:r>
          </a:p>
          <a:p>
            <a:pPr algn="r" rtl="1"/>
            <a:r>
              <a:rPr lang="en-US" dirty="0" err="1">
                <a:solidFill>
                  <a:schemeClr val="bg1"/>
                </a:solidFill>
                <a:cs typeface="B Roya" panose="00000400000000000000" pitchFamily="2" charset="-78"/>
              </a:rPr>
              <a:t>قابلیت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تولید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عکس</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با</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موتور</a:t>
            </a:r>
            <a:r>
              <a:rPr lang="en-US" dirty="0">
                <a:solidFill>
                  <a:schemeClr val="bg1"/>
                </a:solidFill>
                <a:cs typeface="B Roya" panose="00000400000000000000" pitchFamily="2" charset="-78"/>
              </a:rPr>
              <a:t> </a:t>
            </a:r>
            <a:r>
              <a:rPr lang="en-US" sz="1400" dirty="0">
                <a:solidFill>
                  <a:schemeClr val="bg1"/>
                </a:solidFill>
                <a:cs typeface="B Roya" panose="00000400000000000000" pitchFamily="2" charset="-78"/>
              </a:rPr>
              <a:t>DALL-E3</a:t>
            </a:r>
          </a:p>
          <a:p>
            <a:endParaRPr lang="en-US" dirty="0">
              <a:solidFill>
                <a:schemeClr val="bg1"/>
              </a:solidFill>
              <a:cs typeface="B Roya" panose="00000400000000000000" pitchFamily="2" charset="-78"/>
            </a:endParaRPr>
          </a:p>
          <a:p>
            <a:r>
              <a:rPr lang="en-US" dirty="0">
                <a:solidFill>
                  <a:srgbClr val="FFFF00"/>
                </a:solidFill>
                <a:cs typeface="B Roya" panose="00000400000000000000" pitchFamily="2" charset="-78"/>
              </a:rPr>
              <a:t>Microsoft Designer</a:t>
            </a:r>
          </a:p>
          <a:p>
            <a:r>
              <a:rPr lang="en-US" dirty="0">
                <a:solidFill>
                  <a:srgbClr val="FFFF00"/>
                </a:solidFill>
                <a:cs typeface="B Roya" panose="00000400000000000000" pitchFamily="2" charset="-78"/>
              </a:rPr>
              <a:t>https://designer.microsoft.com/</a:t>
            </a:r>
          </a:p>
          <a:p>
            <a:pPr algn="r" rtl="1"/>
            <a:r>
              <a:rPr lang="en-US" dirty="0" err="1">
                <a:solidFill>
                  <a:schemeClr val="bg1"/>
                </a:solidFill>
                <a:cs typeface="B Roya" panose="00000400000000000000" pitchFamily="2" charset="-78"/>
              </a:rPr>
              <a:t>قابلیت</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طراحی</a:t>
            </a:r>
            <a:r>
              <a:rPr lang="en-US" dirty="0">
                <a:solidFill>
                  <a:schemeClr val="bg1"/>
                </a:solidFill>
                <a:cs typeface="B Roya" panose="00000400000000000000" pitchFamily="2" charset="-78"/>
              </a:rPr>
              <a:t> و </a:t>
            </a:r>
            <a:r>
              <a:rPr lang="en-US" dirty="0" err="1">
                <a:solidFill>
                  <a:schemeClr val="bg1"/>
                </a:solidFill>
                <a:cs typeface="B Roya" panose="00000400000000000000" pitchFamily="2" charset="-78"/>
              </a:rPr>
              <a:t>تولید</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محتوای</a:t>
            </a:r>
            <a:r>
              <a:rPr lang="en-US" dirty="0">
                <a:solidFill>
                  <a:schemeClr val="bg1"/>
                </a:solidFill>
                <a:cs typeface="B Roya" panose="00000400000000000000" pitchFamily="2" charset="-78"/>
              </a:rPr>
              <a:t> </a:t>
            </a:r>
            <a:r>
              <a:rPr lang="en-US" dirty="0" err="1">
                <a:solidFill>
                  <a:schemeClr val="bg1"/>
                </a:solidFill>
                <a:cs typeface="B Roya" panose="00000400000000000000" pitchFamily="2" charset="-78"/>
              </a:rPr>
              <a:t>گرافیکی</a:t>
            </a:r>
            <a:endParaRPr lang="en-US" dirty="0">
              <a:solidFill>
                <a:schemeClr val="bg1"/>
              </a:solidFill>
              <a:cs typeface="B Roya" panose="00000400000000000000" pitchFamily="2" charset="-78"/>
            </a:endParaRPr>
          </a:p>
        </p:txBody>
      </p:sp>
      <p:grpSp>
        <p:nvGrpSpPr>
          <p:cNvPr id="8" name="Group 7"/>
          <p:cNvGrpSpPr/>
          <p:nvPr/>
        </p:nvGrpSpPr>
        <p:grpSpPr>
          <a:xfrm>
            <a:off x="7185660" y="250048"/>
            <a:ext cx="4462642" cy="665993"/>
            <a:chOff x="1507383" y="1915639"/>
            <a:chExt cx="3535611" cy="613148"/>
          </a:xfrm>
        </p:grpSpPr>
        <p:sp>
          <p:nvSpPr>
            <p:cNvPr id="9" name="Rectangle 8"/>
            <p:cNvSpPr/>
            <p:nvPr/>
          </p:nvSpPr>
          <p:spPr>
            <a:xfrm>
              <a:off x="1507383" y="1915639"/>
              <a:ext cx="3535611" cy="613148"/>
            </a:xfrm>
            <a:prstGeom prst="rect">
              <a:avLst/>
            </a:prstGeom>
            <a:solidFill>
              <a:schemeClr val="accent6">
                <a:lumMod val="50000"/>
              </a:schemeClr>
            </a:solidFill>
            <a:ln>
              <a:solidFill>
                <a:schemeClr val="tx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0" name="Rectangle 9"/>
            <p:cNvSpPr/>
            <p:nvPr/>
          </p:nvSpPr>
          <p:spPr>
            <a:xfrm>
              <a:off x="1507383" y="1915639"/>
              <a:ext cx="3535611" cy="613148"/>
            </a:xfrm>
            <a:prstGeom prst="rect">
              <a:avLst/>
            </a:prstGeom>
            <a:solidFill>
              <a:srgbClr val="7030A0"/>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r" defTabSz="1600200" rtl="1">
                <a:lnSpc>
                  <a:spcPct val="90000"/>
                </a:lnSpc>
                <a:spcBef>
                  <a:spcPct val="0"/>
                </a:spcBef>
                <a:spcAft>
                  <a:spcPct val="35000"/>
                </a:spcAft>
              </a:pPr>
              <a:r>
                <a:rPr lang="fa-IR" sz="2000" b="1" dirty="0">
                  <a:effectLst>
                    <a:outerShdw blurRad="38100" dist="38100" dir="2700000" algn="tl">
                      <a:srgbClr val="000000">
                        <a:alpha val="43137"/>
                      </a:srgbClr>
                    </a:outerShdw>
                  </a:effectLst>
                  <a:cs typeface="B Roya" panose="00000400000000000000" pitchFamily="2" charset="-78"/>
                </a:rPr>
                <a:t>تا اینجا نحوه </a:t>
              </a:r>
              <a:r>
                <a:rPr lang="fa-IR" sz="2000" b="1" dirty="0" err="1">
                  <a:effectLst>
                    <a:outerShdw blurRad="38100" dist="38100" dir="2700000" algn="tl">
                      <a:srgbClr val="000000">
                        <a:alpha val="43137"/>
                      </a:srgbClr>
                    </a:outerShdw>
                  </a:effectLst>
                  <a:cs typeface="B Roya" panose="00000400000000000000" pitchFamily="2" charset="-78"/>
                </a:rPr>
                <a:t>پرامپ</a:t>
              </a:r>
              <a:r>
                <a:rPr lang="fa-IR" sz="2000" b="1" dirty="0">
                  <a:effectLst>
                    <a:outerShdw blurRad="38100" dist="38100" dir="2700000" algn="tl">
                      <a:srgbClr val="000000">
                        <a:alpha val="43137"/>
                      </a:srgbClr>
                    </a:outerShdw>
                  </a:effectLst>
                  <a:cs typeface="B Roya" panose="00000400000000000000" pitchFamily="2" charset="-78"/>
                </a:rPr>
                <a:t> </a:t>
              </a:r>
              <a:r>
                <a:rPr lang="fa-IR" sz="2000" b="1" dirty="0" err="1">
                  <a:effectLst>
                    <a:outerShdw blurRad="38100" dist="38100" dir="2700000" algn="tl">
                      <a:srgbClr val="000000">
                        <a:alpha val="43137"/>
                      </a:srgbClr>
                    </a:outerShdw>
                  </a:effectLst>
                  <a:cs typeface="B Roya" panose="00000400000000000000" pitchFamily="2" charset="-78"/>
                </a:rPr>
                <a:t>نویسی</a:t>
              </a:r>
              <a:r>
                <a:rPr lang="fa-IR" sz="2000" b="1" dirty="0">
                  <a:effectLst>
                    <a:outerShdw blurRad="38100" dist="38100" dir="2700000" algn="tl">
                      <a:srgbClr val="000000">
                        <a:alpha val="43137"/>
                      </a:srgbClr>
                    </a:outerShdw>
                  </a:effectLst>
                  <a:cs typeface="B Roya" panose="00000400000000000000" pitchFamily="2" charset="-78"/>
                </a:rPr>
                <a:t> و پرسیدن آشنا شدیم اکنون به معرفی سرویس ها می </a:t>
              </a:r>
              <a:r>
                <a:rPr lang="fa-IR" sz="2000" b="1" dirty="0" smtClean="0">
                  <a:effectLst>
                    <a:outerShdw blurRad="38100" dist="38100" dir="2700000" algn="tl">
                      <a:srgbClr val="000000">
                        <a:alpha val="43137"/>
                      </a:srgbClr>
                    </a:outerShdw>
                  </a:effectLst>
                  <a:cs typeface="B Roya" panose="00000400000000000000" pitchFamily="2" charset="-78"/>
                </a:rPr>
                <a:t>پردازیم</a:t>
              </a:r>
              <a:endParaRPr lang="fa-IR" sz="2000" b="1" dirty="0">
                <a:effectLst>
                  <a:outerShdw blurRad="38100" dist="38100" dir="2700000" algn="tl">
                    <a:srgbClr val="000000">
                      <a:alpha val="43137"/>
                    </a:srgbClr>
                  </a:outerShdw>
                </a:effectLst>
                <a:cs typeface="B Roya" panose="00000400000000000000" pitchFamily="2" charset="-78"/>
              </a:endParaRPr>
            </a:p>
          </p:txBody>
        </p:sp>
      </p:grpSp>
    </p:spTree>
    <p:extLst>
      <p:ext uri="{BB962C8B-B14F-4D97-AF65-F5344CB8AC3E}">
        <p14:creationId xmlns:p14="http://schemas.microsoft.com/office/powerpoint/2010/main" val="221048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5660" y="1125410"/>
            <a:ext cx="4462642" cy="2789151"/>
          </a:xfrm>
          <a:prstGeom prst="rect">
            <a:avLst/>
          </a:prstGeom>
        </p:spPr>
      </p:pic>
      <p:sp>
        <p:nvSpPr>
          <p:cNvPr id="6" name="Rectangle 5"/>
          <p:cNvSpPr/>
          <p:nvPr/>
        </p:nvSpPr>
        <p:spPr>
          <a:xfrm>
            <a:off x="387178" y="522945"/>
            <a:ext cx="5857103" cy="5632311"/>
          </a:xfrm>
          <a:prstGeom prst="rect">
            <a:avLst/>
          </a:prstGeom>
        </p:spPr>
        <p:txBody>
          <a:bodyPr wrap="square">
            <a:spAutoFit/>
          </a:bodyPr>
          <a:lstStyle/>
          <a:p>
            <a:r>
              <a:rPr lang="en-US" dirty="0">
                <a:solidFill>
                  <a:srgbClr val="FFFF00"/>
                </a:solidFill>
                <a:cs typeface="B Roya" panose="00000400000000000000" pitchFamily="2" charset="-78"/>
              </a:rPr>
              <a:t>Stable Diffusion</a:t>
            </a:r>
          </a:p>
          <a:p>
            <a:r>
              <a:rPr lang="en-US" dirty="0">
                <a:solidFill>
                  <a:srgbClr val="FFFF00"/>
                </a:solidFill>
                <a:cs typeface="B Roya" panose="00000400000000000000" pitchFamily="2" charset="-78"/>
              </a:rPr>
              <a:t>https://stablediffusionweb.com/#demo</a:t>
            </a:r>
          </a:p>
          <a:p>
            <a:pPr algn="r" rtl="1"/>
            <a:r>
              <a:rPr lang="fa-IR" b="1" dirty="0">
                <a:solidFill>
                  <a:schemeClr val="bg1"/>
                </a:solidFill>
                <a:cs typeface="B Roya" panose="00000400000000000000" pitchFamily="2" charset="-78"/>
              </a:rPr>
              <a:t>قابلیت تولید عکس های با کیفیت</a:t>
            </a:r>
          </a:p>
          <a:p>
            <a:endParaRPr lang="fa-IR" dirty="0">
              <a:solidFill>
                <a:schemeClr val="bg1"/>
              </a:solidFill>
              <a:cs typeface="B Roya" panose="00000400000000000000" pitchFamily="2" charset="-78"/>
            </a:endParaRPr>
          </a:p>
          <a:p>
            <a:r>
              <a:rPr lang="en-US" dirty="0">
                <a:solidFill>
                  <a:srgbClr val="FFFF00"/>
                </a:solidFill>
                <a:cs typeface="B Roya" panose="00000400000000000000" pitchFamily="2" charset="-78"/>
              </a:rPr>
              <a:t>Redesign your room with AI</a:t>
            </a:r>
          </a:p>
          <a:p>
            <a:r>
              <a:rPr lang="en-US" dirty="0">
                <a:solidFill>
                  <a:srgbClr val="FFFF00"/>
                </a:solidFill>
                <a:cs typeface="B Roya" panose="00000400000000000000" pitchFamily="2" charset="-78"/>
              </a:rPr>
              <a:t>https://www.roomgpt.io/</a:t>
            </a:r>
          </a:p>
          <a:p>
            <a:pPr algn="r" rtl="1"/>
            <a:r>
              <a:rPr lang="fa-IR" b="1" dirty="0">
                <a:solidFill>
                  <a:schemeClr val="bg1"/>
                </a:solidFill>
                <a:cs typeface="B Roya" panose="00000400000000000000" pitchFamily="2" charset="-78"/>
              </a:rPr>
              <a:t>قابلیت طراحی داخلی و دیزاین متنوع </a:t>
            </a:r>
          </a:p>
          <a:p>
            <a:pPr algn="r" rtl="1"/>
            <a:endParaRPr lang="fa-IR" dirty="0">
              <a:solidFill>
                <a:schemeClr val="bg1"/>
              </a:solidFill>
              <a:cs typeface="B Roya" panose="00000400000000000000" pitchFamily="2" charset="-78"/>
            </a:endParaRPr>
          </a:p>
          <a:p>
            <a:r>
              <a:rPr lang="en-US" dirty="0">
                <a:solidFill>
                  <a:srgbClr val="FFFF00"/>
                </a:solidFill>
                <a:cs typeface="B Roya" panose="00000400000000000000" pitchFamily="2" charset="-78"/>
              </a:rPr>
              <a:t>Photo Quality Enhancer </a:t>
            </a:r>
          </a:p>
          <a:p>
            <a:r>
              <a:rPr lang="en-US" dirty="0">
                <a:solidFill>
                  <a:srgbClr val="FFFF00"/>
                </a:solidFill>
                <a:cs typeface="B Roya" panose="00000400000000000000" pitchFamily="2" charset="-78"/>
              </a:rPr>
              <a:t>https://www.restorephotos.io/</a:t>
            </a:r>
          </a:p>
          <a:p>
            <a:pPr algn="r" rtl="1"/>
            <a:r>
              <a:rPr lang="fa-IR" b="1" dirty="0">
                <a:solidFill>
                  <a:schemeClr val="bg1"/>
                </a:solidFill>
                <a:cs typeface="B Roya" panose="00000400000000000000" pitchFamily="2" charset="-78"/>
              </a:rPr>
              <a:t>افزایش دهنده کیفیت عکس</a:t>
            </a:r>
          </a:p>
          <a:p>
            <a:r>
              <a:rPr lang="fa-IR" dirty="0">
                <a:solidFill>
                  <a:schemeClr val="bg1"/>
                </a:solidFill>
                <a:cs typeface="B Roya" panose="00000400000000000000" pitchFamily="2" charset="-78"/>
              </a:rPr>
              <a:t> </a:t>
            </a:r>
          </a:p>
          <a:p>
            <a:r>
              <a:rPr lang="en-US" dirty="0" err="1">
                <a:solidFill>
                  <a:srgbClr val="FFFF00"/>
                </a:solidFill>
                <a:cs typeface="B Roya" panose="00000400000000000000" pitchFamily="2" charset="-78"/>
              </a:rPr>
              <a:t>TinyWow</a:t>
            </a:r>
            <a:endParaRPr lang="en-US" dirty="0">
              <a:solidFill>
                <a:srgbClr val="FFFF00"/>
              </a:solidFill>
              <a:cs typeface="B Roya" panose="00000400000000000000" pitchFamily="2" charset="-78"/>
            </a:endParaRPr>
          </a:p>
          <a:p>
            <a:r>
              <a:rPr lang="en-US" dirty="0">
                <a:solidFill>
                  <a:srgbClr val="FFFF00"/>
                </a:solidFill>
                <a:cs typeface="B Roya" panose="00000400000000000000" pitchFamily="2" charset="-78"/>
              </a:rPr>
              <a:t>https://tinywow.com/</a:t>
            </a:r>
          </a:p>
          <a:p>
            <a:pPr algn="r" rtl="1"/>
            <a:r>
              <a:rPr lang="fa-IR" b="1" dirty="0">
                <a:solidFill>
                  <a:schemeClr val="bg1"/>
                </a:solidFill>
                <a:cs typeface="B Roya" panose="00000400000000000000" pitchFamily="2" charset="-78"/>
              </a:rPr>
              <a:t>ابزار همه کار فایل و اسناد و مقاله و عکس و...</a:t>
            </a:r>
          </a:p>
          <a:p>
            <a:endParaRPr lang="fa-IR" dirty="0">
              <a:solidFill>
                <a:schemeClr val="bg1"/>
              </a:solidFill>
              <a:cs typeface="B Roya" panose="00000400000000000000" pitchFamily="2" charset="-78"/>
            </a:endParaRPr>
          </a:p>
          <a:p>
            <a:r>
              <a:rPr lang="en-US" dirty="0">
                <a:solidFill>
                  <a:srgbClr val="FFFF00"/>
                </a:solidFill>
                <a:cs typeface="B Roya" panose="00000400000000000000" pitchFamily="2" charset="-78"/>
              </a:rPr>
              <a:t>YOU</a:t>
            </a:r>
          </a:p>
          <a:p>
            <a:r>
              <a:rPr lang="en-US" dirty="0">
                <a:solidFill>
                  <a:srgbClr val="FFFF00"/>
                </a:solidFill>
                <a:cs typeface="B Roya" panose="00000400000000000000" pitchFamily="2" charset="-78"/>
              </a:rPr>
              <a:t>https://you.com/</a:t>
            </a:r>
          </a:p>
          <a:p>
            <a:pPr algn="r" rtl="1"/>
            <a:r>
              <a:rPr lang="fa-IR" b="1" dirty="0">
                <a:solidFill>
                  <a:schemeClr val="bg1"/>
                </a:solidFill>
                <a:cs typeface="B Roya" panose="00000400000000000000" pitchFamily="2" charset="-78"/>
              </a:rPr>
              <a:t>قابلیت های متنوع و عمومی</a:t>
            </a:r>
          </a:p>
          <a:p>
            <a:endParaRPr lang="fa-IR" dirty="0">
              <a:solidFill>
                <a:schemeClr val="bg1"/>
              </a:solidFill>
              <a:cs typeface="B Roya" panose="00000400000000000000" pitchFamily="2" charset="-78"/>
            </a:endParaRPr>
          </a:p>
        </p:txBody>
      </p:sp>
      <p:sp>
        <p:nvSpPr>
          <p:cNvPr id="8" name="Rectangle 7"/>
          <p:cNvSpPr/>
          <p:nvPr/>
        </p:nvSpPr>
        <p:spPr>
          <a:xfrm>
            <a:off x="7133968" y="4123931"/>
            <a:ext cx="3862982" cy="2031325"/>
          </a:xfrm>
          <a:prstGeom prst="rect">
            <a:avLst/>
          </a:prstGeom>
        </p:spPr>
        <p:txBody>
          <a:bodyPr wrap="square">
            <a:spAutoFit/>
          </a:bodyPr>
          <a:lstStyle/>
          <a:p>
            <a:r>
              <a:rPr lang="en-US" dirty="0" smtClean="0">
                <a:solidFill>
                  <a:srgbClr val="FFFF00"/>
                </a:solidFill>
                <a:cs typeface="B Roya" panose="00000400000000000000" pitchFamily="2" charset="-78"/>
              </a:rPr>
              <a:t>Doctor</a:t>
            </a:r>
          </a:p>
          <a:p>
            <a:r>
              <a:rPr lang="en-US" dirty="0" smtClean="0">
                <a:solidFill>
                  <a:srgbClr val="FFFF00"/>
                </a:solidFill>
                <a:cs typeface="B Roya" panose="00000400000000000000" pitchFamily="2" charset="-78"/>
              </a:rPr>
              <a:t>https://docus.ai/</a:t>
            </a:r>
          </a:p>
          <a:p>
            <a:pPr algn="r" rtl="1"/>
            <a:r>
              <a:rPr lang="fa-IR" b="1" dirty="0" smtClean="0">
                <a:solidFill>
                  <a:schemeClr val="bg1"/>
                </a:solidFill>
                <a:cs typeface="B Roya" panose="00000400000000000000" pitchFamily="2" charset="-78"/>
              </a:rPr>
              <a:t>پزشک هوش مصنوعی</a:t>
            </a:r>
          </a:p>
          <a:p>
            <a:endParaRPr lang="fa-IR" dirty="0" smtClean="0">
              <a:solidFill>
                <a:schemeClr val="bg1"/>
              </a:solidFill>
              <a:cs typeface="B Roya" panose="00000400000000000000" pitchFamily="2" charset="-78"/>
            </a:endParaRPr>
          </a:p>
          <a:p>
            <a:r>
              <a:rPr lang="en-US" dirty="0" smtClean="0">
                <a:solidFill>
                  <a:srgbClr val="FFFF00"/>
                </a:solidFill>
                <a:cs typeface="B Roya" panose="00000400000000000000" pitchFamily="2" charset="-78"/>
              </a:rPr>
              <a:t>Your AI therapist</a:t>
            </a:r>
          </a:p>
          <a:p>
            <a:r>
              <a:rPr lang="en-US" dirty="0" smtClean="0">
                <a:solidFill>
                  <a:srgbClr val="FFFF00"/>
                </a:solidFill>
                <a:cs typeface="B Roya" panose="00000400000000000000" pitchFamily="2" charset="-78"/>
              </a:rPr>
              <a:t>https://www.meetlily.ai/</a:t>
            </a:r>
          </a:p>
          <a:p>
            <a:pPr algn="r" rtl="1"/>
            <a:r>
              <a:rPr lang="fa-IR" b="1" dirty="0" err="1" smtClean="0">
                <a:solidFill>
                  <a:schemeClr val="bg1"/>
                </a:solidFill>
                <a:cs typeface="B Roya" panose="00000400000000000000" pitchFamily="2" charset="-78"/>
              </a:rPr>
              <a:t>تراپیست</a:t>
            </a:r>
            <a:r>
              <a:rPr lang="fa-IR" b="1" dirty="0" smtClean="0">
                <a:solidFill>
                  <a:schemeClr val="bg1"/>
                </a:solidFill>
                <a:cs typeface="B Roya" panose="00000400000000000000" pitchFamily="2" charset="-78"/>
              </a:rPr>
              <a:t> و روانشناس هوش مصنوعی</a:t>
            </a:r>
            <a:endParaRPr lang="fa-IR" b="1" dirty="0">
              <a:solidFill>
                <a:schemeClr val="bg1"/>
              </a:solidFill>
              <a:cs typeface="B Roya" panose="00000400000000000000" pitchFamily="2" charset="-78"/>
            </a:endParaRPr>
          </a:p>
        </p:txBody>
      </p:sp>
      <p:grpSp>
        <p:nvGrpSpPr>
          <p:cNvPr id="9" name="Group 8"/>
          <p:cNvGrpSpPr/>
          <p:nvPr/>
        </p:nvGrpSpPr>
        <p:grpSpPr>
          <a:xfrm>
            <a:off x="7185660" y="250048"/>
            <a:ext cx="4462642" cy="665993"/>
            <a:chOff x="1507383" y="1915639"/>
            <a:chExt cx="3535611" cy="613148"/>
          </a:xfrm>
        </p:grpSpPr>
        <p:sp>
          <p:nvSpPr>
            <p:cNvPr id="10" name="Rectangle 9"/>
            <p:cNvSpPr/>
            <p:nvPr/>
          </p:nvSpPr>
          <p:spPr>
            <a:xfrm>
              <a:off x="1507383" y="1915639"/>
              <a:ext cx="3535611" cy="613148"/>
            </a:xfrm>
            <a:prstGeom prst="rect">
              <a:avLst/>
            </a:prstGeom>
            <a:solidFill>
              <a:schemeClr val="accent6">
                <a:lumMod val="50000"/>
              </a:schemeClr>
            </a:solidFill>
            <a:ln>
              <a:solidFill>
                <a:schemeClr val="tx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1" name="Rectangle 10"/>
            <p:cNvSpPr/>
            <p:nvPr/>
          </p:nvSpPr>
          <p:spPr>
            <a:xfrm>
              <a:off x="1507383" y="1915639"/>
              <a:ext cx="3535611" cy="613148"/>
            </a:xfrm>
            <a:prstGeom prst="rect">
              <a:avLst/>
            </a:prstGeom>
            <a:solidFill>
              <a:srgbClr val="7030A0"/>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r" defTabSz="1600200" rtl="1">
                <a:lnSpc>
                  <a:spcPct val="90000"/>
                </a:lnSpc>
                <a:spcBef>
                  <a:spcPct val="0"/>
                </a:spcBef>
                <a:spcAft>
                  <a:spcPct val="35000"/>
                </a:spcAft>
              </a:pPr>
              <a:r>
                <a:rPr lang="fa-IR" sz="2000" b="1" dirty="0">
                  <a:effectLst>
                    <a:outerShdw blurRad="38100" dist="38100" dir="2700000" algn="tl">
                      <a:srgbClr val="000000">
                        <a:alpha val="43137"/>
                      </a:srgbClr>
                    </a:outerShdw>
                  </a:effectLst>
                  <a:cs typeface="B Roya" panose="00000400000000000000" pitchFamily="2" charset="-78"/>
                </a:rPr>
                <a:t>تا اینجا نحوه </a:t>
              </a:r>
              <a:r>
                <a:rPr lang="fa-IR" sz="2000" b="1" dirty="0" err="1">
                  <a:effectLst>
                    <a:outerShdw blurRad="38100" dist="38100" dir="2700000" algn="tl">
                      <a:srgbClr val="000000">
                        <a:alpha val="43137"/>
                      </a:srgbClr>
                    </a:outerShdw>
                  </a:effectLst>
                  <a:cs typeface="B Roya" panose="00000400000000000000" pitchFamily="2" charset="-78"/>
                </a:rPr>
                <a:t>پرامپ</a:t>
              </a:r>
              <a:r>
                <a:rPr lang="fa-IR" sz="2000" b="1" dirty="0">
                  <a:effectLst>
                    <a:outerShdw blurRad="38100" dist="38100" dir="2700000" algn="tl">
                      <a:srgbClr val="000000">
                        <a:alpha val="43137"/>
                      </a:srgbClr>
                    </a:outerShdw>
                  </a:effectLst>
                  <a:cs typeface="B Roya" panose="00000400000000000000" pitchFamily="2" charset="-78"/>
                </a:rPr>
                <a:t> </a:t>
              </a:r>
              <a:r>
                <a:rPr lang="fa-IR" sz="2000" b="1" dirty="0" err="1">
                  <a:effectLst>
                    <a:outerShdw blurRad="38100" dist="38100" dir="2700000" algn="tl">
                      <a:srgbClr val="000000">
                        <a:alpha val="43137"/>
                      </a:srgbClr>
                    </a:outerShdw>
                  </a:effectLst>
                  <a:cs typeface="B Roya" panose="00000400000000000000" pitchFamily="2" charset="-78"/>
                </a:rPr>
                <a:t>نویسی</a:t>
              </a:r>
              <a:r>
                <a:rPr lang="fa-IR" sz="2000" b="1" dirty="0">
                  <a:effectLst>
                    <a:outerShdw blurRad="38100" dist="38100" dir="2700000" algn="tl">
                      <a:srgbClr val="000000">
                        <a:alpha val="43137"/>
                      </a:srgbClr>
                    </a:outerShdw>
                  </a:effectLst>
                  <a:cs typeface="B Roya" panose="00000400000000000000" pitchFamily="2" charset="-78"/>
                </a:rPr>
                <a:t> و پرسیدن آشنا شدیم اکنون به معرفی سرویس ها می </a:t>
              </a:r>
              <a:r>
                <a:rPr lang="fa-IR" sz="2000" b="1" dirty="0" smtClean="0">
                  <a:effectLst>
                    <a:outerShdw blurRad="38100" dist="38100" dir="2700000" algn="tl">
                      <a:srgbClr val="000000">
                        <a:alpha val="43137"/>
                      </a:srgbClr>
                    </a:outerShdw>
                  </a:effectLst>
                  <a:cs typeface="B Roya" panose="00000400000000000000" pitchFamily="2" charset="-78"/>
                </a:rPr>
                <a:t>پردازیم</a:t>
              </a:r>
              <a:endParaRPr lang="fa-IR" sz="2000" b="1" dirty="0">
                <a:effectLst>
                  <a:outerShdw blurRad="38100" dist="38100" dir="2700000" algn="tl">
                    <a:srgbClr val="000000">
                      <a:alpha val="43137"/>
                    </a:srgbClr>
                  </a:outerShdw>
                </a:effectLst>
                <a:cs typeface="B Roya" panose="00000400000000000000" pitchFamily="2" charset="-78"/>
              </a:endParaRPr>
            </a:p>
          </p:txBody>
        </p:sp>
      </p:grpSp>
    </p:spTree>
    <p:extLst>
      <p:ext uri="{BB962C8B-B14F-4D97-AF65-F5344CB8AC3E}">
        <p14:creationId xmlns:p14="http://schemas.microsoft.com/office/powerpoint/2010/main" val="1327097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5660" y="1040981"/>
            <a:ext cx="4462642" cy="2789151"/>
          </a:xfrm>
          <a:prstGeom prst="rect">
            <a:avLst/>
          </a:prstGeom>
        </p:spPr>
      </p:pic>
      <p:sp>
        <p:nvSpPr>
          <p:cNvPr id="6" name="Rectangle 5"/>
          <p:cNvSpPr/>
          <p:nvPr/>
        </p:nvSpPr>
        <p:spPr>
          <a:xfrm>
            <a:off x="270717" y="387522"/>
            <a:ext cx="6443122" cy="6247864"/>
          </a:xfrm>
          <a:prstGeom prst="rect">
            <a:avLst/>
          </a:prstGeom>
        </p:spPr>
        <p:txBody>
          <a:bodyPr wrap="square">
            <a:spAutoFit/>
          </a:bodyPr>
          <a:lstStyle/>
          <a:p>
            <a:r>
              <a:rPr lang="en-US" sz="1600" b="1" dirty="0">
                <a:solidFill>
                  <a:srgbClr val="FFFF00"/>
                </a:solidFill>
                <a:cs typeface="B Roya" panose="00000400000000000000" pitchFamily="2" charset="-78"/>
              </a:rPr>
              <a:t>Windows 11 Copilot</a:t>
            </a:r>
          </a:p>
          <a:p>
            <a:r>
              <a:rPr lang="en-US" sz="1600" b="1" dirty="0">
                <a:solidFill>
                  <a:srgbClr val="FFFF00"/>
                </a:solidFill>
                <a:cs typeface="B Roya" panose="00000400000000000000" pitchFamily="2" charset="-78"/>
              </a:rPr>
              <a:t>in Windows is an AI-powered intelligent assistant that helps you</a:t>
            </a:r>
          </a:p>
          <a:p>
            <a:pPr algn="r" rtl="1"/>
            <a:r>
              <a:rPr lang="fa-IR" sz="1600" b="1" dirty="0">
                <a:solidFill>
                  <a:schemeClr val="bg1"/>
                </a:solidFill>
                <a:cs typeface="B Roya" panose="00000400000000000000" pitchFamily="2" charset="-78"/>
              </a:rPr>
              <a:t>اضافه شدن هوش مصنوعی در داخل ویندوز۱۱</a:t>
            </a:r>
          </a:p>
          <a:p>
            <a:r>
              <a:rPr lang="fa-IR" sz="1600" b="1" dirty="0">
                <a:solidFill>
                  <a:schemeClr val="bg1"/>
                </a:solidFill>
                <a:cs typeface="B Roya" panose="00000400000000000000" pitchFamily="2" charset="-78"/>
              </a:rPr>
              <a:t> </a:t>
            </a:r>
          </a:p>
          <a:p>
            <a:r>
              <a:rPr lang="en-US" sz="1600" b="1" dirty="0">
                <a:solidFill>
                  <a:srgbClr val="FFFF00"/>
                </a:solidFill>
                <a:cs typeface="B Roya" panose="00000400000000000000" pitchFamily="2" charset="-78"/>
              </a:rPr>
              <a:t>Google Lens</a:t>
            </a:r>
          </a:p>
          <a:p>
            <a:pPr algn="r" rtl="1"/>
            <a:r>
              <a:rPr lang="fa-IR" sz="1600" b="1" dirty="0">
                <a:solidFill>
                  <a:schemeClr val="bg1"/>
                </a:solidFill>
                <a:cs typeface="B Roya" panose="00000400000000000000" pitchFamily="2" charset="-78"/>
              </a:rPr>
              <a:t>قابلیت تشخیص متن و دستخط فارسی از روی عکس به </a:t>
            </a:r>
            <a:r>
              <a:rPr lang="fa-IR" sz="1600" b="1" dirty="0" err="1">
                <a:solidFill>
                  <a:schemeClr val="bg1"/>
                </a:solidFill>
                <a:cs typeface="B Roya" panose="00000400000000000000" pitchFamily="2" charset="-78"/>
              </a:rPr>
              <a:t>تکس</a:t>
            </a:r>
            <a:endParaRPr lang="fa-IR" sz="1600" b="1" dirty="0">
              <a:solidFill>
                <a:schemeClr val="bg1"/>
              </a:solidFill>
              <a:cs typeface="B Roya" panose="00000400000000000000" pitchFamily="2" charset="-78"/>
            </a:endParaRPr>
          </a:p>
          <a:p>
            <a:pPr algn="r" rtl="1"/>
            <a:r>
              <a:rPr lang="fa-IR" sz="1600" b="1" dirty="0">
                <a:solidFill>
                  <a:schemeClr val="bg1"/>
                </a:solidFill>
                <a:cs typeface="B Roya" panose="00000400000000000000" pitchFamily="2" charset="-78"/>
              </a:rPr>
              <a:t>باید </a:t>
            </a:r>
            <a:r>
              <a:rPr lang="fa-IR" sz="1600" b="1" dirty="0" err="1">
                <a:solidFill>
                  <a:schemeClr val="bg1"/>
                </a:solidFill>
                <a:cs typeface="B Roya" panose="00000400000000000000" pitchFamily="2" charset="-78"/>
              </a:rPr>
              <a:t>اپلیکیشن</a:t>
            </a:r>
            <a:r>
              <a:rPr lang="fa-IR" sz="1600" b="1" dirty="0">
                <a:solidFill>
                  <a:schemeClr val="bg1"/>
                </a:solidFill>
                <a:cs typeface="B Roya" panose="00000400000000000000" pitchFamily="2" charset="-78"/>
              </a:rPr>
              <a:t> </a:t>
            </a:r>
            <a:r>
              <a:rPr lang="fa-IR" sz="1600" b="1" dirty="0" err="1">
                <a:solidFill>
                  <a:schemeClr val="bg1"/>
                </a:solidFill>
                <a:cs typeface="B Roya" panose="00000400000000000000" pitchFamily="2" charset="-78"/>
              </a:rPr>
              <a:t>گوگل</a:t>
            </a:r>
            <a:r>
              <a:rPr lang="fa-IR" sz="1600" b="1" dirty="0">
                <a:solidFill>
                  <a:schemeClr val="bg1"/>
                </a:solidFill>
                <a:cs typeface="B Roya" panose="00000400000000000000" pitchFamily="2" charset="-78"/>
              </a:rPr>
              <a:t> لنز از پلی استور نصب شود</a:t>
            </a:r>
          </a:p>
          <a:p>
            <a:endParaRPr lang="fa-IR" sz="1600" b="1" dirty="0">
              <a:solidFill>
                <a:schemeClr val="bg1"/>
              </a:solidFill>
              <a:cs typeface="B Roya" panose="00000400000000000000" pitchFamily="2" charset="-78"/>
            </a:endParaRPr>
          </a:p>
          <a:p>
            <a:r>
              <a:rPr lang="en-US" sz="1600" b="1" dirty="0" smtClean="0">
                <a:solidFill>
                  <a:srgbClr val="FFFF00"/>
                </a:solidFill>
                <a:cs typeface="B Roya" panose="00000400000000000000" pitchFamily="2" charset="-78"/>
              </a:rPr>
              <a:t>Google </a:t>
            </a:r>
            <a:r>
              <a:rPr lang="en-US" sz="1600" b="1" dirty="0">
                <a:solidFill>
                  <a:srgbClr val="FFFF00"/>
                </a:solidFill>
                <a:cs typeface="B Roya" panose="00000400000000000000" pitchFamily="2" charset="-78"/>
              </a:rPr>
              <a:t>Voice to Text</a:t>
            </a:r>
          </a:p>
          <a:p>
            <a:pPr algn="r" rtl="1"/>
            <a:r>
              <a:rPr lang="fa-IR" sz="1600" b="1" dirty="0" smtClean="0">
                <a:solidFill>
                  <a:schemeClr val="bg1"/>
                </a:solidFill>
                <a:cs typeface="B Roya" panose="00000400000000000000" pitchFamily="2" charset="-78"/>
              </a:rPr>
              <a:t> </a:t>
            </a:r>
            <a:r>
              <a:rPr lang="fa-IR" sz="1600" b="1" dirty="0" err="1" smtClean="0">
                <a:solidFill>
                  <a:schemeClr val="bg1"/>
                </a:solidFill>
                <a:cs typeface="B Roya" panose="00000400000000000000" pitchFamily="2" charset="-78"/>
              </a:rPr>
              <a:t>فابلیت</a:t>
            </a:r>
            <a:r>
              <a:rPr lang="fa-IR" sz="1600" b="1" dirty="0" smtClean="0">
                <a:solidFill>
                  <a:schemeClr val="bg1"/>
                </a:solidFill>
                <a:cs typeface="B Roya" panose="00000400000000000000" pitchFamily="2" charset="-78"/>
              </a:rPr>
              <a:t> </a:t>
            </a:r>
            <a:r>
              <a:rPr lang="fa-IR" sz="1600" b="1" dirty="0">
                <a:solidFill>
                  <a:schemeClr val="bg1"/>
                </a:solidFill>
                <a:cs typeface="B Roya" panose="00000400000000000000" pitchFamily="2" charset="-78"/>
              </a:rPr>
              <a:t>تبدیل گفتار به نوشتار فارسی از طریق صفحه </a:t>
            </a:r>
            <a:r>
              <a:rPr lang="fa-IR" sz="1600" b="1" dirty="0" smtClean="0">
                <a:solidFill>
                  <a:schemeClr val="bg1"/>
                </a:solidFill>
                <a:cs typeface="B Roya" panose="00000400000000000000" pitchFamily="2" charset="-78"/>
              </a:rPr>
              <a:t>کلید </a:t>
            </a:r>
            <a:r>
              <a:rPr lang="en-US" sz="1600" b="1" dirty="0" err="1">
                <a:solidFill>
                  <a:schemeClr val="bg1"/>
                </a:solidFill>
                <a:cs typeface="B Roya" panose="00000400000000000000" pitchFamily="2" charset="-78"/>
              </a:rPr>
              <a:t>Gboard</a:t>
            </a:r>
            <a:r>
              <a:rPr lang="fa-IR" sz="1600" b="1" dirty="0" smtClean="0">
                <a:solidFill>
                  <a:schemeClr val="bg1"/>
                </a:solidFill>
                <a:cs typeface="B Roya" panose="00000400000000000000" pitchFamily="2" charset="-78"/>
              </a:rPr>
              <a:t> روی </a:t>
            </a:r>
            <a:r>
              <a:rPr lang="fa-IR" sz="1600" b="1" dirty="0" err="1" smtClean="0">
                <a:solidFill>
                  <a:schemeClr val="bg1"/>
                </a:solidFill>
                <a:cs typeface="B Roya" panose="00000400000000000000" pitchFamily="2" charset="-78"/>
              </a:rPr>
              <a:t>اندروید</a:t>
            </a:r>
            <a:r>
              <a:rPr lang="fa-IR" sz="1600" b="1" dirty="0" smtClean="0">
                <a:solidFill>
                  <a:schemeClr val="bg1"/>
                </a:solidFill>
                <a:cs typeface="B Roya" panose="00000400000000000000" pitchFamily="2" charset="-78"/>
              </a:rPr>
              <a:t> </a:t>
            </a:r>
            <a:endParaRPr lang="fa-IR" sz="1600" b="1" dirty="0">
              <a:solidFill>
                <a:schemeClr val="bg1"/>
              </a:solidFill>
              <a:cs typeface="B Roya" panose="00000400000000000000" pitchFamily="2" charset="-78"/>
            </a:endParaRPr>
          </a:p>
          <a:p>
            <a:endParaRPr lang="fa-IR" sz="1600" b="1" dirty="0">
              <a:solidFill>
                <a:schemeClr val="bg1"/>
              </a:solidFill>
              <a:cs typeface="B Roya" panose="00000400000000000000" pitchFamily="2" charset="-78"/>
            </a:endParaRPr>
          </a:p>
          <a:p>
            <a:r>
              <a:rPr lang="en-US" sz="1600" b="1" dirty="0" err="1">
                <a:solidFill>
                  <a:srgbClr val="FFFF00"/>
                </a:solidFill>
                <a:cs typeface="B Roya" panose="00000400000000000000" pitchFamily="2" charset="-78"/>
              </a:rPr>
              <a:t>Tekanesh</a:t>
            </a:r>
            <a:endParaRPr lang="en-US" sz="1600" b="1" dirty="0">
              <a:solidFill>
                <a:srgbClr val="FFFF00"/>
              </a:solidFill>
              <a:cs typeface="B Roya" panose="00000400000000000000" pitchFamily="2" charset="-78"/>
            </a:endParaRPr>
          </a:p>
          <a:p>
            <a:r>
              <a:rPr lang="en-US" sz="1600" b="1" dirty="0">
                <a:solidFill>
                  <a:srgbClr val="FFFF00"/>
                </a:solidFill>
                <a:cs typeface="B Roya" panose="00000400000000000000" pitchFamily="2" charset="-78"/>
              </a:rPr>
              <a:t>https://etekanesh.com/ai/</a:t>
            </a:r>
          </a:p>
          <a:p>
            <a:pPr algn="r" rtl="1"/>
            <a:r>
              <a:rPr lang="fa-IR" sz="1600" b="1" dirty="0">
                <a:solidFill>
                  <a:schemeClr val="bg1"/>
                </a:solidFill>
                <a:cs typeface="B Roya" panose="00000400000000000000" pitchFamily="2" charset="-78"/>
              </a:rPr>
              <a:t>سایت ایرانی تکانش امکان خرید ریالی برخی از بهترین سرویس ها از این لینک با قیمت عالی فراهم می </a:t>
            </a:r>
            <a:r>
              <a:rPr lang="fa-IR" sz="1600" b="1" dirty="0" smtClean="0">
                <a:solidFill>
                  <a:schemeClr val="bg1"/>
                </a:solidFill>
                <a:cs typeface="B Roya" panose="00000400000000000000" pitchFamily="2" charset="-78"/>
              </a:rPr>
              <a:t>کند.</a:t>
            </a:r>
            <a:endParaRPr lang="fa-IR" sz="1600" b="1" dirty="0">
              <a:solidFill>
                <a:schemeClr val="bg1"/>
              </a:solidFill>
              <a:cs typeface="B Roya" panose="00000400000000000000" pitchFamily="2" charset="-78"/>
            </a:endParaRPr>
          </a:p>
          <a:p>
            <a:r>
              <a:rPr lang="fa-IR" sz="1600" b="1" dirty="0">
                <a:solidFill>
                  <a:schemeClr val="bg1"/>
                </a:solidFill>
                <a:cs typeface="B Roya" panose="00000400000000000000" pitchFamily="2" charset="-78"/>
              </a:rPr>
              <a:t> </a:t>
            </a:r>
          </a:p>
          <a:p>
            <a:endParaRPr lang="fa-IR" sz="1600" b="1" dirty="0">
              <a:solidFill>
                <a:schemeClr val="bg1"/>
              </a:solidFill>
              <a:cs typeface="B Roya" panose="00000400000000000000" pitchFamily="2" charset="-78"/>
            </a:endParaRPr>
          </a:p>
          <a:p>
            <a:r>
              <a:rPr lang="en-US" sz="1600" b="1" dirty="0">
                <a:solidFill>
                  <a:srgbClr val="FFFF00"/>
                </a:solidFill>
                <a:cs typeface="B Roya" panose="00000400000000000000" pitchFamily="2" charset="-78"/>
              </a:rPr>
              <a:t>Vocal Remover and Isolation</a:t>
            </a:r>
          </a:p>
          <a:p>
            <a:r>
              <a:rPr lang="en-US" sz="1600" b="1" dirty="0">
                <a:solidFill>
                  <a:srgbClr val="FFFF00"/>
                </a:solidFill>
                <a:cs typeface="B Roya" panose="00000400000000000000" pitchFamily="2" charset="-78"/>
              </a:rPr>
              <a:t>https://vocalremover.org/</a:t>
            </a:r>
          </a:p>
          <a:p>
            <a:pPr algn="r" rtl="1"/>
            <a:r>
              <a:rPr lang="fa-IR" sz="1600" b="1" dirty="0" smtClean="0">
                <a:solidFill>
                  <a:schemeClr val="bg1"/>
                </a:solidFill>
                <a:cs typeface="B Roya" panose="00000400000000000000" pitchFamily="2" charset="-78"/>
              </a:rPr>
              <a:t>حذف </a:t>
            </a:r>
            <a:r>
              <a:rPr lang="fa-IR" sz="1600" b="1" dirty="0">
                <a:solidFill>
                  <a:schemeClr val="bg1"/>
                </a:solidFill>
                <a:cs typeface="B Roya" panose="00000400000000000000" pitchFamily="2" charset="-78"/>
              </a:rPr>
              <a:t>و تغییرات صدای خواننده از روی موسیقی</a:t>
            </a:r>
          </a:p>
          <a:p>
            <a:endParaRPr lang="fa-IR" sz="1600" b="1" dirty="0">
              <a:solidFill>
                <a:schemeClr val="bg1"/>
              </a:solidFill>
              <a:cs typeface="B Roya" panose="00000400000000000000" pitchFamily="2" charset="-78"/>
            </a:endParaRPr>
          </a:p>
          <a:p>
            <a:r>
              <a:rPr lang="en-US" sz="1600" b="1" dirty="0">
                <a:solidFill>
                  <a:srgbClr val="FFFF00"/>
                </a:solidFill>
                <a:cs typeface="B Roya" panose="00000400000000000000" pitchFamily="2" charset="-78"/>
              </a:rPr>
              <a:t>Chat bot </a:t>
            </a:r>
            <a:r>
              <a:rPr lang="en-US" sz="1600" b="1" dirty="0" err="1">
                <a:solidFill>
                  <a:srgbClr val="FFFF00"/>
                </a:solidFill>
                <a:cs typeface="B Roya" panose="00000400000000000000" pitchFamily="2" charset="-78"/>
              </a:rPr>
              <a:t>Chinesss</a:t>
            </a:r>
            <a:endParaRPr lang="en-US" sz="1600" b="1" dirty="0">
              <a:solidFill>
                <a:srgbClr val="FFFF00"/>
              </a:solidFill>
              <a:cs typeface="B Roya" panose="00000400000000000000" pitchFamily="2" charset="-78"/>
            </a:endParaRPr>
          </a:p>
          <a:p>
            <a:r>
              <a:rPr lang="en-US" sz="1600" b="1" dirty="0">
                <a:solidFill>
                  <a:srgbClr val="FFFF00"/>
                </a:solidFill>
                <a:cs typeface="B Roya" panose="00000400000000000000" pitchFamily="2" charset="-78"/>
              </a:rPr>
              <a:t>https://chat.deepseek.com/</a:t>
            </a:r>
          </a:p>
          <a:p>
            <a:pPr algn="r" rtl="1"/>
            <a:r>
              <a:rPr lang="fa-IR" sz="1600" b="1" dirty="0">
                <a:solidFill>
                  <a:schemeClr val="bg1"/>
                </a:solidFill>
                <a:cs typeface="B Roya" panose="00000400000000000000" pitchFamily="2" charset="-78"/>
              </a:rPr>
              <a:t>هوش مصنوعی احتمالا چینی</a:t>
            </a:r>
          </a:p>
          <a:p>
            <a:endParaRPr lang="en-US" sz="1600" dirty="0">
              <a:solidFill>
                <a:schemeClr val="bg1"/>
              </a:solidFill>
              <a:cs typeface="B Roya" panose="00000400000000000000" pitchFamily="2" charset="-78"/>
            </a:endParaRPr>
          </a:p>
        </p:txBody>
      </p:sp>
      <p:sp>
        <p:nvSpPr>
          <p:cNvPr id="2" name="Rectangle 1"/>
          <p:cNvSpPr/>
          <p:nvPr/>
        </p:nvSpPr>
        <p:spPr>
          <a:xfrm>
            <a:off x="6977449" y="3830132"/>
            <a:ext cx="4357815" cy="2554545"/>
          </a:xfrm>
          <a:prstGeom prst="rect">
            <a:avLst/>
          </a:prstGeom>
        </p:spPr>
        <p:txBody>
          <a:bodyPr wrap="square">
            <a:spAutoFit/>
          </a:bodyPr>
          <a:lstStyle/>
          <a:p>
            <a:endParaRPr lang="fa-IR" sz="1600" dirty="0">
              <a:solidFill>
                <a:schemeClr val="bg1"/>
              </a:solidFill>
              <a:cs typeface="B Roya" panose="00000400000000000000" pitchFamily="2" charset="-78"/>
            </a:endParaRPr>
          </a:p>
          <a:p>
            <a:r>
              <a:rPr lang="en-US" sz="1600" dirty="0">
                <a:solidFill>
                  <a:srgbClr val="FFFF00"/>
                </a:solidFill>
                <a:cs typeface="B Roya" panose="00000400000000000000" pitchFamily="2" charset="-78"/>
              </a:rPr>
              <a:t>Chat to All AI</a:t>
            </a:r>
          </a:p>
          <a:p>
            <a:r>
              <a:rPr lang="en-US" sz="1600" dirty="0">
                <a:solidFill>
                  <a:schemeClr val="bg1"/>
                </a:solidFill>
                <a:cs typeface="B Roya" panose="00000400000000000000" pitchFamily="2" charset="-78"/>
              </a:rPr>
              <a:t>https://chat.lmsys.org/</a:t>
            </a:r>
          </a:p>
          <a:p>
            <a:r>
              <a:rPr lang="fa-IR" sz="1600" dirty="0">
                <a:solidFill>
                  <a:schemeClr val="bg1"/>
                </a:solidFill>
                <a:cs typeface="B Roya" panose="00000400000000000000" pitchFamily="2" charset="-78"/>
              </a:rPr>
              <a:t>چت با انواع هوش های مصنوعی</a:t>
            </a:r>
          </a:p>
          <a:p>
            <a:endParaRPr lang="fa-IR" sz="1600" dirty="0">
              <a:solidFill>
                <a:schemeClr val="bg1"/>
              </a:solidFill>
              <a:cs typeface="B Roya" panose="00000400000000000000" pitchFamily="2" charset="-78"/>
            </a:endParaRPr>
          </a:p>
          <a:p>
            <a:r>
              <a:rPr lang="en-US" sz="1600" dirty="0">
                <a:solidFill>
                  <a:schemeClr val="bg1"/>
                </a:solidFill>
                <a:cs typeface="B Roya" panose="00000400000000000000" pitchFamily="2" charset="-78"/>
              </a:rPr>
              <a:t>Image Generation </a:t>
            </a:r>
            <a:r>
              <a:rPr lang="en-US" sz="1600" dirty="0" smtClean="0">
                <a:solidFill>
                  <a:srgbClr val="FFFF00"/>
                </a:solidFill>
                <a:cs typeface="B Roya" panose="00000400000000000000" pitchFamily="2" charset="-78"/>
              </a:rPr>
              <a:t>https</a:t>
            </a:r>
            <a:r>
              <a:rPr lang="en-US" sz="1600" dirty="0">
                <a:solidFill>
                  <a:srgbClr val="FFFF00"/>
                </a:solidFill>
                <a:cs typeface="B Roya" panose="00000400000000000000" pitchFamily="2" charset="-78"/>
              </a:rPr>
              <a:t>://www.freepik.com/ai/image-generator</a:t>
            </a:r>
          </a:p>
          <a:p>
            <a:r>
              <a:rPr lang="en-US" sz="1600" dirty="0">
                <a:solidFill>
                  <a:schemeClr val="bg1"/>
                </a:solidFill>
                <a:cs typeface="B Roya" panose="00000400000000000000" pitchFamily="2" charset="-78"/>
              </a:rPr>
              <a:t> </a:t>
            </a:r>
          </a:p>
          <a:p>
            <a:r>
              <a:rPr lang="en-US" sz="1600" dirty="0" smtClean="0">
                <a:solidFill>
                  <a:schemeClr val="bg1"/>
                </a:solidFill>
                <a:cs typeface="B Roya" panose="00000400000000000000" pitchFamily="2" charset="-78"/>
              </a:rPr>
              <a:t>AI </a:t>
            </a:r>
            <a:r>
              <a:rPr lang="en-US" sz="1600" dirty="0">
                <a:solidFill>
                  <a:schemeClr val="bg1"/>
                </a:solidFill>
                <a:cs typeface="B Roya" panose="00000400000000000000" pitchFamily="2" charset="-78"/>
              </a:rPr>
              <a:t>Image Generation | </a:t>
            </a:r>
            <a:r>
              <a:rPr lang="en-US" sz="1600" dirty="0" err="1">
                <a:solidFill>
                  <a:schemeClr val="bg1"/>
                </a:solidFill>
                <a:cs typeface="B Roya" panose="00000400000000000000" pitchFamily="2" charset="-78"/>
              </a:rPr>
              <a:t>Leonardo.Ai</a:t>
            </a:r>
            <a:endParaRPr lang="en-US" sz="1600" dirty="0">
              <a:solidFill>
                <a:schemeClr val="bg1"/>
              </a:solidFill>
              <a:cs typeface="B Roya" panose="00000400000000000000" pitchFamily="2" charset="-78"/>
            </a:endParaRPr>
          </a:p>
          <a:p>
            <a:r>
              <a:rPr lang="en-US" sz="1600" dirty="0">
                <a:solidFill>
                  <a:srgbClr val="FFFF00"/>
                </a:solidFill>
                <a:cs typeface="B Roya" panose="00000400000000000000" pitchFamily="2" charset="-78"/>
              </a:rPr>
              <a:t>https://app.leonardo.ai/ai-generations</a:t>
            </a:r>
            <a:endParaRPr lang="en-US" sz="1600" dirty="0">
              <a:solidFill>
                <a:srgbClr val="FFFF00"/>
              </a:solidFill>
            </a:endParaRPr>
          </a:p>
        </p:txBody>
      </p:sp>
      <p:grpSp>
        <p:nvGrpSpPr>
          <p:cNvPr id="8" name="Group 7"/>
          <p:cNvGrpSpPr/>
          <p:nvPr/>
        </p:nvGrpSpPr>
        <p:grpSpPr>
          <a:xfrm>
            <a:off x="7185660" y="250048"/>
            <a:ext cx="4462642" cy="665993"/>
            <a:chOff x="1507383" y="1915639"/>
            <a:chExt cx="3535611" cy="613148"/>
          </a:xfrm>
        </p:grpSpPr>
        <p:sp>
          <p:nvSpPr>
            <p:cNvPr id="9" name="Rectangle 8"/>
            <p:cNvSpPr/>
            <p:nvPr/>
          </p:nvSpPr>
          <p:spPr>
            <a:xfrm>
              <a:off x="1507383" y="1915639"/>
              <a:ext cx="3535611" cy="613148"/>
            </a:xfrm>
            <a:prstGeom prst="rect">
              <a:avLst/>
            </a:prstGeom>
            <a:solidFill>
              <a:schemeClr val="accent6">
                <a:lumMod val="50000"/>
              </a:schemeClr>
            </a:solidFill>
            <a:ln>
              <a:solidFill>
                <a:schemeClr val="tx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0" name="Rectangle 9"/>
            <p:cNvSpPr/>
            <p:nvPr/>
          </p:nvSpPr>
          <p:spPr>
            <a:xfrm>
              <a:off x="1507383" y="1915639"/>
              <a:ext cx="3535611" cy="613148"/>
            </a:xfrm>
            <a:prstGeom prst="rect">
              <a:avLst/>
            </a:prstGeom>
            <a:solidFill>
              <a:srgbClr val="7030A0"/>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r" defTabSz="1600200" rtl="1">
                <a:lnSpc>
                  <a:spcPct val="90000"/>
                </a:lnSpc>
                <a:spcBef>
                  <a:spcPct val="0"/>
                </a:spcBef>
                <a:spcAft>
                  <a:spcPct val="35000"/>
                </a:spcAft>
              </a:pPr>
              <a:r>
                <a:rPr lang="fa-IR" sz="2000" b="1" dirty="0">
                  <a:effectLst>
                    <a:outerShdw blurRad="38100" dist="38100" dir="2700000" algn="tl">
                      <a:srgbClr val="000000">
                        <a:alpha val="43137"/>
                      </a:srgbClr>
                    </a:outerShdw>
                  </a:effectLst>
                  <a:cs typeface="B Roya" panose="00000400000000000000" pitchFamily="2" charset="-78"/>
                </a:rPr>
                <a:t>تا اینجا نحوه </a:t>
              </a:r>
              <a:r>
                <a:rPr lang="fa-IR" sz="2000" b="1" dirty="0" err="1">
                  <a:effectLst>
                    <a:outerShdw blurRad="38100" dist="38100" dir="2700000" algn="tl">
                      <a:srgbClr val="000000">
                        <a:alpha val="43137"/>
                      </a:srgbClr>
                    </a:outerShdw>
                  </a:effectLst>
                  <a:cs typeface="B Roya" panose="00000400000000000000" pitchFamily="2" charset="-78"/>
                </a:rPr>
                <a:t>پرامپ</a:t>
              </a:r>
              <a:r>
                <a:rPr lang="fa-IR" sz="2000" b="1" dirty="0">
                  <a:effectLst>
                    <a:outerShdw blurRad="38100" dist="38100" dir="2700000" algn="tl">
                      <a:srgbClr val="000000">
                        <a:alpha val="43137"/>
                      </a:srgbClr>
                    </a:outerShdw>
                  </a:effectLst>
                  <a:cs typeface="B Roya" panose="00000400000000000000" pitchFamily="2" charset="-78"/>
                </a:rPr>
                <a:t> </a:t>
              </a:r>
              <a:r>
                <a:rPr lang="fa-IR" sz="2000" b="1" dirty="0" err="1">
                  <a:effectLst>
                    <a:outerShdw blurRad="38100" dist="38100" dir="2700000" algn="tl">
                      <a:srgbClr val="000000">
                        <a:alpha val="43137"/>
                      </a:srgbClr>
                    </a:outerShdw>
                  </a:effectLst>
                  <a:cs typeface="B Roya" panose="00000400000000000000" pitchFamily="2" charset="-78"/>
                </a:rPr>
                <a:t>نویسی</a:t>
              </a:r>
              <a:r>
                <a:rPr lang="fa-IR" sz="2000" b="1" dirty="0">
                  <a:effectLst>
                    <a:outerShdw blurRad="38100" dist="38100" dir="2700000" algn="tl">
                      <a:srgbClr val="000000">
                        <a:alpha val="43137"/>
                      </a:srgbClr>
                    </a:outerShdw>
                  </a:effectLst>
                  <a:cs typeface="B Roya" panose="00000400000000000000" pitchFamily="2" charset="-78"/>
                </a:rPr>
                <a:t> و پرسیدن آشنا شدیم اکنون به معرفی سرویس ها می </a:t>
              </a:r>
              <a:r>
                <a:rPr lang="fa-IR" sz="2000" b="1" dirty="0" smtClean="0">
                  <a:effectLst>
                    <a:outerShdw blurRad="38100" dist="38100" dir="2700000" algn="tl">
                      <a:srgbClr val="000000">
                        <a:alpha val="43137"/>
                      </a:srgbClr>
                    </a:outerShdw>
                  </a:effectLst>
                  <a:cs typeface="B Roya" panose="00000400000000000000" pitchFamily="2" charset="-78"/>
                </a:rPr>
                <a:t>پردازیم</a:t>
              </a:r>
              <a:endParaRPr lang="fa-IR" sz="2000" b="1" dirty="0">
                <a:effectLst>
                  <a:outerShdw blurRad="38100" dist="38100" dir="2700000" algn="tl">
                    <a:srgbClr val="000000">
                      <a:alpha val="43137"/>
                    </a:srgbClr>
                  </a:outerShdw>
                </a:effectLst>
                <a:cs typeface="B Roya" panose="00000400000000000000" pitchFamily="2" charset="-78"/>
              </a:endParaRPr>
            </a:p>
          </p:txBody>
        </p:sp>
      </p:grpSp>
    </p:spTree>
    <p:extLst>
      <p:ext uri="{BB962C8B-B14F-4D97-AF65-F5344CB8AC3E}">
        <p14:creationId xmlns:p14="http://schemas.microsoft.com/office/powerpoint/2010/main" val="3264365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5660" y="1499287"/>
            <a:ext cx="4462642" cy="2789151"/>
          </a:xfrm>
          <a:prstGeom prst="rect">
            <a:avLst/>
          </a:prstGeom>
        </p:spPr>
      </p:pic>
      <p:sp>
        <p:nvSpPr>
          <p:cNvPr id="6" name="Rectangle 5"/>
          <p:cNvSpPr/>
          <p:nvPr/>
        </p:nvSpPr>
        <p:spPr>
          <a:xfrm>
            <a:off x="280084" y="916041"/>
            <a:ext cx="6551347" cy="5432256"/>
          </a:xfrm>
          <a:prstGeom prst="rect">
            <a:avLst/>
          </a:prstGeom>
        </p:spPr>
        <p:txBody>
          <a:bodyPr wrap="square">
            <a:spAutoFit/>
          </a:bodyPr>
          <a:lstStyle/>
          <a:p>
            <a:pPr algn="r" rtl="1">
              <a:lnSpc>
                <a:spcPct val="150000"/>
              </a:lnSpc>
            </a:pPr>
            <a:r>
              <a:rPr lang="fa-IR" b="1" dirty="0">
                <a:solidFill>
                  <a:schemeClr val="bg1"/>
                </a:solidFill>
                <a:cs typeface="B Roya" panose="00000400000000000000" pitchFamily="2" charset="-78"/>
              </a:rPr>
              <a:t>یک امکان عالی و جذاب که من فکر </a:t>
            </a:r>
            <a:r>
              <a:rPr lang="fa-IR" b="1" dirty="0" err="1">
                <a:solidFill>
                  <a:schemeClr val="bg1"/>
                </a:solidFill>
                <a:cs typeface="B Roya" panose="00000400000000000000" pitchFamily="2" charset="-78"/>
              </a:rPr>
              <a:t>نمی</a:t>
            </a:r>
            <a:r>
              <a:rPr lang="fa-IR" b="1" dirty="0">
                <a:solidFill>
                  <a:schemeClr val="bg1"/>
                </a:solidFill>
                <a:cs typeface="B Roya" panose="00000400000000000000" pitchFamily="2" charset="-78"/>
              </a:rPr>
              <a:t> کردم به این زودی به این سادگی در دسترس قرار گیرد اکنون </a:t>
            </a:r>
            <a:r>
              <a:rPr lang="fa-IR" b="1" dirty="0" smtClean="0">
                <a:solidFill>
                  <a:schemeClr val="bg1"/>
                </a:solidFill>
                <a:cs typeface="B Roya" panose="00000400000000000000" pitchFamily="2" charset="-78"/>
              </a:rPr>
              <a:t>توسط </a:t>
            </a:r>
            <a:r>
              <a:rPr lang="en-US" b="1" dirty="0" err="1" smtClean="0">
                <a:solidFill>
                  <a:schemeClr val="bg1"/>
                </a:solidFill>
                <a:cs typeface="B Roya" panose="00000400000000000000" pitchFamily="2" charset="-78"/>
              </a:rPr>
              <a:t>mu.chat</a:t>
            </a:r>
            <a:r>
              <a:rPr lang="fa-IR" b="1" dirty="0" smtClean="0">
                <a:solidFill>
                  <a:schemeClr val="bg1"/>
                </a:solidFill>
                <a:cs typeface="B Roya" panose="00000400000000000000" pitchFamily="2" charset="-78"/>
              </a:rPr>
              <a:t> </a:t>
            </a:r>
            <a:r>
              <a:rPr lang="en-US" b="1" dirty="0" smtClean="0">
                <a:solidFill>
                  <a:schemeClr val="bg1"/>
                </a:solidFill>
                <a:cs typeface="B Roya" panose="00000400000000000000" pitchFamily="2" charset="-78"/>
              </a:rPr>
              <a:t> </a:t>
            </a:r>
            <a:r>
              <a:rPr lang="fa-IR" b="1" dirty="0" err="1">
                <a:solidFill>
                  <a:schemeClr val="bg1"/>
                </a:solidFill>
                <a:cs typeface="B Roya" panose="00000400000000000000" pitchFamily="2" charset="-78"/>
              </a:rPr>
              <a:t>بصورت</a:t>
            </a:r>
            <a:r>
              <a:rPr lang="fa-IR" b="1" dirty="0">
                <a:solidFill>
                  <a:schemeClr val="bg1"/>
                </a:solidFill>
                <a:cs typeface="B Roya" panose="00000400000000000000" pitchFamily="2" charset="-78"/>
              </a:rPr>
              <a:t> رایگان در دسترس است!</a:t>
            </a:r>
          </a:p>
          <a:p>
            <a:pPr algn="r" rtl="1">
              <a:lnSpc>
                <a:spcPct val="150000"/>
              </a:lnSpc>
            </a:pPr>
            <a:r>
              <a:rPr lang="fa-IR" b="1" dirty="0">
                <a:solidFill>
                  <a:schemeClr val="bg1"/>
                </a:solidFill>
                <a:cs typeface="B Roya" panose="00000400000000000000" pitchFamily="2" charset="-78"/>
              </a:rPr>
              <a:t>مثلا من فایل ورد ۱۵۵ صفحه ای یک گزارش  را برای تست به برنامه دادم و </a:t>
            </a:r>
            <a:r>
              <a:rPr lang="fa-IR" b="1" dirty="0" err="1">
                <a:solidFill>
                  <a:schemeClr val="bg1"/>
                </a:solidFill>
                <a:cs typeface="B Roya" panose="00000400000000000000" pitchFamily="2" charset="-78"/>
              </a:rPr>
              <a:t>بسادگی</a:t>
            </a:r>
            <a:r>
              <a:rPr lang="fa-IR" b="1" dirty="0">
                <a:solidFill>
                  <a:schemeClr val="bg1"/>
                </a:solidFill>
                <a:cs typeface="B Roya" panose="00000400000000000000" pitchFamily="2" charset="-78"/>
              </a:rPr>
              <a:t> و با تایپ </a:t>
            </a:r>
            <a:r>
              <a:rPr lang="fa-IR" b="1" dirty="0" err="1">
                <a:solidFill>
                  <a:schemeClr val="bg1"/>
                </a:solidFill>
                <a:cs typeface="B Roya" panose="00000400000000000000" pitchFamily="2" charset="-78"/>
              </a:rPr>
              <a:t>سوالاتم</a:t>
            </a:r>
            <a:r>
              <a:rPr lang="fa-IR" b="1" dirty="0">
                <a:solidFill>
                  <a:schemeClr val="bg1"/>
                </a:solidFill>
                <a:cs typeface="B Roya" panose="00000400000000000000" pitchFamily="2" charset="-78"/>
              </a:rPr>
              <a:t> اطلاعات دقیق و کامل از گزارش گرفتم.</a:t>
            </a:r>
          </a:p>
          <a:p>
            <a:pPr algn="r" rtl="1">
              <a:lnSpc>
                <a:spcPct val="150000"/>
              </a:lnSpc>
            </a:pPr>
            <a:r>
              <a:rPr lang="fa-IR" b="1" dirty="0">
                <a:solidFill>
                  <a:schemeClr val="bg1"/>
                </a:solidFill>
                <a:cs typeface="B Roya" panose="00000400000000000000" pitchFamily="2" charset="-78"/>
              </a:rPr>
              <a:t>هر سوالی که در رابطه با اطلاعات موجود در فایل است را خیلی ساده می توانید بپرسید، البته این امکان برای حجم زیادی از اطلاعات درهم و آشفته بسیار عالی تر است که </a:t>
            </a:r>
            <a:r>
              <a:rPr lang="fa-IR" b="1" dirty="0" err="1">
                <a:solidFill>
                  <a:schemeClr val="bg1"/>
                </a:solidFill>
                <a:cs typeface="B Roya" panose="00000400000000000000" pitchFamily="2" charset="-78"/>
              </a:rPr>
              <a:t>نمی</a:t>
            </a:r>
            <a:r>
              <a:rPr lang="fa-IR" b="1" dirty="0">
                <a:solidFill>
                  <a:schemeClr val="bg1"/>
                </a:solidFill>
                <a:cs typeface="B Roya" panose="00000400000000000000" pitchFamily="2" charset="-78"/>
              </a:rPr>
              <a:t> توان با ورق زدن و </a:t>
            </a:r>
            <a:r>
              <a:rPr lang="fa-IR" b="1" dirty="0" smtClean="0">
                <a:solidFill>
                  <a:schemeClr val="bg1"/>
                </a:solidFill>
                <a:cs typeface="B Roya" panose="00000400000000000000" pitchFamily="2" charset="-78"/>
              </a:rPr>
              <a:t>جستجوی </a:t>
            </a:r>
            <a:r>
              <a:rPr lang="fa-IR" b="1" dirty="0">
                <a:solidFill>
                  <a:schemeClr val="bg1"/>
                </a:solidFill>
                <a:cs typeface="B Roya" panose="00000400000000000000" pitchFamily="2" charset="-78"/>
              </a:rPr>
              <a:t>سنتی چیزی را پیدا کرد.</a:t>
            </a:r>
          </a:p>
          <a:p>
            <a:pPr algn="r" rtl="1">
              <a:lnSpc>
                <a:spcPct val="150000"/>
              </a:lnSpc>
            </a:pPr>
            <a:r>
              <a:rPr lang="fa-IR" b="1" dirty="0">
                <a:solidFill>
                  <a:schemeClr val="bg1"/>
                </a:solidFill>
                <a:cs typeface="B Roya" panose="00000400000000000000" pitchFamily="2" charset="-78"/>
              </a:rPr>
              <a:t>کیفیت </a:t>
            </a:r>
            <a:r>
              <a:rPr lang="fa-IR" b="1" dirty="0" err="1">
                <a:solidFill>
                  <a:schemeClr val="bg1"/>
                </a:solidFill>
                <a:cs typeface="B Roya" panose="00000400000000000000" pitchFamily="2" charset="-78"/>
              </a:rPr>
              <a:t>تستی</a:t>
            </a:r>
            <a:r>
              <a:rPr lang="fa-IR" b="1" dirty="0">
                <a:solidFill>
                  <a:schemeClr val="bg1"/>
                </a:solidFill>
                <a:cs typeface="B Roya" panose="00000400000000000000" pitchFamily="2" charset="-78"/>
              </a:rPr>
              <a:t> که من انجام دادم </a:t>
            </a:r>
            <a:r>
              <a:rPr lang="fa-IR" b="1" dirty="0" err="1">
                <a:solidFill>
                  <a:schemeClr val="bg1"/>
                </a:solidFill>
                <a:cs typeface="B Roya" panose="00000400000000000000" pitchFamily="2" charset="-78"/>
              </a:rPr>
              <a:t>واقعا</a:t>
            </a:r>
            <a:r>
              <a:rPr lang="fa-IR" b="1" dirty="0">
                <a:solidFill>
                  <a:schemeClr val="bg1"/>
                </a:solidFill>
                <a:cs typeface="B Roya" panose="00000400000000000000" pitchFamily="2" charset="-78"/>
              </a:rPr>
              <a:t> فراتر از تصورم بود.</a:t>
            </a:r>
          </a:p>
          <a:p>
            <a:pPr algn="r" rtl="1">
              <a:lnSpc>
                <a:spcPct val="150000"/>
              </a:lnSpc>
            </a:pPr>
            <a:r>
              <a:rPr lang="fa-IR" b="1" dirty="0">
                <a:solidFill>
                  <a:schemeClr val="bg1"/>
                </a:solidFill>
                <a:cs typeface="B Roya" panose="00000400000000000000" pitchFamily="2" charset="-78"/>
              </a:rPr>
              <a:t>یک </a:t>
            </a:r>
            <a:r>
              <a:rPr lang="fa-IR" b="1" dirty="0" err="1">
                <a:solidFill>
                  <a:schemeClr val="bg1"/>
                </a:solidFill>
                <a:cs typeface="B Roya" panose="00000400000000000000" pitchFamily="2" charset="-78"/>
              </a:rPr>
              <a:t>اکانت</a:t>
            </a:r>
            <a:r>
              <a:rPr lang="fa-IR" b="1" dirty="0">
                <a:solidFill>
                  <a:schemeClr val="bg1"/>
                </a:solidFill>
                <a:cs typeface="B Roya" panose="00000400000000000000" pitchFamily="2" charset="-78"/>
              </a:rPr>
              <a:t>  رایگان بسازید و تست کنید.</a:t>
            </a:r>
          </a:p>
          <a:p>
            <a:pPr algn="r" rtl="1"/>
            <a:endParaRPr lang="fa-IR" sz="2000" dirty="0">
              <a:solidFill>
                <a:schemeClr val="bg1"/>
              </a:solidFill>
              <a:cs typeface="B Roya" panose="00000400000000000000" pitchFamily="2" charset="-78"/>
            </a:endParaRPr>
          </a:p>
          <a:p>
            <a:pPr algn="l"/>
            <a:r>
              <a:rPr lang="en-US" sz="2400" b="1" dirty="0" smtClean="0">
                <a:solidFill>
                  <a:srgbClr val="FFFF00"/>
                </a:solidFill>
                <a:cs typeface="B Roya" panose="00000400000000000000" pitchFamily="2" charset="-78"/>
              </a:rPr>
              <a:t>https</a:t>
            </a:r>
            <a:r>
              <a:rPr lang="en-US" sz="2400" b="1" dirty="0">
                <a:solidFill>
                  <a:srgbClr val="FFFF00"/>
                </a:solidFill>
                <a:cs typeface="B Roya" panose="00000400000000000000" pitchFamily="2" charset="-78"/>
              </a:rPr>
              <a:t>://mu.chat/</a:t>
            </a:r>
          </a:p>
          <a:p>
            <a:pPr algn="r" rtl="1"/>
            <a:r>
              <a:rPr lang="en-US" sz="2000" dirty="0">
                <a:solidFill>
                  <a:schemeClr val="bg1"/>
                </a:solidFill>
                <a:cs typeface="B Roya" panose="00000400000000000000" pitchFamily="2" charset="-78"/>
              </a:rPr>
              <a:t> </a:t>
            </a:r>
          </a:p>
          <a:p>
            <a:pPr algn="r" rtl="1"/>
            <a:endParaRPr lang="en-US" sz="2000" dirty="0">
              <a:solidFill>
                <a:schemeClr val="bg1"/>
              </a:solidFill>
              <a:cs typeface="B Roya" panose="00000400000000000000" pitchFamily="2" charset="-78"/>
            </a:endParaRPr>
          </a:p>
          <a:p>
            <a:pPr algn="r" rtl="1"/>
            <a:r>
              <a:rPr lang="en-US" sz="2000" dirty="0">
                <a:solidFill>
                  <a:schemeClr val="bg1"/>
                </a:solidFill>
                <a:cs typeface="B Roya" panose="00000400000000000000" pitchFamily="2" charset="-78"/>
              </a:rPr>
              <a:t> </a:t>
            </a:r>
          </a:p>
        </p:txBody>
      </p:sp>
      <p:grpSp>
        <p:nvGrpSpPr>
          <p:cNvPr id="8" name="Group 7"/>
          <p:cNvGrpSpPr/>
          <p:nvPr/>
        </p:nvGrpSpPr>
        <p:grpSpPr>
          <a:xfrm>
            <a:off x="7185660" y="250048"/>
            <a:ext cx="4462642" cy="665993"/>
            <a:chOff x="1507383" y="1915639"/>
            <a:chExt cx="3535611" cy="613148"/>
          </a:xfrm>
        </p:grpSpPr>
        <p:sp>
          <p:nvSpPr>
            <p:cNvPr id="9" name="Rectangle 8"/>
            <p:cNvSpPr/>
            <p:nvPr/>
          </p:nvSpPr>
          <p:spPr>
            <a:xfrm>
              <a:off x="1507383" y="1915639"/>
              <a:ext cx="3535611" cy="613148"/>
            </a:xfrm>
            <a:prstGeom prst="rect">
              <a:avLst/>
            </a:prstGeom>
            <a:solidFill>
              <a:schemeClr val="accent6">
                <a:lumMod val="50000"/>
              </a:schemeClr>
            </a:solidFill>
            <a:ln>
              <a:solidFill>
                <a:schemeClr val="tx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0" name="Rectangle 9"/>
            <p:cNvSpPr/>
            <p:nvPr/>
          </p:nvSpPr>
          <p:spPr>
            <a:xfrm>
              <a:off x="1507383" y="1915639"/>
              <a:ext cx="3535611" cy="613148"/>
            </a:xfrm>
            <a:prstGeom prst="rect">
              <a:avLst/>
            </a:prstGeom>
            <a:solidFill>
              <a:srgbClr val="7030A0"/>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r" defTabSz="1600200" rtl="1">
                <a:lnSpc>
                  <a:spcPct val="90000"/>
                </a:lnSpc>
                <a:spcBef>
                  <a:spcPct val="0"/>
                </a:spcBef>
                <a:spcAft>
                  <a:spcPct val="35000"/>
                </a:spcAft>
              </a:pPr>
              <a:r>
                <a:rPr lang="fa-IR" sz="2000" b="1" dirty="0">
                  <a:effectLst>
                    <a:outerShdw blurRad="38100" dist="38100" dir="2700000" algn="tl">
                      <a:srgbClr val="000000">
                        <a:alpha val="43137"/>
                      </a:srgbClr>
                    </a:outerShdw>
                  </a:effectLst>
                  <a:cs typeface="B Roya" panose="00000400000000000000" pitchFamily="2" charset="-78"/>
                </a:rPr>
                <a:t>تا اینجا نحوه </a:t>
              </a:r>
              <a:r>
                <a:rPr lang="fa-IR" sz="2000" b="1" dirty="0" err="1">
                  <a:effectLst>
                    <a:outerShdw blurRad="38100" dist="38100" dir="2700000" algn="tl">
                      <a:srgbClr val="000000">
                        <a:alpha val="43137"/>
                      </a:srgbClr>
                    </a:outerShdw>
                  </a:effectLst>
                  <a:cs typeface="B Roya" panose="00000400000000000000" pitchFamily="2" charset="-78"/>
                </a:rPr>
                <a:t>پرامپ</a:t>
              </a:r>
              <a:r>
                <a:rPr lang="fa-IR" sz="2000" b="1" dirty="0">
                  <a:effectLst>
                    <a:outerShdw blurRad="38100" dist="38100" dir="2700000" algn="tl">
                      <a:srgbClr val="000000">
                        <a:alpha val="43137"/>
                      </a:srgbClr>
                    </a:outerShdw>
                  </a:effectLst>
                  <a:cs typeface="B Roya" panose="00000400000000000000" pitchFamily="2" charset="-78"/>
                </a:rPr>
                <a:t> </a:t>
              </a:r>
              <a:r>
                <a:rPr lang="fa-IR" sz="2000" b="1" dirty="0" err="1">
                  <a:effectLst>
                    <a:outerShdw blurRad="38100" dist="38100" dir="2700000" algn="tl">
                      <a:srgbClr val="000000">
                        <a:alpha val="43137"/>
                      </a:srgbClr>
                    </a:outerShdw>
                  </a:effectLst>
                  <a:cs typeface="B Roya" panose="00000400000000000000" pitchFamily="2" charset="-78"/>
                </a:rPr>
                <a:t>نویسی</a:t>
              </a:r>
              <a:r>
                <a:rPr lang="fa-IR" sz="2000" b="1" dirty="0">
                  <a:effectLst>
                    <a:outerShdw blurRad="38100" dist="38100" dir="2700000" algn="tl">
                      <a:srgbClr val="000000">
                        <a:alpha val="43137"/>
                      </a:srgbClr>
                    </a:outerShdw>
                  </a:effectLst>
                  <a:cs typeface="B Roya" panose="00000400000000000000" pitchFamily="2" charset="-78"/>
                </a:rPr>
                <a:t> و پرسیدن آشنا شدیم اکنون به معرفی سرویس ها می </a:t>
              </a:r>
              <a:r>
                <a:rPr lang="fa-IR" sz="2000" b="1" dirty="0" smtClean="0">
                  <a:effectLst>
                    <a:outerShdw blurRad="38100" dist="38100" dir="2700000" algn="tl">
                      <a:srgbClr val="000000">
                        <a:alpha val="43137"/>
                      </a:srgbClr>
                    </a:outerShdw>
                  </a:effectLst>
                  <a:cs typeface="B Roya" panose="00000400000000000000" pitchFamily="2" charset="-78"/>
                </a:rPr>
                <a:t>پردازیم</a:t>
              </a:r>
              <a:endParaRPr lang="fa-IR" sz="2000" b="1" dirty="0">
                <a:effectLst>
                  <a:outerShdw blurRad="38100" dist="38100" dir="2700000" algn="tl">
                    <a:srgbClr val="000000">
                      <a:alpha val="43137"/>
                    </a:srgbClr>
                  </a:outerShdw>
                </a:effectLst>
                <a:cs typeface="B Roya" panose="00000400000000000000" pitchFamily="2" charset="-78"/>
              </a:endParaRPr>
            </a:p>
          </p:txBody>
        </p:sp>
      </p:grpSp>
    </p:spTree>
    <p:extLst>
      <p:ext uri="{BB962C8B-B14F-4D97-AF65-F5344CB8AC3E}">
        <p14:creationId xmlns:p14="http://schemas.microsoft.com/office/powerpoint/2010/main" val="1983860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37748" y="535090"/>
            <a:ext cx="3535611" cy="613148"/>
            <a:chOff x="1507383" y="1915639"/>
            <a:chExt cx="3535611" cy="613148"/>
          </a:xfrm>
        </p:grpSpPr>
        <p:sp>
          <p:nvSpPr>
            <p:cNvPr id="7" name="Rectangle 6"/>
            <p:cNvSpPr/>
            <p:nvPr/>
          </p:nvSpPr>
          <p:spPr>
            <a:xfrm>
              <a:off x="1507383" y="1915639"/>
              <a:ext cx="3535611" cy="613148"/>
            </a:xfrm>
            <a:prstGeom prst="rect">
              <a:avLst/>
            </a:prstGeom>
            <a:solidFill>
              <a:schemeClr val="accent6">
                <a:lumMod val="50000"/>
              </a:schemeClr>
            </a:solidFill>
            <a:ln>
              <a:solidFill>
                <a:schemeClr val="tx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8" name="Rectangle 7"/>
            <p:cNvSpPr/>
            <p:nvPr/>
          </p:nvSpPr>
          <p:spPr>
            <a:xfrm>
              <a:off x="1507383" y="1915639"/>
              <a:ext cx="3535611" cy="613148"/>
            </a:xfrm>
            <a:prstGeom prst="rect">
              <a:avLst/>
            </a:prstGeom>
            <a:solidFill>
              <a:srgbClr val="7030A0"/>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b="1" dirty="0" smtClean="0">
                  <a:effectLst>
                    <a:outerShdw blurRad="38100" dist="38100" dir="2700000" algn="tl">
                      <a:srgbClr val="000000">
                        <a:alpha val="43137"/>
                      </a:srgbClr>
                    </a:outerShdw>
                  </a:effectLst>
                  <a:cs typeface="B Roya" panose="00000400000000000000" pitchFamily="2" charset="-78"/>
                </a:rPr>
                <a:t>پ</a:t>
              </a:r>
              <a:endParaRPr lang="en-US" sz="3600" b="1" kern="1200" dirty="0">
                <a:effectLst>
                  <a:outerShdw blurRad="38100" dist="38100" dir="2700000" algn="tl">
                    <a:srgbClr val="000000">
                      <a:alpha val="43137"/>
                    </a:srgbClr>
                  </a:outerShdw>
                </a:effectLst>
                <a:cs typeface="B Roya" panose="00000400000000000000" pitchFamily="2" charset="-78"/>
              </a:endParaRPr>
            </a:p>
          </p:txBody>
        </p:sp>
      </p:grpSp>
    </p:spTree>
    <p:extLst>
      <p:ext uri="{BB962C8B-B14F-4D97-AF65-F5344CB8AC3E}">
        <p14:creationId xmlns:p14="http://schemas.microsoft.com/office/powerpoint/2010/main" val="1567752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3120" y="1143901"/>
            <a:ext cx="11163993" cy="4524315"/>
          </a:xfrm>
          <a:prstGeom prst="rect">
            <a:avLst/>
          </a:prstGeom>
          <a:noFill/>
        </p:spPr>
        <p:txBody>
          <a:bodyPr wrap="square" rtlCol="0">
            <a:spAutoFit/>
          </a:bodyPr>
          <a:lstStyle/>
          <a:p>
            <a:pPr algn="just" rtl="1"/>
            <a:r>
              <a:rPr lang="fa-IR" sz="3600" b="1" dirty="0">
                <a:solidFill>
                  <a:srgbClr val="FFFF00"/>
                </a:solidFill>
                <a:effectLst>
                  <a:outerShdw blurRad="38100" dist="38100" dir="2700000" algn="tl">
                    <a:srgbClr val="000000">
                      <a:alpha val="43137"/>
                    </a:srgbClr>
                  </a:outerShdw>
                </a:effectLst>
                <a:cs typeface="B Roya" panose="00000400000000000000" pitchFamily="2" charset="-78"/>
              </a:rPr>
              <a:t>«هوش مصنوعی محدود» </a:t>
            </a:r>
            <a:r>
              <a:rPr lang="en-US" sz="3600" b="1" dirty="0">
                <a:solidFill>
                  <a:srgbClr val="FFFF00"/>
                </a:solidFill>
                <a:effectLst>
                  <a:outerShdw blurRad="38100" dist="38100" dir="2700000" algn="tl">
                    <a:srgbClr val="000000">
                      <a:alpha val="43137"/>
                    </a:srgbClr>
                  </a:outerShdw>
                </a:effectLst>
                <a:cs typeface="B Roya" panose="00000400000000000000" pitchFamily="2" charset="-78"/>
              </a:rPr>
              <a:t>Artificial Narrow Intelligence (ANI) </a:t>
            </a:r>
            <a:endParaRPr lang="fa-IR" sz="3600" b="1" dirty="0" smtClean="0">
              <a:solidFill>
                <a:srgbClr val="FFFF00"/>
              </a:solidFill>
              <a:effectLst>
                <a:outerShdw blurRad="38100" dist="38100" dir="2700000" algn="tl">
                  <a:srgbClr val="000000">
                    <a:alpha val="43137"/>
                  </a:srgbClr>
                </a:outerShdw>
              </a:effectLst>
              <a:cs typeface="B Roya" panose="00000400000000000000" pitchFamily="2" charset="-78"/>
            </a:endParaRPr>
          </a:p>
          <a:p>
            <a:pPr algn="just" rtl="1"/>
            <a:endParaRPr lang="fa-IR" sz="3600" b="1" dirty="0">
              <a:solidFill>
                <a:srgbClr val="FFFF00"/>
              </a:solidFill>
              <a:effectLst>
                <a:outerShdw blurRad="38100" dist="38100" dir="2700000" algn="tl">
                  <a:srgbClr val="000000">
                    <a:alpha val="43137"/>
                  </a:srgbClr>
                </a:outerShdw>
              </a:effectLst>
              <a:cs typeface="B Roya" panose="00000400000000000000" pitchFamily="2" charset="-78"/>
            </a:endParaRPr>
          </a:p>
          <a:p>
            <a:pPr algn="just" rtl="1"/>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هوش مصنوعی محدود </a:t>
            </a:r>
            <a:r>
              <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rPr>
              <a:t>صرفا </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بر یک کارکرد خاص متمرکز است و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نمی‌تواند</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فراتر از آن فعالیت کند. </a:t>
            </a:r>
          </a:p>
          <a:p>
            <a:pPr algn="just" rtl="1"/>
            <a:r>
              <a:rPr lang="fa-IR" sz="3600" b="1" dirty="0">
                <a:solidFill>
                  <a:srgbClr val="FFFF00"/>
                </a:solidFill>
                <a:effectLst>
                  <a:outerShdw blurRad="38100" dist="38100" dir="2700000" algn="tl">
                    <a:srgbClr val="000000">
                      <a:alpha val="43137"/>
                    </a:srgbClr>
                  </a:outerShdw>
                </a:effectLst>
                <a:cs typeface="B Roya" panose="00000400000000000000" pitchFamily="2" charset="-78"/>
              </a:rPr>
              <a:t>دستیار صوتی </a:t>
            </a:r>
            <a:r>
              <a:rPr lang="fa-IR" sz="3600" b="1" dirty="0" smtClean="0">
                <a:solidFill>
                  <a:srgbClr val="FFFF00"/>
                </a:solidFill>
                <a:effectLst>
                  <a:outerShdw blurRad="38100" dist="38100" dir="2700000" algn="tl">
                    <a:srgbClr val="000000">
                      <a:alpha val="43137"/>
                    </a:srgbClr>
                  </a:outerShdw>
                </a:effectLst>
                <a:cs typeface="B Roya" panose="00000400000000000000" pitchFamily="2" charset="-78"/>
              </a:rPr>
              <a:t>هوشمند گوشی ها </a:t>
            </a:r>
            <a:r>
              <a:rPr lang="fa-IR" sz="3600" b="1" dirty="0" err="1" smtClean="0">
                <a:solidFill>
                  <a:schemeClr val="bg1"/>
                </a:solidFill>
                <a:effectLst>
                  <a:outerShdw blurRad="38100" dist="38100" dir="2700000" algn="tl">
                    <a:srgbClr val="000000">
                      <a:alpha val="43137"/>
                    </a:srgbClr>
                  </a:outerShdw>
                </a:effectLst>
                <a:cs typeface="B Roya" panose="00000400000000000000" pitchFamily="2" charset="-78"/>
              </a:rPr>
              <a:t>نمونه‌ای</a:t>
            </a:r>
            <a:r>
              <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rPr>
              <a:t> </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از هوش مصنوعی محدود است که با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مجموعه‌ای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از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کارکردهای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از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پیش‌تعریف‌شده</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عمل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می‌کند</a:t>
            </a:r>
            <a:r>
              <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rPr>
              <a:t>.</a:t>
            </a:r>
          </a:p>
          <a:p>
            <a:pPr algn="just" rtl="1"/>
            <a:r>
              <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rPr>
              <a:t>برخی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نمونه‌های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دیگر از هوش مصنوعی </a:t>
            </a:r>
            <a:r>
              <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rPr>
              <a:t>محدود،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برنامه‌های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a:t>
            </a:r>
            <a:r>
              <a:rPr lang="fa-IR" sz="3600" b="1" dirty="0">
                <a:solidFill>
                  <a:srgbClr val="FFFF00"/>
                </a:solidFill>
                <a:effectLst>
                  <a:outerShdw blurRad="38100" dist="38100" dir="2700000" algn="tl">
                    <a:srgbClr val="000000">
                      <a:alpha val="43137"/>
                    </a:srgbClr>
                  </a:outerShdw>
                </a:effectLst>
                <a:cs typeface="B Roya" panose="00000400000000000000" pitchFamily="2" charset="-78"/>
              </a:rPr>
              <a:t>شناسایی چهره تصویر </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و </a:t>
            </a:r>
            <a:r>
              <a:rPr lang="fa-IR" sz="3600" b="1" dirty="0">
                <a:solidFill>
                  <a:srgbClr val="FFFF00"/>
                </a:solidFill>
                <a:effectLst>
                  <a:outerShdw blurRad="38100" dist="38100" dir="2700000" algn="tl">
                    <a:srgbClr val="000000">
                      <a:alpha val="43137"/>
                    </a:srgbClr>
                  </a:outerShdw>
                </a:effectLst>
                <a:cs typeface="B Roya" panose="00000400000000000000" pitchFamily="2" charset="-78"/>
              </a:rPr>
              <a:t>اتومبیل های خود ران </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است.</a:t>
            </a:r>
          </a:p>
        </p:txBody>
      </p:sp>
      <p:grpSp>
        <p:nvGrpSpPr>
          <p:cNvPr id="4" name="Group 3"/>
          <p:cNvGrpSpPr/>
          <p:nvPr/>
        </p:nvGrpSpPr>
        <p:grpSpPr>
          <a:xfrm>
            <a:off x="7917742" y="518643"/>
            <a:ext cx="3609371" cy="625258"/>
            <a:chOff x="6198944" y="1915639"/>
            <a:chExt cx="3609371" cy="625258"/>
          </a:xfrm>
        </p:grpSpPr>
        <p:sp>
          <p:nvSpPr>
            <p:cNvPr id="7" name="Rectangle 6"/>
            <p:cNvSpPr/>
            <p:nvPr/>
          </p:nvSpPr>
          <p:spPr>
            <a:xfrm>
              <a:off x="6198944" y="1915639"/>
              <a:ext cx="3609371" cy="625258"/>
            </a:xfrm>
            <a:prstGeom prst="rect">
              <a:avLst/>
            </a:prstGeom>
            <a:solidFill>
              <a:srgbClr val="C00000"/>
            </a:solidFill>
            <a:ln>
              <a:solidFill>
                <a:schemeClr val="tx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8" name="Rectangle 7"/>
            <p:cNvSpPr/>
            <p:nvPr/>
          </p:nvSpPr>
          <p:spPr>
            <a:xfrm>
              <a:off x="6198944" y="1915639"/>
              <a:ext cx="3609371" cy="625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a-IR" sz="3600" b="1" kern="1200" dirty="0">
                  <a:effectLst>
                    <a:outerShdw blurRad="38100" dist="38100" dir="2700000" algn="tl">
                      <a:srgbClr val="000000">
                        <a:alpha val="43137"/>
                      </a:srgbClr>
                    </a:outerShdw>
                  </a:effectLst>
                  <a:cs typeface="B Roya" panose="00000400000000000000" pitchFamily="2" charset="-78"/>
                </a:rPr>
                <a:t>براساس قابلیت ها</a:t>
              </a:r>
              <a:endParaRPr lang="en-US" sz="3600" b="1" kern="1200" dirty="0">
                <a:effectLst>
                  <a:outerShdw blurRad="38100" dist="38100" dir="2700000" algn="tl">
                    <a:srgbClr val="000000">
                      <a:alpha val="43137"/>
                    </a:srgbClr>
                  </a:outerShdw>
                </a:effectLst>
                <a:cs typeface="B Roya" panose="00000400000000000000" pitchFamily="2" charset="-78"/>
              </a:endParaRPr>
            </a:p>
          </p:txBody>
        </p:sp>
      </p:grpSp>
    </p:spTree>
    <p:extLst>
      <p:ext uri="{BB962C8B-B14F-4D97-AF65-F5344CB8AC3E}">
        <p14:creationId xmlns:p14="http://schemas.microsoft.com/office/powerpoint/2010/main" val="3365522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4003" y="1268261"/>
            <a:ext cx="11163993" cy="5078313"/>
          </a:xfrm>
          <a:prstGeom prst="rect">
            <a:avLst/>
          </a:prstGeom>
          <a:noFill/>
        </p:spPr>
        <p:txBody>
          <a:bodyPr wrap="square" rtlCol="0">
            <a:spAutoFit/>
          </a:bodyPr>
          <a:lstStyle/>
          <a:p>
            <a:pPr algn="just" rtl="1"/>
            <a:r>
              <a:rPr lang="fa-IR" sz="3600" b="1" dirty="0">
                <a:solidFill>
                  <a:srgbClr val="FFFF00"/>
                </a:solidFill>
                <a:effectLst>
                  <a:outerShdw blurRad="38100" dist="38100" dir="2700000" algn="tl">
                    <a:srgbClr val="000000">
                      <a:alpha val="43137"/>
                    </a:srgbClr>
                  </a:outerShdw>
                </a:effectLst>
                <a:cs typeface="B Roya" panose="00000400000000000000" pitchFamily="2" charset="-78"/>
              </a:rPr>
              <a:t>«هوش مصنوعی عمومی» </a:t>
            </a:r>
            <a:r>
              <a:rPr lang="en-US" sz="3600" b="1" dirty="0">
                <a:solidFill>
                  <a:srgbClr val="FFFF00"/>
                </a:solidFill>
                <a:effectLst>
                  <a:outerShdw blurRad="38100" dist="38100" dir="2700000" algn="tl">
                    <a:srgbClr val="000000">
                      <a:alpha val="43137"/>
                    </a:srgbClr>
                  </a:outerShdw>
                </a:effectLst>
                <a:cs typeface="B Roya" panose="00000400000000000000" pitchFamily="2" charset="-78"/>
              </a:rPr>
              <a:t>Artificial General Intelligence (AGI</a:t>
            </a:r>
            <a:r>
              <a:rPr lang="en-US" sz="3600" b="1" dirty="0" smtClean="0">
                <a:solidFill>
                  <a:srgbClr val="FFFF00"/>
                </a:solidFill>
                <a:effectLst>
                  <a:outerShdw blurRad="38100" dist="38100" dir="2700000" algn="tl">
                    <a:srgbClr val="000000">
                      <a:alpha val="43137"/>
                    </a:srgbClr>
                  </a:outerShdw>
                </a:effectLst>
                <a:cs typeface="B Roya" panose="00000400000000000000" pitchFamily="2" charset="-78"/>
              </a:rPr>
              <a:t>)</a:t>
            </a:r>
            <a:endParaRPr lang="fa-IR" sz="3600" b="1" dirty="0" smtClean="0">
              <a:solidFill>
                <a:srgbClr val="FFFF00"/>
              </a:solidFill>
              <a:effectLst>
                <a:outerShdw blurRad="38100" dist="38100" dir="2700000" algn="tl">
                  <a:srgbClr val="000000">
                    <a:alpha val="43137"/>
                  </a:srgbClr>
                </a:outerShdw>
              </a:effectLst>
              <a:cs typeface="B Roya" panose="00000400000000000000" pitchFamily="2" charset="-78"/>
            </a:endParaRPr>
          </a:p>
          <a:p>
            <a:pPr algn="just" rtl="1"/>
            <a:endParaRPr lang="en-US" sz="3600" b="1" dirty="0">
              <a:solidFill>
                <a:srgbClr val="FFFF00"/>
              </a:solidFill>
              <a:effectLst>
                <a:outerShdw blurRad="38100" dist="38100" dir="2700000" algn="tl">
                  <a:srgbClr val="000000">
                    <a:alpha val="43137"/>
                  </a:srgbClr>
                </a:outerShdw>
              </a:effectLst>
              <a:cs typeface="B Roya" panose="00000400000000000000" pitchFamily="2" charset="-78"/>
            </a:endParaRPr>
          </a:p>
          <a:p>
            <a:pPr algn="just" rtl="1"/>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هوش مصنوعی عمومی که به «هوش مصنوعی قوی معروف است، پژوهشگران تاکنون موفق به دستیابی به هوش مصنوعی قوی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نشده‌اند</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شرط </a:t>
            </a:r>
            <a:r>
              <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rPr>
              <a:t>لازم مجموعه </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کاملی از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توانایی‌های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شناختی </a:t>
            </a:r>
            <a:r>
              <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rPr>
              <a:t>مانند انسان است</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a:t>
            </a:r>
            <a:endPar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endParaRPr>
          </a:p>
          <a:p>
            <a:pPr algn="just" rtl="1"/>
            <a:r>
              <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rPr>
              <a:t>با کامپیوتر </a:t>
            </a:r>
            <a:r>
              <a:rPr lang="fa-IR" sz="3600" b="1" dirty="0" err="1" smtClean="0">
                <a:solidFill>
                  <a:schemeClr val="bg1"/>
                </a:solidFill>
                <a:effectLst>
                  <a:outerShdw blurRad="38100" dist="38100" dir="2700000" algn="tl">
                    <a:srgbClr val="000000">
                      <a:alpha val="43137"/>
                    </a:srgbClr>
                  </a:outerShdw>
                </a:effectLst>
                <a:cs typeface="B Roya" panose="00000400000000000000" pitchFamily="2" charset="-78"/>
              </a:rPr>
              <a:t>فوجیتسو</a:t>
            </a:r>
            <a:r>
              <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rPr>
              <a:t> </a:t>
            </a:r>
            <a:r>
              <a:rPr lang="en-US" sz="3600" b="1" dirty="0">
                <a:solidFill>
                  <a:schemeClr val="bg1"/>
                </a:solidFill>
                <a:effectLst>
                  <a:outerShdw blurRad="38100" dist="38100" dir="2700000" algn="tl">
                    <a:srgbClr val="000000">
                      <a:alpha val="43137"/>
                    </a:srgbClr>
                  </a:outerShdw>
                </a:effectLst>
                <a:cs typeface="B Roya" panose="00000400000000000000" pitchFamily="2" charset="-78"/>
              </a:rPr>
              <a:t>Fujitsu</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که یکی از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سریع‌ترین</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ابرکامپیوترهای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جهان را ساخته </a:t>
            </a:r>
            <a:r>
              <a:rPr lang="fa-IR" sz="3600" b="1" dirty="0" err="1" smtClean="0">
                <a:solidFill>
                  <a:srgbClr val="FFFF00"/>
                </a:solidFill>
                <a:effectLst>
                  <a:outerShdw blurRad="38100" dist="38100" dir="2700000" algn="tl">
                    <a:srgbClr val="000000">
                      <a:alpha val="43137"/>
                    </a:srgbClr>
                  </a:outerShdw>
                </a:effectLst>
                <a:cs typeface="B Roya" panose="00000400000000000000" pitchFamily="2" charset="-78"/>
              </a:rPr>
              <a:t>شبیه‌سازی</a:t>
            </a:r>
            <a:r>
              <a:rPr lang="fa-IR" sz="3600" b="1" dirty="0" smtClean="0">
                <a:solidFill>
                  <a:srgbClr val="FFFF00"/>
                </a:solidFill>
                <a:effectLst>
                  <a:outerShdw blurRad="38100" dist="38100" dir="2700000" algn="tl">
                    <a:srgbClr val="000000">
                      <a:alpha val="43137"/>
                    </a:srgbClr>
                  </a:outerShdw>
                </a:effectLst>
                <a:cs typeface="B Roya" panose="00000400000000000000" pitchFamily="2" charset="-78"/>
              </a:rPr>
              <a:t> </a:t>
            </a:r>
            <a:r>
              <a:rPr lang="fa-IR" sz="3600" b="1" dirty="0">
                <a:solidFill>
                  <a:srgbClr val="FFFF00"/>
                </a:solidFill>
                <a:effectLst>
                  <a:outerShdw blurRad="38100" dist="38100" dir="2700000" algn="tl">
                    <a:srgbClr val="000000">
                      <a:alpha val="43137"/>
                    </a:srgbClr>
                  </a:outerShdw>
                </a:effectLst>
                <a:cs typeface="B Roya" panose="00000400000000000000" pitchFamily="2" charset="-78"/>
              </a:rPr>
              <a:t>یک ثانیه عملکرد اعصاب انسانی تقریبا ۴۰ دقیقه زمان نیاز دارد. </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بنابراین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نمی‌توان</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به سادگی مشخص کرد که دستیابی به هوش مصنوعی قوی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به‌زودی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امکان‌پذیر</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خواهد بود یا خیر</a:t>
            </a:r>
            <a:r>
              <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rPr>
              <a:t>.</a:t>
            </a:r>
            <a:endParaRPr lang="fa-IR" sz="3600" b="1" dirty="0">
              <a:solidFill>
                <a:schemeClr val="bg1"/>
              </a:solidFill>
              <a:effectLst>
                <a:outerShdw blurRad="38100" dist="38100" dir="2700000" algn="tl">
                  <a:srgbClr val="000000">
                    <a:alpha val="43137"/>
                  </a:srgbClr>
                </a:outerShdw>
              </a:effectLst>
              <a:cs typeface="B Roya" panose="00000400000000000000" pitchFamily="2" charset="-78"/>
            </a:endParaRPr>
          </a:p>
        </p:txBody>
      </p:sp>
      <p:grpSp>
        <p:nvGrpSpPr>
          <p:cNvPr id="4" name="Group 3"/>
          <p:cNvGrpSpPr/>
          <p:nvPr/>
        </p:nvGrpSpPr>
        <p:grpSpPr>
          <a:xfrm>
            <a:off x="7917742" y="518643"/>
            <a:ext cx="3609371" cy="625258"/>
            <a:chOff x="6198944" y="1915639"/>
            <a:chExt cx="3609371" cy="625258"/>
          </a:xfrm>
        </p:grpSpPr>
        <p:sp>
          <p:nvSpPr>
            <p:cNvPr id="6" name="Rectangle 5"/>
            <p:cNvSpPr/>
            <p:nvPr/>
          </p:nvSpPr>
          <p:spPr>
            <a:xfrm>
              <a:off x="6198944" y="1915639"/>
              <a:ext cx="3609371" cy="625258"/>
            </a:xfrm>
            <a:prstGeom prst="rect">
              <a:avLst/>
            </a:prstGeom>
            <a:solidFill>
              <a:srgbClr val="C00000"/>
            </a:solidFill>
            <a:ln>
              <a:solidFill>
                <a:schemeClr val="tx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7" name="Rectangle 6"/>
            <p:cNvSpPr/>
            <p:nvPr/>
          </p:nvSpPr>
          <p:spPr>
            <a:xfrm>
              <a:off x="6198944" y="1915639"/>
              <a:ext cx="3609371" cy="625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a-IR" sz="3600" b="1" kern="1200" dirty="0">
                  <a:effectLst>
                    <a:outerShdw blurRad="38100" dist="38100" dir="2700000" algn="tl">
                      <a:srgbClr val="000000">
                        <a:alpha val="43137"/>
                      </a:srgbClr>
                    </a:outerShdw>
                  </a:effectLst>
                  <a:cs typeface="B Roya" panose="00000400000000000000" pitchFamily="2" charset="-78"/>
                </a:rPr>
                <a:t>براساس قابلیت ها</a:t>
              </a:r>
              <a:endParaRPr lang="en-US" sz="3600" b="1" kern="1200" dirty="0">
                <a:effectLst>
                  <a:outerShdw blurRad="38100" dist="38100" dir="2700000" algn="tl">
                    <a:srgbClr val="000000">
                      <a:alpha val="43137"/>
                    </a:srgbClr>
                  </a:outerShdw>
                </a:effectLst>
                <a:cs typeface="B Roya" panose="00000400000000000000" pitchFamily="2" charset="-78"/>
              </a:endParaRPr>
            </a:p>
          </p:txBody>
        </p:sp>
      </p:grpSp>
    </p:spTree>
    <p:extLst>
      <p:ext uri="{BB962C8B-B14F-4D97-AF65-F5344CB8AC3E}">
        <p14:creationId xmlns:p14="http://schemas.microsoft.com/office/powerpoint/2010/main" val="399405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1266" y="1446061"/>
            <a:ext cx="11163993" cy="3416320"/>
          </a:xfrm>
          <a:prstGeom prst="rect">
            <a:avLst/>
          </a:prstGeom>
          <a:noFill/>
        </p:spPr>
        <p:txBody>
          <a:bodyPr wrap="square" rtlCol="0">
            <a:spAutoFit/>
          </a:bodyPr>
          <a:lstStyle/>
          <a:p>
            <a:pPr algn="just" rtl="1"/>
            <a:r>
              <a:rPr lang="fa-IR" sz="3600" b="1" dirty="0">
                <a:solidFill>
                  <a:srgbClr val="FFFF00"/>
                </a:solidFill>
                <a:effectLst>
                  <a:outerShdw blurRad="38100" dist="38100" dir="2700000" algn="tl">
                    <a:srgbClr val="000000">
                      <a:alpha val="43137"/>
                    </a:srgbClr>
                  </a:outerShdw>
                </a:effectLst>
                <a:cs typeface="B Roya" panose="00000400000000000000" pitchFamily="2" charset="-78"/>
              </a:rPr>
              <a:t>«</a:t>
            </a:r>
            <a:r>
              <a:rPr lang="fa-IR" sz="3600" b="1" dirty="0" err="1">
                <a:solidFill>
                  <a:srgbClr val="FFFF00"/>
                </a:solidFill>
                <a:effectLst>
                  <a:outerShdw blurRad="38100" dist="38100" dir="2700000" algn="tl">
                    <a:srgbClr val="000000">
                      <a:alpha val="43137"/>
                    </a:srgbClr>
                  </a:outerShdw>
                </a:effectLst>
                <a:cs typeface="B Roya" panose="00000400000000000000" pitchFamily="2" charset="-78"/>
              </a:rPr>
              <a:t>ابَر</a:t>
            </a:r>
            <a:r>
              <a:rPr lang="fa-IR" sz="3600" b="1" dirty="0">
                <a:solidFill>
                  <a:srgbClr val="FFFF00"/>
                </a:solidFill>
                <a:effectLst>
                  <a:outerShdw blurRad="38100" dist="38100" dir="2700000" algn="tl">
                    <a:srgbClr val="000000">
                      <a:alpha val="43137"/>
                    </a:srgbClr>
                  </a:outerShdw>
                </a:effectLst>
                <a:cs typeface="B Roya" panose="00000400000000000000" pitchFamily="2" charset="-78"/>
              </a:rPr>
              <a:t> هوش مصنوعی» </a:t>
            </a:r>
            <a:r>
              <a:rPr lang="en-US" sz="3600" b="1" dirty="0">
                <a:solidFill>
                  <a:srgbClr val="FFFF00"/>
                </a:solidFill>
                <a:effectLst>
                  <a:outerShdw blurRad="38100" dist="38100" dir="2700000" algn="tl">
                    <a:srgbClr val="000000">
                      <a:alpha val="43137"/>
                    </a:srgbClr>
                  </a:outerShdw>
                </a:effectLst>
                <a:cs typeface="B Roya" panose="00000400000000000000" pitchFamily="2" charset="-78"/>
              </a:rPr>
              <a:t>Artificial Super Intelligence (ASI</a:t>
            </a:r>
            <a:r>
              <a:rPr lang="en-US" sz="3600" b="1" dirty="0" smtClean="0">
                <a:solidFill>
                  <a:srgbClr val="FFFF00"/>
                </a:solidFill>
                <a:effectLst>
                  <a:outerShdw blurRad="38100" dist="38100" dir="2700000" algn="tl">
                    <a:srgbClr val="000000">
                      <a:alpha val="43137"/>
                    </a:srgbClr>
                  </a:outerShdw>
                </a:effectLst>
                <a:cs typeface="B Roya" panose="00000400000000000000" pitchFamily="2" charset="-78"/>
              </a:rPr>
              <a:t>)</a:t>
            </a:r>
            <a:endParaRPr lang="fa-IR" sz="3600" b="1" dirty="0" smtClean="0">
              <a:solidFill>
                <a:srgbClr val="FFFF00"/>
              </a:solidFill>
              <a:effectLst>
                <a:outerShdw blurRad="38100" dist="38100" dir="2700000" algn="tl">
                  <a:srgbClr val="000000">
                    <a:alpha val="43137"/>
                  </a:srgbClr>
                </a:outerShdw>
              </a:effectLst>
              <a:cs typeface="B Roya" panose="00000400000000000000" pitchFamily="2" charset="-78"/>
            </a:endParaRPr>
          </a:p>
          <a:p>
            <a:pPr algn="just" rtl="1"/>
            <a:endParaRPr lang="en-US" sz="3600" b="1" dirty="0">
              <a:solidFill>
                <a:srgbClr val="FFFF00"/>
              </a:solidFill>
              <a:effectLst>
                <a:outerShdw blurRad="38100" dist="38100" dir="2700000" algn="tl">
                  <a:srgbClr val="000000">
                    <a:alpha val="43137"/>
                  </a:srgbClr>
                </a:outerShdw>
              </a:effectLst>
              <a:cs typeface="B Roya" panose="00000400000000000000" pitchFamily="2" charset="-78"/>
            </a:endParaRPr>
          </a:p>
          <a:p>
            <a:pPr algn="just" rtl="1"/>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هوش مصنوعی برتر فراتر از هوش انسانی به حساب </a:t>
            </a:r>
            <a:r>
              <a:rPr lang="fa-IR" sz="3600" b="1" dirty="0" err="1" smtClean="0">
                <a:solidFill>
                  <a:schemeClr val="bg1"/>
                </a:solidFill>
                <a:effectLst>
                  <a:outerShdw blurRad="38100" dist="38100" dir="2700000" algn="tl">
                    <a:srgbClr val="000000">
                      <a:alpha val="43137"/>
                    </a:srgbClr>
                  </a:outerShdw>
                </a:effectLst>
                <a:cs typeface="B Roya" panose="00000400000000000000" pitchFamily="2" charset="-78"/>
              </a:rPr>
              <a:t>می‌آید</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a:t>
            </a:r>
            <a:r>
              <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rPr>
              <a:t>و یک ابر انسان و در </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حال حاضر، دستیابی به این هدف در حد یک فرضیه است. برخی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ویژگی‌های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برجسته ابر هوش مصنوعی شامل فکر کردن، حل معما، قضاوت کردن و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تصمیم‌گرفتن</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به صورت مستقل است.</a:t>
            </a:r>
          </a:p>
        </p:txBody>
      </p:sp>
      <p:grpSp>
        <p:nvGrpSpPr>
          <p:cNvPr id="4" name="Group 3"/>
          <p:cNvGrpSpPr/>
          <p:nvPr/>
        </p:nvGrpSpPr>
        <p:grpSpPr>
          <a:xfrm>
            <a:off x="7917742" y="518643"/>
            <a:ext cx="3609371" cy="625258"/>
            <a:chOff x="6198944" y="1915639"/>
            <a:chExt cx="3609371" cy="625258"/>
          </a:xfrm>
        </p:grpSpPr>
        <p:sp>
          <p:nvSpPr>
            <p:cNvPr id="6" name="Rectangle 5"/>
            <p:cNvSpPr/>
            <p:nvPr/>
          </p:nvSpPr>
          <p:spPr>
            <a:xfrm>
              <a:off x="6198944" y="1915639"/>
              <a:ext cx="3609371" cy="625258"/>
            </a:xfrm>
            <a:prstGeom prst="rect">
              <a:avLst/>
            </a:prstGeom>
            <a:solidFill>
              <a:srgbClr val="C00000"/>
            </a:solidFill>
            <a:ln>
              <a:solidFill>
                <a:schemeClr val="tx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7" name="Rectangle 6"/>
            <p:cNvSpPr/>
            <p:nvPr/>
          </p:nvSpPr>
          <p:spPr>
            <a:xfrm>
              <a:off x="6198944" y="1915639"/>
              <a:ext cx="3609371" cy="625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a-IR" sz="3600" b="1" kern="1200" dirty="0">
                  <a:effectLst>
                    <a:outerShdw blurRad="38100" dist="38100" dir="2700000" algn="tl">
                      <a:srgbClr val="000000">
                        <a:alpha val="43137"/>
                      </a:srgbClr>
                    </a:outerShdw>
                  </a:effectLst>
                  <a:cs typeface="B Roya" panose="00000400000000000000" pitchFamily="2" charset="-78"/>
                </a:rPr>
                <a:t>براساس قابلیت ها</a:t>
              </a:r>
              <a:endParaRPr lang="en-US" sz="3600" b="1" kern="1200" dirty="0">
                <a:effectLst>
                  <a:outerShdw blurRad="38100" dist="38100" dir="2700000" algn="tl">
                    <a:srgbClr val="000000">
                      <a:alpha val="43137"/>
                    </a:srgbClr>
                  </a:outerShdw>
                </a:effectLst>
                <a:cs typeface="B Roya" panose="00000400000000000000" pitchFamily="2" charset="-78"/>
              </a:endParaRPr>
            </a:p>
          </p:txBody>
        </p:sp>
      </p:grpSp>
    </p:spTree>
    <p:extLst>
      <p:ext uri="{BB962C8B-B14F-4D97-AF65-F5344CB8AC3E}">
        <p14:creationId xmlns:p14="http://schemas.microsoft.com/office/powerpoint/2010/main" val="294843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499" y="1389512"/>
            <a:ext cx="11163993" cy="4524315"/>
          </a:xfrm>
          <a:prstGeom prst="rect">
            <a:avLst/>
          </a:prstGeom>
          <a:noFill/>
        </p:spPr>
        <p:txBody>
          <a:bodyPr wrap="square" rtlCol="0">
            <a:spAutoFit/>
          </a:bodyPr>
          <a:lstStyle/>
          <a:p>
            <a:pPr algn="just" rtl="1"/>
            <a:r>
              <a:rPr lang="fa-IR" sz="3600" b="1" dirty="0">
                <a:solidFill>
                  <a:srgbClr val="FFFF00"/>
                </a:solidFill>
                <a:effectLst>
                  <a:outerShdw blurRad="38100" dist="38100" dir="2700000" algn="tl">
                    <a:srgbClr val="000000">
                      <a:alpha val="43137"/>
                    </a:srgbClr>
                  </a:outerShdw>
                </a:effectLst>
                <a:cs typeface="B Roya" panose="00000400000000000000" pitchFamily="2" charset="-78"/>
              </a:rPr>
              <a:t>هوش مصنوعی از نوع ماشین واکنشی </a:t>
            </a:r>
            <a:r>
              <a:rPr lang="en-US" sz="3600" b="1" dirty="0">
                <a:solidFill>
                  <a:srgbClr val="FFFF00"/>
                </a:solidFill>
                <a:effectLst>
                  <a:outerShdw blurRad="38100" dist="38100" dir="2700000" algn="tl">
                    <a:srgbClr val="000000">
                      <a:alpha val="43137"/>
                    </a:srgbClr>
                  </a:outerShdw>
                </a:effectLst>
                <a:cs typeface="B Roya" panose="00000400000000000000" pitchFamily="2" charset="-78"/>
              </a:rPr>
              <a:t>Reactive Machine</a:t>
            </a:r>
            <a:endParaRPr lang="fa-IR" sz="3600" b="1" dirty="0">
              <a:solidFill>
                <a:srgbClr val="FFFF00"/>
              </a:solidFill>
              <a:effectLst>
                <a:outerShdw blurRad="38100" dist="38100" dir="2700000" algn="tl">
                  <a:srgbClr val="000000">
                    <a:alpha val="43137"/>
                  </a:srgbClr>
                </a:outerShdw>
              </a:effectLst>
              <a:cs typeface="B Roya" panose="00000400000000000000" pitchFamily="2" charset="-78"/>
            </a:endParaRPr>
          </a:p>
          <a:p>
            <a:pPr algn="just" rtl="1"/>
            <a:endParaRPr lang="en-US" sz="3600" b="1" dirty="0">
              <a:solidFill>
                <a:schemeClr val="bg1"/>
              </a:solidFill>
              <a:effectLst>
                <a:outerShdw blurRad="38100" dist="38100" dir="2700000" algn="tl">
                  <a:srgbClr val="000000">
                    <a:alpha val="43137"/>
                  </a:srgbClr>
                </a:outerShdw>
              </a:effectLst>
              <a:cs typeface="B Roya" panose="00000400000000000000" pitchFamily="2" charset="-78"/>
            </a:endParaRPr>
          </a:p>
          <a:p>
            <a:pPr algn="just" rtl="1"/>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ماشین واکنشی که به آن ماشین انفعالی یا منفعل هم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می‌گویند</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شکل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اولیه‌ای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از انواع هوش مصنوعی است که از تجربیات و سوابق گذشته برای پیشبینی استفاده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نمی‌کند</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و تنها از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داده‌های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حاضر استفاده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می‌کند</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a:t>
            </a:r>
          </a:p>
          <a:p>
            <a:pPr algn="just" rtl="1"/>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هوش مصنوعی </a:t>
            </a:r>
            <a:r>
              <a:rPr lang="en-US" sz="3600" b="1" dirty="0">
                <a:solidFill>
                  <a:schemeClr val="bg1"/>
                </a:solidFill>
                <a:effectLst>
                  <a:outerShdw blurRad="38100" dist="38100" dir="2700000" algn="tl">
                    <a:srgbClr val="000000">
                      <a:alpha val="43137"/>
                    </a:srgbClr>
                  </a:outerShdw>
                </a:effectLst>
                <a:cs typeface="B Roya" panose="00000400000000000000" pitchFamily="2" charset="-78"/>
              </a:rPr>
              <a:t>Deep Blue</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a:t>
            </a:r>
            <a:r>
              <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rPr>
              <a:t>که استاد شطرنج</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گری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کاسپاروف</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را شکست داد، یک ماشین واکنشی است که با دیدن محل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مهره‌های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صفحه شطرنج نسبت به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آن‌ها</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واکنش نشان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می‌دهد</a:t>
            </a:r>
            <a:r>
              <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rPr>
              <a:t>.</a:t>
            </a:r>
            <a:endParaRPr lang="fa-IR" sz="3600" b="1" dirty="0">
              <a:solidFill>
                <a:schemeClr val="bg1"/>
              </a:solidFill>
              <a:effectLst>
                <a:outerShdw blurRad="38100" dist="38100" dir="2700000" algn="tl">
                  <a:srgbClr val="000000">
                    <a:alpha val="43137"/>
                  </a:srgbClr>
                </a:outerShdw>
              </a:effectLst>
              <a:cs typeface="B Roya" panose="00000400000000000000" pitchFamily="2" charset="-78"/>
            </a:endParaRPr>
          </a:p>
        </p:txBody>
      </p:sp>
      <p:grpSp>
        <p:nvGrpSpPr>
          <p:cNvPr id="4" name="Group 3"/>
          <p:cNvGrpSpPr/>
          <p:nvPr/>
        </p:nvGrpSpPr>
        <p:grpSpPr>
          <a:xfrm>
            <a:off x="8037748" y="535090"/>
            <a:ext cx="3535611" cy="613148"/>
            <a:chOff x="1507383" y="1915639"/>
            <a:chExt cx="3535611" cy="613148"/>
          </a:xfrm>
        </p:grpSpPr>
        <p:sp>
          <p:nvSpPr>
            <p:cNvPr id="6" name="Rectangle 5"/>
            <p:cNvSpPr/>
            <p:nvPr/>
          </p:nvSpPr>
          <p:spPr>
            <a:xfrm>
              <a:off x="1507383" y="1915639"/>
              <a:ext cx="3535611" cy="613148"/>
            </a:xfrm>
            <a:prstGeom prst="rect">
              <a:avLst/>
            </a:prstGeom>
            <a:solidFill>
              <a:schemeClr val="accent6">
                <a:lumMod val="50000"/>
              </a:schemeClr>
            </a:solidFill>
            <a:ln>
              <a:solidFill>
                <a:schemeClr val="tx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7" name="Rectangle 6"/>
            <p:cNvSpPr/>
            <p:nvPr/>
          </p:nvSpPr>
          <p:spPr>
            <a:xfrm>
              <a:off x="1507383" y="1915639"/>
              <a:ext cx="3535611" cy="613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a-IR" sz="3600" b="1" kern="1200" dirty="0">
                  <a:effectLst>
                    <a:outerShdw blurRad="38100" dist="38100" dir="2700000" algn="tl">
                      <a:srgbClr val="000000">
                        <a:alpha val="43137"/>
                      </a:srgbClr>
                    </a:outerShdw>
                  </a:effectLst>
                  <a:cs typeface="B Roya" panose="00000400000000000000" pitchFamily="2" charset="-78"/>
                </a:rPr>
                <a:t>براساس کاربرد</a:t>
              </a:r>
              <a:endParaRPr lang="en-US" sz="3600" b="1" kern="1200" dirty="0">
                <a:effectLst>
                  <a:outerShdw blurRad="38100" dist="38100" dir="2700000" algn="tl">
                    <a:srgbClr val="000000">
                      <a:alpha val="43137"/>
                    </a:srgbClr>
                  </a:outerShdw>
                </a:effectLst>
                <a:cs typeface="B Roya" panose="00000400000000000000" pitchFamily="2" charset="-78"/>
              </a:endParaRPr>
            </a:p>
          </p:txBody>
        </p:sp>
      </p:grpSp>
    </p:spTree>
    <p:extLst>
      <p:ext uri="{BB962C8B-B14F-4D97-AF65-F5344CB8AC3E}">
        <p14:creationId xmlns:p14="http://schemas.microsoft.com/office/powerpoint/2010/main" val="628440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4003" y="1510354"/>
            <a:ext cx="11163993" cy="4524315"/>
          </a:xfrm>
          <a:prstGeom prst="rect">
            <a:avLst/>
          </a:prstGeom>
          <a:noFill/>
        </p:spPr>
        <p:txBody>
          <a:bodyPr wrap="square" rtlCol="0">
            <a:spAutoFit/>
          </a:bodyPr>
          <a:lstStyle/>
          <a:p>
            <a:pPr algn="just" rtl="1"/>
            <a:r>
              <a:rPr lang="fa-IR" sz="3600" b="1" dirty="0">
                <a:solidFill>
                  <a:srgbClr val="FFFF00"/>
                </a:solidFill>
                <a:effectLst>
                  <a:outerShdw blurRad="38100" dist="38100" dir="2700000" algn="tl">
                    <a:srgbClr val="000000">
                      <a:alpha val="43137"/>
                    </a:srgbClr>
                  </a:outerShdw>
                </a:effectLst>
                <a:cs typeface="B Roya" panose="00000400000000000000" pitchFamily="2" charset="-78"/>
              </a:rPr>
              <a:t>هوش مصنوعی از نوع حافظه محدود </a:t>
            </a:r>
            <a:r>
              <a:rPr lang="en-US" sz="3600" b="1" dirty="0">
                <a:solidFill>
                  <a:srgbClr val="FFFF00"/>
                </a:solidFill>
                <a:effectLst>
                  <a:outerShdw blurRad="38100" dist="38100" dir="2700000" algn="tl">
                    <a:srgbClr val="000000">
                      <a:alpha val="43137"/>
                    </a:srgbClr>
                  </a:outerShdw>
                </a:effectLst>
                <a:cs typeface="B Roya" panose="00000400000000000000" pitchFamily="2" charset="-78"/>
              </a:rPr>
              <a:t>Limited Memory</a:t>
            </a:r>
          </a:p>
          <a:p>
            <a:pPr algn="just" rtl="1"/>
            <a:endParaRPr lang="en-US" sz="3600" b="1" dirty="0">
              <a:solidFill>
                <a:schemeClr val="bg1"/>
              </a:solidFill>
              <a:effectLst>
                <a:outerShdw blurRad="38100" dist="38100" dir="2700000" algn="tl">
                  <a:srgbClr val="000000">
                    <a:alpha val="43137"/>
                  </a:srgbClr>
                </a:outerShdw>
              </a:effectLst>
              <a:cs typeface="B Roya" panose="00000400000000000000" pitchFamily="2" charset="-78"/>
            </a:endParaRPr>
          </a:p>
          <a:p>
            <a:pPr algn="just" rtl="1"/>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سیستم‌های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با حافظه محدود،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دسته‌ای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از انواع هوش مصنوعی هستند که از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داده‌های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گذشته یاد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می‌گیرند</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تا بتواند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تصمیم‌گیری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a:t>
            </a:r>
            <a:r>
              <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rPr>
              <a:t>کنند.</a:t>
            </a:r>
          </a:p>
          <a:p>
            <a:pPr algn="just" rtl="1"/>
            <a:r>
              <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rPr>
              <a:t>حافظه </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در چنین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سیستم‌هایی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کوتاه مدت </a:t>
            </a:r>
            <a:r>
              <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rPr>
              <a:t>است.</a:t>
            </a:r>
          </a:p>
          <a:p>
            <a:pPr algn="just" rtl="1"/>
            <a:r>
              <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rPr>
              <a:t>این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سیستم‌ها</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صرفا در بازه زمانی معینی امکان استفاده از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داده‌ها</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را دارند و مجاز به بایگانی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داده‌ها</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در کتابخانه تجربیات خود نیستند. این نوع تکنولوژی در </a:t>
            </a:r>
            <a:r>
              <a:rPr lang="fa-IR" sz="3600" b="1" dirty="0">
                <a:solidFill>
                  <a:srgbClr val="FFFF00"/>
                </a:solidFill>
                <a:effectLst>
                  <a:outerShdw blurRad="38100" dist="38100" dir="2700000" algn="tl">
                    <a:srgbClr val="000000">
                      <a:alpha val="43137"/>
                    </a:srgbClr>
                  </a:outerShdw>
                </a:effectLst>
                <a:cs typeface="B Roya" panose="00000400000000000000" pitchFamily="2" charset="-78"/>
              </a:rPr>
              <a:t>خودروهای </a:t>
            </a:r>
            <a:r>
              <a:rPr lang="fa-IR" sz="3600" b="1" dirty="0" err="1">
                <a:solidFill>
                  <a:srgbClr val="FFFF00"/>
                </a:solidFill>
                <a:effectLst>
                  <a:outerShdw blurRad="38100" dist="38100" dir="2700000" algn="tl">
                    <a:srgbClr val="000000">
                      <a:alpha val="43137"/>
                    </a:srgbClr>
                  </a:outerShdw>
                </a:effectLst>
                <a:cs typeface="B Roya" panose="00000400000000000000" pitchFamily="2" charset="-78"/>
              </a:rPr>
              <a:t>خودران</a:t>
            </a:r>
            <a:r>
              <a:rPr lang="fa-IR" sz="3600" b="1" dirty="0">
                <a:solidFill>
                  <a:srgbClr val="FFFF00"/>
                </a:solidFill>
                <a:effectLst>
                  <a:outerShdw blurRad="38100" dist="38100" dir="2700000" algn="tl">
                    <a:srgbClr val="000000">
                      <a:alpha val="43137"/>
                    </a:srgbClr>
                  </a:outerShdw>
                </a:effectLst>
                <a:cs typeface="B Roya" panose="00000400000000000000" pitchFamily="2" charset="-78"/>
              </a:rPr>
              <a:t> </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مورد استفاده قرار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می‌گیرد</a:t>
            </a:r>
            <a:r>
              <a:rPr lang="fa-IR" sz="3600" b="1" dirty="0" smtClean="0">
                <a:solidFill>
                  <a:schemeClr val="bg1"/>
                </a:solidFill>
                <a:effectLst>
                  <a:outerShdw blurRad="38100" dist="38100" dir="2700000" algn="tl">
                    <a:srgbClr val="000000">
                      <a:alpha val="43137"/>
                    </a:srgbClr>
                  </a:outerShdw>
                </a:effectLst>
                <a:cs typeface="B Roya" panose="00000400000000000000" pitchFamily="2" charset="-78"/>
              </a:rPr>
              <a:t>. </a:t>
            </a:r>
            <a:endParaRPr lang="fa-IR" sz="3600" b="1" dirty="0">
              <a:solidFill>
                <a:schemeClr val="bg1"/>
              </a:solidFill>
              <a:effectLst>
                <a:outerShdw blurRad="38100" dist="38100" dir="2700000" algn="tl">
                  <a:srgbClr val="000000">
                    <a:alpha val="43137"/>
                  </a:srgbClr>
                </a:outerShdw>
              </a:effectLst>
              <a:cs typeface="B Roya" panose="00000400000000000000" pitchFamily="2" charset="-78"/>
            </a:endParaRPr>
          </a:p>
        </p:txBody>
      </p:sp>
      <p:grpSp>
        <p:nvGrpSpPr>
          <p:cNvPr id="4" name="Group 3"/>
          <p:cNvGrpSpPr/>
          <p:nvPr/>
        </p:nvGrpSpPr>
        <p:grpSpPr>
          <a:xfrm>
            <a:off x="8037748" y="535090"/>
            <a:ext cx="3535611" cy="613148"/>
            <a:chOff x="1507383" y="1915639"/>
            <a:chExt cx="3535611" cy="613148"/>
          </a:xfrm>
        </p:grpSpPr>
        <p:sp>
          <p:nvSpPr>
            <p:cNvPr id="6" name="Rectangle 5"/>
            <p:cNvSpPr/>
            <p:nvPr/>
          </p:nvSpPr>
          <p:spPr>
            <a:xfrm>
              <a:off x="1507383" y="1915639"/>
              <a:ext cx="3535611" cy="613148"/>
            </a:xfrm>
            <a:prstGeom prst="rect">
              <a:avLst/>
            </a:prstGeom>
            <a:solidFill>
              <a:schemeClr val="accent6">
                <a:lumMod val="50000"/>
              </a:schemeClr>
            </a:solidFill>
            <a:ln>
              <a:solidFill>
                <a:schemeClr val="tx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7" name="Rectangle 6"/>
            <p:cNvSpPr/>
            <p:nvPr/>
          </p:nvSpPr>
          <p:spPr>
            <a:xfrm>
              <a:off x="1507383" y="1915639"/>
              <a:ext cx="3535611" cy="613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a-IR" sz="3600" b="1" kern="1200" dirty="0">
                  <a:effectLst>
                    <a:outerShdw blurRad="38100" dist="38100" dir="2700000" algn="tl">
                      <a:srgbClr val="000000">
                        <a:alpha val="43137"/>
                      </a:srgbClr>
                    </a:outerShdw>
                  </a:effectLst>
                  <a:cs typeface="B Roya" panose="00000400000000000000" pitchFamily="2" charset="-78"/>
                </a:rPr>
                <a:t>براساس کاربرد</a:t>
              </a:r>
              <a:endParaRPr lang="en-US" sz="3600" b="1" kern="1200" dirty="0">
                <a:effectLst>
                  <a:outerShdw blurRad="38100" dist="38100" dir="2700000" algn="tl">
                    <a:srgbClr val="000000">
                      <a:alpha val="43137"/>
                    </a:srgbClr>
                  </a:outerShdw>
                </a:effectLst>
                <a:cs typeface="B Roya" panose="00000400000000000000" pitchFamily="2" charset="-78"/>
              </a:endParaRPr>
            </a:p>
          </p:txBody>
        </p:sp>
      </p:grpSp>
    </p:spTree>
    <p:extLst>
      <p:ext uri="{BB962C8B-B14F-4D97-AF65-F5344CB8AC3E}">
        <p14:creationId xmlns:p14="http://schemas.microsoft.com/office/powerpoint/2010/main" val="402819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4003" y="1510354"/>
            <a:ext cx="11163993" cy="3416320"/>
          </a:xfrm>
          <a:prstGeom prst="rect">
            <a:avLst/>
          </a:prstGeom>
          <a:noFill/>
        </p:spPr>
        <p:txBody>
          <a:bodyPr wrap="square" rtlCol="0">
            <a:spAutoFit/>
          </a:bodyPr>
          <a:lstStyle/>
          <a:p>
            <a:pPr algn="just" rtl="1"/>
            <a:r>
              <a:rPr lang="fa-IR" sz="3600" b="1" dirty="0">
                <a:solidFill>
                  <a:srgbClr val="FFFF00"/>
                </a:solidFill>
                <a:effectLst>
                  <a:outerShdw blurRad="38100" dist="38100" dir="2700000" algn="tl">
                    <a:srgbClr val="000000">
                      <a:alpha val="43137"/>
                    </a:srgbClr>
                  </a:outerShdw>
                </a:effectLst>
                <a:cs typeface="B Roya" panose="00000400000000000000" pitchFamily="2" charset="-78"/>
              </a:rPr>
              <a:t>هوش مصنوعی از نوع نظریه ذهن </a:t>
            </a:r>
            <a:r>
              <a:rPr lang="en-US" sz="3600" b="1" dirty="0">
                <a:solidFill>
                  <a:srgbClr val="FFFF00"/>
                </a:solidFill>
                <a:effectLst>
                  <a:outerShdw blurRad="38100" dist="38100" dir="2700000" algn="tl">
                    <a:srgbClr val="000000">
                      <a:alpha val="43137"/>
                    </a:srgbClr>
                  </a:outerShdw>
                </a:effectLst>
                <a:cs typeface="B Roya" panose="00000400000000000000" pitchFamily="2" charset="-78"/>
              </a:rPr>
              <a:t>Theory of Mind</a:t>
            </a:r>
            <a:endParaRPr lang="fa-IR" sz="3600" b="1" dirty="0">
              <a:solidFill>
                <a:srgbClr val="FFFF00"/>
              </a:solidFill>
              <a:effectLst>
                <a:outerShdw blurRad="38100" dist="38100" dir="2700000" algn="tl">
                  <a:srgbClr val="000000">
                    <a:alpha val="43137"/>
                  </a:srgbClr>
                </a:outerShdw>
              </a:effectLst>
              <a:cs typeface="B Roya" panose="00000400000000000000" pitchFamily="2" charset="-78"/>
            </a:endParaRPr>
          </a:p>
          <a:p>
            <a:pPr algn="just" rtl="1"/>
            <a:endParaRPr lang="en-US" sz="3600" b="1" dirty="0">
              <a:solidFill>
                <a:schemeClr val="bg1"/>
              </a:solidFill>
              <a:effectLst>
                <a:outerShdw blurRad="38100" dist="38100" dir="2700000" algn="tl">
                  <a:srgbClr val="000000">
                    <a:alpha val="43137"/>
                  </a:srgbClr>
                </a:outerShdw>
              </a:effectLst>
              <a:cs typeface="B Roya" panose="00000400000000000000" pitchFamily="2" charset="-78"/>
            </a:endParaRPr>
          </a:p>
          <a:p>
            <a:pPr algn="just" rtl="1"/>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این نوع از هوش مصنوعی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بیان‌گر</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کلاس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پیشرفته‌ای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از تکنولوژی و در حال حاضر صرفا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به‌صورت</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یک مفهوم است. این نوع هوش مصنوعی باید عواطف، احساسات و افکار را درک کند. اگر چه این حوزه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پیشرفت‌های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زیادی داشته، اما هنوز به تکامل نرسیده است.</a:t>
            </a:r>
          </a:p>
        </p:txBody>
      </p:sp>
      <p:grpSp>
        <p:nvGrpSpPr>
          <p:cNvPr id="4" name="Group 3"/>
          <p:cNvGrpSpPr/>
          <p:nvPr/>
        </p:nvGrpSpPr>
        <p:grpSpPr>
          <a:xfrm>
            <a:off x="8037748" y="535090"/>
            <a:ext cx="3535611" cy="613148"/>
            <a:chOff x="1507383" y="1915639"/>
            <a:chExt cx="3535611" cy="613148"/>
          </a:xfrm>
        </p:grpSpPr>
        <p:sp>
          <p:nvSpPr>
            <p:cNvPr id="6" name="Rectangle 5"/>
            <p:cNvSpPr/>
            <p:nvPr/>
          </p:nvSpPr>
          <p:spPr>
            <a:xfrm>
              <a:off x="1507383" y="1915639"/>
              <a:ext cx="3535611" cy="613148"/>
            </a:xfrm>
            <a:prstGeom prst="rect">
              <a:avLst/>
            </a:prstGeom>
            <a:solidFill>
              <a:schemeClr val="accent6">
                <a:lumMod val="50000"/>
              </a:schemeClr>
            </a:solidFill>
            <a:ln>
              <a:solidFill>
                <a:schemeClr val="tx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7" name="Rectangle 6"/>
            <p:cNvSpPr/>
            <p:nvPr/>
          </p:nvSpPr>
          <p:spPr>
            <a:xfrm>
              <a:off x="1507383" y="1915639"/>
              <a:ext cx="3535611" cy="613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a-IR" sz="3600" b="1" kern="1200" dirty="0">
                  <a:effectLst>
                    <a:outerShdw blurRad="38100" dist="38100" dir="2700000" algn="tl">
                      <a:srgbClr val="000000">
                        <a:alpha val="43137"/>
                      </a:srgbClr>
                    </a:outerShdw>
                  </a:effectLst>
                  <a:cs typeface="B Roya" panose="00000400000000000000" pitchFamily="2" charset="-78"/>
                </a:rPr>
                <a:t>براساس کاربرد</a:t>
              </a:r>
              <a:endParaRPr lang="en-US" sz="3600" b="1" kern="1200" dirty="0">
                <a:effectLst>
                  <a:outerShdw blurRad="38100" dist="38100" dir="2700000" algn="tl">
                    <a:srgbClr val="000000">
                      <a:alpha val="43137"/>
                    </a:srgbClr>
                  </a:outerShdw>
                </a:effectLst>
                <a:cs typeface="B Roya" panose="00000400000000000000" pitchFamily="2" charset="-78"/>
              </a:endParaRPr>
            </a:p>
          </p:txBody>
        </p:sp>
      </p:grpSp>
    </p:spTree>
    <p:extLst>
      <p:ext uri="{BB962C8B-B14F-4D97-AF65-F5344CB8AC3E}">
        <p14:creationId xmlns:p14="http://schemas.microsoft.com/office/powerpoint/2010/main" val="1073273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4003" y="1730488"/>
            <a:ext cx="11163993" cy="3970318"/>
          </a:xfrm>
          <a:prstGeom prst="rect">
            <a:avLst/>
          </a:prstGeom>
          <a:noFill/>
        </p:spPr>
        <p:txBody>
          <a:bodyPr wrap="square" rtlCol="0">
            <a:spAutoFit/>
          </a:bodyPr>
          <a:lstStyle/>
          <a:p>
            <a:pPr algn="just" rtl="1"/>
            <a:r>
              <a:rPr lang="fa-IR" sz="3600" b="1" dirty="0">
                <a:solidFill>
                  <a:srgbClr val="FFFF00"/>
                </a:solidFill>
                <a:effectLst>
                  <a:outerShdw blurRad="38100" dist="38100" dir="2700000" algn="tl">
                    <a:srgbClr val="000000">
                      <a:alpha val="43137"/>
                    </a:srgbClr>
                  </a:outerShdw>
                </a:effectLst>
                <a:cs typeface="B Roya" panose="00000400000000000000" pitchFamily="2" charset="-78"/>
              </a:rPr>
              <a:t>هوش مصنوعی از نوع خود آگاهی </a:t>
            </a:r>
            <a:r>
              <a:rPr lang="en-US" sz="3600" b="1" dirty="0">
                <a:solidFill>
                  <a:srgbClr val="FFFF00"/>
                </a:solidFill>
                <a:effectLst>
                  <a:outerShdw blurRad="38100" dist="38100" dir="2700000" algn="tl">
                    <a:srgbClr val="000000">
                      <a:alpha val="43137"/>
                    </a:srgbClr>
                  </a:outerShdw>
                </a:effectLst>
                <a:cs typeface="B Roya" panose="00000400000000000000" pitchFamily="2" charset="-78"/>
              </a:rPr>
              <a:t>Self Awareness</a:t>
            </a:r>
          </a:p>
          <a:p>
            <a:pPr algn="just" rtl="1"/>
            <a:endParaRPr lang="en-US" sz="3600" b="1" dirty="0">
              <a:solidFill>
                <a:schemeClr val="bg1"/>
              </a:solidFill>
              <a:effectLst>
                <a:outerShdw blurRad="38100" dist="38100" dir="2700000" algn="tl">
                  <a:srgbClr val="000000">
                    <a:alpha val="43137"/>
                  </a:srgbClr>
                </a:outerShdw>
              </a:effectLst>
              <a:cs typeface="B Roya" panose="00000400000000000000" pitchFamily="2" charset="-78"/>
            </a:endParaRPr>
          </a:p>
          <a:p>
            <a:pPr algn="just" rtl="1"/>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این نوع </a:t>
            </a:r>
            <a:r>
              <a:rPr lang="en-US" sz="3600" b="1" dirty="0">
                <a:solidFill>
                  <a:schemeClr val="bg1"/>
                </a:solidFill>
                <a:effectLst>
                  <a:outerShdw blurRad="38100" dist="38100" dir="2700000" algn="tl">
                    <a:srgbClr val="000000">
                      <a:alpha val="43137"/>
                    </a:srgbClr>
                  </a:outerShdw>
                </a:effectLst>
                <a:cs typeface="B Roya" panose="00000400000000000000" pitchFamily="2" charset="-78"/>
              </a:rPr>
              <a:t>AI </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در حد فرضیه است. چنین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سیستم‌هایی</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ویژگی‌ها</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حالت‌ها</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و شرایط درونی خود و همچنین احساسات انسانی را درک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می‌کنند</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این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ماشین‌ها</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هوشمندتر</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از ذهن انسانی خواهند بود. سیستم </a:t>
            </a:r>
            <a:r>
              <a:rPr lang="fa-IR" sz="3600" b="1" dirty="0" err="1">
                <a:solidFill>
                  <a:schemeClr val="bg1"/>
                </a:solidFill>
                <a:effectLst>
                  <a:outerShdw blurRad="38100" dist="38100" dir="2700000" algn="tl">
                    <a:srgbClr val="000000">
                      <a:alpha val="43137"/>
                    </a:srgbClr>
                  </a:outerShdw>
                </a:effectLst>
                <a:cs typeface="B Roya" panose="00000400000000000000" pitchFamily="2" charset="-78"/>
              </a:rPr>
              <a:t>خودآگاه</a:t>
            </a:r>
            <a:r>
              <a:rPr lang="fa-IR" sz="3600" b="1" dirty="0">
                <a:solidFill>
                  <a:schemeClr val="bg1"/>
                </a:solidFill>
                <a:effectLst>
                  <a:outerShdw blurRad="38100" dist="38100" dir="2700000" algn="tl">
                    <a:srgbClr val="000000">
                      <a:alpha val="43137"/>
                    </a:srgbClr>
                  </a:outerShdw>
                </a:effectLst>
                <a:cs typeface="B Roya" panose="00000400000000000000" pitchFamily="2" charset="-78"/>
              </a:rPr>
              <a:t> نه تنها قادر است عواطف را در تعامل با دیگران درک کند و برانگیخته سازد، بلکه عواطف، نیازها و اعتقادات خود را دارد.</a:t>
            </a:r>
          </a:p>
        </p:txBody>
      </p:sp>
      <p:grpSp>
        <p:nvGrpSpPr>
          <p:cNvPr id="4" name="Group 3"/>
          <p:cNvGrpSpPr/>
          <p:nvPr/>
        </p:nvGrpSpPr>
        <p:grpSpPr>
          <a:xfrm>
            <a:off x="8037748" y="535090"/>
            <a:ext cx="3535611" cy="613148"/>
            <a:chOff x="1507383" y="1915639"/>
            <a:chExt cx="3535611" cy="613148"/>
          </a:xfrm>
        </p:grpSpPr>
        <p:sp>
          <p:nvSpPr>
            <p:cNvPr id="6" name="Rectangle 5"/>
            <p:cNvSpPr/>
            <p:nvPr/>
          </p:nvSpPr>
          <p:spPr>
            <a:xfrm>
              <a:off x="1507383" y="1915639"/>
              <a:ext cx="3535611" cy="613148"/>
            </a:xfrm>
            <a:prstGeom prst="rect">
              <a:avLst/>
            </a:prstGeom>
            <a:solidFill>
              <a:schemeClr val="accent6">
                <a:lumMod val="50000"/>
              </a:schemeClr>
            </a:solidFill>
            <a:ln>
              <a:solidFill>
                <a:schemeClr val="tx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7" name="Rectangle 6"/>
            <p:cNvSpPr/>
            <p:nvPr/>
          </p:nvSpPr>
          <p:spPr>
            <a:xfrm>
              <a:off x="1507383" y="1915639"/>
              <a:ext cx="3535611" cy="613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a-IR" sz="3600" b="1" kern="1200" dirty="0">
                  <a:effectLst>
                    <a:outerShdw blurRad="38100" dist="38100" dir="2700000" algn="tl">
                      <a:srgbClr val="000000">
                        <a:alpha val="43137"/>
                      </a:srgbClr>
                    </a:outerShdw>
                  </a:effectLst>
                  <a:cs typeface="B Roya" panose="00000400000000000000" pitchFamily="2" charset="-78"/>
                </a:rPr>
                <a:t>براساس کاربرد</a:t>
              </a:r>
              <a:endParaRPr lang="en-US" sz="3600" b="1" kern="1200" dirty="0">
                <a:effectLst>
                  <a:outerShdw blurRad="38100" dist="38100" dir="2700000" algn="tl">
                    <a:srgbClr val="000000">
                      <a:alpha val="43137"/>
                    </a:srgbClr>
                  </a:outerShdw>
                </a:effectLst>
                <a:cs typeface="B Roya" panose="00000400000000000000" pitchFamily="2" charset="-78"/>
              </a:endParaRPr>
            </a:p>
          </p:txBody>
        </p:sp>
      </p:grpSp>
    </p:spTree>
    <p:extLst>
      <p:ext uri="{BB962C8B-B14F-4D97-AF65-F5344CB8AC3E}">
        <p14:creationId xmlns:p14="http://schemas.microsoft.com/office/powerpoint/2010/main" val="2473610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TotalTime>
  <Words>3182</Words>
  <Application>Microsoft Office PowerPoint</Application>
  <PresentationFormat>Widescreen</PresentationFormat>
  <Paragraphs>301</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B Roya</vt:lpstr>
      <vt:lpstr>Calibri</vt:lpstr>
      <vt:lpstr>IRANSansX2</vt:lpstr>
      <vt:lpstr>Arial</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 Keyvannia</dc:creator>
  <cp:lastModifiedBy>Arman Keyvannia</cp:lastModifiedBy>
  <cp:revision>186</cp:revision>
  <dcterms:created xsi:type="dcterms:W3CDTF">2023-09-27T05:52:38Z</dcterms:created>
  <dcterms:modified xsi:type="dcterms:W3CDTF">2023-12-04T10:46:03Z</dcterms:modified>
</cp:coreProperties>
</file>