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6" r:id="rId2"/>
    <p:sldId id="350" r:id="rId3"/>
    <p:sldId id="353" r:id="rId4"/>
    <p:sldId id="348" r:id="rId5"/>
    <p:sldId id="354" r:id="rId6"/>
    <p:sldId id="355" r:id="rId7"/>
    <p:sldId id="356" r:id="rId8"/>
    <p:sldId id="357" r:id="rId9"/>
    <p:sldId id="359" r:id="rId10"/>
    <p:sldId id="360" r:id="rId11"/>
    <p:sldId id="361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5" r:id="rId22"/>
    <p:sldId id="376" r:id="rId23"/>
    <p:sldId id="374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24" r:id="rId38"/>
    <p:sldId id="390" r:id="rId39"/>
    <p:sldId id="391" r:id="rId40"/>
    <p:sldId id="392" r:id="rId41"/>
    <p:sldId id="393" r:id="rId42"/>
    <p:sldId id="394" r:id="rId43"/>
    <p:sldId id="395" r:id="rId44"/>
    <p:sldId id="409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8" r:id="rId5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033"/>
    <a:srgbClr val="FFD85D"/>
    <a:srgbClr val="FF66CC"/>
    <a:srgbClr val="FF99FF"/>
    <a:srgbClr val="21FF85"/>
    <a:srgbClr val="FF0066"/>
    <a:srgbClr val="FFDE75"/>
    <a:srgbClr val="FF6600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5" d="100"/>
          <a:sy n="75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BA9E-9550-410D-B22B-A808BDD53E81}" type="datetimeFigureOut">
              <a:rPr lang="fa-IR" smtClean="0"/>
              <a:pPr/>
              <a:t>1436/01/29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7620-7484-4EBA-A0A6-C1B876A4BF8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442" name="Picture 2" descr="http://www.poldrugstore.ir/UploadImages/UC/Galleries/179.jpg"/>
          <p:cNvPicPr>
            <a:picLocks noChangeAspect="1" noChangeArrowheads="1"/>
          </p:cNvPicPr>
          <p:nvPr/>
        </p:nvPicPr>
        <p:blipFill>
          <a:blip r:embed="rId2" cstate="print"/>
          <a:srcRect b="68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57290" y="142852"/>
            <a:ext cx="6429420" cy="6643710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357562"/>
            <a:ext cx="8229600" cy="939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بسمِ الله الرّحمن الرّحیم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الحمدُ للهِ ربِّ العالمینَ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الرّحمنِ الرّحیمِ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مالِکِ یومِ الدّینِ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إیّاکَ نعبُدُ و إیّاکَ نَستَعینُ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إهدِنَا الصّراطَ المستقیمَ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صراطَ الّذینَ أنعَمتَ عَلیهِم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غیرِ المَغضوبِ عَلیهِم و لاَ الضّالّینَ *</a:t>
            </a:r>
            <a:b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</a:br>
            <a:endParaRPr lang="fa-IR" sz="36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6082" name="Picture 2" descr="http://www.mosafer1.loxblog.com/upload/mosafer1/image/5%20%28223%29.jpg"/>
          <p:cNvPicPr>
            <a:picLocks noChangeAspect="1" noChangeArrowheads="1"/>
          </p:cNvPicPr>
          <p:nvPr/>
        </p:nvPicPr>
        <p:blipFill>
          <a:blip r:embed="rId2" cstate="print"/>
          <a:srcRect t="8105"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28993" y="6253483"/>
            <a:ext cx="2286015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4414" y="214290"/>
            <a:ext cx="6500858" cy="6286544"/>
          </a:xfrm>
          <a:prstGeom prst="rect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500166" y="326247"/>
            <a:ext cx="5929354" cy="103105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العالِمُ بِلا عَملٍ کَالشّجرِ بِلاثمرٍ 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دانشمند بدون عمل ، مانند درخت بدون              است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0166" y="1403323"/>
            <a:ext cx="5929354" cy="95410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مُجالَسۀِ العُلَماءُ ، عِبادۀٌ .</a:t>
            </a:r>
          </a:p>
          <a:p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                      با دانشمندان عبادت است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0166" y="2403455"/>
            <a:ext cx="592935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رِضَا اللهِ فی رِضَا الوالِدَینِ .</a:t>
            </a:r>
          </a:p>
          <a:p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خشنودی خداوند در خشنودی                        است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0166" y="3403587"/>
            <a:ext cx="5929354" cy="954107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تَفکُّرُ ساعۀٍ خیرٌ مِن عبادۀِ سَبعینَ سَنَۀٍ .</a:t>
            </a:r>
          </a:p>
          <a:p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ساعتی اندیشیدن ، از عبادتِ                 ساله بهتر است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0166" y="4429132"/>
            <a:ext cx="5929354" cy="95410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المؤمنُ قلیلُ الکلامِ کَثیرُ العَملِ .</a:t>
            </a:r>
          </a:p>
          <a:p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مومن کم حرف و                   است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0166" y="5429264"/>
            <a:ext cx="5929354" cy="95410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أدبُ المَرء خیرٌ مِن ذَهَبِهِ .</a:t>
            </a:r>
          </a:p>
          <a:p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ادب مرد بهتر از                      اوست .  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0298" y="866832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میوه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7884" y="187035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همنشینی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86050" y="287048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پدر و مادر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7554" y="3870616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هفتاد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9124" y="4921574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پُرکار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4810" y="5896293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دولت ـ زیور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32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4034" name="Picture 2" descr="http://www.kaljar.ir/admin/image/news/2514840392203596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57554" y="6202940"/>
            <a:ext cx="278608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86116" y="428604"/>
            <a:ext cx="3071834" cy="1357322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472" y="2857496"/>
            <a:ext cx="8072494" cy="914400"/>
          </a:xfrm>
          <a:prstGeom prst="roundRect">
            <a:avLst/>
          </a:prstGeom>
          <a:solidFill>
            <a:srgbClr val="007033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7554" y="648282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الثّانی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48" y="2928934"/>
            <a:ext cx="77867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سخنان حکیمانه زیر را بخوانید سپس ترجمه ی درست را انتخاب کنید .</a:t>
            </a:r>
            <a:endParaRPr lang="fa-IR" sz="2400" dirty="0">
              <a:ln w="1905">
                <a:solidFill>
                  <a:srgbClr val="00B0F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3010" name="Picture 2" descr="http://www.shomalnews.com/photo/137352654875301906.jpg"/>
          <p:cNvPicPr>
            <a:picLocks noChangeAspect="1" noChangeArrowheads="1"/>
          </p:cNvPicPr>
          <p:nvPr/>
        </p:nvPicPr>
        <p:blipFill>
          <a:blip r:embed="rId2" cstate="print"/>
          <a:srcRect b="10305"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5984" y="6215082"/>
            <a:ext cx="4873001" cy="461665"/>
          </a:xfrm>
          <a:prstGeom prst="rect">
            <a:avLst/>
          </a:prstGeom>
          <a:solidFill>
            <a:srgbClr val="005024">
              <a:alpha val="70000"/>
            </a:srgbClr>
          </a:soli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پسران گیلان در حال چیدن تمشک جنگلی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142852"/>
            <a:ext cx="8701142" cy="6643710"/>
          </a:xfrm>
          <a:prstGeom prst="roundRect">
            <a:avLst/>
          </a:prstGeom>
          <a:solidFill>
            <a:srgbClr val="003217">
              <a:alpha val="9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643174" y="357166"/>
            <a:ext cx="4000528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اَلوحدۀُ خیرٌ مِن جَلیسِ السّوءِ 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876" y="1242940"/>
            <a:ext cx="335758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تنهایی از همنشین بد بهتر است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414" y="1242940"/>
            <a:ext cx="335758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وحدت از پراکندگی بهتر است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1714488"/>
            <a:ext cx="8429684" cy="784830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اَلنّظرُ فی ثلاثۀِ أشیاءٍ عبادۀٌ : النظرُ فی المصحف ، وَجهِ الوالدَینِ و البحرِ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4414" y="2571744"/>
            <a:ext cx="685804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نگاه به سه چیز عبادت است : نگاه به قرآن ، چهره ی پدر و مادر و دریا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3000372"/>
            <a:ext cx="685804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نگاه به چند چیز پرستش است : نگاه به مصحف ، صورت پدر و مادر و دریا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488" y="4884019"/>
            <a:ext cx="3643338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سَلامۀُ العَیشِ فِی المُداراۀِ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488" y="5786454"/>
            <a:ext cx="364333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سلامت جامعه در مدارا کردن است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488" y="6243600"/>
            <a:ext cx="364333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سلامت زندگی در مدارا کردن است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3500438"/>
            <a:ext cx="8429684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المُسلِمُ مَن سَلِمَ النّاسُ مِن لِسانِهِ و یَدِهِ .. </a:t>
            </a:r>
            <a:r>
              <a:rPr lang="fa-IR" sz="2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مسلمان کسی است که </a:t>
            </a: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...</a:t>
            </a:r>
            <a:endParaRPr lang="fa-IR" sz="32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4876" y="4386212"/>
            <a:ext cx="314327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مردم از زبان و دستش سالم بمانند . 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728" y="4386212"/>
            <a:ext cx="314327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از زبان و دستش راضی باشند .</a:t>
            </a:r>
            <a:endParaRPr lang="fa-IR" sz="20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http://forum.patoghu.com/images/poti/2009/05/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0837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00299" y="5967731"/>
            <a:ext cx="4500594" cy="461665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اطراف شهر تاریخی ماسوله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0100" y="214290"/>
            <a:ext cx="7286676" cy="6429420"/>
          </a:xfrm>
          <a:prstGeom prst="roundRect">
            <a:avLst/>
          </a:prstGeom>
          <a:solidFill>
            <a:srgbClr val="003217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143240" y="464745"/>
            <a:ext cx="2857520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یَدُ اللهِ مَعَ الجَماعۀِ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8926" y="1367180"/>
            <a:ext cx="335758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دست خدا با جماعت است . 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50" y="1824326"/>
            <a:ext cx="364333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یاری خدا در همبستگی است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5984" y="2295874"/>
            <a:ext cx="4572032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إذا مَلَکَ الأراذِلُ هَلَکَ الأفاضِلُ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1670" y="3195765"/>
            <a:ext cx="5214974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هر وقت پستی حاکم شود ؛ فضیلت را نابود می کند . 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3042" y="3646418"/>
            <a:ext cx="6072230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هرگاه فرومایگاه به فرمانروایی رسند ؛ شایستگان هلاک می شوند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0232" y="4108083"/>
            <a:ext cx="5143536" cy="830997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مَن زَرَعَ العُدوانِ ؛ حَصَدَ الخُسرانِ 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28860" y="5010518"/>
            <a:ext cx="421484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هر کس دشمنی کاشت ؛ زیان درو کرد . 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3174" y="5457782"/>
            <a:ext cx="385765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هر کس بدی کاشت ؛ پشیمانی درو کرد .</a:t>
            </a:r>
            <a:endParaRPr lang="fa-IR" sz="2000" dirty="0"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0232" y="6143644"/>
            <a:ext cx="5072098" cy="338554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حدیث اوّل تا سوم از پیامبر (ص) و چهارم تا هفتم از علی (ع) است .</a:t>
            </a:r>
            <a:endParaRPr lang="fa-IR" sz="1600" dirty="0">
              <a:ln w="1905">
                <a:solidFill>
                  <a:srgbClr val="002060"/>
                </a:solidFill>
              </a:ln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1986" name="Picture 2" descr="http://upload.tehran98.com/images/lvycntxddx8kiljrkz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214678" y="6143644"/>
            <a:ext cx="3071834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آبشار لاتون آستارا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86116" y="428604"/>
            <a:ext cx="3071834" cy="1357322"/>
          </a:xfrm>
          <a:prstGeom prst="ellipse">
            <a:avLst/>
          </a:prstGeom>
          <a:solidFill>
            <a:srgbClr val="21FF85">
              <a:alpha val="5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7554" y="2214554"/>
            <a:ext cx="2928958" cy="914400"/>
          </a:xfrm>
          <a:prstGeom prst="roundRect">
            <a:avLst/>
          </a:prstGeom>
          <a:solidFill>
            <a:srgbClr val="21FF85">
              <a:alpha val="5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648282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الثّالِث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868" y="2302369"/>
            <a:ext cx="2500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ترجمه کنید .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64" name="Picture 4" descr="https://encrypted-tbn0.gstatic.com/images?q=tbn:ANd9GcStv7-79Slvucfr678mVx71BVJrSv8717Z3MH_g3nkT2kUQAr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14678" y="6143644"/>
            <a:ext cx="3071834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آبشار لاتون آستارا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52"/>
            <a:ext cx="8715436" cy="6500834"/>
          </a:xfrm>
          <a:prstGeom prst="rect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643438" y="357166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هَذَا الشّاعرُ ، إیرانیٌّ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38" y="1139595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هِذِه الطّبیبۀُ ، ناجِحَۀٌ 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3438" y="1925413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ذلکَ اللّاعِبُ ، فائِزٌ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2711231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تِلکَ الکاتِبَۀُ ، عالِمَۀٌ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3497049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هَذَانِ البائِعانِ ، شاکِرانِ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3438" y="4282867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هاتانِ البِنتانِ ، صابِرتانِ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3438" y="5068685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هؤلاءِ الأصدِقاءُ ، واقِفونَ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438" y="5854503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اولئِکَ الاُمَّهاتُ ، جالِساتٌ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158" y="405450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شاعر ، ایرانی است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158" y="1191268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پزشک ، موفّق است 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7158" y="1977086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آن بازیکن ، برنده است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158" y="2762904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آن نویسنده ، دانشمند است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5720" y="3566228"/>
            <a:ext cx="421484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فروشنده ها ، شکرگزارند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158" y="4334540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دو دختر ، بردبارند 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158" y="5120358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دوستان ، ایستاده اند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158" y="5906176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آن مادران ، نشسته اند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5604" name="Picture 4" descr="تخریب جنگلهای هیرکانی+تصاویر"/>
          <p:cNvPicPr>
            <a:picLocks noChangeAspect="1" noChangeArrowheads="1"/>
          </p:cNvPicPr>
          <p:nvPr/>
        </p:nvPicPr>
        <p:blipFill>
          <a:blip r:embed="rId2" cstate="print"/>
          <a:srcRect b="20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14348" y="6182045"/>
            <a:ext cx="7786742" cy="461665"/>
          </a:xfrm>
          <a:prstGeom prst="rect">
            <a:avLst/>
          </a:prstGeom>
          <a:solidFill>
            <a:srgbClr val="005024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جنگلهای هیرکانی استان گلستان از مهمترین منابع طبیعی ایران است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86116" y="428604"/>
            <a:ext cx="3071834" cy="1357322"/>
          </a:xfrm>
          <a:prstGeom prst="ellipse">
            <a:avLst/>
          </a:prstGeom>
          <a:solidFill>
            <a:srgbClr val="21FF85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74" y="2214554"/>
            <a:ext cx="4500594" cy="914400"/>
          </a:xfrm>
          <a:prstGeom prst="roundRect">
            <a:avLst/>
          </a:prstGeom>
          <a:solidFill>
            <a:srgbClr val="21FF85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648282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الرّابِعُ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1123" y="2302369"/>
            <a:ext cx="384197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 توجّه به تصویر پاسخ دهید .</a:t>
            </a:r>
            <a:endParaRPr lang="fa-IR" sz="2800" dirty="0">
              <a:ln w="1905">
                <a:solidFill>
                  <a:srgbClr val="00B0F0"/>
                </a:solidFill>
              </a:ln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4578" name="Picture 2" descr="تخریب جنگلهای هیرکانی+تصاویر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0" y="0"/>
            <a:ext cx="9067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43240" y="6215082"/>
            <a:ext cx="2928958" cy="461665"/>
          </a:xfrm>
          <a:prstGeom prst="rect">
            <a:avLst/>
          </a:prstGeom>
          <a:solidFill>
            <a:srgbClr val="005024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جنگلهای استان گلستان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14314"/>
            <a:ext cx="8501122" cy="6357958"/>
          </a:xfrm>
          <a:prstGeom prst="rect">
            <a:avLst/>
          </a:prstGeom>
          <a:solidFill>
            <a:srgbClr val="007033">
              <a:alpha val="8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1610" t="17578" r="36311" b="67774"/>
          <a:stretch>
            <a:fillRect/>
          </a:stretch>
        </p:blipFill>
        <p:spPr bwMode="auto">
          <a:xfrm>
            <a:off x="4714876" y="500066"/>
            <a:ext cx="3857652" cy="3071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6787" t="18554" r="52781" b="67774"/>
          <a:stretch>
            <a:fillRect/>
          </a:stretch>
        </p:blipFill>
        <p:spPr bwMode="auto">
          <a:xfrm>
            <a:off x="642910" y="505430"/>
            <a:ext cx="3857652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4714876" y="3714776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ما هذِهِ ؟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10" y="3720140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أ هذا قَمیصٌ أم سِروالٌ؟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4876" y="5834762"/>
            <a:ext cx="3857652" cy="461665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چیست ؟ ـ این پنجره است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4876" y="4720272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هذهِ نافِذَۀٌ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10" y="5829398"/>
            <a:ext cx="385765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پیراهن است یا شلوار ؟ شلوار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910" y="4714908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هذا ، قمیصٌ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3554" name="Picture 2" descr="تخریب جنگلهای هیرکانی+تصاویر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0" y="0"/>
            <a:ext cx="9117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643174" y="6324921"/>
            <a:ext cx="3357586" cy="461665"/>
          </a:xfrm>
          <a:prstGeom prst="rect">
            <a:avLst/>
          </a:prstGeom>
          <a:solidFill>
            <a:srgbClr val="005024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جنگلهای استان گلستان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58" y="142852"/>
            <a:ext cx="8429684" cy="6500858"/>
          </a:xfrm>
          <a:prstGeom prst="rect">
            <a:avLst/>
          </a:prstGeom>
          <a:solidFill>
            <a:srgbClr val="FF66CC">
              <a:alpha val="5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51611" t="43945" r="36310" b="41406"/>
          <a:stretch>
            <a:fillRect/>
          </a:stretch>
        </p:blipFill>
        <p:spPr bwMode="auto">
          <a:xfrm>
            <a:off x="4643438" y="357166"/>
            <a:ext cx="3929090" cy="3143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35689" t="43945" r="51683" b="41406"/>
          <a:stretch>
            <a:fillRect/>
          </a:stretch>
        </p:blipFill>
        <p:spPr bwMode="auto">
          <a:xfrm>
            <a:off x="571472" y="357166"/>
            <a:ext cx="3857652" cy="3143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4643438" y="371475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أینَ جَلَسَت هذهِ المَرأۀُ ؟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472" y="3718141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لِـمَن هذهِ البیتُ؟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472" y="5896293"/>
            <a:ext cx="3857652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خانه کیست ؟ پروین اعتصامی 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472" y="4781803"/>
            <a:ext cx="3857652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لِبروینَ اعتصامیّ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3438" y="5896293"/>
            <a:ext cx="3929090" cy="461665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زن کجا نشسته ؟ روی زمین 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3438" y="4781803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عَلَی الأرضِ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2530" name="Picture 2" descr="http://static.aryazamin.ir/images/places/?file=vujfp2bsuptzyassxb3gapjgo67n-img.jpg&amp;dimension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5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6072206"/>
            <a:ext cx="451643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ناهارخوران در فصل زمستان 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14290"/>
            <a:ext cx="8215370" cy="6357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714876" y="3788165"/>
            <a:ext cx="3786214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50"/>
                  </a:solidFill>
                </a:ln>
                <a:solidFill>
                  <a:srgbClr val="005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مَن هذَا الشّاعِرُ؟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834" y="3791554"/>
            <a:ext cx="3769728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کَم عَددُ الأحجارُ ؟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1610" t="73633" r="36311" b="11718"/>
          <a:stretch>
            <a:fillRect/>
          </a:stretch>
        </p:blipFill>
        <p:spPr bwMode="auto">
          <a:xfrm>
            <a:off x="4714876" y="500042"/>
            <a:ext cx="3786214" cy="3071834"/>
          </a:xfrm>
          <a:prstGeom prst="roundRect">
            <a:avLst>
              <a:gd name="adj" fmla="val 11111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5689" t="74609" r="51683" b="11719"/>
          <a:stretch>
            <a:fillRect/>
          </a:stretch>
        </p:blipFill>
        <p:spPr bwMode="auto">
          <a:xfrm>
            <a:off x="714348" y="500042"/>
            <a:ext cx="3769728" cy="3071834"/>
          </a:xfrm>
          <a:prstGeom prst="roundRect">
            <a:avLst>
              <a:gd name="adj" fmla="val 111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714348" y="5857892"/>
            <a:ext cx="3786214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تعداد سنگ ها چندتاست ؟ سه تا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348" y="4781803"/>
            <a:ext cx="3786214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ثلاثۀُ أحجارًا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4876" y="5857892"/>
            <a:ext cx="3786214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5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این شاعر کیست ؟ سعدی است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4876" y="4781803"/>
            <a:ext cx="3786214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B050"/>
                  </a:solidFill>
                </a:ln>
                <a:solidFill>
                  <a:srgbClr val="005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ـ هذا ، سعدیٌّ.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www.iranvij.ir/upload/images/acretiqt5arhwhcoro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096343" cy="678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714348" y="714356"/>
            <a:ext cx="7715304" cy="5429288"/>
          </a:xfrm>
          <a:prstGeom prst="ellipse">
            <a:avLst/>
          </a:prstGeom>
          <a:solidFill>
            <a:srgbClr val="007033">
              <a:alpha val="6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142976" y="909325"/>
            <a:ext cx="6786610" cy="4662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fa-IR" sz="1600" b="1" dirty="0" smtClean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Badr" pitchFamily="2" charset="-78"/>
            </a:endParaRPr>
          </a:p>
          <a:p>
            <a:pPr algn="ctr"/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Badr" pitchFamily="2" charset="-78"/>
              </a:rPr>
              <a:t>السَّلامُ عَلَيکُمْ أيُّهَا الطُّلّابُ ،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Badr" pitchFamily="2" charset="-78"/>
              </a:rPr>
              <a:t>أَهْلاً وَ سَهْلاً فِي الصَّفِّ الثّانی ؛</a:t>
            </a: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کَيفَ حالُکُمْ ؟</a:t>
            </a: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Badr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Badr" pitchFamily="2" charset="-78"/>
              </a:rPr>
              <a:t>اَلسَّنَةُ الدِّراسيَّةُ الْجَديدَةُ مَبْروکَةٌ .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Badr" pitchFamily="2" charset="-78"/>
              </a:rPr>
              <a:t>هَل أنتُم قادِرونَ عَلَی فَهْمِ الْعِباراتِ الْبَسيطَةِ ؟</a:t>
            </a:r>
          </a:p>
          <a:p>
            <a:pPr algn="ctr">
              <a:lnSpc>
                <a:spcPct val="150000"/>
              </a:lnSpc>
            </a:pPr>
            <a:endParaRPr lang="fa-IR" sz="700" b="1" dirty="0" smtClean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6215082"/>
            <a:ext cx="8715436" cy="461665"/>
          </a:xfrm>
          <a:prstGeom prst="rect">
            <a:avLst/>
          </a:prstGeom>
          <a:solidFill>
            <a:srgbClr val="003217">
              <a:alpha val="70000"/>
            </a:srgb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3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تصاویر این درس همگی از مناظر جنگلی گوناگون ایران عزیزمان انتخاب شده است . </a:t>
            </a:r>
            <a:endParaRPr lang="fa-IR" sz="23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488" name="Picture 8" descr="http://multimedia.mehrnews.com/Original/1392/12/16/IMG1129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23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28860" y="6143644"/>
            <a:ext cx="451643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گلستان در فصل پاییز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02" y="285728"/>
            <a:ext cx="3500462" cy="1357322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7290" y="2071678"/>
            <a:ext cx="6500858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505406"/>
            <a:ext cx="2857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الخامِسُ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166" y="2159493"/>
            <a:ext cx="609836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زیر هر تصویر تعداد آن را به عربی بنویسید .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348" y="3157542"/>
            <a:ext cx="7858180" cy="15573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3289229"/>
            <a:ext cx="750099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واحِد ـ إثنان ـ ثلاثۀ ـ أربعَۀ ـ خَمسَۀ ـ سِتّۀ ـ سَبعَۀ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ثمانیَۀ ـ تِسعَۀ ـ عَشرَۀ ـ أحدَ عَشَرَ ـ إثنا عَشَرَ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1506" name="Picture 2" descr="http://www.shomalefarda.com/images/stories/news/691104130087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28860" y="6143644"/>
            <a:ext cx="451643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پارک ملّی جنگل گلستان 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078022" y="2643182"/>
            <a:ext cx="2708820" cy="64294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ثمانیۀ</a:t>
            </a:r>
            <a:endParaRPr lang="fa-IR" sz="4400" dirty="0"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1940" y="2643182"/>
            <a:ext cx="2637382" cy="64294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ثلاثۀ</a:t>
            </a:r>
            <a:endParaRPr lang="fa-IR" sz="4400" dirty="0"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2643182"/>
            <a:ext cx="2700880" cy="64294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تِسعۀ</a:t>
            </a:r>
            <a:endParaRPr lang="fa-IR" sz="440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98" y="5857892"/>
            <a:ext cx="2714644" cy="64294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rgbClr val="005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ستّۀ</a:t>
            </a:r>
            <a:endParaRPr lang="fa-IR" sz="4400" dirty="0">
              <a:solidFill>
                <a:srgbClr val="005024"/>
              </a:solidFill>
              <a:cs typeface="B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16" y="5857892"/>
            <a:ext cx="2643206" cy="642942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إثنان</a:t>
            </a:r>
            <a:endParaRPr lang="fa-IR" sz="4400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5857892"/>
            <a:ext cx="2714644" cy="642942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سبعۀ</a:t>
            </a:r>
            <a:endParaRPr lang="fa-IR" sz="4400" dirty="0">
              <a:solidFill>
                <a:srgbClr val="FF0066"/>
              </a:solidFill>
              <a:cs typeface="B Badr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6552" t="56640" r="33016" b="28711"/>
          <a:stretch>
            <a:fillRect/>
          </a:stretch>
        </p:blipFill>
        <p:spPr bwMode="auto">
          <a:xfrm>
            <a:off x="6143636" y="357166"/>
            <a:ext cx="2571768" cy="214314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45022" t="56640" r="44546" b="28711"/>
          <a:stretch>
            <a:fillRect/>
          </a:stretch>
        </p:blipFill>
        <p:spPr bwMode="auto">
          <a:xfrm>
            <a:off x="3357554" y="357166"/>
            <a:ext cx="2500330" cy="21431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7101" t="77148" r="32467" b="8203"/>
          <a:stretch>
            <a:fillRect/>
          </a:stretch>
        </p:blipFill>
        <p:spPr bwMode="auto">
          <a:xfrm>
            <a:off x="6143636" y="3500438"/>
            <a:ext cx="2571768" cy="214314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2942" t="56640" r="56626" b="28711"/>
          <a:stretch>
            <a:fillRect/>
          </a:stretch>
        </p:blipFill>
        <p:spPr bwMode="auto">
          <a:xfrm>
            <a:off x="500034" y="357166"/>
            <a:ext cx="2571768" cy="214314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45022" t="77148" r="44546" b="8203"/>
          <a:stretch>
            <a:fillRect/>
          </a:stretch>
        </p:blipFill>
        <p:spPr bwMode="auto">
          <a:xfrm>
            <a:off x="3357554" y="3500438"/>
            <a:ext cx="2500330" cy="214314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2942" t="77148" r="56626" b="8203"/>
          <a:stretch>
            <a:fillRect/>
          </a:stretch>
        </p:blipFill>
        <p:spPr bwMode="auto">
          <a:xfrm>
            <a:off x="500034" y="3500438"/>
            <a:ext cx="2571768" cy="214314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434" name="Picture 2" descr="http://www.azsafar.com/wp-content/uploads/2014/05/DSC_5535.jpg"/>
          <p:cNvPicPr>
            <a:picLocks noChangeAspect="1" noChangeArrowheads="1"/>
          </p:cNvPicPr>
          <p:nvPr/>
        </p:nvPicPr>
        <p:blipFill>
          <a:blip r:embed="rId2" cstate="print"/>
          <a:srcRect b="3614"/>
          <a:stretch>
            <a:fillRect/>
          </a:stretch>
        </p:blipFill>
        <p:spPr bwMode="auto">
          <a:xfrm>
            <a:off x="0" y="0"/>
            <a:ext cx="91037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86116" y="6286520"/>
            <a:ext cx="2928958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گلستان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rgbClr val="007033">
              <a:alpha val="80000"/>
            </a:srgbClr>
          </a:solidFill>
          <a:ln>
            <a:solidFill>
              <a:srgbClr val="75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072198" y="2627307"/>
            <a:ext cx="2714643" cy="7143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خَمسَۀ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678" y="2643181"/>
            <a:ext cx="2714644" cy="71438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عَشَرَۀ</a:t>
            </a:r>
            <a:endParaRPr lang="fa-IR" sz="4000" dirty="0">
              <a:solidFill>
                <a:schemeClr val="accent6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659056"/>
            <a:ext cx="2714643" cy="714380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B050"/>
                  </a:solidFill>
                </a:ln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إثنا عَشَرَ</a:t>
            </a:r>
            <a:endParaRPr lang="fa-IR" sz="4000" dirty="0">
              <a:ln w="1905">
                <a:solidFill>
                  <a:srgbClr val="00B050"/>
                </a:solidFill>
              </a:ln>
              <a:solidFill>
                <a:srgbClr val="007033"/>
              </a:solidFill>
              <a:cs typeface="B Badr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6552" t="15625" r="32467" b="69727"/>
          <a:stretch>
            <a:fillRect/>
          </a:stretch>
        </p:blipFill>
        <p:spPr bwMode="auto">
          <a:xfrm>
            <a:off x="6143636" y="412730"/>
            <a:ext cx="2571768" cy="207170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4473" t="15625" r="44546" b="69727"/>
          <a:stretch>
            <a:fillRect/>
          </a:stretch>
        </p:blipFill>
        <p:spPr bwMode="auto">
          <a:xfrm>
            <a:off x="3286116" y="428604"/>
            <a:ext cx="2571768" cy="207170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1844" t="15625" r="56626" b="69727"/>
          <a:stretch>
            <a:fillRect/>
          </a:stretch>
        </p:blipFill>
        <p:spPr bwMode="auto">
          <a:xfrm>
            <a:off x="428596" y="428605"/>
            <a:ext cx="2571768" cy="2000264"/>
          </a:xfrm>
          <a:prstGeom prst="rect">
            <a:avLst/>
          </a:prstGeom>
          <a:gradFill flip="none" rotWithShape="1">
            <a:gsLst>
              <a:gs pos="0">
                <a:srgbClr val="21FF85">
                  <a:tint val="66000"/>
                  <a:satMod val="160000"/>
                </a:srgbClr>
              </a:gs>
              <a:gs pos="50000">
                <a:srgbClr val="21FF85">
                  <a:tint val="44500"/>
                  <a:satMod val="160000"/>
                </a:srgbClr>
              </a:gs>
              <a:gs pos="100000">
                <a:srgbClr val="21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88900" cap="sq" cmpd="thickThin">
            <a:solidFill>
              <a:srgbClr val="21FF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6072198" y="5823321"/>
            <a:ext cx="2714644" cy="67235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أربَعَۀ</a:t>
            </a:r>
            <a:endParaRPr lang="fa-IR" sz="4400" dirty="0">
              <a:solidFill>
                <a:srgbClr val="C00000"/>
              </a:solidFill>
              <a:cs typeface="B Badr" pitchFamily="2" charset="-78"/>
            </a:endParaRPr>
          </a:p>
        </p:txBody>
      </p:sp>
      <p:pic>
        <p:nvPicPr>
          <p:cNvPr id="14" name="Picture 4" descr="http://www.salamsarbedar.com/images/docs/files/000000/nf00000513-1.jpg"/>
          <p:cNvPicPr>
            <a:picLocks noChangeAspect="1" noChangeArrowheads="1"/>
          </p:cNvPicPr>
          <p:nvPr/>
        </p:nvPicPr>
        <p:blipFill>
          <a:blip r:embed="rId4" cstate="print"/>
          <a:srcRect t="7313"/>
          <a:stretch>
            <a:fillRect/>
          </a:stretch>
        </p:blipFill>
        <p:spPr bwMode="auto">
          <a:xfrm>
            <a:off x="6143636" y="3500438"/>
            <a:ext cx="2571768" cy="214314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3214678" y="5868611"/>
            <a:ext cx="2714644" cy="64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أحَدَ عَشَرَ</a:t>
            </a:r>
            <a:endParaRPr lang="fa-IR" sz="4400" dirty="0"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5868611"/>
            <a:ext cx="2714644" cy="64809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واحِد</a:t>
            </a:r>
            <a:endParaRPr lang="fa-IR" sz="44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45022" t="35156" r="44546" b="50195"/>
          <a:stretch>
            <a:fillRect/>
          </a:stretch>
        </p:blipFill>
        <p:spPr bwMode="auto">
          <a:xfrm>
            <a:off x="3286116" y="3500438"/>
            <a:ext cx="2571768" cy="2140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2943" t="35156" r="57174" b="50195"/>
          <a:stretch>
            <a:fillRect/>
          </a:stretch>
        </p:blipFill>
        <p:spPr bwMode="auto">
          <a:xfrm>
            <a:off x="428596" y="3500438"/>
            <a:ext cx="2571768" cy="214075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4" descr="http://www.negarkhaneh.ir/UserGallery/2009/11/mohsenlogo_201200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28860" y="6000768"/>
            <a:ext cx="451643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آبشاری زیبا  در جنگل گلستان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pic>
        <p:nvPicPr>
          <p:cNvPr id="6" name="Picture 2" descr="http://graphic.ir/pictures/__2/___36/___20130222_1267993857.jpg"/>
          <p:cNvPicPr>
            <a:picLocks noChangeAspect="1" noChangeArrowheads="1"/>
          </p:cNvPicPr>
          <p:nvPr/>
        </p:nvPicPr>
        <p:blipFill>
          <a:blip r:embed="rId3" cstate="print"/>
          <a:srcRect b="4706"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9938" name="Picture 2" descr="http://s1.picofile.com/file/7245973438/hara_3big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-1" y="0"/>
            <a:ext cx="91109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71670" y="6253483"/>
            <a:ext cx="5149937" cy="461665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چند تصویر از جنگل های حرا در خلیج فارس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71802" y="285728"/>
            <a:ext cx="3500462" cy="1357322"/>
          </a:xfrm>
          <a:prstGeom prst="ellipse">
            <a:avLst/>
          </a:prstGeom>
          <a:solidFill>
            <a:schemeClr val="bg2">
              <a:lumMod val="25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3108" y="2071678"/>
            <a:ext cx="5429288" cy="914400"/>
          </a:xfrm>
          <a:prstGeom prst="roundRect">
            <a:avLst/>
          </a:prstGeom>
          <a:solidFill>
            <a:schemeClr val="bg2">
              <a:lumMod val="25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505406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السّادِسُ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8011" y="2159493"/>
            <a:ext cx="509314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ترجمه ی درست را انتخاب نمایید 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8914" name="Picture 2" descr="http://multimedia.mehrnews.com/Original/1392/11/02/IMG08581534.jpg"/>
          <p:cNvPicPr>
            <a:picLocks noChangeAspect="1" noChangeArrowheads="1"/>
          </p:cNvPicPr>
          <p:nvPr/>
        </p:nvPicPr>
        <p:blipFill>
          <a:blip r:embed="rId2" cstate="print"/>
          <a:srcRect b="5039"/>
          <a:stretch>
            <a:fillRect/>
          </a:stretch>
        </p:blipFill>
        <p:spPr bwMode="auto">
          <a:xfrm>
            <a:off x="0" y="0"/>
            <a:ext cx="91372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43108" y="6143644"/>
            <a:ext cx="5149937" cy="461665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حرا در خلیج فارس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71414"/>
            <a:ext cx="7858180" cy="664371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571736" y="142852"/>
            <a:ext cx="4000528" cy="830997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أنَا مارَجَعتُ إلی بَیتی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38" y="1071546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من به خانه ام باز نگشتم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1071546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من به خانه برگشتم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1785926"/>
            <a:ext cx="4000528" cy="830997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أنتَ فَعَلتَ واجِباتِکَ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2680454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 تکالیفت را انجام دادی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2697960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 تکالیفت را انجام می دهی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3429000"/>
            <a:ext cx="4000528" cy="830997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أنتِ غَسَلتِ مَلابِسَکِ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438" y="4333410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 لباسَت را شستی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100" y="4354305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 لباس هایت را شستی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36" y="5058803"/>
            <a:ext cx="4000528" cy="830997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هُوَ لَعِبَ مَعَ صَدیقِهِ 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3438" y="5985237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او پیش دوستش بازی می کند 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0100" y="5997379"/>
            <a:ext cx="350046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او همراه دوستش بازی کرد .</a:t>
            </a:r>
            <a:endParaRPr lang="fa-IR" sz="24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7892" name="Picture 4" descr="http://multimedia.mehrnews.com/Original/1391/12/28/IMG16171811.jpg"/>
          <p:cNvPicPr>
            <a:picLocks noChangeAspect="1" noChangeArrowheads="1"/>
          </p:cNvPicPr>
          <p:nvPr/>
        </p:nvPicPr>
        <p:blipFill>
          <a:blip r:embed="rId2" cstate="print"/>
          <a:srcRect b="5039"/>
          <a:stretch>
            <a:fillRect/>
          </a:stretch>
        </p:blipFill>
        <p:spPr bwMode="auto">
          <a:xfrm>
            <a:off x="0" y="0"/>
            <a:ext cx="91372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85918" y="6039169"/>
            <a:ext cx="5786478" cy="461665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کوچ پرندگان به جنگل های حرا در خلیج فارس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500042"/>
            <a:ext cx="7143800" cy="6000792"/>
          </a:xfrm>
          <a:prstGeom prst="rect">
            <a:avLst/>
          </a:prstGeom>
          <a:solidFill>
            <a:schemeClr val="bg2">
              <a:lumMod val="25000"/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643174" y="714356"/>
            <a:ext cx="4000528" cy="1015663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هِیَ طَرَقَت بابَ بَیتِها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38" y="1828704"/>
            <a:ext cx="3286148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او درِ خانه اش را کوبید .</a:t>
            </a:r>
            <a:endParaRPr lang="fa-IR" sz="2200" dirty="0"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290" y="1825315"/>
            <a:ext cx="3214710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او در خانه ای را کوبید .</a:t>
            </a:r>
            <a:endParaRPr lang="fa-IR" sz="2200" dirty="0"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2556213"/>
            <a:ext cx="4000528" cy="1015663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نَحنُ ذَهَبنا إلی صَفِّنا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3658845"/>
            <a:ext cx="3286148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ایشان به کلاس هایشان رفتند .</a:t>
            </a:r>
            <a:endParaRPr lang="fa-IR" sz="2200" dirty="0"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7290" y="3655456"/>
            <a:ext cx="3214710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ما به کلاسمان رفتیم .</a:t>
            </a:r>
            <a:endParaRPr lang="fa-IR" sz="2200" dirty="0"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4429132"/>
            <a:ext cx="4000528" cy="1015663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أنتُم نَصَرتُم أصدِقاءَکُم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438" y="5614918"/>
            <a:ext cx="3286148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شما دوستانتان را یاری می کنید .</a:t>
            </a:r>
            <a:endParaRPr lang="fa-IR" sz="2200" dirty="0"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290" y="5611529"/>
            <a:ext cx="3214710" cy="6001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شما دوستانتان را یاری کردید .</a:t>
            </a:r>
            <a:endParaRPr lang="fa-IR" sz="22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6866" name="Picture 2" descr="http://afkarnews.ir/images/docs/files/000092/nf0009266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14546" y="6143644"/>
            <a:ext cx="4429156" cy="46166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حرا در خلیج فارس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174" y="285728"/>
            <a:ext cx="3500462" cy="1357322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74" y="2071678"/>
            <a:ext cx="3629194" cy="914400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505406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السّابِعُ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6050" y="2143116"/>
            <a:ext cx="34044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ترجمه کنید .</a:t>
            </a:r>
            <a:endParaRPr lang="fa-IR" sz="32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5842" name="Picture 2" descr="http://faraparvaz.com/_Shared/_Sites/Site(35)/Images/gheshm/hara6.jpg"/>
          <p:cNvPicPr>
            <a:picLocks noChangeAspect="1" noChangeArrowheads="1"/>
          </p:cNvPicPr>
          <p:nvPr/>
        </p:nvPicPr>
        <p:blipFill>
          <a:blip r:embed="rId2" cstate="print"/>
          <a:srcRect t="6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28860" y="6072206"/>
            <a:ext cx="4357718" cy="461665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حرا در خلیج فارس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42852"/>
            <a:ext cx="8858312" cy="6572272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929190" y="29109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أنـتُنَّ کَتَبـتُنَّ دَرسَـکُنَّ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9190" y="136266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أنـتُما ذَکَرتُما صَدیقَـکُما 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9190" y="2428868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هُم رَفَعـوا أیدِیَـهُم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9190" y="350580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هُنَّ وَصَلـنَ إلی غُرفَتِـهِنَّ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9190" y="457737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هُما قَرُبـا مِن قَریَتِـهِما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9190" y="5648942"/>
            <a:ext cx="3929090" cy="92333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هُما وَجَدَتا مِفتاحَـهُما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28572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شما درسِـتان را نوشتید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135729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شما دوستـتان را یاد کردید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242886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آن ها دستـهایـشان را بالا بردند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350043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ایشان به اتاقـشان رسیدند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457200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ایشان به روستایشان نزدیک شدند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20" y="5643578"/>
            <a:ext cx="4429156" cy="8463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 smtClean="0">
                <a:ln w="1905">
                  <a:solidFill>
                    <a:srgbClr val="003217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ایشان کلیدهایـشان را یافتند .</a:t>
            </a:r>
            <a:endParaRPr lang="fa-IR" sz="2800" dirty="0">
              <a:ln w="1905">
                <a:solidFill>
                  <a:srgbClr val="003217"/>
                </a:solidFill>
              </a:ln>
              <a:solidFill>
                <a:srgbClr val="003217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4818" name="Picture 2" descr="http://boyernews.com/wp-content/uploads/%D8%AC%D9%86%DA%AF%D9%84-%D9%87%D8%A7%DB%8C-%D8%A8%D9%84%D9%88%D8%B7-%DA%86%DB%8C%D8%AA%D8%A7%D8%A8.jpg"/>
          <p:cNvPicPr>
            <a:picLocks noChangeAspect="1" noChangeArrowheads="1"/>
          </p:cNvPicPr>
          <p:nvPr/>
        </p:nvPicPr>
        <p:blipFill>
          <a:blip r:embed="rId2" cstate="print"/>
          <a:srcRect b="9864"/>
          <a:stretch>
            <a:fillRect/>
          </a:stretch>
        </p:blipFill>
        <p:spPr bwMode="auto">
          <a:xfrm>
            <a:off x="0" y="0"/>
            <a:ext cx="91808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14546" y="6253483"/>
            <a:ext cx="5262218" cy="461665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منطقه بی نظیر و بکر در کهگیلویه و بویراحمد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174" y="428604"/>
            <a:ext cx="3500462" cy="1143008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2071678"/>
            <a:ext cx="7715304" cy="914400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505406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الثّامنُ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646" y="2272721"/>
            <a:ext cx="7237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عبارت مرتبطِ دو ستون را به هم وصل کنید .</a:t>
            </a:r>
            <a:endParaRPr lang="fa-IR" sz="32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 descr="http://www.p30pic.com/wp-content/uploads/new/forests/Forests_03.jpg"/>
          <p:cNvPicPr>
            <a:picLocks noChangeAspect="1" noChangeArrowheads="1"/>
          </p:cNvPicPr>
          <p:nvPr/>
        </p:nvPicPr>
        <p:blipFill>
          <a:blip r:embed="rId2" cstate="print"/>
          <a:srcRect r="17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00298" y="6202940"/>
            <a:ext cx="4873001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تصاویر جنگل های بکر و زیبای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46279"/>
            <a:ext cx="8215370" cy="674030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24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*  تقدیم به همه </a:t>
            </a:r>
            <a:r>
              <a:rPr lang="fa-IR" sz="2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معلّمان ارزشمند و سخت کوش ،</a:t>
            </a: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3366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*  تقدیم به پدر و مادر عزیز و همسر و همکار ارجمندم ،</a:t>
            </a: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* این محتوای درسی حاصل حمایت مؤلّفین محترم کتاب است به ویژه استاد اشکبوس و تقوایی ... که طی سال گذشته و امسال شاهد ساخت ، تهیّه و تنظیم محتوای درسی از جانب حقیر بوده و خواهند بود !</a:t>
            </a: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*  اضافه کردن مناظر بومی برای هر استان بلامانع است هر چند در چینش آن دقّت فراوان صورت گرفت ... و برطرف کردن اشتباهات جزئی همچنین ، ولی دگرگونی در اصل محتوا مورد رضایت این جانب نخواهد بود زیرا تهیّه و تنظیم این محتوا با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502 قطعه پاورپوینت 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، حاصل صرف بیش از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دو ماه 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یا 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600 ساعت 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زمان مفید بوده لذا مستدعی است در این زمینه صداقت و امانتداری لازم را مبذول فرمایید 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3794" name="Picture 2" descr="http://danesh.roshd.ir/mavara/img/daneshnameh_up/9/97/4go7v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14546" y="6143644"/>
            <a:ext cx="5007445" cy="461665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جنگلهای بلوط ارسباران ( مشگین شهر )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6" y="71414"/>
            <a:ext cx="8858280" cy="664371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4876" y="214290"/>
          <a:ext cx="4143404" cy="6583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3958"/>
                <a:gridCol w="2119446"/>
              </a:tblGrid>
              <a:tr h="8179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3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فاطمۀُ</a:t>
                      </a:r>
                      <a:endParaRPr lang="fa-IR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3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سَمیرۀُ</a:t>
                      </a:r>
                      <a:endParaRPr lang="fa-IR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السّلامُ</a:t>
                      </a:r>
                      <a:r>
                        <a:rPr lang="fa-IR" sz="24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 علیکِ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صَباحَ النّورِ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صباحَ الخیرِ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هم جالِسونَ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کیفَ حالُکِ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إسمی سمیرۀ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ما اسمُکِ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و علیکِ السّلامُ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هَل أنتِ مِن</a:t>
                      </a:r>
                      <a:r>
                        <a:rPr lang="fa-IR" sz="24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 العراق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معَ السّلامۀِ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أینَ</a:t>
                      </a:r>
                      <a:r>
                        <a:rPr lang="fa-IR" sz="24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 اُسرتُکِ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أنا بِخیرٍ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17981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فی أمانِ اللهِ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cs typeface="B Badr" pitchFamily="2" charset="-78"/>
                        </a:rPr>
                        <a:t>لا ، أنا مِن الکویتِ</a:t>
                      </a:r>
                      <a:endParaRPr lang="fa-IR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cs typeface="B Bad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58" y="214290"/>
          <a:ext cx="4143404" cy="63579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3958"/>
                <a:gridCol w="2119446"/>
              </a:tblGrid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CC">
                            <a:tint val="66000"/>
                            <a:satMod val="160000"/>
                          </a:srgbClr>
                        </a:gs>
                        <a:gs pos="50000">
                          <a:srgbClr val="FF66CC">
                            <a:tint val="44500"/>
                            <a:satMod val="160000"/>
                          </a:srgbClr>
                        </a:gs>
                        <a:gs pos="100000">
                          <a:srgbClr val="FF66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1FF85">
                            <a:tint val="66000"/>
                            <a:satMod val="160000"/>
                          </a:srgbClr>
                        </a:gs>
                        <a:gs pos="50000">
                          <a:srgbClr val="21FF85">
                            <a:tint val="44500"/>
                            <a:satMod val="160000"/>
                          </a:srgbClr>
                        </a:gs>
                        <a:gs pos="100000">
                          <a:srgbClr val="21FF8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71736" y="118787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السّلامُ علیکِ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119126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و علیکِ السّلامُ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174" y="1973697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صباحَ الخیرِ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197708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صَباحَ النّورِ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3174" y="276290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کیفَ حالُکِ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276290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أنا بِخیرٍ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1736" y="354872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ما اسمُکِ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354872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إسمی سمیرۀ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3503" y="4396095"/>
            <a:ext cx="185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هَل أنتِ مِن العراق</a:t>
            </a:r>
            <a:endParaRPr lang="fa-IR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4396095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لا ، أنا مِن الکویتِ</a:t>
            </a:r>
            <a:endParaRPr lang="fa-IR" sz="2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1736" y="511696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أینَ اُسرتُکِ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51203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هم جالِسونَ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4719" y="5929330"/>
            <a:ext cx="1884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فی أمانِ اللهِ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596" y="592933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معَ السّلامۀِ</a:t>
            </a:r>
            <a:endParaRPr lang="fa-IR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43174" y="36930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فاطمۀُ</a:t>
            </a:r>
            <a:endParaRPr lang="fa-IR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724" y="357166"/>
            <a:ext cx="1869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Badr" pitchFamily="2" charset="-78"/>
              </a:rPr>
              <a:t>سَمیرۀُ</a:t>
            </a:r>
            <a:endParaRPr lang="fa-IR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2770" name="Picture 2" descr="http://www.funshad.com/uploads/admin/1391/02/12/9/4eb33c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57422" y="6253483"/>
            <a:ext cx="4857784" cy="461665"/>
          </a:xfrm>
          <a:prstGeom prst="rect">
            <a:avLst/>
          </a:prstGeom>
          <a:solidFill>
            <a:srgbClr val="005024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بیشتر جنگلهای لرستان از نوع بلوط است .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174" y="285728"/>
            <a:ext cx="3500462" cy="1357322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solidFill>
              <a:srgbClr val="00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2071678"/>
            <a:ext cx="7715304" cy="914400"/>
          </a:xfrm>
          <a:prstGeom prst="roundRect">
            <a:avLst/>
          </a:prstGeom>
          <a:solidFill>
            <a:srgbClr val="007033">
              <a:alpha val="80000"/>
            </a:srgbClr>
          </a:solidFill>
          <a:ln>
            <a:solidFill>
              <a:srgbClr val="00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505406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التّاسِعُ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646" y="2272721"/>
            <a:ext cx="723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جاهای خالی را با کلمات مناسبی از جدول کامل کنید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71876"/>
            <a:ext cx="8429684" cy="914400"/>
          </a:xfrm>
          <a:prstGeom prst="roundRect">
            <a:avLst/>
          </a:prstGeom>
          <a:solidFill>
            <a:srgbClr val="00B050">
              <a:alpha val="9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571876"/>
            <a:ext cx="82868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( اَلأسوَد ـ اَلأبیَض ـ اَلأحمَر ـ اَلأزرَق ـ اَلأخضَر ـ اَلأصفَر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1746" name="Picture 2" descr="http://multimedia.mehrnews.com/dasht-b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5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57488" y="6215082"/>
            <a:ext cx="359945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بلوط زاگرس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71414"/>
            <a:ext cx="8858312" cy="6715148"/>
          </a:xfrm>
          <a:prstGeom prst="rect">
            <a:avLst/>
          </a:prstGeom>
          <a:solidFill>
            <a:srgbClr val="0070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143636" y="2526565"/>
            <a:ext cx="2714644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3217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اَلتُّفّاحُ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4678" y="2521201"/>
            <a:ext cx="271464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اَلرُّمانُ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2521201"/>
            <a:ext cx="2714644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 اَلعِنَبُ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3636" y="5741275"/>
            <a:ext cx="2714644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اَلوَردَۀُ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4678" y="5735911"/>
            <a:ext cx="2714644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اَلسّحابُ </a:t>
            </a:r>
            <a:r>
              <a:rPr lang="fa-IR" sz="3200" b="1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5735911"/>
            <a:ext cx="27146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اَلبَحرُ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 </a:t>
            </a:r>
          </a:p>
        </p:txBody>
      </p:sp>
      <p:pic>
        <p:nvPicPr>
          <p:cNvPr id="13" name="Picture 6" descr="http://www.onlineforosh.com/img/product/437-1313827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9"/>
            <a:ext cx="2714624" cy="2071702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8" descr="http://media.irna.ir/1391/13910808/80391535/80391535-3336575.jpg"/>
          <p:cNvPicPr>
            <a:picLocks noChangeAspect="1" noChangeArrowheads="1"/>
          </p:cNvPicPr>
          <p:nvPr/>
        </p:nvPicPr>
        <p:blipFill>
          <a:blip r:embed="rId4" cstate="print"/>
          <a:srcRect l="3000" r="5499" b="6249"/>
          <a:stretch>
            <a:fillRect/>
          </a:stretch>
        </p:blipFill>
        <p:spPr bwMode="auto">
          <a:xfrm>
            <a:off x="6143636" y="285728"/>
            <a:ext cx="2714644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21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0" descr="http://img1.tebyan.net/Big/1389/07/130126172112406914652322071871141303213.jpg"/>
          <p:cNvPicPr>
            <a:picLocks noChangeAspect="1" noChangeArrowheads="1"/>
          </p:cNvPicPr>
          <p:nvPr/>
        </p:nvPicPr>
        <p:blipFill>
          <a:blip r:embed="rId5" cstate="print"/>
          <a:srcRect l="28403" t="24290" r="9467"/>
          <a:stretch>
            <a:fillRect/>
          </a:stretch>
        </p:blipFill>
        <p:spPr bwMode="auto">
          <a:xfrm>
            <a:off x="285720" y="285728"/>
            <a:ext cx="2714644" cy="2071701"/>
          </a:xfrm>
          <a:prstGeom prst="roundRect">
            <a:avLst>
              <a:gd name="adj" fmla="val 4167"/>
            </a:avLst>
          </a:prstGeom>
          <a:solidFill>
            <a:srgbClr val="FF0000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2" descr="http://www.gallery.minafam.com/wp-content/thumbnails/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643312"/>
            <a:ext cx="2714644" cy="2000265"/>
          </a:xfrm>
          <a:prstGeom prst="roundRect">
            <a:avLst>
              <a:gd name="adj" fmla="val 4167"/>
            </a:avLst>
          </a:prstGeom>
          <a:solidFill>
            <a:srgbClr val="FFC000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4" descr="http://upload.wikimedia.org/wikipedia/commons/thumb/8/89/Cumulus_cloud.jpg/250px-Cumulus_clou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643313"/>
            <a:ext cx="2714644" cy="2000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6" descr="http://pic.photo-aks.com/photo/nature/sea-beach/large/amvaj-darya.jpg"/>
          <p:cNvPicPr>
            <a:picLocks noChangeAspect="1" noChangeArrowheads="1"/>
          </p:cNvPicPr>
          <p:nvPr/>
        </p:nvPicPr>
        <p:blipFill>
          <a:blip r:embed="rId8" cstate="print"/>
          <a:srcRect b="8749"/>
          <a:stretch>
            <a:fillRect/>
          </a:stretch>
        </p:blipFill>
        <p:spPr bwMode="auto">
          <a:xfrm>
            <a:off x="285720" y="3643473"/>
            <a:ext cx="2714644" cy="200475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357950" y="2714620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اَلأخضَرُ</a:t>
            </a:r>
            <a:endParaRPr lang="fa-IR" sz="3600" dirty="0">
              <a:ln w="1905">
                <a:solidFill>
                  <a:srgbClr val="003217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0430" y="2714620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اَلأحمَرُ</a:t>
            </a:r>
            <a:endParaRPr lang="fa-IR" sz="36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10" y="2714620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اَلأسوَدُ</a:t>
            </a:r>
            <a:endParaRPr lang="fa-IR" sz="3600" dirty="0">
              <a:ln w="1905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9388" y="5997379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اَلأصفَرُ</a:t>
            </a:r>
            <a:endParaRPr lang="fa-IR" sz="3600" dirty="0">
              <a:ln w="190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7554" y="592933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اَلأبیَضُ</a:t>
            </a:r>
            <a:endParaRPr lang="fa-IR" sz="36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910" y="5997379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اَلأزرَقُ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22" name="Picture 2" descr="http://img7.irna.ir/1393/13930416/81228239/81228239-5807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57488" y="6286520"/>
            <a:ext cx="359945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بلوط زاگرس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174" y="285728"/>
            <a:ext cx="3500462" cy="1357322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2071678"/>
            <a:ext cx="7715304" cy="785818"/>
          </a:xfrm>
          <a:prstGeom prst="roundRect">
            <a:avLst/>
          </a:prstGeom>
          <a:solidFill>
            <a:srgbClr val="00B050">
              <a:alpha val="80000"/>
            </a:srgbClr>
          </a:solidFill>
          <a:ln>
            <a:solidFill>
              <a:srgbClr val="00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505406"/>
            <a:ext cx="2857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العاشِرُ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646" y="2214554"/>
            <a:ext cx="723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نام روزهای هفته را به ترتیب در جدول برنامه هفتگی بنویسید .</a:t>
            </a:r>
            <a:endParaRPr lang="fa-IR" sz="24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00166" y="3429000"/>
            <a:ext cx="6326575" cy="785818"/>
          </a:xfrm>
          <a:prstGeom prst="roundRect">
            <a:avLst/>
          </a:prstGeom>
          <a:solidFill>
            <a:srgbClr val="007033">
              <a:alpha val="8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0197" y="3458577"/>
            <a:ext cx="616708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Homa" pitchFamily="2" charset="-78"/>
              </a:rPr>
              <a:t>بچّه ها ، پنجشنبه و جمعه مدارس تعطیله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9698" name="Picture 2" descr="http://images.persianblog.ir/477824_HXxE0Ty6.jpg"/>
          <p:cNvPicPr>
            <a:picLocks noChangeAspect="1" noChangeArrowheads="1"/>
          </p:cNvPicPr>
          <p:nvPr/>
        </p:nvPicPr>
        <p:blipFill>
          <a:blip r:embed="rId2" cstate="print"/>
          <a:srcRect b="5769"/>
          <a:stretch>
            <a:fillRect/>
          </a:stretch>
        </p:blipFill>
        <p:spPr bwMode="auto">
          <a:xfrm>
            <a:off x="-1" y="0"/>
            <a:ext cx="90973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57488" y="6072206"/>
            <a:ext cx="359945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کردستان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142983"/>
          <a:ext cx="8572560" cy="48577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2220"/>
                <a:gridCol w="1739888"/>
                <a:gridCol w="1505392"/>
                <a:gridCol w="189708"/>
                <a:gridCol w="1329066"/>
                <a:gridCol w="1646286"/>
              </a:tblGrid>
              <a:tr h="97155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B Badr" pitchFamily="2" charset="-78"/>
                        </a:rPr>
                        <a:t>یومُ</a:t>
                      </a:r>
                      <a:endParaRPr lang="fa-IR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العربیّۀ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الرّیاضیّۀ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الفارسیّۀ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155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B Badr" pitchFamily="2" charset="-78"/>
                        </a:rPr>
                        <a:t>یومُ</a:t>
                      </a:r>
                      <a:endParaRPr lang="fa-IR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الرّیّاضیّۀ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العلوم التجربیّۀ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العلوم التّجربیۀ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التّربیۀُ الدّینیّۀ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7155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B Badr" pitchFamily="2" charset="-78"/>
                        </a:rPr>
                        <a:t>یومُ</a:t>
                      </a:r>
                      <a:endParaRPr lang="fa-IR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العلوم الإجتماعیّۀ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تعلیم القرآن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التّفکّر و الأسلوب الحیاۀ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B Badr" pitchFamily="2" charset="-78"/>
                        </a:rPr>
                        <a:t>یومُ</a:t>
                      </a:r>
                      <a:endParaRPr lang="fa-IR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العلوم التجربیۀ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الرّیاضیّات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العملُ والتّقنیۀ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7155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B Badr" pitchFamily="2" charset="-78"/>
                        </a:rPr>
                        <a:t>یومُ</a:t>
                      </a:r>
                      <a:endParaRPr lang="fa-IR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الإنجلیزیّۀ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الإملاء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الإنشاء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fa-IR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cs typeface="B Badr" pitchFamily="2" charset="-78"/>
                        </a:rPr>
                        <a:t>الثّقافۀ و الفنّ</a:t>
                      </a:r>
                      <a:endParaRPr lang="fa-IR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5720" y="240549"/>
            <a:ext cx="857256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( اَلخَمیس ـ اَلسَّبت ـ اَلجُمعۀ ـ اَلإثنَین ـ اَلإربَعاء ـ اَلأحَد ـ الثّلاثاء 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6110607"/>
            <a:ext cx="857256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* آموزش نام دروس به زبان عربی از اهداف درس نیست 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5140" y="142873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السَّبتِ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3702" y="242547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الأحدِ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3702" y="3354173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الإثنینِ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3702" y="4354305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الثّلاثاء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2264" y="5282999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الإربَعاء</a:t>
            </a:r>
            <a:endParaRPr lang="fa-I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8674" name="Picture 2" descr="http://www.pcparsi.com/uploaded/pc81ec97119188108364a9de0a05339b06_IMAGE634358682365895000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57488" y="6215082"/>
            <a:ext cx="359945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مریوان کردستان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71670" y="285728"/>
            <a:ext cx="4714908" cy="1357322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2071678"/>
            <a:ext cx="7715304" cy="785818"/>
          </a:xfrm>
          <a:prstGeom prst="roundRect">
            <a:avLst/>
          </a:prstGeom>
          <a:solidFill>
            <a:schemeClr val="bg1">
              <a:lumMod val="7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الحادی عَشَرَ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646" y="2214554"/>
            <a:ext cx="723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 توجّه به تصویر نام هر فصل را به ترتیب بنویسید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7650" name="Picture 2" descr="http://www.nabinin.com/wp-content/uploads/2013/06/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2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857488" y="6072206"/>
            <a:ext cx="3599453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سنندج کردستان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pic>
        <p:nvPicPr>
          <p:cNvPr id="5" name="Picture 4" descr="http://cdn.tabnak.ir/files/fa/news/1392/10/19/330563_145.jpg"/>
          <p:cNvPicPr>
            <a:picLocks noChangeAspect="1" noChangeArrowheads="1"/>
          </p:cNvPicPr>
          <p:nvPr/>
        </p:nvPicPr>
        <p:blipFill>
          <a:blip r:embed="rId3" cstate="print"/>
          <a:srcRect l="50047" t="2366" r="1315" b="50315"/>
          <a:stretch>
            <a:fillRect/>
          </a:stretch>
        </p:blipFill>
        <p:spPr bwMode="auto">
          <a:xfrm>
            <a:off x="285720" y="285728"/>
            <a:ext cx="4214842" cy="3071834"/>
          </a:xfrm>
          <a:prstGeom prst="rect">
            <a:avLst/>
          </a:prstGeom>
          <a:ln w="190500" cap="sq">
            <a:solidFill>
              <a:srgbClr val="0070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http://cdn.tabnak.ir/files/fa/news/1392/10/19/330563_145.jpg"/>
          <p:cNvPicPr>
            <a:picLocks noChangeAspect="1" noChangeArrowheads="1"/>
          </p:cNvPicPr>
          <p:nvPr/>
        </p:nvPicPr>
        <p:blipFill>
          <a:blip r:embed="rId3" cstate="print"/>
          <a:srcRect l="1502" t="2366" r="50658" b="50315"/>
          <a:stretch>
            <a:fillRect/>
          </a:stretch>
        </p:blipFill>
        <p:spPr bwMode="auto">
          <a:xfrm>
            <a:off x="4643438" y="285728"/>
            <a:ext cx="4214842" cy="3071834"/>
          </a:xfrm>
          <a:prstGeom prst="rect">
            <a:avLst/>
          </a:prstGeom>
          <a:ln w="190500" cap="sq">
            <a:solidFill>
              <a:srgbClr val="FF66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cdn.tabnak.ir/files/fa/news/1392/10/19/330563_145.jpg"/>
          <p:cNvPicPr>
            <a:picLocks noChangeAspect="1" noChangeArrowheads="1"/>
          </p:cNvPicPr>
          <p:nvPr/>
        </p:nvPicPr>
        <p:blipFill>
          <a:blip r:embed="rId3" cstate="print"/>
          <a:srcRect l="50047" t="50868" r="1315" b="5362"/>
          <a:stretch>
            <a:fillRect/>
          </a:stretch>
        </p:blipFill>
        <p:spPr bwMode="auto">
          <a:xfrm>
            <a:off x="285720" y="3500438"/>
            <a:ext cx="4214842" cy="3071834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http://cdn.tabnak.ir/files/fa/news/1392/10/19/330563_145.jpg"/>
          <p:cNvPicPr>
            <a:picLocks noChangeAspect="1" noChangeArrowheads="1"/>
          </p:cNvPicPr>
          <p:nvPr/>
        </p:nvPicPr>
        <p:blipFill>
          <a:blip r:embed="rId3" cstate="print"/>
          <a:srcRect l="1410" t="53234" r="50658" b="5362"/>
          <a:stretch>
            <a:fillRect/>
          </a:stretch>
        </p:blipFill>
        <p:spPr bwMode="auto">
          <a:xfrm>
            <a:off x="4643438" y="3500438"/>
            <a:ext cx="4214842" cy="3071834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Oval 9"/>
          <p:cNvSpPr/>
          <p:nvPr/>
        </p:nvSpPr>
        <p:spPr>
          <a:xfrm>
            <a:off x="5929322" y="500042"/>
            <a:ext cx="1714512" cy="642942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الرّبیع</a:t>
            </a:r>
            <a:endParaRPr lang="fa-IR" sz="30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1604" y="500042"/>
            <a:ext cx="1714512" cy="642942"/>
          </a:xfrm>
          <a:prstGeom prst="ellipse">
            <a:avLst/>
          </a:prstGeom>
          <a:solidFill>
            <a:srgbClr val="21FF8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ln w="1905">
                  <a:solidFill>
                    <a:srgbClr val="003217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الصّیف</a:t>
            </a:r>
            <a:endParaRPr lang="fa-IR" sz="3000" dirty="0">
              <a:ln w="1905">
                <a:solidFill>
                  <a:srgbClr val="003217"/>
                </a:solidFill>
              </a:ln>
              <a:solidFill>
                <a:srgbClr val="00B050"/>
              </a:solidFill>
              <a:cs typeface="B Koodak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9322" y="3714752"/>
            <a:ext cx="1714512" cy="64294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ln w="190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الخَریف</a:t>
            </a:r>
            <a:endParaRPr lang="fa-IR" sz="3000" dirty="0">
              <a:ln w="1905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43042" y="3714752"/>
            <a:ext cx="1714512" cy="642942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الشّتاء</a:t>
            </a:r>
            <a:endParaRPr lang="fa-IR" sz="30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33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7110" name="Picture 6" descr="http://www.momtaznews.com/wp-content/plugins/wprobotf/images/c0812__f97btu1grquh8hfvh6jv.jpg"/>
          <p:cNvPicPr>
            <a:picLocks noChangeAspect="1" noChangeArrowheads="1"/>
          </p:cNvPicPr>
          <p:nvPr/>
        </p:nvPicPr>
        <p:blipFill>
          <a:blip r:embed="rId2" cstate="print"/>
          <a:srcRect t="1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2910" y="142852"/>
            <a:ext cx="7786742" cy="830997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عمر گرانمایه در این صرف شد     تا چه خورم صیف و چه پوشم شتا</a:t>
            </a:r>
          </a:p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ای شــکم خیــره به نانی بســاز    تا نــکنی پشـت به  خــدمت دو تا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362" name="Picture 2" descr="http://img7.irna.ir/1392/13920912/80933986/80933986-527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215082"/>
            <a:ext cx="4929222" cy="461665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1670" y="428604"/>
            <a:ext cx="4714908" cy="107157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52" y="2071678"/>
            <a:ext cx="6500858" cy="785818"/>
          </a:xfrm>
          <a:prstGeom prst="roundRect">
            <a:avLst/>
          </a:prstGeom>
          <a:solidFill>
            <a:srgbClr val="0070C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الحادی عَشَرَ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2766" y="2214554"/>
            <a:ext cx="6098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کلمات مترادف و متضادّ را مشخّص کنید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7410" name="Picture 2" descr="http://img7.irna.ir/1392/13920912/80933986/80933986-5276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000768"/>
            <a:ext cx="5286412" cy="46166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571480"/>
            <a:ext cx="8858280" cy="585791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28597" y="1142980"/>
          <a:ext cx="8358246" cy="5166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11430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  اُمّ            والِدَۀ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بیت            منزِل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حَزِنَ           فَرِحَ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430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ذَهَبَ          </a:t>
                      </a:r>
                      <a:r>
                        <a:rPr lang="fa-IR" sz="3600" b="1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 رَجَعَ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أب             والِد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خَلف           وَراء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430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عُدوان        عَداوۀ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کبیر           صغیر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قَریب           بَعید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4300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جمیل          قَبیح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بُستان         حدیقۀ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3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B Badr" pitchFamily="2" charset="-78"/>
                        </a:rPr>
                        <a:t>أمس             غَد</a:t>
                      </a:r>
                      <a:endParaRPr lang="fa-IR" sz="3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2060"/>
                        </a:solidFill>
                        <a:effectLst/>
                        <a:cs typeface="B Badr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Multiply 20"/>
          <p:cNvSpPr/>
          <p:nvPr/>
        </p:nvSpPr>
        <p:spPr>
          <a:xfrm>
            <a:off x="1724686" y="1500172"/>
            <a:ext cx="346984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Equal 21"/>
          <p:cNvSpPr/>
          <p:nvPr/>
        </p:nvSpPr>
        <p:spPr>
          <a:xfrm>
            <a:off x="7286644" y="1628760"/>
            <a:ext cx="500062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1724686" y="3786188"/>
            <a:ext cx="346984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Multiply 23"/>
          <p:cNvSpPr/>
          <p:nvPr/>
        </p:nvSpPr>
        <p:spPr>
          <a:xfrm>
            <a:off x="1724686" y="4857758"/>
            <a:ext cx="346984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Multiply 24"/>
          <p:cNvSpPr/>
          <p:nvPr/>
        </p:nvSpPr>
        <p:spPr>
          <a:xfrm>
            <a:off x="4572000" y="3714750"/>
            <a:ext cx="357193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Multiply 25"/>
          <p:cNvSpPr/>
          <p:nvPr/>
        </p:nvSpPr>
        <p:spPr>
          <a:xfrm>
            <a:off x="7300934" y="4914908"/>
            <a:ext cx="357190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Multiply 26"/>
          <p:cNvSpPr/>
          <p:nvPr/>
        </p:nvSpPr>
        <p:spPr>
          <a:xfrm>
            <a:off x="7300934" y="2628892"/>
            <a:ext cx="357190" cy="5143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Equal 27"/>
          <p:cNvSpPr/>
          <p:nvPr/>
        </p:nvSpPr>
        <p:spPr>
          <a:xfrm>
            <a:off x="7215206" y="3914776"/>
            <a:ext cx="500062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4500562" y="1571610"/>
            <a:ext cx="500066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4500562" y="2714618"/>
            <a:ext cx="500066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4500562" y="5000634"/>
            <a:ext cx="500066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1714480" y="2786056"/>
            <a:ext cx="485772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4" descr="http://upload.iranvij.ir/images/gejxec5sicy93ece83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85720" y="3823178"/>
            <a:ext cx="8643998" cy="267765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در ابتدای هر درس چهار ویژگی از ویژگی های یک مؤمن از دیدگاه امیرمؤمنان علی (ع) آمده که تا پایان ده درس مجموعًا چهل ویژگی خواهد شد . امید است با گردآوری بخشی از آن ها در کنار آیات قرآن در زندگی ، نور هدایت و رستگاری ، روشنی بخش دل هایمان گردد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362" name="Picture 2" descr="http://img7.irna.ir/1392/13920912/80933986/80933986-527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215082"/>
            <a:ext cx="4929222" cy="461665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662" y="928670"/>
            <a:ext cx="7215238" cy="785818"/>
          </a:xfrm>
          <a:prstGeom prst="roundRect">
            <a:avLst/>
          </a:prstGeom>
          <a:solidFill>
            <a:srgbClr val="0070C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555" y="1071546"/>
            <a:ext cx="646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کلمات متضادّ را دو به دو در کنار هم قرار دهید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386" name="Picture 2" descr="http://img7.irna.ir/1392/13920912/80933986/80933986-5276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072206"/>
            <a:ext cx="4929222" cy="46166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4" y="500042"/>
            <a:ext cx="8786842" cy="5929354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786578" y="3141272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قلیل ـ کثیر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38" y="3141272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بِدایۀ ـ نهایۀ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298" y="3154543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تحتَ ـ فوق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3141272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غالِیۀ ـ رخیصۀ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6578" y="4543490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آخِر ـ اوّل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4543490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سوء ـ حُسن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298" y="4556761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یَمین ـ یَسار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4543490"/>
            <a:ext cx="20002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حارّ ـ بارِد</a:t>
            </a:r>
            <a:endParaRPr lang="fa-IR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6578" y="3829110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کم ـ زیاد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3438" y="3829110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آغاز ـ پایان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298" y="3842381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زیر ـ رو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158" y="3829110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گران ـ ارزان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6578" y="5238104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پایان ـ نخست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3438" y="5238104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زشتی ـ نیکی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0298" y="5251375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راست ـ چپ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158" y="5238104"/>
            <a:ext cx="200026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گرم ـ سرد</a:t>
            </a:r>
            <a:endParaRPr lang="fa-IR" sz="1600" b="1" dirty="0" smtClean="0">
              <a:ln w="1905">
                <a:solidFill>
                  <a:srgbClr val="007033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158" y="1071546"/>
            <a:ext cx="8415390" cy="157163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786" y="1071546"/>
            <a:ext cx="7500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قلیل ـ بِدایۀ ـ تحتَ ـ غالِیَۀ ـ کَثیر ـ فوق ـ آخِر ـ سوء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حُسن ـ یَمین ـ أوّل ـ رخیصۀ ـ حارّ ـ یَسار ـ بارِد ـ نِهایۀ</a:t>
            </a:r>
            <a:endParaRPr lang="fa-IR" sz="2000" b="1" dirty="0" smtClean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338" name="Picture 2" descr="http://img7.irna.ir/1392/13920912/80933986/80933986-5276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6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253483"/>
            <a:ext cx="4929222" cy="46166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1670" y="357166"/>
            <a:ext cx="4714908" cy="1214446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2071678"/>
            <a:ext cx="8286808" cy="785818"/>
          </a:xfrm>
          <a:prstGeom prst="roundRect">
            <a:avLst/>
          </a:prstGeom>
          <a:solidFill>
            <a:srgbClr val="FFC000">
              <a:alpha val="9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الثّالِثُ عَشَرَ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2214554"/>
            <a:ext cx="800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کدام کلمه از لحاظ معنایی یا دستوری با کلمات دیگر ناهماهنگ است .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314" name="Picture 2" descr="http://img7.irna.ir/1392/13920912/80933986/80933986-5276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6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71670" y="6143644"/>
            <a:ext cx="4929222" cy="461665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 و پوشش گیاهی سیستان و بلوچستان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5786446" y="357166"/>
            <a:ext cx="16430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مَصنَع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0496" y="357166"/>
            <a:ext cx="16430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مَکتَبَۀ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4546" y="357166"/>
            <a:ext cx="16430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مَدرَسَۀ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596" y="357166"/>
            <a:ext cx="16430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مَلَکَ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86446" y="1142984"/>
            <a:ext cx="164307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شَعَرنَ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00496" y="1142984"/>
            <a:ext cx="164307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لاعِبونَ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14546" y="1142984"/>
            <a:ext cx="164307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فاعِلینَ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596" y="1142984"/>
            <a:ext cx="164307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مُدَرّسات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86446" y="1928802"/>
            <a:ext cx="164307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رَحِمَ</a:t>
            </a:r>
            <a:endParaRPr lang="fa-IR" sz="3400" dirty="0">
              <a:ln w="1905">
                <a:solidFill>
                  <a:srgbClr val="007033"/>
                </a:solidFill>
              </a:ln>
              <a:solidFill>
                <a:srgbClr val="00B050"/>
              </a:solidFill>
              <a:cs typeface="B Bad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0496" y="1928802"/>
            <a:ext cx="164307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خافَ</a:t>
            </a:r>
            <a:endParaRPr lang="fa-IR" sz="3400" dirty="0">
              <a:ln w="1905">
                <a:solidFill>
                  <a:srgbClr val="007033"/>
                </a:solidFill>
              </a:ln>
              <a:solidFill>
                <a:srgbClr val="00B050"/>
              </a:solidFill>
              <a:cs typeface="B Bad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14546" y="1928802"/>
            <a:ext cx="164307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وَراء</a:t>
            </a:r>
            <a:endParaRPr lang="fa-IR" sz="3400" dirty="0">
              <a:ln w="1905">
                <a:solidFill>
                  <a:srgbClr val="007033"/>
                </a:solidFill>
              </a:ln>
              <a:solidFill>
                <a:srgbClr val="00B050"/>
              </a:solidFill>
              <a:cs typeface="B Bad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8596" y="1928802"/>
            <a:ext cx="164307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نَصَرَ</a:t>
            </a:r>
            <a:endParaRPr lang="fa-IR" sz="3400" dirty="0">
              <a:ln w="1905">
                <a:solidFill>
                  <a:srgbClr val="007033"/>
                </a:solidFill>
              </a:ln>
              <a:solidFill>
                <a:srgbClr val="00B050"/>
              </a:solidFill>
              <a:cs typeface="B Bad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86446" y="2714620"/>
            <a:ext cx="1643074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رَجُلانِ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cs typeface="B Bad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00496" y="2714620"/>
            <a:ext cx="1643074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حدائِق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cs typeface="B Bad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14546" y="2714620"/>
            <a:ext cx="1643074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أشجار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cs typeface="B Bad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8596" y="2714620"/>
            <a:ext cx="1643074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فَواکِه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cs typeface="B Bad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86446" y="3500438"/>
            <a:ext cx="164307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هَرَبَ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0496" y="3500438"/>
            <a:ext cx="164307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هذا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14546" y="3500438"/>
            <a:ext cx="164307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ذَلکَ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596" y="3500438"/>
            <a:ext cx="164307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هَذِهِ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86446" y="4286256"/>
            <a:ext cx="1643074" cy="714380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أنَا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00496" y="4286256"/>
            <a:ext cx="1643074" cy="714380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وَردَۀ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14546" y="4286256"/>
            <a:ext cx="1643074" cy="714380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8596" y="4286256"/>
            <a:ext cx="1643074" cy="714380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هُم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86446" y="5072074"/>
            <a:ext cx="1643074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صورَۀ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00496" y="5072074"/>
            <a:ext cx="1643074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لِماذا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14546" y="5072074"/>
            <a:ext cx="1643074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کَیفَ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8596" y="5072074"/>
            <a:ext cx="1643074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مَن</a:t>
            </a:r>
            <a:endParaRPr lang="fa-IR" sz="34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86446" y="5857892"/>
            <a:ext cx="1643074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وَقَعَ</a:t>
            </a:r>
            <a:endParaRPr lang="fa-IR" sz="3400" dirty="0">
              <a:ln w="190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00496" y="5857892"/>
            <a:ext cx="1643074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قَذَفَ</a:t>
            </a:r>
            <a:endParaRPr lang="fa-IR" sz="3400" dirty="0">
              <a:ln w="190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14546" y="5857892"/>
            <a:ext cx="1643074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رُبَّ</a:t>
            </a:r>
            <a:endParaRPr lang="fa-IR" sz="3400" dirty="0">
              <a:ln w="190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8596" y="5857892"/>
            <a:ext cx="1643074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400" b="1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سَلِمَ</a:t>
            </a:r>
            <a:endParaRPr lang="fa-IR" sz="3400" dirty="0">
              <a:ln w="190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786710" y="357166"/>
            <a:ext cx="857256" cy="7143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86710" y="1142984"/>
            <a:ext cx="857256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86710" y="1928802"/>
            <a:ext cx="857256" cy="7143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86710" y="2714620"/>
            <a:ext cx="857256" cy="714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86710" y="3500438"/>
            <a:ext cx="857256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86710" y="4286256"/>
            <a:ext cx="857256" cy="714380"/>
          </a:xfrm>
          <a:prstGeom prst="ellipse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86710" y="5072074"/>
            <a:ext cx="857256" cy="7143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86710" y="5857892"/>
            <a:ext cx="857256" cy="7143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314" name="Picture 2" descr="http://img7.irna.ir/1392/13920912/80933986/80933986-5276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6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28662" y="142852"/>
            <a:ext cx="7286676" cy="6500858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1500166" y="357166"/>
            <a:ext cx="52149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مَلک » اسم مکان نیست .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cs typeface="B Bad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0166" y="1142984"/>
            <a:ext cx="521497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شَعَرنَ » فعل است بقیه اسم اند .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Bad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00166" y="1928802"/>
            <a:ext cx="521497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وَراء » اسم جهت است بقیه فعل اند .</a:t>
            </a:r>
            <a:endParaRPr lang="fa-IR" sz="2800" dirty="0">
              <a:ln w="1905">
                <a:solidFill>
                  <a:srgbClr val="007033"/>
                </a:solidFill>
              </a:ln>
              <a:solidFill>
                <a:srgbClr val="00B050"/>
              </a:solidFill>
              <a:cs typeface="B Bad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00166" y="2714620"/>
            <a:ext cx="5214974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رَجُلانِ » اسم مثنّی است بقیّه جمع مکسّر اند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cs typeface="B Bad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00166" y="3500438"/>
            <a:ext cx="521497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هَرَبَ » فعل است بقیه اشاره اند .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cs typeface="B Badr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00166" y="4286256"/>
            <a:ext cx="5214974" cy="714380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وَردَۀ » اسم گل است بقیّه ضمیر اند .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00166" y="5072074"/>
            <a:ext cx="5214974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صورَۀ » کلمه ی پرسشی نیست . 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00166" y="5857892"/>
            <a:ext cx="5214974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رُبَّ » اسم است بقیه فعل اند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cs typeface="B Badr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72330" y="357166"/>
            <a:ext cx="857256" cy="7143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072330" y="1142984"/>
            <a:ext cx="857256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2330" y="1928802"/>
            <a:ext cx="857256" cy="7143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72330" y="2714620"/>
            <a:ext cx="857256" cy="714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2330" y="3500438"/>
            <a:ext cx="857256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7072330" y="4286256"/>
            <a:ext cx="857256" cy="714380"/>
          </a:xfrm>
          <a:prstGeom prst="ellipse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72330" y="5072074"/>
            <a:ext cx="857256" cy="7143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72330" y="5857892"/>
            <a:ext cx="857256" cy="7143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7" grpId="0" animBg="1"/>
      <p:bldP spid="19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290" name="Picture 2" descr="http://cdn.bartarinha.ir/files/fa/news/1393/3/19/305182_285.jpg"/>
          <p:cNvPicPr>
            <a:picLocks noChangeAspect="1" noChangeArrowheads="1"/>
          </p:cNvPicPr>
          <p:nvPr/>
        </p:nvPicPr>
        <p:blipFill>
          <a:blip r:embed="rId2" cstate="print"/>
          <a:srcRect b="10416"/>
          <a:stretch>
            <a:fillRect/>
          </a:stretch>
        </p:blipFill>
        <p:spPr bwMode="auto">
          <a:xfrm>
            <a:off x="0" y="0"/>
            <a:ext cx="91302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00232" y="6286520"/>
            <a:ext cx="4907746" cy="461665"/>
          </a:xfrm>
          <a:prstGeom prst="rect">
            <a:avLst/>
          </a:prstGeom>
          <a:solidFill>
            <a:srgbClr val="005024">
              <a:alpha val="6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گردنه حیران و جنگل های فندق‌لو اردبیل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0298" y="357166"/>
            <a:ext cx="4071966" cy="1143008"/>
          </a:xfrm>
          <a:prstGeom prst="ellipse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57356" y="2143116"/>
            <a:ext cx="5429288" cy="785818"/>
          </a:xfrm>
          <a:prstGeom prst="roundRect">
            <a:avLst/>
          </a:prstGeom>
          <a:solidFill>
            <a:schemeClr val="accent3">
              <a:lumMod val="50000"/>
              <a:alpha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36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الرّابِعُ عَشَرَ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0965" y="2285992"/>
            <a:ext cx="5242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گزینه مناسب را انتخاب کنید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266" name="Picture 2" descr="گردنه حیران و جنگل های فندق‌لو اردبیل"/>
          <p:cNvPicPr>
            <a:picLocks noChangeAspect="1" noChangeArrowheads="1"/>
          </p:cNvPicPr>
          <p:nvPr/>
        </p:nvPicPr>
        <p:blipFill>
          <a:blip r:embed="rId2" cstate="print"/>
          <a:srcRect b="11880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00232" y="6286520"/>
            <a:ext cx="4907746" cy="461665"/>
          </a:xfrm>
          <a:prstGeom prst="rect">
            <a:avLst/>
          </a:prstGeom>
          <a:solidFill>
            <a:srgbClr val="005024">
              <a:alpha val="6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گردنه حیران و جنگل های اردبیل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714356"/>
            <a:ext cx="8715404" cy="5286412"/>
          </a:xfrm>
          <a:prstGeom prst="rect">
            <a:avLst/>
          </a:prstGeom>
          <a:solidFill>
            <a:srgbClr val="007033">
              <a:alpha val="60000"/>
            </a:srgbClr>
          </a:solidFill>
          <a:ln>
            <a:solidFill>
              <a:srgbClr val="00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500562" y="1146160"/>
            <a:ext cx="4143404" cy="85408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مِن ملابِسِ النّساءِ وَ البَناتِ :</a:t>
            </a:r>
            <a:endParaRPr lang="fa-IR" sz="24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0562" y="2074854"/>
            <a:ext cx="4143404" cy="854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قیمتُهُ غالِیَۀٌ جِدًّا :</a:t>
            </a:r>
            <a:endParaRPr lang="fa-IR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0562" y="3003548"/>
            <a:ext cx="4143404" cy="8540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عددُ أیّامِ الاُسبوعِ :</a:t>
            </a:r>
            <a:endParaRPr lang="fa-IR" sz="2400" b="1" dirty="0" smtClean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3932242"/>
            <a:ext cx="4143404" cy="854080"/>
          </a:xfrm>
          <a:prstGeom prst="rect">
            <a:avLst/>
          </a:prstGeom>
          <a:gradFill flip="none" rotWithShape="1">
            <a:gsLst>
              <a:gs pos="0">
                <a:srgbClr val="FFD85D">
                  <a:tint val="66000"/>
                  <a:satMod val="160000"/>
                </a:srgbClr>
              </a:gs>
              <a:gs pos="50000">
                <a:srgbClr val="FFD85D">
                  <a:tint val="44500"/>
                  <a:satMod val="160000"/>
                </a:srgbClr>
              </a:gs>
              <a:gs pos="100000">
                <a:srgbClr val="FFD85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مکانُ الأشجار ِ:</a:t>
            </a:r>
            <a:endParaRPr lang="fa-IR" sz="2400" b="1" dirty="0" smtClean="0">
              <a:ln w="1905">
                <a:solidFill>
                  <a:srgbClr val="007033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2" y="4860936"/>
            <a:ext cx="4143404" cy="85408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اُمُّ الأبِ :</a:t>
            </a:r>
            <a:endParaRPr lang="fa-IR" sz="2400" b="1" dirty="0" smtClean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98" y="2071678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اَلذّهَب</a:t>
            </a:r>
            <a:endParaRPr lang="fa-IR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2071678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اَلقَمیص</a:t>
            </a:r>
            <a:endParaRPr lang="fa-IR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98" y="3000372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سَبعَۀ</a:t>
            </a:r>
            <a:endParaRPr lang="fa-IR" sz="2400" b="1" dirty="0" smtClean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3000372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تِسعَۀ</a:t>
            </a:r>
            <a:endParaRPr lang="fa-IR" sz="2400" b="1" dirty="0" smtClean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98" y="3929066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FFD85D">
                  <a:tint val="66000"/>
                  <a:satMod val="160000"/>
                </a:srgbClr>
              </a:gs>
              <a:gs pos="50000">
                <a:srgbClr val="FFD85D">
                  <a:tint val="44500"/>
                  <a:satMod val="160000"/>
                </a:srgbClr>
              </a:gs>
              <a:gs pos="100000">
                <a:srgbClr val="FFD85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الفلاّح</a:t>
            </a:r>
            <a:endParaRPr lang="fa-IR" sz="2400" b="1" dirty="0" smtClean="0">
              <a:ln w="1905">
                <a:solidFill>
                  <a:srgbClr val="007033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923702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FFD85D">
                  <a:tint val="66000"/>
                  <a:satMod val="160000"/>
                </a:srgbClr>
              </a:gs>
              <a:gs pos="50000">
                <a:srgbClr val="FFD85D">
                  <a:tint val="44500"/>
                  <a:satMod val="160000"/>
                </a:srgbClr>
              </a:gs>
              <a:gs pos="100000">
                <a:srgbClr val="FFD85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7033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الحَدیقۀ</a:t>
            </a:r>
            <a:endParaRPr lang="fa-IR" sz="2400" b="1" dirty="0" smtClean="0">
              <a:ln w="1905">
                <a:solidFill>
                  <a:srgbClr val="007033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0298" y="4857760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الجَدّ</a:t>
            </a:r>
            <a:endParaRPr lang="fa-IR" sz="2400" b="1" dirty="0" smtClean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4857760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اَلجَدّۀ</a:t>
            </a:r>
            <a:endParaRPr lang="fa-IR" sz="2400" b="1" dirty="0" smtClean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0298" y="1142984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اَللّوحۀ</a:t>
            </a:r>
            <a:endParaRPr lang="fa-IR" sz="24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34" y="1142984"/>
            <a:ext cx="1785950" cy="85408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اَلفُستان</a:t>
            </a:r>
            <a:endParaRPr lang="fa-IR" sz="24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42" name="Picture 2" descr="http://cdn.bartarinha.ir/files/fa/news/1393/3/19/305189_311.jpg"/>
          <p:cNvPicPr>
            <a:picLocks noChangeAspect="1" noChangeArrowheads="1"/>
          </p:cNvPicPr>
          <p:nvPr/>
        </p:nvPicPr>
        <p:blipFill>
          <a:blip r:embed="rId2" cstate="print"/>
          <a:srcRect b="10227"/>
          <a:stretch>
            <a:fillRect/>
          </a:stretch>
        </p:blipFill>
        <p:spPr bwMode="auto">
          <a:xfrm>
            <a:off x="13776" y="0"/>
            <a:ext cx="91301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00232" y="6286520"/>
            <a:ext cx="4907746" cy="461665"/>
          </a:xfrm>
          <a:prstGeom prst="rect">
            <a:avLst/>
          </a:prstGeom>
          <a:solidFill>
            <a:srgbClr val="005024">
              <a:alpha val="6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گردنه حیران و جنگل های فندق‌لو اردبیل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60" y="428604"/>
            <a:ext cx="4357718" cy="1071570"/>
          </a:xfrm>
          <a:prstGeom prst="ellipse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8542" y="2143116"/>
            <a:ext cx="7488234" cy="785818"/>
          </a:xfrm>
          <a:prstGeom prst="roundRect">
            <a:avLst/>
          </a:prstGeom>
          <a:solidFill>
            <a:srgbClr val="0070C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36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الخامسُ عَشَرَ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662" y="2285992"/>
            <a:ext cx="723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معادلِ کلمات فارسی و عربی داده شده را بنویسید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218" name="Picture 2" descr="http://cdn.bartarinha.ir/files/fa/news/1393/3/19/305192_753.jpg"/>
          <p:cNvPicPr>
            <a:picLocks noChangeAspect="1" noChangeArrowheads="1"/>
          </p:cNvPicPr>
          <p:nvPr/>
        </p:nvPicPr>
        <p:blipFill>
          <a:blip r:embed="rId2" cstate="print"/>
          <a:srcRect b="9922"/>
          <a:stretch>
            <a:fillRect/>
          </a:stretch>
        </p:blipFill>
        <p:spPr bwMode="auto">
          <a:xfrm>
            <a:off x="0" y="0"/>
            <a:ext cx="911089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6286520"/>
            <a:ext cx="7643866" cy="400110"/>
          </a:xfrm>
          <a:prstGeom prst="rect">
            <a:avLst/>
          </a:prstGeom>
          <a:solidFill>
            <a:srgbClr val="005024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نفوذ انسان در زیباترین منطقه ی ایران ( گردنه حیران و جنگل های فندق‌لو اردبیل )</a:t>
            </a:r>
            <a:endParaRPr lang="fa-IR" sz="2000" b="1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76"/>
            <a:ext cx="8701142" cy="6572272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715997" y="1071546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هشتم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295" y="1071546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ماه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2593" y="1071546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رسید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377" y="1071546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هفته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5997" y="271462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رازها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5997" y="214290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ثمانیَۀ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295" y="214290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شَهر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593" y="214290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وَصَلَ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3377" y="214290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اُسبوع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15997" y="1857364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أسرار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295" y="271462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کاشکی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2593" y="271462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نرفتیم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377" y="271462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راه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5997" y="4357694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تنهایی 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295" y="4357694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طور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4295" y="1857364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لَیتَ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72593" y="1857364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ماذَهَبنا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377" y="1857364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طَریق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15997" y="3500438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وَحدَۀ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44295" y="3500438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شَبَکَۀ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72593" y="4357694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آتش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4" y="4343400"/>
            <a:ext cx="1953712" cy="72867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هر ـ همه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5997" y="592933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شهر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4295" y="592933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نخوردیم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2593" y="592933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 ستاره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72593" y="3500438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نار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3377" y="3500438"/>
            <a:ext cx="1931312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کُلّ 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15997" y="5143512"/>
            <a:ext cx="1931312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مَدینۀ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44295" y="5143512"/>
            <a:ext cx="1931312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ما أکَلنا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72593" y="5143512"/>
            <a:ext cx="1931312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نَجم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377" y="5929330"/>
            <a:ext cx="1931312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کلاس 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3377" y="5143512"/>
            <a:ext cx="1931312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صفّ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194" name="Picture 2" descr="http://cdn.bartarinha.ir/files/fa/news/1393/3/19/305200_341.jpg"/>
          <p:cNvPicPr>
            <a:picLocks noChangeAspect="1" noChangeArrowheads="1"/>
          </p:cNvPicPr>
          <p:nvPr/>
        </p:nvPicPr>
        <p:blipFill>
          <a:blip r:embed="rId2" cstate="print"/>
          <a:srcRect b="9922"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00232" y="6143644"/>
            <a:ext cx="4907746" cy="461665"/>
          </a:xfrm>
          <a:prstGeom prst="rect">
            <a:avLst/>
          </a:prstGeom>
          <a:solidFill>
            <a:srgbClr val="005024">
              <a:alpha val="6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گردنه حیران و جنگل های فندق‌لو اردبیل</a:t>
            </a:r>
            <a:endParaRPr lang="fa-IR" sz="2400" b="1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76"/>
            <a:ext cx="8701142" cy="6572272"/>
          </a:xfrm>
          <a:prstGeom prst="rect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805634" y="1071546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کشتی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2494" y="1071546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ماهی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9354" y="1071546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سرخ ـ قرمز</a:t>
            </a:r>
            <a:endParaRPr lang="fa-IR" sz="28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071546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یاری ـ کمک</a:t>
            </a:r>
            <a:endParaRPr lang="fa-IR" sz="28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634" y="271462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بود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5634" y="214290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سفینَۀ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62494" y="214290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سَمَکۀ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9354" y="214290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أحمَر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58" y="214290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مُساعَدَۀ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05634" y="1857364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کانَ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2494" y="271462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نزد ـ پیش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9354" y="271462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در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58" y="271462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تابستان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5634" y="4357694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 شمشیر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2494" y="4357694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دیدم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62494" y="1857364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عِندَ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9354" y="1857364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باب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7158" y="1857364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صَیف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05634" y="3500438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سَیف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2494" y="3500438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رَأیتُ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9354" y="4357694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ما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3236" y="4343400"/>
            <a:ext cx="2004186" cy="72867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میانه ترین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05634" y="592933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هُتل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2494" y="592933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شمشیر</a:t>
            </a:r>
            <a:endParaRPr lang="fa-IR" sz="28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9354" y="592933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 چپ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19354" y="3500438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نَحنُ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7158" y="3500438"/>
            <a:ext cx="1981208" cy="78581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أوسَط 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05634" y="5143512"/>
            <a:ext cx="1981208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فُندُق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62494" y="5143512"/>
            <a:ext cx="1981208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حُسام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19354" y="5143512"/>
            <a:ext cx="1981208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یَسار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158" y="5929330"/>
            <a:ext cx="1981208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4821"/>
                  </a:solidFill>
                </a:ln>
                <a:solidFill>
                  <a:srgbClr val="007033"/>
                </a:solidFill>
                <a:cs typeface="B Koodak" pitchFamily="2" charset="-78"/>
              </a:rPr>
              <a:t>جهانگرد </a:t>
            </a:r>
            <a:endParaRPr lang="fa-IR" sz="3200" dirty="0">
              <a:ln w="1905">
                <a:solidFill>
                  <a:srgbClr val="004821"/>
                </a:solidFill>
              </a:ln>
              <a:solidFill>
                <a:srgbClr val="007033"/>
              </a:solidFill>
              <a:cs typeface="B Koodak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7158" y="5143512"/>
            <a:ext cx="1981208" cy="71438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سَیّاح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9154" name="Picture 2" descr="http://iren.ir/Images/News/Larg_Pic/21-4-1389/IMAGE63414609011593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00298" y="6202940"/>
            <a:ext cx="4873001" cy="461665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بکر و زیبای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28605"/>
            <a:ext cx="8358246" cy="4286280"/>
          </a:xfrm>
          <a:prstGeom prst="rect">
            <a:avLst/>
          </a:prstGeom>
          <a:solidFill>
            <a:srgbClr val="336600">
              <a:alpha val="70000"/>
            </a:srgbClr>
          </a:soli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1. مؤمن در عقل از دیگران بزرگتر است .</a:t>
            </a:r>
            <a: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/>
            </a:r>
            <a:b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</a:br>
            <a:r>
              <a:rPr lang="fa-IR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2.  مؤمن زیرک و خردمند است </a:t>
            </a:r>
            <a: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. </a:t>
            </a:r>
            <a:b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</a:br>
            <a:r>
              <a:rPr lang="fa-IR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3. مؤمن از انحراف و دشمنى پاک و پاکیزه است</a:t>
            </a:r>
            <a: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.  </a:t>
            </a:r>
            <a:b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</a:br>
            <a:r>
              <a:rPr lang="fa-IR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4.  مؤمن چنان است که مردم به نیکى هایش امیدوار ، </a:t>
            </a:r>
          </a:p>
          <a:p>
            <a:pPr>
              <a:lnSpc>
                <a:spcPct val="150000"/>
              </a:lnSpc>
            </a:pPr>
            <a:r>
              <a:rPr lang="fa-IR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     و از شرّ و بدى او در امان هستند</a:t>
            </a:r>
            <a:r>
              <a:rPr lang="en-US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Koodak" pitchFamily="2" charset="-78"/>
              </a:rPr>
              <a:t>.    </a:t>
            </a:r>
            <a:endParaRPr lang="fa-IR" sz="3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170" name="Picture 2" descr="http://www.beytoote.com/images/stories/iran/ir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7174" y="5720380"/>
            <a:ext cx="8501106" cy="923330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ابر شاهرود یکی از زیباترین و خوش آب و هواترین جنگل‌های دنیاست که در 45 کیلومتری شمال شرقی شاهرود در مسیر جاده آزادشهر و پس از عبور از میان باغات بسطام بر ورای رشته کوه‌های دوردست و در امتداد قله چهار هزار متری "شاهوار" قرار دارد</a:t>
            </a:r>
            <a:endParaRPr lang="fa-IR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28860" y="428604"/>
            <a:ext cx="4357718" cy="107157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2976" y="2143116"/>
            <a:ext cx="6858048" cy="785818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36" y="505406"/>
            <a:ext cx="407196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السّادسُ عَشَرَ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1219" y="2285992"/>
            <a:ext cx="662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کلمات زیر را در جای مناسب آن قرار دهید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46" name="Picture 2" descr="http://www.beytoote.com/images/stories/iran/ir83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2278" y="1"/>
            <a:ext cx="911172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714744" y="6143644"/>
            <a:ext cx="2214578" cy="461665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اَبر شاهرود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714356"/>
            <a:ext cx="8843986" cy="5572164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1285852" y="1142983"/>
            <a:ext cx="6715172" cy="1285884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1285852" y="1214421"/>
            <a:ext cx="6786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( حقائب ـ یَومان ـ واقِفینَ ـ أحیاء ـ حَرَمینِ</a:t>
            </a:r>
          </a:p>
          <a:p>
            <a:pPr algn="ctr"/>
            <a:r>
              <a:rPr lang="fa-IR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مؤمنات ـ ـ فائزونَ ـ ناجِحات )</a:t>
            </a:r>
            <a:endParaRPr lang="fa-IR" sz="3600" b="1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85718" y="2714619"/>
          <a:ext cx="8644000" cy="30718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1023945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cs typeface="B Koodak" pitchFamily="2" charset="-78"/>
                        </a:rPr>
                        <a:t>مثنّی</a:t>
                      </a:r>
                      <a:endParaRPr lang="fa-IR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cs typeface="B Koodak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cs typeface="B Koodak" pitchFamily="2" charset="-78"/>
                        </a:rPr>
                        <a:t>جمع مذکّر سالم</a:t>
                      </a:r>
                      <a:endParaRPr lang="fa-IR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cs typeface="B Koodak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cs typeface="B Koodak" pitchFamily="2" charset="-78"/>
                        </a:rPr>
                        <a:t>جمع مؤنّث سالم</a:t>
                      </a:r>
                      <a:endParaRPr lang="fa-IR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cs typeface="B Koodak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cs typeface="B Koodak" pitchFamily="2" charset="-78"/>
                        </a:rPr>
                        <a:t>جمع مکسّر</a:t>
                      </a:r>
                      <a:endParaRPr lang="fa-IR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cs typeface="B Koodak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23945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23945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929454" y="393556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یومانِ</a:t>
            </a:r>
            <a:endParaRPr lang="fa-IR" sz="4000" dirty="0"/>
          </a:p>
        </p:txBody>
      </p:sp>
      <p:sp>
        <p:nvSpPr>
          <p:cNvPr id="26" name="Rectangle 25"/>
          <p:cNvSpPr/>
          <p:nvPr/>
        </p:nvSpPr>
        <p:spPr>
          <a:xfrm>
            <a:off x="6929454" y="4997247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حَرَمَینِ</a:t>
            </a:r>
            <a:endParaRPr lang="fa-IR" sz="4000" dirty="0"/>
          </a:p>
        </p:txBody>
      </p:sp>
      <p:sp>
        <p:nvSpPr>
          <p:cNvPr id="27" name="Rectangle 26"/>
          <p:cNvSpPr/>
          <p:nvPr/>
        </p:nvSpPr>
        <p:spPr>
          <a:xfrm>
            <a:off x="4786314" y="3929066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فائزونَ</a:t>
            </a:r>
            <a:endParaRPr lang="fa-IR" sz="4000" dirty="0"/>
          </a:p>
        </p:txBody>
      </p:sp>
      <p:sp>
        <p:nvSpPr>
          <p:cNvPr id="28" name="Rectangle 27"/>
          <p:cNvSpPr/>
          <p:nvPr/>
        </p:nvSpPr>
        <p:spPr>
          <a:xfrm>
            <a:off x="4786314" y="4990753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واقِفینَ</a:t>
            </a:r>
            <a:endParaRPr lang="fa-IR" sz="4000" dirty="0"/>
          </a:p>
        </p:txBody>
      </p:sp>
      <p:sp>
        <p:nvSpPr>
          <p:cNvPr id="33" name="Rectangle 32"/>
          <p:cNvSpPr/>
          <p:nvPr/>
        </p:nvSpPr>
        <p:spPr>
          <a:xfrm>
            <a:off x="2643174" y="393556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مؤمنات</a:t>
            </a:r>
            <a:endParaRPr lang="fa-IR" sz="4000" dirty="0"/>
          </a:p>
        </p:txBody>
      </p:sp>
      <p:sp>
        <p:nvSpPr>
          <p:cNvPr id="34" name="Rectangle 33"/>
          <p:cNvSpPr/>
          <p:nvPr/>
        </p:nvSpPr>
        <p:spPr>
          <a:xfrm>
            <a:off x="2643174" y="4997247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ناجِحات</a:t>
            </a:r>
            <a:endParaRPr lang="fa-IR" sz="4000" dirty="0"/>
          </a:p>
        </p:txBody>
      </p:sp>
      <p:sp>
        <p:nvSpPr>
          <p:cNvPr id="35" name="Rectangle 34"/>
          <p:cNvSpPr/>
          <p:nvPr/>
        </p:nvSpPr>
        <p:spPr>
          <a:xfrm>
            <a:off x="500034" y="3929066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حَقائِب</a:t>
            </a:r>
            <a:endParaRPr lang="fa-IR" sz="4000" dirty="0"/>
          </a:p>
        </p:txBody>
      </p:sp>
      <p:sp>
        <p:nvSpPr>
          <p:cNvPr id="36" name="Rectangle 35"/>
          <p:cNvSpPr/>
          <p:nvPr/>
        </p:nvSpPr>
        <p:spPr>
          <a:xfrm>
            <a:off x="500034" y="4990753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أحیاء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8" name="Picture 2" descr="http://gotoiran.ir/BeinABein/Chelaav/M.Gaeini_Chelaav10.jpg"/>
          <p:cNvPicPr>
            <a:picLocks noChangeAspect="1" noChangeArrowheads="1"/>
          </p:cNvPicPr>
          <p:nvPr/>
        </p:nvPicPr>
        <p:blipFill>
          <a:blip r:embed="rId2" cstate="print"/>
          <a:srcRect b="9722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0034" y="5812713"/>
            <a:ext cx="8072494" cy="830997"/>
          </a:xfrm>
          <a:prstGeom prst="rect">
            <a:avLst/>
          </a:prstGeom>
          <a:solidFill>
            <a:srgbClr val="005024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چلاو نام منطقه ایست کوهستانی و پوشیده از جنگل های متراکم در محدوده استان مازندران کیلومتر 25 آمل به تهران</a:t>
            </a:r>
            <a:endParaRPr lang="fa-IR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928670"/>
            <a:ext cx="7858180" cy="2286016"/>
          </a:xfrm>
          <a:prstGeom prst="roundRect">
            <a:avLst/>
          </a:prstGeom>
          <a:solidFill>
            <a:srgbClr val="21FF85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1000108"/>
            <a:ext cx="74295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بچّه های عزیز امیدواریم با فراگرفتن مطالب عربی هفتم ، خودتان را برای ورود به متون و تمرینات </a:t>
            </a: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عربی هشتم آماده کرده باشید .</a:t>
            </a:r>
            <a:endParaRPr lang="fa-IR" sz="28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8612" name="Picture 4" descr="http://www.shomalnews.com/photo/140350950926564025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5720" y="6243600"/>
            <a:ext cx="8643998" cy="400110"/>
          </a:xfrm>
          <a:prstGeom prst="rect">
            <a:avLst/>
          </a:prstGeom>
          <a:solidFill>
            <a:srgbClr val="003217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آبشار دریوک نمارستاق جادّه هراز ـ آمل به تهران ـ کیلومتر 50 ـ بیست و پنج کیلومتر به راست .</a:t>
            </a:r>
            <a:endParaRPr lang="fa-IR" sz="2000" b="1" dirty="0">
              <a:ln w="1905">
                <a:solidFill>
                  <a:srgbClr val="00206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14546" y="428604"/>
            <a:ext cx="4714908" cy="2000264"/>
          </a:xfrm>
          <a:prstGeom prst="ellipse">
            <a:avLst/>
          </a:prstGeom>
          <a:solidFill>
            <a:srgbClr val="21FF85">
              <a:alpha val="80000"/>
            </a:srgb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505406"/>
            <a:ext cx="4071966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دل هاتان مثل آبشار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دریوک پاک باد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2" descr="D:\desktop\برنامه های دسکتاب\پوشه های موبایل من\تصاویر 1\عکس۰۴۲۹.jpg"/>
          <p:cNvPicPr>
            <a:picLocks noChangeAspect="1" noChangeArrowheads="1"/>
          </p:cNvPicPr>
          <p:nvPr/>
        </p:nvPicPr>
        <p:blipFill>
          <a:blip r:embed="rId2" cstate="print"/>
          <a:srcRect l="37110" t="4515" r="20292" b="37500"/>
          <a:stretch>
            <a:fillRect/>
          </a:stretch>
        </p:blipFill>
        <p:spPr bwMode="auto">
          <a:xfrm flipH="1">
            <a:off x="0" y="-71462"/>
            <a:ext cx="9144000" cy="692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2786050" y="357166"/>
            <a:ext cx="3643338" cy="1285884"/>
          </a:xfrm>
          <a:prstGeom prst="ellipse">
            <a:avLst/>
          </a:prstGeom>
          <a:solidFill>
            <a:schemeClr val="accent3">
              <a:lumMod val="50000"/>
              <a:alpha val="80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2" y="428604"/>
            <a:ext cx="3643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خدا نگهدارتان.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6253483"/>
            <a:ext cx="8501122" cy="461665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آبشاری زیبا با زُلال ترین آب شُرب در جادّه ی ییلاقی رویان شهرستان نور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442" name="Picture 2" descr="http://upload.wikimedia.org/wikipedia/commons/thumb/a/a8/Ghaleye_Rud_Khan_%2840%29_4.jpg/800px-Ghaleye_Rud_Khan_%2840%2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00298" y="6202940"/>
            <a:ext cx="4873001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بکر و زیبای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00496" y="328931"/>
            <a:ext cx="4643470" cy="264320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357686" y="357166"/>
            <a:ext cx="392909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ln w="1905">
                  <a:solidFill>
                    <a:srgbClr val="00703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الفِهرِس</a:t>
            </a:r>
          </a:p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</a:t>
            </a:r>
            <a:r>
              <a:rPr lang="fa-IR" sz="4400" b="1" dirty="0" smtClean="0">
                <a:ln w="1905">
                  <a:solidFill>
                    <a:srgbClr val="00703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عناوینُ الدُّروسِ </a:t>
            </a:r>
            <a:r>
              <a:rPr lang="fa-IR" sz="2400" b="1" dirty="0" smtClean="0">
                <a:ln w="1905">
                  <a:solidFill>
                    <a:srgbClr val="00703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»</a:t>
            </a:r>
            <a:endParaRPr lang="fa-IR" sz="4400" b="1" dirty="0" smtClean="0">
              <a:ln w="1905">
                <a:solidFill>
                  <a:srgbClr val="00703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1200" dirty="0">
              <a:ln>
                <a:solidFill>
                  <a:srgbClr val="007033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8130" name="Picture 2" descr="http://cdn.asriran.com/files/fa/news/1392/1/5/276653_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00298" y="6143644"/>
            <a:ext cx="3429024" cy="461665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گیلان به خلخال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604" y="148495"/>
            <a:ext cx="5414071" cy="6432530"/>
          </a:xfrm>
          <a:prstGeom prst="rect">
            <a:avLst/>
          </a:prstGeom>
          <a:solidFill>
            <a:srgbClr val="003217">
              <a:alpha val="80000"/>
            </a:srgbClr>
          </a:solidFill>
          <a:ln>
            <a:solidFill>
              <a:srgbClr val="21FF85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a-IR" sz="300" b="1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الأوّلُ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مُراجِعَۀُ دروسُ الصّفِّ السّابِعُ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</a:t>
            </a: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الثّانی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أهمّیّۀُ اللّغۀِ العربیّۀِ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الثّالثُ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مِهنَتُکَ فِی المُستَقبلِ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الرّابِعُ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التّجرِبَۀُ الجدیدۀُ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الخامِسُ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الصّداقَۀُ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السّادسُ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فِی السّفرِ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السّابِعُ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«( أرضُ اللهِ الواسِعَۀُ  )»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الثّامِنُ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اَلإعتمادُ علَی النّفسِ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التّاسِعُ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اَلسّفرۀُ العِلمیّۀُ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 العاشِرُ : 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اَلحِکَمُ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7106" name="Picture 2" descr="http://jazzaab.ir/upload/3/0.603563001327330152_jazzaab_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00430" y="6202940"/>
            <a:ext cx="2944175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10430" y="285728"/>
            <a:ext cx="2962098" cy="1428760"/>
          </a:xfrm>
          <a:prstGeom prst="ellipse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1868" y="688943"/>
            <a:ext cx="2714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الدّرسُ الأوّل</a:t>
            </a:r>
          </a:p>
          <a:p>
            <a:pPr algn="ctr"/>
            <a:endParaRPr lang="fa-IR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110364" y="1785926"/>
            <a:ext cx="3676478" cy="4714908"/>
          </a:xfrm>
          <a:prstGeom prst="verticalScroll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681868" y="2103027"/>
            <a:ext cx="2500330" cy="439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مُراجِعَۀُ </a:t>
            </a:r>
          </a:p>
          <a:p>
            <a:pPr algn="ctr">
              <a:lnSpc>
                <a:spcPct val="150000"/>
              </a:lnSpc>
            </a:pPr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دُروسِ </a:t>
            </a:r>
          </a:p>
          <a:p>
            <a:pPr algn="ctr">
              <a:lnSpc>
                <a:spcPct val="150000"/>
              </a:lnSpc>
            </a:pPr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الصّفِّ </a:t>
            </a:r>
          </a:p>
          <a:p>
            <a:pPr algn="ctr">
              <a:lnSpc>
                <a:spcPct val="150000"/>
              </a:lnSpc>
            </a:pPr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السّابِعِ</a:t>
            </a:r>
          </a:p>
          <a:p>
            <a:pPr algn="ctr">
              <a:lnSpc>
                <a:spcPct val="150000"/>
              </a:lnSpc>
            </a:pPr>
            <a:endParaRPr lang="fa-IR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0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5058" name="Picture 2" descr="http://www.iren.ir/Images/News/Larg_Pic/15-1-1389/IMAGE63405989374281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0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00298" y="6202940"/>
            <a:ext cx="4873001" cy="461665"/>
          </a:xfrm>
          <a:prstGeom prst="rect">
            <a:avLst/>
          </a:prstGeom>
          <a:solidFill>
            <a:srgbClr val="005024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جنگل های گیلان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86116" y="428604"/>
            <a:ext cx="3071834" cy="1357322"/>
          </a:xfrm>
          <a:prstGeom prst="ellipse">
            <a:avLst/>
          </a:prstGeom>
          <a:solidFill>
            <a:srgbClr val="007033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430" y="627387"/>
            <a:ext cx="264320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التّمرینُ الأوّلُ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0100" y="2857496"/>
            <a:ext cx="7500990" cy="914400"/>
          </a:xfrm>
          <a:prstGeom prst="roundRect">
            <a:avLst/>
          </a:prstGeom>
          <a:solidFill>
            <a:srgbClr val="003217">
              <a:alpha val="70000"/>
            </a:srgbClr>
          </a:solidFill>
          <a:ln>
            <a:solidFill>
              <a:srgbClr val="21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3000372"/>
            <a:ext cx="72866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سخنان حکیمانه زیر را بخوانید سپس ترجمه ناقص را کامل کنید .</a:t>
            </a:r>
            <a:endParaRPr lang="fa-IR" sz="2400" dirty="0">
              <a:ln w="1905">
                <a:solidFill>
                  <a:srgbClr val="002060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2201</Words>
  <Application>Microsoft Office PowerPoint</Application>
  <PresentationFormat>On-screen Show (4:3)</PresentationFormat>
  <Paragraphs>502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B Badr</vt:lpstr>
      <vt:lpstr>B Esfehan</vt:lpstr>
      <vt:lpstr>B Homa</vt:lpstr>
      <vt:lpstr>B Koodak</vt:lpstr>
      <vt:lpstr>B Titr</vt:lpstr>
      <vt:lpstr>Calibri</vt:lpstr>
      <vt:lpstr>IranNastaliq</vt:lpstr>
      <vt:lpstr>Times New Roman</vt:lpstr>
      <vt:lpstr>Office Theme</vt:lpstr>
      <vt:lpstr>بسمِ الله الرّحمن الرّحیم الحمدُ للهِ ربِّ العالمینَ * الرّحمنِ الرّحیمِ * مالِکِ یومِ الدّینِ * إیّاکَ نعبُدُ و إیّاکَ نَستَعینُ * إهدِنَا الصّراطَ المستقیمَ * صراطَ الّذینَ أنعَمتَ عَلیهِم * غیرِ المَغضوبِ عَلیهِم و لاَ الضّالّینَ 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44282223-5</dc:creator>
  <cp:lastModifiedBy>AFSHIN</cp:lastModifiedBy>
  <cp:revision>25</cp:revision>
  <dcterms:created xsi:type="dcterms:W3CDTF">2014-08-08T18:32:21Z</dcterms:created>
  <dcterms:modified xsi:type="dcterms:W3CDTF">2014-11-21T14:39:55Z</dcterms:modified>
</cp:coreProperties>
</file>