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3" r:id="rId9"/>
    <p:sldId id="301" r:id="rId10"/>
    <p:sldId id="302" r:id="rId11"/>
    <p:sldId id="304" r:id="rId12"/>
    <p:sldId id="305" r:id="rId13"/>
    <p:sldId id="306" r:id="rId14"/>
    <p:sldId id="307" r:id="rId15"/>
    <p:sldId id="310" r:id="rId16"/>
    <p:sldId id="308" r:id="rId17"/>
    <p:sldId id="309" r:id="rId18"/>
    <p:sldId id="311" r:id="rId19"/>
    <p:sldId id="315" r:id="rId20"/>
    <p:sldId id="312" r:id="rId21"/>
    <p:sldId id="3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8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663B3-CE63-4B1F-8C3D-4ECA26A7F9E1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CF850-C977-43AE-ACC6-62B153F42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2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CF850-C977-43AE-ACC6-62B153F42A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0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7793" y="423906"/>
            <a:ext cx="6851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6000" dirty="0" smtClean="0">
                <a:solidFill>
                  <a:srgbClr val="C00000"/>
                </a:solidFill>
                <a:cs typeface="B Titr" panose="00000700000000000000" pitchFamily="2" charset="-78"/>
              </a:rPr>
              <a:t>فصل 1</a:t>
            </a:r>
          </a:p>
          <a:p>
            <a:pPr algn="ctr">
              <a:lnSpc>
                <a:spcPct val="200000"/>
              </a:lnSpc>
            </a:pP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(مخلوط و جداسازی مواد)</a:t>
            </a:r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9339" y="3411940"/>
            <a:ext cx="3998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dirty="0" smtClean="0">
                <a:solidFill>
                  <a:srgbClr val="C00000"/>
                </a:solidFill>
                <a:cs typeface="B Titr" panose="00000700000000000000" pitchFamily="2" charset="-78"/>
              </a:rPr>
              <a:t>هشتم</a:t>
            </a:r>
            <a:endParaRPr lang="en-US" sz="48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8316" y="5037058"/>
            <a:ext cx="3289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دبیر : آقای شهرکی</a:t>
            </a:r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075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89395" y="2825973"/>
            <a:ext cx="237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cs typeface="B Nazanin" panose="00000400000000000000" pitchFamily="2" charset="-78"/>
              </a:rPr>
              <a:t>حالت فیزیکی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7078121" y="1981200"/>
            <a:ext cx="354842" cy="2274322"/>
          </a:xfrm>
          <a:prstGeom prst="rightBrace">
            <a:avLst>
              <a:gd name="adj1" fmla="val 8333"/>
              <a:gd name="adj2" fmla="val 5393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35382" y="1347535"/>
            <a:ext cx="438630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3600" b="1" dirty="0" smtClean="0">
                <a:cs typeface="B Nazanin" panose="00000400000000000000" pitchFamily="2" charset="-78"/>
              </a:rPr>
              <a:t>مایع: آب و گلاب</a:t>
            </a:r>
          </a:p>
          <a:p>
            <a:pPr algn="r">
              <a:lnSpc>
                <a:spcPct val="200000"/>
              </a:lnSpc>
            </a:pPr>
            <a:r>
              <a:rPr lang="fa-IR" sz="3600" b="1" dirty="0" smtClean="0">
                <a:cs typeface="B Nazanin" panose="00000400000000000000" pitchFamily="2" charset="-78"/>
              </a:rPr>
              <a:t>جامد: سکه</a:t>
            </a:r>
          </a:p>
          <a:p>
            <a:pPr algn="r">
              <a:lnSpc>
                <a:spcPct val="200000"/>
              </a:lnSpc>
            </a:pPr>
            <a:r>
              <a:rPr lang="fa-IR" sz="3600" b="1" dirty="0" smtClean="0">
                <a:cs typeface="B Nazanin" panose="00000400000000000000" pitchFamily="2" charset="-78"/>
              </a:rPr>
              <a:t>گاز: هوا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40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2497" y="662744"/>
            <a:ext cx="8161361" cy="5563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حالت فیزیکی محلول های زیر را مشخص کنید.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حلال و حل شونده را نیز مشخص کنید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الکل 70% (مایع در مایع)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نوشابه: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سرکه (مایع در مایع)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کپسول هوا(گاز در گاز)</a:t>
            </a:r>
          </a:p>
          <a:p>
            <a:pPr algn="r">
              <a:lnSpc>
                <a:spcPct val="200000"/>
              </a:lnSpc>
            </a:pP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531" y="2399111"/>
            <a:ext cx="46538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حل شونده : آب 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حل شونده :گاز کربن دی اکسید و شکر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حل شونده : اسید سرکه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حل شونده : اکسیژن و گازهای دیگر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2973" y="2399111"/>
            <a:ext cx="28660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حلال : الکل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حلال: آب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حلال: آب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حلال : گاز نیتروژن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885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374" y="787641"/>
            <a:ext cx="11409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چه مقدار حل شونده را می توان در آب حل کرد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تعریف انحلال پذیری: </a:t>
            </a:r>
            <a:r>
              <a:rPr lang="fa-IR" sz="2400" b="1" dirty="0" smtClean="0">
                <a:cs typeface="B Nazanin" panose="00000400000000000000" pitchFamily="2" charset="-78"/>
              </a:rPr>
              <a:t>بیش ترین مقدار ماده ای که در یک (دمای معین) می تواند در 100 گرم آب حل شود این مقدار بر حسب گرم جسم حل شونده در </a:t>
            </a: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1</a:t>
            </a: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00 گرم </a:t>
            </a:r>
            <a:r>
              <a:rPr lang="fa-IR" sz="2400" b="1" dirty="0" smtClean="0">
                <a:cs typeface="B Nazanin" panose="00000400000000000000" pitchFamily="2" charset="-78"/>
              </a:rPr>
              <a:t>آب بیان می شود.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بستگی انحلال پذیری یک ماده به دما را می توان به کمک نموداری نشان داد که </a:t>
            </a: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منحنی انحلال پذیری </a:t>
            </a:r>
            <a:r>
              <a:rPr lang="fa-IR" sz="2400" b="1" dirty="0" smtClean="0">
                <a:cs typeface="B Nazanin" panose="00000400000000000000" pitchFamily="2" charset="-78"/>
              </a:rPr>
              <a:t>نامیده می شود .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122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3"/>
          <p:cNvSpPr/>
          <p:nvPr/>
        </p:nvSpPr>
        <p:spPr>
          <a:xfrm>
            <a:off x="11163868" y="4035188"/>
            <a:ext cx="354842" cy="1815882"/>
          </a:xfrm>
          <a:prstGeom prst="rightBrace">
            <a:avLst>
              <a:gd name="adj1" fmla="val 8333"/>
              <a:gd name="adj2" fmla="val 5393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52884" y="4035188"/>
            <a:ext cx="7710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دما : محور افقی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میزان مادهی حل شونده بر حسب گرم : محور عمودی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056" t="38759" r="27309" b="22808"/>
          <a:stretch/>
        </p:blipFill>
        <p:spPr>
          <a:xfrm>
            <a:off x="1064525" y="2079009"/>
            <a:ext cx="5677469" cy="28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6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7922" y="2088106"/>
            <a:ext cx="10877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نمونه : (انحلال پذیری نمک پتاسیم نیترات                 را در دو دمای        و               بررسی کنید.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در دمای      حداکثر  </a:t>
            </a: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27  گرم </a:t>
            </a:r>
            <a:r>
              <a:rPr lang="fa-IR" sz="2400" b="1" dirty="0" smtClean="0">
                <a:cs typeface="B Nazanin" panose="00000400000000000000" pitchFamily="2" charset="-78"/>
              </a:rPr>
              <a:t>نمک پتاسیم نیترات در </a:t>
            </a: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100</a:t>
            </a:r>
            <a:r>
              <a:rPr lang="fa-IR" sz="2400" b="1" dirty="0" smtClean="0">
                <a:cs typeface="B Nazanin" panose="00000400000000000000" pitchFamily="2" charset="-78"/>
              </a:rPr>
              <a:t> گرم آب حل می شود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در دمای      حداکثر </a:t>
            </a: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145 گرم </a:t>
            </a:r>
            <a:r>
              <a:rPr lang="fa-IR" sz="2400" b="1" dirty="0" smtClean="0">
                <a:cs typeface="B Nazanin" panose="00000400000000000000" pitchFamily="2" charset="-78"/>
              </a:rPr>
              <a:t>نمک پتاسیم نیترات در </a:t>
            </a: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100 گرم </a:t>
            </a:r>
            <a:r>
              <a:rPr lang="fa-IR" sz="2400" b="1" dirty="0" smtClean="0">
                <a:cs typeface="B Nazanin" panose="00000400000000000000" pitchFamily="2" charset="-78"/>
              </a:rPr>
              <a:t>آب حل می شود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136132"/>
              </p:ext>
            </p:extLst>
          </p:nvPr>
        </p:nvGraphicFramePr>
        <p:xfrm>
          <a:off x="6337203" y="2380279"/>
          <a:ext cx="825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3" imgW="825480" imgH="393480" progId="Equation.DSMT4">
                  <p:embed/>
                </p:oleObj>
              </mc:Choice>
              <mc:Fallback>
                <p:oleObj name="Equation" r:id="rId3" imgW="825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7203" y="2380279"/>
                        <a:ext cx="825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736805"/>
              </p:ext>
            </p:extLst>
          </p:nvPr>
        </p:nvGraphicFramePr>
        <p:xfrm>
          <a:off x="4245118" y="2317679"/>
          <a:ext cx="477008" cy="45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5" imgW="393480" imgH="330120" progId="Equation.DSMT4">
                  <p:embed/>
                </p:oleObj>
              </mc:Choice>
              <mc:Fallback>
                <p:oleObj name="Equation" r:id="rId5" imgW="3934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45118" y="2317679"/>
                        <a:ext cx="477008" cy="45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059320"/>
              </p:ext>
            </p:extLst>
          </p:nvPr>
        </p:nvGraphicFramePr>
        <p:xfrm>
          <a:off x="3515435" y="2317679"/>
          <a:ext cx="497005" cy="38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7" imgW="406080" imgH="317160" progId="Equation.DSMT4">
                  <p:embed/>
                </p:oleObj>
              </mc:Choice>
              <mc:Fallback>
                <p:oleObj name="Equation" r:id="rId7" imgW="4060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15435" y="2317679"/>
                        <a:ext cx="497005" cy="38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065780"/>
              </p:ext>
            </p:extLst>
          </p:nvPr>
        </p:nvGraphicFramePr>
        <p:xfrm>
          <a:off x="10334295" y="3014118"/>
          <a:ext cx="477008" cy="45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9" imgW="393480" imgH="330120" progId="Equation.DSMT4">
                  <p:embed/>
                </p:oleObj>
              </mc:Choice>
              <mc:Fallback>
                <p:oleObj name="Equation" r:id="rId9" imgW="3934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34295" y="3014118"/>
                        <a:ext cx="477008" cy="45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85168"/>
              </p:ext>
            </p:extLst>
          </p:nvPr>
        </p:nvGraphicFramePr>
        <p:xfrm>
          <a:off x="10324296" y="3743374"/>
          <a:ext cx="497005" cy="38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10" imgW="406080" imgH="317160" progId="Equation.DSMT4">
                  <p:embed/>
                </p:oleObj>
              </mc:Choice>
              <mc:Fallback>
                <p:oleObj name="Equation" r:id="rId10" imgW="4060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24296" y="3743374"/>
                        <a:ext cx="497005" cy="38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283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6603" y="2756848"/>
            <a:ext cx="11900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بررسی دقیق نمودار انحلال پذیری نمک های مختلف: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میزان انحلال پذیری بیش تر نمک ها در آب با افزایش دما نسبت مستقیم دارد و زیاد می شود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انحلال پذیری نمک خوراکی             در آب با افزایش دما تغییر محسوس نمی کند </a:t>
            </a: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(محور آن تقریبا افقی است)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احلال پذیری نمک پتاسیم نیترات             بیش ترین وابستگی به دما را نسبت به سایر نمک ها دارد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482817"/>
              </p:ext>
            </p:extLst>
          </p:nvPr>
        </p:nvGraphicFramePr>
        <p:xfrm>
          <a:off x="7919492" y="4618329"/>
          <a:ext cx="73318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660240" imgH="279360" progId="Equation.DSMT4">
                  <p:embed/>
                </p:oleObj>
              </mc:Choice>
              <mc:Fallback>
                <p:oleObj name="Equation" r:id="rId3" imgW="660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19492" y="4618329"/>
                        <a:ext cx="733188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680302"/>
              </p:ext>
            </p:extLst>
          </p:nvPr>
        </p:nvGraphicFramePr>
        <p:xfrm>
          <a:off x="7390075" y="5279035"/>
          <a:ext cx="736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5" imgW="736560" imgH="393480" progId="Equation.DSMT4">
                  <p:embed/>
                </p:oleObj>
              </mc:Choice>
              <mc:Fallback>
                <p:oleObj name="Equation" r:id="rId5" imgW="736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90075" y="5279035"/>
                        <a:ext cx="736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435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772" y="2565779"/>
            <a:ext cx="11600597" cy="3046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حل شدن گازها در آب با دما نسبت وارون دارد: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به همین دلیل با گرم آب رودخانه در فضل گرما و افزایش دما میزان گاز اکسیژن حل شده در آب به طور چشم گیری کاهش می یابد و باعث مرگ و میر ماهی ها می شود.</a:t>
            </a:r>
          </a:p>
          <a:p>
            <a:pPr algn="r">
              <a:lnSpc>
                <a:spcPct val="200000"/>
              </a:lnSpc>
            </a:pP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1429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5423" y="445208"/>
            <a:ext cx="1050877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مخلوط در زندگی: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قهوه: </a:t>
            </a:r>
            <a:r>
              <a:rPr lang="fa-IR" sz="2400" b="1" dirty="0" smtClean="0">
                <a:cs typeface="B Nazanin" panose="00000400000000000000" pitchFamily="2" charset="-78"/>
              </a:rPr>
              <a:t>به عنوان نوشیدنی و برطرف کننده ی خستگی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روغن زیتون : </a:t>
            </a:r>
            <a:r>
              <a:rPr lang="fa-IR" sz="2400" b="1" dirty="0" smtClean="0">
                <a:cs typeface="B Nazanin" panose="00000400000000000000" pitchFamily="2" charset="-78"/>
              </a:rPr>
              <a:t>به عنوان روغن مایع پرکاربردی که در رگ ها رسوب نمی کند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شامپو: </a:t>
            </a:r>
            <a:r>
              <a:rPr lang="fa-IR" sz="2400" b="1" dirty="0" smtClean="0">
                <a:cs typeface="B Nazanin" panose="00000400000000000000" pitchFamily="2" charset="-78"/>
              </a:rPr>
              <a:t>به عنوان شوینده و از بین بردن چربی پوست سر و مو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صابون: </a:t>
            </a:r>
            <a:r>
              <a:rPr lang="fa-IR" sz="2400" b="1" dirty="0" smtClean="0">
                <a:cs typeface="B Nazanin" panose="00000400000000000000" pitchFamily="2" charset="-78"/>
              </a:rPr>
              <a:t>چربی و چرک لباس و بدن را در خود حل می کند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379" t="28685" r="61398" b="37920"/>
          <a:stretch/>
        </p:blipFill>
        <p:spPr>
          <a:xfrm>
            <a:off x="258067" y="3154285"/>
            <a:ext cx="3411941" cy="24429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46677" y="4525887"/>
            <a:ext cx="9007523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گلاب: </a:t>
            </a:r>
            <a:r>
              <a:rPr lang="fa-IR" sz="2400" b="1" dirty="0">
                <a:cs typeface="B Nazanin" panose="00000400000000000000" pitchFamily="2" charset="-78"/>
              </a:rPr>
              <a:t>علاوه بر مصرف خوراکی در شست وشو و تطهیر اماکن زیارتی کاربرد دارد</a:t>
            </a:r>
          </a:p>
        </p:txBody>
      </p:sp>
    </p:spTree>
    <p:extLst>
      <p:ext uri="{BB962C8B-B14F-4D97-AF65-F5344CB8AC3E}">
        <p14:creationId xmlns:p14="http://schemas.microsoft.com/office/powerpoint/2010/main" val="2814722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9116" y="2047164"/>
            <a:ext cx="10617959" cy="14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کاغذ             سنج (کاغذ تورنسل یا لیتموس):</a:t>
            </a:r>
          </a:p>
          <a:p>
            <a:pPr algn="r">
              <a:lnSpc>
                <a:spcPct val="200000"/>
              </a:lnSpc>
            </a:pPr>
            <a:endParaRPr lang="en-US" sz="2400" b="1" dirty="0">
              <a:cs typeface="B Nazanin" panose="00000400000000000000" pitchFamily="2" charset="-7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930357"/>
              </p:ext>
            </p:extLst>
          </p:nvPr>
        </p:nvGraphicFramePr>
        <p:xfrm>
          <a:off x="10485935" y="2417505"/>
          <a:ext cx="495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495000" imgH="266400" progId="Equation.DSMT4">
                  <p:embed/>
                </p:oleObj>
              </mc:Choice>
              <mc:Fallback>
                <p:oleObj name="Equation" r:id="rId3" imgW="495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85935" y="2417505"/>
                        <a:ext cx="495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9116" y="4990981"/>
            <a:ext cx="114959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cs typeface="B Nazanin" panose="00000400000000000000" pitchFamily="2" charset="-78"/>
              </a:rPr>
              <a:t>از شناساگر لیتموس برای تعیین میزان قدرت اسیدی یا بازی بودن مواد استفاده می شود.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391" y="3307307"/>
            <a:ext cx="5745707" cy="12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69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89409" y="3351704"/>
            <a:ext cx="2483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محدوده ی شناسایی کاغذ          سنج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8734567" y="2380870"/>
            <a:ext cx="354841" cy="2906973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649428"/>
              </p:ext>
            </p:extLst>
          </p:nvPr>
        </p:nvGraphicFramePr>
        <p:xfrm>
          <a:off x="7908309" y="2600039"/>
          <a:ext cx="787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3" imgW="787320" imgH="342720" progId="Equation.DSMT4">
                  <p:embed/>
                </p:oleObj>
              </mc:Choice>
              <mc:Fallback>
                <p:oleObj name="Equation" r:id="rId3" imgW="7873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8309" y="2600039"/>
                        <a:ext cx="787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648398"/>
              </p:ext>
            </p:extLst>
          </p:nvPr>
        </p:nvGraphicFramePr>
        <p:xfrm>
          <a:off x="7908309" y="4547333"/>
          <a:ext cx="787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5" imgW="787320" imgH="342720" progId="Equation.DSMT4">
                  <p:embed/>
                </p:oleObj>
              </mc:Choice>
              <mc:Fallback>
                <p:oleObj name="Equation" r:id="rId5" imgW="7873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08309" y="4547333"/>
                        <a:ext cx="787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98919" y="2509879"/>
            <a:ext cx="6798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اسیدی: </a:t>
            </a:r>
            <a:r>
              <a:rPr lang="fa-IR" sz="2400" b="1" dirty="0" smtClean="0">
                <a:cs typeface="B Nazanin" panose="00000400000000000000" pitchFamily="2" charset="-78"/>
              </a:rPr>
              <a:t>(رنگ محلول قرمز)  (مزه ترش) (سوز آور و خورنده)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559" y="4547333"/>
            <a:ext cx="71944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(قلیایی) بازی: </a:t>
            </a:r>
            <a:r>
              <a:rPr lang="fa-IR" sz="2400" b="1" dirty="0" smtClean="0">
                <a:cs typeface="B Nazanin" panose="00000400000000000000" pitchFamily="2" charset="-78"/>
              </a:rPr>
              <a:t>(رنگ محلول آبی) (مزه: تلخ (گس)) (چربی را در</a:t>
            </a:r>
          </a:p>
          <a:p>
            <a:pPr algn="r"/>
            <a:r>
              <a:rPr lang="fa-IR" sz="2400" b="1" dirty="0" smtClean="0">
                <a:cs typeface="B Nazanin" panose="00000400000000000000" pitchFamily="2" charset="-78"/>
              </a:rPr>
              <a:t> خود حل می کند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129064"/>
              </p:ext>
            </p:extLst>
          </p:nvPr>
        </p:nvGraphicFramePr>
        <p:xfrm>
          <a:off x="10083705" y="3834357"/>
          <a:ext cx="495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7" imgW="495000" imgH="266400" progId="Equation.DSMT4">
                  <p:embed/>
                </p:oleObj>
              </mc:Choice>
              <mc:Fallback>
                <p:oleObj name="Equation" r:id="rId7" imgW="495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83705" y="3834357"/>
                        <a:ext cx="495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79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82853" y="2216050"/>
            <a:ext cx="1555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cs typeface="B Nazanin" panose="00000400000000000000" pitchFamily="2" charset="-78"/>
              </a:rPr>
              <a:t>مواد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10843767" y="1495021"/>
            <a:ext cx="477671" cy="1965277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39825" y="1315803"/>
            <a:ext cx="906211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1- خالص: تنها از یک نوع ماده تشکیل شده اند مانند آب مقطر و گاز اکسیژن</a:t>
            </a:r>
          </a:p>
          <a:p>
            <a:pPr algn="r">
              <a:lnSpc>
                <a:spcPct val="2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2- ناخالص: شامل دو یا چند ماده 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7318094" y="2460066"/>
            <a:ext cx="379863" cy="269485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1816" y="2216050"/>
            <a:ext cx="6976280" cy="307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1- همگن (محلول): اجزای سازنده به صورت یکنواخت در تمام بخش های آن پخش شده اند (آب و نمک)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2- ناهمگن: اجزای سازنده به صورت یکنواخت در تمام بخش های آن پخش نشده اند (آب و نشاسته)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52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5" y="937353"/>
            <a:ext cx="1203835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جداسازی اجزای مخلوط: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دستگاه خرمن کوب: </a:t>
            </a:r>
            <a:r>
              <a:rPr lang="fa-IR" sz="2400" b="1" dirty="0" smtClean="0">
                <a:cs typeface="B Nazanin" panose="00000400000000000000" pitchFamily="2" charset="-78"/>
              </a:rPr>
              <a:t>جداسازی دانه از پوست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قیف جداکننده: </a:t>
            </a:r>
            <a:r>
              <a:rPr lang="fa-IR" sz="2400" b="1" dirty="0" smtClean="0">
                <a:cs typeface="B Nazanin" panose="00000400000000000000" pitchFamily="2" charset="-78"/>
              </a:rPr>
              <a:t>جداسازی اجزایی که با هم آمیخته نمی شوند مثل آب و روغن (بر اساس تفاوت در چگالی)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کاغذ صافی: </a:t>
            </a:r>
            <a:r>
              <a:rPr lang="fa-IR" sz="2400" b="1" dirty="0" smtClean="0">
                <a:cs typeface="B Nazanin" panose="00000400000000000000" pitchFamily="2" charset="-78"/>
              </a:rPr>
              <a:t>جداسازی اجزای محلول مایع درمایع مثل آب و الکل (بر اساس تفاوت در نقطه جوش)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دستگاه تصفیه آب: </a:t>
            </a:r>
            <a:r>
              <a:rPr lang="fa-IR" sz="2400" b="1" dirty="0" smtClean="0">
                <a:cs typeface="B Nazanin" panose="00000400000000000000" pitchFamily="2" charset="-78"/>
              </a:rPr>
              <a:t>جداسازی آب و اجزای نامناسب آن (بر اساس تفاوت در حلالیت)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دستگاه دیالیز خون (کلیه مصنوعی) : </a:t>
            </a:r>
            <a:r>
              <a:rPr lang="fa-IR" sz="2400" b="1" dirty="0" smtClean="0">
                <a:cs typeface="B Nazanin" panose="00000400000000000000" pitchFamily="2" charset="-78"/>
              </a:rPr>
              <a:t>تصفیه ی خون افراد مبتلا به نارسایی کلیه و جداسازی اجزای زیان آور از خون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7054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8300" y="1937983"/>
            <a:ext cx="10481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دستگاه سانتریفیوژ : </a:t>
            </a:r>
            <a:r>
              <a:rPr lang="fa-IR" sz="2400" b="1" dirty="0" smtClean="0">
                <a:cs typeface="B Nazanin" panose="00000400000000000000" pitchFamily="2" charset="-78"/>
              </a:rPr>
              <a:t>جداسازی چربی از شیر</a:t>
            </a:r>
          </a:p>
          <a:p>
            <a:pPr algn="r">
              <a:lnSpc>
                <a:spcPct val="25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روش های دیگری نیز برای جداسازی مخلوط ها وجود دارد</a:t>
            </a:r>
          </a:p>
          <a:p>
            <a:pPr algn="r">
              <a:lnSpc>
                <a:spcPct val="3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جداسازی مخلوط های همگن: تبلور- استخراج- کروماتوگرافی           </a:t>
            </a:r>
            <a:r>
              <a:rPr lang="fa-IR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جداسازی رنگدانه های گیاهی</a:t>
            </a:r>
          </a:p>
          <a:p>
            <a:pPr algn="r">
              <a:lnSpc>
                <a:spcPct val="3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جداسازی مخلوط های ناهمگن: کانته کردن (سرریز کردن(– بوجاری- شناورسازی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434317" y="4726788"/>
            <a:ext cx="0" cy="32754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98091" y="4936165"/>
            <a:ext cx="2852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تهیه کات کبود و تهیه نبات</a:t>
            </a: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2061" y="4854279"/>
            <a:ext cx="228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تهیه اسانس گل ها</a:t>
            </a: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447128" y="4681183"/>
            <a:ext cx="0" cy="32754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67535" y="4531057"/>
            <a:ext cx="611876" cy="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018060" y="5765421"/>
            <a:ext cx="0" cy="32754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70042" y="6066008"/>
            <a:ext cx="256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جداکردن آب وروغن</a:t>
            </a: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0164" y="6129444"/>
            <a:ext cx="4653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جدا کردن خاک و خاشاک از دانه های روغنی</a:t>
            </a: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512558" y="5765421"/>
            <a:ext cx="0" cy="32754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668139" y="5644865"/>
            <a:ext cx="574343" cy="1137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716" y="5644865"/>
            <a:ext cx="2985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جداسازی اجزای سنگ های کانی</a:t>
            </a: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769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1523" y="2235752"/>
            <a:ext cx="9280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در هر یک از مخلوط های زیر نوع آن را مشخص کنید(همگن و یا ناهمگن)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39867" y="3971376"/>
            <a:ext cx="287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1- آجیل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6793" y="3998334"/>
            <a:ext cx="169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2- سکه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820" y="3971375"/>
            <a:ext cx="233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3- آب و روغن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0960" y="3971037"/>
            <a:ext cx="1801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4- آب و شکر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10035653" y="1356735"/>
            <a:ext cx="1787857" cy="98263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مثال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96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252" y="1037437"/>
            <a:ext cx="114504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سوسپانسیون: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تعریف سوسپانسیون : </a:t>
            </a:r>
            <a:r>
              <a:rPr lang="fa-IR" sz="2400" b="1" dirty="0" smtClean="0">
                <a:cs typeface="B Nazanin" panose="00000400000000000000" pitchFamily="2" charset="-78"/>
              </a:rPr>
              <a:t>سوسپانسیون (مخلوط ناهمگن) است که در آن ذرات یک جامد به صورت معلق در آب پراکنده اند مانند :شربت معده – دوغ- آب لیمو شربت خاک شیر.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428" t="35589" r="61712" b="38292"/>
          <a:stretch/>
        </p:blipFill>
        <p:spPr>
          <a:xfrm>
            <a:off x="1105469" y="3575920"/>
            <a:ext cx="3234519" cy="19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421" t="26632" r="11363" b="26726"/>
          <a:stretch/>
        </p:blipFill>
        <p:spPr>
          <a:xfrm>
            <a:off x="1364775" y="2176817"/>
            <a:ext cx="9526138" cy="34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9927" y="756003"/>
            <a:ext cx="8134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ویژگی های مهم سوسپانسیون ها: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ته نشین شدن ذرات معلق در آن با گذشت زمان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6424" y="3005918"/>
            <a:ext cx="360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اجزای تشکیل دهنده ی محلول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7554035" y="2719331"/>
            <a:ext cx="559559" cy="125935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51921"/>
            <a:ext cx="7683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حلال: ماده ای که معمولا جز بیش تری از محلول را تشکیل می دهد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حل شونده: ماده ای که بین ذرات حلال قرار می گیرد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3594" y="4454039"/>
            <a:ext cx="543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مثال : </a:t>
            </a:r>
            <a:r>
              <a:rPr lang="fa-IR" sz="2400" b="1" dirty="0" smtClean="0">
                <a:cs typeface="B Nazanin" panose="00000400000000000000" pitchFamily="2" charset="-78"/>
              </a:rPr>
              <a:t>محلول آب و نمک 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833814" y="4246099"/>
            <a:ext cx="252485" cy="877546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94327" y="4288991"/>
            <a:ext cx="3739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cs typeface="B Nazanin" panose="00000400000000000000" pitchFamily="2" charset="-78"/>
              </a:rPr>
              <a:t>1- حلال: آب</a:t>
            </a:r>
          </a:p>
          <a:p>
            <a:pPr algn="r"/>
            <a:r>
              <a:rPr lang="fa-IR" sz="2400" b="1" dirty="0" smtClean="0">
                <a:cs typeface="B Nazanin" panose="00000400000000000000" pitchFamily="2" charset="-78"/>
              </a:rPr>
              <a:t>2- حل شونده: نمک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18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859" y="1053421"/>
            <a:ext cx="116551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2 نکته مهم برای تعیین حلال و حل شونده در محلول ها: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1- اگر حلال و حل شونده هر دو مایع باشند جزئی که میزان بیشتری از محلول را به خود اختصاص دهد (حلال) است و جز دیگر حل شونده است</a:t>
            </a:r>
          </a:p>
          <a:p>
            <a:pPr algn="r">
              <a:lnSpc>
                <a:spcPct val="200000"/>
              </a:lnSpc>
            </a:pP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35974" y="3894514"/>
            <a:ext cx="345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مثال : محلول الکل 70%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8523440" y="3580614"/>
            <a:ext cx="395785" cy="1173707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38869" y="3276993"/>
            <a:ext cx="4490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70% الکل دارد : الکل حلال است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30 % آب دارد: آب حل شونده است.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37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262" y="716300"/>
            <a:ext cx="115460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2- اگر در محلول یکی از اجزا مایع و دیگری جامد باشد اغلب بدون توجه به میزان آن ها حل شونده همان جز جامد است و حلال همان جز مایع است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مثال: </a:t>
            </a:r>
            <a:r>
              <a:rPr lang="fa-IR" sz="2400" b="1" dirty="0" smtClean="0">
                <a:cs typeface="B Nazanin" panose="00000400000000000000" pitchFamily="2" charset="-78"/>
              </a:rPr>
              <a:t>در محلول آب و قند بدون توجه به میزان قند و آب، آب حلال است و قند حل شونده است.</a:t>
            </a:r>
          </a:p>
          <a:p>
            <a:pPr algn="r">
              <a:lnSpc>
                <a:spcPct val="200000"/>
              </a:lnSpc>
            </a:pP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00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199" y="732638"/>
            <a:ext cx="11491414" cy="455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4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عوامل موثر در غلظت محلول: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1- میزان حل شونده: مقدار ماده حل شونده در غلظت محلول نسبت مستقیم دارد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2- میزان حلال: مقدار حلال در غلظت محلول نسبت وارون دارد.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حل کردن سولفات مس پنج آبه (کات کبود                         در آب) 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هر چه مقدار ماده رنگی حل شونده کم تر باشد محلول به دست آمده کم رنگ تر است.</a:t>
            </a:r>
          </a:p>
          <a:p>
            <a:pPr algn="r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حالت فیزیکی محلول ها می تواند متفاوت باشد. 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388612"/>
              </p:ext>
            </p:extLst>
          </p:nvPr>
        </p:nvGraphicFramePr>
        <p:xfrm>
          <a:off x="5899184" y="3248850"/>
          <a:ext cx="1556847" cy="363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1688760" imgH="393480" progId="Equation.DSMT4">
                  <p:embed/>
                </p:oleObj>
              </mc:Choice>
              <mc:Fallback>
                <p:oleObj name="Equation" r:id="rId3" imgW="1688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99184" y="3248850"/>
                        <a:ext cx="1556847" cy="363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3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1052</Words>
  <Application>Microsoft Office PowerPoint</Application>
  <PresentationFormat>Widescreen</PresentationFormat>
  <Paragraphs>98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 Nazanin</vt:lpstr>
      <vt:lpstr>B Titr</vt:lpstr>
      <vt:lpstr>Calibri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ya ali</cp:lastModifiedBy>
  <cp:revision>86</cp:revision>
  <dcterms:created xsi:type="dcterms:W3CDTF">2015-07-06T05:06:21Z</dcterms:created>
  <dcterms:modified xsi:type="dcterms:W3CDTF">2016-10-02T15:18:07Z</dcterms:modified>
</cp:coreProperties>
</file>