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303" r:id="rId4"/>
    <p:sldId id="273" r:id="rId5"/>
    <p:sldId id="272" r:id="rId6"/>
    <p:sldId id="279" r:id="rId7"/>
    <p:sldId id="275" r:id="rId8"/>
    <p:sldId id="281" r:id="rId9"/>
    <p:sldId id="282" r:id="rId10"/>
    <p:sldId id="283" r:id="rId11"/>
    <p:sldId id="284" r:id="rId12"/>
    <p:sldId id="285" r:id="rId13"/>
    <p:sldId id="289" r:id="rId14"/>
    <p:sldId id="288" r:id="rId15"/>
    <p:sldId id="290" r:id="rId16"/>
    <p:sldId id="292" r:id="rId17"/>
    <p:sldId id="293" r:id="rId18"/>
    <p:sldId id="307" r:id="rId19"/>
    <p:sldId id="295" r:id="rId20"/>
    <p:sldId id="294" r:id="rId21"/>
    <p:sldId id="286" r:id="rId22"/>
    <p:sldId id="297" r:id="rId23"/>
    <p:sldId id="298" r:id="rId24"/>
    <p:sldId id="299" r:id="rId25"/>
    <p:sldId id="304" r:id="rId26"/>
    <p:sldId id="308" r:id="rId27"/>
    <p:sldId id="309" r:id="rId28"/>
    <p:sldId id="310" r:id="rId29"/>
    <p:sldId id="311" r:id="rId30"/>
    <p:sldId id="302" r:id="rId31"/>
    <p:sldId id="306" r:id="rId32"/>
    <p:sldId id="30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05" autoAdjust="0"/>
  </p:normalViewPr>
  <p:slideViewPr>
    <p:cSldViewPr>
      <p:cViewPr>
        <p:scale>
          <a:sx n="75" d="100"/>
          <a:sy n="75" d="100"/>
        </p:scale>
        <p:origin x="-36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138CD-ABCD-43F2-AD57-169E1D1C461E}" type="datetimeFigureOut">
              <a:rPr lang="en-US" smtClean="0"/>
              <a:pPr/>
              <a:t>4/20/2014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D3C7B-0C1C-4C81-8032-478E90B1E575}" type="slidenum">
              <a:rPr lang="en-US" smtClean="0"/>
              <a:pPr/>
              <a:t>‹#›</a:t>
            </a:fld>
            <a:endParaRPr lang="en-US"/>
          </a:p>
        </p:txBody>
      </p:sp>
    </p:spTree>
    <p:extLst>
      <p:ext uri="{BB962C8B-B14F-4D97-AF65-F5344CB8AC3E}">
        <p14:creationId xmlns:p14="http://schemas.microsoft.com/office/powerpoint/2010/main" val="336735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008511-51C7-4C95-9CA9-FDF4568D3CBC}"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08511-51C7-4C95-9CA9-FDF4568D3CBC}"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08511-51C7-4C95-9CA9-FDF4568D3CBC}"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08511-51C7-4C95-9CA9-FDF4568D3CBC}"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08511-51C7-4C95-9CA9-FDF4568D3CBC}"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008511-51C7-4C95-9CA9-FDF4568D3CBC}" type="datetimeFigureOut">
              <a:rPr lang="en-US" smtClean="0"/>
              <a:pPr/>
              <a:t>4/20/2014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008511-51C7-4C95-9CA9-FDF4568D3CBC}" type="datetimeFigureOut">
              <a:rPr lang="en-US" smtClean="0"/>
              <a:pPr/>
              <a:t>4/20/2014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008511-51C7-4C95-9CA9-FDF4568D3CBC}" type="datetimeFigureOut">
              <a:rPr lang="en-US" smtClean="0"/>
              <a:pPr/>
              <a:t>4/20/2014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08511-51C7-4C95-9CA9-FDF4568D3CBC}" type="datetimeFigureOut">
              <a:rPr lang="en-US" smtClean="0"/>
              <a:pPr/>
              <a:t>4/20/2014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08511-51C7-4C95-9CA9-FDF4568D3CBC}" type="datetimeFigureOut">
              <a:rPr lang="en-US" smtClean="0"/>
              <a:pPr/>
              <a:t>4/20/2014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08511-51C7-4C95-9CA9-FDF4568D3CBC}" type="datetimeFigureOut">
              <a:rPr lang="en-US" smtClean="0"/>
              <a:pPr/>
              <a:t>4/20/2014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B41FE-16C3-4CFE-A5A5-5753AE39FD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08511-51C7-4C95-9CA9-FDF4568D3CBC}" type="datetimeFigureOut">
              <a:rPr lang="en-US" smtClean="0"/>
              <a:pPr/>
              <a:t>4/20/2014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B41FE-16C3-4CFE-A5A5-5753AE39FD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5943600"/>
            <a:ext cx="2209800" cy="609600"/>
          </a:xfrm>
          <a:solidFill>
            <a:srgbClr val="FFFF00"/>
          </a:solidFill>
        </p:spPr>
        <p:txBody>
          <a:bodyPr>
            <a:normAutofit fontScale="90000"/>
          </a:bodyPr>
          <a:lstStyle/>
          <a:p>
            <a:r>
              <a:rPr lang="fa-IR" sz="2000" b="1" dirty="0" smtClean="0"/>
              <a:t>شنبه  </a:t>
            </a:r>
            <a:r>
              <a:rPr lang="en-US" sz="2000" b="1" dirty="0" smtClean="0"/>
              <a:t/>
            </a:r>
            <a:br>
              <a:rPr lang="en-US" sz="2000" b="1" dirty="0" smtClean="0"/>
            </a:br>
            <a:r>
              <a:rPr lang="en-US" sz="2000" b="1" dirty="0" smtClean="0"/>
              <a:t>93/1/30</a:t>
            </a:r>
            <a:endParaRPr lang="en-US" sz="2000" b="1" dirty="0"/>
          </a:p>
        </p:txBody>
      </p:sp>
      <p:pic>
        <p:nvPicPr>
          <p:cNvPr id="4" name="Content Placeholder 3" descr="98248_DANESHGAH-2.jpg"/>
          <p:cNvPicPr>
            <a:picLocks noGrp="1" noChangeAspect="1"/>
          </p:cNvPicPr>
          <p:nvPr>
            <p:ph idx="1"/>
          </p:nvPr>
        </p:nvPicPr>
        <p:blipFill>
          <a:blip r:embed="rId2" cstate="print"/>
          <a:stretch>
            <a:fillRect/>
          </a:stretch>
        </p:blipFill>
        <p:spPr>
          <a:xfrm>
            <a:off x="304800" y="5943600"/>
            <a:ext cx="838200" cy="609600"/>
          </a:xfrm>
          <a:ln w="76200">
            <a:solidFill>
              <a:srgbClr val="FFC000"/>
            </a:solidFill>
          </a:ln>
        </p:spPr>
      </p:pic>
      <p:sp>
        <p:nvSpPr>
          <p:cNvPr id="7" name="TextBox 6"/>
          <p:cNvSpPr txBox="1"/>
          <p:nvPr/>
        </p:nvSpPr>
        <p:spPr>
          <a:xfrm>
            <a:off x="2895600" y="304800"/>
            <a:ext cx="2900363" cy="369332"/>
          </a:xfrm>
          <a:prstGeom prst="rect">
            <a:avLst/>
          </a:prstGeom>
          <a:solidFill>
            <a:srgbClr val="FFFF00"/>
          </a:solidFill>
        </p:spPr>
        <p:txBody>
          <a:bodyPr wrap="square" rtlCol="0">
            <a:spAutoFit/>
          </a:bodyPr>
          <a:lstStyle/>
          <a:p>
            <a:pPr algn="ctr"/>
            <a:r>
              <a:rPr lang="fa-IR" b="1" dirty="0" smtClean="0"/>
              <a:t>بنام خداوند دانایی</a:t>
            </a:r>
            <a:endParaRPr lang="en-US" b="1" dirty="0"/>
          </a:p>
        </p:txBody>
      </p:sp>
      <p:sp>
        <p:nvSpPr>
          <p:cNvPr id="6" name="Footer Placeholder 3"/>
          <p:cNvSpPr>
            <a:spLocks noGrp="1"/>
          </p:cNvSpPr>
          <p:nvPr>
            <p:ph type="ftr" sz="quarter" idx="11"/>
          </p:nvPr>
        </p:nvSpPr>
        <p:spPr>
          <a:xfrm>
            <a:off x="2133600" y="6492240"/>
            <a:ext cx="5257800" cy="365760"/>
          </a:xfrm>
        </p:spPr>
        <p:txBody>
          <a:bodyPr/>
          <a:lstStyle/>
          <a:p>
            <a:r>
              <a:rPr lang="fa-IR" dirty="0" smtClean="0">
                <a:solidFill>
                  <a:schemeClr val="bg1"/>
                </a:solidFill>
              </a:rPr>
              <a:t>پژمان جعفری, دانشکده مدیریت و اقتصاد , واحد علوم و تحقیقات تهران, دانشگاه آزاد اسلامی</a:t>
            </a:r>
            <a:endParaRPr lang="en-US" dirty="0">
              <a:solidFill>
                <a:schemeClr val="bg1"/>
              </a:solidFill>
            </a:endParaRPr>
          </a:p>
        </p:txBody>
      </p:sp>
      <p:pic>
        <p:nvPicPr>
          <p:cNvPr id="10" name="Picture 9" descr="imagse006.jpg"/>
          <p:cNvPicPr>
            <a:picLocks noChangeAspect="1"/>
          </p:cNvPicPr>
          <p:nvPr/>
        </p:nvPicPr>
        <p:blipFill>
          <a:blip r:embed="rId3"/>
          <a:stretch>
            <a:fillRect/>
          </a:stretch>
        </p:blipFill>
        <p:spPr>
          <a:xfrm>
            <a:off x="1828800" y="914400"/>
            <a:ext cx="5147027" cy="1702703"/>
          </a:xfrm>
          <a:prstGeom prst="rect">
            <a:avLst/>
          </a:prstGeom>
        </p:spPr>
      </p:pic>
      <p:pic>
        <p:nvPicPr>
          <p:cNvPr id="11" name="Picture 10" descr="image4003.jpg"/>
          <p:cNvPicPr>
            <a:picLocks noChangeAspect="1"/>
          </p:cNvPicPr>
          <p:nvPr/>
        </p:nvPicPr>
        <p:blipFill>
          <a:blip r:embed="rId4"/>
          <a:stretch>
            <a:fillRect/>
          </a:stretch>
        </p:blipFill>
        <p:spPr>
          <a:xfrm>
            <a:off x="304800" y="2895600"/>
            <a:ext cx="3048000" cy="1412546"/>
          </a:xfrm>
          <a:prstGeom prst="rect">
            <a:avLst/>
          </a:prstGeom>
        </p:spPr>
      </p:pic>
      <p:pic>
        <p:nvPicPr>
          <p:cNvPr id="12" name="Picture 11" descr="imageg005.jpg"/>
          <p:cNvPicPr>
            <a:picLocks noChangeAspect="1"/>
          </p:cNvPicPr>
          <p:nvPr/>
        </p:nvPicPr>
        <p:blipFill>
          <a:blip r:embed="rId5"/>
          <a:stretch>
            <a:fillRect/>
          </a:stretch>
        </p:blipFill>
        <p:spPr>
          <a:xfrm>
            <a:off x="4343400" y="2286000"/>
            <a:ext cx="4191000" cy="1447800"/>
          </a:xfrm>
          <a:prstGeom prst="rect">
            <a:avLst/>
          </a:prstGeom>
        </p:spPr>
      </p:pic>
      <p:pic>
        <p:nvPicPr>
          <p:cNvPr id="13" name="Picture 12" descr="imagef004.jpg"/>
          <p:cNvPicPr>
            <a:picLocks noChangeAspect="1"/>
          </p:cNvPicPr>
          <p:nvPr/>
        </p:nvPicPr>
        <p:blipFill>
          <a:blip r:embed="rId6"/>
          <a:stretch>
            <a:fillRect/>
          </a:stretch>
        </p:blipFill>
        <p:spPr>
          <a:xfrm>
            <a:off x="5105400" y="4495800"/>
            <a:ext cx="3581400" cy="1219200"/>
          </a:xfrm>
          <a:prstGeom prst="rect">
            <a:avLst/>
          </a:prstGeom>
        </p:spPr>
      </p:pic>
      <p:pic>
        <p:nvPicPr>
          <p:cNvPr id="14" name="Picture 13" descr="image0011.jpg"/>
          <p:cNvPicPr>
            <a:picLocks noChangeAspect="1"/>
          </p:cNvPicPr>
          <p:nvPr/>
        </p:nvPicPr>
        <p:blipFill>
          <a:blip r:embed="rId7"/>
          <a:stretch>
            <a:fillRect/>
          </a:stretch>
        </p:blipFill>
        <p:spPr>
          <a:xfrm>
            <a:off x="914400" y="4343400"/>
            <a:ext cx="3276600" cy="1524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52400"/>
            <a:ext cx="8229600" cy="1143000"/>
          </a:xfrm>
          <a:solidFill>
            <a:srgbClr val="92D050"/>
          </a:solidFill>
        </p:spPr>
        <p:txBody>
          <a:bodyPr/>
          <a:lstStyle/>
          <a:p>
            <a:r>
              <a:rPr lang="en-US" b="1" dirty="0" smtClean="0"/>
              <a:t>Brand extensions</a:t>
            </a:r>
            <a:endParaRPr lang="en-US" dirty="0"/>
          </a:p>
        </p:txBody>
      </p:sp>
      <p:sp>
        <p:nvSpPr>
          <p:cNvPr id="16387" name="Rectangle 3"/>
          <p:cNvSpPr>
            <a:spLocks noGrp="1" noChangeArrowheads="1"/>
          </p:cNvSpPr>
          <p:nvPr>
            <p:ph type="body" idx="1"/>
          </p:nvPr>
        </p:nvSpPr>
        <p:spPr>
          <a:xfrm>
            <a:off x="457200" y="1524000"/>
            <a:ext cx="8229600" cy="5181600"/>
          </a:xfrm>
          <a:solidFill>
            <a:srgbClr val="FFC000"/>
          </a:solidFill>
        </p:spPr>
        <p:txBody>
          <a:bodyPr>
            <a:normAutofit fontScale="85000" lnSpcReduction="10000"/>
          </a:bodyPr>
          <a:lstStyle/>
          <a:p>
            <a:r>
              <a:rPr lang="en-US" dirty="0" smtClean="0"/>
              <a:t>A brand can be extended into new product categories. </a:t>
            </a:r>
          </a:p>
          <a:p>
            <a:r>
              <a:rPr lang="en-US" dirty="0" smtClean="0"/>
              <a:t>Brand extensions are often</a:t>
            </a:r>
            <a:r>
              <a:rPr lang="fa-IR" dirty="0" smtClean="0"/>
              <a:t> </a:t>
            </a:r>
            <a:r>
              <a:rPr lang="en-US" dirty="0" smtClean="0"/>
              <a:t>necessary when adapting to changes in the environment or in order to reap the full</a:t>
            </a:r>
            <a:r>
              <a:rPr lang="fa-IR" dirty="0" smtClean="0"/>
              <a:t> </a:t>
            </a:r>
            <a:r>
              <a:rPr lang="en-US" dirty="0" smtClean="0"/>
              <a:t>benefits of a strong brand. Extensions have many benefits. In the beginning, brand</a:t>
            </a:r>
            <a:r>
              <a:rPr lang="fa-IR" dirty="0" smtClean="0"/>
              <a:t> </a:t>
            </a:r>
            <a:r>
              <a:rPr lang="en-US" dirty="0" smtClean="0"/>
              <a:t>extensions were used as a strategic tool mainly to enter new markets (</a:t>
            </a:r>
            <a:r>
              <a:rPr lang="en-US" dirty="0" err="1" smtClean="0"/>
              <a:t>Aaker</a:t>
            </a:r>
            <a:r>
              <a:rPr lang="en-US" dirty="0" smtClean="0"/>
              <a:t> and</a:t>
            </a:r>
            <a:r>
              <a:rPr lang="fa-IR" dirty="0" smtClean="0"/>
              <a:t> </a:t>
            </a:r>
            <a:r>
              <a:rPr lang="en-US" dirty="0" smtClean="0"/>
              <a:t>Keller 1990). </a:t>
            </a:r>
          </a:p>
          <a:p>
            <a:r>
              <a:rPr lang="en-US" dirty="0" smtClean="0"/>
              <a:t>Today, brand extensions are also used to underpin and develop the</a:t>
            </a:r>
            <a:r>
              <a:rPr lang="fa-IR" dirty="0" smtClean="0"/>
              <a:t> </a:t>
            </a:r>
            <a:r>
              <a:rPr lang="en-US" dirty="0" smtClean="0"/>
              <a:t>brand to meet market changes.</a:t>
            </a:r>
          </a:p>
          <a:p>
            <a:r>
              <a:rPr lang="en-US" dirty="0" smtClean="0"/>
              <a:t>A successful brand extension should respect the brand essence and thereby be</a:t>
            </a:r>
            <a:r>
              <a:rPr lang="fa-IR" dirty="0" smtClean="0"/>
              <a:t> </a:t>
            </a:r>
            <a:r>
              <a:rPr lang="en-US" dirty="0" smtClean="0"/>
              <a:t>based on the core of the brand and be true to the brand vision.</a:t>
            </a:r>
            <a:endParaRPr lang="en-US"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ox(in)">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ox(in)">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ox(in)">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box(in)">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92D050"/>
          </a:solidFill>
        </p:spPr>
        <p:txBody>
          <a:bodyPr/>
          <a:lstStyle/>
          <a:p>
            <a:r>
              <a:rPr lang="en-US" b="1" dirty="0" smtClean="0"/>
              <a:t>Brand identity</a:t>
            </a:r>
            <a:endParaRPr lang="en-US" dirty="0"/>
          </a:p>
        </p:txBody>
      </p:sp>
      <p:sp>
        <p:nvSpPr>
          <p:cNvPr id="5" name="Content Placeholder 4"/>
          <p:cNvSpPr>
            <a:spLocks noGrp="1"/>
          </p:cNvSpPr>
          <p:nvPr>
            <p:ph idx="1"/>
          </p:nvPr>
        </p:nvSpPr>
        <p:spPr>
          <a:xfrm>
            <a:off x="457200" y="1600200"/>
            <a:ext cx="8229600" cy="4953000"/>
          </a:xfrm>
          <a:solidFill>
            <a:srgbClr val="FFFF00"/>
          </a:solidFill>
        </p:spPr>
        <p:txBody>
          <a:bodyPr>
            <a:normAutofit/>
          </a:bodyPr>
          <a:lstStyle/>
          <a:p>
            <a:r>
              <a:rPr lang="en-US" dirty="0" smtClean="0"/>
              <a:t>Brand identity refers to the identity of the brand. </a:t>
            </a:r>
          </a:p>
          <a:p>
            <a:r>
              <a:rPr lang="en-US" dirty="0" smtClean="0"/>
              <a:t>There are many different perceptions of what the brand identity consists of. But the more common definition of brand identity is that it is </a:t>
            </a:r>
            <a:endParaRPr lang="fa-IR" dirty="0" smtClean="0"/>
          </a:p>
          <a:p>
            <a:pPr>
              <a:buNone/>
            </a:pPr>
            <a:r>
              <a:rPr lang="fa-IR" dirty="0" smtClean="0"/>
              <a:t>       </a:t>
            </a:r>
            <a:r>
              <a:rPr lang="en-US" dirty="0" smtClean="0"/>
              <a:t>‘a set of associations the brand strategist seek to create or maintain’ (Aaker and </a:t>
            </a:r>
            <a:r>
              <a:rPr lang="en-US" dirty="0" err="1" smtClean="0"/>
              <a:t>Joachimsthaler</a:t>
            </a:r>
            <a:r>
              <a:rPr lang="en-US" dirty="0" smtClean="0"/>
              <a:t> 2002, p. 43).</a:t>
            </a:r>
            <a:endParaRPr lang="en-US" dirty="0"/>
          </a:p>
        </p:txBody>
      </p:sp>
    </p:spTree>
  </p:cSld>
  <p:clrMapOvr>
    <a:masterClrMapping/>
  </p:clrMapOvr>
  <p:transition>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944562"/>
          </a:xfrm>
          <a:solidFill>
            <a:srgbClr val="92D050"/>
          </a:solidFill>
        </p:spPr>
        <p:txBody>
          <a:bodyPr/>
          <a:lstStyle/>
          <a:p>
            <a:r>
              <a:rPr lang="en-US" b="1" dirty="0" smtClean="0"/>
              <a:t>Brand image</a:t>
            </a:r>
            <a:endParaRPr lang="en-US" dirty="0"/>
          </a:p>
        </p:txBody>
      </p:sp>
      <p:sp>
        <p:nvSpPr>
          <p:cNvPr id="18435" name="Rectangle 3"/>
          <p:cNvSpPr>
            <a:spLocks noGrp="1" noChangeArrowheads="1"/>
          </p:cNvSpPr>
          <p:nvPr>
            <p:ph type="body" idx="1"/>
          </p:nvPr>
        </p:nvSpPr>
        <p:spPr>
          <a:xfrm>
            <a:off x="152400" y="1371600"/>
            <a:ext cx="8534400" cy="5486400"/>
          </a:xfrm>
          <a:solidFill>
            <a:srgbClr val="FFFF00"/>
          </a:solidFill>
        </p:spPr>
        <p:txBody>
          <a:bodyPr>
            <a:normAutofit lnSpcReduction="10000"/>
          </a:bodyPr>
          <a:lstStyle/>
          <a:p>
            <a:r>
              <a:rPr lang="en-US" sz="2800" dirty="0" smtClean="0"/>
              <a:t>The </a:t>
            </a:r>
            <a:r>
              <a:rPr lang="en-US" sz="2800" dirty="0" smtClean="0">
                <a:solidFill>
                  <a:srgbClr val="FF0000"/>
                </a:solidFill>
              </a:rPr>
              <a:t>image of the brand </a:t>
            </a:r>
            <a:r>
              <a:rPr lang="en-US" sz="2800" dirty="0" smtClean="0"/>
              <a:t>is the perception of the brand by consumers. </a:t>
            </a:r>
          </a:p>
          <a:p>
            <a:r>
              <a:rPr lang="en-US" sz="2800" dirty="0" smtClean="0"/>
              <a:t>The goal of working strategically with brand image is to ensure that consumers hold strong and </a:t>
            </a:r>
            <a:r>
              <a:rPr lang="en-US" sz="2800" dirty="0" err="1" smtClean="0"/>
              <a:t>favourable</a:t>
            </a:r>
            <a:r>
              <a:rPr lang="en-US" sz="2800" dirty="0" smtClean="0"/>
              <a:t> associations of the brand in their minds. </a:t>
            </a:r>
          </a:p>
          <a:p>
            <a:r>
              <a:rPr lang="en-US" sz="2800" dirty="0" smtClean="0"/>
              <a:t>The brand image typically consists of multiple concepts: </a:t>
            </a:r>
            <a:r>
              <a:rPr lang="en-US" sz="2800" dirty="0" smtClean="0">
                <a:solidFill>
                  <a:srgbClr val="FF0000"/>
                </a:solidFill>
              </a:rPr>
              <a:t>perception</a:t>
            </a:r>
            <a:r>
              <a:rPr lang="en-US" sz="2800" dirty="0" smtClean="0"/>
              <a:t>, because the brand is perceived; </a:t>
            </a:r>
            <a:r>
              <a:rPr lang="en-US" sz="2800" dirty="0" smtClean="0">
                <a:solidFill>
                  <a:srgbClr val="FF0000"/>
                </a:solidFill>
              </a:rPr>
              <a:t>cognition</a:t>
            </a:r>
            <a:r>
              <a:rPr lang="en-US" sz="2800" dirty="0" smtClean="0"/>
              <a:t>, because that brand is cognitively evaluated; and finally </a:t>
            </a:r>
            <a:r>
              <a:rPr lang="en-US" sz="2800" dirty="0" smtClean="0">
                <a:solidFill>
                  <a:srgbClr val="FF0000"/>
                </a:solidFill>
              </a:rPr>
              <a:t>attitude</a:t>
            </a:r>
            <a:r>
              <a:rPr lang="en-US" sz="2800" dirty="0" smtClean="0"/>
              <a:t>, because consumers continuously after perceiving and evaluating what they perceive form attitudes about the brand (Aaker and </a:t>
            </a:r>
            <a:r>
              <a:rPr lang="en-US" sz="2800" dirty="0" err="1" smtClean="0"/>
              <a:t>Joachimsthaler</a:t>
            </a:r>
            <a:r>
              <a:rPr lang="en-US" sz="2800" dirty="0" smtClean="0"/>
              <a:t> 2002, p. 43; Keller 1993, 2003; </a:t>
            </a:r>
            <a:r>
              <a:rPr lang="en-US" sz="2800" dirty="0" err="1" smtClean="0"/>
              <a:t>Grunig</a:t>
            </a:r>
            <a:r>
              <a:rPr lang="en-US" sz="2800" dirty="0" smtClean="0"/>
              <a:t> 1993).</a:t>
            </a:r>
            <a:endParaRPr lang="en-US" sz="2800" dirty="0"/>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checkerboard(across)">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checkerboard(across)">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Brand personality</a:t>
            </a:r>
            <a:endParaRPr lang="en-US" dirty="0"/>
          </a:p>
        </p:txBody>
      </p:sp>
      <p:sp>
        <p:nvSpPr>
          <p:cNvPr id="3" name="Content Placeholder 2"/>
          <p:cNvSpPr>
            <a:spLocks noGrp="1"/>
          </p:cNvSpPr>
          <p:nvPr>
            <p:ph idx="1"/>
          </p:nvPr>
        </p:nvSpPr>
        <p:spPr>
          <a:xfrm>
            <a:off x="228600" y="1600200"/>
            <a:ext cx="8458200" cy="4953000"/>
          </a:xfrm>
          <a:solidFill>
            <a:srgbClr val="FFFF00"/>
          </a:solidFill>
        </p:spPr>
        <p:txBody>
          <a:bodyPr>
            <a:normAutofit/>
          </a:bodyPr>
          <a:lstStyle/>
          <a:p>
            <a:r>
              <a:rPr lang="en-US" dirty="0" smtClean="0"/>
              <a:t>Consumers display a tendency to endow brands with human-like personalities.</a:t>
            </a:r>
          </a:p>
          <a:p>
            <a:r>
              <a:rPr lang="en-US" dirty="0" smtClean="0"/>
              <a:t> </a:t>
            </a:r>
          </a:p>
          <a:p>
            <a:r>
              <a:rPr lang="en-US" dirty="0" smtClean="0"/>
              <a:t>Working strategically with brand personalities has been a widespread practice for many years. </a:t>
            </a:r>
          </a:p>
          <a:p>
            <a:endParaRPr lang="en-US" dirty="0" smtClean="0"/>
          </a:p>
          <a:p>
            <a:r>
              <a:rPr lang="en-US" dirty="0" smtClean="0"/>
              <a:t> Brand personality is part of most identity systems in the traditional brand management books.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Brand portfolio</a:t>
            </a:r>
            <a:endParaRPr lang="en-US" dirty="0"/>
          </a:p>
        </p:txBody>
      </p:sp>
      <p:sp>
        <p:nvSpPr>
          <p:cNvPr id="3" name="Content Placeholder 2"/>
          <p:cNvSpPr>
            <a:spLocks noGrp="1"/>
          </p:cNvSpPr>
          <p:nvPr>
            <p:ph idx="1"/>
          </p:nvPr>
        </p:nvSpPr>
        <p:spPr>
          <a:xfrm>
            <a:off x="457200" y="1981200"/>
            <a:ext cx="8229600" cy="3352800"/>
          </a:xfrm>
          <a:solidFill>
            <a:srgbClr val="FFFF00"/>
          </a:solidFill>
        </p:spPr>
        <p:txBody>
          <a:bodyPr>
            <a:normAutofit/>
          </a:bodyPr>
          <a:lstStyle/>
          <a:p>
            <a:r>
              <a:rPr lang="en-US" dirty="0" smtClean="0"/>
              <a:t>A brand portfolio is the range of brands a company has in the market. </a:t>
            </a:r>
          </a:p>
          <a:p>
            <a:r>
              <a:rPr lang="en-US" dirty="0" smtClean="0"/>
              <a:t>How the brand portfolio is managed relates to strategic issues of brand architecture, market segmentation and product versus corporate branding.</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Brand positioning</a:t>
            </a:r>
            <a:endParaRPr lang="en-US" dirty="0"/>
          </a:p>
        </p:txBody>
      </p:sp>
      <p:sp>
        <p:nvSpPr>
          <p:cNvPr id="3" name="Content Placeholder 2"/>
          <p:cNvSpPr>
            <a:spLocks noGrp="1"/>
          </p:cNvSpPr>
          <p:nvPr>
            <p:ph idx="1"/>
          </p:nvPr>
        </p:nvSpPr>
        <p:spPr>
          <a:xfrm>
            <a:off x="457200" y="1600200"/>
            <a:ext cx="8229600" cy="4953000"/>
          </a:xfrm>
          <a:solidFill>
            <a:srgbClr val="FFFF00"/>
          </a:solidFill>
        </p:spPr>
        <p:txBody>
          <a:bodyPr>
            <a:normAutofit/>
          </a:bodyPr>
          <a:lstStyle/>
          <a:p>
            <a:r>
              <a:rPr lang="en-US" dirty="0" smtClean="0"/>
              <a:t>The idea of brand positioning is based on the assumption that consumers have limited mind space for commercial messages and that the most successful brands hence are the ones able to position themselves in the minds of consumers by adapting the most congruent and consistent commercial message. </a:t>
            </a:r>
          </a:p>
          <a:p>
            <a:r>
              <a:rPr lang="en-US" dirty="0" smtClean="0"/>
              <a:t>The idea is linked to the information-processing theory of consumer choice.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Brand revitalization</a:t>
            </a:r>
            <a:endParaRPr lang="en-US" dirty="0"/>
          </a:p>
        </p:txBody>
      </p:sp>
      <p:sp>
        <p:nvSpPr>
          <p:cNvPr id="3" name="Content Placeholder 2"/>
          <p:cNvSpPr>
            <a:spLocks noGrp="1"/>
          </p:cNvSpPr>
          <p:nvPr>
            <p:ph idx="1"/>
          </p:nvPr>
        </p:nvSpPr>
        <p:spPr>
          <a:xfrm>
            <a:off x="228600" y="1600200"/>
            <a:ext cx="8458200" cy="5105400"/>
          </a:xfrm>
          <a:solidFill>
            <a:srgbClr val="FFFF00"/>
          </a:solidFill>
        </p:spPr>
        <p:txBody>
          <a:bodyPr>
            <a:normAutofit fontScale="77500" lnSpcReduction="20000"/>
          </a:bodyPr>
          <a:lstStyle/>
          <a:p>
            <a:r>
              <a:rPr lang="en-US" dirty="0" smtClean="0"/>
              <a:t>A brand sometimes ages and declines in strength because as time goes by it loses its relevance and attractiveness for consumers. There can be different reasons for that ageing or decline in brand relevance, e.g. the brand may not have adapted to changes in the environment or to changes in consumer preferences.</a:t>
            </a:r>
          </a:p>
          <a:p>
            <a:r>
              <a:rPr lang="en-US" dirty="0" smtClean="0"/>
              <a:t>Sometimes the situation occurs where the brand simply ages along with the ageing of its core consumers. </a:t>
            </a:r>
          </a:p>
          <a:p>
            <a:r>
              <a:rPr lang="en-US" dirty="0" smtClean="0"/>
              <a:t>The solution for an ageing brand or a brand in decline can be revitalization.</a:t>
            </a:r>
          </a:p>
          <a:p>
            <a:r>
              <a:rPr lang="en-US" dirty="0" smtClean="0"/>
              <a:t>The key for brand management when revitalizing a brand is always to start the process by identifying or reviving an existing brand vision and finding new and innovative ways of making that brand vision relevant once again for existing or new consumers.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Brand strategy</a:t>
            </a:r>
            <a:endParaRPr lang="en-US" dirty="0"/>
          </a:p>
        </p:txBody>
      </p:sp>
      <p:sp>
        <p:nvSpPr>
          <p:cNvPr id="3" name="Content Placeholder 2"/>
          <p:cNvSpPr>
            <a:spLocks noGrp="1"/>
          </p:cNvSpPr>
          <p:nvPr>
            <p:ph idx="1"/>
          </p:nvPr>
        </p:nvSpPr>
        <p:spPr>
          <a:xfrm>
            <a:off x="457200" y="1600200"/>
            <a:ext cx="8229600" cy="4724399"/>
          </a:xfrm>
          <a:solidFill>
            <a:srgbClr val="FFFF00"/>
          </a:solidFill>
        </p:spPr>
        <p:txBody>
          <a:bodyPr>
            <a:normAutofit fontScale="92500"/>
          </a:bodyPr>
          <a:lstStyle/>
          <a:p>
            <a:r>
              <a:rPr lang="en-US" dirty="0" smtClean="0"/>
              <a:t>The aim of a brand strategy is to enhance the internal and external opportunities of the brand.</a:t>
            </a:r>
          </a:p>
          <a:p>
            <a:r>
              <a:rPr lang="en-US" dirty="0" smtClean="0"/>
              <a:t> The brand strategy must be strategic, visionary and proactive rather than tactical and reactive. </a:t>
            </a:r>
          </a:p>
          <a:p>
            <a:r>
              <a:rPr lang="en-US" dirty="0" smtClean="0"/>
              <a:t>Each brand must find its own holy grail to success – in the shape of a unique and relevant brand identity and brand vision, which are the first elements that must be in place when developing a brand strategy.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763000" cy="5029200"/>
          </a:xfrm>
          <a:solidFill>
            <a:srgbClr val="FFFF00"/>
          </a:solidFill>
        </p:spPr>
        <p:txBody>
          <a:bodyPr>
            <a:normAutofit/>
          </a:bodyPr>
          <a:lstStyle/>
          <a:p>
            <a:r>
              <a:rPr lang="en-US" dirty="0" smtClean="0"/>
              <a:t>A prerequisite for making the brand strategy work is that it is closely linked to the business strategy. This means that the brand and the brand strategy should not be perceived as something other than or as an addition to business strategy developed at late stages in a product launch for example. In an ideal world, business and brand strategy should be developed simultaneously and support each other.</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Co-branding</a:t>
            </a:r>
            <a:endParaRPr lang="en-US" dirty="0"/>
          </a:p>
        </p:txBody>
      </p:sp>
      <p:sp>
        <p:nvSpPr>
          <p:cNvPr id="3" name="Content Placeholder 2"/>
          <p:cNvSpPr>
            <a:spLocks noGrp="1"/>
          </p:cNvSpPr>
          <p:nvPr>
            <p:ph idx="1"/>
          </p:nvPr>
        </p:nvSpPr>
        <p:spPr>
          <a:xfrm>
            <a:off x="228600" y="1600200"/>
            <a:ext cx="8458200" cy="4953000"/>
          </a:xfrm>
          <a:solidFill>
            <a:srgbClr val="FFFF00"/>
          </a:solidFill>
        </p:spPr>
        <p:txBody>
          <a:bodyPr>
            <a:normAutofit/>
          </a:bodyPr>
          <a:lstStyle/>
          <a:p>
            <a:r>
              <a:rPr lang="en-US" dirty="0" smtClean="0"/>
              <a:t>Co-branding occurs when two or more brands are combined in a joint product or brand. </a:t>
            </a:r>
          </a:p>
          <a:p>
            <a:r>
              <a:rPr lang="en-US" dirty="0" smtClean="0"/>
              <a:t>This phenomenon is also called brand alliances or brand bundling. </a:t>
            </a:r>
          </a:p>
          <a:p>
            <a:r>
              <a:rPr lang="en-US" dirty="0" smtClean="0"/>
              <a:t>The two companies should consider carefully what their strategic alliance means for their respective brand portfolios, as their brands will become more associated in the future through the new product.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AutoShape 6"/>
          <p:cNvSpPr>
            <a:spLocks noGrp="1" noChangeArrowheads="1"/>
          </p:cNvSpPr>
          <p:nvPr>
            <p:ph type="ctrTitle"/>
          </p:nvPr>
        </p:nvSpPr>
        <p:spPr>
          <a:xfrm>
            <a:off x="304800" y="1143000"/>
            <a:ext cx="8567737" cy="1905000"/>
          </a:xfrm>
          <a:prstGeom prst="round2DiagRect">
            <a:avLst/>
          </a:prstGeom>
          <a:solidFill>
            <a:srgbClr val="CC9900"/>
          </a:solidFill>
        </p:spPr>
        <p:txBody>
          <a:bodyPr>
            <a:normAutofit/>
          </a:bodyPr>
          <a:lstStyle/>
          <a:p>
            <a:r>
              <a:rPr lang="en-US" sz="4000" dirty="0" smtClean="0"/>
              <a:t>Brand Glossary</a:t>
            </a:r>
            <a:endParaRPr lang="en-US" sz="4000" dirty="0"/>
          </a:p>
        </p:txBody>
      </p:sp>
      <p:sp>
        <p:nvSpPr>
          <p:cNvPr id="3" name="AutoShape 6"/>
          <p:cNvSpPr txBox="1">
            <a:spLocks noChangeArrowheads="1"/>
          </p:cNvSpPr>
          <p:nvPr/>
        </p:nvSpPr>
        <p:spPr>
          <a:xfrm>
            <a:off x="304800" y="3733800"/>
            <a:ext cx="8567737" cy="1905000"/>
          </a:xfrm>
          <a:prstGeom prst="round2DiagRect">
            <a:avLst/>
          </a:prstGeom>
          <a:solidFill>
            <a:srgbClr val="FFCC0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Seven Approaches</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Brand stretch</a:t>
            </a:r>
            <a:endParaRPr lang="en-US" dirty="0"/>
          </a:p>
        </p:txBody>
      </p:sp>
      <p:sp>
        <p:nvSpPr>
          <p:cNvPr id="3" name="Content Placeholder 2"/>
          <p:cNvSpPr>
            <a:spLocks noGrp="1"/>
          </p:cNvSpPr>
          <p:nvPr>
            <p:ph idx="1"/>
          </p:nvPr>
        </p:nvSpPr>
        <p:spPr>
          <a:xfrm>
            <a:off x="457200" y="1600200"/>
            <a:ext cx="8229600" cy="4800600"/>
          </a:xfrm>
          <a:solidFill>
            <a:srgbClr val="FFFF00"/>
          </a:solidFill>
        </p:spPr>
        <p:txBody>
          <a:bodyPr>
            <a:normAutofit/>
          </a:bodyPr>
          <a:lstStyle/>
          <a:p>
            <a:r>
              <a:rPr lang="en-US" dirty="0" smtClean="0"/>
              <a:t>It is assumed that all brands have a core that should stay the same over the course of time (see the section about brand essence). </a:t>
            </a:r>
          </a:p>
          <a:p>
            <a:r>
              <a:rPr lang="en-US" dirty="0" smtClean="0"/>
              <a:t>When a brand is extended into new product categories, or joins co-branding ventures, it identity is stretched. The trick is to stretch it enough to be able to go in new directions, but never to stretch it to such an extent that the essence is diluted.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92D050"/>
          </a:solidFill>
        </p:spPr>
        <p:txBody>
          <a:bodyPr/>
          <a:lstStyle/>
          <a:p>
            <a:r>
              <a:rPr lang="en-US" b="1" dirty="0" smtClean="0"/>
              <a:t>Brand loyalty</a:t>
            </a:r>
            <a:endParaRPr lang="en-US" dirty="0"/>
          </a:p>
        </p:txBody>
      </p:sp>
      <p:sp>
        <p:nvSpPr>
          <p:cNvPr id="6" name="Content Placeholder 5"/>
          <p:cNvSpPr>
            <a:spLocks noGrp="1"/>
          </p:cNvSpPr>
          <p:nvPr>
            <p:ph idx="1"/>
          </p:nvPr>
        </p:nvSpPr>
        <p:spPr>
          <a:solidFill>
            <a:srgbClr val="FFFF00"/>
          </a:solidFill>
        </p:spPr>
        <p:txBody>
          <a:bodyPr>
            <a:normAutofit/>
          </a:bodyPr>
          <a:lstStyle/>
          <a:p>
            <a:r>
              <a:rPr lang="en-US" dirty="0" smtClean="0"/>
              <a:t>Achieving a high degree of loyalty is an important goal in the branding process. Loyal consumers are valuable consumers because it is much more expensive to recruit new customers than nursing and keeping existing ones. Brands are important vehicles when building consumer loyalty as they provide recognizable fix points in the shopping experience</a:t>
            </a:r>
            <a:endParaRPr lang="en-US" dirty="0"/>
          </a:p>
        </p:txBody>
      </p:sp>
    </p:spTree>
  </p:cSld>
  <p:clrMapOvr>
    <a:masterClrMapping/>
  </p:clrMapOvr>
  <p:transition>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Employee branding</a:t>
            </a:r>
            <a:endParaRPr lang="en-US" dirty="0"/>
          </a:p>
        </p:txBody>
      </p:sp>
      <p:sp>
        <p:nvSpPr>
          <p:cNvPr id="3" name="Content Placeholder 2"/>
          <p:cNvSpPr>
            <a:spLocks noGrp="1"/>
          </p:cNvSpPr>
          <p:nvPr>
            <p:ph idx="1"/>
          </p:nvPr>
        </p:nvSpPr>
        <p:spPr>
          <a:xfrm>
            <a:off x="457200" y="2362200"/>
            <a:ext cx="8229600" cy="2895600"/>
          </a:xfrm>
          <a:solidFill>
            <a:srgbClr val="FFFF00"/>
          </a:solidFill>
        </p:spPr>
        <p:txBody>
          <a:bodyPr/>
          <a:lstStyle/>
          <a:p>
            <a:r>
              <a:rPr lang="en-US" dirty="0" smtClean="0"/>
              <a:t>Employee branding is defined as ‘the process by which employees internalize the desired brand image and are motivated to project the image to customers and other organizational constituents’ (Miles and </a:t>
            </a:r>
            <a:r>
              <a:rPr lang="en-US" dirty="0" err="1" smtClean="0"/>
              <a:t>Mangold</a:t>
            </a:r>
            <a:r>
              <a:rPr lang="en-US" dirty="0" smtClean="0"/>
              <a:t> 2004 p. 68).</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9037"/>
            <a:ext cx="8229600" cy="1143000"/>
          </a:xfrm>
          <a:solidFill>
            <a:srgbClr val="92D050"/>
          </a:solidFill>
        </p:spPr>
        <p:txBody>
          <a:bodyPr/>
          <a:lstStyle/>
          <a:p>
            <a:r>
              <a:rPr lang="en-US" b="1" dirty="0" smtClean="0"/>
              <a:t>Employer branding</a:t>
            </a:r>
            <a:endParaRPr lang="en-US" dirty="0"/>
          </a:p>
        </p:txBody>
      </p:sp>
      <p:sp>
        <p:nvSpPr>
          <p:cNvPr id="3" name="Content Placeholder 2"/>
          <p:cNvSpPr>
            <a:spLocks noGrp="1"/>
          </p:cNvSpPr>
          <p:nvPr>
            <p:ph idx="1"/>
          </p:nvPr>
        </p:nvSpPr>
        <p:spPr>
          <a:xfrm>
            <a:off x="457200" y="2514600"/>
            <a:ext cx="8229600" cy="3810000"/>
          </a:xfrm>
          <a:solidFill>
            <a:srgbClr val="FFFF00"/>
          </a:solidFill>
        </p:spPr>
        <p:txBody>
          <a:bodyPr>
            <a:normAutofit/>
          </a:bodyPr>
          <a:lstStyle/>
          <a:p>
            <a:r>
              <a:rPr lang="en-US" dirty="0" smtClean="0"/>
              <a:t>The term ‘employer branding’ relates to strategies for communicating about a company as an attractive employer to both current and potential employees.</a:t>
            </a:r>
          </a:p>
          <a:p>
            <a:r>
              <a:rPr lang="en-US" dirty="0" smtClean="0"/>
              <a:t> It is a hot management topic at the moment with a corresponding number of books and articles.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0"/>
            <a:ext cx="8229600" cy="1143000"/>
          </a:xfrm>
          <a:solidFill>
            <a:srgbClr val="92D050"/>
          </a:solidFill>
        </p:spPr>
        <p:txBody>
          <a:bodyPr/>
          <a:lstStyle/>
          <a:p>
            <a:r>
              <a:rPr lang="en-US" b="1" dirty="0" smtClean="0"/>
              <a:t>Product brand</a:t>
            </a:r>
            <a:endParaRPr lang="en-US" dirty="0"/>
          </a:p>
        </p:txBody>
      </p:sp>
      <p:sp>
        <p:nvSpPr>
          <p:cNvPr id="4" name="Title 1"/>
          <p:cNvSpPr txBox="1">
            <a:spLocks/>
          </p:cNvSpPr>
          <p:nvPr/>
        </p:nvSpPr>
        <p:spPr>
          <a:xfrm>
            <a:off x="457200" y="2438400"/>
            <a:ext cx="8229600" cy="1143000"/>
          </a:xfrm>
          <a:prstGeom prst="rect">
            <a:avLst/>
          </a:prstGeom>
          <a:solidFill>
            <a:srgbClr val="92D050"/>
          </a:solidFill>
        </p:spPr>
        <p:txBody>
          <a:bodyPr vert="horz" lIns="91440" tIns="45720" rIns="91440" bIns="45720" rtlCol="0" anchor="ctr">
            <a:normAutofit/>
          </a:bodyPr>
          <a:lstStyle/>
          <a:p>
            <a:pPr lvl="0" algn="ctr">
              <a:spcBef>
                <a:spcPct val="0"/>
              </a:spcBef>
            </a:pPr>
            <a:r>
              <a:rPr lang="en-US" sz="4400" b="1" dirty="0" smtClean="0"/>
              <a:t>Service brand</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le 1"/>
          <p:cNvSpPr txBox="1">
            <a:spLocks/>
          </p:cNvSpPr>
          <p:nvPr/>
        </p:nvSpPr>
        <p:spPr>
          <a:xfrm>
            <a:off x="457200" y="5181600"/>
            <a:ext cx="8229600" cy="1143000"/>
          </a:xfrm>
          <a:prstGeom prst="rect">
            <a:avLst/>
          </a:prstGeom>
          <a:solidFill>
            <a:srgbClr val="92D050"/>
          </a:solidFill>
        </p:spPr>
        <p:txBody>
          <a:bodyPr vert="horz" lIns="91440" tIns="45720" rIns="91440" bIns="45720" rtlCol="0" anchor="ctr">
            <a:normAutofit/>
          </a:bodyPr>
          <a:lstStyle/>
          <a:p>
            <a:pPr algn="ctr"/>
            <a:r>
              <a:rPr lang="en-US" sz="4400" b="1" dirty="0" smtClean="0"/>
              <a:t>Corporate brand</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419600"/>
          </a:xfrm>
          <a:solidFill>
            <a:srgbClr val="FFFF00"/>
          </a:solidFill>
        </p:spPr>
        <p:txBody>
          <a:bodyPr>
            <a:normAutofit/>
          </a:bodyPr>
          <a:lstStyle/>
          <a:p>
            <a:r>
              <a:rPr lang="en-US" dirty="0" smtClean="0"/>
              <a:t>The identification of the seven approaches is based on an extensive analysis of the most influential brand research articles published between 1985 and 2006 (300+ articles from </a:t>
            </a:r>
            <a:r>
              <a:rPr lang="en-US" i="1" dirty="0" smtClean="0"/>
              <a:t>Journal of Marketing, Journal of Marketing Research, Journal of Consumer Research, Harvard Business Review and European Journal of Marketing).</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noChangeArrowheads="1"/>
          </p:cNvPicPr>
          <p:nvPr>
            <p:ph idx="1"/>
          </p:nvPr>
        </p:nvPicPr>
        <p:blipFill>
          <a:blip r:embed="rId2"/>
          <a:srcRect/>
          <a:stretch>
            <a:fillRect/>
          </a:stretch>
        </p:blipFill>
        <p:spPr bwMode="auto">
          <a:xfrm>
            <a:off x="228600" y="381000"/>
            <a:ext cx="8534400" cy="6248399"/>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7"/>
            <a:ext cx="8229600" cy="1143000"/>
          </a:xfrm>
          <a:solidFill>
            <a:srgbClr val="FFFF00"/>
          </a:solidFill>
        </p:spPr>
        <p:txBody>
          <a:bodyPr>
            <a:normAutofit fontScale="90000"/>
          </a:bodyPr>
          <a:lstStyle/>
          <a:p>
            <a:r>
              <a:rPr lang="en-US" b="1" i="1" dirty="0" smtClean="0"/>
              <a:t>1985–1992: company/sender focus</a:t>
            </a:r>
            <a:br>
              <a:rPr lang="en-US" b="1" i="1" dirty="0" smtClean="0"/>
            </a:br>
            <a:endParaRPr lang="en-US" dirty="0"/>
          </a:p>
        </p:txBody>
      </p:sp>
      <p:sp>
        <p:nvSpPr>
          <p:cNvPr id="3" name="Content Placeholder 2"/>
          <p:cNvSpPr>
            <a:spLocks noGrp="1"/>
          </p:cNvSpPr>
          <p:nvPr>
            <p:ph idx="1"/>
          </p:nvPr>
        </p:nvSpPr>
        <p:spPr>
          <a:xfrm>
            <a:off x="457200" y="2286000"/>
            <a:ext cx="8229600" cy="3810000"/>
          </a:xfrm>
        </p:spPr>
        <p:txBody>
          <a:bodyPr/>
          <a:lstStyle/>
          <a:p>
            <a:r>
              <a:rPr lang="en-US" dirty="0" smtClean="0"/>
              <a:t>In the infancy of brand management, the research focuses on the company as sender of brand communication. This focus forms the background of the two first approaches in brand management; the economic approach and the identity approach.</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i="1" dirty="0" smtClean="0"/>
              <a:t>1993–1999: human/receiver focus</a:t>
            </a:r>
            <a:br>
              <a:rPr lang="en-US" b="1" i="1" dirty="0" smtClean="0"/>
            </a:b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The shift in attention towards the receiver of brand communication instigates a new period of time entirely different from the period 1985–93. </a:t>
            </a:r>
          </a:p>
          <a:p>
            <a:r>
              <a:rPr lang="en-US" dirty="0" smtClean="0"/>
              <a:t>New and groundbreaking research articles investigate the receiver of communication, and knowledge from different veins of human psychology are adapted to brand management theory. </a:t>
            </a:r>
          </a:p>
          <a:p>
            <a:r>
              <a:rPr lang="en-US" dirty="0" smtClean="0"/>
              <a:t>The human perspective is two-sided: the consumer is investigated closely </a:t>
            </a:r>
            <a:r>
              <a:rPr lang="en-US" i="1" dirty="0" smtClean="0"/>
              <a:t>and different human brand perspectives are coming into play. </a:t>
            </a:r>
          </a:p>
          <a:p>
            <a:r>
              <a:rPr lang="en-US" i="1" dirty="0" smtClean="0"/>
              <a:t>The </a:t>
            </a:r>
            <a:r>
              <a:rPr lang="en-US" dirty="0" smtClean="0"/>
              <a:t>humanistic and individualistic approaches – namely the consumer-based approach, the personality approach, and the relational approach – see the light of day in these years.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i="1" dirty="0" smtClean="0"/>
              <a:t>2000–2006: cultural/context focus</a:t>
            </a:r>
            <a:br>
              <a:rPr lang="en-US" b="1" i="1" dirty="0" smtClean="0"/>
            </a:b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Profound theoretical changes emerge both from academic discussions and from significant environmental changes affecting how humans consume brands.</a:t>
            </a:r>
          </a:p>
          <a:p>
            <a:endParaRPr lang="en-US" dirty="0" smtClean="0"/>
          </a:p>
          <a:p>
            <a:r>
              <a:rPr lang="en-US" dirty="0" smtClean="0"/>
              <a:t>Environmental changes often imply a development of our theoretical </a:t>
            </a:r>
            <a:r>
              <a:rPr lang="en-US" dirty="0" err="1" smtClean="0"/>
              <a:t>frameworksbecause</a:t>
            </a:r>
            <a:r>
              <a:rPr lang="en-US" dirty="0" smtClean="0"/>
              <a:t> new phenomena arise that cannot be explained by means of the existing theories. </a:t>
            </a:r>
          </a:p>
          <a:p>
            <a:endParaRPr lang="en-US" dirty="0" smtClean="0"/>
          </a:p>
          <a:p>
            <a:r>
              <a:rPr lang="en-US" dirty="0" smtClean="0"/>
              <a:t>A need for new theoretical tools to explain new phenomena is very much the driver behind the two newest approaches. Technological and cultural changes have profoundly changed the rules of the game in brand management in the last period of time.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rgbClr val="92D050"/>
          </a:solidFill>
        </p:spPr>
        <p:txBody>
          <a:bodyPr>
            <a:normAutofit fontScale="90000"/>
          </a:bodyPr>
          <a:lstStyle/>
          <a:p>
            <a:r>
              <a:rPr lang="en-US" b="1" dirty="0" smtClean="0"/>
              <a:t/>
            </a:r>
            <a:br>
              <a:rPr lang="en-US" b="1" dirty="0" smtClean="0"/>
            </a:br>
            <a:r>
              <a:rPr lang="en-US" b="1" dirty="0" smtClean="0"/>
              <a:t>Brand</a:t>
            </a:r>
            <a:br>
              <a:rPr lang="en-US" b="1" dirty="0" smtClean="0"/>
            </a:br>
            <a:endParaRPr lang="en-US" dirty="0"/>
          </a:p>
        </p:txBody>
      </p:sp>
      <p:sp>
        <p:nvSpPr>
          <p:cNvPr id="3" name="Content Placeholder 2"/>
          <p:cNvSpPr>
            <a:spLocks noGrp="1"/>
          </p:cNvSpPr>
          <p:nvPr>
            <p:ph idx="1"/>
          </p:nvPr>
        </p:nvSpPr>
        <p:spPr>
          <a:xfrm>
            <a:off x="228600" y="1143000"/>
            <a:ext cx="8686800" cy="5638800"/>
          </a:xfrm>
          <a:solidFill>
            <a:srgbClr val="FFFF00"/>
          </a:solidFill>
        </p:spPr>
        <p:txBody>
          <a:bodyPr>
            <a:normAutofit fontScale="85000" lnSpcReduction="20000"/>
          </a:bodyPr>
          <a:lstStyle/>
          <a:p>
            <a:r>
              <a:rPr lang="en-US" dirty="0" smtClean="0"/>
              <a:t>The brand is and has been defined in many different ways over the years, depending on the perspective from which the brand is perceived. Often that depends on the academic background of the author/originator of the different definitions.</a:t>
            </a:r>
          </a:p>
          <a:p>
            <a:r>
              <a:rPr lang="en-US" dirty="0" smtClean="0"/>
              <a:t>In the classical definition, the brand is linked to the identification of a product and the differentiation from its competitors, through the use of a certain name, logo, design or other visual signs and symbols. </a:t>
            </a:r>
          </a:p>
          <a:p>
            <a:r>
              <a:rPr lang="en-US" dirty="0" smtClean="0">
                <a:solidFill>
                  <a:srgbClr val="FF0000"/>
                </a:solidFill>
              </a:rPr>
              <a:t>The American Marketing Association (AMA) defined the brand in 1960 as:</a:t>
            </a:r>
          </a:p>
          <a:p>
            <a:pPr>
              <a:buNone/>
            </a:pPr>
            <a:r>
              <a:rPr lang="en-US" dirty="0" smtClean="0"/>
              <a:t>               A name, term, sign, symbol, or design, or a combination of them which is intended to identify the goods or services of one seller or a group of sellers and to differentiate them from those of competitors.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dirty="0" smtClean="0"/>
              <a:t/>
            </a:r>
            <a:br>
              <a:rPr lang="en-US" dirty="0" smtClean="0"/>
            </a:br>
            <a:r>
              <a:rPr lang="en-US" dirty="0" smtClean="0"/>
              <a:t>The seven approaches are:</a:t>
            </a:r>
            <a:br>
              <a:rPr lang="en-US" dirty="0" smtClean="0"/>
            </a:br>
            <a:endParaRPr lang="en-US" dirty="0"/>
          </a:p>
        </p:txBody>
      </p:sp>
      <p:sp>
        <p:nvSpPr>
          <p:cNvPr id="3" name="Content Placeholder 2"/>
          <p:cNvSpPr>
            <a:spLocks noGrp="1"/>
          </p:cNvSpPr>
          <p:nvPr>
            <p:ph idx="1"/>
          </p:nvPr>
        </p:nvSpPr>
        <p:spPr>
          <a:xfrm>
            <a:off x="457200" y="1600200"/>
            <a:ext cx="8229600" cy="4953000"/>
          </a:xfrm>
          <a:solidFill>
            <a:srgbClr val="FFFF00"/>
          </a:solidFill>
        </p:spPr>
        <p:txBody>
          <a:bodyPr>
            <a:normAutofit fontScale="77500" lnSpcReduction="20000"/>
          </a:bodyPr>
          <a:lstStyle/>
          <a:p>
            <a:pPr>
              <a:buNone/>
            </a:pPr>
            <a:r>
              <a:rPr lang="en-US" dirty="0" smtClean="0"/>
              <a:t>• </a:t>
            </a:r>
            <a:r>
              <a:rPr lang="en-US" i="1" dirty="0" smtClean="0"/>
              <a:t>The economic approach: the brand as part of the traditional marketing mix.</a:t>
            </a:r>
          </a:p>
          <a:p>
            <a:pPr>
              <a:buNone/>
            </a:pPr>
            <a:r>
              <a:rPr lang="en-US" dirty="0" smtClean="0"/>
              <a:t>• </a:t>
            </a:r>
            <a:r>
              <a:rPr lang="en-US" i="1" dirty="0" smtClean="0"/>
              <a:t>The identity approach: the brand as linked to corporate identity.</a:t>
            </a:r>
          </a:p>
          <a:p>
            <a:pPr>
              <a:buNone/>
            </a:pPr>
            <a:r>
              <a:rPr lang="en-US" dirty="0" smtClean="0"/>
              <a:t>• </a:t>
            </a:r>
            <a:r>
              <a:rPr lang="en-US" i="1" dirty="0" smtClean="0"/>
              <a:t>The consumer-based approach: the brand as linked to consumer associations.</a:t>
            </a:r>
          </a:p>
          <a:p>
            <a:pPr>
              <a:buNone/>
            </a:pPr>
            <a:r>
              <a:rPr lang="en-US" dirty="0" smtClean="0"/>
              <a:t>• </a:t>
            </a:r>
            <a:r>
              <a:rPr lang="en-US" i="1" dirty="0" smtClean="0"/>
              <a:t>The personality approach: the brand as a human-like character.</a:t>
            </a:r>
          </a:p>
          <a:p>
            <a:pPr>
              <a:buNone/>
            </a:pPr>
            <a:r>
              <a:rPr lang="en-US" dirty="0" smtClean="0"/>
              <a:t>• </a:t>
            </a:r>
            <a:r>
              <a:rPr lang="en-US" i="1" dirty="0" smtClean="0"/>
              <a:t>The relational approach: the brand as a viable relationship partner.</a:t>
            </a:r>
          </a:p>
          <a:p>
            <a:pPr>
              <a:buNone/>
            </a:pPr>
            <a:r>
              <a:rPr lang="en-US" dirty="0" smtClean="0"/>
              <a:t>• </a:t>
            </a:r>
            <a:r>
              <a:rPr lang="en-US" i="1" dirty="0" smtClean="0"/>
              <a:t>The community approach: the brand as the pivotal point of social interaction.</a:t>
            </a:r>
          </a:p>
          <a:p>
            <a:pPr>
              <a:buNone/>
            </a:pPr>
            <a:r>
              <a:rPr lang="en-US" dirty="0" smtClean="0"/>
              <a:t>• </a:t>
            </a:r>
            <a:r>
              <a:rPr lang="en-US" i="1" dirty="0" smtClean="0"/>
              <a:t>The cultural approach: the brand as part of the broader cultural fabric.</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990600" y="304800"/>
            <a:ext cx="5791200" cy="4572000"/>
          </a:xfrm>
          <a:prstGeom prst="rect">
            <a:avLst/>
          </a:prstGeom>
          <a:noFill/>
          <a:ln w="9525">
            <a:noFill/>
            <a:miter lim="800000"/>
            <a:headEnd/>
            <a:tailEnd/>
          </a:ln>
          <a:effectLst/>
        </p:spPr>
      </p:pic>
      <p:sp>
        <p:nvSpPr>
          <p:cNvPr id="5" name="Rectangle 4"/>
          <p:cNvSpPr/>
          <p:nvPr/>
        </p:nvSpPr>
        <p:spPr>
          <a:xfrm>
            <a:off x="609600" y="5124271"/>
            <a:ext cx="7696200" cy="1200329"/>
          </a:xfrm>
          <a:prstGeom prst="rect">
            <a:avLst/>
          </a:prstGeom>
          <a:solidFill>
            <a:srgbClr val="FFFF00"/>
          </a:solidFill>
        </p:spPr>
        <p:txBody>
          <a:bodyPr wrap="square">
            <a:spAutoFit/>
          </a:bodyPr>
          <a:lstStyle/>
          <a:p>
            <a:r>
              <a:rPr lang="en-US" dirty="0" smtClean="0"/>
              <a:t>The three ‘scientific layers’ (assumptions, theories and methods/data)</a:t>
            </a:r>
          </a:p>
          <a:p>
            <a:r>
              <a:rPr lang="en-US" dirty="0" smtClean="0"/>
              <a:t>add up to managerial implications. The structure of the seven approach chapters is guided by this coherence between assumptions, theories, methods/data and managerial  implications.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248400"/>
          </a:xfrm>
          <a:solidFill>
            <a:srgbClr val="FFFF00"/>
          </a:solidFill>
        </p:spPr>
        <p:txBody>
          <a:bodyPr>
            <a:normAutofit fontScale="70000" lnSpcReduction="20000"/>
          </a:bodyPr>
          <a:lstStyle/>
          <a:p>
            <a:r>
              <a:rPr lang="en-US" dirty="0" smtClean="0"/>
              <a:t>Traditionally, brand management textbooks offer an introduction to main concepts and the wide array of theories, but often fail to discriminate between how different approaches result in very different outcomes and why. </a:t>
            </a:r>
          </a:p>
          <a:p>
            <a:r>
              <a:rPr lang="en-US" dirty="0" smtClean="0"/>
              <a:t>Brand management draws on many different scientific traditions such as economics, strategic management, organizational  behavior, consumer research, psychology and anthropology just to mention a few.</a:t>
            </a:r>
          </a:p>
          <a:p>
            <a:pPr>
              <a:buNone/>
            </a:pPr>
            <a:r>
              <a:rPr lang="en-US" dirty="0" smtClean="0"/>
              <a:t> </a:t>
            </a:r>
          </a:p>
          <a:p>
            <a:r>
              <a:rPr lang="en-US" dirty="0" smtClean="0"/>
              <a:t>A complete overview of brand management hence requires multidimensional thinking. Most textbooks take on this multidimensionality through integration of several perspectives in all-encompassing frameworks. If you look at the list of brand approaches, you will most likely recognize many of the brand elements (e.g. personality, relation, and consumer) that are encompassed in the classical textbook models (e.g. see  Aaker’s brand identity model, Kapferer’s brand prism, and Keller’s customer based brand equity pyramid). </a:t>
            </a:r>
          </a:p>
          <a:p>
            <a:endParaRPr lang="en-US" dirty="0" smtClean="0"/>
          </a:p>
          <a:p>
            <a:r>
              <a:rPr lang="en-US" dirty="0" smtClean="0"/>
              <a:t>The integrated frameworks are, however, not necessarily ideal when it comes to understanding and getting an overview of the field of brand management.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28600" y="1828800"/>
            <a:ext cx="8686800" cy="4876800"/>
          </a:xfrm>
          <a:solidFill>
            <a:srgbClr val="FFFF00"/>
          </a:solidFill>
        </p:spPr>
        <p:txBody>
          <a:bodyPr>
            <a:normAutofit fontScale="70000" lnSpcReduction="20000"/>
          </a:bodyPr>
          <a:lstStyle/>
          <a:p>
            <a:r>
              <a:rPr lang="en-US" dirty="0" smtClean="0"/>
              <a:t>Brand architecture is the structure that organizes the brand portfolio. It defines</a:t>
            </a:r>
            <a:r>
              <a:rPr lang="fa-IR" dirty="0" smtClean="0"/>
              <a:t> </a:t>
            </a:r>
            <a:r>
              <a:rPr lang="en-US" dirty="0" smtClean="0"/>
              <a:t>brand roles and relationships among a company’s brands, e.g. the role between a</a:t>
            </a:r>
            <a:r>
              <a:rPr lang="fa-IR" dirty="0" smtClean="0"/>
              <a:t> </a:t>
            </a:r>
            <a:r>
              <a:rPr lang="en-US" dirty="0" smtClean="0"/>
              <a:t>car brand and the model brand (as in Volkswagen Golf). </a:t>
            </a:r>
            <a:endParaRPr lang="fa-IR" dirty="0" smtClean="0"/>
          </a:p>
          <a:p>
            <a:pPr>
              <a:buNone/>
            </a:pPr>
            <a:r>
              <a:rPr lang="en-US" dirty="0" smtClean="0"/>
              <a:t>Some corporations</a:t>
            </a:r>
            <a:r>
              <a:rPr lang="fa-IR" dirty="0" smtClean="0"/>
              <a:t> </a:t>
            </a:r>
            <a:r>
              <a:rPr lang="en-US" dirty="0" smtClean="0"/>
              <a:t>choose to communicate the corporate brand to the market while others choose to</a:t>
            </a:r>
            <a:r>
              <a:rPr lang="fa-IR" dirty="0" smtClean="0"/>
              <a:t> </a:t>
            </a:r>
            <a:r>
              <a:rPr lang="en-US" dirty="0" smtClean="0"/>
              <a:t>market product brands to specific segments and keep the corporate brand in the</a:t>
            </a:r>
            <a:r>
              <a:rPr lang="fa-IR" dirty="0" smtClean="0"/>
              <a:t> </a:t>
            </a:r>
            <a:r>
              <a:rPr lang="en-US" dirty="0" smtClean="0"/>
              <a:t>background. </a:t>
            </a:r>
            <a:endParaRPr lang="fa-IR" dirty="0" smtClean="0"/>
          </a:p>
          <a:p>
            <a:pPr>
              <a:buNone/>
            </a:pPr>
            <a:r>
              <a:rPr lang="en-US" dirty="0" smtClean="0"/>
              <a:t>According to </a:t>
            </a:r>
            <a:r>
              <a:rPr lang="en-US" dirty="0" err="1" smtClean="0"/>
              <a:t>Olins</a:t>
            </a:r>
            <a:r>
              <a:rPr lang="en-US" dirty="0" smtClean="0"/>
              <a:t> (1990) a brand architecture can be structured</a:t>
            </a:r>
            <a:r>
              <a:rPr lang="fa-IR" dirty="0" smtClean="0"/>
              <a:t> </a:t>
            </a:r>
            <a:r>
              <a:rPr lang="en-US" dirty="0" smtClean="0"/>
              <a:t>in</a:t>
            </a:r>
            <a:r>
              <a:rPr lang="fa-IR" dirty="0" smtClean="0"/>
              <a:t> </a:t>
            </a:r>
            <a:r>
              <a:rPr lang="en-US" dirty="0" smtClean="0"/>
              <a:t>three main ways. </a:t>
            </a:r>
            <a:endParaRPr lang="fa-IR" dirty="0" smtClean="0"/>
          </a:p>
          <a:p>
            <a:pPr>
              <a:buNone/>
            </a:pPr>
            <a:endParaRPr lang="fa-IR" dirty="0" smtClean="0"/>
          </a:p>
          <a:p>
            <a:pPr>
              <a:buNone/>
            </a:pPr>
            <a:r>
              <a:rPr lang="en-US" dirty="0" smtClean="0"/>
              <a:t>Monolithic brand structure equals a structure where the</a:t>
            </a:r>
            <a:r>
              <a:rPr lang="fa-IR" dirty="0" smtClean="0"/>
              <a:t> </a:t>
            </a:r>
            <a:r>
              <a:rPr lang="en-US" dirty="0" smtClean="0"/>
              <a:t>company relies solely on a corporate brand, at the other end of the spectrum</a:t>
            </a:r>
            <a:r>
              <a:rPr lang="fa-IR" dirty="0" smtClean="0"/>
              <a:t> </a:t>
            </a:r>
            <a:r>
              <a:rPr lang="en-US" dirty="0" smtClean="0"/>
              <a:t>there are the individually branded products and finally the brand architecture</a:t>
            </a:r>
            <a:r>
              <a:rPr lang="fa-IR" dirty="0" smtClean="0"/>
              <a:t> </a:t>
            </a:r>
            <a:r>
              <a:rPr lang="en-US" dirty="0" smtClean="0"/>
              <a:t>can consist of endorsed brands, which are a hybrid, where a corporate brand is</a:t>
            </a:r>
            <a:r>
              <a:rPr lang="fa-IR" dirty="0" smtClean="0"/>
              <a:t> </a:t>
            </a:r>
            <a:r>
              <a:rPr lang="en-US" dirty="0" smtClean="0"/>
              <a:t>used to endorse the corporate brands in the portfolio.</a:t>
            </a:r>
            <a:endParaRPr lang="en-US" dirty="0"/>
          </a:p>
        </p:txBody>
      </p:sp>
      <p:sp>
        <p:nvSpPr>
          <p:cNvPr id="4" name="Title 3"/>
          <p:cNvSpPr>
            <a:spLocks noGrp="1"/>
          </p:cNvSpPr>
          <p:nvPr>
            <p:ph type="title"/>
          </p:nvPr>
        </p:nvSpPr>
        <p:spPr>
          <a:xfrm>
            <a:off x="457200" y="533400"/>
            <a:ext cx="8229600" cy="1143000"/>
          </a:xfrm>
          <a:solidFill>
            <a:srgbClr val="92D050"/>
          </a:solidFill>
        </p:spPr>
        <p:txBody>
          <a:bodyPr>
            <a:normAutofit fontScale="90000"/>
          </a:bodyPr>
          <a:lstStyle/>
          <a:p>
            <a:r>
              <a:rPr lang="en-US" b="1" dirty="0" smtClean="0"/>
              <a:t>Brand architecture</a:t>
            </a:r>
            <a:br>
              <a:rPr lang="en-US" b="1" dirty="0" smtClean="0"/>
            </a:br>
            <a:endParaRPr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 calcmode="lin" valueType="num">
                                      <p:cBhvr additive="base">
                                        <p:cTn id="25"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rgbClr val="92D050"/>
          </a:solidFill>
        </p:spPr>
        <p:txBody>
          <a:bodyPr>
            <a:normAutofit fontScale="90000"/>
          </a:bodyPr>
          <a:lstStyle/>
          <a:p>
            <a:r>
              <a:rPr lang="fa-IR" b="1" dirty="0" smtClean="0"/>
              <a:t/>
            </a:r>
            <a:br>
              <a:rPr lang="fa-IR" b="1" dirty="0" smtClean="0"/>
            </a:br>
            <a:r>
              <a:rPr lang="en-US" b="1" dirty="0" smtClean="0"/>
              <a:t>Brand audit</a:t>
            </a:r>
            <a:br>
              <a:rPr lang="en-US" b="1" dirty="0" smtClean="0"/>
            </a:br>
            <a:endParaRPr lang="en-US" dirty="0"/>
          </a:p>
        </p:txBody>
      </p:sp>
      <p:sp>
        <p:nvSpPr>
          <p:cNvPr id="3075" name="Rectangle 3"/>
          <p:cNvSpPr>
            <a:spLocks noGrp="1" noChangeArrowheads="1"/>
          </p:cNvSpPr>
          <p:nvPr>
            <p:ph type="body" idx="1"/>
          </p:nvPr>
        </p:nvSpPr>
        <p:spPr>
          <a:xfrm>
            <a:off x="228600" y="1828800"/>
            <a:ext cx="8686800" cy="4800600"/>
          </a:xfrm>
          <a:solidFill>
            <a:srgbClr val="FFFF00"/>
          </a:solidFill>
        </p:spPr>
        <p:txBody>
          <a:bodyPr>
            <a:normAutofit lnSpcReduction="10000"/>
          </a:bodyPr>
          <a:lstStyle/>
          <a:p>
            <a:r>
              <a:rPr lang="en-US" dirty="0" smtClean="0"/>
              <a:t>A </a:t>
            </a:r>
            <a:r>
              <a:rPr lang="en-US" dirty="0" smtClean="0">
                <a:solidFill>
                  <a:srgbClr val="FF0000"/>
                </a:solidFill>
              </a:rPr>
              <a:t>brand audit </a:t>
            </a:r>
            <a:r>
              <a:rPr lang="en-US" dirty="0" smtClean="0"/>
              <a:t>assesses the health of a brand. Typically, it consists of a brand</a:t>
            </a:r>
            <a:r>
              <a:rPr lang="fa-IR" dirty="0" smtClean="0"/>
              <a:t> </a:t>
            </a:r>
            <a:r>
              <a:rPr lang="en-US" dirty="0" smtClean="0"/>
              <a:t>inventory and a brand exploratory. </a:t>
            </a:r>
          </a:p>
          <a:p>
            <a:r>
              <a:rPr lang="en-US" dirty="0" smtClean="0"/>
              <a:t>The </a:t>
            </a:r>
            <a:r>
              <a:rPr lang="en-US" dirty="0" smtClean="0">
                <a:solidFill>
                  <a:srgbClr val="FF0000"/>
                </a:solidFill>
              </a:rPr>
              <a:t>brand inventory </a:t>
            </a:r>
            <a:r>
              <a:rPr lang="en-US" dirty="0" smtClean="0"/>
              <a:t>is a detailed internal</a:t>
            </a:r>
            <a:r>
              <a:rPr lang="fa-IR" dirty="0" smtClean="0"/>
              <a:t> </a:t>
            </a:r>
            <a:r>
              <a:rPr lang="en-US" dirty="0" smtClean="0"/>
              <a:t>description of exactly how the brand has been marketed. </a:t>
            </a:r>
            <a:endParaRPr lang="fa-IR" dirty="0" smtClean="0"/>
          </a:p>
          <a:p>
            <a:r>
              <a:rPr lang="en-US" dirty="0" smtClean="0"/>
              <a:t>The </a:t>
            </a:r>
            <a:r>
              <a:rPr lang="en-US" dirty="0" smtClean="0">
                <a:solidFill>
                  <a:srgbClr val="FF0000"/>
                </a:solidFill>
              </a:rPr>
              <a:t>brand exploratory</a:t>
            </a:r>
            <a:r>
              <a:rPr lang="fa-IR" dirty="0" smtClean="0">
                <a:solidFill>
                  <a:srgbClr val="FF0000"/>
                </a:solidFill>
              </a:rPr>
              <a:t> </a:t>
            </a:r>
            <a:r>
              <a:rPr lang="en-US" dirty="0" smtClean="0"/>
              <a:t>is an external investigation of what the brand</a:t>
            </a:r>
            <a:r>
              <a:rPr lang="fa-IR" dirty="0" smtClean="0"/>
              <a:t> </a:t>
            </a:r>
            <a:r>
              <a:rPr lang="en-US" dirty="0" smtClean="0"/>
              <a:t>means to consumers (through</a:t>
            </a:r>
            <a:r>
              <a:rPr lang="fa-IR" dirty="0" smtClean="0"/>
              <a:t> </a:t>
            </a:r>
            <a:r>
              <a:rPr lang="en-US" dirty="0" smtClean="0"/>
              <a:t>focus groups and other marketing research techniques).</a:t>
            </a:r>
            <a:endParaRPr lang="en-US"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rgbClr val="92D050"/>
          </a:solidFill>
        </p:spPr>
        <p:txBody>
          <a:bodyPr/>
          <a:lstStyle/>
          <a:p>
            <a:r>
              <a:rPr lang="en-US" b="1" dirty="0" smtClean="0"/>
              <a:t>Brand community</a:t>
            </a:r>
            <a:endParaRPr lang="en-US" dirty="0"/>
          </a:p>
        </p:txBody>
      </p:sp>
      <p:sp>
        <p:nvSpPr>
          <p:cNvPr id="11267" name="Rectangle 3"/>
          <p:cNvSpPr>
            <a:spLocks noGrp="1" noChangeArrowheads="1"/>
          </p:cNvSpPr>
          <p:nvPr>
            <p:ph type="body" idx="1"/>
          </p:nvPr>
        </p:nvSpPr>
        <p:spPr>
          <a:xfrm>
            <a:off x="228600" y="1600200"/>
            <a:ext cx="8686800" cy="4953000"/>
          </a:xfrm>
          <a:solidFill>
            <a:srgbClr val="FFFF00"/>
          </a:solidFill>
        </p:spPr>
        <p:txBody>
          <a:bodyPr>
            <a:normAutofit fontScale="92500" lnSpcReduction="10000"/>
          </a:bodyPr>
          <a:lstStyle/>
          <a:p>
            <a:r>
              <a:rPr lang="en-US" dirty="0" smtClean="0"/>
              <a:t>A </a:t>
            </a:r>
            <a:r>
              <a:rPr lang="en-US" dirty="0" smtClean="0">
                <a:solidFill>
                  <a:srgbClr val="FF0000"/>
                </a:solidFill>
              </a:rPr>
              <a:t>brand community </a:t>
            </a:r>
            <a:r>
              <a:rPr lang="en-US" dirty="0" smtClean="0"/>
              <a:t>is a social entity where consumers interact socially with a</a:t>
            </a:r>
            <a:r>
              <a:rPr lang="fa-IR" dirty="0" smtClean="0"/>
              <a:t> </a:t>
            </a:r>
            <a:r>
              <a:rPr lang="en-US" dirty="0" smtClean="0"/>
              <a:t>brand as the pivotal point of their interaction. </a:t>
            </a:r>
            <a:endParaRPr lang="fa-IR" dirty="0" smtClean="0"/>
          </a:p>
          <a:p>
            <a:r>
              <a:rPr lang="en-US" dirty="0" smtClean="0"/>
              <a:t>Brand communities take place in</a:t>
            </a:r>
            <a:r>
              <a:rPr lang="fa-IR" dirty="0" smtClean="0"/>
              <a:t> </a:t>
            </a:r>
            <a:r>
              <a:rPr lang="en-US" dirty="0" smtClean="0"/>
              <a:t>Internet-based settings, in geographically bound clubs, and at so-called </a:t>
            </a:r>
            <a:r>
              <a:rPr lang="en-US" dirty="0" err="1" smtClean="0"/>
              <a:t>brandfests</a:t>
            </a:r>
            <a:r>
              <a:rPr lang="fa-IR" dirty="0" smtClean="0"/>
              <a:t> </a:t>
            </a:r>
            <a:r>
              <a:rPr lang="en-US" dirty="0" smtClean="0"/>
              <a:t>(social gatherings arranged by the marketer). </a:t>
            </a:r>
            <a:endParaRPr lang="fa-IR" dirty="0" smtClean="0"/>
          </a:p>
          <a:p>
            <a:r>
              <a:rPr lang="en-US" dirty="0" smtClean="0"/>
              <a:t>The emergence of brand communities</a:t>
            </a:r>
            <a:r>
              <a:rPr lang="fa-IR" dirty="0" smtClean="0"/>
              <a:t> </a:t>
            </a:r>
            <a:r>
              <a:rPr lang="en-US" dirty="0" smtClean="0"/>
              <a:t>implies a shift in negotiation power between marketer and consumer as</a:t>
            </a:r>
            <a:r>
              <a:rPr lang="fa-IR" dirty="0" smtClean="0"/>
              <a:t> </a:t>
            </a:r>
            <a:r>
              <a:rPr lang="en-US" dirty="0" smtClean="0"/>
              <a:t>consumers claim more power when acting in groups.</a:t>
            </a:r>
            <a:endParaRPr lang="en-US"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2" dur="5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17"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rgbClr val="92D050"/>
          </a:solidFill>
        </p:spPr>
        <p:txBody>
          <a:bodyPr/>
          <a:lstStyle/>
          <a:p>
            <a:r>
              <a:rPr lang="en-US" b="1" dirty="0" smtClean="0"/>
              <a:t>Brand equity</a:t>
            </a:r>
            <a:endParaRPr lang="en-US" dirty="0"/>
          </a:p>
        </p:txBody>
      </p:sp>
      <p:sp>
        <p:nvSpPr>
          <p:cNvPr id="7171" name="Rectangle 3"/>
          <p:cNvSpPr>
            <a:spLocks noGrp="1" noChangeArrowheads="1"/>
          </p:cNvSpPr>
          <p:nvPr>
            <p:ph type="body" idx="1"/>
          </p:nvPr>
        </p:nvSpPr>
        <p:spPr>
          <a:xfrm>
            <a:off x="304800" y="1798637"/>
            <a:ext cx="8534400" cy="4830763"/>
          </a:xfrm>
          <a:solidFill>
            <a:srgbClr val="FFFF00"/>
          </a:solidFill>
        </p:spPr>
        <p:txBody>
          <a:bodyPr>
            <a:normAutofit/>
          </a:bodyPr>
          <a:lstStyle/>
          <a:p>
            <a:r>
              <a:rPr lang="en-US" dirty="0" smtClean="0"/>
              <a:t>Fundamentally, the goal for any brand manager is to endow products and/or</a:t>
            </a:r>
            <a:r>
              <a:rPr lang="fa-IR" dirty="0" smtClean="0"/>
              <a:t> </a:t>
            </a:r>
            <a:r>
              <a:rPr lang="en-US" dirty="0" smtClean="0"/>
              <a:t>services with brand equity (Park and </a:t>
            </a:r>
            <a:r>
              <a:rPr lang="en-US" dirty="0" err="1" smtClean="0"/>
              <a:t>Srinivasan</a:t>
            </a:r>
            <a:r>
              <a:rPr lang="en-US" dirty="0" smtClean="0"/>
              <a:t> 1994; Farquhar 1989). </a:t>
            </a:r>
          </a:p>
          <a:p>
            <a:r>
              <a:rPr lang="en-US" dirty="0" smtClean="0">
                <a:solidFill>
                  <a:srgbClr val="FF0000"/>
                </a:solidFill>
              </a:rPr>
              <a:t>Brand</a:t>
            </a:r>
            <a:r>
              <a:rPr lang="fa-IR" dirty="0" smtClean="0">
                <a:solidFill>
                  <a:srgbClr val="FF0000"/>
                </a:solidFill>
              </a:rPr>
              <a:t> </a:t>
            </a:r>
            <a:r>
              <a:rPr lang="en-US" dirty="0" smtClean="0">
                <a:solidFill>
                  <a:srgbClr val="FF0000"/>
                </a:solidFill>
              </a:rPr>
              <a:t>equity </a:t>
            </a:r>
            <a:r>
              <a:rPr lang="en-US" dirty="0" smtClean="0"/>
              <a:t>defines the value of the brand and can refer to two understandings of brand</a:t>
            </a:r>
            <a:r>
              <a:rPr lang="fa-IR" dirty="0" smtClean="0"/>
              <a:t> </a:t>
            </a:r>
            <a:r>
              <a:rPr lang="en-US" dirty="0" smtClean="0"/>
              <a:t>value, namely a strategic, subjective understanding or brand equity as a financial,</a:t>
            </a:r>
            <a:r>
              <a:rPr lang="fa-IR" dirty="0" smtClean="0"/>
              <a:t> </a:t>
            </a:r>
            <a:r>
              <a:rPr lang="en-US" dirty="0" smtClean="0"/>
              <a:t>objective expression of the value of the brand.</a:t>
            </a:r>
            <a:endParaRPr lang="en-US"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228600" y="609600"/>
            <a:ext cx="8686800" cy="5867400"/>
          </a:xfrm>
          <a:solidFill>
            <a:srgbClr val="FFC000"/>
          </a:solidFill>
        </p:spPr>
        <p:txBody>
          <a:bodyPr>
            <a:normAutofit fontScale="92500" lnSpcReduction="20000"/>
          </a:bodyPr>
          <a:lstStyle/>
          <a:p>
            <a:endParaRPr lang="fa-IR" dirty="0" smtClean="0"/>
          </a:p>
          <a:p>
            <a:r>
              <a:rPr lang="en-US" dirty="0" smtClean="0"/>
              <a:t>In the financial understanding of brand equity, the concept is a way to account</a:t>
            </a:r>
            <a:r>
              <a:rPr lang="fa-IR" dirty="0" smtClean="0"/>
              <a:t> </a:t>
            </a:r>
            <a:r>
              <a:rPr lang="en-US" dirty="0" smtClean="0"/>
              <a:t>for how much value a brand holds. Brand equity is one of the intangible entries on</a:t>
            </a:r>
            <a:r>
              <a:rPr lang="fa-IR" dirty="0" smtClean="0"/>
              <a:t> </a:t>
            </a:r>
            <a:r>
              <a:rPr lang="en-US" dirty="0" smtClean="0"/>
              <a:t>the balance sheet</a:t>
            </a:r>
            <a:r>
              <a:rPr lang="fa-IR" dirty="0" smtClean="0"/>
              <a:t>.</a:t>
            </a:r>
          </a:p>
          <a:p>
            <a:endParaRPr lang="fa-IR" dirty="0" smtClean="0"/>
          </a:p>
          <a:p>
            <a:r>
              <a:rPr lang="en-US" dirty="0" smtClean="0"/>
              <a:t>The subjective understanding of brand equity refers to the consumers’ perception</a:t>
            </a:r>
            <a:r>
              <a:rPr lang="fa-IR" dirty="0" smtClean="0"/>
              <a:t> </a:t>
            </a:r>
            <a:r>
              <a:rPr lang="en-US" dirty="0" smtClean="0"/>
              <a:t>of the brand and is strategically valuable for brand management. Consumers are the</a:t>
            </a:r>
            <a:r>
              <a:rPr lang="fa-IR" dirty="0" smtClean="0"/>
              <a:t> </a:t>
            </a:r>
            <a:r>
              <a:rPr lang="en-US" dirty="0" smtClean="0"/>
              <a:t>ones who experience the brand, and their perception of brand equity can be defined</a:t>
            </a:r>
            <a:r>
              <a:rPr lang="fa-IR" dirty="0" smtClean="0"/>
              <a:t> </a:t>
            </a:r>
            <a:r>
              <a:rPr lang="en-US" dirty="0" smtClean="0"/>
              <a:t>as: ‘A consumer perceives a brand’s equity as the value added to the functional</a:t>
            </a:r>
            <a:r>
              <a:rPr lang="fa-IR" dirty="0" smtClean="0"/>
              <a:t> </a:t>
            </a:r>
            <a:r>
              <a:rPr lang="en-US" dirty="0" smtClean="0"/>
              <a:t>product or service by associating it with the brand name’ (</a:t>
            </a:r>
            <a:r>
              <a:rPr lang="en-US" dirty="0" err="1" smtClean="0"/>
              <a:t>Aaker</a:t>
            </a:r>
            <a:r>
              <a:rPr lang="en-US" dirty="0" smtClean="0"/>
              <a:t> and Biel 1993 p. 2).</a:t>
            </a:r>
            <a:endParaRPr lang="en-US"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box(in)">
                                      <p:cBhvr>
                                        <p:cTn id="7" dur="500"/>
                                        <p:tgtEl>
                                          <p:spTgt spid="14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9">
                                            <p:txEl>
                                              <p:pRg st="3" end="3"/>
                                            </p:txEl>
                                          </p:spTgt>
                                        </p:tgtEl>
                                        <p:attrNameLst>
                                          <p:attrName>style.visibility</p:attrName>
                                        </p:attrNameLst>
                                      </p:cBhvr>
                                      <p:to>
                                        <p:strVal val="visible"/>
                                      </p:to>
                                    </p:set>
                                    <p:animEffect transition="in" filter="box(in)">
                                      <p:cBhvr>
                                        <p:cTn id="12"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solidFill>
            <a:srgbClr val="92D050"/>
          </a:solidFill>
        </p:spPr>
        <p:txBody>
          <a:bodyPr/>
          <a:lstStyle/>
          <a:p>
            <a:r>
              <a:rPr lang="en-US" b="1" dirty="0" smtClean="0"/>
              <a:t>Brand essence</a:t>
            </a:r>
            <a:endParaRPr lang="en-US" dirty="0"/>
          </a:p>
        </p:txBody>
      </p:sp>
      <p:sp>
        <p:nvSpPr>
          <p:cNvPr id="15363" name="Rectangle 3"/>
          <p:cNvSpPr>
            <a:spLocks noGrp="1" noChangeArrowheads="1"/>
          </p:cNvSpPr>
          <p:nvPr>
            <p:ph type="body" idx="1"/>
          </p:nvPr>
        </p:nvSpPr>
        <p:spPr>
          <a:xfrm>
            <a:off x="152400" y="1600200"/>
            <a:ext cx="8686800" cy="4953000"/>
          </a:xfrm>
          <a:solidFill>
            <a:srgbClr val="FFC000"/>
          </a:solidFill>
        </p:spPr>
        <p:txBody>
          <a:bodyPr>
            <a:normAutofit fontScale="92500" lnSpcReduction="10000"/>
          </a:bodyPr>
          <a:lstStyle/>
          <a:p>
            <a:r>
              <a:rPr lang="en-US" dirty="0" smtClean="0"/>
              <a:t>Most academic brand management authors agree that every brand has an identity</a:t>
            </a:r>
            <a:r>
              <a:rPr lang="fa-IR" dirty="0" smtClean="0"/>
              <a:t> </a:t>
            </a:r>
            <a:r>
              <a:rPr lang="en-US" dirty="0" smtClean="0"/>
              <a:t>and that every brand identity contains an essence (DNA or kernel) that is the very</a:t>
            </a:r>
            <a:r>
              <a:rPr lang="fa-IR" dirty="0" smtClean="0"/>
              <a:t> </a:t>
            </a:r>
            <a:r>
              <a:rPr lang="en-US" dirty="0" smtClean="0"/>
              <a:t>core of the brand. </a:t>
            </a:r>
          </a:p>
          <a:p>
            <a:r>
              <a:rPr lang="en-US" dirty="0" smtClean="0"/>
              <a:t>The brand essence is most often an abstract idea or sentence</a:t>
            </a:r>
            <a:r>
              <a:rPr lang="fa-IR" dirty="0" smtClean="0"/>
              <a:t> </a:t>
            </a:r>
            <a:r>
              <a:rPr lang="en-US" dirty="0" smtClean="0"/>
              <a:t>summarizing what is the heart and soul of the brand. </a:t>
            </a:r>
          </a:p>
          <a:p>
            <a:r>
              <a:rPr lang="en-US" dirty="0" smtClean="0"/>
              <a:t>In order for the brand not to</a:t>
            </a:r>
            <a:r>
              <a:rPr lang="fa-IR" dirty="0" smtClean="0"/>
              <a:t> </a:t>
            </a:r>
            <a:r>
              <a:rPr lang="en-US" dirty="0" smtClean="0"/>
              <a:t>become compromised, the brand essence should stay the same over the course of</a:t>
            </a:r>
            <a:r>
              <a:rPr lang="fa-IR" dirty="0" smtClean="0"/>
              <a:t> </a:t>
            </a:r>
            <a:r>
              <a:rPr lang="en-US" dirty="0" smtClean="0"/>
              <a:t>time and no marketing actions that will compromise the brand essence should be</a:t>
            </a:r>
            <a:r>
              <a:rPr lang="fa-IR" dirty="0" smtClean="0"/>
              <a:t> </a:t>
            </a:r>
            <a:r>
              <a:rPr lang="en-US" dirty="0" smtClean="0"/>
              <a:t>allowed.</a:t>
            </a:r>
            <a:endParaRPr lang="en-US"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vertical)">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linds(vertical)">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linds(vertical)">
                                      <p:cBhvr>
                                        <p:cTn id="17"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727</TotalTime>
  <Words>2325</Words>
  <Application>Microsoft Office PowerPoint</Application>
  <PresentationFormat>On-screen Show (4:3)</PresentationFormat>
  <Paragraphs>117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شنبه   93/1/30</vt:lpstr>
      <vt:lpstr>Brand Glossary</vt:lpstr>
      <vt:lpstr> Brand </vt:lpstr>
      <vt:lpstr>Brand architecture </vt:lpstr>
      <vt:lpstr> Brand audit </vt:lpstr>
      <vt:lpstr>Brand community</vt:lpstr>
      <vt:lpstr>Brand equity</vt:lpstr>
      <vt:lpstr>PowerPoint Presentation</vt:lpstr>
      <vt:lpstr>Brand essence</vt:lpstr>
      <vt:lpstr>Brand extensions</vt:lpstr>
      <vt:lpstr>Brand identity</vt:lpstr>
      <vt:lpstr>Brand image</vt:lpstr>
      <vt:lpstr>Brand personality</vt:lpstr>
      <vt:lpstr>Brand portfolio</vt:lpstr>
      <vt:lpstr>Brand positioning</vt:lpstr>
      <vt:lpstr>Brand revitalization</vt:lpstr>
      <vt:lpstr>Brand strategy</vt:lpstr>
      <vt:lpstr>PowerPoint Presentation</vt:lpstr>
      <vt:lpstr>Co-branding</vt:lpstr>
      <vt:lpstr>Brand stretch</vt:lpstr>
      <vt:lpstr>Brand loyalty</vt:lpstr>
      <vt:lpstr>Employee branding</vt:lpstr>
      <vt:lpstr>Employer branding</vt:lpstr>
      <vt:lpstr>Product brand</vt:lpstr>
      <vt:lpstr>PowerPoint Presentation</vt:lpstr>
      <vt:lpstr>PowerPoint Presentation</vt:lpstr>
      <vt:lpstr>1985–1992: company/sender focus </vt:lpstr>
      <vt:lpstr>1993–1999: human/receiver focus </vt:lpstr>
      <vt:lpstr>2000–2006: cultural/context focus </vt:lpstr>
      <vt:lpstr> The seven approaches are: </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شنبه  17 / 7/ 89</dc:title>
  <dc:creator>ESC</dc:creator>
  <cp:lastModifiedBy>seyed ahmadreza 594199. destgerdi</cp:lastModifiedBy>
  <cp:revision>11</cp:revision>
  <dcterms:created xsi:type="dcterms:W3CDTF">2010-10-08T05:43:38Z</dcterms:created>
  <dcterms:modified xsi:type="dcterms:W3CDTF">2014-04-20T16:15:53Z</dcterms:modified>
</cp:coreProperties>
</file>