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9"/>
  </p:notesMasterIdLst>
  <p:sldIdLst>
    <p:sldId id="351" r:id="rId2"/>
    <p:sldId id="352" r:id="rId3"/>
    <p:sldId id="256" r:id="rId4"/>
    <p:sldId id="257" r:id="rId5"/>
    <p:sldId id="258" r:id="rId6"/>
    <p:sldId id="259" r:id="rId7"/>
    <p:sldId id="260" r:id="rId8"/>
    <p:sldId id="261" r:id="rId9"/>
    <p:sldId id="262" r:id="rId10"/>
    <p:sldId id="263" r:id="rId11"/>
    <p:sldId id="264" r:id="rId12"/>
    <p:sldId id="265" r:id="rId13"/>
    <p:sldId id="353" r:id="rId14"/>
    <p:sldId id="268" r:id="rId15"/>
    <p:sldId id="269" r:id="rId16"/>
    <p:sldId id="270" r:id="rId17"/>
    <p:sldId id="271" r:id="rId18"/>
    <p:sldId id="273" r:id="rId19"/>
    <p:sldId id="274" r:id="rId20"/>
    <p:sldId id="276" r:id="rId21"/>
    <p:sldId id="278" r:id="rId22"/>
    <p:sldId id="279" r:id="rId23"/>
    <p:sldId id="280" r:id="rId24"/>
    <p:sldId id="281" r:id="rId25"/>
    <p:sldId id="282" r:id="rId26"/>
    <p:sldId id="283" r:id="rId27"/>
    <p:sldId id="284" r:id="rId28"/>
    <p:sldId id="287" r:id="rId29"/>
    <p:sldId id="288" r:id="rId30"/>
    <p:sldId id="354" r:id="rId31"/>
    <p:sldId id="355" r:id="rId32"/>
    <p:sldId id="290" r:id="rId33"/>
    <p:sldId id="356" r:id="rId34"/>
    <p:sldId id="292" r:id="rId35"/>
    <p:sldId id="294" r:id="rId36"/>
    <p:sldId id="295" r:id="rId37"/>
    <p:sldId id="296" r:id="rId38"/>
    <p:sldId id="298" r:id="rId39"/>
    <p:sldId id="299" r:id="rId40"/>
    <p:sldId id="300" r:id="rId41"/>
    <p:sldId id="301" r:id="rId42"/>
    <p:sldId id="303" r:id="rId43"/>
    <p:sldId id="304" r:id="rId44"/>
    <p:sldId id="305" r:id="rId45"/>
    <p:sldId id="357" r:id="rId46"/>
    <p:sldId id="307" r:id="rId47"/>
    <p:sldId id="308" r:id="rId48"/>
    <p:sldId id="358" r:id="rId49"/>
    <p:sldId id="310"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59"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50" r:id="rId8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BE11A-C5AA-4EA3-888A-029D5AA41D38}" type="datetimeFigureOut">
              <a:rPr lang="en-US" smtClean="0"/>
              <a:pPr/>
              <a:t>7/26/2014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03FCC-4CB9-4918-9D5E-DE50A70EC7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03FCC-4CB9-4918-9D5E-DE50A70EC774}" type="slidenum">
              <a:rPr lang="en-US" smtClean="0"/>
              <a:pPr/>
              <a:t>70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14693-F81F-479A-A3C1-7118555193F0}" type="datetimeFigureOut">
              <a:rPr lang="fa-IR" smtClean="0"/>
              <a:pPr/>
              <a:t>09/29/1435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B678E16-F74B-4B49-AE47-2829EA69ACF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E014693-F81F-479A-A3C1-7118555193F0}" type="datetimeFigureOut">
              <a:rPr lang="fa-IR" smtClean="0"/>
              <a:pPr/>
              <a:t>09/29/1435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B678E16-F74B-4B49-AE47-2829EA69ACF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 xmlns:a14="http://schemas.microsoft.com/office/drawing/2010/main" val="0"/>
              </a:ext>
            </a:extLst>
          </a:blip>
          <a:stretch>
            <a:fillRect/>
          </a:stretch>
        </p:blipFill>
        <p:spPr>
          <a:xfrm>
            <a:off x="1403648" y="836711"/>
            <a:ext cx="5184576" cy="3888433"/>
          </a:xfrm>
        </p:spPr>
      </p:pic>
      <p:sp>
        <p:nvSpPr>
          <p:cNvPr id="5" name="Subtitle 2"/>
          <p:cNvSpPr txBox="1">
            <a:spLocks/>
          </p:cNvSpPr>
          <p:nvPr/>
        </p:nvSpPr>
        <p:spPr>
          <a:xfrm>
            <a:off x="-180528" y="5733256"/>
            <a:ext cx="6172714" cy="920805"/>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a-IR" sz="2300" b="1" dirty="0" smtClean="0">
                <a:cs typeface="B Titr" panose="00000700000000000000" pitchFamily="2" charset="-78"/>
              </a:rPr>
              <a:t>نهاد نمایندگی مقام معظم رهبری در دانشگاهها</a:t>
            </a:r>
          </a:p>
          <a:p>
            <a:pPr marL="0" indent="0" algn="ctr">
              <a:buNone/>
            </a:pPr>
            <a:r>
              <a:rPr lang="fa-IR" sz="2300" b="1" dirty="0" smtClean="0">
                <a:cs typeface="B Titr" panose="00000700000000000000" pitchFamily="2" charset="-78"/>
              </a:rPr>
              <a:t>معاونت فرهنگی سیاسی</a:t>
            </a:r>
            <a:endParaRPr lang="en-US" sz="2300" b="1" dirty="0" smtClean="0">
              <a:cs typeface="B Titr" panose="00000700000000000000" pitchFamily="2" charset="-78"/>
            </a:endParaRPr>
          </a:p>
        </p:txBody>
      </p:sp>
    </p:spTree>
    <p:extLst>
      <p:ext uri="{BB962C8B-B14F-4D97-AF65-F5344CB8AC3E}">
        <p14:creationId xmlns="" xmlns:p14="http://schemas.microsoft.com/office/powerpoint/2010/main" val="110142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amond(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3074" name="Picture 2" descr="C:\Documents and Settings\ajam\Desktop\New Folder (3)\4.jpg"/>
          <p:cNvPicPr>
            <a:picLocks noChangeAspect="1" noChangeArrowheads="1"/>
          </p:cNvPicPr>
          <p:nvPr/>
        </p:nvPicPr>
        <p:blipFill>
          <a:blip r:embed="rId3" cstate="email"/>
          <a:srcRect/>
          <a:stretch>
            <a:fillRect/>
          </a:stretch>
        </p:blipFill>
        <p:spPr bwMode="auto">
          <a:xfrm>
            <a:off x="454012" y="1428736"/>
            <a:ext cx="8235976" cy="5214974"/>
          </a:xfrm>
          <a:prstGeom prst="rect">
            <a:avLst/>
          </a:prstGeom>
          <a:noFill/>
        </p:spPr>
      </p:pic>
      <p:sp>
        <p:nvSpPr>
          <p:cNvPr id="4" name="Rounded Rectangle 3"/>
          <p:cNvSpPr/>
          <p:nvPr/>
        </p:nvSpPr>
        <p:spPr>
          <a:xfrm>
            <a:off x="357158" y="571480"/>
            <a:ext cx="8429684" cy="642942"/>
          </a:xfrm>
          <a:prstGeom prst="round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1900" b="1" dirty="0" smtClean="0">
                <a:cs typeface="B Titr" pitchFamily="2" charset="-78"/>
              </a:rPr>
              <a:t>[در این تحلیل به صورت صریح و عریان، اجرای قانون خدمات کشوری"فریب انتخاباتی“ذکر شده]</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own Arrow Callout 2"/>
          <p:cNvSpPr/>
          <p:nvPr/>
        </p:nvSpPr>
        <p:spPr>
          <a:xfrm>
            <a:off x="5286380" y="2285992"/>
            <a:ext cx="3500462" cy="2786082"/>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800" dirty="0" smtClean="0">
                <a:cs typeface="B Titr" pitchFamily="2" charset="-78"/>
              </a:rPr>
              <a:t>ترفندها</a:t>
            </a:r>
            <a:endParaRPr lang="en-US" sz="8800" dirty="0">
              <a:cs typeface="B Tit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158" y="1619896"/>
            <a:ext cx="8429684" cy="830997"/>
          </a:xfrm>
          <a:prstGeom prst="rect">
            <a:avLst/>
          </a:prstGeom>
          <a:noFill/>
        </p:spPr>
        <p:txBody>
          <a:bodyPr wrap="square" rtlCol="1">
            <a:spAutoFit/>
          </a:bodyPr>
          <a:lstStyle/>
          <a:p>
            <a:pPr>
              <a:lnSpc>
                <a:spcPct val="120000"/>
              </a:lnSpc>
            </a:pPr>
            <a:r>
              <a:rPr lang="fa-IR" sz="2000" b="1" dirty="0" smtClean="0">
                <a:cs typeface="B Zar" pitchFamily="2" charset="-78"/>
              </a:rPr>
              <a:t>یک رسانه با عنوان گذاری برای عناصر خبری، به صورت هدفمند مفهومِ مورد نظر را جاری ساخته و ذهن مخاطب را جهت می بخشد.</a:t>
            </a:r>
            <a:endParaRPr lang="fa-IR" sz="2000" b="1" dirty="0">
              <a:cs typeface="B Zar" pitchFamily="2" charset="-78"/>
            </a:endParaRPr>
          </a:p>
        </p:txBody>
      </p:sp>
      <p:pic>
        <p:nvPicPr>
          <p:cNvPr id="5" name="Picture 4" descr="5.jpg"/>
          <p:cNvPicPr>
            <a:picLocks noChangeAspect="1"/>
          </p:cNvPicPr>
          <p:nvPr/>
        </p:nvPicPr>
        <p:blipFill>
          <a:blip r:embed="rId3" cstate="email"/>
          <a:stretch>
            <a:fillRect/>
          </a:stretch>
        </p:blipFill>
        <p:spPr>
          <a:xfrm>
            <a:off x="500034" y="2500307"/>
            <a:ext cx="8215370" cy="4143404"/>
          </a:xfrm>
          <a:prstGeom prst="rect">
            <a:avLst/>
          </a:prstGeom>
        </p:spPr>
      </p:pic>
      <p:sp>
        <p:nvSpPr>
          <p:cNvPr id="7" name="Chevron 6"/>
          <p:cNvSpPr/>
          <p:nvPr/>
        </p:nvSpPr>
        <p:spPr>
          <a:xfrm flipH="1">
            <a:off x="3143240" y="500042"/>
            <a:ext cx="571504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3200" dirty="0" smtClean="0">
                <a:cs typeface="B Titr" pitchFamily="2" charset="-78"/>
              </a:rPr>
              <a:t>1. عنوان گذاری برای عناصر خبری</a:t>
            </a:r>
            <a:endParaRPr lang="en-US" sz="3200" dirty="0">
              <a:cs typeface="B Titr" pitchFamily="2" charset="-78"/>
            </a:endParaRPr>
          </a:p>
        </p:txBody>
      </p:sp>
      <p:sp>
        <p:nvSpPr>
          <p:cNvPr id="9" name="Rounded Rectangle 8"/>
          <p:cNvSpPr/>
          <p:nvPr/>
        </p:nvSpPr>
        <p:spPr>
          <a:xfrm>
            <a:off x="214282" y="4286256"/>
            <a:ext cx="4572032" cy="1928826"/>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50000"/>
              </a:lnSpc>
            </a:pPr>
            <a:r>
              <a:rPr lang="fa-IR" sz="2000" b="1" dirty="0" smtClean="0">
                <a:solidFill>
                  <a:srgbClr val="7030A0"/>
                </a:solidFill>
                <a:cs typeface="B Zar" pitchFamily="2" charset="-78"/>
              </a:rPr>
              <a:t>[در این سه خبر به ترتیب عبارات </a:t>
            </a:r>
            <a:r>
              <a:rPr lang="fa-IR" sz="2000" b="1" dirty="0" smtClean="0">
                <a:solidFill>
                  <a:srgbClr val="C00000"/>
                </a:solidFill>
                <a:cs typeface="B Zar" pitchFamily="2" charset="-78"/>
              </a:rPr>
              <a:t>"هدایت کردن"</a:t>
            </a:r>
            <a:r>
              <a:rPr lang="fa-IR" sz="2000" b="1" dirty="0" smtClean="0">
                <a:solidFill>
                  <a:srgbClr val="7030A0"/>
                </a:solidFill>
                <a:cs typeface="B Zar" pitchFamily="2" charset="-78"/>
              </a:rPr>
              <a:t>، </a:t>
            </a:r>
            <a:r>
              <a:rPr lang="fa-IR" sz="2000" b="1" dirty="0" smtClean="0">
                <a:solidFill>
                  <a:srgbClr val="C00000"/>
                </a:solidFill>
                <a:cs typeface="B Zar" pitchFamily="2" charset="-78"/>
              </a:rPr>
              <a:t>"نیروها"</a:t>
            </a:r>
            <a:r>
              <a:rPr lang="fa-IR" sz="2000" b="1" dirty="0" smtClean="0">
                <a:solidFill>
                  <a:srgbClr val="7030A0"/>
                </a:solidFill>
                <a:cs typeface="B Zar" pitchFamily="2" charset="-78"/>
              </a:rPr>
              <a:t>، </a:t>
            </a:r>
            <a:r>
              <a:rPr lang="fa-IR" sz="2000" b="1" dirty="0" smtClean="0">
                <a:solidFill>
                  <a:srgbClr val="C00000"/>
                </a:solidFill>
                <a:cs typeface="B Zar" pitchFamily="2" charset="-78"/>
              </a:rPr>
              <a:t>"وارد شدن" </a:t>
            </a:r>
            <a:r>
              <a:rPr lang="fa-IR" sz="2000" b="1" dirty="0" smtClean="0">
                <a:solidFill>
                  <a:srgbClr val="7030A0"/>
                </a:solidFill>
                <a:cs typeface="B Zar" pitchFamily="2" charset="-78"/>
              </a:rPr>
              <a:t>و </a:t>
            </a:r>
            <a:r>
              <a:rPr lang="fa-IR" sz="2000" b="1" dirty="0" smtClean="0">
                <a:solidFill>
                  <a:srgbClr val="C00000"/>
                </a:solidFill>
                <a:cs typeface="B Zar" pitchFamily="2" charset="-78"/>
              </a:rPr>
              <a:t>"متوقف کردن"</a:t>
            </a:r>
            <a:r>
              <a:rPr lang="fa-IR" sz="2000" b="1" dirty="0" smtClean="0">
                <a:solidFill>
                  <a:srgbClr val="7030A0"/>
                </a:solidFill>
                <a:cs typeface="B Zar" pitchFamily="2" charset="-78"/>
              </a:rPr>
              <a:t> جایگزین </a:t>
            </a:r>
            <a:r>
              <a:rPr lang="fa-IR" sz="2000" b="1" dirty="0" smtClean="0">
                <a:solidFill>
                  <a:srgbClr val="002060"/>
                </a:solidFill>
                <a:cs typeface="B Zar" pitchFamily="2" charset="-78"/>
              </a:rPr>
              <a:t>"بردن"</a:t>
            </a:r>
            <a:r>
              <a:rPr lang="fa-IR" sz="2000" b="1" dirty="0" smtClean="0">
                <a:solidFill>
                  <a:srgbClr val="7030A0"/>
                </a:solidFill>
                <a:cs typeface="B Zar" pitchFamily="2" charset="-78"/>
              </a:rPr>
              <a:t>، </a:t>
            </a:r>
            <a:r>
              <a:rPr lang="fa-IR" sz="2000" b="1" dirty="0" smtClean="0">
                <a:solidFill>
                  <a:srgbClr val="002060"/>
                </a:solidFill>
                <a:cs typeface="B Zar" pitchFamily="2" charset="-78"/>
              </a:rPr>
              <a:t>"کماندوها"</a:t>
            </a:r>
            <a:r>
              <a:rPr lang="fa-IR" sz="2000" b="1" dirty="0" smtClean="0">
                <a:solidFill>
                  <a:srgbClr val="7030A0"/>
                </a:solidFill>
                <a:cs typeface="B Zar" pitchFamily="2" charset="-78"/>
              </a:rPr>
              <a:t>، </a:t>
            </a:r>
            <a:r>
              <a:rPr lang="fa-IR" sz="2000" b="1" dirty="0" smtClean="0">
                <a:solidFill>
                  <a:srgbClr val="002060"/>
                </a:solidFill>
                <a:cs typeface="B Zar" pitchFamily="2" charset="-78"/>
              </a:rPr>
              <a:t>"حمله کردن"</a:t>
            </a:r>
            <a:r>
              <a:rPr lang="fa-IR" sz="2000" b="1" dirty="0" smtClean="0">
                <a:solidFill>
                  <a:srgbClr val="7030A0"/>
                </a:solidFill>
                <a:cs typeface="B Zar" pitchFamily="2" charset="-78"/>
              </a:rPr>
              <a:t> و </a:t>
            </a:r>
            <a:r>
              <a:rPr lang="fa-IR" sz="2000" b="1" dirty="0" smtClean="0">
                <a:solidFill>
                  <a:srgbClr val="002060"/>
                </a:solidFill>
                <a:cs typeface="B Zar" pitchFamily="2" charset="-78"/>
              </a:rPr>
              <a:t>"توقیف کردن" </a:t>
            </a:r>
            <a:r>
              <a:rPr lang="fa-IR" sz="2000" b="1" dirty="0" smtClean="0">
                <a:solidFill>
                  <a:srgbClr val="7030A0"/>
                </a:solidFill>
                <a:cs typeface="B Zar" pitchFamily="2" charset="-78"/>
              </a:rPr>
              <a:t>شده است]</a:t>
            </a:r>
            <a:endParaRPr lang="fa-IR" sz="2000" b="1" dirty="0">
              <a:solidFill>
                <a:srgbClr val="7030A0"/>
              </a:solidFill>
              <a:cs typeface="B Za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357158" y="1619896"/>
            <a:ext cx="8429684" cy="830997"/>
          </a:xfrm>
          <a:prstGeom prst="rect">
            <a:avLst/>
          </a:prstGeom>
          <a:noFill/>
        </p:spPr>
        <p:txBody>
          <a:bodyPr wrap="square" rtlCol="1">
            <a:spAutoFit/>
          </a:bodyPr>
          <a:lstStyle/>
          <a:p>
            <a:pPr>
              <a:lnSpc>
                <a:spcPct val="120000"/>
              </a:lnSpc>
            </a:pPr>
            <a:r>
              <a:rPr lang="fa-IR" sz="2000" b="1" dirty="0" smtClean="0">
                <a:cs typeface="B Zar" pitchFamily="2" charset="-78"/>
              </a:rPr>
              <a:t>کلماتی با مفاهیم نزدیک به هم اما متفاوت در معنا، و یا هم معنا اما با بار معنایی متفاوت که در "عنوان گذاری برای عناصر خبری" و القای مطلب مؤثر و پر کاربرد است.</a:t>
            </a:r>
          </a:p>
        </p:txBody>
      </p:sp>
      <p:sp>
        <p:nvSpPr>
          <p:cNvPr id="7" name="Chevron 6"/>
          <p:cNvSpPr/>
          <p:nvPr/>
        </p:nvSpPr>
        <p:spPr>
          <a:xfrm flipH="1">
            <a:off x="5214942" y="500042"/>
            <a:ext cx="364333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 واژه های همسنخ</a:t>
            </a:r>
            <a:endParaRPr lang="en-US" sz="3200" dirty="0">
              <a:cs typeface="B Titr" pitchFamily="2" charset="-78"/>
            </a:endParaRPr>
          </a:p>
        </p:txBody>
      </p:sp>
      <p:sp>
        <p:nvSpPr>
          <p:cNvPr id="6" name="Round Diagonal Corner Rectangle 5"/>
          <p:cNvSpPr/>
          <p:nvPr/>
        </p:nvSpPr>
        <p:spPr>
          <a:xfrm>
            <a:off x="500034" y="2643182"/>
            <a:ext cx="8143932" cy="3786214"/>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Low">
              <a:lnSpc>
                <a:spcPct val="150000"/>
              </a:lnSpc>
            </a:pPr>
            <a:r>
              <a:rPr lang="fa-IR" sz="2000" b="1" dirty="0" smtClean="0">
                <a:cs typeface="B Yagut" pitchFamily="2" charset="-78"/>
              </a:rPr>
              <a:t>«رزمنده/ جنگجو»، «مبارز/ تروریست»، «کودتا/ انقلاب»، «کاهش/ کاهش رشد»، «بسیجی/ لباس شخصی»، «افزایش اشتغال/ کاهش بیکاری»، «دولت/ هیأت دولت»، «حکومت/ حاکمیت»، «کشور/ رژیم»، «دولت/ نظام»، «رژیم/ حکومت/ نظام»، «مردم/ ملت»، «خواهش/ خواسته»، «راه اندازی/ بهره برداری/ افتتاح»، «صبر/ تحمل»، «واکنش، تلافي و دفاع/ اقدام، حمله و جنگ»، «تأسيس/ استقلال»، «طالبان/ القاعده»، «عربستان/ شبه جزيره ي عربستان»، «آمریکای لاتین/ آمریکای جنوبی»، «فلسطين/ فلسطين اشغالي»، «شهر غزه/ نوار غزه»، «شورشي/ انقلابي»، «روحاني/ آخوند»، «سلاح نامتعارف/ سلاح کشتار جمعی»، «رئيس دولت/ رئيس جمهور»، «طرح/ لايحه»، </a:t>
            </a:r>
            <a:endParaRPr lang="fa-IR" sz="2000" b="1" dirty="0">
              <a:cs typeface="B Yagut"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098" name="Picture 2" descr="C:\Documents and Settings\ajam\Desktop\New Folder (3)\8.jpg"/>
          <p:cNvPicPr>
            <a:picLocks noChangeAspect="1" noChangeArrowheads="1"/>
          </p:cNvPicPr>
          <p:nvPr/>
        </p:nvPicPr>
        <p:blipFill>
          <a:blip r:embed="rId3" cstate="email"/>
          <a:srcRect/>
          <a:stretch>
            <a:fillRect/>
          </a:stretch>
        </p:blipFill>
        <p:spPr bwMode="auto">
          <a:xfrm>
            <a:off x="785786" y="4000504"/>
            <a:ext cx="7572428" cy="2325106"/>
          </a:xfrm>
          <a:prstGeom prst="rect">
            <a:avLst/>
          </a:prstGeom>
          <a:noFill/>
        </p:spPr>
      </p:pic>
      <p:sp>
        <p:nvSpPr>
          <p:cNvPr id="5" name="Round Diagonal Corner Rectangle 4"/>
          <p:cNvSpPr/>
          <p:nvPr/>
        </p:nvSpPr>
        <p:spPr>
          <a:xfrm>
            <a:off x="142844" y="285728"/>
            <a:ext cx="8858312" cy="3571900"/>
          </a:xfrm>
          <a:prstGeom prst="round2DiagRect">
            <a:avLst/>
          </a:prstGeom>
          <a:solidFill>
            <a:srgbClr val="C00000">
              <a:alpha val="4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1600" b="1" dirty="0" smtClean="0">
                <a:solidFill>
                  <a:srgbClr val="FFFF00"/>
                </a:solidFill>
                <a:effectLst>
                  <a:outerShdw dist="50800" dir="2400000" algn="tl" rotWithShape="0">
                    <a:schemeClr val="tx1"/>
                  </a:outerShdw>
                </a:effectLst>
                <a:cs typeface="B Yagut" pitchFamily="2" charset="-78"/>
              </a:rPr>
              <a:t>«رزمنده/ جنگجو»: "رزمنده" عبارتی مثبت و حداقل خنثی است؛ در حالیکه "جنگجو" (جویای جنگ) بار منفی دارد.</a:t>
            </a:r>
            <a:br>
              <a:rPr lang="fa-IR" sz="1600" b="1" dirty="0" smtClean="0">
                <a:solidFill>
                  <a:srgbClr val="FFFF00"/>
                </a:solidFill>
                <a:effectLst>
                  <a:outerShdw dist="50800" dir="2400000" algn="tl" rotWithShape="0">
                    <a:schemeClr val="tx1"/>
                  </a:outerShdw>
                </a:effectLst>
                <a:cs typeface="B Yagut" pitchFamily="2" charset="-78"/>
              </a:rPr>
            </a:br>
            <a:r>
              <a:rPr lang="fa-IR" sz="1600" b="1" dirty="0" smtClean="0">
                <a:solidFill>
                  <a:srgbClr val="FFFF00"/>
                </a:solidFill>
                <a:effectLst>
                  <a:outerShdw dist="50800" dir="2400000" algn="tl" rotWithShape="0">
                    <a:schemeClr val="tx1"/>
                  </a:outerShdw>
                </a:effectLst>
                <a:cs typeface="B Yagut" pitchFamily="2" charset="-78"/>
              </a:rPr>
              <a:t>«مبارز/ تروریست»: بار معنایی "مبارز" مثبت، و "تروریست" منفی است.</a:t>
            </a:r>
            <a:br>
              <a:rPr lang="fa-IR" sz="1600" b="1" dirty="0" smtClean="0">
                <a:solidFill>
                  <a:srgbClr val="FFFF00"/>
                </a:solidFill>
                <a:effectLst>
                  <a:outerShdw dist="50800" dir="2400000" algn="tl" rotWithShape="0">
                    <a:schemeClr val="tx1"/>
                  </a:outerShdw>
                </a:effectLst>
                <a:cs typeface="B Yagut" pitchFamily="2" charset="-78"/>
              </a:rPr>
            </a:br>
            <a:r>
              <a:rPr lang="fa-IR" sz="1600" b="1" dirty="0" smtClean="0">
                <a:solidFill>
                  <a:srgbClr val="FFFF00"/>
                </a:solidFill>
                <a:effectLst>
                  <a:outerShdw dist="50800" dir="2400000" algn="tl" rotWithShape="0">
                    <a:schemeClr val="tx1"/>
                  </a:outerShdw>
                </a:effectLst>
                <a:cs typeface="B Yagut" pitchFamily="2" charset="-78"/>
              </a:rPr>
              <a:t>«کودتا/ انقلاب»: ابتدا در تفاوت این دو باید گفت که "کودتا" عبارت است از دگرگونی و سرنگونی رأس یک حکومت توسط بخش دیگری از سران، در حالی که "انقلاب" معطوف به سرنگونی حکومت توسط اکثریت مردم می باشد. از این روی نام کودتا همواره با قانون شکنی و خیانت آمیخته بوده در حالی که در انقلاب، عقبه ی مردمی، پشتوانه ی مشروعیت آن است. </a:t>
            </a:r>
            <a:br>
              <a:rPr lang="fa-IR" sz="1600" b="1" dirty="0" smtClean="0">
                <a:solidFill>
                  <a:srgbClr val="FFFF00"/>
                </a:solidFill>
                <a:effectLst>
                  <a:outerShdw dist="50800" dir="2400000" algn="tl" rotWithShape="0">
                    <a:schemeClr val="tx1"/>
                  </a:outerShdw>
                </a:effectLst>
                <a:cs typeface="B Yagut" pitchFamily="2" charset="-78"/>
              </a:rPr>
            </a:br>
            <a:r>
              <a:rPr lang="fa-IR" sz="1600" b="1" dirty="0" smtClean="0">
                <a:solidFill>
                  <a:srgbClr val="FFFF00"/>
                </a:solidFill>
                <a:effectLst>
                  <a:outerShdw dist="50800" dir="2400000" algn="tl" rotWithShape="0">
                    <a:schemeClr val="tx1"/>
                  </a:outerShdw>
                </a:effectLst>
                <a:cs typeface="B Yagut" pitchFamily="2" charset="-78"/>
              </a:rPr>
              <a:t>«کاهش/ کاهش رشد»: "کاهش" یعنی قرار گیری "شاخص" در سیر نزولی، در حالیکه "کاهش رشد" یعنی کند شدن شیب "صعود".</a:t>
            </a:r>
            <a:br>
              <a:rPr lang="fa-IR" sz="1600" b="1" dirty="0" smtClean="0">
                <a:solidFill>
                  <a:srgbClr val="FFFF00"/>
                </a:solidFill>
                <a:effectLst>
                  <a:outerShdw dist="50800" dir="2400000" algn="tl" rotWithShape="0">
                    <a:schemeClr val="tx1"/>
                  </a:outerShdw>
                </a:effectLst>
                <a:cs typeface="B Yagut" pitchFamily="2" charset="-78"/>
              </a:rPr>
            </a:br>
            <a:r>
              <a:rPr lang="fa-IR" sz="1600" b="1" dirty="0" smtClean="0">
                <a:solidFill>
                  <a:srgbClr val="FFFF00"/>
                </a:solidFill>
                <a:effectLst>
                  <a:outerShdw dist="50800" dir="2400000" algn="tl" rotWithShape="0">
                    <a:schemeClr val="tx1"/>
                  </a:outerShdw>
                </a:effectLst>
                <a:cs typeface="B Yagut" pitchFamily="2" charset="-78"/>
              </a:rPr>
              <a:t>«بسیجی/ لباس شخصی»: در یک کشور مواجهه ی با ناآرامی ها به سه شکل می تواند صورت گیرد که عبارت است از: مقابله ی "نظامی، انتظامی و مردمی". طبیعی است که حالت اول بدترین نوع برخورد و حالت سوم برترین آن است. با این توضیح باید گفت اصرار برخی رسانه ها بر استفاده از واژه ی "لباس شخصی" (نیروی نظامی با لباس مبدل) به جای "بسیجی" (نیروی مردمی)، معطوف به تخطئه ی پشتوانه ی مردمی یک حکومت و "حقوق بگیر" خواندن آنان می باشد. چرا که مواجهه ی نیروهای مردمی با ناآرامی ها الزاماً و صرفاً ایدئولوژیک است اما حضور نیروهای نظامی و انتظامی می تواند چنین نباشد.</a:t>
            </a:r>
            <a:endParaRPr lang="fa-IR" sz="1600" b="1" dirty="0">
              <a:solidFill>
                <a:srgbClr val="FFFF00"/>
              </a:solidFill>
              <a:effectLst>
                <a:outerShdw dist="50800" dir="2400000" algn="tl" rotWithShape="0">
                  <a:schemeClr val="tx1"/>
                </a:outerShdw>
              </a:effectLst>
              <a:cs typeface="B Yagut" pitchFamily="2" charset="-78"/>
            </a:endParaRPr>
          </a:p>
        </p:txBody>
      </p:sp>
      <p:sp>
        <p:nvSpPr>
          <p:cNvPr id="10" name="Rectangle 9"/>
          <p:cNvSpPr/>
          <p:nvPr/>
        </p:nvSpPr>
        <p:spPr>
          <a:xfrm>
            <a:off x="1428728" y="6417254"/>
            <a:ext cx="6357982" cy="369332"/>
          </a:xfrm>
          <a:prstGeom prst="rect">
            <a:avLst/>
          </a:prstGeom>
        </p:spPr>
        <p:txBody>
          <a:bodyPr wrap="square">
            <a:spAutoFit/>
          </a:bodyPr>
          <a:lstStyle/>
          <a:p>
            <a:pPr algn="ctr"/>
            <a:r>
              <a:rPr lang="fa-IR" dirty="0" smtClean="0">
                <a:cs typeface="B Homa" pitchFamily="2" charset="-78"/>
              </a:rPr>
              <a:t>["آشوبگران" لندن و "معترضان" تهران – سایت بی بی سی فارسی]</a:t>
            </a:r>
            <a:endParaRPr lang="fa-IR" dirty="0">
              <a:cs typeface="B Homa"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9.jpg"/>
          <p:cNvPicPr>
            <a:picLocks noChangeAspect="1"/>
          </p:cNvPicPr>
          <p:nvPr/>
        </p:nvPicPr>
        <p:blipFill>
          <a:blip r:embed="rId3" cstate="email"/>
          <a:stretch>
            <a:fillRect/>
          </a:stretch>
        </p:blipFill>
        <p:spPr>
          <a:xfrm>
            <a:off x="285720" y="2642804"/>
            <a:ext cx="8572560" cy="4072344"/>
          </a:xfrm>
          <a:prstGeom prst="rect">
            <a:avLst/>
          </a:prstGeom>
        </p:spPr>
      </p:pic>
      <p:sp>
        <p:nvSpPr>
          <p:cNvPr id="4" name="TextBox 3"/>
          <p:cNvSpPr txBox="1"/>
          <p:nvPr/>
        </p:nvSpPr>
        <p:spPr>
          <a:xfrm>
            <a:off x="357158" y="1521577"/>
            <a:ext cx="8429684" cy="1089529"/>
          </a:xfrm>
          <a:prstGeom prst="rect">
            <a:avLst/>
          </a:prstGeom>
          <a:noFill/>
        </p:spPr>
        <p:txBody>
          <a:bodyPr wrap="square" rtlCol="1">
            <a:spAutoFit/>
          </a:bodyPr>
          <a:lstStyle/>
          <a:p>
            <a:pPr algn="justLow">
              <a:lnSpc>
                <a:spcPct val="120000"/>
              </a:lnSpc>
            </a:pPr>
            <a:r>
              <a:rPr lang="fa-IR" b="1" dirty="0" smtClean="0">
                <a:cs typeface="B Zar" pitchFamily="2" charset="-78"/>
              </a:rPr>
              <a:t>تعیین کننده برداشت مخاطب از یک خبر است. چنانچه تصویر علاوه بر پیام های نهفته در خود، نوع برداشت از یک خبر را نیز تعیین می نماید. از این روست که باید گفت نسبت عکس به  متن در خبر دیداری همانند لحن به لفظ است در خبر شنیداری.</a:t>
            </a:r>
            <a:endParaRPr lang="fa-IR" b="1" dirty="0">
              <a:cs typeface="B Zar" pitchFamily="2" charset="-78"/>
            </a:endParaRPr>
          </a:p>
        </p:txBody>
      </p:sp>
      <p:sp>
        <p:nvSpPr>
          <p:cNvPr id="7" name="Chevron 6"/>
          <p:cNvSpPr/>
          <p:nvPr/>
        </p:nvSpPr>
        <p:spPr>
          <a:xfrm flipH="1">
            <a:off x="5214942" y="500042"/>
            <a:ext cx="364333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3.انتخاب عکس</a:t>
            </a:r>
            <a:endParaRPr lang="en-US" sz="3200" dirty="0">
              <a:cs typeface="B Titr" pitchFamily="2" charset="-78"/>
            </a:endParaRPr>
          </a:p>
        </p:txBody>
      </p:sp>
      <p:sp>
        <p:nvSpPr>
          <p:cNvPr id="10" name="Rounded Rectangle 9"/>
          <p:cNvSpPr/>
          <p:nvPr/>
        </p:nvSpPr>
        <p:spPr>
          <a:xfrm>
            <a:off x="285720" y="3500438"/>
            <a:ext cx="3643338" cy="2786082"/>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50000"/>
              </a:lnSpc>
            </a:pPr>
            <a:r>
              <a:rPr lang="fa-IR" sz="2000" b="1" dirty="0" smtClean="0">
                <a:solidFill>
                  <a:srgbClr val="7030A0"/>
                </a:solidFill>
                <a:cs typeface="B Zar" pitchFamily="2" charset="-78"/>
              </a:rPr>
              <a:t>[تصویر انتخاب شده، القا کننده ی صمیمیت هلن توماس با رئیس جمهور آمریکا و غیر خصمانه نشان دادن واکنش های مقامات دولت آمریکا نسبت به اظهارات او است]</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2071678"/>
            <a:ext cx="7972452" cy="4357718"/>
          </a:xfrm>
        </p:spPr>
        <p:txBody>
          <a:bodyPr>
            <a:normAutofit fontScale="55000" lnSpcReduction="20000"/>
          </a:bodyPr>
          <a:lstStyle/>
          <a:p>
            <a:pPr algn="justLow">
              <a:lnSpc>
                <a:spcPct val="130000"/>
              </a:lnSpc>
              <a:buNone/>
            </a:pPr>
            <a:r>
              <a:rPr lang="fa-IR" sz="4400" b="1" dirty="0" smtClean="0">
                <a:solidFill>
                  <a:srgbClr val="7030A0"/>
                </a:solidFill>
                <a:cs typeface="B Titr" pitchFamily="2" charset="-78"/>
              </a:rPr>
              <a:t>در رابطه با تیتر و نقشی که به عهده دارد، چند مطلب قابل ذکر است:</a:t>
            </a:r>
          </a:p>
          <a:p>
            <a:pPr algn="justLow">
              <a:lnSpc>
                <a:spcPct val="130000"/>
              </a:lnSpc>
              <a:buNone/>
            </a:pPr>
            <a:endParaRPr lang="fa-IR" sz="3700" b="1" dirty="0" smtClean="0">
              <a:cs typeface="B Titr" pitchFamily="2" charset="-78"/>
            </a:endParaRPr>
          </a:p>
          <a:p>
            <a:pPr marL="514350" indent="-514350" algn="justLow">
              <a:lnSpc>
                <a:spcPct val="130000"/>
              </a:lnSpc>
              <a:buFont typeface="+mj-lt"/>
              <a:buAutoNum type="arabicPeriod"/>
            </a:pPr>
            <a:r>
              <a:rPr lang="fa-IR" sz="3800" b="1" dirty="0" smtClean="0">
                <a:cs typeface="B Zar" pitchFamily="2" charset="-78"/>
              </a:rPr>
              <a:t>نه تنها اخبارِ مهم تیتر می شود، بلکه آنچه تیتر شود نیز مهم جلوه می کند.</a:t>
            </a:r>
          </a:p>
          <a:p>
            <a:pPr marL="514350" indent="-514350" algn="justLow">
              <a:lnSpc>
                <a:spcPct val="130000"/>
              </a:lnSpc>
              <a:buFont typeface="+mj-lt"/>
              <a:buAutoNum type="arabicPeriod"/>
            </a:pPr>
            <a:r>
              <a:rPr lang="fa-IR" sz="3800" b="1" dirty="0" smtClean="0">
                <a:cs typeface="B Zar" pitchFamily="2" charset="-78"/>
              </a:rPr>
              <a:t>در تیتر با انتخاب گزینشی یک عبارت، به کل گفته و منظورِ گوینده جهت    می بخشیم.</a:t>
            </a:r>
          </a:p>
          <a:p>
            <a:pPr marL="514350" indent="-514350" algn="justLow">
              <a:lnSpc>
                <a:spcPct val="130000"/>
              </a:lnSpc>
              <a:buFont typeface="+mj-lt"/>
              <a:buAutoNum type="arabicPeriod"/>
            </a:pPr>
            <a:r>
              <a:rPr lang="fa-IR" sz="3800" b="1" dirty="0" smtClean="0">
                <a:cs typeface="B Zar" pitchFamily="2" charset="-78"/>
              </a:rPr>
              <a:t>در بسیاری موارد، متن مغایر با مفهوم ظاهری تیتر است.</a:t>
            </a:r>
          </a:p>
          <a:p>
            <a:pPr marL="514350" indent="-514350" algn="justLow">
              <a:lnSpc>
                <a:spcPct val="130000"/>
              </a:lnSpc>
              <a:buFont typeface="+mj-lt"/>
              <a:buAutoNum type="arabicPeriod"/>
            </a:pPr>
            <a:r>
              <a:rPr lang="fa-IR" sz="3800" b="1" dirty="0" smtClean="0">
                <a:cs typeface="B Zar" pitchFamily="2" charset="-78"/>
              </a:rPr>
              <a:t>تعداد خوانندگان تیتر یک خبر الزاماً بیشتر از خوانندگان متن همان خبر است.</a:t>
            </a:r>
          </a:p>
          <a:p>
            <a:pPr marL="514350" indent="-514350" algn="justLow">
              <a:lnSpc>
                <a:spcPct val="130000"/>
              </a:lnSpc>
              <a:buFont typeface="+mj-lt"/>
              <a:buAutoNum type="arabicPeriod"/>
            </a:pPr>
            <a:r>
              <a:rPr lang="fa-IR" sz="3800" b="1" dirty="0" smtClean="0">
                <a:cs typeface="B Zar" pitchFamily="2" charset="-78"/>
              </a:rPr>
              <a:t>در مواردی که یک رسانه مایل به پی بردن مخاطب به مغایرت متن و تیتر نیست، تعمداً متن را طولانی و یا مغلق می کند تا خواننده از رجوع به متن منصرف شده و یا پی به آن نبرد.</a:t>
            </a:r>
            <a:endParaRPr lang="fa-IR" sz="3800" b="1" dirty="0">
              <a:cs typeface="B Zar" pitchFamily="2" charset="-78"/>
            </a:endParaRPr>
          </a:p>
        </p:txBody>
      </p:sp>
      <p:sp>
        <p:nvSpPr>
          <p:cNvPr id="4" name="Chevron 3"/>
          <p:cNvSpPr/>
          <p:nvPr/>
        </p:nvSpPr>
        <p:spPr>
          <a:xfrm flipH="1">
            <a:off x="5214942" y="500042"/>
            <a:ext cx="364333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 انتخاب تیتر</a:t>
            </a:r>
            <a:endParaRPr lang="en-US" sz="3200" dirty="0">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10.jpg"/>
          <p:cNvPicPr>
            <a:picLocks noChangeAspect="1"/>
          </p:cNvPicPr>
          <p:nvPr/>
        </p:nvPicPr>
        <p:blipFill>
          <a:blip r:embed="rId3" cstate="email"/>
          <a:stretch>
            <a:fillRect/>
          </a:stretch>
        </p:blipFill>
        <p:spPr>
          <a:xfrm>
            <a:off x="750067" y="357166"/>
            <a:ext cx="7643866" cy="4746513"/>
          </a:xfrm>
          <a:prstGeom prst="rect">
            <a:avLst/>
          </a:prstGeom>
        </p:spPr>
      </p:pic>
      <p:sp>
        <p:nvSpPr>
          <p:cNvPr id="5" name="TextBox 4"/>
          <p:cNvSpPr txBox="1"/>
          <p:nvPr/>
        </p:nvSpPr>
        <p:spPr>
          <a:xfrm>
            <a:off x="714348" y="5357826"/>
            <a:ext cx="7715304" cy="1200329"/>
          </a:xfrm>
          <a:prstGeom prst="rect">
            <a:avLst/>
          </a:prstGeom>
          <a:noFill/>
        </p:spPr>
        <p:txBody>
          <a:bodyPr wrap="square" rtlCol="1">
            <a:spAutoFit/>
          </a:bodyPr>
          <a:lstStyle/>
          <a:p>
            <a:pPr indent="-457200" algn="just">
              <a:lnSpc>
                <a:spcPct val="150000"/>
              </a:lnSpc>
            </a:pPr>
            <a:r>
              <a:rPr lang="fa-IR" sz="2400" b="1" dirty="0" smtClean="0">
                <a:cs typeface="B Titr" pitchFamily="2" charset="-78"/>
              </a:rPr>
              <a:t>[در حالی که در واقع امر و حتی متنِ خبر، هیچ سخنی از "</a:t>
            </a:r>
            <a:r>
              <a:rPr lang="fa-IR" sz="2400" b="1" dirty="0" smtClean="0">
                <a:solidFill>
                  <a:srgbClr val="7030A0"/>
                </a:solidFill>
                <a:cs typeface="B Titr" pitchFamily="2" charset="-78"/>
              </a:rPr>
              <a:t>غرب</a:t>
            </a:r>
            <a:r>
              <a:rPr lang="fa-IR" sz="2400" b="1" dirty="0" smtClean="0">
                <a:cs typeface="B Titr" pitchFamily="2" charset="-78"/>
              </a:rPr>
              <a:t>” نبوده، تیتر اول به آن اختصاص یافته است] </a:t>
            </a:r>
            <a:endParaRPr lang="fa-IR" sz="2400" dirty="0">
              <a:cs typeface="B Tit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12.jpg"/>
          <p:cNvPicPr>
            <a:picLocks noChangeAspect="1"/>
          </p:cNvPicPr>
          <p:nvPr/>
        </p:nvPicPr>
        <p:blipFill>
          <a:blip r:embed="rId3" cstate="email"/>
          <a:stretch>
            <a:fillRect/>
          </a:stretch>
        </p:blipFill>
        <p:spPr>
          <a:xfrm>
            <a:off x="1643058" y="2214554"/>
            <a:ext cx="5857884" cy="3581089"/>
          </a:xfrm>
          <a:prstGeom prst="rect">
            <a:avLst/>
          </a:prstGeom>
        </p:spPr>
      </p:pic>
      <p:sp>
        <p:nvSpPr>
          <p:cNvPr id="6" name="TextBox 5"/>
          <p:cNvSpPr txBox="1"/>
          <p:nvPr/>
        </p:nvSpPr>
        <p:spPr>
          <a:xfrm>
            <a:off x="1643042" y="5857892"/>
            <a:ext cx="5857916" cy="892552"/>
          </a:xfrm>
          <a:prstGeom prst="rect">
            <a:avLst/>
          </a:prstGeom>
          <a:noFill/>
        </p:spPr>
        <p:txBody>
          <a:bodyPr wrap="square" rtlCol="1">
            <a:spAutoFit/>
          </a:bodyPr>
          <a:lstStyle/>
          <a:p>
            <a:pPr algn="just">
              <a:lnSpc>
                <a:spcPct val="130000"/>
              </a:lnSpc>
            </a:pPr>
            <a:r>
              <a:rPr lang="fa-IR" sz="2000" b="1" dirty="0" smtClean="0">
                <a:cs typeface="B Zar" pitchFamily="2" charset="-78"/>
              </a:rPr>
              <a:t>[نمای انتهای گزارش های اولیه ی شمشادی از تحولات سوریه، همواره تصویری از مناطق آرام و مناظر زیبای دمشق بود]</a:t>
            </a:r>
            <a:endParaRPr lang="fa-IR" sz="2000" b="1" dirty="0">
              <a:cs typeface="B Zar" pitchFamily="2" charset="-78"/>
            </a:endParaRPr>
          </a:p>
        </p:txBody>
      </p:sp>
      <p:sp>
        <p:nvSpPr>
          <p:cNvPr id="7" name="Chevron 6"/>
          <p:cNvSpPr/>
          <p:nvPr/>
        </p:nvSpPr>
        <p:spPr>
          <a:xfrm flipH="1">
            <a:off x="4214810" y="500042"/>
            <a:ext cx="464347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 صوت و صحنه ی گزارش</a:t>
            </a:r>
            <a:endParaRPr lang="en-US" sz="3200" dirty="0">
              <a:cs typeface="B Titr" pitchFamily="2" charset="-78"/>
            </a:endParaRPr>
          </a:p>
        </p:txBody>
      </p:sp>
      <p:sp>
        <p:nvSpPr>
          <p:cNvPr id="4" name="TextBox 3"/>
          <p:cNvSpPr txBox="1"/>
          <p:nvPr/>
        </p:nvSpPr>
        <p:spPr>
          <a:xfrm>
            <a:off x="479107" y="1643050"/>
            <a:ext cx="8185787" cy="400110"/>
          </a:xfrm>
          <a:prstGeom prst="rect">
            <a:avLst/>
          </a:prstGeom>
          <a:noFill/>
        </p:spPr>
        <p:txBody>
          <a:bodyPr wrap="square" rtlCol="1">
            <a:spAutoFit/>
          </a:bodyPr>
          <a:lstStyle/>
          <a:p>
            <a:r>
              <a:rPr lang="fa-IR" sz="2000" dirty="0" smtClean="0">
                <a:cs typeface="B Titr" pitchFamily="2" charset="-78"/>
              </a:rPr>
              <a:t>نحوه ی بیان گزارشگر و پشت صحنه ی گزارش، مکمل گفته ها است و به آن جهت می بخشد.</a:t>
            </a:r>
            <a:endParaRPr lang="fa-IR" sz="2000" dirty="0">
              <a:cs typeface="B 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7" name="Picture 6" descr="14.jpg"/>
          <p:cNvPicPr>
            <a:picLocks noChangeAspect="1"/>
          </p:cNvPicPr>
          <p:nvPr/>
        </p:nvPicPr>
        <p:blipFill>
          <a:blip r:embed="rId3" cstate="email"/>
          <a:stretch>
            <a:fillRect/>
          </a:stretch>
        </p:blipFill>
        <p:spPr>
          <a:xfrm>
            <a:off x="592571" y="2214554"/>
            <a:ext cx="8122833" cy="4524881"/>
          </a:xfrm>
          <a:prstGeom prst="rect">
            <a:avLst/>
          </a:prstGeom>
        </p:spPr>
      </p:pic>
      <p:sp>
        <p:nvSpPr>
          <p:cNvPr id="4" name="TextBox 3"/>
          <p:cNvSpPr txBox="1"/>
          <p:nvPr/>
        </p:nvSpPr>
        <p:spPr>
          <a:xfrm>
            <a:off x="368766" y="1681451"/>
            <a:ext cx="8406468" cy="461665"/>
          </a:xfrm>
          <a:prstGeom prst="rect">
            <a:avLst/>
          </a:prstGeom>
          <a:noFill/>
        </p:spPr>
        <p:txBody>
          <a:bodyPr wrap="none" rtlCol="1">
            <a:spAutoFit/>
          </a:bodyPr>
          <a:lstStyle/>
          <a:p>
            <a:pPr algn="ctr"/>
            <a:r>
              <a:rPr lang="fa-IR" sz="2400" dirty="0" smtClean="0">
                <a:cs typeface="B Titr" pitchFamily="2" charset="-78"/>
              </a:rPr>
              <a:t>مطالبی "انشائی" است که در آن از پرداخت صریح به مسائل اجتناب می شود.</a:t>
            </a:r>
            <a:endParaRPr lang="fa-IR" sz="2400" dirty="0">
              <a:cs typeface="B Titr" pitchFamily="2" charset="-78"/>
            </a:endParaRPr>
          </a:p>
        </p:txBody>
      </p:sp>
      <p:sp>
        <p:nvSpPr>
          <p:cNvPr id="8" name="Chevron 7"/>
          <p:cNvSpPr/>
          <p:nvPr/>
        </p:nvSpPr>
        <p:spPr>
          <a:xfrm flipH="1">
            <a:off x="6286512" y="500042"/>
            <a:ext cx="257176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 شبه خبر</a:t>
            </a:r>
            <a:endParaRPr lang="en-US" sz="3200" dirty="0">
              <a:cs typeface="B Titr" pitchFamily="2" charset="-78"/>
            </a:endParaRPr>
          </a:p>
        </p:txBody>
      </p:sp>
      <p:sp>
        <p:nvSpPr>
          <p:cNvPr id="9" name="Rounded Rectangle 8"/>
          <p:cNvSpPr/>
          <p:nvPr/>
        </p:nvSpPr>
        <p:spPr>
          <a:xfrm>
            <a:off x="71406" y="4286256"/>
            <a:ext cx="3643338" cy="1643074"/>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nSpc>
                <a:spcPct val="200000"/>
              </a:lnSpc>
            </a:pPr>
            <a:r>
              <a:rPr lang="fa-IR" sz="2000" b="1" dirty="0" smtClean="0">
                <a:cs typeface="B Titr" pitchFamily="2" charset="-78"/>
              </a:rPr>
              <a:t>[جملات پرسشی یکی از پر کاربرد ترین گونه های </a:t>
            </a:r>
            <a:r>
              <a:rPr lang="fa-IR" sz="2000" b="1" dirty="0" smtClean="0">
                <a:solidFill>
                  <a:srgbClr val="7030A0"/>
                </a:solidFill>
                <a:cs typeface="B Titr" pitchFamily="2" charset="-78"/>
              </a:rPr>
              <a:t>"شبه خبر" </a:t>
            </a:r>
            <a:r>
              <a:rPr lang="fa-IR" sz="2000" b="1" dirty="0" smtClean="0">
                <a:cs typeface="B Titr" pitchFamily="2" charset="-78"/>
              </a:rPr>
              <a:t>به شمار می رود]</a:t>
            </a:r>
            <a:endParaRPr lang="fa-IR" sz="2000" b="1" dirty="0">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045"/>
          <p:cNvPicPr>
            <a:picLocks noChangeAspect="1" noChangeArrowheads="1"/>
          </p:cNvPicPr>
          <p:nvPr/>
        </p:nvPicPr>
        <p:blipFill>
          <a:blip r:embed="rId3" cstate="email">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1692275" y="1268413"/>
            <a:ext cx="6408738" cy="4321175"/>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060734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flipH="1">
            <a:off x="6286512" y="500042"/>
            <a:ext cx="257176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 پيام خبر</a:t>
            </a:r>
            <a:endParaRPr lang="en-US" sz="3200" dirty="0">
              <a:cs typeface="B Titr" pitchFamily="2" charset="-78"/>
            </a:endParaRPr>
          </a:p>
        </p:txBody>
      </p:sp>
      <p:sp>
        <p:nvSpPr>
          <p:cNvPr id="4" name="TextBox 3"/>
          <p:cNvSpPr txBox="1"/>
          <p:nvPr/>
        </p:nvSpPr>
        <p:spPr>
          <a:xfrm>
            <a:off x="285720" y="1590586"/>
            <a:ext cx="8429684" cy="1052596"/>
          </a:xfrm>
          <a:prstGeom prst="rect">
            <a:avLst/>
          </a:prstGeom>
          <a:noFill/>
        </p:spPr>
        <p:txBody>
          <a:bodyPr wrap="square" rtlCol="1">
            <a:spAutoFit/>
          </a:bodyPr>
          <a:lstStyle/>
          <a:p>
            <a:pPr algn="justLow">
              <a:lnSpc>
                <a:spcPct val="130000"/>
              </a:lnSpc>
            </a:pPr>
            <a:r>
              <a:rPr lang="fa-IR" sz="2400" dirty="0" smtClean="0">
                <a:cs typeface="B Titr" pitchFamily="2" charset="-78"/>
              </a:rPr>
              <a:t>گاهی در ورای آنچه بیان می شود، پیامی نهفته است که ضمیر ناخودآگاهِ مخاطب را هدف گرفته است.</a:t>
            </a:r>
            <a:endParaRPr lang="fa-IR" sz="2400" dirty="0">
              <a:cs typeface="B Titr" pitchFamily="2" charset="-78"/>
            </a:endParaRPr>
          </a:p>
        </p:txBody>
      </p:sp>
      <p:pic>
        <p:nvPicPr>
          <p:cNvPr id="6" name="Picture 5" descr="16.jpg"/>
          <p:cNvPicPr>
            <a:picLocks noChangeAspect="1"/>
          </p:cNvPicPr>
          <p:nvPr/>
        </p:nvPicPr>
        <p:blipFill>
          <a:blip r:embed="rId3" cstate="email"/>
          <a:stretch>
            <a:fillRect/>
          </a:stretch>
        </p:blipFill>
        <p:spPr>
          <a:xfrm>
            <a:off x="214282" y="2643182"/>
            <a:ext cx="6000791" cy="4059910"/>
          </a:xfrm>
          <a:prstGeom prst="rect">
            <a:avLst/>
          </a:prstGeom>
        </p:spPr>
      </p:pic>
      <p:sp>
        <p:nvSpPr>
          <p:cNvPr id="10" name="Rounded Rectangle 9"/>
          <p:cNvSpPr/>
          <p:nvPr/>
        </p:nvSpPr>
        <p:spPr>
          <a:xfrm>
            <a:off x="6357950" y="2643182"/>
            <a:ext cx="2571768" cy="4143404"/>
          </a:xfrm>
          <a:prstGeom prst="roundRect">
            <a:avLst>
              <a:gd name="adj" fmla="val 5241"/>
            </a:avLst>
          </a:prstGeom>
          <a:solidFill>
            <a:schemeClr val="accent4">
              <a:lumMod val="40000"/>
              <a:lumOff val="60000"/>
            </a:schemeClr>
          </a:solidFill>
          <a:scene3d>
            <a:camera prst="perspectiveBelow"/>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50000"/>
              </a:lnSpc>
            </a:pPr>
            <a:r>
              <a:rPr lang="fa-IR" sz="2000" b="1" dirty="0" smtClean="0">
                <a:solidFill>
                  <a:srgbClr val="7030A0"/>
                </a:solidFill>
                <a:cs typeface="B Zar" pitchFamily="2" charset="-78"/>
              </a:rPr>
              <a:t>[</a:t>
            </a:r>
            <a:r>
              <a:rPr lang="fa-IR" sz="2000" b="1" dirty="0" smtClean="0">
                <a:cs typeface="B Zar" pitchFamily="2" charset="-78"/>
              </a:rPr>
              <a:t>پیام و لایه ی زیرین عکس و متن:</a:t>
            </a:r>
            <a:r>
              <a:rPr lang="fa-IR" sz="2000" b="1" dirty="0" smtClean="0">
                <a:solidFill>
                  <a:srgbClr val="7030A0"/>
                </a:solidFill>
                <a:cs typeface="B Zar" pitchFamily="2" charset="-78"/>
              </a:rPr>
              <a:t> فارغ از برداشت های "افراط و تفریط" گونه، حقیقت آن است که آمریکا در طول جنگ، رفتاری انسان دوستانه با نظامیان عراقی و به طریق اولی با غیر نظامیان داشته]</a:t>
            </a:r>
            <a:endParaRPr lang="fa-IR" sz="2000" b="1" dirty="0">
              <a:solidFill>
                <a:srgbClr val="7030A0"/>
              </a:solidFill>
              <a:cs typeface="B Za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261240_738.jpg"/>
          <p:cNvPicPr>
            <a:picLocks noChangeAspect="1"/>
          </p:cNvPicPr>
          <p:nvPr/>
        </p:nvPicPr>
        <p:blipFill>
          <a:blip r:embed="rId3" cstate="email"/>
          <a:stretch>
            <a:fillRect/>
          </a:stretch>
        </p:blipFill>
        <p:spPr>
          <a:xfrm>
            <a:off x="376531" y="2500307"/>
            <a:ext cx="8390939" cy="3500461"/>
          </a:xfrm>
          <a:prstGeom prst="rect">
            <a:avLst/>
          </a:prstGeom>
        </p:spPr>
      </p:pic>
      <p:sp>
        <p:nvSpPr>
          <p:cNvPr id="4" name="TextBox 3"/>
          <p:cNvSpPr txBox="1"/>
          <p:nvPr/>
        </p:nvSpPr>
        <p:spPr>
          <a:xfrm>
            <a:off x="500034" y="1597871"/>
            <a:ext cx="8358246" cy="830997"/>
          </a:xfrm>
          <a:prstGeom prst="rect">
            <a:avLst/>
          </a:prstGeom>
          <a:noFill/>
        </p:spPr>
        <p:txBody>
          <a:bodyPr wrap="square" rtlCol="1">
            <a:spAutoFit/>
          </a:bodyPr>
          <a:lstStyle/>
          <a:p>
            <a:pPr>
              <a:lnSpc>
                <a:spcPct val="120000"/>
              </a:lnSpc>
            </a:pPr>
            <a:r>
              <a:rPr lang="fa-IR" sz="2000" dirty="0" smtClean="0">
                <a:cs typeface="B Titr" pitchFamily="2" charset="-78"/>
              </a:rPr>
              <a:t>دو حامل پیام (صوت، تصویر، کلمه) وقتی به صورت مکرر در کنار هم قرار گیرند، بار مفهومی و معنایی آن به پیام همنشین تسری می یابد. </a:t>
            </a:r>
            <a:endParaRPr lang="fa-IR" sz="2000" dirty="0">
              <a:cs typeface="B Titr" pitchFamily="2" charset="-78"/>
            </a:endParaRPr>
          </a:p>
        </p:txBody>
      </p:sp>
      <p:sp>
        <p:nvSpPr>
          <p:cNvPr id="6" name="TextBox 5"/>
          <p:cNvSpPr txBox="1"/>
          <p:nvPr/>
        </p:nvSpPr>
        <p:spPr>
          <a:xfrm>
            <a:off x="549104" y="6172162"/>
            <a:ext cx="8377614" cy="400110"/>
          </a:xfrm>
          <a:prstGeom prst="rect">
            <a:avLst/>
          </a:prstGeom>
          <a:noFill/>
        </p:spPr>
        <p:txBody>
          <a:bodyPr wrap="none" rtlCol="1">
            <a:spAutoFit/>
          </a:bodyPr>
          <a:lstStyle/>
          <a:p>
            <a:pPr algn="ctr"/>
            <a:r>
              <a:rPr lang="fa-IR" sz="2000" b="1" dirty="0" smtClean="0">
                <a:solidFill>
                  <a:srgbClr val="7030A0"/>
                </a:solidFill>
                <a:cs typeface="B Zar" pitchFamily="2" charset="-78"/>
              </a:rPr>
              <a:t>[در 13 تصویر اول مربوط به واژه ی </a:t>
            </a:r>
            <a:r>
              <a:rPr lang="fa-IR" sz="2000" b="1" dirty="0" smtClean="0">
                <a:cs typeface="B Zar" pitchFamily="2" charset="-78"/>
              </a:rPr>
              <a:t>"اسلام"</a:t>
            </a:r>
            <a:r>
              <a:rPr lang="fa-IR" sz="2000" b="1" dirty="0" smtClean="0">
                <a:solidFill>
                  <a:srgbClr val="7030A0"/>
                </a:solidFill>
                <a:cs typeface="B Zar" pitchFamily="2" charset="-78"/>
              </a:rPr>
              <a:t>، 4 مورد آن حاوی پیام های ضد اسلامی است]</a:t>
            </a:r>
            <a:endParaRPr lang="fa-IR" sz="2000" b="1" dirty="0">
              <a:solidFill>
                <a:srgbClr val="7030A0"/>
              </a:solidFill>
              <a:cs typeface="B Zar" pitchFamily="2" charset="-78"/>
            </a:endParaRPr>
          </a:p>
        </p:txBody>
      </p:sp>
      <p:sp>
        <p:nvSpPr>
          <p:cNvPr id="7" name="Chevron 6"/>
          <p:cNvSpPr/>
          <p:nvPr/>
        </p:nvSpPr>
        <p:spPr>
          <a:xfrm flipH="1">
            <a:off x="6286512" y="500042"/>
            <a:ext cx="257176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8. همنشینی</a:t>
            </a:r>
            <a:endParaRPr lang="en-US" sz="3200" dirty="0">
              <a:cs typeface="B Tit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2877" y="2013539"/>
            <a:ext cx="8358246" cy="772519"/>
          </a:xfrm>
          <a:prstGeom prst="rect">
            <a:avLst/>
          </a:prstGeom>
          <a:noFill/>
        </p:spPr>
        <p:txBody>
          <a:bodyPr wrap="square" rtlCol="1">
            <a:spAutoFit/>
          </a:bodyPr>
          <a:lstStyle/>
          <a:p>
            <a:pPr algn="justLow">
              <a:lnSpc>
                <a:spcPct val="130000"/>
              </a:lnSpc>
            </a:pPr>
            <a:r>
              <a:rPr lang="fa-IR" sz="1700" b="1" dirty="0" smtClean="0">
                <a:solidFill>
                  <a:srgbClr val="7030A0"/>
                </a:solidFill>
                <a:cs typeface="B Zar" pitchFamily="2" charset="-78"/>
              </a:rPr>
              <a:t>«همانطور که می دانیم...»، «از آنجایی که...»، «پر واضح است...»، «آیا جزایر </a:t>
            </a:r>
            <a:r>
              <a:rPr lang="fa-IR" sz="1700" b="1" u="sng" dirty="0" smtClean="0">
                <a:solidFill>
                  <a:srgbClr val="7030A0"/>
                </a:solidFill>
                <a:cs typeface="B Zar" pitchFamily="2" charset="-78"/>
              </a:rPr>
              <a:t>فارکلند</a:t>
            </a:r>
            <a:r>
              <a:rPr lang="fa-IR" sz="1700" b="1" dirty="0" smtClean="0">
                <a:solidFill>
                  <a:srgbClr val="7030A0"/>
                </a:solidFill>
                <a:cs typeface="B Zar" pitchFamily="2" charset="-78"/>
              </a:rPr>
              <a:t> متعلق به انگلستان است؟»، «مقاله: بررسی مشروعیت یا عدم مشروعیت </a:t>
            </a:r>
            <a:r>
              <a:rPr lang="fa-IR" sz="1700" b="1" u="sng" dirty="0" smtClean="0">
                <a:solidFill>
                  <a:srgbClr val="7030A0"/>
                </a:solidFill>
                <a:cs typeface="B Zar" pitchFamily="2" charset="-78"/>
              </a:rPr>
              <a:t>حق</a:t>
            </a:r>
            <a:r>
              <a:rPr lang="fa-IR" sz="1700" b="1" dirty="0" smtClean="0">
                <a:solidFill>
                  <a:srgbClr val="7030A0"/>
                </a:solidFill>
                <a:cs typeface="B Zar" pitchFamily="2" charset="-78"/>
              </a:rPr>
              <a:t> وتو»، «کریستف کلمب چگونه </a:t>
            </a:r>
            <a:r>
              <a:rPr lang="fa-IR" sz="1700" b="1" u="sng" dirty="0" smtClean="0">
                <a:solidFill>
                  <a:srgbClr val="7030A0"/>
                </a:solidFill>
                <a:cs typeface="B Zar" pitchFamily="2" charset="-78"/>
              </a:rPr>
              <a:t>آمریکا</a:t>
            </a:r>
            <a:r>
              <a:rPr lang="fa-IR" sz="1700" b="1" dirty="0" smtClean="0">
                <a:solidFill>
                  <a:srgbClr val="7030A0"/>
                </a:solidFill>
                <a:cs typeface="B Zar" pitchFamily="2" charset="-78"/>
              </a:rPr>
              <a:t> را کشف کرد؟».</a:t>
            </a:r>
            <a:endParaRPr lang="fa-IR" sz="1700" b="1" dirty="0">
              <a:solidFill>
                <a:srgbClr val="7030A0"/>
              </a:solidFill>
              <a:cs typeface="B Zar" pitchFamily="2" charset="-78"/>
            </a:endParaRPr>
          </a:p>
        </p:txBody>
      </p:sp>
      <p:pic>
        <p:nvPicPr>
          <p:cNvPr id="6" name="Picture 5" descr="17.jpg"/>
          <p:cNvPicPr>
            <a:picLocks noChangeAspect="1"/>
          </p:cNvPicPr>
          <p:nvPr/>
        </p:nvPicPr>
        <p:blipFill>
          <a:blip r:embed="rId3" cstate="email"/>
          <a:stretch>
            <a:fillRect/>
          </a:stretch>
        </p:blipFill>
        <p:spPr>
          <a:xfrm>
            <a:off x="743469" y="2786058"/>
            <a:ext cx="7657063" cy="3900768"/>
          </a:xfrm>
          <a:prstGeom prst="rect">
            <a:avLst/>
          </a:prstGeom>
        </p:spPr>
      </p:pic>
      <p:sp>
        <p:nvSpPr>
          <p:cNvPr id="8" name="Chevron 7"/>
          <p:cNvSpPr/>
          <p:nvPr/>
        </p:nvSpPr>
        <p:spPr>
          <a:xfrm flipH="1">
            <a:off x="5429256" y="500042"/>
            <a:ext cx="3429024"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9. مفروض انگاری</a:t>
            </a:r>
            <a:endParaRPr lang="en-US" sz="3200" dirty="0">
              <a:cs typeface="B Titr" pitchFamily="2" charset="-78"/>
            </a:endParaRPr>
          </a:p>
        </p:txBody>
      </p:sp>
      <p:sp>
        <p:nvSpPr>
          <p:cNvPr id="4" name="TextBox 3"/>
          <p:cNvSpPr txBox="1"/>
          <p:nvPr/>
        </p:nvSpPr>
        <p:spPr>
          <a:xfrm>
            <a:off x="1071538" y="1610013"/>
            <a:ext cx="7358114" cy="461665"/>
          </a:xfrm>
          <a:prstGeom prst="rect">
            <a:avLst/>
          </a:prstGeom>
          <a:noFill/>
        </p:spPr>
        <p:txBody>
          <a:bodyPr wrap="square" rtlCol="1">
            <a:spAutoFit/>
          </a:bodyPr>
          <a:lstStyle/>
          <a:p>
            <a:r>
              <a:rPr lang="fa-IR" sz="2400" dirty="0" smtClean="0">
                <a:cs typeface="B Titr" pitchFamily="2" charset="-78"/>
              </a:rPr>
              <a:t>مسلم دانستن چیزی و ارائه ی خبر یا تحلیل بر مبنای آن.</a:t>
            </a:r>
            <a:endParaRPr lang="fa-IR" sz="2400" dirty="0">
              <a:cs typeface="B Titr" pitchFamily="2" charset="-78"/>
            </a:endParaRPr>
          </a:p>
        </p:txBody>
      </p:sp>
      <p:sp>
        <p:nvSpPr>
          <p:cNvPr id="9" name="Rounded Rectangle 8"/>
          <p:cNvSpPr/>
          <p:nvPr/>
        </p:nvSpPr>
        <p:spPr>
          <a:xfrm>
            <a:off x="214282" y="4643446"/>
            <a:ext cx="3643338" cy="1643074"/>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50000"/>
              </a:lnSpc>
            </a:pPr>
            <a:r>
              <a:rPr lang="fa-IR" sz="2200" b="1" dirty="0" smtClean="0">
                <a:solidFill>
                  <a:srgbClr val="7030A0"/>
                </a:solidFill>
                <a:cs typeface="B Zar" pitchFamily="2" charset="-78"/>
              </a:rPr>
              <a:t>[در عبارت </a:t>
            </a:r>
            <a:r>
              <a:rPr lang="fa-IR" sz="2200" b="1" dirty="0" smtClean="0">
                <a:solidFill>
                  <a:schemeClr val="tx1"/>
                </a:solidFill>
                <a:cs typeface="B Zar" pitchFamily="2" charset="-78"/>
              </a:rPr>
              <a:t>"تکذیب وعده"</a:t>
            </a:r>
            <a:r>
              <a:rPr lang="fa-IR" sz="2200" b="1" dirty="0" smtClean="0">
                <a:solidFill>
                  <a:srgbClr val="7030A0"/>
                </a:solidFill>
                <a:cs typeface="B Zar" pitchFamily="2" charset="-78"/>
              </a:rPr>
              <a:t>، وعده دادن رئیس جمهور مفروض است]</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00034" y="5457782"/>
            <a:ext cx="8143932" cy="400110"/>
          </a:xfrm>
          <a:prstGeom prst="rect">
            <a:avLst/>
          </a:prstGeom>
          <a:noFill/>
        </p:spPr>
        <p:txBody>
          <a:bodyPr wrap="square" rtlCol="1">
            <a:spAutoFit/>
          </a:bodyPr>
          <a:lstStyle/>
          <a:p>
            <a:pPr algn="ctr"/>
            <a:r>
              <a:rPr lang="fa-IR" sz="2000" b="1" dirty="0" smtClean="0">
                <a:cs typeface="B Zar" pitchFamily="2" charset="-78"/>
              </a:rPr>
              <a:t>[توافق ایران و آمریکا مفروض است و تکذیب آن به طور غیر مستقیم کذب انگاشته شده]</a:t>
            </a:r>
            <a:endParaRPr lang="fa-IR" sz="2000" b="1" dirty="0">
              <a:cs typeface="B Zar" pitchFamily="2" charset="-78"/>
            </a:endParaRPr>
          </a:p>
        </p:txBody>
      </p:sp>
      <p:pic>
        <p:nvPicPr>
          <p:cNvPr id="5" name="Picture 4" descr="18.jpg"/>
          <p:cNvPicPr>
            <a:picLocks noChangeAspect="1"/>
          </p:cNvPicPr>
          <p:nvPr/>
        </p:nvPicPr>
        <p:blipFill>
          <a:blip r:embed="rId3" cstate="email"/>
          <a:stretch>
            <a:fillRect/>
          </a:stretch>
        </p:blipFill>
        <p:spPr>
          <a:xfrm>
            <a:off x="539379" y="1030443"/>
            <a:ext cx="8065243" cy="397019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19.jpg"/>
          <p:cNvPicPr>
            <a:picLocks noChangeAspect="1"/>
          </p:cNvPicPr>
          <p:nvPr/>
        </p:nvPicPr>
        <p:blipFill>
          <a:blip r:embed="rId3" cstate="email"/>
          <a:stretch>
            <a:fillRect/>
          </a:stretch>
        </p:blipFill>
        <p:spPr>
          <a:xfrm>
            <a:off x="928662" y="2786058"/>
            <a:ext cx="7286676" cy="3861914"/>
          </a:xfrm>
          <a:prstGeom prst="rect">
            <a:avLst/>
          </a:prstGeom>
        </p:spPr>
      </p:pic>
      <p:sp>
        <p:nvSpPr>
          <p:cNvPr id="4" name="TextBox 3"/>
          <p:cNvSpPr txBox="1"/>
          <p:nvPr/>
        </p:nvSpPr>
        <p:spPr>
          <a:xfrm>
            <a:off x="428596" y="1500174"/>
            <a:ext cx="8358246" cy="1269578"/>
          </a:xfrm>
          <a:prstGeom prst="rect">
            <a:avLst/>
          </a:prstGeom>
          <a:noFill/>
        </p:spPr>
        <p:txBody>
          <a:bodyPr wrap="square" rtlCol="1">
            <a:spAutoFit/>
          </a:bodyPr>
          <a:lstStyle/>
          <a:p>
            <a:pPr>
              <a:lnSpc>
                <a:spcPct val="130000"/>
              </a:lnSpc>
            </a:pPr>
            <a:r>
              <a:rPr lang="fa-IR" sz="2000" b="1" dirty="0" smtClean="0">
                <a:cs typeface="B Titr" pitchFamily="2" charset="-78"/>
              </a:rPr>
              <a:t>سؤالاتی که عموماً با "چرا" و "چگونه" پرسیده می شود و در نظر سنجی ها هم بسیار کاربرد دارد. این مفهوم از مهم ترین شقوق "مفروض انگاری" است که به دلیل اهمیت آن به طور مجزا آورده شده. </a:t>
            </a:r>
            <a:endParaRPr lang="fa-IR" sz="2000" b="1" dirty="0">
              <a:cs typeface="B Titr" pitchFamily="2" charset="-78"/>
            </a:endParaRPr>
          </a:p>
        </p:txBody>
      </p:sp>
      <p:sp>
        <p:nvSpPr>
          <p:cNvPr id="7" name="Chevron 6"/>
          <p:cNvSpPr/>
          <p:nvPr/>
        </p:nvSpPr>
        <p:spPr>
          <a:xfrm flipH="1">
            <a:off x="5429256" y="500042"/>
            <a:ext cx="3429024"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10. سوالات القایی</a:t>
            </a:r>
            <a:endParaRPr lang="en-US" sz="3200" dirty="0">
              <a:cs typeface="B Titr" pitchFamily="2" charset="-78"/>
            </a:endParaRPr>
          </a:p>
        </p:txBody>
      </p:sp>
      <p:sp>
        <p:nvSpPr>
          <p:cNvPr id="8" name="Rounded Rectangle 7"/>
          <p:cNvSpPr/>
          <p:nvPr/>
        </p:nvSpPr>
        <p:spPr>
          <a:xfrm>
            <a:off x="4214810" y="4071942"/>
            <a:ext cx="5000660" cy="2071702"/>
          </a:xfrm>
          <a:prstGeom prst="roundRect">
            <a:avLst>
              <a:gd name="adj" fmla="val 5241"/>
            </a:avLst>
          </a:prstGeom>
          <a:solidFill>
            <a:schemeClr val="accent4">
              <a:lumMod val="40000"/>
              <a:lumOff val="60000"/>
            </a:schemeClr>
          </a:solidFill>
          <a:scene3d>
            <a:camera prst="perspectiveContrastingLef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50000"/>
              </a:lnSpc>
            </a:pPr>
            <a:r>
              <a:rPr lang="fa-IR" sz="2200" b="1" dirty="0" smtClean="0">
                <a:solidFill>
                  <a:srgbClr val="7030A0"/>
                </a:solidFill>
                <a:cs typeface="B Zar" pitchFamily="2" charset="-78"/>
              </a:rPr>
              <a:t>[انتخاب هر یک از گزینه های موجود به منزله ی تأیید وجود </a:t>
            </a:r>
            <a:r>
              <a:rPr lang="fa-IR" sz="2200" b="1" dirty="0" smtClean="0">
                <a:solidFill>
                  <a:schemeClr val="tx1"/>
                </a:solidFill>
                <a:cs typeface="B Zar" pitchFamily="2" charset="-78"/>
              </a:rPr>
              <a:t>"بحران"</a:t>
            </a:r>
            <a:r>
              <a:rPr lang="fa-IR" sz="2200" b="1" dirty="0" smtClean="0">
                <a:solidFill>
                  <a:srgbClr val="7030A0"/>
                </a:solidFill>
                <a:cs typeface="B Zar" pitchFamily="2" charset="-78"/>
              </a:rPr>
              <a:t> در کشور است]</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20.jpg"/>
          <p:cNvPicPr>
            <a:picLocks noChangeAspect="1"/>
          </p:cNvPicPr>
          <p:nvPr/>
        </p:nvPicPr>
        <p:blipFill>
          <a:blip r:embed="rId3" cstate="email"/>
          <a:stretch>
            <a:fillRect/>
          </a:stretch>
        </p:blipFill>
        <p:spPr>
          <a:xfrm>
            <a:off x="553090" y="571480"/>
            <a:ext cx="8037821" cy="4970302"/>
          </a:xfrm>
          <a:prstGeom prst="rect">
            <a:avLst/>
          </a:prstGeom>
        </p:spPr>
      </p:pic>
      <p:sp>
        <p:nvSpPr>
          <p:cNvPr id="5" name="TextBox 4"/>
          <p:cNvSpPr txBox="1"/>
          <p:nvPr/>
        </p:nvSpPr>
        <p:spPr>
          <a:xfrm>
            <a:off x="714348" y="5666519"/>
            <a:ext cx="7715304" cy="1015663"/>
          </a:xfrm>
          <a:prstGeom prst="rect">
            <a:avLst/>
          </a:prstGeom>
          <a:noFill/>
        </p:spPr>
        <p:txBody>
          <a:bodyPr wrap="square" rtlCol="1">
            <a:spAutoFit/>
          </a:bodyPr>
          <a:lstStyle/>
          <a:p>
            <a:pPr algn="justLow">
              <a:lnSpc>
                <a:spcPct val="150000"/>
              </a:lnSpc>
            </a:pPr>
            <a:r>
              <a:rPr lang="fa-IR" sz="2000" dirty="0" smtClean="0">
                <a:cs typeface="B Titr" pitchFamily="2" charset="-78"/>
              </a:rPr>
              <a:t>[آنچه در این پرسش مسلم فرض شده یکی حمله بودن سخن مطهری است و دیگری تقلیدی بودن آن]</a:t>
            </a:r>
            <a:endParaRPr lang="fa-IR" sz="2000" dirty="0">
              <a:cs typeface="B Tit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22.jpg"/>
          <p:cNvPicPr>
            <a:picLocks noChangeAspect="1"/>
          </p:cNvPicPr>
          <p:nvPr/>
        </p:nvPicPr>
        <p:blipFill>
          <a:blip r:embed="rId3" cstate="email"/>
          <a:stretch>
            <a:fillRect/>
          </a:stretch>
        </p:blipFill>
        <p:spPr>
          <a:xfrm>
            <a:off x="246332" y="2357431"/>
            <a:ext cx="5275830" cy="4214842"/>
          </a:xfrm>
          <a:prstGeom prst="rect">
            <a:avLst/>
          </a:prstGeom>
        </p:spPr>
      </p:pic>
      <p:sp>
        <p:nvSpPr>
          <p:cNvPr id="8" name="Chevron 7"/>
          <p:cNvSpPr/>
          <p:nvPr/>
        </p:nvSpPr>
        <p:spPr>
          <a:xfrm flipH="1">
            <a:off x="6786578" y="500042"/>
            <a:ext cx="2071702"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11. تعدی</a:t>
            </a:r>
            <a:endParaRPr lang="en-US" sz="3200" dirty="0">
              <a:cs typeface="B Titr" pitchFamily="2" charset="-78"/>
            </a:endParaRPr>
          </a:p>
        </p:txBody>
      </p:sp>
      <p:sp>
        <p:nvSpPr>
          <p:cNvPr id="5" name="TextBox 4"/>
          <p:cNvSpPr txBox="1"/>
          <p:nvPr/>
        </p:nvSpPr>
        <p:spPr>
          <a:xfrm>
            <a:off x="285720" y="1500174"/>
            <a:ext cx="8429684" cy="1052596"/>
          </a:xfrm>
          <a:prstGeom prst="rect">
            <a:avLst/>
          </a:prstGeom>
          <a:noFill/>
        </p:spPr>
        <p:txBody>
          <a:bodyPr wrap="square" rtlCol="1">
            <a:spAutoFit/>
          </a:bodyPr>
          <a:lstStyle/>
          <a:p>
            <a:pPr algn="justLow">
              <a:lnSpc>
                <a:spcPct val="130000"/>
              </a:lnSpc>
            </a:pPr>
            <a:r>
              <a:rPr lang="fa-IR" sz="2400" b="1" dirty="0" smtClean="0">
                <a:cs typeface="B Titr" pitchFamily="2" charset="-78"/>
              </a:rPr>
              <a:t> اصطلاحی است در ریاضی، معطوف به این قضیه ی منطقی که اگر </a:t>
            </a:r>
            <a:r>
              <a:rPr lang="en-US" sz="2400" b="1" dirty="0" smtClean="0">
                <a:cs typeface="B Titr" pitchFamily="2" charset="-78"/>
              </a:rPr>
              <a:t>B = A  </a:t>
            </a:r>
            <a:r>
              <a:rPr lang="fa-IR" sz="2400" b="1" dirty="0" smtClean="0">
                <a:cs typeface="B Titr" pitchFamily="2" charset="-78"/>
              </a:rPr>
              <a:t>و</a:t>
            </a:r>
            <a:r>
              <a:rPr lang="en-US" sz="2400" b="1" dirty="0" smtClean="0">
                <a:cs typeface="B Titr" pitchFamily="2" charset="-78"/>
              </a:rPr>
              <a:t>       C =B </a:t>
            </a:r>
            <a:r>
              <a:rPr lang="fa-IR" sz="2400" b="1" dirty="0" smtClean="0">
                <a:cs typeface="B Titr" pitchFamily="2" charset="-78"/>
              </a:rPr>
              <a:t>باشد، پس </a:t>
            </a:r>
            <a:r>
              <a:rPr lang="en-US" sz="2400" b="1" dirty="0" smtClean="0">
                <a:cs typeface="B Titr" pitchFamily="2" charset="-78"/>
              </a:rPr>
              <a:t>C = A </a:t>
            </a:r>
            <a:r>
              <a:rPr lang="fa-IR" sz="2400" b="1" dirty="0" smtClean="0">
                <a:cs typeface="B Titr" pitchFamily="2" charset="-78"/>
              </a:rPr>
              <a:t>است.</a:t>
            </a:r>
            <a:endParaRPr lang="fa-IR" sz="2400" b="1" dirty="0">
              <a:cs typeface="B Titr" pitchFamily="2" charset="-78"/>
            </a:endParaRPr>
          </a:p>
        </p:txBody>
      </p:sp>
      <p:sp>
        <p:nvSpPr>
          <p:cNvPr id="9" name="Rounded Rectangle 8"/>
          <p:cNvSpPr/>
          <p:nvPr/>
        </p:nvSpPr>
        <p:spPr>
          <a:xfrm>
            <a:off x="5429256" y="2643182"/>
            <a:ext cx="3500462" cy="4143404"/>
          </a:xfrm>
          <a:prstGeom prst="roundRect">
            <a:avLst>
              <a:gd name="adj" fmla="val 5241"/>
            </a:avLst>
          </a:prstGeom>
          <a:solidFill>
            <a:schemeClr val="accent4">
              <a:lumMod val="40000"/>
              <a:lumOff val="60000"/>
            </a:schemeClr>
          </a:solidFill>
          <a:scene3d>
            <a:camera prst="perspectiveBelow"/>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30000"/>
              </a:lnSpc>
            </a:pPr>
            <a:r>
              <a:rPr lang="fa-IR" sz="2200" b="1" dirty="0" smtClean="0">
                <a:solidFill>
                  <a:srgbClr val="7030A0"/>
                </a:solidFill>
                <a:cs typeface="B Zar" pitchFamily="2" charset="-78"/>
              </a:rPr>
              <a:t>[ماجرای </a:t>
            </a:r>
            <a:r>
              <a:rPr lang="fa-IR" sz="2200" b="1" dirty="0" smtClean="0">
                <a:solidFill>
                  <a:schemeClr val="tx1"/>
                </a:solidFill>
                <a:cs typeface="B Zar" pitchFamily="2" charset="-78"/>
              </a:rPr>
              <a:t>"توهین دولت به بیت امام" </a:t>
            </a:r>
            <a:r>
              <a:rPr lang="fa-IR" sz="2200" b="1" dirty="0" smtClean="0">
                <a:solidFill>
                  <a:srgbClr val="7030A0"/>
                </a:solidFill>
                <a:cs typeface="B Zar" pitchFamily="2" charset="-78"/>
              </a:rPr>
              <a:t>موضوعی بود که بعضی رسانه ها به صورت زنجیره ای برای چند روز تمرکز خود را معطوف به آن کردند و در این میان روزنامه ی آفتاب یزد صفحه ی اول خود را از 24 بهمن تا 2 اسفند 86 به این موضوع اختصاص داد]</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23.jpg"/>
          <p:cNvPicPr>
            <a:picLocks noChangeAspect="1"/>
          </p:cNvPicPr>
          <p:nvPr/>
        </p:nvPicPr>
        <p:blipFill>
          <a:blip r:embed="rId3" cstate="email"/>
          <a:stretch>
            <a:fillRect/>
          </a:stretch>
        </p:blipFill>
        <p:spPr>
          <a:xfrm>
            <a:off x="821521" y="2143116"/>
            <a:ext cx="7500958" cy="4429156"/>
          </a:xfrm>
          <a:prstGeom prst="rect">
            <a:avLst/>
          </a:prstGeom>
        </p:spPr>
      </p:pic>
      <p:sp>
        <p:nvSpPr>
          <p:cNvPr id="7" name="Chevron 6"/>
          <p:cNvSpPr/>
          <p:nvPr/>
        </p:nvSpPr>
        <p:spPr>
          <a:xfrm flipH="1">
            <a:off x="6786578" y="500042"/>
            <a:ext cx="2071702"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12. تعمیم</a:t>
            </a:r>
            <a:endParaRPr lang="en-US" sz="3200" dirty="0">
              <a:cs typeface="B Titr" pitchFamily="2" charset="-78"/>
            </a:endParaRPr>
          </a:p>
        </p:txBody>
      </p:sp>
      <p:sp>
        <p:nvSpPr>
          <p:cNvPr id="4" name="TextBox 3"/>
          <p:cNvSpPr txBox="1"/>
          <p:nvPr/>
        </p:nvSpPr>
        <p:spPr>
          <a:xfrm>
            <a:off x="178563" y="1643050"/>
            <a:ext cx="8786874" cy="461665"/>
          </a:xfrm>
          <a:prstGeom prst="rect">
            <a:avLst/>
          </a:prstGeom>
          <a:noFill/>
        </p:spPr>
        <p:txBody>
          <a:bodyPr wrap="square" rtlCol="1">
            <a:spAutoFit/>
          </a:bodyPr>
          <a:lstStyle/>
          <a:p>
            <a:r>
              <a:rPr lang="fa-IR" sz="2400" dirty="0" smtClean="0">
                <a:cs typeface="B Titr" pitchFamily="2" charset="-78"/>
              </a:rPr>
              <a:t>موضع یا فعل یک جزء از یک مجموعه، مواضع و افعال کل مجموعه تلقی می شود.</a:t>
            </a:r>
            <a:endParaRPr lang="fa-IR" sz="2400" dirty="0">
              <a:cs typeface="B Titr" pitchFamily="2" charset="-78"/>
            </a:endParaRPr>
          </a:p>
        </p:txBody>
      </p:sp>
      <p:sp>
        <p:nvSpPr>
          <p:cNvPr id="8" name="Rounded Rectangle 7"/>
          <p:cNvSpPr/>
          <p:nvPr/>
        </p:nvSpPr>
        <p:spPr>
          <a:xfrm>
            <a:off x="214282" y="4643446"/>
            <a:ext cx="3643338" cy="1714512"/>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30000"/>
              </a:lnSpc>
            </a:pPr>
            <a:r>
              <a:rPr lang="fa-IR" sz="2200" b="1" dirty="0" smtClean="0">
                <a:solidFill>
                  <a:srgbClr val="7030A0"/>
                </a:solidFill>
                <a:cs typeface="B Zar" pitchFamily="2" charset="-78"/>
              </a:rPr>
              <a:t>[آنچه در متن کیهان 6 تیر 91 آمده اظهارات "وزیر جنگ سابق" اسرائیل است که از آن تعبیر به "اسرائیل" شده]</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26.jpg"/>
          <p:cNvPicPr>
            <a:picLocks noChangeAspect="1"/>
          </p:cNvPicPr>
          <p:nvPr/>
        </p:nvPicPr>
        <p:blipFill>
          <a:blip r:embed="rId3" cstate="email"/>
          <a:stretch>
            <a:fillRect/>
          </a:stretch>
        </p:blipFill>
        <p:spPr>
          <a:xfrm>
            <a:off x="443907" y="2163920"/>
            <a:ext cx="8485811" cy="4336914"/>
          </a:xfrm>
          <a:prstGeom prst="rect">
            <a:avLst/>
          </a:prstGeom>
        </p:spPr>
      </p:pic>
      <p:sp>
        <p:nvSpPr>
          <p:cNvPr id="7" name="Chevron 6"/>
          <p:cNvSpPr/>
          <p:nvPr/>
        </p:nvSpPr>
        <p:spPr>
          <a:xfrm flipH="1">
            <a:off x="6572264" y="500042"/>
            <a:ext cx="2286016"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13. تسری</a:t>
            </a:r>
            <a:endParaRPr lang="en-US" sz="3200" dirty="0">
              <a:cs typeface="B Titr" pitchFamily="2" charset="-78"/>
            </a:endParaRPr>
          </a:p>
        </p:txBody>
      </p:sp>
      <p:sp>
        <p:nvSpPr>
          <p:cNvPr id="8" name="Rounded Rectangle 7"/>
          <p:cNvSpPr/>
          <p:nvPr/>
        </p:nvSpPr>
        <p:spPr>
          <a:xfrm>
            <a:off x="142844" y="4143380"/>
            <a:ext cx="3643338" cy="221457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200" b="1" dirty="0" smtClean="0">
                <a:solidFill>
                  <a:srgbClr val="7030A0"/>
                </a:solidFill>
                <a:cs typeface="B Zar" pitchFamily="2" charset="-78"/>
              </a:rPr>
              <a:t>[آنچه در خصوص افت رشد اقتصادی ایران توسط صندوق بین المللی پول بیان شده بود، تنها در خصوص سال 2012 بود که در تیتر به صورت مطلق آمده]</a:t>
            </a:r>
          </a:p>
        </p:txBody>
      </p:sp>
      <p:sp>
        <p:nvSpPr>
          <p:cNvPr id="4" name="TextBox 3"/>
          <p:cNvSpPr txBox="1"/>
          <p:nvPr/>
        </p:nvSpPr>
        <p:spPr>
          <a:xfrm>
            <a:off x="1714480" y="1643050"/>
            <a:ext cx="7032694" cy="461665"/>
          </a:xfrm>
          <a:prstGeom prst="rect">
            <a:avLst/>
          </a:prstGeom>
          <a:noFill/>
        </p:spPr>
        <p:txBody>
          <a:bodyPr wrap="none" rtlCol="1">
            <a:spAutoFit/>
          </a:bodyPr>
          <a:lstStyle/>
          <a:p>
            <a:r>
              <a:rPr lang="fa-IR" sz="2400" dirty="0" smtClean="0">
                <a:cs typeface="B Titr" pitchFamily="2" charset="-78"/>
              </a:rPr>
              <a:t>یک فعل یا واقعه به عنوان رویکردی دائمی و ثابت تلقی می شود.</a:t>
            </a:r>
            <a:endParaRPr lang="fa-IR" sz="2400" dirty="0">
              <a:cs typeface="B Tit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flipH="1">
            <a:off x="3786182" y="500042"/>
            <a:ext cx="5143536"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14. </a:t>
            </a:r>
            <a:r>
              <a:rPr lang="fa-IR" sz="2800" dirty="0" smtClean="0">
                <a:cs typeface="B Titr" pitchFamily="2" charset="-78"/>
              </a:rPr>
              <a:t>منحصر کردن مفهوم در مصداق</a:t>
            </a:r>
            <a:endParaRPr lang="en-US" sz="2800" dirty="0">
              <a:cs typeface="B Titr" pitchFamily="2" charset="-78"/>
            </a:endParaRPr>
          </a:p>
        </p:txBody>
      </p:sp>
      <p:sp>
        <p:nvSpPr>
          <p:cNvPr id="11" name="Chevron 10"/>
          <p:cNvSpPr/>
          <p:nvPr/>
        </p:nvSpPr>
        <p:spPr>
          <a:xfrm flipH="1">
            <a:off x="142844" y="500042"/>
            <a:ext cx="3643338" cy="857256"/>
          </a:xfrm>
          <a:prstGeom prst="chevron">
            <a:avLst>
              <a:gd name="adj" fmla="val 2899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r>
              <a:rPr lang="fa-IR" sz="2400" b="1" dirty="0" smtClean="0">
                <a:solidFill>
                  <a:srgbClr val="7030A0"/>
                </a:solidFill>
                <a:cs typeface="B Zar" pitchFamily="2" charset="-78"/>
              </a:rPr>
              <a:t>«عدالت یعنی سهام عدالت»</a:t>
            </a:r>
            <a:endParaRPr lang="en-US" sz="2400" b="1" dirty="0">
              <a:solidFill>
                <a:srgbClr val="7030A0"/>
              </a:solidFill>
              <a:cs typeface="B Zar" pitchFamily="2" charset="-78"/>
            </a:endParaRPr>
          </a:p>
        </p:txBody>
      </p:sp>
      <p:sp>
        <p:nvSpPr>
          <p:cNvPr id="12" name="Chevron 11"/>
          <p:cNvSpPr/>
          <p:nvPr/>
        </p:nvSpPr>
        <p:spPr>
          <a:xfrm flipH="1">
            <a:off x="3786182" y="2143116"/>
            <a:ext cx="5143536"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15. </a:t>
            </a:r>
            <a:r>
              <a:rPr lang="fa-IR" sz="2800" dirty="0" smtClean="0">
                <a:cs typeface="B Titr" pitchFamily="2" charset="-78"/>
              </a:rPr>
              <a:t>تقدیس مفهوم و تخریب مصداق</a:t>
            </a:r>
            <a:endParaRPr lang="en-US" sz="2800" dirty="0">
              <a:cs typeface="B Titr" pitchFamily="2" charset="-78"/>
            </a:endParaRPr>
          </a:p>
        </p:txBody>
      </p:sp>
      <p:sp>
        <p:nvSpPr>
          <p:cNvPr id="14" name="Rectangle 13"/>
          <p:cNvSpPr/>
          <p:nvPr/>
        </p:nvSpPr>
        <p:spPr>
          <a:xfrm>
            <a:off x="428596" y="3143248"/>
            <a:ext cx="8286808" cy="714380"/>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2000" b="1" dirty="0" smtClean="0">
                <a:solidFill>
                  <a:schemeClr val="tx1"/>
                </a:solidFill>
                <a:cs typeface="B Titr" pitchFamily="2" charset="-78"/>
              </a:rPr>
              <a:t>«عدالت آرزوی ما و ضروری ترین اصل حیات یک حکومت است اما سهام عدالت گدا پروری است»</a:t>
            </a:r>
            <a:endParaRPr lang="en-US" sz="2000" b="1" dirty="0">
              <a:solidFill>
                <a:schemeClr val="tx1"/>
              </a:solidFill>
              <a:cs typeface="B Titr" pitchFamily="2" charset="-78"/>
            </a:endParaRPr>
          </a:p>
        </p:txBody>
      </p:sp>
      <p:sp>
        <p:nvSpPr>
          <p:cNvPr id="15" name="Chevron 14"/>
          <p:cNvSpPr/>
          <p:nvPr/>
        </p:nvSpPr>
        <p:spPr>
          <a:xfrm flipH="1">
            <a:off x="4643438" y="4714884"/>
            <a:ext cx="428628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16. مطابقت اصول با مثال</a:t>
            </a:r>
            <a:endParaRPr lang="en-US" sz="2800" dirty="0">
              <a:cs typeface="B Titr" pitchFamily="2" charset="-78"/>
            </a:endParaRPr>
          </a:p>
        </p:txBody>
      </p:sp>
      <p:sp>
        <p:nvSpPr>
          <p:cNvPr id="16" name="Chevron 15"/>
          <p:cNvSpPr/>
          <p:nvPr/>
        </p:nvSpPr>
        <p:spPr>
          <a:xfrm flipH="1">
            <a:off x="142844" y="4714884"/>
            <a:ext cx="4500594" cy="857256"/>
          </a:xfrm>
          <a:prstGeom prst="chevron">
            <a:avLst>
              <a:gd name="adj" fmla="val 2899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2200" b="1" dirty="0" smtClean="0">
                <a:solidFill>
                  <a:srgbClr val="7030A0"/>
                </a:solidFill>
                <a:cs typeface="B Zar" pitchFamily="2" charset="-78"/>
              </a:rPr>
              <a:t>ابتدا مثالی زده می شود و بعد پایه های استدالالی بر آن مثال سوار می شود. </a:t>
            </a:r>
            <a:endParaRPr lang="en-US" sz="2400" b="1" dirty="0">
              <a:solidFill>
                <a:srgbClr val="7030A0"/>
              </a:solidFill>
              <a:cs typeface="B Zar" pitchFamily="2" charset="-78"/>
            </a:endParaRPr>
          </a:p>
        </p:txBody>
      </p:sp>
      <p:sp>
        <p:nvSpPr>
          <p:cNvPr id="17" name="Rectangle 16"/>
          <p:cNvSpPr/>
          <p:nvPr/>
        </p:nvSpPr>
        <p:spPr>
          <a:xfrm>
            <a:off x="428596" y="5715016"/>
            <a:ext cx="8215370" cy="714380"/>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2000" b="1" dirty="0" smtClean="0">
                <a:solidFill>
                  <a:schemeClr val="tx1"/>
                </a:solidFill>
                <a:cs typeface="B Titr" pitchFamily="2" charset="-78"/>
              </a:rPr>
              <a:t>دكترسروش: «همانطور که می توان از راه های مختلف به قله ی یک کوه رسید، برای سعادت هم صراط های مستقیمی وجود دارد». (نقل به مضمون)</a:t>
            </a:r>
            <a:endParaRPr lang="en-US" sz="2000" b="1" dirty="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5316763"/>
            <a:ext cx="8706680" cy="1541237"/>
          </a:xfrm>
        </p:spPr>
        <p:txBody>
          <a:bodyPr>
            <a:normAutofit/>
          </a:bodyPr>
          <a:lstStyle/>
          <a:p>
            <a:pPr>
              <a:lnSpc>
                <a:spcPct val="140000"/>
              </a:lnSpc>
              <a:spcBef>
                <a:spcPts val="0"/>
              </a:spcBef>
            </a:pPr>
            <a:r>
              <a:rPr lang="fa-I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کارکرد رسانه و خبر این است که ابتدا با تأثیر گذاری بر ذهن افراد و انگاره سازی، تفکر را شکل داده و در حوادثی که قابلیت به فعلیت رساندن آن و تبدیل ذهنیت (نظر) به عینیت (عمل) را دارد ـ از جمله در انتخابات ها به عنوان نمونه ی بارز این ظرفیت ـ رفتار را سازماندهی می کند.</a:t>
            </a:r>
            <a:endParaRPr lang="fa-I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endParaRPr>
          </a:p>
        </p:txBody>
      </p:sp>
      <p:grpSp>
        <p:nvGrpSpPr>
          <p:cNvPr id="29" name="Group 28"/>
          <p:cNvGrpSpPr/>
          <p:nvPr/>
        </p:nvGrpSpPr>
        <p:grpSpPr>
          <a:xfrm>
            <a:off x="755576" y="980728"/>
            <a:ext cx="7632848" cy="4104456"/>
            <a:chOff x="755576" y="1772816"/>
            <a:chExt cx="7632848" cy="4104456"/>
          </a:xfrm>
        </p:grpSpPr>
        <p:grpSp>
          <p:nvGrpSpPr>
            <p:cNvPr id="26" name="Group 25"/>
            <p:cNvGrpSpPr/>
            <p:nvPr/>
          </p:nvGrpSpPr>
          <p:grpSpPr>
            <a:xfrm>
              <a:off x="1079612" y="2492897"/>
              <a:ext cx="6984776" cy="3384375"/>
              <a:chOff x="1079612" y="2492897"/>
              <a:chExt cx="6984776" cy="3384375"/>
            </a:xfrm>
          </p:grpSpPr>
          <p:sp>
            <p:nvSpPr>
              <p:cNvPr id="18" name="Rounded Rectangle 17"/>
              <p:cNvSpPr/>
              <p:nvPr/>
            </p:nvSpPr>
            <p:spPr>
              <a:xfrm>
                <a:off x="5688124" y="4233640"/>
                <a:ext cx="2376264" cy="714360"/>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sz="2400" dirty="0">
                    <a:solidFill>
                      <a:schemeClr val="bg1"/>
                    </a:solidFill>
                    <a:effectLst>
                      <a:outerShdw blurRad="38100" dist="50800" dir="5400000" algn="ctr" rotWithShape="0">
                        <a:srgbClr val="7030A0"/>
                      </a:outerShdw>
                    </a:effectLst>
                    <a:cs typeface="B Titr" panose="00000700000000000000" pitchFamily="2" charset="-78"/>
                  </a:rPr>
                  <a:t>تاکتیک (راه)</a:t>
                </a:r>
                <a:endParaRPr lang="fa-IR" sz="2400" dirty="0">
                  <a:solidFill>
                    <a:schemeClr val="bg1"/>
                  </a:solidFill>
                  <a:effectLst>
                    <a:outerShdw blurRad="38100" dist="50800" dir="5400000" algn="ctr" rotWithShape="0">
                      <a:srgbClr val="7030A0"/>
                    </a:outerShdw>
                  </a:effectLst>
                </a:endParaRPr>
              </a:p>
            </p:txBody>
          </p:sp>
          <p:sp>
            <p:nvSpPr>
              <p:cNvPr id="24" name="Bent Arrow 23"/>
              <p:cNvSpPr/>
              <p:nvPr/>
            </p:nvSpPr>
            <p:spPr>
              <a:xfrm flipV="1">
                <a:off x="4709728" y="2532008"/>
                <a:ext cx="870384" cy="2242995"/>
              </a:xfrm>
              <a:prstGeom prst="bentArrow">
                <a:avLst>
                  <a:gd name="adj1" fmla="val 17646"/>
                  <a:gd name="adj2" fmla="val 18171"/>
                  <a:gd name="adj3" fmla="val 21848"/>
                  <a:gd name="adj4" fmla="val 23789"/>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fa-IR" dirty="0">
                  <a:solidFill>
                    <a:schemeClr val="tx1"/>
                  </a:solidFill>
                </a:endParaRPr>
              </a:p>
            </p:txBody>
          </p:sp>
          <p:sp>
            <p:nvSpPr>
              <p:cNvPr id="25" name="Bent Arrow 24"/>
              <p:cNvSpPr/>
              <p:nvPr/>
            </p:nvSpPr>
            <p:spPr>
              <a:xfrm flipH="1" flipV="1">
                <a:off x="3563888" y="2518203"/>
                <a:ext cx="870384" cy="2242995"/>
              </a:xfrm>
              <a:prstGeom prst="bentArrow">
                <a:avLst>
                  <a:gd name="adj1" fmla="val 17646"/>
                  <a:gd name="adj2" fmla="val 18171"/>
                  <a:gd name="adj3" fmla="val 21848"/>
                  <a:gd name="adj4" fmla="val 23789"/>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fa-IR">
                  <a:solidFill>
                    <a:schemeClr val="tx1"/>
                  </a:solidFill>
                </a:endParaRPr>
              </a:p>
            </p:txBody>
          </p:sp>
          <p:sp>
            <p:nvSpPr>
              <p:cNvPr id="16" name="Right Arrow 15"/>
              <p:cNvSpPr/>
              <p:nvPr/>
            </p:nvSpPr>
            <p:spPr>
              <a:xfrm rot="16200000" flipH="1">
                <a:off x="3256548" y="3659647"/>
                <a:ext cx="2630903" cy="297403"/>
              </a:xfrm>
              <a:prstGeom prst="rightArrow">
                <a:avLst/>
              </a:prstGeom>
            </p:spPr>
            <p:style>
              <a:lnRef idx="1">
                <a:schemeClr val="accent4"/>
              </a:lnRef>
              <a:fillRef idx="3">
                <a:schemeClr val="accent4"/>
              </a:fillRef>
              <a:effectRef idx="2">
                <a:schemeClr val="accent4"/>
              </a:effectRef>
              <a:fontRef idx="minor">
                <a:schemeClr val="lt1"/>
              </a:fontRef>
            </p:style>
            <p:txBody>
              <a:bodyPr rtlCol="1" anchor="ctr"/>
              <a:lstStyle/>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a:p>
                <a:pPr algn="ctr"/>
                <a:endParaRPr lang="fa-IR" dirty="0" smtClean="0"/>
              </a:p>
              <a:p>
                <a:pPr algn="ctr"/>
                <a:endParaRPr lang="fa-IR" dirty="0"/>
              </a:p>
            </p:txBody>
          </p:sp>
          <p:sp>
            <p:nvSpPr>
              <p:cNvPr id="17" name="Rounded Rectangle 16"/>
              <p:cNvSpPr/>
              <p:nvPr/>
            </p:nvSpPr>
            <p:spPr>
              <a:xfrm>
                <a:off x="3167842" y="5162912"/>
                <a:ext cx="2808313" cy="714360"/>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sz="2400">
                    <a:solidFill>
                      <a:schemeClr val="bg1"/>
                    </a:solidFill>
                    <a:effectLst>
                      <a:outerShdw blurRad="38100" dist="50800" dir="5400000" algn="ctr" rotWithShape="0">
                        <a:srgbClr val="7030A0"/>
                      </a:outerShdw>
                    </a:effectLst>
                    <a:cs typeface="B Titr" panose="00000700000000000000" pitchFamily="2" charset="-78"/>
                  </a:rPr>
                  <a:t>سطح استراتژی (هدف)</a:t>
                </a:r>
                <a:endParaRPr lang="fa-IR" sz="2400">
                  <a:solidFill>
                    <a:schemeClr val="bg1"/>
                  </a:solidFill>
                  <a:effectLst>
                    <a:outerShdw blurRad="38100" dist="50800" dir="5400000" algn="ctr" rotWithShape="0">
                      <a:srgbClr val="7030A0"/>
                    </a:outerShdw>
                  </a:effectLst>
                </a:endParaRPr>
              </a:p>
            </p:txBody>
          </p:sp>
          <p:sp>
            <p:nvSpPr>
              <p:cNvPr id="19" name="Rounded Rectangle 18"/>
              <p:cNvSpPr/>
              <p:nvPr/>
            </p:nvSpPr>
            <p:spPr>
              <a:xfrm>
                <a:off x="1079612" y="4263672"/>
                <a:ext cx="2376264" cy="714360"/>
              </a:xfrm>
              <a:prstGeom prst="round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sz="2400" dirty="0" smtClean="0">
                    <a:solidFill>
                      <a:schemeClr val="bg1"/>
                    </a:solidFill>
                    <a:effectLst>
                      <a:outerShdw blurRad="38100" dist="50800" dir="5400000" algn="ctr" rotWithShape="0">
                        <a:srgbClr val="7030A0"/>
                      </a:outerShdw>
                    </a:effectLst>
                    <a:cs typeface="B Titr" panose="00000700000000000000" pitchFamily="2" charset="-78"/>
                  </a:rPr>
                  <a:t>تکنیک </a:t>
                </a:r>
                <a:r>
                  <a:rPr lang="fa-IR" sz="2400" dirty="0">
                    <a:solidFill>
                      <a:schemeClr val="bg1"/>
                    </a:solidFill>
                    <a:effectLst>
                      <a:outerShdw blurRad="38100" dist="50800" dir="5400000" algn="ctr" rotWithShape="0">
                        <a:srgbClr val="7030A0"/>
                      </a:outerShdw>
                    </a:effectLst>
                    <a:cs typeface="B Titr" panose="00000700000000000000" pitchFamily="2" charset="-78"/>
                  </a:rPr>
                  <a:t>(</a:t>
                </a:r>
                <a:r>
                  <a:rPr lang="fa-IR" sz="2400" dirty="0" smtClean="0">
                    <a:solidFill>
                      <a:schemeClr val="bg1"/>
                    </a:solidFill>
                    <a:effectLst>
                      <a:outerShdw blurRad="38100" dist="50800" dir="5400000" algn="ctr" rotWithShape="0">
                        <a:srgbClr val="7030A0"/>
                      </a:outerShdw>
                    </a:effectLst>
                    <a:cs typeface="B Titr" panose="00000700000000000000" pitchFamily="2" charset="-78"/>
                  </a:rPr>
                  <a:t>روش)</a:t>
                </a:r>
                <a:endParaRPr lang="fa-IR" sz="2400" dirty="0">
                  <a:solidFill>
                    <a:schemeClr val="bg1"/>
                  </a:solidFill>
                  <a:effectLst>
                    <a:outerShdw blurRad="38100" dist="50800" dir="5400000" algn="ctr" rotWithShape="0">
                      <a:srgbClr val="7030A0"/>
                    </a:outerShdw>
                  </a:effectLst>
                </a:endParaRPr>
              </a:p>
            </p:txBody>
          </p:sp>
        </p:grpSp>
        <p:grpSp>
          <p:nvGrpSpPr>
            <p:cNvPr id="15" name="Group 14"/>
            <p:cNvGrpSpPr/>
            <p:nvPr/>
          </p:nvGrpSpPr>
          <p:grpSpPr>
            <a:xfrm>
              <a:off x="755576" y="1772816"/>
              <a:ext cx="7632848" cy="2082512"/>
              <a:chOff x="755576" y="1772816"/>
              <a:chExt cx="7632848" cy="2082512"/>
            </a:xfrm>
          </p:grpSpPr>
          <p:sp>
            <p:nvSpPr>
              <p:cNvPr id="14" name="Right Arrow 13"/>
              <p:cNvSpPr/>
              <p:nvPr/>
            </p:nvSpPr>
            <p:spPr>
              <a:xfrm rot="13977620" flipH="1">
                <a:off x="4824028" y="2767511"/>
                <a:ext cx="792088" cy="288032"/>
              </a:xfrm>
              <a:prstGeom prst="rightArrow">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fa-IR"/>
              </a:p>
            </p:txBody>
          </p:sp>
          <p:sp>
            <p:nvSpPr>
              <p:cNvPr id="10" name="Right Arrow 9"/>
              <p:cNvSpPr/>
              <p:nvPr/>
            </p:nvSpPr>
            <p:spPr>
              <a:xfrm rot="7622380">
                <a:off x="3527884" y="2767511"/>
                <a:ext cx="792088" cy="288032"/>
              </a:xfrm>
              <a:prstGeom prst="rightArrow">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fa-IR"/>
              </a:p>
            </p:txBody>
          </p:sp>
          <p:sp>
            <p:nvSpPr>
              <p:cNvPr id="2" name="Oval 1"/>
              <p:cNvSpPr/>
              <p:nvPr/>
            </p:nvSpPr>
            <p:spPr>
              <a:xfrm>
                <a:off x="2951820" y="1772816"/>
                <a:ext cx="3240360" cy="864096"/>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fa-IR" sz="2800" dirty="0">
                    <a:solidFill>
                      <a:schemeClr val="bg1"/>
                    </a:solidFill>
                    <a:cs typeface="B Titr" panose="00000700000000000000" pitchFamily="2" charset="-78"/>
                  </a:rPr>
                  <a:t>مباحث جنگ نرم</a:t>
                </a:r>
              </a:p>
            </p:txBody>
          </p:sp>
          <p:grpSp>
            <p:nvGrpSpPr>
              <p:cNvPr id="13" name="Group 12"/>
              <p:cNvGrpSpPr/>
              <p:nvPr/>
            </p:nvGrpSpPr>
            <p:grpSpPr>
              <a:xfrm>
                <a:off x="755576" y="2991232"/>
                <a:ext cx="7632848" cy="864096"/>
                <a:chOff x="611560" y="2991232"/>
                <a:chExt cx="7632848" cy="864096"/>
              </a:xfrm>
            </p:grpSpPr>
            <p:sp>
              <p:nvSpPr>
                <p:cNvPr id="4" name="Oval 3"/>
                <p:cNvSpPr/>
                <p:nvPr/>
              </p:nvSpPr>
              <p:spPr>
                <a:xfrm>
                  <a:off x="5220072" y="2991232"/>
                  <a:ext cx="3024336" cy="864096"/>
                </a:xfrm>
                <a:prstGeom prst="ellipse">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2000" dirty="0">
                      <a:cs typeface="B Titr" panose="00000700000000000000" pitchFamily="2" charset="-78"/>
                    </a:rPr>
                    <a:t>حوزه ی </a:t>
                  </a:r>
                  <a:r>
                    <a:rPr lang="fa-IR" sz="2000" dirty="0" smtClean="0">
                      <a:cs typeface="B Titr" panose="00000700000000000000" pitchFamily="2" charset="-78"/>
                    </a:rPr>
                    <a:t>ذهنی</a:t>
                  </a:r>
                </a:p>
                <a:p>
                  <a:pPr algn="ctr"/>
                  <a:r>
                    <a:rPr lang="fa-IR" sz="2000" dirty="0" smtClean="0">
                      <a:cs typeface="B Titr" panose="00000700000000000000" pitchFamily="2" charset="-78"/>
                    </a:rPr>
                    <a:t> </a:t>
                  </a:r>
                  <a:r>
                    <a:rPr lang="fa-IR" sz="2000" dirty="0">
                      <a:cs typeface="B Titr" panose="00000700000000000000" pitchFamily="2" charset="-78"/>
                    </a:rPr>
                    <a:t>(مهندسی پندار) </a:t>
                  </a:r>
                </a:p>
              </p:txBody>
            </p:sp>
            <p:sp>
              <p:nvSpPr>
                <p:cNvPr id="7" name="Oval 6"/>
                <p:cNvSpPr/>
                <p:nvPr/>
              </p:nvSpPr>
              <p:spPr>
                <a:xfrm>
                  <a:off x="611560" y="2991232"/>
                  <a:ext cx="3024336" cy="864096"/>
                </a:xfrm>
                <a:prstGeom prst="ellipse">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2000" dirty="0">
                      <a:solidFill>
                        <a:schemeClr val="bg1"/>
                      </a:solidFill>
                      <a:cs typeface="B Titr" panose="00000700000000000000" pitchFamily="2" charset="-78"/>
                    </a:rPr>
                    <a:t>حوزه ی </a:t>
                  </a:r>
                  <a:r>
                    <a:rPr lang="fa-IR" sz="2000" dirty="0" smtClean="0">
                      <a:solidFill>
                        <a:schemeClr val="bg1"/>
                      </a:solidFill>
                      <a:cs typeface="B Titr" panose="00000700000000000000" pitchFamily="2" charset="-78"/>
                    </a:rPr>
                    <a:t>عینی</a:t>
                  </a:r>
                </a:p>
                <a:p>
                  <a:pPr algn="ctr"/>
                  <a:r>
                    <a:rPr lang="fa-IR" sz="2000" dirty="0" smtClean="0">
                      <a:solidFill>
                        <a:schemeClr val="bg1"/>
                      </a:solidFill>
                      <a:cs typeface="B Titr" panose="00000700000000000000" pitchFamily="2" charset="-78"/>
                    </a:rPr>
                    <a:t>(</a:t>
                  </a:r>
                  <a:r>
                    <a:rPr lang="fa-IR" sz="2000" dirty="0">
                      <a:solidFill>
                        <a:schemeClr val="bg1"/>
                      </a:solidFill>
                      <a:cs typeface="B Titr" panose="00000700000000000000" pitchFamily="2" charset="-78"/>
                    </a:rPr>
                    <a:t>مهندسی رفتار) </a:t>
                  </a:r>
                </a:p>
              </p:txBody>
            </p:sp>
          </p:gr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flipH="1">
            <a:off x="5929322" y="500042"/>
            <a:ext cx="3000396"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17. </a:t>
            </a:r>
            <a:r>
              <a:rPr lang="fa-IR" sz="2800" dirty="0" smtClean="0">
                <a:cs typeface="B Titr" pitchFamily="2" charset="-78"/>
              </a:rPr>
              <a:t>اختفاء و گرا</a:t>
            </a:r>
            <a:endParaRPr lang="en-US" sz="2800" dirty="0">
              <a:cs typeface="B Titr" pitchFamily="2" charset="-78"/>
            </a:endParaRPr>
          </a:p>
        </p:txBody>
      </p:sp>
      <p:sp>
        <p:nvSpPr>
          <p:cNvPr id="14" name="Rectangle 13"/>
          <p:cNvSpPr/>
          <p:nvPr/>
        </p:nvSpPr>
        <p:spPr>
          <a:xfrm>
            <a:off x="500034" y="4857760"/>
            <a:ext cx="8215370" cy="1643074"/>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lnSpc>
                <a:spcPct val="150000"/>
              </a:lnSpc>
            </a:pPr>
            <a:r>
              <a:rPr lang="fa-IR" sz="2000" b="1" dirty="0" smtClean="0">
                <a:solidFill>
                  <a:schemeClr val="tx1"/>
                </a:solidFill>
                <a:cs typeface="B Titr" pitchFamily="2" charset="-78"/>
              </a:rPr>
              <a:t>«یک آقازاده ی فراری، اطلاعات محرمانه ای را در اختیار سرویس های جاسوسی بیگانه گذاشته است». همچنین استفاده از اسم کامل به علاوه‌ی حرف اول فامیل، مصداق بارز ترفند اختفا و گرا است: "نیک آهنگ ک"، "عطا ا... م"، "عبد الکریم س".</a:t>
            </a:r>
            <a:endParaRPr lang="en-US" sz="2000" b="1" dirty="0">
              <a:solidFill>
                <a:schemeClr val="tx1"/>
              </a:solidFill>
              <a:cs typeface="B Titr" pitchFamily="2" charset="-78"/>
            </a:endParaRPr>
          </a:p>
        </p:txBody>
      </p:sp>
      <p:sp>
        <p:nvSpPr>
          <p:cNvPr id="9" name="Rectangle 8"/>
          <p:cNvSpPr/>
          <p:nvPr/>
        </p:nvSpPr>
        <p:spPr>
          <a:xfrm>
            <a:off x="500034" y="1571612"/>
            <a:ext cx="8215370" cy="3000396"/>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lnSpc>
                <a:spcPct val="150000"/>
              </a:lnSpc>
            </a:pPr>
            <a:r>
              <a:rPr lang="fa-IR" sz="2000" b="1" dirty="0" smtClean="0">
                <a:solidFill>
                  <a:srgbClr val="7030A0"/>
                </a:solidFill>
                <a:cs typeface="B Zar" pitchFamily="2" charset="-78"/>
              </a:rPr>
              <a:t>از آنجایی که اگر مخاطب خود به نکته ای دست یابد، آن را راحت پذیرفته و به آن اعتقاد پیدا می کند، مطلب را طوری تنظیم می کنند که ظاهراً قصد پنهان سازی آن را دارند اما در واقع می خواهند مخاطب پی به مطلب ببرد. در این ترفند از آنجایی تصور مخاطب بر عدم تمایل رسانه به افشای مطلب است، یافته ی خود را "کشف" خویش دانسته و رسانه را از سوگیری بری می شمارد و چنین می پندارد که "اگر رسانه مایل به افشای مطلب می بود علی القاعده نباید آن را مخفی نگه می داشت".</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flipH="1">
            <a:off x="5286380" y="500042"/>
            <a:ext cx="364333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18. </a:t>
            </a:r>
            <a:r>
              <a:rPr lang="fa-IR" sz="2800" dirty="0" smtClean="0">
                <a:cs typeface="B Titr" pitchFamily="2" charset="-78"/>
              </a:rPr>
              <a:t>رد مدعا با رد دلیل</a:t>
            </a:r>
            <a:endParaRPr lang="en-US" sz="2800" dirty="0">
              <a:cs typeface="B Titr" pitchFamily="2" charset="-78"/>
            </a:endParaRPr>
          </a:p>
        </p:txBody>
      </p:sp>
      <p:sp>
        <p:nvSpPr>
          <p:cNvPr id="14" name="Rectangle 13"/>
          <p:cNvSpPr/>
          <p:nvPr/>
        </p:nvSpPr>
        <p:spPr>
          <a:xfrm>
            <a:off x="500034" y="2786058"/>
            <a:ext cx="8215370" cy="785818"/>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2000" b="1" dirty="0" smtClean="0">
                <a:solidFill>
                  <a:schemeClr val="tx1"/>
                </a:solidFill>
                <a:cs typeface="B Titr" pitchFamily="2" charset="-78"/>
              </a:rPr>
              <a:t>الف: «آمریکا دشمن ماست زیرا اعضای گروه فرقان عوامل آمریکا بودند»، </a:t>
            </a:r>
          </a:p>
          <a:p>
            <a:pPr algn="justLow"/>
            <a:r>
              <a:rPr lang="fa-IR" sz="2000" b="1" dirty="0" smtClean="0">
                <a:solidFill>
                  <a:schemeClr val="tx1"/>
                </a:solidFill>
                <a:cs typeface="B Titr" pitchFamily="2" charset="-78"/>
              </a:rPr>
              <a:t>ب: «ارتباطی میان فرقان و آمریکا نیست، پس آمریکا دشمن ما نیست».</a:t>
            </a:r>
            <a:endParaRPr lang="en-US" sz="2000" b="1" dirty="0">
              <a:solidFill>
                <a:schemeClr val="tx1"/>
              </a:solidFill>
              <a:cs typeface="B Titr" pitchFamily="2" charset="-78"/>
            </a:endParaRPr>
          </a:p>
        </p:txBody>
      </p:sp>
      <p:sp>
        <p:nvSpPr>
          <p:cNvPr id="9" name="Rectangle 8"/>
          <p:cNvSpPr/>
          <p:nvPr/>
        </p:nvSpPr>
        <p:spPr>
          <a:xfrm>
            <a:off x="500034" y="1500174"/>
            <a:ext cx="8215370" cy="1143008"/>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2000" b="1" dirty="0" smtClean="0">
                <a:solidFill>
                  <a:srgbClr val="7030A0"/>
                </a:solidFill>
                <a:cs typeface="B Zar" pitchFamily="2" charset="-78"/>
              </a:rPr>
              <a:t>اینکه با رد دلیل اقامه شده بر یک مطلب، اصل آن را نفی نماییم. البته مسلماً بدون وجود ادله ی متقن نمی توان مطلبی را تأیید کرد اما عدم اقامه ی دلیل و یا ارائه ی دلیل ناصحیح نیز الزاماً به معنای سقم مطلب نیست.</a:t>
            </a:r>
          </a:p>
        </p:txBody>
      </p:sp>
      <p:sp>
        <p:nvSpPr>
          <p:cNvPr id="5" name="Chevron 4"/>
          <p:cNvSpPr/>
          <p:nvPr/>
        </p:nvSpPr>
        <p:spPr>
          <a:xfrm flipH="1">
            <a:off x="4143372" y="3786190"/>
            <a:ext cx="471490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19. </a:t>
            </a:r>
            <a:r>
              <a:rPr lang="fa-IR" sz="2800" dirty="0" smtClean="0">
                <a:cs typeface="B Titr" pitchFamily="2" charset="-78"/>
              </a:rPr>
              <a:t>اثبات مدعا با اثبات دلیل</a:t>
            </a:r>
            <a:endParaRPr lang="en-US" sz="2800" dirty="0">
              <a:cs typeface="B Titr" pitchFamily="2" charset="-78"/>
            </a:endParaRPr>
          </a:p>
        </p:txBody>
      </p:sp>
      <p:sp>
        <p:nvSpPr>
          <p:cNvPr id="6" name="Rectangle 5"/>
          <p:cNvSpPr/>
          <p:nvPr/>
        </p:nvSpPr>
        <p:spPr>
          <a:xfrm>
            <a:off x="428596" y="4786322"/>
            <a:ext cx="8215370" cy="1857388"/>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2000" b="1" dirty="0" smtClean="0">
                <a:solidFill>
                  <a:srgbClr val="7030A0"/>
                </a:solidFill>
                <a:cs typeface="B Zar" pitchFamily="2" charset="-78"/>
              </a:rPr>
              <a:t>اثبات یک ادعا به تحقق رویدادی که به عنوان دلیل ذکر شده موکول می شود و با وقوع آن، ادعا "اثبات شده" تلقی می شود.</a:t>
            </a:r>
          </a:p>
          <a:p>
            <a:pPr algn="justLow"/>
            <a:endParaRPr lang="fa-IR" sz="2000" b="1" dirty="0" smtClean="0">
              <a:solidFill>
                <a:srgbClr val="7030A0"/>
              </a:solidFill>
              <a:cs typeface="B Zar" pitchFamily="2" charset="-78"/>
            </a:endParaRPr>
          </a:p>
          <a:p>
            <a:pPr algn="justLow"/>
            <a:r>
              <a:rPr lang="fa-IR" sz="2000" b="1" dirty="0" smtClean="0">
                <a:solidFill>
                  <a:schemeClr val="tx1"/>
                </a:solidFill>
                <a:cs typeface="B Titr" pitchFamily="2" charset="-78"/>
              </a:rPr>
              <a:t>«انتخابات یازدهم ریاست جمهوری فرمایشی خواهد بود زیرا سعید جلیلی و ولایتی کاندیدا می شوند».</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27.jpg"/>
          <p:cNvPicPr>
            <a:picLocks noChangeAspect="1"/>
          </p:cNvPicPr>
          <p:nvPr/>
        </p:nvPicPr>
        <p:blipFill>
          <a:blip r:embed="rId3" cstate="email"/>
          <a:stretch>
            <a:fillRect/>
          </a:stretch>
        </p:blipFill>
        <p:spPr>
          <a:xfrm>
            <a:off x="1571604" y="2357430"/>
            <a:ext cx="7143800" cy="4286280"/>
          </a:xfrm>
          <a:prstGeom prst="rect">
            <a:avLst/>
          </a:prstGeom>
        </p:spPr>
      </p:pic>
      <p:sp>
        <p:nvSpPr>
          <p:cNvPr id="8" name="Chevron 7"/>
          <p:cNvSpPr/>
          <p:nvPr/>
        </p:nvSpPr>
        <p:spPr>
          <a:xfrm flipH="1">
            <a:off x="5072066" y="500042"/>
            <a:ext cx="3857652"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20. </a:t>
            </a:r>
            <a:r>
              <a:rPr lang="fa-IR" sz="2800" dirty="0" smtClean="0">
                <a:cs typeface="B Titr" pitchFamily="2" charset="-78"/>
              </a:rPr>
              <a:t>رد کل با نقض جزء</a:t>
            </a:r>
            <a:endParaRPr lang="en-US" sz="2800" dirty="0">
              <a:cs typeface="B Titr" pitchFamily="2" charset="-78"/>
            </a:endParaRPr>
          </a:p>
        </p:txBody>
      </p:sp>
      <p:sp>
        <p:nvSpPr>
          <p:cNvPr id="4" name="TextBox 3"/>
          <p:cNvSpPr txBox="1"/>
          <p:nvPr/>
        </p:nvSpPr>
        <p:spPr>
          <a:xfrm>
            <a:off x="357158" y="1500174"/>
            <a:ext cx="8429684" cy="869469"/>
          </a:xfrm>
          <a:prstGeom prst="rect">
            <a:avLst/>
          </a:prstGeom>
          <a:noFill/>
        </p:spPr>
        <p:txBody>
          <a:bodyPr wrap="square" rtlCol="1">
            <a:spAutoFit/>
          </a:bodyPr>
          <a:lstStyle/>
          <a:p>
            <a:pPr algn="justLow">
              <a:lnSpc>
                <a:spcPct val="130000"/>
              </a:lnSpc>
            </a:pPr>
            <a:r>
              <a:rPr lang="fa-IR" sz="2000" dirty="0" smtClean="0">
                <a:cs typeface="B Titr" pitchFamily="2" charset="-78"/>
              </a:rPr>
              <a:t>در خبری راجع به فرد یا موضوعی، به دلیل غلط بودن بخشی از مطلب، کل موضوعِ خبر، تکذیب و یا تخطئه می شود.</a:t>
            </a:r>
            <a:endParaRPr lang="fa-IR" sz="2000" dirty="0">
              <a:cs typeface="B Titr" pitchFamily="2" charset="-78"/>
            </a:endParaRPr>
          </a:p>
        </p:txBody>
      </p:sp>
      <p:sp>
        <p:nvSpPr>
          <p:cNvPr id="9" name="Rounded Rectangle 8"/>
          <p:cNvSpPr/>
          <p:nvPr/>
        </p:nvSpPr>
        <p:spPr>
          <a:xfrm>
            <a:off x="214282" y="3571876"/>
            <a:ext cx="4000528" cy="2714644"/>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200" b="1" dirty="0" smtClean="0">
                <a:solidFill>
                  <a:srgbClr val="7030A0"/>
                </a:solidFill>
                <a:cs typeface="B Zar" pitchFamily="2" charset="-78"/>
              </a:rPr>
              <a:t>دروغ نامیدن خبر العربیه مبنی بر "نپذیرفتن سید شمس الدین حسینی، وزیر اقتصاد و فرستاده احمدی نژاد، توسط رئیس جمهور یمن" با استناد به اینکه نام وی "مسعود حسینی" و سمتش وزیر "انرژی" نبوده است.</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flipH="1">
            <a:off x="5429256" y="500042"/>
            <a:ext cx="3500462"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21. </a:t>
            </a:r>
            <a:r>
              <a:rPr lang="fa-IR" sz="2800" dirty="0" smtClean="0">
                <a:cs typeface="B Titr" pitchFamily="2" charset="-78"/>
              </a:rPr>
              <a:t>تخصیص و تخریب</a:t>
            </a:r>
            <a:endParaRPr lang="en-US" sz="2800" dirty="0">
              <a:cs typeface="B Titr" pitchFamily="2" charset="-78"/>
            </a:endParaRPr>
          </a:p>
        </p:txBody>
      </p:sp>
      <p:sp>
        <p:nvSpPr>
          <p:cNvPr id="11" name="Chevron 10"/>
          <p:cNvSpPr/>
          <p:nvPr/>
        </p:nvSpPr>
        <p:spPr>
          <a:xfrm flipH="1">
            <a:off x="500034" y="1500174"/>
            <a:ext cx="8143932" cy="1357322"/>
          </a:xfrm>
          <a:prstGeom prst="chevron">
            <a:avLst>
              <a:gd name="adj" fmla="val 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2000" b="1" dirty="0" smtClean="0">
                <a:solidFill>
                  <a:srgbClr val="7030A0"/>
                </a:solidFill>
                <a:cs typeface="B Zar" pitchFamily="2" charset="-78"/>
              </a:rPr>
              <a:t>بیان حالت خاصی از یک مسئله که حقیقت دارد اما همه ی مطلب نیست. </a:t>
            </a:r>
          </a:p>
          <a:p>
            <a:pPr algn="justLow"/>
            <a:r>
              <a:rPr lang="fa-IR" sz="2000" b="1" dirty="0" smtClean="0">
                <a:solidFill>
                  <a:srgbClr val="7030A0"/>
                </a:solidFill>
                <a:cs typeface="B Zar" pitchFamily="2" charset="-78"/>
              </a:rPr>
              <a:t>به تعبیر دیگر اختصاص دادن یک موضوع به یک رویکرد و مصداق و تخریب موضوع به تبع تخریب آن مصداق.</a:t>
            </a:r>
          </a:p>
          <a:p>
            <a:pPr algn="ctr"/>
            <a:r>
              <a:rPr lang="fa-IR" sz="2000" dirty="0" smtClean="0">
                <a:solidFill>
                  <a:schemeClr val="tx1"/>
                </a:solidFill>
                <a:cs typeface="B Titr" pitchFamily="2" charset="-78"/>
              </a:rPr>
              <a:t>تخصیص نهاد چند همسری در اسلام به نمونه های ناموفق و منجر به فروپاشی خانواده.</a:t>
            </a:r>
            <a:endParaRPr lang="en-US" sz="2000" b="1" dirty="0">
              <a:solidFill>
                <a:schemeClr val="tx1"/>
              </a:solidFill>
              <a:cs typeface="B Titr" pitchFamily="2" charset="-78"/>
            </a:endParaRPr>
          </a:p>
        </p:txBody>
      </p:sp>
      <p:sp>
        <p:nvSpPr>
          <p:cNvPr id="12" name="Chevron 11"/>
          <p:cNvSpPr/>
          <p:nvPr/>
        </p:nvSpPr>
        <p:spPr>
          <a:xfrm flipH="1">
            <a:off x="5000628" y="3000372"/>
            <a:ext cx="392909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22. </a:t>
            </a:r>
            <a:r>
              <a:rPr lang="fa-IR" sz="2800" dirty="0" smtClean="0">
                <a:cs typeface="B Titr" pitchFamily="2" charset="-78"/>
              </a:rPr>
              <a:t>دفاع بد برای تخریب</a:t>
            </a:r>
            <a:endParaRPr lang="en-US" sz="2800" dirty="0">
              <a:cs typeface="B Titr" pitchFamily="2" charset="-78"/>
            </a:endParaRPr>
          </a:p>
        </p:txBody>
      </p:sp>
      <p:sp>
        <p:nvSpPr>
          <p:cNvPr id="15" name="Chevron 14"/>
          <p:cNvSpPr/>
          <p:nvPr/>
        </p:nvSpPr>
        <p:spPr>
          <a:xfrm flipH="1">
            <a:off x="4000496" y="4143380"/>
            <a:ext cx="4929222"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23. حمله ی بد برای تطهیر</a:t>
            </a:r>
            <a:endParaRPr lang="en-US" sz="2800" dirty="0">
              <a:cs typeface="B Titr" pitchFamily="2" charset="-78"/>
            </a:endParaRPr>
          </a:p>
        </p:txBody>
      </p:sp>
      <p:sp>
        <p:nvSpPr>
          <p:cNvPr id="17" name="Rectangle 16"/>
          <p:cNvSpPr/>
          <p:nvPr/>
        </p:nvSpPr>
        <p:spPr>
          <a:xfrm>
            <a:off x="428596" y="5143512"/>
            <a:ext cx="8215370" cy="1428760"/>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2000" b="1" dirty="0" smtClean="0">
                <a:solidFill>
                  <a:srgbClr val="7030A0"/>
                </a:solidFill>
                <a:cs typeface="B Zar" pitchFamily="2" charset="-78"/>
              </a:rPr>
              <a:t>همان رویکرد مبارزه ی منفی است به نحوی که به جای مخالفت با یک دیدگاه، آن را به شکل افراطی و اغراق آمیز مطرح کردن برای ایجاد زدگی نسبت به اصل مدعا.</a:t>
            </a:r>
          </a:p>
          <a:p>
            <a:pPr algn="justLow"/>
            <a:endParaRPr lang="fa-IR" sz="2000" b="1" dirty="0" smtClean="0">
              <a:solidFill>
                <a:srgbClr val="7030A0"/>
              </a:solidFill>
              <a:cs typeface="B Zar" pitchFamily="2" charset="-78"/>
            </a:endParaRPr>
          </a:p>
          <a:p>
            <a:pPr algn="ctr"/>
            <a:r>
              <a:rPr lang="fa-IR" sz="1900" dirty="0" smtClean="0">
                <a:solidFill>
                  <a:schemeClr val="tx1"/>
                </a:solidFill>
                <a:cs typeface="B Titr" pitchFamily="2" charset="-78"/>
              </a:rPr>
              <a:t>«از شاه جز خیانت چیزی ندیدیم، در زمان سطلنت پهلوی ها حتی یک خیابان هم آسفالت نشد».</a:t>
            </a:r>
            <a:endParaRPr lang="en-US" sz="1900" b="1" dirty="0">
              <a:solidFill>
                <a:schemeClr val="tx1"/>
              </a:solidFill>
              <a:cs typeface="B Titr" pitchFamily="2" charset="-78"/>
            </a:endParaRPr>
          </a:p>
        </p:txBody>
      </p:sp>
      <p:sp>
        <p:nvSpPr>
          <p:cNvPr id="10" name="Chevron 9"/>
          <p:cNvSpPr/>
          <p:nvPr/>
        </p:nvSpPr>
        <p:spPr>
          <a:xfrm flipH="1">
            <a:off x="142844" y="3000372"/>
            <a:ext cx="4857784" cy="857256"/>
          </a:xfrm>
          <a:prstGeom prst="chevron">
            <a:avLst>
              <a:gd name="adj" fmla="val 2899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2200" b="1" dirty="0" smtClean="0">
                <a:solidFill>
                  <a:schemeClr val="tx1"/>
                </a:solidFill>
                <a:cs typeface="B Zar" pitchFamily="2" charset="-78"/>
              </a:rPr>
              <a:t>«آقای خامنه ای کارش درست است زیرا سید اولاد پیغمبر است».</a:t>
            </a:r>
            <a:endParaRPr lang="en-US" sz="2400" b="1" dirty="0">
              <a:solidFill>
                <a:schemeClr val="tx1"/>
              </a:solidFill>
              <a:cs typeface="B Zar"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28.jpg"/>
          <p:cNvPicPr>
            <a:picLocks noChangeAspect="1"/>
          </p:cNvPicPr>
          <p:nvPr/>
        </p:nvPicPr>
        <p:blipFill>
          <a:blip r:embed="rId3" cstate="email"/>
          <a:stretch>
            <a:fillRect/>
          </a:stretch>
        </p:blipFill>
        <p:spPr>
          <a:xfrm>
            <a:off x="3286116" y="2525339"/>
            <a:ext cx="5610224" cy="4046933"/>
          </a:xfrm>
          <a:prstGeom prst="rect">
            <a:avLst/>
          </a:prstGeom>
        </p:spPr>
      </p:pic>
      <p:sp>
        <p:nvSpPr>
          <p:cNvPr id="4" name="TextBox 3"/>
          <p:cNvSpPr txBox="1"/>
          <p:nvPr/>
        </p:nvSpPr>
        <p:spPr>
          <a:xfrm>
            <a:off x="3500430" y="1556081"/>
            <a:ext cx="5429288" cy="1015663"/>
          </a:xfrm>
          <a:prstGeom prst="rect">
            <a:avLst/>
          </a:prstGeom>
          <a:noFill/>
        </p:spPr>
        <p:txBody>
          <a:bodyPr wrap="square" rtlCol="1">
            <a:spAutoFit/>
          </a:bodyPr>
          <a:lstStyle/>
          <a:p>
            <a:r>
              <a:rPr lang="fa-IR" sz="2400" dirty="0" smtClean="0">
                <a:cs typeface="B Titr" pitchFamily="2" charset="-78"/>
              </a:rPr>
              <a:t>در دو حالت به وقوع می پیوندد:</a:t>
            </a:r>
          </a:p>
          <a:p>
            <a:pPr>
              <a:lnSpc>
                <a:spcPct val="150000"/>
              </a:lnSpc>
            </a:pPr>
            <a:r>
              <a:rPr lang="fa-IR" sz="2400" dirty="0" smtClean="0">
                <a:cs typeface="B Titr" pitchFamily="2" charset="-78"/>
              </a:rPr>
              <a:t> 1- اتهام متقابل               2- طلب دلیل بر "عدم“</a:t>
            </a:r>
            <a:endParaRPr lang="fa-IR" sz="2400" dirty="0">
              <a:cs typeface="B Titr" pitchFamily="2" charset="-78"/>
            </a:endParaRPr>
          </a:p>
        </p:txBody>
      </p:sp>
      <p:sp>
        <p:nvSpPr>
          <p:cNvPr id="7" name="Chevron 6"/>
          <p:cNvSpPr/>
          <p:nvPr/>
        </p:nvSpPr>
        <p:spPr>
          <a:xfrm flipH="1">
            <a:off x="6357950" y="500042"/>
            <a:ext cx="257176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24. </a:t>
            </a:r>
            <a:r>
              <a:rPr lang="fa-IR" sz="2800" dirty="0" smtClean="0">
                <a:cs typeface="B Titr" pitchFamily="2" charset="-78"/>
              </a:rPr>
              <a:t>قلب دعوا</a:t>
            </a:r>
            <a:endParaRPr lang="en-US" sz="2800" dirty="0">
              <a:cs typeface="B Titr" pitchFamily="2" charset="-78"/>
            </a:endParaRPr>
          </a:p>
        </p:txBody>
      </p:sp>
      <p:sp>
        <p:nvSpPr>
          <p:cNvPr id="8" name="Rounded Rectangle 7"/>
          <p:cNvSpPr/>
          <p:nvPr/>
        </p:nvSpPr>
        <p:spPr>
          <a:xfrm>
            <a:off x="214282" y="2143116"/>
            <a:ext cx="3500462" cy="4143404"/>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200" b="1" dirty="0" smtClean="0">
                <a:solidFill>
                  <a:srgbClr val="7030A0"/>
                </a:solidFill>
                <a:cs typeface="B Zar" pitchFamily="2" charset="-78"/>
              </a:rPr>
              <a:t>برخی افراد و رسانه در واکنش به خبر 19 مرداد 20:30 مبنی بر "وجود خارجی نداشتن ترانه موسویِ مورد ادعا" و به تبع آن خبر "دستگیری، تجاوز، شکنجه و قتل" چنین فردی: «کسی که نشان داده شد، ترانه موسوی مد نظر ما نبود، اگر راست می گویید آن ترانه موسوی واقعی را نشان دهید».</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5720" y="1594482"/>
            <a:ext cx="8572560" cy="1421928"/>
          </a:xfrm>
          <a:prstGeom prst="rect">
            <a:avLst/>
          </a:prstGeom>
          <a:noFill/>
        </p:spPr>
        <p:txBody>
          <a:bodyPr wrap="square" rtlCol="1">
            <a:spAutoFit/>
          </a:bodyPr>
          <a:lstStyle/>
          <a:p>
            <a:pPr algn="justLow">
              <a:lnSpc>
                <a:spcPct val="120000"/>
              </a:lnSpc>
            </a:pPr>
            <a:r>
              <a:rPr lang="fa-IR" b="1" dirty="0" smtClean="0">
                <a:cs typeface="B Zar" pitchFamily="2" charset="-78"/>
              </a:rPr>
              <a:t>عبارات "هر چند"، "اما"، "درحالیکه"، "نیز"، "فقط"، "باز هم" و همچنین "علامت تعجب" و "گیومه" معنا و جهت خاصی به مطلب می دهد. در این میان در خصوص کاربرد گیومه ("") باید گفت این علامت در سه جا استفاده می شود: 1- مشخص سازی عبارت در جمله 2- تأکید 3- اسامی خاص. استفاده از گیومه برای اسامی عام با هدف عجیب و خاص جلوه دادن آن صورت می گیرد.</a:t>
            </a:r>
          </a:p>
        </p:txBody>
      </p:sp>
      <p:pic>
        <p:nvPicPr>
          <p:cNvPr id="6" name="Picture 5" descr="31.jpg"/>
          <p:cNvPicPr>
            <a:picLocks noChangeAspect="1"/>
          </p:cNvPicPr>
          <p:nvPr/>
        </p:nvPicPr>
        <p:blipFill>
          <a:blip r:embed="rId3" cstate="email"/>
          <a:stretch>
            <a:fillRect/>
          </a:stretch>
        </p:blipFill>
        <p:spPr>
          <a:xfrm>
            <a:off x="285720" y="3187640"/>
            <a:ext cx="6286544" cy="3384632"/>
          </a:xfrm>
          <a:prstGeom prst="rect">
            <a:avLst/>
          </a:prstGeom>
        </p:spPr>
      </p:pic>
      <p:sp>
        <p:nvSpPr>
          <p:cNvPr id="7" name="Chevron 6"/>
          <p:cNvSpPr/>
          <p:nvPr/>
        </p:nvSpPr>
        <p:spPr>
          <a:xfrm flipH="1">
            <a:off x="4214810" y="500042"/>
            <a:ext cx="471490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25. </a:t>
            </a:r>
            <a:r>
              <a:rPr lang="fa-IR" sz="2800" dirty="0" smtClean="0">
                <a:cs typeface="B Titr" pitchFamily="2" charset="-78"/>
              </a:rPr>
              <a:t>عبارات و علامات وصفی </a:t>
            </a:r>
          </a:p>
        </p:txBody>
      </p:sp>
      <p:sp>
        <p:nvSpPr>
          <p:cNvPr id="8" name="Rounded Rectangle 7"/>
          <p:cNvSpPr/>
          <p:nvPr/>
        </p:nvSpPr>
        <p:spPr>
          <a:xfrm>
            <a:off x="6643702" y="3357562"/>
            <a:ext cx="2357454" cy="3071834"/>
          </a:xfrm>
          <a:prstGeom prst="roundRect">
            <a:avLst>
              <a:gd name="adj" fmla="val 5241"/>
            </a:avLst>
          </a:prstGeom>
          <a:solidFill>
            <a:schemeClr val="accent4">
              <a:lumMod val="40000"/>
              <a:lumOff val="60000"/>
            </a:schemeClr>
          </a:solidFill>
          <a:scene3d>
            <a:camera prst="perspectiveBelow"/>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30000"/>
              </a:lnSpc>
            </a:pPr>
            <a:r>
              <a:rPr lang="fa-IR" sz="2200" b="1" dirty="0" smtClean="0">
                <a:solidFill>
                  <a:srgbClr val="7030A0"/>
                </a:solidFill>
                <a:cs typeface="B Zar" pitchFamily="2" charset="-78"/>
              </a:rPr>
              <a:t>روزنامه ی "هم میهن" در تیتر خود در خصوص سفر چاوز به ایران: «چاوز باز هم در ایران».</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000" b="-2000"/>
          </a:stretch>
        </a:blipFill>
        <a:effectLst/>
      </p:bgPr>
    </p:bg>
    <p:spTree>
      <p:nvGrpSpPr>
        <p:cNvPr id="1" name=""/>
        <p:cNvGrpSpPr/>
        <p:nvPr/>
      </p:nvGrpSpPr>
      <p:grpSpPr>
        <a:xfrm>
          <a:off x="0" y="0"/>
          <a:ext cx="0" cy="0"/>
          <a:chOff x="0" y="0"/>
          <a:chExt cx="0" cy="0"/>
        </a:xfrm>
      </p:grpSpPr>
      <p:pic>
        <p:nvPicPr>
          <p:cNvPr id="5" name="Picture 4" descr="32.jpg"/>
          <p:cNvPicPr>
            <a:picLocks noChangeAspect="1"/>
          </p:cNvPicPr>
          <p:nvPr/>
        </p:nvPicPr>
        <p:blipFill>
          <a:blip r:embed="rId3" cstate="email"/>
          <a:stretch>
            <a:fillRect/>
          </a:stretch>
        </p:blipFill>
        <p:spPr>
          <a:xfrm>
            <a:off x="2428860" y="2214554"/>
            <a:ext cx="6500858" cy="4205839"/>
          </a:xfrm>
          <a:prstGeom prst="rect">
            <a:avLst/>
          </a:prstGeom>
        </p:spPr>
      </p:pic>
      <p:sp>
        <p:nvSpPr>
          <p:cNvPr id="7" name="Chevron 6"/>
          <p:cNvSpPr/>
          <p:nvPr/>
        </p:nvSpPr>
        <p:spPr>
          <a:xfrm flipH="1">
            <a:off x="5715008" y="500042"/>
            <a:ext cx="321471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26. </a:t>
            </a:r>
            <a:r>
              <a:rPr lang="fa-IR" sz="2800" dirty="0" smtClean="0">
                <a:cs typeface="B Titr" pitchFamily="2" charset="-78"/>
              </a:rPr>
              <a:t>حلقه ي مفقوده</a:t>
            </a:r>
          </a:p>
        </p:txBody>
      </p:sp>
      <p:sp>
        <p:nvSpPr>
          <p:cNvPr id="4" name="TextBox 3"/>
          <p:cNvSpPr txBox="1"/>
          <p:nvPr/>
        </p:nvSpPr>
        <p:spPr>
          <a:xfrm>
            <a:off x="142844" y="1714488"/>
            <a:ext cx="8858312" cy="461665"/>
          </a:xfrm>
          <a:prstGeom prst="rect">
            <a:avLst/>
          </a:prstGeom>
          <a:noFill/>
        </p:spPr>
        <p:txBody>
          <a:bodyPr wrap="square" rtlCol="1">
            <a:spAutoFit/>
          </a:bodyPr>
          <a:lstStyle/>
          <a:p>
            <a:pPr algn="ctr"/>
            <a:r>
              <a:rPr lang="fa-IR" sz="2400" dirty="0" smtClean="0">
                <a:cs typeface="B Titr" pitchFamily="2" charset="-78"/>
              </a:rPr>
              <a:t>روایت از یک حادثه بدون ذکر حلقه ای از ماجرا که مؤثر در قضاوت مخاطب است.</a:t>
            </a:r>
            <a:endParaRPr lang="fa-IR" sz="2400" dirty="0">
              <a:cs typeface="B Titr" pitchFamily="2" charset="-78"/>
            </a:endParaRPr>
          </a:p>
        </p:txBody>
      </p:sp>
      <p:sp>
        <p:nvSpPr>
          <p:cNvPr id="8" name="Rounded Rectangle 7"/>
          <p:cNvSpPr/>
          <p:nvPr/>
        </p:nvSpPr>
        <p:spPr>
          <a:xfrm>
            <a:off x="142844" y="2786058"/>
            <a:ext cx="3143240" cy="3571900"/>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200" b="1" dirty="0" smtClean="0">
                <a:solidFill>
                  <a:srgbClr val="7030A0"/>
                </a:solidFill>
                <a:cs typeface="B Zar" pitchFamily="2" charset="-78"/>
              </a:rPr>
              <a:t>[آنچه بدان پرداخت نشده مواردی نظیر محاسبه ی ارزش دلار نسبت به ریال در دهه های گذشته و نیز مؤلفه ی جمعیت در محاسبه ی سرانه است]</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34.jpg"/>
          <p:cNvPicPr>
            <a:picLocks noChangeAspect="1"/>
          </p:cNvPicPr>
          <p:nvPr/>
        </p:nvPicPr>
        <p:blipFill>
          <a:blip r:embed="rId3" cstate="email"/>
          <a:stretch>
            <a:fillRect/>
          </a:stretch>
        </p:blipFill>
        <p:spPr>
          <a:xfrm>
            <a:off x="2857488" y="2428868"/>
            <a:ext cx="5857916" cy="4267430"/>
          </a:xfrm>
          <a:prstGeom prst="rect">
            <a:avLst/>
          </a:prstGeom>
        </p:spPr>
      </p:pic>
      <p:sp>
        <p:nvSpPr>
          <p:cNvPr id="4" name="TextBox 3"/>
          <p:cNvSpPr txBox="1"/>
          <p:nvPr/>
        </p:nvSpPr>
        <p:spPr>
          <a:xfrm>
            <a:off x="428596" y="1637113"/>
            <a:ext cx="8358246" cy="791755"/>
          </a:xfrm>
          <a:prstGeom prst="rect">
            <a:avLst/>
          </a:prstGeom>
          <a:noFill/>
        </p:spPr>
        <p:txBody>
          <a:bodyPr wrap="square" rtlCol="1">
            <a:spAutoFit/>
          </a:bodyPr>
          <a:lstStyle/>
          <a:p>
            <a:pPr>
              <a:lnSpc>
                <a:spcPct val="130000"/>
              </a:lnSpc>
            </a:pPr>
            <a:r>
              <a:rPr lang="fa-IR" dirty="0" smtClean="0">
                <a:cs typeface="B Titr" pitchFamily="2" charset="-78"/>
              </a:rPr>
              <a:t>کاربرد ابهام عددی در جایی است که یک رسانه می خواهد عدد مد نظر در ذهن مخاطب، کمتر یا بیشتر از آنچه هست تجلی یابد.</a:t>
            </a:r>
            <a:endParaRPr lang="fa-IR" dirty="0">
              <a:cs typeface="B Titr" pitchFamily="2" charset="-78"/>
            </a:endParaRPr>
          </a:p>
        </p:txBody>
      </p:sp>
      <p:sp>
        <p:nvSpPr>
          <p:cNvPr id="7" name="Chevron 6"/>
          <p:cNvSpPr/>
          <p:nvPr/>
        </p:nvSpPr>
        <p:spPr>
          <a:xfrm flipH="1">
            <a:off x="5715008" y="500042"/>
            <a:ext cx="321471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27. </a:t>
            </a:r>
            <a:r>
              <a:rPr lang="fa-IR" sz="2800" dirty="0" smtClean="0">
                <a:cs typeface="B Titr" pitchFamily="2" charset="-78"/>
              </a:rPr>
              <a:t>ابهام عددي</a:t>
            </a:r>
          </a:p>
        </p:txBody>
      </p:sp>
      <p:sp>
        <p:nvSpPr>
          <p:cNvPr id="9" name="Rounded Rectangle 8"/>
          <p:cNvSpPr/>
          <p:nvPr/>
        </p:nvSpPr>
        <p:spPr>
          <a:xfrm>
            <a:off x="214282" y="3714752"/>
            <a:ext cx="4214842" cy="257176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50000"/>
              </a:lnSpc>
            </a:pPr>
            <a:r>
              <a:rPr lang="fa-IR" sz="2200" b="1" dirty="0" smtClean="0">
                <a:solidFill>
                  <a:srgbClr val="7030A0"/>
                </a:solidFill>
                <a:cs typeface="B Zar" pitchFamily="2" charset="-78"/>
              </a:rPr>
              <a:t>[متن خبر: «شمار قربانيان حملات تروريستي ديروز در مناطق مختلف عراق، به 90 كشته و 223 زخمي رسيد»]</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71472" y="2000240"/>
            <a:ext cx="8001056" cy="2492990"/>
          </a:xfrm>
          <a:prstGeom prst="rect">
            <a:avLst/>
          </a:prstGeom>
          <a:noFill/>
        </p:spPr>
        <p:txBody>
          <a:bodyPr wrap="square" rtlCol="1">
            <a:spAutoFit/>
          </a:bodyPr>
          <a:lstStyle/>
          <a:p>
            <a:pPr algn="justLow">
              <a:lnSpc>
                <a:spcPct val="130000"/>
              </a:lnSpc>
            </a:pPr>
            <a:r>
              <a:rPr lang="fa-IR" sz="2400" dirty="0" smtClean="0">
                <a:cs typeface="B Titr" pitchFamily="2" charset="-78"/>
              </a:rPr>
              <a:t>ارجاعی که یا امکان رجوع برای شخص ارجاع داده شده، یا اساساً ممکن نیست و یا با دشواری بسیار قابل تحقق است.</a:t>
            </a:r>
          </a:p>
          <a:p>
            <a:pPr algn="justLow">
              <a:lnSpc>
                <a:spcPct val="130000"/>
              </a:lnSpc>
            </a:pPr>
            <a:r>
              <a:rPr lang="fa-IR" sz="2400" dirty="0" smtClean="0">
                <a:cs typeface="B Titr" pitchFamily="2" charset="-78"/>
              </a:rPr>
              <a:t/>
            </a:r>
            <a:br>
              <a:rPr lang="fa-IR" sz="2400" dirty="0" smtClean="0">
                <a:cs typeface="B Titr" pitchFamily="2" charset="-78"/>
              </a:rPr>
            </a:br>
            <a:r>
              <a:rPr lang="fa-IR" sz="2400" dirty="0" smtClean="0">
                <a:cs typeface="B Titr" pitchFamily="2" charset="-78"/>
              </a:rPr>
              <a:t>«در جلسات کنگره ی آمریکا، نیایش های شیطان پرستی برقرار است، باور نداری خودت برو و از نزدیک ببین».</a:t>
            </a:r>
            <a:endParaRPr lang="fa-IR" sz="2400" dirty="0">
              <a:cs typeface="B Titr" pitchFamily="2" charset="-78"/>
            </a:endParaRPr>
          </a:p>
        </p:txBody>
      </p:sp>
      <p:sp>
        <p:nvSpPr>
          <p:cNvPr id="3" name="Chevron 2"/>
          <p:cNvSpPr/>
          <p:nvPr/>
        </p:nvSpPr>
        <p:spPr>
          <a:xfrm flipH="1">
            <a:off x="5715008" y="500042"/>
            <a:ext cx="321471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28. </a:t>
            </a:r>
            <a:r>
              <a:rPr lang="fa-IR" sz="2800" dirty="0" smtClean="0">
                <a:cs typeface="B Titr" pitchFamily="2" charset="-78"/>
              </a:rPr>
              <a:t>ارجاع محال</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35.jpg"/>
          <p:cNvPicPr>
            <a:picLocks noChangeAspect="1"/>
          </p:cNvPicPr>
          <p:nvPr/>
        </p:nvPicPr>
        <p:blipFill>
          <a:blip r:embed="rId3" cstate="email"/>
          <a:stretch>
            <a:fillRect/>
          </a:stretch>
        </p:blipFill>
        <p:spPr>
          <a:xfrm>
            <a:off x="2285984" y="2259890"/>
            <a:ext cx="6474849" cy="4383820"/>
          </a:xfrm>
          <a:prstGeom prst="rect">
            <a:avLst/>
          </a:prstGeom>
        </p:spPr>
      </p:pic>
      <p:sp>
        <p:nvSpPr>
          <p:cNvPr id="7" name="Chevron 6"/>
          <p:cNvSpPr/>
          <p:nvPr/>
        </p:nvSpPr>
        <p:spPr>
          <a:xfrm flipH="1">
            <a:off x="5286380" y="500042"/>
            <a:ext cx="364333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29. </a:t>
            </a:r>
            <a:r>
              <a:rPr lang="fa-IR" sz="2800" dirty="0" smtClean="0">
                <a:cs typeface="B Titr" pitchFamily="2" charset="-78"/>
              </a:rPr>
              <a:t>درخواست محال</a:t>
            </a:r>
          </a:p>
        </p:txBody>
      </p:sp>
      <p:sp>
        <p:nvSpPr>
          <p:cNvPr id="4" name="TextBox 3"/>
          <p:cNvSpPr txBox="1"/>
          <p:nvPr/>
        </p:nvSpPr>
        <p:spPr>
          <a:xfrm>
            <a:off x="178579" y="1681451"/>
            <a:ext cx="8786842" cy="461665"/>
          </a:xfrm>
          <a:prstGeom prst="rect">
            <a:avLst/>
          </a:prstGeom>
          <a:noFill/>
        </p:spPr>
        <p:txBody>
          <a:bodyPr wrap="square" rtlCol="1">
            <a:spAutoFit/>
          </a:bodyPr>
          <a:lstStyle/>
          <a:p>
            <a:pPr algn="ctr"/>
            <a:r>
              <a:rPr lang="fa-IR" sz="2400" dirty="0" smtClean="0">
                <a:cs typeface="B Titr" pitchFamily="2" charset="-78"/>
              </a:rPr>
              <a:t>درخواستی که یا امکان اجابت آن عملاً غیر ممکن، و یا به سختی امکان پذیر است.</a:t>
            </a:r>
            <a:endParaRPr lang="fa-IR" sz="2400" dirty="0">
              <a:cs typeface="B Titr" pitchFamily="2" charset="-78"/>
            </a:endParaRPr>
          </a:p>
        </p:txBody>
      </p:sp>
      <p:sp>
        <p:nvSpPr>
          <p:cNvPr id="8" name="Rounded Rectangle 7"/>
          <p:cNvSpPr/>
          <p:nvPr/>
        </p:nvSpPr>
        <p:spPr>
          <a:xfrm>
            <a:off x="214282" y="3357562"/>
            <a:ext cx="3214710" cy="292895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200" b="1" dirty="0" smtClean="0">
                <a:solidFill>
                  <a:srgbClr val="7030A0"/>
                </a:solidFill>
                <a:cs typeface="B Zar" pitchFamily="2" charset="-78"/>
              </a:rPr>
              <a:t>[علاوه بر عدم هم ترازی جایگاه رئیس جمهور و کرباسچی، تعیین تکلیف برای صدا و سیما در تلویزیونی و زنده بودن مناظره نیز در خور توجه است]</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28596" y="327545"/>
            <a:ext cx="6072230" cy="1172629"/>
          </a:xfrm>
          <a:prstGeom prst="rect">
            <a:avLst/>
          </a:prstGeom>
          <a:noFill/>
        </p:spPr>
        <p:txBody>
          <a:bodyPr wrap="square" rtlCol="1">
            <a:spAutoFit/>
          </a:bodyPr>
          <a:lstStyle/>
          <a:p>
            <a:pPr algn="justLow">
              <a:lnSpc>
                <a:spcPct val="130000"/>
              </a:lnSpc>
            </a:pPr>
            <a:r>
              <a:rPr lang="fa-IR" b="1" dirty="0" smtClean="0">
                <a:solidFill>
                  <a:srgbClr val="FFFF00"/>
                </a:solidFill>
                <a:cs typeface="B Zar" pitchFamily="2" charset="-78"/>
              </a:rPr>
              <a:t>در </a:t>
            </a:r>
            <a:r>
              <a:rPr lang="fa-IR" b="1" dirty="0">
                <a:solidFill>
                  <a:srgbClr val="FFFF00"/>
                </a:solidFill>
                <a:cs typeface="B Zar" pitchFamily="2" charset="-78"/>
              </a:rPr>
              <a:t>این روش ابتدا بذر شبهه در ذهن مخاطب کاشته و پرورانده می شود و پس از آن به بهره برداری می رسد. این تصویر نمونه ای از پروسه ی القای تقلب در انتخابات است</a:t>
            </a:r>
            <a:r>
              <a:rPr lang="fa-IR" b="1" dirty="0" smtClean="0">
                <a:solidFill>
                  <a:srgbClr val="FFFF00"/>
                </a:solidFill>
                <a:cs typeface="B Zar" pitchFamily="2" charset="-78"/>
              </a:rPr>
              <a:t>.</a:t>
            </a:r>
            <a:endParaRPr lang="fa-IR" dirty="0">
              <a:solidFill>
                <a:srgbClr val="FFFF00"/>
              </a:solidFill>
              <a:cs typeface="B Zar" pitchFamily="2" charset="-78"/>
            </a:endParaRPr>
          </a:p>
        </p:txBody>
      </p:sp>
      <p:pic>
        <p:nvPicPr>
          <p:cNvPr id="7" name="Picture 6" descr="1.jpg"/>
          <p:cNvPicPr>
            <a:picLocks noChangeAspect="1"/>
          </p:cNvPicPr>
          <p:nvPr/>
        </p:nvPicPr>
        <p:blipFill>
          <a:blip r:embed="rId3" cstate="email"/>
          <a:stretch>
            <a:fillRect/>
          </a:stretch>
        </p:blipFill>
        <p:spPr>
          <a:xfrm>
            <a:off x="428596" y="1540518"/>
            <a:ext cx="5929354" cy="5103192"/>
          </a:xfrm>
          <a:prstGeom prst="rect">
            <a:avLst/>
          </a:prstGeom>
        </p:spPr>
      </p:pic>
      <p:sp>
        <p:nvSpPr>
          <p:cNvPr id="6" name="Oval 5"/>
          <p:cNvSpPr/>
          <p:nvPr/>
        </p:nvSpPr>
        <p:spPr>
          <a:xfrm>
            <a:off x="6572264" y="500042"/>
            <a:ext cx="2363911" cy="92869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a-IR" sz="2800" b="1" dirty="0" smtClean="0">
                <a:cs typeface="B Zar" pitchFamily="2" charset="-78"/>
              </a:rPr>
              <a:t>جنگ نرم </a:t>
            </a:r>
            <a:endParaRPr lang="en-US" sz="2800" dirty="0"/>
          </a:p>
        </p:txBody>
      </p:sp>
      <p:sp>
        <p:nvSpPr>
          <p:cNvPr id="8" name="Rounded Rectangle 7"/>
          <p:cNvSpPr/>
          <p:nvPr/>
        </p:nvSpPr>
        <p:spPr>
          <a:xfrm>
            <a:off x="6909952" y="2095490"/>
            <a:ext cx="1688535" cy="92869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3200" b="1" dirty="0" smtClean="0">
                <a:cs typeface="B Zar" pitchFamily="2" charset="-78"/>
              </a:rPr>
              <a:t>کاشت</a:t>
            </a:r>
            <a:endParaRPr lang="en-US" sz="3200" dirty="0"/>
          </a:p>
        </p:txBody>
      </p:sp>
      <p:sp>
        <p:nvSpPr>
          <p:cNvPr id="9" name="Rounded Rectangle 8"/>
          <p:cNvSpPr/>
          <p:nvPr/>
        </p:nvSpPr>
        <p:spPr>
          <a:xfrm>
            <a:off x="6909952" y="3690938"/>
            <a:ext cx="1688535" cy="92869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a-IR" sz="3200" b="1" dirty="0" smtClean="0">
                <a:cs typeface="B Zar" pitchFamily="2" charset="-78"/>
              </a:rPr>
              <a:t>داشت</a:t>
            </a:r>
            <a:endParaRPr lang="en-US" sz="3200" dirty="0"/>
          </a:p>
        </p:txBody>
      </p:sp>
      <p:sp>
        <p:nvSpPr>
          <p:cNvPr id="10" name="Rounded Rectangle 9"/>
          <p:cNvSpPr/>
          <p:nvPr/>
        </p:nvSpPr>
        <p:spPr>
          <a:xfrm>
            <a:off x="6909952" y="5286388"/>
            <a:ext cx="1688535" cy="92869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b="1" dirty="0" smtClean="0">
                <a:cs typeface="B Zar" pitchFamily="2" charset="-78"/>
              </a:rPr>
              <a:t>برداشت</a:t>
            </a:r>
            <a:endParaRPr lang="en-US" sz="3200" dirty="0"/>
          </a:p>
        </p:txBody>
      </p:sp>
      <p:sp>
        <p:nvSpPr>
          <p:cNvPr id="11" name="Down Arrow 10"/>
          <p:cNvSpPr/>
          <p:nvPr/>
        </p:nvSpPr>
        <p:spPr>
          <a:xfrm>
            <a:off x="7504186" y="1512080"/>
            <a:ext cx="500066" cy="500066"/>
          </a:xfrm>
          <a:prstGeom prst="downArrow">
            <a:avLst/>
          </a:prstGeom>
          <a:solidFill>
            <a:srgbClr val="FFFF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rgbClr val="FFFF00"/>
              </a:solidFill>
            </a:endParaRPr>
          </a:p>
        </p:txBody>
      </p:sp>
      <p:sp>
        <p:nvSpPr>
          <p:cNvPr id="12" name="Down Arrow 11"/>
          <p:cNvSpPr/>
          <p:nvPr/>
        </p:nvSpPr>
        <p:spPr>
          <a:xfrm>
            <a:off x="7504186" y="3107528"/>
            <a:ext cx="500066" cy="500066"/>
          </a:xfrm>
          <a:prstGeom prst="downArrow">
            <a:avLst/>
          </a:prstGeom>
          <a:solidFill>
            <a:srgbClr val="FFFF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rgbClr val="FFFF00"/>
              </a:solidFill>
            </a:endParaRPr>
          </a:p>
        </p:txBody>
      </p:sp>
      <p:sp>
        <p:nvSpPr>
          <p:cNvPr id="13" name="Down Arrow 12"/>
          <p:cNvSpPr/>
          <p:nvPr/>
        </p:nvSpPr>
        <p:spPr>
          <a:xfrm>
            <a:off x="7504186" y="4702976"/>
            <a:ext cx="500066" cy="500066"/>
          </a:xfrm>
          <a:prstGeom prst="downArrow">
            <a:avLst/>
          </a:prstGeom>
          <a:solidFill>
            <a:srgbClr val="FFFF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hevron 2"/>
          <p:cNvSpPr/>
          <p:nvPr/>
        </p:nvSpPr>
        <p:spPr>
          <a:xfrm flipH="1">
            <a:off x="4214810" y="500042"/>
            <a:ext cx="471490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30. </a:t>
            </a:r>
            <a:r>
              <a:rPr lang="fa-IR" sz="2800" dirty="0" smtClean="0">
                <a:cs typeface="B Titr" pitchFamily="2" charset="-78"/>
              </a:rPr>
              <a:t>واگذاري نتيجه به مخاطب</a:t>
            </a:r>
          </a:p>
        </p:txBody>
      </p:sp>
      <p:sp>
        <p:nvSpPr>
          <p:cNvPr id="5" name="TextBox 4"/>
          <p:cNvSpPr txBox="1"/>
          <p:nvPr/>
        </p:nvSpPr>
        <p:spPr>
          <a:xfrm>
            <a:off x="571472" y="2000240"/>
            <a:ext cx="8001056" cy="3425553"/>
          </a:xfrm>
          <a:prstGeom prst="rect">
            <a:avLst/>
          </a:prstGeom>
          <a:noFill/>
        </p:spPr>
        <p:txBody>
          <a:bodyPr wrap="square" rtlCol="1">
            <a:spAutoFit/>
          </a:bodyPr>
          <a:lstStyle/>
          <a:p>
            <a:pPr algn="justLow">
              <a:lnSpc>
                <a:spcPct val="130000"/>
              </a:lnSpc>
            </a:pPr>
            <a:r>
              <a:rPr lang="fa-IR" sz="2400" dirty="0" smtClean="0">
                <a:solidFill>
                  <a:srgbClr val="7030A0"/>
                </a:solidFill>
                <a:cs typeface="B Titr" pitchFamily="2" charset="-78"/>
              </a:rPr>
              <a:t>از آنجایی که بیان صریح مواضع توسط یک رسانه، به دلیل در معرض سوگیری قرار گرفتن آن، ممکن است مخاطب را نسبت به پذیرش مطلب دچار تردید نماید، گاهی ترجیح یک رسانه بر بیان مقدمات مطلب و واگذاری نتیجه گیری به مخاطب است تا با زمینه ی فراهم شده، او خود به مطلب برسد. طبیعی است از آنجایی در این رویکرد مخاطب گمان دارد نتیجه، حاصل تفکر خود اوست، بر نکته ی "خود یافته" تعصب بیشتری می ورزد.</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71472" y="1600130"/>
            <a:ext cx="8143932" cy="400110"/>
          </a:xfrm>
          <a:prstGeom prst="rect">
            <a:avLst/>
          </a:prstGeom>
          <a:noFill/>
        </p:spPr>
        <p:txBody>
          <a:bodyPr wrap="square" rtlCol="1">
            <a:spAutoFit/>
          </a:bodyPr>
          <a:lstStyle/>
          <a:p>
            <a:r>
              <a:rPr lang="fa-IR" sz="2000" dirty="0" smtClean="0">
                <a:cs typeface="B Titr" pitchFamily="2" charset="-78"/>
              </a:rPr>
              <a:t>در دو دسته جای می گیرد:     1- جا به جایی علت و معلول            2- ذکر علت غیر واقعی.</a:t>
            </a:r>
            <a:endParaRPr lang="fa-IR" sz="2000" dirty="0">
              <a:cs typeface="B Titr" pitchFamily="2" charset="-78"/>
            </a:endParaRPr>
          </a:p>
        </p:txBody>
      </p:sp>
      <p:sp>
        <p:nvSpPr>
          <p:cNvPr id="5" name="TextBox 4"/>
          <p:cNvSpPr txBox="1"/>
          <p:nvPr/>
        </p:nvSpPr>
        <p:spPr>
          <a:xfrm>
            <a:off x="500034" y="2014357"/>
            <a:ext cx="8286808" cy="1077218"/>
          </a:xfrm>
          <a:prstGeom prst="rect">
            <a:avLst/>
          </a:prstGeom>
          <a:noFill/>
        </p:spPr>
        <p:txBody>
          <a:bodyPr wrap="square" rtlCol="1">
            <a:spAutoFit/>
          </a:bodyPr>
          <a:lstStyle/>
          <a:p>
            <a:pPr algn="justLow"/>
            <a:r>
              <a:rPr lang="fa-IR" b="1" dirty="0" smtClean="0">
                <a:solidFill>
                  <a:srgbClr val="7030A0"/>
                </a:solidFill>
                <a:cs typeface="B Zar" pitchFamily="2" charset="-78"/>
              </a:rPr>
              <a:t>«چون صفار هرندی از کابینه اخراج شد، از دولت انتقاد می کند»، در حالی که حقیقت این است چون با برخی اطرافیان رئیس جمهور مشکل داشت از کابینه اخراج شد. (جا به جایی علت و معلول)</a:t>
            </a:r>
          </a:p>
          <a:p>
            <a:pPr algn="justLow"/>
            <a:endParaRPr lang="fa-IR" sz="1000" b="1" dirty="0" smtClean="0">
              <a:solidFill>
                <a:srgbClr val="7030A0"/>
              </a:solidFill>
              <a:cs typeface="B Zar" pitchFamily="2" charset="-78"/>
            </a:endParaRPr>
          </a:p>
          <a:p>
            <a:pPr algn="justLow"/>
            <a:r>
              <a:rPr lang="fa-IR" b="1" dirty="0" smtClean="0">
                <a:solidFill>
                  <a:srgbClr val="7030A0"/>
                </a:solidFill>
                <a:cs typeface="B Zar" pitchFamily="2" charset="-78"/>
              </a:rPr>
              <a:t>«ترکیه برای صیانت از حقوق شهروندان سوری خواستار سقوط بشار اسد است». (ذکر علت غیر واقعی)</a:t>
            </a:r>
            <a:endParaRPr lang="fa-IR" b="1" dirty="0">
              <a:solidFill>
                <a:srgbClr val="7030A0"/>
              </a:solidFill>
              <a:cs typeface="B Zar" pitchFamily="2" charset="-78"/>
            </a:endParaRPr>
          </a:p>
        </p:txBody>
      </p:sp>
      <p:pic>
        <p:nvPicPr>
          <p:cNvPr id="6" name="Picture 5" descr="36.jpg"/>
          <p:cNvPicPr>
            <a:picLocks noChangeAspect="1"/>
          </p:cNvPicPr>
          <p:nvPr/>
        </p:nvPicPr>
        <p:blipFill>
          <a:blip r:embed="rId3" cstate="email"/>
          <a:stretch>
            <a:fillRect/>
          </a:stretch>
        </p:blipFill>
        <p:spPr>
          <a:xfrm>
            <a:off x="1250133" y="3143248"/>
            <a:ext cx="6643734" cy="3490695"/>
          </a:xfrm>
          <a:prstGeom prst="rect">
            <a:avLst/>
          </a:prstGeom>
        </p:spPr>
      </p:pic>
      <p:sp>
        <p:nvSpPr>
          <p:cNvPr id="7" name="Chevron 6"/>
          <p:cNvSpPr/>
          <p:nvPr/>
        </p:nvSpPr>
        <p:spPr>
          <a:xfrm flipH="1">
            <a:off x="5929322" y="500042"/>
            <a:ext cx="3000396"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31. </a:t>
            </a:r>
            <a:r>
              <a:rPr lang="fa-IR" sz="2800" dirty="0" smtClean="0">
                <a:cs typeface="B Titr" pitchFamily="2" charset="-78"/>
              </a:rPr>
              <a:t>علت جعلی</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158" y="1500174"/>
            <a:ext cx="8501122" cy="1172629"/>
          </a:xfrm>
          <a:prstGeom prst="rect">
            <a:avLst/>
          </a:prstGeom>
          <a:noFill/>
        </p:spPr>
        <p:txBody>
          <a:bodyPr wrap="square" rtlCol="1">
            <a:spAutoFit/>
          </a:bodyPr>
          <a:lstStyle/>
          <a:p>
            <a:pPr>
              <a:lnSpc>
                <a:spcPct val="130000"/>
              </a:lnSpc>
            </a:pPr>
            <a:r>
              <a:rPr lang="fa-IR" dirty="0" smtClean="0">
                <a:cs typeface="B Titr" pitchFamily="2" charset="-78"/>
              </a:rPr>
              <a:t>با دو رویکرد اعمال می شود: 1- عدم افشای واقعه ای                   2- عدم اشاعه ی آن. </a:t>
            </a:r>
          </a:p>
          <a:p>
            <a:pPr algn="justLow">
              <a:lnSpc>
                <a:spcPct val="130000"/>
              </a:lnSpc>
            </a:pPr>
            <a:r>
              <a:rPr lang="fa-IR" dirty="0" smtClean="0">
                <a:cs typeface="B Titr" pitchFamily="2" charset="-78"/>
              </a:rPr>
              <a:t>در شق دوم در مواردی که سندی بر یک ادعا وجود دارد، سکوت بهتر از تکذیب آن است. چرا که در تکذیب، علاوه بر مشخص شدن کذب انکار کننده، مطلب هم ناخواسته اشاعه پیدا می کند.</a:t>
            </a:r>
            <a:endParaRPr lang="fa-IR" dirty="0">
              <a:cs typeface="B Titr" pitchFamily="2" charset="-78"/>
            </a:endParaRPr>
          </a:p>
        </p:txBody>
      </p:sp>
      <p:sp>
        <p:nvSpPr>
          <p:cNvPr id="5" name="TextBox 4"/>
          <p:cNvSpPr txBox="1"/>
          <p:nvPr/>
        </p:nvSpPr>
        <p:spPr>
          <a:xfrm>
            <a:off x="357158" y="6031884"/>
            <a:ext cx="8501122" cy="683264"/>
          </a:xfrm>
          <a:prstGeom prst="rect">
            <a:avLst/>
          </a:prstGeom>
          <a:noFill/>
        </p:spPr>
        <p:txBody>
          <a:bodyPr wrap="square" rtlCol="1">
            <a:spAutoFit/>
          </a:bodyPr>
          <a:lstStyle/>
          <a:p>
            <a:pPr algn="justLow">
              <a:lnSpc>
                <a:spcPct val="120000"/>
              </a:lnSpc>
            </a:pPr>
            <a:r>
              <a:rPr lang="fa-IR" sz="1600" b="1" dirty="0" smtClean="0">
                <a:cs typeface="B Zar" pitchFamily="2" charset="-78"/>
              </a:rPr>
              <a:t>لازم به ذکر است در عرف رسانه ای، عموماً "سانسور" ناظر به عدم ذکر برخی اجزاء یک واقعه، و "بایکوت" (تحریم) ناظر به ندید گرفتن اصل موضوع است.</a:t>
            </a:r>
            <a:endParaRPr lang="fa-IR" sz="1600" b="1" dirty="0">
              <a:cs typeface="B Zar" pitchFamily="2" charset="-78"/>
            </a:endParaRPr>
          </a:p>
        </p:txBody>
      </p:sp>
      <p:pic>
        <p:nvPicPr>
          <p:cNvPr id="6" name="Picture 5" descr="38.jpg"/>
          <p:cNvPicPr>
            <a:picLocks noChangeAspect="1"/>
          </p:cNvPicPr>
          <p:nvPr/>
        </p:nvPicPr>
        <p:blipFill>
          <a:blip r:embed="rId3" cstate="email"/>
          <a:stretch>
            <a:fillRect/>
          </a:stretch>
        </p:blipFill>
        <p:spPr>
          <a:xfrm>
            <a:off x="285720" y="2714620"/>
            <a:ext cx="5786478" cy="3286148"/>
          </a:xfrm>
          <a:prstGeom prst="rect">
            <a:avLst/>
          </a:prstGeom>
        </p:spPr>
      </p:pic>
      <p:sp>
        <p:nvSpPr>
          <p:cNvPr id="7" name="Chevron 6"/>
          <p:cNvSpPr/>
          <p:nvPr/>
        </p:nvSpPr>
        <p:spPr>
          <a:xfrm flipH="1">
            <a:off x="5286380" y="500042"/>
            <a:ext cx="364333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32. </a:t>
            </a:r>
            <a:r>
              <a:rPr lang="fa-IR" sz="2800" dirty="0" smtClean="0">
                <a:cs typeface="B Titr" pitchFamily="2" charset="-78"/>
              </a:rPr>
              <a:t>سانسور و بایکوت</a:t>
            </a:r>
          </a:p>
        </p:txBody>
      </p:sp>
      <p:sp>
        <p:nvSpPr>
          <p:cNvPr id="8" name="TextBox 7"/>
          <p:cNvSpPr txBox="1"/>
          <p:nvPr/>
        </p:nvSpPr>
        <p:spPr>
          <a:xfrm>
            <a:off x="6143636" y="3071810"/>
            <a:ext cx="2714644" cy="2751522"/>
          </a:xfrm>
          <a:prstGeom prst="rect">
            <a:avLst/>
          </a:prstGeom>
          <a:noFill/>
        </p:spPr>
        <p:txBody>
          <a:bodyPr wrap="square" rtlCol="1">
            <a:spAutoFit/>
          </a:bodyPr>
          <a:lstStyle/>
          <a:p>
            <a:pPr algn="justLow">
              <a:lnSpc>
                <a:spcPct val="120000"/>
              </a:lnSpc>
            </a:pPr>
            <a:r>
              <a:rPr lang="fa-IR" sz="1600" b="1" dirty="0" smtClean="0">
                <a:cs typeface="B Zar" pitchFamily="2" charset="-78"/>
              </a:rPr>
              <a:t>پس از انتشار فیلم مخفیانه ضبط شده از تاج زاده در زندان، در حالی که وی در صحبت با دیگر عناصر اصلاح طلب، با ذکر دلیل، به عدم امکان جا به جایی آراء در انتخابات دهم ریاست جمهوری اذعان نمود، ترجیح رسانه های خارجی و اصلاح طلب بر بایکوت محض مطلب و عدم پرداخت به آن بود.</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39.jpg"/>
          <p:cNvPicPr>
            <a:picLocks noChangeAspect="1"/>
          </p:cNvPicPr>
          <p:nvPr/>
        </p:nvPicPr>
        <p:blipFill>
          <a:blip r:embed="rId3" cstate="email"/>
          <a:stretch>
            <a:fillRect/>
          </a:stretch>
        </p:blipFill>
        <p:spPr>
          <a:xfrm>
            <a:off x="2000232" y="2357430"/>
            <a:ext cx="6357982" cy="4129411"/>
          </a:xfrm>
          <a:prstGeom prst="rect">
            <a:avLst/>
          </a:prstGeom>
        </p:spPr>
      </p:pic>
      <p:sp>
        <p:nvSpPr>
          <p:cNvPr id="7" name="TextBox 6"/>
          <p:cNvSpPr txBox="1"/>
          <p:nvPr/>
        </p:nvSpPr>
        <p:spPr>
          <a:xfrm>
            <a:off x="357158" y="1565675"/>
            <a:ext cx="8501122" cy="791755"/>
          </a:xfrm>
          <a:prstGeom prst="rect">
            <a:avLst/>
          </a:prstGeom>
          <a:noFill/>
        </p:spPr>
        <p:txBody>
          <a:bodyPr wrap="square" rtlCol="1">
            <a:spAutoFit/>
          </a:bodyPr>
          <a:lstStyle/>
          <a:p>
            <a:pPr>
              <a:lnSpc>
                <a:spcPct val="130000"/>
              </a:lnSpc>
            </a:pPr>
            <a:r>
              <a:rPr lang="fa-IR" dirty="0" smtClean="0">
                <a:cs typeface="B Titr" pitchFamily="2" charset="-78"/>
              </a:rPr>
              <a:t>بیان غیر مستقیم مسائل است. اگرچه مطابق اصول منطق، "نفی شیء اثبات ما عدا" و "اثبات شیء نفی ما عدا" نمی کند، اما آنچه عرفاً استنباط می شود، خلاف آن است.</a:t>
            </a:r>
          </a:p>
        </p:txBody>
      </p:sp>
      <p:sp>
        <p:nvSpPr>
          <p:cNvPr id="8" name="Chevron 7"/>
          <p:cNvSpPr/>
          <p:nvPr/>
        </p:nvSpPr>
        <p:spPr>
          <a:xfrm flipH="1">
            <a:off x="5286380" y="500042"/>
            <a:ext cx="364333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33. </a:t>
            </a:r>
            <a:r>
              <a:rPr lang="fa-IR" sz="2800" dirty="0" smtClean="0">
                <a:cs typeface="B Titr" pitchFamily="2" charset="-78"/>
              </a:rPr>
              <a:t>مفهوم مخالف</a:t>
            </a:r>
          </a:p>
        </p:txBody>
      </p:sp>
      <p:sp>
        <p:nvSpPr>
          <p:cNvPr id="9" name="Rounded Rectangle 8"/>
          <p:cNvSpPr/>
          <p:nvPr/>
        </p:nvSpPr>
        <p:spPr>
          <a:xfrm>
            <a:off x="214282" y="3357562"/>
            <a:ext cx="2571768" cy="292895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200" b="1" dirty="0" smtClean="0">
                <a:solidFill>
                  <a:srgbClr val="7030A0"/>
                </a:solidFill>
                <a:cs typeface="B Zar" pitchFamily="2" charset="-78"/>
              </a:rPr>
              <a:t>[مفهوم مخالف "توجه به نظر اکثریت، هدف انقلاب بود"، نادیده گرفتن رأی اکثریت در دوره ی کنونی (انتخابات 88) است]</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40.jpg"/>
          <p:cNvPicPr>
            <a:picLocks noChangeAspect="1"/>
          </p:cNvPicPr>
          <p:nvPr/>
        </p:nvPicPr>
        <p:blipFill>
          <a:blip r:embed="rId3" cstate="email"/>
          <a:stretch>
            <a:fillRect/>
          </a:stretch>
        </p:blipFill>
        <p:spPr>
          <a:xfrm>
            <a:off x="857224" y="2285992"/>
            <a:ext cx="7786710" cy="4091228"/>
          </a:xfrm>
          <a:prstGeom prst="rect">
            <a:avLst/>
          </a:prstGeom>
        </p:spPr>
      </p:pic>
      <p:sp>
        <p:nvSpPr>
          <p:cNvPr id="7" name="TextBox 6"/>
          <p:cNvSpPr txBox="1"/>
          <p:nvPr/>
        </p:nvSpPr>
        <p:spPr>
          <a:xfrm>
            <a:off x="357158" y="1565675"/>
            <a:ext cx="8501122" cy="544765"/>
          </a:xfrm>
          <a:prstGeom prst="rect">
            <a:avLst/>
          </a:prstGeom>
          <a:noFill/>
        </p:spPr>
        <p:txBody>
          <a:bodyPr wrap="square" rtlCol="1">
            <a:spAutoFit/>
          </a:bodyPr>
          <a:lstStyle/>
          <a:p>
            <a:pPr algn="ctr">
              <a:lnSpc>
                <a:spcPct val="130000"/>
              </a:lnSpc>
            </a:pPr>
            <a:r>
              <a:rPr lang="fa-IR" sz="2400" dirty="0" smtClean="0">
                <a:cs typeface="B Titr" pitchFamily="2" charset="-78"/>
              </a:rPr>
              <a:t>برای عدم اشاره به عامل یک حادثه، جمله به صورت مجهول به کار می رود.</a:t>
            </a:r>
          </a:p>
        </p:txBody>
      </p:sp>
      <p:sp>
        <p:nvSpPr>
          <p:cNvPr id="8" name="Chevron 7"/>
          <p:cNvSpPr/>
          <p:nvPr/>
        </p:nvSpPr>
        <p:spPr>
          <a:xfrm flipH="1">
            <a:off x="5286380" y="500042"/>
            <a:ext cx="364333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34. </a:t>
            </a:r>
            <a:r>
              <a:rPr lang="fa-IR" sz="2800" dirty="0" smtClean="0">
                <a:cs typeface="B Titr" pitchFamily="2" charset="-78"/>
              </a:rPr>
              <a:t>جمله ی مجهول</a:t>
            </a:r>
          </a:p>
        </p:txBody>
      </p:sp>
      <p:sp>
        <p:nvSpPr>
          <p:cNvPr id="9" name="Rounded Rectangle 8"/>
          <p:cNvSpPr/>
          <p:nvPr/>
        </p:nvSpPr>
        <p:spPr>
          <a:xfrm>
            <a:off x="214282" y="3357562"/>
            <a:ext cx="2571768" cy="292895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200" b="1" dirty="0" smtClean="0">
                <a:solidFill>
                  <a:srgbClr val="7030A0"/>
                </a:solidFill>
                <a:cs typeface="B Zar" pitchFamily="2" charset="-78"/>
              </a:rPr>
              <a:t>[در تمام عباراتِ مشخص شده، نقش عامل حادثه نادیده گرفته شده است]</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428596" y="3071810"/>
            <a:ext cx="8215370" cy="1643074"/>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1600" b="1" dirty="0" smtClean="0">
                <a:solidFill>
                  <a:srgbClr val="7030A0"/>
                </a:solidFill>
                <a:cs typeface="B Zar" pitchFamily="2" charset="-78"/>
              </a:rPr>
              <a:t>یکی از مصادیق تبدیل تهدید به فرصت است و در راستای اعتماد سازی و به عنوان سندِ صدق کلام مورد استفاده قرار می گیرد خصوصاً در مواردی که دروغ یک رسانه افشا می شود معمولاً با عذر خواهی از "اشتباه" پیش آمده سعی در تبدیل تهدید (دروغ) به فرصت (انصاف و صداقت در پذیرش خطا) دارند.</a:t>
            </a:r>
          </a:p>
          <a:p>
            <a:pPr algn="justLow"/>
            <a:r>
              <a:rPr lang="fa-IR" sz="500" b="1" dirty="0" smtClean="0">
                <a:solidFill>
                  <a:srgbClr val="7030A0"/>
                </a:solidFill>
                <a:cs typeface="B Zar" pitchFamily="2" charset="-78"/>
              </a:rPr>
              <a:t/>
            </a:r>
            <a:br>
              <a:rPr lang="fa-IR" sz="500" b="1" dirty="0" smtClean="0">
                <a:solidFill>
                  <a:srgbClr val="7030A0"/>
                </a:solidFill>
                <a:cs typeface="B Zar" pitchFamily="2" charset="-78"/>
              </a:rPr>
            </a:br>
            <a:r>
              <a:rPr lang="fa-IR" sz="1600" b="1" dirty="0" smtClean="0">
                <a:solidFill>
                  <a:schemeClr val="tx1"/>
                </a:solidFill>
                <a:cs typeface="B Titr" pitchFamily="2" charset="-78"/>
              </a:rPr>
              <a:t>خبر دروغ خبرنگار بی بی سی فارسی در خصوص واکنش رئیس جمهور به سوال وی که ابتدا عبارت "اُه اُه" را به "گ... خورد" تحریف کرد و پس از رسوایی، به صورت تفصیلی دلیل "اشتباه" خود را بیان کرد و تهدیدِ "دروغ" خود را به فرصتِ "صداقت و شجاعت در اصلاح گفته" بدل نمود.</a:t>
            </a:r>
            <a:endParaRPr lang="en-US" sz="1600" b="1" dirty="0">
              <a:solidFill>
                <a:schemeClr val="tx1"/>
              </a:solidFill>
              <a:cs typeface="B Titr" pitchFamily="2" charset="-78"/>
            </a:endParaRPr>
          </a:p>
        </p:txBody>
      </p:sp>
      <p:sp>
        <p:nvSpPr>
          <p:cNvPr id="7" name="Chevron 6"/>
          <p:cNvSpPr/>
          <p:nvPr/>
        </p:nvSpPr>
        <p:spPr>
          <a:xfrm flipH="1">
            <a:off x="6000760" y="500042"/>
            <a:ext cx="292895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35. </a:t>
            </a:r>
            <a:r>
              <a:rPr lang="fa-IR" sz="2800" dirty="0" smtClean="0">
                <a:cs typeface="B Titr" pitchFamily="2" charset="-78"/>
              </a:rPr>
              <a:t>عطش و آب</a:t>
            </a:r>
            <a:endParaRPr lang="en-US" sz="2800" dirty="0">
              <a:cs typeface="B Titr" pitchFamily="2" charset="-78"/>
            </a:endParaRPr>
          </a:p>
        </p:txBody>
      </p:sp>
      <p:sp>
        <p:nvSpPr>
          <p:cNvPr id="11" name="Chevron 10"/>
          <p:cNvSpPr/>
          <p:nvPr/>
        </p:nvSpPr>
        <p:spPr>
          <a:xfrm flipH="1">
            <a:off x="357158" y="1428736"/>
            <a:ext cx="8286808" cy="571504"/>
          </a:xfrm>
          <a:prstGeom prst="chevron">
            <a:avLst>
              <a:gd name="adj" fmla="val 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1600" b="1" dirty="0" smtClean="0">
                <a:solidFill>
                  <a:srgbClr val="7030A0"/>
                </a:solidFill>
                <a:cs typeface="B Zar" pitchFamily="2" charset="-78"/>
              </a:rPr>
              <a:t>ابتدا طرح پرسش و مسئله و در آخر و به صورت قطره چکانی بیان پاسخ و مغز مطلب. در این روش ذهن مخاطب،حریصانه و به دنبال پاسخ می گردد و به هر آنچه رسد آن را می بلعد.</a:t>
            </a:r>
            <a:endParaRPr lang="en-US" sz="1600" b="1" dirty="0">
              <a:solidFill>
                <a:schemeClr val="tx1"/>
              </a:solidFill>
              <a:cs typeface="B Titr" pitchFamily="2" charset="-78"/>
            </a:endParaRPr>
          </a:p>
        </p:txBody>
      </p:sp>
      <p:sp>
        <p:nvSpPr>
          <p:cNvPr id="12" name="Chevron 11"/>
          <p:cNvSpPr/>
          <p:nvPr/>
        </p:nvSpPr>
        <p:spPr>
          <a:xfrm flipH="1">
            <a:off x="4786314" y="2143116"/>
            <a:ext cx="4143404"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36. </a:t>
            </a:r>
            <a:r>
              <a:rPr lang="fa-IR" sz="2800" dirty="0" smtClean="0">
                <a:cs typeface="B Titr" pitchFamily="2" charset="-78"/>
              </a:rPr>
              <a:t>استفاده از خبر سوخته</a:t>
            </a:r>
            <a:endParaRPr lang="en-US" sz="2800" dirty="0">
              <a:cs typeface="B Titr" pitchFamily="2" charset="-78"/>
            </a:endParaRPr>
          </a:p>
        </p:txBody>
      </p:sp>
      <p:sp>
        <p:nvSpPr>
          <p:cNvPr id="15" name="Chevron 14"/>
          <p:cNvSpPr/>
          <p:nvPr/>
        </p:nvSpPr>
        <p:spPr>
          <a:xfrm flipH="1">
            <a:off x="5429256" y="5357826"/>
            <a:ext cx="3500462"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37. کارکرد ثانوي</a:t>
            </a:r>
            <a:endParaRPr lang="en-US" sz="2800" dirty="0">
              <a:cs typeface="B Titr" pitchFamily="2" charset="-78"/>
            </a:endParaRPr>
          </a:p>
        </p:txBody>
      </p:sp>
      <p:sp>
        <p:nvSpPr>
          <p:cNvPr id="13" name="Rectangle 12"/>
          <p:cNvSpPr/>
          <p:nvPr/>
        </p:nvSpPr>
        <p:spPr>
          <a:xfrm>
            <a:off x="428596" y="4929198"/>
            <a:ext cx="4786346" cy="1714512"/>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1600" b="1" dirty="0" smtClean="0">
                <a:solidFill>
                  <a:srgbClr val="7030A0"/>
                </a:solidFill>
                <a:cs typeface="B Zar" pitchFamily="2" charset="-78"/>
              </a:rPr>
              <a:t>در صورت عدم حصول نتیجه ی یک امر می توان از آن مطلب برای دستیابی به هدفی دیگر استفاده کرد.</a:t>
            </a:r>
          </a:p>
          <a:p>
            <a:pPr algn="justLow"/>
            <a:r>
              <a:rPr lang="fa-IR" sz="500" b="1" dirty="0" smtClean="0">
                <a:solidFill>
                  <a:schemeClr val="tx1"/>
                </a:solidFill>
                <a:cs typeface="B Titr" pitchFamily="2" charset="-78"/>
              </a:rPr>
              <a:t/>
            </a:r>
            <a:br>
              <a:rPr lang="fa-IR" sz="500" b="1" dirty="0" smtClean="0">
                <a:solidFill>
                  <a:schemeClr val="tx1"/>
                </a:solidFill>
                <a:cs typeface="B Titr" pitchFamily="2" charset="-78"/>
              </a:rPr>
            </a:br>
            <a:r>
              <a:rPr lang="fa-IR" sz="1500" b="1" dirty="0" smtClean="0">
                <a:solidFill>
                  <a:schemeClr val="tx1"/>
                </a:solidFill>
                <a:cs typeface="B Titr" pitchFamily="2" charset="-78"/>
              </a:rPr>
              <a:t>تلویزیون بی بی سی فارسی بعد از شکست پروژه ی کشته سازی، دروغ خود در خصوص "دستگیری، تجاوز و مرگ" سعیده پور آقایی را ناشی از "دام اطلاعاتی" ایران خواند. یعنی اگر در این ادعا (کشته شدن سبز ها) حکومت قاتل نیست، فریب کار و مسبب "اشتباه" هست.</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5429256" y="2643182"/>
            <a:ext cx="3171150" cy="3714776"/>
          </a:xfrm>
          <a:prstGeom prst="roundRect">
            <a:avLst>
              <a:gd name="adj" fmla="val 5241"/>
            </a:avLst>
          </a:prstGeom>
          <a:solidFill>
            <a:schemeClr val="accent4">
              <a:lumMod val="40000"/>
              <a:lumOff val="60000"/>
            </a:schemeClr>
          </a:solidFill>
          <a:scene3d>
            <a:camera prst="perspectiveBelow"/>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30000"/>
              </a:lnSpc>
            </a:pPr>
            <a:r>
              <a:rPr lang="fa-IR" sz="2200" b="1" dirty="0" smtClean="0">
                <a:solidFill>
                  <a:srgbClr val="7030A0"/>
                </a:solidFill>
                <a:cs typeface="B Zar" pitchFamily="2" charset="-78"/>
              </a:rPr>
              <a:t>[تیتر سخیف روزنامه ی روبرت مرداک در واکنش به مواضع ضد اسرائیلی احمدی نژاد در آخرین سفر خود به نیویورک]</a:t>
            </a:r>
          </a:p>
        </p:txBody>
      </p:sp>
      <p:sp>
        <p:nvSpPr>
          <p:cNvPr id="4" name="TextBox 3"/>
          <p:cNvSpPr txBox="1"/>
          <p:nvPr/>
        </p:nvSpPr>
        <p:spPr>
          <a:xfrm>
            <a:off x="357158" y="1643050"/>
            <a:ext cx="8429684" cy="369332"/>
          </a:xfrm>
          <a:prstGeom prst="rect">
            <a:avLst/>
          </a:prstGeom>
          <a:noFill/>
        </p:spPr>
        <p:txBody>
          <a:bodyPr wrap="square" rtlCol="1">
            <a:spAutoFit/>
          </a:bodyPr>
          <a:lstStyle/>
          <a:p>
            <a:r>
              <a:rPr lang="fa-IR" dirty="0" smtClean="0">
                <a:cs typeface="B Titr" pitchFamily="2" charset="-78"/>
              </a:rPr>
              <a:t>هدف از آن از اعتبار انداختن موضوع است که برای این منظور معمولاً از زبان طنز استفاده می شود.</a:t>
            </a:r>
            <a:endParaRPr lang="fa-IR" dirty="0">
              <a:cs typeface="B Titr" pitchFamily="2" charset="-78"/>
            </a:endParaRPr>
          </a:p>
        </p:txBody>
      </p:sp>
      <p:pic>
        <p:nvPicPr>
          <p:cNvPr id="5" name="Picture 4" descr="41.jpg"/>
          <p:cNvPicPr>
            <a:picLocks noChangeAspect="1"/>
          </p:cNvPicPr>
          <p:nvPr/>
        </p:nvPicPr>
        <p:blipFill>
          <a:blip r:embed="rId3" cstate="email"/>
          <a:stretch>
            <a:fillRect/>
          </a:stretch>
        </p:blipFill>
        <p:spPr>
          <a:xfrm>
            <a:off x="571472" y="2143116"/>
            <a:ext cx="3916813" cy="4357694"/>
          </a:xfrm>
          <a:prstGeom prst="rect">
            <a:avLst/>
          </a:prstGeom>
        </p:spPr>
      </p:pic>
      <p:sp>
        <p:nvSpPr>
          <p:cNvPr id="7" name="Chevron 6"/>
          <p:cNvSpPr/>
          <p:nvPr/>
        </p:nvSpPr>
        <p:spPr>
          <a:xfrm flipH="1">
            <a:off x="4643438" y="500042"/>
            <a:ext cx="428628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38. </a:t>
            </a:r>
            <a:r>
              <a:rPr lang="fa-IR" sz="2800" dirty="0" smtClean="0">
                <a:cs typeface="B Titr" pitchFamily="2" charset="-78"/>
              </a:rPr>
              <a:t>توهین، تحقیر، تمسخر</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42.jpg"/>
          <p:cNvPicPr>
            <a:picLocks noChangeAspect="1"/>
          </p:cNvPicPr>
          <p:nvPr/>
        </p:nvPicPr>
        <p:blipFill>
          <a:blip r:embed="rId3" cstate="email"/>
          <a:stretch>
            <a:fillRect/>
          </a:stretch>
        </p:blipFill>
        <p:spPr>
          <a:xfrm>
            <a:off x="1928794" y="2143116"/>
            <a:ext cx="6715172" cy="4470739"/>
          </a:xfrm>
          <a:prstGeom prst="rect">
            <a:avLst/>
          </a:prstGeom>
        </p:spPr>
      </p:pic>
      <p:sp>
        <p:nvSpPr>
          <p:cNvPr id="7" name="Chevron 6"/>
          <p:cNvSpPr/>
          <p:nvPr/>
        </p:nvSpPr>
        <p:spPr>
          <a:xfrm flipH="1">
            <a:off x="6143636" y="500042"/>
            <a:ext cx="2786082"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39. </a:t>
            </a:r>
            <a:r>
              <a:rPr lang="fa-IR" sz="2800" dirty="0" smtClean="0">
                <a:cs typeface="B Titr" pitchFamily="2" charset="-78"/>
              </a:rPr>
              <a:t>بار عاطفی</a:t>
            </a:r>
          </a:p>
        </p:txBody>
      </p:sp>
      <p:sp>
        <p:nvSpPr>
          <p:cNvPr id="8" name="Rounded Rectangle 7"/>
          <p:cNvSpPr/>
          <p:nvPr/>
        </p:nvSpPr>
        <p:spPr>
          <a:xfrm>
            <a:off x="214282" y="2786058"/>
            <a:ext cx="3143272" cy="3500462"/>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000" b="1" dirty="0" smtClean="0">
                <a:solidFill>
                  <a:srgbClr val="7030A0"/>
                </a:solidFill>
                <a:cs typeface="B Zar" pitchFamily="2" charset="-78"/>
              </a:rPr>
              <a:t>[تأکید چند باره بر "جوان" و "ایرانی" بودن این قاتل، برای برانگیختن حس هم ذات پنداری جوانان و هم وطنان است. زمینه ی سفید و آبی (ابر و آسمان) در عکس انتخابی نیز تداعی کننده ی "عروج" مظلومانه و قهرمانانه است]</a:t>
            </a:r>
          </a:p>
        </p:txBody>
      </p:sp>
      <p:sp>
        <p:nvSpPr>
          <p:cNvPr id="4" name="TextBox 3"/>
          <p:cNvSpPr txBox="1"/>
          <p:nvPr/>
        </p:nvSpPr>
        <p:spPr>
          <a:xfrm>
            <a:off x="714348" y="1571612"/>
            <a:ext cx="8072494" cy="461665"/>
          </a:xfrm>
          <a:prstGeom prst="rect">
            <a:avLst/>
          </a:prstGeom>
          <a:noFill/>
        </p:spPr>
        <p:txBody>
          <a:bodyPr wrap="square" rtlCol="1">
            <a:spAutoFit/>
          </a:bodyPr>
          <a:lstStyle/>
          <a:p>
            <a:r>
              <a:rPr lang="fa-IR" sz="2400" dirty="0" smtClean="0">
                <a:cs typeface="B Titr" pitchFamily="2" charset="-78"/>
              </a:rPr>
              <a:t>برای بر انگیختن احساسات مخاطب صورت می گیرد.</a:t>
            </a:r>
            <a:endParaRPr lang="fa-IR" sz="2400" dirty="0">
              <a:cs typeface="B Titr" pitchFamily="2"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flipH="1">
            <a:off x="6000760" y="500042"/>
            <a:ext cx="292895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40. </a:t>
            </a:r>
            <a:r>
              <a:rPr lang="fa-IR" sz="2800" dirty="0" smtClean="0">
                <a:cs typeface="B Titr" pitchFamily="2" charset="-78"/>
              </a:rPr>
              <a:t>متضاد نمایی</a:t>
            </a:r>
            <a:endParaRPr lang="en-US" sz="2800" dirty="0">
              <a:cs typeface="B Titr" pitchFamily="2" charset="-78"/>
            </a:endParaRPr>
          </a:p>
        </p:txBody>
      </p:sp>
      <p:sp>
        <p:nvSpPr>
          <p:cNvPr id="8" name="Rectangle 7"/>
          <p:cNvSpPr/>
          <p:nvPr/>
        </p:nvSpPr>
        <p:spPr>
          <a:xfrm>
            <a:off x="428596" y="2000240"/>
            <a:ext cx="8286808" cy="3905685"/>
          </a:xfrm>
          <a:prstGeom prst="rect">
            <a:avLst/>
          </a:prstGeom>
        </p:spPr>
        <p:txBody>
          <a:bodyPr wrap="square">
            <a:spAutoFit/>
          </a:bodyPr>
          <a:lstStyle/>
          <a:p>
            <a:pPr algn="justLow">
              <a:lnSpc>
                <a:spcPct val="130000"/>
              </a:lnSpc>
            </a:pPr>
            <a:r>
              <a:rPr lang="fa-IR" sz="2400" b="1" dirty="0" smtClean="0">
                <a:solidFill>
                  <a:srgbClr val="7030A0"/>
                </a:solidFill>
                <a:cs typeface="B Zar" pitchFamily="2" charset="-78"/>
              </a:rPr>
              <a:t>در کنار هم قرار دادن دو امر به نحوی که متضاد جلوه کند. همچنین با قرار دادن لفظ "اما" یا "در حالی که" میان دو بخش از یک روایت، ذهن به صورت ناخودآگاه طرفین عبارت را نقیض هم می پندارد.</a:t>
            </a:r>
          </a:p>
          <a:p>
            <a:pPr algn="justLow">
              <a:lnSpc>
                <a:spcPct val="130000"/>
              </a:lnSpc>
            </a:pPr>
            <a:endParaRPr lang="fa-IR" sz="2400" b="1" dirty="0" smtClean="0">
              <a:solidFill>
                <a:srgbClr val="7030A0"/>
              </a:solidFill>
              <a:cs typeface="B Zar" pitchFamily="2" charset="-78"/>
            </a:endParaRPr>
          </a:p>
          <a:p>
            <a:pPr algn="justLow">
              <a:lnSpc>
                <a:spcPct val="130000"/>
              </a:lnSpc>
            </a:pPr>
            <a:r>
              <a:rPr lang="fa-IR" sz="2400" b="1" dirty="0" smtClean="0">
                <a:solidFill>
                  <a:srgbClr val="7030A0"/>
                </a:solidFill>
                <a:cs typeface="B Zar" pitchFamily="2" charset="-78"/>
              </a:rPr>
              <a:t/>
            </a:r>
            <a:br>
              <a:rPr lang="fa-IR" sz="2400" b="1" dirty="0" smtClean="0">
                <a:solidFill>
                  <a:srgbClr val="7030A0"/>
                </a:solidFill>
                <a:cs typeface="B Zar" pitchFamily="2" charset="-78"/>
              </a:rPr>
            </a:br>
            <a:r>
              <a:rPr lang="fa-IR" sz="2400" b="1" dirty="0" smtClean="0">
                <a:cs typeface="B Titr" pitchFamily="2" charset="-78"/>
              </a:rPr>
              <a:t>«امام در مقابل صیانت از کشور حاضر به نوشیدن جام زهر شد در حالی که رهبری با مسئله ی هسته ای ایران را به قهقرا می برد»، «دین یا دنیا؟»، «عقل یا ایمان؟».</a:t>
            </a:r>
            <a:endParaRPr lang="en-US" sz="2400" b="1" dirty="0">
              <a:cs typeface="B Tit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44.jpg"/>
          <p:cNvPicPr>
            <a:picLocks noChangeAspect="1"/>
          </p:cNvPicPr>
          <p:nvPr/>
        </p:nvPicPr>
        <p:blipFill>
          <a:blip r:embed="rId3" cstate="email"/>
          <a:stretch>
            <a:fillRect/>
          </a:stretch>
        </p:blipFill>
        <p:spPr>
          <a:xfrm>
            <a:off x="2000232" y="2285992"/>
            <a:ext cx="6572296" cy="4321639"/>
          </a:xfrm>
          <a:prstGeom prst="rect">
            <a:avLst/>
          </a:prstGeom>
        </p:spPr>
      </p:pic>
      <p:sp>
        <p:nvSpPr>
          <p:cNvPr id="7" name="Chevron 6"/>
          <p:cNvSpPr/>
          <p:nvPr/>
        </p:nvSpPr>
        <p:spPr>
          <a:xfrm flipH="1">
            <a:off x="4643438" y="500042"/>
            <a:ext cx="428628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41. </a:t>
            </a:r>
            <a:r>
              <a:rPr lang="fa-IR" sz="2800" dirty="0" smtClean="0">
                <a:cs typeface="B Titr" pitchFamily="2" charset="-78"/>
              </a:rPr>
              <a:t>چینش تصاویر و عبارات</a:t>
            </a:r>
          </a:p>
        </p:txBody>
      </p:sp>
      <p:sp>
        <p:nvSpPr>
          <p:cNvPr id="8" name="Rounded Rectangle 7"/>
          <p:cNvSpPr/>
          <p:nvPr/>
        </p:nvSpPr>
        <p:spPr>
          <a:xfrm>
            <a:off x="500034" y="2285992"/>
            <a:ext cx="4000528" cy="400052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50000"/>
              </a:lnSpc>
            </a:pPr>
            <a:r>
              <a:rPr lang="fa-IR" sz="2000" b="1" dirty="0" smtClean="0">
                <a:solidFill>
                  <a:srgbClr val="7030A0"/>
                </a:solidFill>
                <a:cs typeface="B Zar" pitchFamily="2" charset="-78"/>
              </a:rPr>
              <a:t>[در سایت بی بی سی فارسی خبر "تفکیک جنسیتی"، "توقیف روزنامه ی شرق"، "ورود مأموران دادستانی به دفتر روزنامه ی مغرب" در کنار اخبار زلزله ی شهرستان اهر و ورزقان آن هم با تعبیر "آذربایجان" آورده شده تا القای بی تفاوتی مسئولان نسبت به زندگی مردم ایران و خصوصاً آذربایجان باشد]</a:t>
            </a:r>
          </a:p>
        </p:txBody>
      </p:sp>
      <p:sp>
        <p:nvSpPr>
          <p:cNvPr id="9" name="TextBox 8"/>
          <p:cNvSpPr txBox="1"/>
          <p:nvPr/>
        </p:nvSpPr>
        <p:spPr>
          <a:xfrm>
            <a:off x="428596" y="1649544"/>
            <a:ext cx="8358246" cy="707886"/>
          </a:xfrm>
          <a:prstGeom prst="rect">
            <a:avLst/>
          </a:prstGeom>
          <a:noFill/>
        </p:spPr>
        <p:txBody>
          <a:bodyPr wrap="square" rtlCol="1">
            <a:spAutoFit/>
          </a:bodyPr>
          <a:lstStyle/>
          <a:p>
            <a:pPr algn="justLow"/>
            <a:r>
              <a:rPr lang="fa-IR" sz="2000" dirty="0" smtClean="0">
                <a:cs typeface="B Titr" pitchFamily="2" charset="-78"/>
              </a:rPr>
              <a:t> اخبار، جملات و یا تصاویر طوری در کنار هم قرار گرفته و صفحه بندی می شود که مخاطب را به سمت برداشت خاصی سوق دهد.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Picture 3" descr="2.jpg"/>
          <p:cNvPicPr>
            <a:picLocks noChangeAspect="1"/>
          </p:cNvPicPr>
          <p:nvPr/>
        </p:nvPicPr>
        <p:blipFill>
          <a:blip r:embed="rId3" cstate="email"/>
          <a:stretch>
            <a:fillRect/>
          </a:stretch>
        </p:blipFill>
        <p:spPr>
          <a:xfrm>
            <a:off x="500034" y="2143116"/>
            <a:ext cx="8143932" cy="4500594"/>
          </a:xfrm>
          <a:prstGeom prst="rect">
            <a:avLst/>
          </a:prstGeom>
        </p:spPr>
      </p:pic>
      <p:sp>
        <p:nvSpPr>
          <p:cNvPr id="5" name="TextBox 4"/>
          <p:cNvSpPr txBox="1"/>
          <p:nvPr/>
        </p:nvSpPr>
        <p:spPr>
          <a:xfrm>
            <a:off x="2571736" y="213837"/>
            <a:ext cx="6000792" cy="1643527"/>
          </a:xfrm>
          <a:prstGeom prst="rect">
            <a:avLst/>
          </a:prstGeom>
          <a:noFill/>
        </p:spPr>
        <p:txBody>
          <a:bodyPr wrap="square" rtlCol="1">
            <a:spAutoFit/>
          </a:bodyPr>
          <a:lstStyle/>
          <a:p>
            <a:pPr algn="justLow">
              <a:lnSpc>
                <a:spcPct val="120000"/>
              </a:lnSpc>
            </a:pPr>
            <a:r>
              <a:rPr lang="fa-IR" sz="2800" b="1" dirty="0" smtClean="0">
                <a:ln w="3175">
                  <a:solidFill>
                    <a:srgbClr val="FF0000"/>
                  </a:solidFill>
                </a:ln>
                <a:solidFill>
                  <a:schemeClr val="bg1"/>
                </a:solidFill>
                <a:effectLst>
                  <a:outerShdw dist="50800" dir="3000000" algn="tl" rotWithShape="0">
                    <a:srgbClr val="C00000"/>
                  </a:outerShdw>
                </a:effectLst>
                <a:cs typeface="B Zar" pitchFamily="2" charset="-78"/>
              </a:rPr>
              <a:t>روزنامه ی کیهان در رصد و پیش بینی حرکت مهره های سیاه انتخابات 88 و مقابله با جنگ تمام عیار رسانه ای دشمن، مثال زدنی است.</a:t>
            </a:r>
            <a:endParaRPr lang="fa-IR" sz="2800" b="1" dirty="0">
              <a:ln w="3175">
                <a:solidFill>
                  <a:srgbClr val="FF0000"/>
                </a:solidFill>
              </a:ln>
              <a:solidFill>
                <a:schemeClr val="bg1"/>
              </a:solidFill>
              <a:effectLst>
                <a:outerShdw dist="50800" dir="3000000" algn="tl" rotWithShape="0">
                  <a:srgbClr val="C00000"/>
                </a:outerShdw>
              </a:effectLst>
              <a:cs typeface="B Zar" pitchFamily="2" charset="-78"/>
            </a:endParaRPr>
          </a:p>
        </p:txBody>
      </p:sp>
      <p:sp>
        <p:nvSpPr>
          <p:cNvPr id="7" name="32-Point Star 6"/>
          <p:cNvSpPr/>
          <p:nvPr/>
        </p:nvSpPr>
        <p:spPr>
          <a:xfrm>
            <a:off x="0" y="142852"/>
            <a:ext cx="2571736" cy="2357454"/>
          </a:xfrm>
          <a:prstGeom prst="star32">
            <a:avLst>
              <a:gd name="adj" fmla="val 47114"/>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a-IR" sz="6000" b="1" dirty="0" smtClean="0">
                <a:cs typeface="B Titr" pitchFamily="2" charset="-78"/>
              </a:rPr>
              <a:t>85 </a:t>
            </a:r>
          </a:p>
          <a:p>
            <a:pPr algn="ctr"/>
            <a:r>
              <a:rPr lang="fa-IR" sz="2400" dirty="0" smtClean="0">
                <a:cs typeface="B Titr" pitchFamily="2" charset="-78"/>
              </a:rPr>
              <a:t>تکنیک عملیات روانــي</a:t>
            </a:r>
            <a:endParaRPr lang="fa-IR" sz="2400" dirty="0">
              <a:cs typeface="B Titr"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428596" y="1649544"/>
            <a:ext cx="8358246" cy="461665"/>
          </a:xfrm>
          <a:prstGeom prst="rect">
            <a:avLst/>
          </a:prstGeom>
          <a:noFill/>
        </p:spPr>
        <p:txBody>
          <a:bodyPr wrap="square" rtlCol="1">
            <a:spAutoFit/>
          </a:bodyPr>
          <a:lstStyle/>
          <a:p>
            <a:pPr algn="justLow"/>
            <a:r>
              <a:rPr lang="fa-IR" sz="2400" dirty="0" smtClean="0">
                <a:cs typeface="B Titr" pitchFamily="2" charset="-78"/>
              </a:rPr>
              <a:t>منحصر کردن چیزی میان دو گزینه.</a:t>
            </a:r>
          </a:p>
        </p:txBody>
      </p:sp>
      <p:pic>
        <p:nvPicPr>
          <p:cNvPr id="5" name="Picture 4" descr="45.jpg"/>
          <p:cNvPicPr>
            <a:picLocks noChangeAspect="1"/>
          </p:cNvPicPr>
          <p:nvPr/>
        </p:nvPicPr>
        <p:blipFill>
          <a:blip r:embed="rId3" cstate="email"/>
          <a:stretch>
            <a:fillRect/>
          </a:stretch>
        </p:blipFill>
        <p:spPr>
          <a:xfrm>
            <a:off x="321455" y="2571744"/>
            <a:ext cx="8501090" cy="3254048"/>
          </a:xfrm>
          <a:prstGeom prst="rect">
            <a:avLst/>
          </a:prstGeom>
        </p:spPr>
      </p:pic>
      <p:sp>
        <p:nvSpPr>
          <p:cNvPr id="9" name="Chevron 8"/>
          <p:cNvSpPr/>
          <p:nvPr/>
        </p:nvSpPr>
        <p:spPr>
          <a:xfrm flipH="1">
            <a:off x="6072198" y="500042"/>
            <a:ext cx="285752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42. </a:t>
            </a:r>
            <a:r>
              <a:rPr lang="fa-IR" sz="2800" dirty="0" smtClean="0">
                <a:cs typeface="B Titr" pitchFamily="2" charset="-78"/>
              </a:rPr>
              <a:t>حصر ثنوی</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28596" y="1898756"/>
            <a:ext cx="8286808" cy="4173450"/>
          </a:xfrm>
          <a:prstGeom prst="rect">
            <a:avLst/>
          </a:prstGeom>
        </p:spPr>
        <p:txBody>
          <a:bodyPr wrap="square">
            <a:spAutoFit/>
          </a:bodyPr>
          <a:lstStyle/>
          <a:p>
            <a:pPr algn="justLow">
              <a:lnSpc>
                <a:spcPct val="130000"/>
              </a:lnSpc>
            </a:pPr>
            <a:r>
              <a:rPr lang="fa-IR" b="1" dirty="0" smtClean="0">
                <a:solidFill>
                  <a:srgbClr val="7030A0"/>
                </a:solidFill>
                <a:cs typeface="B Zar" pitchFamily="2" charset="-78"/>
              </a:rPr>
              <a:t>گاهی رسانه های معاند با هدف ایجاد شکاف میان افراد یک جریان، از فردی از آن طیف به طور مستقیم (تعریف و تمجید) یا غیر مستقیم (پوشش مواضع و اخبار مربوط به او) حمایت می کنند تا واکنش هم کیشانش را بر انگیزند. گاهی نیز با تخطئه ی یک گفتار یا رفتار، حساسیت را نسبت به آن قول و فعل بر می انگیزند. همچنین در مواردی با نسبت دادن چیزی به یک فرد، وی را برای رد آن ادعا مجبور به موضع گیری ناخواسته می کنند تا در پی آن، میان فردِ هدف و مخالفانِ موضعِ اخذ شده، تنش به وجود آید.</a:t>
            </a:r>
          </a:p>
          <a:p>
            <a:pPr algn="justLow">
              <a:lnSpc>
                <a:spcPct val="130000"/>
              </a:lnSpc>
            </a:pPr>
            <a:endParaRPr lang="fa-IR" sz="2400" b="1" dirty="0" smtClean="0">
              <a:solidFill>
                <a:srgbClr val="7030A0"/>
              </a:solidFill>
              <a:cs typeface="B Zar" pitchFamily="2" charset="-78"/>
            </a:endParaRPr>
          </a:p>
          <a:p>
            <a:pPr algn="justLow">
              <a:lnSpc>
                <a:spcPct val="130000"/>
              </a:lnSpc>
            </a:pPr>
            <a:r>
              <a:rPr lang="fa-IR" sz="2400" b="1" dirty="0" smtClean="0">
                <a:cs typeface="B Titr" pitchFamily="2" charset="-78"/>
              </a:rPr>
              <a:t>در لبنان رسانه های مخالفِ مقاومت با نسبت دادن عملیات های استشهادی حزب الله به آیت الله محمد حسین فضل الله، وی را به مسیر تکذیب و تحریم عملیات استشهادی می کشاندند.</a:t>
            </a:r>
            <a:endParaRPr lang="en-US" sz="2400" b="1" dirty="0">
              <a:cs typeface="B Titr" pitchFamily="2" charset="-78"/>
            </a:endParaRPr>
          </a:p>
        </p:txBody>
      </p:sp>
      <p:sp>
        <p:nvSpPr>
          <p:cNvPr id="6" name="Chevron 5"/>
          <p:cNvSpPr/>
          <p:nvPr/>
        </p:nvSpPr>
        <p:spPr>
          <a:xfrm flipH="1">
            <a:off x="6000760" y="500042"/>
            <a:ext cx="292895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43. </a:t>
            </a:r>
            <a:r>
              <a:rPr lang="fa-IR" sz="2800" dirty="0" smtClean="0">
                <a:cs typeface="B Titr" pitchFamily="2" charset="-78"/>
              </a:rPr>
              <a:t>تله گذاری</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46.jpg"/>
          <p:cNvPicPr>
            <a:picLocks noChangeAspect="1"/>
          </p:cNvPicPr>
          <p:nvPr/>
        </p:nvPicPr>
        <p:blipFill>
          <a:blip r:embed="rId3" cstate="email"/>
          <a:stretch>
            <a:fillRect/>
          </a:stretch>
        </p:blipFill>
        <p:spPr>
          <a:xfrm>
            <a:off x="866765" y="2643182"/>
            <a:ext cx="7410470" cy="3635471"/>
          </a:xfrm>
          <a:prstGeom prst="rect">
            <a:avLst/>
          </a:prstGeom>
        </p:spPr>
      </p:pic>
      <p:sp>
        <p:nvSpPr>
          <p:cNvPr id="6" name="TextBox 5"/>
          <p:cNvSpPr txBox="1"/>
          <p:nvPr/>
        </p:nvSpPr>
        <p:spPr>
          <a:xfrm>
            <a:off x="428596" y="1649544"/>
            <a:ext cx="8358246" cy="830997"/>
          </a:xfrm>
          <a:prstGeom prst="rect">
            <a:avLst/>
          </a:prstGeom>
          <a:noFill/>
        </p:spPr>
        <p:txBody>
          <a:bodyPr wrap="square" rtlCol="1">
            <a:spAutoFit/>
          </a:bodyPr>
          <a:lstStyle/>
          <a:p>
            <a:pPr algn="justLow"/>
            <a:r>
              <a:rPr lang="fa-IR" sz="2400" dirty="0" smtClean="0">
                <a:cs typeface="B Titr" pitchFamily="2" charset="-78"/>
              </a:rPr>
              <a:t> اعلام حمایت از یک فرد، مفهوم یا تفکر است به نحوی که حمایت دیگران از موضوع، حمایت از حامی تلقی شود.</a:t>
            </a:r>
          </a:p>
        </p:txBody>
      </p:sp>
      <p:sp>
        <p:nvSpPr>
          <p:cNvPr id="7" name="Chevron 6"/>
          <p:cNvSpPr/>
          <p:nvPr/>
        </p:nvSpPr>
        <p:spPr>
          <a:xfrm flipH="1">
            <a:off x="6072198" y="500042"/>
            <a:ext cx="285752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44. </a:t>
            </a:r>
            <a:r>
              <a:rPr lang="fa-IR" sz="2800" dirty="0" smtClean="0">
                <a:cs typeface="B Titr" pitchFamily="2" charset="-78"/>
              </a:rPr>
              <a:t>مصادره</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28596" y="1643050"/>
            <a:ext cx="8358246" cy="869469"/>
          </a:xfrm>
          <a:prstGeom prst="rect">
            <a:avLst/>
          </a:prstGeom>
          <a:noFill/>
        </p:spPr>
        <p:txBody>
          <a:bodyPr wrap="square" rtlCol="1">
            <a:spAutoFit/>
          </a:bodyPr>
          <a:lstStyle/>
          <a:p>
            <a:pPr algn="justLow">
              <a:lnSpc>
                <a:spcPct val="130000"/>
              </a:lnSpc>
            </a:pPr>
            <a:r>
              <a:rPr lang="fa-IR" sz="2000" dirty="0" smtClean="0">
                <a:cs typeface="B Titr" pitchFamily="2" charset="-78"/>
              </a:rPr>
              <a:t>عبارت است از بیان قصد و نیت و نیز نسبت دادن منویات درونی (غم، یأس، خشم، خوشنودی، تغافل، تجاهل، تظاهر، عمد و سهو) به افراد.</a:t>
            </a:r>
          </a:p>
        </p:txBody>
      </p:sp>
      <p:pic>
        <p:nvPicPr>
          <p:cNvPr id="6" name="Picture 5" descr="47.jpg"/>
          <p:cNvPicPr>
            <a:picLocks noChangeAspect="1"/>
          </p:cNvPicPr>
          <p:nvPr/>
        </p:nvPicPr>
        <p:blipFill>
          <a:blip r:embed="rId3" cstate="email"/>
          <a:stretch>
            <a:fillRect/>
          </a:stretch>
        </p:blipFill>
        <p:spPr>
          <a:xfrm>
            <a:off x="357158" y="2661818"/>
            <a:ext cx="5572132" cy="3336329"/>
          </a:xfrm>
          <a:prstGeom prst="rect">
            <a:avLst/>
          </a:prstGeom>
        </p:spPr>
      </p:pic>
      <p:sp>
        <p:nvSpPr>
          <p:cNvPr id="7" name="TextBox 6"/>
          <p:cNvSpPr txBox="1"/>
          <p:nvPr/>
        </p:nvSpPr>
        <p:spPr>
          <a:xfrm>
            <a:off x="460439" y="6090842"/>
            <a:ext cx="5365571" cy="338554"/>
          </a:xfrm>
          <a:prstGeom prst="rect">
            <a:avLst/>
          </a:prstGeom>
          <a:noFill/>
        </p:spPr>
        <p:txBody>
          <a:bodyPr wrap="none" rtlCol="1">
            <a:spAutoFit/>
          </a:bodyPr>
          <a:lstStyle/>
          <a:p>
            <a:r>
              <a:rPr lang="fa-IR" sz="1600" b="1" dirty="0" smtClean="0">
                <a:cs typeface="B Zar" pitchFamily="2" charset="-78"/>
              </a:rPr>
              <a:t>[ترجمه: سانانو مطرح کرد «حمایت کالین پاول از اوباما "نژادی" است»]</a:t>
            </a:r>
            <a:endParaRPr lang="fa-IR" sz="1600" dirty="0">
              <a:cs typeface="B Zar" pitchFamily="2" charset="-78"/>
            </a:endParaRPr>
          </a:p>
        </p:txBody>
      </p:sp>
      <p:sp>
        <p:nvSpPr>
          <p:cNvPr id="9" name="Chevron 8"/>
          <p:cNvSpPr/>
          <p:nvPr/>
        </p:nvSpPr>
        <p:spPr>
          <a:xfrm flipH="1">
            <a:off x="5429256" y="500042"/>
            <a:ext cx="3500462"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45. </a:t>
            </a:r>
            <a:r>
              <a:rPr lang="fa-IR" sz="2800" dirty="0" smtClean="0">
                <a:cs typeface="B Titr" pitchFamily="2" charset="-78"/>
              </a:rPr>
              <a:t>نیات و منویات</a:t>
            </a:r>
          </a:p>
        </p:txBody>
      </p:sp>
      <p:sp>
        <p:nvSpPr>
          <p:cNvPr id="10" name="Rounded Rectangle 9"/>
          <p:cNvSpPr/>
          <p:nvPr/>
        </p:nvSpPr>
        <p:spPr>
          <a:xfrm>
            <a:off x="6143636" y="2643182"/>
            <a:ext cx="2742522" cy="3714776"/>
          </a:xfrm>
          <a:prstGeom prst="roundRect">
            <a:avLst>
              <a:gd name="adj" fmla="val 5241"/>
            </a:avLst>
          </a:prstGeom>
          <a:solidFill>
            <a:schemeClr val="accent4">
              <a:lumMod val="40000"/>
              <a:lumOff val="60000"/>
            </a:schemeClr>
          </a:solidFill>
          <a:scene3d>
            <a:camera prst="perspectiveBelow"/>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در ایام تبلیغات ریاست جمهوری 2012 آمریکا، زمانی که کالین پاول (وزیر خارجه ی اول بوش پسر) حمایت خود را از اوباما اعلام نمود، جرج سانانو (رئیس کارکنان کاخ سفید در زمان بوش پسر)، انگیزه ی این حمایت را مسائل نژادی (آفریقایی تبار بودن پاول) ذکر می کند.</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28596" y="1637113"/>
            <a:ext cx="8358246" cy="791755"/>
          </a:xfrm>
          <a:prstGeom prst="rect">
            <a:avLst/>
          </a:prstGeom>
          <a:noFill/>
        </p:spPr>
        <p:txBody>
          <a:bodyPr wrap="square" rtlCol="1">
            <a:spAutoFit/>
          </a:bodyPr>
          <a:lstStyle/>
          <a:p>
            <a:pPr algn="justLow">
              <a:lnSpc>
                <a:spcPct val="130000"/>
              </a:lnSpc>
            </a:pPr>
            <a:r>
              <a:rPr lang="fa-IR" dirty="0" smtClean="0">
                <a:cs typeface="B Titr" pitchFamily="2" charset="-78"/>
              </a:rPr>
              <a:t>این ترفند برای به کار برنده ی آن، بازی "برد برد" خواهد بود؛ چرا که پاسخِ سؤال کننده به پرسش جدید، یعنی بازی کردن در زمین تعیین شده، و عدم پاسخ یعنی عجز و شکست در برابر سؤال.</a:t>
            </a:r>
          </a:p>
        </p:txBody>
      </p:sp>
      <p:pic>
        <p:nvPicPr>
          <p:cNvPr id="6" name="Picture 5" descr="48.jpg"/>
          <p:cNvPicPr>
            <a:picLocks noChangeAspect="1"/>
          </p:cNvPicPr>
          <p:nvPr/>
        </p:nvPicPr>
        <p:blipFill>
          <a:blip r:embed="rId3" cstate="email"/>
          <a:stretch>
            <a:fillRect/>
          </a:stretch>
        </p:blipFill>
        <p:spPr>
          <a:xfrm>
            <a:off x="2357422" y="2500306"/>
            <a:ext cx="6429420" cy="4020273"/>
          </a:xfrm>
          <a:prstGeom prst="rect">
            <a:avLst/>
          </a:prstGeom>
        </p:spPr>
      </p:pic>
      <p:sp>
        <p:nvSpPr>
          <p:cNvPr id="8" name="Chevron 7"/>
          <p:cNvSpPr/>
          <p:nvPr/>
        </p:nvSpPr>
        <p:spPr>
          <a:xfrm flipH="1">
            <a:off x="5429256" y="500042"/>
            <a:ext cx="3500462"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46. </a:t>
            </a:r>
            <a:r>
              <a:rPr lang="fa-IR" sz="2800" dirty="0" smtClean="0">
                <a:cs typeface="B Titr" pitchFamily="2" charset="-78"/>
              </a:rPr>
              <a:t>پاسخ با پرسش</a:t>
            </a:r>
          </a:p>
        </p:txBody>
      </p:sp>
      <p:sp>
        <p:nvSpPr>
          <p:cNvPr id="10" name="Rounded Rectangle 9"/>
          <p:cNvSpPr/>
          <p:nvPr/>
        </p:nvSpPr>
        <p:spPr>
          <a:xfrm>
            <a:off x="142844" y="3000372"/>
            <a:ext cx="2786082" cy="3357586"/>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000" b="1" dirty="0" smtClean="0">
                <a:solidFill>
                  <a:srgbClr val="7030A0"/>
                </a:solidFill>
                <a:cs typeface="B Zar" pitchFamily="2" charset="-78"/>
              </a:rPr>
              <a:t>قرار دادن برخی جملات و اظهار نظر های احمدی نژاد در ستون "سرگرمی" سایت شفاف، اختصاص تیتر اول به یک موضوع در مطبوعات و عکس اول به موضوعی دیگر.</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49.jpg"/>
          <p:cNvPicPr>
            <a:picLocks noChangeAspect="1"/>
          </p:cNvPicPr>
          <p:nvPr/>
        </p:nvPicPr>
        <p:blipFill>
          <a:blip r:embed="rId3" cstate="email"/>
          <a:stretch>
            <a:fillRect/>
          </a:stretch>
        </p:blipFill>
        <p:spPr>
          <a:xfrm>
            <a:off x="2500298" y="2643182"/>
            <a:ext cx="6215106" cy="4071966"/>
          </a:xfrm>
          <a:prstGeom prst="rect">
            <a:avLst/>
          </a:prstGeom>
        </p:spPr>
      </p:pic>
      <p:sp>
        <p:nvSpPr>
          <p:cNvPr id="7" name="TextBox 6"/>
          <p:cNvSpPr txBox="1"/>
          <p:nvPr/>
        </p:nvSpPr>
        <p:spPr>
          <a:xfrm>
            <a:off x="428596" y="1571612"/>
            <a:ext cx="8358246" cy="1052596"/>
          </a:xfrm>
          <a:prstGeom prst="rect">
            <a:avLst/>
          </a:prstGeom>
          <a:noFill/>
        </p:spPr>
        <p:txBody>
          <a:bodyPr wrap="square" rtlCol="1">
            <a:spAutoFit/>
          </a:bodyPr>
          <a:lstStyle/>
          <a:p>
            <a:pPr algn="justLow">
              <a:lnSpc>
                <a:spcPct val="130000"/>
              </a:lnSpc>
            </a:pPr>
            <a:r>
              <a:rPr lang="fa-IR" sz="1600" dirty="0" smtClean="0">
                <a:cs typeface="B Titr" pitchFamily="2" charset="-78"/>
              </a:rPr>
              <a:t>کاربرد آن بیشتر در جایی است که ناگزیر از درج خبر آن هستیم اما نمی خواهیم حقیقت بر ملا شود، لذا با حذف برخی عناصر خبری سیاست ابهام را در پیش می گیریم. همچنین برای برانگیختن حس کنجکاوی مخاطب و افزایش جذابیت خبر برای وادار کردن مخاطب به مراجعه به متن از این ترفند استفاده می شود.</a:t>
            </a:r>
          </a:p>
        </p:txBody>
      </p:sp>
      <p:sp>
        <p:nvSpPr>
          <p:cNvPr id="8" name="Chevron 7"/>
          <p:cNvSpPr/>
          <p:nvPr/>
        </p:nvSpPr>
        <p:spPr>
          <a:xfrm flipH="1">
            <a:off x="6786578" y="500042"/>
            <a:ext cx="214314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47. </a:t>
            </a:r>
            <a:r>
              <a:rPr lang="fa-IR" sz="2800" dirty="0" smtClean="0">
                <a:cs typeface="B Titr" pitchFamily="2" charset="-78"/>
              </a:rPr>
              <a:t>ابهام </a:t>
            </a:r>
          </a:p>
        </p:txBody>
      </p:sp>
      <p:sp>
        <p:nvSpPr>
          <p:cNvPr id="9" name="Rounded Rectangle 8"/>
          <p:cNvSpPr/>
          <p:nvPr/>
        </p:nvSpPr>
        <p:spPr>
          <a:xfrm>
            <a:off x="142844" y="3357562"/>
            <a:ext cx="2786082" cy="3000396"/>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2000" b="1" dirty="0" smtClean="0">
                <a:solidFill>
                  <a:srgbClr val="7030A0"/>
                </a:solidFill>
                <a:cs typeface="B Zar" pitchFamily="2" charset="-78"/>
              </a:rPr>
              <a:t>[نظر هاشمی در مورد توقف طرح هدفمندی – دستور احمدی نژاد در مورد نمایندگان]</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50.jpg"/>
          <p:cNvPicPr>
            <a:picLocks noChangeAspect="1"/>
          </p:cNvPicPr>
          <p:nvPr/>
        </p:nvPicPr>
        <p:blipFill>
          <a:blip r:embed="rId3" cstate="email"/>
          <a:stretch>
            <a:fillRect/>
          </a:stretch>
        </p:blipFill>
        <p:spPr>
          <a:xfrm>
            <a:off x="1214414" y="2898484"/>
            <a:ext cx="7572396" cy="3602350"/>
          </a:xfrm>
          <a:prstGeom prst="rect">
            <a:avLst/>
          </a:prstGeom>
        </p:spPr>
      </p:pic>
      <p:sp>
        <p:nvSpPr>
          <p:cNvPr id="8" name="TextBox 7"/>
          <p:cNvSpPr txBox="1"/>
          <p:nvPr/>
        </p:nvSpPr>
        <p:spPr>
          <a:xfrm>
            <a:off x="428596" y="1613429"/>
            <a:ext cx="8358246" cy="1172629"/>
          </a:xfrm>
          <a:prstGeom prst="rect">
            <a:avLst/>
          </a:prstGeom>
          <a:noFill/>
        </p:spPr>
        <p:txBody>
          <a:bodyPr wrap="square" rtlCol="1">
            <a:spAutoFit/>
          </a:bodyPr>
          <a:lstStyle/>
          <a:p>
            <a:pPr algn="justLow">
              <a:lnSpc>
                <a:spcPct val="130000"/>
              </a:lnSpc>
            </a:pPr>
            <a:r>
              <a:rPr lang="fa-IR" dirty="0" smtClean="0">
                <a:cs typeface="B Titr" pitchFamily="2" charset="-78"/>
              </a:rPr>
              <a:t>گاهی خبر طوری تنظیم می شود که چند منظور را می تواند برساند.</a:t>
            </a:r>
          </a:p>
          <a:p>
            <a:pPr algn="justLow">
              <a:lnSpc>
                <a:spcPct val="130000"/>
              </a:lnSpc>
            </a:pPr>
            <a:r>
              <a:rPr lang="fa-IR" b="1" dirty="0" smtClean="0">
                <a:solidFill>
                  <a:srgbClr val="7030A0"/>
                </a:solidFill>
                <a:cs typeface="B Zar" pitchFamily="2" charset="-78"/>
              </a:rPr>
              <a:t>زمان استعفای فرهاد رهبر از ریاست سازمان مدیریت و برنامه ریزی کشور، برخی روزنامه ها عبارت "رهبر استعفا داد" را تیتر یک خود کردند.</a:t>
            </a:r>
            <a:endParaRPr lang="fa-IR" dirty="0" smtClean="0">
              <a:cs typeface="B Titr" pitchFamily="2" charset="-78"/>
            </a:endParaRPr>
          </a:p>
        </p:txBody>
      </p:sp>
      <p:sp>
        <p:nvSpPr>
          <p:cNvPr id="9" name="Chevron 8"/>
          <p:cNvSpPr/>
          <p:nvPr/>
        </p:nvSpPr>
        <p:spPr>
          <a:xfrm flipH="1">
            <a:off x="6786578" y="500042"/>
            <a:ext cx="2143140"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48. </a:t>
            </a:r>
            <a:r>
              <a:rPr lang="fa-IR" sz="2800" dirty="0" smtClean="0">
                <a:cs typeface="B Titr" pitchFamily="2" charset="-78"/>
              </a:rPr>
              <a:t>ايهام </a:t>
            </a:r>
          </a:p>
        </p:txBody>
      </p:sp>
      <p:sp>
        <p:nvSpPr>
          <p:cNvPr id="10" name="Rounded Rectangle 9"/>
          <p:cNvSpPr/>
          <p:nvPr/>
        </p:nvSpPr>
        <p:spPr>
          <a:xfrm>
            <a:off x="142844" y="2714620"/>
            <a:ext cx="2857520" cy="328614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همچنین سایت مشرق در خصوص نامگذاری بخشی از قطب جنوب به نام ملکه الیزابت، از تیتر "بخشی از انگلیس به نام ملکه شد" استفاده کرد که علاوه بر وجه "نام گذاری"، معنای "تملیک" را نیز به ذهن متبادر می نماید.</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51.jpg"/>
          <p:cNvPicPr>
            <a:picLocks noChangeAspect="1"/>
          </p:cNvPicPr>
          <p:nvPr/>
        </p:nvPicPr>
        <p:blipFill>
          <a:blip r:embed="rId3" cstate="email"/>
          <a:stretch>
            <a:fillRect/>
          </a:stretch>
        </p:blipFill>
        <p:spPr>
          <a:xfrm>
            <a:off x="1500166" y="2143116"/>
            <a:ext cx="7215238" cy="4354798"/>
          </a:xfrm>
          <a:prstGeom prst="rect">
            <a:avLst/>
          </a:prstGeom>
        </p:spPr>
      </p:pic>
      <p:sp>
        <p:nvSpPr>
          <p:cNvPr id="7" name="TextBox 6"/>
          <p:cNvSpPr txBox="1"/>
          <p:nvPr/>
        </p:nvSpPr>
        <p:spPr>
          <a:xfrm>
            <a:off x="428596" y="1613429"/>
            <a:ext cx="8358246" cy="469359"/>
          </a:xfrm>
          <a:prstGeom prst="rect">
            <a:avLst/>
          </a:prstGeom>
          <a:noFill/>
        </p:spPr>
        <p:txBody>
          <a:bodyPr wrap="square" rtlCol="1">
            <a:spAutoFit/>
          </a:bodyPr>
          <a:lstStyle/>
          <a:p>
            <a:pPr algn="justLow">
              <a:lnSpc>
                <a:spcPct val="130000"/>
              </a:lnSpc>
            </a:pPr>
            <a:r>
              <a:rPr lang="fa-IR" sz="2000" dirty="0" smtClean="0">
                <a:cs typeface="B Titr" pitchFamily="2" charset="-78"/>
              </a:rPr>
              <a:t> برای سخن غالباً سوئی، مخاطبی را تعیین کردن و یا دایره ی شمول آن را افزودن.</a:t>
            </a:r>
          </a:p>
        </p:txBody>
      </p:sp>
      <p:sp>
        <p:nvSpPr>
          <p:cNvPr id="8" name="Chevron 7"/>
          <p:cNvSpPr/>
          <p:nvPr/>
        </p:nvSpPr>
        <p:spPr>
          <a:xfrm flipH="1">
            <a:off x="5643570" y="500042"/>
            <a:ext cx="3286148" cy="857256"/>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49. </a:t>
            </a:r>
            <a:r>
              <a:rPr lang="fa-IR" sz="2800" dirty="0" smtClean="0">
                <a:cs typeface="B Titr" pitchFamily="2" charset="-78"/>
              </a:rPr>
              <a:t>مخاطب سازی</a:t>
            </a:r>
          </a:p>
        </p:txBody>
      </p:sp>
      <p:sp>
        <p:nvSpPr>
          <p:cNvPr id="9" name="Rounded Rectangle 8"/>
          <p:cNvSpPr/>
          <p:nvPr/>
        </p:nvSpPr>
        <p:spPr>
          <a:xfrm>
            <a:off x="214282" y="3143248"/>
            <a:ext cx="2857520" cy="328614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احمدی نژاد: «در انتخابات ۴۰ میلیون نفر خودشان بازیگر اصلی و تعیین‌کننده اصلی بودند حالا ۴ تا خس و خاشاک در این گوشه ها یک کاری می‌کنند».</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357158" y="2284412"/>
            <a:ext cx="8286808" cy="642942"/>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1600" b="1" dirty="0" smtClean="0">
                <a:solidFill>
                  <a:schemeClr val="tx1"/>
                </a:solidFill>
                <a:cs typeface="B Titr" pitchFamily="2" charset="-78"/>
              </a:rPr>
              <a:t>«مرد خاکستری اصلاحات/ موسوی خوئینی ها»، «آقا زاده ی معروف/ مهدی هاشمی»، «عضو دو زیست مشارکت و مجاهدین/ تاج زاده».</a:t>
            </a:r>
            <a:endParaRPr lang="en-US" sz="1600" b="1" dirty="0">
              <a:solidFill>
                <a:schemeClr val="tx1"/>
              </a:solidFill>
              <a:cs typeface="B Titr" pitchFamily="2" charset="-78"/>
            </a:endParaRPr>
          </a:p>
        </p:txBody>
      </p:sp>
      <p:sp>
        <p:nvSpPr>
          <p:cNvPr id="5" name="Chevron 4"/>
          <p:cNvSpPr/>
          <p:nvPr/>
        </p:nvSpPr>
        <p:spPr>
          <a:xfrm flipH="1">
            <a:off x="5857884" y="500042"/>
            <a:ext cx="3071834"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50. </a:t>
            </a:r>
            <a:r>
              <a:rPr lang="fa-IR" sz="2800" dirty="0" smtClean="0">
                <a:cs typeface="B Titr" pitchFamily="2" charset="-78"/>
              </a:rPr>
              <a:t>برچسب زنی</a:t>
            </a:r>
            <a:endParaRPr lang="en-US" sz="2800" dirty="0">
              <a:cs typeface="B Titr" pitchFamily="2" charset="-78"/>
            </a:endParaRPr>
          </a:p>
        </p:txBody>
      </p:sp>
      <p:sp>
        <p:nvSpPr>
          <p:cNvPr id="6" name="Chevron 5"/>
          <p:cNvSpPr/>
          <p:nvPr/>
        </p:nvSpPr>
        <p:spPr>
          <a:xfrm flipH="1">
            <a:off x="6143636" y="1500174"/>
            <a:ext cx="2786082" cy="71280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51. </a:t>
            </a:r>
            <a:r>
              <a:rPr lang="fa-IR" sz="2800" dirty="0" smtClean="0">
                <a:cs typeface="B Titr" pitchFamily="2" charset="-78"/>
              </a:rPr>
              <a:t>برند سازی</a:t>
            </a:r>
            <a:endParaRPr lang="en-US" sz="2800" dirty="0">
              <a:cs typeface="B Titr" pitchFamily="2" charset="-78"/>
            </a:endParaRPr>
          </a:p>
        </p:txBody>
      </p:sp>
      <p:sp>
        <p:nvSpPr>
          <p:cNvPr id="7" name="Chevron 6"/>
          <p:cNvSpPr/>
          <p:nvPr/>
        </p:nvSpPr>
        <p:spPr>
          <a:xfrm flipH="1">
            <a:off x="5429256" y="3430580"/>
            <a:ext cx="3500462" cy="71280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52. خود اعترافی</a:t>
            </a:r>
            <a:endParaRPr lang="en-US" sz="2800" dirty="0">
              <a:cs typeface="B Titr" pitchFamily="2" charset="-78"/>
            </a:endParaRPr>
          </a:p>
        </p:txBody>
      </p:sp>
      <p:sp>
        <p:nvSpPr>
          <p:cNvPr id="8" name="Rectangle 7"/>
          <p:cNvSpPr/>
          <p:nvPr/>
        </p:nvSpPr>
        <p:spPr>
          <a:xfrm>
            <a:off x="357158" y="4214818"/>
            <a:ext cx="8501122" cy="785818"/>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1400" b="1" dirty="0" smtClean="0">
                <a:solidFill>
                  <a:schemeClr val="tx1"/>
                </a:solidFill>
                <a:cs typeface="B Titr" pitchFamily="2" charset="-78"/>
              </a:rPr>
              <a:t>پرداخت شبکه ی تلویزیونی بی بی سی فارسی در برنامه ی دیدبان (25 آبان 91) نسبت به اقدام برنامه ی "نیوز نایت" در عدم پخش گزارش آزار جنسی کودکان توسط مجری معروف این شبکه (جیمی سویل) و نسبت دادن همین اتهام به یک سیاست مدار سابق حزب محافظه کار (مک آلپاین) و اذعان به خطای خود </a:t>
            </a:r>
            <a:r>
              <a:rPr lang="en-US" sz="1400" b="1" dirty="0" smtClean="0">
                <a:solidFill>
                  <a:schemeClr val="tx1"/>
                </a:solidFill>
                <a:cs typeface="B Titr" pitchFamily="2" charset="-78"/>
              </a:rPr>
              <a:t>-</a:t>
            </a:r>
            <a:r>
              <a:rPr lang="fa-IR" sz="1400" b="1" dirty="0" smtClean="0">
                <a:solidFill>
                  <a:schemeClr val="tx1"/>
                </a:solidFill>
                <a:cs typeface="B Titr" pitchFamily="2" charset="-78"/>
              </a:rPr>
              <a:t>با تأکید بر لفظ "اشتباه“</a:t>
            </a:r>
            <a:r>
              <a:rPr lang="en-US" sz="1400" b="1" dirty="0" smtClean="0">
                <a:solidFill>
                  <a:schemeClr val="tx1"/>
                </a:solidFill>
                <a:cs typeface="B Titr" pitchFamily="2" charset="-78"/>
              </a:rPr>
              <a:t>-</a:t>
            </a:r>
            <a:r>
              <a:rPr lang="fa-IR" sz="1400" b="1" dirty="0" smtClean="0">
                <a:solidFill>
                  <a:schemeClr val="tx1"/>
                </a:solidFill>
                <a:cs typeface="B Titr" pitchFamily="2" charset="-78"/>
              </a:rPr>
              <a:t> بر اساس تکنیک خود اعترافی صورت گرفت.</a:t>
            </a:r>
            <a:endParaRPr lang="fa-IR" sz="1600" b="1" dirty="0" smtClean="0">
              <a:solidFill>
                <a:srgbClr val="7030A0"/>
              </a:solidFill>
              <a:cs typeface="B Zar" pitchFamily="2" charset="-78"/>
            </a:endParaRPr>
          </a:p>
        </p:txBody>
      </p:sp>
      <p:sp>
        <p:nvSpPr>
          <p:cNvPr id="12" name="Chevron 11"/>
          <p:cNvSpPr/>
          <p:nvPr/>
        </p:nvSpPr>
        <p:spPr>
          <a:xfrm flipH="1">
            <a:off x="3357554" y="5286388"/>
            <a:ext cx="5572164" cy="71280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53. یک گام به عقب دو گام به جلو</a:t>
            </a:r>
            <a:endParaRPr lang="en-US" sz="2800" dirty="0">
              <a:cs typeface="B Titr" pitchFamily="2" charset="-78"/>
            </a:endParaRPr>
          </a:p>
        </p:txBody>
      </p:sp>
      <p:sp>
        <p:nvSpPr>
          <p:cNvPr id="13" name="Chevron 12"/>
          <p:cNvSpPr/>
          <p:nvPr/>
        </p:nvSpPr>
        <p:spPr>
          <a:xfrm flipH="1">
            <a:off x="357158" y="6072206"/>
            <a:ext cx="8501122" cy="428628"/>
          </a:xfrm>
          <a:prstGeom prst="chevron">
            <a:avLst>
              <a:gd name="adj" fmla="val 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1600" b="1" dirty="0" smtClean="0">
                <a:solidFill>
                  <a:srgbClr val="7030A0"/>
                </a:solidFill>
                <a:cs typeface="B Zar" pitchFamily="2" charset="-78"/>
              </a:rPr>
              <a:t>به دلایل مختلفی ممکن است واقع شود؛ از جمله جلب اعتماد مخاطب برای بالا بردن ضریب پذیرش اتهام جدید.</a:t>
            </a:r>
          </a:p>
        </p:txBody>
      </p:sp>
      <p:sp>
        <p:nvSpPr>
          <p:cNvPr id="14" name="Rectangle 13"/>
          <p:cNvSpPr/>
          <p:nvPr/>
        </p:nvSpPr>
        <p:spPr>
          <a:xfrm>
            <a:off x="357158" y="1570032"/>
            <a:ext cx="5500726" cy="642942"/>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1600" b="1" dirty="0" smtClean="0">
                <a:solidFill>
                  <a:srgbClr val="7030A0"/>
                </a:solidFill>
                <a:cs typeface="B Zar" pitchFamily="2" charset="-78"/>
              </a:rPr>
              <a:t>بر فرد یا جریانی نام یا لقبی می نهند و بعد از آن برای اجتناب از مسئولیت کیفری، به جای به کار بردن نام، برند تثبیت شده را استفاده می کنند.</a:t>
            </a:r>
            <a:endParaRPr lang="en-US" sz="1600" b="1" dirty="0" smtClean="0">
              <a:solidFill>
                <a:srgbClr val="7030A0"/>
              </a:solidFill>
              <a:cs typeface="B Zar" pitchFamily="2" charset="-78"/>
            </a:endParaRPr>
          </a:p>
        </p:txBody>
      </p:sp>
      <p:sp>
        <p:nvSpPr>
          <p:cNvPr id="17" name="Rectangle 16"/>
          <p:cNvSpPr/>
          <p:nvPr/>
        </p:nvSpPr>
        <p:spPr>
          <a:xfrm>
            <a:off x="357158" y="3143248"/>
            <a:ext cx="4786346" cy="1000132"/>
          </a:xfrm>
          <a:prstGeom prst="rect">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1600" b="1" dirty="0" smtClean="0">
                <a:solidFill>
                  <a:srgbClr val="7030A0"/>
                </a:solidFill>
                <a:cs typeface="B Zar" pitchFamily="2" charset="-78"/>
              </a:rPr>
              <a:t>با دو هدف ممکن است صورت پذیرد: 1- اعتماد سازی و 2- گرفتن فرصت تخریب از حریف. هدف دوم (گرفتن فرصت تخریب از حریف) در صورتی مؤثر است که رسانه در اعتراف به خطای خود پیش دستی کند.</a:t>
            </a:r>
          </a:p>
        </p:txBody>
      </p:sp>
      <p:sp>
        <p:nvSpPr>
          <p:cNvPr id="18" name="Chevron 17"/>
          <p:cNvSpPr/>
          <p:nvPr/>
        </p:nvSpPr>
        <p:spPr>
          <a:xfrm flipH="1">
            <a:off x="357158" y="571480"/>
            <a:ext cx="5286412" cy="642942"/>
          </a:xfrm>
          <a:prstGeom prst="chevron">
            <a:avLst>
              <a:gd name="adj" fmla="val 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r>
              <a:rPr lang="fa-IR" sz="1600" b="1" dirty="0" smtClean="0">
                <a:solidFill>
                  <a:srgbClr val="7030A0"/>
                </a:solidFill>
                <a:cs typeface="B Zar" pitchFamily="2" charset="-78"/>
              </a:rPr>
              <a:t>واژه و مفهومی را که نزد عموم منفی و منفور است به کسی نسبت دادن</a:t>
            </a:r>
            <a:r>
              <a:rPr lang="fa-IR" sz="1400" b="1" dirty="0" smtClean="0">
                <a:solidFill>
                  <a:srgbClr val="7030A0"/>
                </a:solidFill>
                <a:cs typeface="B Zar" pitchFamily="2" charset="-78"/>
              </a:rPr>
              <a:t>.</a:t>
            </a:r>
            <a:endParaRPr lang="en-US" sz="1400" b="1" dirty="0" smtClean="0">
              <a:solidFill>
                <a:srgbClr val="7030A0"/>
              </a:solidFill>
              <a:cs typeface="B Zar" pitchFamily="2" charset="-78"/>
            </a:endParaRPr>
          </a:p>
          <a:p>
            <a:pPr algn="justLow"/>
            <a:r>
              <a:rPr lang="fa-IR" sz="1400" b="1" dirty="0" smtClean="0">
                <a:solidFill>
                  <a:schemeClr val="tx1"/>
                </a:solidFill>
                <a:cs typeface="B Titr" pitchFamily="2" charset="-78"/>
              </a:rPr>
              <a:t>«تروریست»، «نژاد پرست»، «تند رو»، «افراطی».</a:t>
            </a:r>
            <a:endParaRPr lang="en-US" sz="1400" b="1" dirty="0" smtClean="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4282" y="1291224"/>
            <a:ext cx="8501122" cy="1015663"/>
          </a:xfrm>
          <a:prstGeom prst="rect">
            <a:avLst/>
          </a:prstGeom>
          <a:noFill/>
        </p:spPr>
        <p:txBody>
          <a:bodyPr wrap="square" rtlCol="1">
            <a:spAutoFit/>
          </a:bodyPr>
          <a:lstStyle/>
          <a:p>
            <a:endParaRPr lang="fa-IR" sz="2000" b="1" dirty="0" smtClean="0">
              <a:cs typeface="B Titr" pitchFamily="2" charset="-78"/>
            </a:endParaRPr>
          </a:p>
          <a:p>
            <a:pPr algn="justLow"/>
            <a:r>
              <a:rPr lang="fa-IR" sz="2000" b="1" dirty="0" smtClean="0">
                <a:cs typeface="B Titr" pitchFamily="2" charset="-78"/>
              </a:rPr>
              <a:t> </a:t>
            </a:r>
            <a:r>
              <a:rPr lang="fa-IR" sz="2000" dirty="0" smtClean="0">
                <a:cs typeface="B Titr" pitchFamily="2" charset="-78"/>
              </a:rPr>
              <a:t>همان ترفند دفاع با حمله است که در آن به جای پذیرش تقصیر، مقصر یک واقعه را طرف مقابل بر شمارند و یا اینکه نقطه ضعفی را نقطه ی قوت جلوه دهند.</a:t>
            </a:r>
            <a:endParaRPr lang="fa-IR" sz="2000" dirty="0">
              <a:cs typeface="B Titr" pitchFamily="2" charset="-78"/>
            </a:endParaRPr>
          </a:p>
        </p:txBody>
      </p:sp>
      <p:sp>
        <p:nvSpPr>
          <p:cNvPr id="5" name="TextBox 4"/>
          <p:cNvSpPr txBox="1"/>
          <p:nvPr/>
        </p:nvSpPr>
        <p:spPr>
          <a:xfrm>
            <a:off x="357158" y="6090842"/>
            <a:ext cx="8215370" cy="338554"/>
          </a:xfrm>
          <a:prstGeom prst="rect">
            <a:avLst/>
          </a:prstGeom>
          <a:noFill/>
        </p:spPr>
        <p:txBody>
          <a:bodyPr wrap="square" rtlCol="1">
            <a:spAutoFit/>
          </a:bodyPr>
          <a:lstStyle/>
          <a:p>
            <a:r>
              <a:rPr lang="fa-IR" sz="1600" b="1" dirty="0" smtClean="0">
                <a:solidFill>
                  <a:srgbClr val="7030A0"/>
                </a:solidFill>
                <a:cs typeface="B Zar" pitchFamily="2" charset="-78"/>
              </a:rPr>
              <a:t>[جزوه ی "آموزش روزنامه نگاری" بی بی سی، ذیل مبحث "اخلاق روزنامه نگاری: بی طرفی"، صفحه ی 61]</a:t>
            </a:r>
            <a:endParaRPr lang="fa-IR" sz="1600" dirty="0">
              <a:solidFill>
                <a:srgbClr val="7030A0"/>
              </a:solidFill>
              <a:cs typeface="B Zar" pitchFamily="2" charset="-78"/>
            </a:endParaRPr>
          </a:p>
        </p:txBody>
      </p:sp>
      <p:pic>
        <p:nvPicPr>
          <p:cNvPr id="6" name="Picture 5" descr="52.jpg"/>
          <p:cNvPicPr>
            <a:picLocks noChangeAspect="1"/>
          </p:cNvPicPr>
          <p:nvPr/>
        </p:nvPicPr>
        <p:blipFill>
          <a:blip r:embed="rId3" cstate="email"/>
          <a:stretch>
            <a:fillRect/>
          </a:stretch>
        </p:blipFill>
        <p:spPr>
          <a:xfrm>
            <a:off x="1142976" y="2404482"/>
            <a:ext cx="7215238" cy="3596286"/>
          </a:xfrm>
          <a:prstGeom prst="rect">
            <a:avLst/>
          </a:prstGeom>
        </p:spPr>
      </p:pic>
      <p:sp>
        <p:nvSpPr>
          <p:cNvPr id="7" name="Chevron 6"/>
          <p:cNvSpPr/>
          <p:nvPr/>
        </p:nvSpPr>
        <p:spPr>
          <a:xfrm flipH="1">
            <a:off x="5857884" y="500042"/>
            <a:ext cx="3071834"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54. </a:t>
            </a:r>
            <a:r>
              <a:rPr lang="fa-IR" sz="2800" dirty="0" smtClean="0">
                <a:cs typeface="B Titr" pitchFamily="2" charset="-78"/>
              </a:rPr>
              <a:t>فرار به جلو</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415967" y="1214422"/>
            <a:ext cx="8312066" cy="3214710"/>
            <a:chOff x="403338" y="1000108"/>
            <a:chExt cx="8312066" cy="3214710"/>
          </a:xfrm>
        </p:grpSpPr>
        <p:grpSp>
          <p:nvGrpSpPr>
            <p:cNvPr id="16" name="Group 15"/>
            <p:cNvGrpSpPr/>
            <p:nvPr/>
          </p:nvGrpSpPr>
          <p:grpSpPr>
            <a:xfrm>
              <a:off x="4036215" y="1571612"/>
              <a:ext cx="1071570" cy="1714512"/>
              <a:chOff x="4071934" y="1571612"/>
              <a:chExt cx="1071570" cy="1714512"/>
            </a:xfrm>
            <a:solidFill>
              <a:srgbClr val="FF0000"/>
            </a:solidFill>
          </p:grpSpPr>
          <p:sp>
            <p:nvSpPr>
              <p:cNvPr id="13" name="Bent-Up Arrow 12"/>
              <p:cNvSpPr/>
              <p:nvPr/>
            </p:nvSpPr>
            <p:spPr>
              <a:xfrm rot="5400000">
                <a:off x="4357686" y="2000240"/>
                <a:ext cx="1214446" cy="357190"/>
              </a:xfrm>
              <a:prstGeom prst="bentUpArrow">
                <a:avLst>
                  <a:gd name="adj1" fmla="val 26294"/>
                  <a:gd name="adj2" fmla="val 26989"/>
                  <a:gd name="adj3" fmla="val 31899"/>
                </a:avLst>
              </a:prstGeom>
              <a:grp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Bent-Up Arrow 13"/>
              <p:cNvSpPr/>
              <p:nvPr/>
            </p:nvSpPr>
            <p:spPr>
              <a:xfrm rot="16200000" flipH="1">
                <a:off x="3643306" y="2000240"/>
                <a:ext cx="1214446" cy="357190"/>
              </a:xfrm>
              <a:prstGeom prst="bentUpArrow">
                <a:avLst>
                  <a:gd name="adj1" fmla="val 26294"/>
                  <a:gd name="adj2" fmla="val 26989"/>
                  <a:gd name="adj3" fmla="val 31899"/>
                </a:avLst>
              </a:prstGeom>
              <a:grp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Down Arrow 14"/>
              <p:cNvSpPr/>
              <p:nvPr/>
            </p:nvSpPr>
            <p:spPr>
              <a:xfrm>
                <a:off x="4500562" y="1571612"/>
                <a:ext cx="214314" cy="1714512"/>
              </a:xfrm>
              <a:prstGeom prst="downArrow">
                <a:avLst/>
              </a:prstGeom>
              <a:grp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8" name="Oval 7"/>
            <p:cNvSpPr/>
            <p:nvPr/>
          </p:nvSpPr>
          <p:spPr>
            <a:xfrm>
              <a:off x="3143240" y="1000108"/>
              <a:ext cx="2857520" cy="785818"/>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fa-IR" sz="2800" b="1" dirty="0" smtClean="0">
                  <a:cs typeface="B Titr" pitchFamily="2" charset="-78"/>
                </a:rPr>
                <a:t>انواع رسانه</a:t>
              </a:r>
              <a:endParaRPr lang="en-US" sz="2800" dirty="0">
                <a:cs typeface="B Titr" pitchFamily="2" charset="-78"/>
              </a:endParaRPr>
            </a:p>
          </p:txBody>
        </p:sp>
        <p:sp>
          <p:nvSpPr>
            <p:cNvPr id="10" name="Rounded Rectangle 9"/>
            <p:cNvSpPr/>
            <p:nvPr/>
          </p:nvSpPr>
          <p:spPr>
            <a:xfrm>
              <a:off x="403338" y="2285992"/>
              <a:ext cx="3500462" cy="857256"/>
            </a:xfrm>
            <a:prstGeom prst="roundRect">
              <a:avLst/>
            </a:prstGeom>
            <a:solidFill>
              <a:srgbClr val="7030A0"/>
            </a:solidFill>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20000"/>
                </a:lnSpc>
              </a:pPr>
              <a:r>
                <a:rPr lang="fa-IR" sz="2400" b="1" dirty="0" smtClean="0">
                  <a:cs typeface="B Zar" pitchFamily="2" charset="-78"/>
                </a:rPr>
                <a:t>وسیله ی ارتباطی</a:t>
              </a:r>
            </a:p>
            <a:p>
              <a:pPr algn="ctr">
                <a:lnSpc>
                  <a:spcPct val="120000"/>
                </a:lnSpc>
              </a:pPr>
              <a:r>
                <a:rPr lang="fa-IR" b="1" dirty="0" smtClean="0">
                  <a:cs typeface="B Zar" pitchFamily="2" charset="-78"/>
                </a:rPr>
                <a:t>(مطبوعات، سایت ها، رادیو و تلویزیون)</a:t>
              </a:r>
              <a:endParaRPr lang="fa-IR" b="1" dirty="0">
                <a:cs typeface="B Zar" pitchFamily="2" charset="-78"/>
              </a:endParaRPr>
            </a:p>
          </p:txBody>
        </p:sp>
        <p:sp>
          <p:nvSpPr>
            <p:cNvPr id="11" name="Rounded Rectangle 10"/>
            <p:cNvSpPr/>
            <p:nvPr/>
          </p:nvSpPr>
          <p:spPr>
            <a:xfrm>
              <a:off x="3036083" y="3357562"/>
              <a:ext cx="3071834" cy="857256"/>
            </a:xfrm>
            <a:prstGeom prst="roundRect">
              <a:avLst/>
            </a:prstGeom>
            <a:solidFill>
              <a:srgbClr val="7030A0"/>
            </a:solidFill>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20000"/>
                </a:lnSpc>
              </a:pPr>
              <a:r>
                <a:rPr lang="fa-IR" b="1" dirty="0" smtClean="0">
                  <a:cs typeface="B Zar" pitchFamily="2" charset="-78"/>
                </a:rPr>
                <a:t> </a:t>
              </a:r>
              <a:r>
                <a:rPr lang="fa-IR" sz="2400" b="1" dirty="0" smtClean="0">
                  <a:cs typeface="B Zar" pitchFamily="2" charset="-78"/>
                </a:rPr>
                <a:t>اعتباري</a:t>
              </a:r>
            </a:p>
            <a:p>
              <a:pPr algn="ctr">
                <a:lnSpc>
                  <a:spcPct val="120000"/>
                </a:lnSpc>
              </a:pPr>
              <a:r>
                <a:rPr lang="fa-IR" b="1" dirty="0" smtClean="0">
                  <a:cs typeface="B Zar" pitchFamily="2" charset="-78"/>
                </a:rPr>
                <a:t>(سفید، خاکستری، سیاه) </a:t>
              </a:r>
            </a:p>
          </p:txBody>
        </p:sp>
        <p:sp>
          <p:nvSpPr>
            <p:cNvPr id="12" name="Rounded Rectangle 11"/>
            <p:cNvSpPr/>
            <p:nvPr/>
          </p:nvSpPr>
          <p:spPr>
            <a:xfrm>
              <a:off x="5214942" y="2285992"/>
              <a:ext cx="3500462" cy="857256"/>
            </a:xfrm>
            <a:prstGeom prst="roundRect">
              <a:avLst/>
            </a:prstGeom>
            <a:solidFill>
              <a:srgbClr val="7030A0"/>
            </a:solidFill>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20000"/>
                </a:lnSpc>
              </a:pPr>
              <a:r>
                <a:rPr lang="fa-IR" sz="2400" b="1" dirty="0" smtClean="0">
                  <a:cs typeface="B Zar" pitchFamily="2" charset="-78"/>
                </a:rPr>
                <a:t>فراگیری</a:t>
              </a:r>
            </a:p>
            <a:p>
              <a:pPr algn="ctr">
                <a:lnSpc>
                  <a:spcPct val="120000"/>
                </a:lnSpc>
              </a:pPr>
              <a:r>
                <a:rPr lang="fa-IR" b="1" dirty="0" smtClean="0">
                  <a:cs typeface="B Zar" pitchFamily="2" charset="-78"/>
                </a:rPr>
                <a:t>(محلی، ملی، منطقه ای و بین المللی)</a:t>
              </a:r>
            </a:p>
          </p:txBody>
        </p:sp>
      </p:grpSp>
      <p:sp>
        <p:nvSpPr>
          <p:cNvPr id="18" name="Chevron 17"/>
          <p:cNvSpPr/>
          <p:nvPr/>
        </p:nvSpPr>
        <p:spPr>
          <a:xfrm flipH="1">
            <a:off x="6643702" y="4572008"/>
            <a:ext cx="2214578" cy="500066"/>
          </a:xfrm>
          <a:prstGeom prst="chevron">
            <a:avLst>
              <a:gd name="adj" fmla="val 289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Titr" pitchFamily="2" charset="-78"/>
              </a:rPr>
              <a:t>تبار شناسی رسانه ها</a:t>
            </a:r>
            <a:endParaRPr lang="en-US" dirty="0">
              <a:solidFill>
                <a:schemeClr val="tx1"/>
              </a:solidFill>
              <a:cs typeface="B Titr" pitchFamily="2" charset="-78"/>
            </a:endParaRPr>
          </a:p>
        </p:txBody>
      </p:sp>
      <p:sp>
        <p:nvSpPr>
          <p:cNvPr id="19" name="Chevron 18"/>
          <p:cNvSpPr/>
          <p:nvPr/>
        </p:nvSpPr>
        <p:spPr>
          <a:xfrm flipH="1">
            <a:off x="214282" y="5143512"/>
            <a:ext cx="8643998" cy="1571636"/>
          </a:xfrm>
          <a:prstGeom prst="chevron">
            <a:avLst>
              <a:gd name="adj" fmla="val 2193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lnSpc>
                <a:spcPct val="120000"/>
              </a:lnSpc>
            </a:pPr>
            <a:r>
              <a:rPr lang="fa-IR" sz="1600" b="1" dirty="0" smtClean="0">
                <a:solidFill>
                  <a:schemeClr val="tx1"/>
                </a:solidFill>
                <a:cs typeface="B Zar" pitchFamily="2" charset="-78"/>
              </a:rPr>
              <a:t>لزوم شناخت سابقه و سمت و سوی رسانه ها و اینکه یک رسانه به چه فرد، حزب، جناح و ایدئولوژی نزدیک یا وابسته است. در این رویکرد لازم است تا مخاطب با احتیاط و تأمل بیشتری با اخبار "مثبت" رسانه های "همسو با موضوع" و نیز اخبار "منفی" رسانه های "مخالفِ موضوع"، مواجه گردد. از آن طرف نیز نقد های رسانه های "همسو با موضوع" و تعاریف رسانه های جریان مخالف نیز قابل اعتنا تر است؛ هم چنان که "الفضل ما شهدت به الاعداء" (فضل آن است که دشمن بر آن گواهی دهد) در محکمه ی عقل مورد تأیید می باشد. </a:t>
            </a:r>
            <a:endParaRPr lang="fa-IR" sz="1600" b="1" dirty="0">
              <a:solidFill>
                <a:schemeClr val="tx1"/>
              </a:solidFill>
              <a:cs typeface="B Zar"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53.jpg"/>
          <p:cNvPicPr>
            <a:picLocks noChangeAspect="1"/>
          </p:cNvPicPr>
          <p:nvPr/>
        </p:nvPicPr>
        <p:blipFill>
          <a:blip r:embed="rId3" cstate="email"/>
          <a:stretch>
            <a:fillRect/>
          </a:stretch>
        </p:blipFill>
        <p:spPr>
          <a:xfrm>
            <a:off x="2071670" y="2500306"/>
            <a:ext cx="6500858" cy="4214842"/>
          </a:xfrm>
          <a:prstGeom prst="rect">
            <a:avLst/>
          </a:prstGeom>
        </p:spPr>
      </p:pic>
      <p:sp>
        <p:nvSpPr>
          <p:cNvPr id="7" name="TextBox 6"/>
          <p:cNvSpPr txBox="1"/>
          <p:nvPr/>
        </p:nvSpPr>
        <p:spPr>
          <a:xfrm>
            <a:off x="214282" y="1505538"/>
            <a:ext cx="8572560" cy="923330"/>
          </a:xfrm>
          <a:prstGeom prst="rect">
            <a:avLst/>
          </a:prstGeom>
          <a:noFill/>
        </p:spPr>
        <p:txBody>
          <a:bodyPr wrap="square" rtlCol="1">
            <a:spAutoFit/>
          </a:bodyPr>
          <a:lstStyle/>
          <a:p>
            <a:pPr algn="justLow"/>
            <a:r>
              <a:rPr lang="fa-IR" b="1" dirty="0" smtClean="0">
                <a:cs typeface="B Titr" pitchFamily="2" charset="-78"/>
              </a:rPr>
              <a:t>برای کم رنگ کردن خبر یک واقعه در میان اخبار وقایع دیگر، ضمن درج خبر نامطلوب (خبری که پوشش آن مطلوب و در راستای اهداف یک رسانه نیست)، اخبار دیگر را به صورت گسترده پوشش می دهند. این ترفند از روش های نوین سانسور وقایع بوده و میان رسانه های غربی بسیار پر کاربرد است.</a:t>
            </a:r>
          </a:p>
        </p:txBody>
      </p:sp>
      <p:sp>
        <p:nvSpPr>
          <p:cNvPr id="8" name="Chevron 7"/>
          <p:cNvSpPr/>
          <p:nvPr/>
        </p:nvSpPr>
        <p:spPr>
          <a:xfrm flipH="1">
            <a:off x="6715140" y="500042"/>
            <a:ext cx="221457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55. </a:t>
            </a:r>
            <a:r>
              <a:rPr lang="fa-IR" sz="2800" dirty="0" smtClean="0">
                <a:cs typeface="B Titr" pitchFamily="2" charset="-78"/>
              </a:rPr>
              <a:t>استتار</a:t>
            </a:r>
            <a:endParaRPr lang="en-US" sz="2800" dirty="0">
              <a:cs typeface="B Titr" pitchFamily="2" charset="-78"/>
            </a:endParaRPr>
          </a:p>
        </p:txBody>
      </p:sp>
      <p:sp>
        <p:nvSpPr>
          <p:cNvPr id="9" name="Rounded Rectangle 8"/>
          <p:cNvSpPr/>
          <p:nvPr/>
        </p:nvSpPr>
        <p:spPr>
          <a:xfrm>
            <a:off x="214282" y="3929066"/>
            <a:ext cx="2857520" cy="2500330"/>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[بزرگ نمایی چنین موضوعی با استفاده از تعابیری چون "ممنوع التصویر شدن شخصیت سریال" قابل توجه است]</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321571" y="4032128"/>
            <a:ext cx="6500858" cy="20728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justLow">
              <a:lnSpc>
                <a:spcPct val="120000"/>
              </a:lnSpc>
            </a:pPr>
            <a:r>
              <a:rPr lang="fa-IR" b="1" dirty="0" smtClean="0">
                <a:solidFill>
                  <a:srgbClr val="7030A0"/>
                </a:solidFill>
                <a:cs typeface="B Zar" pitchFamily="2" charset="-78"/>
              </a:rPr>
              <a:t>در ماجرای متلک سایت نوسازی به سید حسن خمینی، تمام رسانه های خبری اصلاح طلبان (تکرار عرضی) به طور گسترده مسئله را از زمان درج خبر در سایت نوسازی (نقطه ی شروع خط) تا زمان فوت حجت الاسلام و المسلمین توسلی و حتی سخنرانی های مجلس ختم او (نقطه پایان) پوشش دادند. و جالب آنکه به جای عبارت "متلک سایت نوسازی به سید حسن خمینی" از عبارت "فحاشی سایت نزدیک به دولت به بیت امام" استفاده می کردند.</a:t>
            </a:r>
            <a:endParaRPr lang="fa-IR" b="1" dirty="0">
              <a:solidFill>
                <a:srgbClr val="7030A0"/>
              </a:solidFill>
              <a:cs typeface="B Zar" pitchFamily="2" charset="-78"/>
            </a:endParaRPr>
          </a:p>
        </p:txBody>
      </p:sp>
      <p:sp>
        <p:nvSpPr>
          <p:cNvPr id="6" name="TextBox 5"/>
          <p:cNvSpPr txBox="1"/>
          <p:nvPr/>
        </p:nvSpPr>
        <p:spPr>
          <a:xfrm>
            <a:off x="214282" y="1556589"/>
            <a:ext cx="8572560" cy="2086725"/>
          </a:xfrm>
          <a:prstGeom prst="rect">
            <a:avLst/>
          </a:prstGeom>
          <a:noFill/>
        </p:spPr>
        <p:txBody>
          <a:bodyPr wrap="square" rtlCol="1">
            <a:spAutoFit/>
          </a:bodyPr>
          <a:lstStyle/>
          <a:p>
            <a:pPr algn="justLow">
              <a:lnSpc>
                <a:spcPct val="120000"/>
              </a:lnSpc>
            </a:pPr>
            <a:r>
              <a:rPr lang="fa-IR" b="1" dirty="0" smtClean="0">
                <a:cs typeface="B Titr" pitchFamily="2" charset="-78"/>
              </a:rPr>
              <a:t> یک رسانه به یک بار درج خبر یا تحلیل اکتفا نکرده و به بهانه های مختلف و از زوایای گوناگون آن را باز نشر می دهد زیرا با تکرار، احتمال پذیرش مطلب نزد مخاطب بالا می رود. لازم به ذکر است که این ترفند به دو صورت طولی و عرضی به کار می رود. در تکرار طولی که به خط خبری معروف است، نقطه ی شروع خط، همان واقعه ای است که رسانه قصد بزرگ نمایی یا تثبیت آن را نزد مخاطب دارد و نقاط بعدی این خط مراحل مختلف در روند یک اتفاق، واکنش دیگران و نیز حوادث در پی آن است. اما تکرار عرضی، هم داستانی رسانه های همسو در پوشش هم زمان یک خبر یا تحلیل است.</a:t>
            </a:r>
          </a:p>
        </p:txBody>
      </p:sp>
      <p:sp>
        <p:nvSpPr>
          <p:cNvPr id="7" name="Chevron 6"/>
          <p:cNvSpPr/>
          <p:nvPr/>
        </p:nvSpPr>
        <p:spPr>
          <a:xfrm flipH="1">
            <a:off x="6715140" y="500042"/>
            <a:ext cx="221457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56. </a:t>
            </a:r>
            <a:r>
              <a:rPr lang="fa-IR" sz="2800" dirty="0" smtClean="0">
                <a:cs typeface="B Titr" pitchFamily="2" charset="-78"/>
              </a:rPr>
              <a:t>تکرار</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41000" r="-41000"/>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359715" y="321447"/>
            <a:ext cx="8424570"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41000" r="-41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360000" y="470005"/>
            <a:ext cx="8424000" cy="59179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57.jpg"/>
          <p:cNvPicPr>
            <a:picLocks noChangeAspect="1"/>
          </p:cNvPicPr>
          <p:nvPr/>
        </p:nvPicPr>
        <p:blipFill>
          <a:blip r:embed="rId3" cstate="email"/>
          <a:stretch>
            <a:fillRect/>
          </a:stretch>
        </p:blipFill>
        <p:spPr>
          <a:xfrm>
            <a:off x="4714876" y="2571744"/>
            <a:ext cx="4071934" cy="4143404"/>
          </a:xfrm>
          <a:prstGeom prst="rect">
            <a:avLst/>
          </a:prstGeom>
        </p:spPr>
      </p:pic>
      <p:pic>
        <p:nvPicPr>
          <p:cNvPr id="7" name="Picture 6" descr="56.jpg"/>
          <p:cNvPicPr>
            <a:picLocks noChangeAspect="1"/>
          </p:cNvPicPr>
          <p:nvPr/>
        </p:nvPicPr>
        <p:blipFill>
          <a:blip r:embed="rId4" cstate="email"/>
          <a:stretch>
            <a:fillRect/>
          </a:stretch>
        </p:blipFill>
        <p:spPr>
          <a:xfrm>
            <a:off x="1214414" y="2571744"/>
            <a:ext cx="4286280" cy="4143006"/>
          </a:xfrm>
          <a:prstGeom prst="rect">
            <a:avLst/>
          </a:prstGeom>
        </p:spPr>
      </p:pic>
      <p:sp>
        <p:nvSpPr>
          <p:cNvPr id="8" name="TextBox 7"/>
          <p:cNvSpPr txBox="1"/>
          <p:nvPr/>
        </p:nvSpPr>
        <p:spPr>
          <a:xfrm>
            <a:off x="214282" y="1505538"/>
            <a:ext cx="8572560" cy="1089529"/>
          </a:xfrm>
          <a:prstGeom prst="rect">
            <a:avLst/>
          </a:prstGeom>
          <a:noFill/>
        </p:spPr>
        <p:txBody>
          <a:bodyPr wrap="square" rtlCol="1">
            <a:spAutoFit/>
          </a:bodyPr>
          <a:lstStyle/>
          <a:p>
            <a:pPr algn="justLow">
              <a:lnSpc>
                <a:spcPct val="120000"/>
              </a:lnSpc>
            </a:pPr>
            <a:r>
              <a:rPr lang="fa-IR" b="1" dirty="0" smtClean="0">
                <a:cs typeface="B Titr" pitchFamily="2" charset="-78"/>
              </a:rPr>
              <a:t> انتشار توأم با گواهی همزمان یک خبر از ناحیه ی چند رسانه، تأثیر پذیری آن را برای مخاطب افزوده و احتمال بطلان آن را نزد مخاطب کم می کند. تفاوت تواتر با تکرار عرضی خبر در این است که در تواتر، ناشر خبر خود را گواه و منبع دست اول واقعه ذکر می نماید.</a:t>
            </a:r>
          </a:p>
        </p:txBody>
      </p:sp>
      <p:sp>
        <p:nvSpPr>
          <p:cNvPr id="9" name="Chevron 8"/>
          <p:cNvSpPr/>
          <p:nvPr/>
        </p:nvSpPr>
        <p:spPr>
          <a:xfrm flipH="1">
            <a:off x="6715140" y="500042"/>
            <a:ext cx="221457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57. </a:t>
            </a:r>
            <a:r>
              <a:rPr lang="fa-IR" sz="2800" dirty="0" smtClean="0">
                <a:cs typeface="B Titr" pitchFamily="2" charset="-78"/>
              </a:rPr>
              <a:t>تواتر</a:t>
            </a:r>
            <a:endParaRPr lang="en-US" sz="2800" dirty="0">
              <a:cs typeface="B Titr" pitchFamily="2" charset="-78"/>
            </a:endParaRPr>
          </a:p>
        </p:txBody>
      </p:sp>
      <p:sp>
        <p:nvSpPr>
          <p:cNvPr id="10" name="Rounded Rectangle 9"/>
          <p:cNvSpPr/>
          <p:nvPr/>
        </p:nvSpPr>
        <p:spPr>
          <a:xfrm>
            <a:off x="214282" y="2428868"/>
            <a:ext cx="2500330" cy="4071966"/>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در سال 1389 در خبر "اخلال در سخنرانی لاریجانی در قم" ، چند سایت خبری از جمله "تابناک" برای متواتر نمایی مطلب، گزارش خود را به نقل از "خبرنگار خود" اعلام داشتند. در حالی که سر خط این خبر رسانی تنها "اداره ی اخبار و رسانه های گروهی مجلس" بود.</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5720" y="2528994"/>
            <a:ext cx="8429684" cy="757130"/>
          </a:xfrm>
          <a:prstGeom prst="rect">
            <a:avLst/>
          </a:prstGeom>
          <a:noFill/>
        </p:spPr>
        <p:txBody>
          <a:bodyPr wrap="square" rtlCol="1">
            <a:spAutoFit/>
          </a:bodyPr>
          <a:lstStyle/>
          <a:p>
            <a:pPr algn="justLow">
              <a:lnSpc>
                <a:spcPct val="120000"/>
              </a:lnSpc>
            </a:pPr>
            <a:r>
              <a:rPr lang="fa-IR" b="1" dirty="0" smtClean="0">
                <a:solidFill>
                  <a:srgbClr val="7030A0"/>
                </a:solidFill>
                <a:cs typeface="B Zar" pitchFamily="2" charset="-78"/>
              </a:rPr>
              <a:t>خبر بی بی سی از اعلام دستگیری اخلالگران ارز توسط دادستان و نیز خبر از "اعلام پیروزی" چاوز در انتخابات ریاست جمهوری ونزوئلا توسط مقام های انتخاباتی.</a:t>
            </a:r>
            <a:endParaRPr lang="fa-IR" b="1" dirty="0">
              <a:solidFill>
                <a:srgbClr val="7030A0"/>
              </a:solidFill>
              <a:cs typeface="B Zar" pitchFamily="2" charset="-78"/>
            </a:endParaRPr>
          </a:p>
        </p:txBody>
      </p:sp>
      <p:pic>
        <p:nvPicPr>
          <p:cNvPr id="6" name="Picture 5" descr="59.jpg"/>
          <p:cNvPicPr>
            <a:picLocks noChangeAspect="1"/>
          </p:cNvPicPr>
          <p:nvPr/>
        </p:nvPicPr>
        <p:blipFill>
          <a:blip r:embed="rId3" cstate="email"/>
          <a:stretch>
            <a:fillRect/>
          </a:stretch>
        </p:blipFill>
        <p:spPr>
          <a:xfrm>
            <a:off x="4814226" y="3539405"/>
            <a:ext cx="3901178" cy="2821094"/>
          </a:xfrm>
          <a:prstGeom prst="rect">
            <a:avLst/>
          </a:prstGeom>
        </p:spPr>
      </p:pic>
      <p:pic>
        <p:nvPicPr>
          <p:cNvPr id="7" name="Picture 6" descr="58.jpg"/>
          <p:cNvPicPr>
            <a:picLocks noChangeAspect="1"/>
          </p:cNvPicPr>
          <p:nvPr/>
        </p:nvPicPr>
        <p:blipFill>
          <a:blip r:embed="rId4" cstate="email"/>
          <a:stretch>
            <a:fillRect/>
          </a:stretch>
        </p:blipFill>
        <p:spPr>
          <a:xfrm>
            <a:off x="357158" y="3500438"/>
            <a:ext cx="4304748" cy="2854948"/>
          </a:xfrm>
          <a:prstGeom prst="rect">
            <a:avLst/>
          </a:prstGeom>
        </p:spPr>
      </p:pic>
      <p:sp>
        <p:nvSpPr>
          <p:cNvPr id="8" name="TextBox 7"/>
          <p:cNvSpPr txBox="1"/>
          <p:nvPr/>
        </p:nvSpPr>
        <p:spPr>
          <a:xfrm>
            <a:off x="214282" y="1528862"/>
            <a:ext cx="8572560" cy="757130"/>
          </a:xfrm>
          <a:prstGeom prst="rect">
            <a:avLst/>
          </a:prstGeom>
          <a:noFill/>
        </p:spPr>
        <p:txBody>
          <a:bodyPr wrap="square" rtlCol="1">
            <a:spAutoFit/>
          </a:bodyPr>
          <a:lstStyle/>
          <a:p>
            <a:pPr algn="justLow">
              <a:lnSpc>
                <a:spcPct val="120000"/>
              </a:lnSpc>
            </a:pPr>
            <a:r>
              <a:rPr lang="fa-IR" b="1" dirty="0" smtClean="0">
                <a:cs typeface="B Titr" pitchFamily="2" charset="-78"/>
              </a:rPr>
              <a:t>این تکنیک مقابل "خبر از واقعه" بوده و کاربرد آن در جایی است که یک رسانه می خواهد بدون به رسمیت شناختن واقعیت بیرونی، اقدام به پوشش رویدادی نماید.</a:t>
            </a:r>
          </a:p>
        </p:txBody>
      </p:sp>
      <p:sp>
        <p:nvSpPr>
          <p:cNvPr id="9" name="Chevron 8"/>
          <p:cNvSpPr/>
          <p:nvPr/>
        </p:nvSpPr>
        <p:spPr>
          <a:xfrm flipH="1">
            <a:off x="6143636" y="500042"/>
            <a:ext cx="2786082"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58. </a:t>
            </a:r>
            <a:r>
              <a:rPr lang="fa-IR" sz="2800" dirty="0" smtClean="0">
                <a:cs typeface="B Titr" pitchFamily="2" charset="-78"/>
              </a:rPr>
              <a:t>خبر از خبر</a:t>
            </a: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5720" y="5500702"/>
            <a:ext cx="8429684" cy="535531"/>
          </a:xfrm>
          <a:prstGeom prst="rect">
            <a:avLst/>
          </a:prstGeom>
          <a:noFill/>
        </p:spPr>
        <p:txBody>
          <a:bodyPr wrap="square" rtlCol="1">
            <a:spAutoFit/>
          </a:bodyPr>
          <a:lstStyle/>
          <a:p>
            <a:pPr algn="ctr">
              <a:lnSpc>
                <a:spcPct val="120000"/>
              </a:lnSpc>
            </a:pPr>
            <a:r>
              <a:rPr lang="fa-IR" sz="2400" b="1" dirty="0" smtClean="0">
                <a:solidFill>
                  <a:srgbClr val="7030A0"/>
                </a:solidFill>
                <a:cs typeface="B Zar" pitchFamily="2" charset="-78"/>
              </a:rPr>
              <a:t>بیان خاطره ی شخصی و خصوصی از یک فرد مرحوم.</a:t>
            </a:r>
          </a:p>
        </p:txBody>
      </p:sp>
      <p:sp>
        <p:nvSpPr>
          <p:cNvPr id="5" name="TextBox 4"/>
          <p:cNvSpPr txBox="1"/>
          <p:nvPr/>
        </p:nvSpPr>
        <p:spPr>
          <a:xfrm>
            <a:off x="214282" y="4822295"/>
            <a:ext cx="8572560" cy="517065"/>
          </a:xfrm>
          <a:prstGeom prst="rect">
            <a:avLst/>
          </a:prstGeom>
          <a:noFill/>
        </p:spPr>
        <p:txBody>
          <a:bodyPr wrap="square" rtlCol="1">
            <a:spAutoFit/>
          </a:bodyPr>
          <a:lstStyle/>
          <a:p>
            <a:pPr algn="justLow">
              <a:lnSpc>
                <a:spcPct val="120000"/>
              </a:lnSpc>
            </a:pPr>
            <a:r>
              <a:rPr lang="fa-IR" sz="2300" b="1" dirty="0" smtClean="0">
                <a:cs typeface="B Titr" pitchFamily="2" charset="-78"/>
              </a:rPr>
              <a:t>استفاده از جهل مخاطب نسبت به یک موضوع و طرح مسائل مختلف در آن حوزه.</a:t>
            </a:r>
          </a:p>
        </p:txBody>
      </p:sp>
      <p:sp>
        <p:nvSpPr>
          <p:cNvPr id="6" name="Chevron 5"/>
          <p:cNvSpPr/>
          <p:nvPr/>
        </p:nvSpPr>
        <p:spPr>
          <a:xfrm flipH="1">
            <a:off x="4357686" y="500042"/>
            <a:ext cx="4572032"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59. </a:t>
            </a:r>
            <a:r>
              <a:rPr lang="fa-IR" sz="2800" dirty="0" smtClean="0">
                <a:cs typeface="B Titr" pitchFamily="2" charset="-78"/>
              </a:rPr>
              <a:t>حرکت از حاشیه ی تاریک</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71472" y="2487035"/>
            <a:ext cx="8072494" cy="584775"/>
          </a:xfrm>
          <a:prstGeom prst="rect">
            <a:avLst/>
          </a:prstGeom>
          <a:noFill/>
        </p:spPr>
        <p:txBody>
          <a:bodyPr wrap="square" rtlCol="1">
            <a:spAutoFit/>
          </a:bodyPr>
          <a:lstStyle/>
          <a:p>
            <a:pPr algn="justLow"/>
            <a:r>
              <a:rPr lang="fa-IR" sz="1600" b="1" dirty="0" smtClean="0">
                <a:solidFill>
                  <a:srgbClr val="7030A0"/>
                </a:solidFill>
                <a:cs typeface="B Zar" pitchFamily="2" charset="-78"/>
              </a:rPr>
              <a:t>خبر کشته شدن یک فعال اپوزوسیون ابتدا در فیس بوک، تویتر و بالاترین، سپس از طرف روزنامه های زرد یا سیاسیون درجه دو و در ایستگاه آخر در خبرگزاری ها و روزنامه های سراسری و زنجیره ای.</a:t>
            </a:r>
            <a:endParaRPr lang="fa-IR" sz="1600" b="1" dirty="0">
              <a:solidFill>
                <a:srgbClr val="7030A0"/>
              </a:solidFill>
              <a:cs typeface="B Zar" pitchFamily="2" charset="-78"/>
            </a:endParaRPr>
          </a:p>
        </p:txBody>
      </p:sp>
      <p:pic>
        <p:nvPicPr>
          <p:cNvPr id="6" name="Picture 5" descr="60.jpg"/>
          <p:cNvPicPr>
            <a:picLocks noChangeAspect="1"/>
          </p:cNvPicPr>
          <p:nvPr/>
        </p:nvPicPr>
        <p:blipFill>
          <a:blip r:embed="rId3"/>
          <a:stretch>
            <a:fillRect/>
          </a:stretch>
        </p:blipFill>
        <p:spPr>
          <a:xfrm>
            <a:off x="694865" y="3143248"/>
            <a:ext cx="7949101" cy="3429024"/>
          </a:xfrm>
          <a:prstGeom prst="rect">
            <a:avLst/>
          </a:prstGeom>
        </p:spPr>
      </p:pic>
      <p:sp>
        <p:nvSpPr>
          <p:cNvPr id="8" name="TextBox 7"/>
          <p:cNvSpPr txBox="1"/>
          <p:nvPr/>
        </p:nvSpPr>
        <p:spPr>
          <a:xfrm>
            <a:off x="500034" y="1600300"/>
            <a:ext cx="8286808" cy="757130"/>
          </a:xfrm>
          <a:prstGeom prst="rect">
            <a:avLst/>
          </a:prstGeom>
          <a:noFill/>
        </p:spPr>
        <p:txBody>
          <a:bodyPr wrap="square" rtlCol="1">
            <a:spAutoFit/>
          </a:bodyPr>
          <a:lstStyle/>
          <a:p>
            <a:pPr algn="justLow">
              <a:lnSpc>
                <a:spcPct val="120000"/>
              </a:lnSpc>
            </a:pPr>
            <a:r>
              <a:rPr lang="fa-IR" b="1" dirty="0" smtClean="0">
                <a:cs typeface="B Titr" pitchFamily="2" charset="-78"/>
              </a:rPr>
              <a:t>دست به دست کردن خبر از منابع سیاه (نامعتبر و یا ناشناخته) به خاکستری (نیمه معتبر و نیمه شناخته) و از خاکستری به سفید (نسبتاً معتبر و شناخته شده).</a:t>
            </a:r>
          </a:p>
        </p:txBody>
      </p:sp>
      <p:sp>
        <p:nvSpPr>
          <p:cNvPr id="9" name="Chevron 8"/>
          <p:cNvSpPr/>
          <p:nvPr/>
        </p:nvSpPr>
        <p:spPr>
          <a:xfrm flipH="1">
            <a:off x="6357950" y="500042"/>
            <a:ext cx="257176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60. </a:t>
            </a:r>
            <a:r>
              <a:rPr lang="fa-IR" sz="2800" dirty="0" smtClean="0">
                <a:cs typeface="B Titr" pitchFamily="2" charset="-78"/>
              </a:rPr>
              <a:t>خبر شویی</a:t>
            </a:r>
          </a:p>
        </p:txBody>
      </p:sp>
      <p:sp>
        <p:nvSpPr>
          <p:cNvPr id="10" name="Rounded Rectangle 9"/>
          <p:cNvSpPr/>
          <p:nvPr/>
        </p:nvSpPr>
        <p:spPr>
          <a:xfrm>
            <a:off x="214282" y="4071942"/>
            <a:ext cx="2500330" cy="2428892"/>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[گویا نیوز ترجیح داده خبر "جوّ شدید امنیتی در تهران" را به نقل از منبعی دیگر کار کند]</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57158" y="4750349"/>
            <a:ext cx="8429684" cy="1938992"/>
          </a:xfrm>
          <a:prstGeom prst="rect">
            <a:avLst/>
          </a:prstGeom>
          <a:noFill/>
        </p:spPr>
        <p:txBody>
          <a:bodyPr wrap="square" rtlCol="1">
            <a:spAutoFit/>
          </a:bodyPr>
          <a:lstStyle/>
          <a:p>
            <a:pPr algn="justLow">
              <a:lnSpc>
                <a:spcPct val="120000"/>
              </a:lnSpc>
            </a:pPr>
            <a:r>
              <a:rPr lang="fa-IR" sz="2000" b="1" dirty="0" smtClean="0">
                <a:solidFill>
                  <a:srgbClr val="7030A0"/>
                </a:solidFill>
                <a:cs typeface="B Zar" pitchFamily="2" charset="-78"/>
              </a:rPr>
              <a:t>به عنوان مثال در برنامه های چند رسانه ای هنگام طرح اتهامی (ادعای غلط) راجع به گذشته ی یک شخصیت، تصویری از جوانی او نشان می دهند (سند صحیح نامربوط) و این در حالی است که در ذهن مخاطب، "اعتبار تصویر" به "ادعای گفته" سرایت کرده با آن تلفیق می شود؛ همچنان که در مستندات سیاسی بسیار پر کاربرد است و در فیلم خط و نشان رهبر نیز به وفور از این ترفند استفاده شده.</a:t>
            </a:r>
          </a:p>
        </p:txBody>
      </p:sp>
      <p:sp>
        <p:nvSpPr>
          <p:cNvPr id="7" name="TextBox 6"/>
          <p:cNvSpPr txBox="1"/>
          <p:nvPr/>
        </p:nvSpPr>
        <p:spPr>
          <a:xfrm>
            <a:off x="285720" y="4269257"/>
            <a:ext cx="8572560" cy="517065"/>
          </a:xfrm>
          <a:prstGeom prst="rect">
            <a:avLst/>
          </a:prstGeom>
          <a:noFill/>
        </p:spPr>
        <p:txBody>
          <a:bodyPr wrap="square" rtlCol="1">
            <a:spAutoFit/>
          </a:bodyPr>
          <a:lstStyle/>
          <a:p>
            <a:pPr algn="justLow">
              <a:lnSpc>
                <a:spcPct val="120000"/>
              </a:lnSpc>
            </a:pPr>
            <a:r>
              <a:rPr lang="fa-IR" sz="2300" b="1" dirty="0" smtClean="0">
                <a:cs typeface="B Titr" pitchFamily="2" charset="-78"/>
              </a:rPr>
              <a:t>تلفیق کردن ادعایی غلط با سندی نامربوط.</a:t>
            </a:r>
          </a:p>
        </p:txBody>
      </p:sp>
      <p:sp>
        <p:nvSpPr>
          <p:cNvPr id="9" name="Chevron 8"/>
          <p:cNvSpPr/>
          <p:nvPr/>
        </p:nvSpPr>
        <p:spPr>
          <a:xfrm flipH="1">
            <a:off x="6215074" y="500042"/>
            <a:ext cx="2714644"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61. </a:t>
            </a:r>
            <a:r>
              <a:rPr lang="fa-IR" sz="2800" dirty="0" smtClean="0">
                <a:cs typeface="B Titr" pitchFamily="2" charset="-78"/>
              </a:rPr>
              <a:t>تلفیق اعتبار</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57158" y="5315894"/>
            <a:ext cx="8429684" cy="1184940"/>
          </a:xfrm>
          <a:prstGeom prst="rect">
            <a:avLst/>
          </a:prstGeom>
          <a:noFill/>
        </p:spPr>
        <p:txBody>
          <a:bodyPr wrap="square" rtlCol="1">
            <a:spAutoFit/>
          </a:bodyPr>
          <a:lstStyle/>
          <a:p>
            <a:pPr algn="justLow">
              <a:lnSpc>
                <a:spcPct val="120000"/>
              </a:lnSpc>
            </a:pPr>
            <a:r>
              <a:rPr lang="fa-IR" sz="2000" b="1" dirty="0" smtClean="0">
                <a:solidFill>
                  <a:srgbClr val="7030A0"/>
                </a:solidFill>
                <a:cs typeface="B Zar" pitchFamily="2" charset="-78"/>
              </a:rPr>
              <a:t>برنامه ی "نوبت شما" که علی رغم تظاهر با باز بودن باب گفتگوی آزاد، در بسیاری موارد محدودیت هایی را در برقراری ارتباط و تداوم کلام مخالفینش اعمال کرده و همچنین صفحه ی "ناظران می گویند" سایت بی بی سی فارسی، مصادیق بارز این رویکرد است.</a:t>
            </a:r>
          </a:p>
        </p:txBody>
      </p:sp>
      <p:sp>
        <p:nvSpPr>
          <p:cNvPr id="7" name="TextBox 6"/>
          <p:cNvSpPr txBox="1"/>
          <p:nvPr/>
        </p:nvSpPr>
        <p:spPr>
          <a:xfrm>
            <a:off x="285720" y="4500570"/>
            <a:ext cx="8572560" cy="757130"/>
          </a:xfrm>
          <a:prstGeom prst="rect">
            <a:avLst/>
          </a:prstGeom>
          <a:noFill/>
        </p:spPr>
        <p:txBody>
          <a:bodyPr wrap="square" rtlCol="1">
            <a:spAutoFit/>
          </a:bodyPr>
          <a:lstStyle/>
          <a:p>
            <a:pPr algn="justLow">
              <a:lnSpc>
                <a:spcPct val="120000"/>
              </a:lnSpc>
            </a:pPr>
            <a:r>
              <a:rPr lang="fa-IR" b="1" dirty="0" smtClean="0">
                <a:cs typeface="B Titr" pitchFamily="2" charset="-78"/>
              </a:rPr>
              <a:t>مواضع مورد پسند یک رسانه از زبان شخص ثالث _مخاطب یا کارشناس_ بیان می شود که امتیازش در مقاومت کمتر مخاطب نسبت به مطلب، به دلیل تصورِ نداشتنِ سو گیری از جانب شخص ثالث است.</a:t>
            </a:r>
          </a:p>
        </p:txBody>
      </p:sp>
      <p:sp>
        <p:nvSpPr>
          <p:cNvPr id="8" name="Chevron 7"/>
          <p:cNvSpPr/>
          <p:nvPr/>
        </p:nvSpPr>
        <p:spPr>
          <a:xfrm flipH="1">
            <a:off x="5429256" y="500042"/>
            <a:ext cx="3500462"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62. </a:t>
            </a:r>
            <a:r>
              <a:rPr lang="fa-IR" sz="2800" dirty="0" smtClean="0">
                <a:cs typeface="B Titr" pitchFamily="2" charset="-78"/>
              </a:rPr>
              <a:t>بیان از زبان ثالث</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2" name="Chevron 11"/>
          <p:cNvSpPr/>
          <p:nvPr/>
        </p:nvSpPr>
        <p:spPr>
          <a:xfrm flipH="1">
            <a:off x="5214942" y="857232"/>
            <a:ext cx="3714776" cy="857256"/>
          </a:xfrm>
          <a:prstGeom prst="chevron">
            <a:avLst>
              <a:gd name="adj" fmla="val 289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cs typeface="B Titr" pitchFamily="2" charset="-78"/>
              </a:rPr>
              <a:t>خبر و تحلیل خبر</a:t>
            </a:r>
            <a:endParaRPr lang="fa-IR" sz="3600" dirty="0">
              <a:cs typeface="B Titr" pitchFamily="2" charset="-78"/>
            </a:endParaRPr>
          </a:p>
        </p:txBody>
      </p:sp>
      <p:sp>
        <p:nvSpPr>
          <p:cNvPr id="13" name="Chevron 12"/>
          <p:cNvSpPr/>
          <p:nvPr/>
        </p:nvSpPr>
        <p:spPr>
          <a:xfrm flipH="1">
            <a:off x="6429388" y="2428868"/>
            <a:ext cx="2357454" cy="1643074"/>
          </a:xfrm>
          <a:prstGeom prst="chevron">
            <a:avLst>
              <a:gd name="adj" fmla="val 2252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b="1" dirty="0" smtClean="0">
                <a:solidFill>
                  <a:srgbClr val="7030A0"/>
                </a:solidFill>
                <a:effectLst>
                  <a:outerShdw blurRad="50800" dist="38100" dir="2700000" algn="tl" rotWithShape="0">
                    <a:prstClr val="black">
                      <a:alpha val="40000"/>
                    </a:prstClr>
                  </a:outerShdw>
                </a:effectLst>
                <a:cs typeface="B Titr" pitchFamily="2" charset="-78"/>
              </a:rPr>
              <a:t>خبر</a:t>
            </a:r>
            <a:endParaRPr lang="fa-IR" sz="4800" dirty="0">
              <a:solidFill>
                <a:srgbClr val="7030A0"/>
              </a:solidFill>
              <a:effectLst>
                <a:outerShdw blurRad="50800" dist="38100" dir="2700000" algn="tl" rotWithShape="0">
                  <a:prstClr val="black">
                    <a:alpha val="40000"/>
                  </a:prstClr>
                </a:outerShdw>
              </a:effectLst>
              <a:cs typeface="B Titr" pitchFamily="2" charset="-78"/>
            </a:endParaRPr>
          </a:p>
        </p:txBody>
      </p:sp>
      <p:sp>
        <p:nvSpPr>
          <p:cNvPr id="14" name="Chevron 13"/>
          <p:cNvSpPr/>
          <p:nvPr/>
        </p:nvSpPr>
        <p:spPr>
          <a:xfrm flipH="1">
            <a:off x="214282" y="2428868"/>
            <a:ext cx="6357982" cy="1643074"/>
          </a:xfrm>
          <a:prstGeom prst="chevron">
            <a:avLst>
              <a:gd name="adj" fmla="val 2252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800" dirty="0" smtClean="0">
                <a:solidFill>
                  <a:srgbClr val="7030A0"/>
                </a:solidFill>
                <a:cs typeface="B Titr" pitchFamily="2" charset="-78"/>
              </a:rPr>
              <a:t>انـعکاس رویــداد</a:t>
            </a:r>
            <a:endParaRPr lang="en-US" sz="2800" dirty="0" smtClean="0">
              <a:solidFill>
                <a:srgbClr val="7030A0"/>
              </a:solidFill>
              <a:cs typeface="B Titr" pitchFamily="2" charset="-78"/>
            </a:endParaRPr>
          </a:p>
          <a:p>
            <a:pPr algn="justLow">
              <a:lnSpc>
                <a:spcPct val="110000"/>
              </a:lnSpc>
            </a:pPr>
            <a:r>
              <a:rPr lang="fa-IR" sz="2000" b="1" dirty="0" smtClean="0">
                <a:solidFill>
                  <a:schemeClr val="tx1"/>
                </a:solidFill>
                <a:cs typeface="B Yekan" pitchFamily="2" charset="-78"/>
              </a:rPr>
              <a:t>ماهیت اصلی این رویداد در عناصر پنج گانه ی خبری          (چه؟ ـ چه کسی؟ ـ کِی؟ ـ کجا؟ ـ چگونه؟) همان "چه؟" است که می تواند حاوی دیگر عناصر و اطلاعات خبری باشد.</a:t>
            </a:r>
            <a:endParaRPr lang="fa-IR" sz="4800" dirty="0">
              <a:solidFill>
                <a:schemeClr val="tx1"/>
              </a:solidFill>
              <a:effectLst>
                <a:outerShdw blurRad="50800" dist="38100" dir="2700000" algn="tl" rotWithShape="0">
                  <a:prstClr val="black">
                    <a:alpha val="40000"/>
                  </a:prstClr>
                </a:outerShdw>
              </a:effectLst>
              <a:cs typeface="B Yekan" pitchFamily="2" charset="-78"/>
            </a:endParaRPr>
          </a:p>
        </p:txBody>
      </p:sp>
      <p:sp>
        <p:nvSpPr>
          <p:cNvPr id="15" name="Chevron 14"/>
          <p:cNvSpPr/>
          <p:nvPr/>
        </p:nvSpPr>
        <p:spPr>
          <a:xfrm flipH="1">
            <a:off x="6429388" y="4643446"/>
            <a:ext cx="2357454" cy="1643074"/>
          </a:xfrm>
          <a:prstGeom prst="chevron">
            <a:avLst>
              <a:gd name="adj" fmla="val 2252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b="1" dirty="0" smtClean="0">
                <a:solidFill>
                  <a:srgbClr val="7030A0"/>
                </a:solidFill>
                <a:effectLst>
                  <a:outerShdw blurRad="50800" dist="38100" dir="2700000" algn="tl" rotWithShape="0">
                    <a:prstClr val="black">
                      <a:alpha val="40000"/>
                    </a:prstClr>
                  </a:outerShdw>
                </a:effectLst>
                <a:cs typeface="B Titr" pitchFamily="2" charset="-78"/>
              </a:rPr>
              <a:t>تحلیل</a:t>
            </a:r>
            <a:endParaRPr lang="fa-IR" sz="4800" dirty="0">
              <a:solidFill>
                <a:srgbClr val="7030A0"/>
              </a:solidFill>
              <a:effectLst>
                <a:outerShdw blurRad="50800" dist="38100" dir="2700000" algn="tl" rotWithShape="0">
                  <a:prstClr val="black">
                    <a:alpha val="40000"/>
                  </a:prstClr>
                </a:outerShdw>
              </a:effectLst>
              <a:cs typeface="B Titr" pitchFamily="2" charset="-78"/>
            </a:endParaRPr>
          </a:p>
        </p:txBody>
      </p:sp>
      <p:sp>
        <p:nvSpPr>
          <p:cNvPr id="16" name="Chevron 15"/>
          <p:cNvSpPr/>
          <p:nvPr/>
        </p:nvSpPr>
        <p:spPr>
          <a:xfrm flipH="1">
            <a:off x="214282" y="4643446"/>
            <a:ext cx="6357982" cy="1643074"/>
          </a:xfrm>
          <a:prstGeom prst="chevron">
            <a:avLst>
              <a:gd name="adj" fmla="val 2252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400" dirty="0" smtClean="0">
                <a:solidFill>
                  <a:srgbClr val="7030A0"/>
                </a:solidFill>
                <a:cs typeface="B Titr" pitchFamily="2" charset="-78"/>
              </a:rPr>
              <a:t>"چرایی و علت" و یا "نتیجه و پیامد" یک رویداد</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5720" y="4650278"/>
            <a:ext cx="8572560" cy="1569660"/>
          </a:xfrm>
          <a:prstGeom prst="rect">
            <a:avLst/>
          </a:prstGeom>
          <a:noFill/>
        </p:spPr>
        <p:txBody>
          <a:bodyPr wrap="square" rtlCol="1">
            <a:spAutoFit/>
          </a:bodyPr>
          <a:lstStyle/>
          <a:p>
            <a:pPr algn="justLow">
              <a:lnSpc>
                <a:spcPct val="120000"/>
              </a:lnSpc>
            </a:pPr>
            <a:r>
              <a:rPr lang="fa-IR" sz="2000" b="1" dirty="0" smtClean="0">
                <a:cs typeface="B Titr" pitchFamily="2" charset="-78"/>
              </a:rPr>
              <a:t>مجری یا کارشناس برنامه ی تلویزیونی و رادیویی و یا مصاحبه کننده ی مطبوعات، سؤالات و شبهاتی را طرح می کند که ظاهر آن به چالش کشاندن گوینده است اما هدفش در واقع فراهم آوردن فرصت پاسخ و استحکام بنای استدلالی اوست. این ترفند خصوصاً هنگامی تأثیر گذار است که پرسش گر با دریافت پاسخ خود، ژست قانع شدن به خود بگیرد.</a:t>
            </a:r>
          </a:p>
        </p:txBody>
      </p:sp>
      <p:sp>
        <p:nvSpPr>
          <p:cNvPr id="6" name="Chevron 5"/>
          <p:cNvSpPr/>
          <p:nvPr/>
        </p:nvSpPr>
        <p:spPr>
          <a:xfrm flipH="1">
            <a:off x="6072198" y="500042"/>
            <a:ext cx="2857520"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63. </a:t>
            </a:r>
            <a:r>
              <a:rPr lang="fa-IR" sz="2800" dirty="0" smtClean="0">
                <a:cs typeface="B Titr" pitchFamily="2" charset="-78"/>
              </a:rPr>
              <a:t>چالش مثبت</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00034" y="1600300"/>
            <a:ext cx="8286808" cy="2751522"/>
          </a:xfrm>
          <a:prstGeom prst="rect">
            <a:avLst/>
          </a:prstGeom>
          <a:noFill/>
        </p:spPr>
        <p:txBody>
          <a:bodyPr wrap="square" rtlCol="1">
            <a:spAutoFit/>
          </a:bodyPr>
          <a:lstStyle/>
          <a:p>
            <a:pPr algn="justLow">
              <a:lnSpc>
                <a:spcPct val="120000"/>
              </a:lnSpc>
            </a:pPr>
            <a:r>
              <a:rPr lang="fa-IR" sz="1600" b="1" dirty="0" smtClean="0">
                <a:cs typeface="B Titr" pitchFamily="2" charset="-78"/>
              </a:rPr>
              <a:t>امتیازِ نسبت دادن سخن به فردی دیگر در این است که مخاطب نسبت به آن مقاومت کمتری دارد در حالی که ادعای مدعی _فارغ از هویت و ماهیت او_ همیشه در معرض عدم پذیرش به دلیل امکان "سو گیری" است. از طرف دیگر در صورتی که یک رسانه اخبار دروغ و یا مشکوک را به نقل از دیگر منابع بیان کند، بعد از رسوایی، راه فرار از پذیرش مسئولیت دروغ پراکنی خود را خواهد داشت. به تعبیر دیگر نقل قول یا همان "ارجاع به منابع دیگر" امکان نشر اکاذیب بدون آسیب دیدن اعتبار یک رسانه را فراهم می نماید. طبیعی است این نقل قول هر چه از منبعی معتبر تر بیان شود، نزد مخاطب موثق تر خواهد بود مگر در یک مورد و آن در جایی است که یک رسانه خبر خود را به راست یا دروغ به نقل از "اسناد محرمانه" و یا "منبع آگاهی که نخواست نامش فاش شود" ذکر نماید. چرا که در این حالت هر چند منبع مطلب مشخص نیست اما چنین تعبیراتی عذری موجه نزد مخاطب خواهد بود که اگر اثرش در القاء خبر بیشتر از ذکر منابع معتبر نباشد، مسلماً کمتر از آن نیست.</a:t>
            </a:r>
          </a:p>
        </p:txBody>
      </p:sp>
      <p:sp>
        <p:nvSpPr>
          <p:cNvPr id="6" name="TextBox 5"/>
          <p:cNvSpPr txBox="1"/>
          <p:nvPr/>
        </p:nvSpPr>
        <p:spPr>
          <a:xfrm>
            <a:off x="642910" y="4643446"/>
            <a:ext cx="8072494" cy="1274195"/>
          </a:xfrm>
          <a:prstGeom prst="rect">
            <a:avLst/>
          </a:prstGeom>
          <a:noFill/>
        </p:spPr>
        <p:txBody>
          <a:bodyPr wrap="square" rtlCol="1">
            <a:spAutoFit/>
          </a:bodyPr>
          <a:lstStyle/>
          <a:p>
            <a:pPr algn="justLow">
              <a:lnSpc>
                <a:spcPct val="120000"/>
              </a:lnSpc>
            </a:pPr>
            <a:r>
              <a:rPr lang="fa-IR" sz="1600" b="1" dirty="0" smtClean="0">
                <a:solidFill>
                  <a:srgbClr val="7030A0"/>
                </a:solidFill>
                <a:cs typeface="B Zar" pitchFamily="2" charset="-78"/>
              </a:rPr>
              <a:t>در تفاوت "نقل قول" با "خبر شویی" لازم به ذکر که اولاً در خبر شویی، دست به دست شدن یک خبر الزاماً در مسیر دانی به عالی قرار دارد _به عکس نقل قول که حتی می تواند نقل دانی از عالی باشد_ و ثانیاً یک رسانه در استفاده از تکنیک خبر شویی، الزامی در بیانِ منبع ندارد؛ در حالی که تکنیک نقل قول، بر ذکر ناقل (منبع) استوار است.</a:t>
            </a:r>
          </a:p>
        </p:txBody>
      </p:sp>
      <p:sp>
        <p:nvSpPr>
          <p:cNvPr id="8" name="Chevron 7"/>
          <p:cNvSpPr/>
          <p:nvPr/>
        </p:nvSpPr>
        <p:spPr>
          <a:xfrm flipH="1">
            <a:off x="6357950" y="500042"/>
            <a:ext cx="257176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64. </a:t>
            </a:r>
            <a:r>
              <a:rPr lang="fa-IR" sz="2800" dirty="0" smtClean="0">
                <a:cs typeface="B Titr" pitchFamily="2" charset="-78"/>
              </a:rPr>
              <a:t>نقل قول</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85786" y="5857892"/>
            <a:ext cx="7572428" cy="757130"/>
          </a:xfrm>
          <a:prstGeom prst="rect">
            <a:avLst/>
          </a:prstGeom>
          <a:noFill/>
        </p:spPr>
        <p:txBody>
          <a:bodyPr wrap="square" rtlCol="1">
            <a:spAutoFit/>
          </a:bodyPr>
          <a:lstStyle/>
          <a:p>
            <a:pPr algn="justLow">
              <a:lnSpc>
                <a:spcPct val="120000"/>
              </a:lnSpc>
            </a:pPr>
            <a:r>
              <a:rPr lang="fa-IR" b="1" dirty="0" smtClean="0">
                <a:solidFill>
                  <a:srgbClr val="7030A0"/>
                </a:solidFill>
                <a:cs typeface="B Zar" pitchFamily="2" charset="-78"/>
              </a:rPr>
              <a:t>[عبارت "برخی از سایت های اینترنتی" به عنوان منبع خبر آمده و عبارتِ "بی بی سی مسؤل محتوای سایت های دیگر نیست" پس از رسوایی این دروغ، بر صفحه افزوده شده است]</a:t>
            </a:r>
            <a:endParaRPr lang="fa-IR" b="1" dirty="0">
              <a:solidFill>
                <a:srgbClr val="7030A0"/>
              </a:solidFill>
              <a:cs typeface="B Zar" pitchFamily="2" charset="-78"/>
            </a:endParaRPr>
          </a:p>
        </p:txBody>
      </p:sp>
      <p:pic>
        <p:nvPicPr>
          <p:cNvPr id="5" name="Picture 4" descr="62.jpg"/>
          <p:cNvPicPr>
            <a:picLocks noChangeAspect="1"/>
          </p:cNvPicPr>
          <p:nvPr/>
        </p:nvPicPr>
        <p:blipFill>
          <a:blip r:embed="rId3" cstate="email"/>
          <a:stretch>
            <a:fillRect/>
          </a:stretch>
        </p:blipFill>
        <p:spPr>
          <a:xfrm>
            <a:off x="857240" y="571480"/>
            <a:ext cx="7429520" cy="5142672"/>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hevron 2"/>
          <p:cNvSpPr/>
          <p:nvPr/>
        </p:nvSpPr>
        <p:spPr>
          <a:xfrm flipH="1">
            <a:off x="4429124" y="500042"/>
            <a:ext cx="4500594"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65. پاسخ از جانب مقابل </a:t>
            </a:r>
            <a:endParaRPr lang="en-US" sz="2800" dirty="0">
              <a:cs typeface="B Titr" pitchFamily="2" charset="-78"/>
            </a:endParaRPr>
          </a:p>
        </p:txBody>
      </p:sp>
      <p:sp>
        <p:nvSpPr>
          <p:cNvPr id="5" name="Chevron 4"/>
          <p:cNvSpPr/>
          <p:nvPr/>
        </p:nvSpPr>
        <p:spPr>
          <a:xfrm flipH="1">
            <a:off x="357158" y="1357298"/>
            <a:ext cx="8215370" cy="928694"/>
          </a:xfrm>
          <a:prstGeom prst="chevron">
            <a:avLst>
              <a:gd name="adj" fmla="val 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lnSpc>
                <a:spcPct val="150000"/>
              </a:lnSpc>
            </a:pPr>
            <a:r>
              <a:rPr lang="fa-IR" b="1" dirty="0" smtClean="0">
                <a:solidFill>
                  <a:schemeClr val="tx1"/>
                </a:solidFill>
                <a:cs typeface="B Titr" pitchFamily="2" charset="-78"/>
              </a:rPr>
              <a:t>در این ترفند که نام دیگرش "مناظره با خود" است، فرد هم در مقام پرسش گر است و هم در مقام پاسخ گو و از این روی این امکان را دارد که مسیر سخن را به هر سو بخواهد ببرد.</a:t>
            </a:r>
            <a:endParaRPr lang="en-US" sz="1600" b="1" dirty="0" smtClean="0">
              <a:solidFill>
                <a:schemeClr val="tx1"/>
              </a:solidFill>
              <a:cs typeface="B Titr" pitchFamily="2" charset="-78"/>
            </a:endParaRPr>
          </a:p>
        </p:txBody>
      </p:sp>
      <p:sp>
        <p:nvSpPr>
          <p:cNvPr id="6" name="Chevron 5"/>
          <p:cNvSpPr/>
          <p:nvPr/>
        </p:nvSpPr>
        <p:spPr>
          <a:xfrm flipH="1">
            <a:off x="5286380" y="3571876"/>
            <a:ext cx="364333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66. لفظ و لحن کلام</a:t>
            </a:r>
            <a:endParaRPr lang="en-US" sz="2800" dirty="0">
              <a:cs typeface="B Titr" pitchFamily="2" charset="-78"/>
            </a:endParaRPr>
          </a:p>
        </p:txBody>
      </p:sp>
      <p:sp>
        <p:nvSpPr>
          <p:cNvPr id="7" name="Chevron 6"/>
          <p:cNvSpPr/>
          <p:nvPr/>
        </p:nvSpPr>
        <p:spPr>
          <a:xfrm flipH="1">
            <a:off x="357158" y="4429132"/>
            <a:ext cx="8215370" cy="1500198"/>
          </a:xfrm>
          <a:prstGeom prst="chevron">
            <a:avLst>
              <a:gd name="adj" fmla="val 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lnSpc>
                <a:spcPct val="150000"/>
              </a:lnSpc>
            </a:pPr>
            <a:r>
              <a:rPr lang="fa-IR" b="1" dirty="0" smtClean="0">
                <a:solidFill>
                  <a:schemeClr val="tx1"/>
                </a:solidFill>
                <a:cs typeface="B Titr" pitchFamily="2" charset="-78"/>
              </a:rPr>
              <a:t>آنچه بیان می شود لفظ است و نحوه ی بیان آن لحن. نکته ی قابل توجه اینکه این تکنیک فقط در حیطه ی شنیداری کار برد ندارد و لحن سخن در مکتوبات نیز بر اساس عبارات و علامات وصفی، اندازه ی قلم و عکس انتخابی قابل تعیین و تغییر است.</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63.jpg"/>
          <p:cNvPicPr>
            <a:picLocks noChangeAspect="1"/>
          </p:cNvPicPr>
          <p:nvPr/>
        </p:nvPicPr>
        <p:blipFill>
          <a:blip r:embed="rId3" cstate="email"/>
          <a:stretch>
            <a:fillRect/>
          </a:stretch>
        </p:blipFill>
        <p:spPr>
          <a:xfrm>
            <a:off x="1785918" y="2357431"/>
            <a:ext cx="6929486" cy="4286280"/>
          </a:xfrm>
          <a:prstGeom prst="rect">
            <a:avLst/>
          </a:prstGeom>
        </p:spPr>
      </p:pic>
      <p:sp>
        <p:nvSpPr>
          <p:cNvPr id="7" name="TextBox 6"/>
          <p:cNvSpPr txBox="1"/>
          <p:nvPr/>
        </p:nvSpPr>
        <p:spPr>
          <a:xfrm>
            <a:off x="500034" y="1600300"/>
            <a:ext cx="8286808" cy="683264"/>
          </a:xfrm>
          <a:prstGeom prst="rect">
            <a:avLst/>
          </a:prstGeom>
          <a:noFill/>
        </p:spPr>
        <p:txBody>
          <a:bodyPr wrap="square" rtlCol="1">
            <a:spAutoFit/>
          </a:bodyPr>
          <a:lstStyle/>
          <a:p>
            <a:pPr algn="justLow">
              <a:lnSpc>
                <a:spcPct val="120000"/>
              </a:lnSpc>
            </a:pPr>
            <a:r>
              <a:rPr lang="fa-IR" sz="1600" b="1" dirty="0" smtClean="0">
                <a:cs typeface="B Titr" pitchFamily="2" charset="-78"/>
              </a:rPr>
              <a:t> قسمتی از سخن بدون اشاره به پس و پیش و شرایط بیان آن انتخاب می شود و در نتیجه کل گفته تحت تأثیر آن قرار می گیرد. این ترفند هر چند عمدتاً در تیتر سازی استفاده می شود اما منحصر در آن نیست.</a:t>
            </a:r>
          </a:p>
        </p:txBody>
      </p:sp>
      <p:sp>
        <p:nvSpPr>
          <p:cNvPr id="8" name="Chevron 7"/>
          <p:cNvSpPr/>
          <p:nvPr/>
        </p:nvSpPr>
        <p:spPr>
          <a:xfrm flipH="1">
            <a:off x="4000496" y="500042"/>
            <a:ext cx="4929222"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67. تقطيع </a:t>
            </a:r>
            <a:r>
              <a:rPr lang="fa-IR" sz="2800" dirty="0" smtClean="0">
                <a:cs typeface="B Titr" pitchFamily="2" charset="-78"/>
              </a:rPr>
              <a:t>و برجسته سازی کلام</a:t>
            </a:r>
          </a:p>
        </p:txBody>
      </p:sp>
      <p:sp>
        <p:nvSpPr>
          <p:cNvPr id="9" name="Rounded Rectangle 8"/>
          <p:cNvSpPr/>
          <p:nvPr/>
        </p:nvSpPr>
        <p:spPr>
          <a:xfrm>
            <a:off x="214282" y="4071942"/>
            <a:ext cx="2500330" cy="2428892"/>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[عبارت مشروط موسوی لاری، در تیتر به صورت مطلق و با حذف "اگر" ذکر شده]</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785918" y="1928802"/>
            <a:ext cx="6929486" cy="978729"/>
          </a:xfrm>
          <a:prstGeom prst="rect">
            <a:avLst/>
          </a:prstGeom>
          <a:noFill/>
        </p:spPr>
        <p:txBody>
          <a:bodyPr wrap="square" rtlCol="1">
            <a:spAutoFit/>
          </a:bodyPr>
          <a:lstStyle/>
          <a:p>
            <a:pPr algn="justLow">
              <a:lnSpc>
                <a:spcPct val="120000"/>
              </a:lnSpc>
            </a:pPr>
            <a:r>
              <a:rPr lang="fa-IR" sz="1600" b="1" dirty="0" smtClean="0">
                <a:solidFill>
                  <a:srgbClr val="7030A0"/>
                </a:solidFill>
                <a:cs typeface="B Zar" pitchFamily="2" charset="-78"/>
              </a:rPr>
              <a:t>به عنوان مثال از آنجایی که در تورم نوسان (افزایش و کاهش) قیمت مجموع کالا ها را در یک سال محاسبه می کنند، برای بیش از واقع نشان دادن آن چنین می گویند «تورم 50 درصدی قیمت مرغ در سه ماهه ی اول سال جاری».</a:t>
            </a:r>
            <a:endParaRPr lang="fa-IR" sz="1600" b="1" dirty="0">
              <a:solidFill>
                <a:srgbClr val="7030A0"/>
              </a:solidFill>
              <a:cs typeface="B Zar" pitchFamily="2" charset="-78"/>
            </a:endParaRPr>
          </a:p>
        </p:txBody>
      </p:sp>
      <p:pic>
        <p:nvPicPr>
          <p:cNvPr id="6" name="Picture 5" descr="64.jpg"/>
          <p:cNvPicPr>
            <a:picLocks noChangeAspect="1"/>
          </p:cNvPicPr>
          <p:nvPr/>
        </p:nvPicPr>
        <p:blipFill>
          <a:blip r:embed="rId3" cstate="email"/>
          <a:stretch>
            <a:fillRect/>
          </a:stretch>
        </p:blipFill>
        <p:spPr>
          <a:xfrm>
            <a:off x="1857356" y="2928934"/>
            <a:ext cx="6799880" cy="3571900"/>
          </a:xfrm>
          <a:prstGeom prst="rect">
            <a:avLst/>
          </a:prstGeom>
        </p:spPr>
      </p:pic>
      <p:sp>
        <p:nvSpPr>
          <p:cNvPr id="8" name="TextBox 7"/>
          <p:cNvSpPr txBox="1"/>
          <p:nvPr/>
        </p:nvSpPr>
        <p:spPr>
          <a:xfrm>
            <a:off x="500034" y="1500174"/>
            <a:ext cx="8286808" cy="424732"/>
          </a:xfrm>
          <a:prstGeom prst="rect">
            <a:avLst/>
          </a:prstGeom>
          <a:noFill/>
        </p:spPr>
        <p:txBody>
          <a:bodyPr wrap="square" rtlCol="1">
            <a:spAutoFit/>
          </a:bodyPr>
          <a:lstStyle/>
          <a:p>
            <a:pPr algn="justLow">
              <a:lnSpc>
                <a:spcPct val="120000"/>
              </a:lnSpc>
            </a:pPr>
            <a:r>
              <a:rPr lang="fa-IR" b="1" dirty="0" smtClean="0">
                <a:cs typeface="B Titr" pitchFamily="2" charset="-78"/>
              </a:rPr>
              <a:t>برای آنکه آمار چیزی را کم یا زیاد نشان دهند، ظرف آماری را کوچک یا بزرگ می گیرند.</a:t>
            </a:r>
          </a:p>
        </p:txBody>
      </p:sp>
      <p:sp>
        <p:nvSpPr>
          <p:cNvPr id="9" name="Chevron 8"/>
          <p:cNvSpPr/>
          <p:nvPr/>
        </p:nvSpPr>
        <p:spPr>
          <a:xfrm flipH="1">
            <a:off x="5929322" y="500042"/>
            <a:ext cx="3000396"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68. </a:t>
            </a:r>
            <a:r>
              <a:rPr lang="fa-IR" sz="2800" dirty="0" smtClean="0">
                <a:cs typeface="B Titr" pitchFamily="2" charset="-78"/>
              </a:rPr>
              <a:t>ظرف آماری</a:t>
            </a:r>
          </a:p>
        </p:txBody>
      </p:sp>
      <p:sp>
        <p:nvSpPr>
          <p:cNvPr id="10" name="Rounded Rectangle 9"/>
          <p:cNvSpPr/>
          <p:nvPr/>
        </p:nvSpPr>
        <p:spPr>
          <a:xfrm>
            <a:off x="214282" y="4071942"/>
            <a:ext cx="2500330" cy="2428892"/>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[سایت مشرق برای اینکه بتواند دست آورد ارتش در شکار پهپاد را "پیشرفته ترین" بنامد، نوع "دست پرتاب" را معیار قرار داده است.]</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5720" y="4650278"/>
            <a:ext cx="8572560" cy="1569660"/>
          </a:xfrm>
          <a:prstGeom prst="rect">
            <a:avLst/>
          </a:prstGeom>
          <a:noFill/>
        </p:spPr>
        <p:txBody>
          <a:bodyPr wrap="square" rtlCol="1">
            <a:spAutoFit/>
          </a:bodyPr>
          <a:lstStyle/>
          <a:p>
            <a:pPr algn="justLow">
              <a:lnSpc>
                <a:spcPct val="120000"/>
              </a:lnSpc>
            </a:pPr>
            <a:r>
              <a:rPr lang="fa-IR" sz="2000" b="1" dirty="0" smtClean="0">
                <a:cs typeface="B Titr" pitchFamily="2" charset="-78"/>
              </a:rPr>
              <a:t>نکته ای که در آمار گیری سایت ها حایز اهمیت است این که اولاً مراجعه کنندگان به یک سایت غالباً افراد موافق با مواضع آن سایت هستند و از این رو نظرسنجی ها از یک سایت به سایت دیگر بسیار متفاوت است؛ ثانیاً کاربران اینترنت که شرکت کنندگان در این نظر سنجی هستند اکثراً از قشر متوسط به بالای شهری بوده و این قشر عموماً دارای گرایشات خاص سیاسی است.</a:t>
            </a:r>
          </a:p>
        </p:txBody>
      </p:sp>
      <p:sp>
        <p:nvSpPr>
          <p:cNvPr id="5" name="Chevron 4"/>
          <p:cNvSpPr/>
          <p:nvPr/>
        </p:nvSpPr>
        <p:spPr>
          <a:xfrm flipH="1">
            <a:off x="5715008" y="500042"/>
            <a:ext cx="3214710"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69. </a:t>
            </a:r>
            <a:r>
              <a:rPr lang="fa-IR" sz="2800" dirty="0" smtClean="0">
                <a:cs typeface="B Titr" pitchFamily="2" charset="-78"/>
              </a:rPr>
              <a:t>آمار اینترنتی</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65.png"/>
          <p:cNvPicPr>
            <a:picLocks noChangeAspect="1"/>
          </p:cNvPicPr>
          <p:nvPr/>
        </p:nvPicPr>
        <p:blipFill>
          <a:blip r:embed="rId3" cstate="email"/>
          <a:stretch>
            <a:fillRect/>
          </a:stretch>
        </p:blipFill>
        <p:spPr>
          <a:xfrm>
            <a:off x="1214415" y="2071678"/>
            <a:ext cx="6215106" cy="3571900"/>
          </a:xfrm>
          <a:prstGeom prst="rect">
            <a:avLst/>
          </a:prstGeom>
        </p:spPr>
      </p:pic>
      <p:sp>
        <p:nvSpPr>
          <p:cNvPr id="7" name="TextBox 6"/>
          <p:cNvSpPr txBox="1"/>
          <p:nvPr/>
        </p:nvSpPr>
        <p:spPr>
          <a:xfrm>
            <a:off x="571472" y="5660124"/>
            <a:ext cx="8143932" cy="1126462"/>
          </a:xfrm>
          <a:prstGeom prst="rect">
            <a:avLst/>
          </a:prstGeom>
          <a:noFill/>
        </p:spPr>
        <p:txBody>
          <a:bodyPr wrap="square" rtlCol="1">
            <a:spAutoFit/>
          </a:bodyPr>
          <a:lstStyle/>
          <a:p>
            <a:pPr algn="justLow">
              <a:lnSpc>
                <a:spcPct val="120000"/>
              </a:lnSpc>
            </a:pPr>
            <a:r>
              <a:rPr lang="fa-IR" sz="1400" b="1" dirty="0" smtClean="0">
                <a:solidFill>
                  <a:srgbClr val="7030A0"/>
                </a:solidFill>
                <a:cs typeface="B Zar" pitchFamily="2" charset="-78"/>
              </a:rPr>
              <a:t>در واکنش به سخن آیت الله جنتی در خصوص مقصر بودن سران فتنه در تحریک مردم و به تبع آن کشته شدن عده ای از طرفین درگیری ها، علی مطهری بدون در نظر گرفتن نقش مسببان اصلی حادثه و بطلان ادعای آنان، بیان داشت: «بلاتشبيه استدلال جنابعالي شبيه استدلال معاويه در جنگ صفين است که پس از شهادت عمار ياسر و سخت شدن کار بر او، گفت قاتل عمار علي است که او را به اين جنگ آورد!»</a:t>
            </a:r>
          </a:p>
        </p:txBody>
      </p:sp>
      <p:sp>
        <p:nvSpPr>
          <p:cNvPr id="8" name="TextBox 7"/>
          <p:cNvSpPr txBox="1"/>
          <p:nvPr/>
        </p:nvSpPr>
        <p:spPr>
          <a:xfrm>
            <a:off x="500034" y="1500174"/>
            <a:ext cx="8286808" cy="757130"/>
          </a:xfrm>
          <a:prstGeom prst="rect">
            <a:avLst/>
          </a:prstGeom>
          <a:noFill/>
        </p:spPr>
        <p:txBody>
          <a:bodyPr wrap="square" rtlCol="1">
            <a:spAutoFit/>
          </a:bodyPr>
          <a:lstStyle/>
          <a:p>
            <a:pPr algn="justLow">
              <a:lnSpc>
                <a:spcPct val="120000"/>
              </a:lnSpc>
            </a:pPr>
            <a:r>
              <a:rPr lang="fa-IR" b="1" dirty="0" smtClean="0">
                <a:cs typeface="B Titr" pitchFamily="2" charset="-78"/>
              </a:rPr>
              <a:t>مقایسه ی دو چیز با هم به نحوی که از وجوهی با هم شباهت دارند اما از وجهی که مورد ارزیابی است متفاوت اند.</a:t>
            </a:r>
          </a:p>
        </p:txBody>
      </p:sp>
      <p:sp>
        <p:nvSpPr>
          <p:cNvPr id="9" name="Chevron 8"/>
          <p:cNvSpPr/>
          <p:nvPr/>
        </p:nvSpPr>
        <p:spPr>
          <a:xfrm flipH="1">
            <a:off x="5643570" y="500042"/>
            <a:ext cx="328614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70. </a:t>
            </a:r>
            <a:r>
              <a:rPr lang="fa-IR" sz="2800" dirty="0" smtClean="0">
                <a:cs typeface="B Titr" pitchFamily="2" charset="-78"/>
              </a:rPr>
              <a:t>قیاس مع الفارق</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hevron 2"/>
          <p:cNvSpPr/>
          <p:nvPr/>
        </p:nvSpPr>
        <p:spPr>
          <a:xfrm flipH="1">
            <a:off x="5072066" y="500042"/>
            <a:ext cx="3857652"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71. تفارق مع الشَبَه</a:t>
            </a:r>
            <a:endParaRPr lang="en-US" sz="2800" dirty="0">
              <a:cs typeface="B Titr" pitchFamily="2" charset="-78"/>
            </a:endParaRPr>
          </a:p>
        </p:txBody>
      </p:sp>
      <p:sp>
        <p:nvSpPr>
          <p:cNvPr id="5" name="Chevron 4"/>
          <p:cNvSpPr/>
          <p:nvPr/>
        </p:nvSpPr>
        <p:spPr>
          <a:xfrm flipH="1">
            <a:off x="357158" y="1285860"/>
            <a:ext cx="8215370" cy="1428760"/>
          </a:xfrm>
          <a:prstGeom prst="chevron">
            <a:avLst>
              <a:gd name="adj" fmla="val 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lnSpc>
                <a:spcPct val="120000"/>
              </a:lnSpc>
            </a:pPr>
            <a:r>
              <a:rPr lang="fa-IR" sz="1600" b="1" dirty="0" smtClean="0">
                <a:solidFill>
                  <a:schemeClr val="tx1"/>
                </a:solidFill>
                <a:cs typeface="B Titr" pitchFamily="2" charset="-78"/>
              </a:rPr>
              <a:t>قائل به فراق و عدم مشابهت داشتن میان دو چیز که با هم مقایسه می شوند در حالی که در حقیقت، آن دو از آن وجهی که مورد مقایسه است یکسان اند.</a:t>
            </a:r>
          </a:p>
          <a:p>
            <a:pPr algn="justLow">
              <a:lnSpc>
                <a:spcPct val="120000"/>
              </a:lnSpc>
            </a:pPr>
            <a:r>
              <a:rPr lang="fa-IR" sz="1600" b="1" dirty="0" smtClean="0">
                <a:solidFill>
                  <a:srgbClr val="7030A0"/>
                </a:solidFill>
                <a:cs typeface="B Titr" pitchFamily="2" charset="-78"/>
              </a:rPr>
              <a:t>«اکنون نیز چون صدر اسلام که با ادعای پیروی از سیره ی پیامبر (ص)، با علی (ع) مخالفت می کردند، عده ای با ادعای خط امامی بودن به مخالفت با مقام معظم رهبری می پردازند»</a:t>
            </a:r>
            <a:endParaRPr lang="en-US" sz="1600" b="1" dirty="0" smtClean="0">
              <a:solidFill>
                <a:srgbClr val="7030A0"/>
              </a:solidFill>
              <a:cs typeface="B Titr" pitchFamily="2" charset="-78"/>
            </a:endParaRPr>
          </a:p>
        </p:txBody>
      </p:sp>
      <p:sp>
        <p:nvSpPr>
          <p:cNvPr id="6" name="Chevron 5"/>
          <p:cNvSpPr/>
          <p:nvPr/>
        </p:nvSpPr>
        <p:spPr>
          <a:xfrm flipH="1">
            <a:off x="5072066" y="2928934"/>
            <a:ext cx="3857652"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72. وسط گیری</a:t>
            </a:r>
            <a:endParaRPr lang="en-US" sz="2800" dirty="0">
              <a:cs typeface="B Titr" pitchFamily="2" charset="-78"/>
            </a:endParaRPr>
          </a:p>
        </p:txBody>
      </p:sp>
      <p:sp>
        <p:nvSpPr>
          <p:cNvPr id="7" name="Chevron 6"/>
          <p:cNvSpPr/>
          <p:nvPr/>
        </p:nvSpPr>
        <p:spPr>
          <a:xfrm flipH="1">
            <a:off x="357158" y="3714752"/>
            <a:ext cx="8215370" cy="1428760"/>
          </a:xfrm>
          <a:prstGeom prst="chevron">
            <a:avLst>
              <a:gd name="adj" fmla="val 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lnSpc>
                <a:spcPct val="120000"/>
              </a:lnSpc>
            </a:pPr>
            <a:r>
              <a:rPr lang="fa-IR" sz="1600" b="1" dirty="0" smtClean="0">
                <a:solidFill>
                  <a:schemeClr val="tx1"/>
                </a:solidFill>
                <a:cs typeface="B Titr" pitchFamily="2" charset="-78"/>
              </a:rPr>
              <a:t>از آنجایی که از میانه روی به اعتدال تعبیر می شود، اذهان آنچه را که میان دو چیز باشد معتدل می دانند فارغ از اینکه آن دو چیز چیست، در این حالت کافی است برای آنچه را که می خواهیم میانه و معتدل نشان دهیم، یک وجه افراطی و یک وجه تفریطی ترسیم نماییم.</a:t>
            </a:r>
          </a:p>
          <a:p>
            <a:pPr algn="justLow">
              <a:lnSpc>
                <a:spcPct val="120000"/>
              </a:lnSpc>
            </a:pPr>
            <a:r>
              <a:rPr lang="fa-IR" b="1" dirty="0" smtClean="0">
                <a:solidFill>
                  <a:srgbClr val="7030A0"/>
                </a:solidFill>
                <a:cs typeface="B Titr" pitchFamily="2" charset="-78"/>
              </a:rPr>
              <a:t>«من نه اصول گرا هستم و نه اصلاح طلب، من پیرو عقلانیت و اعتدال هستم»</a:t>
            </a:r>
            <a:endParaRPr lang="en-US" b="1" dirty="0" smtClean="0">
              <a:solidFill>
                <a:srgbClr val="7030A0"/>
              </a:solidFill>
              <a:cs typeface="B Titr" pitchFamily="2" charset="-78"/>
            </a:endParaRPr>
          </a:p>
        </p:txBody>
      </p:sp>
      <p:sp>
        <p:nvSpPr>
          <p:cNvPr id="8" name="Chevron 7"/>
          <p:cNvSpPr/>
          <p:nvPr/>
        </p:nvSpPr>
        <p:spPr>
          <a:xfrm flipH="1">
            <a:off x="5072066" y="5357826"/>
            <a:ext cx="3857652"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73. بی طرف نمایی </a:t>
            </a:r>
            <a:endParaRPr lang="en-US" sz="2800" dirty="0">
              <a:cs typeface="B Titr" pitchFamily="2" charset="-78"/>
            </a:endParaRPr>
          </a:p>
        </p:txBody>
      </p:sp>
      <p:sp>
        <p:nvSpPr>
          <p:cNvPr id="9" name="Chevron 8"/>
          <p:cNvSpPr/>
          <p:nvPr/>
        </p:nvSpPr>
        <p:spPr>
          <a:xfrm flipH="1">
            <a:off x="357158" y="6143644"/>
            <a:ext cx="8215370" cy="428628"/>
          </a:xfrm>
          <a:prstGeom prst="chevron">
            <a:avLst>
              <a:gd name="adj" fmla="val 0"/>
            </a:avLst>
          </a:prstGeom>
          <a:solidFill>
            <a:srgbClr val="FFC000"/>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justLow">
              <a:lnSpc>
                <a:spcPct val="120000"/>
              </a:lnSpc>
            </a:pPr>
            <a:r>
              <a:rPr lang="fa-IR" sz="1600" b="1" dirty="0" smtClean="0">
                <a:solidFill>
                  <a:schemeClr val="tx1"/>
                </a:solidFill>
                <a:cs typeface="B Titr" pitchFamily="2" charset="-78"/>
              </a:rPr>
              <a:t>اظهار بی طرفی برای جلب اعتماد طرفین دعوا در حالی که فرد مذکور به یک طرف دعوا متمایل است.</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00034" y="1492436"/>
            <a:ext cx="8286808" cy="1458861"/>
          </a:xfrm>
          <a:prstGeom prst="rect">
            <a:avLst/>
          </a:prstGeom>
          <a:noFill/>
        </p:spPr>
        <p:txBody>
          <a:bodyPr wrap="square" rtlCol="1">
            <a:spAutoFit/>
          </a:bodyPr>
          <a:lstStyle/>
          <a:p>
            <a:pPr algn="justLow">
              <a:lnSpc>
                <a:spcPct val="120000"/>
              </a:lnSpc>
            </a:pPr>
            <a:r>
              <a:rPr lang="fa-IR" b="1" dirty="0" smtClean="0">
                <a:cs typeface="B Titr" pitchFamily="2" charset="-78"/>
              </a:rPr>
              <a:t>در دو حالت قابلیت استفاده دارد:    1- درون خبری                               2- برون خبری. </a:t>
            </a:r>
          </a:p>
          <a:p>
            <a:pPr algn="justLow">
              <a:lnSpc>
                <a:spcPct val="120000"/>
              </a:lnSpc>
            </a:pPr>
            <a:r>
              <a:rPr lang="fa-IR" sz="1400" b="1" dirty="0" smtClean="0">
                <a:cs typeface="B Titr" pitchFamily="2" charset="-78"/>
              </a:rPr>
              <a:t>کسب اعتماد درون خبری به این معنا است که در یک عملیات فریب (خبر)، پس و پیشِ عبارتِ غلط، با برخی مسلمات (حقایقی که مورد تردید مخاطب قرار ندارد یا نگیرد) همراه با ذکر جزئیات اشباع می شود. در مورد کسب اعتماد برون خبری نیز همین مسئله صدق می کند با این تفاوت که در همان خبری که متولیان یک رسانه نسبت به "صحت و سلامت" آن اصرار دارند، جلب اعتماد می شود و بذر این محصول در موقع مقتضی و در خبر های دیگر چیده خواهد شد.</a:t>
            </a:r>
          </a:p>
        </p:txBody>
      </p:sp>
      <p:sp>
        <p:nvSpPr>
          <p:cNvPr id="9" name="Chevron 8"/>
          <p:cNvSpPr/>
          <p:nvPr/>
        </p:nvSpPr>
        <p:spPr>
          <a:xfrm flipH="1">
            <a:off x="3500430" y="500042"/>
            <a:ext cx="542928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74. </a:t>
            </a:r>
            <a:r>
              <a:rPr lang="fa-IR" sz="2800" dirty="0" smtClean="0">
                <a:cs typeface="B Titr" pitchFamily="2" charset="-78"/>
              </a:rPr>
              <a:t>کسب اعتماد با تأکید بر مسلمات</a:t>
            </a:r>
          </a:p>
        </p:txBody>
      </p:sp>
      <p:sp>
        <p:nvSpPr>
          <p:cNvPr id="10" name="Rounded Rectangle 9"/>
          <p:cNvSpPr/>
          <p:nvPr/>
        </p:nvSpPr>
        <p:spPr>
          <a:xfrm>
            <a:off x="214282" y="4071942"/>
            <a:ext cx="2500330" cy="2428892"/>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[برون خبری – ذکر کلمه ی "منسوب" نمایش دقت و صحت و اصرار چند باره در ذکر منبع، تأکیدی بر التزام به رعایت اخلاق رسانه ای است]</a:t>
            </a:r>
          </a:p>
        </p:txBody>
      </p:sp>
      <p:pic>
        <p:nvPicPr>
          <p:cNvPr id="5" name="Picture 4" descr="65.jpg"/>
          <p:cNvPicPr>
            <a:picLocks noChangeAspect="1"/>
          </p:cNvPicPr>
          <p:nvPr/>
        </p:nvPicPr>
        <p:blipFill>
          <a:blip r:embed="rId3" cstate="email"/>
          <a:stretch>
            <a:fillRect/>
          </a:stretch>
        </p:blipFill>
        <p:spPr>
          <a:xfrm>
            <a:off x="2357422" y="3025334"/>
            <a:ext cx="6357982" cy="36898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3.jpg"/>
          <p:cNvPicPr>
            <a:picLocks noChangeAspect="1"/>
          </p:cNvPicPr>
          <p:nvPr/>
        </p:nvPicPr>
        <p:blipFill>
          <a:blip r:embed="rId3" cstate="email"/>
          <a:stretch>
            <a:fillRect/>
          </a:stretch>
        </p:blipFill>
        <p:spPr>
          <a:xfrm>
            <a:off x="285720" y="3929066"/>
            <a:ext cx="8572528" cy="2786082"/>
          </a:xfrm>
          <a:prstGeom prst="rect">
            <a:avLst/>
          </a:prstGeom>
        </p:spPr>
      </p:pic>
      <p:sp>
        <p:nvSpPr>
          <p:cNvPr id="16" name="Chevron 15"/>
          <p:cNvSpPr/>
          <p:nvPr/>
        </p:nvSpPr>
        <p:spPr>
          <a:xfrm flipH="1">
            <a:off x="3857620" y="500042"/>
            <a:ext cx="5000660" cy="857256"/>
          </a:xfrm>
          <a:prstGeom prst="chevron">
            <a:avLst>
              <a:gd name="adj" fmla="val 289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cs typeface="B Titr" pitchFamily="2" charset="-78"/>
              </a:rPr>
              <a:t>تحلیل عیان و تحلیل نهان</a:t>
            </a:r>
            <a:endParaRPr lang="en-US" sz="3600" dirty="0">
              <a:cs typeface="B Titr" pitchFamily="2" charset="-78"/>
            </a:endParaRPr>
          </a:p>
        </p:txBody>
      </p:sp>
      <p:sp>
        <p:nvSpPr>
          <p:cNvPr id="19" name="Chevron 18"/>
          <p:cNvSpPr/>
          <p:nvPr/>
        </p:nvSpPr>
        <p:spPr>
          <a:xfrm flipH="1">
            <a:off x="6715140" y="1714488"/>
            <a:ext cx="2143140" cy="714380"/>
          </a:xfrm>
          <a:prstGeom prst="chevron">
            <a:avLst>
              <a:gd name="adj" fmla="val 2899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cs typeface="B Titr" pitchFamily="2" charset="-78"/>
              </a:rPr>
              <a:t>تحلیل عیان</a:t>
            </a:r>
            <a:endParaRPr lang="en-US" sz="2800" dirty="0">
              <a:cs typeface="B Titr" pitchFamily="2" charset="-78"/>
            </a:endParaRPr>
          </a:p>
        </p:txBody>
      </p:sp>
      <p:sp>
        <p:nvSpPr>
          <p:cNvPr id="20" name="Chevron 19"/>
          <p:cNvSpPr/>
          <p:nvPr/>
        </p:nvSpPr>
        <p:spPr>
          <a:xfrm flipH="1">
            <a:off x="285720" y="1714488"/>
            <a:ext cx="6429420" cy="714380"/>
          </a:xfrm>
          <a:prstGeom prst="chevron">
            <a:avLst>
              <a:gd name="adj" fmla="val 2899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200" b="1" dirty="0" smtClean="0">
                <a:solidFill>
                  <a:schemeClr val="tx1"/>
                </a:solidFill>
                <a:cs typeface="B Zar" pitchFamily="2" charset="-78"/>
              </a:rPr>
              <a:t>بی پرده از علّیت دو مقوله و یا ارتباط دو واقعه سخن بگوییم</a:t>
            </a:r>
            <a:endParaRPr lang="fa-IR" sz="2200" b="1" dirty="0">
              <a:solidFill>
                <a:schemeClr val="tx1"/>
              </a:solidFill>
              <a:cs typeface="B Zar" pitchFamily="2" charset="-78"/>
            </a:endParaRPr>
          </a:p>
        </p:txBody>
      </p:sp>
      <p:sp>
        <p:nvSpPr>
          <p:cNvPr id="21" name="Chevron 20"/>
          <p:cNvSpPr/>
          <p:nvPr/>
        </p:nvSpPr>
        <p:spPr>
          <a:xfrm flipH="1">
            <a:off x="6715140" y="2643182"/>
            <a:ext cx="2143140" cy="1143008"/>
          </a:xfrm>
          <a:prstGeom prst="chevron">
            <a:avLst>
              <a:gd name="adj" fmla="val 2414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cs typeface="B Titr" pitchFamily="2" charset="-78"/>
              </a:rPr>
              <a:t>تحلیل نهان</a:t>
            </a:r>
          </a:p>
        </p:txBody>
      </p:sp>
      <p:sp>
        <p:nvSpPr>
          <p:cNvPr id="22" name="Chevron 21"/>
          <p:cNvSpPr/>
          <p:nvPr/>
        </p:nvSpPr>
        <p:spPr>
          <a:xfrm flipH="1">
            <a:off x="285720" y="2643182"/>
            <a:ext cx="6429420" cy="1143008"/>
          </a:xfrm>
          <a:prstGeom prst="chevron">
            <a:avLst>
              <a:gd name="adj" fmla="val 2656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lnSpc>
                <a:spcPct val="120000"/>
              </a:lnSpc>
            </a:pPr>
            <a:r>
              <a:rPr lang="fa-IR" sz="2000" b="1" dirty="0" smtClean="0">
                <a:solidFill>
                  <a:schemeClr val="tx1"/>
                </a:solidFill>
                <a:cs typeface="B Zar" pitchFamily="2" charset="-78"/>
              </a:rPr>
              <a:t>اگر بدون بیان "چراییِ" وقوع یک رویداد، تنها با عنوان گذاریِ عبارات مد نظر برای عناصر خبری، مفهومِ مورد نظر را جاری سازیم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00034" y="1531290"/>
            <a:ext cx="8286808" cy="683264"/>
          </a:xfrm>
          <a:prstGeom prst="rect">
            <a:avLst/>
          </a:prstGeom>
          <a:noFill/>
        </p:spPr>
        <p:txBody>
          <a:bodyPr wrap="square" rtlCol="1">
            <a:spAutoFit/>
          </a:bodyPr>
          <a:lstStyle/>
          <a:p>
            <a:pPr algn="justLow">
              <a:lnSpc>
                <a:spcPct val="120000"/>
              </a:lnSpc>
            </a:pPr>
            <a:r>
              <a:rPr lang="fa-IR" sz="1600" b="1" dirty="0" smtClean="0">
                <a:cs typeface="B Titr" pitchFamily="2" charset="-78"/>
              </a:rPr>
              <a:t>خصوصاً در دانشنامه ی ویکی پدیا به وفور از این ترفند استفاده شده و در حالی که ظاهراً دو روایت متضاد را برای رعایت بی طرفی و جامعیت آورده، یک روایت را اصلی و دیگری را استثناء وانمود کرده.</a:t>
            </a:r>
          </a:p>
        </p:txBody>
      </p:sp>
      <p:sp>
        <p:nvSpPr>
          <p:cNvPr id="5" name="TextBox 4"/>
          <p:cNvSpPr txBox="1"/>
          <p:nvPr/>
        </p:nvSpPr>
        <p:spPr>
          <a:xfrm>
            <a:off x="642910" y="2272721"/>
            <a:ext cx="8143932" cy="584775"/>
          </a:xfrm>
          <a:prstGeom prst="rect">
            <a:avLst/>
          </a:prstGeom>
          <a:noFill/>
        </p:spPr>
        <p:txBody>
          <a:bodyPr wrap="square" rtlCol="1">
            <a:spAutoFit/>
          </a:bodyPr>
          <a:lstStyle/>
          <a:p>
            <a:pPr algn="justLow"/>
            <a:r>
              <a:rPr lang="fa-IR" sz="1600" b="1" dirty="0" smtClean="0">
                <a:solidFill>
                  <a:srgbClr val="7030A0"/>
                </a:solidFill>
                <a:cs typeface="B Zar" pitchFamily="2" charset="-78"/>
              </a:rPr>
              <a:t>حالت اول: «ابوبکر جانشین پیامبر است و البته عده ای از مسلمانان اعتقاد به جانشینی علی [ع] دارند»، </a:t>
            </a:r>
          </a:p>
          <a:p>
            <a:pPr algn="justLow"/>
            <a:r>
              <a:rPr lang="fa-IR" sz="1600" b="1" dirty="0" smtClean="0">
                <a:solidFill>
                  <a:srgbClr val="7030A0"/>
                </a:solidFill>
                <a:cs typeface="B Zar" pitchFamily="2" charset="-78"/>
              </a:rPr>
              <a:t>حالت دوم: «علی (ع) جانشین پیامبر است و البته عده ای از مسلمانان اعتقاد به جانشینی ابوبکر دارند».</a:t>
            </a:r>
            <a:endParaRPr lang="fa-IR" sz="1600" b="1" dirty="0">
              <a:solidFill>
                <a:srgbClr val="7030A0"/>
              </a:solidFill>
              <a:cs typeface="B Zar" pitchFamily="2" charset="-78"/>
            </a:endParaRPr>
          </a:p>
        </p:txBody>
      </p:sp>
      <p:pic>
        <p:nvPicPr>
          <p:cNvPr id="6" name="Picture 5" descr="66.jpg"/>
          <p:cNvPicPr>
            <a:picLocks noChangeAspect="1"/>
          </p:cNvPicPr>
          <p:nvPr/>
        </p:nvPicPr>
        <p:blipFill>
          <a:blip r:embed="rId3" cstate="email"/>
          <a:stretch>
            <a:fillRect/>
          </a:stretch>
        </p:blipFill>
        <p:spPr>
          <a:xfrm>
            <a:off x="2000232" y="2928934"/>
            <a:ext cx="6740070" cy="3643338"/>
          </a:xfrm>
          <a:prstGeom prst="rect">
            <a:avLst/>
          </a:prstGeom>
        </p:spPr>
      </p:pic>
      <p:sp>
        <p:nvSpPr>
          <p:cNvPr id="9" name="Chevron 8"/>
          <p:cNvSpPr/>
          <p:nvPr/>
        </p:nvSpPr>
        <p:spPr>
          <a:xfrm flipH="1">
            <a:off x="4500562" y="500042"/>
            <a:ext cx="4429156"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75. </a:t>
            </a:r>
            <a:r>
              <a:rPr lang="fa-IR" sz="2800" dirty="0" smtClean="0">
                <a:cs typeface="B Titr" pitchFamily="2" charset="-78"/>
              </a:rPr>
              <a:t>اصل و استثناء در روایت</a:t>
            </a:r>
          </a:p>
        </p:txBody>
      </p:sp>
      <p:sp>
        <p:nvSpPr>
          <p:cNvPr id="10" name="Rounded Rectangle 9"/>
          <p:cNvSpPr/>
          <p:nvPr/>
        </p:nvSpPr>
        <p:spPr>
          <a:xfrm>
            <a:off x="214282" y="2928934"/>
            <a:ext cx="2500330" cy="3571900"/>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[اصل در روایت: «ترانه موسوی فردی است که پس از دستگیری، تجاوز و شکنجه، به قتل رسید»، استثناء در روایت: «هر چند رسانه های حکومتی وجود چنین شخصی را تکذیب می کنند»]</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3" name="Picture 2" descr="67.jpg"/>
          <p:cNvPicPr>
            <a:picLocks noChangeAspect="1"/>
          </p:cNvPicPr>
          <p:nvPr/>
        </p:nvPicPr>
        <p:blipFill>
          <a:blip r:embed="rId3" cstate="email"/>
          <a:stretch>
            <a:fillRect/>
          </a:stretch>
        </p:blipFill>
        <p:spPr>
          <a:xfrm>
            <a:off x="1000100" y="2571744"/>
            <a:ext cx="7429520" cy="3714760"/>
          </a:xfrm>
          <a:prstGeom prst="rect">
            <a:avLst/>
          </a:prstGeom>
        </p:spPr>
      </p:pic>
      <p:sp>
        <p:nvSpPr>
          <p:cNvPr id="5" name="TextBox 4"/>
          <p:cNvSpPr txBox="1"/>
          <p:nvPr/>
        </p:nvSpPr>
        <p:spPr>
          <a:xfrm>
            <a:off x="500034" y="1531290"/>
            <a:ext cx="8286808" cy="978729"/>
          </a:xfrm>
          <a:prstGeom prst="rect">
            <a:avLst/>
          </a:prstGeom>
          <a:noFill/>
        </p:spPr>
        <p:txBody>
          <a:bodyPr wrap="square" rtlCol="1">
            <a:spAutoFit/>
          </a:bodyPr>
          <a:lstStyle/>
          <a:p>
            <a:pPr algn="justLow">
              <a:lnSpc>
                <a:spcPct val="120000"/>
              </a:lnSpc>
            </a:pPr>
            <a:r>
              <a:rPr lang="fa-IR" sz="1600" b="1" dirty="0" smtClean="0">
                <a:cs typeface="B Titr" pitchFamily="2" charset="-78"/>
              </a:rPr>
              <a:t>به عکس مورد قبل که با تمسک به مزایای از دست رفته و معایب به دست آمده در مورد یک انتخاب قضاوت می شد، در این ترفند بدون قضاوت در مورد یک تصمیم یا واقعه، صرفاً برای تخریب یا تقویب یک موضع، بر وجه مثبت یا منفی آن تمرکز می شود.</a:t>
            </a:r>
          </a:p>
        </p:txBody>
      </p:sp>
      <p:sp>
        <p:nvSpPr>
          <p:cNvPr id="6" name="Chevron 5"/>
          <p:cNvSpPr/>
          <p:nvPr/>
        </p:nvSpPr>
        <p:spPr>
          <a:xfrm flipH="1">
            <a:off x="3428992" y="500042"/>
            <a:ext cx="5500726"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76. </a:t>
            </a:r>
            <a:r>
              <a:rPr lang="fa-IR" sz="2800" dirty="0" smtClean="0">
                <a:cs typeface="B Titr" pitchFamily="2" charset="-78"/>
              </a:rPr>
              <a:t>تمرکز بر وجه مثبت یا منفی واقعه</a:t>
            </a:r>
          </a:p>
        </p:txBody>
      </p:sp>
      <p:sp>
        <p:nvSpPr>
          <p:cNvPr id="7" name="Rounded Rectangle 6"/>
          <p:cNvSpPr/>
          <p:nvPr/>
        </p:nvSpPr>
        <p:spPr>
          <a:xfrm>
            <a:off x="214282" y="4429132"/>
            <a:ext cx="2500330" cy="2000264"/>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[وجه مثبت: نفوذ پهپاد تا تأسیسات هسته ای دیمونا]</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42910" y="6274378"/>
            <a:ext cx="7715304" cy="369332"/>
          </a:xfrm>
          <a:prstGeom prst="rect">
            <a:avLst/>
          </a:prstGeom>
          <a:noFill/>
        </p:spPr>
        <p:txBody>
          <a:bodyPr wrap="square" rtlCol="1">
            <a:spAutoFit/>
          </a:bodyPr>
          <a:lstStyle/>
          <a:p>
            <a:pPr algn="ctr"/>
            <a:r>
              <a:rPr lang="fa-IR" b="1" dirty="0" smtClean="0">
                <a:solidFill>
                  <a:srgbClr val="7030A0"/>
                </a:solidFill>
                <a:cs typeface="B Zar" pitchFamily="2" charset="-78"/>
              </a:rPr>
              <a:t>[وجه منفی: سرنگونی هواپیما توسط اسرائیل]</a:t>
            </a:r>
            <a:endParaRPr lang="fa-IR" dirty="0">
              <a:solidFill>
                <a:srgbClr val="7030A0"/>
              </a:solidFill>
              <a:cs typeface="B Zar" pitchFamily="2" charset="-78"/>
            </a:endParaRPr>
          </a:p>
        </p:txBody>
      </p:sp>
      <p:pic>
        <p:nvPicPr>
          <p:cNvPr id="5" name="Picture 4" descr="68.jpg"/>
          <p:cNvPicPr>
            <a:picLocks noChangeAspect="1"/>
          </p:cNvPicPr>
          <p:nvPr/>
        </p:nvPicPr>
        <p:blipFill>
          <a:blip r:embed="rId3" cstate="email"/>
          <a:stretch>
            <a:fillRect/>
          </a:stretch>
        </p:blipFill>
        <p:spPr>
          <a:xfrm>
            <a:off x="357158" y="500042"/>
            <a:ext cx="8358246" cy="5680861"/>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00034" y="2287968"/>
            <a:ext cx="8286808" cy="1569660"/>
          </a:xfrm>
          <a:prstGeom prst="rect">
            <a:avLst/>
          </a:prstGeom>
          <a:noFill/>
        </p:spPr>
        <p:txBody>
          <a:bodyPr wrap="square" rtlCol="1">
            <a:spAutoFit/>
          </a:bodyPr>
          <a:lstStyle/>
          <a:p>
            <a:pPr algn="justLow">
              <a:lnSpc>
                <a:spcPct val="120000"/>
              </a:lnSpc>
            </a:pPr>
            <a:r>
              <a:rPr lang="fa-IR" sz="1600" b="1" dirty="0" smtClean="0">
                <a:cs typeface="B Titr" pitchFamily="2" charset="-78"/>
              </a:rPr>
              <a:t>در بسیاری مواقع به یک مدیر یا دولت صرفاً با استناد به اینکه حادثه ای در زمان و یا در زیر مجموعه ی او رخ داده حمله می شود و این در حالی است که مدیر یا دولت مذکور یا اساساً ارتباطی به آن رخداد نداشته و یا با وجود تلاش ها، به دلیل موانع پیش رو توفق نیافته است. تفاوت این مورد با دو مورد قبل در این است که در "مقصر نمایی" اولاً تمرکز خبری بر "عامل" یک حادثه یا وضعیت است و ثانیاً نامطلوب بودن یک وضعیت مفروض بوده و به کار برنده ی این ترفند تنها در صدد تعیین مقصر است.</a:t>
            </a:r>
          </a:p>
        </p:txBody>
      </p:sp>
      <p:sp>
        <p:nvSpPr>
          <p:cNvPr id="7" name="TextBox 6"/>
          <p:cNvSpPr txBox="1"/>
          <p:nvPr/>
        </p:nvSpPr>
        <p:spPr>
          <a:xfrm>
            <a:off x="571472" y="4214818"/>
            <a:ext cx="8072494" cy="978729"/>
          </a:xfrm>
          <a:prstGeom prst="rect">
            <a:avLst/>
          </a:prstGeom>
          <a:noFill/>
        </p:spPr>
        <p:txBody>
          <a:bodyPr wrap="square" rtlCol="1">
            <a:spAutoFit/>
          </a:bodyPr>
          <a:lstStyle/>
          <a:p>
            <a:pPr algn="justLow">
              <a:lnSpc>
                <a:spcPct val="120000"/>
              </a:lnSpc>
            </a:pPr>
            <a:r>
              <a:rPr lang="fa-IR" sz="1600" b="1" dirty="0" smtClean="0">
                <a:solidFill>
                  <a:srgbClr val="7030A0"/>
                </a:solidFill>
                <a:cs typeface="B Zar" pitchFamily="2" charset="-78"/>
              </a:rPr>
              <a:t>در ماجرای رو به خشکی نهادن دریاچه ی ارومیه، دولت نهم به صرف اینکه این واقعه در زمان تصدی او صورت می گرفت مورد حمله ی برخی رسانه ها بود، فارغ از اینکه مسبب این جریان، خاک ریزی بیش از اندازه ی دولت قبل برای برقراری اتصال میان دو طرف دریاچه بود.</a:t>
            </a:r>
          </a:p>
        </p:txBody>
      </p:sp>
      <p:sp>
        <p:nvSpPr>
          <p:cNvPr id="8" name="Chevron 7"/>
          <p:cNvSpPr/>
          <p:nvPr/>
        </p:nvSpPr>
        <p:spPr>
          <a:xfrm flipH="1">
            <a:off x="6072198" y="500042"/>
            <a:ext cx="2857520"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77. </a:t>
            </a:r>
            <a:r>
              <a:rPr lang="fa-IR" sz="2800" dirty="0" smtClean="0">
                <a:cs typeface="B Titr" pitchFamily="2" charset="-78"/>
              </a:rPr>
              <a:t>مقصر نمایی</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5" descr="280183_981.jpg"/>
          <p:cNvPicPr>
            <a:picLocks noChangeAspect="1"/>
          </p:cNvPicPr>
          <p:nvPr/>
        </p:nvPicPr>
        <p:blipFill>
          <a:blip r:embed="rId3" cstate="email"/>
          <a:stretch>
            <a:fillRect/>
          </a:stretch>
        </p:blipFill>
        <p:spPr>
          <a:xfrm>
            <a:off x="2500298" y="2108629"/>
            <a:ext cx="6286544" cy="4463643"/>
          </a:xfrm>
          <a:prstGeom prst="rect">
            <a:avLst/>
          </a:prstGeom>
        </p:spPr>
      </p:pic>
      <p:sp>
        <p:nvSpPr>
          <p:cNvPr id="7" name="TextBox 6"/>
          <p:cNvSpPr txBox="1"/>
          <p:nvPr/>
        </p:nvSpPr>
        <p:spPr>
          <a:xfrm>
            <a:off x="500034" y="1571612"/>
            <a:ext cx="8286808" cy="387798"/>
          </a:xfrm>
          <a:prstGeom prst="rect">
            <a:avLst/>
          </a:prstGeom>
          <a:noFill/>
        </p:spPr>
        <p:txBody>
          <a:bodyPr wrap="square" rtlCol="1">
            <a:spAutoFit/>
          </a:bodyPr>
          <a:lstStyle/>
          <a:p>
            <a:pPr algn="justLow">
              <a:lnSpc>
                <a:spcPct val="120000"/>
              </a:lnSpc>
            </a:pPr>
            <a:r>
              <a:rPr lang="fa-IR" sz="1600" b="1" dirty="0" smtClean="0">
                <a:cs typeface="B Titr" pitchFamily="2" charset="-78"/>
              </a:rPr>
              <a:t>بیان واقعه از میانه ی ماجرا؛ شروع روایت از یک واقعه بدون بیان ریشه و رعایت سلسه ی علت و معلولی آن.</a:t>
            </a:r>
          </a:p>
        </p:txBody>
      </p:sp>
      <p:sp>
        <p:nvSpPr>
          <p:cNvPr id="8" name="Chevron 7"/>
          <p:cNvSpPr/>
          <p:nvPr/>
        </p:nvSpPr>
        <p:spPr>
          <a:xfrm flipH="1">
            <a:off x="4929190" y="500042"/>
            <a:ext cx="400052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78. </a:t>
            </a:r>
            <a:r>
              <a:rPr lang="fa-IR" sz="2800" dirty="0" smtClean="0">
                <a:cs typeface="B Titr" pitchFamily="2" charset="-78"/>
              </a:rPr>
              <a:t>حرکت از پله ی دوم</a:t>
            </a:r>
          </a:p>
        </p:txBody>
      </p:sp>
      <p:sp>
        <p:nvSpPr>
          <p:cNvPr id="9" name="Rounded Rectangle 8"/>
          <p:cNvSpPr/>
          <p:nvPr/>
        </p:nvSpPr>
        <p:spPr>
          <a:xfrm>
            <a:off x="214282" y="2143116"/>
            <a:ext cx="2500330" cy="435771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رسانه های غربی اخبار "حمله ی جنگنده های اسرائیلی به نوار غزه" را در "پاسخ" به پرتاب موشک های حماس به شهرک های اسرائیلی ذکر می کنند و این در حالی است که پرتاب موشک های حماس، خود علت دیگری دارد و آن ربودن و یا ترور اعضای حماس توسط اسرائیل است.</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5216338" y="2090314"/>
            <a:ext cx="3470822" cy="338554"/>
          </a:xfrm>
          <a:prstGeom prst="rect">
            <a:avLst/>
          </a:prstGeom>
          <a:noFill/>
        </p:spPr>
        <p:txBody>
          <a:bodyPr wrap="none" rtlCol="1">
            <a:spAutoFit/>
          </a:bodyPr>
          <a:lstStyle/>
          <a:p>
            <a:r>
              <a:rPr lang="fa-IR" sz="1600" b="1" dirty="0" smtClean="0">
                <a:solidFill>
                  <a:srgbClr val="7030A0"/>
                </a:solidFill>
                <a:cs typeface="B Zar" pitchFamily="2" charset="-78"/>
              </a:rPr>
              <a:t>قصه ی مرگ "ترانه موسوی" با تمام جزئیات.</a:t>
            </a:r>
            <a:endParaRPr lang="fa-IR" sz="1600" b="1" dirty="0">
              <a:solidFill>
                <a:srgbClr val="7030A0"/>
              </a:solidFill>
              <a:cs typeface="B Zar" pitchFamily="2" charset="-78"/>
            </a:endParaRPr>
          </a:p>
        </p:txBody>
      </p:sp>
      <p:pic>
        <p:nvPicPr>
          <p:cNvPr id="6" name="Picture 5" descr="70.jpg"/>
          <p:cNvPicPr>
            <a:picLocks noChangeAspect="1"/>
          </p:cNvPicPr>
          <p:nvPr/>
        </p:nvPicPr>
        <p:blipFill>
          <a:blip r:embed="rId3" cstate="email"/>
          <a:stretch>
            <a:fillRect/>
          </a:stretch>
        </p:blipFill>
        <p:spPr>
          <a:xfrm>
            <a:off x="3357554" y="2546021"/>
            <a:ext cx="5357850" cy="4026251"/>
          </a:xfrm>
          <a:prstGeom prst="rect">
            <a:avLst/>
          </a:prstGeom>
        </p:spPr>
      </p:pic>
      <p:sp>
        <p:nvSpPr>
          <p:cNvPr id="8" name="TextBox 7"/>
          <p:cNvSpPr txBox="1"/>
          <p:nvPr/>
        </p:nvSpPr>
        <p:spPr>
          <a:xfrm>
            <a:off x="642910" y="1643050"/>
            <a:ext cx="8286808" cy="424732"/>
          </a:xfrm>
          <a:prstGeom prst="rect">
            <a:avLst/>
          </a:prstGeom>
          <a:noFill/>
        </p:spPr>
        <p:txBody>
          <a:bodyPr wrap="square" rtlCol="1">
            <a:spAutoFit/>
          </a:bodyPr>
          <a:lstStyle/>
          <a:p>
            <a:pPr algn="justLow">
              <a:lnSpc>
                <a:spcPct val="120000"/>
              </a:lnSpc>
            </a:pPr>
            <a:r>
              <a:rPr lang="fa-IR" b="1" dirty="0" smtClean="0">
                <a:cs typeface="B Titr" pitchFamily="2" charset="-78"/>
              </a:rPr>
              <a:t>دروغ بزرگتر عموماً باور پذیر تر است و ذکر جزئیات، آن را واقعی تر جلوه می دهد.</a:t>
            </a:r>
          </a:p>
        </p:txBody>
      </p:sp>
      <p:sp>
        <p:nvSpPr>
          <p:cNvPr id="9" name="Chevron 8"/>
          <p:cNvSpPr/>
          <p:nvPr/>
        </p:nvSpPr>
        <p:spPr>
          <a:xfrm flipH="1">
            <a:off x="5929322" y="500042"/>
            <a:ext cx="3000396"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79. </a:t>
            </a:r>
            <a:r>
              <a:rPr lang="fa-IR" sz="2800" dirty="0" smtClean="0">
                <a:cs typeface="B Titr" pitchFamily="2" charset="-78"/>
              </a:rPr>
              <a:t>دروغ بزرگ</a:t>
            </a:r>
          </a:p>
        </p:txBody>
      </p:sp>
      <p:sp>
        <p:nvSpPr>
          <p:cNvPr id="10" name="Rounded Rectangle 9"/>
          <p:cNvSpPr/>
          <p:nvPr/>
        </p:nvSpPr>
        <p:spPr>
          <a:xfrm>
            <a:off x="285720" y="2571744"/>
            <a:ext cx="3857652" cy="3714776"/>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sz="1600" b="1" dirty="0" smtClean="0">
                <a:solidFill>
                  <a:srgbClr val="7030A0"/>
                </a:solidFill>
                <a:cs typeface="B Zar" pitchFamily="2" charset="-78"/>
              </a:rPr>
              <a:t>[سناتور مک کاتر: «نام این دختر ترانه موسوی است. این دختر در نزدیکی مسجد قبا دستگیر شده است؛ جایی که او درصدد رفتن به آرایشگاه بوده است. بعد از دستگیری ترانه، او تحت فشار قرار گرفته و توسط کسانی که او را دستگیر کرده بودند، مورد تجاوز واقع شده. بعد هم در حالی که بیهوش بوده به بیمارستان منتقل شده و در آنجا فوت کرده است. بدن ترانه بین کرج و قزوین پیدا شد که برای جلوگیری از کالبد شکافی سوزانده شده است. خانواده ترانه موسوی تهدید شده اند و از آنها خواسته شده سکوت کنند.»]</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71.jpg"/>
          <p:cNvPicPr>
            <a:picLocks noChangeAspect="1"/>
          </p:cNvPicPr>
          <p:nvPr/>
        </p:nvPicPr>
        <p:blipFill>
          <a:blip r:embed="rId3" cstate="email"/>
          <a:stretch>
            <a:fillRect/>
          </a:stretch>
        </p:blipFill>
        <p:spPr>
          <a:xfrm>
            <a:off x="3428992" y="2071678"/>
            <a:ext cx="5214974" cy="4473762"/>
          </a:xfrm>
          <a:prstGeom prst="rect">
            <a:avLst/>
          </a:prstGeom>
        </p:spPr>
      </p:pic>
      <p:sp>
        <p:nvSpPr>
          <p:cNvPr id="7" name="TextBox 6"/>
          <p:cNvSpPr txBox="1"/>
          <p:nvPr/>
        </p:nvSpPr>
        <p:spPr>
          <a:xfrm>
            <a:off x="500034" y="1571612"/>
            <a:ext cx="8286808" cy="424732"/>
          </a:xfrm>
          <a:prstGeom prst="rect">
            <a:avLst/>
          </a:prstGeom>
          <a:noFill/>
        </p:spPr>
        <p:txBody>
          <a:bodyPr wrap="square" rtlCol="1">
            <a:spAutoFit/>
          </a:bodyPr>
          <a:lstStyle/>
          <a:p>
            <a:pPr algn="justLow">
              <a:lnSpc>
                <a:spcPct val="120000"/>
              </a:lnSpc>
            </a:pPr>
            <a:r>
              <a:rPr lang="fa-IR" b="1" dirty="0" smtClean="0">
                <a:cs typeface="B Titr" pitchFamily="2" charset="-78"/>
              </a:rPr>
              <a:t>دروغی راهبردی که با طرح آن، از ذکر پی در پی دیگر دروغ ها بی نیاز می شویم.</a:t>
            </a:r>
          </a:p>
        </p:txBody>
      </p:sp>
      <p:sp>
        <p:nvSpPr>
          <p:cNvPr id="8" name="Chevron 7"/>
          <p:cNvSpPr/>
          <p:nvPr/>
        </p:nvSpPr>
        <p:spPr>
          <a:xfrm flipH="1">
            <a:off x="6000760" y="500042"/>
            <a:ext cx="2928958" cy="714380"/>
          </a:xfrm>
          <a:prstGeom prst="chevron">
            <a:avLst>
              <a:gd name="adj" fmla="val 28990"/>
            </a:avLst>
          </a:prstGeom>
        </p:spPr>
        <p:style>
          <a:lnRef idx="1">
            <a:schemeClr val="accent5"/>
          </a:lnRef>
          <a:fillRef idx="3">
            <a:schemeClr val="accent5"/>
          </a:fillRef>
          <a:effectRef idx="2">
            <a:schemeClr val="accent5"/>
          </a:effectRef>
          <a:fontRef idx="minor">
            <a:schemeClr val="lt1"/>
          </a:fontRef>
        </p:style>
        <p:txBody>
          <a:bodyPr rtlCol="0" anchor="ctr"/>
          <a:lstStyle/>
          <a:p>
            <a:r>
              <a:rPr lang="fa-IR" sz="3200" dirty="0" smtClean="0">
                <a:cs typeface="B Titr" pitchFamily="2" charset="-78"/>
              </a:rPr>
              <a:t>80. </a:t>
            </a:r>
            <a:r>
              <a:rPr lang="fa-IR" sz="2800" dirty="0" smtClean="0">
                <a:cs typeface="B Titr" pitchFamily="2" charset="-78"/>
              </a:rPr>
              <a:t>دروغ اساسی</a:t>
            </a:r>
          </a:p>
        </p:txBody>
      </p:sp>
      <p:sp>
        <p:nvSpPr>
          <p:cNvPr id="9" name="Rounded Rectangle 8"/>
          <p:cNvSpPr/>
          <p:nvPr/>
        </p:nvSpPr>
        <p:spPr>
          <a:xfrm>
            <a:off x="285720" y="2500306"/>
            <a:ext cx="4000528" cy="3643338"/>
          </a:xfrm>
          <a:prstGeom prst="roundRect">
            <a:avLst>
              <a:gd name="adj" fmla="val 5241"/>
            </a:avLst>
          </a:prstGeom>
          <a:solidFill>
            <a:schemeClr val="accent4">
              <a:lumMod val="40000"/>
              <a:lumOff val="60000"/>
            </a:schemeClr>
          </a:solidFill>
          <a:scene3d>
            <a:camera prst="perspectiveHeroicExtremeRigh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justLow">
              <a:lnSpc>
                <a:spcPct val="120000"/>
              </a:lnSpc>
            </a:pPr>
            <a:r>
              <a:rPr lang="fa-IR" b="1" dirty="0" smtClean="0">
                <a:solidFill>
                  <a:srgbClr val="7030A0"/>
                </a:solidFill>
                <a:cs typeface="B Zar" pitchFamily="2" charset="-78"/>
              </a:rPr>
              <a:t>دروغگو نامیدن صدا و سیما به دلیل نقش رسوا کننده ای که نسبت به دروغ های جریان فتنه و رسانه های معاند داشت، نمونه ی بارز آن است. همچنین تخریب "روحانیت" و بی نیازی از تخطئه ی تک تک مسئولان نظام، و نیز تمرکز بر "بی طرفی بی بی سی" و به تبع آن هموار شدن پذیرش تمام اخبار دروغ و جهت دار بی بی سی از مصادیق این ترفند است.</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1538" y="1142984"/>
            <a:ext cx="1857388" cy="1200329"/>
          </a:xfrm>
          <a:prstGeom prst="rect">
            <a:avLst/>
          </a:prstGeom>
          <a:noFill/>
        </p:spPr>
        <p:txBody>
          <a:bodyPr wrap="square" rtlCol="0">
            <a:spAutoFit/>
          </a:bodyPr>
          <a:lstStyle/>
          <a:p>
            <a:r>
              <a:rPr lang="fa-IR" sz="7200" dirty="0" smtClean="0">
                <a:solidFill>
                  <a:schemeClr val="bg1"/>
                </a:solidFill>
                <a:cs typeface="B Titr" pitchFamily="2" charset="-78"/>
              </a:rPr>
              <a:t>پايان</a:t>
            </a:r>
            <a:endParaRPr lang="en-US" sz="7200" dirty="0">
              <a:solidFill>
                <a:schemeClr val="bg1"/>
              </a:solidFill>
              <a:cs typeface="B Tit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050" name="Picture 2" descr="C:\Documents and Settings\ajam\Desktop\4.jpg"/>
          <p:cNvPicPr>
            <a:picLocks noChangeAspect="1" noChangeArrowheads="1"/>
          </p:cNvPicPr>
          <p:nvPr/>
        </p:nvPicPr>
        <p:blipFill>
          <a:blip r:embed="rId3" cstate="email"/>
          <a:srcRect/>
          <a:stretch>
            <a:fillRect/>
          </a:stretch>
        </p:blipFill>
        <p:spPr bwMode="auto">
          <a:xfrm>
            <a:off x="302423" y="1714488"/>
            <a:ext cx="8539154" cy="4681527"/>
          </a:xfrm>
          <a:prstGeom prst="rect">
            <a:avLst/>
          </a:prstGeom>
          <a:noFill/>
        </p:spPr>
      </p:pic>
      <p:sp>
        <p:nvSpPr>
          <p:cNvPr id="5" name="Rounded Rectangle 4"/>
          <p:cNvSpPr/>
          <p:nvPr/>
        </p:nvSpPr>
        <p:spPr>
          <a:xfrm>
            <a:off x="357158" y="571480"/>
            <a:ext cx="8429684" cy="642942"/>
          </a:xfrm>
          <a:prstGeom prst="round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2200" b="1" dirty="0" smtClean="0">
                <a:cs typeface="B Titr" pitchFamily="2" charset="-78"/>
              </a:rPr>
              <a:t>[در تحلیل نهان و القای مطلب، کافی است عبارت مد نظر در عناصر خبری قرار گیرد]</a:t>
            </a:r>
            <a:endParaRPr lang="fa-IR" sz="2200" dirty="0">
              <a:cs typeface="B Tit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TotalTime>
  <Words>7174</Words>
  <Application>Microsoft Office PowerPoint</Application>
  <PresentationFormat>On-screen Show (4:3)</PresentationFormat>
  <Paragraphs>320</Paragraphs>
  <Slides>87</Slides>
  <Notes>1</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vector>
  </TitlesOfParts>
  <Company>NAHAD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ajam</dc:creator>
  <cp:lastModifiedBy>abolhasani</cp:lastModifiedBy>
  <cp:revision>92</cp:revision>
  <dcterms:created xsi:type="dcterms:W3CDTF">2013-04-28T07:01:13Z</dcterms:created>
  <dcterms:modified xsi:type="dcterms:W3CDTF">2014-07-26T09:51:38Z</dcterms:modified>
</cp:coreProperties>
</file>