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7" r:id="rId4"/>
    <p:sldId id="318" r:id="rId5"/>
    <p:sldId id="319" r:id="rId6"/>
    <p:sldId id="315" r:id="rId7"/>
    <p:sldId id="320" r:id="rId8"/>
    <p:sldId id="321" r:id="rId9"/>
    <p:sldId id="322" r:id="rId10"/>
    <p:sldId id="323" r:id="rId11"/>
    <p:sldId id="324" r:id="rId12"/>
    <p:sldId id="325" r:id="rId13"/>
    <p:sldId id="304" r:id="rId14"/>
    <p:sldId id="306" r:id="rId15"/>
    <p:sldId id="307" r:id="rId16"/>
    <p:sldId id="330" r:id="rId17"/>
    <p:sldId id="308" r:id="rId18"/>
    <p:sldId id="311" r:id="rId19"/>
    <p:sldId id="312" r:id="rId20"/>
    <p:sldId id="314" r:id="rId21"/>
    <p:sldId id="316" r:id="rId22"/>
    <p:sldId id="332" r:id="rId23"/>
    <p:sldId id="313" r:id="rId24"/>
    <p:sldId id="301" r:id="rId25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DCD0-3648-4682-9405-86E2C35B5001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AB59-A0F4-4389-A3BA-BFF68FC47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Jame_Va_Tafzili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786874" cy="1466848"/>
          </a:xfrm>
        </p:spPr>
        <p:txBody>
          <a:bodyPr anchor="ctr" anchorCtr="0">
            <a:normAutofit/>
          </a:bodyPr>
          <a:lstStyle/>
          <a:p>
            <a:pPr rtl="1"/>
            <a:r>
              <a:rPr lang="fa-IR" sz="4800" dirty="0" smtClean="0">
                <a:solidFill>
                  <a:srgbClr val="FFFF00"/>
                </a:solidFill>
                <a:cs typeface="B Titr" pitchFamily="2" charset="-78"/>
              </a:rPr>
              <a:t>نقد طرح های جامع شهری ايران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662" y="3429000"/>
            <a:ext cx="77724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مدرس: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عليـرضا محمـدي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0100" y="4572008"/>
            <a:ext cx="7772400" cy="714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عضو هيئت علمي دانشگاه محقق اردبيلي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گروه جغرافيا و برنامه ریزی شهری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8662" y="2000240"/>
            <a:ext cx="77724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کارگاه تخصصي</a:t>
            </a:r>
            <a:endParaRPr lang="fa-IR" sz="2400" dirty="0" smtClean="0">
              <a:solidFill>
                <a:srgbClr val="FFC000"/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B Koodak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100" y="5643578"/>
            <a:ext cx="77724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19 </a:t>
            </a:r>
            <a:r>
              <a:rPr lang="fa-IR" sz="20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اسفند 1394- اردبيل، دانشگاه محقق اردبيلي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B Koodak" pitchFamily="2" charset="-78"/>
            </a:endParaRPr>
          </a:p>
        </p:txBody>
      </p:sp>
      <p:pic>
        <p:nvPicPr>
          <p:cNvPr id="52226" name="Picture 2" descr="http://varavi-m.ir/wp-content/uploads/2015/07/15053t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1071570" cy="11085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35826" y="99932"/>
            <a:ext cx="453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به نام خدا</a:t>
            </a:r>
            <a:endParaRPr lang="fa-I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974739"/>
            <a:ext cx="8258204" cy="5168905"/>
          </a:xfrm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اسناد اصلي طرح جامع شهر:  </a:t>
            </a:r>
            <a:endParaRPr lang="fa-IR" sz="28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 جهات و توسعه آتي و ظرفيت پذيري شهر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ظرفيت جمعيت پذيري 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ظرفيت زيربناهاي شهري 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تراکم جمعيتي 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حرايم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معيارها و ضوابط و مقررات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سرانه ها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پهنه ها و عملکردها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 توزيع جمعيت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 حفاظت از عناصر ارزشمند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 مناطق خاص </a:t>
            </a:r>
          </a:p>
          <a:p>
            <a:pPr lvl="1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سيماي شهر، معماري، بافت و منظر و غيره. </a:t>
            </a:r>
          </a:p>
          <a:p>
            <a:pPr algn="r" rtl="1">
              <a:buNone/>
            </a:pPr>
            <a:endParaRPr lang="fa-IR" sz="2400" dirty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571472" y="5857892"/>
            <a:ext cx="785818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:\Documents and Settings\rayansvc\Local Settings\Temp\Rar$DI92.816\Tarhe Ja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34" y="71414"/>
            <a:ext cx="847160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" y="245052"/>
            <a:ext cx="903325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طرح مسئله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1142984"/>
            <a:ext cx="8715436" cy="50720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/>
          <a:p>
            <a:pPr lvl="0" algn="ctr" rtl="1">
              <a:spcBef>
                <a:spcPct val="0"/>
              </a:spcBef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ctr" rtl="1">
              <a:spcBef>
                <a:spcPct val="0"/>
              </a:spcBef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ctr" rtl="1">
              <a:spcBef>
                <a:spcPct val="0"/>
              </a:spcBef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ctr" rtl="1">
              <a:spcBef>
                <a:spcPct val="0"/>
              </a:spcBef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ctr" rtl="1">
              <a:spcBef>
                <a:spcPct val="0"/>
              </a:spcBef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نیاز به تغيير در نظام سياستگذاري، قوانين و برنامه‌ريزي فضايي در ايران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00562" y="4643446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1285860"/>
            <a:ext cx="6500858" cy="3286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تهیه اولین طرح های جامع در ایران از 1345 به این سو</a:t>
            </a:r>
          </a:p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ورود طرح های جامع به قوانین ملی شهرسازی از سال 1353</a:t>
            </a:r>
          </a:p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نظام ناکارآمد و متمرکز تصمیم‌گیری، عدم هماهنگی میان بخشی</a:t>
            </a:r>
          </a:p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ناهماهنگی و عدم انطباق  با طبیعت و سرشت شهر</a:t>
            </a:r>
          </a:p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ناهماهنگی با شرایط جامعه‌ی شهری</a:t>
            </a:r>
          </a:p>
          <a:p>
            <a:pPr marL="457200" lvl="0" indent="-457200" algn="r" rtl="1">
              <a:spcBef>
                <a:spcPct val="0"/>
              </a:spcBef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عدم انطباق طرح‌‌ها با واقعیت‌‌ها و نیاز‌‌های شهر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عدم مشارکت مردم در تهیه و اجرای طرح‌‌ها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برنامه‌ریزی متمرکز، طولانی شدن زمان تهیه‌ی طرح‌‌ها‌</a:t>
            </a:r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نبود پشتوانه‌‌های مشخص و روشن مالی </a:t>
            </a:r>
          </a:p>
          <a:p>
            <a:pPr marL="342900" indent="-342900" algn="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ساختار نهادی طرح های جامع شهری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1571612"/>
            <a:ext cx="8715436" cy="5143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500034" y="1785926"/>
            <a:ext cx="8143932" cy="4572032"/>
            <a:chOff x="2295" y="6834"/>
            <a:chExt cx="7686" cy="5742"/>
          </a:xfrm>
        </p:grpSpPr>
        <p:sp>
          <p:nvSpPr>
            <p:cNvPr id="208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295" y="6834"/>
              <a:ext cx="7686" cy="574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82" name="Rectangle 2"/>
            <p:cNvSpPr>
              <a:spLocks noChangeArrowheads="1"/>
            </p:cNvSpPr>
            <p:nvPr/>
          </p:nvSpPr>
          <p:spPr bwMode="auto">
            <a:xfrm>
              <a:off x="2319" y="6849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تهیه‌ی طرح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6"/>
            <p:cNvSpPr>
              <a:spLocks noChangeArrowheads="1"/>
            </p:cNvSpPr>
            <p:nvPr/>
          </p:nvSpPr>
          <p:spPr bwMode="auto">
            <a:xfrm>
              <a:off x="6543" y="6849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وزارت راه و شهرسازي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8"/>
            <p:cNvSpPr>
              <a:spLocks noChangeArrowheads="1"/>
            </p:cNvSpPr>
            <p:nvPr/>
          </p:nvSpPr>
          <p:spPr bwMode="auto">
            <a:xfrm>
              <a:off x="2321" y="7616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مشاور شهرسازی و معماری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9"/>
            <p:cNvSpPr>
              <a:spLocks noChangeArrowheads="1"/>
            </p:cNvSpPr>
            <p:nvPr/>
          </p:nvSpPr>
          <p:spPr bwMode="auto">
            <a:xfrm>
              <a:off x="6543" y="7615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ادارات کل راه و شهرسازی استان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10"/>
            <p:cNvSpPr>
              <a:spLocks noChangeArrowheads="1"/>
            </p:cNvSpPr>
            <p:nvPr/>
          </p:nvSpPr>
          <p:spPr bwMode="auto">
            <a:xfrm>
              <a:off x="2319" y="8410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برسی و تصویب و ابلاغ نهایی</a:t>
              </a:r>
              <a:endPara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11"/>
            <p:cNvSpPr>
              <a:spLocks noChangeArrowheads="1"/>
            </p:cNvSpPr>
            <p:nvPr/>
          </p:nvSpPr>
          <p:spPr bwMode="auto">
            <a:xfrm>
              <a:off x="6543" y="8412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شوراهای شهرسازی و معماری استان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18"/>
            <p:cNvSpPr>
              <a:spLocks noChangeArrowheads="1"/>
            </p:cNvSpPr>
            <p:nvPr/>
          </p:nvSpPr>
          <p:spPr bwMode="auto">
            <a:xfrm>
              <a:off x="2310" y="11812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نظارت بر اجرا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555" y="11626"/>
              <a:ext cx="3402" cy="935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شورای شهرسازی و معماری استان شورای اسلامی شهر، اداره ي كل راه و شهرسازي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15"/>
            <p:cNvSpPr>
              <a:spLocks noChangeArrowheads="1"/>
            </p:cNvSpPr>
            <p:nvPr/>
          </p:nvSpPr>
          <p:spPr bwMode="auto">
            <a:xfrm>
              <a:off x="6557" y="10038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وزارت کشور وزارت راه و شهرسازی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14"/>
            <p:cNvSpPr>
              <a:spLocks noChangeArrowheads="1"/>
            </p:cNvSpPr>
            <p:nvPr/>
          </p:nvSpPr>
          <p:spPr bwMode="auto">
            <a:xfrm>
              <a:off x="2321" y="10033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ابلاغ برای اجرا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2318" y="10839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مجری اصلی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13"/>
            <p:cNvSpPr>
              <a:spLocks noChangeArrowheads="1"/>
            </p:cNvSpPr>
            <p:nvPr/>
          </p:nvSpPr>
          <p:spPr bwMode="auto">
            <a:xfrm>
              <a:off x="6552" y="9160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شورای عالی شهرسازی و معماری ایران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12"/>
            <p:cNvSpPr>
              <a:spLocks noChangeArrowheads="1"/>
            </p:cNvSpPr>
            <p:nvPr/>
          </p:nvSpPr>
          <p:spPr bwMode="auto">
            <a:xfrm>
              <a:off x="2320" y="9163"/>
              <a:ext cx="3402" cy="56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برسی و تصویب اولیه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17"/>
            <p:cNvSpPr>
              <a:spLocks noChangeArrowheads="1"/>
            </p:cNvSpPr>
            <p:nvPr/>
          </p:nvSpPr>
          <p:spPr bwMode="auto">
            <a:xfrm>
              <a:off x="6564" y="10847"/>
              <a:ext cx="3402" cy="567"/>
            </a:xfrm>
            <a:prstGeom prst="rect">
              <a:avLst/>
            </a:prstGeom>
            <a:solidFill>
              <a:srgbClr val="EAF1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 Koodak" pitchFamily="2" charset="-78"/>
                </a:rPr>
                <a:t>شهرداری ها </a:t>
              </a:r>
              <a:endParaRPr kumimoji="0" lang="fa-IR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ShapeType="1"/>
            </p:cNvSpPr>
            <p:nvPr/>
          </p:nvSpPr>
          <p:spPr bwMode="auto">
            <a:xfrm>
              <a:off x="8244" y="7431"/>
              <a:ext cx="1" cy="1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7" name="AutoShape 19"/>
            <p:cNvSpPr>
              <a:spLocks noChangeShapeType="1"/>
            </p:cNvSpPr>
            <p:nvPr/>
          </p:nvSpPr>
          <p:spPr bwMode="auto">
            <a:xfrm>
              <a:off x="8244" y="8197"/>
              <a:ext cx="1" cy="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6" name="AutoShape 18"/>
            <p:cNvSpPr>
              <a:spLocks noChangeShapeType="1"/>
            </p:cNvSpPr>
            <p:nvPr/>
          </p:nvSpPr>
          <p:spPr bwMode="auto">
            <a:xfrm>
              <a:off x="8244" y="8994"/>
              <a:ext cx="9" cy="1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5" name="AutoShape 17"/>
            <p:cNvSpPr>
              <a:spLocks noChangeShapeType="1"/>
            </p:cNvSpPr>
            <p:nvPr/>
          </p:nvSpPr>
          <p:spPr bwMode="auto">
            <a:xfrm>
              <a:off x="8253" y="9742"/>
              <a:ext cx="5" cy="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4" name="AutoShape 16"/>
            <p:cNvSpPr>
              <a:spLocks noChangeShapeType="1"/>
            </p:cNvSpPr>
            <p:nvPr/>
          </p:nvSpPr>
          <p:spPr bwMode="auto">
            <a:xfrm>
              <a:off x="8258" y="10620"/>
              <a:ext cx="7" cy="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3" name="AutoShape 15"/>
            <p:cNvSpPr>
              <a:spLocks noChangeShapeType="1"/>
            </p:cNvSpPr>
            <p:nvPr/>
          </p:nvSpPr>
          <p:spPr bwMode="auto">
            <a:xfrm flipH="1">
              <a:off x="8256" y="11429"/>
              <a:ext cx="9" cy="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>
              <a:off x="4020" y="7431"/>
              <a:ext cx="2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 flipH="1">
              <a:off x="4020" y="8198"/>
              <a:ext cx="2" cy="1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>
              <a:off x="4020" y="8992"/>
              <a:ext cx="1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>
              <a:off x="4021" y="9745"/>
              <a:ext cx="1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>
              <a:off x="4019" y="10615"/>
              <a:ext cx="3" cy="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 flipH="1">
              <a:off x="4011" y="11421"/>
              <a:ext cx="8" cy="3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>
              <a:off x="5736" y="7133"/>
              <a:ext cx="79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738" y="7899"/>
              <a:ext cx="7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5736" y="8694"/>
              <a:ext cx="79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V="1">
              <a:off x="5737" y="9444"/>
              <a:ext cx="800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5738" y="10317"/>
              <a:ext cx="804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5735" y="11123"/>
              <a:ext cx="814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V="1">
              <a:off x="5727" y="12094"/>
              <a:ext cx="81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000232" y="120228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فرآيند تهيه، تصويب و اجراي طرح‌هاي جامع شهري در ايران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آسيب شناسی طرح های جامع شهری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1071546"/>
            <a:ext cx="8715436" cy="1857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rmAutofit/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fa-IR" sz="20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70 درصد از پیش بینی‌های این طرح‌‌ها در مورد جمعّیت و رشد جمعّیت  شهر‌ها، نادرست بوده ‌است</a:t>
            </a:r>
          </a:p>
          <a:p>
            <a:pPr lvl="0" algn="r" rtl="1">
              <a:spcBef>
                <a:spcPct val="0"/>
              </a:spcBef>
              <a:defRPr/>
            </a:pPr>
            <a:r>
              <a:rPr lang="fa-IR" sz="20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تراکم‌های جمعیتی و ساختمانی پیش بینی شده توسط این طرح‌‌ها، اغلب محقّق نشده‌اند.</a:t>
            </a:r>
          </a:p>
          <a:p>
            <a:pPr lvl="0" algn="r" rtl="1">
              <a:spcBef>
                <a:spcPct val="0"/>
              </a:spcBef>
              <a:defRPr/>
            </a:pPr>
            <a:r>
              <a:rPr lang="fa-IR" sz="20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پیشنهادات این طرح‌‌ها برای توسعه‌ی آتي شهر‌ها تحقق نیافته‌اند. </a:t>
            </a:r>
          </a:p>
          <a:p>
            <a:pPr lvl="0" algn="r" rtl="1">
              <a:spcBef>
                <a:spcPct val="0"/>
              </a:spcBef>
              <a:defRPr/>
            </a:pPr>
            <a:r>
              <a:rPr lang="fa-IR" sz="20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در ایجاد و ساماندهی شبکه‌ی معابر شهری ناموفق بوده‌اند (مشاور زیستا، 1994).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3071810"/>
            <a:ext cx="8715436" cy="32861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5206" y="4143380"/>
            <a:ext cx="150019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سیاستگذاری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5072074"/>
            <a:ext cx="150019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بررسی و تصویب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8" y="5072074"/>
            <a:ext cx="171451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اجرای طرح ها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5072074"/>
            <a:ext cx="150019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نظارت بر اجرا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2066" y="4143380"/>
            <a:ext cx="171451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هدایت و راهنمایی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4143380"/>
            <a:ext cx="150019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تهیه طرح ها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4143380"/>
            <a:ext cx="1571636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نظارت بر تهیه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06" y="5072074"/>
            <a:ext cx="1571636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بازنگری و اصلاح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7" name="Right Arrow 16"/>
          <p:cNvSpPr/>
          <p:nvPr/>
        </p:nvSpPr>
        <p:spPr>
          <a:xfrm rot="10954865">
            <a:off x="6792831" y="435769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954865">
            <a:off x="2506551" y="436559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954865">
            <a:off x="4578254" y="4294155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792831" y="521495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721129" y="5222847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435113" y="5222847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285720" y="4429132"/>
            <a:ext cx="500066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0166" y="3214686"/>
            <a:ext cx="6215106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آسیب شناسی هشت مرحله کلیدی تهیه و اجرا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2332061"/>
            <a:ext cx="8258204" cy="309720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Font typeface="Wingdings" pitchFamily="2" charset="2"/>
              <a:buChar char="§"/>
            </a:pPr>
            <a:r>
              <a:rPr lang="fa-IR" sz="3600" dirty="0" smtClean="0">
                <a:solidFill>
                  <a:srgbClr val="111111"/>
                </a:solidFill>
                <a:cs typeface="B Mitra" pitchFamily="2" charset="-78"/>
              </a:rPr>
              <a:t>رويکرد تصميم گيري فن سالار، متمرکز و فردسالار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§"/>
            </a:pPr>
            <a:r>
              <a:rPr lang="fa-IR" sz="3600" dirty="0" smtClean="0">
                <a:solidFill>
                  <a:srgbClr val="111111"/>
                </a:solidFill>
                <a:cs typeface="B Mitra" pitchFamily="2" charset="-78"/>
              </a:rPr>
              <a:t>تمرکز تصميم گيري و بي توجهي به جامعه ي هدف طرح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§"/>
            </a:pPr>
            <a:r>
              <a:rPr lang="fa-IR" sz="3600" dirty="0" smtClean="0">
                <a:solidFill>
                  <a:srgbClr val="111111"/>
                </a:solidFill>
                <a:cs typeface="B Mitra" pitchFamily="2" charset="-78"/>
              </a:rPr>
              <a:t> تفرق عملکردي و برنامه اي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§"/>
            </a:pPr>
            <a:r>
              <a:rPr lang="fa-IR" sz="3600" dirty="0" smtClean="0">
                <a:solidFill>
                  <a:srgbClr val="111111"/>
                </a:solidFill>
                <a:cs typeface="B Mitra" pitchFamily="2" charset="-78"/>
              </a:rPr>
              <a:t>بي توجهي به مشارکت شهروندان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§"/>
            </a:pPr>
            <a:r>
              <a:rPr lang="fa-IR" sz="3600" dirty="0" smtClean="0">
                <a:solidFill>
                  <a:srgbClr val="111111"/>
                </a:solidFill>
                <a:cs typeface="B Mitra" pitchFamily="2" charset="-78"/>
              </a:rPr>
              <a:t> فاصله زياد بين واقعيت و طرح</a:t>
            </a:r>
            <a:endParaRPr lang="fa-IR" b="1" dirty="0" smtClean="0">
              <a:solidFill>
                <a:srgbClr val="111111"/>
              </a:solidFill>
              <a:cs typeface="B Mitra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154082"/>
            <a:ext cx="8715436" cy="703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رويکرد و روش شناسي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سیاستگذاری، هدايت و راهنمایی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1142984"/>
            <a:ext cx="8715436" cy="40719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Autofit/>
          </a:bodyPr>
          <a:lstStyle/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نگرش کالبدی به توسعه‌ی شهری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فاقد مبانی نظری منعطف و انسانی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ماهیّت تصمیم‌گیری و سیاست‌گذاری عمدتا" متمرکز و از بالا به پایین است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فاقد ساز و کار‌‌های مشارکتی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نگرش و سیاست‌گذاری متمرکز دولتی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توجه کمتر به محتوای اقتصادی و اجتماعی شهر‌ها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تعدد نهادهای تصمیم‌گیر و ناهماهنگی‌هایی در اجرای این طرح‌‌ها  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عدم توجه به ویژگی‌‌های محلی و بومی شهر‌ها</a:t>
            </a:r>
          </a:p>
          <a:p>
            <a:pPr lvl="0" indent="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فقدان اسناد راهنما برای سیاستگذاران، برنامه‌ریزان‌، مدیران وکارشناسان و به عبارتی برای ذینفعان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مرحله چهارم: تهیه و نظارت بر تهیه طرح ها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1071546"/>
            <a:ext cx="8715436" cy="56435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Autofit/>
          </a:bodyPr>
          <a:lstStyle/>
          <a:p>
            <a:pPr marL="53975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زمان زیادی صرف نوشتن گزارشات و جمع آوری داده ها می شود.</a:t>
            </a:r>
          </a:p>
          <a:p>
            <a:pPr marL="539750"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تجویز استاندارد‌‌های مشابهی برای اغلب شهرها</a:t>
            </a:r>
          </a:p>
          <a:p>
            <a:pPr marL="539750"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نادیده گرفتن محتوای اقتصادی، اجتماعی، محيط‌زیستی و پویایی زندگی اجتماعی شهری</a:t>
            </a:r>
          </a:p>
          <a:p>
            <a:pPr marL="539750"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آینده نگری  لازم در توسعه‌ی آتی شهرها انجام نمی‌شود. </a:t>
            </a:r>
            <a:endParaRPr lang="en-US" sz="2200" b="1" dirty="0" smtClean="0">
              <a:solidFill>
                <a:srgbClr val="111111"/>
              </a:solidFill>
              <a:cs typeface="B Mitra" pitchFamily="2" charset="-78"/>
            </a:endParaRPr>
          </a:p>
          <a:p>
            <a:pPr marL="539750"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نبود ارتباط مناسب و کارآمد بین مرحله‌ی تهیه و مرحله‌ي ‌اجرای طرح‌های جامع</a:t>
            </a:r>
          </a:p>
          <a:p>
            <a:pPr marL="539750"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نبود سند و سازوکار اجرایی مناسبی برای نظارت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انحصار طرح ها در دست مشاوران با دیدگاه های صرف معماری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 عدم مشارکت شهروندان در روند تهیه طرح ها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 طولانی بودن روند تهیه و تصويب 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 حجم زياد داده ها و کمبود تحليل ها و روش های اجرا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 نگاه دولتی و قیم مآبانه در طرح ها 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 عدم ارتباط بين طرح ها با قوانين دائما در حال تغيير 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عدم انعطاف در طرح ها</a:t>
            </a:r>
          </a:p>
          <a:p>
            <a:pPr marL="539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200" b="1" dirty="0" smtClean="0">
                <a:solidFill>
                  <a:srgbClr val="111111"/>
                </a:solidFill>
                <a:cs typeface="B Mitra" pitchFamily="2" charset="-78"/>
              </a:rPr>
              <a:t>بي توجهي به محتواي شهر </a:t>
            </a:r>
          </a:p>
          <a:p>
            <a:pPr marL="539750" lvl="0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fa-IR" sz="2000" b="1" dirty="0" smtClean="0">
              <a:solidFill>
                <a:srgbClr val="111111"/>
              </a:solidFill>
              <a:cs typeface="B Mitra" pitchFamily="2" charset="-78"/>
            </a:endParaRPr>
          </a:p>
          <a:p>
            <a:pPr marL="539750" lvl="0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sz="2000" b="1" dirty="0" smtClean="0">
              <a:solidFill>
                <a:srgbClr val="11111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مرحله پنجم: بررسی و تصویب طرح ها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1142984"/>
            <a:ext cx="8715436" cy="23574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Autofit/>
          </a:bodyPr>
          <a:lstStyle/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نبود ارتباط مناسب و کارآمد بین مرحله‌ی تهیه و مرحله‌ي ‌اجرای طرح‌های جامع</a:t>
            </a:r>
          </a:p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نبود سند و سازوکار اجرایی مناسبی برای نظارت</a:t>
            </a:r>
          </a:p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سازوکار طولانی بررسی و تصويب طرح ها</a:t>
            </a:r>
          </a:p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فقدان اطلاع و آگاهی کافی شهروندان از سازوکارهای بررسی و تصويب طرح ها</a:t>
            </a:r>
          </a:p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فقدان اطلاع سازمان ها و نهادهای غيررسمی توسعه از فرآیند بررسی و تصویب طرح  ها</a:t>
            </a:r>
          </a:p>
          <a:p>
            <a:pPr marL="449263" lvl="0" indent="-4492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fa-IR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  <a:p>
            <a:pPr lvl="0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sz="2400" b="1" dirty="0" smtClean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6540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فهرست مباحث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طرح مسئله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تعريف طرح جامع 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ساختار نهادی طرح های جامع شهری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آسيب شناسی طرح های جامع شهری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‌سیاستگذاری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هدایت و راهنمایی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تهیه طرح‌ها‌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نظارت بر تهیه‌ی طرح‌ها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 بررسی و تصویب طرح‌‌ها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مرحله اجرای طرح‌‌ها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نظارت براجرای طرح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بازنگری و اصلاح طرح‌‌ها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نتیجه‌گيري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fa-IR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fa-IR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" name="Picture 3" descr="tarh-e-j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4214810" cy="568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مرحله ششم: اجرا و نظارت بر اجرای طرح ها 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3438" y="1500174"/>
            <a:ext cx="4286280" cy="40005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Autofit/>
          </a:bodyPr>
          <a:lstStyle/>
          <a:p>
            <a:pPr marL="360363" lvl="0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نبود نظارت مستمر بر اجرای طرح ها</a:t>
            </a:r>
          </a:p>
          <a:p>
            <a:pPr marL="360363" lvl="0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فقدان هماهنگی بین نهادهای شهری </a:t>
            </a:r>
          </a:p>
          <a:p>
            <a:pPr marL="360363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تخلف در اجرای طرح ها توسط نهادهای رسمی و غیررسمی </a:t>
            </a:r>
          </a:p>
          <a:p>
            <a:pPr marL="360363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ضعف مشارکت شهروندی </a:t>
            </a:r>
          </a:p>
          <a:p>
            <a:pPr marL="360363" indent="-360363" algn="r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فقدان برنامه زمانی </a:t>
            </a:r>
          </a:p>
          <a:p>
            <a:pPr marL="360363" indent="-360363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عدم اجراي طرح ها به دليل تغييرات سريع شهري </a:t>
            </a:r>
          </a:p>
          <a:p>
            <a:pPr marL="360363" indent="-360363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 عدم هماهنگي نهادي </a:t>
            </a:r>
          </a:p>
          <a:p>
            <a:pPr marL="360363" indent="-360363" algn="justLow" rtl="1"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قوانين نامناسب شهري </a:t>
            </a:r>
          </a:p>
          <a:p>
            <a:pPr marL="360363" indent="-360363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 نبود برنامه و پشتوانه هاي مالي مشخص </a:t>
            </a:r>
          </a:p>
          <a:p>
            <a:pPr marL="360363" indent="-360363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 بي ثباتي مديريت شهري </a:t>
            </a:r>
          </a:p>
          <a:p>
            <a:pPr marL="360363" indent="-360363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ضعف اقتصاد شهري و مسائل ساختاري </a:t>
            </a:r>
          </a:p>
        </p:txBody>
      </p:sp>
      <p:pic>
        <p:nvPicPr>
          <p:cNvPr id="6" name="Picture 2" descr="C:\Users\Asus\Desktop\Capture.JPG"/>
          <p:cNvPicPr>
            <a:picLocks noChangeAspect="1" noChangeArrowheads="1"/>
          </p:cNvPicPr>
          <p:nvPr/>
        </p:nvPicPr>
        <p:blipFill>
          <a:blip r:embed="rId2"/>
          <a:srcRect l="1835" t="7247" r="28211" b="4804"/>
          <a:stretch>
            <a:fillRect/>
          </a:stretch>
        </p:blipFill>
        <p:spPr bwMode="auto">
          <a:xfrm>
            <a:off x="142844" y="1857364"/>
            <a:ext cx="438140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2" y="285728"/>
            <a:ext cx="8715436" cy="703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بازنگری و اصلاح طرح‌‌ها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720" y="1142984"/>
            <a:ext cx="8643998" cy="33575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91440" anchor="t" anchorCtr="0">
            <a:noAutofit/>
          </a:bodyPr>
          <a:lstStyle/>
          <a:p>
            <a:pPr marL="360363" lvl="0" indent="-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شهر دائما در حال رشد و تغيير است. ليکن مکانيزم مستمر و عمليات محلي بازنگری طرح های جامع و تفصيلي وجود ندارد.</a:t>
            </a:r>
          </a:p>
          <a:p>
            <a:pPr marL="360363" lvl="0" indent="-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از آنجايي که اغلب طرح های جامع و تفصيلي به ويژه برای شهرهای کوچک و متوسط توسط مشاوران غيربومي تهيه می شوند، نهادهاي محلي عزم کافي برای بازبيني ندارند.</a:t>
            </a:r>
          </a:p>
          <a:p>
            <a:pPr marL="360363" lvl="0" indent="-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فرآیند بازبيني طرح های جامع و تفصيلي با بوروکراسي شديد همراه است. </a:t>
            </a:r>
          </a:p>
          <a:p>
            <a:pPr marL="360363" lvl="0" indent="-360363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اغلب نگرش ها به طرح های جامع و تفصيلي نگاهي معمارانه و مهندسي است، و اين مانع از نگاه به پويايي اجتماعي، اقتصادي و فرهنگي در طرح ها می شود.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نکات مثبت 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546243"/>
            <a:ext cx="8258204" cy="424021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dirty="0" smtClean="0">
                <a:solidFill>
                  <a:srgbClr val="111111"/>
                </a:solidFill>
                <a:cs typeface="B Mitra" pitchFamily="2" charset="-78"/>
              </a:rPr>
              <a:t> </a:t>
            </a:r>
          </a:p>
          <a:p>
            <a:pPr algn="r" rtl="1">
              <a:buNone/>
            </a:pPr>
            <a:r>
              <a:rPr lang="fa-IR" sz="2400" b="1" u="sng" dirty="0" smtClean="0">
                <a:solidFill>
                  <a:srgbClr val="111111"/>
                </a:solidFill>
                <a:cs typeface="B Mitra" pitchFamily="2" charset="-78"/>
              </a:rPr>
              <a:t>نکات مثبت طرح 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u="sng" dirty="0" smtClean="0">
                <a:solidFill>
                  <a:srgbClr val="111111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کنترل رشد ساخت و سازهای نامنظم در ستخت و سازهای جدید شهري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ايجاد کاربري هاي خدمات عمومي با طرح استاندارد سازي و سرانه 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بهسازي معابر شهري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مکان گزيني تأسيسات و فضاهاي شهري جديد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کنترل رشد عمودي و افقي شهرها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بهبود ساخت و سازهاي رسمي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11111"/>
                </a:solidFill>
                <a:cs typeface="B Mitra" pitchFamily="2" charset="-78"/>
              </a:rPr>
              <a:t>بهبود مقاومت ساخت و سازهای جدید شهری</a:t>
            </a:r>
            <a:endParaRPr lang="fa-IR" sz="2800" dirty="0" smtClean="0">
              <a:solidFill>
                <a:srgbClr val="11111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26095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1900" b="1" dirty="0" smtClean="0">
                <a:solidFill>
                  <a:schemeClr val="bg2">
                    <a:lumMod val="90000"/>
                  </a:schemeClr>
                </a:solidFill>
                <a:cs typeface="B Mitra" pitchFamily="2" charset="-78"/>
              </a:rPr>
              <a:t>منابع</a:t>
            </a:r>
            <a:endParaRPr lang="en-US" sz="1900" b="1" dirty="0" smtClean="0">
              <a:solidFill>
                <a:schemeClr val="bg2">
                  <a:lumMod val="90000"/>
                </a:schemeClr>
              </a:solidFill>
              <a:cs typeface="B Mitra" pitchFamily="2" charset="-78"/>
            </a:endParaRP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وزرات و مسکن شهرسازی (2004). مجموعه قوانین و مقررات شهرسازی. جلد اول از آغاز تا پایان 2002. تهران، وزارت مسکن و شهرسازی. انتشارات مرکز مطالعات و تحقیقات شهرسازی و معماری ایران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وزرات مسکن و شهرسازی (2009). اصلاح نظام مدیریت توسعه شهری در ایران براساس رویکرد راهبردی . تهران معاونت شهرسازی و معماری وزارت مسکن و شهرسازی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مهندسان مشاور زیستا (1994). مطالعه‌ی ارزیابی طرح‌های جامع شهری. تهران، سازمان برنامه و بوجه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بیگدلی، مهرناز (2002). حاکمیت محلی شهرداری‌‌ها در طرح توسعه شهری . در : شهرنگار، شماره 14و15، صص : 29- 25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تشکر، زهرا (2000).طرح‌های توسعه‌ی شهری ، ناکارآیی در اجرا . در :ماهنامه‌ی شهرداری‌ها، سال اول، شماره 12، صص:11- 5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سعیدنیا، احمد(2000). طرح‌های توسعه شهری، مشکلات و راهبرد‌ها. در : ماهنامه شهرداری‌ها، سال اول، شماره‌ی8، صص:2-18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غمامی، مجید (1993). بررسی و نقد اجمالی طرح‌های شهری. در: مجله‌ی آبادی، شماره‌ی 7، صص31-12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غمامی، مجید (2000). مسئله‌ی طرح‌های جامع شهری، اصلاح شرح خدمات یا روش‌‌ها و تشکیلات. در : ما‌‌هنامه‌ی شهرداری‌ها، سال دوم، شماره 18، صص: 39- 35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</a:p>
          <a:p>
            <a:pPr algn="just" rtl="1">
              <a:buFont typeface="+mj-lt"/>
              <a:buAutoNum type="arabicPeriod"/>
            </a:pPr>
            <a:r>
              <a:rPr lang="fa-IR" sz="1800" b="1" dirty="0" smtClean="0">
                <a:solidFill>
                  <a:schemeClr val="bg1"/>
                </a:solidFill>
                <a:cs typeface="B Mitra" pitchFamily="2" charset="-78"/>
              </a:rPr>
              <a:t>مزینی، منوچهر (2000). آیا طرح‌های جامع شهری تحقق پذیرند؟. بخش اول در: ماهنامه‌ی شهرداری‌ها، سال 2، شماره 13، صص: 19-17</a:t>
            </a:r>
            <a:r>
              <a:rPr lang="en-US" sz="1800" b="1" dirty="0" smtClean="0">
                <a:solidFill>
                  <a:schemeClr val="bg1"/>
                </a:solidFill>
                <a:cs typeface="B Mitra" pitchFamily="2" charset="-78"/>
              </a:rPr>
              <a:t>.</a:t>
            </a:r>
            <a:endParaRPr lang="fa-IR" sz="1800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just" rtl="1">
              <a:buNone/>
            </a:pPr>
            <a:endParaRPr lang="en-US" sz="1800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just" rtl="1">
              <a:buNone/>
            </a:pPr>
            <a:endParaRPr lang="en-US" sz="1900" b="1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42886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a-IR" sz="9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 تشکر از توجه شما</a:t>
            </a:r>
            <a:endParaRPr lang="en-US" sz="9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شهري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r>
              <a:rPr lang="fa-IR" sz="2700" b="1" dirty="0" smtClean="0">
                <a:solidFill>
                  <a:srgbClr val="FFC000"/>
                </a:solidFill>
                <a:cs typeface="B Mitra" pitchFamily="2" charset="-78"/>
              </a:rPr>
              <a:t> 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9058" y="974739"/>
            <a:ext cx="4757742" cy="5168905"/>
          </a:xfrm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None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طرح هاي رايج در برنامه ريزي فضايي شهري و منطقه ای: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مقياس ملي </a:t>
            </a: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: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 طرح هاي جامع سرزمين / آمايش سرزمين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طرح کالبدي ملي (چند استان)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طرح های کالبدي منطقه ای (استان) 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مقياس منطقه ای / ناحيه اي: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طرح جامع ناحيه ای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طرح مجموعه شهري 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مقياس محلي :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طرح جامع شهر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طرح تفصيلي شهر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طرح های بهسازي و نوسازي </a:t>
            </a:r>
          </a:p>
          <a:p>
            <a:pPr algn="justLow" rtl="1">
              <a:spcBef>
                <a:spcPts val="0"/>
              </a:spcBef>
              <a:buNone/>
            </a:pPr>
            <a:endParaRPr lang="fa-IR" sz="28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dirty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20" y="3975135"/>
            <a:ext cx="4786346" cy="223994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طرح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ساماندهي سکونتگاه های غيررسمي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 طرح آماده سازي توسعه هاي جديد شهري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8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kumimoji="0" lang="fa-IR" sz="28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B Mitra" pitchFamily="2" charset="-78"/>
              </a:rPr>
              <a:t>طرح طراحي شهري 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800" baseline="0" dirty="0" smtClean="0">
                <a:solidFill>
                  <a:schemeClr val="bg1"/>
                </a:solidFill>
                <a:cs typeface="B Mitra" pitchFamily="2" charset="-78"/>
              </a:rPr>
              <a:t>طرح</a:t>
            </a: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 تفصيلي موضعي 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B Mitra" pitchFamily="2" charset="-78"/>
              </a:rPr>
              <a:t>طرح</a:t>
            </a:r>
            <a:r>
              <a:rPr kumimoji="0" lang="fa-IR" sz="28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B Mitra" pitchFamily="2" charset="-78"/>
              </a:rPr>
              <a:t> شهرهاي جديد 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800" baseline="0" dirty="0" smtClean="0">
                <a:solidFill>
                  <a:schemeClr val="bg1"/>
                </a:solidFill>
                <a:cs typeface="B Mitra" pitchFamily="2" charset="-78"/>
              </a:rPr>
              <a:t>طرح</a:t>
            </a: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 شهرک های جديد، ساير طرح ها ...</a:t>
            </a:r>
            <a:endParaRPr kumimoji="0" lang="fa-IR" sz="2800" b="0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974739"/>
            <a:ext cx="8258204" cy="5168905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None/>
            </a:pPr>
            <a:endParaRPr lang="fa-IR" sz="2800" b="1" u="sng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just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طرح جامع شهر:  </a:t>
            </a:r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طرحي بلند مدت که نحوه استفاده از زمين های شهري را مشخص مي کند و از طريق پهنه بندي يا زونينگ، اولويت های توسعه در شهر را معين مي نمايد. </a:t>
            </a:r>
          </a:p>
          <a:p>
            <a:pPr algn="just" rtl="1">
              <a:spcBef>
                <a:spcPts val="0"/>
              </a:spcBef>
              <a:buNone/>
            </a:pPr>
            <a:endParaRPr lang="fa-I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spcBef>
                <a:spcPts val="0"/>
              </a:spcBef>
              <a:buNone/>
            </a:pP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هدف طرح جامع </a:t>
            </a: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شهري ساماندهي فعاليت ها و استانداردسازي نيازها در شهر است. </a:t>
            </a:r>
          </a:p>
          <a:p>
            <a:pPr algn="just" rtl="1">
              <a:spcBef>
                <a:spcPts val="0"/>
              </a:spcBef>
              <a:buNone/>
            </a:pPr>
            <a:endParaRPr lang="fa-I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spcBef>
                <a:spcPts val="0"/>
              </a:spcBef>
              <a:buNone/>
            </a:pP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از دهه ی 1940 ميلادي در اروپا مطرح و به تدريج گسترش يافتند و از سال 1345 در ايران رايج شدند.</a:t>
            </a:r>
          </a:p>
          <a:p>
            <a:pPr algn="just" rtl="1"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just" rtl="1">
              <a:buNone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just" rtl="1">
              <a:buNone/>
            </a:pPr>
            <a:endParaRPr lang="fa-IR" sz="2400" dirty="0">
              <a:solidFill>
                <a:srgbClr val="FFFF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: معرفي و نقد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974739"/>
            <a:ext cx="8258204" cy="5168905"/>
          </a:xfrm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نظريه پردازاني که در شکل گيري اين طرح ها تأثيرگذاشتند: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پتريک گدس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لوييس ممفورد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ابنيزر هاوئِرد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ريموند آنوين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کلرنس پري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کلرنس اشتاين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پاتريک ابرکرامبي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آرتور سورياماتا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توني گارنيه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ارنست ماي 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ريچارد باري پارکر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لِکوربوزيه</a:t>
            </a:r>
          </a:p>
          <a:p>
            <a:pPr algn="justLow" rtl="1">
              <a:spcBef>
                <a:spcPts val="0"/>
              </a:spcBef>
              <a:buFontTx/>
              <a:buChar char="-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لوييد رايت </a:t>
            </a:r>
          </a:p>
          <a:p>
            <a:pPr algn="justLow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endParaRPr lang="fa-I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dirty="0">
              <a:solidFill>
                <a:srgbClr val="FFFF00"/>
              </a:solidFill>
              <a:cs typeface="B Mitra" pitchFamily="2" charset="-78"/>
            </a:endParaRPr>
          </a:p>
        </p:txBody>
      </p:sp>
      <p:pic>
        <p:nvPicPr>
          <p:cNvPr id="80900" name="Picture 4" descr="ClarencePerry1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1215703" cy="1790698"/>
          </a:xfrm>
          <a:prstGeom prst="rect">
            <a:avLst/>
          </a:prstGeom>
          <a:noFill/>
        </p:spPr>
      </p:pic>
      <p:pic>
        <p:nvPicPr>
          <p:cNvPr id="80904" name="Picture 8" descr="http://www.planningscotland.com/wp-content/uploads/2014/02/Baaklini-GEDDES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14488"/>
            <a:ext cx="1357322" cy="1214428"/>
          </a:xfrm>
          <a:prstGeom prst="rect">
            <a:avLst/>
          </a:prstGeom>
          <a:noFill/>
        </p:spPr>
      </p:pic>
      <p:pic>
        <p:nvPicPr>
          <p:cNvPr id="80906" name="Picture 10" descr="http://upload.wikimedia.org/wikipedia/en/4/42/Lewis_Mumford_portrai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1714488"/>
            <a:ext cx="1071570" cy="1464479"/>
          </a:xfrm>
          <a:prstGeom prst="rect">
            <a:avLst/>
          </a:prstGeom>
          <a:noFill/>
        </p:spPr>
      </p:pic>
      <p:sp>
        <p:nvSpPr>
          <p:cNvPr id="80910" name="AutoShape 14" descr="Image result for ebenezer howard"/>
          <p:cNvSpPr>
            <a:spLocks noChangeAspect="1" noChangeArrowheads="1"/>
          </p:cNvSpPr>
          <p:nvPr/>
        </p:nvSpPr>
        <p:spPr bwMode="auto">
          <a:xfrm>
            <a:off x="8597900" y="-846138"/>
            <a:ext cx="13620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80912" name="Picture 16" descr="http://upload.wikimedia.org/wikipedia/commons/8/81/Ebenezer_How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714488"/>
            <a:ext cx="1134929" cy="1466843"/>
          </a:xfrm>
          <a:prstGeom prst="rect">
            <a:avLst/>
          </a:prstGeom>
          <a:noFill/>
        </p:spPr>
      </p:pic>
      <p:pic>
        <p:nvPicPr>
          <p:cNvPr id="80914" name="Picture 18" descr="http://upload.wikimedia.org/wikipedia/commons/d/d8/Raymondunwin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4000496" y="1643050"/>
            <a:ext cx="1257300" cy="1714500"/>
          </a:xfrm>
          <a:prstGeom prst="rect">
            <a:avLst/>
          </a:prstGeom>
          <a:noFill/>
        </p:spPr>
      </p:pic>
      <p:pic>
        <p:nvPicPr>
          <p:cNvPr id="80918" name="Picture 22" descr="http://t1.gstatic.com/images?q=tbn:ANd9GcRPPiDkzXrrzcB0AyKRJYDJJZX23Lubt1-C61-RvLJvypheGGIy8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286124"/>
            <a:ext cx="1714500" cy="1714500"/>
          </a:xfrm>
          <a:prstGeom prst="rect">
            <a:avLst/>
          </a:prstGeom>
          <a:noFill/>
        </p:spPr>
      </p:pic>
      <p:pic>
        <p:nvPicPr>
          <p:cNvPr id="80922" name="Picture 26" descr="https://encrypted-tbn0.gstatic.com/images?q=tbn:ANd9GcQSNIvOjqSiw_7EmRv_7uD0G2KSk2dvoi4psJOcohZR7goOzyi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3500438"/>
            <a:ext cx="1335978" cy="1609711"/>
          </a:xfrm>
          <a:prstGeom prst="rect">
            <a:avLst/>
          </a:prstGeom>
          <a:noFill/>
        </p:spPr>
      </p:pic>
      <p:pic>
        <p:nvPicPr>
          <p:cNvPr id="80924" name="Picture 28" descr="http://www.babelio.com/users/AVT_Arturo-Soria-y-Mata_6269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57554" y="3500438"/>
            <a:ext cx="1286538" cy="1704948"/>
          </a:xfrm>
          <a:prstGeom prst="rect">
            <a:avLst/>
          </a:prstGeom>
          <a:noFill/>
        </p:spPr>
      </p:pic>
      <p:pic>
        <p:nvPicPr>
          <p:cNvPr id="80926" name="Picture 30" descr="http://www.architekten-portrait.de/ernst_may/portrait_may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06" y="5139309"/>
            <a:ext cx="1071570" cy="1575839"/>
          </a:xfrm>
          <a:prstGeom prst="rect">
            <a:avLst/>
          </a:prstGeom>
          <a:noFill/>
        </p:spPr>
      </p:pic>
      <p:pic>
        <p:nvPicPr>
          <p:cNvPr id="80930" name="Picture 34" descr="http://t3.gstatic.com/images?q=tbn:ANd9GcSQkFurgmry_bvFzS4UAqSEZU2cFSz-UkJWUx5Q9pWbSjLONAwhxw"/>
          <p:cNvPicPr>
            <a:picLocks noChangeAspect="1" noChangeArrowheads="1"/>
          </p:cNvPicPr>
          <p:nvPr/>
        </p:nvPicPr>
        <p:blipFill>
          <a:blip r:embed="rId11"/>
          <a:srcRect b="3789"/>
          <a:stretch>
            <a:fillRect/>
          </a:stretch>
        </p:blipFill>
        <p:spPr bwMode="auto">
          <a:xfrm>
            <a:off x="4857752" y="3571876"/>
            <a:ext cx="1298856" cy="1814478"/>
          </a:xfrm>
          <a:prstGeom prst="rect">
            <a:avLst/>
          </a:prstGeom>
          <a:noFill/>
        </p:spPr>
      </p:pic>
      <p:pic>
        <p:nvPicPr>
          <p:cNvPr id="80932" name="Picture 36" descr="http://t3.gstatic.com/images?q=tbn:ANd9GcQrio6OKlDGjv82Nb0z3JXeSKIQtSW0Ewp0ZP1Vs8jF24ITCjTW5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57290" y="5114929"/>
            <a:ext cx="1317437" cy="1743071"/>
          </a:xfrm>
          <a:prstGeom prst="rect">
            <a:avLst/>
          </a:prstGeom>
          <a:noFill/>
        </p:spPr>
      </p:pic>
      <p:pic>
        <p:nvPicPr>
          <p:cNvPr id="80934" name="Picture 38" descr="http://www.neuchateltourisme.ch/pictures/content/neuchatel/Le_Corbusi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5357826"/>
            <a:ext cx="2035947" cy="1357298"/>
          </a:xfrm>
          <a:prstGeom prst="rect">
            <a:avLst/>
          </a:prstGeom>
          <a:noFill/>
        </p:spPr>
      </p:pic>
      <p:pic>
        <p:nvPicPr>
          <p:cNvPr id="80942" name="Picture 46" descr="http://nl.steelclassic.com/media/catalog/category/wrigh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628" y="5500702"/>
            <a:ext cx="1714512" cy="115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2198" y="1357298"/>
            <a:ext cx="2857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از ابتدای برنامه ی عمرانی سوم پيش از انقلاب (1346-1341)</a:t>
            </a:r>
          </a:p>
          <a:p>
            <a:pPr marL="269875" lvl="0" indent="-269875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تهیه اولین طرح های جامع در ایران از 1345 به این سو</a:t>
            </a:r>
          </a:p>
          <a:p>
            <a:pPr marL="269875" lvl="0" indent="-269875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ورود طرح های جامع به قوانین ملی شهرسازی از سال 1353</a:t>
            </a:r>
          </a:p>
          <a:p>
            <a:pPr marL="457200" lvl="0" indent="-457200" algn="just" rtl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fa-IR" sz="2400" b="1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357718" cy="70328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2800" b="1" dirty="0" smtClean="0">
                <a:solidFill>
                  <a:schemeClr val="tx1">
                    <a:lumMod val="50000"/>
                  </a:schemeClr>
                </a:solidFill>
                <a:cs typeface="B Mitra" pitchFamily="2" charset="-78"/>
              </a:rPr>
              <a:t>طرح جامع شهری </a:t>
            </a:r>
            <a:endParaRPr lang="en-US" sz="2800" b="1" dirty="0">
              <a:solidFill>
                <a:schemeClr val="tx1">
                  <a:lumMod val="50000"/>
                </a:schemeClr>
              </a:solidFill>
              <a:cs typeface="B Mitra" pitchFamily="2" charset="-78"/>
            </a:endParaRPr>
          </a:p>
        </p:txBody>
      </p:sp>
      <p:pic>
        <p:nvPicPr>
          <p:cNvPr id="3074" name="Picture 2" descr="http://www.mrud.ir/Portal/Picture/ShowPicture.aspx?ID=17742836-6c6a-4529-a2d1-290af397f486"/>
          <p:cNvPicPr>
            <a:picLocks noChangeAspect="1" noChangeArrowheads="1"/>
          </p:cNvPicPr>
          <p:nvPr/>
        </p:nvPicPr>
        <p:blipFill>
          <a:blip r:embed="rId2"/>
          <a:srcRect l="3173" t="3158" r="2680" b="3684"/>
          <a:stretch>
            <a:fillRect/>
          </a:stretch>
        </p:blipFill>
        <p:spPr bwMode="auto">
          <a:xfrm>
            <a:off x="214282" y="1357298"/>
            <a:ext cx="581917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4" y="500042"/>
            <a:ext cx="864396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buNone/>
            </a:pPr>
            <a:r>
              <a:rPr lang="fa-IR" sz="4000" b="1" dirty="0" smtClean="0">
                <a:solidFill>
                  <a:srgbClr val="FFC000"/>
                </a:solidFill>
                <a:latin typeface="+mj-lt"/>
                <a:ea typeface="+mj-ea"/>
                <a:cs typeface="B Mitra" pitchFamily="2" charset="-78"/>
              </a:rPr>
              <a:t>مراحل عمومي انجام طرح جامع شهري</a:t>
            </a:r>
          </a:p>
          <a:p>
            <a:pPr algn="just" rtl="1">
              <a:spcBef>
                <a:spcPts val="0"/>
              </a:spcBef>
              <a:buNone/>
            </a:pPr>
            <a:endParaRPr lang="fa-I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1- تهيه طرح و شناخت وضع موجود </a:t>
            </a: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2- تحليل وضع موجود </a:t>
            </a: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3- ارائه ي گزينه هاي توسعه و برنامه ها و طرح</a:t>
            </a: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4- تصويب و ابلاغ طرح  براي اجرا</a:t>
            </a: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5- اجراي طرح و نظارت بر آن. </a:t>
            </a:r>
          </a:p>
          <a:p>
            <a:pPr algn="just" rtl="1">
              <a:spcBef>
                <a:spcPts val="0"/>
              </a:spcBef>
              <a:buNone/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خروجي اصلي طرح جامع نقشه کاربري و ضوابط اجرايي آن است. </a:t>
            </a:r>
            <a:endParaRPr lang="fa-IR" sz="3200" dirty="0" smtClean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974739"/>
            <a:ext cx="8258204" cy="4097335"/>
          </a:xfrm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محتواي طرح جامع شهر:  </a:t>
            </a:r>
            <a:endParaRPr lang="fa-IR" sz="28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  مطالعات وضع موجود شهر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محيطي، اجتماعي، اقتصادي، فرهنگي، کالبدي، زيرساختها و غيره.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تجزيه و تحليل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محيطي، اجتماعي، اقتصادي، فرهنگي، کالبدي، زيرساختها و غيره.</a:t>
            </a:r>
          </a:p>
          <a:p>
            <a:pPr marL="514350" indent="-514350"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 تدوين برنامه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اغلب در بخش کالبدي .</a:t>
            </a:r>
          </a:p>
          <a:p>
            <a:pPr marL="514350" indent="-514350"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تهيه طرح تفصيلي </a:t>
            </a:r>
          </a:p>
          <a:p>
            <a:pPr marL="514350" indent="-514350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جزييات مربوط به استفاده از زمين شهري است.</a:t>
            </a:r>
          </a:p>
          <a:p>
            <a:pPr marL="514350" indent="-514350"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قوانين و مقررات اجرايي</a:t>
            </a:r>
          </a:p>
          <a:p>
            <a:pPr marL="514350" indent="-514350" algn="justLow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مقررات اجرايي کاربري زمين</a:t>
            </a:r>
          </a:p>
        </p:txBody>
      </p:sp>
      <p:pic>
        <p:nvPicPr>
          <p:cNvPr id="82946" name="Picture 2" descr="land use map of Frederick Douglass Boulev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  <a:t>طرح های جامع شهري </a:t>
            </a:r>
            <a:br>
              <a:rPr lang="fa-IR" b="1" dirty="0" smtClean="0">
                <a:solidFill>
                  <a:srgbClr val="FFC000"/>
                </a:solidFill>
                <a:cs typeface="B Mitra" pitchFamily="2" charset="-78"/>
              </a:rPr>
            </a:br>
            <a:r>
              <a:rPr lang="en-US" sz="2700" b="1" dirty="0" smtClean="0">
                <a:solidFill>
                  <a:srgbClr val="FFC000"/>
                </a:solidFill>
                <a:cs typeface="B Mitra" pitchFamily="2" charset="-78"/>
              </a:rPr>
              <a:t>Urban Master / Comprehensive Plans</a:t>
            </a:r>
            <a:endParaRPr lang="fa-IR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974739"/>
            <a:ext cx="8258204" cy="5168905"/>
          </a:xfrm>
        </p:spPr>
        <p:txBody>
          <a:bodyPr>
            <a:noAutofit/>
          </a:bodyPr>
          <a:lstStyle/>
          <a:p>
            <a:pPr algn="justLow" rtl="1">
              <a:spcBef>
                <a:spcPts val="0"/>
              </a:spcBef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اسناد اصلي طرح جامع شهر:  </a:t>
            </a:r>
            <a:endParaRPr lang="fa-IR" sz="28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گزارش طرح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ضوابط و مقررات طرح </a:t>
            </a:r>
          </a:p>
          <a:p>
            <a:pPr algn="justLow" rtl="1"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bg1"/>
                </a:solidFill>
                <a:cs typeface="B Mitra" pitchFamily="2" charset="-78"/>
              </a:rPr>
              <a:t>نقشه هاي طرح  در حوزه کاربري زمين و پهنه بندي موجود و پيشنهادي. </a:t>
            </a:r>
          </a:p>
          <a:p>
            <a:pPr algn="r" rtl="1">
              <a:buNone/>
            </a:pPr>
            <a:endParaRPr lang="fa-IR" sz="1200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800" b="1" u="sng" dirty="0" smtClean="0">
                <a:solidFill>
                  <a:schemeClr val="bg1"/>
                </a:solidFill>
                <a:cs typeface="B Mitra" pitchFamily="2" charset="-78"/>
              </a:rPr>
              <a:t>محتواي گزارشات طرح های جامع شهري: 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ساخت و ساز و رشد و توسعه ي آتي شهر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شامل ريخت شناسي شهر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حوزه های عملکردي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شبکه ی ارتباطي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نظام تقسيمات واحدهاي شهري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تعيين پهنه ها و طرح های خاص </a:t>
            </a:r>
          </a:p>
          <a:p>
            <a:pPr algn="r" rtl="1">
              <a:buNone/>
            </a:pP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r" rtl="1">
              <a:buNone/>
            </a:pPr>
            <a:endParaRPr lang="fa-IR" sz="2400" dirty="0">
              <a:solidFill>
                <a:srgbClr val="FFFF00"/>
              </a:solidFill>
              <a:cs typeface="B Mitra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29949"/>
              </p:ext>
            </p:extLst>
          </p:nvPr>
        </p:nvGraphicFramePr>
        <p:xfrm>
          <a:off x="179512" y="594928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Acrobat Document" showAsIcon="1" r:id="rId3" imgW="914400" imgH="714240" progId="AcroExch.Document.7">
                  <p:embed/>
                </p:oleObj>
              </mc:Choice>
              <mc:Fallback>
                <p:oleObj name="Acrobat Document" showAsIcon="1" r:id="rId3" imgW="914400" imgH="7142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94928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1709</Words>
  <Application>Microsoft Office PowerPoint</Application>
  <PresentationFormat>On-screen Show (4:3)</PresentationFormat>
  <Paragraphs>244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PowerPoint Presentation</vt:lpstr>
      <vt:lpstr>فهرست مباحث</vt:lpstr>
      <vt:lpstr>طرح های شهري Urban Master / Comprehensive Plans </vt:lpstr>
      <vt:lpstr>طرح های جامع شهري  Urban Master / Comprehensive Plans</vt:lpstr>
      <vt:lpstr>طرح های جامع شهري : معرفي و نقد Urban Master / Comprehensive Plans</vt:lpstr>
      <vt:lpstr>طرح جامع شهری </vt:lpstr>
      <vt:lpstr>PowerPoint Presentation</vt:lpstr>
      <vt:lpstr>طرح های جامع شهري  Urban Master / Comprehensive Plans</vt:lpstr>
      <vt:lpstr>طرح های جامع شهري  Urban Master / Comprehensive Plans</vt:lpstr>
      <vt:lpstr>طرح های جامع شهري  Urban Master / Comprehensive Plans</vt:lpstr>
      <vt:lpstr>PowerPoint Presentation</vt:lpstr>
      <vt:lpstr>PowerPoint Presentation</vt:lpstr>
      <vt:lpstr>طرح مسئله</vt:lpstr>
      <vt:lpstr>ساختار نهادی طرح های جامع شهری</vt:lpstr>
      <vt:lpstr>آسيب شناسی طرح های جامع شهری</vt:lpstr>
      <vt:lpstr>طرح های جامع شهري  Urban Master / Comprehensive Plans</vt:lpstr>
      <vt:lpstr>سیاستگذاری، هدايت و راهنمایی</vt:lpstr>
      <vt:lpstr>مرحله چهارم: تهیه و نظارت بر تهیه طرح ها</vt:lpstr>
      <vt:lpstr>مرحله پنجم: بررسی و تصویب طرح ها</vt:lpstr>
      <vt:lpstr>مرحله ششم: اجرا و نظارت بر اجرای طرح ها </vt:lpstr>
      <vt:lpstr>PowerPoint Presentation</vt:lpstr>
      <vt:lpstr>نکات مثبت طرح های جامع شهري  Urban Master / Comprehensive Plans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Asus</dc:creator>
  <cp:lastModifiedBy>MRT Pack 20 DVDs</cp:lastModifiedBy>
  <cp:revision>217</cp:revision>
  <dcterms:created xsi:type="dcterms:W3CDTF">2016-01-24T13:53:57Z</dcterms:created>
  <dcterms:modified xsi:type="dcterms:W3CDTF">2016-03-09T17:12:49Z</dcterms:modified>
</cp:coreProperties>
</file>