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8" r:id="rId11"/>
    <p:sldId id="269" r:id="rId12"/>
    <p:sldId id="270" r:id="rId13"/>
    <p:sldId id="279"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2" d="100"/>
          <a:sy n="42" d="100"/>
        </p:scale>
        <p:origin x="132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F90E4C9-6C15-4698-B1AD-447740F14176}" type="datetimeFigureOut">
              <a:rPr lang="fa-IR" smtClean="0"/>
              <a:t>19/03/1438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63BA0B7-4E55-4868-8326-82EBC9A25989}" type="slidenum">
              <a:rPr lang="fa-IR" smtClean="0"/>
              <a:t>‹#›</a:t>
            </a:fld>
            <a:endParaRPr lang="fa-IR"/>
          </a:p>
        </p:txBody>
      </p:sp>
    </p:spTree>
    <p:extLst>
      <p:ext uri="{BB962C8B-B14F-4D97-AF65-F5344CB8AC3E}">
        <p14:creationId xmlns:p14="http://schemas.microsoft.com/office/powerpoint/2010/main" val="305199668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063BA0B7-4E55-4868-8326-82EBC9A25989}" type="slidenum">
              <a:rPr lang="fa-IR" smtClean="0"/>
              <a:t>1</a:t>
            </a:fld>
            <a:endParaRPr lang="fa-IR"/>
          </a:p>
        </p:txBody>
      </p:sp>
    </p:spTree>
    <p:extLst>
      <p:ext uri="{BB962C8B-B14F-4D97-AF65-F5344CB8AC3E}">
        <p14:creationId xmlns:p14="http://schemas.microsoft.com/office/powerpoint/2010/main" val="4352135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75B7D76-C845-4AC7-AD4E-AF48408FAE2D}" type="datetimeFigureOut">
              <a:rPr lang="fa-IR" smtClean="0"/>
              <a:t>19/03/1438</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349BA9E-B4A2-4D00-933E-F692677CF12C}"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5B7D76-C845-4AC7-AD4E-AF48408FAE2D}" type="datetimeFigureOut">
              <a:rPr lang="fa-IR" smtClean="0"/>
              <a:t>19/03/1438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349BA9E-B4A2-4D00-933E-F692677CF12C}"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75B7D76-C845-4AC7-AD4E-AF48408FAE2D}" type="datetimeFigureOut">
              <a:rPr lang="fa-IR" smtClean="0"/>
              <a:t>19/03/1438</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349BA9E-B4A2-4D00-933E-F692677CF12C}"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5B7D76-C845-4AC7-AD4E-AF48408FAE2D}" type="datetimeFigureOut">
              <a:rPr lang="fa-IR" smtClean="0"/>
              <a:t>19/03/1438</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4349BA9E-B4A2-4D00-933E-F692677CF12C}"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75B7D76-C845-4AC7-AD4E-AF48408FAE2D}" type="datetimeFigureOut">
              <a:rPr lang="fa-IR" smtClean="0"/>
              <a:t>19/03/1438</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349BA9E-B4A2-4D00-933E-F692677CF12C}"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75B7D76-C845-4AC7-AD4E-AF48408FAE2D}" type="datetimeFigureOut">
              <a:rPr lang="fa-IR" smtClean="0"/>
              <a:t>19/03/1438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349BA9E-B4A2-4D00-933E-F692677CF12C}"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75B7D76-C845-4AC7-AD4E-AF48408FAE2D}" type="datetimeFigureOut">
              <a:rPr lang="fa-IR" smtClean="0"/>
              <a:t>19/03/1438</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4349BA9E-B4A2-4D00-933E-F692677CF12C}"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75B7D76-C845-4AC7-AD4E-AF48408FAE2D}" type="datetimeFigureOut">
              <a:rPr lang="fa-IR" smtClean="0"/>
              <a:t>19/03/1438</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4349BA9E-B4A2-4D00-933E-F692677CF12C}"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75B7D76-C845-4AC7-AD4E-AF48408FAE2D}" type="datetimeFigureOut">
              <a:rPr lang="fa-IR" smtClean="0"/>
              <a:t>19/03/1438</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4349BA9E-B4A2-4D00-933E-F692677CF12C}"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75B7D76-C845-4AC7-AD4E-AF48408FAE2D}" type="datetimeFigureOut">
              <a:rPr lang="fa-IR" smtClean="0"/>
              <a:t>19/03/1438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349BA9E-B4A2-4D00-933E-F692677CF12C}"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75B7D76-C845-4AC7-AD4E-AF48408FAE2D}" type="datetimeFigureOut">
              <a:rPr lang="fa-IR" smtClean="0"/>
              <a:t>19/03/1438</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4349BA9E-B4A2-4D00-933E-F692677CF12C}" type="slidenum">
              <a:rPr lang="fa-IR" smtClean="0"/>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75B7D76-C845-4AC7-AD4E-AF48408FAE2D}" type="datetimeFigureOut">
              <a:rPr lang="fa-IR" smtClean="0"/>
              <a:t>19/03/1438</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349BA9E-B4A2-4D00-933E-F692677CF12C}"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5696" y="2348880"/>
            <a:ext cx="7175351" cy="1793167"/>
          </a:xfrm>
        </p:spPr>
        <p:txBody>
          <a:bodyPr/>
          <a:lstStyle/>
          <a:p>
            <a:r>
              <a:rPr lang="fa-IR" sz="8000" dirty="0" smtClean="0">
                <a:solidFill>
                  <a:schemeClr val="tx1">
                    <a:lumMod val="95000"/>
                    <a:lumOff val="5000"/>
                  </a:schemeClr>
                </a:solidFill>
              </a:rPr>
              <a:t>به نام خدا  </a:t>
            </a:r>
            <a:endParaRPr lang="fa-IR" sz="8000" dirty="0">
              <a:solidFill>
                <a:schemeClr val="tx1">
                  <a:lumMod val="95000"/>
                  <a:lumOff val="5000"/>
                </a:schemeClr>
              </a:solidFill>
            </a:endParaRPr>
          </a:p>
        </p:txBody>
      </p:sp>
      <p:sp>
        <p:nvSpPr>
          <p:cNvPr id="3" name="Subtitle 2"/>
          <p:cNvSpPr>
            <a:spLocks noGrp="1"/>
          </p:cNvSpPr>
          <p:nvPr>
            <p:ph type="subTitle" idx="1"/>
          </p:nvPr>
        </p:nvSpPr>
        <p:spPr>
          <a:xfrm>
            <a:off x="3707904" y="4653136"/>
            <a:ext cx="5114778" cy="1101248"/>
          </a:xfrm>
        </p:spPr>
        <p:txBody>
          <a:bodyPr>
            <a:normAutofit/>
          </a:bodyPr>
          <a:lstStyle/>
          <a:p>
            <a:r>
              <a:rPr lang="fa-IR" sz="3200" dirty="0" smtClean="0">
                <a:solidFill>
                  <a:schemeClr val="tx1">
                    <a:lumMod val="95000"/>
                    <a:lumOff val="5000"/>
                  </a:schemeClr>
                </a:solidFill>
              </a:rPr>
              <a:t>نوجوانی</a:t>
            </a:r>
            <a:endParaRPr lang="fa-IR" sz="3200" dirty="0">
              <a:solidFill>
                <a:schemeClr val="tx1">
                  <a:lumMod val="95000"/>
                  <a:lumOff val="5000"/>
                </a:schemeClr>
              </a:solidFill>
            </a:endParaRPr>
          </a:p>
        </p:txBody>
      </p:sp>
    </p:spTree>
    <p:extLst>
      <p:ext uri="{BB962C8B-B14F-4D97-AF65-F5344CB8AC3E}">
        <p14:creationId xmlns:p14="http://schemas.microsoft.com/office/powerpoint/2010/main" val="2133406649"/>
      </p:ext>
    </p:extLst>
  </p:cSld>
  <p:clrMapOvr>
    <a:masterClrMapping/>
  </p:clrMapOvr>
  <mc:AlternateContent xmlns:mc="http://schemas.openxmlformats.org/markup-compatibility/2006" xmlns:p14="http://schemas.microsoft.com/office/powerpoint/2010/main">
    <mc:Choice Requires="p14">
      <p:transition spd="slow" p14:dur="4400">
        <p14:honeycomb/>
        <p:sndAc>
          <p:stSnd>
            <p:snd r:embed="rId3" name="chimes.wav"/>
          </p:stSnd>
        </p:sndAc>
      </p:transition>
    </mc:Choice>
    <mc:Fallback xmlns="">
      <p:transition spd="slow">
        <p:fade/>
        <p:sndAc>
          <p:stSnd>
            <p:snd r:embed="rId4" name="chimes.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6632"/>
            <a:ext cx="4572000" cy="6555641"/>
          </a:xfrm>
          <a:prstGeom prst="rect">
            <a:avLst/>
          </a:prstGeom>
        </p:spPr>
        <p:txBody>
          <a:bodyPr>
            <a:spAutoFit/>
          </a:bodyPr>
          <a:lstStyle/>
          <a:p>
            <a:r>
              <a:rPr lang="fa-IR" sz="2800" dirty="0" smtClean="0"/>
              <a:t>یک</a:t>
            </a:r>
            <a:r>
              <a:rPr lang="fa-IR" sz="2400" dirty="0" smtClean="0"/>
              <a:t>ی از منابع پرخاشگری و خشونت در دوره نوجوانی, نیاز شخص به قدرت است. بسیاری از پسران و دختران احساس می کنند که در بسیاری از مسایل زندگی تحت فشار و تحمیل قرار دارند. وقتی که والدین این افراد سلطه گر و خشن, معلمان سرد و بی تفاوت و همسالانشان نیز پرخاشگر باشند, تنها وسیله ای که برای دفاع از خود و به دست آوردن احساس قدرت شخصی برایشان باقی می ماند این است که به خشونت و پرخاشگری روی بیاورند. این دسته از نوجوانان از خشونت استفاده می کنند تا قدرت نمایی کنند.</a:t>
            </a:r>
            <a:endParaRPr lang="fa-IR" sz="2400" dirty="0"/>
          </a:p>
        </p:txBody>
      </p:sp>
    </p:spTree>
    <p:extLst>
      <p:ext uri="{BB962C8B-B14F-4D97-AF65-F5344CB8AC3E}">
        <p14:creationId xmlns:p14="http://schemas.microsoft.com/office/powerpoint/2010/main" val="155116233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476672"/>
            <a:ext cx="4572000" cy="5262979"/>
          </a:xfrm>
          <a:prstGeom prst="rect">
            <a:avLst/>
          </a:prstGeom>
        </p:spPr>
        <p:txBody>
          <a:bodyPr>
            <a:spAutoFit/>
          </a:bodyPr>
          <a:lstStyle/>
          <a:p>
            <a:r>
              <a:rPr lang="fa-IR" sz="2800" dirty="0" smtClean="0"/>
              <a:t>ریشه خشونت و پرخاشگری تداوم تاریخی مبارزه و مقابله انسان با خطرها و تهدیدهای محیط زندگی اوست. برای مثال وجود مردان جوانی که از طرف نزدیکان و خانواده شان برای دفاع از خود به جنگ و دعوا و خشونت ترغیب می شوند حاکی از مبارزه با تهدیدات محیط زندگی است که مردان از نظر تاریخی وظیفه انجام آن را به عهده داشتند.</a:t>
            </a:r>
          </a:p>
          <a:p>
            <a:endParaRPr lang="fa-IR" sz="2800" dirty="0" smtClean="0"/>
          </a:p>
          <a:p>
            <a:r>
              <a:rPr lang="fa-IR" sz="2800" dirty="0" smtClean="0"/>
              <a:t> </a:t>
            </a:r>
            <a:endParaRPr lang="fa-IR" sz="2800" dirty="0"/>
          </a:p>
        </p:txBody>
      </p:sp>
    </p:spTree>
    <p:extLst>
      <p:ext uri="{BB962C8B-B14F-4D97-AF65-F5344CB8AC3E}">
        <p14:creationId xmlns:p14="http://schemas.microsoft.com/office/powerpoint/2010/main" val="3061455919"/>
      </p:ext>
    </p:extLst>
  </p:cSld>
  <p:clrMapOvr>
    <a:masterClrMapping/>
  </p:clrMapOvr>
  <mc:AlternateContent xmlns:mc="http://schemas.openxmlformats.org/markup-compatibility/2006" xmlns:p14="http://schemas.microsoft.com/office/powerpoint/2010/main">
    <mc:Choice Requires="p14">
      <p:transition spd="slow" p14:dur="2000">
        <p14:ferris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9806" y="361980"/>
            <a:ext cx="4572000" cy="2677656"/>
          </a:xfrm>
          <a:prstGeom prst="rect">
            <a:avLst/>
          </a:prstGeom>
        </p:spPr>
        <p:txBody>
          <a:bodyPr>
            <a:spAutoFit/>
          </a:bodyPr>
          <a:lstStyle/>
          <a:p>
            <a:r>
              <a:rPr lang="fa-IR" sz="2800" dirty="0" smtClean="0"/>
              <a:t>پرخاشگری یک رفتاری دفاعی آموختنی است که در انسان برای مقابله با خطر یا تهدید بروز می کند. این رفتار دفاعی باعث تحریک سریع بدن می شود و امکان مقابله با خطر یا فرار از خطر را به وجود می آورد</a:t>
            </a:r>
            <a:endParaRPr lang="fa-IR" sz="2800" dirty="0"/>
          </a:p>
        </p:txBody>
      </p:sp>
    </p:spTree>
    <p:extLst>
      <p:ext uri="{BB962C8B-B14F-4D97-AF65-F5344CB8AC3E}">
        <p14:creationId xmlns:p14="http://schemas.microsoft.com/office/powerpoint/2010/main" val="246426432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1268760"/>
            <a:ext cx="4572000" cy="4031873"/>
          </a:xfrm>
          <a:prstGeom prst="rect">
            <a:avLst/>
          </a:prstGeom>
        </p:spPr>
        <p:txBody>
          <a:bodyPr>
            <a:spAutoFit/>
          </a:bodyPr>
          <a:lstStyle/>
          <a:p>
            <a:r>
              <a:rPr lang="fa-IR" sz="3200" dirty="0"/>
              <a:t>همچنین نوجوانانی که در جمع دوستانه شان برای ابراز مردانگی به خشونت متوسل می شوند, تمایل بیشتری برای پرخاشگری دارند و در مقابل تهدیدهای کوچک پاسخ خشونت آمیز می دهند</a:t>
            </a:r>
          </a:p>
        </p:txBody>
      </p:sp>
    </p:spTree>
    <p:extLst>
      <p:ext uri="{BB962C8B-B14F-4D97-AF65-F5344CB8AC3E}">
        <p14:creationId xmlns:p14="http://schemas.microsoft.com/office/powerpoint/2010/main" val="1976480915"/>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43841"/>
            <a:ext cx="4572000" cy="4524315"/>
          </a:xfrm>
          <a:prstGeom prst="rect">
            <a:avLst/>
          </a:prstGeom>
        </p:spPr>
        <p:txBody>
          <a:bodyPr>
            <a:spAutoFit/>
          </a:bodyPr>
          <a:lstStyle/>
          <a:p>
            <a:r>
              <a:rPr lang="fa-IR" sz="2400" dirty="0" smtClean="0"/>
              <a:t>اگر رفتار پرخاشگرانه ناشی از این باشد که نوجوان احساس تهدید می کند, دو راه حل وجود دارد:</a:t>
            </a:r>
          </a:p>
          <a:p>
            <a:r>
              <a:rPr lang="fa-IR" sz="2400" dirty="0" smtClean="0"/>
              <a:t>1-    تغییر و اصلاح رفتار در خانواده و محیط زندگی به طوری که مناسبات و موقعیت های جدیدی ایجاد شود که خطرات تهدید کننده ای برای نوجوان به وجود نیاید.</a:t>
            </a:r>
          </a:p>
          <a:p>
            <a:r>
              <a:rPr lang="fa-IR" sz="2400" dirty="0" smtClean="0"/>
              <a:t>2-    تغییر نگرش نوجوان پرخاشگر نسبت به خطر و تهدید. چنان که او فکر نکند که هر حرکتی و یا رفتاری از جانب دیگران تهدیدآمیز</a:t>
            </a:r>
            <a:endParaRPr lang="fa-IR" sz="2400" dirty="0"/>
          </a:p>
        </p:txBody>
      </p:sp>
    </p:spTree>
    <p:extLst>
      <p:ext uri="{BB962C8B-B14F-4D97-AF65-F5344CB8AC3E}">
        <p14:creationId xmlns:p14="http://schemas.microsoft.com/office/powerpoint/2010/main" val="223846424"/>
      </p:ext>
    </p:extLst>
  </p:cSld>
  <p:clrMapOvr>
    <a:masterClrMapping/>
  </p:clrMapOvr>
  <mc:AlternateContent xmlns:mc="http://schemas.openxmlformats.org/markup-compatibility/2006" xmlns:p14="http://schemas.microsoft.com/office/powerpoint/2010/main">
    <mc:Choice Requires="p14">
      <p:transition spd="slow" p14:dur="1200">
        <p14:flip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1760" y="548680"/>
            <a:ext cx="4572000" cy="2677656"/>
          </a:xfrm>
          <a:prstGeom prst="rect">
            <a:avLst/>
          </a:prstGeom>
        </p:spPr>
        <p:txBody>
          <a:bodyPr>
            <a:spAutoFit/>
          </a:bodyPr>
          <a:lstStyle/>
          <a:p>
            <a:r>
              <a:rPr lang="fa-IR" sz="2800" dirty="0" smtClean="0"/>
              <a:t>است و در صورت بروز یک رفتار تهدیدآمیز از جانب دیگران, نوجوان بتواند با یک راهبرد مناسب رفتار خوشایندی در مقابل تهدید از خود بروز دهد.</a:t>
            </a:r>
          </a:p>
          <a:p>
            <a:r>
              <a:rPr lang="fa-IR" sz="2800" dirty="0" smtClean="0"/>
              <a:t>عصبانیت</a:t>
            </a:r>
            <a:endParaRPr lang="fa-IR" sz="2800" dirty="0"/>
          </a:p>
        </p:txBody>
      </p:sp>
      <p:sp>
        <p:nvSpPr>
          <p:cNvPr id="5" name="Rectangle 4"/>
          <p:cNvSpPr/>
          <p:nvPr/>
        </p:nvSpPr>
        <p:spPr>
          <a:xfrm>
            <a:off x="2391048" y="3226336"/>
            <a:ext cx="4572000" cy="3108543"/>
          </a:xfrm>
          <a:prstGeom prst="rect">
            <a:avLst/>
          </a:prstGeom>
        </p:spPr>
        <p:txBody>
          <a:bodyPr>
            <a:spAutoFit/>
          </a:bodyPr>
          <a:lstStyle/>
          <a:p>
            <a:endParaRPr lang="fa-IR" sz="2800" dirty="0" smtClean="0"/>
          </a:p>
          <a:p>
            <a:r>
              <a:rPr lang="fa-IR" sz="2800" dirty="0" smtClean="0"/>
              <a:t> افرادی که از پرخاشگری به عنوان روشی برای پاسخ گویی به نیاز قدرت شخصی استفاده می کنند, راهکارهای دیگری برای کسب قدرت شخصی پیدا کنند</a:t>
            </a:r>
          </a:p>
          <a:p>
            <a:endParaRPr lang="fa-IR" sz="2800" dirty="0"/>
          </a:p>
        </p:txBody>
      </p:sp>
    </p:spTree>
    <p:extLst>
      <p:ext uri="{BB962C8B-B14F-4D97-AF65-F5344CB8AC3E}">
        <p14:creationId xmlns:p14="http://schemas.microsoft.com/office/powerpoint/2010/main" val="1258961788"/>
      </p:ext>
    </p:extLst>
  </p:cSld>
  <p:clrMapOvr>
    <a:masterClrMapping/>
  </p:clrMapOvr>
  <p:transition spd="slow">
    <p:wipe dir="r"/>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1720" y="692696"/>
            <a:ext cx="4572000" cy="5262979"/>
          </a:xfrm>
          <a:prstGeom prst="rect">
            <a:avLst/>
          </a:prstGeom>
        </p:spPr>
        <p:txBody>
          <a:bodyPr>
            <a:spAutoFit/>
          </a:bodyPr>
          <a:lstStyle/>
          <a:p>
            <a:r>
              <a:rPr lang="fa-IR" sz="2400" dirty="0" smtClean="0"/>
              <a:t>برای مقابله با رفتارهای پرخاشگرانه راهکارهای دیگری نیز وجود دارد. مثلاً افرادی که از پرخاشگری به عنوان روشی برای پاسخ گویی به نیاز قدرت شخصی استفاده می کنند, راهکارهای دیگری برای کسب قدرت شخصی پیدا کنند. تعداد این راهکارها بسیار زیاد است. مانند: پیشرفت تحصیلی در مدرسه, انواع مختلف فعالیت های فرهنگی و ورزشی, اشتغال به کارهای پاره وقت و فعالیت های اجتماعی نظیر ارایه خدمات و ایفای نقش های افتخاری.</a:t>
            </a:r>
            <a:endParaRPr lang="fa-IR" sz="2400" dirty="0"/>
          </a:p>
        </p:txBody>
      </p:sp>
    </p:spTree>
    <p:extLst>
      <p:ext uri="{BB962C8B-B14F-4D97-AF65-F5344CB8AC3E}">
        <p14:creationId xmlns:p14="http://schemas.microsoft.com/office/powerpoint/2010/main" val="3290716699"/>
      </p:ext>
    </p:extLst>
  </p:cSld>
  <p:clrMapOvr>
    <a:masterClrMapping/>
  </p:clrMapOvr>
  <mc:AlternateContent xmlns:mc="http://schemas.openxmlformats.org/markup-compatibility/2006" xmlns:p14="http://schemas.microsoft.com/office/powerpoint/2010/main">
    <mc:Choice Requires="p14">
      <p:transition spd="slow" p14:dur="900">
        <p14:warp dir="in"/>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5736" y="1052736"/>
            <a:ext cx="4572000" cy="4401205"/>
          </a:xfrm>
          <a:prstGeom prst="rect">
            <a:avLst/>
          </a:prstGeom>
        </p:spPr>
        <p:txBody>
          <a:bodyPr>
            <a:spAutoFit/>
          </a:bodyPr>
          <a:lstStyle/>
          <a:p>
            <a:r>
              <a:rPr lang="fa-IR" sz="2800" dirty="0" smtClean="0"/>
              <a:t>رشد جسمی سریع نوجوانان با تمایل شدید به تغذیه بیشتر همراه است. در دوره نوجوانی همچنین رشد پسران بیشتر از دختران است. نوجوانانی که در این دوره مشکلات تغذیه ای داشته باشند, با کمبود کلسیم, آهن و روی مواجه می شوند. در حالی که در این شرایط برخی از نوجوانان توجه فوق العاده ای به وزنشان دارند و می خواهند چاق نشوند.</a:t>
            </a:r>
            <a:endParaRPr lang="fa-IR" sz="2800" dirty="0"/>
          </a:p>
        </p:txBody>
      </p:sp>
    </p:spTree>
    <p:extLst>
      <p:ext uri="{BB962C8B-B14F-4D97-AF65-F5344CB8AC3E}">
        <p14:creationId xmlns:p14="http://schemas.microsoft.com/office/powerpoint/2010/main" val="3127717960"/>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chimes.wav"/>
          </p:stSnd>
        </p:sndAc>
      </p:transition>
    </mc:Choice>
    <mc:Fallback xmlns="">
      <p:transition spd="slow">
        <p:blinds dir="vert"/>
        <p:sndAc>
          <p:stSnd>
            <p:snd r:embed="rId3" name="chimes.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357235"/>
            <a:ext cx="4572000" cy="5632311"/>
          </a:xfrm>
          <a:prstGeom prst="rect">
            <a:avLst/>
          </a:prstGeom>
        </p:spPr>
        <p:txBody>
          <a:bodyPr>
            <a:spAutoFit/>
          </a:bodyPr>
          <a:lstStyle/>
          <a:p>
            <a:r>
              <a:rPr lang="fa-IR" sz="2400" dirty="0" smtClean="0"/>
              <a:t>در آغاز بلوغ تغییرات جسمی و ناهمانگی رشد بدن (مثل بزرگ شدن ناگهانی دست ها, پاها و بینی)  نوجوان را حساس می کند. در حالی که پسران و به خصوص دختران در آغاز دوران بلوغ به ظاهر بدنی و تناسب اندام های خود اهمیت زیادی می دهند به حدی که ممکن است این موضوع باعث تغییر در رفتار و وضع تغذیه آنها شود</a:t>
            </a:r>
          </a:p>
          <a:p>
            <a:r>
              <a:rPr lang="fa-IR" sz="2400" dirty="0" smtClean="0"/>
              <a:t>در نتیجه برخی از نوجوانان دچار اختلالات جسمی می  شوند که به چگونگی تغذیه آنها مربوط است. این اختلالات جسمی مربوط به تغذیه</a:t>
            </a:r>
            <a:endParaRPr lang="fa-IR" sz="2400" dirty="0"/>
          </a:p>
        </p:txBody>
      </p:sp>
    </p:spTree>
    <p:extLst>
      <p:ext uri="{BB962C8B-B14F-4D97-AF65-F5344CB8AC3E}">
        <p14:creationId xmlns:p14="http://schemas.microsoft.com/office/powerpoint/2010/main" val="4191955601"/>
      </p:ext>
    </p:extLst>
  </p:cSld>
  <p:clrMapOvr>
    <a:masterClrMapping/>
  </p:clrMapOvr>
  <mc:AlternateContent xmlns:mc="http://schemas.openxmlformats.org/markup-compatibility/2006" xmlns:p14="http://schemas.microsoft.com/office/powerpoint/2010/main">
    <mc:Choice Requires="p14">
      <p:transition spd="slow" p14:dur="3000">
        <p14:shred/>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3746" y="548680"/>
            <a:ext cx="4572000" cy="4893647"/>
          </a:xfrm>
          <a:prstGeom prst="rect">
            <a:avLst/>
          </a:prstGeom>
        </p:spPr>
        <p:txBody>
          <a:bodyPr>
            <a:spAutoFit/>
          </a:bodyPr>
          <a:lstStyle/>
          <a:p>
            <a:r>
              <a:rPr lang="fa-IR" sz="2400" dirty="0" smtClean="0"/>
              <a:t>عبارتند از: چاقی بیش از حد و پرخوری, بی اشتهایی عصبی و پراشتهایی عصبی.</a:t>
            </a:r>
          </a:p>
          <a:p>
            <a:r>
              <a:rPr lang="fa-IR" sz="2400" dirty="0" smtClean="0"/>
              <a:t>موضوع تناسب اندام به خصوص برای دختران به قدری مهم است که آنان ممکن است نسبت به چاق شدن حالت وسواس پیدا کنند. ادامه این وسواس احتمال دارد که به بروز نوعی بیماری به نام بی اشتهایی عصبی در نوجوان بینجامد. در این بیماری نوجوان در حالی که دچار لاغری مفرط است, خود را چاق تصور می کند.</a:t>
            </a:r>
            <a:endParaRPr lang="fa-IR" sz="2400" dirty="0"/>
          </a:p>
        </p:txBody>
      </p:sp>
    </p:spTree>
    <p:extLst>
      <p:ext uri="{BB962C8B-B14F-4D97-AF65-F5344CB8AC3E}">
        <p14:creationId xmlns:p14="http://schemas.microsoft.com/office/powerpoint/2010/main" val="2051738488"/>
      </p:ext>
    </p:extLst>
  </p:cSld>
  <p:clrMapOvr>
    <a:masterClrMapping/>
  </p:clrMapOvr>
  <p:transition spd="slow">
    <p:cover dir="r"/>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0711" y="0"/>
            <a:ext cx="5112568" cy="5509200"/>
          </a:xfrm>
          <a:prstGeom prst="rect">
            <a:avLst/>
          </a:prstGeom>
        </p:spPr>
        <p:txBody>
          <a:bodyPr wrap="square">
            <a:spAutoFit/>
          </a:bodyPr>
          <a:lstStyle/>
          <a:p>
            <a:r>
              <a:rPr lang="fa-IR" sz="3200" dirty="0" smtClean="0"/>
              <a:t>نوجوانی دوره ای از زندگی حدفاصل میان کودکی و بزرگسالی است. حدود و طول مدت نوجوانی مشخص نیست و در افراد و جوامع گوناگون با هم متفاوت است به علاوه حد متوسط به طول انجامیدن نوجوانی نیز به عوامل فرهنگی و محیط بستگی دارد. دوره نوجوانی با توجه به تفاوت های فردی و تأثیر عوامل محیطی و فرهنگی از حدود 11 تا 20 سالگی طول می کشد.</a:t>
            </a:r>
          </a:p>
        </p:txBody>
      </p:sp>
    </p:spTree>
    <p:extLst>
      <p:ext uri="{BB962C8B-B14F-4D97-AF65-F5344CB8AC3E}">
        <p14:creationId xmlns:p14="http://schemas.microsoft.com/office/powerpoint/2010/main" val="1790109715"/>
      </p:ext>
    </p:extLst>
  </p:cSld>
  <p:clrMapOvr>
    <a:masterClrMapping/>
  </p:clrMapOvr>
  <mc:AlternateContent xmlns:mc="http://schemas.openxmlformats.org/markup-compatibility/2006" xmlns:p14="http://schemas.microsoft.com/office/powerpoint/2010/main">
    <mc:Choice Requires="p14">
      <p:transition spd="slow" p14:dur="3900">
        <p14:glitter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9712" y="620688"/>
            <a:ext cx="4572000" cy="4893647"/>
          </a:xfrm>
          <a:prstGeom prst="rect">
            <a:avLst/>
          </a:prstGeom>
        </p:spPr>
        <p:txBody>
          <a:bodyPr>
            <a:spAutoFit/>
          </a:bodyPr>
          <a:lstStyle/>
          <a:p>
            <a:r>
              <a:rPr lang="fa-IR" sz="2400" dirty="0" smtClean="0"/>
              <a:t>عبارتند از: چاقی بیش از حد و پرخوری, بی اشتهایی عصبی و پراشتهایی عصبی.</a:t>
            </a:r>
          </a:p>
          <a:p>
            <a:r>
              <a:rPr lang="fa-IR" sz="2400" dirty="0" smtClean="0"/>
              <a:t>موضوع تناسب اندام به خصوص برای دختران به قدری مهم است که آنان ممکن است نسبت به چاق شدن حالت وسواس پیدا کنند. ادامه این وسواس احتمال دارد که به بروز نوعی بیماری به نام بی اشتهایی عصبی در نوجوان بینجامد. در این بیماری نوجوان در حالی که دچار لاغری مفرط است, خود را چاق تصور می کند.</a:t>
            </a:r>
            <a:endParaRPr lang="fa-IR" sz="2400" dirty="0"/>
          </a:p>
        </p:txBody>
      </p:sp>
    </p:spTree>
    <p:extLst>
      <p:ext uri="{BB962C8B-B14F-4D97-AF65-F5344CB8AC3E}">
        <p14:creationId xmlns:p14="http://schemas.microsoft.com/office/powerpoint/2010/main" val="2265551866"/>
      </p:ext>
    </p:extLst>
  </p:cSld>
  <p:clrMapOvr>
    <a:masterClrMapping/>
  </p:clrMapOvr>
  <p:transition spd="slow">
    <p:push dir="u"/>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923928" y="1556792"/>
            <a:ext cx="5105400" cy="2868168"/>
          </a:xfrm>
        </p:spPr>
        <p:txBody>
          <a:bodyPr/>
          <a:lstStyle/>
          <a:p>
            <a:r>
              <a:rPr lang="fa-IR" sz="8000" dirty="0" smtClean="0">
                <a:solidFill>
                  <a:schemeClr val="tx1">
                    <a:lumMod val="95000"/>
                    <a:lumOff val="5000"/>
                  </a:schemeClr>
                </a:solidFill>
              </a:rPr>
              <a:t>      پایان</a:t>
            </a:r>
            <a:endParaRPr lang="fa-IR" sz="8000" dirty="0">
              <a:solidFill>
                <a:schemeClr val="tx1">
                  <a:lumMod val="95000"/>
                  <a:lumOff val="5000"/>
                </a:schemeClr>
              </a:solidFill>
            </a:endParaRPr>
          </a:p>
        </p:txBody>
      </p:sp>
      <p:sp>
        <p:nvSpPr>
          <p:cNvPr id="2" name="Subtitle 1"/>
          <p:cNvSpPr>
            <a:spLocks noGrp="1"/>
          </p:cNvSpPr>
          <p:nvPr>
            <p:ph type="subTitle" idx="1"/>
          </p:nvPr>
        </p:nvSpPr>
        <p:spPr>
          <a:xfrm>
            <a:off x="3506990" y="5157192"/>
            <a:ext cx="5637010" cy="882119"/>
          </a:xfrm>
        </p:spPr>
        <p:txBody>
          <a:bodyPr>
            <a:normAutofit lnSpcReduction="10000"/>
          </a:bodyPr>
          <a:lstStyle/>
          <a:p>
            <a:r>
              <a:rPr lang="fa-IR" sz="2800" dirty="0" smtClean="0">
                <a:solidFill>
                  <a:schemeClr val="bg2">
                    <a:lumMod val="10000"/>
                  </a:schemeClr>
                </a:solidFill>
              </a:rPr>
              <a:t>تهیه کننده </a:t>
            </a:r>
            <a:r>
              <a:rPr lang="fa-IR" sz="2800" dirty="0" smtClean="0">
                <a:solidFill>
                  <a:schemeClr val="bg2">
                    <a:lumMod val="10000"/>
                  </a:schemeClr>
                </a:solidFill>
              </a:rPr>
              <a:t>:</a:t>
            </a:r>
          </a:p>
          <a:p>
            <a:r>
              <a:rPr lang="fa-IR" sz="2800" dirty="0" smtClean="0">
                <a:solidFill>
                  <a:schemeClr val="bg2">
                    <a:lumMod val="10000"/>
                  </a:schemeClr>
                </a:solidFill>
              </a:rPr>
              <a:t>                   علی سعیدی</a:t>
            </a:r>
            <a:endParaRPr lang="fa-IR" sz="2800" dirty="0">
              <a:solidFill>
                <a:schemeClr val="bg2">
                  <a:lumMod val="10000"/>
                </a:schemeClr>
              </a:solidFill>
            </a:endParaRPr>
          </a:p>
        </p:txBody>
      </p:sp>
    </p:spTree>
    <p:extLst>
      <p:ext uri="{BB962C8B-B14F-4D97-AF65-F5344CB8AC3E}">
        <p14:creationId xmlns:p14="http://schemas.microsoft.com/office/powerpoint/2010/main" val="1141307645"/>
      </p:ext>
    </p:extLst>
  </p:cSld>
  <p:clrMapOvr>
    <a:masterClrMapping/>
  </p:clrMapOvr>
  <mc:AlternateContent xmlns:mc="http://schemas.openxmlformats.org/markup-compatibility/2006" xmlns:p14="http://schemas.microsoft.com/office/powerpoint/2010/main">
    <mc:Choice Requires="p14">
      <p:transition spd="slow" p14:dur="4000">
        <p14:vortex/>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8640"/>
            <a:ext cx="4572000" cy="6494085"/>
          </a:xfrm>
          <a:prstGeom prst="rect">
            <a:avLst/>
          </a:prstGeom>
        </p:spPr>
        <p:txBody>
          <a:bodyPr>
            <a:spAutoFit/>
          </a:bodyPr>
          <a:lstStyle/>
          <a:p>
            <a:r>
              <a:rPr lang="fa-IR" sz="3200" dirty="0" smtClean="0"/>
              <a:t>نوجوانی دوره انتقال از وابستگی کودکی به استقلال و مسئولیت پذیری جوانی و بزرگسالی است. در این دوره نوجوان با دو مسئله اساسی روبروست:</a:t>
            </a:r>
          </a:p>
          <a:p>
            <a:r>
              <a:rPr lang="fa-IR" sz="3200" dirty="0" smtClean="0"/>
              <a:t>1-بازنگری و بازسازی ارتباط با والدین و بزرگسالان و جامعه.</a:t>
            </a:r>
          </a:p>
          <a:p>
            <a:r>
              <a:rPr lang="fa-IR" sz="3200" dirty="0" smtClean="0"/>
              <a:t>2-بازشناسی و بازسازی خود به عنوان یک فرد مستقل. </a:t>
            </a:r>
            <a:endParaRPr lang="fa-IR" sz="3200" dirty="0"/>
          </a:p>
        </p:txBody>
      </p:sp>
    </p:spTree>
    <p:extLst>
      <p:ext uri="{BB962C8B-B14F-4D97-AF65-F5344CB8AC3E}">
        <p14:creationId xmlns:p14="http://schemas.microsoft.com/office/powerpoint/2010/main" val="3506722121"/>
      </p:ext>
    </p:extLst>
  </p:cSld>
  <p:clrMapOvr>
    <a:masterClrMapping/>
  </p:clrMapOvr>
  <mc:AlternateContent xmlns:mc="http://schemas.openxmlformats.org/markup-compatibility/2006" xmlns:p14="http://schemas.microsoft.com/office/powerpoint/2010/main">
    <mc:Choice Requires="p14">
      <p:transition spd="slow" p14:dur="1100">
        <p14:switch dir="l"/>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98261" y="908720"/>
            <a:ext cx="4572000" cy="4401205"/>
          </a:xfrm>
          <a:prstGeom prst="rect">
            <a:avLst/>
          </a:prstGeom>
        </p:spPr>
        <p:txBody>
          <a:bodyPr>
            <a:spAutoFit/>
          </a:bodyPr>
          <a:lstStyle/>
          <a:p>
            <a:r>
              <a:rPr lang="fa-IR" sz="2800" dirty="0" smtClean="0"/>
              <a:t>رفتار نوجوانان گاهی کودکانه و گاهی همانند بزرگسالان است و در طول این دوره معمولاً تعارض بین این دو نقش در نوجوان مشاهده می شود. "استانلی هال" پدر روانشناسی نوجوانی این دوره را دوره توفان و تنش می نامد و نوجوانی را تولدی تازه می نامد. او می گوید که نوجوانی دوره انتقالی مهمی است و نوجوان شور و هیجان فراوانی احساس می کند.</a:t>
            </a:r>
            <a:endParaRPr lang="fa-IR" sz="2800" dirty="0"/>
          </a:p>
        </p:txBody>
      </p:sp>
    </p:spTree>
    <p:extLst>
      <p:ext uri="{BB962C8B-B14F-4D97-AF65-F5344CB8AC3E}">
        <p14:creationId xmlns:p14="http://schemas.microsoft.com/office/powerpoint/2010/main" val="3539175405"/>
      </p:ext>
    </p:extLst>
  </p:cSld>
  <p:clrMapOvr>
    <a:masterClrMapping/>
  </p:clrMapOvr>
  <mc:AlternateContent xmlns:mc="http://schemas.openxmlformats.org/markup-compatibility/2006" xmlns:p14="http://schemas.microsoft.com/office/powerpoint/2010/main">
    <mc:Choice Requires="p14">
      <p:transition spd="slow" p14:dur="1600">
        <p14:prism dir="r" isInverted="1"/>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8138" y="548680"/>
            <a:ext cx="4572000" cy="5632311"/>
          </a:xfrm>
          <a:prstGeom prst="rect">
            <a:avLst/>
          </a:prstGeom>
        </p:spPr>
        <p:txBody>
          <a:bodyPr>
            <a:spAutoFit/>
          </a:bodyPr>
          <a:lstStyle/>
          <a:p>
            <a:r>
              <a:rPr lang="fa-IR" sz="2400" dirty="0" smtClean="0"/>
              <a:t>والدین باید این شور و هیجان را تقویت کنند تا نوجوان با اراده و پشتکار به رشد و پیشرفتش ادامه دهد. آنها لازم است از نوجوان حمایت کنند و او را راهنمایی و کمک کنند. نیازهای او را برآورده کنند و با او به صحبت بنشینند و در زمینه اضطراب و تنش ناشی از بلوغ و انتقال به او آرامش و امنیت بدهند تا بتواند به شکل موفقی این دوره را پشت سر بگذارد و به عنوان یک جوان با هدف و برنامه و انگیزه و رغبت و پشتکار به یک عضو اجتماع تبدیل شود و وارد دنیای بزرگسالی شود</a:t>
            </a:r>
            <a:endParaRPr lang="fa-IR" sz="2400" dirty="0"/>
          </a:p>
        </p:txBody>
      </p:sp>
    </p:spTree>
    <p:extLst>
      <p:ext uri="{BB962C8B-B14F-4D97-AF65-F5344CB8AC3E}">
        <p14:creationId xmlns:p14="http://schemas.microsoft.com/office/powerpoint/2010/main" val="1094630962"/>
      </p:ext>
    </p:extLst>
  </p:cSld>
  <p:clrMapOvr>
    <a:masterClrMapping/>
  </p:clrMapOvr>
  <mc:AlternateContent xmlns:mc="http://schemas.openxmlformats.org/markup-compatibility/2006" xmlns:p14="http://schemas.microsoft.com/office/powerpoint/2010/main">
    <mc:Choice Requires="p14">
      <p:transition spd="slow" p14:dur="1500">
        <p:split orient="vert"/>
        <p:sndAc>
          <p:stSnd>
            <p:snd r:embed="rId2" name="chimes.wav"/>
          </p:stSnd>
        </p:sndAc>
      </p:transition>
    </mc:Choice>
    <mc:Fallback xmlns="">
      <p:transition spd="slow">
        <p:split orient="vert"/>
        <p:sndAc>
          <p:stSnd>
            <p:snd r:embed="rId3"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1720" y="77137"/>
            <a:ext cx="4896544" cy="6001643"/>
          </a:xfrm>
          <a:prstGeom prst="rect">
            <a:avLst/>
          </a:prstGeom>
        </p:spPr>
        <p:txBody>
          <a:bodyPr wrap="square">
            <a:spAutoFit/>
          </a:bodyPr>
          <a:lstStyle/>
          <a:p>
            <a:pPr algn="l" rtl="0"/>
            <a:r>
              <a:rPr lang="fa-IR" sz="2400" dirty="0" smtClean="0"/>
              <a:t>در این دوره نوجوان بین خواسته های متضاد قرار دارد. حالات شادمانی و خنده رویی ناگهان به افسردگی و پریشانی تبدیل می شود. نوجوان احساس غرور می کند. به همان اندازه نیز احساس شرمندگی در او ظاهر می شود. با وجود داشتن دوستان متعدد ممکن است گاهی اوقات خودش را در تنهایی بگذراند. کنجکاوی نوجوان به شدت تحریک می شود و به حل مسایل با آگاهی و علاقه نگاه می کند و تلاش فراوان به خرج می دهد و گاهی نسبت هم به حل مسایل بی اعتنا می شود. رفت و برگشت در حالات و رفتار نوجوان به روشنی مشاهده می شود.</a:t>
            </a:r>
            <a:endParaRPr lang="fa-IR" sz="2400" dirty="0"/>
          </a:p>
        </p:txBody>
      </p:sp>
    </p:spTree>
    <p:extLst>
      <p:ext uri="{BB962C8B-B14F-4D97-AF65-F5344CB8AC3E}">
        <p14:creationId xmlns:p14="http://schemas.microsoft.com/office/powerpoint/2010/main" val="617115648"/>
      </p:ext>
    </p:extLst>
  </p:cSld>
  <p:clrMapOvr>
    <a:masterClrMapping/>
  </p:clrMapOvr>
  <p:transition spd="slow">
    <p:randomBar dir="vert"/>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1720" y="836712"/>
            <a:ext cx="4572000" cy="3970318"/>
          </a:xfrm>
          <a:prstGeom prst="rect">
            <a:avLst/>
          </a:prstGeom>
        </p:spPr>
        <p:txBody>
          <a:bodyPr>
            <a:spAutoFit/>
          </a:bodyPr>
          <a:lstStyle/>
          <a:p>
            <a:r>
              <a:rPr lang="fa-IR" sz="2800" dirty="0" smtClean="0"/>
              <a:t>خلاصه این که نوجوانی یک دوره مهم از زندگی، بعد از کودکی و قبل از بزرگسالی است. فرایند انتقال از کودکی به بزرگسالی دشوار و پرکشمکش است. نوجوان از یک سو با سرعت بی سابقه ای بلوغ جسمی و جنسی را طی می کند و از سوی دیگر خانواده و فرهنگ و جامعه از او می خواهند که مستقل باشد.</a:t>
            </a:r>
            <a:endParaRPr lang="fa-IR" sz="2800" dirty="0"/>
          </a:p>
        </p:txBody>
      </p:sp>
    </p:spTree>
    <p:extLst>
      <p:ext uri="{BB962C8B-B14F-4D97-AF65-F5344CB8AC3E}">
        <p14:creationId xmlns:p14="http://schemas.microsoft.com/office/powerpoint/2010/main" val="263746574"/>
      </p:ext>
    </p:extLst>
  </p:cSld>
  <p:clrMapOvr>
    <a:masterClrMapping/>
  </p:clrMapOvr>
  <mc:AlternateContent xmlns:mc="http://schemas.openxmlformats.org/markup-compatibility/2006" xmlns:p14="http://schemas.microsoft.com/office/powerpoint/2010/main">
    <mc:Choice Requires="p14">
      <p:transition spd="slow" p14:dur="800">
        <p:circle/>
        <p:sndAc>
          <p:stSnd>
            <p:snd r:embed="rId2" name="chimes.wav"/>
          </p:stSnd>
        </p:sndAc>
      </p:transition>
    </mc:Choice>
    <mc:Fallback xmlns="">
      <p:transition spd="slow">
        <p:circle/>
        <p:sndAc>
          <p:stSnd>
            <p:snd r:embed="rId3"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64704"/>
            <a:ext cx="4572000" cy="4401205"/>
          </a:xfrm>
          <a:prstGeom prst="rect">
            <a:avLst/>
          </a:prstGeom>
        </p:spPr>
        <p:txBody>
          <a:bodyPr>
            <a:spAutoFit/>
          </a:bodyPr>
          <a:lstStyle/>
          <a:p>
            <a:r>
              <a:rPr lang="fa-IR" sz="2800" dirty="0" smtClean="0"/>
              <a:t>پرخاشگری و خشونت در نوجوانان دو دلیل عمده دارد. یکی این که بسیاری از نوجوانان برای مقابله با تهدیدهای جسمی و روانی محیط به خشونت روی می آورند. یعنی وقتی در محیط زندگی نوجوان شامل خانه, مدرسه و کوچه و خیابان خشونت حاکم باشد, نوجوان هم یاد می گیرد برای مقابله با تهدیدهای مستمر زندگی به خشونت متوسل شود</a:t>
            </a:r>
            <a:endParaRPr lang="fa-IR" sz="2800" dirty="0"/>
          </a:p>
        </p:txBody>
      </p:sp>
    </p:spTree>
    <p:extLst>
      <p:ext uri="{BB962C8B-B14F-4D97-AF65-F5344CB8AC3E}">
        <p14:creationId xmlns:p14="http://schemas.microsoft.com/office/powerpoint/2010/main" val="228081768"/>
      </p:ext>
    </p:extLst>
  </p:cSld>
  <p:clrMapOvr>
    <a:masterClrMapping/>
  </p:clrMapOvr>
  <mc:AlternateContent xmlns:mc="http://schemas.openxmlformats.org/markup-compatibility/2006" xmlns:p14="http://schemas.microsoft.com/office/powerpoint/2010/main">
    <mc:Choice Requires="p14">
      <p:transition spd="slow" p14:dur="1200">
        <p14:prism dir="r"/>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54718" y="1052736"/>
            <a:ext cx="4572000" cy="3970318"/>
          </a:xfrm>
          <a:prstGeom prst="rect">
            <a:avLst/>
          </a:prstGeom>
        </p:spPr>
        <p:txBody>
          <a:bodyPr>
            <a:spAutoFit/>
          </a:bodyPr>
          <a:lstStyle/>
          <a:p>
            <a:r>
              <a:rPr lang="fa-IR" sz="2800" dirty="0" smtClean="0"/>
              <a:t>علت دیگر پرخاشگری و خشونت در نوجوانان اختلالات روانی بعضی از آنها است. نوجوانانی که از نظر روانی دچار اختلال هستند و غالباً نسبت به افراد بزرگسال و همسالانشان احساس بدبینی و بدگمانی دارند, به این دلیل برای حفاظت روانی از خود به پرخاشگری و خشونت روی می آورند.</a:t>
            </a:r>
            <a:endParaRPr lang="fa-IR" sz="2800" dirty="0"/>
          </a:p>
        </p:txBody>
      </p:sp>
    </p:spTree>
    <p:extLst>
      <p:ext uri="{BB962C8B-B14F-4D97-AF65-F5344CB8AC3E}">
        <p14:creationId xmlns:p14="http://schemas.microsoft.com/office/powerpoint/2010/main" val="417016096"/>
      </p:ext>
    </p:extLst>
  </p:cSld>
  <p:clrMapOvr>
    <a:masterClrMapping/>
  </p:clrMapOvr>
  <mc:AlternateContent xmlns:mc="http://schemas.openxmlformats.org/markup-compatibility/2006" xmlns:p14="http://schemas.microsoft.com/office/powerpoint/2010/main">
    <mc:Choice Requires="p14">
      <p:transition spd="slow" p14:dur="1400">
        <p14:doors dir="vert"/>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55</TotalTime>
  <Words>1357</Words>
  <Application>Microsoft Office PowerPoint</Application>
  <PresentationFormat>On-screen Show (4:3)</PresentationFormat>
  <Paragraphs>37</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Tahoma</vt:lpstr>
      <vt:lpstr>Trebuchet MS</vt:lpstr>
      <vt:lpstr>Wingdings</vt:lpstr>
      <vt:lpstr>Wingdings 2</vt:lpstr>
      <vt:lpstr>Opulent</vt:lpstr>
      <vt:lpstr>به نام خدا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پایان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Hamid</dc:creator>
  <cp:lastModifiedBy>ali.saeedi</cp:lastModifiedBy>
  <cp:revision>7</cp:revision>
  <dcterms:created xsi:type="dcterms:W3CDTF">2014-11-13T20:38:55Z</dcterms:created>
  <dcterms:modified xsi:type="dcterms:W3CDTF">2016-12-17T20:51:51Z</dcterms:modified>
</cp:coreProperties>
</file>