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6"/>
  </p:notesMasterIdLst>
  <p:sldIdLst>
    <p:sldId id="257" r:id="rId2"/>
    <p:sldId id="260" r:id="rId3"/>
    <p:sldId id="339" r:id="rId4"/>
    <p:sldId id="338" r:id="rId5"/>
    <p:sldId id="366" r:id="rId6"/>
    <p:sldId id="313" r:id="rId7"/>
    <p:sldId id="332" r:id="rId8"/>
    <p:sldId id="274" r:id="rId9"/>
    <p:sldId id="275" r:id="rId10"/>
    <p:sldId id="376" r:id="rId11"/>
    <p:sldId id="377" r:id="rId12"/>
    <p:sldId id="378" r:id="rId13"/>
    <p:sldId id="379" r:id="rId14"/>
    <p:sldId id="279" r:id="rId15"/>
    <p:sldId id="280" r:id="rId16"/>
    <p:sldId id="380" r:id="rId17"/>
    <p:sldId id="381" r:id="rId18"/>
    <p:sldId id="382" r:id="rId19"/>
    <p:sldId id="383" r:id="rId20"/>
    <p:sldId id="287" r:id="rId21"/>
    <p:sldId id="288" r:id="rId22"/>
    <p:sldId id="292" r:id="rId23"/>
    <p:sldId id="384" r:id="rId24"/>
    <p:sldId id="385" r:id="rId25"/>
    <p:sldId id="386" r:id="rId26"/>
    <p:sldId id="387" r:id="rId27"/>
    <p:sldId id="388" r:id="rId28"/>
    <p:sldId id="389" r:id="rId29"/>
    <p:sldId id="390" r:id="rId30"/>
    <p:sldId id="391" r:id="rId31"/>
    <p:sldId id="392" r:id="rId32"/>
    <p:sldId id="393" r:id="rId33"/>
    <p:sldId id="295"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21" r:id="rId54"/>
    <p:sldId id="422" r:id="rId55"/>
    <p:sldId id="423" r:id="rId56"/>
    <p:sldId id="424" r:id="rId57"/>
    <p:sldId id="425" r:id="rId58"/>
    <p:sldId id="431" r:id="rId59"/>
    <p:sldId id="432" r:id="rId60"/>
    <p:sldId id="433" r:id="rId61"/>
    <p:sldId id="434" r:id="rId62"/>
    <p:sldId id="435" r:id="rId63"/>
    <p:sldId id="436" r:id="rId64"/>
    <p:sldId id="347" r:id="rId65"/>
  </p:sldIdLst>
  <p:sldSz cx="9144000" cy="6858000" type="screen4x3"/>
  <p:notesSz cx="6858000" cy="9144000"/>
  <p:custShowLst>
    <p:custShow name="Custom Show 1" id="0">
      <p:sldLst/>
    </p:custShow>
  </p:custShowLst>
  <p:defaultTextStyle>
    <a:defPPr>
      <a:defRPr lang="fa-I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8D3"/>
    <a:srgbClr val="007E39"/>
    <a:srgbClr val="D77023"/>
    <a:srgbClr val="C7A1E3"/>
    <a:srgbClr val="FF6699"/>
    <a:srgbClr val="B482DA"/>
    <a:srgbClr val="FF7C80"/>
    <a:srgbClr val="83A3DD"/>
    <a:srgbClr val="517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86406" autoAdjust="0"/>
  </p:normalViewPr>
  <p:slideViewPr>
    <p:cSldViewPr>
      <p:cViewPr varScale="1">
        <p:scale>
          <a:sx n="56" d="100"/>
          <a:sy n="56" d="100"/>
        </p:scale>
        <p:origin x="-1458" y="-96"/>
      </p:cViewPr>
      <p:guideLst>
        <p:guide orient="horz" pos="2160"/>
        <p:guide pos="2880"/>
      </p:guideLst>
    </p:cSldViewPr>
  </p:slideViewPr>
  <p:outlineViewPr>
    <p:cViewPr>
      <p:scale>
        <a:sx n="33" d="100"/>
        <a:sy n="33" d="100"/>
      </p:scale>
      <p:origin x="96" y="23864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1852A-DA40-4016-9EE7-7231A2A634AF}" type="doc">
      <dgm:prSet loTypeId="urn:microsoft.com/office/officeart/2005/8/layout/vProcess5" loCatId="process" qsTypeId="urn:microsoft.com/office/officeart/2005/8/quickstyle/3d2" qsCatId="3D" csTypeId="urn:microsoft.com/office/officeart/2005/8/colors/colorful4" csCatId="colorful" phldr="1"/>
      <dgm:spPr/>
      <dgm:t>
        <a:bodyPr/>
        <a:lstStyle/>
        <a:p>
          <a:endParaRPr lang="en-US"/>
        </a:p>
      </dgm:t>
    </dgm:pt>
    <dgm:pt modelId="{73434C9D-D88C-4D4E-B681-474D7E18745A}">
      <dgm:prSet phldrT="[Text]" custT="1"/>
      <dgm:spPr/>
      <dgm:t>
        <a:bodyPr/>
        <a:lstStyle/>
        <a:p>
          <a:pPr algn="r" rtl="1"/>
          <a:r>
            <a:rPr lang="fa-IR" sz="2200" b="1" dirty="0" smtClean="0">
              <a:cs typeface="B Nazanin" pitchFamily="2" charset="-78"/>
            </a:rPr>
            <a:t>کفایت: آیا ابزارها کار می کنند؟ آیا سیستم کار می کند؟آیا فرایند تبدیل </a:t>
          </a:r>
          <a:r>
            <a:rPr lang="en-US" sz="2200" b="1" dirty="0" smtClean="0">
              <a:cs typeface="B Nazanin" pitchFamily="2" charset="-78"/>
            </a:rPr>
            <a:t>T</a:t>
          </a:r>
          <a:r>
            <a:rPr lang="fa-IR" sz="2200" b="1" dirty="0" smtClean="0">
              <a:cs typeface="B Nazanin" pitchFamily="2" charset="-78"/>
            </a:rPr>
            <a:t> درست کار می کند و نتایج مورد انتظار حاصل می شود؟</a:t>
          </a:r>
          <a:endParaRPr lang="en-US" sz="2200" b="1" dirty="0">
            <a:cs typeface="B Nazanin" pitchFamily="2" charset="-78"/>
          </a:endParaRPr>
        </a:p>
      </dgm:t>
    </dgm:pt>
    <dgm:pt modelId="{19233278-AF04-48A3-BBBA-B1A28E819F4C}" type="parTrans" cxnId="{19A32587-44B5-45A6-B4E2-A3BD14868528}">
      <dgm:prSet/>
      <dgm:spPr/>
      <dgm:t>
        <a:bodyPr/>
        <a:lstStyle/>
        <a:p>
          <a:pPr algn="r" rtl="1"/>
          <a:endParaRPr lang="en-US" sz="2200" b="1">
            <a:cs typeface="B Nazanin" pitchFamily="2" charset="-78"/>
          </a:endParaRPr>
        </a:p>
      </dgm:t>
    </dgm:pt>
    <dgm:pt modelId="{F81C46DB-CC18-468C-9FF5-01FF343BF03C}" type="sibTrans" cxnId="{19A32587-44B5-45A6-B4E2-A3BD14868528}">
      <dgm:prSet custT="1"/>
      <dgm:spPr/>
      <dgm:t>
        <a:bodyPr/>
        <a:lstStyle/>
        <a:p>
          <a:pPr algn="r" rtl="1"/>
          <a:endParaRPr lang="en-US" sz="2200" b="1">
            <a:cs typeface="B Nazanin" pitchFamily="2" charset="-78"/>
          </a:endParaRPr>
        </a:p>
      </dgm:t>
    </dgm:pt>
    <dgm:pt modelId="{1C7E2946-EA33-40A1-8F45-530D6E115233}">
      <dgm:prSet phldrT="[Text]" custT="1"/>
      <dgm:spPr>
        <a:solidFill>
          <a:schemeClr val="accent3">
            <a:lumMod val="60000"/>
            <a:lumOff val="40000"/>
          </a:schemeClr>
        </a:solidFill>
      </dgm:spPr>
      <dgm:t>
        <a:bodyPr/>
        <a:lstStyle/>
        <a:p>
          <a:pPr algn="r" rtl="1"/>
          <a:r>
            <a:rPr lang="fa-IR" sz="2200" b="1" dirty="0" smtClean="0">
              <a:cs typeface="B Nazanin" pitchFamily="2" charset="-78"/>
            </a:rPr>
            <a:t>کارایی: آیا تبدیل از طریق حداقل منابع انجام می شود؟</a:t>
          </a:r>
          <a:endParaRPr lang="en-US" sz="2200" b="1" dirty="0">
            <a:cs typeface="B Nazanin" pitchFamily="2" charset="-78"/>
          </a:endParaRPr>
        </a:p>
      </dgm:t>
    </dgm:pt>
    <dgm:pt modelId="{EA4D0E6F-CABD-47F5-B05A-AFF790778460}" type="parTrans" cxnId="{BC48D5DA-3D58-46AD-A9CD-179AD450B6F1}">
      <dgm:prSet/>
      <dgm:spPr/>
      <dgm:t>
        <a:bodyPr/>
        <a:lstStyle/>
        <a:p>
          <a:pPr algn="r" rtl="1"/>
          <a:endParaRPr lang="en-US" sz="2200" b="1">
            <a:cs typeface="B Nazanin" pitchFamily="2" charset="-78"/>
          </a:endParaRPr>
        </a:p>
      </dgm:t>
    </dgm:pt>
    <dgm:pt modelId="{FAD20152-DE40-48A6-9951-E717AF8FB07C}" type="sibTrans" cxnId="{BC48D5DA-3D58-46AD-A9CD-179AD450B6F1}">
      <dgm:prSet custT="1"/>
      <dgm:spPr/>
      <dgm:t>
        <a:bodyPr/>
        <a:lstStyle/>
        <a:p>
          <a:pPr algn="r" rtl="1"/>
          <a:endParaRPr lang="en-US" sz="2200" b="1">
            <a:cs typeface="B Nazanin" pitchFamily="2" charset="-78"/>
          </a:endParaRPr>
        </a:p>
      </dgm:t>
    </dgm:pt>
    <dgm:pt modelId="{57393ADF-FF0D-4F51-AA43-A3D39B3F6D55}">
      <dgm:prSet phldrT="[Text]" custT="1"/>
      <dgm:spPr>
        <a:solidFill>
          <a:schemeClr val="bg2">
            <a:lumMod val="50000"/>
          </a:schemeClr>
        </a:solidFill>
      </dgm:spPr>
      <dgm:t>
        <a:bodyPr/>
        <a:lstStyle/>
        <a:p>
          <a:pPr algn="r" rtl="1"/>
          <a:r>
            <a:rPr lang="fa-IR" sz="2200" b="1" dirty="0" smtClean="0">
              <a:cs typeface="B Nazanin" pitchFamily="2" charset="-78"/>
            </a:rPr>
            <a:t>اثر بخشی: آیا این تبدیل بهترین راه برای دست یابی به اهداف بالاتری است که سیستم در آنها فعالیت می کند؟</a:t>
          </a:r>
          <a:endParaRPr lang="en-US" sz="2200" b="1" dirty="0">
            <a:cs typeface="B Nazanin" pitchFamily="2" charset="-78"/>
          </a:endParaRPr>
        </a:p>
      </dgm:t>
    </dgm:pt>
    <dgm:pt modelId="{59D8C24C-D852-4503-B8EE-8100CB88FE56}" type="parTrans" cxnId="{EFF79AE3-0ED0-4307-9E66-CC08FBF9D728}">
      <dgm:prSet/>
      <dgm:spPr/>
      <dgm:t>
        <a:bodyPr/>
        <a:lstStyle/>
        <a:p>
          <a:pPr algn="r" rtl="1"/>
          <a:endParaRPr lang="en-US" sz="2200" b="1">
            <a:cs typeface="B Nazanin" pitchFamily="2" charset="-78"/>
          </a:endParaRPr>
        </a:p>
      </dgm:t>
    </dgm:pt>
    <dgm:pt modelId="{C1CA2CC9-0FAD-4C15-A824-08BBF7374CC0}" type="sibTrans" cxnId="{EFF79AE3-0ED0-4307-9E66-CC08FBF9D728}">
      <dgm:prSet/>
      <dgm:spPr/>
      <dgm:t>
        <a:bodyPr/>
        <a:lstStyle/>
        <a:p>
          <a:pPr algn="r" rtl="1"/>
          <a:endParaRPr lang="en-US" sz="2200" b="1">
            <a:cs typeface="B Nazanin" pitchFamily="2" charset="-78"/>
          </a:endParaRPr>
        </a:p>
      </dgm:t>
    </dgm:pt>
    <dgm:pt modelId="{0C246A64-38D9-4967-9298-B0E10B6106F6}" type="pres">
      <dgm:prSet presAssocID="{BD41852A-DA40-4016-9EE7-7231A2A634AF}" presName="outerComposite" presStyleCnt="0">
        <dgm:presLayoutVars>
          <dgm:chMax val="5"/>
          <dgm:dir val="rev"/>
          <dgm:resizeHandles val="exact"/>
        </dgm:presLayoutVars>
      </dgm:prSet>
      <dgm:spPr/>
      <dgm:t>
        <a:bodyPr/>
        <a:lstStyle/>
        <a:p>
          <a:endParaRPr lang="en-US"/>
        </a:p>
      </dgm:t>
    </dgm:pt>
    <dgm:pt modelId="{1E3E669C-E590-4C76-A4C8-3D29243317AE}" type="pres">
      <dgm:prSet presAssocID="{BD41852A-DA40-4016-9EE7-7231A2A634AF}" presName="dummyMaxCanvas" presStyleCnt="0">
        <dgm:presLayoutVars/>
      </dgm:prSet>
      <dgm:spPr/>
    </dgm:pt>
    <dgm:pt modelId="{E4300EB0-D255-478F-8FA0-361B19D1743E}" type="pres">
      <dgm:prSet presAssocID="{BD41852A-DA40-4016-9EE7-7231A2A634AF}" presName="ThreeNodes_1" presStyleLbl="node1" presStyleIdx="0" presStyleCnt="3" custLinFactNeighborY="-3132">
        <dgm:presLayoutVars>
          <dgm:bulletEnabled val="1"/>
        </dgm:presLayoutVars>
      </dgm:prSet>
      <dgm:spPr/>
      <dgm:t>
        <a:bodyPr/>
        <a:lstStyle/>
        <a:p>
          <a:endParaRPr lang="en-US"/>
        </a:p>
      </dgm:t>
    </dgm:pt>
    <dgm:pt modelId="{64D9A896-D0BE-4023-8341-E4E97DEAF821}" type="pres">
      <dgm:prSet presAssocID="{BD41852A-DA40-4016-9EE7-7231A2A634AF}" presName="ThreeNodes_2" presStyleLbl="node1" presStyleIdx="1" presStyleCnt="3">
        <dgm:presLayoutVars>
          <dgm:bulletEnabled val="1"/>
        </dgm:presLayoutVars>
      </dgm:prSet>
      <dgm:spPr/>
      <dgm:t>
        <a:bodyPr/>
        <a:lstStyle/>
        <a:p>
          <a:endParaRPr lang="en-US"/>
        </a:p>
      </dgm:t>
    </dgm:pt>
    <dgm:pt modelId="{5F33EBDB-5CD3-4E1C-AE64-A72E63943059}" type="pres">
      <dgm:prSet presAssocID="{BD41852A-DA40-4016-9EE7-7231A2A634AF}" presName="ThreeNodes_3" presStyleLbl="node1" presStyleIdx="2" presStyleCnt="3">
        <dgm:presLayoutVars>
          <dgm:bulletEnabled val="1"/>
        </dgm:presLayoutVars>
      </dgm:prSet>
      <dgm:spPr/>
      <dgm:t>
        <a:bodyPr/>
        <a:lstStyle/>
        <a:p>
          <a:endParaRPr lang="en-US"/>
        </a:p>
      </dgm:t>
    </dgm:pt>
    <dgm:pt modelId="{631B9FD3-FA17-486E-B479-1951843C1060}" type="pres">
      <dgm:prSet presAssocID="{BD41852A-DA40-4016-9EE7-7231A2A634AF}" presName="ThreeConn_1-2" presStyleLbl="fgAccFollowNode1" presStyleIdx="0" presStyleCnt="2">
        <dgm:presLayoutVars>
          <dgm:bulletEnabled val="1"/>
        </dgm:presLayoutVars>
      </dgm:prSet>
      <dgm:spPr/>
      <dgm:t>
        <a:bodyPr/>
        <a:lstStyle/>
        <a:p>
          <a:endParaRPr lang="en-US"/>
        </a:p>
      </dgm:t>
    </dgm:pt>
    <dgm:pt modelId="{250DC8A1-680D-453E-A118-050A75D0F937}" type="pres">
      <dgm:prSet presAssocID="{BD41852A-DA40-4016-9EE7-7231A2A634AF}" presName="ThreeConn_2-3" presStyleLbl="fgAccFollowNode1" presStyleIdx="1" presStyleCnt="2">
        <dgm:presLayoutVars>
          <dgm:bulletEnabled val="1"/>
        </dgm:presLayoutVars>
      </dgm:prSet>
      <dgm:spPr/>
      <dgm:t>
        <a:bodyPr/>
        <a:lstStyle/>
        <a:p>
          <a:endParaRPr lang="en-US"/>
        </a:p>
      </dgm:t>
    </dgm:pt>
    <dgm:pt modelId="{636600D8-2A3E-4832-8CEE-6A0A5F23D548}" type="pres">
      <dgm:prSet presAssocID="{BD41852A-DA40-4016-9EE7-7231A2A634AF}" presName="ThreeNodes_1_text" presStyleLbl="node1" presStyleIdx="2" presStyleCnt="3">
        <dgm:presLayoutVars>
          <dgm:bulletEnabled val="1"/>
        </dgm:presLayoutVars>
      </dgm:prSet>
      <dgm:spPr/>
      <dgm:t>
        <a:bodyPr/>
        <a:lstStyle/>
        <a:p>
          <a:endParaRPr lang="en-US"/>
        </a:p>
      </dgm:t>
    </dgm:pt>
    <dgm:pt modelId="{93EC69E4-2136-45FE-B732-CE613AAEE3DF}" type="pres">
      <dgm:prSet presAssocID="{BD41852A-DA40-4016-9EE7-7231A2A634AF}" presName="ThreeNodes_2_text" presStyleLbl="node1" presStyleIdx="2" presStyleCnt="3">
        <dgm:presLayoutVars>
          <dgm:bulletEnabled val="1"/>
        </dgm:presLayoutVars>
      </dgm:prSet>
      <dgm:spPr/>
      <dgm:t>
        <a:bodyPr/>
        <a:lstStyle/>
        <a:p>
          <a:endParaRPr lang="en-US"/>
        </a:p>
      </dgm:t>
    </dgm:pt>
    <dgm:pt modelId="{100F7867-F08C-4F79-8590-35E90DE74DB2}" type="pres">
      <dgm:prSet presAssocID="{BD41852A-DA40-4016-9EE7-7231A2A634AF}" presName="ThreeNodes_3_text" presStyleLbl="node1" presStyleIdx="2" presStyleCnt="3">
        <dgm:presLayoutVars>
          <dgm:bulletEnabled val="1"/>
        </dgm:presLayoutVars>
      </dgm:prSet>
      <dgm:spPr/>
      <dgm:t>
        <a:bodyPr/>
        <a:lstStyle/>
        <a:p>
          <a:endParaRPr lang="en-US"/>
        </a:p>
      </dgm:t>
    </dgm:pt>
  </dgm:ptLst>
  <dgm:cxnLst>
    <dgm:cxn modelId="{5F59FC7A-4ECF-4D27-B8CF-A9CF032C9A28}" type="presOf" srcId="{73434C9D-D88C-4D4E-B681-474D7E18745A}" destId="{E4300EB0-D255-478F-8FA0-361B19D1743E}" srcOrd="0" destOrd="0" presId="urn:microsoft.com/office/officeart/2005/8/layout/vProcess5"/>
    <dgm:cxn modelId="{EFF79AE3-0ED0-4307-9E66-CC08FBF9D728}" srcId="{BD41852A-DA40-4016-9EE7-7231A2A634AF}" destId="{57393ADF-FF0D-4F51-AA43-A3D39B3F6D55}" srcOrd="2" destOrd="0" parTransId="{59D8C24C-D852-4503-B8EE-8100CB88FE56}" sibTransId="{C1CA2CC9-0FAD-4C15-A824-08BBF7374CC0}"/>
    <dgm:cxn modelId="{19A32587-44B5-45A6-B4E2-A3BD14868528}" srcId="{BD41852A-DA40-4016-9EE7-7231A2A634AF}" destId="{73434C9D-D88C-4D4E-B681-474D7E18745A}" srcOrd="0" destOrd="0" parTransId="{19233278-AF04-48A3-BBBA-B1A28E819F4C}" sibTransId="{F81C46DB-CC18-468C-9FF5-01FF343BF03C}"/>
    <dgm:cxn modelId="{2AB8E48A-0493-40E2-9958-039ED45A297E}" type="presOf" srcId="{1C7E2946-EA33-40A1-8F45-530D6E115233}" destId="{93EC69E4-2136-45FE-B732-CE613AAEE3DF}" srcOrd="1" destOrd="0" presId="urn:microsoft.com/office/officeart/2005/8/layout/vProcess5"/>
    <dgm:cxn modelId="{83A27834-AAE1-4BC2-85DC-EF91EEFA51BD}" type="presOf" srcId="{BD41852A-DA40-4016-9EE7-7231A2A634AF}" destId="{0C246A64-38D9-4967-9298-B0E10B6106F6}" srcOrd="0" destOrd="0" presId="urn:microsoft.com/office/officeart/2005/8/layout/vProcess5"/>
    <dgm:cxn modelId="{778A530D-26F3-4044-91A5-564D5423B70D}" type="presOf" srcId="{57393ADF-FF0D-4F51-AA43-A3D39B3F6D55}" destId="{5F33EBDB-5CD3-4E1C-AE64-A72E63943059}" srcOrd="0" destOrd="0" presId="urn:microsoft.com/office/officeart/2005/8/layout/vProcess5"/>
    <dgm:cxn modelId="{0E7DCA52-EE1E-4841-940A-4E56033DECED}" type="presOf" srcId="{FAD20152-DE40-48A6-9951-E717AF8FB07C}" destId="{250DC8A1-680D-453E-A118-050A75D0F937}" srcOrd="0" destOrd="0" presId="urn:microsoft.com/office/officeart/2005/8/layout/vProcess5"/>
    <dgm:cxn modelId="{BC48D5DA-3D58-46AD-A9CD-179AD450B6F1}" srcId="{BD41852A-DA40-4016-9EE7-7231A2A634AF}" destId="{1C7E2946-EA33-40A1-8F45-530D6E115233}" srcOrd="1" destOrd="0" parTransId="{EA4D0E6F-CABD-47F5-B05A-AFF790778460}" sibTransId="{FAD20152-DE40-48A6-9951-E717AF8FB07C}"/>
    <dgm:cxn modelId="{A409358D-A5AC-4EA8-A509-E1723D067635}" type="presOf" srcId="{1C7E2946-EA33-40A1-8F45-530D6E115233}" destId="{64D9A896-D0BE-4023-8341-E4E97DEAF821}" srcOrd="0" destOrd="0" presId="urn:microsoft.com/office/officeart/2005/8/layout/vProcess5"/>
    <dgm:cxn modelId="{530C6A7C-B7ED-48BE-8656-252FD501A539}" type="presOf" srcId="{F81C46DB-CC18-468C-9FF5-01FF343BF03C}" destId="{631B9FD3-FA17-486E-B479-1951843C1060}" srcOrd="0" destOrd="0" presId="urn:microsoft.com/office/officeart/2005/8/layout/vProcess5"/>
    <dgm:cxn modelId="{BA6B568F-C0AF-47C8-BC75-91719FDBEDE5}" type="presOf" srcId="{73434C9D-D88C-4D4E-B681-474D7E18745A}" destId="{636600D8-2A3E-4832-8CEE-6A0A5F23D548}" srcOrd="1" destOrd="0" presId="urn:microsoft.com/office/officeart/2005/8/layout/vProcess5"/>
    <dgm:cxn modelId="{96383665-2373-4DFC-9D13-E9F20D83EE23}" type="presOf" srcId="{57393ADF-FF0D-4F51-AA43-A3D39B3F6D55}" destId="{100F7867-F08C-4F79-8590-35E90DE74DB2}" srcOrd="1" destOrd="0" presId="urn:microsoft.com/office/officeart/2005/8/layout/vProcess5"/>
    <dgm:cxn modelId="{EB192CD7-151E-471A-9C68-CC63FD833D6D}" type="presParOf" srcId="{0C246A64-38D9-4967-9298-B0E10B6106F6}" destId="{1E3E669C-E590-4C76-A4C8-3D29243317AE}" srcOrd="0" destOrd="0" presId="urn:microsoft.com/office/officeart/2005/8/layout/vProcess5"/>
    <dgm:cxn modelId="{9284EFCF-4C6B-4B23-B248-5D71FA720974}" type="presParOf" srcId="{0C246A64-38D9-4967-9298-B0E10B6106F6}" destId="{E4300EB0-D255-478F-8FA0-361B19D1743E}" srcOrd="1" destOrd="0" presId="urn:microsoft.com/office/officeart/2005/8/layout/vProcess5"/>
    <dgm:cxn modelId="{69A27254-C362-4F7E-8FE6-991C3E615593}" type="presParOf" srcId="{0C246A64-38D9-4967-9298-B0E10B6106F6}" destId="{64D9A896-D0BE-4023-8341-E4E97DEAF821}" srcOrd="2" destOrd="0" presId="urn:microsoft.com/office/officeart/2005/8/layout/vProcess5"/>
    <dgm:cxn modelId="{27E41753-D13C-427B-A29F-B9E46E570949}" type="presParOf" srcId="{0C246A64-38D9-4967-9298-B0E10B6106F6}" destId="{5F33EBDB-5CD3-4E1C-AE64-A72E63943059}" srcOrd="3" destOrd="0" presId="urn:microsoft.com/office/officeart/2005/8/layout/vProcess5"/>
    <dgm:cxn modelId="{89C5107A-DDC5-41A6-A559-DDB785771C0D}" type="presParOf" srcId="{0C246A64-38D9-4967-9298-B0E10B6106F6}" destId="{631B9FD3-FA17-486E-B479-1951843C1060}" srcOrd="4" destOrd="0" presId="urn:microsoft.com/office/officeart/2005/8/layout/vProcess5"/>
    <dgm:cxn modelId="{3268BDC4-8E6D-450B-B9DE-678107BF8351}" type="presParOf" srcId="{0C246A64-38D9-4967-9298-B0E10B6106F6}" destId="{250DC8A1-680D-453E-A118-050A75D0F937}" srcOrd="5" destOrd="0" presId="urn:microsoft.com/office/officeart/2005/8/layout/vProcess5"/>
    <dgm:cxn modelId="{93F322EB-48DE-4DBB-AC02-1E41BCDB5BED}" type="presParOf" srcId="{0C246A64-38D9-4967-9298-B0E10B6106F6}" destId="{636600D8-2A3E-4832-8CEE-6A0A5F23D548}" srcOrd="6" destOrd="0" presId="urn:microsoft.com/office/officeart/2005/8/layout/vProcess5"/>
    <dgm:cxn modelId="{92272050-4A64-48B3-A02E-A629232E1C6B}" type="presParOf" srcId="{0C246A64-38D9-4967-9298-B0E10B6106F6}" destId="{93EC69E4-2136-45FE-B732-CE613AAEE3DF}" srcOrd="7" destOrd="0" presId="urn:microsoft.com/office/officeart/2005/8/layout/vProcess5"/>
    <dgm:cxn modelId="{14879D5F-FC2D-4A4F-BA31-7BBCF24BA6E6}" type="presParOf" srcId="{0C246A64-38D9-4967-9298-B0E10B6106F6}" destId="{100F7867-F08C-4F79-8590-35E90DE74DB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00EB0-D255-478F-8FA0-361B19D1743E}">
      <dsp:nvSpPr>
        <dsp:cNvPr id="0" name=""/>
        <dsp:cNvSpPr/>
      </dsp:nvSpPr>
      <dsp:spPr>
        <a:xfrm>
          <a:off x="1223009" y="0"/>
          <a:ext cx="6930390" cy="1104900"/>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b="1" kern="1200" dirty="0" smtClean="0">
              <a:cs typeface="B Nazanin" pitchFamily="2" charset="-78"/>
            </a:rPr>
            <a:t>کفایت: آیا ابزارها کار می کنند؟ آیا سیستم کار می کند؟آیا فرایند تبدیل </a:t>
          </a:r>
          <a:r>
            <a:rPr lang="en-US" sz="2200" b="1" kern="1200" dirty="0" smtClean="0">
              <a:cs typeface="B Nazanin" pitchFamily="2" charset="-78"/>
            </a:rPr>
            <a:t>T</a:t>
          </a:r>
          <a:r>
            <a:rPr lang="fa-IR" sz="2200" b="1" kern="1200" dirty="0" smtClean="0">
              <a:cs typeface="B Nazanin" pitchFamily="2" charset="-78"/>
            </a:rPr>
            <a:t> درست کار می کند و نتایج مورد انتظار حاصل می شود؟</a:t>
          </a:r>
          <a:endParaRPr lang="en-US" sz="2200" b="1" kern="1200" dirty="0">
            <a:cs typeface="B Nazanin" pitchFamily="2" charset="-78"/>
          </a:endParaRPr>
        </a:p>
      </dsp:txBody>
      <dsp:txXfrm>
        <a:off x="2368557" y="32361"/>
        <a:ext cx="5752481" cy="1040178"/>
      </dsp:txXfrm>
    </dsp:sp>
    <dsp:sp modelId="{64D9A896-D0BE-4023-8341-E4E97DEAF821}">
      <dsp:nvSpPr>
        <dsp:cNvPr id="0" name=""/>
        <dsp:cNvSpPr/>
      </dsp:nvSpPr>
      <dsp:spPr>
        <a:xfrm>
          <a:off x="611504" y="1289049"/>
          <a:ext cx="6930390" cy="1104900"/>
        </a:xfrm>
        <a:prstGeom prst="roundRect">
          <a:avLst>
            <a:gd name="adj" fmla="val 10000"/>
          </a:avLst>
        </a:prstGeom>
        <a:solidFill>
          <a:schemeClr val="accent3">
            <a:lumMod val="60000"/>
            <a:lumOff val="4000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b="1" kern="1200" dirty="0" smtClean="0">
              <a:cs typeface="B Nazanin" pitchFamily="2" charset="-78"/>
            </a:rPr>
            <a:t>کارایی: آیا تبدیل از طریق حداقل منابع انجام می شود؟</a:t>
          </a:r>
          <a:endParaRPr lang="en-US" sz="2200" b="1" kern="1200" dirty="0">
            <a:cs typeface="B Nazanin" pitchFamily="2" charset="-78"/>
          </a:endParaRPr>
        </a:p>
      </dsp:txBody>
      <dsp:txXfrm>
        <a:off x="1973555" y="1321410"/>
        <a:ext cx="5535978" cy="1040178"/>
      </dsp:txXfrm>
    </dsp:sp>
    <dsp:sp modelId="{5F33EBDB-5CD3-4E1C-AE64-A72E63943059}">
      <dsp:nvSpPr>
        <dsp:cNvPr id="0" name=""/>
        <dsp:cNvSpPr/>
      </dsp:nvSpPr>
      <dsp:spPr>
        <a:xfrm>
          <a:off x="0" y="2578099"/>
          <a:ext cx="6930390" cy="1104900"/>
        </a:xfrm>
        <a:prstGeom prst="roundRect">
          <a:avLst>
            <a:gd name="adj" fmla="val 10000"/>
          </a:avLst>
        </a:prstGeom>
        <a:solidFill>
          <a:schemeClr val="bg2">
            <a:lumMod val="5000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fa-IR" sz="2200" b="1" kern="1200" dirty="0" smtClean="0">
              <a:cs typeface="B Nazanin" pitchFamily="2" charset="-78"/>
            </a:rPr>
            <a:t>اثر بخشی: آیا این تبدیل بهترین راه برای دست یابی به اهداف بالاتری است که سیستم در آنها فعالیت می کند؟</a:t>
          </a:r>
          <a:endParaRPr lang="en-US" sz="2200" b="1" kern="1200" dirty="0">
            <a:cs typeface="B Nazanin" pitchFamily="2" charset="-78"/>
          </a:endParaRPr>
        </a:p>
      </dsp:txBody>
      <dsp:txXfrm>
        <a:off x="1362050" y="2610460"/>
        <a:ext cx="5535978" cy="1040178"/>
      </dsp:txXfrm>
    </dsp:sp>
    <dsp:sp modelId="{631B9FD3-FA17-486E-B479-1951843C1060}">
      <dsp:nvSpPr>
        <dsp:cNvPr id="0" name=""/>
        <dsp:cNvSpPr/>
      </dsp:nvSpPr>
      <dsp:spPr>
        <a:xfrm>
          <a:off x="1223009" y="837882"/>
          <a:ext cx="718185" cy="71818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r" defTabSz="977900" rtl="1">
            <a:lnSpc>
              <a:spcPct val="90000"/>
            </a:lnSpc>
            <a:spcBef>
              <a:spcPct val="0"/>
            </a:spcBef>
            <a:spcAft>
              <a:spcPct val="35000"/>
            </a:spcAft>
          </a:pPr>
          <a:endParaRPr lang="en-US" sz="2200" b="1" kern="1200">
            <a:cs typeface="B Nazanin" pitchFamily="2" charset="-78"/>
          </a:endParaRPr>
        </a:p>
      </dsp:txBody>
      <dsp:txXfrm>
        <a:off x="1384601" y="837882"/>
        <a:ext cx="395001" cy="540434"/>
      </dsp:txXfrm>
    </dsp:sp>
    <dsp:sp modelId="{250DC8A1-680D-453E-A118-050A75D0F937}">
      <dsp:nvSpPr>
        <dsp:cNvPr id="0" name=""/>
        <dsp:cNvSpPr/>
      </dsp:nvSpPr>
      <dsp:spPr>
        <a:xfrm>
          <a:off x="611504" y="2119566"/>
          <a:ext cx="718185" cy="718185"/>
        </a:xfrm>
        <a:prstGeom prst="downArrow">
          <a:avLst>
            <a:gd name="adj1" fmla="val 55000"/>
            <a:gd name="adj2" fmla="val 45000"/>
          </a:avLst>
        </a:prstGeom>
        <a:solidFill>
          <a:schemeClr val="accent4">
            <a:tint val="40000"/>
            <a:alpha val="90000"/>
            <a:hueOff val="10892177"/>
            <a:satOff val="-57311"/>
            <a:lumOff val="2050"/>
            <a:alphaOff val="0"/>
          </a:schemeClr>
        </a:solidFill>
        <a:ln w="12700" cap="flat" cmpd="sng" algn="ctr">
          <a:solidFill>
            <a:schemeClr val="accent4">
              <a:tint val="40000"/>
              <a:alpha val="90000"/>
              <a:hueOff val="10892177"/>
              <a:satOff val="-57311"/>
              <a:lumOff val="205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r" defTabSz="977900" rtl="1">
            <a:lnSpc>
              <a:spcPct val="90000"/>
            </a:lnSpc>
            <a:spcBef>
              <a:spcPct val="0"/>
            </a:spcBef>
            <a:spcAft>
              <a:spcPct val="35000"/>
            </a:spcAft>
          </a:pPr>
          <a:endParaRPr lang="en-US" sz="2200" b="1" kern="1200">
            <a:cs typeface="B Nazanin" pitchFamily="2" charset="-78"/>
          </a:endParaRPr>
        </a:p>
      </dsp:txBody>
      <dsp:txXfrm>
        <a:off x="773096" y="2119566"/>
        <a:ext cx="395001" cy="5404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42BCD7F-0550-4A15-8FEB-733E6B194E40}" type="datetimeFigureOut">
              <a:rPr lang="fa-IR" smtClean="0"/>
              <a:pPr/>
              <a:t>1435/12/21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23D9EB7-0816-4745-BEB8-3DD0CA7E57C8}" type="slidenum">
              <a:rPr lang="fa-IR" smtClean="0"/>
              <a:pPr/>
              <a:t>‹#›</a:t>
            </a:fld>
            <a:endParaRPr lang="fa-IR"/>
          </a:p>
        </p:txBody>
      </p:sp>
    </p:spTree>
    <p:extLst>
      <p:ext uri="{BB962C8B-B14F-4D97-AF65-F5344CB8AC3E}">
        <p14:creationId xmlns:p14="http://schemas.microsoft.com/office/powerpoint/2010/main" val="2497123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sz="1200" dirty="0" smtClean="0">
              <a:cs typeface="Times New Roman" pitchFamily="18" charset="0"/>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b="0" kern="1200" dirty="0" smtClean="0">
              <a:solidFill>
                <a:schemeClr val="tx1"/>
              </a:solidFill>
              <a:latin typeface="+mn-lt"/>
              <a:ea typeface="+mn-ea"/>
              <a:cs typeface="+mn-cs"/>
            </a:endParaRPr>
          </a:p>
          <a:p>
            <a:endParaRPr lang="fa-IR" sz="1400" dirty="0"/>
          </a:p>
        </p:txBody>
      </p:sp>
      <p:sp>
        <p:nvSpPr>
          <p:cNvPr id="4" name="Slide Number Placeholder 3"/>
          <p:cNvSpPr>
            <a:spLocks noGrp="1"/>
          </p:cNvSpPr>
          <p:nvPr>
            <p:ph type="sldNum" sz="quarter" idx="10"/>
          </p:nvPr>
        </p:nvSpPr>
        <p:spPr/>
        <p:txBody>
          <a:bodyPr/>
          <a:lstStyle/>
          <a:p>
            <a:fld id="{B23D9EB7-0816-4745-BEB8-3DD0CA7E57C8}" type="slidenum">
              <a:rPr lang="fa-IR" smtClean="0"/>
              <a:pPr/>
              <a:t>2</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D9EB7-0816-4745-BEB8-3DD0CA7E57C8}" type="slidenum">
              <a:rPr lang="fa-IR" smtClean="0"/>
              <a:pPr/>
              <a:t>3</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ص208 </a:t>
            </a:r>
            <a:r>
              <a:rPr lang="en-US" dirty="0" smtClean="0"/>
              <a:t>recoverability</a:t>
            </a:r>
          </a:p>
          <a:p>
            <a:r>
              <a:rPr lang="fa-IR" dirty="0" smtClean="0"/>
              <a:t>یعنی</a:t>
            </a:r>
            <a:r>
              <a:rPr lang="fa-IR" baseline="0" dirty="0" smtClean="0"/>
              <a:t> کل فعالیت پژوهشگر (هم افکر و اقدام در </a:t>
            </a:r>
            <a:r>
              <a:rPr lang="en-US" baseline="0" dirty="0" err="1" smtClean="0"/>
              <a:t>ssm</a:t>
            </a:r>
            <a:r>
              <a:rPr lang="fa-IR" baseline="0" dirty="0" smtClean="0"/>
              <a:t>) به شکلی کاملا آشکار گردد که یک ناظر بیرونی بتواند کل فرآیند را دنبال کتد بداند که نتیجه چگونه اتفاق افتاده سپس اگر با اقدامات و تفاسیر مواق نبود بحث کند. شرط خاص برای تحقق بازیابی پذیریپژوهشگر پیش از شروع تحقیق چارچوب زبانی (معرفت شناسی ) در قالبی مطرح کند که آنچه که نتیجه کار دانش به حساب می آیددر آن قالب بیان شود. مثل </a:t>
            </a:r>
            <a:r>
              <a:rPr lang="en-US" baseline="0" dirty="0" err="1" smtClean="0"/>
              <a:t>catwoe</a:t>
            </a:r>
            <a:r>
              <a:rPr lang="fa-IR" baseline="0" dirty="0" smtClean="0"/>
              <a:t> تحلیل 1 و 2و 3 </a:t>
            </a:r>
            <a:r>
              <a:rPr lang="en-US" baseline="0" dirty="0" smtClean="0"/>
              <a:t> </a:t>
            </a:r>
            <a:r>
              <a:rPr lang="fa-IR" baseline="0" dirty="0" smtClean="0"/>
              <a:t>تعریف ریشه ای و...</a:t>
            </a:r>
            <a:endParaRPr lang="en-US" dirty="0"/>
          </a:p>
        </p:txBody>
      </p:sp>
      <p:sp>
        <p:nvSpPr>
          <p:cNvPr id="4" name="Slide Number Placeholder 3"/>
          <p:cNvSpPr>
            <a:spLocks noGrp="1"/>
          </p:cNvSpPr>
          <p:nvPr>
            <p:ph type="sldNum" sz="quarter" idx="10"/>
          </p:nvPr>
        </p:nvSpPr>
        <p:spPr/>
        <p:txBody>
          <a:bodyPr/>
          <a:lstStyle/>
          <a:p>
            <a:fld id="{B23D9EB7-0816-4745-BEB8-3DD0CA7E57C8}" type="slidenum">
              <a:rPr lang="fa-IR" smtClean="0"/>
              <a:pPr/>
              <a:t>5</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D9EB7-0816-4745-BEB8-3DD0CA7E57C8}" type="slidenum">
              <a:rPr lang="fa-IR" smtClean="0"/>
              <a:pPr/>
              <a:t>6</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B23D9EB7-0816-4745-BEB8-3DD0CA7E57C8}" type="slidenum">
              <a:rPr lang="fa-IR" smtClean="0"/>
              <a:pPr/>
              <a:t>14</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3D9EB7-0816-4745-BEB8-3DD0CA7E57C8}" type="slidenum">
              <a:rPr lang="fa-IR" smtClean="0"/>
              <a:pPr/>
              <a:t>23</a:t>
            </a:fld>
            <a:endParaRPr lang="fa-IR"/>
          </a:p>
        </p:txBody>
      </p:sp>
    </p:spTree>
    <p:extLst>
      <p:ext uri="{BB962C8B-B14F-4D97-AF65-F5344CB8AC3E}">
        <p14:creationId xmlns:p14="http://schemas.microsoft.com/office/powerpoint/2010/main" val="3825387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48ADC0-C2E3-4D3E-B3FA-E60F1A37D519}" type="slidenum">
              <a:rPr lang="en-GB" smtClean="0"/>
              <a:t>31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FA038BB1-1182-4F2D-8792-B7A1DAE7EA06}" type="datetimeFigureOut">
              <a:rPr lang="fa-IR"/>
              <a:pPr>
                <a:defRPr/>
              </a:pPr>
              <a:t>1435/12/21</a:t>
            </a:fld>
            <a:endParaRPr lang="fa-I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fa-I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F405AE97-4C7B-40D7-9176-1BE38D8E1A65}" type="slidenum">
              <a:rPr lang="fa-IR"/>
              <a:pPr>
                <a:defRPr/>
              </a:pPr>
              <a:t>‹#›</a:t>
            </a:fld>
            <a:endParaRPr lang="fa-IR"/>
          </a:p>
        </p:txBody>
      </p:sp>
    </p:spTree>
  </p:cSld>
  <p:clrMapOvr>
    <a:overrideClrMapping bg1="lt1" tx1="dk1" bg2="lt2" tx2="dk2" accent1="accent1" accent2="accent2" accent3="accent3" accent4="accent4" accent5="accent5" accent6="accent6" hlink="hlink" folHlink="folHlink"/>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37A2D1D-14A3-4B14-AFAA-E65E87E0A320}" type="datetimeFigureOut">
              <a:rPr lang="fa-IR"/>
              <a:pPr>
                <a:defRPr/>
              </a:pPr>
              <a:t>1435/12/21</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DE84DAE8-5397-4D01-AF19-C32E7D4D73B0}" type="slidenum">
              <a:rPr lang="fa-IR"/>
              <a:pPr>
                <a:defRPr/>
              </a:pPr>
              <a:t>‹#›</a:t>
            </a:fld>
            <a:endParaRPr lang="fa-IR"/>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8B92F90-7A44-43DE-8635-E617DAEC1DBD}" type="datetimeFigureOut">
              <a:rPr lang="fa-IR"/>
              <a:pPr>
                <a:defRPr/>
              </a:pPr>
              <a:t>1435/12/21</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5F2366B9-8AAB-4B4D-B1D1-A3E9BA6834AA}" type="slidenum">
              <a:rPr lang="fa-IR"/>
              <a:pPr>
                <a:defRPr/>
              </a:pPr>
              <a:t>‹#›</a:t>
            </a:fld>
            <a:endParaRPr lang="fa-IR"/>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F1FEEECF-8621-43AB-9771-5ADE4C0FEC68}" type="datetimeFigureOut">
              <a:rPr lang="fa-IR"/>
              <a:pPr>
                <a:defRPr/>
              </a:pPr>
              <a:t>1435/12/21</a:t>
            </a:fld>
            <a:endParaRPr lang="fa-IR"/>
          </a:p>
        </p:txBody>
      </p:sp>
      <p:sp>
        <p:nvSpPr>
          <p:cNvPr id="5" name="Slide Number Placeholder 8"/>
          <p:cNvSpPr>
            <a:spLocks noGrp="1"/>
          </p:cNvSpPr>
          <p:nvPr>
            <p:ph type="sldNum" sz="quarter" idx="11"/>
          </p:nvPr>
        </p:nvSpPr>
        <p:spPr/>
        <p:txBody>
          <a:bodyPr rtlCol="0"/>
          <a:lstStyle>
            <a:lvl1pPr>
              <a:defRPr/>
            </a:lvl1pPr>
          </a:lstStyle>
          <a:p>
            <a:pPr>
              <a:defRPr/>
            </a:pPr>
            <a:fld id="{7B1C2161-5949-4243-9978-AD10BC50A289}" type="slidenum">
              <a:rPr lang="fa-IR"/>
              <a:pPr>
                <a:defRPr/>
              </a:pPr>
              <a:t>‹#›</a:t>
            </a:fld>
            <a:endParaRPr lang="fa-IR"/>
          </a:p>
        </p:txBody>
      </p:sp>
      <p:sp>
        <p:nvSpPr>
          <p:cNvPr id="6" name="Footer Placeholder 9"/>
          <p:cNvSpPr>
            <a:spLocks noGrp="1"/>
          </p:cNvSpPr>
          <p:nvPr>
            <p:ph type="ftr" sz="quarter" idx="12"/>
          </p:nvPr>
        </p:nvSpPr>
        <p:spPr/>
        <p:txBody>
          <a:bodyPr rtlCol="0"/>
          <a:lstStyle>
            <a:lvl1pPr>
              <a:defRPr/>
            </a:lvl1pPr>
          </a:lstStyle>
          <a:p>
            <a:pPr>
              <a:defRPr/>
            </a:pPr>
            <a:endParaRPr lang="fa-IR"/>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F75CB7CF-50F8-4E3D-9A94-D447E104237D}" type="datetimeFigureOut">
              <a:rPr lang="fa-IR"/>
              <a:pPr>
                <a:defRPr/>
              </a:pPr>
              <a:t>1435/12/21</a:t>
            </a:fld>
            <a:endParaRPr lang="fa-I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fa-I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66C83779-1CB1-4E40-9871-0EBFBBBD9AC0}" type="slidenum">
              <a:rPr lang="fa-IR"/>
              <a:pPr>
                <a:defRPr/>
              </a:pPr>
              <a:t>‹#›</a:t>
            </a:fld>
            <a:endParaRPr lang="fa-IR"/>
          </a:p>
        </p:txBody>
      </p:sp>
    </p:spTree>
  </p:cSld>
  <p:clrMapOvr>
    <a:overrideClrMapping bg1="dk1" tx1="lt1" bg2="dk2" tx2="lt2" accent1="accent1" accent2="accent2" accent3="accent3" accent4="accent4" accent5="accent5" accent6="accent6" hlink="hlink" folHlink="folHlink"/>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2D32A3E-6742-4024-8655-DF7B1B4ABD18}" type="datetimeFigureOut">
              <a:rPr lang="fa-IR"/>
              <a:pPr>
                <a:defRPr/>
              </a:pPr>
              <a:t>1435/12/21</a:t>
            </a:fld>
            <a:endParaRPr lang="fa-IR"/>
          </a:p>
        </p:txBody>
      </p:sp>
      <p:sp>
        <p:nvSpPr>
          <p:cNvPr id="6" name="Footer Placeholder 2"/>
          <p:cNvSpPr>
            <a:spLocks noGrp="1"/>
          </p:cNvSpPr>
          <p:nvPr>
            <p:ph type="ftr" sz="quarter" idx="11"/>
          </p:nvPr>
        </p:nvSpPr>
        <p:spPr/>
        <p:txBody>
          <a:bodyPr/>
          <a:lstStyle>
            <a:lvl1pPr>
              <a:defRPr/>
            </a:lvl1pPr>
          </a:lstStyle>
          <a:p>
            <a:pPr>
              <a:defRPr/>
            </a:pPr>
            <a:endParaRPr lang="fa-IR"/>
          </a:p>
        </p:txBody>
      </p:sp>
      <p:sp>
        <p:nvSpPr>
          <p:cNvPr id="7" name="Slide Number Placeholder 22"/>
          <p:cNvSpPr>
            <a:spLocks noGrp="1"/>
          </p:cNvSpPr>
          <p:nvPr>
            <p:ph type="sldNum" sz="quarter" idx="12"/>
          </p:nvPr>
        </p:nvSpPr>
        <p:spPr/>
        <p:txBody>
          <a:bodyPr/>
          <a:lstStyle>
            <a:lvl1pPr>
              <a:defRPr/>
            </a:lvl1pPr>
          </a:lstStyle>
          <a:p>
            <a:pPr>
              <a:defRPr/>
            </a:pPr>
            <a:fld id="{4A7418EC-BE8A-488A-BEBC-A5FD1EFBFC91}" type="slidenum">
              <a:rPr lang="fa-IR"/>
              <a:pPr>
                <a:defRPr/>
              </a:pPr>
              <a:t>‹#›</a:t>
            </a:fld>
            <a:endParaRPr lang="fa-IR"/>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8D0BCDAA-4CA8-400D-ACDF-E10B95C092F5}" type="datetimeFigureOut">
              <a:rPr lang="fa-IR"/>
              <a:pPr>
                <a:defRPr/>
              </a:pPr>
              <a:t>1435/12/21</a:t>
            </a:fld>
            <a:endParaRPr lang="fa-IR"/>
          </a:p>
        </p:txBody>
      </p:sp>
      <p:sp>
        <p:nvSpPr>
          <p:cNvPr id="8" name="Footer Placeholder 2"/>
          <p:cNvSpPr>
            <a:spLocks noGrp="1"/>
          </p:cNvSpPr>
          <p:nvPr>
            <p:ph type="ftr" sz="quarter" idx="11"/>
          </p:nvPr>
        </p:nvSpPr>
        <p:spPr/>
        <p:txBody>
          <a:bodyPr/>
          <a:lstStyle>
            <a:lvl1pPr>
              <a:defRPr/>
            </a:lvl1pPr>
          </a:lstStyle>
          <a:p>
            <a:pPr>
              <a:defRPr/>
            </a:pPr>
            <a:endParaRPr lang="fa-IR"/>
          </a:p>
        </p:txBody>
      </p:sp>
      <p:sp>
        <p:nvSpPr>
          <p:cNvPr id="9" name="Slide Number Placeholder 22"/>
          <p:cNvSpPr>
            <a:spLocks noGrp="1"/>
          </p:cNvSpPr>
          <p:nvPr>
            <p:ph type="sldNum" sz="quarter" idx="12"/>
          </p:nvPr>
        </p:nvSpPr>
        <p:spPr/>
        <p:txBody>
          <a:bodyPr/>
          <a:lstStyle>
            <a:lvl1pPr>
              <a:defRPr/>
            </a:lvl1pPr>
          </a:lstStyle>
          <a:p>
            <a:pPr>
              <a:defRPr/>
            </a:pPr>
            <a:fld id="{850CF34E-4481-4E40-A483-96C32100C619}" type="slidenum">
              <a:rPr lang="fa-IR"/>
              <a:pPr>
                <a:defRPr/>
              </a:pPr>
              <a:t>‹#›</a:t>
            </a:fld>
            <a:endParaRPr lang="fa-IR"/>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C73711AB-F83C-48B6-8E6B-37767F5DF04A}" type="datetimeFigureOut">
              <a:rPr lang="fa-IR"/>
              <a:pPr>
                <a:defRPr/>
              </a:pPr>
              <a:t>1435/12/21</a:t>
            </a:fld>
            <a:endParaRPr lang="fa-IR"/>
          </a:p>
        </p:txBody>
      </p:sp>
      <p:sp>
        <p:nvSpPr>
          <p:cNvPr id="4" name="Slide Number Placeholder 6"/>
          <p:cNvSpPr>
            <a:spLocks noGrp="1"/>
          </p:cNvSpPr>
          <p:nvPr>
            <p:ph type="sldNum" sz="quarter" idx="11"/>
          </p:nvPr>
        </p:nvSpPr>
        <p:spPr/>
        <p:txBody>
          <a:bodyPr rtlCol="0"/>
          <a:lstStyle>
            <a:lvl1pPr>
              <a:defRPr/>
            </a:lvl1pPr>
          </a:lstStyle>
          <a:p>
            <a:pPr>
              <a:defRPr/>
            </a:pPr>
            <a:fld id="{01B7800A-5C0D-4278-83C7-04314FE79666}" type="slidenum">
              <a:rPr lang="fa-IR"/>
              <a:pPr>
                <a:defRPr/>
              </a:pPr>
              <a:t>‹#›</a:t>
            </a:fld>
            <a:endParaRPr lang="fa-IR"/>
          </a:p>
        </p:txBody>
      </p:sp>
      <p:sp>
        <p:nvSpPr>
          <p:cNvPr id="5" name="Footer Placeholder 7"/>
          <p:cNvSpPr>
            <a:spLocks noGrp="1"/>
          </p:cNvSpPr>
          <p:nvPr>
            <p:ph type="ftr" sz="quarter" idx="12"/>
          </p:nvPr>
        </p:nvSpPr>
        <p:spPr/>
        <p:txBody>
          <a:bodyPr rtlCol="0"/>
          <a:lstStyle>
            <a:lvl1pPr>
              <a:defRPr/>
            </a:lvl1pPr>
          </a:lstStyle>
          <a:p>
            <a:pPr>
              <a:defRPr/>
            </a:pPr>
            <a:endParaRPr lang="fa-IR"/>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4DD4DFD-DB12-4C39-9FBB-1228B8CDEAA5}" type="datetimeFigureOut">
              <a:rPr lang="fa-IR"/>
              <a:pPr>
                <a:defRPr/>
              </a:pPr>
              <a:t>1435/12/21</a:t>
            </a:fld>
            <a:endParaRPr lang="fa-IR"/>
          </a:p>
        </p:txBody>
      </p:sp>
      <p:sp>
        <p:nvSpPr>
          <p:cNvPr id="3" name="Footer Placeholder 2"/>
          <p:cNvSpPr>
            <a:spLocks noGrp="1"/>
          </p:cNvSpPr>
          <p:nvPr>
            <p:ph type="ftr" sz="quarter" idx="11"/>
          </p:nvPr>
        </p:nvSpPr>
        <p:spPr/>
        <p:txBody>
          <a:bodyPr/>
          <a:lstStyle>
            <a:lvl1pPr>
              <a:defRPr/>
            </a:lvl1pPr>
          </a:lstStyle>
          <a:p>
            <a:pPr>
              <a:defRPr/>
            </a:pPr>
            <a:endParaRPr lang="fa-IR"/>
          </a:p>
        </p:txBody>
      </p:sp>
      <p:sp>
        <p:nvSpPr>
          <p:cNvPr id="4" name="Slide Number Placeholder 22"/>
          <p:cNvSpPr>
            <a:spLocks noGrp="1"/>
          </p:cNvSpPr>
          <p:nvPr>
            <p:ph type="sldNum" sz="quarter" idx="12"/>
          </p:nvPr>
        </p:nvSpPr>
        <p:spPr/>
        <p:txBody>
          <a:bodyPr/>
          <a:lstStyle>
            <a:lvl1pPr>
              <a:defRPr/>
            </a:lvl1pPr>
          </a:lstStyle>
          <a:p>
            <a:pPr>
              <a:defRPr/>
            </a:pPr>
            <a:fld id="{1E96E593-8D77-4131-B0A3-F207F833D2E3}" type="slidenum">
              <a:rPr lang="fa-IR"/>
              <a:pPr>
                <a:defRPr/>
              </a:pPr>
              <a:t>‹#›</a:t>
            </a:fld>
            <a:endParaRPr lang="fa-IR"/>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B1E12205-C1D7-4937-9B13-FCE083F47974}" type="datetimeFigureOut">
              <a:rPr lang="fa-IR"/>
              <a:pPr>
                <a:defRPr/>
              </a:pPr>
              <a:t>1435/12/21</a:t>
            </a:fld>
            <a:endParaRPr lang="fa-IR"/>
          </a:p>
        </p:txBody>
      </p:sp>
      <p:sp>
        <p:nvSpPr>
          <p:cNvPr id="13" name="Slide Number Placeholder 21"/>
          <p:cNvSpPr>
            <a:spLocks noGrp="1"/>
          </p:cNvSpPr>
          <p:nvPr>
            <p:ph type="sldNum" sz="quarter" idx="11"/>
          </p:nvPr>
        </p:nvSpPr>
        <p:spPr/>
        <p:txBody>
          <a:bodyPr rtlCol="0"/>
          <a:lstStyle>
            <a:lvl1pPr>
              <a:defRPr/>
            </a:lvl1pPr>
          </a:lstStyle>
          <a:p>
            <a:pPr>
              <a:defRPr/>
            </a:pPr>
            <a:fld id="{949C5613-36EC-4903-80FC-40847D3272E3}" type="slidenum">
              <a:rPr lang="fa-IR"/>
              <a:pPr>
                <a:defRPr/>
              </a:pPr>
              <a:t>‹#›</a:t>
            </a:fld>
            <a:endParaRPr lang="fa-IR"/>
          </a:p>
        </p:txBody>
      </p:sp>
      <p:sp>
        <p:nvSpPr>
          <p:cNvPr id="14" name="Footer Placeholder 22"/>
          <p:cNvSpPr>
            <a:spLocks noGrp="1"/>
          </p:cNvSpPr>
          <p:nvPr>
            <p:ph type="ftr" sz="quarter" idx="12"/>
          </p:nvPr>
        </p:nvSpPr>
        <p:spPr/>
        <p:txBody>
          <a:bodyPr rtlCol="0"/>
          <a:lstStyle>
            <a:lvl1pPr>
              <a:defRPr/>
            </a:lvl1pPr>
          </a:lstStyle>
          <a:p>
            <a:pPr>
              <a:defRPr/>
            </a:pPr>
            <a:endParaRPr lang="fa-IR"/>
          </a:p>
        </p:txBody>
      </p:sp>
    </p:spTree>
  </p:cSld>
  <p:clrMapOvr>
    <a:overrideClrMapping bg1="lt1" tx1="dk1" bg2="lt2" tx2="dk2" accent1="accent1" accent2="accent2" accent3="accent3" accent4="accent4" accent5="accent5" accent6="accent6" hlink="hlink" folHlink="folHlink"/>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F85663B0-4EE2-4302-836E-69BF48FBF3D2}" type="datetimeFigureOut">
              <a:rPr lang="fa-IR"/>
              <a:pPr>
                <a:defRPr/>
              </a:pPr>
              <a:t>1435/12/21</a:t>
            </a:fld>
            <a:endParaRPr lang="fa-IR"/>
          </a:p>
        </p:txBody>
      </p:sp>
      <p:sp>
        <p:nvSpPr>
          <p:cNvPr id="13" name="Slide Number Placeholder 17"/>
          <p:cNvSpPr>
            <a:spLocks noGrp="1"/>
          </p:cNvSpPr>
          <p:nvPr>
            <p:ph type="sldNum" sz="quarter" idx="11"/>
          </p:nvPr>
        </p:nvSpPr>
        <p:spPr/>
        <p:txBody>
          <a:bodyPr rtlCol="0"/>
          <a:lstStyle>
            <a:lvl1pPr>
              <a:defRPr/>
            </a:lvl1pPr>
          </a:lstStyle>
          <a:p>
            <a:pPr>
              <a:defRPr/>
            </a:pPr>
            <a:fld id="{029B18B9-026F-476F-BA1D-D195B5FC329E}" type="slidenum">
              <a:rPr lang="fa-IR"/>
              <a:pPr>
                <a:defRPr/>
              </a:pPr>
              <a:t>‹#›</a:t>
            </a:fld>
            <a:endParaRPr lang="fa-IR"/>
          </a:p>
        </p:txBody>
      </p:sp>
      <p:sp>
        <p:nvSpPr>
          <p:cNvPr id="14" name="Footer Placeholder 20"/>
          <p:cNvSpPr>
            <a:spLocks noGrp="1"/>
          </p:cNvSpPr>
          <p:nvPr>
            <p:ph type="ftr" sz="quarter" idx="12"/>
          </p:nvPr>
        </p:nvSpPr>
        <p:spPr/>
        <p:txBody>
          <a:bodyPr rtlCol="0"/>
          <a:lstStyle>
            <a:lvl1pPr>
              <a:defRPr/>
            </a:lvl1pPr>
          </a:lstStyle>
          <a:p>
            <a:pPr>
              <a:defRPr/>
            </a:pPr>
            <a:endParaRPr lang="fa-IR"/>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B94E2C8C-D3BE-4DEE-BA54-65AA585DEFD8}" type="datetimeFigureOut">
              <a:rPr lang="fa-IR"/>
              <a:pPr>
                <a:defRPr/>
              </a:pPr>
              <a:t>1435/12/21</a:t>
            </a:fld>
            <a:endParaRPr lang="fa-I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07609C6C-D5E7-4474-9B9D-08B0EC1198AB}"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0" r:id="rId4"/>
    <p:sldLayoutId id="2147483831" r:id="rId5"/>
    <p:sldLayoutId id="2147483838" r:id="rId6"/>
    <p:sldLayoutId id="2147483832" r:id="rId7"/>
    <p:sldLayoutId id="2147483839" r:id="rId8"/>
    <p:sldLayoutId id="2147483840" r:id="rId9"/>
    <p:sldLayoutId id="2147483833" r:id="rId10"/>
    <p:sldLayoutId id="2147483834" r:id="rId11"/>
  </p:sldLayoutIdLst>
  <p:transition>
    <p:push dir="r"/>
  </p:transition>
  <p:txStyles>
    <p:titleStyle>
      <a:lvl1pPr algn="l" rtl="1" eaLnBrk="0" fontAlgn="base" hangingPunct="0">
        <a:spcBef>
          <a:spcPct val="0"/>
        </a:spcBef>
        <a:spcAft>
          <a:spcPct val="0"/>
        </a:spcAft>
        <a:defRPr sz="3000" kern="1200" cap="small">
          <a:solidFill>
            <a:schemeClr val="tx2"/>
          </a:solidFill>
          <a:latin typeface="+mj-lt"/>
          <a:ea typeface="+mj-ea"/>
          <a:cs typeface="+mj-cs"/>
        </a:defRPr>
      </a:lvl1pPr>
      <a:lvl2pPr algn="l" rtl="1" eaLnBrk="0" fontAlgn="base" hangingPunct="0">
        <a:spcBef>
          <a:spcPct val="0"/>
        </a:spcBef>
        <a:spcAft>
          <a:spcPct val="0"/>
        </a:spcAft>
        <a:defRPr sz="3000">
          <a:solidFill>
            <a:schemeClr val="tx2"/>
          </a:solidFill>
          <a:latin typeface="Century Schoolbook"/>
          <a:cs typeface="Times New Roman" pitchFamily="18" charset="0"/>
        </a:defRPr>
      </a:lvl2pPr>
      <a:lvl3pPr algn="l" rtl="1" eaLnBrk="0" fontAlgn="base" hangingPunct="0">
        <a:spcBef>
          <a:spcPct val="0"/>
        </a:spcBef>
        <a:spcAft>
          <a:spcPct val="0"/>
        </a:spcAft>
        <a:defRPr sz="3000">
          <a:solidFill>
            <a:schemeClr val="tx2"/>
          </a:solidFill>
          <a:latin typeface="Century Schoolbook"/>
          <a:cs typeface="Times New Roman" pitchFamily="18" charset="0"/>
        </a:defRPr>
      </a:lvl3pPr>
      <a:lvl4pPr algn="l" rtl="1" eaLnBrk="0" fontAlgn="base" hangingPunct="0">
        <a:spcBef>
          <a:spcPct val="0"/>
        </a:spcBef>
        <a:spcAft>
          <a:spcPct val="0"/>
        </a:spcAft>
        <a:defRPr sz="3000">
          <a:solidFill>
            <a:schemeClr val="tx2"/>
          </a:solidFill>
          <a:latin typeface="Century Schoolbook"/>
          <a:cs typeface="Times New Roman" pitchFamily="18" charset="0"/>
        </a:defRPr>
      </a:lvl4pPr>
      <a:lvl5pPr algn="l" rtl="1" eaLnBrk="0" fontAlgn="base" hangingPunct="0">
        <a:spcBef>
          <a:spcPct val="0"/>
        </a:spcBef>
        <a:spcAft>
          <a:spcPct val="0"/>
        </a:spcAft>
        <a:defRPr sz="3000">
          <a:solidFill>
            <a:schemeClr val="tx2"/>
          </a:solidFill>
          <a:latin typeface="Century Schoolbook"/>
          <a:cs typeface="Times New Roman" pitchFamily="18" charset="0"/>
        </a:defRPr>
      </a:lvl5pPr>
      <a:lvl6pPr marL="457200" algn="l" rtl="1" fontAlgn="base">
        <a:spcBef>
          <a:spcPct val="0"/>
        </a:spcBef>
        <a:spcAft>
          <a:spcPct val="0"/>
        </a:spcAft>
        <a:defRPr sz="3000">
          <a:solidFill>
            <a:schemeClr val="tx2"/>
          </a:solidFill>
          <a:latin typeface="Century Schoolbook"/>
          <a:cs typeface="Times New Roman" pitchFamily="18" charset="0"/>
        </a:defRPr>
      </a:lvl6pPr>
      <a:lvl7pPr marL="914400" algn="l" rtl="1" fontAlgn="base">
        <a:spcBef>
          <a:spcPct val="0"/>
        </a:spcBef>
        <a:spcAft>
          <a:spcPct val="0"/>
        </a:spcAft>
        <a:defRPr sz="3000">
          <a:solidFill>
            <a:schemeClr val="tx2"/>
          </a:solidFill>
          <a:latin typeface="Century Schoolbook"/>
          <a:cs typeface="Times New Roman" pitchFamily="18" charset="0"/>
        </a:defRPr>
      </a:lvl7pPr>
      <a:lvl8pPr marL="1371600" algn="l" rtl="1" fontAlgn="base">
        <a:spcBef>
          <a:spcPct val="0"/>
        </a:spcBef>
        <a:spcAft>
          <a:spcPct val="0"/>
        </a:spcAft>
        <a:defRPr sz="3000">
          <a:solidFill>
            <a:schemeClr val="tx2"/>
          </a:solidFill>
          <a:latin typeface="Century Schoolbook"/>
          <a:cs typeface="Times New Roman" pitchFamily="18" charset="0"/>
        </a:defRPr>
      </a:lvl8pPr>
      <a:lvl9pPr marL="1828800" algn="l" rtl="1" fontAlgn="base">
        <a:spcBef>
          <a:spcPct val="0"/>
        </a:spcBef>
        <a:spcAft>
          <a:spcPct val="0"/>
        </a:spcAft>
        <a:defRPr sz="3000">
          <a:solidFill>
            <a:schemeClr val="tx2"/>
          </a:solidFill>
          <a:latin typeface="Century Schoolbook"/>
          <a:cs typeface="Times New Roman" pitchFamily="18" charset="0"/>
        </a:defRPr>
      </a:lvl9pPr>
    </p:titleStyle>
    <p:bodyStyle>
      <a:lvl1pPr marL="273050" indent="-273050" algn="r" rtl="1"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r" rtl="1"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r" rtl="1"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r" rtl="1"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r" rtl="1"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000364" y="1006602"/>
            <a:ext cx="4556055" cy="707886"/>
          </a:xfrm>
          <a:prstGeom prst="rect">
            <a:avLst/>
          </a:prstGeom>
          <a:solidFill>
            <a:schemeClr val="accent1">
              <a:lumMod val="75000"/>
            </a:schemeClr>
          </a:solidFill>
          <a:ln w="9525">
            <a:noFill/>
            <a:miter lim="800000"/>
            <a:headEnd/>
            <a:tailEnd/>
          </a:ln>
        </p:spPr>
        <p:txBody>
          <a:bodyPr wrap="none">
            <a:spAutoFit/>
          </a:bodyPr>
          <a:lstStyle/>
          <a:p>
            <a:pPr algn="ctr"/>
            <a:r>
              <a:rPr lang="fa-IR" sz="4000" b="1" dirty="0" smtClean="0">
                <a:latin typeface="Century Schoolbook"/>
                <a:cs typeface="+mj-cs"/>
              </a:rPr>
              <a:t>متدولو‍ژي سيستم های نرم</a:t>
            </a:r>
            <a:endParaRPr lang="en-US" sz="4000" b="1" dirty="0">
              <a:latin typeface="Century Schoolbook"/>
              <a:cs typeface="+mj-cs"/>
            </a:endParaRPr>
          </a:p>
        </p:txBody>
      </p:sp>
      <p:sp>
        <p:nvSpPr>
          <p:cNvPr id="10243" name="Text Box 5"/>
          <p:cNvSpPr txBox="1">
            <a:spLocks noChangeArrowheads="1"/>
          </p:cNvSpPr>
          <p:nvPr/>
        </p:nvSpPr>
        <p:spPr bwMode="auto">
          <a:xfrm>
            <a:off x="1857356" y="2643182"/>
            <a:ext cx="7072362" cy="1865126"/>
          </a:xfrm>
          <a:prstGeom prst="rect">
            <a:avLst/>
          </a:prstGeom>
          <a:noFill/>
          <a:ln w="9525">
            <a:noFill/>
            <a:miter lim="800000"/>
            <a:headEnd/>
            <a:tailEnd/>
          </a:ln>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rtl="0" eaLnBrk="1" fontAlgn="auto" hangingPunct="1">
              <a:lnSpc>
                <a:spcPct val="80000"/>
              </a:lnSpc>
              <a:spcAft>
                <a:spcPts val="0"/>
              </a:spcAft>
              <a:buFont typeface="Wingdings"/>
              <a:buNone/>
              <a:defRPr/>
            </a:pPr>
            <a:r>
              <a:rPr lang="en-US" sz="3200" b="1" dirty="0" smtClean="0">
                <a:ln>
                  <a:prstDash val="solid"/>
                </a:ln>
                <a:solidFill>
                  <a:srgbClr val="FF0000"/>
                </a:solidFill>
                <a:effectLst>
                  <a:glow rad="139700">
                    <a:schemeClr val="accent4">
                      <a:satMod val="175000"/>
                      <a:alpha val="40000"/>
                    </a:schemeClr>
                  </a:glow>
                  <a:outerShdw blurRad="88000" dist="50800" dir="5040000" algn="tl">
                    <a:schemeClr val="accent4">
                      <a:tint val="80000"/>
                      <a:satMod val="250000"/>
                      <a:alpha val="45000"/>
                    </a:schemeClr>
                  </a:outerShdw>
                </a:effectLst>
              </a:rPr>
              <a:t>Soft system methodology</a:t>
            </a:r>
          </a:p>
          <a:p>
            <a:pPr algn="ctr" rtl="0" eaLnBrk="1" fontAlgn="auto" hangingPunct="1">
              <a:lnSpc>
                <a:spcPct val="80000"/>
              </a:lnSpc>
              <a:spcAft>
                <a:spcPts val="0"/>
              </a:spcAft>
              <a:buFont typeface="Wingdings"/>
              <a:buNone/>
              <a:defRPr/>
            </a:pPr>
            <a:endParaRPr lang="en-US" sz="3200" b="1" dirty="0" smtClean="0">
              <a:ln>
                <a:prstDash val="solid"/>
              </a:ln>
              <a:solidFill>
                <a:srgbClr val="FF0000"/>
              </a:solidFill>
              <a:effectLst>
                <a:glow rad="139700">
                  <a:schemeClr val="accent4">
                    <a:satMod val="175000"/>
                    <a:alpha val="40000"/>
                  </a:schemeClr>
                </a:glow>
                <a:outerShdw blurRad="88000" dist="50800" dir="5040000" algn="tl">
                  <a:schemeClr val="accent4">
                    <a:tint val="80000"/>
                    <a:satMod val="250000"/>
                    <a:alpha val="45000"/>
                  </a:schemeClr>
                </a:outerShdw>
              </a:effectLst>
            </a:endParaRPr>
          </a:p>
          <a:p>
            <a:pPr algn="ctr" rtl="0" eaLnBrk="1" fontAlgn="auto" hangingPunct="1">
              <a:lnSpc>
                <a:spcPct val="80000"/>
              </a:lnSpc>
              <a:spcAft>
                <a:spcPts val="0"/>
              </a:spcAft>
              <a:buFont typeface="Wingdings"/>
              <a:buNone/>
              <a:defRPr/>
            </a:pPr>
            <a:r>
              <a:rPr lang="en-US" sz="3600" b="1" dirty="0" smtClean="0">
                <a:ln>
                  <a:prstDash val="solid"/>
                </a:ln>
                <a:solidFill>
                  <a:srgbClr val="FF0000"/>
                </a:solidFill>
                <a:effectLst>
                  <a:glow rad="139700">
                    <a:schemeClr val="accent4">
                      <a:satMod val="175000"/>
                      <a:alpha val="40000"/>
                    </a:schemeClr>
                  </a:glow>
                  <a:outerShdw blurRad="88000" dist="50800" dir="5040000" algn="tl">
                    <a:schemeClr val="accent4">
                      <a:tint val="80000"/>
                      <a:satMod val="250000"/>
                      <a:alpha val="45000"/>
                    </a:schemeClr>
                  </a:outerShdw>
                </a:effectLst>
              </a:rPr>
              <a:t>(SSM)</a:t>
            </a:r>
            <a:r>
              <a:rPr lang="en-US" sz="3200" b="1" dirty="0" smtClean="0">
                <a:ln>
                  <a:prstDash val="solid"/>
                </a:ln>
                <a:solidFill>
                  <a:srgbClr val="FF0000"/>
                </a:solidFill>
                <a:effectLst>
                  <a:glow rad="139700">
                    <a:schemeClr val="accent4">
                      <a:satMod val="175000"/>
                      <a:alpha val="40000"/>
                    </a:schemeClr>
                  </a:glow>
                  <a:outerShdw blurRad="88000" dist="50800" dir="5040000" algn="tl">
                    <a:schemeClr val="accent4">
                      <a:tint val="80000"/>
                      <a:satMod val="250000"/>
                      <a:alpha val="45000"/>
                    </a:schemeClr>
                  </a:outerShdw>
                </a:effectLst>
              </a:rPr>
              <a:t>           </a:t>
            </a:r>
          </a:p>
          <a:p>
            <a:pPr eaLnBrk="1" fontAlgn="auto" hangingPunct="1">
              <a:lnSpc>
                <a:spcPct val="80000"/>
              </a:lnSpc>
              <a:spcAft>
                <a:spcPts val="0"/>
              </a:spcAft>
              <a:buFont typeface="Wingdings"/>
              <a:buNone/>
              <a:defRPr/>
            </a:pPr>
            <a:endParaRPr lang="en-U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TextBox 3"/>
          <p:cNvSpPr txBox="1"/>
          <p:nvPr/>
        </p:nvSpPr>
        <p:spPr>
          <a:xfrm>
            <a:off x="3419872" y="4214817"/>
            <a:ext cx="2896633" cy="1200329"/>
          </a:xfrm>
          <a:prstGeom prst="rect">
            <a:avLst/>
          </a:prstGeom>
          <a:noFill/>
        </p:spPr>
        <p:txBody>
          <a:bodyPr wrap="square" rtlCol="1">
            <a:spAutoFit/>
          </a:bodyPr>
          <a:lstStyle/>
          <a:p>
            <a:pPr algn="ctr"/>
            <a:r>
              <a:rPr lang="fa-IR" sz="2400" b="1" dirty="0" smtClean="0">
                <a:cs typeface="Titr" pitchFamily="2" charset="-78"/>
              </a:rPr>
              <a:t>علی اصغر صادقی مقدم</a:t>
            </a:r>
          </a:p>
          <a:p>
            <a:pPr algn="ctr"/>
            <a:r>
              <a:rPr lang="fa-IR" sz="2400" b="1" dirty="0" smtClean="0">
                <a:cs typeface="Titr" pitchFamily="2" charset="-78"/>
              </a:rPr>
              <a:t>  </a:t>
            </a:r>
          </a:p>
          <a:p>
            <a:pPr algn="ctr"/>
            <a:r>
              <a:rPr lang="fa-IR" sz="2400" b="1" dirty="0" smtClean="0">
                <a:cs typeface="Titr" pitchFamily="2" charset="-78"/>
              </a:rPr>
              <a:t>مهرماه 93</a:t>
            </a:r>
            <a:endParaRPr lang="fa-IR" sz="2000" b="1" dirty="0">
              <a:cs typeface="Titr" pitchFamily="2" charset="-78"/>
            </a:endParaRPr>
          </a:p>
        </p:txBody>
      </p:sp>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304925" y="228600"/>
            <a:ext cx="6467475" cy="25146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1295400" y="3429000"/>
            <a:ext cx="6477000" cy="570302"/>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1295400" y="4343400"/>
            <a:ext cx="6391275" cy="45720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5"/>
          <a:srcRect/>
          <a:stretch>
            <a:fillRect/>
          </a:stretch>
        </p:blipFill>
        <p:spPr bwMode="auto">
          <a:xfrm>
            <a:off x="2286000" y="5107394"/>
            <a:ext cx="4191000" cy="1750605"/>
          </a:xfrm>
          <a:prstGeom prst="rect">
            <a:avLst/>
          </a:prstGeom>
          <a:noFill/>
          <a:ln w="9525">
            <a:noFill/>
            <a:miter lim="800000"/>
            <a:headEnd/>
            <a:tailEnd/>
          </a:ln>
          <a:effectLst/>
        </p:spPr>
      </p:pic>
    </p:spTree>
    <p:extLst>
      <p:ext uri="{BB962C8B-B14F-4D97-AF65-F5344CB8AC3E}">
        <p14:creationId xmlns:p14="http://schemas.microsoft.com/office/powerpoint/2010/main" val="1714811986"/>
      </p:ext>
    </p:extLst>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p:spPr>
        <p:txBody>
          <a:bodyPr>
            <a:normAutofit/>
          </a:bodyPr>
          <a:lstStyle/>
          <a:p>
            <a:pPr algn="ctr" rtl="1"/>
            <a:r>
              <a:rPr lang="fa-IR" sz="3600" b="1" dirty="0" smtClean="0">
                <a:solidFill>
                  <a:srgbClr val="FF0000"/>
                </a:solidFill>
                <a:cs typeface="B Nazanin" pitchFamily="2" charset="-78"/>
              </a:rPr>
              <a:t>مرحله 1 و 2 : کشف و دریافتن</a:t>
            </a:r>
            <a:endParaRPr lang="en-GB" sz="3600" b="1" dirty="0">
              <a:solidFill>
                <a:srgbClr val="FF0000"/>
              </a:solidFill>
              <a:cs typeface="B Nazanin" pitchFamily="2" charset="-78"/>
            </a:endParaRPr>
          </a:p>
        </p:txBody>
      </p:sp>
      <p:sp>
        <p:nvSpPr>
          <p:cNvPr id="3" name="Subtitle 2"/>
          <p:cNvSpPr>
            <a:spLocks noGrp="1"/>
          </p:cNvSpPr>
          <p:nvPr>
            <p:ph type="subTitle" idx="1"/>
          </p:nvPr>
        </p:nvSpPr>
        <p:spPr>
          <a:xfrm>
            <a:off x="0" y="1066800"/>
            <a:ext cx="9144000" cy="5791200"/>
          </a:xfrm>
        </p:spPr>
        <p:txBody>
          <a:bodyPr>
            <a:normAutofit/>
          </a:bodyPr>
          <a:lstStyle/>
          <a:p>
            <a:pPr marL="285750" indent="-285750" algn="just" rtl="1">
              <a:buFont typeface="Wingdings" pitchFamily="2" charset="2"/>
              <a:buChar char="v"/>
            </a:pPr>
            <a:r>
              <a:rPr lang="fa-IR" dirty="0" smtClean="0">
                <a:solidFill>
                  <a:schemeClr val="tx1"/>
                </a:solidFill>
                <a:cs typeface="B Nazanin" pitchFamily="2" charset="-78"/>
              </a:rPr>
              <a:t>تصویر غنی شده از طریق مطالعه مستندات، مصاحبه های باز و نیمه بسته با خبرگان بدست آمده و شامل </a:t>
            </a:r>
            <a:r>
              <a:rPr lang="en-GB" dirty="0" smtClean="0">
                <a:solidFill>
                  <a:schemeClr val="tx1"/>
                </a:solidFill>
                <a:cs typeface="B Nazanin" pitchFamily="2" charset="-78"/>
              </a:rPr>
              <a:t>W</a:t>
            </a:r>
            <a:r>
              <a:rPr lang="fa-IR" dirty="0" smtClean="0">
                <a:solidFill>
                  <a:schemeClr val="tx1"/>
                </a:solidFill>
                <a:cs typeface="B Nazanin" pitchFamily="2" charset="-78"/>
              </a:rPr>
              <a:t> های سیستم است.</a:t>
            </a:r>
          </a:p>
          <a:p>
            <a:pPr marL="285750" indent="-285750" algn="just" rtl="1">
              <a:buFont typeface="Wingdings" pitchFamily="2" charset="2"/>
              <a:buChar char="v"/>
            </a:pPr>
            <a:r>
              <a:rPr lang="fa-IR" dirty="0" smtClean="0">
                <a:solidFill>
                  <a:schemeClr val="tx1"/>
                </a:solidFill>
                <a:cs typeface="B Nazanin" pitchFamily="2" charset="-78"/>
              </a:rPr>
              <a:t>در این مرحله از طریق مطالعه مستندات و مصاحبه های باز با خبرگان، اطلاعات اولیه در خصوص شرایط مسئله بدست آورده شده است. موارد زیر در رابطه با کسب و کار فعلی فروش بلیط در شرکت رجاء استخراج گردید.</a:t>
            </a:r>
          </a:p>
          <a:p>
            <a:pPr algn="just" rtl="1"/>
            <a:r>
              <a:rPr lang="fa-IR" dirty="0" smtClean="0">
                <a:solidFill>
                  <a:schemeClr val="tx1"/>
                </a:solidFill>
                <a:cs typeface="B Nazanin" pitchFamily="2" charset="-78"/>
              </a:rPr>
              <a:t>1- ذی نفعان درون سازمانی</a:t>
            </a:r>
          </a:p>
          <a:p>
            <a:pPr algn="just" rtl="1"/>
            <a:r>
              <a:rPr lang="fa-IR" dirty="0" smtClean="0">
                <a:solidFill>
                  <a:schemeClr val="tx1"/>
                </a:solidFill>
                <a:cs typeface="B Nazanin" pitchFamily="2" charset="-78"/>
              </a:rPr>
              <a:t>2- ذی نفعان برون سازمانی </a:t>
            </a:r>
            <a:endParaRPr lang="en-GB" dirty="0">
              <a:solidFill>
                <a:schemeClr val="tx1"/>
              </a:solidFill>
              <a:cs typeface="B Nazanin" pitchFamily="2" charset="-78"/>
            </a:endParaRPr>
          </a:p>
        </p:txBody>
      </p:sp>
    </p:spTree>
    <p:extLst>
      <p:ext uri="{BB962C8B-B14F-4D97-AF65-F5344CB8AC3E}">
        <p14:creationId xmlns:p14="http://schemas.microsoft.com/office/powerpoint/2010/main" val="3090955054"/>
      </p:ext>
    </p:extLst>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0"/>
            <a:ext cx="6400800" cy="533400"/>
          </a:xfrm>
        </p:spPr>
        <p:txBody>
          <a:bodyPr>
            <a:normAutofit/>
          </a:bodyPr>
          <a:lstStyle/>
          <a:p>
            <a:r>
              <a:rPr lang="fa-IR" b="1" dirty="0" smtClean="0">
                <a:solidFill>
                  <a:srgbClr val="C00000"/>
                </a:solidFill>
                <a:latin typeface="Bnazanin"/>
                <a:cs typeface="B Nazanin" pitchFamily="2" charset="-78"/>
              </a:rPr>
              <a:t>ذی نفعان درون سازمانی و برون سازمانی</a:t>
            </a:r>
            <a:endParaRPr lang="en-US" b="1" dirty="0">
              <a:solidFill>
                <a:srgbClr val="C00000"/>
              </a:solidFill>
              <a:latin typeface="Bnazanin"/>
              <a:cs typeface="B Nazanin" pitchFamily="2" charset="-78"/>
            </a:endParaRPr>
          </a:p>
        </p:txBody>
      </p:sp>
      <p:sp>
        <p:nvSpPr>
          <p:cNvPr id="4" name="Rectangle 3"/>
          <p:cNvSpPr/>
          <p:nvPr/>
        </p:nvSpPr>
        <p:spPr>
          <a:xfrm>
            <a:off x="4257652" y="714356"/>
            <a:ext cx="1676400" cy="5437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latin typeface="Bnazanin"/>
                <a:cs typeface="B Nazanin" pitchFamily="2" charset="-78"/>
              </a:rPr>
              <a:t>راه آهن</a:t>
            </a:r>
            <a:endParaRPr lang="en-US" b="1" dirty="0">
              <a:latin typeface="Bnazanin"/>
              <a:cs typeface="B Nazanin" pitchFamily="2" charset="-78"/>
            </a:endParaRPr>
          </a:p>
        </p:txBody>
      </p:sp>
      <p:sp>
        <p:nvSpPr>
          <p:cNvPr id="5" name="Rectangle 4"/>
          <p:cNvSpPr/>
          <p:nvPr/>
        </p:nvSpPr>
        <p:spPr>
          <a:xfrm>
            <a:off x="1285852" y="800888"/>
            <a:ext cx="1676400" cy="5437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a-IR" b="1" dirty="0" smtClean="0">
                <a:latin typeface="Bnazanin"/>
                <a:cs typeface="B Nazanin" pitchFamily="2" charset="-78"/>
              </a:rPr>
              <a:t>وزارت راه</a:t>
            </a:r>
            <a:endParaRPr lang="en-US" b="1" dirty="0">
              <a:latin typeface="Bnazanin"/>
              <a:cs typeface="B Nazanin" pitchFamily="2" charset="-78"/>
            </a:endParaRPr>
          </a:p>
        </p:txBody>
      </p:sp>
      <p:sp>
        <p:nvSpPr>
          <p:cNvPr id="6" name="Rectangle 5"/>
          <p:cNvSpPr/>
          <p:nvPr/>
        </p:nvSpPr>
        <p:spPr>
          <a:xfrm>
            <a:off x="3733800" y="1857364"/>
            <a:ext cx="2057400" cy="5437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smtClean="0">
                <a:solidFill>
                  <a:srgbClr val="FF0000"/>
                </a:solidFill>
                <a:latin typeface="Bnazanin"/>
                <a:cs typeface="B Nazanin" pitchFamily="2" charset="-78"/>
              </a:rPr>
              <a:t>هیئت مدیره و مدیر عامل</a:t>
            </a:r>
            <a:endParaRPr lang="en-US" b="1" dirty="0">
              <a:solidFill>
                <a:srgbClr val="FF0000"/>
              </a:solidFill>
              <a:latin typeface="Bnazanin"/>
              <a:cs typeface="B Nazanin" pitchFamily="2" charset="-78"/>
            </a:endParaRPr>
          </a:p>
        </p:txBody>
      </p:sp>
      <p:sp>
        <p:nvSpPr>
          <p:cNvPr id="7" name="Rectangle 6"/>
          <p:cNvSpPr/>
          <p:nvPr/>
        </p:nvSpPr>
        <p:spPr>
          <a:xfrm>
            <a:off x="6858000" y="1742268"/>
            <a:ext cx="1676400" cy="5437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smtClean="0">
                <a:solidFill>
                  <a:srgbClr val="FF0000"/>
                </a:solidFill>
                <a:latin typeface="Bnazanin"/>
                <a:cs typeface="B Nazanin" pitchFamily="2" charset="-78"/>
              </a:rPr>
              <a:t>امور مالی</a:t>
            </a:r>
            <a:endParaRPr lang="en-US" b="1" dirty="0">
              <a:solidFill>
                <a:srgbClr val="FF0000"/>
              </a:solidFill>
              <a:latin typeface="Bnazanin"/>
              <a:cs typeface="B Nazanin" pitchFamily="2" charset="-78"/>
            </a:endParaRPr>
          </a:p>
        </p:txBody>
      </p:sp>
      <p:sp>
        <p:nvSpPr>
          <p:cNvPr id="8" name="Rectangle 7"/>
          <p:cNvSpPr/>
          <p:nvPr/>
        </p:nvSpPr>
        <p:spPr>
          <a:xfrm>
            <a:off x="6364636" y="2895600"/>
            <a:ext cx="2779364" cy="5437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smtClean="0">
                <a:solidFill>
                  <a:srgbClr val="FF0000"/>
                </a:solidFill>
                <a:latin typeface="Bnazanin"/>
                <a:cs typeface="B Nazanin" pitchFamily="2" charset="-78"/>
              </a:rPr>
              <a:t>مدیریت اعزام و خدمات راهبردی</a:t>
            </a:r>
            <a:endParaRPr lang="en-US" b="1" dirty="0">
              <a:solidFill>
                <a:srgbClr val="FF0000"/>
              </a:solidFill>
              <a:latin typeface="Bnazanin"/>
              <a:cs typeface="B Nazanin" pitchFamily="2" charset="-78"/>
            </a:endParaRPr>
          </a:p>
        </p:txBody>
      </p:sp>
      <p:sp>
        <p:nvSpPr>
          <p:cNvPr id="9" name="Rectangle 8"/>
          <p:cNvSpPr/>
          <p:nvPr/>
        </p:nvSpPr>
        <p:spPr>
          <a:xfrm>
            <a:off x="0" y="2667000"/>
            <a:ext cx="3312764" cy="5437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smtClean="0">
                <a:solidFill>
                  <a:srgbClr val="FF0000"/>
                </a:solidFill>
                <a:latin typeface="Bnazanin"/>
                <a:cs typeface="B Nazanin" pitchFamily="2" charset="-78"/>
              </a:rPr>
              <a:t>مدیریت بازرگانی و برنامه ریزی قطارها</a:t>
            </a:r>
            <a:endParaRPr lang="en-US" b="1" dirty="0">
              <a:solidFill>
                <a:srgbClr val="FF0000"/>
              </a:solidFill>
              <a:latin typeface="Bnazanin"/>
              <a:cs typeface="B Nazanin" pitchFamily="2" charset="-78"/>
            </a:endParaRPr>
          </a:p>
        </p:txBody>
      </p:sp>
      <p:sp>
        <p:nvSpPr>
          <p:cNvPr id="10" name="Oval 9"/>
          <p:cNvSpPr/>
          <p:nvPr/>
        </p:nvSpPr>
        <p:spPr>
          <a:xfrm>
            <a:off x="3733800" y="2895600"/>
            <a:ext cx="2304082" cy="1447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b="1" dirty="0" smtClean="0">
                <a:latin typeface="Bnazanin"/>
                <a:cs typeface="B Nazanin" pitchFamily="2" charset="-78"/>
              </a:rPr>
              <a:t>سیستم فروش بلیط</a:t>
            </a:r>
            <a:endParaRPr lang="en-US" b="1" dirty="0">
              <a:latin typeface="Bnazanin"/>
              <a:cs typeface="B Nazanin" pitchFamily="2" charset="-78"/>
            </a:endParaRPr>
          </a:p>
        </p:txBody>
      </p:sp>
      <p:sp>
        <p:nvSpPr>
          <p:cNvPr id="11" name="Rectangle 10"/>
          <p:cNvSpPr/>
          <p:nvPr/>
        </p:nvSpPr>
        <p:spPr>
          <a:xfrm>
            <a:off x="0" y="3657600"/>
            <a:ext cx="3312764" cy="5437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smtClean="0">
                <a:solidFill>
                  <a:srgbClr val="FF0000"/>
                </a:solidFill>
                <a:latin typeface="Bnazanin"/>
                <a:cs typeface="B Nazanin" pitchFamily="2" charset="-78"/>
              </a:rPr>
              <a:t>مدیریت برنامه، بودجه و اطلاعات</a:t>
            </a:r>
            <a:endParaRPr lang="en-US" b="1" dirty="0">
              <a:solidFill>
                <a:srgbClr val="FF0000"/>
              </a:solidFill>
              <a:latin typeface="Bnazanin"/>
              <a:cs typeface="B Nazanin" pitchFamily="2" charset="-78"/>
            </a:endParaRPr>
          </a:p>
        </p:txBody>
      </p:sp>
      <p:sp>
        <p:nvSpPr>
          <p:cNvPr id="12" name="Rectangle 11"/>
          <p:cNvSpPr/>
          <p:nvPr/>
        </p:nvSpPr>
        <p:spPr>
          <a:xfrm>
            <a:off x="914400" y="5029200"/>
            <a:ext cx="1676400" cy="5437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a-IR" b="1" dirty="0" smtClean="0">
                <a:latin typeface="Bnazanin"/>
                <a:cs typeface="B Nazanin" pitchFamily="2" charset="-78"/>
              </a:rPr>
              <a:t>پیمانکاران راهبری</a:t>
            </a:r>
            <a:endParaRPr lang="en-US" b="1" dirty="0">
              <a:latin typeface="Bnazanin"/>
              <a:cs typeface="B Nazanin" pitchFamily="2" charset="-78"/>
            </a:endParaRPr>
          </a:p>
        </p:txBody>
      </p:sp>
      <p:sp>
        <p:nvSpPr>
          <p:cNvPr id="13" name="Rectangle 12"/>
          <p:cNvSpPr/>
          <p:nvPr/>
        </p:nvSpPr>
        <p:spPr>
          <a:xfrm>
            <a:off x="3004087" y="5791200"/>
            <a:ext cx="958313" cy="45311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a-IR" b="1" dirty="0" smtClean="0">
                <a:latin typeface="Bnazanin"/>
                <a:cs typeface="B Nazanin" pitchFamily="2" charset="-78"/>
              </a:rPr>
              <a:t>بانک</a:t>
            </a:r>
            <a:endParaRPr lang="en-US" b="1" dirty="0">
              <a:latin typeface="Bnazanin"/>
              <a:cs typeface="B Nazanin" pitchFamily="2" charset="-78"/>
            </a:endParaRPr>
          </a:p>
        </p:txBody>
      </p:sp>
      <p:sp>
        <p:nvSpPr>
          <p:cNvPr id="14" name="Rectangle 13"/>
          <p:cNvSpPr/>
          <p:nvPr/>
        </p:nvSpPr>
        <p:spPr>
          <a:xfrm>
            <a:off x="4495800" y="6161868"/>
            <a:ext cx="915692" cy="5437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a-IR" b="1" dirty="0" smtClean="0">
                <a:latin typeface="Bnazanin"/>
                <a:cs typeface="B Nazanin" pitchFamily="2" charset="-78"/>
              </a:rPr>
              <a:t>مسافرین</a:t>
            </a:r>
            <a:endParaRPr lang="en-US" b="1" dirty="0">
              <a:latin typeface="Bnazanin"/>
              <a:cs typeface="B Nazanin" pitchFamily="2" charset="-78"/>
            </a:endParaRPr>
          </a:p>
        </p:txBody>
      </p:sp>
      <p:sp>
        <p:nvSpPr>
          <p:cNvPr id="15" name="Rectangle 14"/>
          <p:cNvSpPr/>
          <p:nvPr/>
        </p:nvSpPr>
        <p:spPr>
          <a:xfrm>
            <a:off x="5714352" y="5109490"/>
            <a:ext cx="1296048" cy="45311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a-IR" b="1" dirty="0" smtClean="0">
                <a:latin typeface="Bnazanin"/>
                <a:cs typeface="B Nazanin" pitchFamily="2" charset="-78"/>
              </a:rPr>
              <a:t>نمایندگی کل</a:t>
            </a:r>
            <a:endParaRPr lang="en-US" b="1" dirty="0">
              <a:latin typeface="Bnazanin"/>
              <a:cs typeface="B Nazanin" pitchFamily="2" charset="-78"/>
            </a:endParaRPr>
          </a:p>
        </p:txBody>
      </p:sp>
      <p:sp>
        <p:nvSpPr>
          <p:cNvPr id="17" name="Rectangle 16"/>
          <p:cNvSpPr/>
          <p:nvPr/>
        </p:nvSpPr>
        <p:spPr>
          <a:xfrm>
            <a:off x="7772400" y="5105400"/>
            <a:ext cx="1296048" cy="45311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a-IR" b="1" dirty="0" smtClean="0">
                <a:latin typeface="Bnazanin"/>
                <a:cs typeface="B Nazanin" pitchFamily="2" charset="-78"/>
              </a:rPr>
              <a:t>آژانس</a:t>
            </a:r>
            <a:endParaRPr lang="en-US" b="1" dirty="0">
              <a:latin typeface="Bnazanin"/>
              <a:cs typeface="B Nazanin" pitchFamily="2" charset="-78"/>
            </a:endParaRPr>
          </a:p>
        </p:txBody>
      </p:sp>
      <p:sp>
        <p:nvSpPr>
          <p:cNvPr id="18" name="Rectangle 17"/>
          <p:cNvSpPr/>
          <p:nvPr/>
        </p:nvSpPr>
        <p:spPr>
          <a:xfrm>
            <a:off x="7738821" y="3733800"/>
            <a:ext cx="1296048" cy="4531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smtClean="0">
                <a:solidFill>
                  <a:srgbClr val="FF0000"/>
                </a:solidFill>
                <a:latin typeface="Bnazanin"/>
                <a:cs typeface="B Nazanin" pitchFamily="2" charset="-78"/>
              </a:rPr>
              <a:t>کمسیون بلیط</a:t>
            </a:r>
            <a:endParaRPr lang="en-US" b="1" dirty="0">
              <a:solidFill>
                <a:srgbClr val="FF0000"/>
              </a:solidFill>
              <a:latin typeface="Bnazanin"/>
              <a:cs typeface="B Nazanin" pitchFamily="2" charset="-78"/>
            </a:endParaRPr>
          </a:p>
        </p:txBody>
      </p:sp>
      <p:cxnSp>
        <p:nvCxnSpPr>
          <p:cNvPr id="20" name="Straight Arrow Connector 19"/>
          <p:cNvCxnSpPr>
            <a:stCxn id="4" idx="2"/>
            <a:endCxn id="6" idx="0"/>
          </p:cNvCxnSpPr>
          <p:nvPr/>
        </p:nvCxnSpPr>
        <p:spPr>
          <a:xfrm rot="5400000">
            <a:off x="4629538" y="1391050"/>
            <a:ext cx="599276" cy="33335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a:stCxn id="5" idx="2"/>
            <a:endCxn id="6" idx="0"/>
          </p:cNvCxnSpPr>
          <p:nvPr/>
        </p:nvCxnSpPr>
        <p:spPr>
          <a:xfrm rot="16200000" flipH="1">
            <a:off x="3186904" y="281768"/>
            <a:ext cx="512744" cy="26384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6" name="Straight Arrow Connector 25"/>
          <p:cNvCxnSpPr>
            <a:stCxn id="6" idx="2"/>
            <a:endCxn id="10" idx="0"/>
          </p:cNvCxnSpPr>
          <p:nvPr/>
        </p:nvCxnSpPr>
        <p:spPr>
          <a:xfrm rot="16200000" flipH="1">
            <a:off x="4576918" y="2586677"/>
            <a:ext cx="494504" cy="123341"/>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a:endCxn id="7" idx="1"/>
          </p:cNvCxnSpPr>
          <p:nvPr/>
        </p:nvCxnSpPr>
        <p:spPr>
          <a:xfrm flipV="1">
            <a:off x="5791200" y="2014134"/>
            <a:ext cx="1066800" cy="119789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30" name="Straight Arrow Connector 29"/>
          <p:cNvCxnSpPr>
            <a:endCxn id="8" idx="1"/>
          </p:cNvCxnSpPr>
          <p:nvPr/>
        </p:nvCxnSpPr>
        <p:spPr>
          <a:xfrm flipV="1">
            <a:off x="5867400" y="3167466"/>
            <a:ext cx="497236" cy="185334"/>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34" name="Straight Arrow Connector 33"/>
          <p:cNvCxnSpPr>
            <a:stCxn id="18" idx="1"/>
          </p:cNvCxnSpPr>
          <p:nvPr/>
        </p:nvCxnSpPr>
        <p:spPr>
          <a:xfrm flipH="1" flipV="1">
            <a:off x="5943601" y="3886201"/>
            <a:ext cx="1795220" cy="74154"/>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37" name="Straight Arrow Connector 36"/>
          <p:cNvCxnSpPr>
            <a:stCxn id="17" idx="0"/>
            <a:endCxn id="10" idx="5"/>
          </p:cNvCxnSpPr>
          <p:nvPr/>
        </p:nvCxnSpPr>
        <p:spPr>
          <a:xfrm rot="16200000" flipV="1">
            <a:off x="6573429" y="3258404"/>
            <a:ext cx="974025" cy="2719967"/>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39" name="Straight Arrow Connector 38"/>
          <p:cNvCxnSpPr>
            <a:stCxn id="15" idx="0"/>
          </p:cNvCxnSpPr>
          <p:nvPr/>
        </p:nvCxnSpPr>
        <p:spPr>
          <a:xfrm rot="16200000" flipV="1">
            <a:off x="5465143" y="4212257"/>
            <a:ext cx="766090" cy="1028376"/>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41" name="Straight Arrow Connector 40"/>
          <p:cNvCxnSpPr>
            <a:stCxn id="15" idx="3"/>
            <a:endCxn id="17" idx="1"/>
          </p:cNvCxnSpPr>
          <p:nvPr/>
        </p:nvCxnSpPr>
        <p:spPr>
          <a:xfrm flipV="1">
            <a:off x="7010400" y="5331955"/>
            <a:ext cx="762000" cy="409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43" name="Straight Arrow Connector 42"/>
          <p:cNvCxnSpPr>
            <a:stCxn id="14" idx="3"/>
            <a:endCxn id="17" idx="2"/>
          </p:cNvCxnSpPr>
          <p:nvPr/>
        </p:nvCxnSpPr>
        <p:spPr>
          <a:xfrm flipV="1">
            <a:off x="5411492" y="5558510"/>
            <a:ext cx="3008932" cy="875224"/>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45" name="Straight Arrow Connector 44"/>
          <p:cNvCxnSpPr>
            <a:stCxn id="14" idx="0"/>
            <a:endCxn id="10" idx="4"/>
          </p:cNvCxnSpPr>
          <p:nvPr/>
        </p:nvCxnSpPr>
        <p:spPr>
          <a:xfrm rot="16200000" flipV="1">
            <a:off x="4010510" y="5218731"/>
            <a:ext cx="1818468" cy="67805"/>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47" name="Straight Arrow Connector 46"/>
          <p:cNvCxnSpPr>
            <a:stCxn id="13" idx="0"/>
          </p:cNvCxnSpPr>
          <p:nvPr/>
        </p:nvCxnSpPr>
        <p:spPr>
          <a:xfrm flipV="1">
            <a:off x="3483244" y="4267200"/>
            <a:ext cx="911493" cy="152400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49" name="Straight Arrow Connector 48"/>
          <p:cNvCxnSpPr>
            <a:stCxn id="12" idx="3"/>
          </p:cNvCxnSpPr>
          <p:nvPr/>
        </p:nvCxnSpPr>
        <p:spPr>
          <a:xfrm flipV="1">
            <a:off x="2590800" y="4191000"/>
            <a:ext cx="1600200" cy="1110066"/>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51" name="Straight Arrow Connector 50"/>
          <p:cNvCxnSpPr>
            <a:stCxn id="11" idx="3"/>
          </p:cNvCxnSpPr>
          <p:nvPr/>
        </p:nvCxnSpPr>
        <p:spPr>
          <a:xfrm flipV="1">
            <a:off x="3312764" y="3657600"/>
            <a:ext cx="381000" cy="271866"/>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54" name="Straight Arrow Connector 53"/>
          <p:cNvCxnSpPr>
            <a:stCxn id="9" idx="3"/>
            <a:endCxn id="10" idx="1"/>
          </p:cNvCxnSpPr>
          <p:nvPr/>
        </p:nvCxnSpPr>
        <p:spPr>
          <a:xfrm>
            <a:off x="3312764" y="2938866"/>
            <a:ext cx="758461" cy="168759"/>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677456565"/>
      </p:ext>
    </p:extLst>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990600"/>
          </a:xfrm>
        </p:spPr>
        <p:txBody>
          <a:bodyPr>
            <a:normAutofit fontScale="90000"/>
          </a:bodyPr>
          <a:lstStyle/>
          <a:p>
            <a:pPr rtl="1"/>
            <a:r>
              <a:rPr lang="en-GB" sz="3600" b="1" dirty="0" smtClean="0">
                <a:solidFill>
                  <a:srgbClr val="FF0000"/>
                </a:solidFill>
              </a:rPr>
              <a:t>The rich picture of ticket selling </a:t>
            </a:r>
            <a:r>
              <a:rPr lang="fa-IR" sz="3600" b="1" dirty="0" smtClean="0">
                <a:solidFill>
                  <a:srgbClr val="FF0000"/>
                </a:solidFill>
              </a:rPr>
              <a:t/>
            </a:r>
            <a:br>
              <a:rPr lang="fa-IR" sz="3600" b="1" dirty="0" smtClean="0">
                <a:solidFill>
                  <a:srgbClr val="FF0000"/>
                </a:solidFill>
              </a:rPr>
            </a:br>
            <a:r>
              <a:rPr lang="en-GB" sz="3600" b="1" dirty="0" smtClean="0">
                <a:solidFill>
                  <a:srgbClr val="FF0000"/>
                </a:solidFill>
              </a:rPr>
              <a:t>in RAJA passengers’ train company</a:t>
            </a:r>
            <a:endParaRPr lang="en-GB" sz="3600" b="1" dirty="0">
              <a:solidFill>
                <a:srgbClr val="FF0000"/>
              </a:solidFill>
              <a:cs typeface="B Nazanin" pitchFamily="2" charset="-78"/>
            </a:endParaRPr>
          </a:p>
        </p:txBody>
      </p:sp>
      <p:pic>
        <p:nvPicPr>
          <p:cNvPr id="2050" name="Picture 2"/>
          <p:cNvPicPr>
            <a:picLocks noChangeAspect="1" noChangeArrowheads="1"/>
          </p:cNvPicPr>
          <p:nvPr/>
        </p:nvPicPr>
        <p:blipFill>
          <a:blip r:embed="rId2"/>
          <a:srcRect/>
          <a:stretch>
            <a:fillRect/>
          </a:stretch>
        </p:blipFill>
        <p:spPr bwMode="auto">
          <a:xfrm>
            <a:off x="0" y="914400"/>
            <a:ext cx="9144000" cy="5927156"/>
          </a:xfrm>
          <a:prstGeom prst="rect">
            <a:avLst/>
          </a:prstGeom>
          <a:noFill/>
          <a:ln w="9525">
            <a:noFill/>
            <a:miter lim="800000"/>
            <a:headEnd/>
            <a:tailEnd/>
          </a:ln>
          <a:effectLst/>
        </p:spPr>
      </p:pic>
    </p:spTree>
    <p:extLst>
      <p:ext uri="{BB962C8B-B14F-4D97-AF65-F5344CB8AC3E}">
        <p14:creationId xmlns:p14="http://schemas.microsoft.com/office/powerpoint/2010/main" val="283928858"/>
      </p:ext>
    </p:extLst>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15338" y="2000240"/>
            <a:ext cx="609600" cy="4708981"/>
          </a:xfrm>
          <a:prstGeom prst="rect">
            <a:avLst/>
          </a:prstGeom>
          <a:noFill/>
        </p:spPr>
        <p:txBody>
          <a:bodyPr wrap="square">
            <a:spAutoFit/>
          </a:bodyPr>
          <a:lstStyle/>
          <a:p>
            <a:pPr algn="l" rtl="0" fontAlgn="auto">
              <a:lnSpc>
                <a:spcPts val="6000"/>
              </a:lnSpc>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CATWOE</a:t>
            </a:r>
          </a:p>
        </p:txBody>
      </p:sp>
      <p:grpSp>
        <p:nvGrpSpPr>
          <p:cNvPr id="2" name="Left Arrow Callout 7"/>
          <p:cNvGrpSpPr>
            <a:grpSpLocks/>
          </p:cNvGrpSpPr>
          <p:nvPr/>
        </p:nvGrpSpPr>
        <p:grpSpPr bwMode="auto">
          <a:xfrm>
            <a:off x="6188075" y="2054225"/>
            <a:ext cx="2022475" cy="639763"/>
            <a:chOff x="3898" y="1294"/>
            <a:chExt cx="1274" cy="403"/>
          </a:xfrm>
        </p:grpSpPr>
        <p:pic>
          <p:nvPicPr>
            <p:cNvPr id="34863" name="Left Arrow Callout 7"/>
            <p:cNvPicPr>
              <a:picLocks noChangeArrowheads="1"/>
            </p:cNvPicPr>
            <p:nvPr/>
          </p:nvPicPr>
          <p:blipFill>
            <a:blip r:embed="rId3" cstate="print"/>
            <a:srcRect/>
            <a:stretch>
              <a:fillRect/>
            </a:stretch>
          </p:blipFill>
          <p:spPr bwMode="auto">
            <a:xfrm>
              <a:off x="3898" y="1294"/>
              <a:ext cx="1274" cy="403"/>
            </a:xfrm>
            <a:prstGeom prst="rect">
              <a:avLst/>
            </a:prstGeom>
            <a:noFill/>
            <a:ln w="9525">
              <a:noFill/>
              <a:miter lim="800000"/>
              <a:headEnd/>
              <a:tailEnd/>
            </a:ln>
          </p:spPr>
        </p:pic>
        <p:sp>
          <p:nvSpPr>
            <p:cNvPr id="109574" name="Text Box 6"/>
            <p:cNvSpPr txBox="1">
              <a:spLocks noChangeArrowheads="1"/>
            </p:cNvSpPr>
            <p:nvPr/>
          </p:nvSpPr>
          <p:spPr bwMode="auto">
            <a:xfrm>
              <a:off x="4161" y="1317"/>
              <a:ext cx="975" cy="336"/>
            </a:xfrm>
            <a:prstGeom prst="rect">
              <a:avLst/>
            </a:prstGeom>
            <a:solidFill>
              <a:schemeClr val="accent2">
                <a:lumMod val="60000"/>
                <a:lumOff val="40000"/>
              </a:schemeClr>
            </a:solidFill>
            <a:ln w="9525">
              <a:noFill/>
              <a:miter lim="800000"/>
              <a:headEnd/>
              <a:tailEnd/>
            </a:ln>
            <a:scene3d>
              <a:camera prst="orthographicFront"/>
              <a:lightRig rig="threePt" dir="t"/>
            </a:scene3d>
            <a:sp3d>
              <a:bevelT prst="relaxedInset"/>
            </a:sp3d>
          </p:spPr>
          <p:txBody>
            <a:bodyPr anchor="ctr"/>
            <a:lstStyle/>
            <a:p>
              <a:pPr algn="ctr" rtl="0">
                <a:defRPr/>
              </a:pPr>
              <a:r>
                <a:rPr lang="fa-IR" sz="2000" b="1" dirty="0">
                  <a:latin typeface="Calibri" pitchFamily="34" charset="0"/>
                  <a:cs typeface="B Homa" pitchFamily="2" charset="-78"/>
                </a:rPr>
                <a:t>مشتریان</a:t>
              </a:r>
              <a:endParaRPr lang="en-US" sz="2000" b="1" dirty="0">
                <a:latin typeface="Calibri" pitchFamily="34" charset="0"/>
                <a:cs typeface="B Homa" pitchFamily="2" charset="-78"/>
              </a:endParaRPr>
            </a:p>
          </p:txBody>
        </p:sp>
      </p:grpSp>
      <p:grpSp>
        <p:nvGrpSpPr>
          <p:cNvPr id="3" name="Left Arrow Callout 8"/>
          <p:cNvGrpSpPr>
            <a:grpSpLocks/>
          </p:cNvGrpSpPr>
          <p:nvPr/>
        </p:nvGrpSpPr>
        <p:grpSpPr bwMode="auto">
          <a:xfrm>
            <a:off x="6188075" y="2835275"/>
            <a:ext cx="2022475" cy="639763"/>
            <a:chOff x="3898" y="1786"/>
            <a:chExt cx="1274" cy="403"/>
          </a:xfrm>
        </p:grpSpPr>
        <p:pic>
          <p:nvPicPr>
            <p:cNvPr id="109576" name="Left Arrow Callout 8"/>
            <p:cNvPicPr>
              <a:picLocks noChangeArrowheads="1"/>
            </p:cNvPicPr>
            <p:nvPr/>
          </p:nvPicPr>
          <p:blipFill>
            <a:blip r:embed="rId4" cstate="print"/>
            <a:srcRect/>
            <a:stretch>
              <a:fillRect/>
            </a:stretch>
          </p:blipFill>
          <p:spPr bwMode="auto">
            <a:xfrm>
              <a:off x="3898" y="1786"/>
              <a:ext cx="1274" cy="403"/>
            </a:xfrm>
            <a:prstGeom prst="rect">
              <a:avLst/>
            </a:prstGeom>
            <a:noFill/>
            <a:scene3d>
              <a:camera prst="orthographicFront"/>
              <a:lightRig rig="threePt" dir="t"/>
            </a:scene3d>
            <a:sp3d>
              <a:bevelT/>
            </a:sp3d>
          </p:spPr>
        </p:pic>
        <p:sp>
          <p:nvSpPr>
            <p:cNvPr id="109577" name="Text Box 9"/>
            <p:cNvSpPr txBox="1">
              <a:spLocks noChangeArrowheads="1"/>
            </p:cNvSpPr>
            <p:nvPr/>
          </p:nvSpPr>
          <p:spPr bwMode="auto">
            <a:xfrm>
              <a:off x="4161" y="1808"/>
              <a:ext cx="975" cy="336"/>
            </a:xfrm>
            <a:prstGeom prst="rect">
              <a:avLst/>
            </a:prstGeom>
            <a:solidFill>
              <a:schemeClr val="accent3">
                <a:lumMod val="60000"/>
                <a:lumOff val="40000"/>
              </a:schemeClr>
            </a:solidFill>
            <a:ln w="9525">
              <a:noFill/>
              <a:miter lim="800000"/>
              <a:headEnd/>
              <a:tailEnd/>
            </a:ln>
            <a:scene3d>
              <a:camera prst="orthographicFront"/>
              <a:lightRig rig="threePt" dir="t"/>
            </a:scene3d>
            <a:sp3d>
              <a:bevelT prst="relaxedInset"/>
            </a:sp3d>
          </p:spPr>
          <p:txBody>
            <a:bodyPr anchor="ctr"/>
            <a:lstStyle/>
            <a:p>
              <a:pPr algn="ctr" rtl="0">
                <a:defRPr/>
              </a:pPr>
              <a:r>
                <a:rPr lang="fa-IR" sz="2000" b="1" dirty="0" smtClean="0">
                  <a:solidFill>
                    <a:schemeClr val="bg1"/>
                  </a:solidFill>
                  <a:latin typeface="Calibri" pitchFamily="34" charset="0"/>
                  <a:cs typeface="B Homa" pitchFamily="2" charset="-78"/>
                </a:rPr>
                <a:t>بازیگران</a:t>
              </a:r>
              <a:endParaRPr lang="en-US" sz="2000" b="1" dirty="0">
                <a:solidFill>
                  <a:schemeClr val="bg1"/>
                </a:solidFill>
                <a:latin typeface="Calibri" pitchFamily="34" charset="0"/>
                <a:cs typeface="B Homa" pitchFamily="2" charset="-78"/>
              </a:endParaRPr>
            </a:p>
          </p:txBody>
        </p:sp>
      </p:grpSp>
      <p:grpSp>
        <p:nvGrpSpPr>
          <p:cNvPr id="4" name="Left Arrow Callout 9"/>
          <p:cNvGrpSpPr>
            <a:grpSpLocks/>
          </p:cNvGrpSpPr>
          <p:nvPr/>
        </p:nvGrpSpPr>
        <p:grpSpPr bwMode="auto">
          <a:xfrm>
            <a:off x="6188075" y="3614738"/>
            <a:ext cx="2022475" cy="639762"/>
            <a:chOff x="3898" y="2277"/>
            <a:chExt cx="1274" cy="403"/>
          </a:xfrm>
        </p:grpSpPr>
        <p:pic>
          <p:nvPicPr>
            <p:cNvPr id="109579" name="Left Arrow Callout 9"/>
            <p:cNvPicPr>
              <a:picLocks noChangeArrowheads="1"/>
            </p:cNvPicPr>
            <p:nvPr/>
          </p:nvPicPr>
          <p:blipFill>
            <a:blip r:embed="rId5" cstate="print"/>
            <a:srcRect/>
            <a:stretch>
              <a:fillRect/>
            </a:stretch>
          </p:blipFill>
          <p:spPr bwMode="auto">
            <a:xfrm>
              <a:off x="3898" y="2277"/>
              <a:ext cx="1274" cy="403"/>
            </a:xfrm>
            <a:prstGeom prst="rect">
              <a:avLst/>
            </a:prstGeom>
            <a:noFill/>
            <a:scene3d>
              <a:camera prst="orthographicFront"/>
              <a:lightRig rig="threePt" dir="t"/>
            </a:scene3d>
            <a:sp3d>
              <a:bevelT prst="relaxedInset"/>
            </a:sp3d>
          </p:spPr>
        </p:pic>
        <p:sp>
          <p:nvSpPr>
            <p:cNvPr id="109580" name="Text Box 12"/>
            <p:cNvSpPr txBox="1">
              <a:spLocks noChangeArrowheads="1"/>
            </p:cNvSpPr>
            <p:nvPr/>
          </p:nvSpPr>
          <p:spPr bwMode="auto">
            <a:xfrm>
              <a:off x="4161" y="2299"/>
              <a:ext cx="975" cy="336"/>
            </a:xfrm>
            <a:prstGeom prst="rect">
              <a:avLst/>
            </a:prstGeom>
            <a:solidFill>
              <a:schemeClr val="accent4">
                <a:lumMod val="75000"/>
              </a:schemeClr>
            </a:solidFill>
            <a:ln w="9525">
              <a:noFill/>
              <a:miter lim="800000"/>
              <a:headEnd/>
              <a:tailEnd/>
            </a:ln>
            <a:scene3d>
              <a:camera prst="orthographicFront"/>
              <a:lightRig rig="threePt" dir="t"/>
            </a:scene3d>
            <a:sp3d>
              <a:bevelT prst="relaxedInset"/>
            </a:sp3d>
          </p:spPr>
          <p:txBody>
            <a:bodyPr anchor="ctr"/>
            <a:lstStyle/>
            <a:p>
              <a:pPr algn="ctr" rtl="0">
                <a:defRPr/>
              </a:pPr>
              <a:r>
                <a:rPr lang="fa-IR" sz="2000" b="1" dirty="0">
                  <a:latin typeface="Calibri" pitchFamily="34" charset="0"/>
                  <a:cs typeface="B Homa" pitchFamily="2" charset="-78"/>
                </a:rPr>
                <a:t>فرآیند تبدیل</a:t>
              </a:r>
              <a:endParaRPr lang="en-US" sz="2000" b="1" dirty="0">
                <a:latin typeface="Calibri" pitchFamily="34" charset="0"/>
                <a:cs typeface="B Homa" pitchFamily="2" charset="-78"/>
              </a:endParaRPr>
            </a:p>
          </p:txBody>
        </p:sp>
      </p:grpSp>
      <p:sp>
        <p:nvSpPr>
          <p:cNvPr id="11" name="Left Arrow Callout 10"/>
          <p:cNvSpPr/>
          <p:nvPr/>
        </p:nvSpPr>
        <p:spPr>
          <a:xfrm>
            <a:off x="6248400" y="4430484"/>
            <a:ext cx="1905000" cy="533400"/>
          </a:xfrm>
          <a:prstGeom prst="leftArrowCallout">
            <a:avLst>
              <a:gd name="adj1" fmla="val 30357"/>
              <a:gd name="adj2" fmla="val 30357"/>
              <a:gd name="adj3" fmla="val 46429"/>
              <a:gd name="adj4" fmla="val 81227"/>
            </a:avLst>
          </a:prstGeom>
          <a:solidFill>
            <a:schemeClr val="accent1">
              <a:lumMod val="75000"/>
            </a:schemeClr>
          </a:solidFill>
          <a:scene3d>
            <a:camera prst="orthographicFront">
              <a:rot lat="0" lon="0" rev="0"/>
            </a:camera>
            <a:lightRig rig="balanced" dir="t">
              <a:rot lat="0" lon="0" rev="0"/>
            </a:lightRig>
          </a:scene3d>
          <a:sp3d>
            <a:bevelT w="47625" h="69850" prst="relaxedInset"/>
            <a:contourClr>
              <a:schemeClr val="lt1"/>
            </a:contourClr>
          </a:sp3d>
        </p:spPr>
        <p:style>
          <a:lnRef idx="0">
            <a:schemeClr val="accent1"/>
          </a:lnRef>
          <a:fillRef idx="3">
            <a:schemeClr val="accent1"/>
          </a:fillRef>
          <a:effectRef idx="3">
            <a:schemeClr val="accent1"/>
          </a:effectRef>
          <a:fontRef idx="minor">
            <a:schemeClr val="lt1"/>
          </a:fontRef>
        </p:style>
        <p:txBody>
          <a:bodyPr anchor="ctr"/>
          <a:lstStyle/>
          <a:p>
            <a:pPr algn="ctr" rtl="0">
              <a:defRPr/>
            </a:pPr>
            <a:r>
              <a:rPr lang="fa-IR" sz="2000" b="1" dirty="0">
                <a:solidFill>
                  <a:schemeClr val="bg1"/>
                </a:solidFill>
                <a:latin typeface="Calibri" pitchFamily="34" charset="0"/>
                <a:cs typeface="B Homa" pitchFamily="2" charset="-78"/>
              </a:rPr>
              <a:t>جهان بینی</a:t>
            </a:r>
            <a:endParaRPr lang="en-US" sz="2000" b="1" dirty="0">
              <a:solidFill>
                <a:schemeClr val="bg1"/>
              </a:solidFill>
              <a:latin typeface="Calibri" pitchFamily="34" charset="0"/>
              <a:cs typeface="B Homa" pitchFamily="2" charset="-78"/>
            </a:endParaRPr>
          </a:p>
        </p:txBody>
      </p:sp>
      <p:grpSp>
        <p:nvGrpSpPr>
          <p:cNvPr id="6" name="Left Arrow Callout 11"/>
          <p:cNvGrpSpPr>
            <a:grpSpLocks/>
          </p:cNvGrpSpPr>
          <p:nvPr/>
        </p:nvGrpSpPr>
        <p:grpSpPr bwMode="auto">
          <a:xfrm>
            <a:off x="6188075" y="5187950"/>
            <a:ext cx="2022475" cy="646113"/>
            <a:chOff x="3898" y="3268"/>
            <a:chExt cx="1274" cy="407"/>
          </a:xfrm>
        </p:grpSpPr>
        <p:pic>
          <p:nvPicPr>
            <p:cNvPr id="109585" name="Left Arrow Callout 11"/>
            <p:cNvPicPr>
              <a:picLocks noChangeArrowheads="1"/>
            </p:cNvPicPr>
            <p:nvPr/>
          </p:nvPicPr>
          <p:blipFill>
            <a:blip r:embed="rId6" cstate="print"/>
            <a:srcRect/>
            <a:stretch>
              <a:fillRect/>
            </a:stretch>
          </p:blipFill>
          <p:spPr bwMode="auto">
            <a:xfrm>
              <a:off x="3898" y="3268"/>
              <a:ext cx="1274" cy="407"/>
            </a:xfrm>
            <a:prstGeom prst="rect">
              <a:avLst/>
            </a:prstGeom>
            <a:noFill/>
            <a:scene3d>
              <a:camera prst="orthographicFront"/>
              <a:lightRig rig="threePt" dir="t"/>
            </a:scene3d>
            <a:sp3d>
              <a:bevelT prst="relaxedInset"/>
            </a:sp3d>
          </p:spPr>
        </p:pic>
        <p:sp>
          <p:nvSpPr>
            <p:cNvPr id="109586" name="Text Box 18"/>
            <p:cNvSpPr txBox="1">
              <a:spLocks noChangeArrowheads="1"/>
            </p:cNvSpPr>
            <p:nvPr/>
          </p:nvSpPr>
          <p:spPr bwMode="auto">
            <a:xfrm>
              <a:off x="4161" y="3291"/>
              <a:ext cx="975" cy="336"/>
            </a:xfrm>
            <a:prstGeom prst="rect">
              <a:avLst/>
            </a:prstGeom>
            <a:solidFill>
              <a:schemeClr val="accent5">
                <a:lumMod val="75000"/>
              </a:schemeClr>
            </a:solidFill>
            <a:ln w="9525">
              <a:noFill/>
              <a:miter lim="800000"/>
              <a:headEnd/>
              <a:tailEnd/>
            </a:ln>
            <a:scene3d>
              <a:camera prst="orthographicFront"/>
              <a:lightRig rig="threePt" dir="t"/>
            </a:scene3d>
            <a:sp3d>
              <a:bevelT prst="relaxedInset"/>
            </a:sp3d>
          </p:spPr>
          <p:txBody>
            <a:bodyPr anchor="ctr"/>
            <a:lstStyle/>
            <a:p>
              <a:pPr algn="ctr" rtl="0">
                <a:defRPr/>
              </a:pPr>
              <a:r>
                <a:rPr lang="fa-IR" sz="2000" b="1">
                  <a:latin typeface="Calibri" pitchFamily="34" charset="0"/>
                  <a:cs typeface="B Homa" pitchFamily="2" charset="-78"/>
                </a:rPr>
                <a:t>مالکان</a:t>
              </a:r>
              <a:endParaRPr lang="en-US" sz="2000" b="1">
                <a:latin typeface="Calibri" pitchFamily="34" charset="0"/>
                <a:cs typeface="B Homa" pitchFamily="2" charset="-78"/>
              </a:endParaRPr>
            </a:p>
          </p:txBody>
        </p:sp>
      </p:grpSp>
      <p:grpSp>
        <p:nvGrpSpPr>
          <p:cNvPr id="7" name="Left Arrow Callout 12"/>
          <p:cNvGrpSpPr>
            <a:grpSpLocks/>
          </p:cNvGrpSpPr>
          <p:nvPr/>
        </p:nvGrpSpPr>
        <p:grpSpPr bwMode="auto">
          <a:xfrm>
            <a:off x="6156325" y="5876925"/>
            <a:ext cx="2028825" cy="738188"/>
            <a:chOff x="3898" y="3667"/>
            <a:chExt cx="1278" cy="465"/>
          </a:xfrm>
        </p:grpSpPr>
        <p:pic>
          <p:nvPicPr>
            <p:cNvPr id="109588" name="Left Arrow Callout 12"/>
            <p:cNvPicPr>
              <a:picLocks noChangeArrowheads="1"/>
            </p:cNvPicPr>
            <p:nvPr/>
          </p:nvPicPr>
          <p:blipFill>
            <a:blip r:embed="rId7" cstate="print"/>
            <a:srcRect/>
            <a:stretch>
              <a:fillRect/>
            </a:stretch>
          </p:blipFill>
          <p:spPr bwMode="auto">
            <a:xfrm>
              <a:off x="3898" y="3667"/>
              <a:ext cx="1278" cy="465"/>
            </a:xfrm>
            <a:prstGeom prst="rect">
              <a:avLst/>
            </a:prstGeom>
            <a:noFill/>
            <a:scene3d>
              <a:camera prst="orthographicFront"/>
              <a:lightRig rig="threePt" dir="t"/>
            </a:scene3d>
            <a:sp3d>
              <a:bevelT prst="relaxedInset"/>
            </a:sp3d>
          </p:spPr>
        </p:pic>
        <p:sp>
          <p:nvSpPr>
            <p:cNvPr id="109589" name="Text Box 21"/>
            <p:cNvSpPr txBox="1">
              <a:spLocks noChangeArrowheads="1"/>
            </p:cNvSpPr>
            <p:nvPr/>
          </p:nvSpPr>
          <p:spPr bwMode="auto">
            <a:xfrm>
              <a:off x="4161" y="3751"/>
              <a:ext cx="975" cy="336"/>
            </a:xfrm>
            <a:prstGeom prst="rect">
              <a:avLst/>
            </a:prstGeom>
            <a:solidFill>
              <a:schemeClr val="bg2">
                <a:lumMod val="50000"/>
              </a:schemeClr>
            </a:solidFill>
            <a:ln w="9525">
              <a:noFill/>
              <a:miter lim="800000"/>
              <a:headEnd/>
              <a:tailEnd/>
            </a:ln>
            <a:scene3d>
              <a:camera prst="orthographicFront"/>
              <a:lightRig rig="threePt" dir="t"/>
            </a:scene3d>
            <a:sp3d>
              <a:bevelT prst="relaxedInset"/>
            </a:sp3d>
          </p:spPr>
          <p:txBody>
            <a:bodyPr anchor="ctr"/>
            <a:lstStyle/>
            <a:p>
              <a:pPr algn="ctr" rtl="0">
                <a:lnSpc>
                  <a:spcPts val="2000"/>
                </a:lnSpc>
                <a:defRPr/>
              </a:pPr>
              <a:r>
                <a:rPr lang="fa-IR" sz="2000" b="1" dirty="0">
                  <a:solidFill>
                    <a:schemeClr val="bg1"/>
                  </a:solidFill>
                  <a:latin typeface="Calibri" pitchFamily="34" charset="0"/>
                  <a:cs typeface="B Homa" pitchFamily="2" charset="-78"/>
                </a:rPr>
                <a:t>محدودیت های محیطی</a:t>
              </a:r>
              <a:endParaRPr lang="en-US" sz="2000" b="1" dirty="0">
                <a:solidFill>
                  <a:schemeClr val="bg1"/>
                </a:solidFill>
                <a:latin typeface="Calibri" pitchFamily="34" charset="0"/>
                <a:cs typeface="B Homa" pitchFamily="2" charset="-78"/>
              </a:endParaRPr>
            </a:p>
          </p:txBody>
        </p:sp>
      </p:grpSp>
      <p:sp>
        <p:nvSpPr>
          <p:cNvPr id="14" name="Rounded Rectangle 13"/>
          <p:cNvSpPr/>
          <p:nvPr/>
        </p:nvSpPr>
        <p:spPr>
          <a:xfrm>
            <a:off x="381000" y="2013852"/>
            <a:ext cx="5791200" cy="685800"/>
          </a:xfrm>
          <a:prstGeom prst="roundRect">
            <a:avLst/>
          </a:prstGeom>
          <a:solidFill>
            <a:schemeClr val="accent3">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a:lnSpc>
                <a:spcPts val="2500"/>
              </a:lnSpc>
              <a:defRPr/>
            </a:pPr>
            <a:r>
              <a:rPr lang="fa-IR" b="1" dirty="0" smtClean="0">
                <a:solidFill>
                  <a:schemeClr val="tx1"/>
                </a:solidFill>
                <a:latin typeface="Calibri" pitchFamily="34" charset="0"/>
                <a:cs typeface="B Nazanin" pitchFamily="2" charset="-78"/>
              </a:rPr>
              <a:t>چه کسانی از فعالیت هدفمند سود/ زیان می برند؟</a:t>
            </a:r>
            <a:endParaRPr lang="en-US" b="1" dirty="0">
              <a:solidFill>
                <a:schemeClr val="tx1"/>
              </a:solidFill>
              <a:latin typeface="Calibri" pitchFamily="34" charset="0"/>
              <a:cs typeface="B Nazanin" pitchFamily="2" charset="-78"/>
            </a:endParaRPr>
          </a:p>
        </p:txBody>
      </p:sp>
      <p:sp>
        <p:nvSpPr>
          <p:cNvPr id="15" name="Rounded Rectangle 14"/>
          <p:cNvSpPr/>
          <p:nvPr/>
        </p:nvSpPr>
        <p:spPr>
          <a:xfrm>
            <a:off x="381000" y="3574140"/>
            <a:ext cx="5791200" cy="685800"/>
          </a:xfrm>
          <a:prstGeom prst="round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rtl="0" fontAlgn="auto">
              <a:lnSpc>
                <a:spcPts val="2500"/>
              </a:lnSpc>
              <a:spcBef>
                <a:spcPts val="0"/>
              </a:spcBef>
              <a:spcAft>
                <a:spcPts val="0"/>
              </a:spcAft>
              <a:defRPr/>
            </a:pPr>
            <a:r>
              <a:rPr lang="fa-IR" b="1" dirty="0">
                <a:solidFill>
                  <a:schemeClr val="tx1"/>
                </a:solidFill>
                <a:cs typeface="B Nazanin" pitchFamily="2" charset="-78"/>
              </a:rPr>
              <a:t>هسته سیستم فعالیت انسانی که در آن ورودی مشخصی به خروجی مشخصی تبدیل شده و به مشتریان می رسد.</a:t>
            </a:r>
            <a:endParaRPr lang="en-US" b="1" dirty="0">
              <a:solidFill>
                <a:schemeClr val="tx1"/>
              </a:solidFill>
              <a:cs typeface="B Nazanin" pitchFamily="2" charset="-78"/>
            </a:endParaRPr>
          </a:p>
        </p:txBody>
      </p:sp>
      <p:sp>
        <p:nvSpPr>
          <p:cNvPr id="16" name="Rounded Rectangle 15"/>
          <p:cNvSpPr/>
          <p:nvPr/>
        </p:nvSpPr>
        <p:spPr>
          <a:xfrm>
            <a:off x="381000" y="4354284"/>
            <a:ext cx="5791200" cy="6858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lnSpc>
                <a:spcPts val="2500"/>
              </a:lnSpc>
              <a:spcBef>
                <a:spcPts val="0"/>
              </a:spcBef>
              <a:spcAft>
                <a:spcPts val="0"/>
              </a:spcAft>
              <a:defRPr/>
            </a:pPr>
            <a:r>
              <a:rPr lang="fa-IR" b="1" dirty="0" smtClean="0">
                <a:solidFill>
                  <a:schemeClr val="bg1"/>
                </a:solidFill>
                <a:cs typeface="B Nazanin" pitchFamily="2" charset="-78"/>
              </a:rPr>
              <a:t>چه نگرشی نسبت به جهان این تعریف را معنادار می کند؟</a:t>
            </a:r>
            <a:endParaRPr lang="en-US" b="1" dirty="0">
              <a:solidFill>
                <a:schemeClr val="bg1"/>
              </a:solidFill>
              <a:cs typeface="B Nazanin" pitchFamily="2" charset="-78"/>
            </a:endParaRPr>
          </a:p>
        </p:txBody>
      </p:sp>
      <p:sp>
        <p:nvSpPr>
          <p:cNvPr id="17" name="Rounded Rectangle 16"/>
          <p:cNvSpPr/>
          <p:nvPr/>
        </p:nvSpPr>
        <p:spPr>
          <a:xfrm>
            <a:off x="381000" y="5134428"/>
            <a:ext cx="5791200" cy="685800"/>
          </a:xfrm>
          <a:prstGeom prst="round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lnSpc>
                <a:spcPts val="2500"/>
              </a:lnSpc>
              <a:spcBef>
                <a:spcPts val="0"/>
              </a:spcBef>
              <a:spcAft>
                <a:spcPts val="0"/>
              </a:spcAft>
              <a:defRPr/>
            </a:pPr>
            <a:r>
              <a:rPr lang="fa-IR" b="1" dirty="0" smtClean="0">
                <a:solidFill>
                  <a:schemeClr val="tx1"/>
                </a:solidFill>
                <a:cs typeface="B Nazanin" pitchFamily="2" charset="-78"/>
              </a:rPr>
              <a:t>چه کسی می تواند این فعالیت را متوقف کند؟</a:t>
            </a:r>
            <a:endParaRPr lang="en-US" b="1" dirty="0">
              <a:solidFill>
                <a:schemeClr val="tx1"/>
              </a:solidFill>
              <a:cs typeface="B Nazanin" pitchFamily="2" charset="-78"/>
            </a:endParaRPr>
          </a:p>
        </p:txBody>
      </p:sp>
      <p:sp>
        <p:nvSpPr>
          <p:cNvPr id="18" name="Rounded Rectangle 17"/>
          <p:cNvSpPr/>
          <p:nvPr/>
        </p:nvSpPr>
        <p:spPr>
          <a:xfrm>
            <a:off x="381000" y="5926496"/>
            <a:ext cx="5791200" cy="685800"/>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lnSpc>
                <a:spcPts val="2500"/>
              </a:lnSpc>
              <a:spcBef>
                <a:spcPts val="0"/>
              </a:spcBef>
              <a:spcAft>
                <a:spcPts val="0"/>
              </a:spcAft>
              <a:defRPr/>
            </a:pPr>
            <a:r>
              <a:rPr lang="fa-IR" b="1" dirty="0" smtClean="0">
                <a:solidFill>
                  <a:schemeClr val="bg1"/>
                </a:solidFill>
                <a:cs typeface="B Nazanin" pitchFamily="2" charset="-78"/>
              </a:rPr>
              <a:t>چه محدودیت هایی به صورت پیش فرض در محیط این سیستم قرار دارد؟</a:t>
            </a:r>
            <a:endParaRPr lang="en-US" b="1" dirty="0">
              <a:solidFill>
                <a:schemeClr val="bg1"/>
              </a:solidFill>
              <a:cs typeface="B Nazanin" pitchFamily="2" charset="-78"/>
            </a:endParaRPr>
          </a:p>
        </p:txBody>
      </p:sp>
      <p:sp>
        <p:nvSpPr>
          <p:cNvPr id="19" name="Rounded Rectangle 18"/>
          <p:cNvSpPr/>
          <p:nvPr/>
        </p:nvSpPr>
        <p:spPr>
          <a:xfrm>
            <a:off x="381000" y="2793996"/>
            <a:ext cx="5791200" cy="6858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lnSpc>
                <a:spcPts val="2500"/>
              </a:lnSpc>
              <a:spcBef>
                <a:spcPts val="0"/>
              </a:spcBef>
              <a:spcAft>
                <a:spcPts val="0"/>
              </a:spcAft>
              <a:defRPr/>
            </a:pPr>
            <a:r>
              <a:rPr lang="fa-IR" b="1" dirty="0" smtClean="0">
                <a:solidFill>
                  <a:schemeClr val="bg1"/>
                </a:solidFill>
                <a:cs typeface="B Nazanin" pitchFamily="2" charset="-78"/>
              </a:rPr>
              <a:t>چه کسانی فعالیت را انجام خواهند داد؟</a:t>
            </a:r>
            <a:endParaRPr lang="en-US" b="1" dirty="0">
              <a:solidFill>
                <a:schemeClr val="bg1"/>
              </a:solidFill>
              <a:cs typeface="B Nazanin" pitchFamily="2" charset="-78"/>
            </a:endParaRPr>
          </a:p>
        </p:txBody>
      </p:sp>
      <p:sp>
        <p:nvSpPr>
          <p:cNvPr id="21" name="Flowchart: Alternate Process 20"/>
          <p:cNvSpPr>
            <a:spLocks noChangeArrowheads="1"/>
          </p:cNvSpPr>
          <p:nvPr/>
        </p:nvSpPr>
        <p:spPr bwMode="auto">
          <a:xfrm>
            <a:off x="2268538" y="1052513"/>
            <a:ext cx="4267200" cy="685800"/>
          </a:xfrm>
          <a:prstGeom prst="flowChartAlternateProcess">
            <a:avLst/>
          </a:prstGeom>
          <a:solidFill>
            <a:srgbClr val="EFC9E4"/>
          </a:solidFill>
          <a:ln w="38100" algn="ctr">
            <a:solidFill>
              <a:schemeClr val="bg1"/>
            </a:solidFill>
            <a:miter lim="800000"/>
            <a:headEnd/>
            <a:tailEnd/>
          </a:ln>
          <a:effectLst>
            <a:outerShdw dist="20000" dir="5400000" rotWithShape="0">
              <a:srgbClr val="000000">
                <a:alpha val="37999"/>
              </a:srgbClr>
            </a:outerShdw>
          </a:effectLst>
        </p:spPr>
        <p:txBody>
          <a:bodyPr anchor="ctr"/>
          <a:lstStyle/>
          <a:p>
            <a:pPr algn="ctr" rtl="0">
              <a:defRPr/>
            </a:pPr>
            <a:r>
              <a:rPr lang="fa-IR" sz="2800" b="1">
                <a:latin typeface="Calibri" pitchFamily="34" charset="0"/>
                <a:cs typeface="B Homa" pitchFamily="2" charset="-78"/>
              </a:rPr>
              <a:t>مؤلفه های تعریف ریشه ای</a:t>
            </a:r>
            <a:endParaRPr lang="en-US" sz="2800" b="1">
              <a:latin typeface="Calibri" pitchFamily="34" charset="0"/>
              <a:cs typeface="B Homa" pitchFamily="2" charset="-78"/>
            </a:endParaRPr>
          </a:p>
        </p:txBody>
      </p:sp>
      <p:sp>
        <p:nvSpPr>
          <p:cNvPr id="20" name="Pentagon 19"/>
          <p:cNvSpPr/>
          <p:nvPr/>
        </p:nvSpPr>
        <p:spPr>
          <a:xfrm flipH="1">
            <a:off x="1247775" y="255588"/>
            <a:ext cx="6096000" cy="533400"/>
          </a:xfrm>
          <a:prstGeom prst="homePlate">
            <a:avLst/>
          </a:prstGeom>
          <a:solidFill>
            <a:schemeClr val="accent3">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a-I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Homa" pitchFamily="2" charset="-78"/>
              </a:rPr>
              <a:t>گام 3 </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Homa" pitchFamily="2" charset="-78"/>
              </a:rPr>
              <a:t>SSM</a:t>
            </a:r>
            <a:r>
              <a:rPr lang="fa-I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Homa" pitchFamily="2" charset="-78"/>
              </a:rPr>
              <a:t> : تعاریف ریشه ای سیستم های مربوطه</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Homa" pitchFamily="2" charset="-78"/>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par>
                          <p:cTn id="13" fill="hold">
                            <p:stCondLst>
                              <p:cond delay="2500"/>
                            </p:stCondLst>
                            <p:childTnLst>
                              <p:par>
                                <p:cTn id="14" presetID="56" presetClass="entr" presetSubtype="0" fill="hold"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1000" autoRev="1" fill="hold">
                                          <p:stCondLst>
                                            <p:cond delay="0"/>
                                          </p:stCondLst>
                                        </p:cTn>
                                        <p:tgtEl>
                                          <p:spTgt spid="5"/>
                                        </p:tgtEl>
                                        <p:attrNameLst>
                                          <p:attrName>ppt_w</p:attrName>
                                        </p:attrNameLst>
                                      </p:cBhvr>
                                    </p:anim>
                                    <p:anim by="(#ppt_w*0.50)" calcmode="lin" valueType="num">
                                      <p:cBhvr>
                                        <p:cTn id="17" dur="1000" decel="50000" autoRev="1" fill="hold">
                                          <p:stCondLst>
                                            <p:cond delay="0"/>
                                          </p:stCondLst>
                                        </p:cTn>
                                        <p:tgtEl>
                                          <p:spTgt spid="5"/>
                                        </p:tgtEl>
                                        <p:attrNameLst>
                                          <p:attrName>ppt_x</p:attrName>
                                        </p:attrNameLst>
                                      </p:cBhvr>
                                    </p:anim>
                                    <p:anim from="(-#ppt_h/2)" to="(#ppt_y)" calcmode="lin" valueType="num">
                                      <p:cBhvr>
                                        <p:cTn id="18" dur="2000" fill="hold">
                                          <p:stCondLst>
                                            <p:cond delay="0"/>
                                          </p:stCondLst>
                                        </p:cTn>
                                        <p:tgtEl>
                                          <p:spTgt spid="5"/>
                                        </p:tgtEl>
                                        <p:attrNameLst>
                                          <p:attrName>ppt_y</p:attrName>
                                        </p:attrNameLst>
                                      </p:cBhvr>
                                    </p:anim>
                                    <p:animRot by="21600000">
                                      <p:cBhvr>
                                        <p:cTn id="19" dur="2000" fill="hold">
                                          <p:stCondLst>
                                            <p:cond delay="0"/>
                                          </p:stCondLst>
                                        </p:cTn>
                                        <p:tgtEl>
                                          <p:spTgt spid="5"/>
                                        </p:tgtEl>
                                        <p:attrNameLst>
                                          <p:attrName>r</p:attrName>
                                        </p:attrNameLst>
                                      </p:cBhvr>
                                    </p:animRot>
                                  </p:childTnLst>
                                </p:cTn>
                              </p:par>
                            </p:childTnLst>
                          </p:cTn>
                        </p:par>
                        <p:par>
                          <p:cTn id="20" fill="hold">
                            <p:stCondLst>
                              <p:cond delay="4500"/>
                            </p:stCondLst>
                            <p:childTnLst>
                              <p:par>
                                <p:cTn id="21" presetID="18" presetClass="entr" presetSubtype="1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downLeft)">
                                      <p:cBhvr>
                                        <p:cTn id="23" dur="500"/>
                                        <p:tgtEl>
                                          <p:spTgt spid="2"/>
                                        </p:tgtEl>
                                      </p:cBhvr>
                                    </p:animEffect>
                                  </p:childTnLst>
                                </p:cTn>
                              </p:par>
                            </p:childTnLst>
                          </p:cTn>
                        </p:par>
                        <p:par>
                          <p:cTn id="24" fill="hold">
                            <p:stCondLst>
                              <p:cond delay="5000"/>
                            </p:stCondLst>
                            <p:childTnLst>
                              <p:par>
                                <p:cTn id="25" presetID="18" presetClass="entr" presetSubtype="1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par>
                          <p:cTn id="28" fill="hold">
                            <p:stCondLst>
                              <p:cond delay="5500"/>
                            </p:stCondLst>
                            <p:childTnLst>
                              <p:par>
                                <p:cTn id="29" presetID="18" presetClass="entr" presetSubtype="1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childTnLst>
                          </p:cTn>
                        </p:par>
                        <p:par>
                          <p:cTn id="32" fill="hold">
                            <p:stCondLst>
                              <p:cond delay="6000"/>
                            </p:stCondLst>
                            <p:childTnLst>
                              <p:par>
                                <p:cTn id="33" presetID="18" presetClass="entr" presetSubtype="1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downLeft)">
                                      <p:cBhvr>
                                        <p:cTn id="35" dur="500"/>
                                        <p:tgtEl>
                                          <p:spTgt spid="11"/>
                                        </p:tgtEl>
                                      </p:cBhvr>
                                    </p:animEffect>
                                  </p:childTnLst>
                                </p:cTn>
                              </p:par>
                            </p:childTnLst>
                          </p:cTn>
                        </p:par>
                        <p:par>
                          <p:cTn id="36" fill="hold">
                            <p:stCondLst>
                              <p:cond delay="6500"/>
                            </p:stCondLst>
                            <p:childTnLst>
                              <p:par>
                                <p:cTn id="37" presetID="18" presetClass="entr" presetSubtype="1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cTn>
                              </p:par>
                            </p:childTnLst>
                          </p:cTn>
                        </p:par>
                        <p:par>
                          <p:cTn id="40" fill="hold">
                            <p:stCondLst>
                              <p:cond delay="7000"/>
                            </p:stCondLst>
                            <p:childTnLst>
                              <p:par>
                                <p:cTn id="41" presetID="18" presetClass="entr" presetSubtype="12"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trips(downLeft)">
                                      <p:cBhvr>
                                        <p:cTn id="43" dur="500"/>
                                        <p:tgtEl>
                                          <p:spTgt spid="7"/>
                                        </p:tgtEl>
                                      </p:cBhvr>
                                    </p:animEffect>
                                  </p:childTnLst>
                                </p:cTn>
                              </p:par>
                            </p:childTnLst>
                          </p:cTn>
                        </p:par>
                        <p:par>
                          <p:cTn id="44" fill="hold">
                            <p:stCondLst>
                              <p:cond delay="7500"/>
                            </p:stCondLst>
                            <p:childTnLst>
                              <p:par>
                                <p:cTn id="45" presetID="51"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770" decel="100000"/>
                                        <p:tgtEl>
                                          <p:spTgt spid="18"/>
                                        </p:tgtEl>
                                      </p:cBhvr>
                                    </p:animEffect>
                                    <p:animScale>
                                      <p:cBhvr>
                                        <p:cTn id="48" dur="770" decel="100000"/>
                                        <p:tgtEl>
                                          <p:spTgt spid="18"/>
                                        </p:tgtEl>
                                      </p:cBhvr>
                                      <p:from x="10000" y="10000"/>
                                      <p:to x="200000" y="450000"/>
                                    </p:animScale>
                                    <p:animScale>
                                      <p:cBhvr>
                                        <p:cTn id="49" dur="1230" accel="100000" fill="hold">
                                          <p:stCondLst>
                                            <p:cond delay="770"/>
                                          </p:stCondLst>
                                        </p:cTn>
                                        <p:tgtEl>
                                          <p:spTgt spid="18"/>
                                        </p:tgtEl>
                                      </p:cBhvr>
                                      <p:from x="200000" y="450000"/>
                                      <p:to x="100000" y="100000"/>
                                    </p:animScale>
                                    <p:set>
                                      <p:cBhvr>
                                        <p:cTn id="50" dur="770" fill="hold"/>
                                        <p:tgtEl>
                                          <p:spTgt spid="18"/>
                                        </p:tgtEl>
                                        <p:attrNameLst>
                                          <p:attrName>ppt_x</p:attrName>
                                        </p:attrNameLst>
                                      </p:cBhvr>
                                      <p:to>
                                        <p:strVal val="(0.5)"/>
                                      </p:to>
                                    </p:set>
                                    <p:anim from="(0.5)" to="(#ppt_x)" calcmode="lin" valueType="num">
                                      <p:cBhvr>
                                        <p:cTn id="51" dur="1230" accel="100000" fill="hold">
                                          <p:stCondLst>
                                            <p:cond delay="770"/>
                                          </p:stCondLst>
                                        </p:cTn>
                                        <p:tgtEl>
                                          <p:spTgt spid="18"/>
                                        </p:tgtEl>
                                        <p:attrNameLst>
                                          <p:attrName>ppt_x</p:attrName>
                                        </p:attrNameLst>
                                      </p:cBhvr>
                                    </p:anim>
                                    <p:set>
                                      <p:cBhvr>
                                        <p:cTn id="52" dur="770" fill="hold"/>
                                        <p:tgtEl>
                                          <p:spTgt spid="18"/>
                                        </p:tgtEl>
                                        <p:attrNameLst>
                                          <p:attrName>ppt_y</p:attrName>
                                        </p:attrNameLst>
                                      </p:cBhvr>
                                      <p:to>
                                        <p:strVal val="(#ppt_y+0.4)"/>
                                      </p:to>
                                    </p:set>
                                    <p:anim from="(#ppt_y+0.4)" to="(#ppt_y)" calcmode="lin" valueType="num">
                                      <p:cBhvr>
                                        <p:cTn id="53" dur="1230" accel="100000" fill="hold">
                                          <p:stCondLst>
                                            <p:cond delay="770"/>
                                          </p:stCondLst>
                                        </p:cTn>
                                        <p:tgtEl>
                                          <p:spTgt spid="18"/>
                                        </p:tgtEl>
                                        <p:attrNameLst>
                                          <p:attrName>ppt_y</p:attrName>
                                        </p:attrNameLst>
                                      </p:cBhvr>
                                    </p:anim>
                                  </p:childTnLst>
                                </p:cTn>
                              </p:par>
                              <p:par>
                                <p:cTn id="54" presetID="51"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770" decel="100000"/>
                                        <p:tgtEl>
                                          <p:spTgt spid="17"/>
                                        </p:tgtEl>
                                      </p:cBhvr>
                                    </p:animEffect>
                                    <p:animScale>
                                      <p:cBhvr>
                                        <p:cTn id="57" dur="770" decel="100000"/>
                                        <p:tgtEl>
                                          <p:spTgt spid="17"/>
                                        </p:tgtEl>
                                      </p:cBhvr>
                                      <p:from x="10000" y="10000"/>
                                      <p:to x="200000" y="450000"/>
                                    </p:animScale>
                                    <p:animScale>
                                      <p:cBhvr>
                                        <p:cTn id="58" dur="1230" accel="100000" fill="hold">
                                          <p:stCondLst>
                                            <p:cond delay="770"/>
                                          </p:stCondLst>
                                        </p:cTn>
                                        <p:tgtEl>
                                          <p:spTgt spid="17"/>
                                        </p:tgtEl>
                                      </p:cBhvr>
                                      <p:from x="200000" y="450000"/>
                                      <p:to x="100000" y="100000"/>
                                    </p:animScale>
                                    <p:set>
                                      <p:cBhvr>
                                        <p:cTn id="59" dur="770" fill="hold"/>
                                        <p:tgtEl>
                                          <p:spTgt spid="17"/>
                                        </p:tgtEl>
                                        <p:attrNameLst>
                                          <p:attrName>ppt_x</p:attrName>
                                        </p:attrNameLst>
                                      </p:cBhvr>
                                      <p:to>
                                        <p:strVal val="(0.5)"/>
                                      </p:to>
                                    </p:set>
                                    <p:anim from="(0.5)" to="(#ppt_x)" calcmode="lin" valueType="num">
                                      <p:cBhvr>
                                        <p:cTn id="60" dur="1230" accel="100000" fill="hold">
                                          <p:stCondLst>
                                            <p:cond delay="770"/>
                                          </p:stCondLst>
                                        </p:cTn>
                                        <p:tgtEl>
                                          <p:spTgt spid="17"/>
                                        </p:tgtEl>
                                        <p:attrNameLst>
                                          <p:attrName>ppt_x</p:attrName>
                                        </p:attrNameLst>
                                      </p:cBhvr>
                                    </p:anim>
                                    <p:set>
                                      <p:cBhvr>
                                        <p:cTn id="61" dur="770" fill="hold"/>
                                        <p:tgtEl>
                                          <p:spTgt spid="17"/>
                                        </p:tgtEl>
                                        <p:attrNameLst>
                                          <p:attrName>ppt_y</p:attrName>
                                        </p:attrNameLst>
                                      </p:cBhvr>
                                      <p:to>
                                        <p:strVal val="(#ppt_y+0.4)"/>
                                      </p:to>
                                    </p:set>
                                    <p:anim from="(#ppt_y+0.4)" to="(#ppt_y)" calcmode="lin" valueType="num">
                                      <p:cBhvr>
                                        <p:cTn id="62" dur="1230" accel="100000" fill="hold">
                                          <p:stCondLst>
                                            <p:cond delay="770"/>
                                          </p:stCondLst>
                                        </p:cTn>
                                        <p:tgtEl>
                                          <p:spTgt spid="17"/>
                                        </p:tgtEl>
                                        <p:attrNameLst>
                                          <p:attrName>ppt_y</p:attrName>
                                        </p:attrNameLst>
                                      </p:cBhvr>
                                    </p:anim>
                                  </p:childTnLst>
                                </p:cTn>
                              </p:par>
                              <p:par>
                                <p:cTn id="63" presetID="51"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770" decel="100000"/>
                                        <p:tgtEl>
                                          <p:spTgt spid="16"/>
                                        </p:tgtEl>
                                      </p:cBhvr>
                                    </p:animEffect>
                                    <p:animScale>
                                      <p:cBhvr>
                                        <p:cTn id="66" dur="770" decel="100000"/>
                                        <p:tgtEl>
                                          <p:spTgt spid="16"/>
                                        </p:tgtEl>
                                      </p:cBhvr>
                                      <p:from x="10000" y="10000"/>
                                      <p:to x="200000" y="450000"/>
                                    </p:animScale>
                                    <p:animScale>
                                      <p:cBhvr>
                                        <p:cTn id="67" dur="1230" accel="100000" fill="hold">
                                          <p:stCondLst>
                                            <p:cond delay="770"/>
                                          </p:stCondLst>
                                        </p:cTn>
                                        <p:tgtEl>
                                          <p:spTgt spid="16"/>
                                        </p:tgtEl>
                                      </p:cBhvr>
                                      <p:from x="200000" y="450000"/>
                                      <p:to x="100000" y="100000"/>
                                    </p:animScale>
                                    <p:set>
                                      <p:cBhvr>
                                        <p:cTn id="68" dur="770" fill="hold"/>
                                        <p:tgtEl>
                                          <p:spTgt spid="16"/>
                                        </p:tgtEl>
                                        <p:attrNameLst>
                                          <p:attrName>ppt_x</p:attrName>
                                        </p:attrNameLst>
                                      </p:cBhvr>
                                      <p:to>
                                        <p:strVal val="(0.5)"/>
                                      </p:to>
                                    </p:set>
                                    <p:anim from="(0.5)" to="(#ppt_x)" calcmode="lin" valueType="num">
                                      <p:cBhvr>
                                        <p:cTn id="69" dur="1230" accel="100000" fill="hold">
                                          <p:stCondLst>
                                            <p:cond delay="770"/>
                                          </p:stCondLst>
                                        </p:cTn>
                                        <p:tgtEl>
                                          <p:spTgt spid="16"/>
                                        </p:tgtEl>
                                        <p:attrNameLst>
                                          <p:attrName>ppt_x</p:attrName>
                                        </p:attrNameLst>
                                      </p:cBhvr>
                                    </p:anim>
                                    <p:set>
                                      <p:cBhvr>
                                        <p:cTn id="70" dur="770" fill="hold"/>
                                        <p:tgtEl>
                                          <p:spTgt spid="16"/>
                                        </p:tgtEl>
                                        <p:attrNameLst>
                                          <p:attrName>ppt_y</p:attrName>
                                        </p:attrNameLst>
                                      </p:cBhvr>
                                      <p:to>
                                        <p:strVal val="(#ppt_y+0.4)"/>
                                      </p:to>
                                    </p:set>
                                    <p:anim from="(#ppt_y+0.4)" to="(#ppt_y)" calcmode="lin" valueType="num">
                                      <p:cBhvr>
                                        <p:cTn id="71" dur="1230" accel="100000" fill="hold">
                                          <p:stCondLst>
                                            <p:cond delay="770"/>
                                          </p:stCondLst>
                                        </p:cTn>
                                        <p:tgtEl>
                                          <p:spTgt spid="16"/>
                                        </p:tgtEl>
                                        <p:attrNameLst>
                                          <p:attrName>ppt_y</p:attrName>
                                        </p:attrNameLst>
                                      </p:cBhvr>
                                    </p:anim>
                                  </p:childTnLst>
                                </p:cTn>
                              </p:par>
                              <p:par>
                                <p:cTn id="72" presetID="51"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770" decel="100000"/>
                                        <p:tgtEl>
                                          <p:spTgt spid="15"/>
                                        </p:tgtEl>
                                      </p:cBhvr>
                                    </p:animEffect>
                                    <p:animScale>
                                      <p:cBhvr>
                                        <p:cTn id="75" dur="770" decel="100000"/>
                                        <p:tgtEl>
                                          <p:spTgt spid="15"/>
                                        </p:tgtEl>
                                      </p:cBhvr>
                                      <p:from x="10000" y="10000"/>
                                      <p:to x="200000" y="450000"/>
                                    </p:animScale>
                                    <p:animScale>
                                      <p:cBhvr>
                                        <p:cTn id="76" dur="1230" accel="100000" fill="hold">
                                          <p:stCondLst>
                                            <p:cond delay="770"/>
                                          </p:stCondLst>
                                        </p:cTn>
                                        <p:tgtEl>
                                          <p:spTgt spid="15"/>
                                        </p:tgtEl>
                                      </p:cBhvr>
                                      <p:from x="200000" y="450000"/>
                                      <p:to x="100000" y="100000"/>
                                    </p:animScale>
                                    <p:set>
                                      <p:cBhvr>
                                        <p:cTn id="77" dur="770" fill="hold"/>
                                        <p:tgtEl>
                                          <p:spTgt spid="15"/>
                                        </p:tgtEl>
                                        <p:attrNameLst>
                                          <p:attrName>ppt_x</p:attrName>
                                        </p:attrNameLst>
                                      </p:cBhvr>
                                      <p:to>
                                        <p:strVal val="(0.5)"/>
                                      </p:to>
                                    </p:set>
                                    <p:anim from="(0.5)" to="(#ppt_x)" calcmode="lin" valueType="num">
                                      <p:cBhvr>
                                        <p:cTn id="78" dur="1230" accel="100000" fill="hold">
                                          <p:stCondLst>
                                            <p:cond delay="770"/>
                                          </p:stCondLst>
                                        </p:cTn>
                                        <p:tgtEl>
                                          <p:spTgt spid="15"/>
                                        </p:tgtEl>
                                        <p:attrNameLst>
                                          <p:attrName>ppt_x</p:attrName>
                                        </p:attrNameLst>
                                      </p:cBhvr>
                                    </p:anim>
                                    <p:set>
                                      <p:cBhvr>
                                        <p:cTn id="79" dur="770" fill="hold"/>
                                        <p:tgtEl>
                                          <p:spTgt spid="15"/>
                                        </p:tgtEl>
                                        <p:attrNameLst>
                                          <p:attrName>ppt_y</p:attrName>
                                        </p:attrNameLst>
                                      </p:cBhvr>
                                      <p:to>
                                        <p:strVal val="(#ppt_y+0.4)"/>
                                      </p:to>
                                    </p:set>
                                    <p:anim from="(#ppt_y+0.4)" to="(#ppt_y)" calcmode="lin" valueType="num">
                                      <p:cBhvr>
                                        <p:cTn id="80" dur="1230" accel="100000" fill="hold">
                                          <p:stCondLst>
                                            <p:cond delay="770"/>
                                          </p:stCondLst>
                                        </p:cTn>
                                        <p:tgtEl>
                                          <p:spTgt spid="15"/>
                                        </p:tgtEl>
                                        <p:attrNameLst>
                                          <p:attrName>ppt_y</p:attrName>
                                        </p:attrNameLst>
                                      </p:cBhvr>
                                    </p:anim>
                                  </p:childTnLst>
                                </p:cTn>
                              </p:par>
                              <p:par>
                                <p:cTn id="81" presetID="51"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770" decel="100000"/>
                                        <p:tgtEl>
                                          <p:spTgt spid="19"/>
                                        </p:tgtEl>
                                      </p:cBhvr>
                                    </p:animEffect>
                                    <p:animScale>
                                      <p:cBhvr>
                                        <p:cTn id="84" dur="770" decel="100000"/>
                                        <p:tgtEl>
                                          <p:spTgt spid="19"/>
                                        </p:tgtEl>
                                      </p:cBhvr>
                                      <p:from x="10000" y="10000"/>
                                      <p:to x="200000" y="450000"/>
                                    </p:animScale>
                                    <p:animScale>
                                      <p:cBhvr>
                                        <p:cTn id="85" dur="1230" accel="100000" fill="hold">
                                          <p:stCondLst>
                                            <p:cond delay="770"/>
                                          </p:stCondLst>
                                        </p:cTn>
                                        <p:tgtEl>
                                          <p:spTgt spid="19"/>
                                        </p:tgtEl>
                                      </p:cBhvr>
                                      <p:from x="200000" y="450000"/>
                                      <p:to x="100000" y="100000"/>
                                    </p:animScale>
                                    <p:set>
                                      <p:cBhvr>
                                        <p:cTn id="86" dur="770" fill="hold"/>
                                        <p:tgtEl>
                                          <p:spTgt spid="19"/>
                                        </p:tgtEl>
                                        <p:attrNameLst>
                                          <p:attrName>ppt_x</p:attrName>
                                        </p:attrNameLst>
                                      </p:cBhvr>
                                      <p:to>
                                        <p:strVal val="(0.5)"/>
                                      </p:to>
                                    </p:set>
                                    <p:anim from="(0.5)" to="(#ppt_x)" calcmode="lin" valueType="num">
                                      <p:cBhvr>
                                        <p:cTn id="87" dur="1230" accel="100000" fill="hold">
                                          <p:stCondLst>
                                            <p:cond delay="770"/>
                                          </p:stCondLst>
                                        </p:cTn>
                                        <p:tgtEl>
                                          <p:spTgt spid="19"/>
                                        </p:tgtEl>
                                        <p:attrNameLst>
                                          <p:attrName>ppt_x</p:attrName>
                                        </p:attrNameLst>
                                      </p:cBhvr>
                                    </p:anim>
                                    <p:set>
                                      <p:cBhvr>
                                        <p:cTn id="88" dur="770" fill="hold"/>
                                        <p:tgtEl>
                                          <p:spTgt spid="19"/>
                                        </p:tgtEl>
                                        <p:attrNameLst>
                                          <p:attrName>ppt_y</p:attrName>
                                        </p:attrNameLst>
                                      </p:cBhvr>
                                      <p:to>
                                        <p:strVal val="(#ppt_y+0.4)"/>
                                      </p:to>
                                    </p:set>
                                    <p:anim from="(#ppt_y+0.4)" to="(#ppt_y)" calcmode="lin" valueType="num">
                                      <p:cBhvr>
                                        <p:cTn id="89" dur="1230" accel="100000" fill="hold">
                                          <p:stCondLst>
                                            <p:cond delay="770"/>
                                          </p:stCondLst>
                                        </p:cTn>
                                        <p:tgtEl>
                                          <p:spTgt spid="19"/>
                                        </p:tgtEl>
                                        <p:attrNameLst>
                                          <p:attrName>ppt_y</p:attrName>
                                        </p:attrNameLst>
                                      </p:cBhvr>
                                    </p:anim>
                                  </p:childTnLst>
                                </p:cTn>
                              </p:par>
                              <p:par>
                                <p:cTn id="90" presetID="51"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770" decel="100000"/>
                                        <p:tgtEl>
                                          <p:spTgt spid="14"/>
                                        </p:tgtEl>
                                      </p:cBhvr>
                                    </p:animEffect>
                                    <p:animScale>
                                      <p:cBhvr>
                                        <p:cTn id="93" dur="770" decel="100000"/>
                                        <p:tgtEl>
                                          <p:spTgt spid="14"/>
                                        </p:tgtEl>
                                      </p:cBhvr>
                                      <p:from x="10000" y="10000"/>
                                      <p:to x="200000" y="450000"/>
                                    </p:animScale>
                                    <p:animScale>
                                      <p:cBhvr>
                                        <p:cTn id="94" dur="1230" accel="100000" fill="hold">
                                          <p:stCondLst>
                                            <p:cond delay="770"/>
                                          </p:stCondLst>
                                        </p:cTn>
                                        <p:tgtEl>
                                          <p:spTgt spid="14"/>
                                        </p:tgtEl>
                                      </p:cBhvr>
                                      <p:from x="200000" y="450000"/>
                                      <p:to x="100000" y="100000"/>
                                    </p:animScale>
                                    <p:set>
                                      <p:cBhvr>
                                        <p:cTn id="95" dur="770" fill="hold"/>
                                        <p:tgtEl>
                                          <p:spTgt spid="14"/>
                                        </p:tgtEl>
                                        <p:attrNameLst>
                                          <p:attrName>ppt_x</p:attrName>
                                        </p:attrNameLst>
                                      </p:cBhvr>
                                      <p:to>
                                        <p:strVal val="(0.5)"/>
                                      </p:to>
                                    </p:set>
                                    <p:anim from="(0.5)" to="(#ppt_x)" calcmode="lin" valueType="num">
                                      <p:cBhvr>
                                        <p:cTn id="96" dur="1230" accel="100000" fill="hold">
                                          <p:stCondLst>
                                            <p:cond delay="770"/>
                                          </p:stCondLst>
                                        </p:cTn>
                                        <p:tgtEl>
                                          <p:spTgt spid="14"/>
                                        </p:tgtEl>
                                        <p:attrNameLst>
                                          <p:attrName>ppt_x</p:attrName>
                                        </p:attrNameLst>
                                      </p:cBhvr>
                                    </p:anim>
                                    <p:set>
                                      <p:cBhvr>
                                        <p:cTn id="97" dur="770" fill="hold"/>
                                        <p:tgtEl>
                                          <p:spTgt spid="14"/>
                                        </p:tgtEl>
                                        <p:attrNameLst>
                                          <p:attrName>ppt_y</p:attrName>
                                        </p:attrNameLst>
                                      </p:cBhvr>
                                      <p:to>
                                        <p:strVal val="(#ppt_y+0.4)"/>
                                      </p:to>
                                    </p:set>
                                    <p:anim from="(#ppt_y+0.4)" to="(#ppt_y)" calcmode="lin" valueType="num">
                                      <p:cBhvr>
                                        <p:cTn id="98"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untitled.bmp"/>
          <p:cNvPicPr>
            <a:picLocks noChangeAspect="1"/>
          </p:cNvPicPr>
          <p:nvPr/>
        </p:nvPicPr>
        <p:blipFill>
          <a:blip r:embed="rId2" cstate="print"/>
          <a:srcRect/>
          <a:stretch>
            <a:fillRect/>
          </a:stretch>
        </p:blipFill>
        <p:spPr bwMode="auto">
          <a:xfrm rot="-2468836">
            <a:off x="7380288" y="549275"/>
            <a:ext cx="1176337" cy="509588"/>
          </a:xfrm>
          <a:prstGeom prst="rect">
            <a:avLst/>
          </a:prstGeom>
          <a:solidFill>
            <a:schemeClr val="bg1"/>
          </a:solidFill>
          <a:ln w="9525">
            <a:noFill/>
            <a:miter lim="800000"/>
            <a:headEnd/>
            <a:tailEnd/>
          </a:ln>
        </p:spPr>
      </p:pic>
      <p:sp>
        <p:nvSpPr>
          <p:cNvPr id="8" name="Rectangle 7"/>
          <p:cNvSpPr>
            <a:spLocks noChangeArrowheads="1"/>
          </p:cNvSpPr>
          <p:nvPr/>
        </p:nvSpPr>
        <p:spPr bwMode="auto">
          <a:xfrm>
            <a:off x="971550" y="2420938"/>
            <a:ext cx="5184775" cy="4032250"/>
          </a:xfrm>
          <a:prstGeom prst="rect">
            <a:avLst/>
          </a:prstGeom>
          <a:gradFill rotWithShape="1">
            <a:gsLst>
              <a:gs pos="0">
                <a:srgbClr val="FFA2A1"/>
              </a:gs>
              <a:gs pos="35001">
                <a:srgbClr val="FFBEBD"/>
              </a:gs>
              <a:gs pos="100000">
                <a:srgbClr val="FFE5E5"/>
              </a:gs>
            </a:gsLst>
            <a:lin ang="16200000" scaled="1"/>
          </a:gradFill>
          <a:ln w="19050" algn="ctr">
            <a:solidFill>
              <a:srgbClr val="1A0000"/>
            </a:solidFill>
            <a:miter lim="800000"/>
            <a:headEnd/>
            <a:tailEnd/>
          </a:ln>
          <a:effectLst>
            <a:outerShdw dist="20000" dir="5400000" rotWithShape="0">
              <a:srgbClr val="000000">
                <a:alpha val="37999"/>
              </a:srgbClr>
            </a:outerShdw>
          </a:effectLst>
        </p:spPr>
        <p:txBody>
          <a:bodyPr anchor="ctr"/>
          <a:lstStyle/>
          <a:p>
            <a:pPr algn="ctr" rtl="0" fontAlgn="auto">
              <a:spcBef>
                <a:spcPts val="0"/>
              </a:spcBef>
              <a:spcAft>
                <a:spcPts val="0"/>
              </a:spcAft>
              <a:defRPr/>
            </a:pPr>
            <a:endParaRPr lang="en-US">
              <a:solidFill>
                <a:schemeClr val="dk1"/>
              </a:solidFill>
              <a:latin typeface="+mn-lt"/>
              <a:cs typeface="+mn-cs"/>
            </a:endParaRPr>
          </a:p>
        </p:txBody>
      </p:sp>
      <p:sp>
        <p:nvSpPr>
          <p:cNvPr id="9" name="Oval 8"/>
          <p:cNvSpPr/>
          <p:nvPr/>
        </p:nvSpPr>
        <p:spPr>
          <a:xfrm>
            <a:off x="1219200" y="2667000"/>
            <a:ext cx="4876800" cy="3200400"/>
          </a:xfrm>
          <a:prstGeom prst="ellipse">
            <a:avLst/>
          </a:prstGeom>
          <a:ln w="19050">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rtl="0" fontAlgn="auto">
              <a:spcBef>
                <a:spcPts val="0"/>
              </a:spcBef>
              <a:spcAft>
                <a:spcPts val="0"/>
              </a:spcAft>
              <a:defRPr/>
            </a:pPr>
            <a:endParaRPr lang="en-US"/>
          </a:p>
        </p:txBody>
      </p:sp>
      <p:cxnSp>
        <p:nvCxnSpPr>
          <p:cNvPr id="15" name="Straight Arrow Connector 14"/>
          <p:cNvCxnSpPr/>
          <p:nvPr/>
        </p:nvCxnSpPr>
        <p:spPr>
          <a:xfrm>
            <a:off x="1676400" y="3810000"/>
            <a:ext cx="1066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rot="5400000" flipH="1" flipV="1">
            <a:off x="1752601" y="4343400"/>
            <a:ext cx="1066800" cy="31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rot="10800000" flipV="1">
            <a:off x="2209800" y="914400"/>
            <a:ext cx="5410200" cy="2057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991100" y="2095500"/>
            <a:ext cx="3733800" cy="198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3048000" y="5257800"/>
            <a:ext cx="1295400" cy="400050"/>
          </a:xfrm>
          <a:prstGeom prst="rect">
            <a:avLst/>
          </a:prstGeom>
          <a:noFill/>
          <a:ln w="9525">
            <a:noFill/>
            <a:miter lim="800000"/>
            <a:headEnd/>
            <a:tailEnd/>
          </a:ln>
        </p:spPr>
        <p:txBody>
          <a:bodyPr>
            <a:spAutoFit/>
          </a:bodyPr>
          <a:lstStyle/>
          <a:p>
            <a:pPr algn="ctr"/>
            <a:r>
              <a:rPr lang="fa-IR" sz="2000" b="1">
                <a:latin typeface="Calibri" pitchFamily="34" charset="0"/>
                <a:cs typeface="B Nazanin" pitchFamily="2" charset="-78"/>
              </a:rPr>
              <a:t>محیط</a:t>
            </a:r>
            <a:endParaRPr lang="en-US" sz="2000" b="1">
              <a:latin typeface="Calibri" pitchFamily="34" charset="0"/>
              <a:cs typeface="B Nazanin" pitchFamily="2" charset="-78"/>
            </a:endParaRPr>
          </a:p>
        </p:txBody>
      </p:sp>
      <p:sp>
        <p:nvSpPr>
          <p:cNvPr id="37" name="Trapezoid 36"/>
          <p:cNvSpPr>
            <a:spLocks noChangeArrowheads="1"/>
          </p:cNvSpPr>
          <p:nvPr/>
        </p:nvSpPr>
        <p:spPr bwMode="auto">
          <a:xfrm rot="2927803">
            <a:off x="3722687" y="246063"/>
            <a:ext cx="4149725" cy="5041900"/>
          </a:xfrm>
          <a:custGeom>
            <a:avLst/>
            <a:gdLst>
              <a:gd name="T0" fmla="*/ 2075068 w 4150135"/>
              <a:gd name="T1" fmla="*/ 0 h 5042308"/>
              <a:gd name="T2" fmla="*/ 935627 w 4150135"/>
              <a:gd name="T3" fmla="*/ 2521154 h 5042308"/>
              <a:gd name="T4" fmla="*/ 2075068 w 4150135"/>
              <a:gd name="T5" fmla="*/ 5042308 h 5042308"/>
              <a:gd name="T6" fmla="*/ 3214508 w 4150135"/>
              <a:gd name="T7" fmla="*/ 2521154 h 5042308"/>
              <a:gd name="T8" fmla="*/ 17694720 60000 65536"/>
              <a:gd name="T9" fmla="*/ 11796480 60000 65536"/>
              <a:gd name="T10" fmla="*/ 5898240 60000 65536"/>
              <a:gd name="T11" fmla="*/ 0 60000 65536"/>
              <a:gd name="T12" fmla="*/ 1247503 w 4150135"/>
              <a:gd name="T13" fmla="*/ 1515684 h 5042308"/>
              <a:gd name="T14" fmla="*/ 2902632 w 4150135"/>
              <a:gd name="T15" fmla="*/ 5042308 h 5042308"/>
            </a:gdLst>
            <a:ahLst/>
            <a:cxnLst>
              <a:cxn ang="T8">
                <a:pos x="T0" y="T1"/>
              </a:cxn>
              <a:cxn ang="T9">
                <a:pos x="T2" y="T3"/>
              </a:cxn>
              <a:cxn ang="T10">
                <a:pos x="T4" y="T5"/>
              </a:cxn>
              <a:cxn ang="T11">
                <a:pos x="T6" y="T7"/>
              </a:cxn>
            </a:cxnLst>
            <a:rect l="T12" t="T13" r="T14" b="T15"/>
            <a:pathLst>
              <a:path w="4150135" h="5042308">
                <a:moveTo>
                  <a:pt x="0" y="5042308"/>
                </a:moveTo>
                <a:lnTo>
                  <a:pt x="1871254" y="0"/>
                </a:lnTo>
                <a:lnTo>
                  <a:pt x="2278881" y="0"/>
                </a:lnTo>
                <a:lnTo>
                  <a:pt x="4150135" y="5042308"/>
                </a:lnTo>
                <a:close/>
              </a:path>
            </a:pathLst>
          </a:custGeom>
          <a:gradFill rotWithShape="1">
            <a:gsLst>
              <a:gs pos="0">
                <a:srgbClr val="E6F9B9"/>
              </a:gs>
              <a:gs pos="35001">
                <a:srgbClr val="FFFFCC"/>
              </a:gs>
              <a:gs pos="98000">
                <a:srgbClr val="FFFF00"/>
              </a:gs>
              <a:gs pos="100000">
                <a:srgbClr val="FFFF99"/>
              </a:gs>
            </a:gsLst>
            <a:lin ang="16200000" scaled="1"/>
          </a:gradFill>
          <a:ln w="9525" algn="ctr">
            <a:noFill/>
            <a:miter lim="800000"/>
            <a:headEnd/>
            <a:tailEnd/>
          </a:ln>
          <a:effectLst>
            <a:outerShdw dist="20000" dir="5400000" rotWithShape="0">
              <a:srgbClr val="000000">
                <a:alpha val="37999"/>
              </a:srgbClr>
            </a:outerShdw>
          </a:effectLst>
        </p:spPr>
        <p:txBody>
          <a:bodyPr rot="10800000" vert="eaVert" anchor="ctr"/>
          <a:lstStyle/>
          <a:p>
            <a:pPr algn="ctr" rtl="0" fontAlgn="auto">
              <a:spcBef>
                <a:spcPts val="0"/>
              </a:spcBef>
              <a:spcAft>
                <a:spcPts val="0"/>
              </a:spcAft>
              <a:defRPr/>
            </a:pPr>
            <a:endParaRPr lang="en-US">
              <a:solidFill>
                <a:schemeClr val="dk1"/>
              </a:solidFill>
              <a:latin typeface="+mn-lt"/>
              <a:cs typeface="+mn-cs"/>
            </a:endParaRPr>
          </a:p>
        </p:txBody>
      </p:sp>
      <p:cxnSp>
        <p:nvCxnSpPr>
          <p:cNvPr id="21" name="Elbow Connector 20"/>
          <p:cNvCxnSpPr/>
          <p:nvPr/>
        </p:nvCxnSpPr>
        <p:spPr>
          <a:xfrm rot="10800000" flipV="1">
            <a:off x="2286000" y="3810000"/>
            <a:ext cx="2819400" cy="1066800"/>
          </a:xfrm>
          <a:prstGeom prst="bentConnector3">
            <a:avLst>
              <a:gd name="adj1" fmla="val 64"/>
            </a:avLst>
          </a:prstGeom>
        </p:spPr>
        <p:style>
          <a:lnRef idx="2">
            <a:schemeClr val="dk1"/>
          </a:lnRef>
          <a:fillRef idx="0">
            <a:schemeClr val="dk1"/>
          </a:fillRef>
          <a:effectRef idx="1">
            <a:schemeClr val="dk1"/>
          </a:effectRef>
          <a:fontRef idx="minor">
            <a:schemeClr val="tx1"/>
          </a:fontRef>
        </p:style>
      </p:cxnSp>
      <p:sp>
        <p:nvSpPr>
          <p:cNvPr id="35" name="TextBox 34"/>
          <p:cNvSpPr txBox="1">
            <a:spLocks noChangeArrowheads="1"/>
          </p:cNvSpPr>
          <p:nvPr/>
        </p:nvSpPr>
        <p:spPr bwMode="auto">
          <a:xfrm>
            <a:off x="2590800" y="4419600"/>
            <a:ext cx="2362200" cy="400050"/>
          </a:xfrm>
          <a:prstGeom prst="rect">
            <a:avLst/>
          </a:prstGeom>
          <a:noFill/>
          <a:ln w="9525">
            <a:noFill/>
            <a:miter lim="800000"/>
            <a:headEnd/>
            <a:tailEnd/>
          </a:ln>
        </p:spPr>
        <p:txBody>
          <a:bodyPr>
            <a:spAutoFit/>
          </a:bodyPr>
          <a:lstStyle/>
          <a:p>
            <a:pPr algn="ctr"/>
            <a:r>
              <a:rPr lang="fa-IR" sz="2000" b="1">
                <a:latin typeface="Calibri" pitchFamily="34" charset="0"/>
                <a:cs typeface="B Nazanin" pitchFamily="2" charset="-78"/>
              </a:rPr>
              <a:t>کنترل به وسیله مالکین</a:t>
            </a:r>
            <a:endParaRPr lang="en-US" sz="2000" b="1">
              <a:latin typeface="Calibri" pitchFamily="34" charset="0"/>
              <a:cs typeface="B Nazanin" pitchFamily="2" charset="-78"/>
            </a:endParaRPr>
          </a:p>
        </p:txBody>
      </p:sp>
      <p:cxnSp>
        <p:nvCxnSpPr>
          <p:cNvPr id="14" name="Straight Arrow Connector 13"/>
          <p:cNvCxnSpPr>
            <a:stCxn id="10" idx="3"/>
          </p:cNvCxnSpPr>
          <p:nvPr/>
        </p:nvCxnSpPr>
        <p:spPr>
          <a:xfrm>
            <a:off x="4267200" y="3810000"/>
            <a:ext cx="1371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TextBox 32"/>
          <p:cNvSpPr txBox="1">
            <a:spLocks noChangeArrowheads="1"/>
          </p:cNvSpPr>
          <p:nvPr/>
        </p:nvSpPr>
        <p:spPr bwMode="auto">
          <a:xfrm>
            <a:off x="4787900" y="2492375"/>
            <a:ext cx="1295400" cy="396875"/>
          </a:xfrm>
          <a:prstGeom prst="rect">
            <a:avLst/>
          </a:prstGeom>
          <a:noFill/>
          <a:ln w="9525">
            <a:noFill/>
            <a:miter lim="800000"/>
            <a:headEnd/>
            <a:tailEnd/>
          </a:ln>
        </p:spPr>
        <p:txBody>
          <a:bodyPr>
            <a:spAutoFit/>
          </a:bodyPr>
          <a:lstStyle/>
          <a:p>
            <a:pPr algn="ctr"/>
            <a:r>
              <a:rPr lang="fa-IR" sz="2000" b="1">
                <a:latin typeface="Calibri" pitchFamily="34" charset="0"/>
                <a:cs typeface="B Nazanin" pitchFamily="2" charset="-78"/>
              </a:rPr>
              <a:t>جهان بینی</a:t>
            </a:r>
            <a:endParaRPr lang="en-US" sz="2000" b="1">
              <a:latin typeface="Calibri" pitchFamily="34" charset="0"/>
              <a:cs typeface="B Nazanin" pitchFamily="2" charset="-78"/>
            </a:endParaRPr>
          </a:p>
        </p:txBody>
      </p:sp>
      <p:sp>
        <p:nvSpPr>
          <p:cNvPr id="34" name="TextBox 33"/>
          <p:cNvSpPr txBox="1">
            <a:spLocks noChangeArrowheads="1"/>
          </p:cNvSpPr>
          <p:nvPr/>
        </p:nvSpPr>
        <p:spPr bwMode="auto">
          <a:xfrm>
            <a:off x="4368800" y="3352800"/>
            <a:ext cx="1041400" cy="400050"/>
          </a:xfrm>
          <a:prstGeom prst="rect">
            <a:avLst/>
          </a:prstGeom>
          <a:noFill/>
          <a:ln w="9525">
            <a:noFill/>
            <a:miter lim="800000"/>
            <a:headEnd/>
            <a:tailEnd/>
          </a:ln>
        </p:spPr>
        <p:txBody>
          <a:bodyPr>
            <a:spAutoFit/>
          </a:bodyPr>
          <a:lstStyle/>
          <a:p>
            <a:pPr algn="ctr"/>
            <a:r>
              <a:rPr lang="fa-IR" sz="2000" b="1">
                <a:latin typeface="Calibri" pitchFamily="34" charset="0"/>
                <a:cs typeface="B Nazanin" pitchFamily="2" charset="-78"/>
              </a:rPr>
              <a:t>مشتریان</a:t>
            </a:r>
            <a:endParaRPr lang="en-US" sz="2000" b="1">
              <a:latin typeface="Calibri" pitchFamily="34" charset="0"/>
              <a:cs typeface="B Nazanin" pitchFamily="2" charset="-78"/>
            </a:endParaRPr>
          </a:p>
        </p:txBody>
      </p:sp>
      <p:sp>
        <p:nvSpPr>
          <p:cNvPr id="52" name="Oval 51"/>
          <p:cNvSpPr/>
          <p:nvPr/>
        </p:nvSpPr>
        <p:spPr>
          <a:xfrm>
            <a:off x="1219200" y="2667000"/>
            <a:ext cx="4876800" cy="320040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cxnSp>
        <p:nvCxnSpPr>
          <p:cNvPr id="54" name="Straight Connector 53"/>
          <p:cNvCxnSpPr/>
          <p:nvPr/>
        </p:nvCxnSpPr>
        <p:spPr>
          <a:xfrm>
            <a:off x="3779838" y="2420938"/>
            <a:ext cx="2057400"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5357813" y="3290887"/>
            <a:ext cx="1600200" cy="31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43200" y="3429000"/>
            <a:ext cx="1524000" cy="762000"/>
          </a:xfrm>
          <a:prstGeom prst="rect">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700"/>
              </a:lnSpc>
              <a:spcBef>
                <a:spcPts val="0"/>
              </a:spcBef>
              <a:spcAft>
                <a:spcPts val="0"/>
              </a:spcAft>
              <a:defRPr/>
            </a:pPr>
            <a:endParaRPr lang="en-US" b="1" dirty="0">
              <a:solidFill>
                <a:schemeClr val="tx1"/>
              </a:solidFill>
              <a:cs typeface="B Mitra" pitchFamily="2" charset="-78"/>
            </a:endParaRPr>
          </a:p>
        </p:txBody>
      </p:sp>
      <p:sp>
        <p:nvSpPr>
          <p:cNvPr id="57" name="TextBox 56"/>
          <p:cNvSpPr txBox="1">
            <a:spLocks noChangeArrowheads="1"/>
          </p:cNvSpPr>
          <p:nvPr/>
        </p:nvSpPr>
        <p:spPr bwMode="auto">
          <a:xfrm>
            <a:off x="2667000" y="3505200"/>
            <a:ext cx="1600200" cy="646113"/>
          </a:xfrm>
          <a:prstGeom prst="rect">
            <a:avLst/>
          </a:prstGeom>
          <a:noFill/>
          <a:ln w="9525">
            <a:noFill/>
            <a:miter lim="800000"/>
            <a:headEnd/>
            <a:tailEnd/>
          </a:ln>
        </p:spPr>
        <p:txBody>
          <a:bodyPr>
            <a:spAutoFit/>
          </a:bodyPr>
          <a:lstStyle/>
          <a:p>
            <a:pPr algn="ctr" rtl="0"/>
            <a:r>
              <a:rPr lang="fa-IR" b="1">
                <a:latin typeface="Calibri" pitchFamily="34" charset="0"/>
                <a:cs typeface="B Nazanin" pitchFamily="2" charset="-78"/>
              </a:rPr>
              <a:t>تبدیل بوسیله نقش آفرینان</a:t>
            </a:r>
            <a:endParaRPr lang="en-US" b="1">
              <a:latin typeface="Calibri" pitchFamily="34" charset="0"/>
              <a:cs typeface="B Nazanin" pitchFamily="2" charset="-78"/>
            </a:endParaRPr>
          </a:p>
        </p:txBody>
      </p:sp>
      <p:cxnSp>
        <p:nvCxnSpPr>
          <p:cNvPr id="65" name="Straight Connector 64"/>
          <p:cNvCxnSpPr/>
          <p:nvPr/>
        </p:nvCxnSpPr>
        <p:spPr>
          <a:xfrm rot="5400000">
            <a:off x="2362201" y="3810000"/>
            <a:ext cx="762000"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743200" y="4191000"/>
            <a:ext cx="914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43200" y="3429000"/>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866" name="TextBox 71"/>
          <p:cNvSpPr txBox="1">
            <a:spLocks noChangeArrowheads="1"/>
          </p:cNvSpPr>
          <p:nvPr/>
        </p:nvSpPr>
        <p:spPr bwMode="auto">
          <a:xfrm>
            <a:off x="468313" y="549275"/>
            <a:ext cx="6324600" cy="427038"/>
          </a:xfrm>
          <a:prstGeom prst="rect">
            <a:avLst/>
          </a:prstGeom>
          <a:noFill/>
          <a:ln w="9525">
            <a:noFill/>
            <a:miter lim="800000"/>
            <a:headEnd/>
            <a:tailEnd/>
          </a:ln>
        </p:spPr>
        <p:txBody>
          <a:bodyPr>
            <a:spAutoFit/>
          </a:bodyPr>
          <a:lstStyle/>
          <a:p>
            <a:pPr algn="ctr"/>
            <a:r>
              <a:rPr lang="en-US" sz="2200" b="1" dirty="0" smtClean="0">
                <a:latin typeface="Calibri" pitchFamily="34" charset="0"/>
                <a:cs typeface="B Nazanin" pitchFamily="2" charset="-78"/>
              </a:rPr>
              <a:t>CATWOE</a:t>
            </a:r>
            <a:r>
              <a:rPr lang="fa-IR" sz="2200" b="1" dirty="0" smtClean="0">
                <a:latin typeface="Calibri" pitchFamily="34" charset="0"/>
                <a:cs typeface="B Nazanin" pitchFamily="2" charset="-78"/>
              </a:rPr>
              <a:t> </a:t>
            </a:r>
            <a:r>
              <a:rPr lang="fa-IR" sz="2200" b="1" dirty="0">
                <a:latin typeface="Calibri" pitchFamily="34" charset="0"/>
                <a:cs typeface="B Nazanin" pitchFamily="2" charset="-78"/>
              </a:rPr>
              <a:t>به عنوان یک سیستم ورودی، خروجی</a:t>
            </a:r>
            <a:endParaRPr lang="en-US" sz="2200" b="1" dirty="0">
              <a:latin typeface="Calibri" pitchFamily="34" charset="0"/>
              <a:cs typeface="B Nazanin" pitchFamily="2" charset="-78"/>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0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20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2000"/>
                                        <p:tgtEl>
                                          <p:spTgt spid="35"/>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20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0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2000"/>
                                        <p:tgtEl>
                                          <p:spTgt spid="52"/>
                                        </p:tgtEl>
                                      </p:cBhvr>
                                    </p:animEffect>
                                  </p:childTnLst>
                                </p:cTn>
                              </p:par>
                              <p:par>
                                <p:cTn id="47" presetID="10"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2000"/>
                                        <p:tgtEl>
                                          <p:spTgt spid="54"/>
                                        </p:tgtEl>
                                      </p:cBhvr>
                                    </p:animEffect>
                                  </p:childTnLst>
                                </p:cTn>
                              </p:par>
                              <p:par>
                                <p:cTn id="50" presetID="10"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2000"/>
                                        <p:tgtEl>
                                          <p:spTgt spid="5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000"/>
                                        <p:tgtEl>
                                          <p:spTgt spid="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2000"/>
                                        <p:tgtEl>
                                          <p:spTgt spid="57"/>
                                        </p:tgtEl>
                                      </p:cBhvr>
                                    </p:animEffect>
                                  </p:childTnLst>
                                </p:cTn>
                              </p:par>
                              <p:par>
                                <p:cTn id="59" presetID="10"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2000"/>
                                        <p:tgtEl>
                                          <p:spTgt spid="65"/>
                                        </p:tgtEl>
                                      </p:cBhvr>
                                    </p:animEffect>
                                  </p:childTnLst>
                                </p:cTn>
                              </p:par>
                              <p:par>
                                <p:cTn id="62" presetID="10" presetClass="entr" presetSubtype="0" fill="hold" nodeType="with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2000"/>
                                        <p:tgtEl>
                                          <p:spTgt spid="67"/>
                                        </p:tgtEl>
                                      </p:cBhvr>
                                    </p:animEffect>
                                  </p:childTnLst>
                                </p:cTn>
                              </p:par>
                              <p:par>
                                <p:cTn id="65" presetID="10"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2000"/>
                                        <p:tgtEl>
                                          <p:spTgt spid="71"/>
                                        </p:tgtEl>
                                      </p:cBhvr>
                                    </p:animEffect>
                                  </p:childTnLst>
                                </p:cTn>
                              </p:par>
                            </p:childTnLst>
                          </p:cTn>
                        </p:par>
                        <p:par>
                          <p:cTn id="68" fill="hold">
                            <p:stCondLst>
                              <p:cond delay="2000"/>
                            </p:stCondLst>
                            <p:childTnLst>
                              <p:par>
                                <p:cTn id="69" presetID="22" presetClass="entr" presetSubtype="2"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right)">
                                      <p:cBhvr>
                                        <p:cTn id="7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6" grpId="0"/>
      <p:bldP spid="37" grpId="0" animBg="1"/>
      <p:bldP spid="35" grpId="0"/>
      <p:bldP spid="33" grpId="0"/>
      <p:bldP spid="34" grpId="0"/>
      <p:bldP spid="52" grpId="0" animBg="1"/>
      <p:bldP spid="10" grpId="0" animBg="1"/>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44977150"/>
              </p:ext>
            </p:extLst>
          </p:nvPr>
        </p:nvGraphicFramePr>
        <p:xfrm>
          <a:off x="0" y="914399"/>
          <a:ext cx="8915400" cy="5273041"/>
        </p:xfrm>
        <a:graphic>
          <a:graphicData uri="http://schemas.openxmlformats.org/drawingml/2006/table">
            <a:tbl>
              <a:tblPr firstRow="1" bandRow="1">
                <a:tableStyleId>{5C22544A-7EE6-4342-B048-85BDC9FD1C3A}</a:tableStyleId>
              </a:tblPr>
              <a:tblGrid>
                <a:gridCol w="6019800"/>
                <a:gridCol w="2895600"/>
              </a:tblGrid>
              <a:tr h="609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400" dirty="0" smtClean="0">
                          <a:solidFill>
                            <a:schemeClr val="tx1"/>
                          </a:solidFill>
                          <a:cs typeface="B Nazanin" pitchFamily="2" charset="-78"/>
                        </a:rPr>
                        <a:t>تعریف ریشه ای</a:t>
                      </a:r>
                    </a:p>
                  </a:txBody>
                  <a:tcPr anchor="ctr"/>
                </a:tc>
                <a:tc>
                  <a:txBody>
                    <a:bodyPr/>
                    <a:lstStyle/>
                    <a:p>
                      <a:pPr algn="ctr"/>
                      <a:r>
                        <a:rPr lang="fa-IR" sz="2400" dirty="0" smtClean="0">
                          <a:solidFill>
                            <a:schemeClr val="tx1"/>
                          </a:solidFill>
                          <a:cs typeface="B Nazanin" pitchFamily="2" charset="-78"/>
                        </a:rPr>
                        <a:t>نگرش</a:t>
                      </a:r>
                      <a:endParaRPr lang="en-GB" sz="2400" dirty="0">
                        <a:solidFill>
                          <a:schemeClr val="tx1"/>
                        </a:solidFill>
                        <a:cs typeface="B Nazanin" pitchFamily="2" charset="-78"/>
                      </a:endParaRPr>
                    </a:p>
                  </a:txBody>
                  <a:tcPr anchor="ctr"/>
                </a:tc>
              </a:tr>
              <a:tr h="1485900">
                <a:tc>
                  <a:txBody>
                    <a:bodyPr/>
                    <a:lstStyle/>
                    <a:p>
                      <a:pPr algn="just" rtl="1"/>
                      <a:r>
                        <a:rPr lang="fa-IR" sz="2400" dirty="0" smtClean="0">
                          <a:solidFill>
                            <a:schemeClr val="tx1"/>
                          </a:solidFill>
                          <a:cs typeface="B Nazanin" pitchFamily="2" charset="-78"/>
                        </a:rPr>
                        <a:t>کسب و کار فروش بلیط شرکت قطار های مسافرتی رجاء، به دنبال فراهم</a:t>
                      </a:r>
                      <a:r>
                        <a:rPr lang="fa-IR" sz="2400" baseline="0" dirty="0" smtClean="0">
                          <a:solidFill>
                            <a:schemeClr val="tx1"/>
                          </a:solidFill>
                          <a:cs typeface="B Nazanin" pitchFamily="2" charset="-78"/>
                        </a:rPr>
                        <a:t> نمودن امکان سفر برای در صد بالایی از متقاضیان سفر و ارائه خدمات و امکانات دلخواه آنها، با انتقال از یک بازار انحصاری به بازار رقابتی است.</a:t>
                      </a:r>
                      <a:endParaRPr lang="en-GB" sz="2400" dirty="0">
                        <a:solidFill>
                          <a:schemeClr val="tx1"/>
                        </a:solidFill>
                        <a:cs typeface="B Nazanin" pitchFamily="2" charset="-78"/>
                      </a:endParaRPr>
                    </a:p>
                  </a:txBody>
                  <a:tcPr anchor="ctr"/>
                </a:tc>
                <a:tc>
                  <a:txBody>
                    <a:bodyPr/>
                    <a:lstStyle/>
                    <a:p>
                      <a:pPr algn="ctr"/>
                      <a:r>
                        <a:rPr lang="fa-IR" sz="2400" dirty="0" smtClean="0">
                          <a:solidFill>
                            <a:srgbClr val="0070C0"/>
                          </a:solidFill>
                          <a:cs typeface="B Nazanin" pitchFamily="2" charset="-78"/>
                        </a:rPr>
                        <a:t>خصوصی سازی</a:t>
                      </a:r>
                      <a:endParaRPr lang="en-GB" sz="2400" dirty="0">
                        <a:solidFill>
                          <a:srgbClr val="0070C0"/>
                        </a:solidFill>
                        <a:cs typeface="B Nazanin" pitchFamily="2" charset="-78"/>
                      </a:endParaRPr>
                    </a:p>
                  </a:txBody>
                  <a:tcPr anchor="ctr"/>
                </a:tc>
              </a:tr>
              <a:tr h="1485900">
                <a:tc>
                  <a:txBody>
                    <a:bodyPr/>
                    <a:lstStyle/>
                    <a:p>
                      <a:pPr algn="just" rtl="1"/>
                      <a:r>
                        <a:rPr lang="fa-IR" sz="2400" dirty="0" smtClean="0">
                          <a:solidFill>
                            <a:schemeClr val="tx1"/>
                          </a:solidFill>
                          <a:cs typeface="B Nazanin" pitchFamily="2" charset="-78"/>
                        </a:rPr>
                        <a:t>کسب و کار فروش بلیط شرکت قطار های مسافرتی رجاء به دنبال برطرف نمودن نیاز مشتری به بلیط در کمترین زمان ممکن و آسان ترین روش با بهره گیری از خدمات فن آوری اطلاعات و تجارت الکترونیک است</a:t>
                      </a:r>
                      <a:endParaRPr lang="en-GB" sz="2400" dirty="0">
                        <a:solidFill>
                          <a:schemeClr val="tx1"/>
                        </a:solidFill>
                        <a:cs typeface="B Nazanin"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400" dirty="0" smtClean="0">
                          <a:solidFill>
                            <a:srgbClr val="0070C0"/>
                          </a:solidFill>
                          <a:cs typeface="B Nazanin" pitchFamily="2" charset="-78"/>
                        </a:rPr>
                        <a:t>استفاده از زیر ساخت های فن آوری اطلاعات جهت گسترش تجارت الکترونیک</a:t>
                      </a:r>
                      <a:endParaRPr lang="en-GB" sz="2400" dirty="0" smtClean="0">
                        <a:solidFill>
                          <a:srgbClr val="0070C0"/>
                        </a:solidFill>
                        <a:cs typeface="B Nazanin" pitchFamily="2" charset="-78"/>
                      </a:endParaRPr>
                    </a:p>
                    <a:p>
                      <a:pPr algn="ctr"/>
                      <a:endParaRPr lang="en-GB" sz="2400" dirty="0">
                        <a:solidFill>
                          <a:schemeClr val="tx1"/>
                        </a:solidFill>
                        <a:cs typeface="B Nazanin" pitchFamily="2" charset="-78"/>
                      </a:endParaRPr>
                    </a:p>
                  </a:txBody>
                  <a:tcPr anchor="ctr"/>
                </a:tc>
              </a:tr>
              <a:tr h="148590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2400" dirty="0" smtClean="0">
                          <a:solidFill>
                            <a:schemeClr val="tx1"/>
                          </a:solidFill>
                          <a:cs typeface="B Nazanin" pitchFamily="2" charset="-78"/>
                        </a:rPr>
                        <a:t>کسب و کار فروش بلیط شرکت قطار های مسافرتی رجاء، به دنبال رفع نیاز مشتریان و پاسخگویی به سوالات و شکایات آنها از طریق نظارت بر کانال های مختلف فروش بلیط و رفع نیاز سفر آنها به بهترین نحو ممکن است.</a:t>
                      </a:r>
                      <a:endParaRPr lang="en-GB" sz="2400" dirty="0">
                        <a:solidFill>
                          <a:schemeClr val="tx1"/>
                        </a:solidFill>
                        <a:cs typeface="B Nazanin" pitchFamily="2" charset="-78"/>
                      </a:endParaRPr>
                    </a:p>
                  </a:txBody>
                  <a:tcPr anchor="ctr"/>
                </a:tc>
                <a:tc>
                  <a:txBody>
                    <a:bodyPr/>
                    <a:lstStyle/>
                    <a:p>
                      <a:pPr algn="ctr"/>
                      <a:r>
                        <a:rPr lang="fa-IR" sz="2400" dirty="0" smtClean="0">
                          <a:solidFill>
                            <a:srgbClr val="0070C0"/>
                          </a:solidFill>
                          <a:cs typeface="B Nazanin" pitchFamily="2" charset="-78"/>
                        </a:rPr>
                        <a:t>مشتری مداری</a:t>
                      </a:r>
                      <a:endParaRPr lang="en-GB" sz="2400" dirty="0">
                        <a:solidFill>
                          <a:srgbClr val="0070C0"/>
                        </a:solidFill>
                        <a:cs typeface="B Nazanin" pitchFamily="2" charset="-78"/>
                      </a:endParaRPr>
                    </a:p>
                  </a:txBody>
                  <a:tcPr anchor="ctr"/>
                </a:tc>
              </a:tr>
            </a:tbl>
          </a:graphicData>
        </a:graphic>
      </p:graphicFrame>
      <p:sp>
        <p:nvSpPr>
          <p:cNvPr id="8" name="Title 1"/>
          <p:cNvSpPr txBox="1">
            <a:spLocks/>
          </p:cNvSpPr>
          <p:nvPr/>
        </p:nvSpPr>
        <p:spPr>
          <a:xfrm>
            <a:off x="0" y="1"/>
            <a:ext cx="9144000" cy="9906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smtClean="0">
                <a:ln>
                  <a:noFill/>
                </a:ln>
                <a:solidFill>
                  <a:srgbClr val="FF0000"/>
                </a:solidFill>
                <a:effectLst/>
                <a:uLnTx/>
                <a:uFillTx/>
                <a:latin typeface="+mj-lt"/>
                <a:ea typeface="+mj-ea"/>
                <a:cs typeface="B Nazanin" pitchFamily="2" charset="-78"/>
              </a:rPr>
              <a:t>مرحله سه: استخراج تعاریف ریشه ای مربوط به سیستم</a:t>
            </a:r>
            <a:endParaRPr kumimoji="0" lang="fa-IR" sz="3600" b="1" i="0" u="none" strike="noStrike" kern="1200" cap="none" spc="0" normalizeH="0" baseline="0" noProof="0" dirty="0" smtClean="0">
              <a:ln>
                <a:noFill/>
              </a:ln>
              <a:solidFill>
                <a:srgbClr val="FF0000"/>
              </a:solidFill>
              <a:effectLst/>
              <a:uLnTx/>
              <a:uFillTx/>
              <a:latin typeface="+mj-lt"/>
              <a:ea typeface="+mj-ea"/>
              <a:cs typeface="B Nazanin" pitchFamily="2" charset="-78"/>
            </a:endParaRPr>
          </a:p>
        </p:txBody>
      </p:sp>
    </p:spTree>
    <p:extLst>
      <p:ext uri="{BB962C8B-B14F-4D97-AF65-F5344CB8AC3E}">
        <p14:creationId xmlns:p14="http://schemas.microsoft.com/office/powerpoint/2010/main" val="4032156723"/>
      </p:ext>
    </p:extLst>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65613269"/>
              </p:ext>
            </p:extLst>
          </p:nvPr>
        </p:nvGraphicFramePr>
        <p:xfrm>
          <a:off x="304800" y="1412776"/>
          <a:ext cx="8610600" cy="5061822"/>
        </p:xfrm>
        <a:graphic>
          <a:graphicData uri="http://schemas.openxmlformats.org/drawingml/2006/table">
            <a:tbl>
              <a:tblPr firstRow="1" bandRow="1">
                <a:tableStyleId>{073A0DAA-6AF3-43AB-8588-CEC1D06C72B9}</a:tableStyleId>
              </a:tblPr>
              <a:tblGrid>
                <a:gridCol w="5410200"/>
                <a:gridCol w="3200400"/>
              </a:tblGrid>
              <a:tr h="91225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chemeClr val="accent1">
                              <a:lumMod val="75000"/>
                            </a:schemeClr>
                          </a:solidFill>
                          <a:effectLst/>
                          <a:uLnTx/>
                          <a:uFillTx/>
                          <a:latin typeface="+mn-lt"/>
                          <a:ea typeface="+mn-ea"/>
                          <a:cs typeface="B Nazanin" pitchFamily="2" charset="-78"/>
                        </a:rPr>
                        <a:t>نگرش یک: خصوصی سازی</a:t>
                      </a:r>
                      <a:endParaRPr kumimoji="0" lang="en-GB" sz="2400" b="0" i="0" u="none" strike="noStrike" kern="1200" cap="none" spc="0" normalizeH="0" baseline="0" noProof="0" dirty="0">
                        <a:ln>
                          <a:noFill/>
                        </a:ln>
                        <a:solidFill>
                          <a:schemeClr val="accent1">
                            <a:lumMod val="75000"/>
                          </a:schemeClr>
                        </a:solidFill>
                        <a:effectLst/>
                        <a:uLnTx/>
                        <a:uFillTx/>
                        <a:latin typeface="+mn-lt"/>
                        <a:ea typeface="+mn-ea"/>
                        <a:cs typeface="B Nazanin" pitchFamily="2" charset="-78"/>
                      </a:endParaRPr>
                    </a:p>
                  </a:txBody>
                  <a:tcPr>
                    <a:solidFill>
                      <a:schemeClr val="tx1"/>
                    </a:solidFill>
                  </a:tcPr>
                </a:tc>
                <a:tc>
                  <a:txBody>
                    <a:bodyPr/>
                    <a:lstStyle/>
                    <a:p>
                      <a:pPr algn="l" rtl="0"/>
                      <a:r>
                        <a:rPr lang="fa-IR" sz="1800" dirty="0" smtClean="0">
                          <a:solidFill>
                            <a:schemeClr val="accent1">
                              <a:lumMod val="60000"/>
                              <a:lumOff val="40000"/>
                            </a:schemeClr>
                          </a:solidFill>
                          <a:cs typeface="B Nazanin" pitchFamily="2" charset="-78"/>
                        </a:rPr>
                        <a:t>تعاریف</a:t>
                      </a:r>
                      <a:r>
                        <a:rPr lang="fa-IR" sz="1800" baseline="0" dirty="0" smtClean="0">
                          <a:solidFill>
                            <a:schemeClr val="accent1">
                              <a:lumMod val="60000"/>
                              <a:lumOff val="40000"/>
                            </a:schemeClr>
                          </a:solidFill>
                          <a:cs typeface="B Nazanin" pitchFamily="2" charset="-78"/>
                        </a:rPr>
                        <a:t> ریشه ای</a:t>
                      </a:r>
                      <a:endParaRPr lang="en-US" sz="1800" baseline="0" dirty="0" smtClean="0">
                        <a:solidFill>
                          <a:schemeClr val="accent1">
                            <a:lumMod val="60000"/>
                            <a:lumOff val="40000"/>
                          </a:schemeClr>
                        </a:solidFill>
                        <a:cs typeface="B Nazanin" pitchFamily="2" charset="-78"/>
                      </a:endParaRPr>
                    </a:p>
                    <a:p>
                      <a:pPr algn="r" rtl="1"/>
                      <a:endParaRPr lang="fa-IR" sz="1800" baseline="0" dirty="0" smtClean="0">
                        <a:solidFill>
                          <a:schemeClr val="accent1">
                            <a:lumMod val="60000"/>
                            <a:lumOff val="40000"/>
                          </a:schemeClr>
                        </a:solidFill>
                        <a:cs typeface="B Nazanin" pitchFamily="2" charset="-78"/>
                      </a:endParaRPr>
                    </a:p>
                    <a:p>
                      <a:pPr algn="r" rtl="1"/>
                      <a:r>
                        <a:rPr lang="fa-IR" sz="1800" baseline="0" dirty="0" smtClean="0">
                          <a:solidFill>
                            <a:schemeClr val="accent1">
                              <a:lumMod val="60000"/>
                              <a:lumOff val="40000"/>
                            </a:schemeClr>
                          </a:solidFill>
                          <a:cs typeface="B Nazanin" pitchFamily="2" charset="-78"/>
                        </a:rPr>
                        <a:t>تحلیل </a:t>
                      </a:r>
                      <a:r>
                        <a:rPr lang="en-US" sz="1800" baseline="0" dirty="0" smtClean="0">
                          <a:solidFill>
                            <a:schemeClr val="accent1">
                              <a:lumMod val="60000"/>
                              <a:lumOff val="40000"/>
                            </a:schemeClr>
                          </a:solidFill>
                          <a:cs typeface="B Nazanin" pitchFamily="2" charset="-78"/>
                        </a:rPr>
                        <a:t>CATWOE</a:t>
                      </a:r>
                      <a:endParaRPr lang="en-US" sz="1800" dirty="0">
                        <a:solidFill>
                          <a:schemeClr val="accent1">
                            <a:lumMod val="60000"/>
                            <a:lumOff val="40000"/>
                          </a:schemeClr>
                        </a:solidFill>
                        <a:cs typeface="B Nazanin" pitchFamily="2" charset="-78"/>
                      </a:endParaRPr>
                    </a:p>
                  </a:txBody>
                  <a:tcPr>
                    <a:lnBlToTr w="12700" cap="flat" cmpd="sng" algn="ctr">
                      <a:solidFill>
                        <a:schemeClr val="tx1"/>
                      </a:solidFill>
                      <a:prstDash val="solid"/>
                      <a:round/>
                      <a:headEnd type="none" w="med" len="med"/>
                      <a:tailEnd type="none" w="med" len="med"/>
                    </a:lnBlToTr>
                    <a:solidFill>
                      <a:schemeClr val="tx1"/>
                    </a:solidFill>
                  </a:tcPr>
                </a:tc>
              </a:tr>
              <a:tr h="611742">
                <a:tc>
                  <a:txBody>
                    <a:bodyPr/>
                    <a:lstStyle/>
                    <a:p>
                      <a:pPr algn="just" rtl="1"/>
                      <a:r>
                        <a:rPr lang="fa-IR" sz="2400" dirty="0" smtClean="0">
                          <a:solidFill>
                            <a:schemeClr val="bg1"/>
                          </a:solidFill>
                          <a:cs typeface="B Nazanin" pitchFamily="2" charset="-78"/>
                        </a:rPr>
                        <a:t>مشتریان</a:t>
                      </a:r>
                      <a:r>
                        <a:rPr lang="fa-IR" sz="2400" baseline="0" dirty="0" smtClean="0">
                          <a:solidFill>
                            <a:schemeClr val="bg1"/>
                          </a:solidFill>
                          <a:cs typeface="B Nazanin" pitchFamily="2" charset="-78"/>
                        </a:rPr>
                        <a:t> بالقوه و بالفعل</a:t>
                      </a:r>
                      <a:endParaRPr lang="en-US" sz="2400" dirty="0">
                        <a:solidFill>
                          <a:schemeClr val="bg1"/>
                        </a:solidFill>
                        <a:cs typeface="B Nazanin" pitchFamily="2" charset="-78"/>
                      </a:endParaRPr>
                    </a:p>
                  </a:txBody>
                  <a:tcPr>
                    <a:solidFill>
                      <a:schemeClr val="tx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dirty="0" smtClean="0">
                          <a:solidFill>
                            <a:schemeClr val="bg1"/>
                          </a:solidFill>
                          <a:cs typeface="B Nazanin" pitchFamily="2" charset="-78"/>
                        </a:rPr>
                        <a:t>Customers</a:t>
                      </a:r>
                      <a:endParaRPr lang="en-US" sz="2000" dirty="0">
                        <a:solidFill>
                          <a:schemeClr val="bg1"/>
                        </a:solidFill>
                        <a:cs typeface="B Nazanin" pitchFamily="2" charset="-78"/>
                      </a:endParaRPr>
                    </a:p>
                  </a:txBody>
                  <a:tcPr>
                    <a:solidFill>
                      <a:schemeClr val="tx1"/>
                    </a:solidFill>
                  </a:tcPr>
                </a:tc>
              </a:tr>
              <a:tr h="533400">
                <a:tc>
                  <a:txBody>
                    <a:bodyPr/>
                    <a:lstStyle/>
                    <a:p>
                      <a:pPr algn="just" rtl="1"/>
                      <a:r>
                        <a:rPr lang="fa-IR" sz="2400" dirty="0" smtClean="0">
                          <a:solidFill>
                            <a:schemeClr val="bg1"/>
                          </a:solidFill>
                          <a:cs typeface="B Nazanin" pitchFamily="2" charset="-78"/>
                        </a:rPr>
                        <a:t>شرکت</a:t>
                      </a:r>
                      <a:r>
                        <a:rPr lang="fa-IR" sz="2400" baseline="0" dirty="0" smtClean="0">
                          <a:solidFill>
                            <a:schemeClr val="bg1"/>
                          </a:solidFill>
                          <a:cs typeface="B Nazanin" pitchFamily="2" charset="-78"/>
                        </a:rPr>
                        <a:t> رجا، پیمانکاران، راه آهن</a:t>
                      </a:r>
                      <a:endParaRPr lang="en-US" sz="2400" dirty="0">
                        <a:solidFill>
                          <a:schemeClr val="bg1"/>
                        </a:solidFill>
                        <a:cs typeface="B Nazanin" pitchFamily="2" charset="-78"/>
                      </a:endParaRPr>
                    </a:p>
                  </a:txBody>
                  <a:tcPr>
                    <a:solidFill>
                      <a:schemeClr val="tx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dirty="0" smtClean="0">
                          <a:solidFill>
                            <a:schemeClr val="bg1"/>
                          </a:solidFill>
                          <a:cs typeface="B Nazanin" pitchFamily="2" charset="-78"/>
                        </a:rPr>
                        <a:t>Actors</a:t>
                      </a:r>
                      <a:endParaRPr lang="en-US" sz="2000" dirty="0">
                        <a:solidFill>
                          <a:schemeClr val="bg1"/>
                        </a:solidFill>
                        <a:cs typeface="B Nazanin" pitchFamily="2" charset="-78"/>
                      </a:endParaRPr>
                    </a:p>
                  </a:txBody>
                  <a:tcPr>
                    <a:solidFill>
                      <a:schemeClr val="tx1"/>
                    </a:solidFill>
                  </a:tcPr>
                </a:tc>
              </a:tr>
              <a:tr h="749657">
                <a:tc>
                  <a:txBody>
                    <a:bodyPr/>
                    <a:lstStyle/>
                    <a:p>
                      <a:pPr algn="just" rtl="1"/>
                      <a:r>
                        <a:rPr lang="fa-IR" sz="2400" dirty="0" smtClean="0">
                          <a:solidFill>
                            <a:schemeClr val="bg1"/>
                          </a:solidFill>
                          <a:cs typeface="B Nazanin" pitchFamily="2" charset="-78"/>
                        </a:rPr>
                        <a:t>فراهم</a:t>
                      </a:r>
                      <a:r>
                        <a:rPr lang="fa-IR" sz="2400" baseline="0" dirty="0" smtClean="0">
                          <a:solidFill>
                            <a:schemeClr val="bg1"/>
                          </a:solidFill>
                          <a:cs typeface="B Nazanin" pitchFamily="2" charset="-78"/>
                        </a:rPr>
                        <a:t> نمودن امکان سفر برای درصد بالایی از مشتریان و ارائه خدمات و امکانات دلخواه آنها</a:t>
                      </a:r>
                      <a:endParaRPr lang="en-US" sz="2400" dirty="0">
                        <a:solidFill>
                          <a:schemeClr val="bg1"/>
                        </a:solidFill>
                        <a:cs typeface="B Nazanin" pitchFamily="2" charset="-78"/>
                      </a:endParaRPr>
                    </a:p>
                  </a:txBody>
                  <a:tcPr>
                    <a:solidFill>
                      <a:schemeClr val="tx1"/>
                    </a:solidFill>
                  </a:tcPr>
                </a:tc>
                <a:tc>
                  <a:txBody>
                    <a:bodyPr/>
                    <a:lstStyle/>
                    <a:p>
                      <a:pPr algn="ctr" rtl="1"/>
                      <a:r>
                        <a:rPr lang="en-GB" sz="2000" dirty="0" smtClean="0">
                          <a:solidFill>
                            <a:schemeClr val="bg1"/>
                          </a:solidFill>
                          <a:cs typeface="B Nazanin" pitchFamily="2" charset="-78"/>
                        </a:rPr>
                        <a:t>Transform</a:t>
                      </a:r>
                      <a:endParaRPr lang="en-US" sz="2000" dirty="0">
                        <a:solidFill>
                          <a:schemeClr val="bg1"/>
                        </a:solidFill>
                        <a:cs typeface="B Nazanin" pitchFamily="2" charset="-78"/>
                      </a:endParaRPr>
                    </a:p>
                  </a:txBody>
                  <a:tcPr>
                    <a:solidFill>
                      <a:schemeClr val="tx1"/>
                    </a:solidFill>
                  </a:tcPr>
                </a:tc>
              </a:tr>
              <a:tr h="624840">
                <a:tc>
                  <a:txBody>
                    <a:bodyPr/>
                    <a:lstStyle/>
                    <a:p>
                      <a:pPr algn="just" rtl="1"/>
                      <a:r>
                        <a:rPr lang="fa-IR" sz="2400" dirty="0" smtClean="0">
                          <a:solidFill>
                            <a:schemeClr val="bg1"/>
                          </a:solidFill>
                          <a:cs typeface="B Nazanin" pitchFamily="2" charset="-78"/>
                        </a:rPr>
                        <a:t>تبدیل</a:t>
                      </a:r>
                      <a:r>
                        <a:rPr lang="fa-IR" sz="2400" baseline="0" dirty="0" smtClean="0">
                          <a:solidFill>
                            <a:schemeClr val="bg1"/>
                          </a:solidFill>
                          <a:cs typeface="B Nazanin" pitchFamily="2" charset="-78"/>
                        </a:rPr>
                        <a:t> فضای انحصاری بخش ریلی مسافربری به فضای رقابتی</a:t>
                      </a:r>
                      <a:endParaRPr lang="en-US" sz="2400" dirty="0">
                        <a:solidFill>
                          <a:schemeClr val="bg1"/>
                        </a:solidFill>
                        <a:cs typeface="B Nazanin" pitchFamily="2" charset="-78"/>
                      </a:endParaRPr>
                    </a:p>
                  </a:txBody>
                  <a:tcPr>
                    <a:solidFill>
                      <a:schemeClr val="tx1"/>
                    </a:solidFill>
                  </a:tcPr>
                </a:tc>
                <a:tc>
                  <a:txBody>
                    <a:bodyPr/>
                    <a:lstStyle/>
                    <a:p>
                      <a:pPr algn="ctr" rtl="1"/>
                      <a:r>
                        <a:rPr lang="en-GB" sz="2000" dirty="0" smtClean="0">
                          <a:solidFill>
                            <a:schemeClr val="bg1"/>
                          </a:solidFill>
                          <a:cs typeface="B Nazanin" pitchFamily="2" charset="-78"/>
                        </a:rPr>
                        <a:t>Worldview</a:t>
                      </a:r>
                      <a:endParaRPr lang="en-US" sz="2000" dirty="0">
                        <a:solidFill>
                          <a:schemeClr val="bg1"/>
                        </a:solidFill>
                        <a:cs typeface="B Nazanin" pitchFamily="2" charset="-78"/>
                      </a:endParaRPr>
                    </a:p>
                  </a:txBody>
                  <a:tcPr>
                    <a:solidFill>
                      <a:schemeClr val="tx1"/>
                    </a:solidFill>
                  </a:tcPr>
                </a:tc>
              </a:tr>
              <a:tr h="533400">
                <a:tc>
                  <a:txBody>
                    <a:bodyPr/>
                    <a:lstStyle/>
                    <a:p>
                      <a:pPr algn="just" rtl="1"/>
                      <a:r>
                        <a:rPr lang="fa-IR" sz="2400" dirty="0" smtClean="0">
                          <a:solidFill>
                            <a:schemeClr val="bg1"/>
                          </a:solidFill>
                          <a:cs typeface="B Nazanin" pitchFamily="2" charset="-78"/>
                        </a:rPr>
                        <a:t>شرکت</a:t>
                      </a:r>
                      <a:r>
                        <a:rPr lang="fa-IR" sz="2400" baseline="0" dirty="0" smtClean="0">
                          <a:solidFill>
                            <a:schemeClr val="bg1"/>
                          </a:solidFill>
                          <a:cs typeface="B Nazanin" pitchFamily="2" charset="-78"/>
                        </a:rPr>
                        <a:t> رجا</a:t>
                      </a:r>
                      <a:endParaRPr lang="en-US" sz="2400" dirty="0">
                        <a:solidFill>
                          <a:schemeClr val="bg1"/>
                        </a:solidFill>
                        <a:cs typeface="B Nazanin" pitchFamily="2" charset="-78"/>
                      </a:endParaRPr>
                    </a:p>
                  </a:txBody>
                  <a:tcPr>
                    <a:solidFill>
                      <a:schemeClr val="tx1"/>
                    </a:solidFill>
                  </a:tcPr>
                </a:tc>
                <a:tc>
                  <a:txBody>
                    <a:bodyPr/>
                    <a:lstStyle/>
                    <a:p>
                      <a:pPr algn="ctr" rtl="1"/>
                      <a:r>
                        <a:rPr lang="en-GB" sz="2000" dirty="0" smtClean="0">
                          <a:solidFill>
                            <a:schemeClr val="bg1"/>
                          </a:solidFill>
                          <a:cs typeface="B Nazanin" pitchFamily="2" charset="-78"/>
                        </a:rPr>
                        <a:t>System owner</a:t>
                      </a:r>
                      <a:endParaRPr lang="en-US" sz="2000" dirty="0">
                        <a:solidFill>
                          <a:schemeClr val="bg1"/>
                        </a:solidFill>
                        <a:cs typeface="B Nazanin" pitchFamily="2" charset="-78"/>
                      </a:endParaRPr>
                    </a:p>
                  </a:txBody>
                  <a:tcPr>
                    <a:solidFill>
                      <a:schemeClr val="tx1"/>
                    </a:solidFill>
                  </a:tcPr>
                </a:tc>
              </a:tr>
              <a:tr h="749657">
                <a:tc>
                  <a:txBody>
                    <a:bodyPr/>
                    <a:lstStyle/>
                    <a:p>
                      <a:pPr algn="just" rtl="1"/>
                      <a:r>
                        <a:rPr lang="fa-IR" sz="2400" dirty="0" smtClean="0">
                          <a:solidFill>
                            <a:schemeClr val="bg1"/>
                          </a:solidFill>
                          <a:cs typeface="B Nazanin" pitchFamily="2" charset="-78"/>
                        </a:rPr>
                        <a:t>محدودیت</a:t>
                      </a:r>
                      <a:r>
                        <a:rPr lang="fa-IR" sz="2400" baseline="0" dirty="0" smtClean="0">
                          <a:solidFill>
                            <a:schemeClr val="bg1"/>
                          </a:solidFill>
                          <a:cs typeface="B Nazanin" pitchFamily="2" charset="-78"/>
                        </a:rPr>
                        <a:t> های ناشی از منافع کارکنان، پیمانکاران و سایر ذی نفعان</a:t>
                      </a:r>
                      <a:endParaRPr lang="en-US" sz="2400" dirty="0">
                        <a:solidFill>
                          <a:schemeClr val="bg1"/>
                        </a:solidFill>
                        <a:cs typeface="B Nazanin" pitchFamily="2" charset="-78"/>
                      </a:endParaRPr>
                    </a:p>
                  </a:txBody>
                  <a:tcP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cs typeface="B Nazanin" pitchFamily="2" charset="-78"/>
                        </a:rPr>
                        <a:t>System</a:t>
                      </a:r>
                      <a:r>
                        <a:rPr lang="fa-IR" sz="2000" dirty="0" smtClean="0">
                          <a:solidFill>
                            <a:schemeClr val="bg1"/>
                          </a:solidFill>
                          <a:cs typeface="B Nazanin" pitchFamily="2" charset="-78"/>
                        </a:rPr>
                        <a:t> </a:t>
                      </a:r>
                      <a:r>
                        <a:rPr lang="en-GB" sz="2000" dirty="0" smtClean="0">
                          <a:solidFill>
                            <a:schemeClr val="bg1"/>
                          </a:solidFill>
                          <a:cs typeface="B Nazanin" pitchFamily="2" charset="-78"/>
                        </a:rPr>
                        <a:t>environment</a:t>
                      </a:r>
                      <a:r>
                        <a:rPr lang="fa-IR" sz="2000" dirty="0" smtClean="0">
                          <a:solidFill>
                            <a:schemeClr val="bg1"/>
                          </a:solidFill>
                          <a:cs typeface="B Nazanin" pitchFamily="2" charset="-78"/>
                        </a:rPr>
                        <a:t> </a:t>
                      </a:r>
                      <a:r>
                        <a:rPr lang="en-GB" sz="2000" dirty="0" smtClean="0">
                          <a:solidFill>
                            <a:schemeClr val="bg1"/>
                          </a:solidFill>
                          <a:cs typeface="B Nazanin" pitchFamily="2" charset="-78"/>
                        </a:rPr>
                        <a:t>and the</a:t>
                      </a:r>
                      <a:r>
                        <a:rPr lang="fa-IR" sz="2000" dirty="0" smtClean="0">
                          <a:solidFill>
                            <a:schemeClr val="bg1"/>
                          </a:solidFill>
                          <a:cs typeface="B Nazanin" pitchFamily="2" charset="-78"/>
                        </a:rPr>
                        <a:t> </a:t>
                      </a:r>
                      <a:r>
                        <a:rPr lang="en-GB" sz="2000" dirty="0" smtClean="0">
                          <a:solidFill>
                            <a:schemeClr val="bg1"/>
                          </a:solidFill>
                          <a:cs typeface="B Nazanin" pitchFamily="2" charset="-78"/>
                        </a:rPr>
                        <a:t>resulting</a:t>
                      </a:r>
                      <a:r>
                        <a:rPr lang="fa-IR" sz="2000" dirty="0" smtClean="0">
                          <a:solidFill>
                            <a:schemeClr val="bg1"/>
                          </a:solidFill>
                          <a:cs typeface="B Nazanin" pitchFamily="2" charset="-78"/>
                        </a:rPr>
                        <a:t> </a:t>
                      </a:r>
                      <a:r>
                        <a:rPr lang="en-GB" sz="2000" dirty="0" smtClean="0">
                          <a:solidFill>
                            <a:schemeClr val="bg1"/>
                          </a:solidFill>
                          <a:cs typeface="B Nazanin" pitchFamily="2" charset="-78"/>
                        </a:rPr>
                        <a:t>restrictions</a:t>
                      </a:r>
                      <a:endParaRPr lang="en-US" sz="2000" dirty="0">
                        <a:solidFill>
                          <a:schemeClr val="bg1"/>
                        </a:solidFill>
                        <a:cs typeface="B Nazanin" pitchFamily="2" charset="-78"/>
                      </a:endParaRPr>
                    </a:p>
                  </a:txBody>
                  <a:tcPr>
                    <a:solidFill>
                      <a:schemeClr val="tx1"/>
                    </a:solidFill>
                  </a:tcPr>
                </a:tc>
              </a:tr>
            </a:tbl>
          </a:graphicData>
        </a:graphic>
      </p:graphicFrame>
      <p:cxnSp>
        <p:nvCxnSpPr>
          <p:cNvPr id="6" name="Straight Connector 5"/>
          <p:cNvCxnSpPr/>
          <p:nvPr/>
        </p:nvCxnSpPr>
        <p:spPr>
          <a:xfrm flipV="1">
            <a:off x="5715000" y="1219200"/>
            <a:ext cx="3200400" cy="914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28600" y="274638"/>
            <a:ext cx="8686800" cy="715962"/>
          </a:xfrm>
        </p:spPr>
        <p:txBody>
          <a:bodyPr>
            <a:noAutofit/>
          </a:bodyPr>
          <a:lstStyle/>
          <a:p>
            <a:pPr rtl="1"/>
            <a:r>
              <a:rPr lang="en-GB" sz="2800" b="1" dirty="0" smtClean="0">
                <a:solidFill>
                  <a:srgbClr val="FF0000"/>
                </a:solidFill>
              </a:rPr>
              <a:t>The root definitions of ticket selling system of Raja analyzed by CATWOE</a:t>
            </a:r>
            <a:endParaRPr lang="en-US" sz="2800" b="1" dirty="0">
              <a:solidFill>
                <a:srgbClr val="FF0000"/>
              </a:solidFill>
              <a:cs typeface="B Nazanin" pitchFamily="2" charset="-78"/>
            </a:endParaRPr>
          </a:p>
        </p:txBody>
      </p:sp>
    </p:spTree>
    <p:extLst>
      <p:ext uri="{BB962C8B-B14F-4D97-AF65-F5344CB8AC3E}">
        <p14:creationId xmlns:p14="http://schemas.microsoft.com/office/powerpoint/2010/main" val="1046765091"/>
      </p:ext>
    </p:extLst>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3718816"/>
              </p:ext>
            </p:extLst>
          </p:nvPr>
        </p:nvGraphicFramePr>
        <p:xfrm>
          <a:off x="304800" y="1217058"/>
          <a:ext cx="8610600" cy="5061822"/>
        </p:xfrm>
        <a:graphic>
          <a:graphicData uri="http://schemas.openxmlformats.org/drawingml/2006/table">
            <a:tbl>
              <a:tblPr firstRow="1" bandRow="1">
                <a:tableStyleId>{073A0DAA-6AF3-43AB-8588-CEC1D06C72B9}</a:tableStyleId>
              </a:tblPr>
              <a:tblGrid>
                <a:gridCol w="5410200"/>
                <a:gridCol w="3200400"/>
              </a:tblGrid>
              <a:tr h="91225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schemeClr val="accent1">
                              <a:lumMod val="75000"/>
                            </a:schemeClr>
                          </a:solidFill>
                          <a:effectLst/>
                          <a:uLnTx/>
                          <a:uFillTx/>
                          <a:latin typeface="+mn-lt"/>
                          <a:ea typeface="+mn-ea"/>
                          <a:cs typeface="B Nazanin" pitchFamily="2" charset="-78"/>
                        </a:rPr>
                        <a:t>نگرش یک: خصوصی سازی</a:t>
                      </a:r>
                      <a:endParaRPr kumimoji="0" lang="en-GB" sz="2400" b="0" i="0" u="none" strike="noStrike" kern="1200" cap="none" spc="0" normalizeH="0" baseline="0" noProof="0" dirty="0">
                        <a:ln>
                          <a:noFill/>
                        </a:ln>
                        <a:solidFill>
                          <a:schemeClr val="accent1">
                            <a:lumMod val="75000"/>
                          </a:schemeClr>
                        </a:solidFill>
                        <a:effectLst/>
                        <a:uLnTx/>
                        <a:uFillTx/>
                        <a:latin typeface="+mn-lt"/>
                        <a:ea typeface="+mn-ea"/>
                        <a:cs typeface="B Nazanin" pitchFamily="2" charset="-78"/>
                      </a:endParaRPr>
                    </a:p>
                  </a:txBody>
                  <a:tcPr>
                    <a:solidFill>
                      <a:schemeClr val="tx1"/>
                    </a:solidFill>
                  </a:tcPr>
                </a:tc>
                <a:tc>
                  <a:txBody>
                    <a:bodyPr/>
                    <a:lstStyle/>
                    <a:p>
                      <a:pPr algn="l" rtl="0"/>
                      <a:r>
                        <a:rPr lang="fa-IR" sz="1800" dirty="0" smtClean="0">
                          <a:solidFill>
                            <a:schemeClr val="accent1">
                              <a:lumMod val="60000"/>
                              <a:lumOff val="40000"/>
                            </a:schemeClr>
                          </a:solidFill>
                          <a:cs typeface="B Nazanin" pitchFamily="2" charset="-78"/>
                        </a:rPr>
                        <a:t>تعاریف</a:t>
                      </a:r>
                      <a:r>
                        <a:rPr lang="fa-IR" sz="1800" baseline="0" dirty="0" smtClean="0">
                          <a:solidFill>
                            <a:schemeClr val="accent1">
                              <a:lumMod val="60000"/>
                              <a:lumOff val="40000"/>
                            </a:schemeClr>
                          </a:solidFill>
                          <a:cs typeface="B Nazanin" pitchFamily="2" charset="-78"/>
                        </a:rPr>
                        <a:t> ریشه ای</a:t>
                      </a:r>
                      <a:endParaRPr lang="en-US" sz="1800" baseline="0" dirty="0" smtClean="0">
                        <a:solidFill>
                          <a:schemeClr val="accent1">
                            <a:lumMod val="60000"/>
                            <a:lumOff val="40000"/>
                          </a:schemeClr>
                        </a:solidFill>
                        <a:cs typeface="B Nazanin" pitchFamily="2" charset="-78"/>
                      </a:endParaRPr>
                    </a:p>
                    <a:p>
                      <a:pPr algn="r" rtl="1"/>
                      <a:endParaRPr lang="fa-IR" sz="1800" baseline="0" dirty="0" smtClean="0">
                        <a:solidFill>
                          <a:schemeClr val="accent1">
                            <a:lumMod val="60000"/>
                            <a:lumOff val="40000"/>
                          </a:schemeClr>
                        </a:solidFill>
                        <a:cs typeface="B Nazanin" pitchFamily="2" charset="-78"/>
                      </a:endParaRPr>
                    </a:p>
                    <a:p>
                      <a:pPr algn="r" rtl="1"/>
                      <a:r>
                        <a:rPr lang="fa-IR" sz="1800" baseline="0" dirty="0" smtClean="0">
                          <a:solidFill>
                            <a:schemeClr val="accent1">
                              <a:lumMod val="60000"/>
                              <a:lumOff val="40000"/>
                            </a:schemeClr>
                          </a:solidFill>
                          <a:cs typeface="B Nazanin" pitchFamily="2" charset="-78"/>
                        </a:rPr>
                        <a:t>تحلیل </a:t>
                      </a:r>
                      <a:r>
                        <a:rPr lang="en-US" sz="1800" baseline="0" dirty="0" smtClean="0">
                          <a:solidFill>
                            <a:schemeClr val="accent1">
                              <a:lumMod val="60000"/>
                              <a:lumOff val="40000"/>
                            </a:schemeClr>
                          </a:solidFill>
                          <a:cs typeface="B Nazanin" pitchFamily="2" charset="-78"/>
                        </a:rPr>
                        <a:t>CATWOE</a:t>
                      </a:r>
                      <a:endParaRPr lang="en-US" sz="1800" dirty="0">
                        <a:solidFill>
                          <a:schemeClr val="accent1">
                            <a:lumMod val="60000"/>
                            <a:lumOff val="40000"/>
                          </a:schemeClr>
                        </a:solidFill>
                        <a:cs typeface="B Nazanin" pitchFamily="2" charset="-78"/>
                      </a:endParaRPr>
                    </a:p>
                  </a:txBody>
                  <a:tcPr>
                    <a:lnBlToTr w="12700" cap="flat" cmpd="sng" algn="ctr">
                      <a:solidFill>
                        <a:schemeClr val="tx1"/>
                      </a:solidFill>
                      <a:prstDash val="solid"/>
                      <a:round/>
                      <a:headEnd type="none" w="med" len="med"/>
                      <a:tailEnd type="none" w="med" len="med"/>
                    </a:lnBlToTr>
                    <a:solidFill>
                      <a:schemeClr val="tx1"/>
                    </a:solidFill>
                  </a:tcPr>
                </a:tc>
              </a:tr>
              <a:tr h="611742">
                <a:tc>
                  <a:txBody>
                    <a:bodyPr/>
                    <a:lstStyle/>
                    <a:p>
                      <a:pPr algn="just" rtl="1"/>
                      <a:r>
                        <a:rPr lang="fa-IR" sz="2400" dirty="0" smtClean="0">
                          <a:solidFill>
                            <a:schemeClr val="bg1"/>
                          </a:solidFill>
                          <a:cs typeface="B Nazanin" pitchFamily="2" charset="-78"/>
                        </a:rPr>
                        <a:t>مشتریان</a:t>
                      </a:r>
                      <a:r>
                        <a:rPr lang="fa-IR" sz="2400" baseline="0" dirty="0" smtClean="0">
                          <a:solidFill>
                            <a:schemeClr val="bg1"/>
                          </a:solidFill>
                          <a:cs typeface="B Nazanin" pitchFamily="2" charset="-78"/>
                        </a:rPr>
                        <a:t> بالقوه و بالفعل</a:t>
                      </a:r>
                      <a:endParaRPr lang="en-US" sz="2400" dirty="0">
                        <a:solidFill>
                          <a:schemeClr val="bg1"/>
                        </a:solidFill>
                        <a:cs typeface="B Nazanin" pitchFamily="2" charset="-78"/>
                      </a:endParaRPr>
                    </a:p>
                  </a:txBody>
                  <a:tcPr>
                    <a:solidFill>
                      <a:schemeClr val="tx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dirty="0" smtClean="0">
                          <a:solidFill>
                            <a:schemeClr val="bg1"/>
                          </a:solidFill>
                          <a:cs typeface="B Nazanin" pitchFamily="2" charset="-78"/>
                        </a:rPr>
                        <a:t>Customers</a:t>
                      </a:r>
                      <a:endParaRPr lang="en-US" sz="2000" dirty="0">
                        <a:solidFill>
                          <a:schemeClr val="bg1"/>
                        </a:solidFill>
                        <a:cs typeface="B Nazanin" pitchFamily="2" charset="-78"/>
                      </a:endParaRPr>
                    </a:p>
                  </a:txBody>
                  <a:tcPr>
                    <a:solidFill>
                      <a:schemeClr val="tx1"/>
                    </a:solidFill>
                  </a:tcPr>
                </a:tc>
              </a:tr>
              <a:tr h="533400">
                <a:tc>
                  <a:txBody>
                    <a:bodyPr/>
                    <a:lstStyle/>
                    <a:p>
                      <a:pPr algn="just" rtl="1"/>
                      <a:r>
                        <a:rPr lang="fa-IR" sz="2400" dirty="0" smtClean="0">
                          <a:solidFill>
                            <a:schemeClr val="bg1"/>
                          </a:solidFill>
                          <a:cs typeface="B Nazanin" pitchFamily="2" charset="-78"/>
                        </a:rPr>
                        <a:t>شرکت</a:t>
                      </a:r>
                      <a:r>
                        <a:rPr lang="fa-IR" sz="2400" baseline="0" dirty="0" smtClean="0">
                          <a:solidFill>
                            <a:schemeClr val="bg1"/>
                          </a:solidFill>
                          <a:cs typeface="B Nazanin" pitchFamily="2" charset="-78"/>
                        </a:rPr>
                        <a:t> رجا، پیمانکاران، راه آهن</a:t>
                      </a:r>
                      <a:endParaRPr lang="en-US" sz="2400" dirty="0">
                        <a:solidFill>
                          <a:schemeClr val="bg1"/>
                        </a:solidFill>
                        <a:cs typeface="B Nazanin" pitchFamily="2" charset="-78"/>
                      </a:endParaRPr>
                    </a:p>
                  </a:txBody>
                  <a:tcPr>
                    <a:solidFill>
                      <a:schemeClr val="tx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dirty="0" smtClean="0">
                          <a:solidFill>
                            <a:schemeClr val="bg1"/>
                          </a:solidFill>
                          <a:cs typeface="B Nazanin" pitchFamily="2" charset="-78"/>
                        </a:rPr>
                        <a:t>Actors</a:t>
                      </a:r>
                      <a:endParaRPr lang="en-US" sz="2000" dirty="0">
                        <a:solidFill>
                          <a:schemeClr val="bg1"/>
                        </a:solidFill>
                        <a:cs typeface="B Nazanin" pitchFamily="2" charset="-78"/>
                      </a:endParaRPr>
                    </a:p>
                  </a:txBody>
                  <a:tcPr>
                    <a:solidFill>
                      <a:schemeClr val="tx1"/>
                    </a:solidFill>
                  </a:tcPr>
                </a:tc>
              </a:tr>
              <a:tr h="749657">
                <a:tc>
                  <a:txBody>
                    <a:bodyPr/>
                    <a:lstStyle/>
                    <a:p>
                      <a:pPr algn="just" rtl="1"/>
                      <a:r>
                        <a:rPr lang="fa-IR" sz="2400" dirty="0" smtClean="0">
                          <a:solidFill>
                            <a:schemeClr val="bg1"/>
                          </a:solidFill>
                          <a:cs typeface="B Nazanin" pitchFamily="2" charset="-78"/>
                        </a:rPr>
                        <a:t>فراهم</a:t>
                      </a:r>
                      <a:r>
                        <a:rPr lang="fa-IR" sz="2400" baseline="0" dirty="0" smtClean="0">
                          <a:solidFill>
                            <a:schemeClr val="bg1"/>
                          </a:solidFill>
                          <a:cs typeface="B Nazanin" pitchFamily="2" charset="-78"/>
                        </a:rPr>
                        <a:t> نمودن امکان سفر برای درصد بالایی از مشتریان و ارائه خدمات و امکانات دلخواه آنها</a:t>
                      </a:r>
                      <a:endParaRPr lang="en-US" sz="2400" dirty="0">
                        <a:solidFill>
                          <a:schemeClr val="bg1"/>
                        </a:solidFill>
                        <a:cs typeface="B Nazanin" pitchFamily="2" charset="-78"/>
                      </a:endParaRPr>
                    </a:p>
                  </a:txBody>
                  <a:tcPr>
                    <a:solidFill>
                      <a:schemeClr val="tx1"/>
                    </a:solidFill>
                  </a:tcPr>
                </a:tc>
                <a:tc>
                  <a:txBody>
                    <a:bodyPr/>
                    <a:lstStyle/>
                    <a:p>
                      <a:pPr algn="ctr" rtl="1"/>
                      <a:r>
                        <a:rPr lang="en-GB" sz="2000" dirty="0" smtClean="0">
                          <a:solidFill>
                            <a:schemeClr val="bg1"/>
                          </a:solidFill>
                          <a:cs typeface="B Nazanin" pitchFamily="2" charset="-78"/>
                        </a:rPr>
                        <a:t>Transform</a:t>
                      </a:r>
                      <a:endParaRPr lang="en-US" sz="2000" dirty="0">
                        <a:solidFill>
                          <a:schemeClr val="bg1"/>
                        </a:solidFill>
                        <a:cs typeface="B Nazanin" pitchFamily="2" charset="-78"/>
                      </a:endParaRPr>
                    </a:p>
                  </a:txBody>
                  <a:tcPr>
                    <a:solidFill>
                      <a:schemeClr val="tx1"/>
                    </a:solidFill>
                  </a:tcPr>
                </a:tc>
              </a:tr>
              <a:tr h="624840">
                <a:tc>
                  <a:txBody>
                    <a:bodyPr/>
                    <a:lstStyle/>
                    <a:p>
                      <a:pPr algn="just" rtl="1"/>
                      <a:r>
                        <a:rPr lang="fa-IR" sz="2400" dirty="0" smtClean="0">
                          <a:solidFill>
                            <a:schemeClr val="bg1"/>
                          </a:solidFill>
                          <a:cs typeface="B Nazanin" pitchFamily="2" charset="-78"/>
                        </a:rPr>
                        <a:t>تبدیل</a:t>
                      </a:r>
                      <a:r>
                        <a:rPr lang="fa-IR" sz="2400" baseline="0" dirty="0" smtClean="0">
                          <a:solidFill>
                            <a:schemeClr val="bg1"/>
                          </a:solidFill>
                          <a:cs typeface="B Nazanin" pitchFamily="2" charset="-78"/>
                        </a:rPr>
                        <a:t> فضای انحصاری بخش ریلی مسافربری به فضای رقابتی</a:t>
                      </a:r>
                      <a:endParaRPr lang="en-US" sz="2400" dirty="0">
                        <a:solidFill>
                          <a:schemeClr val="bg1"/>
                        </a:solidFill>
                        <a:cs typeface="B Nazanin" pitchFamily="2" charset="-78"/>
                      </a:endParaRPr>
                    </a:p>
                  </a:txBody>
                  <a:tcPr>
                    <a:solidFill>
                      <a:schemeClr val="tx1"/>
                    </a:solidFill>
                  </a:tcPr>
                </a:tc>
                <a:tc>
                  <a:txBody>
                    <a:bodyPr/>
                    <a:lstStyle/>
                    <a:p>
                      <a:pPr algn="ctr" rtl="1"/>
                      <a:r>
                        <a:rPr lang="en-GB" sz="2000" dirty="0" smtClean="0">
                          <a:solidFill>
                            <a:schemeClr val="bg1"/>
                          </a:solidFill>
                          <a:cs typeface="B Nazanin" pitchFamily="2" charset="-78"/>
                        </a:rPr>
                        <a:t>Worldview</a:t>
                      </a:r>
                      <a:endParaRPr lang="en-US" sz="2000" dirty="0">
                        <a:solidFill>
                          <a:schemeClr val="bg1"/>
                        </a:solidFill>
                        <a:cs typeface="B Nazanin" pitchFamily="2" charset="-78"/>
                      </a:endParaRPr>
                    </a:p>
                  </a:txBody>
                  <a:tcPr>
                    <a:solidFill>
                      <a:schemeClr val="tx1"/>
                    </a:solidFill>
                  </a:tcPr>
                </a:tc>
              </a:tr>
              <a:tr h="533400">
                <a:tc>
                  <a:txBody>
                    <a:bodyPr/>
                    <a:lstStyle/>
                    <a:p>
                      <a:pPr algn="just" rtl="1"/>
                      <a:r>
                        <a:rPr lang="fa-IR" sz="2400" dirty="0" smtClean="0">
                          <a:solidFill>
                            <a:schemeClr val="bg1"/>
                          </a:solidFill>
                          <a:cs typeface="B Nazanin" pitchFamily="2" charset="-78"/>
                        </a:rPr>
                        <a:t>شرکت</a:t>
                      </a:r>
                      <a:r>
                        <a:rPr lang="fa-IR" sz="2400" baseline="0" dirty="0" smtClean="0">
                          <a:solidFill>
                            <a:schemeClr val="bg1"/>
                          </a:solidFill>
                          <a:cs typeface="B Nazanin" pitchFamily="2" charset="-78"/>
                        </a:rPr>
                        <a:t> رجا</a:t>
                      </a:r>
                      <a:endParaRPr lang="en-US" sz="2400" dirty="0">
                        <a:solidFill>
                          <a:schemeClr val="bg1"/>
                        </a:solidFill>
                        <a:cs typeface="B Nazanin" pitchFamily="2" charset="-78"/>
                      </a:endParaRPr>
                    </a:p>
                  </a:txBody>
                  <a:tcPr>
                    <a:solidFill>
                      <a:schemeClr val="tx1"/>
                    </a:solidFill>
                  </a:tcPr>
                </a:tc>
                <a:tc>
                  <a:txBody>
                    <a:bodyPr/>
                    <a:lstStyle/>
                    <a:p>
                      <a:pPr algn="ctr" rtl="1"/>
                      <a:r>
                        <a:rPr lang="en-GB" sz="2000" dirty="0" smtClean="0">
                          <a:solidFill>
                            <a:schemeClr val="bg1"/>
                          </a:solidFill>
                          <a:cs typeface="B Nazanin" pitchFamily="2" charset="-78"/>
                        </a:rPr>
                        <a:t>System owner</a:t>
                      </a:r>
                      <a:endParaRPr lang="en-US" sz="2000" dirty="0">
                        <a:solidFill>
                          <a:schemeClr val="bg1"/>
                        </a:solidFill>
                        <a:cs typeface="B Nazanin" pitchFamily="2" charset="-78"/>
                      </a:endParaRPr>
                    </a:p>
                  </a:txBody>
                  <a:tcPr>
                    <a:solidFill>
                      <a:schemeClr val="tx1"/>
                    </a:solidFill>
                  </a:tcPr>
                </a:tc>
              </a:tr>
              <a:tr h="749657">
                <a:tc>
                  <a:txBody>
                    <a:bodyPr/>
                    <a:lstStyle/>
                    <a:p>
                      <a:pPr algn="just" rtl="1"/>
                      <a:r>
                        <a:rPr lang="fa-IR" sz="2400" dirty="0" smtClean="0">
                          <a:solidFill>
                            <a:schemeClr val="bg1"/>
                          </a:solidFill>
                          <a:cs typeface="B Nazanin" pitchFamily="2" charset="-78"/>
                        </a:rPr>
                        <a:t>محدودیت</a:t>
                      </a:r>
                      <a:r>
                        <a:rPr lang="fa-IR" sz="2400" baseline="0" dirty="0" smtClean="0">
                          <a:solidFill>
                            <a:schemeClr val="bg1"/>
                          </a:solidFill>
                          <a:cs typeface="B Nazanin" pitchFamily="2" charset="-78"/>
                        </a:rPr>
                        <a:t> های ناشی از منافع کارکنان، پیمانکاران و سایر ذی نفعان</a:t>
                      </a:r>
                      <a:endParaRPr lang="en-US" sz="2400" dirty="0">
                        <a:solidFill>
                          <a:schemeClr val="bg1"/>
                        </a:solidFill>
                        <a:cs typeface="B Nazanin" pitchFamily="2" charset="-78"/>
                      </a:endParaRPr>
                    </a:p>
                  </a:txBody>
                  <a:tcP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cs typeface="B Nazanin" pitchFamily="2" charset="-78"/>
                        </a:rPr>
                        <a:t>System</a:t>
                      </a:r>
                      <a:r>
                        <a:rPr lang="fa-IR" sz="2000" dirty="0" smtClean="0">
                          <a:solidFill>
                            <a:schemeClr val="bg1"/>
                          </a:solidFill>
                          <a:cs typeface="B Nazanin" pitchFamily="2" charset="-78"/>
                        </a:rPr>
                        <a:t> </a:t>
                      </a:r>
                      <a:r>
                        <a:rPr lang="en-GB" sz="2000" dirty="0" smtClean="0">
                          <a:solidFill>
                            <a:schemeClr val="bg1"/>
                          </a:solidFill>
                          <a:cs typeface="B Nazanin" pitchFamily="2" charset="-78"/>
                        </a:rPr>
                        <a:t>environment</a:t>
                      </a:r>
                      <a:r>
                        <a:rPr lang="fa-IR" sz="2000" dirty="0" smtClean="0">
                          <a:solidFill>
                            <a:schemeClr val="bg1"/>
                          </a:solidFill>
                          <a:cs typeface="B Nazanin" pitchFamily="2" charset="-78"/>
                        </a:rPr>
                        <a:t> </a:t>
                      </a:r>
                      <a:r>
                        <a:rPr lang="en-GB" sz="2000" dirty="0" smtClean="0">
                          <a:solidFill>
                            <a:schemeClr val="bg1"/>
                          </a:solidFill>
                          <a:cs typeface="B Nazanin" pitchFamily="2" charset="-78"/>
                        </a:rPr>
                        <a:t>and the</a:t>
                      </a:r>
                      <a:r>
                        <a:rPr lang="fa-IR" sz="2000" dirty="0" smtClean="0">
                          <a:solidFill>
                            <a:schemeClr val="bg1"/>
                          </a:solidFill>
                          <a:cs typeface="B Nazanin" pitchFamily="2" charset="-78"/>
                        </a:rPr>
                        <a:t> </a:t>
                      </a:r>
                      <a:r>
                        <a:rPr lang="en-GB" sz="2000" dirty="0" smtClean="0">
                          <a:solidFill>
                            <a:schemeClr val="bg1"/>
                          </a:solidFill>
                          <a:cs typeface="B Nazanin" pitchFamily="2" charset="-78"/>
                        </a:rPr>
                        <a:t>resulting</a:t>
                      </a:r>
                      <a:r>
                        <a:rPr lang="fa-IR" sz="2000" dirty="0" smtClean="0">
                          <a:solidFill>
                            <a:schemeClr val="bg1"/>
                          </a:solidFill>
                          <a:cs typeface="B Nazanin" pitchFamily="2" charset="-78"/>
                        </a:rPr>
                        <a:t> </a:t>
                      </a:r>
                      <a:r>
                        <a:rPr lang="en-GB" sz="2000" dirty="0" smtClean="0">
                          <a:solidFill>
                            <a:schemeClr val="bg1"/>
                          </a:solidFill>
                          <a:cs typeface="B Nazanin" pitchFamily="2" charset="-78"/>
                        </a:rPr>
                        <a:t>restrictions</a:t>
                      </a:r>
                      <a:endParaRPr lang="en-US" sz="2000" dirty="0">
                        <a:solidFill>
                          <a:schemeClr val="bg1"/>
                        </a:solidFill>
                        <a:cs typeface="B Nazanin" pitchFamily="2" charset="-78"/>
                      </a:endParaRPr>
                    </a:p>
                  </a:txBody>
                  <a:tcPr>
                    <a:solidFill>
                      <a:schemeClr val="tx1"/>
                    </a:solidFill>
                  </a:tcPr>
                </a:tc>
              </a:tr>
            </a:tbl>
          </a:graphicData>
        </a:graphic>
      </p:graphicFrame>
      <p:cxnSp>
        <p:nvCxnSpPr>
          <p:cNvPr id="6" name="Straight Connector 5"/>
          <p:cNvCxnSpPr/>
          <p:nvPr/>
        </p:nvCxnSpPr>
        <p:spPr>
          <a:xfrm flipV="1">
            <a:off x="5715000" y="1219200"/>
            <a:ext cx="3200400" cy="914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28600" y="274638"/>
            <a:ext cx="8686800" cy="715962"/>
          </a:xfrm>
        </p:spPr>
        <p:txBody>
          <a:bodyPr>
            <a:noAutofit/>
          </a:bodyPr>
          <a:lstStyle/>
          <a:p>
            <a:pPr rtl="1"/>
            <a:r>
              <a:rPr lang="en-GB" sz="2800" b="1" dirty="0" smtClean="0">
                <a:solidFill>
                  <a:srgbClr val="FF0000"/>
                </a:solidFill>
              </a:rPr>
              <a:t>The root definitions of ticket selling system of Raja analyzed by CATWOE</a:t>
            </a:r>
            <a:endParaRPr lang="en-US" sz="2800" b="1" dirty="0">
              <a:solidFill>
                <a:srgbClr val="FF0000"/>
              </a:solidFill>
              <a:cs typeface="B Nazanin" pitchFamily="2" charset="-78"/>
            </a:endParaRPr>
          </a:p>
        </p:txBody>
      </p:sp>
    </p:spTree>
    <p:extLst>
      <p:ext uri="{BB962C8B-B14F-4D97-AF65-F5344CB8AC3E}">
        <p14:creationId xmlns:p14="http://schemas.microsoft.com/office/powerpoint/2010/main" val="1046765091"/>
      </p:ext>
    </p:extLst>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05949690"/>
              </p:ext>
            </p:extLst>
          </p:nvPr>
        </p:nvGraphicFramePr>
        <p:xfrm>
          <a:off x="304800" y="1217058"/>
          <a:ext cx="8610600" cy="4561799"/>
        </p:xfrm>
        <a:graphic>
          <a:graphicData uri="http://schemas.openxmlformats.org/drawingml/2006/table">
            <a:tbl>
              <a:tblPr firstRow="1" bandRow="1">
                <a:tableStyleId>{073A0DAA-6AF3-43AB-8588-CEC1D06C72B9}</a:tableStyleId>
              </a:tblPr>
              <a:tblGrid>
                <a:gridCol w="5410200"/>
                <a:gridCol w="3200400"/>
              </a:tblGrid>
              <a:tr h="912258">
                <a:tc>
                  <a:txBody>
                    <a:bodyPr/>
                    <a:lstStyle/>
                    <a:p>
                      <a:pPr algn="ctr" rtl="1"/>
                      <a:r>
                        <a:rPr lang="fa-IR" sz="2400" dirty="0" smtClean="0">
                          <a:solidFill>
                            <a:srgbClr val="00B0F0"/>
                          </a:solidFill>
                          <a:latin typeface="Btitr"/>
                          <a:cs typeface="B Nazanin" pitchFamily="2" charset="-78"/>
                        </a:rPr>
                        <a:t>نگرش سه: مشتری مداری </a:t>
                      </a:r>
                      <a:endParaRPr lang="en-US" sz="2400" dirty="0">
                        <a:solidFill>
                          <a:srgbClr val="00B0F0"/>
                        </a:solidFill>
                        <a:latin typeface="Btitr"/>
                        <a:cs typeface="B Nazanin" pitchFamily="2" charset="-78"/>
                      </a:endParaRPr>
                    </a:p>
                  </a:txBody>
                  <a:tcPr>
                    <a:solidFill>
                      <a:schemeClr val="tx1"/>
                    </a:solidFill>
                  </a:tcPr>
                </a:tc>
                <a:tc>
                  <a:txBody>
                    <a:bodyPr/>
                    <a:lstStyle/>
                    <a:p>
                      <a:r>
                        <a:rPr lang="fa-IR" sz="2000" dirty="0" smtClean="0">
                          <a:cs typeface="B Nazanin" pitchFamily="2" charset="-78"/>
                        </a:rPr>
                        <a:t>تعاریف</a:t>
                      </a:r>
                      <a:r>
                        <a:rPr lang="fa-IR" sz="2000" baseline="0" dirty="0" smtClean="0">
                          <a:cs typeface="B Nazanin" pitchFamily="2" charset="-78"/>
                        </a:rPr>
                        <a:t> ریشه ای</a:t>
                      </a:r>
                      <a:endParaRPr lang="en-US" sz="2000" baseline="0" dirty="0" smtClean="0">
                        <a:cs typeface="B Nazanin" pitchFamily="2" charset="-78"/>
                      </a:endParaRPr>
                    </a:p>
                    <a:p>
                      <a:endParaRPr lang="fa-IR" sz="2000" baseline="0" dirty="0" smtClean="0">
                        <a:cs typeface="B Nazanin" pitchFamily="2" charset="-78"/>
                      </a:endParaRPr>
                    </a:p>
                    <a:p>
                      <a:pPr algn="r" rtl="1"/>
                      <a:r>
                        <a:rPr lang="fa-IR" sz="2000" baseline="0" dirty="0" smtClean="0">
                          <a:cs typeface="B Nazanin" pitchFamily="2" charset="-78"/>
                        </a:rPr>
                        <a:t>تحلیل </a:t>
                      </a:r>
                      <a:r>
                        <a:rPr lang="en-US" sz="2000" baseline="0" dirty="0" smtClean="0">
                          <a:cs typeface="B Nazanin" pitchFamily="2" charset="-78"/>
                        </a:rPr>
                        <a:t>CATWOE</a:t>
                      </a:r>
                      <a:endParaRPr lang="en-US" sz="2000" dirty="0">
                        <a:cs typeface="B Nazanin" pitchFamily="2" charset="-78"/>
                      </a:endParaRPr>
                    </a:p>
                  </a:txBody>
                  <a:tcPr>
                    <a:lnBlToTr w="12700" cap="flat" cmpd="sng" algn="ctr">
                      <a:solidFill>
                        <a:schemeClr val="tx1"/>
                      </a:solidFill>
                      <a:prstDash val="solid"/>
                      <a:round/>
                      <a:headEnd type="none" w="med" len="med"/>
                      <a:tailEnd type="none" w="med" len="med"/>
                    </a:lnBlToTr>
                    <a:solidFill>
                      <a:schemeClr val="tx1"/>
                    </a:solidFill>
                  </a:tcPr>
                </a:tc>
              </a:tr>
              <a:tr h="520302">
                <a:tc>
                  <a:txBody>
                    <a:bodyPr/>
                    <a:lstStyle/>
                    <a:p>
                      <a:pPr algn="just" rtl="1"/>
                      <a:r>
                        <a:rPr lang="fa-IR" sz="2400" dirty="0" smtClean="0">
                          <a:solidFill>
                            <a:schemeClr val="bg1"/>
                          </a:solidFill>
                          <a:cs typeface="B Nazanin" pitchFamily="2" charset="-78"/>
                        </a:rPr>
                        <a:t>مشتریان</a:t>
                      </a:r>
                      <a:r>
                        <a:rPr lang="fa-IR" sz="2400" baseline="0" dirty="0" smtClean="0">
                          <a:solidFill>
                            <a:schemeClr val="bg1"/>
                          </a:solidFill>
                          <a:cs typeface="B Nazanin" pitchFamily="2" charset="-78"/>
                        </a:rPr>
                        <a:t> بلیط</a:t>
                      </a:r>
                      <a:endParaRPr lang="en-US" sz="2400" dirty="0">
                        <a:solidFill>
                          <a:schemeClr val="bg1"/>
                        </a:solidFill>
                        <a:cs typeface="B Nazanin" pitchFamily="2" charset="-78"/>
                      </a:endParaRPr>
                    </a:p>
                  </a:txBody>
                  <a:tcP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cs typeface="B Nazanin" pitchFamily="2" charset="-78"/>
                        </a:rPr>
                        <a:t>Customers</a:t>
                      </a:r>
                      <a:endParaRPr lang="en-US" sz="2000" dirty="0">
                        <a:solidFill>
                          <a:schemeClr val="bg1"/>
                        </a:solidFill>
                        <a:cs typeface="B Nazanin" pitchFamily="2" charset="-78"/>
                      </a:endParaRPr>
                    </a:p>
                  </a:txBody>
                  <a:tcPr>
                    <a:solidFill>
                      <a:schemeClr val="tx1"/>
                    </a:solidFill>
                  </a:tcPr>
                </a:tc>
              </a:tr>
              <a:tr h="609600">
                <a:tc>
                  <a:txBody>
                    <a:bodyPr/>
                    <a:lstStyle/>
                    <a:p>
                      <a:pPr algn="just" rtl="1"/>
                      <a:r>
                        <a:rPr lang="fa-IR" sz="2400" dirty="0" smtClean="0">
                          <a:solidFill>
                            <a:schemeClr val="bg1"/>
                          </a:solidFill>
                          <a:cs typeface="B Nazanin" pitchFamily="2" charset="-78"/>
                        </a:rPr>
                        <a:t>شرکت</a:t>
                      </a:r>
                      <a:r>
                        <a:rPr lang="fa-IR" sz="2400" baseline="0" dirty="0" smtClean="0">
                          <a:solidFill>
                            <a:schemeClr val="bg1"/>
                          </a:solidFill>
                          <a:cs typeface="B Nazanin" pitchFamily="2" charset="-78"/>
                        </a:rPr>
                        <a:t> رجا، آژانس ها</a:t>
                      </a:r>
                      <a:endParaRPr lang="en-US" sz="2400" dirty="0">
                        <a:solidFill>
                          <a:schemeClr val="bg1"/>
                        </a:solidFill>
                        <a:cs typeface="B Nazanin" pitchFamily="2" charset="-78"/>
                      </a:endParaRPr>
                    </a:p>
                  </a:txBody>
                  <a:tcP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cs typeface="B Nazanin" pitchFamily="2" charset="-78"/>
                        </a:rPr>
                        <a:t>Actors</a:t>
                      </a:r>
                      <a:endParaRPr lang="en-US" sz="2000" dirty="0">
                        <a:solidFill>
                          <a:schemeClr val="bg1"/>
                        </a:solidFill>
                        <a:cs typeface="B Nazanin" pitchFamily="2" charset="-78"/>
                      </a:endParaRPr>
                    </a:p>
                  </a:txBody>
                  <a:tcPr>
                    <a:solidFill>
                      <a:schemeClr val="tx1"/>
                    </a:solidFill>
                  </a:tcPr>
                </a:tc>
              </a:tr>
              <a:tr h="533400">
                <a:tc>
                  <a:txBody>
                    <a:bodyPr/>
                    <a:lstStyle/>
                    <a:p>
                      <a:pPr algn="just" rtl="1"/>
                      <a:r>
                        <a:rPr lang="fa-IR" sz="2400" dirty="0" smtClean="0">
                          <a:solidFill>
                            <a:schemeClr val="bg1"/>
                          </a:solidFill>
                          <a:cs typeface="B Nazanin" pitchFamily="2" charset="-78"/>
                        </a:rPr>
                        <a:t>رفع نیاز مشتریان و پاسخگویی به سوالات و شکایات آنها</a:t>
                      </a:r>
                      <a:endParaRPr lang="en-US" sz="2400" dirty="0">
                        <a:solidFill>
                          <a:schemeClr val="bg1"/>
                        </a:solidFill>
                        <a:cs typeface="B Nazanin" pitchFamily="2" charset="-78"/>
                      </a:endParaRPr>
                    </a:p>
                  </a:txBody>
                  <a:tcPr>
                    <a:solidFill>
                      <a:schemeClr val="tx1"/>
                    </a:solidFill>
                  </a:tcPr>
                </a:tc>
                <a:tc>
                  <a:txBody>
                    <a:bodyPr/>
                    <a:lstStyle/>
                    <a:p>
                      <a:pPr algn="ctr"/>
                      <a:r>
                        <a:rPr lang="en-GB" sz="2000" dirty="0" smtClean="0">
                          <a:solidFill>
                            <a:schemeClr val="bg1"/>
                          </a:solidFill>
                          <a:cs typeface="B Nazanin" pitchFamily="2" charset="-78"/>
                        </a:rPr>
                        <a:t>Transform</a:t>
                      </a:r>
                      <a:endParaRPr lang="en-US" sz="2000" dirty="0">
                        <a:solidFill>
                          <a:schemeClr val="bg1"/>
                        </a:solidFill>
                        <a:cs typeface="B Nazanin" pitchFamily="2" charset="-78"/>
                      </a:endParaRPr>
                    </a:p>
                  </a:txBody>
                  <a:tcPr>
                    <a:solidFill>
                      <a:schemeClr val="tx1"/>
                    </a:solidFill>
                  </a:tcPr>
                </a:tc>
              </a:tr>
              <a:tr h="609600">
                <a:tc>
                  <a:txBody>
                    <a:bodyPr/>
                    <a:lstStyle/>
                    <a:p>
                      <a:pPr algn="just" rtl="1"/>
                      <a:r>
                        <a:rPr lang="fa-IR" sz="2400" dirty="0" smtClean="0">
                          <a:solidFill>
                            <a:schemeClr val="bg1"/>
                          </a:solidFill>
                          <a:cs typeface="B Nazanin" pitchFamily="2" charset="-78"/>
                        </a:rPr>
                        <a:t>پیش برد سیاست های مشتری</a:t>
                      </a:r>
                      <a:r>
                        <a:rPr lang="fa-IR" sz="2400" baseline="0" dirty="0" smtClean="0">
                          <a:solidFill>
                            <a:schemeClr val="bg1"/>
                          </a:solidFill>
                          <a:cs typeface="B Nazanin" pitchFamily="2" charset="-78"/>
                        </a:rPr>
                        <a:t> مدارانه</a:t>
                      </a:r>
                      <a:endParaRPr lang="en-US" sz="2400" dirty="0">
                        <a:solidFill>
                          <a:schemeClr val="bg1"/>
                        </a:solidFill>
                        <a:cs typeface="B Nazanin" pitchFamily="2" charset="-78"/>
                      </a:endParaRPr>
                    </a:p>
                  </a:txBody>
                  <a:tcPr>
                    <a:solidFill>
                      <a:schemeClr val="tx1"/>
                    </a:solidFill>
                  </a:tcPr>
                </a:tc>
                <a:tc>
                  <a:txBody>
                    <a:bodyPr/>
                    <a:lstStyle/>
                    <a:p>
                      <a:pPr algn="ctr"/>
                      <a:r>
                        <a:rPr lang="en-GB" sz="2000" dirty="0" smtClean="0">
                          <a:solidFill>
                            <a:schemeClr val="bg1"/>
                          </a:solidFill>
                          <a:cs typeface="B Nazanin" pitchFamily="2" charset="-78"/>
                        </a:rPr>
                        <a:t>Worldview</a:t>
                      </a:r>
                      <a:endParaRPr lang="en-US" sz="2000" dirty="0">
                        <a:solidFill>
                          <a:schemeClr val="bg1"/>
                        </a:solidFill>
                        <a:cs typeface="B Nazanin" pitchFamily="2" charset="-78"/>
                      </a:endParaRPr>
                    </a:p>
                  </a:txBody>
                  <a:tcPr>
                    <a:solidFill>
                      <a:schemeClr val="tx1"/>
                    </a:solidFill>
                  </a:tcPr>
                </a:tc>
              </a:tr>
              <a:tr h="533400">
                <a:tc>
                  <a:txBody>
                    <a:bodyPr/>
                    <a:lstStyle/>
                    <a:p>
                      <a:pPr algn="just" rtl="1"/>
                      <a:r>
                        <a:rPr lang="fa-IR" sz="2400" dirty="0" smtClean="0">
                          <a:solidFill>
                            <a:schemeClr val="bg1"/>
                          </a:solidFill>
                          <a:cs typeface="B Nazanin" pitchFamily="2" charset="-78"/>
                        </a:rPr>
                        <a:t>شرکت</a:t>
                      </a:r>
                      <a:r>
                        <a:rPr lang="fa-IR" sz="2400" baseline="0" dirty="0" smtClean="0">
                          <a:solidFill>
                            <a:schemeClr val="bg1"/>
                          </a:solidFill>
                          <a:cs typeface="B Nazanin" pitchFamily="2" charset="-78"/>
                        </a:rPr>
                        <a:t> رجا</a:t>
                      </a:r>
                      <a:endParaRPr lang="en-US" sz="2400" dirty="0">
                        <a:solidFill>
                          <a:schemeClr val="bg1"/>
                        </a:solidFill>
                        <a:cs typeface="B Nazanin" pitchFamily="2" charset="-78"/>
                      </a:endParaRPr>
                    </a:p>
                  </a:txBody>
                  <a:tcPr>
                    <a:solidFill>
                      <a:schemeClr val="tx1"/>
                    </a:solidFill>
                  </a:tcPr>
                </a:tc>
                <a:tc>
                  <a:txBody>
                    <a:bodyPr/>
                    <a:lstStyle/>
                    <a:p>
                      <a:pPr algn="ctr"/>
                      <a:r>
                        <a:rPr lang="en-GB" sz="2000" dirty="0" smtClean="0">
                          <a:solidFill>
                            <a:schemeClr val="bg1"/>
                          </a:solidFill>
                          <a:cs typeface="B Nazanin" pitchFamily="2" charset="-78"/>
                        </a:rPr>
                        <a:t>System owner</a:t>
                      </a:r>
                      <a:endParaRPr lang="en-US" sz="2000" dirty="0">
                        <a:solidFill>
                          <a:schemeClr val="bg1"/>
                        </a:solidFill>
                        <a:cs typeface="B Nazanin" pitchFamily="2" charset="-78"/>
                      </a:endParaRPr>
                    </a:p>
                  </a:txBody>
                  <a:tcPr>
                    <a:solidFill>
                      <a:schemeClr val="tx1"/>
                    </a:solidFill>
                  </a:tcPr>
                </a:tc>
              </a:tr>
              <a:tr h="749657">
                <a:tc>
                  <a:txBody>
                    <a:bodyPr/>
                    <a:lstStyle/>
                    <a:p>
                      <a:pPr algn="just" rtl="1"/>
                      <a:r>
                        <a:rPr lang="fa-IR" sz="2400" dirty="0" smtClean="0">
                          <a:solidFill>
                            <a:schemeClr val="bg1"/>
                          </a:solidFill>
                          <a:cs typeface="B Nazanin" pitchFamily="2" charset="-78"/>
                        </a:rPr>
                        <a:t>محدودیت های</a:t>
                      </a:r>
                      <a:r>
                        <a:rPr lang="fa-IR" sz="2400" baseline="0" dirty="0" smtClean="0">
                          <a:solidFill>
                            <a:schemeClr val="bg1"/>
                          </a:solidFill>
                          <a:cs typeface="B Nazanin" pitchFamily="2" charset="-78"/>
                        </a:rPr>
                        <a:t> قانونی و محیطی</a:t>
                      </a:r>
                      <a:endParaRPr lang="en-US" sz="2400" dirty="0">
                        <a:solidFill>
                          <a:schemeClr val="bg1"/>
                        </a:solidFill>
                        <a:cs typeface="B Nazanin" pitchFamily="2" charset="-78"/>
                      </a:endParaRPr>
                    </a:p>
                  </a:txBody>
                  <a:tcP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cs typeface="B Nazanin" pitchFamily="2" charset="-78"/>
                        </a:rPr>
                        <a:t>System</a:t>
                      </a:r>
                      <a:r>
                        <a:rPr lang="fa-IR" sz="2000" dirty="0" smtClean="0">
                          <a:solidFill>
                            <a:schemeClr val="bg1"/>
                          </a:solidFill>
                          <a:cs typeface="B Nazanin" pitchFamily="2" charset="-78"/>
                        </a:rPr>
                        <a:t> </a:t>
                      </a:r>
                      <a:r>
                        <a:rPr lang="en-GB" sz="2000" dirty="0" smtClean="0">
                          <a:solidFill>
                            <a:schemeClr val="bg1"/>
                          </a:solidFill>
                          <a:cs typeface="B Nazanin" pitchFamily="2" charset="-78"/>
                        </a:rPr>
                        <a:t>environment</a:t>
                      </a:r>
                      <a:r>
                        <a:rPr lang="fa-IR" sz="2000" dirty="0" smtClean="0">
                          <a:solidFill>
                            <a:schemeClr val="bg1"/>
                          </a:solidFill>
                          <a:cs typeface="B Nazanin" pitchFamily="2" charset="-78"/>
                        </a:rPr>
                        <a:t> </a:t>
                      </a:r>
                      <a:r>
                        <a:rPr lang="en-GB" sz="2000" dirty="0" smtClean="0">
                          <a:solidFill>
                            <a:schemeClr val="bg1"/>
                          </a:solidFill>
                          <a:cs typeface="B Nazanin" pitchFamily="2" charset="-78"/>
                        </a:rPr>
                        <a:t>and the</a:t>
                      </a:r>
                      <a:r>
                        <a:rPr lang="fa-IR" sz="2000" dirty="0" smtClean="0">
                          <a:solidFill>
                            <a:schemeClr val="bg1"/>
                          </a:solidFill>
                          <a:cs typeface="B Nazanin" pitchFamily="2" charset="-78"/>
                        </a:rPr>
                        <a:t> </a:t>
                      </a:r>
                      <a:r>
                        <a:rPr lang="en-GB" sz="2000" dirty="0" smtClean="0">
                          <a:solidFill>
                            <a:schemeClr val="bg1"/>
                          </a:solidFill>
                          <a:cs typeface="B Nazanin" pitchFamily="2" charset="-78"/>
                        </a:rPr>
                        <a:t>resulting</a:t>
                      </a:r>
                      <a:r>
                        <a:rPr lang="fa-IR" sz="2000" dirty="0" smtClean="0">
                          <a:solidFill>
                            <a:schemeClr val="bg1"/>
                          </a:solidFill>
                          <a:cs typeface="B Nazanin" pitchFamily="2" charset="-78"/>
                        </a:rPr>
                        <a:t> </a:t>
                      </a:r>
                      <a:r>
                        <a:rPr lang="en-GB" sz="2000" dirty="0" smtClean="0">
                          <a:solidFill>
                            <a:schemeClr val="bg1"/>
                          </a:solidFill>
                          <a:cs typeface="B Nazanin" pitchFamily="2" charset="-78"/>
                        </a:rPr>
                        <a:t>restrictions</a:t>
                      </a:r>
                      <a:endParaRPr lang="en-US" sz="2000" dirty="0">
                        <a:solidFill>
                          <a:schemeClr val="bg1"/>
                        </a:solidFill>
                        <a:cs typeface="B Nazanin" pitchFamily="2" charset="-78"/>
                      </a:endParaRPr>
                    </a:p>
                  </a:txBody>
                  <a:tcPr>
                    <a:solidFill>
                      <a:schemeClr val="tx1"/>
                    </a:solidFill>
                  </a:tcPr>
                </a:tc>
              </a:tr>
            </a:tbl>
          </a:graphicData>
        </a:graphic>
      </p:graphicFrame>
      <p:cxnSp>
        <p:nvCxnSpPr>
          <p:cNvPr id="6" name="Straight Connector 5"/>
          <p:cNvCxnSpPr/>
          <p:nvPr/>
        </p:nvCxnSpPr>
        <p:spPr>
          <a:xfrm flipV="1">
            <a:off x="5638800" y="1219200"/>
            <a:ext cx="3276600" cy="990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228600" y="274638"/>
            <a:ext cx="8686800" cy="715962"/>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rgbClr val="FF0000"/>
                </a:solidFill>
                <a:effectLst/>
                <a:uLnTx/>
                <a:uFillTx/>
                <a:latin typeface="+mj-lt"/>
                <a:ea typeface="+mj-ea"/>
                <a:cs typeface="+mj-cs"/>
              </a:rPr>
              <a:t>The root definitions of ticket selling system of Raja </a:t>
            </a:r>
            <a:r>
              <a:rPr kumimoji="0" lang="en-GB" sz="2800" b="1" i="0" u="none" strike="noStrike" kern="1200" cap="none" spc="0" normalizeH="0" baseline="0" noProof="0" dirty="0" err="1" smtClean="0">
                <a:ln>
                  <a:noFill/>
                </a:ln>
                <a:solidFill>
                  <a:srgbClr val="FF0000"/>
                </a:solidFill>
                <a:effectLst/>
                <a:uLnTx/>
                <a:uFillTx/>
                <a:latin typeface="+mj-lt"/>
                <a:ea typeface="+mj-ea"/>
                <a:cs typeface="+mj-cs"/>
              </a:rPr>
              <a:t>analyzed</a:t>
            </a:r>
            <a:r>
              <a:rPr kumimoji="0" lang="en-GB" sz="2800" b="1" i="0" u="none" strike="noStrike" kern="1200" cap="none" spc="0" normalizeH="0" baseline="0" noProof="0" dirty="0" smtClean="0">
                <a:ln>
                  <a:noFill/>
                </a:ln>
                <a:solidFill>
                  <a:srgbClr val="FF0000"/>
                </a:solidFill>
                <a:effectLst/>
                <a:uLnTx/>
                <a:uFillTx/>
                <a:latin typeface="+mj-lt"/>
                <a:ea typeface="+mj-ea"/>
                <a:cs typeface="+mj-cs"/>
              </a:rPr>
              <a:t> by </a:t>
            </a:r>
            <a:r>
              <a:rPr lang="en-GB" sz="2800" b="1" dirty="0">
                <a:solidFill>
                  <a:srgbClr val="FF0000"/>
                </a:solidFill>
                <a:latin typeface="+mj-lt"/>
                <a:ea typeface="+mj-ea"/>
                <a:cs typeface="+mj-cs"/>
              </a:rPr>
              <a:t>CATWOE</a:t>
            </a:r>
            <a:endParaRPr lang="en-US" sz="2800" b="1" dirty="0">
              <a:solidFill>
                <a:srgbClr val="FF0000"/>
              </a:solidFill>
              <a:latin typeface="+mj-lt"/>
              <a:ea typeface="+mj-ea"/>
              <a:cs typeface="+mj-cs"/>
            </a:endParaRPr>
          </a:p>
        </p:txBody>
      </p:sp>
    </p:spTree>
    <p:extLst>
      <p:ext uri="{BB962C8B-B14F-4D97-AF65-F5344CB8AC3E}">
        <p14:creationId xmlns:p14="http://schemas.microsoft.com/office/powerpoint/2010/main" val="3001838314"/>
      </p:ext>
    </p:extLst>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14"/>
          <p:cNvSpPr txBox="1">
            <a:spLocks noChangeArrowheads="1"/>
          </p:cNvSpPr>
          <p:nvPr/>
        </p:nvSpPr>
        <p:spPr bwMode="auto">
          <a:xfrm>
            <a:off x="3500430" y="262575"/>
            <a:ext cx="4143404" cy="523220"/>
          </a:xfrm>
          <a:prstGeom prst="rect">
            <a:avLst/>
          </a:prstGeom>
          <a:solidFill>
            <a:schemeClr val="bg1"/>
          </a:solidFill>
          <a:ln w="9525">
            <a:noFill/>
            <a:miter lim="800000"/>
            <a:headEnd/>
            <a:tailEnd/>
          </a:ln>
        </p:spPr>
        <p:txBody>
          <a:bodyPr wrap="square">
            <a:spAutoFit/>
          </a:bodyPr>
          <a:lstStyle/>
          <a:p>
            <a:pPr algn="ctr">
              <a:spcBef>
                <a:spcPct val="50000"/>
              </a:spcBef>
              <a:defRPr/>
            </a:pPr>
            <a:r>
              <a:rPr lang="fa-IR" sz="2800" b="1" dirty="0" smtClean="0">
                <a:solidFill>
                  <a:schemeClr val="accent1">
                    <a:lumMod val="75000"/>
                  </a:schemeClr>
                </a:solidFill>
                <a:latin typeface="Century Schoolbook"/>
                <a:cs typeface="Times New Roman" pitchFamily="18" charset="0"/>
              </a:rPr>
              <a:t>ظهور متدولوژی سیستم های نرم</a:t>
            </a:r>
            <a:endParaRPr lang="en-US" sz="2800" b="1" dirty="0">
              <a:solidFill>
                <a:schemeClr val="accent1">
                  <a:lumMod val="75000"/>
                </a:schemeClr>
              </a:solidFill>
              <a:latin typeface="Century Schoolbook"/>
              <a:cs typeface="Times New Roman" pitchFamily="18" charset="0"/>
            </a:endParaRPr>
          </a:p>
        </p:txBody>
      </p:sp>
      <p:pic>
        <p:nvPicPr>
          <p:cNvPr id="5122" name="Picture 2" descr="C:\Documents and Settings\Z_SADEVAND\Desktop\is.jpg"/>
          <p:cNvPicPr>
            <a:picLocks noChangeAspect="1" noChangeArrowheads="1"/>
          </p:cNvPicPr>
          <p:nvPr/>
        </p:nvPicPr>
        <p:blipFill>
          <a:blip r:embed="rId3" cstate="print"/>
          <a:srcRect/>
          <a:stretch>
            <a:fillRect/>
          </a:stretch>
        </p:blipFill>
        <p:spPr bwMode="auto">
          <a:xfrm>
            <a:off x="214282" y="0"/>
            <a:ext cx="1511300" cy="2071678"/>
          </a:xfrm>
          <a:prstGeom prst="rect">
            <a:avLst/>
          </a:prstGeom>
          <a:noFill/>
        </p:spPr>
      </p:pic>
      <p:sp>
        <p:nvSpPr>
          <p:cNvPr id="14" name="TextBox 13"/>
          <p:cNvSpPr txBox="1"/>
          <p:nvPr/>
        </p:nvSpPr>
        <p:spPr>
          <a:xfrm>
            <a:off x="1857356" y="928671"/>
            <a:ext cx="6929486" cy="3139321"/>
          </a:xfrm>
          <a:prstGeom prst="rect">
            <a:avLst/>
          </a:prstGeom>
          <a:noFill/>
        </p:spPr>
        <p:txBody>
          <a:bodyPr wrap="square" rtlCol="1">
            <a:spAutoFit/>
          </a:bodyPr>
          <a:lstStyle/>
          <a:p>
            <a:pPr>
              <a:lnSpc>
                <a:spcPct val="150000"/>
              </a:lnSpc>
            </a:pPr>
            <a:r>
              <a:rPr lang="en-US" b="1" dirty="0" smtClean="0">
                <a:cs typeface="+mj-cs"/>
              </a:rPr>
              <a:t>SSM </a:t>
            </a:r>
            <a:r>
              <a:rPr lang="fa-IR" b="1" dirty="0" smtClean="0">
                <a:cs typeface="+mj-cs"/>
              </a:rPr>
              <a:t>براي اولين بار در سال 1972 توسط پيتر چكلند در دانشگاه لنكستر مطرح شد. نخستین مقاله  در باب </a:t>
            </a:r>
            <a:r>
              <a:rPr lang="en-US" b="1" dirty="0" smtClean="0">
                <a:cs typeface="+mj-cs"/>
              </a:rPr>
              <a:t>SSM </a:t>
            </a:r>
            <a:r>
              <a:rPr lang="fa-IR" b="1" dirty="0" smtClean="0">
                <a:cs typeface="+mj-cs"/>
              </a:rPr>
              <a:t>با عنوان“ </a:t>
            </a:r>
            <a:r>
              <a:rPr lang="fa-IR" b="1" dirty="0" smtClean="0">
                <a:solidFill>
                  <a:srgbClr val="007E39"/>
                </a:solidFill>
                <a:cs typeface="+mj-cs"/>
              </a:rPr>
              <a:t>به سوی یک متدولوژی</a:t>
            </a:r>
            <a:r>
              <a:rPr lang="en-US" b="1" dirty="0" smtClean="0">
                <a:solidFill>
                  <a:srgbClr val="007E39"/>
                </a:solidFill>
                <a:cs typeface="+mj-cs"/>
              </a:rPr>
              <a:t> </a:t>
            </a:r>
            <a:r>
              <a:rPr lang="fa-IR" b="1" dirty="0" smtClean="0">
                <a:solidFill>
                  <a:srgbClr val="007E39"/>
                </a:solidFill>
                <a:cs typeface="+mj-cs"/>
              </a:rPr>
              <a:t>سیستم محور برای حل مسائل دنیای واقعی</a:t>
            </a:r>
            <a:r>
              <a:rPr lang="fa-IR" b="1" dirty="0" smtClean="0">
                <a:cs typeface="+mj-cs"/>
              </a:rPr>
              <a:t>“ در سال 1972 در مجله مهندسی سیستم ها توسط پیتر چکلند ارائه شد.</a:t>
            </a:r>
            <a:endParaRPr lang="en-US" b="1" dirty="0" smtClean="0">
              <a:cs typeface="+mj-cs"/>
            </a:endParaRPr>
          </a:p>
          <a:p>
            <a:pPr>
              <a:lnSpc>
                <a:spcPct val="150000"/>
              </a:lnSpc>
            </a:pPr>
            <a:endParaRPr lang="fa-IR" b="1" dirty="0" smtClean="0">
              <a:solidFill>
                <a:srgbClr val="FF0000"/>
              </a:solidFill>
              <a:cs typeface="+mj-cs"/>
            </a:endParaRPr>
          </a:p>
          <a:p>
            <a:pPr>
              <a:lnSpc>
                <a:spcPct val="150000"/>
              </a:lnSpc>
            </a:pPr>
            <a:endParaRPr lang="fa-IR" b="1" dirty="0" smtClean="0">
              <a:cs typeface="+mj-cs"/>
            </a:endParaRPr>
          </a:p>
          <a:p>
            <a:endParaRPr lang="fa-IR" b="1" dirty="0" smtClean="0"/>
          </a:p>
          <a:p>
            <a:endParaRPr lang="en-US" b="1" dirty="0" smtClean="0">
              <a:cs typeface="+mj-cs"/>
            </a:endParaRPr>
          </a:p>
        </p:txBody>
      </p:sp>
      <p:sp>
        <p:nvSpPr>
          <p:cNvPr id="11" name="Content Placeholder 2"/>
          <p:cNvSpPr txBox="1">
            <a:spLocks/>
          </p:cNvSpPr>
          <p:nvPr/>
        </p:nvSpPr>
        <p:spPr bwMode="auto">
          <a:xfrm>
            <a:off x="1142976" y="4029092"/>
            <a:ext cx="7929618" cy="4972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prst="angle"/>
            </a:sp3d>
          </a:bodyPr>
          <a:lstStyle/>
          <a:p>
            <a:pPr marL="0" marR="0" lvl="0" indent="0" defTabSz="914400" rtl="1" eaLnBrk="0" fontAlgn="base" latinLnBrk="0" hangingPunct="0">
              <a:lnSpc>
                <a:spcPct val="150000"/>
              </a:lnSpc>
              <a:spcBef>
                <a:spcPts val="600"/>
              </a:spcBef>
              <a:spcAft>
                <a:spcPct val="0"/>
              </a:spcAft>
              <a:buClr>
                <a:schemeClr val="accent1"/>
              </a:buClr>
              <a:buSzPct val="70000"/>
              <a:buFont typeface="Wingdings" pitchFamily="2" charset="2"/>
              <a:buChar char="v"/>
              <a:tabLst/>
              <a:defRPr/>
            </a:pPr>
            <a:r>
              <a:rPr kumimoji="0" lang="fa-IR" b="1" i="0" u="none" strike="noStrike" kern="1200" cap="none" spc="0" normalizeH="0" baseline="0" noProof="0" dirty="0" smtClean="0">
                <a:ln>
                  <a:noFill/>
                </a:ln>
                <a:effectLst/>
                <a:uLnTx/>
                <a:uFillTx/>
                <a:latin typeface="+mn-lt"/>
                <a:ea typeface="+mn-ea"/>
                <a:cs typeface="+mj-cs"/>
              </a:rPr>
              <a:t>مهندسي سيستم ها سرچشمه ومنشا علمي متدولوژي سيستم هاي نرم است.</a:t>
            </a:r>
          </a:p>
          <a:p>
            <a:pPr marL="0" marR="0" lvl="0" indent="0" defTabSz="914400" rtl="1" eaLnBrk="0" fontAlgn="base" latinLnBrk="0" hangingPunct="0">
              <a:lnSpc>
                <a:spcPct val="150000"/>
              </a:lnSpc>
              <a:spcBef>
                <a:spcPts val="600"/>
              </a:spcBef>
              <a:spcAft>
                <a:spcPct val="0"/>
              </a:spcAft>
              <a:buClr>
                <a:schemeClr val="accent1"/>
              </a:buClr>
              <a:buSzPct val="70000"/>
              <a:buFont typeface="Wingdings" pitchFamily="2" charset="2"/>
              <a:buChar char="v"/>
              <a:tabLst/>
              <a:defRPr/>
            </a:pPr>
            <a:r>
              <a:rPr kumimoji="0" lang="fa-IR" b="1" i="0" u="none" strike="noStrike" kern="1200" cap="none" spc="0" normalizeH="0" baseline="0" noProof="0" dirty="0" smtClean="0">
                <a:ln>
                  <a:noFill/>
                </a:ln>
                <a:effectLst/>
                <a:uLnTx/>
                <a:uFillTx/>
                <a:latin typeface="+mn-lt"/>
                <a:ea typeface="+mn-ea"/>
                <a:cs typeface="+mj-cs"/>
              </a:rPr>
              <a:t>رويكرد مهندسي سيستم: انتخاب وسيله اي مناسب براي دستيابي به هدفي مشخص وشفاف كه از ابتدا تعيين شده است.</a:t>
            </a:r>
          </a:p>
          <a:p>
            <a:pPr eaLnBrk="0" hangingPunct="0">
              <a:lnSpc>
                <a:spcPct val="150000"/>
              </a:lnSpc>
              <a:spcBef>
                <a:spcPts val="600"/>
              </a:spcBef>
              <a:buClr>
                <a:schemeClr val="accent1"/>
              </a:buClr>
              <a:buSzPct val="70000"/>
              <a:buFont typeface="Wingdings" pitchFamily="2" charset="2"/>
              <a:buChar char="v"/>
              <a:defRPr/>
            </a:pPr>
            <a:r>
              <a:rPr lang="fa-IR" b="1" dirty="0" smtClean="0"/>
              <a:t>در مسائل بد</a:t>
            </a:r>
            <a:r>
              <a:rPr lang="en-US" b="1" dirty="0" smtClean="0"/>
              <a:t> </a:t>
            </a:r>
            <a:r>
              <a:rPr lang="fa-IR" b="1" dirty="0" smtClean="0"/>
              <a:t>ساختار ومبهم و پروژه هايي كه پيچيده وبي ثبات بودند مهندسي سيستم ناكارآمد بود .</a:t>
            </a:r>
          </a:p>
          <a:p>
            <a:pPr marL="0" marR="0" lvl="0" indent="0" defTabSz="914400" rtl="1" eaLnBrk="0" fontAlgn="base" latinLnBrk="0" hangingPunct="0">
              <a:lnSpc>
                <a:spcPct val="150000"/>
              </a:lnSpc>
              <a:spcBef>
                <a:spcPts val="600"/>
              </a:spcBef>
              <a:spcAft>
                <a:spcPct val="0"/>
              </a:spcAft>
              <a:buClr>
                <a:schemeClr val="accent1"/>
              </a:buClr>
              <a:buSzPct val="70000"/>
              <a:buFont typeface="Wingdings" pitchFamily="2" charset="2"/>
              <a:buChar char="v"/>
              <a:tabLst/>
              <a:defRPr/>
            </a:pPr>
            <a:endParaRPr kumimoji="0" lang="fa-IR" b="1" i="0" u="none" strike="noStrike" kern="1200" cap="none" spc="0" normalizeH="0" baseline="0" noProof="0" dirty="0" smtClean="0">
              <a:ln>
                <a:noFill/>
              </a:ln>
              <a:effectLst/>
              <a:uLnTx/>
              <a:uFillTx/>
              <a:latin typeface="+mn-lt"/>
              <a:ea typeface="+mn-ea"/>
              <a:cs typeface="+mj-cs"/>
            </a:endParaRPr>
          </a:p>
        </p:txBody>
      </p:sp>
      <p:sp>
        <p:nvSpPr>
          <p:cNvPr id="6" name="TextBox 5"/>
          <p:cNvSpPr txBox="1"/>
          <p:nvPr/>
        </p:nvSpPr>
        <p:spPr>
          <a:xfrm>
            <a:off x="1785918" y="2714620"/>
            <a:ext cx="7072362" cy="1323439"/>
          </a:xfrm>
          <a:prstGeom prst="rect">
            <a:avLst/>
          </a:prstGeom>
          <a:noFill/>
          <a:ln>
            <a:solidFill>
              <a:schemeClr val="bg1"/>
            </a:solidFill>
          </a:ln>
        </p:spPr>
        <p:txBody>
          <a:bodyPr wrap="square" rtlCol="0">
            <a:spAutoFit/>
          </a:bodyPr>
          <a:lstStyle/>
          <a:p>
            <a:pPr algn="ctr">
              <a:lnSpc>
                <a:spcPct val="150000"/>
              </a:lnSpc>
            </a:pPr>
            <a:r>
              <a:rPr lang="en-US" sz="2000" b="1" dirty="0" smtClean="0">
                <a:solidFill>
                  <a:srgbClr val="FF0000"/>
                </a:solidFill>
              </a:rPr>
              <a:t>SSM</a:t>
            </a:r>
            <a:r>
              <a:rPr lang="fa-IR" sz="2000" b="1" dirty="0" smtClean="0">
                <a:solidFill>
                  <a:srgbClr val="FF0000"/>
                </a:solidFill>
              </a:rPr>
              <a:t>چیست؟</a:t>
            </a:r>
          </a:p>
          <a:p>
            <a:pPr>
              <a:lnSpc>
                <a:spcPct val="150000"/>
              </a:lnSpc>
            </a:pPr>
            <a:r>
              <a:rPr lang="fa-IR" b="1" dirty="0" smtClean="0">
                <a:ln>
                  <a:solidFill>
                    <a:schemeClr val="accent6">
                      <a:lumMod val="75000"/>
                    </a:schemeClr>
                  </a:solidFill>
                </a:ln>
                <a:solidFill>
                  <a:srgbClr val="00B050"/>
                </a:solidFill>
                <a:effectLst>
                  <a:glow rad="101600">
                    <a:schemeClr val="accent3">
                      <a:satMod val="175000"/>
                      <a:alpha val="40000"/>
                    </a:schemeClr>
                  </a:glow>
                </a:effectLst>
                <a:cs typeface="+mj-cs"/>
              </a:rPr>
              <a:t>      </a:t>
            </a:r>
            <a:r>
              <a:rPr lang="fa-IR" sz="2000" b="1" dirty="0" smtClean="0">
                <a:ln>
                  <a:solidFill>
                    <a:schemeClr val="tx1"/>
                  </a:solidFill>
                </a:ln>
                <a:solidFill>
                  <a:srgbClr val="00B050"/>
                </a:solidFill>
                <a:effectLst>
                  <a:glow rad="101600">
                    <a:schemeClr val="accent3">
                      <a:satMod val="175000"/>
                      <a:alpha val="40000"/>
                    </a:schemeClr>
                  </a:glow>
                </a:effectLst>
                <a:cs typeface="+mj-cs"/>
              </a:rPr>
              <a:t>یک فرآیند سازمان یافته و انعطاف پذیر برای مواجهه با موقعیت های مسئله زا</a:t>
            </a:r>
          </a:p>
          <a:p>
            <a:endParaRPr lang="en-US" sz="2000" dirty="0">
              <a:ln>
                <a:solidFill>
                  <a:schemeClr val="tx1"/>
                </a:solidFill>
              </a:ln>
            </a:endParaRPr>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flipH="1">
            <a:off x="2613025" y="327025"/>
            <a:ext cx="4038600" cy="533400"/>
          </a:xfrm>
          <a:prstGeom prst="homePlate">
            <a:avLst/>
          </a:prstGeom>
          <a:solidFill>
            <a:srgbClr val="FF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a-IR" sz="2400" dirty="0">
                <a:cs typeface="B Homa" pitchFamily="2" charset="-78"/>
              </a:rPr>
              <a:t>گام 4 </a:t>
            </a:r>
            <a:r>
              <a:rPr lang="en-US" sz="2400" dirty="0">
                <a:cs typeface="B Homa" pitchFamily="2" charset="-78"/>
              </a:rPr>
              <a:t>SSM</a:t>
            </a:r>
            <a:r>
              <a:rPr lang="fa-IR" sz="2400" dirty="0">
                <a:cs typeface="B Homa" pitchFamily="2" charset="-78"/>
              </a:rPr>
              <a:t> : مدلسازی مفهومی</a:t>
            </a:r>
            <a:endParaRPr lang="en-US" sz="2400" dirty="0">
              <a:cs typeface="B Homa" pitchFamily="2" charset="-78"/>
            </a:endParaRPr>
          </a:p>
        </p:txBody>
      </p:sp>
      <p:sp>
        <p:nvSpPr>
          <p:cNvPr id="7" name="Rounded Rectangle 6"/>
          <p:cNvSpPr/>
          <p:nvPr/>
        </p:nvSpPr>
        <p:spPr>
          <a:xfrm>
            <a:off x="357158" y="1428736"/>
            <a:ext cx="8229600" cy="1151529"/>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500"/>
              </a:lnSpc>
              <a:spcBef>
                <a:spcPts val="0"/>
              </a:spcBef>
              <a:spcAft>
                <a:spcPts val="0"/>
              </a:spcAft>
              <a:defRPr/>
            </a:pPr>
            <a:r>
              <a:rPr lang="fa-IR" sz="2400" b="1" dirty="0">
                <a:solidFill>
                  <a:schemeClr val="tx1"/>
                </a:solidFill>
                <a:cs typeface="B Nazanin" pitchFamily="2" charset="-78"/>
              </a:rPr>
              <a:t>تعریف ریشه ای بیان این است که سیستم چیست. مرحله 4 مربوط به توسعه منطقی آن تعریف </a:t>
            </a:r>
            <a:r>
              <a:rPr lang="fa-IR" sz="2400" b="1" dirty="0" smtClean="0">
                <a:solidFill>
                  <a:schemeClr val="tx1"/>
                </a:solidFill>
                <a:cs typeface="B Nazanin" pitchFamily="2" charset="-78"/>
              </a:rPr>
              <a:t>به کمک </a:t>
            </a:r>
            <a:r>
              <a:rPr lang="fa-IR" sz="2400" b="1" dirty="0">
                <a:solidFill>
                  <a:schemeClr val="tx1"/>
                </a:solidFill>
                <a:cs typeface="B Nazanin" pitchFamily="2" charset="-78"/>
              </a:rPr>
              <a:t>فعالیتهایی است که سیستم باید انجام دهد</a:t>
            </a:r>
            <a:r>
              <a:rPr lang="fa-IR" sz="2400" dirty="0">
                <a:solidFill>
                  <a:schemeClr val="tx1"/>
                </a:solidFill>
              </a:rPr>
              <a:t>.</a:t>
            </a:r>
            <a:endParaRPr lang="en-US" sz="2400" dirty="0">
              <a:solidFill>
                <a:schemeClr val="tx1"/>
              </a:solidFill>
              <a:latin typeface="Arial" pitchFamily="34" charset="0"/>
              <a:cs typeface="B Nazanin" pitchFamily="2" charset="-78"/>
            </a:endParaRPr>
          </a:p>
        </p:txBody>
      </p:sp>
      <p:sp>
        <p:nvSpPr>
          <p:cNvPr id="8" name="Rounded Rectangle 7"/>
          <p:cNvSpPr/>
          <p:nvPr/>
        </p:nvSpPr>
        <p:spPr>
          <a:xfrm>
            <a:off x="357158" y="2714620"/>
            <a:ext cx="8229601" cy="1295401"/>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500"/>
              </a:lnSpc>
              <a:spcBef>
                <a:spcPts val="0"/>
              </a:spcBef>
              <a:spcAft>
                <a:spcPts val="0"/>
              </a:spcAft>
              <a:defRPr/>
            </a:pPr>
            <a:r>
              <a:rPr lang="fa-IR" sz="2400" b="1" dirty="0">
                <a:solidFill>
                  <a:schemeClr val="tx1"/>
                </a:solidFill>
                <a:cs typeface="B Nazanin" pitchFamily="2" charset="-78"/>
              </a:rPr>
              <a:t>زبان اصلی ای که برای ساخت این مدلها به کار می رود، در واقع کلیه افعال به کار رفته در زبان گفتاری تحلیلگر است.</a:t>
            </a:r>
            <a:endParaRPr lang="en-US" sz="2400" dirty="0">
              <a:solidFill>
                <a:schemeClr val="tx1"/>
              </a:solidFill>
              <a:cs typeface="B Nazanin" pitchFamily="2" charset="-78"/>
            </a:endParaRPr>
          </a:p>
        </p:txBody>
      </p:sp>
      <p:sp>
        <p:nvSpPr>
          <p:cNvPr id="9" name="Rounded Rectangle 8"/>
          <p:cNvSpPr/>
          <p:nvPr/>
        </p:nvSpPr>
        <p:spPr>
          <a:xfrm>
            <a:off x="357158" y="4286256"/>
            <a:ext cx="8229601" cy="1219200"/>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500"/>
              </a:lnSpc>
              <a:spcBef>
                <a:spcPts val="0"/>
              </a:spcBef>
              <a:spcAft>
                <a:spcPts val="0"/>
              </a:spcAft>
              <a:defRPr/>
            </a:pPr>
            <a:r>
              <a:rPr lang="fa-IR" sz="2400" b="1" dirty="0">
                <a:solidFill>
                  <a:schemeClr val="tx1"/>
                </a:solidFill>
                <a:cs typeface="B Nazanin" pitchFamily="2" charset="-78"/>
              </a:rPr>
              <a:t>مدل مفهومی شامل کمترین تعداد ممکن از افعالی است که برای اشاره به سیستمی که در تعریف ریشه ای ذکر توصیف شده، لازمند.</a:t>
            </a:r>
            <a:endParaRPr lang="en-US" sz="2400" dirty="0">
              <a:solidFill>
                <a:schemeClr val="tx1"/>
              </a:solidFill>
              <a:cs typeface="B Nazanin" pitchFamily="2" charset="-78"/>
            </a:endParaRPr>
          </a:p>
        </p:txBody>
      </p:sp>
      <p:sp>
        <p:nvSpPr>
          <p:cNvPr id="10" name="Rounded Rectangle 9"/>
          <p:cNvSpPr/>
          <p:nvPr/>
        </p:nvSpPr>
        <p:spPr>
          <a:xfrm>
            <a:off x="285720" y="5715016"/>
            <a:ext cx="7658128" cy="766762"/>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fa-IR" sz="2400" b="1" dirty="0">
                <a:solidFill>
                  <a:schemeClr val="bg2">
                    <a:lumMod val="10000"/>
                  </a:schemeClr>
                </a:solidFill>
                <a:cs typeface="B Nazanin" pitchFamily="2" charset="-78"/>
              </a:rPr>
              <a:t>هدف، ساخت مدلی از آنچه باید در سیستم روی دهد است.</a:t>
            </a:r>
            <a:endParaRPr lang="en-US" sz="2400" dirty="0">
              <a:solidFill>
                <a:schemeClr val="bg2">
                  <a:lumMod val="10000"/>
                </a:schemeClr>
              </a:solidFill>
              <a:cs typeface="B Nazanin" pitchFamily="2" charset="-78"/>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70" decel="100000"/>
                                        <p:tgtEl>
                                          <p:spTgt spid="7"/>
                                        </p:tgtEl>
                                      </p:cBhvr>
                                    </p:animEffect>
                                    <p:animScale>
                                      <p:cBhvr>
                                        <p:cTn id="13" dur="770" decel="100000"/>
                                        <p:tgtEl>
                                          <p:spTgt spid="7"/>
                                        </p:tgtEl>
                                      </p:cBhvr>
                                      <p:from x="10000" y="10000"/>
                                      <p:to x="200000" y="450000"/>
                                    </p:animScale>
                                    <p:animScale>
                                      <p:cBhvr>
                                        <p:cTn id="14" dur="1230" accel="100000" fill="hold">
                                          <p:stCondLst>
                                            <p:cond delay="770"/>
                                          </p:stCondLst>
                                        </p:cTn>
                                        <p:tgtEl>
                                          <p:spTgt spid="7"/>
                                        </p:tgtEl>
                                      </p:cBhvr>
                                      <p:from x="200000" y="450000"/>
                                      <p:to x="100000" y="100000"/>
                                    </p:animScale>
                                    <p:set>
                                      <p:cBhvr>
                                        <p:cTn id="15" dur="770" fill="hold"/>
                                        <p:tgtEl>
                                          <p:spTgt spid="7"/>
                                        </p:tgtEl>
                                        <p:attrNameLst>
                                          <p:attrName>ppt_x</p:attrName>
                                        </p:attrNameLst>
                                      </p:cBhvr>
                                      <p:to>
                                        <p:strVal val="(0.5)"/>
                                      </p:to>
                                    </p:set>
                                    <p:anim from="(0.5)" to="(#ppt_x)" calcmode="lin" valueType="num">
                                      <p:cBhvr>
                                        <p:cTn id="16" dur="1230" accel="100000" fill="hold">
                                          <p:stCondLst>
                                            <p:cond delay="770"/>
                                          </p:stCondLst>
                                        </p:cTn>
                                        <p:tgtEl>
                                          <p:spTgt spid="7"/>
                                        </p:tgtEl>
                                        <p:attrNameLst>
                                          <p:attrName>ppt_x</p:attrName>
                                        </p:attrNameLst>
                                      </p:cBhvr>
                                    </p:anim>
                                    <p:set>
                                      <p:cBhvr>
                                        <p:cTn id="17" dur="770" fill="hold"/>
                                        <p:tgtEl>
                                          <p:spTgt spid="7"/>
                                        </p:tgtEl>
                                        <p:attrNameLst>
                                          <p:attrName>ppt_y</p:attrName>
                                        </p:attrNameLst>
                                      </p:cBhvr>
                                      <p:to>
                                        <p:strVal val="(#ppt_y+0.4)"/>
                                      </p:to>
                                    </p:set>
                                    <p:anim from="(#ppt_y+0.4)" to="(#ppt_y)" calcmode="lin" valueType="num">
                                      <p:cBhvr>
                                        <p:cTn id="18" dur="1230" accel="100000" fill="hold">
                                          <p:stCondLst>
                                            <p:cond delay="770"/>
                                          </p:stCondLst>
                                        </p:cTn>
                                        <p:tgtEl>
                                          <p:spTgt spid="7"/>
                                        </p:tgtEl>
                                        <p:attrNameLst>
                                          <p:attrName>ppt_y</p:attrName>
                                        </p:attrNameLst>
                                      </p:cBhvr>
                                    </p:anim>
                                  </p:childTnLst>
                                </p:cTn>
                              </p:par>
                              <p:par>
                                <p:cTn id="19" presetID="5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70" decel="100000"/>
                                        <p:tgtEl>
                                          <p:spTgt spid="8"/>
                                        </p:tgtEl>
                                      </p:cBhvr>
                                    </p:animEffect>
                                    <p:animScale>
                                      <p:cBhvr>
                                        <p:cTn id="22" dur="770" decel="100000"/>
                                        <p:tgtEl>
                                          <p:spTgt spid="8"/>
                                        </p:tgtEl>
                                      </p:cBhvr>
                                      <p:from x="10000" y="10000"/>
                                      <p:to x="200000" y="450000"/>
                                    </p:animScale>
                                    <p:animScale>
                                      <p:cBhvr>
                                        <p:cTn id="23" dur="1230" accel="100000" fill="hold">
                                          <p:stCondLst>
                                            <p:cond delay="770"/>
                                          </p:stCondLst>
                                        </p:cTn>
                                        <p:tgtEl>
                                          <p:spTgt spid="8"/>
                                        </p:tgtEl>
                                      </p:cBhvr>
                                      <p:from x="200000" y="450000"/>
                                      <p:to x="100000" y="100000"/>
                                    </p:animScale>
                                    <p:set>
                                      <p:cBhvr>
                                        <p:cTn id="24" dur="770" fill="hold"/>
                                        <p:tgtEl>
                                          <p:spTgt spid="8"/>
                                        </p:tgtEl>
                                        <p:attrNameLst>
                                          <p:attrName>ppt_x</p:attrName>
                                        </p:attrNameLst>
                                      </p:cBhvr>
                                      <p:to>
                                        <p:strVal val="(0.5)"/>
                                      </p:to>
                                    </p:set>
                                    <p:anim from="(0.5)" to="(#ppt_x)" calcmode="lin" valueType="num">
                                      <p:cBhvr>
                                        <p:cTn id="25" dur="1230" accel="100000" fill="hold">
                                          <p:stCondLst>
                                            <p:cond delay="770"/>
                                          </p:stCondLst>
                                        </p:cTn>
                                        <p:tgtEl>
                                          <p:spTgt spid="8"/>
                                        </p:tgtEl>
                                        <p:attrNameLst>
                                          <p:attrName>ppt_x</p:attrName>
                                        </p:attrNameLst>
                                      </p:cBhvr>
                                    </p:anim>
                                    <p:set>
                                      <p:cBhvr>
                                        <p:cTn id="26" dur="770" fill="hold"/>
                                        <p:tgtEl>
                                          <p:spTgt spid="8"/>
                                        </p:tgtEl>
                                        <p:attrNameLst>
                                          <p:attrName>ppt_y</p:attrName>
                                        </p:attrNameLst>
                                      </p:cBhvr>
                                      <p:to>
                                        <p:strVal val="(#ppt_y+0.4)"/>
                                      </p:to>
                                    </p:set>
                                    <p:anim from="(#ppt_y+0.4)" to="(#ppt_y)" calcmode="lin" valueType="num">
                                      <p:cBhvr>
                                        <p:cTn id="27" dur="1230" accel="100000" fill="hold">
                                          <p:stCondLst>
                                            <p:cond delay="770"/>
                                          </p:stCondLst>
                                        </p:cTn>
                                        <p:tgtEl>
                                          <p:spTgt spid="8"/>
                                        </p:tgtEl>
                                        <p:attrNameLst>
                                          <p:attrName>ppt_y</p:attrName>
                                        </p:attrNameLst>
                                      </p:cBhvr>
                                    </p:anim>
                                  </p:childTnLst>
                                </p:cTn>
                              </p:par>
                              <p:par>
                                <p:cTn id="28" presetID="5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770" decel="100000"/>
                                        <p:tgtEl>
                                          <p:spTgt spid="9"/>
                                        </p:tgtEl>
                                      </p:cBhvr>
                                    </p:animEffect>
                                    <p:animScale>
                                      <p:cBhvr>
                                        <p:cTn id="31" dur="770" decel="100000"/>
                                        <p:tgtEl>
                                          <p:spTgt spid="9"/>
                                        </p:tgtEl>
                                      </p:cBhvr>
                                      <p:from x="10000" y="10000"/>
                                      <p:to x="200000" y="450000"/>
                                    </p:animScale>
                                    <p:animScale>
                                      <p:cBhvr>
                                        <p:cTn id="32" dur="1230" accel="100000" fill="hold">
                                          <p:stCondLst>
                                            <p:cond delay="770"/>
                                          </p:stCondLst>
                                        </p:cTn>
                                        <p:tgtEl>
                                          <p:spTgt spid="9"/>
                                        </p:tgtEl>
                                      </p:cBhvr>
                                      <p:from x="200000" y="450000"/>
                                      <p:to x="100000" y="100000"/>
                                    </p:animScale>
                                    <p:set>
                                      <p:cBhvr>
                                        <p:cTn id="33" dur="770" fill="hold"/>
                                        <p:tgtEl>
                                          <p:spTgt spid="9"/>
                                        </p:tgtEl>
                                        <p:attrNameLst>
                                          <p:attrName>ppt_x</p:attrName>
                                        </p:attrNameLst>
                                      </p:cBhvr>
                                      <p:to>
                                        <p:strVal val="(0.5)"/>
                                      </p:to>
                                    </p:set>
                                    <p:anim from="(0.5)" to="(#ppt_x)" calcmode="lin" valueType="num">
                                      <p:cBhvr>
                                        <p:cTn id="34" dur="1230" accel="100000" fill="hold">
                                          <p:stCondLst>
                                            <p:cond delay="770"/>
                                          </p:stCondLst>
                                        </p:cTn>
                                        <p:tgtEl>
                                          <p:spTgt spid="9"/>
                                        </p:tgtEl>
                                        <p:attrNameLst>
                                          <p:attrName>ppt_x</p:attrName>
                                        </p:attrNameLst>
                                      </p:cBhvr>
                                    </p:anim>
                                    <p:set>
                                      <p:cBhvr>
                                        <p:cTn id="35" dur="770" fill="hold"/>
                                        <p:tgtEl>
                                          <p:spTgt spid="9"/>
                                        </p:tgtEl>
                                        <p:attrNameLst>
                                          <p:attrName>ppt_y</p:attrName>
                                        </p:attrNameLst>
                                      </p:cBhvr>
                                      <p:to>
                                        <p:strVal val="(#ppt_y+0.4)"/>
                                      </p:to>
                                    </p:set>
                                    <p:anim from="(#ppt_y+0.4)" to="(#ppt_y)" calcmode="lin" valueType="num">
                                      <p:cBhvr>
                                        <p:cTn id="36" dur="1230" accel="100000" fill="hold">
                                          <p:stCondLst>
                                            <p:cond delay="770"/>
                                          </p:stCondLst>
                                        </p:cTn>
                                        <p:tgtEl>
                                          <p:spTgt spid="9"/>
                                        </p:tgtEl>
                                        <p:attrNameLst>
                                          <p:attrName>ppt_y</p:attrName>
                                        </p:attrNameLst>
                                      </p:cBhvr>
                                    </p:anim>
                                  </p:childTnLst>
                                </p:cTn>
                              </p:par>
                              <p:par>
                                <p:cTn id="37" presetID="5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770" decel="100000"/>
                                        <p:tgtEl>
                                          <p:spTgt spid="10"/>
                                        </p:tgtEl>
                                      </p:cBhvr>
                                    </p:animEffect>
                                    <p:animScale>
                                      <p:cBhvr>
                                        <p:cTn id="40" dur="770" decel="100000"/>
                                        <p:tgtEl>
                                          <p:spTgt spid="10"/>
                                        </p:tgtEl>
                                      </p:cBhvr>
                                      <p:from x="10000" y="10000"/>
                                      <p:to x="200000" y="450000"/>
                                    </p:animScale>
                                    <p:animScale>
                                      <p:cBhvr>
                                        <p:cTn id="41" dur="1230" accel="100000" fill="hold">
                                          <p:stCondLst>
                                            <p:cond delay="770"/>
                                          </p:stCondLst>
                                        </p:cTn>
                                        <p:tgtEl>
                                          <p:spTgt spid="10"/>
                                        </p:tgtEl>
                                      </p:cBhvr>
                                      <p:from x="200000" y="450000"/>
                                      <p:to x="100000" y="100000"/>
                                    </p:animScale>
                                    <p:set>
                                      <p:cBhvr>
                                        <p:cTn id="42" dur="770" fill="hold"/>
                                        <p:tgtEl>
                                          <p:spTgt spid="10"/>
                                        </p:tgtEl>
                                        <p:attrNameLst>
                                          <p:attrName>ppt_x</p:attrName>
                                        </p:attrNameLst>
                                      </p:cBhvr>
                                      <p:to>
                                        <p:strVal val="(0.5)"/>
                                      </p:to>
                                    </p:set>
                                    <p:anim from="(0.5)" to="(#ppt_x)" calcmode="lin" valueType="num">
                                      <p:cBhvr>
                                        <p:cTn id="43" dur="1230" accel="100000" fill="hold">
                                          <p:stCondLst>
                                            <p:cond delay="770"/>
                                          </p:stCondLst>
                                        </p:cTn>
                                        <p:tgtEl>
                                          <p:spTgt spid="10"/>
                                        </p:tgtEl>
                                        <p:attrNameLst>
                                          <p:attrName>ppt_x</p:attrName>
                                        </p:attrNameLst>
                                      </p:cBhvr>
                                    </p:anim>
                                    <p:set>
                                      <p:cBhvr>
                                        <p:cTn id="44" dur="770" fill="hold"/>
                                        <p:tgtEl>
                                          <p:spTgt spid="10"/>
                                        </p:tgtEl>
                                        <p:attrNameLst>
                                          <p:attrName>ppt_y</p:attrName>
                                        </p:attrNameLst>
                                      </p:cBhvr>
                                      <p:to>
                                        <p:strVal val="(#ppt_y+0.4)"/>
                                      </p:to>
                                    </p:set>
                                    <p:anim from="(#ppt_y+0.4)" to="(#ppt_y)" calcmode="lin" valueType="num">
                                      <p:cBhvr>
                                        <p:cTn id="45"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39750" y="419472"/>
            <a:ext cx="6629400" cy="36576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rtl="0" fontAlgn="auto">
              <a:spcBef>
                <a:spcPts val="0"/>
              </a:spcBef>
              <a:spcAft>
                <a:spcPts val="0"/>
              </a:spcAft>
              <a:defRPr/>
            </a:pPr>
            <a:endParaRPr lang="en-US"/>
          </a:p>
        </p:txBody>
      </p:sp>
      <p:sp>
        <p:nvSpPr>
          <p:cNvPr id="5" name="Oval 4"/>
          <p:cNvSpPr/>
          <p:nvPr/>
        </p:nvSpPr>
        <p:spPr>
          <a:xfrm>
            <a:off x="1676400" y="1230312"/>
            <a:ext cx="1066800" cy="609601"/>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rtl="0" fontAlgn="auto">
              <a:spcBef>
                <a:spcPts val="0"/>
              </a:spcBef>
              <a:spcAft>
                <a:spcPts val="0"/>
              </a:spcAft>
              <a:defRPr/>
            </a:pPr>
            <a:r>
              <a:rPr lang="fa-IR" sz="2000" b="1" dirty="0">
                <a:solidFill>
                  <a:schemeClr val="tx1"/>
                </a:solidFill>
                <a:cs typeface="B Nazanin" pitchFamily="2" charset="-78"/>
              </a:rPr>
              <a:t>فعل 1</a:t>
            </a:r>
            <a:endParaRPr lang="en-US" sz="2000" b="1" dirty="0">
              <a:solidFill>
                <a:schemeClr val="tx1"/>
              </a:solidFill>
              <a:cs typeface="B Nazanin" pitchFamily="2" charset="-78"/>
            </a:endParaRPr>
          </a:p>
        </p:txBody>
      </p:sp>
      <p:sp>
        <p:nvSpPr>
          <p:cNvPr id="6" name="Oval 5"/>
          <p:cNvSpPr/>
          <p:nvPr/>
        </p:nvSpPr>
        <p:spPr>
          <a:xfrm>
            <a:off x="1749425" y="2814637"/>
            <a:ext cx="1066800" cy="609601"/>
          </a:xfrm>
          <a:prstGeom prst="ellipse">
            <a:avLst/>
          </a:prstGeom>
          <a:solidFill>
            <a:schemeClr val="accent4"/>
          </a:solidFill>
        </p:spPr>
        <p:style>
          <a:lnRef idx="0">
            <a:schemeClr val="accent4"/>
          </a:lnRef>
          <a:fillRef idx="3">
            <a:schemeClr val="accent4"/>
          </a:fillRef>
          <a:effectRef idx="3">
            <a:schemeClr val="accent4"/>
          </a:effectRef>
          <a:fontRef idx="minor">
            <a:schemeClr val="lt1"/>
          </a:fontRef>
        </p:style>
        <p:txBody>
          <a:bodyPr anchor="ctr"/>
          <a:lstStyle/>
          <a:p>
            <a:pPr algn="ctr" rtl="0" fontAlgn="auto">
              <a:spcBef>
                <a:spcPts val="0"/>
              </a:spcBef>
              <a:spcAft>
                <a:spcPts val="0"/>
              </a:spcAft>
              <a:defRPr/>
            </a:pPr>
            <a:r>
              <a:rPr lang="fa-IR" sz="2000" b="1" dirty="0">
                <a:solidFill>
                  <a:schemeClr val="tx1"/>
                </a:solidFill>
                <a:cs typeface="B Nazanin" pitchFamily="2" charset="-78"/>
              </a:rPr>
              <a:t>فعل 2</a:t>
            </a:r>
            <a:endParaRPr lang="en-US" sz="2000" b="1" dirty="0">
              <a:solidFill>
                <a:schemeClr val="tx1"/>
              </a:solidFill>
              <a:cs typeface="B Nazanin" pitchFamily="2" charset="-78"/>
            </a:endParaRPr>
          </a:p>
        </p:txBody>
      </p:sp>
      <p:sp>
        <p:nvSpPr>
          <p:cNvPr id="7" name="Oval 6"/>
          <p:cNvSpPr/>
          <p:nvPr/>
        </p:nvSpPr>
        <p:spPr>
          <a:xfrm>
            <a:off x="3116263" y="1952625"/>
            <a:ext cx="1066800" cy="6096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rtl="0" fontAlgn="auto">
              <a:spcBef>
                <a:spcPts val="0"/>
              </a:spcBef>
              <a:spcAft>
                <a:spcPts val="0"/>
              </a:spcAft>
              <a:defRPr/>
            </a:pPr>
            <a:r>
              <a:rPr lang="fa-IR" sz="2000" b="1" dirty="0">
                <a:solidFill>
                  <a:schemeClr val="tx1"/>
                </a:solidFill>
                <a:cs typeface="B Nazanin" pitchFamily="2" charset="-78"/>
              </a:rPr>
              <a:t>فعل 4</a:t>
            </a:r>
            <a:endParaRPr lang="en-US" sz="2000" b="1" dirty="0">
              <a:solidFill>
                <a:schemeClr val="tx1"/>
              </a:solidFill>
              <a:cs typeface="B Nazanin" pitchFamily="2" charset="-78"/>
            </a:endParaRPr>
          </a:p>
        </p:txBody>
      </p:sp>
      <p:sp>
        <p:nvSpPr>
          <p:cNvPr id="9" name="Oval 8"/>
          <p:cNvSpPr/>
          <p:nvPr/>
        </p:nvSpPr>
        <p:spPr>
          <a:xfrm>
            <a:off x="4557713" y="1158875"/>
            <a:ext cx="1066800" cy="6096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rtl="0" fontAlgn="auto">
              <a:spcBef>
                <a:spcPts val="0"/>
              </a:spcBef>
              <a:spcAft>
                <a:spcPts val="0"/>
              </a:spcAft>
              <a:defRPr/>
            </a:pPr>
            <a:r>
              <a:rPr lang="fa-IR" sz="2000" b="1" dirty="0">
                <a:solidFill>
                  <a:schemeClr val="tx1"/>
                </a:solidFill>
                <a:cs typeface="B Nazanin" pitchFamily="2" charset="-78"/>
              </a:rPr>
              <a:t>فعل 3</a:t>
            </a:r>
            <a:endParaRPr lang="en-US" sz="2000" b="1" dirty="0">
              <a:solidFill>
                <a:schemeClr val="tx1"/>
              </a:solidFill>
              <a:cs typeface="B Nazanin" pitchFamily="2" charset="-78"/>
            </a:endParaRPr>
          </a:p>
        </p:txBody>
      </p:sp>
      <p:sp>
        <p:nvSpPr>
          <p:cNvPr id="10" name="Oval 9"/>
          <p:cNvSpPr/>
          <p:nvPr/>
        </p:nvSpPr>
        <p:spPr>
          <a:xfrm>
            <a:off x="4268788" y="2960687"/>
            <a:ext cx="1066800" cy="6096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rtl="0" fontAlgn="auto">
              <a:spcBef>
                <a:spcPts val="0"/>
              </a:spcBef>
              <a:spcAft>
                <a:spcPts val="0"/>
              </a:spcAft>
              <a:defRPr/>
            </a:pPr>
            <a:r>
              <a:rPr lang="fa-IR" sz="2000" b="1" dirty="0">
                <a:solidFill>
                  <a:schemeClr val="tx1"/>
                </a:solidFill>
                <a:cs typeface="B Nazanin" pitchFamily="2" charset="-78"/>
              </a:rPr>
              <a:t>فعل 5</a:t>
            </a:r>
            <a:endParaRPr lang="en-US" sz="2000" b="1" dirty="0">
              <a:solidFill>
                <a:schemeClr val="tx1"/>
              </a:solidFill>
              <a:cs typeface="B Nazanin" pitchFamily="2" charset="-78"/>
            </a:endParaRPr>
          </a:p>
        </p:txBody>
      </p:sp>
      <p:sp>
        <p:nvSpPr>
          <p:cNvPr id="11" name="Oval 10"/>
          <p:cNvSpPr/>
          <p:nvPr/>
        </p:nvSpPr>
        <p:spPr>
          <a:xfrm>
            <a:off x="5708650" y="1881187"/>
            <a:ext cx="1066800" cy="609601"/>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rtl="0" fontAlgn="auto">
              <a:spcBef>
                <a:spcPts val="0"/>
              </a:spcBef>
              <a:spcAft>
                <a:spcPts val="0"/>
              </a:spcAft>
              <a:defRPr/>
            </a:pPr>
            <a:r>
              <a:rPr lang="fa-IR" sz="2000" b="1" dirty="0">
                <a:solidFill>
                  <a:schemeClr val="tx1"/>
                </a:solidFill>
                <a:cs typeface="B Nazanin" pitchFamily="2" charset="-78"/>
              </a:rPr>
              <a:t>فعل 6</a:t>
            </a:r>
            <a:endParaRPr lang="en-US" sz="2000" b="1" dirty="0">
              <a:solidFill>
                <a:schemeClr val="tx1"/>
              </a:solidFill>
              <a:cs typeface="B Nazanin" pitchFamily="2" charset="-78"/>
            </a:endParaRPr>
          </a:p>
        </p:txBody>
      </p:sp>
      <p:sp>
        <p:nvSpPr>
          <p:cNvPr id="12" name="Flowchart: Multidocument 11"/>
          <p:cNvSpPr/>
          <p:nvPr/>
        </p:nvSpPr>
        <p:spPr>
          <a:xfrm>
            <a:off x="250825" y="620713"/>
            <a:ext cx="381000" cy="533400"/>
          </a:xfrm>
          <a:prstGeom prst="flowChartMultidocumen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rtl="0" fontAlgn="auto">
              <a:spcBef>
                <a:spcPts val="0"/>
              </a:spcBef>
              <a:spcAft>
                <a:spcPts val="0"/>
              </a:spcAft>
              <a:defRPr/>
            </a:pPr>
            <a:endParaRPr lang="en-US"/>
          </a:p>
        </p:txBody>
      </p:sp>
      <p:sp>
        <p:nvSpPr>
          <p:cNvPr id="13" name="Flowchart: Multidocument 12"/>
          <p:cNvSpPr/>
          <p:nvPr/>
        </p:nvSpPr>
        <p:spPr>
          <a:xfrm>
            <a:off x="179388" y="3284538"/>
            <a:ext cx="381000" cy="533400"/>
          </a:xfrm>
          <a:prstGeom prst="flowChartMultidocumen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rtl="0" fontAlgn="auto">
              <a:spcBef>
                <a:spcPts val="0"/>
              </a:spcBef>
              <a:spcAft>
                <a:spcPts val="0"/>
              </a:spcAft>
              <a:defRPr/>
            </a:pPr>
            <a:endParaRPr lang="en-US"/>
          </a:p>
        </p:txBody>
      </p:sp>
      <p:sp>
        <p:nvSpPr>
          <p:cNvPr id="14" name="Flowchart: Multidocument 13"/>
          <p:cNvSpPr/>
          <p:nvPr/>
        </p:nvSpPr>
        <p:spPr>
          <a:xfrm>
            <a:off x="8101013" y="2997200"/>
            <a:ext cx="381000" cy="533400"/>
          </a:xfrm>
          <a:prstGeom prst="flowChartMultidocumen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rtl="0" fontAlgn="auto">
              <a:spcBef>
                <a:spcPts val="0"/>
              </a:spcBef>
              <a:spcAft>
                <a:spcPts val="0"/>
              </a:spcAft>
              <a:defRPr/>
            </a:pPr>
            <a:endParaRPr lang="en-US"/>
          </a:p>
        </p:txBody>
      </p:sp>
      <p:sp>
        <p:nvSpPr>
          <p:cNvPr id="15" name="Right Arrow 14"/>
          <p:cNvSpPr/>
          <p:nvPr/>
        </p:nvSpPr>
        <p:spPr>
          <a:xfrm rot="1118208">
            <a:off x="684213" y="981075"/>
            <a:ext cx="914400" cy="457200"/>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6" name="Right Arrow 15"/>
          <p:cNvSpPr>
            <a:spLocks noChangeArrowheads="1"/>
          </p:cNvSpPr>
          <p:nvPr/>
        </p:nvSpPr>
        <p:spPr bwMode="auto">
          <a:xfrm rot="-731322">
            <a:off x="611188" y="2924175"/>
            <a:ext cx="930275" cy="457200"/>
          </a:xfrm>
          <a:prstGeom prst="rightArrow">
            <a:avLst>
              <a:gd name="adj1" fmla="val 50000"/>
              <a:gd name="adj2" fmla="val 50011"/>
            </a:avLst>
          </a:prstGeom>
          <a:solidFill>
            <a:srgbClr val="FF0066"/>
          </a:solidFill>
          <a:ln w="25400" algn="ctr">
            <a:solidFill>
              <a:srgbClr val="385D8A"/>
            </a:solidFill>
            <a:miter lim="800000"/>
            <a:headEnd/>
            <a:tailEnd/>
          </a:ln>
        </p:spPr>
        <p:txBody>
          <a:bodyPr anchor="ctr"/>
          <a:lstStyle/>
          <a:p>
            <a:pPr algn="ctr" rtl="0" fontAlgn="auto">
              <a:spcBef>
                <a:spcPts val="0"/>
              </a:spcBef>
              <a:spcAft>
                <a:spcPts val="0"/>
              </a:spcAft>
              <a:defRPr/>
            </a:pPr>
            <a:endParaRPr lang="en-US">
              <a:solidFill>
                <a:schemeClr val="lt1"/>
              </a:solidFill>
              <a:latin typeface="+mn-lt"/>
              <a:cs typeface="+mn-cs"/>
            </a:endParaRPr>
          </a:p>
        </p:txBody>
      </p:sp>
      <p:sp>
        <p:nvSpPr>
          <p:cNvPr id="17" name="TextBox 16"/>
          <p:cNvSpPr txBox="1">
            <a:spLocks noChangeArrowheads="1"/>
          </p:cNvSpPr>
          <p:nvPr/>
        </p:nvSpPr>
        <p:spPr bwMode="auto">
          <a:xfrm>
            <a:off x="0" y="1989138"/>
            <a:ext cx="1066800" cy="396875"/>
          </a:xfrm>
          <a:prstGeom prst="rect">
            <a:avLst/>
          </a:prstGeom>
          <a:noFill/>
          <a:ln w="9525">
            <a:noFill/>
            <a:miter lim="800000"/>
            <a:headEnd/>
            <a:tailEnd/>
          </a:ln>
        </p:spPr>
        <p:txBody>
          <a:bodyPr>
            <a:spAutoFit/>
          </a:bodyPr>
          <a:lstStyle/>
          <a:p>
            <a:pPr algn="ctr"/>
            <a:r>
              <a:rPr lang="fa-IR" sz="2000" b="1">
                <a:latin typeface="Calibri" pitchFamily="34" charset="0"/>
                <a:cs typeface="B Nazanin" pitchFamily="2" charset="-78"/>
              </a:rPr>
              <a:t>اطلاعات</a:t>
            </a:r>
            <a:endParaRPr lang="en-US" sz="2000" b="1">
              <a:latin typeface="Calibri" pitchFamily="34" charset="0"/>
              <a:cs typeface="B Nazanin" pitchFamily="2" charset="-78"/>
            </a:endParaRPr>
          </a:p>
        </p:txBody>
      </p:sp>
      <p:sp>
        <p:nvSpPr>
          <p:cNvPr id="18" name="TextBox 17"/>
          <p:cNvSpPr txBox="1">
            <a:spLocks noChangeArrowheads="1"/>
          </p:cNvSpPr>
          <p:nvPr/>
        </p:nvSpPr>
        <p:spPr bwMode="auto">
          <a:xfrm>
            <a:off x="6732588" y="3573463"/>
            <a:ext cx="2057400" cy="396875"/>
          </a:xfrm>
          <a:prstGeom prst="rect">
            <a:avLst/>
          </a:prstGeom>
          <a:noFill/>
          <a:ln w="9525">
            <a:noFill/>
            <a:miter lim="800000"/>
            <a:headEnd/>
            <a:tailEnd/>
          </a:ln>
        </p:spPr>
        <p:txBody>
          <a:bodyPr>
            <a:spAutoFit/>
          </a:bodyPr>
          <a:lstStyle/>
          <a:p>
            <a:pPr algn="ctr"/>
            <a:r>
              <a:rPr lang="fa-IR" sz="2000" b="1">
                <a:latin typeface="Calibri" pitchFamily="34" charset="0"/>
                <a:cs typeface="B Nazanin" pitchFamily="2" charset="-78"/>
              </a:rPr>
              <a:t>گزارش ها با تواتر </a:t>
            </a:r>
            <a:r>
              <a:rPr lang="en-US" sz="2000" b="1">
                <a:latin typeface="Calibri" pitchFamily="34" charset="0"/>
                <a:cs typeface="B Nazanin" pitchFamily="2" charset="-78"/>
              </a:rPr>
              <a:t>t</a:t>
            </a:r>
          </a:p>
        </p:txBody>
      </p:sp>
      <p:sp>
        <p:nvSpPr>
          <p:cNvPr id="19" name="Right Arrow 18"/>
          <p:cNvSpPr>
            <a:spLocks noChangeArrowheads="1"/>
          </p:cNvSpPr>
          <p:nvPr/>
        </p:nvSpPr>
        <p:spPr bwMode="auto">
          <a:xfrm rot="1819330">
            <a:off x="7037388" y="2547938"/>
            <a:ext cx="1141412" cy="457200"/>
          </a:xfrm>
          <a:prstGeom prst="rightArrow">
            <a:avLst>
              <a:gd name="adj1" fmla="val 50000"/>
              <a:gd name="adj2" fmla="val 50011"/>
            </a:avLst>
          </a:prstGeom>
          <a:solidFill>
            <a:srgbClr val="FF0066"/>
          </a:solidFill>
          <a:ln w="25400" algn="ctr">
            <a:solidFill>
              <a:srgbClr val="385D8A"/>
            </a:solidFill>
            <a:miter lim="800000"/>
            <a:headEnd/>
            <a:tailEnd/>
          </a:ln>
        </p:spPr>
        <p:txBody>
          <a:bodyPr anchor="ctr"/>
          <a:lstStyle/>
          <a:p>
            <a:pPr algn="ctr" rtl="0" fontAlgn="auto">
              <a:spcBef>
                <a:spcPts val="0"/>
              </a:spcBef>
              <a:spcAft>
                <a:spcPts val="0"/>
              </a:spcAft>
              <a:defRPr/>
            </a:pPr>
            <a:endParaRPr lang="en-US">
              <a:solidFill>
                <a:schemeClr val="lt1"/>
              </a:solidFill>
              <a:latin typeface="+mn-lt"/>
              <a:cs typeface="+mn-cs"/>
            </a:endParaRPr>
          </a:p>
        </p:txBody>
      </p:sp>
      <p:cxnSp>
        <p:nvCxnSpPr>
          <p:cNvPr id="21" name="Straight Arrow Connector 20"/>
          <p:cNvCxnSpPr>
            <a:stCxn id="5" idx="6"/>
            <a:endCxn id="7" idx="1"/>
          </p:cNvCxnSpPr>
          <p:nvPr/>
        </p:nvCxnSpPr>
        <p:spPr>
          <a:xfrm>
            <a:off x="2627313" y="1700213"/>
            <a:ext cx="612775" cy="317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7"/>
          </p:cNvCxnSpPr>
          <p:nvPr/>
        </p:nvCxnSpPr>
        <p:spPr>
          <a:xfrm rot="5400000" flipH="1" flipV="1">
            <a:off x="2919413" y="2489200"/>
            <a:ext cx="241300" cy="536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5"/>
            <a:endCxn id="10" idx="1"/>
          </p:cNvCxnSpPr>
          <p:nvPr/>
        </p:nvCxnSpPr>
        <p:spPr>
          <a:xfrm rot="16200000" flipH="1">
            <a:off x="3986213" y="2501900"/>
            <a:ext cx="482600" cy="4635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4"/>
            <a:endCxn id="10" idx="0"/>
          </p:cNvCxnSpPr>
          <p:nvPr/>
        </p:nvCxnSpPr>
        <p:spPr>
          <a:xfrm rot="5400000">
            <a:off x="4433888" y="2343150"/>
            <a:ext cx="11430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6"/>
            <a:endCxn id="11" idx="3"/>
          </p:cNvCxnSpPr>
          <p:nvPr/>
        </p:nvCxnSpPr>
        <p:spPr>
          <a:xfrm flipV="1">
            <a:off x="5435600" y="2492375"/>
            <a:ext cx="460375" cy="698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68" name="TextBox 29"/>
          <p:cNvSpPr txBox="1">
            <a:spLocks noChangeArrowheads="1"/>
          </p:cNvSpPr>
          <p:nvPr/>
        </p:nvSpPr>
        <p:spPr bwMode="auto">
          <a:xfrm>
            <a:off x="404813" y="4941168"/>
            <a:ext cx="8305800" cy="427037"/>
          </a:xfrm>
          <a:prstGeom prst="rect">
            <a:avLst/>
          </a:prstGeom>
          <a:noFill/>
          <a:ln w="9525">
            <a:noFill/>
            <a:miter lim="800000"/>
            <a:headEnd/>
            <a:tailEnd/>
          </a:ln>
        </p:spPr>
        <p:txBody>
          <a:bodyPr>
            <a:spAutoFit/>
          </a:bodyPr>
          <a:lstStyle/>
          <a:p>
            <a:pPr algn="ctr"/>
            <a:r>
              <a:rPr lang="fa-IR" sz="2200" b="1" dirty="0">
                <a:latin typeface="Calibri" pitchFamily="34" charset="0"/>
                <a:cs typeface="B Nazanin" pitchFamily="2" charset="-78"/>
              </a:rPr>
              <a:t>شکل </a:t>
            </a:r>
            <a:r>
              <a:rPr lang="fa-IR" sz="2200" b="1" dirty="0" smtClean="0">
                <a:latin typeface="Calibri" pitchFamily="34" charset="0"/>
                <a:cs typeface="B Nazanin" pitchFamily="2" charset="-78"/>
              </a:rPr>
              <a:t>-  </a:t>
            </a:r>
            <a:r>
              <a:rPr lang="fa-IR" sz="2200" b="1" dirty="0">
                <a:latin typeface="Calibri" pitchFamily="34" charset="0"/>
                <a:cs typeface="B Nazanin" pitchFamily="2" charset="-78"/>
              </a:rPr>
              <a:t>نمایشی تصویری از صورت کلی مدل مفهومی یک سیستم فعالیت انسانی</a:t>
            </a:r>
            <a:endParaRPr lang="en-US" sz="2200" b="1" dirty="0">
              <a:latin typeface="Calibri" pitchFamily="34" charset="0"/>
              <a:cs typeface="B Nazanin" pitchFamily="2" charset="-78"/>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0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childTnLst>
                                </p:cTn>
                              </p:par>
                            </p:childTnLst>
                          </p:cTn>
                        </p:par>
                        <p:par>
                          <p:cTn id="44" fill="hold">
                            <p:stCondLst>
                              <p:cond delay="8000"/>
                            </p:stCondLst>
                            <p:childTnLst>
                              <p:par>
                                <p:cTn id="45" presetID="10"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20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2000"/>
                                        <p:tgtEl>
                                          <p:spTgt spid="27"/>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childTnLst>
                                </p:cTn>
                              </p:par>
                            </p:childTnLst>
                          </p:cTn>
                        </p:par>
                        <p:par>
                          <p:cTn id="54" fill="hold">
                            <p:stCondLst>
                              <p:cond delay="10000"/>
                            </p:stCondLst>
                            <p:childTnLst>
                              <p:par>
                                <p:cTn id="55" presetID="10"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childTnLst>
                                </p:cTn>
                              </p:par>
                              <p:par>
                                <p:cTn id="58" presetID="10"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childTnLst>
                          </p:cTn>
                        </p:par>
                        <p:par>
                          <p:cTn id="61" fill="hold">
                            <p:stCondLst>
                              <p:cond delay="1200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0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0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p:bldP spid="18"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78152096"/>
              </p:ext>
            </p:extLst>
          </p:nvPr>
        </p:nvGraphicFramePr>
        <p:xfrm>
          <a:off x="467544" y="1641239"/>
          <a:ext cx="8153400" cy="368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entagon 5"/>
          <p:cNvSpPr/>
          <p:nvPr/>
        </p:nvSpPr>
        <p:spPr>
          <a:xfrm flipH="1">
            <a:off x="3116263" y="726975"/>
            <a:ext cx="5334000" cy="685801"/>
          </a:xfrm>
          <a:prstGeom prst="homePlat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fontAlgn="auto">
              <a:spcBef>
                <a:spcPts val="0"/>
              </a:spcBef>
              <a:spcAft>
                <a:spcPts val="0"/>
              </a:spcAft>
              <a:defRPr/>
            </a:pPr>
            <a:r>
              <a:rPr lang="fa-IR" sz="2400" b="1" dirty="0">
                <a:cs typeface="B Nazanin" pitchFamily="2" charset="-78"/>
              </a:rPr>
              <a:t>سه معیار برای ارزیابی مدلهای مفهومی:</a:t>
            </a:r>
            <a:endParaRPr lang="en-US" sz="2400" b="1" dirty="0">
              <a:cs typeface="B Nazanin" pitchFamily="2" charset="-78"/>
            </a:endParaRPr>
          </a:p>
        </p:txBody>
      </p:sp>
      <p:cxnSp>
        <p:nvCxnSpPr>
          <p:cNvPr id="10" name="Shape 9"/>
          <p:cNvCxnSpPr/>
          <p:nvPr/>
        </p:nvCxnSpPr>
        <p:spPr>
          <a:xfrm rot="10800000" flipV="1">
            <a:off x="2365376" y="1052736"/>
            <a:ext cx="762000" cy="571500"/>
          </a:xfrm>
          <a:prstGeom prst="bentConnector3">
            <a:avLst>
              <a:gd name="adj1" fmla="val 99524"/>
            </a:avLst>
          </a:prstGeom>
          <a:ln w="57150">
            <a:solidFill>
              <a:srgbClr val="FF0066"/>
            </a:solidFill>
            <a:tailEnd type="arrow"/>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par>
                                <p:cTn id="8" presetID="1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lide(fromTop)">
                                      <p:cBhvr>
                                        <p:cTn id="10" dur="500"/>
                                        <p:tgtEl>
                                          <p:spTgt spid="10"/>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760" y="188640"/>
            <a:ext cx="9144000" cy="476671"/>
          </a:xfrm>
        </p:spPr>
        <p:txBody>
          <a:bodyPr>
            <a:normAutofit fontScale="90000"/>
          </a:bodyPr>
          <a:lstStyle/>
          <a:p>
            <a:r>
              <a:rPr lang="en-GB" sz="3600" dirty="0" smtClean="0">
                <a:solidFill>
                  <a:srgbClr val="FF0000"/>
                </a:solidFill>
                <a:cs typeface="B Nazanin" pitchFamily="2" charset="-78"/>
              </a:rPr>
              <a:t>Part of FCM based on RD1</a:t>
            </a:r>
            <a:endParaRPr lang="en-GB" sz="3600" dirty="0">
              <a:solidFill>
                <a:srgbClr val="FF0000"/>
              </a:solidFill>
              <a:cs typeface="B Nazanin" pitchFamily="2" charset="-78"/>
            </a:endParaRPr>
          </a:p>
        </p:txBody>
      </p:sp>
      <p:pic>
        <p:nvPicPr>
          <p:cNvPr id="3074" name="Picture 2"/>
          <p:cNvPicPr>
            <a:picLocks noChangeAspect="1" noChangeArrowheads="1"/>
          </p:cNvPicPr>
          <p:nvPr/>
        </p:nvPicPr>
        <p:blipFill>
          <a:blip r:embed="rId3"/>
          <a:srcRect/>
          <a:stretch>
            <a:fillRect/>
          </a:stretch>
        </p:blipFill>
        <p:spPr bwMode="auto">
          <a:xfrm>
            <a:off x="1682223" y="1047750"/>
            <a:ext cx="6394977" cy="5505450"/>
          </a:xfrm>
          <a:prstGeom prst="rect">
            <a:avLst/>
          </a:prstGeom>
          <a:noFill/>
          <a:ln w="9525">
            <a:noFill/>
            <a:miter lim="800000"/>
            <a:headEnd/>
            <a:tailEnd/>
          </a:ln>
          <a:effectLst/>
        </p:spPr>
      </p:pic>
    </p:spTree>
    <p:extLst>
      <p:ext uri="{BB962C8B-B14F-4D97-AF65-F5344CB8AC3E}">
        <p14:creationId xmlns:p14="http://schemas.microsoft.com/office/powerpoint/2010/main" val="233588820"/>
      </p:ext>
    </p:extLst>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6712" y="-243408"/>
            <a:ext cx="9144000" cy="1066799"/>
          </a:xfrm>
        </p:spPr>
        <p:txBody>
          <a:bodyPr>
            <a:normAutofit/>
          </a:bodyPr>
          <a:lstStyle/>
          <a:p>
            <a:r>
              <a:rPr lang="en-GB" sz="3600" dirty="0" smtClean="0">
                <a:solidFill>
                  <a:srgbClr val="FF0000"/>
                </a:solidFill>
                <a:cs typeface="B Nazanin" pitchFamily="2" charset="-78"/>
              </a:rPr>
              <a:t>Part of FCM based on RD2</a:t>
            </a:r>
            <a:endParaRPr lang="en-GB" sz="3600" dirty="0">
              <a:solidFill>
                <a:srgbClr val="FF0000"/>
              </a:solidFill>
              <a:cs typeface="B Nazanin" pitchFamily="2" charset="-78"/>
            </a:endParaRPr>
          </a:p>
        </p:txBody>
      </p:sp>
      <p:pic>
        <p:nvPicPr>
          <p:cNvPr id="4098" name="Picture 2"/>
          <p:cNvPicPr>
            <a:picLocks noChangeAspect="1" noChangeArrowheads="1"/>
          </p:cNvPicPr>
          <p:nvPr/>
        </p:nvPicPr>
        <p:blipFill>
          <a:blip r:embed="rId2"/>
          <a:srcRect/>
          <a:stretch>
            <a:fillRect/>
          </a:stretch>
        </p:blipFill>
        <p:spPr bwMode="auto">
          <a:xfrm>
            <a:off x="374109" y="1143000"/>
            <a:ext cx="8236491" cy="4495800"/>
          </a:xfrm>
          <a:prstGeom prst="rect">
            <a:avLst/>
          </a:prstGeom>
          <a:noFill/>
          <a:ln w="9525">
            <a:noFill/>
            <a:miter lim="800000"/>
            <a:headEnd/>
            <a:tailEnd/>
          </a:ln>
          <a:effectLst/>
        </p:spPr>
      </p:pic>
    </p:spTree>
    <p:extLst>
      <p:ext uri="{BB962C8B-B14F-4D97-AF65-F5344CB8AC3E}">
        <p14:creationId xmlns:p14="http://schemas.microsoft.com/office/powerpoint/2010/main" val="1079501208"/>
      </p:ext>
    </p:extLst>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09600" y="1066800"/>
            <a:ext cx="7848600" cy="5459896"/>
          </a:xfrm>
          <a:prstGeom prst="rect">
            <a:avLst/>
          </a:prstGeom>
          <a:noFill/>
          <a:ln w="9525">
            <a:noFill/>
            <a:miter lim="800000"/>
            <a:headEnd/>
            <a:tailEnd/>
          </a:ln>
          <a:effectLst/>
        </p:spPr>
      </p:pic>
      <p:sp>
        <p:nvSpPr>
          <p:cNvPr id="6" name="Title 1"/>
          <p:cNvSpPr txBox="1">
            <a:spLocks/>
          </p:cNvSpPr>
          <p:nvPr/>
        </p:nvSpPr>
        <p:spPr>
          <a:xfrm>
            <a:off x="0" y="1"/>
            <a:ext cx="9144000" cy="10667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FF0000"/>
                </a:solidFill>
                <a:effectLst/>
                <a:uLnTx/>
                <a:uFillTx/>
                <a:latin typeface="+mj-lt"/>
                <a:ea typeface="+mj-ea"/>
                <a:cs typeface="B Nazanin" pitchFamily="2" charset="-78"/>
              </a:rPr>
              <a:t>Part of FCM based on RD3</a:t>
            </a:r>
            <a:endParaRPr kumimoji="0" lang="en-GB" sz="36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spTree>
    <p:extLst>
      <p:ext uri="{BB962C8B-B14F-4D97-AF65-F5344CB8AC3E}">
        <p14:creationId xmlns:p14="http://schemas.microsoft.com/office/powerpoint/2010/main" val="1045360647"/>
      </p:ext>
    </p:extLst>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1066799"/>
          </a:xfrm>
          <a:prstGeom prst="rect">
            <a:avLst/>
          </a:prstGeom>
        </p:spPr>
        <p:txBody>
          <a:bodyPr vert="horz" lIns="91440" tIns="45720" rIns="91440" bIns="45720" rtlCol="0" anchor="ctr">
            <a:normAutofit/>
          </a:bodyPr>
          <a:lstStyle/>
          <a:p>
            <a:pPr lvl="0" algn="ctr">
              <a:spcBef>
                <a:spcPct val="0"/>
              </a:spcBef>
            </a:pPr>
            <a:r>
              <a:rPr lang="en-GB" sz="3600" dirty="0" smtClean="0">
                <a:solidFill>
                  <a:srgbClr val="FF0000"/>
                </a:solidFill>
                <a:latin typeface="+mj-lt"/>
                <a:ea typeface="+mj-ea"/>
                <a:cs typeface="B Nazanin" pitchFamily="2" charset="-78"/>
              </a:rPr>
              <a:t>GFCM obtained from three Perouse slides</a:t>
            </a:r>
            <a:endParaRPr kumimoji="0" lang="en-GB" sz="3600" b="0" i="0" u="none" strike="noStrike" kern="1200" cap="none" spc="0" normalizeH="0" baseline="0" noProof="0" dirty="0">
              <a:ln>
                <a:noFill/>
              </a:ln>
              <a:solidFill>
                <a:srgbClr val="FF0000"/>
              </a:solidFill>
              <a:effectLst/>
              <a:uLnTx/>
              <a:uFillTx/>
              <a:latin typeface="+mj-lt"/>
              <a:ea typeface="+mj-ea"/>
              <a:cs typeface="B Nazanin" pitchFamily="2" charset="-78"/>
            </a:endParaRPr>
          </a:p>
        </p:txBody>
      </p:sp>
      <p:pic>
        <p:nvPicPr>
          <p:cNvPr id="6146" name="Picture 2"/>
          <p:cNvPicPr>
            <a:picLocks noChangeAspect="1" noChangeArrowheads="1"/>
          </p:cNvPicPr>
          <p:nvPr/>
        </p:nvPicPr>
        <p:blipFill>
          <a:blip r:embed="rId2"/>
          <a:srcRect/>
          <a:stretch>
            <a:fillRect/>
          </a:stretch>
        </p:blipFill>
        <p:spPr bwMode="auto">
          <a:xfrm>
            <a:off x="323528" y="990600"/>
            <a:ext cx="7725097" cy="5724525"/>
          </a:xfrm>
          <a:prstGeom prst="rect">
            <a:avLst/>
          </a:prstGeom>
          <a:noFill/>
          <a:ln w="9525">
            <a:noFill/>
            <a:miter lim="800000"/>
            <a:headEnd/>
            <a:tailEnd/>
          </a:ln>
          <a:effectLst/>
        </p:spPr>
      </p:pic>
    </p:spTree>
    <p:extLst>
      <p:ext uri="{BB962C8B-B14F-4D97-AF65-F5344CB8AC3E}">
        <p14:creationId xmlns:p14="http://schemas.microsoft.com/office/powerpoint/2010/main" val="4037362119"/>
      </p:ext>
    </p:extLst>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flipH="1">
            <a:off x="518208" y="237715"/>
            <a:ext cx="7058818" cy="712948"/>
          </a:xfrm>
          <a:prstGeom prst="homePlate">
            <a:avLst/>
          </a:prstGeom>
          <a:solidFill>
            <a:srgbClr val="FF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a-IR" sz="2000" b="1" dirty="0">
                <a:cs typeface="+mj-cs"/>
              </a:rPr>
              <a:t>گام 5 </a:t>
            </a:r>
            <a:r>
              <a:rPr lang="en-US" sz="2000" b="1" dirty="0">
                <a:cs typeface="+mj-cs"/>
              </a:rPr>
              <a:t>SSM</a:t>
            </a:r>
            <a:r>
              <a:rPr lang="fa-IR" sz="2000" b="1" dirty="0">
                <a:cs typeface="+mj-cs"/>
              </a:rPr>
              <a:t> : مقایسه – مدلهای مفهومی در مقابل آنچه از پیش در دنیای واقعی موجود بوده</a:t>
            </a:r>
            <a:endParaRPr lang="en-US" sz="2000" b="1" dirty="0">
              <a:cs typeface="+mj-cs"/>
            </a:endParaRPr>
          </a:p>
        </p:txBody>
      </p:sp>
      <p:sp>
        <p:nvSpPr>
          <p:cNvPr id="6" name="Rounded Rectangle 5"/>
          <p:cNvSpPr/>
          <p:nvPr/>
        </p:nvSpPr>
        <p:spPr>
          <a:xfrm>
            <a:off x="3638550" y="1082680"/>
            <a:ext cx="3505200" cy="618128"/>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3500"/>
              </a:lnSpc>
              <a:spcBef>
                <a:spcPts val="0"/>
              </a:spcBef>
              <a:spcAft>
                <a:spcPts val="0"/>
              </a:spcAft>
              <a:defRPr/>
            </a:pPr>
            <a:r>
              <a:rPr lang="fa-IR" sz="2400" b="1" dirty="0">
                <a:solidFill>
                  <a:schemeClr val="tx1"/>
                </a:solidFill>
                <a:cs typeface="B Nazanin" pitchFamily="2" charset="-78"/>
              </a:rPr>
              <a:t>چهار روش برای انجام مقایسه :</a:t>
            </a:r>
            <a:endParaRPr lang="en-US" sz="2400" dirty="0">
              <a:solidFill>
                <a:schemeClr val="tx1"/>
              </a:solidFill>
              <a:cs typeface="B Nazanin" pitchFamily="2" charset="-78"/>
            </a:endParaRPr>
          </a:p>
        </p:txBody>
      </p:sp>
      <p:grpSp>
        <p:nvGrpSpPr>
          <p:cNvPr id="7" name="Group 6"/>
          <p:cNvGrpSpPr/>
          <p:nvPr/>
        </p:nvGrpSpPr>
        <p:grpSpPr>
          <a:xfrm>
            <a:off x="631550" y="1880612"/>
            <a:ext cx="7186393" cy="684292"/>
            <a:chOff x="1115065" y="152010"/>
            <a:chExt cx="6703054" cy="684292"/>
          </a:xfrm>
          <a:scene3d>
            <a:camera prst="orthographicFront"/>
            <a:lightRig rig="flat" dir="t"/>
          </a:scene3d>
        </p:grpSpPr>
        <p:sp>
          <p:nvSpPr>
            <p:cNvPr id="8" name="Rounded Rectangle 7"/>
            <p:cNvSpPr/>
            <p:nvPr/>
          </p:nvSpPr>
          <p:spPr>
            <a:xfrm>
              <a:off x="1259425" y="152010"/>
              <a:ext cx="6558694" cy="684292"/>
            </a:xfrm>
            <a:prstGeom prst="roundRect">
              <a:avLst/>
            </a:prstGeom>
            <a:solidFill>
              <a:schemeClr val="bg2">
                <a:lumMod val="9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Rounded Rectangle 4"/>
            <p:cNvSpPr/>
            <p:nvPr/>
          </p:nvSpPr>
          <p:spPr>
            <a:xfrm>
              <a:off x="1115065" y="185414"/>
              <a:ext cx="6669649" cy="6174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just" defTabSz="889000" rtl="1">
                <a:lnSpc>
                  <a:spcPct val="90000"/>
                </a:lnSpc>
                <a:spcBef>
                  <a:spcPct val="0"/>
                </a:spcBef>
                <a:spcAft>
                  <a:spcPct val="35000"/>
                </a:spcAft>
              </a:pPr>
              <a:r>
                <a:rPr lang="fa-IR" sz="2000" b="1" kern="1200" dirty="0" smtClean="0">
                  <a:solidFill>
                    <a:sysClr val="windowText" lastClr="000000"/>
                  </a:solidFill>
                  <a:cs typeface="B Nazanin" pitchFamily="2" charset="-78"/>
                </a:rPr>
                <a:t>1. تمایز بین مدل ها و ادراکات و اتفاقات جاری، به صورت شهودی مشخص شده و اهمیت هر اختلاف بررسی گردد(غیر رسمی ترین روش).</a:t>
              </a:r>
              <a:endParaRPr lang="en-US" sz="2000" kern="1200" dirty="0">
                <a:solidFill>
                  <a:sysClr val="windowText" lastClr="000000"/>
                </a:solidFill>
                <a:cs typeface="B Nazanin" pitchFamily="2" charset="-78"/>
              </a:endParaRPr>
            </a:p>
          </p:txBody>
        </p:sp>
      </p:grpSp>
      <p:grpSp>
        <p:nvGrpSpPr>
          <p:cNvPr id="10" name="Group 9"/>
          <p:cNvGrpSpPr/>
          <p:nvPr/>
        </p:nvGrpSpPr>
        <p:grpSpPr>
          <a:xfrm>
            <a:off x="605256" y="2741137"/>
            <a:ext cx="7236932" cy="1375726"/>
            <a:chOff x="1254294" y="1058063"/>
            <a:chExt cx="6564226" cy="1375726"/>
          </a:xfrm>
          <a:scene3d>
            <a:camera prst="orthographicFront"/>
            <a:lightRig rig="flat" dir="t"/>
          </a:scene3d>
        </p:grpSpPr>
        <p:sp>
          <p:nvSpPr>
            <p:cNvPr id="11" name="Rounded Rectangle 10"/>
            <p:cNvSpPr/>
            <p:nvPr/>
          </p:nvSpPr>
          <p:spPr>
            <a:xfrm>
              <a:off x="1278144" y="1058063"/>
              <a:ext cx="6540376" cy="1375726"/>
            </a:xfrm>
            <a:prstGeom prst="roundRect">
              <a:avLst/>
            </a:prstGeom>
            <a:solidFill>
              <a:schemeClr val="bg2">
                <a:lumMod val="5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p:nvSpPr>
          <p:spPr>
            <a:xfrm>
              <a:off x="1254294" y="1125220"/>
              <a:ext cx="6497069" cy="1241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just" defTabSz="889000" rtl="1">
                <a:lnSpc>
                  <a:spcPct val="90000"/>
                </a:lnSpc>
                <a:spcBef>
                  <a:spcPct val="0"/>
                </a:spcBef>
                <a:spcAft>
                  <a:spcPct val="35000"/>
                </a:spcAft>
              </a:pPr>
              <a:r>
                <a:rPr lang="fa-IR" sz="2000" b="1" kern="1200" dirty="0" smtClean="0">
                  <a:solidFill>
                    <a:sysClr val="windowText" lastClr="000000"/>
                  </a:solidFill>
                  <a:cs typeface="B Nazanin" pitchFamily="2" charset="-78"/>
                </a:rPr>
                <a:t>2. با استفاده از مدل ها، تعدادی سوالات مشخص و مرتبط با فعالیت ها استخراج می شوند(آیا این مورد در دنیای واقعی رخ می دهد؟چگونه؟ با چه معیاری سنجیده می شود؟آیا این مورد در موقعیت مذکور با اهمیت می باشد؟).</a:t>
              </a:r>
              <a:endParaRPr lang="en-US" sz="2000" kern="1200" dirty="0">
                <a:solidFill>
                  <a:sysClr val="windowText" lastClr="000000"/>
                </a:solidFill>
                <a:cs typeface="B Nazanin" pitchFamily="2" charset="-78"/>
              </a:endParaRPr>
            </a:p>
          </p:txBody>
        </p:sp>
      </p:grpSp>
      <p:grpSp>
        <p:nvGrpSpPr>
          <p:cNvPr id="13" name="Group 12"/>
          <p:cNvGrpSpPr/>
          <p:nvPr/>
        </p:nvGrpSpPr>
        <p:grpSpPr>
          <a:xfrm>
            <a:off x="605256" y="4293096"/>
            <a:ext cx="7236932" cy="1144761"/>
            <a:chOff x="2057398" y="3009239"/>
            <a:chExt cx="5760721" cy="712713"/>
          </a:xfrm>
          <a:scene3d>
            <a:camera prst="orthographicFront"/>
            <a:lightRig rig="flat" dir="t"/>
          </a:scene3d>
        </p:grpSpPr>
        <p:sp>
          <p:nvSpPr>
            <p:cNvPr id="14" name="Rounded Rectangle 13"/>
            <p:cNvSpPr/>
            <p:nvPr/>
          </p:nvSpPr>
          <p:spPr>
            <a:xfrm>
              <a:off x="2057399" y="3009239"/>
              <a:ext cx="5760720" cy="712713"/>
            </a:xfrm>
            <a:prstGeom prst="roundRect">
              <a:avLst/>
            </a:prstGeom>
            <a:solidFill>
              <a:schemeClr val="bg2">
                <a:lumMod val="9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Rounded Rectangle 4"/>
            <p:cNvSpPr/>
            <p:nvPr/>
          </p:nvSpPr>
          <p:spPr>
            <a:xfrm>
              <a:off x="2057398" y="3044031"/>
              <a:ext cx="5725929" cy="6431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just" defTabSz="889000" rtl="1">
                <a:lnSpc>
                  <a:spcPct val="90000"/>
                </a:lnSpc>
                <a:spcBef>
                  <a:spcPct val="0"/>
                </a:spcBef>
                <a:spcAft>
                  <a:spcPct val="35000"/>
                </a:spcAft>
              </a:pPr>
              <a:r>
                <a:rPr lang="fa-IR" sz="2000" b="1" kern="1200" dirty="0" smtClean="0">
                  <a:solidFill>
                    <a:sysClr val="windowText" lastClr="000000"/>
                  </a:solidFill>
                  <a:cs typeface="B Nazanin" pitchFamily="2" charset="-78"/>
                </a:rPr>
                <a:t>3. عملیاتی نمودن سیستم فعالیت ها روی کاغذ و مقایسه نمودن سناریو های مدل با رخدادهای تاریخی شناخته شده برای افراد درگیر در موقعیت مسئله</a:t>
              </a:r>
              <a:endParaRPr lang="en-US" sz="2000" kern="1200" dirty="0">
                <a:solidFill>
                  <a:sysClr val="windowText" lastClr="000000"/>
                </a:solidFill>
                <a:cs typeface="B Nazanin" pitchFamily="2" charset="-78"/>
              </a:endParaRPr>
            </a:p>
          </p:txBody>
        </p:sp>
      </p:grpSp>
      <p:grpSp>
        <p:nvGrpSpPr>
          <p:cNvPr id="16" name="Group 15"/>
          <p:cNvGrpSpPr/>
          <p:nvPr/>
        </p:nvGrpSpPr>
        <p:grpSpPr>
          <a:xfrm>
            <a:off x="518208" y="5589240"/>
            <a:ext cx="7299735" cy="1268760"/>
            <a:chOff x="2057399" y="3851456"/>
            <a:chExt cx="5760720" cy="760005"/>
          </a:xfrm>
          <a:scene3d>
            <a:camera prst="orthographicFront"/>
            <a:lightRig rig="flat" dir="t"/>
          </a:scene3d>
        </p:grpSpPr>
        <p:sp>
          <p:nvSpPr>
            <p:cNvPr id="17" name="Rounded Rectangle 16"/>
            <p:cNvSpPr/>
            <p:nvPr/>
          </p:nvSpPr>
          <p:spPr>
            <a:xfrm>
              <a:off x="2057399" y="3851456"/>
              <a:ext cx="5760720" cy="760005"/>
            </a:xfrm>
            <a:prstGeom prst="roundRect">
              <a:avLst/>
            </a:prstGeom>
            <a:solidFill>
              <a:schemeClr val="bg2">
                <a:lumMod val="5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Rounded Rectangle 4"/>
            <p:cNvSpPr/>
            <p:nvPr/>
          </p:nvSpPr>
          <p:spPr>
            <a:xfrm>
              <a:off x="2094499" y="3888556"/>
              <a:ext cx="5686520" cy="6858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just" defTabSz="889000" rtl="1">
                <a:lnSpc>
                  <a:spcPct val="90000"/>
                </a:lnSpc>
                <a:spcBef>
                  <a:spcPct val="0"/>
                </a:spcBef>
                <a:spcAft>
                  <a:spcPct val="35000"/>
                </a:spcAft>
              </a:pPr>
              <a:r>
                <a:rPr lang="fa-IR" sz="2000" b="1" kern="1200" dirty="0" smtClean="0">
                  <a:solidFill>
                    <a:sysClr val="windowText" lastClr="000000"/>
                  </a:solidFill>
                  <a:cs typeface="B Nazanin" pitchFamily="2" charset="-78"/>
                </a:rPr>
                <a:t>4. نخست واقعیتی که با مدلهای ذهنی افراد مرتبط است مدلسازی می کنیم سپس با مطابقت دو مدل باهم تمایزها را تعیین نمایید(از آنجاکه مدلها غالبا قیاس های برآمده از واقعیت نیستند و سازه های ذهنی برای ساختاردهی به بحث ایجاد شده اند، پیدا کردن یک نمونه واقعی و رخ دادن چنین حالتی معمول نیست)</a:t>
              </a:r>
              <a:endParaRPr lang="en-US" sz="2000" kern="1200" dirty="0">
                <a:solidFill>
                  <a:sysClr val="windowText" lastClr="000000"/>
                </a:solidFill>
                <a:cs typeface="B Nazanin" pitchFamily="2" charset="-78"/>
              </a:endParaRPr>
            </a:p>
          </p:txBody>
        </p:sp>
      </p:grpSp>
    </p:spTree>
    <p:extLst>
      <p:ext uri="{BB962C8B-B14F-4D97-AF65-F5344CB8AC3E}">
        <p14:creationId xmlns:p14="http://schemas.microsoft.com/office/powerpoint/2010/main" val="88490284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p:spPr>
        <p:txBody>
          <a:bodyPr>
            <a:normAutofit/>
          </a:bodyPr>
          <a:lstStyle/>
          <a:p>
            <a:pPr rtl="1"/>
            <a:r>
              <a:rPr lang="fa-IR" sz="3600" dirty="0" smtClean="0">
                <a:solidFill>
                  <a:srgbClr val="FF0000"/>
                </a:solidFill>
                <a:cs typeface="B Nazanin" pitchFamily="2" charset="-78"/>
              </a:rPr>
              <a:t>مرحله  پنج : مقایسه مدل های مفهومی با دنیای واقعی</a:t>
            </a:r>
          </a:p>
        </p:txBody>
      </p:sp>
      <p:sp>
        <p:nvSpPr>
          <p:cNvPr id="3" name="Subtitle 2"/>
          <p:cNvSpPr>
            <a:spLocks noGrp="1"/>
          </p:cNvSpPr>
          <p:nvPr>
            <p:ph type="subTitle" idx="1"/>
          </p:nvPr>
        </p:nvSpPr>
        <p:spPr>
          <a:xfrm>
            <a:off x="0" y="1066800"/>
            <a:ext cx="9144000" cy="5791200"/>
          </a:xfrm>
        </p:spPr>
        <p:txBody>
          <a:bodyPr>
            <a:normAutofit fontScale="92500" lnSpcReduction="10000"/>
          </a:bodyPr>
          <a:lstStyle/>
          <a:p>
            <a:pPr marL="457200" indent="-457200" algn="just" rtl="1">
              <a:buFont typeface="Wingdings" pitchFamily="2" charset="2"/>
              <a:buChar char="q"/>
            </a:pPr>
            <a:r>
              <a:rPr lang="fa-IR" sz="2800" dirty="0">
                <a:solidFill>
                  <a:schemeClr val="tx1"/>
                </a:solidFill>
                <a:cs typeface="B Nazanin" pitchFamily="2" charset="-78"/>
              </a:rPr>
              <a:t>یکی از مقیاس هایی که تعیین کننده اهمیت مفاهیم در مسئله است، درجه مرکزیت </a:t>
            </a:r>
            <a:r>
              <a:rPr lang="fa-IR" sz="2800" dirty="0" smtClean="0">
                <a:solidFill>
                  <a:schemeClr val="tx1"/>
                </a:solidFill>
                <a:cs typeface="B Nazanin" pitchFamily="2" charset="-78"/>
              </a:rPr>
              <a:t>است</a:t>
            </a:r>
            <a:r>
              <a:rPr lang="en-US" sz="2800" dirty="0" smtClean="0">
                <a:solidFill>
                  <a:schemeClr val="tx1"/>
                </a:solidFill>
                <a:cs typeface="B Nazanin" pitchFamily="2" charset="-78"/>
              </a:rPr>
              <a:t>.</a:t>
            </a:r>
            <a:r>
              <a:rPr lang="fa-IR" sz="2800" dirty="0" smtClean="0">
                <a:solidFill>
                  <a:schemeClr val="tx1"/>
                </a:solidFill>
                <a:cs typeface="B Nazanin" pitchFamily="2" charset="-78"/>
              </a:rPr>
              <a:t> </a:t>
            </a:r>
            <a:r>
              <a:rPr lang="fa-IR" sz="2800" dirty="0" smtClean="0">
                <a:solidFill>
                  <a:schemeClr val="tx1"/>
                </a:solidFill>
                <a:cs typeface="B Nazanin" pitchFamily="2" charset="-78"/>
              </a:rPr>
              <a:t>متغیری از بالاترین درجه مرکزیت برخوردار است که بیشترین قلمرو را به اختصاص دهد.</a:t>
            </a:r>
            <a:r>
              <a:rPr lang="fa-IR" sz="2800" dirty="0" smtClean="0">
                <a:solidFill>
                  <a:schemeClr val="tx1"/>
                </a:solidFill>
                <a:cs typeface="B Nazanin" pitchFamily="2" charset="-78"/>
              </a:rPr>
              <a:t>قلمرو </a:t>
            </a:r>
            <a:r>
              <a:rPr lang="fa-IR" sz="2800" dirty="0">
                <a:solidFill>
                  <a:schemeClr val="tx1"/>
                </a:solidFill>
                <a:cs typeface="B Nazanin" pitchFamily="2" charset="-78"/>
              </a:rPr>
              <a:t>بصورت زیر محاسبه می شود:</a:t>
            </a:r>
          </a:p>
          <a:p>
            <a:pPr algn="just" rtl="1">
              <a:buBlip>
                <a:blip r:embed="rId2"/>
              </a:buBlip>
            </a:pPr>
            <a:endParaRPr lang="fa-IR" dirty="0" smtClean="0">
              <a:solidFill>
                <a:schemeClr val="tx1"/>
              </a:solidFill>
              <a:cs typeface="B Nazanin" pitchFamily="2" charset="-78"/>
            </a:endParaRPr>
          </a:p>
          <a:p>
            <a:pPr algn="just" rtl="1"/>
            <a:endParaRPr lang="fa-IR" dirty="0" smtClean="0">
              <a:solidFill>
                <a:schemeClr val="tx1"/>
              </a:solidFill>
              <a:cs typeface="B Nazanin" pitchFamily="2" charset="-78"/>
            </a:endParaRPr>
          </a:p>
          <a:p>
            <a:pPr algn="just" rtl="1"/>
            <a:endParaRPr lang="fa-IR" dirty="0" smtClean="0">
              <a:solidFill>
                <a:schemeClr val="tx1"/>
              </a:solidFill>
              <a:cs typeface="B Nazanin" pitchFamily="2" charset="-78"/>
            </a:endParaRPr>
          </a:p>
          <a:p>
            <a:pPr marL="457200" indent="-457200" algn="just" rtl="1">
              <a:buFont typeface="Wingdings" pitchFamily="2" charset="2"/>
              <a:buChar char="q"/>
            </a:pPr>
            <a:r>
              <a:rPr lang="fa-IR" sz="2800" dirty="0">
                <a:solidFill>
                  <a:schemeClr val="tx1"/>
                </a:solidFill>
                <a:cs typeface="B Nazanin" pitchFamily="2" charset="-78"/>
              </a:rPr>
              <a:t>در این معادله</a:t>
            </a:r>
            <a:r>
              <a:rPr lang="en-US" sz="2800" dirty="0">
                <a:solidFill>
                  <a:schemeClr val="tx1"/>
                </a:solidFill>
                <a:cs typeface="B Nazanin" pitchFamily="2" charset="-78"/>
              </a:rPr>
              <a:t>Id(CI)</a:t>
            </a:r>
            <a:r>
              <a:rPr lang="fa-IR" sz="2800" dirty="0">
                <a:solidFill>
                  <a:schemeClr val="tx1"/>
                </a:solidFill>
                <a:cs typeface="B Nazanin" pitchFamily="2" charset="-78"/>
              </a:rPr>
              <a:t> جمع قدرمطلق وزن روابطی است که از سایر گره ها به گره </a:t>
            </a:r>
            <a:r>
              <a:rPr lang="en-US" sz="2800" dirty="0">
                <a:solidFill>
                  <a:schemeClr val="tx1"/>
                </a:solidFill>
                <a:cs typeface="B Nazanin" pitchFamily="2" charset="-78"/>
              </a:rPr>
              <a:t>CI</a:t>
            </a:r>
            <a:r>
              <a:rPr lang="fa-IR" sz="2800" dirty="0">
                <a:solidFill>
                  <a:schemeClr val="tx1"/>
                </a:solidFill>
                <a:cs typeface="B Nazanin" pitchFamily="2" charset="-78"/>
              </a:rPr>
              <a:t> وارد می شوند. </a:t>
            </a:r>
            <a:r>
              <a:rPr lang="en-US" sz="2800" dirty="0">
                <a:solidFill>
                  <a:schemeClr val="tx1"/>
                </a:solidFill>
                <a:cs typeface="B Nazanin" pitchFamily="2" charset="-78"/>
              </a:rPr>
              <a:t>Od(CI)</a:t>
            </a:r>
            <a:r>
              <a:rPr lang="fa-IR" sz="2800" dirty="0">
                <a:solidFill>
                  <a:schemeClr val="tx1"/>
                </a:solidFill>
                <a:cs typeface="B Nazanin" pitchFamily="2" charset="-78"/>
              </a:rPr>
              <a:t> نیز جمع قدر مطلق وزن روابطی است که از مفهوم </a:t>
            </a:r>
            <a:r>
              <a:rPr lang="en-US" sz="2800" dirty="0">
                <a:solidFill>
                  <a:schemeClr val="tx1"/>
                </a:solidFill>
                <a:cs typeface="B Nazanin" pitchFamily="2" charset="-78"/>
              </a:rPr>
              <a:t>CI</a:t>
            </a:r>
            <a:r>
              <a:rPr lang="fa-IR" sz="2800" dirty="0">
                <a:solidFill>
                  <a:schemeClr val="tx1"/>
                </a:solidFill>
                <a:cs typeface="B Nazanin" pitchFamily="2" charset="-78"/>
              </a:rPr>
              <a:t> خارج و به سایر گره ها وارد می شود</a:t>
            </a:r>
            <a:r>
              <a:rPr lang="fa-IR" sz="2800" dirty="0" smtClean="0">
                <a:solidFill>
                  <a:schemeClr val="tx1"/>
                </a:solidFill>
                <a:cs typeface="B Nazanin" pitchFamily="2" charset="-78"/>
              </a:rPr>
              <a:t>.</a:t>
            </a:r>
            <a:endParaRPr lang="fa-IR" dirty="0" smtClean="0">
              <a:solidFill>
                <a:schemeClr val="tx1"/>
              </a:solidFill>
              <a:cs typeface="B Nazanin" pitchFamily="2" charset="-78"/>
            </a:endParaRPr>
          </a:p>
          <a:p>
            <a:pPr marL="457200" indent="-457200" algn="just" rtl="1">
              <a:buFont typeface="Wingdings" pitchFamily="2" charset="2"/>
              <a:buChar char="q"/>
            </a:pPr>
            <a:r>
              <a:rPr lang="fa-IR" sz="2800" dirty="0" smtClean="0">
                <a:solidFill>
                  <a:schemeClr val="tx1"/>
                </a:solidFill>
                <a:cs typeface="B Nazanin" pitchFamily="2" charset="-78"/>
              </a:rPr>
              <a:t>طبق نتایج بدست آمده بالاترین درجه مرکزیت متعلق به متغیرهای </a:t>
            </a:r>
            <a:r>
              <a:rPr lang="en-US" sz="2800" dirty="0" smtClean="0">
                <a:solidFill>
                  <a:schemeClr val="tx1"/>
                </a:solidFill>
                <a:cs typeface="B Nazanin" pitchFamily="2" charset="-78"/>
              </a:rPr>
              <a:t>C14</a:t>
            </a:r>
            <a:r>
              <a:rPr lang="fa-IR" sz="2800" dirty="0" smtClean="0">
                <a:solidFill>
                  <a:schemeClr val="tx1"/>
                </a:solidFill>
                <a:cs typeface="B Nazanin" pitchFamily="2" charset="-78"/>
              </a:rPr>
              <a:t> (رضایت مشتریان اینترنتی) و </a:t>
            </a:r>
            <a:r>
              <a:rPr lang="en-US" sz="2800" dirty="0" smtClean="0">
                <a:solidFill>
                  <a:schemeClr val="tx1"/>
                </a:solidFill>
                <a:cs typeface="B Nazanin" pitchFamily="2" charset="-78"/>
              </a:rPr>
              <a:t>C13</a:t>
            </a:r>
            <a:r>
              <a:rPr lang="fa-IR" sz="2800" dirty="0" smtClean="0">
                <a:solidFill>
                  <a:schemeClr val="tx1"/>
                </a:solidFill>
                <a:cs typeface="B Nazanin" pitchFamily="2" charset="-78"/>
              </a:rPr>
              <a:t> (رضایت مشتریان غیر اینترنتی) است. </a:t>
            </a:r>
          </a:p>
          <a:p>
            <a:pPr marL="457200" indent="-457200" algn="just">
              <a:buFont typeface="Wingdings" pitchFamily="2" charset="2"/>
              <a:buChar char="q"/>
            </a:pPr>
            <a:r>
              <a:rPr lang="fa-IR" sz="2800" dirty="0">
                <a:solidFill>
                  <a:schemeClr val="tx1"/>
                </a:solidFill>
                <a:cs typeface="B Nazanin" pitchFamily="2" charset="-78"/>
              </a:rPr>
              <a:t>پس از شناخت متغیرهایی که بالاترین درجه تمرکز را دارند، بر طبق نقشه شناختی فازی گروهی، هفده متغیری که بطور مستقیم بر رضایت مشتریان اینترنتی و غیر اینترنتی اثر دارند شناسایی می نماییم و برای هریک جدول مقایسه ای تشکیل می دهیم. </a:t>
            </a:r>
          </a:p>
        </p:txBody>
      </p:sp>
      <p:pic>
        <p:nvPicPr>
          <p:cNvPr id="7170" name="Picture 2"/>
          <p:cNvPicPr>
            <a:picLocks noChangeAspect="1" noChangeArrowheads="1"/>
          </p:cNvPicPr>
          <p:nvPr/>
        </p:nvPicPr>
        <p:blipFill>
          <a:blip r:embed="rId3"/>
          <a:srcRect/>
          <a:stretch>
            <a:fillRect/>
          </a:stretch>
        </p:blipFill>
        <p:spPr bwMode="auto">
          <a:xfrm>
            <a:off x="2411760" y="2204864"/>
            <a:ext cx="4392488" cy="792088"/>
          </a:xfrm>
          <a:prstGeom prst="rect">
            <a:avLst/>
          </a:prstGeom>
          <a:noFill/>
          <a:ln w="9525">
            <a:noFill/>
            <a:miter lim="800000"/>
            <a:headEnd/>
            <a:tailEnd/>
          </a:ln>
          <a:effectLst/>
        </p:spPr>
      </p:pic>
    </p:spTree>
    <p:extLst>
      <p:ext uri="{BB962C8B-B14F-4D97-AF65-F5344CB8AC3E}">
        <p14:creationId xmlns:p14="http://schemas.microsoft.com/office/powerpoint/2010/main" val="1886786110"/>
      </p:ext>
    </p:extLst>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0106"/>
          </a:xfrm>
        </p:spPr>
        <p:txBody>
          <a:bodyPr>
            <a:normAutofit/>
          </a:bodyPr>
          <a:lstStyle/>
          <a:p>
            <a:pPr algn="ctr" rtl="1"/>
            <a:r>
              <a:rPr lang="fa-IR" dirty="0" smtClean="0">
                <a:solidFill>
                  <a:srgbClr val="FF0000"/>
                </a:solidFill>
                <a:cs typeface="B Nazanin" pitchFamily="2" charset="-78"/>
              </a:rPr>
              <a:t>جدول مقایسه ای متغیرمیزان بلیط موجود</a:t>
            </a:r>
            <a:endParaRPr lang="en-US" dirty="0">
              <a:solidFill>
                <a:srgbClr val="FF0000"/>
              </a:solidFill>
              <a:cs typeface="B Nazanin"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8706880"/>
              </p:ext>
            </p:extLst>
          </p:nvPr>
        </p:nvGraphicFramePr>
        <p:xfrm>
          <a:off x="0" y="1524002"/>
          <a:ext cx="9144000" cy="5105398"/>
        </p:xfrm>
        <a:graphic>
          <a:graphicData uri="http://schemas.openxmlformats.org/drawingml/2006/table">
            <a:tbl>
              <a:tblPr firstRow="1" bandRow="1">
                <a:tableStyleId>{21E4AEA4-8DFA-4A89-87EB-49C32662AFE0}</a:tableStyleId>
              </a:tblPr>
              <a:tblGrid>
                <a:gridCol w="6434666"/>
                <a:gridCol w="1439334"/>
                <a:gridCol w="1270000"/>
              </a:tblGrid>
              <a:tr h="702048">
                <a:tc gridSpan="3">
                  <a:txBody>
                    <a:bodyPr/>
                    <a:lstStyle/>
                    <a:p>
                      <a:pPr algn="ctr" rtl="1"/>
                      <a:r>
                        <a:rPr lang="fa-IR" sz="2000" dirty="0" smtClean="0">
                          <a:cs typeface="B Nazanin" pitchFamily="2" charset="-78"/>
                        </a:rPr>
                        <a:t>میزان بلیط موجود(</a:t>
                      </a:r>
                      <a:r>
                        <a:rPr lang="en-US" sz="2000" dirty="0" smtClean="0">
                          <a:cs typeface="B Nazanin" pitchFamily="2" charset="-78"/>
                        </a:rPr>
                        <a:t>C10</a:t>
                      </a:r>
                      <a:r>
                        <a:rPr lang="fa-IR" sz="2000" dirty="0" smtClean="0">
                          <a:cs typeface="B Nazanin" pitchFamily="2" charset="-78"/>
                        </a:rPr>
                        <a:t>)</a:t>
                      </a:r>
                      <a:endParaRPr lang="en-US" sz="2000" dirty="0">
                        <a:cs typeface="B Nazanin" pitchFamily="2" charset="-78"/>
                      </a:endParaRPr>
                    </a:p>
                  </a:txBody>
                  <a:tcPr/>
                </a:tc>
                <a:tc hMerge="1">
                  <a:txBody>
                    <a:bodyPr/>
                    <a:lstStyle/>
                    <a:p>
                      <a:endParaRPr lang="en-US" dirty="0"/>
                    </a:p>
                  </a:txBody>
                  <a:tcPr/>
                </a:tc>
                <a:tc hMerge="1">
                  <a:txBody>
                    <a:bodyPr/>
                    <a:lstStyle/>
                    <a:p>
                      <a:endParaRPr lang="en-US" dirty="0"/>
                    </a:p>
                  </a:txBody>
                  <a:tcPr/>
                </a:tc>
              </a:tr>
              <a:tr h="802066">
                <a:tc>
                  <a:txBody>
                    <a:bodyPr/>
                    <a:lstStyle/>
                    <a:p>
                      <a:pPr algn="ctr" rtl="1"/>
                      <a:r>
                        <a:rPr lang="fa-IR" sz="2000" dirty="0" smtClean="0">
                          <a:cs typeface="B Nazanin" pitchFamily="2" charset="-78"/>
                        </a:rPr>
                        <a:t>تعدیل عرضه و تقاضای بلیط</a:t>
                      </a:r>
                      <a:endParaRPr lang="en-US" sz="2000" dirty="0">
                        <a:cs typeface="B Nazanin" pitchFamily="2" charset="-78"/>
                      </a:endParaRPr>
                    </a:p>
                  </a:txBody>
                  <a:tcPr/>
                </a:tc>
                <a:tc>
                  <a:txBody>
                    <a:bodyPr/>
                    <a:lstStyle/>
                    <a:p>
                      <a:pPr algn="ctr" rtl="1"/>
                      <a:r>
                        <a:rPr lang="fa-IR" sz="2000" dirty="0" smtClean="0">
                          <a:cs typeface="B Nazanin" pitchFamily="2" charset="-78"/>
                        </a:rPr>
                        <a:t>فعالیت</a:t>
                      </a:r>
                      <a:endParaRPr lang="en-US" sz="2000" dirty="0">
                        <a:cs typeface="B Nazanin" pitchFamily="2" charset="-78"/>
                      </a:endParaRPr>
                    </a:p>
                  </a:txBody>
                  <a:tcPr/>
                </a:tc>
                <a:tc>
                  <a:txBody>
                    <a:bodyPr/>
                    <a:lstStyle/>
                    <a:p>
                      <a:pPr algn="ctr" rtl="1"/>
                      <a:r>
                        <a:rPr lang="en-US" sz="2000" dirty="0" smtClean="0">
                          <a:cs typeface="B Nazanin" pitchFamily="2" charset="-78"/>
                        </a:rPr>
                        <a:t>1</a:t>
                      </a:r>
                      <a:endParaRPr lang="en-US" sz="2000" dirty="0">
                        <a:cs typeface="B Nazanin" pitchFamily="2" charset="-78"/>
                      </a:endParaRPr>
                    </a:p>
                  </a:txBody>
                  <a:tcPr/>
                </a:tc>
              </a:tr>
              <a:tr h="523825">
                <a:tc>
                  <a:txBody>
                    <a:bodyPr/>
                    <a:lstStyle/>
                    <a:p>
                      <a:pPr algn="ctr" rtl="1"/>
                      <a:r>
                        <a:rPr lang="fa-IR" sz="2000" dirty="0" smtClean="0">
                          <a:cs typeface="B Nazanin" pitchFamily="2" charset="-78"/>
                        </a:rPr>
                        <a:t>خیر</a:t>
                      </a:r>
                      <a:endParaRPr lang="en-US" sz="2000" dirty="0">
                        <a:cs typeface="B Nazanin" pitchFamily="2" charset="-78"/>
                      </a:endParaRPr>
                    </a:p>
                  </a:txBody>
                  <a:tcPr/>
                </a:tc>
                <a:tc>
                  <a:txBody>
                    <a:bodyPr/>
                    <a:lstStyle/>
                    <a:p>
                      <a:pPr algn="ctr" rtl="1"/>
                      <a:r>
                        <a:rPr lang="fa-IR" sz="2000" dirty="0" smtClean="0">
                          <a:cs typeface="B Nazanin" pitchFamily="2" charset="-78"/>
                        </a:rPr>
                        <a:t>وجود دارد</a:t>
                      </a:r>
                      <a:endParaRPr lang="en-US" sz="2000" dirty="0">
                        <a:cs typeface="B Nazanin" pitchFamily="2" charset="-78"/>
                      </a:endParaRPr>
                    </a:p>
                  </a:txBody>
                  <a:tcPr/>
                </a:tc>
                <a:tc>
                  <a:txBody>
                    <a:bodyPr/>
                    <a:lstStyle/>
                    <a:p>
                      <a:pPr algn="ctr" rtl="1"/>
                      <a:r>
                        <a:rPr lang="en-US" sz="2000" dirty="0" smtClean="0">
                          <a:cs typeface="B Nazanin" pitchFamily="2" charset="-78"/>
                        </a:rPr>
                        <a:t>2</a:t>
                      </a:r>
                      <a:endParaRPr lang="en-US" sz="2000" dirty="0">
                        <a:cs typeface="B Nazanin" pitchFamily="2" charset="-78"/>
                      </a:endParaRPr>
                    </a:p>
                  </a:txBody>
                  <a:tcPr/>
                </a:tc>
              </a:tr>
              <a:tr h="1281893">
                <a:tc>
                  <a:txBody>
                    <a:bodyPr/>
                    <a:lstStyle/>
                    <a:p>
                      <a:pPr algn="ctr" rtl="1"/>
                      <a:r>
                        <a:rPr lang="fa-IR" sz="2000" dirty="0" smtClean="0">
                          <a:cs typeface="B Nazanin" pitchFamily="2" charset="-78"/>
                        </a:rPr>
                        <a:t>در حال</a:t>
                      </a:r>
                      <a:r>
                        <a:rPr lang="fa-IR" sz="2000" baseline="0" dirty="0" smtClean="0">
                          <a:cs typeface="B Nazanin" pitchFamily="2" charset="-78"/>
                        </a:rPr>
                        <a:t> حاضر بازار فروش بلیط قطارهای مسافری انحصاری بوده و عرضه بسیار کمتر از تقاضای بلیط است و بسیاری از مشتریان بلیط مقصد خود را نمی توانند پیدا کنند که این نارضایتی زیادی را ایجاد می کند.</a:t>
                      </a:r>
                      <a:endParaRPr lang="en-US" sz="2000" dirty="0">
                        <a:cs typeface="B Nazanin" pitchFamily="2" charset="-78"/>
                      </a:endParaRPr>
                    </a:p>
                  </a:txBody>
                  <a:tcPr/>
                </a:tc>
                <a:tc>
                  <a:txBody>
                    <a:bodyPr/>
                    <a:lstStyle/>
                    <a:p>
                      <a:pPr algn="ctr" rtl="1"/>
                      <a:r>
                        <a:rPr lang="fa-IR" sz="2000" dirty="0" smtClean="0">
                          <a:cs typeface="B Nazanin" pitchFamily="2" charset="-78"/>
                        </a:rPr>
                        <a:t>مکانیسم موجود</a:t>
                      </a:r>
                      <a:endParaRPr lang="en-US" sz="2000" dirty="0">
                        <a:cs typeface="B Nazanin" pitchFamily="2" charset="-78"/>
                      </a:endParaRPr>
                    </a:p>
                  </a:txBody>
                  <a:tcPr/>
                </a:tc>
                <a:tc>
                  <a:txBody>
                    <a:bodyPr/>
                    <a:lstStyle/>
                    <a:p>
                      <a:pPr algn="ctr" rtl="1"/>
                      <a:r>
                        <a:rPr lang="en-US" sz="2000" dirty="0" smtClean="0">
                          <a:cs typeface="B Nazanin" pitchFamily="2" charset="-78"/>
                        </a:rPr>
                        <a:t>3</a:t>
                      </a:r>
                      <a:endParaRPr lang="en-US" sz="2000" dirty="0">
                        <a:cs typeface="B Nazanin" pitchFamily="2" charset="-78"/>
                      </a:endParaRPr>
                    </a:p>
                  </a:txBody>
                  <a:tcPr/>
                </a:tc>
              </a:tr>
              <a:tr h="583811">
                <a:tc>
                  <a:txBody>
                    <a:bodyPr/>
                    <a:lstStyle/>
                    <a:p>
                      <a:pPr algn="ctr" rtl="1"/>
                      <a:r>
                        <a:rPr lang="fa-IR" sz="2000" dirty="0" smtClean="0">
                          <a:cs typeface="B Nazanin" pitchFamily="2" charset="-78"/>
                        </a:rPr>
                        <a:t>کاهش درصد تقاضاهای</a:t>
                      </a:r>
                      <a:r>
                        <a:rPr lang="fa-IR" sz="2000" baseline="0" dirty="0" smtClean="0">
                          <a:cs typeface="B Nazanin" pitchFamily="2" charset="-78"/>
                        </a:rPr>
                        <a:t> برآورده نشده سفر با قطار</a:t>
                      </a:r>
                      <a:endParaRPr lang="en-US" sz="2000" dirty="0">
                        <a:cs typeface="B Nazanin" pitchFamily="2" charset="-78"/>
                      </a:endParaRPr>
                    </a:p>
                  </a:txBody>
                  <a:tcPr/>
                </a:tc>
                <a:tc>
                  <a:txBody>
                    <a:bodyPr/>
                    <a:lstStyle/>
                    <a:p>
                      <a:pPr algn="ctr" rtl="1"/>
                      <a:r>
                        <a:rPr lang="fa-IR" sz="2000" dirty="0" smtClean="0">
                          <a:cs typeface="B Nazanin" pitchFamily="2" charset="-78"/>
                        </a:rPr>
                        <a:t>مقیاس عملکرد</a:t>
                      </a:r>
                      <a:endParaRPr lang="en-US" sz="2000" dirty="0">
                        <a:cs typeface="B Nazanin" pitchFamily="2" charset="-78"/>
                      </a:endParaRPr>
                    </a:p>
                  </a:txBody>
                  <a:tcPr/>
                </a:tc>
                <a:tc>
                  <a:txBody>
                    <a:bodyPr/>
                    <a:lstStyle/>
                    <a:p>
                      <a:pPr algn="ctr" rtl="1"/>
                      <a:r>
                        <a:rPr lang="en-US" sz="2000" dirty="0" smtClean="0">
                          <a:cs typeface="B Nazanin" pitchFamily="2" charset="-78"/>
                        </a:rPr>
                        <a:t>4</a:t>
                      </a:r>
                      <a:endParaRPr lang="en-US" sz="2000" dirty="0">
                        <a:cs typeface="B Nazanin" pitchFamily="2" charset="-78"/>
                      </a:endParaRPr>
                    </a:p>
                  </a:txBody>
                  <a:tcPr/>
                </a:tc>
              </a:tr>
              <a:tr h="1211755">
                <a:tc>
                  <a:txBody>
                    <a:bodyPr/>
                    <a:lstStyle/>
                    <a:p>
                      <a:pPr algn="ctr" rtl="1"/>
                      <a:r>
                        <a:rPr lang="fa-IR" sz="2000" dirty="0" smtClean="0">
                          <a:cs typeface="B Nazanin" pitchFamily="2" charset="-78"/>
                        </a:rPr>
                        <a:t>برآورد تقاضای سفر و اختصاص قطار به مسیرهایی که تقاضای بیشتری دارند، طوری که نارضایتی مشتریان را کاهش دهد.</a:t>
                      </a:r>
                      <a:endParaRPr lang="en-US" sz="2000" dirty="0">
                        <a:cs typeface="B Nazanin" pitchFamily="2" charset="-78"/>
                      </a:endParaRPr>
                    </a:p>
                  </a:txBody>
                  <a:tcPr/>
                </a:tc>
                <a:tc>
                  <a:txBody>
                    <a:bodyPr/>
                    <a:lstStyle/>
                    <a:p>
                      <a:pPr algn="ctr" rtl="1"/>
                      <a:r>
                        <a:rPr lang="fa-IR" sz="2000" dirty="0" smtClean="0">
                          <a:cs typeface="B Nazanin" pitchFamily="2" charset="-78"/>
                        </a:rPr>
                        <a:t>تغییر پیشنهادی</a:t>
                      </a:r>
                      <a:endParaRPr lang="en-US" sz="2000" dirty="0">
                        <a:cs typeface="B Nazanin" pitchFamily="2" charset="-78"/>
                      </a:endParaRPr>
                    </a:p>
                  </a:txBody>
                  <a:tcPr/>
                </a:tc>
                <a:tc>
                  <a:txBody>
                    <a:bodyPr/>
                    <a:lstStyle/>
                    <a:p>
                      <a:pPr algn="ctr" rtl="1"/>
                      <a:r>
                        <a:rPr lang="en-US" sz="2000" dirty="0" smtClean="0">
                          <a:cs typeface="B Nazanin" pitchFamily="2" charset="-78"/>
                        </a:rPr>
                        <a:t>5</a:t>
                      </a:r>
                      <a:endParaRPr lang="en-US" sz="2000" dirty="0">
                        <a:cs typeface="B Nazanin" pitchFamily="2" charset="-78"/>
                      </a:endParaRPr>
                    </a:p>
                  </a:txBody>
                  <a:tcPr/>
                </a:tc>
              </a:tr>
            </a:tbl>
          </a:graphicData>
        </a:graphic>
      </p:graphicFrame>
    </p:spTree>
    <p:extLst>
      <p:ext uri="{BB962C8B-B14F-4D97-AF65-F5344CB8AC3E}">
        <p14:creationId xmlns:p14="http://schemas.microsoft.com/office/powerpoint/2010/main" val="1759870512"/>
      </p:ext>
    </p:extLst>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603448"/>
            <a:ext cx="8072494" cy="1143000"/>
          </a:xfrm>
        </p:spPr>
        <p:txBody>
          <a:bodyPr>
            <a:normAutofit/>
          </a:bodyPr>
          <a:lstStyle/>
          <a:p>
            <a:pPr algn="ctr"/>
            <a:r>
              <a:rPr lang="fa-IR" sz="2800" dirty="0" smtClean="0">
                <a:cs typeface="Titr" pitchFamily="2" charset="-78"/>
              </a:rPr>
              <a:t>دسته بندی چک لند از سیستم های دنیای واقعی</a:t>
            </a:r>
            <a:endParaRPr lang="fa-IR" sz="2800" dirty="0">
              <a:cs typeface="Titr" pitchFamily="2" charset="-78"/>
            </a:endParaRPr>
          </a:p>
        </p:txBody>
      </p:sp>
      <p:sp>
        <p:nvSpPr>
          <p:cNvPr id="3" name="Content Placeholder 2"/>
          <p:cNvSpPr>
            <a:spLocks noGrp="1"/>
          </p:cNvSpPr>
          <p:nvPr>
            <p:ph sz="quarter" idx="1"/>
          </p:nvPr>
        </p:nvSpPr>
        <p:spPr>
          <a:xfrm>
            <a:off x="1247804" y="67416"/>
            <a:ext cx="7467600" cy="6097888"/>
          </a:xfrm>
        </p:spPr>
        <p:txBody>
          <a:bodyPr/>
          <a:lstStyle/>
          <a:p>
            <a:pPr marL="0" indent="0">
              <a:buNone/>
            </a:pPr>
            <a:endParaRPr lang="fa-IR" dirty="0" smtClean="0">
              <a:cs typeface="B Mitra" pitchFamily="2" charset="-78"/>
            </a:endParaRPr>
          </a:p>
          <a:p>
            <a:r>
              <a:rPr lang="fa-IR" dirty="0" smtClean="0">
                <a:cs typeface="+mj-cs"/>
              </a:rPr>
              <a:t>سیستم های طبیعی</a:t>
            </a:r>
          </a:p>
          <a:p>
            <a:r>
              <a:rPr lang="fa-IR" dirty="0" smtClean="0">
                <a:cs typeface="+mj-cs"/>
              </a:rPr>
              <a:t>سیستم های طراحی شده</a:t>
            </a:r>
          </a:p>
          <a:p>
            <a:pPr>
              <a:lnSpc>
                <a:spcPct val="150000"/>
              </a:lnSpc>
            </a:pPr>
            <a:r>
              <a:rPr lang="fa-IR" dirty="0" smtClean="0">
                <a:cs typeface="+mj-cs"/>
              </a:rPr>
              <a:t>سیستم های فعالیت انسانی(</a:t>
            </a:r>
            <a:r>
              <a:rPr lang="en-US" dirty="0" smtClean="0">
                <a:cs typeface="+mj-cs"/>
              </a:rPr>
              <a:t>HAS</a:t>
            </a:r>
            <a:r>
              <a:rPr lang="fa-IR" dirty="0" smtClean="0">
                <a:cs typeface="+mj-cs"/>
              </a:rPr>
              <a:t>):</a:t>
            </a:r>
            <a:r>
              <a:rPr lang="fa-IR" sz="2000" dirty="0" smtClean="0">
                <a:cs typeface="B Nazanin" pitchFamily="2" charset="-78"/>
              </a:rPr>
              <a:t>ایده اصلی آن این است که هر اقدام</a:t>
            </a:r>
          </a:p>
          <a:p>
            <a:pPr marL="0" indent="0">
              <a:lnSpc>
                <a:spcPct val="150000"/>
              </a:lnSpc>
              <a:buNone/>
            </a:pPr>
            <a:r>
              <a:rPr lang="fa-IR" sz="2000" dirty="0" smtClean="0">
                <a:cs typeface="B Nazanin" pitchFamily="2" charset="-78"/>
              </a:rPr>
              <a:t> هدفمند یک سیستم درنظر گرفته می شود</a:t>
            </a:r>
            <a:r>
              <a:rPr lang="en-US" sz="2000" dirty="0" smtClean="0">
                <a:cs typeface="B Nazanin" pitchFamily="2" charset="-78"/>
              </a:rPr>
              <a:t>.</a:t>
            </a:r>
            <a:r>
              <a:rPr lang="fa-IR" sz="2000" dirty="0" smtClean="0">
                <a:cs typeface="B Nazanin" pitchFamily="2" charset="-78"/>
              </a:rPr>
              <a:t>به منظور کاربردی این ایده و شکل دهی به </a:t>
            </a:r>
            <a:endParaRPr lang="en-US" sz="2000" dirty="0" smtClean="0">
              <a:cs typeface="B Nazanin" pitchFamily="2" charset="-78"/>
            </a:endParaRPr>
          </a:p>
          <a:p>
            <a:pPr marL="0" indent="0">
              <a:lnSpc>
                <a:spcPct val="150000"/>
              </a:lnSpc>
              <a:buNone/>
            </a:pPr>
            <a:r>
              <a:rPr lang="fa-IR" sz="2000" dirty="0" smtClean="0">
                <a:cs typeface="B Nazanin" pitchFamily="2" charset="-78"/>
              </a:rPr>
              <a:t>مفاهیم</a:t>
            </a:r>
            <a:r>
              <a:rPr lang="en-US" sz="2000" dirty="0">
                <a:cs typeface="B Nazanin" pitchFamily="2" charset="-78"/>
              </a:rPr>
              <a:t> </a:t>
            </a:r>
            <a:r>
              <a:rPr lang="fa-IR" sz="2000" dirty="0" smtClean="0">
                <a:cs typeface="B Nazanin" pitchFamily="2" charset="-78"/>
              </a:rPr>
              <a:t>سیستم فعالیت انسانی و تلاش برای مقایسه آن با اقدامات جهان واقعی، لازم است</a:t>
            </a:r>
            <a:endParaRPr lang="en-US" sz="2000" dirty="0" smtClean="0">
              <a:cs typeface="B Nazanin" pitchFamily="2" charset="-78"/>
            </a:endParaRPr>
          </a:p>
          <a:p>
            <a:pPr marL="0" indent="0">
              <a:lnSpc>
                <a:spcPct val="150000"/>
              </a:lnSpc>
              <a:buNone/>
            </a:pPr>
            <a:r>
              <a:rPr lang="fa-IR" sz="2000" dirty="0" smtClean="0">
                <a:cs typeface="B Nazanin" pitchFamily="2" charset="-78"/>
              </a:rPr>
              <a:t> عمل یادگیری صورت پذیرد.</a:t>
            </a:r>
            <a:endParaRPr lang="en-US" sz="2000" dirty="0" smtClean="0">
              <a:cs typeface="B Nazanin" pitchFamily="2" charset="-78"/>
            </a:endParaRPr>
          </a:p>
          <a:p>
            <a:pPr>
              <a:lnSpc>
                <a:spcPct val="150000"/>
              </a:lnSpc>
              <a:buFont typeface="Wingdings" pitchFamily="2" charset="2"/>
              <a:buChar char="v"/>
            </a:pPr>
            <a:r>
              <a:rPr lang="fa-IR" sz="1600" b="1" dirty="0" smtClean="0">
                <a:solidFill>
                  <a:schemeClr val="accent1">
                    <a:lumMod val="75000"/>
                  </a:schemeClr>
                </a:solidFill>
                <a:cs typeface="B Nazanin" pitchFamily="2" charset="-78"/>
              </a:rPr>
              <a:t>برای درک سیستم طبیعی(مانند قورباغه) </a:t>
            </a:r>
            <a:r>
              <a:rPr lang="en-US" sz="1600" b="1" dirty="0" smtClean="0">
                <a:solidFill>
                  <a:schemeClr val="accent1">
                    <a:lumMod val="75000"/>
                  </a:schemeClr>
                </a:solidFill>
                <a:cs typeface="B Nazanin" pitchFamily="2" charset="-78"/>
              </a:rPr>
              <a:t> </a:t>
            </a:r>
            <a:r>
              <a:rPr lang="fa-IR" sz="1600" b="1" dirty="0" smtClean="0">
                <a:solidFill>
                  <a:schemeClr val="accent1">
                    <a:lumMod val="75000"/>
                  </a:schemeClr>
                </a:solidFill>
                <a:cs typeface="B Nazanin" pitchFamily="2" charset="-78"/>
              </a:rPr>
              <a:t>ویا سیستم طراحی شده(مانند دوچرخه)</a:t>
            </a:r>
            <a:r>
              <a:rPr lang="en-US" sz="1600" b="1" dirty="0" smtClean="0">
                <a:solidFill>
                  <a:schemeClr val="accent1">
                    <a:lumMod val="75000"/>
                  </a:schemeClr>
                </a:solidFill>
                <a:cs typeface="B Nazanin" pitchFamily="2" charset="-78"/>
              </a:rPr>
              <a:t> </a:t>
            </a:r>
            <a:r>
              <a:rPr lang="fa-IR" sz="1600" b="1" dirty="0" smtClean="0">
                <a:solidFill>
                  <a:schemeClr val="accent1">
                    <a:lumMod val="75000"/>
                  </a:schemeClr>
                </a:solidFill>
                <a:cs typeface="B Nazanin" pitchFamily="2" charset="-78"/>
              </a:rPr>
              <a:t>می توان </a:t>
            </a:r>
            <a:endParaRPr lang="en-US" sz="1600" b="1" dirty="0" smtClean="0">
              <a:solidFill>
                <a:schemeClr val="accent1">
                  <a:lumMod val="75000"/>
                </a:schemeClr>
              </a:solidFill>
              <a:cs typeface="B Nazanin" pitchFamily="2" charset="-78"/>
            </a:endParaRPr>
          </a:p>
          <a:p>
            <a:pPr marL="0" indent="0">
              <a:lnSpc>
                <a:spcPct val="150000"/>
              </a:lnSpc>
              <a:buNone/>
            </a:pPr>
            <a:r>
              <a:rPr lang="fa-IR" sz="1600" b="1" dirty="0" smtClean="0">
                <a:solidFill>
                  <a:schemeClr val="accent1">
                    <a:lumMod val="75000"/>
                  </a:schemeClr>
                </a:solidFill>
                <a:cs typeface="B Nazanin" pitchFamily="2" charset="-78"/>
              </a:rPr>
              <a:t>مفاهیمی که مورد قبول همگان و آزمون پذیر باشد، مطرح نمود اما مفاهیم ادراک شده در فعالیت </a:t>
            </a:r>
          </a:p>
          <a:p>
            <a:pPr marL="0" indent="0">
              <a:lnSpc>
                <a:spcPct val="150000"/>
              </a:lnSpc>
              <a:buNone/>
            </a:pPr>
            <a:r>
              <a:rPr lang="fa-IR" sz="1600" b="1" dirty="0" smtClean="0">
                <a:solidFill>
                  <a:schemeClr val="accent1">
                    <a:lumMod val="75000"/>
                  </a:schemeClr>
                </a:solidFill>
                <a:cs typeface="B Nazanin" pitchFamily="2" charset="-78"/>
              </a:rPr>
              <a:t>هدفمند معمولاً </a:t>
            </a:r>
            <a:r>
              <a:rPr lang="fa-IR" sz="1600" b="1" dirty="0">
                <a:solidFill>
                  <a:schemeClr val="accent1">
                    <a:lumMod val="75000"/>
                  </a:schemeClr>
                </a:solidFill>
                <a:cs typeface="B Nazanin" pitchFamily="2" charset="-78"/>
              </a:rPr>
              <a:t>ب</a:t>
            </a:r>
            <a:r>
              <a:rPr lang="fa-IR" sz="1600" b="1" dirty="0" smtClean="0">
                <a:solidFill>
                  <a:schemeClr val="accent1">
                    <a:lumMod val="75000"/>
                  </a:schemeClr>
                </a:solidFill>
                <a:cs typeface="B Nazanin" pitchFamily="2" charset="-78"/>
              </a:rPr>
              <a:t>ه صورت</a:t>
            </a:r>
            <a:r>
              <a:rPr lang="en-US" sz="1600" b="1" dirty="0" smtClean="0">
                <a:solidFill>
                  <a:schemeClr val="accent1">
                    <a:lumMod val="75000"/>
                  </a:schemeClr>
                </a:solidFill>
                <a:cs typeface="B Nazanin" pitchFamily="2" charset="-78"/>
              </a:rPr>
              <a:t> </a:t>
            </a:r>
            <a:r>
              <a:rPr lang="fa-IR" sz="1600" b="1" dirty="0" smtClean="0">
                <a:solidFill>
                  <a:schemeClr val="accent1">
                    <a:lumMod val="75000"/>
                  </a:schemeClr>
                </a:solidFill>
                <a:cs typeface="B Nazanin" pitchFamily="2" charset="-78"/>
              </a:rPr>
              <a:t>تفسیر افراد از آن فعالیت ها درنظر گرفته می شود.</a:t>
            </a:r>
          </a:p>
          <a:p>
            <a:pPr marL="0" indent="0">
              <a:lnSpc>
                <a:spcPct val="150000"/>
              </a:lnSpc>
              <a:buNone/>
            </a:pPr>
            <a:r>
              <a:rPr lang="fa-IR" sz="1600" b="1" dirty="0" smtClean="0">
                <a:solidFill>
                  <a:schemeClr val="accent1">
                    <a:lumMod val="75000"/>
                  </a:schemeClr>
                </a:solidFill>
                <a:cs typeface="B Nazanin" pitchFamily="2" charset="-78"/>
              </a:rPr>
              <a:t>مثال: به مسابقه فوتبال بعنوان یک سیستم فعالیت انسانی هدفمند چگونه می نگرید؟</a:t>
            </a:r>
            <a:endParaRPr lang="en-US" sz="1600" b="1" dirty="0" smtClean="0">
              <a:solidFill>
                <a:schemeClr val="accent1">
                  <a:lumMod val="75000"/>
                </a:schemeClr>
              </a:solidFill>
              <a:cs typeface="B Nazanin" pitchFamily="2" charset="-78"/>
            </a:endParaRPr>
          </a:p>
        </p:txBody>
      </p:sp>
      <p:pic>
        <p:nvPicPr>
          <p:cNvPr id="4" name="Picture 2"/>
          <p:cNvPicPr>
            <a:picLocks noChangeAspect="1" noChangeArrowheads="1"/>
          </p:cNvPicPr>
          <p:nvPr/>
        </p:nvPicPr>
        <p:blipFill>
          <a:blip r:embed="rId3" cstate="print"/>
          <a:srcRect/>
          <a:stretch>
            <a:fillRect/>
          </a:stretch>
        </p:blipFill>
        <p:spPr bwMode="auto">
          <a:xfrm>
            <a:off x="0" y="476672"/>
            <a:ext cx="1800200" cy="4104456"/>
          </a:xfrm>
          <a:prstGeom prst="rect">
            <a:avLst/>
          </a:prstGeom>
          <a:noFill/>
          <a:ln w="9525">
            <a:noFill/>
            <a:miter lim="800000"/>
            <a:headEnd/>
            <a:tailEnd/>
          </a:ln>
          <a:effectLst/>
        </p:spPr>
      </p:pic>
    </p:spTree>
    <p:extLst>
      <p:ext uri="{BB962C8B-B14F-4D97-AF65-F5344CB8AC3E}">
        <p14:creationId xmlns:p14="http://schemas.microsoft.com/office/powerpoint/2010/main" val="1244240522"/>
      </p:ext>
    </p:extLst>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3200" dirty="0" smtClean="0">
                <a:solidFill>
                  <a:srgbClr val="FF0000"/>
                </a:solidFill>
                <a:cs typeface="B Nazanin" pitchFamily="2" charset="-78"/>
              </a:rPr>
              <a:t>جدول مقایسه ای</a:t>
            </a:r>
            <a:r>
              <a:rPr lang="fa-IR" sz="3200" dirty="0">
                <a:solidFill>
                  <a:srgbClr val="FF0000"/>
                </a:solidFill>
                <a:cs typeface="B Nazanin" pitchFamily="2" charset="-78"/>
              </a:rPr>
              <a:t> </a:t>
            </a:r>
            <a:r>
              <a:rPr lang="fa-IR" sz="3200" dirty="0" smtClean="0">
                <a:solidFill>
                  <a:srgbClr val="FF0000"/>
                </a:solidFill>
                <a:cs typeface="B Nazanin" pitchFamily="2" charset="-78"/>
              </a:rPr>
              <a:t>امکان دریافت بلیط اینترنتی از باجه ایستگاه</a:t>
            </a:r>
            <a:endParaRPr lang="en-US" sz="3200" dirty="0">
              <a:solidFill>
                <a:srgbClr val="FF0000"/>
              </a:solidFill>
              <a:cs typeface="B Nazanin"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3247803"/>
              </p:ext>
            </p:extLst>
          </p:nvPr>
        </p:nvGraphicFramePr>
        <p:xfrm>
          <a:off x="457200" y="1600200"/>
          <a:ext cx="8229600" cy="4952999"/>
        </p:xfrm>
        <a:graphic>
          <a:graphicData uri="http://schemas.openxmlformats.org/drawingml/2006/table">
            <a:tbl>
              <a:tblPr firstRow="1" bandRow="1">
                <a:tableStyleId>{21E4AEA4-8DFA-4A89-87EB-49C32662AFE0}</a:tableStyleId>
              </a:tblPr>
              <a:tblGrid>
                <a:gridCol w="5791200"/>
                <a:gridCol w="1295400"/>
                <a:gridCol w="1143000"/>
              </a:tblGrid>
              <a:tr h="604630">
                <a:tc gridSpan="3">
                  <a:txBody>
                    <a:bodyPr/>
                    <a:lstStyle/>
                    <a:p>
                      <a:pPr algn="ctr" rtl="1"/>
                      <a:r>
                        <a:rPr lang="fa-IR" dirty="0" smtClean="0">
                          <a:cs typeface="B Nazanin" pitchFamily="2" charset="-78"/>
                        </a:rPr>
                        <a:t>امکان دریافت بلیط اینترنتی از باجه ایستگاه(</a:t>
                      </a:r>
                      <a:r>
                        <a:rPr lang="en-US" dirty="0" smtClean="0">
                          <a:cs typeface="B Nazanin" pitchFamily="2" charset="-78"/>
                        </a:rPr>
                        <a:t>C41</a:t>
                      </a:r>
                      <a:r>
                        <a:rPr lang="fa-IR" dirty="0" smtClean="0">
                          <a:cs typeface="B Nazanin" pitchFamily="2" charset="-78"/>
                        </a:rPr>
                        <a:t>)</a:t>
                      </a:r>
                      <a:endParaRPr lang="en-US" dirty="0">
                        <a:cs typeface="B Nazanin" pitchFamily="2" charset="-78"/>
                      </a:endParaRPr>
                    </a:p>
                  </a:txBody>
                  <a:tcPr/>
                </a:tc>
                <a:tc hMerge="1">
                  <a:txBody>
                    <a:bodyPr/>
                    <a:lstStyle/>
                    <a:p>
                      <a:endParaRPr lang="en-US" dirty="0"/>
                    </a:p>
                  </a:txBody>
                  <a:tcPr/>
                </a:tc>
                <a:tc hMerge="1">
                  <a:txBody>
                    <a:bodyPr/>
                    <a:lstStyle/>
                    <a:p>
                      <a:endParaRPr lang="en-US" dirty="0"/>
                    </a:p>
                  </a:txBody>
                  <a:tcPr/>
                </a:tc>
              </a:tr>
              <a:tr h="604630">
                <a:tc>
                  <a:txBody>
                    <a:bodyPr/>
                    <a:lstStyle/>
                    <a:p>
                      <a:pPr algn="ctr" rtl="1"/>
                      <a:r>
                        <a:rPr lang="fa-IR" dirty="0" smtClean="0">
                          <a:cs typeface="B Nazanin" pitchFamily="2" charset="-78"/>
                        </a:rPr>
                        <a:t>امکان</a:t>
                      </a:r>
                      <a:r>
                        <a:rPr lang="fa-IR" baseline="0" dirty="0" smtClean="0">
                          <a:cs typeface="B Nazanin" pitchFamily="2" charset="-78"/>
                        </a:rPr>
                        <a:t> دریافت بلیط اینترنتی از باجه ایستگاه</a:t>
                      </a:r>
                      <a:endParaRPr lang="en-US" dirty="0">
                        <a:cs typeface="B Nazanin" pitchFamily="2" charset="-78"/>
                      </a:endParaRPr>
                    </a:p>
                  </a:txBody>
                  <a:tcPr/>
                </a:tc>
                <a:tc>
                  <a:txBody>
                    <a:bodyPr/>
                    <a:lstStyle/>
                    <a:p>
                      <a:pPr algn="ctr" rtl="1"/>
                      <a:r>
                        <a:rPr lang="fa-IR" dirty="0" smtClean="0">
                          <a:cs typeface="B Nazanin" pitchFamily="2" charset="-78"/>
                        </a:rPr>
                        <a:t>فعالیت</a:t>
                      </a:r>
                      <a:endParaRPr lang="en-US" dirty="0">
                        <a:cs typeface="B Nazanin" pitchFamily="2" charset="-78"/>
                      </a:endParaRPr>
                    </a:p>
                  </a:txBody>
                  <a:tcPr/>
                </a:tc>
                <a:tc>
                  <a:txBody>
                    <a:bodyPr/>
                    <a:lstStyle/>
                    <a:p>
                      <a:pPr algn="ctr" rtl="1"/>
                      <a:r>
                        <a:rPr lang="en-US" dirty="0" smtClean="0">
                          <a:cs typeface="B Nazanin" pitchFamily="2" charset="-78"/>
                        </a:rPr>
                        <a:t>1</a:t>
                      </a:r>
                      <a:endParaRPr lang="en-US" dirty="0">
                        <a:cs typeface="B Nazanin" pitchFamily="2" charset="-78"/>
                      </a:endParaRPr>
                    </a:p>
                  </a:txBody>
                  <a:tcPr/>
                </a:tc>
              </a:tr>
              <a:tr h="604630">
                <a:tc>
                  <a:txBody>
                    <a:bodyPr/>
                    <a:lstStyle/>
                    <a:p>
                      <a:pPr algn="ctr" rtl="1"/>
                      <a:r>
                        <a:rPr lang="fa-IR" dirty="0" smtClean="0">
                          <a:cs typeface="B Nazanin" pitchFamily="2" charset="-78"/>
                        </a:rPr>
                        <a:t>خیر</a:t>
                      </a:r>
                      <a:endParaRPr lang="en-US" dirty="0">
                        <a:cs typeface="B Nazanin" pitchFamily="2" charset="-78"/>
                      </a:endParaRPr>
                    </a:p>
                  </a:txBody>
                  <a:tcPr/>
                </a:tc>
                <a:tc>
                  <a:txBody>
                    <a:bodyPr/>
                    <a:lstStyle/>
                    <a:p>
                      <a:pPr algn="ctr" rtl="1"/>
                      <a:r>
                        <a:rPr lang="fa-IR" dirty="0" smtClean="0">
                          <a:cs typeface="B Nazanin" pitchFamily="2" charset="-78"/>
                        </a:rPr>
                        <a:t>وجود دارد</a:t>
                      </a:r>
                      <a:endParaRPr lang="en-US" dirty="0">
                        <a:cs typeface="B Nazanin" pitchFamily="2" charset="-78"/>
                      </a:endParaRPr>
                    </a:p>
                  </a:txBody>
                  <a:tcPr/>
                </a:tc>
                <a:tc>
                  <a:txBody>
                    <a:bodyPr/>
                    <a:lstStyle/>
                    <a:p>
                      <a:pPr algn="ctr" rtl="1"/>
                      <a:r>
                        <a:rPr lang="en-US" dirty="0" smtClean="0">
                          <a:cs typeface="B Nazanin" pitchFamily="2" charset="-78"/>
                        </a:rPr>
                        <a:t>2</a:t>
                      </a:r>
                      <a:endParaRPr lang="en-US" dirty="0">
                        <a:cs typeface="B Nazanin" pitchFamily="2" charset="-78"/>
                      </a:endParaRPr>
                    </a:p>
                  </a:txBody>
                  <a:tcPr/>
                </a:tc>
              </a:tr>
              <a:tr h="1490870">
                <a:tc>
                  <a:txBody>
                    <a:bodyPr/>
                    <a:lstStyle/>
                    <a:p>
                      <a:pPr algn="ctr" rtl="1"/>
                      <a:r>
                        <a:rPr lang="fa-IR" dirty="0" smtClean="0">
                          <a:cs typeface="B Nazanin" pitchFamily="2" charset="-78"/>
                        </a:rPr>
                        <a:t>در حال</a:t>
                      </a:r>
                      <a:r>
                        <a:rPr lang="fa-IR" baseline="0" dirty="0" smtClean="0">
                          <a:cs typeface="B Nazanin" pitchFamily="2" charset="-78"/>
                        </a:rPr>
                        <a:t> حاضرمشتریان برای دریافت فیزیک بلیط خود باید به آژانس مراجعه نمایند که این مزیت خرید اینترنتی در جهت صرفه جویی در زمان و هزینه بلیط را از بین می برد.</a:t>
                      </a:r>
                      <a:endParaRPr lang="en-US" dirty="0">
                        <a:cs typeface="B Nazanin" pitchFamily="2" charset="-78"/>
                      </a:endParaRPr>
                    </a:p>
                  </a:txBody>
                  <a:tcPr/>
                </a:tc>
                <a:tc>
                  <a:txBody>
                    <a:bodyPr/>
                    <a:lstStyle/>
                    <a:p>
                      <a:pPr algn="ctr" rtl="1"/>
                      <a:r>
                        <a:rPr lang="fa-IR" dirty="0" smtClean="0">
                          <a:cs typeface="B Nazanin" pitchFamily="2" charset="-78"/>
                        </a:rPr>
                        <a:t>مکانیسم موجود</a:t>
                      </a:r>
                      <a:endParaRPr lang="en-US" dirty="0">
                        <a:cs typeface="B Nazanin" pitchFamily="2" charset="-78"/>
                      </a:endParaRPr>
                    </a:p>
                  </a:txBody>
                  <a:tcPr/>
                </a:tc>
                <a:tc>
                  <a:txBody>
                    <a:bodyPr/>
                    <a:lstStyle/>
                    <a:p>
                      <a:pPr algn="ctr" rtl="1"/>
                      <a:r>
                        <a:rPr lang="en-US" dirty="0" smtClean="0">
                          <a:cs typeface="B Nazanin" pitchFamily="2" charset="-78"/>
                        </a:rPr>
                        <a:t>3</a:t>
                      </a:r>
                      <a:endParaRPr lang="en-US" dirty="0">
                        <a:cs typeface="B Nazanin" pitchFamily="2" charset="-78"/>
                      </a:endParaRPr>
                    </a:p>
                  </a:txBody>
                  <a:tcPr/>
                </a:tc>
              </a:tr>
              <a:tr h="604630">
                <a:tc>
                  <a:txBody>
                    <a:bodyPr/>
                    <a:lstStyle/>
                    <a:p>
                      <a:pPr algn="ctr" rtl="1"/>
                      <a:r>
                        <a:rPr lang="fa-IR" dirty="0" smtClean="0">
                          <a:cs typeface="B Nazanin" pitchFamily="2" charset="-78"/>
                        </a:rPr>
                        <a:t>درصد بلیط های فروخته شده از طریق باجه ایستگاه</a:t>
                      </a:r>
                      <a:endParaRPr lang="en-US" dirty="0">
                        <a:cs typeface="B Nazanin" pitchFamily="2" charset="-78"/>
                      </a:endParaRPr>
                    </a:p>
                  </a:txBody>
                  <a:tcPr/>
                </a:tc>
                <a:tc>
                  <a:txBody>
                    <a:bodyPr/>
                    <a:lstStyle/>
                    <a:p>
                      <a:pPr algn="ctr" rtl="1"/>
                      <a:r>
                        <a:rPr lang="fa-IR" dirty="0" smtClean="0">
                          <a:cs typeface="B Nazanin" pitchFamily="2" charset="-78"/>
                        </a:rPr>
                        <a:t>مقیاس عملکرد</a:t>
                      </a:r>
                      <a:endParaRPr lang="en-US" dirty="0">
                        <a:cs typeface="B Nazanin" pitchFamily="2" charset="-78"/>
                      </a:endParaRPr>
                    </a:p>
                  </a:txBody>
                  <a:tcPr/>
                </a:tc>
                <a:tc>
                  <a:txBody>
                    <a:bodyPr/>
                    <a:lstStyle/>
                    <a:p>
                      <a:pPr algn="ctr" rtl="1"/>
                      <a:r>
                        <a:rPr lang="en-US" dirty="0" smtClean="0">
                          <a:cs typeface="B Nazanin" pitchFamily="2" charset="-78"/>
                        </a:rPr>
                        <a:t>4</a:t>
                      </a:r>
                      <a:endParaRPr lang="en-US" dirty="0">
                        <a:cs typeface="B Nazanin" pitchFamily="2" charset="-78"/>
                      </a:endParaRPr>
                    </a:p>
                  </a:txBody>
                  <a:tcPr/>
                </a:tc>
              </a:tr>
              <a:tr h="1043609">
                <a:tc>
                  <a:txBody>
                    <a:bodyPr/>
                    <a:lstStyle/>
                    <a:p>
                      <a:pPr algn="ctr" rtl="1"/>
                      <a:r>
                        <a:rPr lang="fa-IR" dirty="0" smtClean="0">
                          <a:cs typeface="B Nazanin" pitchFamily="2" charset="-78"/>
                        </a:rPr>
                        <a:t>توسعه خدمات ایستگاه و سیستم فروش برای تحویل بلیط کاغذی با ارائه شماره شناسایی و شماره سریال</a:t>
                      </a:r>
                      <a:r>
                        <a:rPr lang="fa-IR" baseline="0" dirty="0" smtClean="0">
                          <a:cs typeface="B Nazanin" pitchFamily="2" charset="-78"/>
                        </a:rPr>
                        <a:t> بلیط</a:t>
                      </a:r>
                      <a:endParaRPr lang="en-US" dirty="0">
                        <a:cs typeface="B Nazanin" pitchFamily="2" charset="-78"/>
                      </a:endParaRPr>
                    </a:p>
                  </a:txBody>
                  <a:tcPr/>
                </a:tc>
                <a:tc>
                  <a:txBody>
                    <a:bodyPr/>
                    <a:lstStyle/>
                    <a:p>
                      <a:pPr algn="ctr" rtl="1"/>
                      <a:r>
                        <a:rPr lang="fa-IR" dirty="0" smtClean="0">
                          <a:cs typeface="B Nazanin" pitchFamily="2" charset="-78"/>
                        </a:rPr>
                        <a:t>تغییر پیشنهادی</a:t>
                      </a:r>
                      <a:endParaRPr lang="en-US" dirty="0">
                        <a:cs typeface="B Nazanin" pitchFamily="2" charset="-78"/>
                      </a:endParaRPr>
                    </a:p>
                  </a:txBody>
                  <a:tcPr/>
                </a:tc>
                <a:tc>
                  <a:txBody>
                    <a:bodyPr/>
                    <a:lstStyle/>
                    <a:p>
                      <a:pPr algn="ctr" rtl="1"/>
                      <a:r>
                        <a:rPr lang="en-US" dirty="0" smtClean="0">
                          <a:cs typeface="B Nazanin" pitchFamily="2" charset="-78"/>
                        </a:rPr>
                        <a:t>5</a:t>
                      </a:r>
                      <a:endParaRPr lang="en-US" dirty="0">
                        <a:cs typeface="B Nazanin" pitchFamily="2" charset="-78"/>
                      </a:endParaRPr>
                    </a:p>
                  </a:txBody>
                  <a:tcPr/>
                </a:tc>
              </a:tr>
            </a:tbl>
          </a:graphicData>
        </a:graphic>
      </p:graphicFrame>
    </p:spTree>
    <p:extLst>
      <p:ext uri="{BB962C8B-B14F-4D97-AF65-F5344CB8AC3E}">
        <p14:creationId xmlns:p14="http://schemas.microsoft.com/office/powerpoint/2010/main" val="2128331976"/>
      </p:ext>
    </p:extLst>
  </p:cSld>
  <p:clrMapOvr>
    <a:masterClrMapping/>
  </p:clrMapOvr>
  <p:transition>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3600" dirty="0" smtClean="0">
                <a:solidFill>
                  <a:srgbClr val="FF0000"/>
                </a:solidFill>
                <a:cs typeface="B Nazanin" pitchFamily="2" charset="-78"/>
              </a:rPr>
              <a:t>جدول مقایسه ای ارائه خدمات مطلوب توسط آژانس ها</a:t>
            </a:r>
            <a:endParaRPr lang="en-US" sz="3600" dirty="0">
              <a:solidFill>
                <a:srgbClr val="FF0000"/>
              </a:solidFill>
              <a:cs typeface="B Nazanin"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9748335"/>
              </p:ext>
            </p:extLst>
          </p:nvPr>
        </p:nvGraphicFramePr>
        <p:xfrm>
          <a:off x="457200" y="1600200"/>
          <a:ext cx="8229600" cy="4988449"/>
        </p:xfrm>
        <a:graphic>
          <a:graphicData uri="http://schemas.openxmlformats.org/drawingml/2006/table">
            <a:tbl>
              <a:tblPr firstRow="1" bandRow="1">
                <a:tableStyleId>{21E4AEA4-8DFA-4A89-87EB-49C32662AFE0}</a:tableStyleId>
              </a:tblPr>
              <a:tblGrid>
                <a:gridCol w="5791200"/>
                <a:gridCol w="1295400"/>
                <a:gridCol w="1143000"/>
              </a:tblGrid>
              <a:tr h="604630">
                <a:tc gridSpan="3">
                  <a:txBody>
                    <a:bodyPr/>
                    <a:lstStyle/>
                    <a:p>
                      <a:pPr algn="ctr" rtl="1"/>
                      <a:r>
                        <a:rPr lang="fa-IR" dirty="0" smtClean="0">
                          <a:cs typeface="B Nazanin" pitchFamily="2" charset="-78"/>
                        </a:rPr>
                        <a:t>سطح کیفی</a:t>
                      </a:r>
                      <a:r>
                        <a:rPr lang="fa-IR" baseline="0" dirty="0" smtClean="0">
                          <a:cs typeface="B Nazanin" pitchFamily="2" charset="-78"/>
                        </a:rPr>
                        <a:t> خدمات ارائه شده توسط آژانس ها</a:t>
                      </a:r>
                      <a:r>
                        <a:rPr lang="fa-IR" dirty="0" smtClean="0">
                          <a:cs typeface="B Nazanin" pitchFamily="2" charset="-78"/>
                        </a:rPr>
                        <a:t>(</a:t>
                      </a:r>
                      <a:r>
                        <a:rPr lang="en-US" dirty="0" smtClean="0">
                          <a:cs typeface="B Nazanin" pitchFamily="2" charset="-78"/>
                        </a:rPr>
                        <a:t>C29</a:t>
                      </a:r>
                      <a:r>
                        <a:rPr lang="fa-IR" dirty="0" smtClean="0">
                          <a:cs typeface="B Nazanin" pitchFamily="2" charset="-78"/>
                        </a:rPr>
                        <a:t>)</a:t>
                      </a:r>
                      <a:endParaRPr lang="en-US" dirty="0">
                        <a:cs typeface="B Nazanin" pitchFamily="2" charset="-78"/>
                      </a:endParaRPr>
                    </a:p>
                  </a:txBody>
                  <a:tcPr/>
                </a:tc>
                <a:tc hMerge="1">
                  <a:txBody>
                    <a:bodyPr/>
                    <a:lstStyle/>
                    <a:p>
                      <a:endParaRPr lang="en-US" dirty="0"/>
                    </a:p>
                  </a:txBody>
                  <a:tcPr/>
                </a:tc>
                <a:tc hMerge="1">
                  <a:txBody>
                    <a:bodyPr/>
                    <a:lstStyle/>
                    <a:p>
                      <a:endParaRPr lang="en-US" dirty="0"/>
                    </a:p>
                  </a:txBody>
                  <a:tcPr/>
                </a:tc>
              </a:tr>
              <a:tr h="604630">
                <a:tc>
                  <a:txBody>
                    <a:bodyPr/>
                    <a:lstStyle/>
                    <a:p>
                      <a:pPr algn="ctr" rtl="1"/>
                      <a:r>
                        <a:rPr lang="fa-IR" dirty="0" smtClean="0">
                          <a:cs typeface="B Nazanin" pitchFamily="2" charset="-78"/>
                        </a:rPr>
                        <a:t>نظارت</a:t>
                      </a:r>
                      <a:r>
                        <a:rPr lang="fa-IR" baseline="0" dirty="0" smtClean="0">
                          <a:cs typeface="B Nazanin" pitchFamily="2" charset="-78"/>
                        </a:rPr>
                        <a:t> بر سطح خدمات ارائه شده توسط آژانس ها به مشتریان</a:t>
                      </a:r>
                      <a:endParaRPr lang="en-US" dirty="0">
                        <a:cs typeface="B Nazanin" pitchFamily="2" charset="-78"/>
                      </a:endParaRPr>
                    </a:p>
                  </a:txBody>
                  <a:tcPr/>
                </a:tc>
                <a:tc>
                  <a:txBody>
                    <a:bodyPr/>
                    <a:lstStyle/>
                    <a:p>
                      <a:pPr algn="ctr" rtl="1"/>
                      <a:r>
                        <a:rPr lang="fa-IR" dirty="0" smtClean="0">
                          <a:cs typeface="B Nazanin" pitchFamily="2" charset="-78"/>
                        </a:rPr>
                        <a:t>فعالیت</a:t>
                      </a:r>
                      <a:endParaRPr lang="en-US" dirty="0">
                        <a:cs typeface="B Nazanin" pitchFamily="2" charset="-78"/>
                      </a:endParaRPr>
                    </a:p>
                  </a:txBody>
                  <a:tcPr/>
                </a:tc>
                <a:tc>
                  <a:txBody>
                    <a:bodyPr/>
                    <a:lstStyle/>
                    <a:p>
                      <a:pPr algn="ctr" rtl="1"/>
                      <a:r>
                        <a:rPr lang="en-US" dirty="0" smtClean="0">
                          <a:cs typeface="B Nazanin" pitchFamily="2" charset="-78"/>
                        </a:rPr>
                        <a:t>1</a:t>
                      </a:r>
                      <a:endParaRPr lang="en-US" dirty="0">
                        <a:cs typeface="B Nazanin" pitchFamily="2" charset="-78"/>
                      </a:endParaRPr>
                    </a:p>
                  </a:txBody>
                  <a:tcPr/>
                </a:tc>
              </a:tr>
              <a:tr h="604630">
                <a:tc>
                  <a:txBody>
                    <a:bodyPr/>
                    <a:lstStyle/>
                    <a:p>
                      <a:pPr algn="ctr" rtl="1"/>
                      <a:r>
                        <a:rPr lang="fa-IR" dirty="0" smtClean="0">
                          <a:cs typeface="B Nazanin" pitchFamily="2" charset="-78"/>
                        </a:rPr>
                        <a:t>انجام</a:t>
                      </a:r>
                      <a:r>
                        <a:rPr lang="fa-IR" baseline="0" dirty="0" smtClean="0">
                          <a:cs typeface="B Nazanin" pitchFamily="2" charset="-78"/>
                        </a:rPr>
                        <a:t> می شود ولی درصد رضایت مشتریان خدمات ارائه شده توسط آژانس ها به مشتریان طبق نظرسنجی های شرکت گرفته در شرکت حدود 60 درصد است.</a:t>
                      </a:r>
                      <a:endParaRPr lang="en-US" dirty="0">
                        <a:cs typeface="B Nazanin" pitchFamily="2" charset="-78"/>
                      </a:endParaRPr>
                    </a:p>
                  </a:txBody>
                  <a:tcPr/>
                </a:tc>
                <a:tc>
                  <a:txBody>
                    <a:bodyPr/>
                    <a:lstStyle/>
                    <a:p>
                      <a:pPr algn="ctr" rtl="1"/>
                      <a:r>
                        <a:rPr lang="fa-IR" dirty="0" smtClean="0">
                          <a:cs typeface="B Nazanin" pitchFamily="2" charset="-78"/>
                        </a:rPr>
                        <a:t>وجود دارد</a:t>
                      </a:r>
                      <a:endParaRPr lang="en-US" dirty="0">
                        <a:cs typeface="B Nazanin" pitchFamily="2" charset="-78"/>
                      </a:endParaRPr>
                    </a:p>
                  </a:txBody>
                  <a:tcPr/>
                </a:tc>
                <a:tc>
                  <a:txBody>
                    <a:bodyPr/>
                    <a:lstStyle/>
                    <a:p>
                      <a:pPr algn="ctr" rtl="1"/>
                      <a:r>
                        <a:rPr lang="en-US" dirty="0" smtClean="0">
                          <a:cs typeface="B Nazanin" pitchFamily="2" charset="-78"/>
                        </a:rPr>
                        <a:t>2</a:t>
                      </a:r>
                      <a:endParaRPr lang="en-US" dirty="0">
                        <a:cs typeface="B Nazanin" pitchFamily="2" charset="-78"/>
                      </a:endParaRPr>
                    </a:p>
                  </a:txBody>
                  <a:tcPr/>
                </a:tc>
              </a:tr>
              <a:tr h="1490870">
                <a:tc>
                  <a:txBody>
                    <a:bodyPr/>
                    <a:lstStyle/>
                    <a:p>
                      <a:pPr algn="ctr" rtl="1"/>
                      <a:r>
                        <a:rPr lang="fa-IR" dirty="0" smtClean="0">
                          <a:cs typeface="B Nazanin" pitchFamily="2" charset="-78"/>
                        </a:rPr>
                        <a:t>در حال</a:t>
                      </a:r>
                      <a:r>
                        <a:rPr lang="fa-IR" baseline="0" dirty="0" smtClean="0">
                          <a:cs typeface="B Nazanin" pitchFamily="2" charset="-78"/>
                        </a:rPr>
                        <a:t> حاضر نظارت کلی بر عملکرد نمایندگی ها از طریق نمایندگی کل آژانس ها انجام می شود</a:t>
                      </a:r>
                      <a:endParaRPr lang="en-US" dirty="0">
                        <a:cs typeface="B Nazanin" pitchFamily="2" charset="-78"/>
                      </a:endParaRPr>
                    </a:p>
                  </a:txBody>
                  <a:tcPr/>
                </a:tc>
                <a:tc>
                  <a:txBody>
                    <a:bodyPr/>
                    <a:lstStyle/>
                    <a:p>
                      <a:pPr algn="ctr" rtl="1"/>
                      <a:r>
                        <a:rPr lang="fa-IR" dirty="0" smtClean="0">
                          <a:cs typeface="B Nazanin" pitchFamily="2" charset="-78"/>
                        </a:rPr>
                        <a:t>مکانیسم موجود</a:t>
                      </a:r>
                      <a:endParaRPr lang="en-US" dirty="0">
                        <a:cs typeface="B Nazanin" pitchFamily="2" charset="-78"/>
                      </a:endParaRPr>
                    </a:p>
                  </a:txBody>
                  <a:tcPr/>
                </a:tc>
                <a:tc>
                  <a:txBody>
                    <a:bodyPr/>
                    <a:lstStyle/>
                    <a:p>
                      <a:pPr algn="ctr" rtl="1"/>
                      <a:r>
                        <a:rPr lang="en-US" dirty="0" smtClean="0">
                          <a:cs typeface="B Nazanin" pitchFamily="2" charset="-78"/>
                        </a:rPr>
                        <a:t>3</a:t>
                      </a:r>
                      <a:endParaRPr lang="en-US" dirty="0">
                        <a:cs typeface="B Nazanin" pitchFamily="2" charset="-78"/>
                      </a:endParaRPr>
                    </a:p>
                  </a:txBody>
                  <a:tcPr/>
                </a:tc>
              </a:tr>
              <a:tr h="604630">
                <a:tc>
                  <a:txBody>
                    <a:bodyPr/>
                    <a:lstStyle/>
                    <a:p>
                      <a:pPr algn="ctr" rtl="1"/>
                      <a:r>
                        <a:rPr lang="fa-IR" dirty="0" smtClean="0">
                          <a:cs typeface="B Nazanin" pitchFamily="2" charset="-78"/>
                        </a:rPr>
                        <a:t>درصد رضایت مشتریان از خدمات آژانس ها</a:t>
                      </a:r>
                      <a:endParaRPr lang="en-US" dirty="0">
                        <a:cs typeface="B Nazanin" pitchFamily="2" charset="-78"/>
                      </a:endParaRPr>
                    </a:p>
                  </a:txBody>
                  <a:tcPr/>
                </a:tc>
                <a:tc>
                  <a:txBody>
                    <a:bodyPr/>
                    <a:lstStyle/>
                    <a:p>
                      <a:pPr algn="ctr" rtl="1"/>
                      <a:r>
                        <a:rPr lang="fa-IR" dirty="0" smtClean="0">
                          <a:cs typeface="B Nazanin" pitchFamily="2" charset="-78"/>
                        </a:rPr>
                        <a:t>مقیاس عملکرد</a:t>
                      </a:r>
                      <a:endParaRPr lang="en-US" dirty="0">
                        <a:cs typeface="B Nazanin" pitchFamily="2" charset="-78"/>
                      </a:endParaRPr>
                    </a:p>
                  </a:txBody>
                  <a:tcPr/>
                </a:tc>
                <a:tc>
                  <a:txBody>
                    <a:bodyPr/>
                    <a:lstStyle/>
                    <a:p>
                      <a:pPr algn="ctr" rtl="1"/>
                      <a:r>
                        <a:rPr lang="en-US" dirty="0" smtClean="0">
                          <a:cs typeface="B Nazanin" pitchFamily="2" charset="-78"/>
                        </a:rPr>
                        <a:t>4</a:t>
                      </a:r>
                      <a:endParaRPr lang="en-US" dirty="0">
                        <a:cs typeface="B Nazanin" pitchFamily="2" charset="-78"/>
                      </a:endParaRPr>
                    </a:p>
                  </a:txBody>
                  <a:tcPr/>
                </a:tc>
              </a:tr>
              <a:tr h="1043609">
                <a:tc>
                  <a:txBody>
                    <a:bodyPr/>
                    <a:lstStyle/>
                    <a:p>
                      <a:pPr algn="ctr" rtl="1"/>
                      <a:r>
                        <a:rPr lang="fa-IR" smtClean="0">
                          <a:cs typeface="B Nazanin" pitchFamily="2" charset="-78"/>
                        </a:rPr>
                        <a:t>ارتقا خدمات ارائه شده توسط آژانس ها</a:t>
                      </a:r>
                      <a:endParaRPr lang="en-US" dirty="0">
                        <a:cs typeface="B Nazanin" pitchFamily="2" charset="-78"/>
                      </a:endParaRPr>
                    </a:p>
                  </a:txBody>
                  <a:tcPr/>
                </a:tc>
                <a:tc>
                  <a:txBody>
                    <a:bodyPr/>
                    <a:lstStyle/>
                    <a:p>
                      <a:pPr algn="ctr" rtl="1"/>
                      <a:r>
                        <a:rPr lang="fa-IR" dirty="0" smtClean="0">
                          <a:cs typeface="B Nazanin" pitchFamily="2" charset="-78"/>
                        </a:rPr>
                        <a:t>تغییر پیشنهادی</a:t>
                      </a:r>
                      <a:endParaRPr lang="en-US" dirty="0">
                        <a:cs typeface="B Nazanin" pitchFamily="2" charset="-78"/>
                      </a:endParaRPr>
                    </a:p>
                  </a:txBody>
                  <a:tcPr/>
                </a:tc>
                <a:tc>
                  <a:txBody>
                    <a:bodyPr/>
                    <a:lstStyle/>
                    <a:p>
                      <a:pPr algn="ctr" rtl="1"/>
                      <a:r>
                        <a:rPr lang="en-US" dirty="0" smtClean="0">
                          <a:cs typeface="B Nazanin" pitchFamily="2" charset="-78"/>
                        </a:rPr>
                        <a:t>5</a:t>
                      </a:r>
                      <a:endParaRPr lang="en-US" dirty="0">
                        <a:cs typeface="B Nazanin" pitchFamily="2" charset="-78"/>
                      </a:endParaRPr>
                    </a:p>
                  </a:txBody>
                  <a:tcPr/>
                </a:tc>
              </a:tr>
            </a:tbl>
          </a:graphicData>
        </a:graphic>
      </p:graphicFrame>
    </p:spTree>
    <p:extLst>
      <p:ext uri="{BB962C8B-B14F-4D97-AF65-F5344CB8AC3E}">
        <p14:creationId xmlns:p14="http://schemas.microsoft.com/office/powerpoint/2010/main" val="687800463"/>
      </p:ext>
    </p:extLst>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pPr algn="ctr" rtl="1"/>
            <a:r>
              <a:rPr lang="fa-IR" sz="3600" dirty="0" smtClean="0">
                <a:solidFill>
                  <a:srgbClr val="FF0000"/>
                </a:solidFill>
                <a:cs typeface="B Nazanin" pitchFamily="2" charset="-78"/>
              </a:rPr>
              <a:t>جدول مقایسه ای امکان تغییر و استرداد بلیط در آژانس</a:t>
            </a:r>
            <a:endParaRPr lang="en-US" sz="3600" dirty="0">
              <a:solidFill>
                <a:srgbClr val="FF0000"/>
              </a:solidFill>
              <a:cs typeface="B Nazanin"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1736215"/>
              </p:ext>
            </p:extLst>
          </p:nvPr>
        </p:nvGraphicFramePr>
        <p:xfrm>
          <a:off x="457200" y="1524000"/>
          <a:ext cx="8229600" cy="4952999"/>
        </p:xfrm>
        <a:graphic>
          <a:graphicData uri="http://schemas.openxmlformats.org/drawingml/2006/table">
            <a:tbl>
              <a:tblPr firstRow="1" bandRow="1">
                <a:tableStyleId>{21E4AEA4-8DFA-4A89-87EB-49C32662AFE0}</a:tableStyleId>
              </a:tblPr>
              <a:tblGrid>
                <a:gridCol w="5791200"/>
                <a:gridCol w="1295400"/>
                <a:gridCol w="1143000"/>
              </a:tblGrid>
              <a:tr h="604630">
                <a:tc gridSpan="3">
                  <a:txBody>
                    <a:bodyPr/>
                    <a:lstStyle/>
                    <a:p>
                      <a:pPr algn="ctr" rtl="1"/>
                      <a:r>
                        <a:rPr lang="fa-IR" dirty="0" smtClean="0">
                          <a:solidFill>
                            <a:schemeClr val="bg1"/>
                          </a:solidFill>
                          <a:cs typeface="B Nazanin" pitchFamily="2" charset="-78"/>
                        </a:rPr>
                        <a:t>امکان تغییر و استرداد بلیط در آژانس </a:t>
                      </a:r>
                      <a:r>
                        <a:rPr lang="fa-IR" dirty="0" smtClean="0">
                          <a:cs typeface="B Nazanin" pitchFamily="2" charset="-78"/>
                        </a:rPr>
                        <a:t>(4</a:t>
                      </a:r>
                      <a:r>
                        <a:rPr lang="en-US" dirty="0" smtClean="0">
                          <a:cs typeface="B Nazanin" pitchFamily="2" charset="-78"/>
                        </a:rPr>
                        <a:t>C4</a:t>
                      </a:r>
                      <a:r>
                        <a:rPr lang="fa-IR" dirty="0" smtClean="0">
                          <a:cs typeface="B Nazanin" pitchFamily="2" charset="-78"/>
                        </a:rPr>
                        <a:t>)</a:t>
                      </a:r>
                      <a:endParaRPr lang="en-US" dirty="0">
                        <a:cs typeface="B Nazanin" pitchFamily="2" charset="-78"/>
                      </a:endParaRPr>
                    </a:p>
                  </a:txBody>
                  <a:tcPr/>
                </a:tc>
                <a:tc hMerge="1">
                  <a:txBody>
                    <a:bodyPr/>
                    <a:lstStyle/>
                    <a:p>
                      <a:endParaRPr lang="en-US" dirty="0"/>
                    </a:p>
                  </a:txBody>
                  <a:tcPr/>
                </a:tc>
                <a:tc hMerge="1">
                  <a:txBody>
                    <a:bodyPr/>
                    <a:lstStyle/>
                    <a:p>
                      <a:endParaRPr lang="en-US" dirty="0"/>
                    </a:p>
                  </a:txBody>
                  <a:tcPr/>
                </a:tc>
              </a:tr>
              <a:tr h="604630">
                <a:tc>
                  <a:txBody>
                    <a:bodyPr/>
                    <a:lstStyle/>
                    <a:p>
                      <a:pPr algn="ctr" rtl="1"/>
                      <a:r>
                        <a:rPr lang="fa-IR" dirty="0" smtClean="0">
                          <a:cs typeface="B Nazanin" pitchFamily="2" charset="-78"/>
                        </a:rPr>
                        <a:t>پیش بینی</a:t>
                      </a:r>
                      <a:r>
                        <a:rPr lang="fa-IR" baseline="0" dirty="0" smtClean="0">
                          <a:cs typeface="B Nazanin" pitchFamily="2" charset="-78"/>
                        </a:rPr>
                        <a:t> ها و تسهیلات لازم برای استرداد و تغییر تاریخ بلیط در آژانس</a:t>
                      </a:r>
                      <a:endParaRPr lang="en-US" dirty="0">
                        <a:cs typeface="B Nazanin" pitchFamily="2" charset="-78"/>
                      </a:endParaRPr>
                    </a:p>
                  </a:txBody>
                  <a:tcPr/>
                </a:tc>
                <a:tc>
                  <a:txBody>
                    <a:bodyPr/>
                    <a:lstStyle/>
                    <a:p>
                      <a:pPr algn="ctr" rtl="1"/>
                      <a:r>
                        <a:rPr lang="fa-IR" dirty="0" smtClean="0">
                          <a:cs typeface="B Nazanin" pitchFamily="2" charset="-78"/>
                        </a:rPr>
                        <a:t>فعالیت</a:t>
                      </a:r>
                      <a:endParaRPr lang="en-US" dirty="0">
                        <a:cs typeface="B Nazanin" pitchFamily="2" charset="-78"/>
                      </a:endParaRPr>
                    </a:p>
                  </a:txBody>
                  <a:tcPr/>
                </a:tc>
                <a:tc>
                  <a:txBody>
                    <a:bodyPr/>
                    <a:lstStyle/>
                    <a:p>
                      <a:pPr algn="ctr" rtl="1"/>
                      <a:r>
                        <a:rPr lang="en-US" dirty="0" smtClean="0">
                          <a:cs typeface="B Nazanin" pitchFamily="2" charset="-78"/>
                        </a:rPr>
                        <a:t>1</a:t>
                      </a:r>
                      <a:endParaRPr lang="en-US" dirty="0">
                        <a:cs typeface="B Nazanin" pitchFamily="2" charset="-78"/>
                      </a:endParaRPr>
                    </a:p>
                  </a:txBody>
                  <a:tcPr/>
                </a:tc>
              </a:tr>
              <a:tr h="604630">
                <a:tc>
                  <a:txBody>
                    <a:bodyPr/>
                    <a:lstStyle/>
                    <a:p>
                      <a:pPr algn="ctr" rtl="1"/>
                      <a:r>
                        <a:rPr lang="fa-IR" dirty="0" smtClean="0">
                          <a:cs typeface="B Nazanin" pitchFamily="2" charset="-78"/>
                        </a:rPr>
                        <a:t>بله</a:t>
                      </a:r>
                      <a:endParaRPr lang="en-US" dirty="0">
                        <a:cs typeface="B Nazanin" pitchFamily="2" charset="-78"/>
                      </a:endParaRPr>
                    </a:p>
                  </a:txBody>
                  <a:tcPr/>
                </a:tc>
                <a:tc>
                  <a:txBody>
                    <a:bodyPr/>
                    <a:lstStyle/>
                    <a:p>
                      <a:pPr algn="ctr" rtl="1"/>
                      <a:r>
                        <a:rPr lang="fa-IR" dirty="0" smtClean="0">
                          <a:cs typeface="B Nazanin" pitchFamily="2" charset="-78"/>
                        </a:rPr>
                        <a:t>وجود دارد</a:t>
                      </a:r>
                      <a:endParaRPr lang="en-US" dirty="0">
                        <a:cs typeface="B Nazanin" pitchFamily="2" charset="-78"/>
                      </a:endParaRPr>
                    </a:p>
                  </a:txBody>
                  <a:tcPr/>
                </a:tc>
                <a:tc>
                  <a:txBody>
                    <a:bodyPr/>
                    <a:lstStyle/>
                    <a:p>
                      <a:pPr algn="ctr" rtl="1"/>
                      <a:r>
                        <a:rPr lang="en-US" dirty="0" smtClean="0">
                          <a:cs typeface="B Nazanin" pitchFamily="2" charset="-78"/>
                        </a:rPr>
                        <a:t>2</a:t>
                      </a:r>
                      <a:endParaRPr lang="en-US" dirty="0">
                        <a:cs typeface="B Nazanin" pitchFamily="2" charset="-78"/>
                      </a:endParaRPr>
                    </a:p>
                  </a:txBody>
                  <a:tcPr/>
                </a:tc>
              </a:tr>
              <a:tr h="1490870">
                <a:tc>
                  <a:txBody>
                    <a:bodyPr/>
                    <a:lstStyle/>
                    <a:p>
                      <a:pPr algn="ctr" rtl="0"/>
                      <a:r>
                        <a:rPr lang="fa-IR" dirty="0" smtClean="0">
                          <a:cs typeface="B Nazanin" pitchFamily="2" charset="-78"/>
                        </a:rPr>
                        <a:t>در</a:t>
                      </a:r>
                      <a:r>
                        <a:rPr lang="fa-IR" baseline="0" dirty="0" smtClean="0">
                          <a:cs typeface="B Nazanin" pitchFamily="2" charset="-78"/>
                        </a:rPr>
                        <a:t> حال حاضر چنین امکانی وجود دارد و خطاها و اشکالاتی در استرداد بلیط وجود دارد.</a:t>
                      </a:r>
                      <a:endParaRPr lang="en-US" dirty="0">
                        <a:cs typeface="B Nazanin" pitchFamily="2" charset="-78"/>
                      </a:endParaRPr>
                    </a:p>
                  </a:txBody>
                  <a:tcPr/>
                </a:tc>
                <a:tc>
                  <a:txBody>
                    <a:bodyPr/>
                    <a:lstStyle/>
                    <a:p>
                      <a:pPr algn="ctr" rtl="1"/>
                      <a:r>
                        <a:rPr lang="fa-IR" dirty="0" smtClean="0">
                          <a:cs typeface="B Nazanin" pitchFamily="2" charset="-78"/>
                        </a:rPr>
                        <a:t>مکانیسم موجود</a:t>
                      </a:r>
                      <a:endParaRPr lang="en-US" dirty="0">
                        <a:cs typeface="B Nazanin" pitchFamily="2" charset="-78"/>
                      </a:endParaRPr>
                    </a:p>
                  </a:txBody>
                  <a:tcPr/>
                </a:tc>
                <a:tc>
                  <a:txBody>
                    <a:bodyPr/>
                    <a:lstStyle/>
                    <a:p>
                      <a:pPr algn="ctr" rtl="1"/>
                      <a:r>
                        <a:rPr lang="en-US" dirty="0" smtClean="0">
                          <a:cs typeface="B Nazanin" pitchFamily="2" charset="-78"/>
                        </a:rPr>
                        <a:t>3</a:t>
                      </a:r>
                      <a:endParaRPr lang="en-US" dirty="0">
                        <a:cs typeface="B Nazanin" pitchFamily="2" charset="-78"/>
                      </a:endParaRPr>
                    </a:p>
                  </a:txBody>
                  <a:tcPr/>
                </a:tc>
              </a:tr>
              <a:tr h="604630">
                <a:tc>
                  <a:txBody>
                    <a:bodyPr/>
                    <a:lstStyle/>
                    <a:p>
                      <a:pPr algn="ctr" rtl="1"/>
                      <a:r>
                        <a:rPr lang="fa-IR" dirty="0" smtClean="0">
                          <a:cs typeface="B Nazanin" pitchFamily="2" charset="-78"/>
                        </a:rPr>
                        <a:t>امکان تغییر در بلیط و استرداد آن در آژانس ها</a:t>
                      </a:r>
                      <a:endParaRPr lang="en-US" dirty="0">
                        <a:cs typeface="B Nazanin" pitchFamily="2" charset="-78"/>
                      </a:endParaRPr>
                    </a:p>
                  </a:txBody>
                  <a:tcPr/>
                </a:tc>
                <a:tc>
                  <a:txBody>
                    <a:bodyPr/>
                    <a:lstStyle/>
                    <a:p>
                      <a:pPr algn="ctr" rtl="1"/>
                      <a:r>
                        <a:rPr lang="fa-IR" dirty="0" smtClean="0">
                          <a:cs typeface="B Nazanin" pitchFamily="2" charset="-78"/>
                        </a:rPr>
                        <a:t>مقیاس عملکرد</a:t>
                      </a:r>
                      <a:endParaRPr lang="en-US" dirty="0">
                        <a:cs typeface="B Nazanin" pitchFamily="2" charset="-78"/>
                      </a:endParaRPr>
                    </a:p>
                  </a:txBody>
                  <a:tcPr/>
                </a:tc>
                <a:tc>
                  <a:txBody>
                    <a:bodyPr/>
                    <a:lstStyle/>
                    <a:p>
                      <a:pPr algn="ctr" rtl="1"/>
                      <a:r>
                        <a:rPr lang="en-US" dirty="0" smtClean="0">
                          <a:cs typeface="B Nazanin" pitchFamily="2" charset="-78"/>
                        </a:rPr>
                        <a:t>4</a:t>
                      </a:r>
                      <a:endParaRPr lang="en-US" dirty="0">
                        <a:cs typeface="B Nazanin" pitchFamily="2" charset="-78"/>
                      </a:endParaRPr>
                    </a:p>
                  </a:txBody>
                  <a:tcPr/>
                </a:tc>
              </a:tr>
              <a:tr h="1043609">
                <a:tc>
                  <a:txBody>
                    <a:bodyPr/>
                    <a:lstStyle/>
                    <a:p>
                      <a:pPr algn="ctr" rtl="1"/>
                      <a:r>
                        <a:rPr lang="fa-IR" dirty="0" smtClean="0">
                          <a:cs typeface="B Nazanin" pitchFamily="2" charset="-78"/>
                        </a:rPr>
                        <a:t>فراهم نمودن تسهیلات لازم برای تغییر و استرداد بلیط در آژانس ها</a:t>
                      </a:r>
                      <a:endParaRPr lang="en-US" dirty="0">
                        <a:cs typeface="B Nazanin" pitchFamily="2" charset="-78"/>
                      </a:endParaRPr>
                    </a:p>
                  </a:txBody>
                  <a:tcPr/>
                </a:tc>
                <a:tc>
                  <a:txBody>
                    <a:bodyPr/>
                    <a:lstStyle/>
                    <a:p>
                      <a:pPr algn="ctr" rtl="1"/>
                      <a:r>
                        <a:rPr lang="fa-IR" dirty="0" smtClean="0">
                          <a:cs typeface="B Nazanin" pitchFamily="2" charset="-78"/>
                        </a:rPr>
                        <a:t>تغییر پیشنهادی</a:t>
                      </a:r>
                      <a:endParaRPr lang="en-US" dirty="0">
                        <a:cs typeface="B Nazanin" pitchFamily="2" charset="-78"/>
                      </a:endParaRPr>
                    </a:p>
                  </a:txBody>
                  <a:tcPr/>
                </a:tc>
                <a:tc>
                  <a:txBody>
                    <a:bodyPr/>
                    <a:lstStyle/>
                    <a:p>
                      <a:pPr algn="ctr" rtl="1"/>
                      <a:r>
                        <a:rPr lang="en-US" dirty="0" smtClean="0">
                          <a:cs typeface="B Nazanin" pitchFamily="2" charset="-78"/>
                        </a:rPr>
                        <a:t>5</a:t>
                      </a:r>
                      <a:endParaRPr lang="en-US" dirty="0">
                        <a:cs typeface="B Nazanin" pitchFamily="2" charset="-78"/>
                      </a:endParaRPr>
                    </a:p>
                  </a:txBody>
                  <a:tcPr/>
                </a:tc>
              </a:tr>
            </a:tbl>
          </a:graphicData>
        </a:graphic>
      </p:graphicFrame>
    </p:spTree>
    <p:extLst>
      <p:ext uri="{BB962C8B-B14F-4D97-AF65-F5344CB8AC3E}">
        <p14:creationId xmlns:p14="http://schemas.microsoft.com/office/powerpoint/2010/main" val="1174670123"/>
      </p:ext>
    </p:extLst>
  </p:cSld>
  <p:clrMapOvr>
    <a:masterClrMapping/>
  </p:clrMapOvr>
  <p:transition>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flipH="1">
            <a:off x="1428728" y="214290"/>
            <a:ext cx="6927412" cy="966631"/>
          </a:xfrm>
          <a:prstGeom prst="homePlate">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r>
              <a:rPr lang="fa-IR" sz="2400" b="1" dirty="0">
                <a:solidFill>
                  <a:schemeClr val="tx1"/>
                </a:solidFill>
                <a:cs typeface="+mj-cs"/>
              </a:rPr>
              <a:t>گامهای 6 و 7 </a:t>
            </a:r>
            <a:r>
              <a:rPr lang="en-US" sz="2400" b="1" dirty="0">
                <a:solidFill>
                  <a:schemeClr val="tx1"/>
                </a:solidFill>
                <a:cs typeface="+mj-cs"/>
              </a:rPr>
              <a:t>SSM</a:t>
            </a:r>
            <a:r>
              <a:rPr lang="fa-IR" sz="2400" b="1" dirty="0">
                <a:solidFill>
                  <a:schemeClr val="tx1"/>
                </a:solidFill>
                <a:cs typeface="+mj-cs"/>
              </a:rPr>
              <a:t> : پیاده سازی تغییرات ممکن و مطلوب</a:t>
            </a:r>
            <a:endParaRPr lang="en-US" sz="2400" b="1" dirty="0">
              <a:solidFill>
                <a:schemeClr val="tx1"/>
              </a:solidFill>
              <a:cs typeface="+mj-cs"/>
            </a:endParaRPr>
          </a:p>
        </p:txBody>
      </p:sp>
      <p:sp>
        <p:nvSpPr>
          <p:cNvPr id="5" name="Rounded Rectangle 4"/>
          <p:cNvSpPr/>
          <p:nvPr/>
        </p:nvSpPr>
        <p:spPr>
          <a:xfrm>
            <a:off x="571472" y="1500174"/>
            <a:ext cx="8001056" cy="1013313"/>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500"/>
              </a:lnSpc>
              <a:spcBef>
                <a:spcPts val="0"/>
              </a:spcBef>
              <a:spcAft>
                <a:spcPts val="0"/>
              </a:spcAft>
              <a:defRPr/>
            </a:pPr>
            <a:r>
              <a:rPr lang="fa-IR" sz="2200" b="1" dirty="0">
                <a:solidFill>
                  <a:schemeClr val="tx1"/>
                </a:solidFill>
                <a:cs typeface="B Nazanin" pitchFamily="2" charset="-78"/>
              </a:rPr>
              <a:t>این مرحله ای است که در آن مشتری فرآیند </a:t>
            </a:r>
            <a:r>
              <a:rPr lang="fa-IR" sz="2200" b="1" dirty="0" smtClean="0">
                <a:solidFill>
                  <a:schemeClr val="tx1"/>
                </a:solidFill>
                <a:cs typeface="B Nazanin" pitchFamily="2" charset="-78"/>
              </a:rPr>
              <a:t>مورد مطالعه</a:t>
            </a:r>
            <a:r>
              <a:rPr lang="fa-IR" sz="2200" b="1" dirty="0">
                <a:solidFill>
                  <a:schemeClr val="tx1"/>
                </a:solidFill>
                <a:cs typeface="B Nazanin" pitchFamily="2" charset="-78"/>
              </a:rPr>
              <a:t>، در انتظار خروجی و نتیجه </a:t>
            </a:r>
            <a:r>
              <a:rPr lang="fa-IR" sz="2200" b="1" dirty="0" smtClean="0">
                <a:solidFill>
                  <a:schemeClr val="tx1"/>
                </a:solidFill>
                <a:cs typeface="B Nazanin" pitchFamily="2" charset="-78"/>
              </a:rPr>
              <a:t>است.</a:t>
            </a:r>
            <a:endParaRPr lang="en-US" sz="2200" b="1" dirty="0">
              <a:solidFill>
                <a:schemeClr val="tx1"/>
              </a:solidFill>
              <a:cs typeface="B Nazanin" pitchFamily="2" charset="-78"/>
            </a:endParaRPr>
          </a:p>
        </p:txBody>
      </p:sp>
      <p:sp>
        <p:nvSpPr>
          <p:cNvPr id="6" name="Rounded Rectangle 5"/>
          <p:cNvSpPr/>
          <p:nvPr/>
        </p:nvSpPr>
        <p:spPr>
          <a:xfrm>
            <a:off x="485804" y="2786058"/>
            <a:ext cx="8229600" cy="1151529"/>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500"/>
              </a:lnSpc>
              <a:spcBef>
                <a:spcPts val="0"/>
              </a:spcBef>
              <a:spcAft>
                <a:spcPts val="0"/>
              </a:spcAft>
              <a:defRPr/>
            </a:pPr>
            <a:r>
              <a:rPr lang="fa-IR" sz="2200" b="1" dirty="0">
                <a:solidFill>
                  <a:schemeClr val="tx1"/>
                </a:solidFill>
                <a:cs typeface="B Nazanin" pitchFamily="2" charset="-78"/>
              </a:rPr>
              <a:t>بهتر آن است که مرحله </a:t>
            </a:r>
            <a:r>
              <a:rPr lang="fa-IR" sz="2200" b="1" dirty="0" smtClean="0">
                <a:solidFill>
                  <a:schemeClr val="tx1"/>
                </a:solidFill>
                <a:cs typeface="B Nazanin" pitchFamily="2" charset="-78"/>
              </a:rPr>
              <a:t>شناسایی تغییرات </a:t>
            </a:r>
            <a:r>
              <a:rPr lang="fa-IR" sz="2200" b="1" dirty="0">
                <a:solidFill>
                  <a:schemeClr val="tx1"/>
                </a:solidFill>
                <a:cs typeface="B Nazanin" pitchFamily="2" charset="-78"/>
              </a:rPr>
              <a:t>ممکن و مطلوب و مرحله پیاده سازی آنها را به صورت کاملا چرخه ای در نظر بگیریم.</a:t>
            </a:r>
            <a:endParaRPr lang="en-US" sz="2200" b="1" dirty="0">
              <a:solidFill>
                <a:schemeClr val="tx1"/>
              </a:solidFill>
              <a:cs typeface="B Nazanin" pitchFamily="2" charset="-78"/>
            </a:endParaRPr>
          </a:p>
        </p:txBody>
      </p:sp>
      <p:sp>
        <p:nvSpPr>
          <p:cNvPr id="7" name="Rounded Rectangle 6"/>
          <p:cNvSpPr/>
          <p:nvPr/>
        </p:nvSpPr>
        <p:spPr>
          <a:xfrm>
            <a:off x="485803" y="4214819"/>
            <a:ext cx="8229601" cy="1017356"/>
          </a:xfrm>
          <a:prstGeom prst="round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500"/>
              </a:lnSpc>
              <a:spcBef>
                <a:spcPts val="0"/>
              </a:spcBef>
              <a:spcAft>
                <a:spcPts val="0"/>
              </a:spcAft>
              <a:defRPr/>
            </a:pPr>
            <a:r>
              <a:rPr lang="fa-IR" sz="2200" b="1" dirty="0">
                <a:solidFill>
                  <a:schemeClr val="tx1"/>
                </a:solidFill>
                <a:cs typeface="B Nazanin" pitchFamily="2" charset="-78"/>
              </a:rPr>
              <a:t>هر تغییری باید از نظر سیستمی مطلوب و از نظر فرهنگی ممکن باشد.</a:t>
            </a:r>
            <a:endParaRPr lang="en-US" sz="2200" b="1" dirty="0">
              <a:solidFill>
                <a:schemeClr val="tx1"/>
              </a:solidFill>
              <a:cs typeface="B Nazanin" pitchFamily="2" charset="-78"/>
            </a:endParaRPr>
          </a:p>
        </p:txBody>
      </p:sp>
      <p:sp>
        <p:nvSpPr>
          <p:cNvPr id="9" name="Rounded Rectangle 8"/>
          <p:cNvSpPr/>
          <p:nvPr/>
        </p:nvSpPr>
        <p:spPr>
          <a:xfrm>
            <a:off x="414365" y="5483478"/>
            <a:ext cx="8229601" cy="1017356"/>
          </a:xfrm>
          <a:prstGeom prst="roundRect">
            <a:avLst/>
          </a:prstGeom>
          <a:solidFill>
            <a:srgbClr val="D7702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500"/>
              </a:lnSpc>
              <a:spcBef>
                <a:spcPts val="0"/>
              </a:spcBef>
              <a:spcAft>
                <a:spcPts val="0"/>
              </a:spcAft>
              <a:defRPr/>
            </a:pPr>
            <a:r>
              <a:rPr lang="fa-IR" sz="2200" b="1" dirty="0" smtClean="0">
                <a:solidFill>
                  <a:schemeClr val="tx1"/>
                </a:solidFill>
                <a:cs typeface="B Nazanin" pitchFamily="2" charset="-78"/>
              </a:rPr>
              <a:t>مفهوم ممکن بودن تغییرات از لحاظ فرهنگی ،اشتراکی با مفاهیم  بهینه سازی و عقلانیت دارد. </a:t>
            </a:r>
            <a:endParaRPr lang="en-US" sz="2200" b="1" dirty="0">
              <a:solidFill>
                <a:schemeClr val="tx1"/>
              </a:solidFill>
              <a:cs typeface="B Nazanin" pitchFamily="2" charset="-78"/>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ppt_x"/>
                                          </p:val>
                                        </p:tav>
                                        <p:tav tm="100000">
                                          <p:val>
                                            <p:strVal val="#ppt_x"/>
                                          </p:val>
                                        </p:tav>
                                      </p:tavLst>
                                    </p:anim>
                                    <p:anim calcmode="lin" valueType="num">
                                      <p:cBhvr additive="base">
                                        <p:cTn id="17" dur="2000" fill="hold"/>
                                        <p:tgtEl>
                                          <p:spTgt spid="6"/>
                                        </p:tgtEl>
                                        <p:attrNameLst>
                                          <p:attrName>ppt_y</p:attrName>
                                        </p:attrNameLst>
                                      </p:cBhvr>
                                      <p:tavLst>
                                        <p:tav tm="0">
                                          <p:val>
                                            <p:strVal val="1+#ppt_h/2"/>
                                          </p:val>
                                        </p:tav>
                                        <p:tav tm="100000">
                                          <p:val>
                                            <p:strVal val="#ppt_y"/>
                                          </p:val>
                                        </p:tav>
                                      </p:tavLst>
                                    </p:anim>
                                  </p:childTnLst>
                                </p:cTn>
                              </p:par>
                              <p:par>
                                <p:cTn id="18" presetID="7"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ppt_x"/>
                                          </p:val>
                                        </p:tav>
                                        <p:tav tm="100000">
                                          <p:val>
                                            <p:strVal val="#ppt_x"/>
                                          </p:val>
                                        </p:tav>
                                      </p:tavLst>
                                    </p:anim>
                                    <p:anim calcmode="lin" valueType="num">
                                      <p:cBhvr additive="base">
                                        <p:cTn id="21" dur="2000" fill="hold"/>
                                        <p:tgtEl>
                                          <p:spTgt spid="7"/>
                                        </p:tgtEl>
                                        <p:attrNameLst>
                                          <p:attrName>ppt_y</p:attrName>
                                        </p:attrNameLst>
                                      </p:cBhvr>
                                      <p:tavLst>
                                        <p:tav tm="0">
                                          <p:val>
                                            <p:strVal val="1+#ppt_h/2"/>
                                          </p:val>
                                        </p:tav>
                                        <p:tav tm="100000">
                                          <p:val>
                                            <p:strVal val="#ppt_y"/>
                                          </p:val>
                                        </p:tav>
                                      </p:tavLst>
                                    </p:anim>
                                  </p:childTnLst>
                                </p:cTn>
                              </p:par>
                              <p:par>
                                <p:cTn id="22" presetID="7"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000" fill="hold"/>
                                        <p:tgtEl>
                                          <p:spTgt spid="9"/>
                                        </p:tgtEl>
                                        <p:attrNameLst>
                                          <p:attrName>ppt_x</p:attrName>
                                        </p:attrNameLst>
                                      </p:cBhvr>
                                      <p:tavLst>
                                        <p:tav tm="0">
                                          <p:val>
                                            <p:strVal val="#ppt_x"/>
                                          </p:val>
                                        </p:tav>
                                        <p:tav tm="100000">
                                          <p:val>
                                            <p:strVal val="#ppt_x"/>
                                          </p:val>
                                        </p:tav>
                                      </p:tavLst>
                                    </p:anim>
                                    <p:anim calcmode="lin" valueType="num">
                                      <p:cBhvr additive="base">
                                        <p:cTn id="25"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fa-IR" sz="3200" dirty="0" smtClean="0">
                <a:solidFill>
                  <a:srgbClr val="FF0000"/>
                </a:solidFill>
                <a:cs typeface="B Nazanin" pitchFamily="2" charset="-78"/>
              </a:rPr>
              <a:t>مرحله 6و7: تعریف تغییرات مطلوب و امکان پذیر و انجام یک اقدام</a:t>
            </a:r>
            <a:br>
              <a:rPr lang="fa-IR" sz="3200" dirty="0" smtClean="0">
                <a:solidFill>
                  <a:srgbClr val="FF0000"/>
                </a:solidFill>
                <a:cs typeface="B Nazanin" pitchFamily="2" charset="-78"/>
              </a:rPr>
            </a:br>
            <a:endParaRPr lang="en-US" sz="3200" dirty="0">
              <a:solidFill>
                <a:srgbClr val="FF0000"/>
              </a:solidFill>
              <a:cs typeface="B Nazanin" pitchFamily="2" charset="-78"/>
            </a:endParaRPr>
          </a:p>
        </p:txBody>
      </p:sp>
      <p:sp>
        <p:nvSpPr>
          <p:cNvPr id="3" name="Content Placeholder 2"/>
          <p:cNvSpPr>
            <a:spLocks noGrp="1"/>
          </p:cNvSpPr>
          <p:nvPr>
            <p:ph idx="1"/>
          </p:nvPr>
        </p:nvSpPr>
        <p:spPr>
          <a:xfrm>
            <a:off x="0" y="1066800"/>
            <a:ext cx="9144000" cy="5791200"/>
          </a:xfrm>
        </p:spPr>
        <p:txBody>
          <a:bodyPr/>
          <a:lstStyle/>
          <a:p>
            <a:pPr algn="just" rtl="1"/>
            <a:r>
              <a:rPr lang="fa-IR" dirty="0" smtClean="0">
                <a:cs typeface="B Nazanin" pitchFamily="2" charset="-78"/>
              </a:rPr>
              <a:t>در این مرحله از امکاناتی که مدل نقشه شناختی فازی در اختیار تحلیل گر قرار می دهد استفاده شده تا مواردی که تحت عنوان چگونگی تغییرات شناسایی می شود بدست آید.</a:t>
            </a:r>
          </a:p>
          <a:p>
            <a:pPr algn="just" rtl="1"/>
            <a:r>
              <a:rPr lang="fa-IR" dirty="0" smtClean="0">
                <a:cs typeface="B Nazanin" pitchFamily="2" charset="-78"/>
              </a:rPr>
              <a:t> سپس اندازه تاثیر آنها بر هر یک از متغیرهای هدف یعنی رضایت مشتریان اینترنتی و غیر اینترنتی سنجیده می شود. </a:t>
            </a:r>
          </a:p>
          <a:p>
            <a:pPr algn="just" rtl="1"/>
            <a:endParaRPr lang="en-US" dirty="0">
              <a:cs typeface="B Nazanin" pitchFamily="2" charset="-78"/>
            </a:endParaRPr>
          </a:p>
        </p:txBody>
      </p:sp>
      <p:graphicFrame>
        <p:nvGraphicFramePr>
          <p:cNvPr id="4" name="Content Placeholder 3"/>
          <p:cNvGraphicFramePr>
            <a:graphicFrameLocks/>
          </p:cNvGraphicFramePr>
          <p:nvPr>
            <p:extLst>
              <p:ext uri="{D42A27DB-BD31-4B8C-83A1-F6EECF244321}">
                <p14:modId xmlns:p14="http://schemas.microsoft.com/office/powerpoint/2010/main" val="2275682614"/>
              </p:ext>
            </p:extLst>
          </p:nvPr>
        </p:nvGraphicFramePr>
        <p:xfrm>
          <a:off x="251520" y="2924944"/>
          <a:ext cx="8229600" cy="3352800"/>
        </p:xfrm>
        <a:graphic>
          <a:graphicData uri="http://schemas.openxmlformats.org/drawingml/2006/table">
            <a:tbl>
              <a:tblPr firstRow="1" bandRow="1">
                <a:tableStyleId>{F5AB1C69-6EDB-4FF4-983F-18BD219EF322}</a:tableStyleId>
              </a:tblPr>
              <a:tblGrid>
                <a:gridCol w="6934200"/>
                <a:gridCol w="1295400"/>
              </a:tblGrid>
              <a:tr h="585537">
                <a:tc>
                  <a:txBody>
                    <a:bodyPr/>
                    <a:lstStyle/>
                    <a:p>
                      <a:pPr algn="ctr" rtl="1"/>
                      <a:r>
                        <a:rPr lang="fa-IR" dirty="0" smtClean="0">
                          <a:cs typeface="B Nazanin" pitchFamily="2" charset="-78"/>
                        </a:rPr>
                        <a:t>نام متغیر(متغیرهای استراتژیک)</a:t>
                      </a:r>
                      <a:endParaRPr lang="en-US" dirty="0">
                        <a:cs typeface="B Nazanin" pitchFamily="2" charset="-78"/>
                      </a:endParaRPr>
                    </a:p>
                  </a:txBody>
                  <a:tcPr/>
                </a:tc>
                <a:tc>
                  <a:txBody>
                    <a:bodyPr/>
                    <a:lstStyle/>
                    <a:p>
                      <a:pPr algn="ctr"/>
                      <a:r>
                        <a:rPr lang="fa-IR" dirty="0" smtClean="0">
                          <a:cs typeface="B Nazanin" pitchFamily="2" charset="-78"/>
                        </a:rPr>
                        <a:t>ردیف     </a:t>
                      </a:r>
                      <a:endParaRPr lang="en-US" dirty="0">
                        <a:cs typeface="B Nazanin" pitchFamily="2" charset="-78"/>
                      </a:endParaRPr>
                    </a:p>
                  </a:txBody>
                  <a:tcPr/>
                </a:tc>
              </a:tr>
              <a:tr h="585537">
                <a:tc>
                  <a:txBody>
                    <a:bodyPr/>
                    <a:lstStyle/>
                    <a:p>
                      <a:pPr algn="r"/>
                      <a:r>
                        <a:rPr lang="fa-IR" dirty="0" smtClean="0">
                          <a:cs typeface="B Nazanin" pitchFamily="2" charset="-78"/>
                        </a:rPr>
                        <a:t>هم راستا بودن سیاست وزارت راه با توسعه حمل و نقل مسافری</a:t>
                      </a:r>
                      <a:endParaRPr lang="en-US" dirty="0">
                        <a:cs typeface="B Nazanin" pitchFamily="2" charset="-78"/>
                      </a:endParaRPr>
                    </a:p>
                  </a:txBody>
                  <a:tcPr/>
                </a:tc>
                <a:tc>
                  <a:txBody>
                    <a:bodyPr/>
                    <a:lstStyle/>
                    <a:p>
                      <a:pPr algn="ctr"/>
                      <a:r>
                        <a:rPr lang="fa-IR" dirty="0" smtClean="0">
                          <a:cs typeface="B Nazanin" pitchFamily="2" charset="-78"/>
                        </a:rPr>
                        <a:t>1</a:t>
                      </a:r>
                      <a:endParaRPr lang="en-US" dirty="0">
                        <a:cs typeface="B Nazanin" pitchFamily="2" charset="-78"/>
                      </a:endParaRPr>
                    </a:p>
                  </a:txBody>
                  <a:tcPr/>
                </a:tc>
              </a:tr>
              <a:tr h="585537">
                <a:tc>
                  <a:txBody>
                    <a:bodyPr/>
                    <a:lstStyle/>
                    <a:p>
                      <a:pPr algn="r"/>
                      <a:r>
                        <a:rPr lang="fa-IR" dirty="0" smtClean="0">
                          <a:cs typeface="B Nazanin" pitchFamily="2" charset="-78"/>
                        </a:rPr>
                        <a:t>میزان تاکید مدیر عامل بر خصوصی سازی</a:t>
                      </a:r>
                      <a:endParaRPr lang="en-US" dirty="0">
                        <a:cs typeface="B Nazanin" pitchFamily="2" charset="-78"/>
                      </a:endParaRPr>
                    </a:p>
                  </a:txBody>
                  <a:tcPr/>
                </a:tc>
                <a:tc>
                  <a:txBody>
                    <a:bodyPr/>
                    <a:lstStyle/>
                    <a:p>
                      <a:pPr algn="ctr"/>
                      <a:r>
                        <a:rPr lang="fa-IR" dirty="0" smtClean="0">
                          <a:cs typeface="B Nazanin" pitchFamily="2" charset="-78"/>
                        </a:rPr>
                        <a:t>2</a:t>
                      </a:r>
                      <a:endParaRPr lang="en-US" dirty="0">
                        <a:cs typeface="B Nazanin" pitchFamily="2" charset="-78"/>
                      </a:endParaRPr>
                    </a:p>
                  </a:txBody>
                  <a:tcPr/>
                </a:tc>
              </a:tr>
              <a:tr h="1010652">
                <a:tc>
                  <a:txBody>
                    <a:bodyPr/>
                    <a:lstStyle/>
                    <a:p>
                      <a:pPr algn="r"/>
                      <a:r>
                        <a:rPr lang="fa-IR" dirty="0" smtClean="0">
                          <a:cs typeface="B Nazanin" pitchFamily="2" charset="-78"/>
                        </a:rPr>
                        <a:t>میزان موافقت معاونت برنامه ریزی و نظارت راهبردی رئیس جمهور با هزینه های برآوردی رجا</a:t>
                      </a:r>
                      <a:endParaRPr lang="en-US" dirty="0">
                        <a:cs typeface="B Nazanin" pitchFamily="2" charset="-78"/>
                      </a:endParaRPr>
                    </a:p>
                  </a:txBody>
                  <a:tcPr/>
                </a:tc>
                <a:tc>
                  <a:txBody>
                    <a:bodyPr/>
                    <a:lstStyle/>
                    <a:p>
                      <a:pPr algn="ctr"/>
                      <a:r>
                        <a:rPr lang="fa-IR" dirty="0" smtClean="0">
                          <a:cs typeface="B Nazanin" pitchFamily="2" charset="-78"/>
                        </a:rPr>
                        <a:t>3</a:t>
                      </a:r>
                      <a:endParaRPr lang="en-US" dirty="0">
                        <a:cs typeface="B Nazanin" pitchFamily="2" charset="-78"/>
                      </a:endParaRPr>
                    </a:p>
                  </a:txBody>
                  <a:tcPr/>
                </a:tc>
              </a:tr>
              <a:tr h="585537">
                <a:tc>
                  <a:txBody>
                    <a:bodyPr/>
                    <a:lstStyle/>
                    <a:p>
                      <a:pPr algn="r"/>
                      <a:r>
                        <a:rPr lang="fa-IR" dirty="0" smtClean="0">
                          <a:cs typeface="B Nazanin" pitchFamily="2" charset="-78"/>
                        </a:rPr>
                        <a:t>یارانه دولتی ارائه شده برای فروش بلیط قطار</a:t>
                      </a:r>
                      <a:endParaRPr lang="en-US" dirty="0">
                        <a:cs typeface="B Nazanin" pitchFamily="2" charset="-78"/>
                      </a:endParaRPr>
                    </a:p>
                  </a:txBody>
                  <a:tcPr/>
                </a:tc>
                <a:tc>
                  <a:txBody>
                    <a:bodyPr/>
                    <a:lstStyle/>
                    <a:p>
                      <a:pPr algn="ctr"/>
                      <a:r>
                        <a:rPr lang="fa-IR" dirty="0" smtClean="0">
                          <a:cs typeface="B Nazanin" pitchFamily="2" charset="-78"/>
                        </a:rPr>
                        <a:t>4</a:t>
                      </a:r>
                      <a:endParaRPr lang="en-US" dirty="0">
                        <a:cs typeface="B Nazanin" pitchFamily="2" charset="-78"/>
                      </a:endParaRPr>
                    </a:p>
                  </a:txBody>
                  <a:tcPr/>
                </a:tc>
              </a:tr>
            </a:tbl>
          </a:graphicData>
        </a:graphic>
      </p:graphicFrame>
    </p:spTree>
    <p:extLst>
      <p:ext uri="{BB962C8B-B14F-4D97-AF65-F5344CB8AC3E}">
        <p14:creationId xmlns:p14="http://schemas.microsoft.com/office/powerpoint/2010/main" val="4193227981"/>
      </p:ext>
    </p:extLst>
  </p:cSld>
  <p:clrMapOvr>
    <a:masterClrMapping/>
  </p:clrMapOvr>
  <p:transition>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a:bodyPr>
          <a:lstStyle/>
          <a:p>
            <a:pPr algn="ctr"/>
            <a:r>
              <a:rPr lang="fa-IR" dirty="0" smtClean="0">
                <a:solidFill>
                  <a:srgbClr val="FF0000"/>
                </a:solidFill>
                <a:cs typeface="B Nazanin" pitchFamily="2" charset="-78"/>
              </a:rPr>
              <a:t>نحوه محاسبه تاثیر متغیر های غیر مستقیم بر هدف</a:t>
            </a:r>
            <a:endParaRPr lang="en-US" dirty="0">
              <a:solidFill>
                <a:srgbClr val="FF0000"/>
              </a:solidFill>
              <a:cs typeface="B Nazanin"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991600" cy="4525963"/>
              </a:xfrm>
              <a:noFill/>
            </p:spPr>
            <p:txBody>
              <a:bodyPr>
                <a:normAutofit/>
              </a:bodyPr>
              <a:lstStyle/>
              <a:p>
                <a:pPr marL="0" indent="0" algn="just" rtl="1">
                  <a:buNone/>
                </a:pPr>
                <a:r>
                  <a:rPr lang="fa-IR" sz="2800" b="1" dirty="0" smtClean="0">
                    <a:solidFill>
                      <a:schemeClr val="tx1"/>
                    </a:solidFill>
                    <a:cs typeface="B Nazanin" pitchFamily="2" charset="-78"/>
                  </a:rPr>
                  <a:t>اگر</a:t>
                </a:r>
                <a:r>
                  <a:rPr lang="en-US" sz="2800" b="1" dirty="0" smtClean="0">
                    <a:solidFill>
                      <a:schemeClr val="tx1"/>
                    </a:solidFill>
                    <a:cs typeface="B Nazanin" pitchFamily="2" charset="-78"/>
                  </a:rPr>
                  <a:t>(</a:t>
                </a:r>
                <a:r>
                  <a:rPr lang="en-US" sz="2800" b="1" dirty="0" err="1" smtClean="0">
                    <a:solidFill>
                      <a:schemeClr val="tx1"/>
                    </a:solidFill>
                    <a:cs typeface="B Nazanin" pitchFamily="2" charset="-78"/>
                  </a:rPr>
                  <a:t>Ci,Cj</a:t>
                </a:r>
                <a:r>
                  <a:rPr lang="en-US" sz="2800" b="1" dirty="0" smtClean="0">
                    <a:solidFill>
                      <a:schemeClr val="tx1"/>
                    </a:solidFill>
                    <a:cs typeface="B Nazanin" pitchFamily="2" charset="-78"/>
                  </a:rPr>
                  <a:t>)</a:t>
                </a:r>
                <a14:m>
                  <m:oMath xmlns:m="http://schemas.openxmlformats.org/officeDocument/2006/math">
                    <m:sSub>
                      <m:sSubPr>
                        <m:ctrlPr>
                          <a:rPr lang="fa-IR" sz="2800" b="1" i="1" smtClean="0">
                            <a:solidFill>
                              <a:schemeClr val="tx1"/>
                            </a:solidFill>
                            <a:latin typeface="Cambria Math"/>
                          </a:rPr>
                        </m:ctrlPr>
                      </m:sSubPr>
                      <m:e>
                        <m:r>
                          <a:rPr lang="en-US" sz="2800" b="1" i="1" smtClean="0">
                            <a:solidFill>
                              <a:schemeClr val="tx1"/>
                            </a:solidFill>
                            <a:latin typeface="Cambria Math"/>
                          </a:rPr>
                          <m:t>𝑰</m:t>
                        </m:r>
                      </m:e>
                      <m:sub>
                        <m:r>
                          <a:rPr lang="en-US" sz="2800" b="1" i="1" smtClean="0">
                            <a:solidFill>
                              <a:schemeClr val="tx1"/>
                            </a:solidFill>
                            <a:latin typeface="Cambria Math"/>
                          </a:rPr>
                          <m:t>𝒓</m:t>
                        </m:r>
                      </m:sub>
                    </m:sSub>
                  </m:oMath>
                </a14:m>
                <a:r>
                  <a:rPr lang="fa-IR" sz="2800" b="1" dirty="0" smtClean="0">
                    <a:solidFill>
                      <a:schemeClr val="tx1"/>
                    </a:solidFill>
                    <a:cs typeface="B Nazanin" pitchFamily="2" charset="-78"/>
                  </a:rPr>
                  <a:t>  نشان دهنده میزان تاثیر غیر مستقیم </a:t>
                </a:r>
                <a:r>
                  <a:rPr lang="en-US" sz="2800" b="1" dirty="0" err="1" smtClean="0">
                    <a:solidFill>
                      <a:schemeClr val="tx1"/>
                    </a:solidFill>
                    <a:cs typeface="B Nazanin" pitchFamily="2" charset="-78"/>
                  </a:rPr>
                  <a:t>Ci</a:t>
                </a:r>
                <a:r>
                  <a:rPr lang="fa-IR" sz="2800" b="1" dirty="0" smtClean="0">
                    <a:solidFill>
                      <a:schemeClr val="tx1"/>
                    </a:solidFill>
                    <a:cs typeface="B Nazanin" pitchFamily="2" charset="-78"/>
                  </a:rPr>
                  <a:t> بر </a:t>
                </a:r>
                <a:r>
                  <a:rPr lang="en-US" sz="2800" b="1" dirty="0" err="1" smtClean="0">
                    <a:solidFill>
                      <a:schemeClr val="tx1"/>
                    </a:solidFill>
                    <a:cs typeface="B Nazanin" pitchFamily="2" charset="-78"/>
                  </a:rPr>
                  <a:t>Cj</a:t>
                </a:r>
                <a:r>
                  <a:rPr lang="fa-IR" sz="2800" b="1" dirty="0" smtClean="0">
                    <a:solidFill>
                      <a:schemeClr val="tx1"/>
                    </a:solidFill>
                    <a:cs typeface="B Nazanin" pitchFamily="2" charset="-78"/>
                  </a:rPr>
                  <a:t> در مسیر </a:t>
                </a:r>
                <a:r>
                  <a:rPr lang="en-US" sz="2800" b="1" dirty="0" smtClean="0">
                    <a:solidFill>
                      <a:schemeClr val="tx1"/>
                    </a:solidFill>
                    <a:cs typeface="B Nazanin" pitchFamily="2" charset="-78"/>
                  </a:rPr>
                  <a:t>r</a:t>
                </a:r>
                <a:r>
                  <a:rPr lang="fa-IR" sz="2800" b="1" dirty="0" smtClean="0">
                    <a:solidFill>
                      <a:schemeClr val="tx1"/>
                    </a:solidFill>
                    <a:cs typeface="B Nazanin" pitchFamily="2" charset="-78"/>
                  </a:rPr>
                  <a:t> ام باشد، برای محاسبه تاثیر نهایی </a:t>
                </a:r>
                <a:r>
                  <a:rPr lang="en-US" sz="2800" b="1" dirty="0" err="1">
                    <a:solidFill>
                      <a:schemeClr val="tx1"/>
                    </a:solidFill>
                    <a:cs typeface="B Nazanin" pitchFamily="2" charset="-78"/>
                  </a:rPr>
                  <a:t>Ci</a:t>
                </a:r>
                <a:r>
                  <a:rPr lang="fa-IR" sz="2800" b="1" dirty="0">
                    <a:solidFill>
                      <a:schemeClr val="tx1"/>
                    </a:solidFill>
                    <a:cs typeface="B Nazanin" pitchFamily="2" charset="-78"/>
                  </a:rPr>
                  <a:t> بر </a:t>
                </a:r>
                <a:r>
                  <a:rPr lang="en-US" sz="2800" b="1" dirty="0" err="1" smtClean="0">
                    <a:solidFill>
                      <a:schemeClr val="tx1"/>
                    </a:solidFill>
                    <a:cs typeface="B Nazanin" pitchFamily="2" charset="-78"/>
                  </a:rPr>
                  <a:t>Cj</a:t>
                </a:r>
                <a:r>
                  <a:rPr lang="fa-IR" sz="2800" b="1" dirty="0" smtClean="0">
                    <a:solidFill>
                      <a:schemeClr val="tx1"/>
                    </a:solidFill>
                    <a:cs typeface="B Nazanin" pitchFamily="2" charset="-78"/>
                  </a:rPr>
                  <a:t> ، ابتدا به تعیین کوچکترین مقدار </a:t>
                </a:r>
                <a:r>
                  <a:rPr lang="en-US" sz="2800" b="1" dirty="0" smtClean="0">
                    <a:solidFill>
                      <a:schemeClr val="tx1"/>
                    </a:solidFill>
                    <a:cs typeface="B Nazanin" pitchFamily="2" charset="-78"/>
                  </a:rPr>
                  <a:t>e(Cp,Cp+1)</a:t>
                </a:r>
                <a:r>
                  <a:rPr lang="fa-IR" sz="2800" b="1" dirty="0" smtClean="0">
                    <a:solidFill>
                      <a:schemeClr val="tx1"/>
                    </a:solidFill>
                    <a:cs typeface="B Nazanin" pitchFamily="2" charset="-78"/>
                  </a:rPr>
                  <a:t> در تک تک مسیرها می پردازیم. </a:t>
                </a:r>
                <a:r>
                  <a:rPr lang="en-US" sz="2800" b="1" dirty="0">
                    <a:solidFill>
                      <a:schemeClr val="tx1"/>
                    </a:solidFill>
                    <a:cs typeface="B Nazanin" pitchFamily="2" charset="-78"/>
                  </a:rPr>
                  <a:t>e(Cp,Cp+1</a:t>
                </a:r>
                <a:r>
                  <a:rPr lang="en-US" sz="2800" b="1" dirty="0" smtClean="0">
                    <a:solidFill>
                      <a:schemeClr val="tx1"/>
                    </a:solidFill>
                    <a:cs typeface="B Nazanin" pitchFamily="2" charset="-78"/>
                  </a:rPr>
                  <a:t>)</a:t>
                </a:r>
                <a:r>
                  <a:rPr lang="fa-IR" sz="2800" b="1" dirty="0" smtClean="0">
                    <a:solidFill>
                      <a:schemeClr val="tx1"/>
                    </a:solidFill>
                    <a:cs typeface="B Nazanin" pitchFamily="2" charset="-78"/>
                  </a:rPr>
                  <a:t> وزن روابط علی میان دو متغیر متوالی </a:t>
                </a:r>
                <a:r>
                  <a:rPr lang="en-US" sz="2800" b="1" dirty="0" smtClean="0">
                    <a:solidFill>
                      <a:schemeClr val="tx1"/>
                    </a:solidFill>
                    <a:cs typeface="B Nazanin" pitchFamily="2" charset="-78"/>
                  </a:rPr>
                  <a:t>p</a:t>
                </a:r>
                <a:r>
                  <a:rPr lang="fa-IR" sz="2800" b="1" dirty="0" smtClean="0">
                    <a:solidFill>
                      <a:schemeClr val="tx1"/>
                    </a:solidFill>
                    <a:cs typeface="B Nazanin" pitchFamily="2" charset="-78"/>
                  </a:rPr>
                  <a:t>ام و </a:t>
                </a:r>
                <a:r>
                  <a:rPr lang="en-US" sz="2800" b="1" dirty="0" smtClean="0">
                    <a:solidFill>
                      <a:schemeClr val="tx1"/>
                    </a:solidFill>
                    <a:cs typeface="B Nazanin" pitchFamily="2" charset="-78"/>
                  </a:rPr>
                  <a:t>p+1</a:t>
                </a:r>
                <a:r>
                  <a:rPr lang="fa-IR" sz="2800" b="1" dirty="0" smtClean="0">
                    <a:solidFill>
                      <a:schemeClr val="tx1"/>
                    </a:solidFill>
                    <a:cs typeface="B Nazanin" pitchFamily="2" charset="-78"/>
                  </a:rPr>
                  <a:t> ام است که میان دو متغیر </a:t>
                </a:r>
                <a:r>
                  <a:rPr lang="en-US" sz="2800" b="1" dirty="0" smtClean="0">
                    <a:solidFill>
                      <a:schemeClr val="tx1"/>
                    </a:solidFill>
                    <a:cs typeface="B Nazanin" pitchFamily="2" charset="-78"/>
                  </a:rPr>
                  <a:t>j</a:t>
                </a:r>
                <a:r>
                  <a:rPr lang="fa-IR" sz="2800" b="1" dirty="0" smtClean="0">
                    <a:solidFill>
                      <a:schemeClr val="tx1"/>
                    </a:solidFill>
                    <a:cs typeface="B Nazanin" pitchFamily="2" charset="-78"/>
                  </a:rPr>
                  <a:t>و</a:t>
                </a:r>
                <a:r>
                  <a:rPr lang="en-US" sz="2800" b="1" dirty="0" smtClean="0">
                    <a:solidFill>
                      <a:schemeClr val="tx1"/>
                    </a:solidFill>
                    <a:cs typeface="B Nazanin" pitchFamily="2" charset="-78"/>
                  </a:rPr>
                  <a:t>i</a:t>
                </a:r>
                <a:r>
                  <a:rPr lang="fa-IR" sz="2800" b="1" dirty="0" smtClean="0">
                    <a:solidFill>
                      <a:schemeClr val="tx1"/>
                    </a:solidFill>
                    <a:cs typeface="B Nazanin" pitchFamily="2" charset="-78"/>
                  </a:rPr>
                  <a:t> در مسیر </a:t>
                </a:r>
                <a:r>
                  <a:rPr lang="en-US" sz="2800" b="1" dirty="0" smtClean="0">
                    <a:solidFill>
                      <a:schemeClr val="tx1"/>
                    </a:solidFill>
                    <a:cs typeface="B Nazanin" pitchFamily="2" charset="-78"/>
                  </a:rPr>
                  <a:t>r</a:t>
                </a:r>
                <a:r>
                  <a:rPr lang="fa-IR" sz="2800" b="1" dirty="0" smtClean="0">
                    <a:solidFill>
                      <a:schemeClr val="tx1"/>
                    </a:solidFill>
                    <a:cs typeface="B Nazanin" pitchFamily="2" charset="-78"/>
                  </a:rPr>
                  <a:t> ام قرار دارند.</a:t>
                </a:r>
              </a:p>
              <a:p>
                <a:pPr marL="0" indent="0" algn="just" rtl="1">
                  <a:buNone/>
                </a:pPr>
                <a:endParaRPr lang="fa-IR" sz="2800" b="1" dirty="0">
                  <a:cs typeface="B Nazanin" pitchFamily="2" charset="-78"/>
                </a:endParaRPr>
              </a:p>
              <a:p>
                <a:pPr marL="0" indent="0" algn="just">
                  <a:buNone/>
                </a:pPr>
                <a:endParaRPr lang="fa-IR" sz="2800" dirty="0" smtClean="0">
                  <a:cs typeface="B Nazanin" pitchFamily="2" charset="-78"/>
                </a:endParaRPr>
              </a:p>
              <a:p>
                <a:pPr marL="0" indent="0" algn="just">
                  <a:buNone/>
                </a:pPr>
                <a:r>
                  <a:rPr lang="fa-IR" sz="2800" dirty="0" smtClean="0">
                    <a:cs typeface="B Nazanin" pitchFamily="2" charset="-78"/>
                  </a:rPr>
                  <a:t>سپس </a:t>
                </a:r>
                <a:r>
                  <a:rPr lang="fa-IR" sz="2800" dirty="0">
                    <a:cs typeface="B Nazanin" pitchFamily="2" charset="-78"/>
                  </a:rPr>
                  <a:t>طبق معادله زیر بزرگترین مقدار</a:t>
                </a:r>
                <a:r>
                  <a:rPr lang="en-US" sz="2800" dirty="0">
                    <a:cs typeface="B Nazanin" pitchFamily="2" charset="-78"/>
                  </a:rPr>
                  <a:t>(</a:t>
                </a:r>
                <a:r>
                  <a:rPr lang="en-US" sz="2800" dirty="0" err="1">
                    <a:cs typeface="B Nazanin" pitchFamily="2" charset="-78"/>
                  </a:rPr>
                  <a:t>Ci,Cj</a:t>
                </a:r>
                <a:r>
                  <a:rPr lang="en-US" sz="2800" dirty="0">
                    <a:cs typeface="B Nazanin" pitchFamily="2" charset="-78"/>
                  </a:rPr>
                  <a:t>)</a:t>
                </a:r>
                <a14:m>
                  <m:oMath xmlns:m="http://schemas.openxmlformats.org/officeDocument/2006/math">
                    <m:sSub>
                      <m:sSubPr>
                        <m:ctrlPr>
                          <a:rPr lang="fa-IR" sz="2800" i="1">
                            <a:latin typeface="Cambria Math"/>
                          </a:rPr>
                        </m:ctrlPr>
                      </m:sSubPr>
                      <m:e>
                        <m:r>
                          <a:rPr lang="en-US" sz="2800" i="1">
                            <a:latin typeface="Cambria Math"/>
                          </a:rPr>
                          <m:t>𝐼</m:t>
                        </m:r>
                      </m:e>
                      <m:sub>
                        <m:r>
                          <a:rPr lang="en-US" sz="2800" i="1">
                            <a:latin typeface="Cambria Math"/>
                          </a:rPr>
                          <m:t>𝑟</m:t>
                        </m:r>
                      </m:sub>
                    </m:sSub>
                  </m:oMath>
                </a14:m>
                <a:r>
                  <a:rPr lang="fa-IR" sz="2800" dirty="0">
                    <a:cs typeface="B Nazanin" pitchFamily="2" charset="-78"/>
                  </a:rPr>
                  <a:t> را از میان </a:t>
                </a:r>
                <a:r>
                  <a:rPr lang="en-US" sz="2800" dirty="0">
                    <a:cs typeface="B Nazanin" pitchFamily="2" charset="-78"/>
                  </a:rPr>
                  <a:t>m</a:t>
                </a:r>
                <a:r>
                  <a:rPr lang="fa-IR" sz="2800" dirty="0">
                    <a:cs typeface="B Nazanin" pitchFamily="2" charset="-78"/>
                  </a:rPr>
                  <a:t> مسیر ممکن را بعنوان اثر نهایی </a:t>
                </a:r>
                <a:r>
                  <a:rPr lang="en-US" sz="2800" dirty="0" err="1">
                    <a:cs typeface="B Nazanin" pitchFamily="2" charset="-78"/>
                  </a:rPr>
                  <a:t>Ci</a:t>
                </a:r>
                <a:r>
                  <a:rPr lang="fa-IR" sz="2800" dirty="0">
                    <a:cs typeface="B Nazanin" pitchFamily="2" charset="-78"/>
                  </a:rPr>
                  <a:t> بر </a:t>
                </a:r>
                <a:r>
                  <a:rPr lang="en-US" sz="2800" dirty="0" err="1">
                    <a:cs typeface="B Nazanin" pitchFamily="2" charset="-78"/>
                  </a:rPr>
                  <a:t>Cj</a:t>
                </a:r>
                <a:r>
                  <a:rPr lang="fa-IR" sz="2800" dirty="0">
                    <a:cs typeface="B Nazanin" pitchFamily="2" charset="-78"/>
                  </a:rPr>
                  <a:t> یعنی</a:t>
                </a:r>
                <a:r>
                  <a:rPr lang="en-US" sz="2800" dirty="0">
                    <a:cs typeface="B Nazanin" pitchFamily="2" charset="-78"/>
                  </a:rPr>
                  <a:t> T(</a:t>
                </a:r>
                <a:r>
                  <a:rPr lang="en-US" sz="2800" dirty="0" err="1">
                    <a:cs typeface="B Nazanin" pitchFamily="2" charset="-78"/>
                  </a:rPr>
                  <a:t>Ci,Cj</a:t>
                </a:r>
                <a:r>
                  <a:rPr lang="en-US" sz="2800" dirty="0">
                    <a:cs typeface="B Nazanin" pitchFamily="2" charset="-78"/>
                  </a:rPr>
                  <a:t>)</a:t>
                </a:r>
                <a:r>
                  <a:rPr lang="fa-IR" sz="2800" dirty="0">
                    <a:cs typeface="B Nazanin" pitchFamily="2" charset="-78"/>
                  </a:rPr>
                  <a:t> در نظر می گیریم:</a:t>
                </a:r>
              </a:p>
              <a:p>
                <a:pPr marL="0" indent="0" algn="just" rtl="1">
                  <a:buNone/>
                </a:pPr>
                <a:endParaRPr lang="en-US" sz="2800" b="1" dirty="0">
                  <a:solidFill>
                    <a:schemeClr val="tx1"/>
                  </a:solidFill>
                  <a:cs typeface="B Nazanin"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991600" cy="4525963"/>
              </a:xfrm>
              <a:blipFill rotWithShape="1">
                <a:blip r:embed="rId2"/>
                <a:stretch>
                  <a:fillRect l="-2373" t="-2561" r="-1424"/>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srcRect/>
          <a:stretch>
            <a:fillRect/>
          </a:stretch>
        </p:blipFill>
        <p:spPr bwMode="auto">
          <a:xfrm>
            <a:off x="252264" y="3870920"/>
            <a:ext cx="8484973" cy="609600"/>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1187624" y="5835352"/>
            <a:ext cx="6265333" cy="762000"/>
          </a:xfrm>
          <a:prstGeom prst="rect">
            <a:avLst/>
          </a:prstGeom>
          <a:noFill/>
          <a:ln w="9525">
            <a:noFill/>
            <a:miter lim="800000"/>
            <a:headEnd/>
            <a:tailEnd/>
          </a:ln>
          <a:effectLst/>
        </p:spPr>
      </p:pic>
    </p:spTree>
    <p:extLst>
      <p:ext uri="{BB962C8B-B14F-4D97-AF65-F5344CB8AC3E}">
        <p14:creationId xmlns:p14="http://schemas.microsoft.com/office/powerpoint/2010/main" val="2887719956"/>
      </p:ext>
    </p:extLst>
  </p:cSld>
  <p:clrMapOvr>
    <a:masterClrMapping/>
  </p:clrMapOvr>
  <p:transition>
    <p:push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Autofit/>
          </a:bodyPr>
          <a:lstStyle/>
          <a:p>
            <a:r>
              <a:rPr lang="en-GB" sz="3200" b="1" dirty="0" smtClean="0">
                <a:solidFill>
                  <a:srgbClr val="FF0000"/>
                </a:solidFill>
              </a:rPr>
              <a:t>The total effect of concepts</a:t>
            </a:r>
            <a:r>
              <a:rPr lang="fa-IR" sz="3200" b="1" dirty="0" smtClean="0">
                <a:solidFill>
                  <a:srgbClr val="FF0000"/>
                </a:solidFill>
              </a:rPr>
              <a:t/>
            </a:r>
            <a:br>
              <a:rPr lang="fa-IR" sz="3200" b="1" dirty="0" smtClean="0">
                <a:solidFill>
                  <a:srgbClr val="FF0000"/>
                </a:solidFill>
              </a:rPr>
            </a:br>
            <a:r>
              <a:rPr lang="en-GB" sz="3200" b="1" dirty="0" smtClean="0">
                <a:solidFill>
                  <a:srgbClr val="FF0000"/>
                </a:solidFill>
              </a:rPr>
              <a:t> on customers’ satisfaction</a:t>
            </a:r>
            <a:endParaRPr lang="en-GB" sz="3200" b="1" dirty="0">
              <a:solidFill>
                <a:srgbClr val="FF0000"/>
              </a:solidFill>
            </a:endParaRPr>
          </a:p>
        </p:txBody>
      </p:sp>
      <p:pic>
        <p:nvPicPr>
          <p:cNvPr id="11266" name="Picture 2"/>
          <p:cNvPicPr>
            <a:picLocks noChangeAspect="1" noChangeArrowheads="1"/>
          </p:cNvPicPr>
          <p:nvPr/>
        </p:nvPicPr>
        <p:blipFill>
          <a:blip r:embed="rId2"/>
          <a:srcRect/>
          <a:stretch>
            <a:fillRect/>
          </a:stretch>
        </p:blipFill>
        <p:spPr bwMode="auto">
          <a:xfrm>
            <a:off x="427758" y="1981200"/>
            <a:ext cx="8487642" cy="4419601"/>
          </a:xfrm>
          <a:prstGeom prst="rect">
            <a:avLst/>
          </a:prstGeom>
          <a:noFill/>
          <a:ln w="9525">
            <a:noFill/>
            <a:miter lim="800000"/>
            <a:headEnd/>
            <a:tailEnd/>
          </a:ln>
          <a:effectLst/>
        </p:spPr>
      </p:pic>
    </p:spTree>
    <p:extLst>
      <p:ext uri="{BB962C8B-B14F-4D97-AF65-F5344CB8AC3E}">
        <p14:creationId xmlns:p14="http://schemas.microsoft.com/office/powerpoint/2010/main" val="3420105125"/>
      </p:ext>
    </p:extLst>
  </p:cSld>
  <p:clrMapOvr>
    <a:masterClrMapping/>
  </p:clrMapOvr>
  <p:transition>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Autofit/>
          </a:bodyPr>
          <a:lstStyle/>
          <a:p>
            <a:r>
              <a:rPr lang="en-GB" sz="3200" b="1" dirty="0" smtClean="0">
                <a:solidFill>
                  <a:srgbClr val="FF0000"/>
                </a:solidFill>
              </a:rPr>
              <a:t>The total effect of concepts</a:t>
            </a:r>
            <a:r>
              <a:rPr lang="fa-IR" sz="3200" b="1" dirty="0" smtClean="0">
                <a:solidFill>
                  <a:srgbClr val="FF0000"/>
                </a:solidFill>
              </a:rPr>
              <a:t/>
            </a:r>
            <a:br>
              <a:rPr lang="fa-IR" sz="3200" b="1" dirty="0" smtClean="0">
                <a:solidFill>
                  <a:srgbClr val="FF0000"/>
                </a:solidFill>
              </a:rPr>
            </a:br>
            <a:r>
              <a:rPr lang="en-GB" sz="3200" b="1" dirty="0" smtClean="0">
                <a:solidFill>
                  <a:srgbClr val="FF0000"/>
                </a:solidFill>
              </a:rPr>
              <a:t> on customers’ satisfaction</a:t>
            </a:r>
            <a:endParaRPr lang="en-GB" sz="3200" b="1" dirty="0">
              <a:solidFill>
                <a:srgbClr val="FF0000"/>
              </a:solidFill>
            </a:endParaRPr>
          </a:p>
        </p:txBody>
      </p:sp>
      <p:pic>
        <p:nvPicPr>
          <p:cNvPr id="12290" name="Picture 2"/>
          <p:cNvPicPr>
            <a:picLocks noChangeAspect="1" noChangeArrowheads="1"/>
          </p:cNvPicPr>
          <p:nvPr/>
        </p:nvPicPr>
        <p:blipFill>
          <a:blip r:embed="rId2"/>
          <a:srcRect/>
          <a:stretch>
            <a:fillRect/>
          </a:stretch>
        </p:blipFill>
        <p:spPr bwMode="auto">
          <a:xfrm>
            <a:off x="304800" y="2771775"/>
            <a:ext cx="8507742" cy="195262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304800" y="1828800"/>
            <a:ext cx="8496300" cy="990600"/>
          </a:xfrm>
          <a:prstGeom prst="rect">
            <a:avLst/>
          </a:prstGeom>
          <a:noFill/>
          <a:ln w="9525">
            <a:noFill/>
            <a:miter lim="800000"/>
            <a:headEnd/>
            <a:tailEnd/>
          </a:ln>
          <a:effectLst/>
        </p:spPr>
      </p:pic>
    </p:spTree>
    <p:extLst>
      <p:ext uri="{BB962C8B-B14F-4D97-AF65-F5344CB8AC3E}">
        <p14:creationId xmlns:p14="http://schemas.microsoft.com/office/powerpoint/2010/main" val="4212205412"/>
      </p:ext>
    </p:extLst>
  </p:cSld>
  <p:clrMapOvr>
    <a:masterClrMapping/>
  </p:clrMapOvr>
  <p:transition>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04800" y="2857500"/>
            <a:ext cx="8458200" cy="2552700"/>
          </a:xfrm>
          <a:prstGeom prst="rect">
            <a:avLst/>
          </a:prstGeom>
          <a:noFill/>
          <a:ln w="9525">
            <a:noFill/>
            <a:miter lim="800000"/>
            <a:headEnd/>
            <a:tailEnd/>
          </a:ln>
          <a:effectLst/>
        </p:spPr>
      </p:pic>
      <p:sp>
        <p:nvSpPr>
          <p:cNvPr id="5" name="Title 1"/>
          <p:cNvSpPr>
            <a:spLocks noGrp="1"/>
          </p:cNvSpPr>
          <p:nvPr>
            <p:ph type="title"/>
          </p:nvPr>
        </p:nvSpPr>
        <p:spPr>
          <a:xfrm>
            <a:off x="304800" y="274638"/>
            <a:ext cx="8382000" cy="1143000"/>
          </a:xfrm>
        </p:spPr>
        <p:txBody>
          <a:bodyPr>
            <a:noAutofit/>
          </a:bodyPr>
          <a:lstStyle/>
          <a:p>
            <a:r>
              <a:rPr lang="en-GB" sz="3200" b="1" dirty="0" smtClean="0">
                <a:solidFill>
                  <a:srgbClr val="FF0000"/>
                </a:solidFill>
              </a:rPr>
              <a:t>The total effect of concepts</a:t>
            </a:r>
            <a:r>
              <a:rPr lang="fa-IR" sz="3200" b="1" dirty="0" smtClean="0">
                <a:solidFill>
                  <a:srgbClr val="FF0000"/>
                </a:solidFill>
              </a:rPr>
              <a:t/>
            </a:r>
            <a:br>
              <a:rPr lang="fa-IR" sz="3200" b="1" dirty="0" smtClean="0">
                <a:solidFill>
                  <a:srgbClr val="FF0000"/>
                </a:solidFill>
              </a:rPr>
            </a:br>
            <a:r>
              <a:rPr lang="en-GB" sz="3200" b="1" dirty="0" smtClean="0">
                <a:solidFill>
                  <a:srgbClr val="FF0000"/>
                </a:solidFill>
              </a:rPr>
              <a:t> on customers’ satisfaction</a:t>
            </a:r>
            <a:endParaRPr lang="en-GB" sz="3200" b="1" dirty="0">
              <a:solidFill>
                <a:srgbClr val="FF0000"/>
              </a:solidFill>
            </a:endParaRPr>
          </a:p>
        </p:txBody>
      </p:sp>
      <p:pic>
        <p:nvPicPr>
          <p:cNvPr id="6" name="Picture 3"/>
          <p:cNvPicPr>
            <a:picLocks noChangeAspect="1" noChangeArrowheads="1"/>
          </p:cNvPicPr>
          <p:nvPr/>
        </p:nvPicPr>
        <p:blipFill>
          <a:blip r:embed="rId3"/>
          <a:srcRect/>
          <a:stretch>
            <a:fillRect/>
          </a:stretch>
        </p:blipFill>
        <p:spPr bwMode="auto">
          <a:xfrm>
            <a:off x="304800" y="1828800"/>
            <a:ext cx="8496300" cy="990600"/>
          </a:xfrm>
          <a:prstGeom prst="rect">
            <a:avLst/>
          </a:prstGeom>
          <a:noFill/>
          <a:ln w="9525">
            <a:noFill/>
            <a:miter lim="800000"/>
            <a:headEnd/>
            <a:tailEnd/>
          </a:ln>
          <a:effectLst/>
        </p:spPr>
      </p:pic>
    </p:spTree>
    <p:extLst>
      <p:ext uri="{BB962C8B-B14F-4D97-AF65-F5344CB8AC3E}">
        <p14:creationId xmlns:p14="http://schemas.microsoft.com/office/powerpoint/2010/main" val="3965532750"/>
      </p:ext>
    </p:extLst>
  </p:cSld>
  <p:clrMapOvr>
    <a:masterClrMapping/>
  </p:clrMapOvr>
  <p:transition>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pPr algn="ctr"/>
            <a:r>
              <a:rPr lang="fa-IR" dirty="0" smtClean="0"/>
              <a:t>موضوعات پیش روی </a:t>
            </a:r>
            <a:r>
              <a:rPr lang="en-US" dirty="0" smtClean="0"/>
              <a:t>SSM</a:t>
            </a:r>
            <a:endParaRPr lang="en-US" dirty="0"/>
          </a:p>
        </p:txBody>
      </p:sp>
      <p:sp>
        <p:nvSpPr>
          <p:cNvPr id="3" name="Content Placeholder 2"/>
          <p:cNvSpPr>
            <a:spLocks noGrp="1"/>
          </p:cNvSpPr>
          <p:nvPr>
            <p:ph sz="quarter" idx="1"/>
          </p:nvPr>
        </p:nvSpPr>
        <p:spPr/>
        <p:txBody>
          <a:bodyPr/>
          <a:lstStyle/>
          <a:p>
            <a:pPr algn="justLow"/>
            <a:r>
              <a:rPr lang="fa-IR" dirty="0">
                <a:cs typeface="B Nazanin" pitchFamily="2" charset="-78"/>
              </a:rPr>
              <a:t>بعضی از محققین استفاده از </a:t>
            </a:r>
            <a:r>
              <a:rPr lang="en-US" dirty="0">
                <a:cs typeface="B Nazanin" pitchFamily="2" charset="-78"/>
              </a:rPr>
              <a:t>SSM</a:t>
            </a:r>
            <a:r>
              <a:rPr lang="fa-IR" dirty="0">
                <a:cs typeface="B Nazanin" pitchFamily="2" charset="-78"/>
              </a:rPr>
              <a:t> با رویکردهای مدلسازی ساختاریافته­تر </a:t>
            </a:r>
            <a:r>
              <a:rPr lang="fa-IR" dirty="0" smtClean="0">
                <a:cs typeface="B Nazanin" pitchFamily="2" charset="-78"/>
              </a:rPr>
              <a:t>در </a:t>
            </a:r>
            <a:r>
              <a:rPr lang="fa-IR" dirty="0">
                <a:cs typeface="B Nazanin" pitchFamily="2" charset="-78"/>
              </a:rPr>
              <a:t>اصطلاح </a:t>
            </a:r>
            <a:r>
              <a:rPr lang="fa-IR" dirty="0" smtClean="0">
                <a:cs typeface="B Nazanin" pitchFamily="2" charset="-78"/>
              </a:rPr>
              <a:t>ترکیبی نرم </a:t>
            </a:r>
            <a:r>
              <a:rPr lang="fa-IR" dirty="0">
                <a:cs typeface="B Nazanin" pitchFamily="2" charset="-78"/>
              </a:rPr>
              <a:t>با سخت بررسی نموده اند. در حالی که برخی دیگر ادعا می­کنند که دلایل عملی بیشتری برای ترکیب نرم با سخت وجود </a:t>
            </a:r>
            <a:r>
              <a:rPr lang="fa-IR" dirty="0" smtClean="0">
                <a:cs typeface="B Nazanin" pitchFamily="2" charset="-78"/>
              </a:rPr>
              <a:t>دارد.این </a:t>
            </a:r>
            <a:r>
              <a:rPr lang="fa-IR" dirty="0">
                <a:cs typeface="B Nazanin" pitchFamily="2" charset="-78"/>
              </a:rPr>
              <a:t>توسعه در تعداد مقالاتی که </a:t>
            </a:r>
            <a:r>
              <a:rPr lang="en-US" dirty="0">
                <a:cs typeface="B Nazanin" pitchFamily="2" charset="-78"/>
              </a:rPr>
              <a:t>SSM</a:t>
            </a:r>
            <a:r>
              <a:rPr lang="fa-IR" dirty="0">
                <a:cs typeface="B Nazanin" pitchFamily="2" charset="-78"/>
              </a:rPr>
              <a:t> را با رویکردهایی همچون </a:t>
            </a:r>
            <a:r>
              <a:rPr lang="fa-IR" dirty="0" smtClean="0">
                <a:cs typeface="B Nazanin" pitchFamily="2" charset="-78"/>
              </a:rPr>
              <a:t>پویایی شناسی سیستم  </a:t>
            </a:r>
            <a:r>
              <a:rPr lang="fa-IR" dirty="0">
                <a:cs typeface="B Nazanin" pitchFamily="2" charset="-78"/>
              </a:rPr>
              <a:t>یا تحلیل پوششی داده ها ترکیب یا یکپارچه نموده، دیده </a:t>
            </a:r>
            <a:r>
              <a:rPr lang="fa-IR" dirty="0" smtClean="0">
                <a:cs typeface="B Nazanin" pitchFamily="2" charset="-78"/>
              </a:rPr>
              <a:t>می­شود.</a:t>
            </a:r>
            <a:r>
              <a:rPr lang="en-US" dirty="0" smtClean="0">
                <a:cs typeface="B Nazanin" pitchFamily="2" charset="-78"/>
              </a:rPr>
              <a:t> </a:t>
            </a:r>
          </a:p>
          <a:p>
            <a:pPr algn="justLow"/>
            <a:r>
              <a:rPr lang="fa-IR" dirty="0" smtClean="0">
                <a:cs typeface="B Nazanin" pitchFamily="2" charset="-78"/>
              </a:rPr>
              <a:t>موضوعات</a:t>
            </a:r>
            <a:r>
              <a:rPr lang="en-US" dirty="0" smtClean="0">
                <a:cs typeface="B Nazanin" pitchFamily="2" charset="-78"/>
              </a:rPr>
              <a:t> </a:t>
            </a:r>
            <a:r>
              <a:rPr lang="fa-IR" dirty="0" smtClean="0">
                <a:cs typeface="B Nazanin" pitchFamily="2" charset="-78"/>
              </a:rPr>
              <a:t> کار شده در حوزه </a:t>
            </a:r>
            <a:r>
              <a:rPr lang="en-US" dirty="0" smtClean="0">
                <a:cs typeface="B Nazanin" pitchFamily="2" charset="-78"/>
              </a:rPr>
              <a:t>SSM </a:t>
            </a:r>
            <a:r>
              <a:rPr lang="fa-IR" dirty="0" smtClean="0">
                <a:cs typeface="B Nazanin" pitchFamily="2" charset="-78"/>
              </a:rPr>
              <a:t> را می توان به موارد زیر اشاره کرد:</a:t>
            </a:r>
          </a:p>
          <a:p>
            <a:pPr marL="0" indent="0" algn="justLow">
              <a:buNone/>
            </a:pPr>
            <a:r>
              <a:rPr lang="fa-IR" dirty="0" smtClean="0">
                <a:cs typeface="B Nazanin" pitchFamily="2" charset="-78"/>
              </a:rPr>
              <a:t>طرح ریزی استراتژی- سیستم های اطلاعاتی و آموزش، مدیریت پروژه، </a:t>
            </a:r>
            <a:r>
              <a:rPr lang="en-US" dirty="0" smtClean="0">
                <a:cs typeface="B Nazanin" pitchFamily="2" charset="-78"/>
              </a:rPr>
              <a:t>TQM</a:t>
            </a:r>
            <a:r>
              <a:rPr lang="fa-IR" dirty="0" smtClean="0">
                <a:cs typeface="B Nazanin" pitchFamily="2" charset="-78"/>
              </a:rPr>
              <a:t>، </a:t>
            </a:r>
            <a:r>
              <a:rPr lang="en-US" dirty="0" smtClean="0">
                <a:cs typeface="B Nazanin" pitchFamily="2" charset="-78"/>
              </a:rPr>
              <a:t>BPR</a:t>
            </a:r>
            <a:r>
              <a:rPr lang="fa-IR" dirty="0" smtClean="0">
                <a:cs typeface="B Nazanin" pitchFamily="2" charset="-78"/>
              </a:rPr>
              <a:t>، </a:t>
            </a:r>
            <a:r>
              <a:rPr lang="en-US" dirty="0" smtClean="0">
                <a:cs typeface="B Nazanin" pitchFamily="2" charset="-78"/>
              </a:rPr>
              <a:t>BSC</a:t>
            </a:r>
            <a:r>
              <a:rPr lang="fa-IR" dirty="0" smtClean="0">
                <a:cs typeface="B Nazanin" pitchFamily="2" charset="-78"/>
              </a:rPr>
              <a:t>،</a:t>
            </a:r>
            <a:r>
              <a:rPr lang="en-US" dirty="0" smtClean="0">
                <a:cs typeface="B Nazanin" pitchFamily="2" charset="-78"/>
              </a:rPr>
              <a:t>ERP</a:t>
            </a:r>
            <a:r>
              <a:rPr lang="fa-IR" dirty="0" smtClean="0">
                <a:cs typeface="B Nazanin" pitchFamily="2" charset="-78"/>
              </a:rPr>
              <a:t> ، پزشکی و سلامت و .....</a:t>
            </a:r>
          </a:p>
          <a:p>
            <a:endParaRPr lang="en-US" dirty="0"/>
          </a:p>
        </p:txBody>
      </p:sp>
    </p:spTree>
    <p:extLst>
      <p:ext uri="{BB962C8B-B14F-4D97-AF65-F5344CB8AC3E}">
        <p14:creationId xmlns:p14="http://schemas.microsoft.com/office/powerpoint/2010/main" val="854505512"/>
      </p:ext>
    </p:extLst>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lstStyle/>
          <a:p>
            <a:pPr algn="ctr"/>
            <a:r>
              <a:rPr lang="fa-IR" sz="3200" dirty="0">
                <a:effectLst>
                  <a:outerShdw blurRad="38100" dist="38100" dir="2700000" algn="tl">
                    <a:srgbClr val="000000">
                      <a:alpha val="43137"/>
                    </a:srgbClr>
                  </a:outerShdw>
                </a:effectLst>
                <a:cs typeface="Titr" pitchFamily="2" charset="-78"/>
              </a:rPr>
              <a:t>نظرات ایکاف (1979-1947</a:t>
            </a:r>
            <a:r>
              <a:rPr lang="fa-IR" sz="3200" dirty="0">
                <a:effectLst>
                  <a:outerShdw blurRad="38100" dist="38100" dir="2700000" algn="tl">
                    <a:srgbClr val="000000">
                      <a:alpha val="43137"/>
                    </a:srgbClr>
                  </a:outerShdw>
                </a:effectLst>
              </a:rPr>
              <a:t>)</a:t>
            </a:r>
            <a:r>
              <a:rPr lang="en-US" sz="3200" dirty="0">
                <a:effectLst>
                  <a:outerShdw blurRad="38100" dist="38100" dir="2700000" algn="tl">
                    <a:srgbClr val="000000">
                      <a:alpha val="43137"/>
                    </a:srgbClr>
                  </a:outerShdw>
                </a:effectLst>
              </a:rPr>
              <a:t/>
            </a:r>
            <a:br>
              <a:rPr lang="en-US" sz="3200" dirty="0">
                <a:effectLst>
                  <a:outerShdw blurRad="38100" dist="38100" dir="2700000" algn="tl">
                    <a:srgbClr val="000000">
                      <a:alpha val="43137"/>
                    </a:srgbClr>
                  </a:outerShdw>
                </a:effectLst>
              </a:rPr>
            </a:br>
            <a:endParaRPr lang="en-US" dirty="0"/>
          </a:p>
        </p:txBody>
      </p:sp>
      <p:grpSp>
        <p:nvGrpSpPr>
          <p:cNvPr id="3" name="Group 3"/>
          <p:cNvGrpSpPr/>
          <p:nvPr/>
        </p:nvGrpSpPr>
        <p:grpSpPr>
          <a:xfrm>
            <a:off x="769938" y="2758738"/>
            <a:ext cx="6443662" cy="1685925"/>
            <a:chOff x="719138" y="2428875"/>
            <a:chExt cx="6443662" cy="1685925"/>
          </a:xfrm>
        </p:grpSpPr>
        <p:pic>
          <p:nvPicPr>
            <p:cNvPr id="5" name="Picture 4" descr="C:\Users\Ali\Desktop\New Folder (2)\question%20mark.jpg"/>
            <p:cNvPicPr>
              <a:picLocks noChangeAspect="1" noChangeArrowheads="1"/>
            </p:cNvPicPr>
            <p:nvPr/>
          </p:nvPicPr>
          <p:blipFill>
            <a:blip r:embed="rId2" cstate="print"/>
            <a:srcRect/>
            <a:stretch>
              <a:fillRect/>
            </a:stretch>
          </p:blipFill>
          <p:spPr bwMode="auto">
            <a:xfrm>
              <a:off x="3195638" y="2428875"/>
              <a:ext cx="1909762" cy="1685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3" descr="C:\Users\Ali\Desktop\New Folder (2)\puzzle%20piece.jpg"/>
            <p:cNvPicPr>
              <a:picLocks noChangeAspect="1" noChangeArrowheads="1"/>
            </p:cNvPicPr>
            <p:nvPr/>
          </p:nvPicPr>
          <p:blipFill>
            <a:blip r:embed="rId3" cstate="print"/>
            <a:srcRect/>
            <a:stretch>
              <a:fillRect/>
            </a:stretch>
          </p:blipFill>
          <p:spPr bwMode="auto">
            <a:xfrm>
              <a:off x="5486400" y="2438400"/>
              <a:ext cx="167640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descr="C:\Users\Ali\Desktop\New Folder (2)\12369_poster405.jpg"/>
            <p:cNvPicPr>
              <a:picLocks noChangeAspect="1" noChangeArrowheads="1"/>
            </p:cNvPicPr>
            <p:nvPr/>
          </p:nvPicPr>
          <p:blipFill>
            <a:blip r:embed="rId4" cstate="print"/>
            <a:srcRect/>
            <a:stretch>
              <a:fillRect/>
            </a:stretch>
          </p:blipFill>
          <p:spPr bwMode="auto">
            <a:xfrm>
              <a:off x="719138" y="2536825"/>
              <a:ext cx="2252662" cy="150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8" name="Content Placeholder 7"/>
          <p:cNvSpPr txBox="1">
            <a:spLocks noGrp="1"/>
          </p:cNvSpPr>
          <p:nvPr>
            <p:ph sz="quarter" idx="1"/>
          </p:nvPr>
        </p:nvSpPr>
        <p:spPr>
          <a:xfrm>
            <a:off x="457200" y="1600200"/>
            <a:ext cx="7467600" cy="172354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rtl="1">
              <a:buNone/>
            </a:pP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rtl="1">
              <a:buNone/>
            </a:pPr>
            <a:r>
              <a:rPr lang="fa-IR" sz="2400" b="1" spc="50" dirty="0" smtClean="0">
                <a:ln w="11430"/>
                <a:solidFill>
                  <a:srgbClr val="FF0000"/>
                </a:solidFill>
                <a:effectLst>
                  <a:outerShdw blurRad="76200" dist="50800" dir="5400000" algn="tl" rotWithShape="0">
                    <a:srgbClr val="000000">
                      <a:alpha val="65000"/>
                    </a:srgbClr>
                  </a:outerShdw>
                </a:effectLst>
              </a:rPr>
              <a:t>چیستان		       </a:t>
            </a:r>
            <a:r>
              <a:rPr lang="fa-IR" sz="2400" b="1" spc="50" dirty="0">
                <a:ln w="11430"/>
                <a:solidFill>
                  <a:srgbClr val="FF0000"/>
                </a:solidFill>
                <a:effectLst>
                  <a:outerShdw blurRad="76200" dist="50800" dir="5400000" algn="tl" rotWithShape="0">
                    <a:srgbClr val="000000">
                      <a:alpha val="65000"/>
                    </a:srgbClr>
                  </a:outerShdw>
                </a:effectLst>
              </a:rPr>
              <a:t>مسئله </a:t>
            </a:r>
            <a:r>
              <a:rPr lang="fa-IR" sz="2400" b="1" spc="50" dirty="0" smtClean="0">
                <a:ln w="11430"/>
                <a:solidFill>
                  <a:srgbClr val="FF0000"/>
                </a:solidFill>
                <a:effectLst>
                  <a:outerShdw blurRad="76200" dist="50800" dir="5400000" algn="tl" rotWithShape="0">
                    <a:srgbClr val="000000">
                      <a:alpha val="65000"/>
                    </a:srgbClr>
                  </a:outerShdw>
                </a:effectLst>
              </a:rPr>
              <a:t> 	          نابسامانی</a:t>
            </a:r>
            <a:endParaRPr lang="en-US" sz="2400" b="1" spc="50" dirty="0" smtClean="0">
              <a:ln w="11430"/>
              <a:solidFill>
                <a:srgbClr val="FF0000"/>
              </a:solidFill>
              <a:effectLst>
                <a:outerShdw blurRad="76200" dist="50800" dir="5400000" algn="tl" rotWithShape="0">
                  <a:srgbClr val="000000">
                    <a:alpha val="65000"/>
                  </a:srgbClr>
                </a:outerShdw>
              </a:effectLst>
            </a:endParaRPr>
          </a:p>
          <a:p>
            <a:pPr algn="r" rtl="1"/>
            <a:r>
              <a:rPr lang="en-US" sz="2400" b="1" spc="50" dirty="0" smtClean="0">
                <a:ln w="11430"/>
                <a:solidFill>
                  <a:srgbClr val="FF0000"/>
                </a:solidFill>
                <a:effectLst>
                  <a:outerShdw blurRad="76200" dist="50800" dir="5400000" algn="tl" rotWithShape="0">
                    <a:srgbClr val="000000">
                      <a:alpha val="65000"/>
                    </a:srgbClr>
                  </a:outerShdw>
                </a:effectLst>
              </a:rPr>
              <a:t>        Mess               Problem            Puzzle        </a:t>
            </a:r>
            <a:endParaRPr lang="fa-IR" sz="2400" b="1" spc="50" dirty="0" smtClean="0">
              <a:ln w="11430"/>
              <a:solidFill>
                <a:srgbClr val="FF0000"/>
              </a:solidFill>
              <a:effectLst>
                <a:outerShdw blurRad="76200" dist="50800" dir="5400000" algn="tl" rotWithShape="0">
                  <a:srgbClr val="000000">
                    <a:alpha val="65000"/>
                  </a:srgbClr>
                </a:outerShdw>
              </a:effectLst>
            </a:endParaRPr>
          </a:p>
        </p:txBody>
      </p:sp>
      <p:sp>
        <p:nvSpPr>
          <p:cNvPr id="9" name="Rectangle 8"/>
          <p:cNvSpPr/>
          <p:nvPr/>
        </p:nvSpPr>
        <p:spPr>
          <a:xfrm>
            <a:off x="539552" y="4596636"/>
            <a:ext cx="8064896" cy="1538883"/>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fa-IR" sz="2000" dirty="0">
                <a:ln>
                  <a:solidFill>
                    <a:schemeClr val="accent3"/>
                  </a:solidFill>
                </a:ln>
                <a:effectLst>
                  <a:outerShdw blurRad="38100" dist="38100" dir="2700000" algn="tl">
                    <a:srgbClr val="000000">
                      <a:alpha val="43137"/>
                    </a:srgbClr>
                  </a:outerShdw>
                </a:effectLst>
              </a:rPr>
              <a:t>صورت بندی        </a:t>
            </a:r>
            <a:r>
              <a:rPr lang="en-US" sz="2000" dirty="0" smtClean="0">
                <a:ln>
                  <a:solidFill>
                    <a:schemeClr val="accent3"/>
                  </a:solidFill>
                </a:ln>
                <a:effectLst>
                  <a:outerShdw blurRad="38100" dist="38100" dir="2700000" algn="tl">
                    <a:srgbClr val="000000">
                      <a:alpha val="43137"/>
                    </a:srgbClr>
                  </a:outerShdw>
                </a:effectLst>
              </a:rPr>
              <a:t>        </a:t>
            </a:r>
            <a:r>
              <a:rPr lang="fa-IR" dirty="0" smtClean="0">
                <a:ln>
                  <a:solidFill>
                    <a:schemeClr val="accent3"/>
                  </a:solidFill>
                </a:ln>
                <a:effectLst>
                  <a:outerShdw blurRad="38100" dist="38100" dir="2700000" algn="tl">
                    <a:srgbClr val="000000">
                      <a:alpha val="43137"/>
                    </a:srgbClr>
                  </a:outerShdw>
                </a:effectLst>
              </a:rPr>
              <a:t>پذیرفته </a:t>
            </a:r>
            <a:r>
              <a:rPr lang="fa-IR" dirty="0">
                <a:ln>
                  <a:solidFill>
                    <a:schemeClr val="accent3"/>
                  </a:solidFill>
                </a:ln>
                <a:effectLst>
                  <a:outerShdw blurRad="38100" dist="38100" dir="2700000" algn="tl">
                    <a:srgbClr val="000000">
                      <a:alpha val="43137"/>
                    </a:srgbClr>
                  </a:outerShdw>
                </a:effectLst>
              </a:rPr>
              <a:t>شده          </a:t>
            </a:r>
            <a:r>
              <a:rPr lang="en-US" dirty="0" smtClean="0">
                <a:ln>
                  <a:solidFill>
                    <a:schemeClr val="accent3"/>
                  </a:solidFill>
                </a:ln>
                <a:effectLst>
                  <a:outerShdw blurRad="38100" dist="38100" dir="2700000" algn="tl">
                    <a:srgbClr val="000000">
                      <a:alpha val="43137"/>
                    </a:srgbClr>
                  </a:outerShdw>
                </a:effectLst>
              </a:rPr>
              <a:t>        </a:t>
            </a:r>
            <a:r>
              <a:rPr lang="fa-IR" dirty="0" smtClean="0">
                <a:ln>
                  <a:solidFill>
                    <a:schemeClr val="accent3"/>
                  </a:solidFill>
                </a:ln>
                <a:effectLst>
                  <a:outerShdw blurRad="38100" dist="38100" dir="2700000" algn="tl">
                    <a:srgbClr val="000000">
                      <a:alpha val="43137"/>
                    </a:srgbClr>
                  </a:outerShdw>
                </a:effectLst>
              </a:rPr>
              <a:t>     </a:t>
            </a:r>
            <a:r>
              <a:rPr lang="fa-IR" dirty="0">
                <a:ln>
                  <a:solidFill>
                    <a:schemeClr val="accent3"/>
                  </a:solidFill>
                </a:ln>
                <a:effectLst>
                  <a:outerShdw blurRad="38100" dist="38100" dir="2700000" algn="tl">
                    <a:srgbClr val="000000">
                      <a:alpha val="43137"/>
                    </a:srgbClr>
                  </a:outerShdw>
                </a:effectLst>
              </a:rPr>
              <a:t>پذیرفته شده    </a:t>
            </a:r>
            <a:r>
              <a:rPr lang="en-US" dirty="0" smtClean="0">
                <a:ln>
                  <a:solidFill>
                    <a:schemeClr val="accent3"/>
                  </a:solidFill>
                </a:ln>
                <a:effectLst>
                  <a:outerShdw blurRad="38100" dist="38100" dir="2700000" algn="tl">
                    <a:srgbClr val="000000">
                      <a:alpha val="43137"/>
                    </a:srgbClr>
                  </a:outerShdw>
                </a:effectLst>
              </a:rPr>
              <a:t>           </a:t>
            </a:r>
            <a:r>
              <a:rPr lang="fa-IR" dirty="0" smtClean="0">
                <a:ln>
                  <a:solidFill>
                    <a:schemeClr val="accent3"/>
                  </a:solidFill>
                </a:ln>
                <a:effectLst>
                  <a:outerShdw blurRad="38100" dist="38100" dir="2700000" algn="tl">
                    <a:srgbClr val="000000">
                      <a:alpha val="43137"/>
                    </a:srgbClr>
                  </a:outerShdw>
                </a:effectLst>
              </a:rPr>
              <a:t>           </a:t>
            </a:r>
            <a:r>
              <a:rPr lang="fa-IR" dirty="0">
                <a:ln>
                  <a:solidFill>
                    <a:schemeClr val="accent3"/>
                  </a:solidFill>
                </a:ln>
                <a:effectLst>
                  <a:outerShdw blurRad="38100" dist="38100" dir="2700000" algn="tl">
                    <a:srgbClr val="000000">
                      <a:alpha val="43137"/>
                    </a:srgbClr>
                  </a:outerShdw>
                </a:effectLst>
              </a:rPr>
              <a:t>جدلی</a:t>
            </a:r>
            <a:endParaRPr lang="en-US" sz="1050" dirty="0">
              <a:ln>
                <a:solidFill>
                  <a:schemeClr val="accent3"/>
                </a:solidFill>
              </a:ln>
              <a:effectLst>
                <a:outerShdw blurRad="38100" dist="38100" dir="2700000" algn="tl">
                  <a:srgbClr val="000000">
                    <a:alpha val="43137"/>
                  </a:srgbClr>
                </a:outerShdw>
              </a:effectLst>
            </a:endParaRPr>
          </a:p>
          <a:p>
            <a:pPr algn="r" rtl="1"/>
            <a:r>
              <a:rPr lang="en-US" dirty="0">
                <a:effectLst>
                  <a:outerShdw blurRad="38100" dist="38100" dir="2700000" algn="tl">
                    <a:srgbClr val="000000">
                      <a:alpha val="43137"/>
                    </a:srgbClr>
                  </a:outerShdw>
                </a:effectLst>
              </a:rPr>
              <a:t>Formulation </a:t>
            </a:r>
            <a:r>
              <a:rPr lang="en-US" dirty="0">
                <a:ln>
                  <a:solidFill>
                    <a:schemeClr val="accent3"/>
                  </a:solidFill>
                </a:ln>
                <a:effectLst>
                  <a:outerShdw blurRad="38100" dist="38100" dir="2700000" algn="tl">
                    <a:srgbClr val="000000">
                      <a:alpha val="43137"/>
                    </a:srgbClr>
                  </a:outerShdw>
                </a:effectLst>
              </a:rPr>
              <a:t>  </a:t>
            </a:r>
            <a:endParaRPr lang="fa-IR" dirty="0">
              <a:ln>
                <a:solidFill>
                  <a:schemeClr val="accent3"/>
                </a:solidFill>
              </a:ln>
              <a:effectLst>
                <a:outerShdw blurRad="38100" dist="38100" dir="2700000" algn="tl">
                  <a:srgbClr val="000000">
                    <a:alpha val="43137"/>
                  </a:srgbClr>
                </a:outerShdw>
              </a:effectLst>
            </a:endParaRPr>
          </a:p>
          <a:p>
            <a:pPr algn="r" rtl="1"/>
            <a:endParaRPr lang="en-US" dirty="0">
              <a:ln>
                <a:solidFill>
                  <a:schemeClr val="accent3"/>
                </a:solidFill>
              </a:ln>
              <a:effectLst>
                <a:outerShdw blurRad="38100" dist="38100" dir="2700000" algn="tl">
                  <a:srgbClr val="000000">
                    <a:alpha val="43137"/>
                  </a:srgbClr>
                </a:outerShdw>
              </a:effectLst>
            </a:endParaRPr>
          </a:p>
          <a:p>
            <a:pPr algn="r" rtl="1"/>
            <a:r>
              <a:rPr lang="en-US" dirty="0">
                <a:ln>
                  <a:solidFill>
                    <a:schemeClr val="accent3"/>
                  </a:solidFill>
                </a:ln>
                <a:effectLst>
                  <a:outerShdw blurRad="38100" dist="38100" dir="2700000" algn="tl">
                    <a:srgbClr val="000000">
                      <a:alpha val="43137"/>
                    </a:srgbClr>
                  </a:outerShdw>
                </a:effectLst>
              </a:rPr>
              <a:t>     </a:t>
            </a:r>
            <a:r>
              <a:rPr lang="fa-IR" sz="2000" dirty="0">
                <a:ln>
                  <a:solidFill>
                    <a:schemeClr val="accent3"/>
                  </a:solidFill>
                </a:ln>
                <a:effectLst>
                  <a:outerShdw blurRad="38100" dist="38100" dir="2700000" algn="tl">
                    <a:srgbClr val="000000">
                      <a:alpha val="43137"/>
                    </a:srgbClr>
                  </a:outerShdw>
                </a:effectLst>
              </a:rPr>
              <a:t>راه حل         </a:t>
            </a:r>
            <a:r>
              <a:rPr lang="en-US" sz="2000" dirty="0" smtClean="0">
                <a:ln>
                  <a:solidFill>
                    <a:schemeClr val="accent3"/>
                  </a:solidFill>
                </a:ln>
                <a:effectLst>
                  <a:outerShdw blurRad="38100" dist="38100" dir="2700000" algn="tl">
                    <a:srgbClr val="000000">
                      <a:alpha val="43137"/>
                    </a:srgbClr>
                  </a:outerShdw>
                </a:effectLst>
              </a:rPr>
              <a:t>    </a:t>
            </a:r>
            <a:r>
              <a:rPr lang="fa-IR" sz="2000" dirty="0" smtClean="0">
                <a:ln>
                  <a:solidFill>
                    <a:schemeClr val="accent3"/>
                  </a:solidFill>
                </a:ln>
                <a:effectLst>
                  <a:outerShdw blurRad="38100" dist="38100" dir="2700000" algn="tl">
                    <a:srgbClr val="000000">
                      <a:alpha val="43137"/>
                    </a:srgbClr>
                  </a:outerShdw>
                </a:effectLst>
              </a:rPr>
              <a:t>   </a:t>
            </a:r>
            <a:r>
              <a:rPr lang="en-US" sz="2000" dirty="0" smtClean="0">
                <a:ln>
                  <a:solidFill>
                    <a:schemeClr val="accent3"/>
                  </a:solidFill>
                </a:ln>
                <a:effectLst>
                  <a:outerShdw blurRad="38100" dist="38100" dir="2700000" algn="tl">
                    <a:srgbClr val="000000">
                      <a:alpha val="43137"/>
                    </a:srgbClr>
                  </a:outerShdw>
                </a:effectLst>
              </a:rPr>
              <a:t>   </a:t>
            </a:r>
            <a:r>
              <a:rPr lang="fa-IR" sz="2000" dirty="0" smtClean="0">
                <a:ln>
                  <a:solidFill>
                    <a:schemeClr val="accent3"/>
                  </a:solidFill>
                </a:ln>
                <a:effectLst>
                  <a:outerShdw blurRad="38100" dist="38100" dir="2700000" algn="tl">
                    <a:srgbClr val="000000">
                      <a:alpha val="43137"/>
                    </a:srgbClr>
                  </a:outerShdw>
                </a:effectLst>
              </a:rPr>
              <a:t> </a:t>
            </a:r>
            <a:r>
              <a:rPr lang="fa-IR" dirty="0">
                <a:ln>
                  <a:solidFill>
                    <a:schemeClr val="accent3"/>
                  </a:solidFill>
                </a:ln>
                <a:effectLst>
                  <a:outerShdw blurRad="38100" dist="38100" dir="2700000" algn="tl">
                    <a:srgbClr val="000000">
                      <a:alpha val="43137"/>
                    </a:srgbClr>
                  </a:outerShdw>
                </a:effectLst>
              </a:rPr>
              <a:t>پذیرفته شده       </a:t>
            </a:r>
            <a:r>
              <a:rPr lang="en-US" dirty="0" smtClean="0">
                <a:ln>
                  <a:solidFill>
                    <a:schemeClr val="accent3"/>
                  </a:solidFill>
                </a:ln>
                <a:effectLst>
                  <a:outerShdw blurRad="38100" dist="38100" dir="2700000" algn="tl">
                    <a:srgbClr val="000000">
                      <a:alpha val="43137"/>
                    </a:srgbClr>
                  </a:outerShdw>
                </a:effectLst>
              </a:rPr>
              <a:t>   </a:t>
            </a:r>
            <a:r>
              <a:rPr lang="fa-IR" dirty="0" smtClean="0">
                <a:ln>
                  <a:solidFill>
                    <a:schemeClr val="accent3"/>
                  </a:solidFill>
                </a:ln>
                <a:effectLst>
                  <a:outerShdw blurRad="38100" dist="38100" dir="2700000" algn="tl">
                    <a:srgbClr val="000000">
                      <a:alpha val="43137"/>
                    </a:srgbClr>
                  </a:outerShdw>
                </a:effectLst>
              </a:rPr>
              <a:t>      </a:t>
            </a:r>
            <a:r>
              <a:rPr lang="en-US" dirty="0" smtClean="0">
                <a:ln>
                  <a:solidFill>
                    <a:schemeClr val="accent3"/>
                  </a:solidFill>
                </a:ln>
                <a:effectLst>
                  <a:outerShdw blurRad="38100" dist="38100" dir="2700000" algn="tl">
                    <a:srgbClr val="000000">
                      <a:alpha val="43137"/>
                    </a:srgbClr>
                  </a:outerShdw>
                </a:effectLst>
              </a:rPr>
              <a:t> </a:t>
            </a:r>
            <a:r>
              <a:rPr lang="fa-IR" dirty="0" smtClean="0">
                <a:ln>
                  <a:solidFill>
                    <a:schemeClr val="accent3"/>
                  </a:solidFill>
                </a:ln>
                <a:effectLst>
                  <a:outerShdw blurRad="38100" dist="38100" dir="2700000" algn="tl">
                    <a:srgbClr val="000000">
                      <a:alpha val="43137"/>
                    </a:srgbClr>
                  </a:outerShdw>
                </a:effectLst>
              </a:rPr>
              <a:t>     </a:t>
            </a:r>
            <a:r>
              <a:rPr lang="fa-IR" dirty="0">
                <a:ln>
                  <a:solidFill>
                    <a:schemeClr val="accent3"/>
                  </a:solidFill>
                </a:ln>
                <a:effectLst>
                  <a:outerShdw blurRad="38100" dist="38100" dir="2700000" algn="tl">
                    <a:srgbClr val="000000">
                      <a:alpha val="43137"/>
                    </a:srgbClr>
                  </a:outerShdw>
                </a:effectLst>
              </a:rPr>
              <a:t>جدلی      </a:t>
            </a:r>
            <a:r>
              <a:rPr lang="en-US" dirty="0">
                <a:ln>
                  <a:solidFill>
                    <a:schemeClr val="accent3"/>
                  </a:solidFill>
                </a:ln>
                <a:effectLst>
                  <a:outerShdw blurRad="38100" dist="38100" dir="2700000" algn="tl">
                    <a:srgbClr val="000000">
                      <a:alpha val="43137"/>
                    </a:srgbClr>
                  </a:outerShdw>
                </a:effectLst>
              </a:rPr>
              <a:t> </a:t>
            </a:r>
            <a:r>
              <a:rPr lang="fa-IR" dirty="0">
                <a:ln>
                  <a:solidFill>
                    <a:schemeClr val="accent3"/>
                  </a:solidFill>
                </a:ln>
                <a:effectLst>
                  <a:outerShdw blurRad="38100" dist="38100" dir="2700000" algn="tl">
                    <a:srgbClr val="000000">
                      <a:alpha val="43137"/>
                    </a:srgbClr>
                  </a:outerShdw>
                </a:effectLst>
              </a:rPr>
              <a:t>      </a:t>
            </a:r>
            <a:r>
              <a:rPr lang="en-US" smtClean="0">
                <a:ln>
                  <a:solidFill>
                    <a:schemeClr val="accent3"/>
                  </a:solidFill>
                </a:ln>
                <a:effectLst>
                  <a:outerShdw blurRad="38100" dist="38100" dir="2700000" algn="tl">
                    <a:srgbClr val="000000">
                      <a:alpha val="43137"/>
                    </a:srgbClr>
                  </a:outerShdw>
                </a:effectLst>
              </a:rPr>
              <a:t>              </a:t>
            </a:r>
            <a:r>
              <a:rPr lang="fa-IR" smtClean="0">
                <a:ln>
                  <a:solidFill>
                    <a:schemeClr val="accent3"/>
                  </a:solidFill>
                </a:ln>
                <a:effectLst>
                  <a:outerShdw blurRad="38100" dist="38100" dir="2700000" algn="tl">
                    <a:srgbClr val="000000">
                      <a:alpha val="43137"/>
                    </a:srgbClr>
                  </a:outerShdw>
                </a:effectLst>
              </a:rPr>
              <a:t>       </a:t>
            </a:r>
            <a:r>
              <a:rPr lang="fa-IR" dirty="0">
                <a:ln>
                  <a:solidFill>
                    <a:schemeClr val="accent3"/>
                  </a:solidFill>
                </a:ln>
                <a:effectLst>
                  <a:outerShdw blurRad="38100" dist="38100" dir="2700000" algn="tl">
                    <a:srgbClr val="000000">
                      <a:alpha val="43137"/>
                    </a:srgbClr>
                  </a:outerShdw>
                </a:effectLst>
              </a:rPr>
              <a:t>جدلی</a:t>
            </a:r>
            <a:endParaRPr lang="en-US" dirty="0">
              <a:ln>
                <a:solidFill>
                  <a:schemeClr val="accent3"/>
                </a:solidFill>
              </a:ln>
              <a:effectLst>
                <a:outerShdw blurRad="38100" dist="38100" dir="2700000" algn="tl">
                  <a:srgbClr val="000000">
                    <a:alpha val="43137"/>
                  </a:srgbClr>
                </a:outerShdw>
              </a:effectLst>
            </a:endParaRPr>
          </a:p>
          <a:p>
            <a:pPr algn="r" rtl="1"/>
            <a:r>
              <a:rPr lang="en-US" dirty="0">
                <a:effectLst>
                  <a:outerShdw blurRad="38100" dist="38100" dir="2700000" algn="tl">
                    <a:srgbClr val="000000">
                      <a:alpha val="43137"/>
                    </a:srgbClr>
                  </a:outerShdw>
                </a:effectLst>
              </a:rPr>
              <a:t>Problem solution</a:t>
            </a:r>
          </a:p>
        </p:txBody>
      </p:sp>
      <p:cxnSp>
        <p:nvCxnSpPr>
          <p:cNvPr id="11" name="Straight Connector 10"/>
          <p:cNvCxnSpPr>
            <a:stCxn id="9" idx="1"/>
            <a:endCxn id="9" idx="3"/>
          </p:cNvCxnSpPr>
          <p:nvPr/>
        </p:nvCxnSpPr>
        <p:spPr>
          <a:xfrm rot="10800000" flipH="1">
            <a:off x="539552" y="5366078"/>
            <a:ext cx="806489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928794" y="5357826"/>
            <a:ext cx="157163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144166" y="5357032"/>
            <a:ext cx="157163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930116" y="5357032"/>
            <a:ext cx="1571636" cy="1588"/>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82944185"/>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rmAutofit/>
          </a:bodyPr>
          <a:lstStyle/>
          <a:p>
            <a:pPr lvl="1" algn="ctr" rtl="1">
              <a:spcBef>
                <a:spcPct val="0"/>
              </a:spcBef>
            </a:pPr>
            <a:r>
              <a:rPr lang="fa-IR" sz="2800" kern="1200" dirty="0">
                <a:solidFill>
                  <a:schemeClr val="tx1">
                    <a:lumMod val="85000"/>
                    <a:lumOff val="15000"/>
                  </a:schemeClr>
                </a:solidFill>
                <a:latin typeface="+mj-lt"/>
                <a:ea typeface="+mj-ea"/>
                <a:cs typeface="B Titr" pitchFamily="2" charset="-78"/>
              </a:rPr>
              <a:t>پیاده سازی الگوریتم ترکیبی </a:t>
            </a:r>
            <a:r>
              <a:rPr lang="en-US" sz="2800" kern="1200" dirty="0">
                <a:solidFill>
                  <a:schemeClr val="tx1">
                    <a:lumMod val="85000"/>
                    <a:lumOff val="15000"/>
                  </a:schemeClr>
                </a:solidFill>
                <a:latin typeface="+mj-lt"/>
                <a:ea typeface="+mj-ea"/>
                <a:cs typeface="B Titr" pitchFamily="2" charset="-78"/>
              </a:rPr>
              <a:t>SSM</a:t>
            </a:r>
            <a:r>
              <a:rPr lang="fa-IR" sz="2800" kern="1200" dirty="0">
                <a:solidFill>
                  <a:schemeClr val="tx1">
                    <a:lumMod val="85000"/>
                    <a:lumOff val="15000"/>
                  </a:schemeClr>
                </a:solidFill>
                <a:latin typeface="+mj-lt"/>
                <a:ea typeface="+mj-ea"/>
                <a:cs typeface="B Titr" pitchFamily="2" charset="-78"/>
              </a:rPr>
              <a:t> و </a:t>
            </a:r>
            <a:r>
              <a:rPr lang="en-US" sz="2800" kern="1200" dirty="0">
                <a:solidFill>
                  <a:schemeClr val="tx1">
                    <a:lumMod val="85000"/>
                    <a:lumOff val="15000"/>
                  </a:schemeClr>
                </a:solidFill>
                <a:latin typeface="+mj-lt"/>
                <a:ea typeface="+mj-ea"/>
                <a:cs typeface="B Titr" pitchFamily="2" charset="-78"/>
              </a:rPr>
              <a:t>SD</a:t>
            </a:r>
            <a:br>
              <a:rPr lang="en-US" sz="2800" kern="1200" dirty="0">
                <a:solidFill>
                  <a:schemeClr val="tx1">
                    <a:lumMod val="85000"/>
                    <a:lumOff val="15000"/>
                  </a:schemeClr>
                </a:solidFill>
                <a:latin typeface="+mj-lt"/>
                <a:ea typeface="+mj-ea"/>
                <a:cs typeface="B Titr" pitchFamily="2" charset="-78"/>
              </a:rPr>
            </a:br>
            <a:endParaRPr lang="fa-IR" sz="2800" kern="1200" dirty="0">
              <a:solidFill>
                <a:schemeClr val="tx1">
                  <a:lumMod val="85000"/>
                  <a:lumOff val="15000"/>
                </a:schemeClr>
              </a:solidFill>
              <a:latin typeface="+mj-lt"/>
              <a:ea typeface="+mj-ea"/>
              <a:cs typeface="B Titr" pitchFamily="2" charset="-78"/>
            </a:endParaRPr>
          </a:p>
        </p:txBody>
      </p:sp>
      <p:sp>
        <p:nvSpPr>
          <p:cNvPr id="3" name="Content Placeholder 2"/>
          <p:cNvSpPr>
            <a:spLocks noGrp="1"/>
          </p:cNvSpPr>
          <p:nvPr>
            <p:ph idx="1"/>
          </p:nvPr>
        </p:nvSpPr>
        <p:spPr>
          <a:xfrm>
            <a:off x="928661" y="1038308"/>
            <a:ext cx="7543800" cy="4981492"/>
          </a:xfrm>
        </p:spPr>
        <p:txBody>
          <a:bodyPr>
            <a:normAutofit fontScale="47500" lnSpcReduction="20000"/>
          </a:bodyPr>
          <a:lstStyle/>
          <a:p>
            <a:pPr marL="685800" lvl="2" indent="-685800" algn="r" rtl="1">
              <a:buFont typeface="Wingdings" pitchFamily="2" charset="2"/>
              <a:buChar char="q"/>
            </a:pPr>
            <a:r>
              <a:rPr lang="fa-IR" sz="5100" dirty="0">
                <a:solidFill>
                  <a:schemeClr val="tx1">
                    <a:lumMod val="85000"/>
                    <a:lumOff val="15000"/>
                  </a:schemeClr>
                </a:solidFill>
                <a:latin typeface="+mj-lt"/>
                <a:ea typeface="+mj-ea"/>
                <a:cs typeface="B Titr" pitchFamily="2" charset="-78"/>
              </a:rPr>
              <a:t>مرحله 1و2</a:t>
            </a:r>
            <a:endParaRPr lang="en-US" sz="5100" dirty="0">
              <a:solidFill>
                <a:schemeClr val="tx1">
                  <a:lumMod val="85000"/>
                  <a:lumOff val="15000"/>
                </a:schemeClr>
              </a:solidFill>
              <a:latin typeface="+mj-lt"/>
              <a:ea typeface="+mj-ea"/>
              <a:cs typeface="B Titr" pitchFamily="2" charset="-78"/>
            </a:endParaRPr>
          </a:p>
          <a:p>
            <a:pPr marL="0" indent="0" algn="justLow" rtl="1">
              <a:buNone/>
            </a:pPr>
            <a:r>
              <a:rPr lang="fa-IR" sz="4600" dirty="0">
                <a:cs typeface="B Nazanin" pitchFamily="2" charset="-78"/>
              </a:rPr>
              <a:t>در این مرحله از طریق مطالعه مستندات و مصاحبه با خبرگان، اطلاعات اولیه در خصوص شرایط مسئله زا بدست می آید. موارد زیر در خصوص مسئله ی غیرساختار یافته و پیچیده قاچاق مواد مخدر استخراج گردید.</a:t>
            </a:r>
          </a:p>
          <a:p>
            <a:pPr algn="r" rtl="1">
              <a:buFont typeface="Arial" pitchFamily="34" charset="0"/>
              <a:buChar char="•"/>
            </a:pPr>
            <a:r>
              <a:rPr lang="fa-IR" sz="4600" dirty="0">
                <a:cs typeface="B Nazanin" pitchFamily="2" charset="-78"/>
              </a:rPr>
              <a:t>توصیف </a:t>
            </a:r>
            <a:r>
              <a:rPr lang="ar-SA" sz="4600" dirty="0">
                <a:cs typeface="B Nazanin" pitchFamily="2" charset="-78"/>
              </a:rPr>
              <a:t>ذینفعان</a:t>
            </a:r>
            <a:endParaRPr lang="fa-IR" sz="4600" dirty="0">
              <a:cs typeface="B Nazanin" pitchFamily="2" charset="-78"/>
            </a:endParaRPr>
          </a:p>
          <a:p>
            <a:pPr algn="r" rtl="1">
              <a:buFont typeface="Wingdings" pitchFamily="2" charset="2"/>
              <a:buChar char="v"/>
            </a:pPr>
            <a:r>
              <a:rPr lang="fa-IR" sz="4600" dirty="0">
                <a:cs typeface="B Nazanin" pitchFamily="2" charset="-78"/>
              </a:rPr>
              <a:t>حاکمیت</a:t>
            </a:r>
            <a:endParaRPr lang="en-US" sz="4600" dirty="0">
              <a:cs typeface="B Nazanin" pitchFamily="2" charset="-78"/>
            </a:endParaRPr>
          </a:p>
          <a:p>
            <a:pPr algn="r" rtl="1">
              <a:buFont typeface="Wingdings" pitchFamily="2" charset="2"/>
              <a:buChar char="v"/>
            </a:pPr>
            <a:r>
              <a:rPr lang="fa-IR" sz="4600" dirty="0">
                <a:cs typeface="B Nazanin" pitchFamily="2" charset="-78"/>
              </a:rPr>
              <a:t>معتادان مواد مخدر</a:t>
            </a:r>
            <a:endParaRPr lang="en-US" sz="4600" dirty="0">
              <a:cs typeface="B Nazanin" pitchFamily="2" charset="-78"/>
            </a:endParaRPr>
          </a:p>
          <a:p>
            <a:pPr algn="r" rtl="1">
              <a:buFont typeface="Wingdings" pitchFamily="2" charset="2"/>
              <a:buChar char="v"/>
            </a:pPr>
            <a:r>
              <a:rPr lang="fa-IR" sz="4600" dirty="0">
                <a:cs typeface="B Nazanin" pitchFamily="2" charset="-78"/>
              </a:rPr>
              <a:t>قاچاقچیان مواد مخدر</a:t>
            </a:r>
            <a:endParaRPr lang="en-US" sz="4600" dirty="0">
              <a:cs typeface="B Nazanin" pitchFamily="2" charset="-78"/>
            </a:endParaRPr>
          </a:p>
          <a:p>
            <a:pPr algn="r" rtl="1">
              <a:buFont typeface="Wingdings" pitchFamily="2" charset="2"/>
              <a:buChar char="v"/>
            </a:pPr>
            <a:r>
              <a:rPr lang="fa-IR" sz="4600" dirty="0">
                <a:cs typeface="B Nazanin" pitchFamily="2" charset="-78"/>
              </a:rPr>
              <a:t>تولید کنندگان مواد مخدر</a:t>
            </a:r>
            <a:endParaRPr lang="en-US" sz="4600" dirty="0">
              <a:cs typeface="B Nazanin" pitchFamily="2" charset="-78"/>
            </a:endParaRPr>
          </a:p>
          <a:p>
            <a:pPr algn="r" rtl="1">
              <a:buFont typeface="Wingdings" pitchFamily="2" charset="2"/>
              <a:buChar char="v"/>
            </a:pPr>
            <a:r>
              <a:rPr lang="fa-IR" sz="4600" dirty="0">
                <a:cs typeface="B Nazanin" pitchFamily="2" charset="-78"/>
              </a:rPr>
              <a:t>توزیع کنندگان مواد مخدر</a:t>
            </a:r>
            <a:endParaRPr lang="en-US" sz="4600" dirty="0">
              <a:cs typeface="B Nazanin" pitchFamily="2" charset="-78"/>
            </a:endParaRPr>
          </a:p>
          <a:p>
            <a:pPr algn="r" rtl="1">
              <a:buFont typeface="Wingdings" pitchFamily="2" charset="2"/>
              <a:buChar char="v"/>
            </a:pPr>
            <a:r>
              <a:rPr lang="fa-IR" sz="4600" dirty="0">
                <a:cs typeface="B Nazanin" pitchFamily="2" charset="-78"/>
              </a:rPr>
              <a:t>محکومین مواد مخدر</a:t>
            </a:r>
            <a:endParaRPr lang="en-US" sz="4600" dirty="0">
              <a:cs typeface="B Nazanin" pitchFamily="2" charset="-78"/>
            </a:endParaRPr>
          </a:p>
          <a:p>
            <a:pPr algn="r" rtl="1">
              <a:buFont typeface="Wingdings" pitchFamily="2" charset="2"/>
              <a:buChar char="v"/>
            </a:pPr>
            <a:r>
              <a:rPr lang="fa-IR" sz="4600" dirty="0">
                <a:cs typeface="B Nazanin" pitchFamily="2" charset="-78"/>
              </a:rPr>
              <a:t>خانواده محکومین مواد مخدر</a:t>
            </a:r>
            <a:endParaRPr lang="en-US" sz="4600" dirty="0">
              <a:cs typeface="B Nazanin" pitchFamily="2" charset="-78"/>
            </a:endParaRPr>
          </a:p>
          <a:p>
            <a:pPr algn="r" rtl="1">
              <a:buFont typeface="Wingdings" pitchFamily="2" charset="2"/>
              <a:buChar char="v"/>
            </a:pPr>
            <a:r>
              <a:rPr lang="fa-IR" sz="4600" dirty="0">
                <a:cs typeface="B Nazanin" pitchFamily="2" charset="-78"/>
              </a:rPr>
              <a:t>جامعه</a:t>
            </a:r>
            <a:endParaRPr lang="en-US" sz="4600" dirty="0">
              <a:cs typeface="B Nazanin" pitchFamily="2" charset="-78"/>
            </a:endParaRPr>
          </a:p>
          <a:p>
            <a:pPr algn="r" rtl="1">
              <a:buFont typeface="Wingdings" pitchFamily="2" charset="2"/>
              <a:buChar char="v"/>
            </a:pPr>
            <a:r>
              <a:rPr lang="fa-IR" sz="4600" dirty="0">
                <a:cs typeface="B Nazanin" pitchFamily="2" charset="-78"/>
              </a:rPr>
              <a:t>سازمان های بین المللی</a:t>
            </a:r>
            <a:endParaRPr lang="en-US" sz="4600" dirty="0">
              <a:cs typeface="B Nazanin" pitchFamily="2" charset="-78"/>
            </a:endParaRPr>
          </a:p>
          <a:p>
            <a:pPr>
              <a:buNone/>
            </a:pPr>
            <a:endParaRPr lang="fa-IR" dirty="0"/>
          </a:p>
        </p:txBody>
      </p:sp>
    </p:spTree>
    <p:extLst>
      <p:ext uri="{BB962C8B-B14F-4D97-AF65-F5344CB8AC3E}">
        <p14:creationId xmlns:p14="http://schemas.microsoft.com/office/powerpoint/2010/main" val="16745779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9" name="Rectangle 5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pSp>
        <p:nvGrpSpPr>
          <p:cNvPr id="19457" name="Group 71"/>
          <p:cNvGrpSpPr>
            <a:grpSpLocks/>
          </p:cNvGrpSpPr>
          <p:nvPr/>
        </p:nvGrpSpPr>
        <p:grpSpPr bwMode="auto">
          <a:xfrm>
            <a:off x="990600" y="1143000"/>
            <a:ext cx="7553335" cy="5241932"/>
            <a:chOff x="0" y="0"/>
            <a:chExt cx="61252" cy="52063"/>
          </a:xfrm>
        </p:grpSpPr>
        <p:grpSp>
          <p:nvGrpSpPr>
            <p:cNvPr id="69" name="Group 69"/>
            <p:cNvGrpSpPr>
              <a:grpSpLocks/>
            </p:cNvGrpSpPr>
            <p:nvPr/>
          </p:nvGrpSpPr>
          <p:grpSpPr bwMode="auto">
            <a:xfrm>
              <a:off x="0" y="0"/>
              <a:ext cx="61252" cy="52063"/>
              <a:chOff x="0" y="0"/>
              <a:chExt cx="61256" cy="52069"/>
            </a:xfrm>
          </p:grpSpPr>
          <p:sp>
            <p:nvSpPr>
              <p:cNvPr id="32" name="Straight Arrow Connector 32"/>
              <p:cNvSpPr>
                <a:spLocks noChangeShapeType="1"/>
              </p:cNvSpPr>
              <p:nvPr/>
            </p:nvSpPr>
            <p:spPr bwMode="auto">
              <a:xfrm>
                <a:off x="25681" y="14148"/>
                <a:ext cx="13" cy="10008"/>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48" name="Straight Arrow Connector 48"/>
              <p:cNvSpPr>
                <a:spLocks noChangeShapeType="1"/>
              </p:cNvSpPr>
              <p:nvPr/>
            </p:nvSpPr>
            <p:spPr bwMode="auto">
              <a:xfrm>
                <a:off x="25657" y="27022"/>
                <a:ext cx="0" cy="4962"/>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grpSp>
            <p:nvGrpSpPr>
              <p:cNvPr id="68" name="Group 68"/>
              <p:cNvGrpSpPr>
                <a:grpSpLocks/>
              </p:cNvGrpSpPr>
              <p:nvPr/>
            </p:nvGrpSpPr>
            <p:grpSpPr bwMode="auto">
              <a:xfrm>
                <a:off x="0" y="0"/>
                <a:ext cx="61256" cy="52069"/>
                <a:chOff x="0" y="0"/>
                <a:chExt cx="61256" cy="52069"/>
              </a:xfrm>
            </p:grpSpPr>
            <p:sp>
              <p:nvSpPr>
                <p:cNvPr id="17" name="Oval 1"/>
                <p:cNvSpPr>
                  <a:spLocks noChangeArrowheads="1"/>
                </p:cNvSpPr>
                <p:nvPr/>
              </p:nvSpPr>
              <p:spPr bwMode="auto">
                <a:xfrm>
                  <a:off x="16650" y="31935"/>
                  <a:ext cx="17716" cy="757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14400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Technical"/>
                      <a:ea typeface="Calibri" pitchFamily="34" charset="0"/>
                      <a:cs typeface="B Nazanin" pitchFamily="2" charset="-78"/>
                    </a:rPr>
                    <a:t>سیستم کنترل مواد مخدر</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5" name="Rectangle 2"/>
                <p:cNvSpPr>
                  <a:spLocks noChangeArrowheads="1"/>
                </p:cNvSpPr>
                <p:nvPr/>
              </p:nvSpPr>
              <p:spPr bwMode="auto">
                <a:xfrm>
                  <a:off x="0" y="24780"/>
                  <a:ext cx="11264" cy="266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معتادان مواد مخدر</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18" name="Rectangle 18"/>
                <p:cNvSpPr>
                  <a:spLocks noChangeArrowheads="1"/>
                </p:cNvSpPr>
                <p:nvPr/>
              </p:nvSpPr>
              <p:spPr bwMode="auto">
                <a:xfrm>
                  <a:off x="52270" y="22382"/>
                  <a:ext cx="8986" cy="21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محکومین مواد مخدر</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19" name="Rectangle 19"/>
                <p:cNvSpPr>
                  <a:spLocks noChangeArrowheads="1"/>
                </p:cNvSpPr>
                <p:nvPr/>
              </p:nvSpPr>
              <p:spPr bwMode="auto">
                <a:xfrm>
                  <a:off x="41352" y="21154"/>
                  <a:ext cx="7017" cy="229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قوه قضائیه</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20" name="Rectangle 20"/>
                <p:cNvSpPr>
                  <a:spLocks noChangeArrowheads="1"/>
                </p:cNvSpPr>
                <p:nvPr/>
              </p:nvSpPr>
              <p:spPr bwMode="auto">
                <a:xfrm>
                  <a:off x="3275" y="20881"/>
                  <a:ext cx="7017" cy="256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قوه مقننه</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21" name="Rectangle 21"/>
                <p:cNvSpPr>
                  <a:spLocks noChangeArrowheads="1"/>
                </p:cNvSpPr>
                <p:nvPr/>
              </p:nvSpPr>
              <p:spPr bwMode="auto">
                <a:xfrm>
                  <a:off x="37940" y="25384"/>
                  <a:ext cx="11265" cy="317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قاچاقچیان مواد مخدر</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22" name="Rectangle 22"/>
                <p:cNvSpPr>
                  <a:spLocks noChangeArrowheads="1"/>
                </p:cNvSpPr>
                <p:nvPr/>
              </p:nvSpPr>
              <p:spPr bwMode="auto">
                <a:xfrm>
                  <a:off x="409" y="31935"/>
                  <a:ext cx="11265" cy="389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تولیدکنندگان مواد مخدر صنعتی</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23" name="Rectangle 23"/>
                <p:cNvSpPr>
                  <a:spLocks noChangeArrowheads="1"/>
                </p:cNvSpPr>
                <p:nvPr/>
              </p:nvSpPr>
              <p:spPr bwMode="auto">
                <a:xfrm>
                  <a:off x="39442" y="33437"/>
                  <a:ext cx="11264" cy="389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تولیدکنندگان مواد مخدرسنتی</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24" name="Rectangle 24"/>
                <p:cNvSpPr>
                  <a:spLocks noChangeArrowheads="1"/>
                </p:cNvSpPr>
                <p:nvPr/>
              </p:nvSpPr>
              <p:spPr bwMode="auto">
                <a:xfrm>
                  <a:off x="1364" y="40943"/>
                  <a:ext cx="11265" cy="389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سازمانهای بین المللی</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25" name="Rectangle 25"/>
                <p:cNvSpPr>
                  <a:spLocks noChangeArrowheads="1"/>
                </p:cNvSpPr>
                <p:nvPr/>
              </p:nvSpPr>
              <p:spPr bwMode="auto">
                <a:xfrm>
                  <a:off x="37940" y="42308"/>
                  <a:ext cx="11265" cy="389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توزیع­کنندگان مواد مخدر</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28" name="Rectangle 28"/>
                <p:cNvSpPr>
                  <a:spLocks noChangeArrowheads="1"/>
                </p:cNvSpPr>
                <p:nvPr/>
              </p:nvSpPr>
              <p:spPr bwMode="auto">
                <a:xfrm>
                  <a:off x="26749" y="48176"/>
                  <a:ext cx="11265" cy="389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7200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جامعه</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29" name="Rectangle 29"/>
                <p:cNvSpPr>
                  <a:spLocks noChangeArrowheads="1"/>
                </p:cNvSpPr>
                <p:nvPr/>
              </p:nvSpPr>
              <p:spPr bwMode="auto">
                <a:xfrm>
                  <a:off x="11600" y="48176"/>
                  <a:ext cx="11265" cy="389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خانواده محکومین مواد مخدر</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30" name="Rectangle 30"/>
                <p:cNvSpPr>
                  <a:spLocks noChangeArrowheads="1"/>
                </p:cNvSpPr>
                <p:nvPr/>
              </p:nvSpPr>
              <p:spPr bwMode="auto">
                <a:xfrm>
                  <a:off x="20062" y="24156"/>
                  <a:ext cx="11265" cy="280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dirty="0" smtClean="0">
                      <a:ln>
                        <a:noFill/>
                      </a:ln>
                      <a:solidFill>
                        <a:schemeClr val="tx1"/>
                      </a:solidFill>
                      <a:effectLst/>
                      <a:latin typeface="Technical"/>
                      <a:ea typeface="Calibri" pitchFamily="34" charset="0"/>
                      <a:cs typeface="B Nazanin" pitchFamily="2" charset="-78"/>
                    </a:rPr>
                    <a:t>حاکمیت</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31" name="Straight Arrow Connector 31"/>
                <p:cNvSpPr>
                  <a:spLocks noChangeShapeType="1"/>
                </p:cNvSpPr>
                <p:nvPr/>
              </p:nvSpPr>
              <p:spPr bwMode="auto">
                <a:xfrm>
                  <a:off x="10235" y="21836"/>
                  <a:ext cx="9779" cy="3613"/>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45" name="Straight Arrow Connector 45"/>
                <p:cNvSpPr>
                  <a:spLocks noChangeShapeType="1"/>
                </p:cNvSpPr>
                <p:nvPr/>
              </p:nvSpPr>
              <p:spPr bwMode="auto">
                <a:xfrm flipH="1">
                  <a:off x="30707" y="27022"/>
                  <a:ext cx="7391" cy="5748"/>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46" name="Straight Arrow Connector 46"/>
                <p:cNvSpPr>
                  <a:spLocks noChangeShapeType="1"/>
                </p:cNvSpPr>
                <p:nvPr/>
              </p:nvSpPr>
              <p:spPr bwMode="auto">
                <a:xfrm flipH="1">
                  <a:off x="34392" y="35484"/>
                  <a:ext cx="5103" cy="0"/>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47" name="Straight Arrow Connector 47"/>
                <p:cNvSpPr>
                  <a:spLocks noChangeShapeType="1"/>
                </p:cNvSpPr>
                <p:nvPr/>
              </p:nvSpPr>
              <p:spPr bwMode="auto">
                <a:xfrm>
                  <a:off x="11191" y="26067"/>
                  <a:ext cx="8217" cy="6668"/>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49" name="Straight Arrow Connector 49"/>
                <p:cNvSpPr>
                  <a:spLocks noChangeShapeType="1"/>
                </p:cNvSpPr>
                <p:nvPr/>
              </p:nvSpPr>
              <p:spPr bwMode="auto">
                <a:xfrm flipH="1" flipV="1">
                  <a:off x="11600" y="33982"/>
                  <a:ext cx="5038" cy="922"/>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50" name="Straight Arrow Connector 50"/>
                <p:cNvSpPr>
                  <a:spLocks noChangeShapeType="1"/>
                </p:cNvSpPr>
                <p:nvPr/>
              </p:nvSpPr>
              <p:spPr bwMode="auto">
                <a:xfrm flipV="1">
                  <a:off x="12555" y="38350"/>
                  <a:ext cx="5748" cy="4749"/>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51" name="Straight Arrow Connector 51"/>
                <p:cNvSpPr>
                  <a:spLocks noChangeShapeType="1"/>
                </p:cNvSpPr>
                <p:nvPr/>
              </p:nvSpPr>
              <p:spPr bwMode="auto">
                <a:xfrm flipV="1">
                  <a:off x="17469" y="39578"/>
                  <a:ext cx="5452" cy="8657"/>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52" name="Straight Arrow Connector 52"/>
                <p:cNvSpPr>
                  <a:spLocks noChangeShapeType="1"/>
                </p:cNvSpPr>
                <p:nvPr/>
              </p:nvSpPr>
              <p:spPr bwMode="auto">
                <a:xfrm flipH="1" flipV="1">
                  <a:off x="26749" y="39578"/>
                  <a:ext cx="5671" cy="8657"/>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53" name="Straight Arrow Connector 53"/>
                <p:cNvSpPr>
                  <a:spLocks noChangeShapeType="1"/>
                </p:cNvSpPr>
                <p:nvPr/>
              </p:nvSpPr>
              <p:spPr bwMode="auto">
                <a:xfrm flipH="1" flipV="1">
                  <a:off x="31935" y="38350"/>
                  <a:ext cx="6167" cy="5883"/>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61" name="Straight Arrow Connector 61"/>
                <p:cNvSpPr>
                  <a:spLocks noChangeShapeType="1"/>
                </p:cNvSpPr>
                <p:nvPr/>
              </p:nvSpPr>
              <p:spPr bwMode="auto">
                <a:xfrm flipV="1">
                  <a:off x="31253" y="21836"/>
                  <a:ext cx="10065" cy="3613"/>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64" name="Straight Arrow Connector 64"/>
                <p:cNvSpPr>
                  <a:spLocks noChangeShapeType="1"/>
                </p:cNvSpPr>
                <p:nvPr/>
              </p:nvSpPr>
              <p:spPr bwMode="auto">
                <a:xfrm>
                  <a:off x="48449" y="22245"/>
                  <a:ext cx="3899" cy="1205"/>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grpSp>
              <p:nvGrpSpPr>
                <p:cNvPr id="67" name="Group 67"/>
                <p:cNvGrpSpPr>
                  <a:grpSpLocks/>
                </p:cNvGrpSpPr>
                <p:nvPr/>
              </p:nvGrpSpPr>
              <p:grpSpPr bwMode="auto">
                <a:xfrm>
                  <a:off x="2456" y="0"/>
                  <a:ext cx="47816" cy="18770"/>
                  <a:chOff x="0" y="0"/>
                  <a:chExt cx="47815" cy="18770"/>
                </a:xfrm>
              </p:grpSpPr>
              <p:sp>
                <p:nvSpPr>
                  <p:cNvPr id="6" name="Rectangle 5"/>
                  <p:cNvSpPr>
                    <a:spLocks noChangeArrowheads="1"/>
                  </p:cNvSpPr>
                  <p:nvPr/>
                </p:nvSpPr>
                <p:spPr bwMode="auto">
                  <a:xfrm>
                    <a:off x="19716" y="11430"/>
                    <a:ext cx="7017" cy="271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قوه مجریه</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7" name="Rectangle 6"/>
                  <p:cNvSpPr>
                    <a:spLocks noChangeArrowheads="1"/>
                  </p:cNvSpPr>
                  <p:nvPr/>
                </p:nvSpPr>
                <p:spPr bwMode="auto">
                  <a:xfrm>
                    <a:off x="32194" y="10287"/>
                    <a:ext cx="11767" cy="21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dirty="0" smtClean="0">
                        <a:ln>
                          <a:noFill/>
                        </a:ln>
                        <a:solidFill>
                          <a:schemeClr val="tx1"/>
                        </a:solidFill>
                        <a:effectLst/>
                        <a:latin typeface="Technical"/>
                        <a:ea typeface="Calibri" pitchFamily="34" charset="0"/>
                        <a:cs typeface="B Nazanin" pitchFamily="2" charset="-78"/>
                      </a:rPr>
                      <a:t>وزارت ورزش و جوانان</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8" name="Rectangle 7"/>
                  <p:cNvSpPr>
                    <a:spLocks noChangeArrowheads="1"/>
                  </p:cNvSpPr>
                  <p:nvPr/>
                </p:nvSpPr>
                <p:spPr bwMode="auto">
                  <a:xfrm>
                    <a:off x="30670" y="5524"/>
                    <a:ext cx="11760" cy="21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dirty="0" smtClean="0">
                        <a:ln>
                          <a:noFill/>
                        </a:ln>
                        <a:solidFill>
                          <a:schemeClr val="tx1"/>
                        </a:solidFill>
                        <a:effectLst/>
                        <a:latin typeface="Technical"/>
                        <a:ea typeface="Calibri" pitchFamily="34" charset="0"/>
                        <a:cs typeface="B Nazanin" pitchFamily="2" charset="-78"/>
                      </a:rPr>
                      <a:t>وزارت آموزش و پرورش</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9" name="Rectangle 8"/>
                  <p:cNvSpPr>
                    <a:spLocks noChangeArrowheads="1"/>
                  </p:cNvSpPr>
                  <p:nvPr/>
                </p:nvSpPr>
                <p:spPr bwMode="auto">
                  <a:xfrm>
                    <a:off x="29051" y="16573"/>
                    <a:ext cx="7429" cy="21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dirty="0" smtClean="0">
                        <a:ln>
                          <a:noFill/>
                        </a:ln>
                        <a:solidFill>
                          <a:schemeClr val="tx1"/>
                        </a:solidFill>
                        <a:effectLst/>
                        <a:latin typeface="Technical"/>
                        <a:ea typeface="Calibri" pitchFamily="34" charset="0"/>
                        <a:cs typeface="B Nazanin" pitchFamily="2" charset="-78"/>
                      </a:rPr>
                      <a:t>وزارت کشور</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10" name="Rectangle 9"/>
                  <p:cNvSpPr>
                    <a:spLocks noChangeArrowheads="1"/>
                  </p:cNvSpPr>
                  <p:nvPr/>
                </p:nvSpPr>
                <p:spPr bwMode="auto">
                  <a:xfrm>
                    <a:off x="16573" y="2190"/>
                    <a:ext cx="13024" cy="21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imes New Roman" pitchFamily="18" charset="0"/>
                        <a:ea typeface="Calibri" pitchFamily="34" charset="0"/>
                        <a:cs typeface="B Nazanin" pitchFamily="2" charset="-78"/>
                      </a:rPr>
                      <a:t>وزارت علوم و تحقیقات و فناوری</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11" name="Rectangle 10"/>
                  <p:cNvSpPr>
                    <a:spLocks noChangeArrowheads="1"/>
                  </p:cNvSpPr>
                  <p:nvPr/>
                </p:nvSpPr>
                <p:spPr bwMode="auto">
                  <a:xfrm>
                    <a:off x="2095" y="5238"/>
                    <a:ext cx="13018" cy="21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وزارت فرهنگ و ارشاد اسلامی</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12" name="Rectangle 11"/>
                  <p:cNvSpPr>
                    <a:spLocks noChangeArrowheads="1"/>
                  </p:cNvSpPr>
                  <p:nvPr/>
                </p:nvSpPr>
                <p:spPr bwMode="auto">
                  <a:xfrm>
                    <a:off x="1714" y="9810"/>
                    <a:ext cx="12173" cy="21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R="0" lvl="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dirty="0" smtClean="0">
                        <a:ln>
                          <a:noFill/>
                        </a:ln>
                        <a:solidFill>
                          <a:schemeClr val="tx1"/>
                        </a:solidFill>
                        <a:effectLst/>
                        <a:latin typeface="Technical"/>
                        <a:ea typeface="Calibri" pitchFamily="34" charset="0"/>
                        <a:cs typeface="B Nazanin" pitchFamily="2" charset="-78"/>
                      </a:rPr>
                      <a:t>وزارت کار و تامین اجتماعی</a:t>
                    </a:r>
                    <a:endParaRPr kumimoji="0" lang="fa-IR" sz="28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13" name="Rectangle 12"/>
                  <p:cNvSpPr>
                    <a:spLocks noChangeArrowheads="1"/>
                  </p:cNvSpPr>
                  <p:nvPr/>
                </p:nvSpPr>
                <p:spPr bwMode="auto">
                  <a:xfrm>
                    <a:off x="3143" y="16478"/>
                    <a:ext cx="13443" cy="21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وزارت بهداشت و خدمات درمانی</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14" name="Rectangle 13"/>
                  <p:cNvSpPr>
                    <a:spLocks noChangeArrowheads="1"/>
                  </p:cNvSpPr>
                  <p:nvPr/>
                </p:nvSpPr>
                <p:spPr bwMode="auto">
                  <a:xfrm>
                    <a:off x="8286" y="0"/>
                    <a:ext cx="7430" cy="21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مطبوعات</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15" name="Rectangle 14"/>
                  <p:cNvSpPr>
                    <a:spLocks noChangeArrowheads="1"/>
                  </p:cNvSpPr>
                  <p:nvPr/>
                </p:nvSpPr>
                <p:spPr bwMode="auto">
                  <a:xfrm>
                    <a:off x="0" y="0"/>
                    <a:ext cx="7429" cy="21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رسانه­ها</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16" name="Rectangle 15"/>
                  <p:cNvSpPr>
                    <a:spLocks noChangeArrowheads="1"/>
                  </p:cNvSpPr>
                  <p:nvPr/>
                </p:nvSpPr>
                <p:spPr bwMode="auto">
                  <a:xfrm>
                    <a:off x="40386" y="15525"/>
                    <a:ext cx="7429" cy="21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smtClean="0">
                        <a:ln>
                          <a:noFill/>
                        </a:ln>
                        <a:solidFill>
                          <a:schemeClr val="tx1"/>
                        </a:solidFill>
                        <a:effectLst/>
                        <a:latin typeface="Technical"/>
                        <a:ea typeface="Calibri" pitchFamily="34" charset="0"/>
                        <a:cs typeface="B Nazanin" pitchFamily="2" charset="-78"/>
                      </a:rPr>
                      <a:t>نیروی انتظامی</a:t>
                    </a:r>
                    <a:endParaRPr kumimoji="0" lang="fa-IR" sz="2800" b="0" i="0" u="none" strike="noStrike" cap="none" normalizeH="0" baseline="0" smtClean="0">
                      <a:ln>
                        <a:noFill/>
                      </a:ln>
                      <a:solidFill>
                        <a:schemeClr val="tx1"/>
                      </a:solidFill>
                      <a:effectLst/>
                      <a:latin typeface="Arial" pitchFamily="34" charset="0"/>
                      <a:cs typeface="B Nazanin" pitchFamily="2" charset="-78"/>
                    </a:endParaRPr>
                  </a:p>
                </p:txBody>
              </p:sp>
              <p:sp>
                <p:nvSpPr>
                  <p:cNvPr id="54" name="Straight Arrow Connector 54"/>
                  <p:cNvSpPr>
                    <a:spLocks noChangeShapeType="1"/>
                  </p:cNvSpPr>
                  <p:nvPr/>
                </p:nvSpPr>
                <p:spPr bwMode="auto">
                  <a:xfrm flipV="1">
                    <a:off x="23145" y="4286"/>
                    <a:ext cx="0" cy="7088"/>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55" name="Straight Arrow Connector 55"/>
                  <p:cNvSpPr>
                    <a:spLocks noChangeShapeType="1"/>
                  </p:cNvSpPr>
                  <p:nvPr/>
                </p:nvSpPr>
                <p:spPr bwMode="auto">
                  <a:xfrm flipV="1">
                    <a:off x="25050" y="6667"/>
                    <a:ext cx="5600" cy="4749"/>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56" name="Straight Arrow Connector 56"/>
                  <p:cNvSpPr>
                    <a:spLocks noChangeShapeType="1"/>
                  </p:cNvSpPr>
                  <p:nvPr/>
                </p:nvSpPr>
                <p:spPr bwMode="auto">
                  <a:xfrm flipV="1">
                    <a:off x="26765" y="11334"/>
                    <a:ext cx="5459" cy="1136"/>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57" name="Straight Arrow Connector 57"/>
                  <p:cNvSpPr>
                    <a:spLocks noChangeShapeType="1"/>
                  </p:cNvSpPr>
                  <p:nvPr/>
                </p:nvSpPr>
                <p:spPr bwMode="auto">
                  <a:xfrm flipH="1" flipV="1">
                    <a:off x="15049" y="6191"/>
                    <a:ext cx="6380" cy="5174"/>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58" name="Straight Arrow Connector 58"/>
                  <p:cNvSpPr>
                    <a:spLocks noChangeShapeType="1"/>
                  </p:cNvSpPr>
                  <p:nvPr/>
                </p:nvSpPr>
                <p:spPr bwMode="auto">
                  <a:xfrm flipH="1" flipV="1">
                    <a:off x="13906" y="10668"/>
                    <a:ext cx="5832" cy="1768"/>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59" name="Straight Arrow Connector 59"/>
                  <p:cNvSpPr>
                    <a:spLocks noChangeShapeType="1"/>
                  </p:cNvSpPr>
                  <p:nvPr/>
                </p:nvSpPr>
                <p:spPr bwMode="auto">
                  <a:xfrm flipH="1">
                    <a:off x="11334" y="13430"/>
                    <a:ext cx="8365" cy="3048"/>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60" name="Straight Arrow Connector 60"/>
                  <p:cNvSpPr>
                    <a:spLocks noChangeShapeType="1"/>
                  </p:cNvSpPr>
                  <p:nvPr/>
                </p:nvSpPr>
                <p:spPr bwMode="auto">
                  <a:xfrm>
                    <a:off x="26765" y="13430"/>
                    <a:ext cx="5954" cy="3048"/>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62" name="Straight Arrow Connector 62"/>
                  <p:cNvSpPr>
                    <a:spLocks noChangeShapeType="1"/>
                  </p:cNvSpPr>
                  <p:nvPr/>
                </p:nvSpPr>
                <p:spPr bwMode="auto">
                  <a:xfrm flipV="1">
                    <a:off x="36385" y="16573"/>
                    <a:ext cx="3912" cy="1134"/>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65" name="Straight Arrow Connector 65"/>
                  <p:cNvSpPr>
                    <a:spLocks noChangeShapeType="1"/>
                  </p:cNvSpPr>
                  <p:nvPr/>
                </p:nvSpPr>
                <p:spPr bwMode="auto">
                  <a:xfrm>
                    <a:off x="3714" y="2095"/>
                    <a:ext cx="4041" cy="3048"/>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sp>
                <p:nvSpPr>
                  <p:cNvPr id="66" name="Straight Arrow Connector 66"/>
                  <p:cNvSpPr>
                    <a:spLocks noChangeShapeType="1"/>
                  </p:cNvSpPr>
                  <p:nvPr/>
                </p:nvSpPr>
                <p:spPr bwMode="auto">
                  <a:xfrm flipH="1">
                    <a:off x="8763" y="2095"/>
                    <a:ext cx="3189" cy="3048"/>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grpSp>
          </p:grpSp>
        </p:grpSp>
        <p:sp>
          <p:nvSpPr>
            <p:cNvPr id="70" name="Straight Arrow Connector 70"/>
            <p:cNvSpPr>
              <a:spLocks noChangeShapeType="1"/>
            </p:cNvSpPr>
            <p:nvPr/>
          </p:nvSpPr>
          <p:spPr bwMode="auto">
            <a:xfrm flipV="1">
              <a:off x="44857" y="17684"/>
              <a:ext cx="1557" cy="3430"/>
            </a:xfrm>
            <a:prstGeom prst="straightConnector1">
              <a:avLst/>
            </a:prstGeom>
            <a:ln>
              <a:headEnd type="arrow" w="med" len="med"/>
              <a:tailEnd type="arrow"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fa-IR" sz="2800">
                <a:cs typeface="B Nazanin" pitchFamily="2" charset="-78"/>
              </a:endParaRPr>
            </a:p>
          </p:txBody>
        </p:sp>
      </p:grpSp>
      <p:sp>
        <p:nvSpPr>
          <p:cNvPr id="63" name="Rectangle 62"/>
          <p:cNvSpPr/>
          <p:nvPr/>
        </p:nvSpPr>
        <p:spPr>
          <a:xfrm>
            <a:off x="3239602" y="529684"/>
            <a:ext cx="5025735" cy="523220"/>
          </a:xfrm>
          <a:prstGeom prst="rect">
            <a:avLst/>
          </a:prstGeom>
        </p:spPr>
        <p:txBody>
          <a:bodyPr wrap="none">
            <a:spAutoFit/>
          </a:bodyPr>
          <a:lstStyle/>
          <a:p>
            <a:r>
              <a:rPr lang="fa-IR" sz="2800" dirty="0">
                <a:solidFill>
                  <a:schemeClr val="tx1">
                    <a:lumMod val="85000"/>
                    <a:lumOff val="15000"/>
                  </a:schemeClr>
                </a:solidFill>
                <a:latin typeface="+mj-lt"/>
                <a:ea typeface="+mj-ea"/>
                <a:cs typeface="B Titr" pitchFamily="2" charset="-78"/>
              </a:rPr>
              <a:t>ذینفعان</a:t>
            </a:r>
            <a:r>
              <a:rPr lang="ar-SA" sz="2800" dirty="0">
                <a:solidFill>
                  <a:schemeClr val="tx1">
                    <a:lumMod val="85000"/>
                    <a:lumOff val="15000"/>
                  </a:schemeClr>
                </a:solidFill>
                <a:latin typeface="+mj-lt"/>
                <a:ea typeface="+mj-ea"/>
                <a:cs typeface="B Titr" pitchFamily="2" charset="-78"/>
              </a:rPr>
              <a:t> مسئله </a:t>
            </a:r>
            <a:r>
              <a:rPr lang="fa-IR" sz="2800" dirty="0">
                <a:solidFill>
                  <a:schemeClr val="tx1">
                    <a:lumMod val="85000"/>
                    <a:lumOff val="15000"/>
                  </a:schemeClr>
                </a:solidFill>
                <a:latin typeface="+mj-lt"/>
                <a:ea typeface="+mj-ea"/>
                <a:cs typeface="B Titr" pitchFamily="2" charset="-78"/>
              </a:rPr>
              <a:t>کنترل </a:t>
            </a:r>
            <a:r>
              <a:rPr lang="ar-SA" sz="2800" dirty="0">
                <a:solidFill>
                  <a:schemeClr val="tx1">
                    <a:lumMod val="85000"/>
                    <a:lumOff val="15000"/>
                  </a:schemeClr>
                </a:solidFill>
                <a:latin typeface="+mj-lt"/>
                <a:ea typeface="+mj-ea"/>
                <a:cs typeface="B Titr" pitchFamily="2" charset="-78"/>
              </a:rPr>
              <a:t>قاچاق مواد مخدر</a:t>
            </a:r>
            <a:endParaRPr lang="fa-IR" sz="2800" dirty="0">
              <a:solidFill>
                <a:schemeClr val="tx1">
                  <a:lumMod val="85000"/>
                  <a:lumOff val="15000"/>
                </a:schemeClr>
              </a:solidFill>
              <a:latin typeface="+mj-lt"/>
              <a:ea typeface="+mj-ea"/>
              <a:cs typeface="B Titr" pitchFamily="2" charset="-78"/>
            </a:endParaRPr>
          </a:p>
        </p:txBody>
      </p:sp>
    </p:spTree>
    <p:extLst>
      <p:ext uri="{BB962C8B-B14F-4D97-AF65-F5344CB8AC3E}">
        <p14:creationId xmlns:p14="http://schemas.microsoft.com/office/powerpoint/2010/main" val="1069132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143000" y="382579"/>
            <a:ext cx="7520013" cy="1217622"/>
          </a:xfrm>
        </p:spPr>
        <p:txBody>
          <a:bodyPr>
            <a:normAutofit/>
          </a:bodyPr>
          <a:lstStyle/>
          <a:p>
            <a:pPr algn="just" rtl="1">
              <a:buFont typeface="Arial" pitchFamily="34" charset="0"/>
              <a:buChar char="•"/>
            </a:pPr>
            <a:r>
              <a:rPr lang="fa-IR" sz="2000" dirty="0" smtClean="0">
                <a:cs typeface="B Nazanin" pitchFamily="2" charset="-78"/>
              </a:rPr>
              <a:t>پس از پایان این مرحله، </a:t>
            </a:r>
            <a:r>
              <a:rPr lang="en-US" sz="2000" dirty="0" smtClean="0">
                <a:cs typeface="B Nazanin" pitchFamily="2" charset="-78"/>
              </a:rPr>
              <a:t>W</a:t>
            </a:r>
            <a:r>
              <a:rPr lang="fa-IR" sz="2000" dirty="0" smtClean="0">
                <a:cs typeface="B Nazanin" pitchFamily="2" charset="-78"/>
              </a:rPr>
              <a:t>های سیستم شناخته می شود و تصویر غنی شده از سیستم بدست می آید. تصویر غنی شده از مسئله کنترل قاچاق مواد مخدر در شکل زیر نمایش داده شده است.</a:t>
            </a:r>
            <a:endParaRPr lang="fa-IR" sz="2000" dirty="0"/>
          </a:p>
        </p:txBody>
      </p:sp>
      <p:pic>
        <p:nvPicPr>
          <p:cNvPr id="7" name="Picture 1"/>
          <p:cNvPicPr>
            <a:picLocks noChangeAspect="1" noChangeArrowheads="1"/>
          </p:cNvPicPr>
          <p:nvPr/>
        </p:nvPicPr>
        <p:blipFill>
          <a:blip r:embed="rId2"/>
          <a:srcRect/>
          <a:stretch>
            <a:fillRect/>
          </a:stretch>
        </p:blipFill>
        <p:spPr bwMode="auto">
          <a:xfrm>
            <a:off x="228600" y="1524000"/>
            <a:ext cx="8686801" cy="5105400"/>
          </a:xfrm>
          <a:prstGeom prst="rect">
            <a:avLst/>
          </a:prstGeom>
          <a:noFill/>
          <a:ln w="9525">
            <a:noFill/>
            <a:miter lim="800000"/>
            <a:headEnd/>
            <a:tailEnd/>
          </a:ln>
        </p:spPr>
      </p:pic>
    </p:spTree>
    <p:extLst>
      <p:ext uri="{BB962C8B-B14F-4D97-AF65-F5344CB8AC3E}">
        <p14:creationId xmlns:p14="http://schemas.microsoft.com/office/powerpoint/2010/main" val="13416074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543800" cy="3886200"/>
          </a:xfrm>
        </p:spPr>
        <p:txBody>
          <a:bodyPr>
            <a:normAutofit/>
          </a:bodyPr>
          <a:lstStyle/>
          <a:p>
            <a:pPr algn="r" rtl="1">
              <a:buFont typeface="Wingdings" pitchFamily="2" charset="2"/>
              <a:buChar char="q"/>
            </a:pPr>
            <a:r>
              <a:rPr lang="ar-SA" sz="2800" dirty="0">
                <a:solidFill>
                  <a:schemeClr val="tx1">
                    <a:lumMod val="85000"/>
                    <a:lumOff val="15000"/>
                  </a:schemeClr>
                </a:solidFill>
                <a:latin typeface="+mj-lt"/>
                <a:ea typeface="+mj-ea"/>
                <a:cs typeface="B Titr" pitchFamily="2" charset="-78"/>
              </a:rPr>
              <a:t>مرحله 3: استخراج تعاریف ریشه</a:t>
            </a:r>
            <a:r>
              <a:rPr lang="fa-IR" sz="2800" dirty="0">
                <a:solidFill>
                  <a:schemeClr val="tx1">
                    <a:lumMod val="85000"/>
                    <a:lumOff val="15000"/>
                  </a:schemeClr>
                </a:solidFill>
                <a:latin typeface="+mj-lt"/>
                <a:ea typeface="+mj-ea"/>
                <a:cs typeface="B Titr" pitchFamily="2" charset="-78"/>
              </a:rPr>
              <a:t> </a:t>
            </a:r>
            <a:r>
              <a:rPr lang="ar-SA" sz="2800" dirty="0">
                <a:solidFill>
                  <a:schemeClr val="tx1">
                    <a:lumMod val="85000"/>
                    <a:lumOff val="15000"/>
                  </a:schemeClr>
                </a:solidFill>
                <a:latin typeface="+mj-lt"/>
                <a:ea typeface="+mj-ea"/>
                <a:cs typeface="B Titr" pitchFamily="2" charset="-78"/>
              </a:rPr>
              <a:t>ای مربوط به سیستم</a:t>
            </a:r>
            <a:endParaRPr lang="fa-IR" sz="2800" dirty="0">
              <a:solidFill>
                <a:schemeClr val="tx1">
                  <a:lumMod val="85000"/>
                  <a:lumOff val="15000"/>
                </a:schemeClr>
              </a:solidFill>
              <a:latin typeface="+mj-lt"/>
              <a:ea typeface="+mj-ea"/>
              <a:cs typeface="B Titr" pitchFamily="2" charset="-78"/>
            </a:endParaRPr>
          </a:p>
          <a:p>
            <a:pPr algn="just" rtl="1"/>
            <a:endParaRPr lang="fa-IR" sz="2200" dirty="0" smtClean="0">
              <a:cs typeface="B Nazanin" pitchFamily="2" charset="-78"/>
            </a:endParaRPr>
          </a:p>
          <a:p>
            <a:pPr algn="just" rtl="1"/>
            <a:r>
              <a:rPr lang="fa-IR" sz="2200" dirty="0" smtClean="0">
                <a:cs typeface="B Nazanin" pitchFamily="2" charset="-78"/>
              </a:rPr>
              <a:t>پس </a:t>
            </a:r>
            <a:r>
              <a:rPr lang="fa-IR" sz="2200" dirty="0">
                <a:cs typeface="B Nazanin" pitchFamily="2" charset="-78"/>
              </a:rPr>
              <a:t>از استخراج نگرش های مختلفی که در مورد مسئله وجود دارد به استخراج تعاریف ریشه ای می­پردازیم. </a:t>
            </a:r>
          </a:p>
          <a:p>
            <a:pPr algn="just" rtl="1"/>
            <a:r>
              <a:rPr lang="fa-IR" sz="2200" dirty="0">
                <a:cs typeface="B Nazanin" pitchFamily="2" charset="-78"/>
              </a:rPr>
              <a:t>تعریف ریشه ای بر اساس یافته های مراحل یک و دو استخراج می گردد. تعریف ریشه ای باید تمام مشخصات ضروری یک سیستم را در سوالات دربرگیرد. برای مشخص نمودن خصوصیات ضروری نیاز است تا روش </a:t>
            </a:r>
            <a:r>
              <a:rPr lang="en-US" sz="2200" dirty="0">
                <a:cs typeface="B Nazanin" pitchFamily="2" charset="-78"/>
              </a:rPr>
              <a:t>CATWOE</a:t>
            </a:r>
            <a:r>
              <a:rPr lang="fa-IR" sz="2200" dirty="0">
                <a:cs typeface="B Nazanin" pitchFamily="2" charset="-78"/>
              </a:rPr>
              <a:t> را پیاده سازی نماییم.</a:t>
            </a:r>
          </a:p>
          <a:p>
            <a:pPr algn="just" rtl="1"/>
            <a:r>
              <a:rPr lang="fa-IR" sz="2200" dirty="0">
                <a:cs typeface="B Nazanin" pitchFamily="2" charset="-78"/>
              </a:rPr>
              <a:t>در مورد سیاست گذاری در مورد سیستم کنترل قاچاق مواد مخدر سه نگرش کلی و متمایز وجود دارد که تعریف سیستم از نقطه نظر هر دیدگاه به قرار زیر است:</a:t>
            </a:r>
            <a:endParaRPr lang="en-US" sz="2200" dirty="0">
              <a:cs typeface="B Nazanin" pitchFamily="2" charset="-78"/>
            </a:endParaRPr>
          </a:p>
          <a:p>
            <a:pPr algn="r" rtl="1"/>
            <a:endParaRPr lang="en-US" dirty="0" smtClean="0"/>
          </a:p>
          <a:p>
            <a:pPr algn="r" rtl="1">
              <a:buNone/>
            </a:pPr>
            <a:endParaRPr lang="fa-IR" dirty="0" smtClean="0"/>
          </a:p>
          <a:p>
            <a:pPr algn="r" rtl="1">
              <a:buFont typeface="Wingdings" pitchFamily="2" charset="2"/>
              <a:buChar char="q"/>
            </a:pPr>
            <a:endParaRPr lang="fa-IR" dirty="0"/>
          </a:p>
        </p:txBody>
      </p:sp>
    </p:spTree>
    <p:extLst>
      <p:ext uri="{BB962C8B-B14F-4D97-AF65-F5344CB8AC3E}">
        <p14:creationId xmlns:p14="http://schemas.microsoft.com/office/powerpoint/2010/main" val="33986059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91400" cy="5410200"/>
          </a:xfrm>
        </p:spPr>
        <p:txBody>
          <a:bodyPr>
            <a:normAutofit/>
          </a:bodyPr>
          <a:lstStyle/>
          <a:p>
            <a:pPr algn="r" rtl="1"/>
            <a:r>
              <a:rPr lang="fa-IR" sz="2600" dirty="0">
                <a:solidFill>
                  <a:schemeClr val="tx1">
                    <a:lumMod val="85000"/>
                    <a:lumOff val="15000"/>
                  </a:schemeClr>
                </a:solidFill>
                <a:latin typeface="+mj-lt"/>
                <a:ea typeface="+mj-ea"/>
                <a:cs typeface="B Titr" pitchFamily="2" charset="-78"/>
              </a:rPr>
              <a:t>تعریف ریشه ای یک (دیدگاه قانونی قضایی)</a:t>
            </a:r>
            <a:endParaRPr lang="en-US" sz="2600" dirty="0">
              <a:solidFill>
                <a:schemeClr val="tx1">
                  <a:lumMod val="85000"/>
                  <a:lumOff val="15000"/>
                </a:schemeClr>
              </a:solidFill>
              <a:latin typeface="+mj-lt"/>
              <a:ea typeface="+mj-ea"/>
              <a:cs typeface="B Titr" pitchFamily="2" charset="-78"/>
            </a:endParaRPr>
          </a:p>
          <a:p>
            <a:pPr algn="justLow" rtl="1">
              <a:buNone/>
            </a:pPr>
            <a:r>
              <a:rPr lang="fa-IR" dirty="0" smtClean="0"/>
              <a:t>   </a:t>
            </a:r>
            <a:r>
              <a:rPr lang="fa-IR" sz="2600" dirty="0">
                <a:cs typeface="B Nazanin" pitchFamily="2" charset="-78"/>
              </a:rPr>
              <a:t>سیستم کنترل قاچاق مواد مخدر به دنبال بالا بردن ریسک دستگیر شدن برای مجرمان و برقراری مجازات های متناسب با جرم قاچاق مواد مخدر از طریق تدوین و پیاده سازی قوانین است</a:t>
            </a:r>
            <a:r>
              <a:rPr lang="fa-IR" dirty="0" smtClean="0"/>
              <a:t>.</a:t>
            </a:r>
            <a:endParaRPr lang="en-US" dirty="0" smtClean="0"/>
          </a:p>
          <a:p>
            <a:endParaRPr lang="fa-IR" dirty="0"/>
          </a:p>
        </p:txBody>
      </p:sp>
    </p:spTree>
    <p:extLst>
      <p:ext uri="{BB962C8B-B14F-4D97-AF65-F5344CB8AC3E}">
        <p14:creationId xmlns:p14="http://schemas.microsoft.com/office/powerpoint/2010/main" val="200210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69156970"/>
              </p:ext>
            </p:extLst>
          </p:nvPr>
        </p:nvGraphicFramePr>
        <p:xfrm>
          <a:off x="4489219" y="457200"/>
          <a:ext cx="4083309" cy="5667546"/>
        </p:xfrm>
        <a:graphic>
          <a:graphicData uri="http://schemas.openxmlformats.org/drawingml/2006/table">
            <a:tbl>
              <a:tblPr rtl="1"/>
              <a:tblGrid>
                <a:gridCol w="2248366"/>
                <a:gridCol w="1834943"/>
              </a:tblGrid>
              <a:tr h="507993">
                <a:tc>
                  <a:txBody>
                    <a:bodyPr/>
                    <a:lstStyle/>
                    <a:p>
                      <a:pPr algn="ctr" rtl="1">
                        <a:lnSpc>
                          <a:spcPct val="150000"/>
                        </a:lnSpc>
                        <a:spcAft>
                          <a:spcPts val="0"/>
                        </a:spcAft>
                      </a:pPr>
                      <a:r>
                        <a:rPr lang="fa-IR" sz="1400" b="1" dirty="0">
                          <a:solidFill>
                            <a:srgbClr val="000000"/>
                          </a:solidFill>
                          <a:latin typeface="Times New Roman"/>
                          <a:ea typeface="Calibri"/>
                          <a:cs typeface="B Nazanin"/>
                        </a:rPr>
                        <a:t>تعاریف ریشه­ای</a:t>
                      </a:r>
                      <a:endParaRPr lang="en-US" sz="1100" dirty="0">
                        <a:solidFill>
                          <a:srgbClr val="000000"/>
                        </a:solidFill>
                        <a:latin typeface="Times New Roman"/>
                        <a:ea typeface="Calibri"/>
                        <a:cs typeface="B Nazanin"/>
                      </a:endParaRPr>
                    </a:p>
                    <a:p>
                      <a:pPr indent="391160" algn="ctr" rtl="1">
                        <a:lnSpc>
                          <a:spcPct val="125000"/>
                        </a:lnSpc>
                        <a:spcAft>
                          <a:spcPts val="0"/>
                        </a:spcAft>
                      </a:pPr>
                      <a:r>
                        <a:rPr lang="fa-IR" sz="1400" b="1" dirty="0">
                          <a:latin typeface="Times New Roman"/>
                          <a:ea typeface="Calibri"/>
                          <a:cs typeface="B Nazanin"/>
                        </a:rPr>
                        <a:t>تحلیل</a:t>
                      </a:r>
                      <a:r>
                        <a:rPr lang="en-US" sz="1400" dirty="0">
                          <a:latin typeface="Times New Roman"/>
                          <a:ea typeface="Calibri"/>
                          <a:cs typeface="B Nazanin"/>
                        </a:rPr>
                        <a:t>CATWOE</a:t>
                      </a:r>
                      <a:endParaRPr lang="en-US" sz="1200" dirty="0">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0"/>
                        </a:spcAft>
                      </a:pPr>
                      <a:r>
                        <a:rPr lang="en-US" sz="1400" b="1">
                          <a:solidFill>
                            <a:srgbClr val="000000"/>
                          </a:solidFill>
                          <a:latin typeface="Times New Roman"/>
                          <a:ea typeface="Calibri"/>
                          <a:cs typeface="B Nazanin"/>
                        </a:rPr>
                        <a:t>RD</a:t>
                      </a:r>
                      <a:r>
                        <a:rPr lang="en-US" sz="1400" b="1" baseline="-25000">
                          <a:solidFill>
                            <a:srgbClr val="000000"/>
                          </a:solidFill>
                          <a:latin typeface="Times New Roman"/>
                          <a:ea typeface="Calibri"/>
                          <a:cs typeface="B Nazanin"/>
                        </a:rPr>
                        <a:t>1</a:t>
                      </a:r>
                      <a:endParaRPr lang="en-US" sz="1100">
                        <a:solidFill>
                          <a:srgbClr val="000000"/>
                        </a:solidFill>
                        <a:latin typeface="Times New Roman"/>
                        <a:ea typeface="Calibri"/>
                        <a:cs typeface="B Nazanin"/>
                      </a:endParaRPr>
                    </a:p>
                  </a:txBody>
                  <a:tcPr marL="47515" marR="4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912972">
                <a:tc>
                  <a:txBody>
                    <a:bodyPr/>
                    <a:lstStyle/>
                    <a:p>
                      <a:pPr algn="ctr" rtl="1">
                        <a:lnSpc>
                          <a:spcPct val="150000"/>
                        </a:lnSpc>
                        <a:spcAft>
                          <a:spcPts val="0"/>
                        </a:spcAft>
                      </a:pPr>
                      <a:endParaRPr lang="ar-SA" sz="1400" dirty="0">
                        <a:solidFill>
                          <a:srgbClr val="000000"/>
                        </a:solidFill>
                        <a:latin typeface="Times New Roman"/>
                        <a:ea typeface="Calibri"/>
                        <a:cs typeface="B Nazanin"/>
                      </a:endParaRPr>
                    </a:p>
                    <a:p>
                      <a:pPr algn="ctr" rtl="1">
                        <a:lnSpc>
                          <a:spcPct val="150000"/>
                        </a:lnSpc>
                        <a:spcAft>
                          <a:spcPts val="0"/>
                        </a:spcAft>
                      </a:pPr>
                      <a:r>
                        <a:rPr lang="en-US" sz="1400" dirty="0" smtClean="0">
                          <a:solidFill>
                            <a:schemeClr val="bg1"/>
                          </a:solidFill>
                          <a:cs typeface="B Nazanin" pitchFamily="2" charset="-78"/>
                        </a:rPr>
                        <a:t>Customers</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a:lnSpc>
                          <a:spcPct val="150000"/>
                        </a:lnSpc>
                        <a:spcAft>
                          <a:spcPts val="0"/>
                        </a:spcAft>
                      </a:pPr>
                      <a:endParaRPr lang="en-US" sz="1400">
                        <a:solidFill>
                          <a:srgbClr val="000000"/>
                        </a:solidFill>
                        <a:latin typeface="Times New Roman"/>
                        <a:ea typeface="Calibri"/>
                        <a:cs typeface="B Nazanin"/>
                      </a:endParaRPr>
                    </a:p>
                    <a:p>
                      <a:pPr algn="ctr" rtl="1">
                        <a:lnSpc>
                          <a:spcPct val="115000"/>
                        </a:lnSpc>
                        <a:spcAft>
                          <a:spcPts val="0"/>
                        </a:spcAft>
                      </a:pPr>
                      <a:r>
                        <a:rPr lang="ar-SA" sz="1400">
                          <a:solidFill>
                            <a:srgbClr val="000000"/>
                          </a:solidFill>
                          <a:latin typeface="Times New Roman"/>
                          <a:ea typeface="Calibri"/>
                          <a:cs typeface="B Nazanin"/>
                        </a:rPr>
                        <a:t>قاچاقچیان </a:t>
                      </a:r>
                      <a:r>
                        <a:rPr lang="fa-IR" sz="1400">
                          <a:solidFill>
                            <a:srgbClr val="000000"/>
                          </a:solidFill>
                          <a:latin typeface="Times New Roman"/>
                          <a:ea typeface="Calibri"/>
                          <a:cs typeface="B Nazanin"/>
                        </a:rPr>
                        <a:t>بالقوه</a:t>
                      </a:r>
                      <a:r>
                        <a:rPr lang="ar-SA" sz="1400">
                          <a:solidFill>
                            <a:srgbClr val="000000"/>
                          </a:solidFill>
                          <a:latin typeface="Times New Roman"/>
                          <a:ea typeface="Calibri"/>
                          <a:cs typeface="B Nazanin"/>
                        </a:rPr>
                        <a:t> و بالفعل</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125">
                <a:tc>
                  <a:txBody>
                    <a:bodyPr/>
                    <a:lstStyle/>
                    <a:p>
                      <a:pPr indent="391160" algn="ctr" rtl="1">
                        <a:lnSpc>
                          <a:spcPct val="125000"/>
                        </a:lnSpc>
                        <a:spcAft>
                          <a:spcPts val="0"/>
                        </a:spcAft>
                      </a:pPr>
                      <a:endParaRPr lang="ar-SA" sz="1400" dirty="0">
                        <a:latin typeface="Times New Roman"/>
                        <a:ea typeface="Calibri"/>
                        <a:cs typeface="B Nazanin"/>
                      </a:endParaRPr>
                    </a:p>
                    <a:p>
                      <a:pPr algn="ctr" rtl="1">
                        <a:lnSpc>
                          <a:spcPct val="150000"/>
                        </a:lnSpc>
                        <a:spcAft>
                          <a:spcPts val="0"/>
                        </a:spcAft>
                      </a:pPr>
                      <a:r>
                        <a:rPr lang="en-US" sz="1400" dirty="0" smtClean="0">
                          <a:solidFill>
                            <a:schemeClr val="bg1"/>
                          </a:solidFill>
                          <a:cs typeface="B Nazanin" pitchFamily="2" charset="-78"/>
                        </a:rPr>
                        <a:t>Actors</a:t>
                      </a: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15000"/>
                        </a:lnSpc>
                        <a:spcAft>
                          <a:spcPts val="0"/>
                        </a:spcAft>
                      </a:pPr>
                      <a:r>
                        <a:rPr lang="ar-SA" sz="1400">
                          <a:solidFill>
                            <a:srgbClr val="000000"/>
                          </a:solidFill>
                          <a:latin typeface="Times New Roman"/>
                          <a:ea typeface="Calibri"/>
                          <a:cs typeface="B Nazanin"/>
                        </a:rPr>
                        <a:t>نهادهای </a:t>
                      </a:r>
                      <a:r>
                        <a:rPr lang="fa-IR" sz="1400">
                          <a:solidFill>
                            <a:srgbClr val="000000"/>
                          </a:solidFill>
                          <a:latin typeface="Times New Roman"/>
                          <a:ea typeface="Calibri"/>
                          <a:cs typeface="B Nazanin"/>
                        </a:rPr>
                        <a:t>قانونگذار</a:t>
                      </a:r>
                      <a:r>
                        <a:rPr lang="ar-SA" sz="1400">
                          <a:solidFill>
                            <a:srgbClr val="000000"/>
                          </a:solidFill>
                          <a:latin typeface="Times New Roman"/>
                          <a:ea typeface="Calibri"/>
                          <a:cs typeface="B Nazanin"/>
                        </a:rPr>
                        <a:t>(قوه مقننه و ...)و نهادهای مجری قانون(قوای مجریه و قضائی و ...)</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0519">
                <a:tc>
                  <a:txBody>
                    <a:bodyPr/>
                    <a:lstStyle/>
                    <a:p>
                      <a:pPr algn="ctr" rtl="1">
                        <a:lnSpc>
                          <a:spcPct val="150000"/>
                        </a:lnSpc>
                        <a:spcAft>
                          <a:spcPts val="0"/>
                        </a:spcAft>
                      </a:pPr>
                      <a:endParaRPr lang="ar-SA" sz="1400" dirty="0">
                        <a:solidFill>
                          <a:srgbClr val="000000"/>
                        </a:solidFill>
                        <a:latin typeface="Times New Roman"/>
                        <a:ea typeface="Calibri"/>
                        <a:cs typeface="B Nazanin"/>
                      </a:endParaRPr>
                    </a:p>
                    <a:p>
                      <a:pPr algn="ctr" rtl="1">
                        <a:lnSpc>
                          <a:spcPct val="150000"/>
                        </a:lnSpc>
                        <a:spcAft>
                          <a:spcPts val="0"/>
                        </a:spcAft>
                      </a:pPr>
                      <a:r>
                        <a:rPr lang="en-GB" sz="1400" dirty="0" smtClean="0">
                          <a:solidFill>
                            <a:schemeClr val="bg1"/>
                          </a:solidFill>
                          <a:cs typeface="B Nazanin" pitchFamily="2" charset="-78"/>
                        </a:rPr>
                        <a:t>Transform</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50000"/>
                        </a:lnSpc>
                        <a:spcAft>
                          <a:spcPts val="0"/>
                        </a:spcAft>
                      </a:pPr>
                      <a:endParaRPr lang="ar-SA" sz="1400">
                        <a:solidFill>
                          <a:srgbClr val="000000"/>
                        </a:solidFill>
                        <a:latin typeface="Times New Roman"/>
                        <a:ea typeface="Calibri"/>
                        <a:cs typeface="B Nazanin"/>
                      </a:endParaRPr>
                    </a:p>
                    <a:p>
                      <a:pPr algn="ctr" rtl="1">
                        <a:lnSpc>
                          <a:spcPct val="115000"/>
                        </a:lnSpc>
                        <a:spcAft>
                          <a:spcPts val="0"/>
                        </a:spcAft>
                      </a:pPr>
                      <a:r>
                        <a:rPr lang="ar-SA" sz="1400">
                          <a:solidFill>
                            <a:srgbClr val="000000"/>
                          </a:solidFill>
                          <a:latin typeface="Times New Roman"/>
                          <a:ea typeface="Calibri"/>
                          <a:cs typeface="B Nazanin"/>
                        </a:rPr>
                        <a:t>بالا </a:t>
                      </a:r>
                      <a:r>
                        <a:rPr lang="fa-IR" sz="1400">
                          <a:solidFill>
                            <a:srgbClr val="000000"/>
                          </a:solidFill>
                          <a:latin typeface="Times New Roman"/>
                          <a:ea typeface="Calibri"/>
                          <a:cs typeface="B Nazanin"/>
                        </a:rPr>
                        <a:t>رفتن</a:t>
                      </a:r>
                      <a:r>
                        <a:rPr lang="ar-SA" sz="1400">
                          <a:solidFill>
                            <a:srgbClr val="000000"/>
                          </a:solidFill>
                          <a:latin typeface="Times New Roman"/>
                          <a:ea typeface="Calibri"/>
                          <a:cs typeface="B Nazanin"/>
                        </a:rPr>
                        <a:t> ریسک دستگیری برای مجرمان و ایجاد تناسب بین جرم و جنایت</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87">
                <a:tc>
                  <a:txBody>
                    <a:bodyPr/>
                    <a:lstStyle/>
                    <a:p>
                      <a:pPr algn="ctr" rtl="1">
                        <a:lnSpc>
                          <a:spcPct val="150000"/>
                        </a:lnSpc>
                        <a:spcAft>
                          <a:spcPts val="0"/>
                        </a:spcAft>
                      </a:pPr>
                      <a:r>
                        <a:rPr lang="en-GB" sz="1400" dirty="0" smtClean="0">
                          <a:solidFill>
                            <a:schemeClr val="bg1"/>
                          </a:solidFill>
                          <a:cs typeface="B Nazanin" pitchFamily="2" charset="-78"/>
                        </a:rPr>
                        <a:t>Worldview</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50000"/>
                        </a:lnSpc>
                        <a:spcAft>
                          <a:spcPts val="0"/>
                        </a:spcAft>
                      </a:pPr>
                      <a:r>
                        <a:rPr lang="ar-SA" sz="1400">
                          <a:solidFill>
                            <a:srgbClr val="000000"/>
                          </a:solidFill>
                          <a:latin typeface="Times New Roman"/>
                          <a:ea typeface="Calibri"/>
                          <a:cs typeface="B Nazanin"/>
                        </a:rPr>
                        <a:t>قانونی قضایی</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815">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en-GB" sz="1400" dirty="0" smtClean="0">
                          <a:solidFill>
                            <a:schemeClr val="bg1"/>
                          </a:solidFill>
                          <a:cs typeface="B Nazanin" pitchFamily="2" charset="-78"/>
                        </a:rPr>
                        <a:t>System owner</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15000"/>
                        </a:lnSpc>
                        <a:spcAft>
                          <a:spcPts val="0"/>
                        </a:spcAft>
                      </a:pPr>
                      <a:r>
                        <a:rPr lang="ar-SA" sz="1400" dirty="0">
                          <a:solidFill>
                            <a:srgbClr val="000000"/>
                          </a:solidFill>
                          <a:latin typeface="Times New Roman"/>
                          <a:ea typeface="Calibri"/>
                          <a:cs typeface="B Nazanin"/>
                        </a:rPr>
                        <a:t>ستاد مبارزه با </a:t>
                      </a:r>
                      <a:r>
                        <a:rPr lang="fa-IR" sz="1400" dirty="0" smtClean="0">
                          <a:solidFill>
                            <a:srgbClr val="000000"/>
                          </a:solidFill>
                          <a:latin typeface="Times New Roman"/>
                          <a:ea typeface="Calibri"/>
                          <a:cs typeface="B Nazanin"/>
                        </a:rPr>
                        <a:t>قاچاق </a:t>
                      </a:r>
                      <a:r>
                        <a:rPr lang="ar-SA" sz="1400" dirty="0" smtClean="0">
                          <a:solidFill>
                            <a:srgbClr val="000000"/>
                          </a:solidFill>
                          <a:latin typeface="Times New Roman"/>
                          <a:ea typeface="Calibri"/>
                          <a:cs typeface="B Nazanin"/>
                        </a:rPr>
                        <a:t>مواد </a:t>
                      </a:r>
                      <a:r>
                        <a:rPr lang="ar-SA" sz="1400" dirty="0">
                          <a:solidFill>
                            <a:srgbClr val="000000"/>
                          </a:solidFill>
                          <a:latin typeface="Times New Roman"/>
                          <a:ea typeface="Calibri"/>
                          <a:cs typeface="B Nazanin"/>
                        </a:rPr>
                        <a:t>مخدر</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72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400" dirty="0" smtClean="0">
                          <a:solidFill>
                            <a:schemeClr val="bg1"/>
                          </a:solidFill>
                          <a:cs typeface="+mn-cs"/>
                        </a:rPr>
                        <a:t>System</a:t>
                      </a:r>
                      <a:r>
                        <a:rPr lang="fa-IR" sz="1400" dirty="0" smtClean="0">
                          <a:solidFill>
                            <a:schemeClr val="bg1"/>
                          </a:solidFill>
                          <a:cs typeface="+mn-cs"/>
                        </a:rPr>
                        <a:t> </a:t>
                      </a:r>
                      <a:r>
                        <a:rPr lang="en-GB" sz="1400" dirty="0" smtClean="0">
                          <a:solidFill>
                            <a:schemeClr val="bg1"/>
                          </a:solidFill>
                          <a:cs typeface="+mn-cs"/>
                        </a:rPr>
                        <a:t>environment</a:t>
                      </a:r>
                      <a:r>
                        <a:rPr lang="fa-IR" sz="1400" dirty="0" smtClean="0">
                          <a:solidFill>
                            <a:schemeClr val="bg1"/>
                          </a:solidFill>
                          <a:cs typeface="+mn-cs"/>
                        </a:rPr>
                        <a:t> </a:t>
                      </a:r>
                      <a:r>
                        <a:rPr lang="en-GB" sz="1400" dirty="0" smtClean="0">
                          <a:solidFill>
                            <a:schemeClr val="bg1"/>
                          </a:solidFill>
                          <a:cs typeface="+mn-cs"/>
                        </a:rPr>
                        <a:t>and the</a:t>
                      </a:r>
                      <a:r>
                        <a:rPr lang="fa-IR" sz="1400" dirty="0" smtClean="0">
                          <a:solidFill>
                            <a:schemeClr val="bg1"/>
                          </a:solidFill>
                          <a:cs typeface="+mn-cs"/>
                        </a:rPr>
                        <a:t> </a:t>
                      </a:r>
                      <a:r>
                        <a:rPr lang="en-GB" sz="1400" dirty="0" smtClean="0">
                          <a:solidFill>
                            <a:schemeClr val="bg1"/>
                          </a:solidFill>
                          <a:cs typeface="+mn-cs"/>
                        </a:rPr>
                        <a:t>resulting</a:t>
                      </a:r>
                      <a:r>
                        <a:rPr lang="fa-IR" sz="1400" dirty="0" smtClean="0">
                          <a:solidFill>
                            <a:schemeClr val="bg1"/>
                          </a:solidFill>
                          <a:cs typeface="+mn-cs"/>
                        </a:rPr>
                        <a:t> </a:t>
                      </a:r>
                      <a:r>
                        <a:rPr lang="en-GB" sz="1400" dirty="0" smtClean="0">
                          <a:solidFill>
                            <a:schemeClr val="bg1"/>
                          </a:solidFill>
                          <a:cs typeface="+mn-cs"/>
                        </a:rPr>
                        <a:t>restrictions</a:t>
                      </a:r>
                      <a:endParaRPr lang="en-US" sz="1400" dirty="0" smtClean="0">
                        <a:solidFill>
                          <a:schemeClr val="bg1"/>
                        </a:solidFill>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a:lnSpc>
                          <a:spcPct val="150000"/>
                        </a:lnSpc>
                        <a:spcAft>
                          <a:spcPts val="0"/>
                        </a:spcAft>
                      </a:pPr>
                      <a:endParaRPr lang="en-US" sz="1400" dirty="0">
                        <a:solidFill>
                          <a:srgbClr val="000000"/>
                        </a:solidFill>
                        <a:latin typeface="Times New Roman"/>
                        <a:ea typeface="Calibri"/>
                        <a:cs typeface="B Nazanin"/>
                      </a:endParaRPr>
                    </a:p>
                    <a:p>
                      <a:pPr algn="ctr" rtl="1">
                        <a:lnSpc>
                          <a:spcPct val="115000"/>
                        </a:lnSpc>
                        <a:spcAft>
                          <a:spcPts val="0"/>
                        </a:spcAft>
                      </a:pPr>
                      <a:r>
                        <a:rPr lang="ar-SA" sz="1400" dirty="0">
                          <a:solidFill>
                            <a:srgbClr val="000000"/>
                          </a:solidFill>
                          <a:latin typeface="Times New Roman"/>
                          <a:ea typeface="Calibri"/>
                          <a:cs typeface="B Nazanin"/>
                        </a:rPr>
                        <a:t>طولانی بودن فرایند تصویب قوانین در کشور</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82756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91400" cy="5410200"/>
          </a:xfrm>
        </p:spPr>
        <p:txBody>
          <a:bodyPr>
            <a:normAutofit/>
          </a:bodyPr>
          <a:lstStyle/>
          <a:p>
            <a:pPr algn="r" rtl="1"/>
            <a:r>
              <a:rPr lang="fa-IR" sz="2600" dirty="0">
                <a:solidFill>
                  <a:schemeClr val="tx1">
                    <a:lumMod val="85000"/>
                    <a:lumOff val="15000"/>
                  </a:schemeClr>
                </a:solidFill>
                <a:latin typeface="+mj-lt"/>
                <a:ea typeface="+mj-ea"/>
                <a:cs typeface="B Titr" pitchFamily="2" charset="-78"/>
              </a:rPr>
              <a:t>تعریف ریشه ای یک (دیدگاه قانونی قضایی)</a:t>
            </a:r>
            <a:endParaRPr lang="en-US" sz="2600" dirty="0">
              <a:solidFill>
                <a:schemeClr val="tx1">
                  <a:lumMod val="85000"/>
                  <a:lumOff val="15000"/>
                </a:schemeClr>
              </a:solidFill>
              <a:latin typeface="+mj-lt"/>
              <a:ea typeface="+mj-ea"/>
              <a:cs typeface="B Titr" pitchFamily="2" charset="-78"/>
            </a:endParaRPr>
          </a:p>
          <a:p>
            <a:pPr algn="justLow" rtl="1">
              <a:buNone/>
            </a:pPr>
            <a:r>
              <a:rPr lang="fa-IR" dirty="0" smtClean="0"/>
              <a:t>   </a:t>
            </a:r>
            <a:r>
              <a:rPr lang="fa-IR" sz="2600" dirty="0">
                <a:cs typeface="B Nazanin" pitchFamily="2" charset="-78"/>
              </a:rPr>
              <a:t>سیستم کنترل قاچاق مواد مخدر به دنبال بالا بردن ریسک دستگیر شدن برای مجرمان و برقراری مجازات های متناسب با جرم قاچاق مواد مخدر از طریق تدوین و پیاده سازی قوانین است</a:t>
            </a:r>
            <a:r>
              <a:rPr lang="fa-IR" dirty="0" smtClean="0"/>
              <a:t>.</a:t>
            </a:r>
            <a:endParaRPr lang="en-US" dirty="0" smtClean="0"/>
          </a:p>
          <a:p>
            <a:pPr algn="r" rtl="1"/>
            <a:r>
              <a:rPr lang="fa-IR" sz="2600" dirty="0">
                <a:solidFill>
                  <a:schemeClr val="tx1">
                    <a:lumMod val="85000"/>
                    <a:lumOff val="15000"/>
                  </a:schemeClr>
                </a:solidFill>
                <a:latin typeface="+mj-lt"/>
                <a:ea typeface="+mj-ea"/>
                <a:cs typeface="B Titr" pitchFamily="2" charset="-78"/>
              </a:rPr>
              <a:t>تعریف ریشه ای دو(دیدگاه انتظامی تکنولوژیکی)</a:t>
            </a:r>
            <a:endParaRPr lang="en-US" sz="2600" dirty="0">
              <a:solidFill>
                <a:schemeClr val="tx1">
                  <a:lumMod val="85000"/>
                  <a:lumOff val="15000"/>
                </a:schemeClr>
              </a:solidFill>
              <a:latin typeface="+mj-lt"/>
              <a:ea typeface="+mj-ea"/>
              <a:cs typeface="B Titr" pitchFamily="2" charset="-78"/>
            </a:endParaRPr>
          </a:p>
          <a:p>
            <a:pPr algn="justLow" rtl="1">
              <a:buNone/>
            </a:pPr>
            <a:r>
              <a:rPr lang="fa-IR" dirty="0" smtClean="0"/>
              <a:t>   </a:t>
            </a:r>
            <a:r>
              <a:rPr lang="fa-IR" sz="2600" dirty="0">
                <a:cs typeface="B Nazanin" pitchFamily="2" charset="-78"/>
              </a:rPr>
              <a:t>سیستم کنترل قاچاق مواد مخدر از طریق سازوکارهای انتظامی و ابزارهای تکنولوژیکی (کنترل هوشمند مرز، موانع فیزیکی پیشرفته و ...) به دنبال ایجاد شرایطی برای ممانعت از ورود هر گونه مواد مخدر به کشور و جلوگیری از تولید و توزیع مواد مخدر در داخل کشور است</a:t>
            </a:r>
            <a:r>
              <a:rPr lang="fa-IR" dirty="0" smtClean="0"/>
              <a:t>.</a:t>
            </a:r>
            <a:endParaRPr lang="en-US" dirty="0" smtClean="0"/>
          </a:p>
        </p:txBody>
      </p:sp>
    </p:spTree>
    <p:extLst>
      <p:ext uri="{BB962C8B-B14F-4D97-AF65-F5344CB8AC3E}">
        <p14:creationId xmlns:p14="http://schemas.microsoft.com/office/powerpoint/2010/main" val="3380368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24399437"/>
              </p:ext>
            </p:extLst>
          </p:nvPr>
        </p:nvGraphicFramePr>
        <p:xfrm>
          <a:off x="2600764" y="457200"/>
          <a:ext cx="5971764" cy="5682327"/>
        </p:xfrm>
        <a:graphic>
          <a:graphicData uri="http://schemas.openxmlformats.org/drawingml/2006/table">
            <a:tbl>
              <a:tblPr rtl="1"/>
              <a:tblGrid>
                <a:gridCol w="2248366"/>
                <a:gridCol w="1834943"/>
                <a:gridCol w="1888455"/>
              </a:tblGrid>
              <a:tr h="507993">
                <a:tc>
                  <a:txBody>
                    <a:bodyPr/>
                    <a:lstStyle/>
                    <a:p>
                      <a:pPr algn="ctr" rtl="1">
                        <a:lnSpc>
                          <a:spcPct val="150000"/>
                        </a:lnSpc>
                        <a:spcAft>
                          <a:spcPts val="0"/>
                        </a:spcAft>
                      </a:pPr>
                      <a:r>
                        <a:rPr lang="fa-IR" sz="1400" b="1" dirty="0">
                          <a:solidFill>
                            <a:srgbClr val="000000"/>
                          </a:solidFill>
                          <a:latin typeface="Times New Roman"/>
                          <a:ea typeface="Calibri"/>
                          <a:cs typeface="B Nazanin"/>
                        </a:rPr>
                        <a:t>تعاریف ریشه­ای</a:t>
                      </a:r>
                      <a:endParaRPr lang="en-US" sz="1100" dirty="0">
                        <a:solidFill>
                          <a:srgbClr val="000000"/>
                        </a:solidFill>
                        <a:latin typeface="Times New Roman"/>
                        <a:ea typeface="Calibri"/>
                        <a:cs typeface="B Nazanin"/>
                      </a:endParaRPr>
                    </a:p>
                    <a:p>
                      <a:pPr indent="391160" algn="ctr" rtl="1">
                        <a:lnSpc>
                          <a:spcPct val="125000"/>
                        </a:lnSpc>
                        <a:spcAft>
                          <a:spcPts val="0"/>
                        </a:spcAft>
                      </a:pPr>
                      <a:r>
                        <a:rPr lang="fa-IR" sz="1400" b="1" dirty="0">
                          <a:latin typeface="Times New Roman"/>
                          <a:ea typeface="Calibri"/>
                          <a:cs typeface="B Nazanin"/>
                        </a:rPr>
                        <a:t>تحلیل</a:t>
                      </a:r>
                      <a:r>
                        <a:rPr lang="en-US" sz="1400" dirty="0">
                          <a:latin typeface="Times New Roman"/>
                          <a:ea typeface="Calibri"/>
                          <a:cs typeface="B Nazanin"/>
                        </a:rPr>
                        <a:t>CATWOE</a:t>
                      </a:r>
                      <a:endParaRPr lang="en-US" sz="1200" dirty="0">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0"/>
                        </a:spcAft>
                      </a:pPr>
                      <a:r>
                        <a:rPr lang="en-US" sz="1400" b="1">
                          <a:solidFill>
                            <a:srgbClr val="000000"/>
                          </a:solidFill>
                          <a:latin typeface="Times New Roman"/>
                          <a:ea typeface="Calibri"/>
                          <a:cs typeface="B Nazanin"/>
                        </a:rPr>
                        <a:t>RD</a:t>
                      </a:r>
                      <a:r>
                        <a:rPr lang="en-US" sz="1400" b="1" baseline="-25000">
                          <a:solidFill>
                            <a:srgbClr val="000000"/>
                          </a:solidFill>
                          <a:latin typeface="Times New Roman"/>
                          <a:ea typeface="Calibri"/>
                          <a:cs typeface="B Nazanin"/>
                        </a:rPr>
                        <a:t>1</a:t>
                      </a:r>
                      <a:endParaRPr lang="en-US" sz="1100">
                        <a:solidFill>
                          <a:srgbClr val="000000"/>
                        </a:solidFill>
                        <a:latin typeface="Times New Roman"/>
                        <a:ea typeface="Calibri"/>
                        <a:cs typeface="B Nazanin"/>
                      </a:endParaRPr>
                    </a:p>
                  </a:txBody>
                  <a:tcPr marL="47515" marR="4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0"/>
                        </a:spcAft>
                      </a:pPr>
                      <a:r>
                        <a:rPr lang="en-US" sz="1400" b="1">
                          <a:solidFill>
                            <a:srgbClr val="000000"/>
                          </a:solidFill>
                          <a:latin typeface="Times New Roman"/>
                          <a:ea typeface="Calibri"/>
                          <a:cs typeface="B Nazanin"/>
                        </a:rPr>
                        <a:t>RD</a:t>
                      </a:r>
                      <a:r>
                        <a:rPr lang="en-US" sz="1400" b="1" baseline="-25000">
                          <a:solidFill>
                            <a:srgbClr val="000000"/>
                          </a:solidFill>
                          <a:latin typeface="Times New Roman"/>
                          <a:ea typeface="Calibri"/>
                          <a:cs typeface="B Nazanin"/>
                        </a:rPr>
                        <a:t>2</a:t>
                      </a:r>
                      <a:endParaRPr lang="en-US" sz="1100">
                        <a:solidFill>
                          <a:srgbClr val="000000"/>
                        </a:solidFill>
                        <a:latin typeface="Times New Roman"/>
                        <a:ea typeface="Calibri"/>
                        <a:cs typeface="B Nazanin"/>
                      </a:endParaRPr>
                    </a:p>
                  </a:txBody>
                  <a:tcPr marL="47515" marR="4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912972">
                <a:tc>
                  <a:txBody>
                    <a:bodyPr/>
                    <a:lstStyle/>
                    <a:p>
                      <a:pPr algn="ctr" rtl="1">
                        <a:lnSpc>
                          <a:spcPct val="150000"/>
                        </a:lnSpc>
                        <a:spcAft>
                          <a:spcPts val="0"/>
                        </a:spcAft>
                      </a:pPr>
                      <a:endParaRPr lang="ar-SA" sz="1400" dirty="0">
                        <a:solidFill>
                          <a:srgbClr val="000000"/>
                        </a:solidFill>
                        <a:latin typeface="Times New Roman"/>
                        <a:ea typeface="Calibri"/>
                        <a:cs typeface="B Nazanin"/>
                      </a:endParaRPr>
                    </a:p>
                    <a:p>
                      <a:pPr algn="ctr" rtl="1">
                        <a:lnSpc>
                          <a:spcPct val="150000"/>
                        </a:lnSpc>
                        <a:spcAft>
                          <a:spcPts val="0"/>
                        </a:spcAft>
                      </a:pPr>
                      <a:r>
                        <a:rPr lang="en-US" sz="1400" dirty="0" smtClean="0">
                          <a:solidFill>
                            <a:schemeClr val="bg1"/>
                          </a:solidFill>
                          <a:cs typeface="B Nazanin" pitchFamily="2" charset="-78"/>
                        </a:rPr>
                        <a:t>Customers</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a:lnSpc>
                          <a:spcPct val="150000"/>
                        </a:lnSpc>
                        <a:spcAft>
                          <a:spcPts val="0"/>
                        </a:spcAft>
                      </a:pPr>
                      <a:endParaRPr lang="en-US" sz="1400">
                        <a:solidFill>
                          <a:srgbClr val="000000"/>
                        </a:solidFill>
                        <a:latin typeface="Times New Roman"/>
                        <a:ea typeface="Calibri"/>
                        <a:cs typeface="B Nazanin"/>
                      </a:endParaRPr>
                    </a:p>
                    <a:p>
                      <a:pPr algn="ctr" rtl="1">
                        <a:lnSpc>
                          <a:spcPct val="115000"/>
                        </a:lnSpc>
                        <a:spcAft>
                          <a:spcPts val="0"/>
                        </a:spcAft>
                      </a:pPr>
                      <a:r>
                        <a:rPr lang="ar-SA" sz="1400">
                          <a:solidFill>
                            <a:srgbClr val="000000"/>
                          </a:solidFill>
                          <a:latin typeface="Times New Roman"/>
                          <a:ea typeface="Calibri"/>
                          <a:cs typeface="B Nazanin"/>
                        </a:rPr>
                        <a:t>قاچاقچیان </a:t>
                      </a:r>
                      <a:r>
                        <a:rPr lang="fa-IR" sz="1400">
                          <a:solidFill>
                            <a:srgbClr val="000000"/>
                          </a:solidFill>
                          <a:latin typeface="Times New Roman"/>
                          <a:ea typeface="Calibri"/>
                          <a:cs typeface="B Nazanin"/>
                        </a:rPr>
                        <a:t>بالقوه</a:t>
                      </a:r>
                      <a:r>
                        <a:rPr lang="ar-SA" sz="1400">
                          <a:solidFill>
                            <a:srgbClr val="000000"/>
                          </a:solidFill>
                          <a:latin typeface="Times New Roman"/>
                          <a:ea typeface="Calibri"/>
                          <a:cs typeface="B Nazanin"/>
                        </a:rPr>
                        <a:t> و بالفعل</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endParaRPr lang="en-US" sz="1100">
                        <a:solidFill>
                          <a:srgbClr val="000000"/>
                        </a:solidFill>
                        <a:latin typeface="Times New Roman"/>
                        <a:ea typeface="Calibri"/>
                        <a:cs typeface="B Nazanin"/>
                      </a:endParaRPr>
                    </a:p>
                    <a:p>
                      <a:pPr algn="ctr" rtl="1">
                        <a:lnSpc>
                          <a:spcPct val="115000"/>
                        </a:lnSpc>
                        <a:spcAft>
                          <a:spcPts val="0"/>
                        </a:spcAft>
                      </a:pPr>
                      <a:r>
                        <a:rPr lang="ar-SA" sz="1400">
                          <a:solidFill>
                            <a:srgbClr val="000000"/>
                          </a:solidFill>
                          <a:latin typeface="Times New Roman"/>
                          <a:ea typeface="Calibri"/>
                          <a:cs typeface="B Nazanin"/>
                        </a:rPr>
                        <a:t>قاچاقچیان،</a:t>
                      </a:r>
                      <a:r>
                        <a:rPr lang="fa-IR" sz="1400">
                          <a:solidFill>
                            <a:srgbClr val="000000"/>
                          </a:solidFill>
                          <a:latin typeface="Times New Roman"/>
                          <a:ea typeface="Calibri"/>
                          <a:cs typeface="B Nazanin"/>
                        </a:rPr>
                        <a:t>تولیدکنندگان</a:t>
                      </a:r>
                      <a:r>
                        <a:rPr lang="ar-SA" sz="1400">
                          <a:solidFill>
                            <a:srgbClr val="000000"/>
                          </a:solidFill>
                          <a:latin typeface="Times New Roman"/>
                          <a:ea typeface="Calibri"/>
                          <a:cs typeface="B Nazanin"/>
                        </a:rPr>
                        <a:t> داخلی و توزیع کنندگان مواد مخدر</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125">
                <a:tc>
                  <a:txBody>
                    <a:bodyPr/>
                    <a:lstStyle/>
                    <a:p>
                      <a:pPr indent="391160" algn="ctr" rtl="1">
                        <a:lnSpc>
                          <a:spcPct val="125000"/>
                        </a:lnSpc>
                        <a:spcAft>
                          <a:spcPts val="0"/>
                        </a:spcAft>
                      </a:pPr>
                      <a:endParaRPr lang="ar-SA" sz="1400" dirty="0">
                        <a:latin typeface="Times New Roman"/>
                        <a:ea typeface="Calibri"/>
                        <a:cs typeface="B Nazanin"/>
                      </a:endParaRPr>
                    </a:p>
                    <a:p>
                      <a:pPr algn="ctr" rtl="1">
                        <a:lnSpc>
                          <a:spcPct val="150000"/>
                        </a:lnSpc>
                        <a:spcAft>
                          <a:spcPts val="0"/>
                        </a:spcAft>
                      </a:pPr>
                      <a:r>
                        <a:rPr lang="en-US" sz="1400" dirty="0" smtClean="0">
                          <a:solidFill>
                            <a:schemeClr val="bg1"/>
                          </a:solidFill>
                          <a:cs typeface="B Nazanin" pitchFamily="2" charset="-78"/>
                        </a:rPr>
                        <a:t>Actors</a:t>
                      </a: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15000"/>
                        </a:lnSpc>
                        <a:spcAft>
                          <a:spcPts val="0"/>
                        </a:spcAft>
                      </a:pPr>
                      <a:r>
                        <a:rPr lang="ar-SA" sz="1400">
                          <a:solidFill>
                            <a:srgbClr val="000000"/>
                          </a:solidFill>
                          <a:latin typeface="Times New Roman"/>
                          <a:ea typeface="Calibri"/>
                          <a:cs typeface="B Nazanin"/>
                        </a:rPr>
                        <a:t>نهادهای </a:t>
                      </a:r>
                      <a:r>
                        <a:rPr lang="fa-IR" sz="1400">
                          <a:solidFill>
                            <a:srgbClr val="000000"/>
                          </a:solidFill>
                          <a:latin typeface="Times New Roman"/>
                          <a:ea typeface="Calibri"/>
                          <a:cs typeface="B Nazanin"/>
                        </a:rPr>
                        <a:t>قانونگذار</a:t>
                      </a:r>
                      <a:r>
                        <a:rPr lang="ar-SA" sz="1400">
                          <a:solidFill>
                            <a:srgbClr val="000000"/>
                          </a:solidFill>
                          <a:latin typeface="Times New Roman"/>
                          <a:ea typeface="Calibri"/>
                          <a:cs typeface="B Nazanin"/>
                        </a:rPr>
                        <a:t>(قوه مقننه و ...)و نهادهای مجری قانون(قوای مجریه و قضائی و ...)</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endParaRPr lang="ar-SA" sz="1400">
                        <a:solidFill>
                          <a:srgbClr val="000000"/>
                        </a:solidFill>
                        <a:latin typeface="Times New Roman"/>
                        <a:ea typeface="Calibri"/>
                        <a:cs typeface="B Nazanin"/>
                      </a:endParaRPr>
                    </a:p>
                    <a:p>
                      <a:pPr algn="ctr" rtl="1">
                        <a:lnSpc>
                          <a:spcPct val="115000"/>
                        </a:lnSpc>
                        <a:spcAft>
                          <a:spcPts val="0"/>
                        </a:spcAft>
                      </a:pPr>
                      <a:r>
                        <a:rPr lang="ar-SA" sz="1400">
                          <a:solidFill>
                            <a:srgbClr val="000000"/>
                          </a:solidFill>
                          <a:latin typeface="Times New Roman"/>
                          <a:ea typeface="Calibri"/>
                          <a:cs typeface="B Nazanin"/>
                        </a:rPr>
                        <a:t>نیروی </a:t>
                      </a:r>
                      <a:r>
                        <a:rPr lang="fa-IR" sz="1400">
                          <a:solidFill>
                            <a:srgbClr val="000000"/>
                          </a:solidFill>
                          <a:latin typeface="Times New Roman"/>
                          <a:ea typeface="Calibri"/>
                          <a:cs typeface="B Nazanin"/>
                        </a:rPr>
                        <a:t>انتظامی</a:t>
                      </a:r>
                      <a:r>
                        <a:rPr lang="ar-SA" sz="1400">
                          <a:solidFill>
                            <a:srgbClr val="000000"/>
                          </a:solidFill>
                          <a:latin typeface="Times New Roman"/>
                          <a:ea typeface="Calibri"/>
                          <a:cs typeface="B Nazanin"/>
                        </a:rPr>
                        <a:t> جمهوری اسلامی ایران(ناجا)</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0519">
                <a:tc>
                  <a:txBody>
                    <a:bodyPr/>
                    <a:lstStyle/>
                    <a:p>
                      <a:pPr algn="ctr" rtl="1">
                        <a:lnSpc>
                          <a:spcPct val="150000"/>
                        </a:lnSpc>
                        <a:spcAft>
                          <a:spcPts val="0"/>
                        </a:spcAft>
                      </a:pPr>
                      <a:endParaRPr lang="ar-SA" sz="1400" dirty="0">
                        <a:solidFill>
                          <a:srgbClr val="000000"/>
                        </a:solidFill>
                        <a:latin typeface="Times New Roman"/>
                        <a:ea typeface="Calibri"/>
                        <a:cs typeface="B Nazanin"/>
                      </a:endParaRPr>
                    </a:p>
                    <a:p>
                      <a:pPr algn="ctr" rtl="1">
                        <a:lnSpc>
                          <a:spcPct val="150000"/>
                        </a:lnSpc>
                        <a:spcAft>
                          <a:spcPts val="0"/>
                        </a:spcAft>
                      </a:pPr>
                      <a:r>
                        <a:rPr lang="en-GB" sz="1400" dirty="0" smtClean="0">
                          <a:solidFill>
                            <a:schemeClr val="bg1"/>
                          </a:solidFill>
                          <a:cs typeface="B Nazanin" pitchFamily="2" charset="-78"/>
                        </a:rPr>
                        <a:t>Transform</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50000"/>
                        </a:lnSpc>
                        <a:spcAft>
                          <a:spcPts val="0"/>
                        </a:spcAft>
                      </a:pPr>
                      <a:endParaRPr lang="ar-SA" sz="1400">
                        <a:solidFill>
                          <a:srgbClr val="000000"/>
                        </a:solidFill>
                        <a:latin typeface="Times New Roman"/>
                        <a:ea typeface="Calibri"/>
                        <a:cs typeface="B Nazanin"/>
                      </a:endParaRPr>
                    </a:p>
                    <a:p>
                      <a:pPr algn="ctr" rtl="1">
                        <a:lnSpc>
                          <a:spcPct val="115000"/>
                        </a:lnSpc>
                        <a:spcAft>
                          <a:spcPts val="0"/>
                        </a:spcAft>
                      </a:pPr>
                      <a:r>
                        <a:rPr lang="ar-SA" sz="1400">
                          <a:solidFill>
                            <a:srgbClr val="000000"/>
                          </a:solidFill>
                          <a:latin typeface="Times New Roman"/>
                          <a:ea typeface="Calibri"/>
                          <a:cs typeface="B Nazanin"/>
                        </a:rPr>
                        <a:t>بالا </a:t>
                      </a:r>
                      <a:r>
                        <a:rPr lang="fa-IR" sz="1400">
                          <a:solidFill>
                            <a:srgbClr val="000000"/>
                          </a:solidFill>
                          <a:latin typeface="Times New Roman"/>
                          <a:ea typeface="Calibri"/>
                          <a:cs typeface="B Nazanin"/>
                        </a:rPr>
                        <a:t>رفتن</a:t>
                      </a:r>
                      <a:r>
                        <a:rPr lang="ar-SA" sz="1400">
                          <a:solidFill>
                            <a:srgbClr val="000000"/>
                          </a:solidFill>
                          <a:latin typeface="Times New Roman"/>
                          <a:ea typeface="Calibri"/>
                          <a:cs typeface="B Nazanin"/>
                        </a:rPr>
                        <a:t> ریسک دستگیری برای مجرمان و ایجاد تناسب بین جرم و جنایت</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endParaRPr lang="ar-SA" sz="1400">
                        <a:solidFill>
                          <a:srgbClr val="000000"/>
                        </a:solidFill>
                        <a:latin typeface="Times New Roman"/>
                        <a:ea typeface="Calibri"/>
                        <a:cs typeface="B Nazanin"/>
                      </a:endParaRPr>
                    </a:p>
                    <a:p>
                      <a:pPr algn="ctr" rtl="1">
                        <a:lnSpc>
                          <a:spcPct val="115000"/>
                        </a:lnSpc>
                        <a:spcAft>
                          <a:spcPts val="0"/>
                        </a:spcAft>
                      </a:pPr>
                      <a:r>
                        <a:rPr lang="ar-SA" sz="1400">
                          <a:solidFill>
                            <a:srgbClr val="000000"/>
                          </a:solidFill>
                          <a:latin typeface="Times New Roman"/>
                          <a:ea typeface="Calibri"/>
                          <a:cs typeface="B Nazanin"/>
                        </a:rPr>
                        <a:t>کنترل </a:t>
                      </a:r>
                      <a:r>
                        <a:rPr lang="fa-IR" sz="1400">
                          <a:solidFill>
                            <a:srgbClr val="000000"/>
                          </a:solidFill>
                          <a:latin typeface="Times New Roman"/>
                          <a:ea typeface="Calibri"/>
                          <a:cs typeface="B Nazanin"/>
                        </a:rPr>
                        <a:t>نظامند</a:t>
                      </a:r>
                      <a:r>
                        <a:rPr lang="ar-SA" sz="1400">
                          <a:solidFill>
                            <a:srgbClr val="000000"/>
                          </a:solidFill>
                          <a:latin typeface="Times New Roman"/>
                          <a:ea typeface="Calibri"/>
                          <a:cs typeface="B Nazanin"/>
                        </a:rPr>
                        <a:t> مبادی ورودی مواد مخدر و مراکز تولید و توزیع مواد مخدر</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87">
                <a:tc>
                  <a:txBody>
                    <a:bodyPr/>
                    <a:lstStyle/>
                    <a:p>
                      <a:pPr algn="ctr" rtl="1">
                        <a:lnSpc>
                          <a:spcPct val="150000"/>
                        </a:lnSpc>
                        <a:spcAft>
                          <a:spcPts val="0"/>
                        </a:spcAft>
                      </a:pPr>
                      <a:r>
                        <a:rPr lang="en-GB" sz="1400" dirty="0" smtClean="0">
                          <a:solidFill>
                            <a:schemeClr val="bg1"/>
                          </a:solidFill>
                          <a:cs typeface="B Nazanin" pitchFamily="2" charset="-78"/>
                        </a:rPr>
                        <a:t>Worldview</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50000"/>
                        </a:lnSpc>
                        <a:spcAft>
                          <a:spcPts val="0"/>
                        </a:spcAft>
                      </a:pPr>
                      <a:r>
                        <a:rPr lang="ar-SA" sz="1400">
                          <a:solidFill>
                            <a:srgbClr val="000000"/>
                          </a:solidFill>
                          <a:latin typeface="Times New Roman"/>
                          <a:ea typeface="Calibri"/>
                          <a:cs typeface="B Nazanin"/>
                        </a:rPr>
                        <a:t>قانونی قضایی</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a:solidFill>
                            <a:srgbClr val="000000"/>
                          </a:solidFill>
                          <a:latin typeface="Times New Roman"/>
                          <a:ea typeface="Calibri"/>
                          <a:cs typeface="B Nazanin"/>
                        </a:rPr>
                        <a:t>انتظامی تکنولوژیکی</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815">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en-GB" sz="1400" dirty="0" smtClean="0">
                          <a:solidFill>
                            <a:schemeClr val="bg1"/>
                          </a:solidFill>
                          <a:cs typeface="B Nazanin" pitchFamily="2" charset="-78"/>
                        </a:rPr>
                        <a:t>System owner</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15000"/>
                        </a:lnSpc>
                        <a:spcAft>
                          <a:spcPts val="0"/>
                        </a:spcAft>
                      </a:pPr>
                      <a:r>
                        <a:rPr lang="ar-SA" sz="1400" dirty="0">
                          <a:solidFill>
                            <a:srgbClr val="000000"/>
                          </a:solidFill>
                          <a:latin typeface="Times New Roman"/>
                          <a:ea typeface="Calibri"/>
                          <a:cs typeface="B Nazanin"/>
                        </a:rPr>
                        <a:t>ستاد مبارزه با </a:t>
                      </a:r>
                      <a:r>
                        <a:rPr lang="fa-IR" sz="1400" dirty="0" smtClean="0">
                          <a:solidFill>
                            <a:srgbClr val="000000"/>
                          </a:solidFill>
                          <a:latin typeface="Times New Roman"/>
                          <a:ea typeface="Calibri"/>
                          <a:cs typeface="B Nazanin"/>
                        </a:rPr>
                        <a:t>قاچاق </a:t>
                      </a:r>
                      <a:r>
                        <a:rPr lang="ar-SA" sz="1400" dirty="0" smtClean="0">
                          <a:solidFill>
                            <a:srgbClr val="000000"/>
                          </a:solidFill>
                          <a:latin typeface="Times New Roman"/>
                          <a:ea typeface="Calibri"/>
                          <a:cs typeface="B Nazanin"/>
                        </a:rPr>
                        <a:t>مواد </a:t>
                      </a:r>
                      <a:r>
                        <a:rPr lang="ar-SA" sz="1400" dirty="0">
                          <a:solidFill>
                            <a:srgbClr val="000000"/>
                          </a:solidFill>
                          <a:latin typeface="Times New Roman"/>
                          <a:ea typeface="Calibri"/>
                          <a:cs typeface="B Nazanin"/>
                        </a:rPr>
                        <a:t>مخدر</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dirty="0">
                          <a:solidFill>
                            <a:srgbClr val="000000"/>
                          </a:solidFill>
                          <a:latin typeface="Times New Roman"/>
                          <a:ea typeface="Calibri"/>
                          <a:cs typeface="B Nazanin"/>
                        </a:rPr>
                        <a:t>ستاد </a:t>
                      </a:r>
                      <a:r>
                        <a:rPr lang="fa-IR" sz="1400" dirty="0">
                          <a:solidFill>
                            <a:srgbClr val="000000"/>
                          </a:solidFill>
                          <a:latin typeface="Times New Roman"/>
                          <a:ea typeface="Calibri"/>
                          <a:cs typeface="B Nazanin"/>
                        </a:rPr>
                        <a:t>مبارزه</a:t>
                      </a:r>
                      <a:r>
                        <a:rPr lang="ar-SA" sz="1400" dirty="0">
                          <a:solidFill>
                            <a:srgbClr val="000000"/>
                          </a:solidFill>
                          <a:latin typeface="Times New Roman"/>
                          <a:ea typeface="Calibri"/>
                          <a:cs typeface="B Nazanin"/>
                        </a:rPr>
                        <a:t> </a:t>
                      </a:r>
                      <a:r>
                        <a:rPr lang="fa-IR" sz="1400" dirty="0" smtClean="0">
                          <a:solidFill>
                            <a:srgbClr val="000000"/>
                          </a:solidFill>
                          <a:latin typeface="Times New Roman"/>
                          <a:ea typeface="Calibri"/>
                          <a:cs typeface="B Nazanin"/>
                        </a:rPr>
                        <a:t>با قاچاق </a:t>
                      </a:r>
                      <a:r>
                        <a:rPr lang="ar-SA" sz="1400" dirty="0" smtClean="0">
                          <a:solidFill>
                            <a:srgbClr val="000000"/>
                          </a:solidFill>
                          <a:latin typeface="Times New Roman"/>
                          <a:ea typeface="Calibri"/>
                          <a:cs typeface="B Nazanin"/>
                        </a:rPr>
                        <a:t>مواد </a:t>
                      </a:r>
                      <a:r>
                        <a:rPr lang="ar-SA" sz="1400" dirty="0">
                          <a:solidFill>
                            <a:srgbClr val="000000"/>
                          </a:solidFill>
                          <a:latin typeface="Times New Roman"/>
                          <a:ea typeface="Calibri"/>
                          <a:cs typeface="B Nazanin"/>
                        </a:rPr>
                        <a:t>مخدر</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72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400" dirty="0" smtClean="0">
                          <a:solidFill>
                            <a:schemeClr val="bg1"/>
                          </a:solidFill>
                          <a:cs typeface="B Nazanin" pitchFamily="2" charset="-78"/>
                        </a:rPr>
                        <a:t>System</a:t>
                      </a:r>
                      <a:r>
                        <a:rPr lang="fa-IR" sz="1400" dirty="0" smtClean="0">
                          <a:solidFill>
                            <a:schemeClr val="bg1"/>
                          </a:solidFill>
                          <a:cs typeface="B Nazanin" pitchFamily="2" charset="-78"/>
                        </a:rPr>
                        <a:t> </a:t>
                      </a:r>
                      <a:r>
                        <a:rPr lang="en-GB" sz="1400" dirty="0" smtClean="0">
                          <a:solidFill>
                            <a:schemeClr val="bg1"/>
                          </a:solidFill>
                          <a:cs typeface="B Nazanin" pitchFamily="2" charset="-78"/>
                        </a:rPr>
                        <a:t>environment</a:t>
                      </a:r>
                      <a:r>
                        <a:rPr lang="fa-IR" sz="1400" dirty="0" smtClean="0">
                          <a:solidFill>
                            <a:schemeClr val="bg1"/>
                          </a:solidFill>
                          <a:cs typeface="B Nazanin" pitchFamily="2" charset="-78"/>
                        </a:rPr>
                        <a:t> </a:t>
                      </a:r>
                      <a:r>
                        <a:rPr lang="en-GB" sz="1400" dirty="0" smtClean="0">
                          <a:solidFill>
                            <a:schemeClr val="bg1"/>
                          </a:solidFill>
                          <a:cs typeface="B Nazanin" pitchFamily="2" charset="-78"/>
                        </a:rPr>
                        <a:t>and the</a:t>
                      </a:r>
                      <a:r>
                        <a:rPr lang="fa-IR" sz="1400" dirty="0" smtClean="0">
                          <a:solidFill>
                            <a:schemeClr val="bg1"/>
                          </a:solidFill>
                          <a:cs typeface="B Nazanin" pitchFamily="2" charset="-78"/>
                        </a:rPr>
                        <a:t> </a:t>
                      </a:r>
                      <a:r>
                        <a:rPr lang="en-GB" sz="1400" dirty="0" smtClean="0">
                          <a:solidFill>
                            <a:schemeClr val="bg1"/>
                          </a:solidFill>
                          <a:cs typeface="B Nazanin" pitchFamily="2" charset="-78"/>
                        </a:rPr>
                        <a:t>resulting</a:t>
                      </a:r>
                      <a:r>
                        <a:rPr lang="fa-IR" sz="1400" dirty="0" smtClean="0">
                          <a:solidFill>
                            <a:schemeClr val="bg1"/>
                          </a:solidFill>
                          <a:cs typeface="B Nazanin" pitchFamily="2" charset="-78"/>
                        </a:rPr>
                        <a:t> </a:t>
                      </a:r>
                      <a:r>
                        <a:rPr lang="en-GB" sz="1400" dirty="0" smtClean="0">
                          <a:solidFill>
                            <a:schemeClr val="bg1"/>
                          </a:solidFill>
                          <a:cs typeface="B Nazanin" pitchFamily="2" charset="-78"/>
                        </a:rPr>
                        <a:t>restrictions</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a:lnSpc>
                          <a:spcPct val="150000"/>
                        </a:lnSpc>
                        <a:spcAft>
                          <a:spcPts val="0"/>
                        </a:spcAft>
                      </a:pPr>
                      <a:endParaRPr lang="en-US" sz="1400" dirty="0">
                        <a:solidFill>
                          <a:srgbClr val="000000"/>
                        </a:solidFill>
                        <a:latin typeface="Times New Roman"/>
                        <a:ea typeface="Calibri"/>
                        <a:cs typeface="B Nazanin"/>
                      </a:endParaRPr>
                    </a:p>
                    <a:p>
                      <a:pPr algn="ctr" rtl="1">
                        <a:lnSpc>
                          <a:spcPct val="115000"/>
                        </a:lnSpc>
                        <a:spcAft>
                          <a:spcPts val="0"/>
                        </a:spcAft>
                      </a:pPr>
                      <a:r>
                        <a:rPr lang="ar-SA" sz="1400" dirty="0">
                          <a:solidFill>
                            <a:srgbClr val="000000"/>
                          </a:solidFill>
                          <a:latin typeface="Times New Roman"/>
                          <a:ea typeface="Calibri"/>
                          <a:cs typeface="B Nazanin"/>
                        </a:rPr>
                        <a:t>طولانی بودن فرایند تصویب قوانین در کشور</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endParaRPr lang="ar-SA" sz="1400" dirty="0">
                        <a:solidFill>
                          <a:srgbClr val="000000"/>
                        </a:solidFill>
                        <a:latin typeface="Times New Roman"/>
                        <a:ea typeface="Calibri"/>
                        <a:cs typeface="B Nazanin"/>
                      </a:endParaRPr>
                    </a:p>
                    <a:p>
                      <a:pPr algn="ctr" rtl="1">
                        <a:lnSpc>
                          <a:spcPct val="115000"/>
                        </a:lnSpc>
                        <a:spcAft>
                          <a:spcPts val="0"/>
                        </a:spcAft>
                      </a:pPr>
                      <a:r>
                        <a:rPr lang="ar-SA" sz="1400" dirty="0">
                          <a:solidFill>
                            <a:srgbClr val="000000"/>
                          </a:solidFill>
                          <a:latin typeface="Times New Roman"/>
                          <a:ea typeface="Calibri"/>
                          <a:cs typeface="B Nazanin"/>
                        </a:rPr>
                        <a:t>گسترگی </a:t>
                      </a:r>
                      <a:r>
                        <a:rPr lang="fa-IR" sz="1400" dirty="0">
                          <a:solidFill>
                            <a:srgbClr val="000000"/>
                          </a:solidFill>
                          <a:latin typeface="Times New Roman"/>
                          <a:ea typeface="Calibri"/>
                          <a:cs typeface="B Nazanin"/>
                        </a:rPr>
                        <a:t>وسیع</a:t>
                      </a:r>
                      <a:r>
                        <a:rPr lang="ar-SA" sz="1400" dirty="0">
                          <a:solidFill>
                            <a:srgbClr val="000000"/>
                          </a:solidFill>
                          <a:latin typeface="Times New Roman"/>
                          <a:ea typeface="Calibri"/>
                          <a:cs typeface="B Nazanin"/>
                        </a:rPr>
                        <a:t> مرزهای جغرافیایی و همسایگی با کشورهای افغانستان و پاکستان و وجود مشکلات در دستیابی به تکنولوژی</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70853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91400" cy="5410200"/>
          </a:xfrm>
        </p:spPr>
        <p:txBody>
          <a:bodyPr>
            <a:normAutofit fontScale="92500"/>
          </a:bodyPr>
          <a:lstStyle/>
          <a:p>
            <a:pPr algn="r" rtl="1"/>
            <a:r>
              <a:rPr lang="fa-IR" sz="2600" dirty="0">
                <a:solidFill>
                  <a:schemeClr val="tx1">
                    <a:lumMod val="85000"/>
                    <a:lumOff val="15000"/>
                  </a:schemeClr>
                </a:solidFill>
                <a:latin typeface="+mj-lt"/>
                <a:ea typeface="+mj-ea"/>
                <a:cs typeface="B Titr" pitchFamily="2" charset="-78"/>
              </a:rPr>
              <a:t>تعریف ریشه ای یک (دیدگاه قانونی قضایی)</a:t>
            </a:r>
            <a:endParaRPr lang="en-US" sz="2600" dirty="0">
              <a:solidFill>
                <a:schemeClr val="tx1">
                  <a:lumMod val="85000"/>
                  <a:lumOff val="15000"/>
                </a:schemeClr>
              </a:solidFill>
              <a:latin typeface="+mj-lt"/>
              <a:ea typeface="+mj-ea"/>
              <a:cs typeface="B Titr" pitchFamily="2" charset="-78"/>
            </a:endParaRPr>
          </a:p>
          <a:p>
            <a:pPr algn="justLow" rtl="1">
              <a:buNone/>
            </a:pPr>
            <a:r>
              <a:rPr lang="fa-IR" dirty="0" smtClean="0"/>
              <a:t>   </a:t>
            </a:r>
            <a:r>
              <a:rPr lang="fa-IR" sz="2600" dirty="0">
                <a:cs typeface="B Nazanin" pitchFamily="2" charset="-78"/>
              </a:rPr>
              <a:t>سیستم کنترل قاچاق مواد مخدر به دنبال بالا بردن ریسک دستگیر شدن برای مجرمان و برقراری مجازات های متناسب با جرم قاچاق مواد مخدر از طریق تدوین و پیاده سازی قوانین است</a:t>
            </a:r>
            <a:r>
              <a:rPr lang="fa-IR" dirty="0" smtClean="0"/>
              <a:t>.</a:t>
            </a:r>
            <a:endParaRPr lang="en-US" dirty="0" smtClean="0"/>
          </a:p>
          <a:p>
            <a:pPr algn="r" rtl="1"/>
            <a:r>
              <a:rPr lang="fa-IR" sz="2600" dirty="0">
                <a:solidFill>
                  <a:schemeClr val="tx1">
                    <a:lumMod val="85000"/>
                    <a:lumOff val="15000"/>
                  </a:schemeClr>
                </a:solidFill>
                <a:latin typeface="+mj-lt"/>
                <a:ea typeface="+mj-ea"/>
                <a:cs typeface="B Titr" pitchFamily="2" charset="-78"/>
              </a:rPr>
              <a:t>تعریف ریشه ای دو(دیدگاه انتظامی تکنولوژیکی)</a:t>
            </a:r>
            <a:endParaRPr lang="en-US" sz="2600" dirty="0">
              <a:solidFill>
                <a:schemeClr val="tx1">
                  <a:lumMod val="85000"/>
                  <a:lumOff val="15000"/>
                </a:schemeClr>
              </a:solidFill>
              <a:latin typeface="+mj-lt"/>
              <a:ea typeface="+mj-ea"/>
              <a:cs typeface="B Titr" pitchFamily="2" charset="-78"/>
            </a:endParaRPr>
          </a:p>
          <a:p>
            <a:pPr algn="justLow" rtl="1">
              <a:buNone/>
            </a:pPr>
            <a:r>
              <a:rPr lang="fa-IR" dirty="0" smtClean="0"/>
              <a:t>   </a:t>
            </a:r>
            <a:r>
              <a:rPr lang="fa-IR" sz="2600" dirty="0">
                <a:cs typeface="B Nazanin" pitchFamily="2" charset="-78"/>
              </a:rPr>
              <a:t>سیستم کنترل قاچاق مواد مخدر از طریق سازوکارهای انتظامی و ابزارهای تکنولوژیکی (کنترل هوشمند مرز، موانع فیزیکی پیشرفته و ...) به دنبال ایجاد شرایطی برای ممانعت از ورود هر گونه مواد مخدر به کشور و جلوگیری از تولید و توزیع مواد مخدر در داخل کشور است</a:t>
            </a:r>
            <a:r>
              <a:rPr lang="fa-IR" dirty="0" smtClean="0"/>
              <a:t>.</a:t>
            </a:r>
            <a:endParaRPr lang="en-US" dirty="0" smtClean="0"/>
          </a:p>
          <a:p>
            <a:pPr algn="r" rtl="1"/>
            <a:r>
              <a:rPr lang="fa-IR" sz="2600" dirty="0">
                <a:solidFill>
                  <a:schemeClr val="tx1">
                    <a:lumMod val="85000"/>
                    <a:lumOff val="15000"/>
                  </a:schemeClr>
                </a:solidFill>
                <a:latin typeface="+mj-lt"/>
                <a:ea typeface="+mj-ea"/>
                <a:cs typeface="B Titr" pitchFamily="2" charset="-78"/>
              </a:rPr>
              <a:t>تعریف ریشه ای سه (دیدگاه فرهنگی آموزشی درمانی)</a:t>
            </a:r>
            <a:endParaRPr lang="en-US" sz="2600" dirty="0">
              <a:solidFill>
                <a:schemeClr val="tx1">
                  <a:lumMod val="85000"/>
                  <a:lumOff val="15000"/>
                </a:schemeClr>
              </a:solidFill>
              <a:latin typeface="+mj-lt"/>
              <a:ea typeface="+mj-ea"/>
              <a:cs typeface="B Titr" pitchFamily="2" charset="-78"/>
            </a:endParaRPr>
          </a:p>
          <a:p>
            <a:pPr algn="justLow" rtl="1">
              <a:buNone/>
            </a:pPr>
            <a:r>
              <a:rPr lang="fa-IR" dirty="0" smtClean="0"/>
              <a:t>   </a:t>
            </a:r>
            <a:r>
              <a:rPr lang="fa-IR" sz="2600" dirty="0">
                <a:cs typeface="B Nazanin" pitchFamily="2" charset="-78"/>
              </a:rPr>
              <a:t>سیستم کنترل قاچاق مواد مخدر به دنبال حداقل نمودن آسیب افراد در معرض خطر اعتیاد و همچنین افراد در معرض خطر قاچاق مواد مخدر و درمان و بازپروری معتادان و اصلاح قاچاقچیان مواد مخدر است.</a:t>
            </a:r>
            <a:endParaRPr lang="en-US" sz="2600" dirty="0">
              <a:cs typeface="B Nazanin" pitchFamily="2" charset="-78"/>
            </a:endParaRPr>
          </a:p>
          <a:p>
            <a:endParaRPr lang="fa-IR" dirty="0"/>
          </a:p>
        </p:txBody>
      </p:sp>
    </p:spTree>
    <p:extLst>
      <p:ext uri="{BB962C8B-B14F-4D97-AF65-F5344CB8AC3E}">
        <p14:creationId xmlns:p14="http://schemas.microsoft.com/office/powerpoint/2010/main" val="1465227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32754634"/>
              </p:ext>
            </p:extLst>
          </p:nvPr>
        </p:nvGraphicFramePr>
        <p:xfrm>
          <a:off x="609600" y="457200"/>
          <a:ext cx="7962928" cy="5682327"/>
        </p:xfrm>
        <a:graphic>
          <a:graphicData uri="http://schemas.openxmlformats.org/drawingml/2006/table">
            <a:tbl>
              <a:tblPr rtl="1"/>
              <a:tblGrid>
                <a:gridCol w="2248366"/>
                <a:gridCol w="1834943"/>
                <a:gridCol w="1888455"/>
                <a:gridCol w="1991164"/>
              </a:tblGrid>
              <a:tr h="507993">
                <a:tc>
                  <a:txBody>
                    <a:bodyPr/>
                    <a:lstStyle/>
                    <a:p>
                      <a:pPr algn="ctr" rtl="1">
                        <a:lnSpc>
                          <a:spcPct val="150000"/>
                        </a:lnSpc>
                        <a:spcAft>
                          <a:spcPts val="0"/>
                        </a:spcAft>
                      </a:pPr>
                      <a:r>
                        <a:rPr lang="fa-IR" sz="1400" b="1" dirty="0">
                          <a:solidFill>
                            <a:srgbClr val="000000"/>
                          </a:solidFill>
                          <a:latin typeface="Times New Roman"/>
                          <a:ea typeface="Calibri"/>
                          <a:cs typeface="B Nazanin"/>
                        </a:rPr>
                        <a:t>تعاریف ریشه­ای</a:t>
                      </a:r>
                      <a:endParaRPr lang="en-US" sz="1100" dirty="0">
                        <a:solidFill>
                          <a:srgbClr val="000000"/>
                        </a:solidFill>
                        <a:latin typeface="Times New Roman"/>
                        <a:ea typeface="Calibri"/>
                        <a:cs typeface="B Nazanin"/>
                      </a:endParaRPr>
                    </a:p>
                    <a:p>
                      <a:pPr indent="391160" algn="ctr" rtl="1">
                        <a:lnSpc>
                          <a:spcPct val="125000"/>
                        </a:lnSpc>
                        <a:spcAft>
                          <a:spcPts val="0"/>
                        </a:spcAft>
                      </a:pPr>
                      <a:r>
                        <a:rPr lang="fa-IR" sz="1400" b="1" dirty="0">
                          <a:latin typeface="Times New Roman"/>
                          <a:ea typeface="Calibri"/>
                          <a:cs typeface="B Nazanin"/>
                        </a:rPr>
                        <a:t>تحلیل</a:t>
                      </a:r>
                      <a:r>
                        <a:rPr lang="en-US" sz="1400" dirty="0">
                          <a:latin typeface="Times New Roman"/>
                          <a:ea typeface="Calibri"/>
                          <a:cs typeface="B Nazanin"/>
                        </a:rPr>
                        <a:t>CATWOE</a:t>
                      </a:r>
                      <a:endParaRPr lang="en-US" sz="1200" dirty="0">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0"/>
                        </a:spcAft>
                      </a:pPr>
                      <a:r>
                        <a:rPr lang="en-US" sz="1400" b="1">
                          <a:solidFill>
                            <a:srgbClr val="000000"/>
                          </a:solidFill>
                          <a:latin typeface="Times New Roman"/>
                          <a:ea typeface="Calibri"/>
                          <a:cs typeface="B Nazanin"/>
                        </a:rPr>
                        <a:t>RD</a:t>
                      </a:r>
                      <a:r>
                        <a:rPr lang="en-US" sz="1400" b="1" baseline="-25000">
                          <a:solidFill>
                            <a:srgbClr val="000000"/>
                          </a:solidFill>
                          <a:latin typeface="Times New Roman"/>
                          <a:ea typeface="Calibri"/>
                          <a:cs typeface="B Nazanin"/>
                        </a:rPr>
                        <a:t>1</a:t>
                      </a:r>
                      <a:endParaRPr lang="en-US" sz="1100">
                        <a:solidFill>
                          <a:srgbClr val="000000"/>
                        </a:solidFill>
                        <a:latin typeface="Times New Roman"/>
                        <a:ea typeface="Calibri"/>
                        <a:cs typeface="B Nazanin"/>
                      </a:endParaRPr>
                    </a:p>
                  </a:txBody>
                  <a:tcPr marL="47515" marR="4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0"/>
                        </a:spcAft>
                      </a:pPr>
                      <a:r>
                        <a:rPr lang="en-US" sz="1400" b="1">
                          <a:solidFill>
                            <a:srgbClr val="000000"/>
                          </a:solidFill>
                          <a:latin typeface="Times New Roman"/>
                          <a:ea typeface="Calibri"/>
                          <a:cs typeface="B Nazanin"/>
                        </a:rPr>
                        <a:t>RD</a:t>
                      </a:r>
                      <a:r>
                        <a:rPr lang="en-US" sz="1400" b="1" baseline="-25000">
                          <a:solidFill>
                            <a:srgbClr val="000000"/>
                          </a:solidFill>
                          <a:latin typeface="Times New Roman"/>
                          <a:ea typeface="Calibri"/>
                          <a:cs typeface="B Nazanin"/>
                        </a:rPr>
                        <a:t>2</a:t>
                      </a:r>
                      <a:endParaRPr lang="en-US" sz="1100">
                        <a:solidFill>
                          <a:srgbClr val="000000"/>
                        </a:solidFill>
                        <a:latin typeface="Times New Roman"/>
                        <a:ea typeface="Calibri"/>
                        <a:cs typeface="B Nazanin"/>
                      </a:endParaRPr>
                    </a:p>
                  </a:txBody>
                  <a:tcPr marL="47515" marR="4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0"/>
                        </a:spcAft>
                      </a:pPr>
                      <a:r>
                        <a:rPr lang="en-US" sz="1400" b="1">
                          <a:solidFill>
                            <a:srgbClr val="000000"/>
                          </a:solidFill>
                          <a:latin typeface="Times New Roman"/>
                          <a:ea typeface="Calibri"/>
                          <a:cs typeface="B Nazanin"/>
                        </a:rPr>
                        <a:t>RD</a:t>
                      </a:r>
                      <a:r>
                        <a:rPr lang="en-US" sz="1400" b="1" baseline="-25000">
                          <a:solidFill>
                            <a:srgbClr val="000000"/>
                          </a:solidFill>
                          <a:latin typeface="Times New Roman"/>
                          <a:ea typeface="Calibri"/>
                          <a:cs typeface="B Nazanin"/>
                        </a:rPr>
                        <a:t>3</a:t>
                      </a:r>
                      <a:endParaRPr lang="en-US" sz="1100">
                        <a:solidFill>
                          <a:srgbClr val="000000"/>
                        </a:solidFill>
                        <a:latin typeface="Times New Roman"/>
                        <a:ea typeface="Calibri"/>
                        <a:cs typeface="B Nazanin"/>
                      </a:endParaRPr>
                    </a:p>
                  </a:txBody>
                  <a:tcPr marL="47515" marR="4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912972">
                <a:tc>
                  <a:txBody>
                    <a:bodyPr/>
                    <a:lstStyle/>
                    <a:p>
                      <a:pPr algn="ctr" rtl="1">
                        <a:lnSpc>
                          <a:spcPct val="150000"/>
                        </a:lnSpc>
                        <a:spcAft>
                          <a:spcPts val="0"/>
                        </a:spcAft>
                      </a:pPr>
                      <a:endParaRPr lang="ar-SA" sz="1400" dirty="0">
                        <a:solidFill>
                          <a:srgbClr val="000000"/>
                        </a:solidFill>
                        <a:latin typeface="Times New Roman"/>
                        <a:ea typeface="Calibri"/>
                        <a:cs typeface="B Nazanin"/>
                      </a:endParaRPr>
                    </a:p>
                    <a:p>
                      <a:pPr algn="ctr" rtl="1">
                        <a:lnSpc>
                          <a:spcPct val="150000"/>
                        </a:lnSpc>
                        <a:spcAft>
                          <a:spcPts val="0"/>
                        </a:spcAft>
                      </a:pPr>
                      <a:r>
                        <a:rPr lang="en-US" sz="1400" dirty="0" smtClean="0">
                          <a:solidFill>
                            <a:schemeClr val="bg1"/>
                          </a:solidFill>
                          <a:cs typeface="B Nazanin" pitchFamily="2" charset="-78"/>
                        </a:rPr>
                        <a:t>Customers</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a:lnSpc>
                          <a:spcPct val="150000"/>
                        </a:lnSpc>
                        <a:spcAft>
                          <a:spcPts val="0"/>
                        </a:spcAft>
                      </a:pPr>
                      <a:endParaRPr lang="en-US" sz="1400" dirty="0">
                        <a:solidFill>
                          <a:srgbClr val="000000"/>
                        </a:solidFill>
                        <a:latin typeface="Times New Roman"/>
                        <a:ea typeface="Calibri"/>
                        <a:cs typeface="B Nazanin"/>
                      </a:endParaRPr>
                    </a:p>
                    <a:p>
                      <a:pPr algn="ctr" rtl="1">
                        <a:lnSpc>
                          <a:spcPct val="115000"/>
                        </a:lnSpc>
                        <a:spcAft>
                          <a:spcPts val="0"/>
                        </a:spcAft>
                      </a:pPr>
                      <a:r>
                        <a:rPr lang="ar-SA" sz="1400" dirty="0">
                          <a:solidFill>
                            <a:srgbClr val="000000"/>
                          </a:solidFill>
                          <a:latin typeface="Times New Roman"/>
                          <a:ea typeface="Calibri"/>
                          <a:cs typeface="B Nazanin"/>
                        </a:rPr>
                        <a:t>قاچاقچیان </a:t>
                      </a:r>
                      <a:r>
                        <a:rPr lang="fa-IR" sz="1400" dirty="0">
                          <a:solidFill>
                            <a:srgbClr val="000000"/>
                          </a:solidFill>
                          <a:latin typeface="Times New Roman"/>
                          <a:ea typeface="Calibri"/>
                          <a:cs typeface="B Nazanin"/>
                        </a:rPr>
                        <a:t>بالقوه</a:t>
                      </a:r>
                      <a:r>
                        <a:rPr lang="ar-SA" sz="1400" dirty="0">
                          <a:solidFill>
                            <a:srgbClr val="000000"/>
                          </a:solidFill>
                          <a:latin typeface="Times New Roman"/>
                          <a:ea typeface="Calibri"/>
                          <a:cs typeface="B Nazanin"/>
                        </a:rPr>
                        <a:t> و بالفعل</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endParaRPr lang="en-US" sz="1100" dirty="0">
                        <a:solidFill>
                          <a:srgbClr val="000000"/>
                        </a:solidFill>
                        <a:latin typeface="Times New Roman"/>
                        <a:ea typeface="Calibri"/>
                        <a:cs typeface="B Nazanin"/>
                      </a:endParaRPr>
                    </a:p>
                    <a:p>
                      <a:pPr algn="ctr" rtl="1">
                        <a:lnSpc>
                          <a:spcPct val="115000"/>
                        </a:lnSpc>
                        <a:spcAft>
                          <a:spcPts val="0"/>
                        </a:spcAft>
                      </a:pPr>
                      <a:r>
                        <a:rPr lang="ar-SA" sz="1400" dirty="0">
                          <a:solidFill>
                            <a:srgbClr val="000000"/>
                          </a:solidFill>
                          <a:latin typeface="Times New Roman"/>
                          <a:ea typeface="Calibri"/>
                          <a:cs typeface="B Nazanin"/>
                        </a:rPr>
                        <a:t>قاچاقچیان،</a:t>
                      </a:r>
                      <a:r>
                        <a:rPr lang="fa-IR" sz="1400" dirty="0">
                          <a:solidFill>
                            <a:srgbClr val="000000"/>
                          </a:solidFill>
                          <a:latin typeface="Times New Roman"/>
                          <a:ea typeface="Calibri"/>
                          <a:cs typeface="B Nazanin"/>
                        </a:rPr>
                        <a:t>تولیدکنندگان</a:t>
                      </a:r>
                      <a:r>
                        <a:rPr lang="ar-SA" sz="1400" dirty="0">
                          <a:solidFill>
                            <a:srgbClr val="000000"/>
                          </a:solidFill>
                          <a:latin typeface="Times New Roman"/>
                          <a:ea typeface="Calibri"/>
                          <a:cs typeface="B Nazanin"/>
                        </a:rPr>
                        <a:t> داخلی و توزیع کنندگان مواد مخدر</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dirty="0">
                          <a:solidFill>
                            <a:srgbClr val="000000"/>
                          </a:solidFill>
                          <a:latin typeface="Times New Roman"/>
                          <a:ea typeface="Calibri"/>
                          <a:cs typeface="B Nazanin"/>
                        </a:rPr>
                        <a:t>افراد در معرض خطر اعتیاد و قاچاق مواد مخدر، معتادان،قاچاقچیان مواد مخدر</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4125">
                <a:tc>
                  <a:txBody>
                    <a:bodyPr/>
                    <a:lstStyle/>
                    <a:p>
                      <a:pPr indent="391160" algn="ctr" rtl="1">
                        <a:lnSpc>
                          <a:spcPct val="125000"/>
                        </a:lnSpc>
                        <a:spcAft>
                          <a:spcPts val="0"/>
                        </a:spcAft>
                      </a:pPr>
                      <a:endParaRPr lang="ar-SA" sz="1400" dirty="0">
                        <a:latin typeface="Times New Roman"/>
                        <a:ea typeface="Calibri"/>
                        <a:cs typeface="B Nazanin"/>
                      </a:endParaRPr>
                    </a:p>
                    <a:p>
                      <a:pPr algn="ctr" rtl="1">
                        <a:lnSpc>
                          <a:spcPct val="150000"/>
                        </a:lnSpc>
                        <a:spcAft>
                          <a:spcPts val="0"/>
                        </a:spcAft>
                      </a:pPr>
                      <a:r>
                        <a:rPr lang="en-US" sz="1400" dirty="0" smtClean="0">
                          <a:solidFill>
                            <a:schemeClr val="bg1"/>
                          </a:solidFill>
                          <a:cs typeface="B Nazanin" pitchFamily="2" charset="-78"/>
                        </a:rPr>
                        <a:t>Actors</a:t>
                      </a: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15000"/>
                        </a:lnSpc>
                        <a:spcAft>
                          <a:spcPts val="0"/>
                        </a:spcAft>
                      </a:pPr>
                      <a:r>
                        <a:rPr lang="ar-SA" sz="1400">
                          <a:solidFill>
                            <a:srgbClr val="000000"/>
                          </a:solidFill>
                          <a:latin typeface="Times New Roman"/>
                          <a:ea typeface="Calibri"/>
                          <a:cs typeface="B Nazanin"/>
                        </a:rPr>
                        <a:t>نهادهای </a:t>
                      </a:r>
                      <a:r>
                        <a:rPr lang="fa-IR" sz="1400">
                          <a:solidFill>
                            <a:srgbClr val="000000"/>
                          </a:solidFill>
                          <a:latin typeface="Times New Roman"/>
                          <a:ea typeface="Calibri"/>
                          <a:cs typeface="B Nazanin"/>
                        </a:rPr>
                        <a:t>قانونگذار</a:t>
                      </a:r>
                      <a:r>
                        <a:rPr lang="ar-SA" sz="1400">
                          <a:solidFill>
                            <a:srgbClr val="000000"/>
                          </a:solidFill>
                          <a:latin typeface="Times New Roman"/>
                          <a:ea typeface="Calibri"/>
                          <a:cs typeface="B Nazanin"/>
                        </a:rPr>
                        <a:t>(قوه مقننه و ...)و نهادهای مجری قانون(قوای مجریه و قضائی و ...)</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endParaRPr lang="ar-SA" sz="1400">
                        <a:solidFill>
                          <a:srgbClr val="000000"/>
                        </a:solidFill>
                        <a:latin typeface="Times New Roman"/>
                        <a:ea typeface="Calibri"/>
                        <a:cs typeface="B Nazanin"/>
                      </a:endParaRPr>
                    </a:p>
                    <a:p>
                      <a:pPr algn="ctr" rtl="1">
                        <a:lnSpc>
                          <a:spcPct val="115000"/>
                        </a:lnSpc>
                        <a:spcAft>
                          <a:spcPts val="0"/>
                        </a:spcAft>
                      </a:pPr>
                      <a:r>
                        <a:rPr lang="ar-SA" sz="1400">
                          <a:solidFill>
                            <a:srgbClr val="000000"/>
                          </a:solidFill>
                          <a:latin typeface="Times New Roman"/>
                          <a:ea typeface="Calibri"/>
                          <a:cs typeface="B Nazanin"/>
                        </a:rPr>
                        <a:t>نیروی </a:t>
                      </a:r>
                      <a:r>
                        <a:rPr lang="fa-IR" sz="1400">
                          <a:solidFill>
                            <a:srgbClr val="000000"/>
                          </a:solidFill>
                          <a:latin typeface="Times New Roman"/>
                          <a:ea typeface="Calibri"/>
                          <a:cs typeface="B Nazanin"/>
                        </a:rPr>
                        <a:t>انتظامی</a:t>
                      </a:r>
                      <a:r>
                        <a:rPr lang="ar-SA" sz="1400">
                          <a:solidFill>
                            <a:srgbClr val="000000"/>
                          </a:solidFill>
                          <a:latin typeface="Times New Roman"/>
                          <a:ea typeface="Calibri"/>
                          <a:cs typeface="B Nazanin"/>
                        </a:rPr>
                        <a:t> جمهوری اسلامی ایران(ناجا)</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0000"/>
                          </a:solidFill>
                          <a:latin typeface="Times New Roman"/>
                          <a:ea typeface="Calibri"/>
                          <a:cs typeface="B Nazanin"/>
                        </a:rPr>
                        <a:t>متولیان </a:t>
                      </a:r>
                      <a:r>
                        <a:rPr lang="fa-IR" sz="1400">
                          <a:solidFill>
                            <a:srgbClr val="000000"/>
                          </a:solidFill>
                          <a:latin typeface="Times New Roman"/>
                          <a:ea typeface="Calibri"/>
                          <a:cs typeface="B Nazanin"/>
                        </a:rPr>
                        <a:t>درمان</a:t>
                      </a:r>
                      <a:r>
                        <a:rPr lang="ar-SA" sz="1400">
                          <a:solidFill>
                            <a:srgbClr val="000000"/>
                          </a:solidFill>
                          <a:latin typeface="Times New Roman"/>
                          <a:ea typeface="Calibri"/>
                          <a:cs typeface="B Nazanin"/>
                        </a:rPr>
                        <a:t> و بازپروری(</a:t>
                      </a:r>
                      <a:r>
                        <a:rPr lang="en-US" sz="1400">
                          <a:solidFill>
                            <a:srgbClr val="000000"/>
                          </a:solidFill>
                          <a:latin typeface="Times New Roman"/>
                          <a:ea typeface="Calibri"/>
                          <a:cs typeface="B Nazanin"/>
                        </a:rPr>
                        <a:t>NGO</a:t>
                      </a:r>
                      <a:r>
                        <a:rPr lang="fa-IR" sz="1400">
                          <a:solidFill>
                            <a:srgbClr val="000000"/>
                          </a:solidFill>
                          <a:latin typeface="Times New Roman"/>
                          <a:ea typeface="Calibri"/>
                          <a:cs typeface="B Nazanin"/>
                        </a:rPr>
                        <a:t>ها، سازمان زندان ها، بهزیستی و.... </a:t>
                      </a:r>
                      <a:r>
                        <a:rPr lang="ar-SA" sz="1400">
                          <a:solidFill>
                            <a:srgbClr val="000000"/>
                          </a:solidFill>
                          <a:latin typeface="Times New Roman"/>
                          <a:ea typeface="Calibri"/>
                          <a:cs typeface="B Nazanin"/>
                        </a:rPr>
                        <a:t>)</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0519">
                <a:tc>
                  <a:txBody>
                    <a:bodyPr/>
                    <a:lstStyle/>
                    <a:p>
                      <a:pPr algn="ctr" rtl="1">
                        <a:lnSpc>
                          <a:spcPct val="150000"/>
                        </a:lnSpc>
                        <a:spcAft>
                          <a:spcPts val="0"/>
                        </a:spcAft>
                      </a:pPr>
                      <a:endParaRPr lang="ar-SA" sz="1400" dirty="0">
                        <a:solidFill>
                          <a:srgbClr val="000000"/>
                        </a:solidFill>
                        <a:latin typeface="Times New Roman"/>
                        <a:ea typeface="Calibri"/>
                        <a:cs typeface="B Nazanin"/>
                      </a:endParaRPr>
                    </a:p>
                    <a:p>
                      <a:pPr algn="ctr" rtl="1">
                        <a:lnSpc>
                          <a:spcPct val="150000"/>
                        </a:lnSpc>
                        <a:spcAft>
                          <a:spcPts val="0"/>
                        </a:spcAft>
                      </a:pPr>
                      <a:r>
                        <a:rPr lang="en-GB" sz="1400" dirty="0" smtClean="0">
                          <a:solidFill>
                            <a:schemeClr val="bg1"/>
                          </a:solidFill>
                          <a:cs typeface="B Nazanin" pitchFamily="2" charset="-78"/>
                        </a:rPr>
                        <a:t>Transform</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50000"/>
                        </a:lnSpc>
                        <a:spcAft>
                          <a:spcPts val="0"/>
                        </a:spcAft>
                      </a:pPr>
                      <a:endParaRPr lang="ar-SA" sz="1400">
                        <a:solidFill>
                          <a:srgbClr val="000000"/>
                        </a:solidFill>
                        <a:latin typeface="Times New Roman"/>
                        <a:ea typeface="Calibri"/>
                        <a:cs typeface="B Nazanin"/>
                      </a:endParaRPr>
                    </a:p>
                    <a:p>
                      <a:pPr algn="ctr" rtl="1">
                        <a:lnSpc>
                          <a:spcPct val="115000"/>
                        </a:lnSpc>
                        <a:spcAft>
                          <a:spcPts val="0"/>
                        </a:spcAft>
                      </a:pPr>
                      <a:r>
                        <a:rPr lang="ar-SA" sz="1400">
                          <a:solidFill>
                            <a:srgbClr val="000000"/>
                          </a:solidFill>
                          <a:latin typeface="Times New Roman"/>
                          <a:ea typeface="Calibri"/>
                          <a:cs typeface="B Nazanin"/>
                        </a:rPr>
                        <a:t>بالا </a:t>
                      </a:r>
                      <a:r>
                        <a:rPr lang="fa-IR" sz="1400">
                          <a:solidFill>
                            <a:srgbClr val="000000"/>
                          </a:solidFill>
                          <a:latin typeface="Times New Roman"/>
                          <a:ea typeface="Calibri"/>
                          <a:cs typeface="B Nazanin"/>
                        </a:rPr>
                        <a:t>رفتن</a:t>
                      </a:r>
                      <a:r>
                        <a:rPr lang="ar-SA" sz="1400">
                          <a:solidFill>
                            <a:srgbClr val="000000"/>
                          </a:solidFill>
                          <a:latin typeface="Times New Roman"/>
                          <a:ea typeface="Calibri"/>
                          <a:cs typeface="B Nazanin"/>
                        </a:rPr>
                        <a:t> ریسک دستگیری برای مجرمان و ایجاد تناسب بین جرم و جنایت</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endParaRPr lang="ar-SA" sz="1400">
                        <a:solidFill>
                          <a:srgbClr val="000000"/>
                        </a:solidFill>
                        <a:latin typeface="Times New Roman"/>
                        <a:ea typeface="Calibri"/>
                        <a:cs typeface="B Nazanin"/>
                      </a:endParaRPr>
                    </a:p>
                    <a:p>
                      <a:pPr algn="ctr" rtl="1">
                        <a:lnSpc>
                          <a:spcPct val="115000"/>
                        </a:lnSpc>
                        <a:spcAft>
                          <a:spcPts val="0"/>
                        </a:spcAft>
                      </a:pPr>
                      <a:r>
                        <a:rPr lang="ar-SA" sz="1400">
                          <a:solidFill>
                            <a:srgbClr val="000000"/>
                          </a:solidFill>
                          <a:latin typeface="Times New Roman"/>
                          <a:ea typeface="Calibri"/>
                          <a:cs typeface="B Nazanin"/>
                        </a:rPr>
                        <a:t>کنترل </a:t>
                      </a:r>
                      <a:r>
                        <a:rPr lang="fa-IR" sz="1400">
                          <a:solidFill>
                            <a:srgbClr val="000000"/>
                          </a:solidFill>
                          <a:latin typeface="Times New Roman"/>
                          <a:ea typeface="Calibri"/>
                          <a:cs typeface="B Nazanin"/>
                        </a:rPr>
                        <a:t>نظامند</a:t>
                      </a:r>
                      <a:r>
                        <a:rPr lang="ar-SA" sz="1400">
                          <a:solidFill>
                            <a:srgbClr val="000000"/>
                          </a:solidFill>
                          <a:latin typeface="Times New Roman"/>
                          <a:ea typeface="Calibri"/>
                          <a:cs typeface="B Nazanin"/>
                        </a:rPr>
                        <a:t> مبادی ورودی مواد مخدر و مراکز تولید و توزیع مواد مخدر</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0000"/>
                          </a:solidFill>
                          <a:latin typeface="Times New Roman"/>
                          <a:ea typeface="Calibri"/>
                          <a:cs typeface="B Nazanin"/>
                        </a:rPr>
                        <a:t>حداقل </a:t>
                      </a:r>
                      <a:r>
                        <a:rPr lang="fa-IR" sz="1400">
                          <a:solidFill>
                            <a:srgbClr val="000000"/>
                          </a:solidFill>
                          <a:latin typeface="Times New Roman"/>
                          <a:ea typeface="Calibri"/>
                          <a:cs typeface="B Nazanin"/>
                        </a:rPr>
                        <a:t>نمودن</a:t>
                      </a:r>
                      <a:r>
                        <a:rPr lang="ar-SA" sz="1400">
                          <a:solidFill>
                            <a:srgbClr val="000000"/>
                          </a:solidFill>
                          <a:latin typeface="Times New Roman"/>
                          <a:ea typeface="Calibri"/>
                          <a:cs typeface="B Nazanin"/>
                        </a:rPr>
                        <a:t> آسیب افراد در معرض خطر اعتیاد و قاچاق مواد مخدر، درمان و بازپروری معتادان و اصلاح قاچاقچیان</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87">
                <a:tc>
                  <a:txBody>
                    <a:bodyPr/>
                    <a:lstStyle/>
                    <a:p>
                      <a:pPr algn="ctr" rtl="1">
                        <a:lnSpc>
                          <a:spcPct val="150000"/>
                        </a:lnSpc>
                        <a:spcAft>
                          <a:spcPts val="0"/>
                        </a:spcAft>
                      </a:pPr>
                      <a:r>
                        <a:rPr lang="en-GB" sz="1400" dirty="0" smtClean="0">
                          <a:solidFill>
                            <a:schemeClr val="bg1"/>
                          </a:solidFill>
                          <a:cs typeface="B Nazanin" pitchFamily="2" charset="-78"/>
                        </a:rPr>
                        <a:t>Worldview</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50000"/>
                        </a:lnSpc>
                        <a:spcAft>
                          <a:spcPts val="0"/>
                        </a:spcAft>
                      </a:pPr>
                      <a:r>
                        <a:rPr lang="ar-SA" sz="1400">
                          <a:solidFill>
                            <a:srgbClr val="000000"/>
                          </a:solidFill>
                          <a:latin typeface="Times New Roman"/>
                          <a:ea typeface="Calibri"/>
                          <a:cs typeface="B Nazanin"/>
                        </a:rPr>
                        <a:t>قانونی قضایی</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a:solidFill>
                            <a:srgbClr val="000000"/>
                          </a:solidFill>
                          <a:latin typeface="Times New Roman"/>
                          <a:ea typeface="Calibri"/>
                          <a:cs typeface="B Nazanin"/>
                        </a:rPr>
                        <a:t>انتظامی تکنولوژیکی</a:t>
                      </a:r>
                      <a:endParaRPr lang="en-US" sz="110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dirty="0">
                          <a:solidFill>
                            <a:srgbClr val="000000"/>
                          </a:solidFill>
                          <a:latin typeface="Times New Roman"/>
                          <a:ea typeface="Calibri"/>
                          <a:cs typeface="B Nazanin"/>
                        </a:rPr>
                        <a:t>فرهنگی آموزشی درمانی</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815">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en-GB" sz="1400" dirty="0" smtClean="0">
                          <a:solidFill>
                            <a:schemeClr val="bg1"/>
                          </a:solidFill>
                          <a:cs typeface="B Nazanin" pitchFamily="2" charset="-78"/>
                        </a:rPr>
                        <a:t>System owner</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1">
                        <a:lnSpc>
                          <a:spcPct val="115000"/>
                        </a:lnSpc>
                        <a:spcAft>
                          <a:spcPts val="0"/>
                        </a:spcAft>
                      </a:pPr>
                      <a:r>
                        <a:rPr lang="ar-SA" sz="1400" dirty="0">
                          <a:solidFill>
                            <a:srgbClr val="000000"/>
                          </a:solidFill>
                          <a:latin typeface="Times New Roman"/>
                          <a:ea typeface="Calibri"/>
                          <a:cs typeface="B Nazanin"/>
                        </a:rPr>
                        <a:t>ستاد مبارزه با </a:t>
                      </a:r>
                      <a:r>
                        <a:rPr lang="fa-IR" sz="1400" dirty="0" smtClean="0">
                          <a:solidFill>
                            <a:srgbClr val="000000"/>
                          </a:solidFill>
                          <a:latin typeface="Times New Roman"/>
                          <a:ea typeface="Calibri"/>
                          <a:cs typeface="B Nazanin"/>
                        </a:rPr>
                        <a:t>قاچاق </a:t>
                      </a:r>
                      <a:r>
                        <a:rPr lang="ar-SA" sz="1400" dirty="0" smtClean="0">
                          <a:solidFill>
                            <a:srgbClr val="000000"/>
                          </a:solidFill>
                          <a:latin typeface="Times New Roman"/>
                          <a:ea typeface="Calibri"/>
                          <a:cs typeface="B Nazanin"/>
                        </a:rPr>
                        <a:t>مواد </a:t>
                      </a:r>
                      <a:r>
                        <a:rPr lang="ar-SA" sz="1400" dirty="0">
                          <a:solidFill>
                            <a:srgbClr val="000000"/>
                          </a:solidFill>
                          <a:latin typeface="Times New Roman"/>
                          <a:ea typeface="Calibri"/>
                          <a:cs typeface="B Nazanin"/>
                        </a:rPr>
                        <a:t>مخدر</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dirty="0">
                          <a:solidFill>
                            <a:srgbClr val="000000"/>
                          </a:solidFill>
                          <a:latin typeface="Times New Roman"/>
                          <a:ea typeface="Calibri"/>
                          <a:cs typeface="B Nazanin"/>
                        </a:rPr>
                        <a:t>ستاد </a:t>
                      </a:r>
                      <a:r>
                        <a:rPr lang="fa-IR" sz="1400" dirty="0">
                          <a:solidFill>
                            <a:srgbClr val="000000"/>
                          </a:solidFill>
                          <a:latin typeface="Times New Roman"/>
                          <a:ea typeface="Calibri"/>
                          <a:cs typeface="B Nazanin"/>
                        </a:rPr>
                        <a:t>مبارزه</a:t>
                      </a:r>
                      <a:r>
                        <a:rPr lang="ar-SA" sz="1400" dirty="0">
                          <a:solidFill>
                            <a:srgbClr val="000000"/>
                          </a:solidFill>
                          <a:latin typeface="Times New Roman"/>
                          <a:ea typeface="Calibri"/>
                          <a:cs typeface="B Nazanin"/>
                        </a:rPr>
                        <a:t> </a:t>
                      </a:r>
                      <a:r>
                        <a:rPr lang="ar-SA" sz="1400" dirty="0" smtClean="0">
                          <a:solidFill>
                            <a:srgbClr val="000000"/>
                          </a:solidFill>
                          <a:latin typeface="Times New Roman"/>
                          <a:ea typeface="Calibri"/>
                          <a:cs typeface="B Nazanin"/>
                        </a:rPr>
                        <a:t>با</a:t>
                      </a:r>
                      <a:r>
                        <a:rPr lang="fa-IR" sz="1400" dirty="0" smtClean="0">
                          <a:solidFill>
                            <a:srgbClr val="000000"/>
                          </a:solidFill>
                          <a:latin typeface="Times New Roman"/>
                          <a:ea typeface="Calibri"/>
                          <a:cs typeface="B Nazanin"/>
                        </a:rPr>
                        <a:t> قاچاق</a:t>
                      </a:r>
                      <a:r>
                        <a:rPr lang="ar-SA" sz="1400" dirty="0" smtClean="0">
                          <a:solidFill>
                            <a:srgbClr val="000000"/>
                          </a:solidFill>
                          <a:latin typeface="Times New Roman"/>
                          <a:ea typeface="Calibri"/>
                          <a:cs typeface="B Nazanin"/>
                        </a:rPr>
                        <a:t> </a:t>
                      </a:r>
                      <a:r>
                        <a:rPr lang="ar-SA" sz="1400" dirty="0">
                          <a:solidFill>
                            <a:srgbClr val="000000"/>
                          </a:solidFill>
                          <a:latin typeface="Times New Roman"/>
                          <a:ea typeface="Calibri"/>
                          <a:cs typeface="B Nazanin"/>
                        </a:rPr>
                        <a:t>مواد مخدر</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dirty="0">
                          <a:solidFill>
                            <a:srgbClr val="000000"/>
                          </a:solidFill>
                          <a:latin typeface="Times New Roman"/>
                          <a:ea typeface="Calibri"/>
                          <a:cs typeface="B Nazanin"/>
                        </a:rPr>
                        <a:t>ستاد مبارزه با </a:t>
                      </a:r>
                      <a:r>
                        <a:rPr lang="fa-IR" sz="1400" dirty="0" smtClean="0">
                          <a:solidFill>
                            <a:srgbClr val="000000"/>
                          </a:solidFill>
                          <a:latin typeface="Times New Roman"/>
                          <a:ea typeface="Calibri"/>
                          <a:cs typeface="B Nazanin"/>
                        </a:rPr>
                        <a:t>قاچاق </a:t>
                      </a:r>
                      <a:r>
                        <a:rPr lang="ar-SA" sz="1400" dirty="0" smtClean="0">
                          <a:solidFill>
                            <a:srgbClr val="000000"/>
                          </a:solidFill>
                          <a:latin typeface="Times New Roman"/>
                          <a:ea typeface="Calibri"/>
                          <a:cs typeface="B Nazanin"/>
                        </a:rPr>
                        <a:t>مواد </a:t>
                      </a:r>
                      <a:r>
                        <a:rPr lang="ar-SA" sz="1400" dirty="0">
                          <a:solidFill>
                            <a:srgbClr val="000000"/>
                          </a:solidFill>
                          <a:latin typeface="Times New Roman"/>
                          <a:ea typeface="Calibri"/>
                          <a:cs typeface="B Nazanin"/>
                        </a:rPr>
                        <a:t>مخدر</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72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400" dirty="0" smtClean="0">
                          <a:solidFill>
                            <a:schemeClr val="bg1"/>
                          </a:solidFill>
                          <a:cs typeface="+mn-cs"/>
                        </a:rPr>
                        <a:t>System</a:t>
                      </a:r>
                      <a:r>
                        <a:rPr lang="fa-IR" sz="1400" dirty="0" smtClean="0">
                          <a:solidFill>
                            <a:schemeClr val="bg1"/>
                          </a:solidFill>
                          <a:cs typeface="+mn-cs"/>
                        </a:rPr>
                        <a:t> </a:t>
                      </a:r>
                      <a:r>
                        <a:rPr lang="en-GB" sz="1400" dirty="0" smtClean="0">
                          <a:solidFill>
                            <a:schemeClr val="bg1"/>
                          </a:solidFill>
                          <a:cs typeface="+mn-cs"/>
                        </a:rPr>
                        <a:t>environment</a:t>
                      </a:r>
                      <a:r>
                        <a:rPr lang="fa-IR" sz="1400" dirty="0" smtClean="0">
                          <a:solidFill>
                            <a:schemeClr val="bg1"/>
                          </a:solidFill>
                          <a:cs typeface="+mn-cs"/>
                        </a:rPr>
                        <a:t> </a:t>
                      </a:r>
                      <a:r>
                        <a:rPr lang="en-GB" sz="1400" dirty="0" smtClean="0">
                          <a:solidFill>
                            <a:schemeClr val="bg1"/>
                          </a:solidFill>
                          <a:cs typeface="+mn-cs"/>
                        </a:rPr>
                        <a:t>and the</a:t>
                      </a:r>
                      <a:r>
                        <a:rPr lang="fa-IR" sz="1400" dirty="0" smtClean="0">
                          <a:solidFill>
                            <a:schemeClr val="bg1"/>
                          </a:solidFill>
                          <a:cs typeface="+mn-cs"/>
                        </a:rPr>
                        <a:t> </a:t>
                      </a:r>
                      <a:r>
                        <a:rPr lang="en-GB" sz="1400" dirty="0" smtClean="0">
                          <a:solidFill>
                            <a:schemeClr val="bg1"/>
                          </a:solidFill>
                          <a:cs typeface="+mn-cs"/>
                        </a:rPr>
                        <a:t>resulting</a:t>
                      </a:r>
                      <a:r>
                        <a:rPr lang="fa-IR" sz="1400" dirty="0" smtClean="0">
                          <a:solidFill>
                            <a:schemeClr val="bg1"/>
                          </a:solidFill>
                          <a:cs typeface="+mn-cs"/>
                        </a:rPr>
                        <a:t> </a:t>
                      </a:r>
                      <a:r>
                        <a:rPr lang="en-GB" sz="1400" dirty="0" smtClean="0">
                          <a:solidFill>
                            <a:schemeClr val="bg1"/>
                          </a:solidFill>
                          <a:cs typeface="+mn-cs"/>
                        </a:rPr>
                        <a:t>restrictions</a:t>
                      </a:r>
                      <a:endParaRPr lang="en-US" sz="1400" dirty="0" smtClean="0">
                        <a:solidFill>
                          <a:schemeClr val="bg1"/>
                        </a:solidFill>
                        <a:cs typeface="+mn-cs"/>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a:lnSpc>
                          <a:spcPct val="150000"/>
                        </a:lnSpc>
                        <a:spcAft>
                          <a:spcPts val="0"/>
                        </a:spcAft>
                      </a:pPr>
                      <a:endParaRPr lang="en-US" sz="1400" dirty="0">
                        <a:solidFill>
                          <a:srgbClr val="000000"/>
                        </a:solidFill>
                        <a:latin typeface="Times New Roman"/>
                        <a:ea typeface="Calibri"/>
                        <a:cs typeface="B Nazanin"/>
                      </a:endParaRPr>
                    </a:p>
                    <a:p>
                      <a:pPr algn="ctr" rtl="1">
                        <a:lnSpc>
                          <a:spcPct val="115000"/>
                        </a:lnSpc>
                        <a:spcAft>
                          <a:spcPts val="0"/>
                        </a:spcAft>
                      </a:pPr>
                      <a:r>
                        <a:rPr lang="ar-SA" sz="1400" dirty="0">
                          <a:solidFill>
                            <a:srgbClr val="000000"/>
                          </a:solidFill>
                          <a:latin typeface="Times New Roman"/>
                          <a:ea typeface="Calibri"/>
                          <a:cs typeface="B Nazanin"/>
                        </a:rPr>
                        <a:t>طولانی بودن فرایند تصویب قوانین در کشور</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endParaRPr lang="ar-SA" sz="1400" dirty="0">
                        <a:solidFill>
                          <a:srgbClr val="000000"/>
                        </a:solidFill>
                        <a:latin typeface="Times New Roman"/>
                        <a:ea typeface="Calibri"/>
                        <a:cs typeface="B Nazanin"/>
                      </a:endParaRPr>
                    </a:p>
                    <a:p>
                      <a:pPr algn="ctr" rtl="1">
                        <a:lnSpc>
                          <a:spcPct val="115000"/>
                        </a:lnSpc>
                        <a:spcAft>
                          <a:spcPts val="0"/>
                        </a:spcAft>
                      </a:pPr>
                      <a:r>
                        <a:rPr lang="ar-SA" sz="1400" dirty="0">
                          <a:solidFill>
                            <a:srgbClr val="000000"/>
                          </a:solidFill>
                          <a:latin typeface="Times New Roman"/>
                          <a:ea typeface="Calibri"/>
                          <a:cs typeface="B Nazanin"/>
                        </a:rPr>
                        <a:t>گسترگی </a:t>
                      </a:r>
                      <a:r>
                        <a:rPr lang="fa-IR" sz="1400" dirty="0">
                          <a:solidFill>
                            <a:srgbClr val="000000"/>
                          </a:solidFill>
                          <a:latin typeface="Times New Roman"/>
                          <a:ea typeface="Calibri"/>
                          <a:cs typeface="B Nazanin"/>
                        </a:rPr>
                        <a:t>وسیع</a:t>
                      </a:r>
                      <a:r>
                        <a:rPr lang="ar-SA" sz="1400" dirty="0">
                          <a:solidFill>
                            <a:srgbClr val="000000"/>
                          </a:solidFill>
                          <a:latin typeface="Times New Roman"/>
                          <a:ea typeface="Calibri"/>
                          <a:cs typeface="B Nazanin"/>
                        </a:rPr>
                        <a:t> مرزهای جغرافیایی و همسایگی با کشورهای افغانستان و پاکستان و وجود مشکلات در دستیابی به تکنولوژی</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dirty="0">
                          <a:solidFill>
                            <a:srgbClr val="000000"/>
                          </a:solidFill>
                          <a:latin typeface="Times New Roman"/>
                          <a:ea typeface="Calibri"/>
                          <a:cs typeface="B Nazanin"/>
                        </a:rPr>
                        <a:t>گستردگی </a:t>
                      </a:r>
                      <a:r>
                        <a:rPr lang="fa-IR" sz="1400" dirty="0">
                          <a:solidFill>
                            <a:srgbClr val="000000"/>
                          </a:solidFill>
                          <a:latin typeface="Times New Roman"/>
                          <a:ea typeface="Calibri"/>
                          <a:cs typeface="B Nazanin"/>
                        </a:rPr>
                        <a:t>حوزه</a:t>
                      </a:r>
                      <a:r>
                        <a:rPr lang="ar-SA" sz="1400" dirty="0">
                          <a:solidFill>
                            <a:srgbClr val="000000"/>
                          </a:solidFill>
                          <a:latin typeface="Times New Roman"/>
                          <a:ea typeface="Calibri"/>
                          <a:cs typeface="B Nazanin"/>
                        </a:rPr>
                        <a:t> های تاثیرگذار در زمینه اعتیاد و قاچاق مواد مخدر، کمبود بودجه مالی،وجود متولیان متعدد در حوزه اصلاح و درمان و عدم هماهنگی در میان آنها</a:t>
                      </a:r>
                      <a:endParaRPr lang="en-US" sz="1100" dirty="0">
                        <a:solidFill>
                          <a:srgbClr val="000000"/>
                        </a:solidFill>
                        <a:latin typeface="Times New Roman"/>
                        <a:ea typeface="Calibri"/>
                        <a:cs typeface="B Nazanin"/>
                      </a:endParaRPr>
                    </a:p>
                  </a:txBody>
                  <a:tcPr marL="47515" marR="4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96414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548680"/>
            <a:ext cx="8329642" cy="6309320"/>
          </a:xfrm>
        </p:spPr>
        <p:txBody>
          <a:bodyPr/>
          <a:lstStyle/>
          <a:p>
            <a:r>
              <a:rPr lang="en-US" sz="2000" b="1" dirty="0" smtClean="0"/>
              <a:t>SSM</a:t>
            </a:r>
            <a:r>
              <a:rPr lang="fa-IR" sz="2000" b="1" dirty="0" smtClean="0"/>
              <a:t>در نتیجه روش اقدام پژوهی بوجود آمد.</a:t>
            </a:r>
            <a:endParaRPr lang="fa-IR" dirty="0" smtClean="0"/>
          </a:p>
          <a:p>
            <a:pPr>
              <a:lnSpc>
                <a:spcPct val="150000"/>
              </a:lnSpc>
              <a:buNone/>
            </a:pPr>
            <a:endParaRPr lang="fa-IR" sz="2000" b="1" dirty="0" smtClean="0">
              <a:ln w="18415" cmpd="sng">
                <a:noFill/>
                <a:prstDash val="solid"/>
              </a:ln>
              <a:effectLst>
                <a:outerShdw blurRad="63500" dir="3600000" algn="tl" rotWithShape="0">
                  <a:srgbClr val="000000">
                    <a:alpha val="70000"/>
                  </a:srgbClr>
                </a:outerShdw>
              </a:effectLst>
            </a:endParaRPr>
          </a:p>
          <a:p>
            <a:pPr>
              <a:lnSpc>
                <a:spcPct val="150000"/>
              </a:lnSpc>
              <a:buNone/>
            </a:pPr>
            <a:r>
              <a:rPr lang="fa-IR" sz="2000" b="1" dirty="0" smtClean="0">
                <a:ln w="18415" cmpd="sng">
                  <a:noFill/>
                  <a:prstDash val="solid"/>
                </a:ln>
                <a:effectLst>
                  <a:outerShdw blurRad="63500" dir="3600000" algn="tl" rotWithShape="0">
                    <a:srgbClr val="000000">
                      <a:alpha val="70000"/>
                    </a:srgbClr>
                  </a:outerShdw>
                </a:effectLst>
              </a:rPr>
              <a:t>درعلوم اجتماعی به دلیل بی ثباتی و متزلزل بودن پدیده های اجتماعی شرایط بسیار پیچیده است</a:t>
            </a:r>
          </a:p>
          <a:p>
            <a:pPr algn="ctr">
              <a:lnSpc>
                <a:spcPct val="150000"/>
              </a:lnSpc>
              <a:buNone/>
            </a:pP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rPr>
              <a:t>یک روش تحقیق درموقعیت های اجتماعی اقدام پژوهی است</a:t>
            </a:r>
          </a:p>
        </p:txBody>
      </p:sp>
      <p:sp>
        <p:nvSpPr>
          <p:cNvPr id="6" name="TextBox 5"/>
          <p:cNvSpPr txBox="1"/>
          <p:nvPr/>
        </p:nvSpPr>
        <p:spPr>
          <a:xfrm>
            <a:off x="1714480" y="5715016"/>
            <a:ext cx="6858016" cy="923330"/>
          </a:xfrm>
          <a:prstGeom prst="rect">
            <a:avLst/>
          </a:prstGeom>
          <a:noFill/>
        </p:spPr>
        <p:txBody>
          <a:bodyPr wrap="square" rtlCol="0">
            <a:spAutoFit/>
          </a:bodyPr>
          <a:lstStyle/>
          <a:p>
            <a:endParaRPr lang="fa-IR" dirty="0" smtClean="0"/>
          </a:p>
          <a:p>
            <a:r>
              <a:rPr lang="fa-IR" b="1" dirty="0" smtClean="0"/>
              <a:t>روش تحقیق در علوم طبیعی                   آزمون فرض</a:t>
            </a:r>
          </a:p>
          <a:p>
            <a:endParaRPr lang="en-US" dirty="0"/>
          </a:p>
        </p:txBody>
      </p:sp>
      <p:sp>
        <p:nvSpPr>
          <p:cNvPr id="7" name="Left Arrow 6"/>
          <p:cNvSpPr/>
          <p:nvPr/>
        </p:nvSpPr>
        <p:spPr>
          <a:xfrm>
            <a:off x="5500694" y="5929330"/>
            <a:ext cx="714380" cy="5000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Callout 7"/>
          <p:cNvSpPr/>
          <p:nvPr/>
        </p:nvSpPr>
        <p:spPr>
          <a:xfrm rot="14024928">
            <a:off x="2295513" y="5602431"/>
            <a:ext cx="1785950" cy="92869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a-IR" b="1" dirty="0" smtClean="0">
                <a:solidFill>
                  <a:schemeClr val="tx1"/>
                </a:solidFill>
              </a:rPr>
              <a:t>تکرار پذیری</a:t>
            </a:r>
            <a:endParaRPr lang="en-US" b="1" dirty="0">
              <a:solidFill>
                <a:schemeClr val="tx1"/>
              </a:solidFill>
            </a:endParaRPr>
          </a:p>
        </p:txBody>
      </p:sp>
      <p:sp>
        <p:nvSpPr>
          <p:cNvPr id="9" name="Rectangle 8"/>
          <p:cNvSpPr/>
          <p:nvPr/>
        </p:nvSpPr>
        <p:spPr>
          <a:xfrm>
            <a:off x="1357290" y="3857628"/>
            <a:ext cx="7286676" cy="923330"/>
          </a:xfrm>
          <a:prstGeom prst="rect">
            <a:avLst/>
          </a:prstGeom>
        </p:spPr>
        <p:txBody>
          <a:bodyPr wrap="square">
            <a:spAutoFit/>
          </a:bodyPr>
          <a:lstStyle/>
          <a:p>
            <a:pPr>
              <a:lnSpc>
                <a:spcPct val="150000"/>
              </a:lnSpc>
            </a:pPr>
            <a:r>
              <a:rPr lang="fa-IR" b="1" dirty="0" smtClean="0"/>
              <a:t>  </a:t>
            </a:r>
          </a:p>
          <a:p>
            <a:pPr>
              <a:lnSpc>
                <a:spcPct val="150000"/>
              </a:lnSpc>
            </a:pPr>
            <a:r>
              <a:rPr lang="fa-IR" b="1" dirty="0" smtClean="0"/>
              <a:t>         اقدام پژوهی</a:t>
            </a:r>
            <a:endParaRPr lang="en-US" dirty="0"/>
          </a:p>
        </p:txBody>
      </p:sp>
      <p:sp>
        <p:nvSpPr>
          <p:cNvPr id="10" name="Left Arrow 9"/>
          <p:cNvSpPr/>
          <p:nvPr/>
        </p:nvSpPr>
        <p:spPr>
          <a:xfrm>
            <a:off x="5572132" y="4357694"/>
            <a:ext cx="714380" cy="5000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Callout 10"/>
          <p:cNvSpPr/>
          <p:nvPr/>
        </p:nvSpPr>
        <p:spPr>
          <a:xfrm rot="13856477">
            <a:off x="3648170" y="4290131"/>
            <a:ext cx="1928826" cy="950401"/>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a-IR" b="1" dirty="0" smtClean="0">
                <a:solidFill>
                  <a:schemeClr val="tx1"/>
                </a:solidFill>
              </a:rPr>
              <a:t>بازیابی پذیری</a:t>
            </a:r>
            <a:endParaRPr lang="en-US" b="1" dirty="0">
              <a:solidFill>
                <a:schemeClr val="tx1"/>
              </a:solidFill>
            </a:endParaRPr>
          </a:p>
        </p:txBody>
      </p:sp>
      <p:sp>
        <p:nvSpPr>
          <p:cNvPr id="12" name="TextBox 11"/>
          <p:cNvSpPr txBox="1"/>
          <p:nvPr/>
        </p:nvSpPr>
        <p:spPr>
          <a:xfrm>
            <a:off x="214282" y="714356"/>
            <a:ext cx="8501122" cy="3000821"/>
          </a:xfrm>
          <a:prstGeom prst="rect">
            <a:avLst/>
          </a:prstGeom>
          <a:noFill/>
        </p:spPr>
        <p:txBody>
          <a:bodyPr wrap="square" rtlCol="0">
            <a:spAutoFit/>
          </a:bodyPr>
          <a:lstStyle/>
          <a:p>
            <a:pPr>
              <a:lnSpc>
                <a:spcPct val="150000"/>
              </a:lnSpc>
            </a:pPr>
            <a:endParaRPr lang="fa-IR" b="1" dirty="0" smtClean="0">
              <a:cs typeface="+mj-cs"/>
            </a:endParaRPr>
          </a:p>
          <a:p>
            <a:pPr>
              <a:lnSpc>
                <a:spcPct val="150000"/>
              </a:lnSpc>
            </a:pPr>
            <a:endParaRPr lang="fa-IR" b="1" dirty="0" smtClean="0">
              <a:cs typeface="+mj-cs"/>
            </a:endParaRPr>
          </a:p>
          <a:p>
            <a:pPr>
              <a:lnSpc>
                <a:spcPct val="150000"/>
              </a:lnSpc>
            </a:pPr>
            <a:endParaRPr lang="fa-IR" b="1" dirty="0" smtClean="0">
              <a:cs typeface="+mj-cs"/>
            </a:endParaRPr>
          </a:p>
          <a:p>
            <a:pPr>
              <a:lnSpc>
                <a:spcPct val="150000"/>
              </a:lnSpc>
            </a:pPr>
            <a:endParaRPr lang="fa-IR" b="1" dirty="0" smtClean="0">
              <a:cs typeface="+mj-cs"/>
            </a:endParaRPr>
          </a:p>
          <a:p>
            <a:pPr>
              <a:lnSpc>
                <a:spcPct val="150000"/>
              </a:lnSpc>
            </a:pPr>
            <a:endParaRPr lang="fa-IR" b="1" dirty="0" smtClean="0">
              <a:cs typeface="+mj-cs"/>
            </a:endParaRPr>
          </a:p>
          <a:p>
            <a:pPr>
              <a:lnSpc>
                <a:spcPct val="150000"/>
              </a:lnSpc>
            </a:pPr>
            <a:r>
              <a:rPr lang="fa-IR" b="1" dirty="0" smtClean="0">
                <a:cs typeface="+mj-cs"/>
              </a:rPr>
              <a:t>متفکران سيستمي نرم به دنبال ساختن مدل هاي سيستمي نيستند که بتوان آنها را بارها و بارها براي يافتن راه هاي بهبود جهان واقعي به کار گرفت. آنچه که تکرار مي گردد، به گفته چکلند، خود متدولوژي </a:t>
            </a:r>
            <a:r>
              <a:rPr lang="fa-IR" b="1" dirty="0" smtClean="0">
                <a:cs typeface="+mj-cs"/>
              </a:rPr>
              <a:t>است</a:t>
            </a:r>
            <a:r>
              <a:rPr lang="en-US" b="1" dirty="0">
                <a:cs typeface="+mj-cs"/>
              </a:rPr>
              <a:t>.</a:t>
            </a:r>
            <a:endParaRPr lang="fa-IR" b="1" dirty="0" smtClean="0">
              <a:cs typeface="+mj-cs"/>
            </a:endParaRPr>
          </a:p>
        </p:txBody>
      </p:sp>
    </p:spTree>
  </p:cSld>
  <p:clrMapOvr>
    <a:masterClrMapping/>
  </p:clrMapOvr>
  <p:transition>
    <p:push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7543800" cy="5486400"/>
          </a:xfrm>
        </p:spPr>
        <p:txBody>
          <a:bodyPr>
            <a:normAutofit fontScale="92500" lnSpcReduction="10000"/>
          </a:bodyPr>
          <a:lstStyle/>
          <a:p>
            <a:pPr algn="r" rtl="1">
              <a:buFont typeface="Wingdings" pitchFamily="2" charset="2"/>
              <a:buChar char="q"/>
            </a:pPr>
            <a:r>
              <a:rPr lang="ar-SA" sz="3300" dirty="0">
                <a:solidFill>
                  <a:schemeClr val="tx1">
                    <a:lumMod val="85000"/>
                    <a:lumOff val="15000"/>
                  </a:schemeClr>
                </a:solidFill>
                <a:latin typeface="+mj-lt"/>
                <a:ea typeface="+mj-ea"/>
                <a:cs typeface="B Titr" pitchFamily="2" charset="-78"/>
              </a:rPr>
              <a:t>مرحله 4: </a:t>
            </a:r>
            <a:r>
              <a:rPr lang="fa-IR" sz="3300" dirty="0">
                <a:solidFill>
                  <a:schemeClr val="tx1">
                    <a:lumMod val="85000"/>
                    <a:lumOff val="15000"/>
                  </a:schemeClr>
                </a:solidFill>
                <a:latin typeface="+mj-lt"/>
                <a:ea typeface="+mj-ea"/>
                <a:cs typeface="B Titr" pitchFamily="2" charset="-78"/>
              </a:rPr>
              <a:t>ا</a:t>
            </a:r>
            <a:r>
              <a:rPr lang="ar-SA" sz="3300" dirty="0">
                <a:solidFill>
                  <a:schemeClr val="tx1">
                    <a:lumMod val="85000"/>
                    <a:lumOff val="15000"/>
                  </a:schemeClr>
                </a:solidFill>
                <a:latin typeface="+mj-lt"/>
                <a:ea typeface="+mj-ea"/>
                <a:cs typeface="B Titr" pitchFamily="2" charset="-78"/>
              </a:rPr>
              <a:t>ستخراج مدل</a:t>
            </a:r>
            <a:r>
              <a:rPr lang="fa-IR" sz="3300" dirty="0">
                <a:solidFill>
                  <a:schemeClr val="tx1">
                    <a:lumMod val="85000"/>
                    <a:lumOff val="15000"/>
                  </a:schemeClr>
                </a:solidFill>
                <a:latin typeface="+mj-lt"/>
                <a:ea typeface="+mj-ea"/>
                <a:cs typeface="B Titr" pitchFamily="2" charset="-78"/>
              </a:rPr>
              <a:t> </a:t>
            </a:r>
            <a:r>
              <a:rPr lang="ar-SA" sz="3300" dirty="0">
                <a:solidFill>
                  <a:schemeClr val="tx1">
                    <a:lumMod val="85000"/>
                    <a:lumOff val="15000"/>
                  </a:schemeClr>
                </a:solidFill>
                <a:latin typeface="+mj-lt"/>
                <a:ea typeface="+mj-ea"/>
                <a:cs typeface="B Titr" pitchFamily="2" charset="-78"/>
              </a:rPr>
              <a:t>های </a:t>
            </a:r>
            <a:r>
              <a:rPr lang="ar-SA" sz="3300" dirty="0" smtClean="0">
                <a:solidFill>
                  <a:schemeClr val="tx1">
                    <a:lumMod val="85000"/>
                    <a:lumOff val="15000"/>
                  </a:schemeClr>
                </a:solidFill>
                <a:latin typeface="+mj-lt"/>
                <a:ea typeface="+mj-ea"/>
                <a:cs typeface="B Titr" pitchFamily="2" charset="-78"/>
              </a:rPr>
              <a:t>مفهومی</a:t>
            </a:r>
            <a:endParaRPr lang="fa-IR" sz="3300" dirty="0" smtClean="0">
              <a:solidFill>
                <a:schemeClr val="tx1">
                  <a:lumMod val="85000"/>
                  <a:lumOff val="15000"/>
                </a:schemeClr>
              </a:solidFill>
              <a:latin typeface="+mj-lt"/>
              <a:ea typeface="+mj-ea"/>
              <a:cs typeface="B Titr" pitchFamily="2" charset="-78"/>
            </a:endParaRPr>
          </a:p>
          <a:p>
            <a:pPr marL="0" indent="0" algn="r" rtl="1">
              <a:buNone/>
            </a:pPr>
            <a:endParaRPr lang="fa-IR" sz="3300" dirty="0">
              <a:solidFill>
                <a:schemeClr val="tx1">
                  <a:lumMod val="85000"/>
                  <a:lumOff val="15000"/>
                </a:schemeClr>
              </a:solidFill>
              <a:latin typeface="+mj-lt"/>
              <a:ea typeface="+mj-ea"/>
              <a:cs typeface="B Titr" pitchFamily="2" charset="-78"/>
            </a:endParaRPr>
          </a:p>
          <a:p>
            <a:pPr algn="r" rtl="1">
              <a:buFont typeface="Wingdings" pitchFamily="2" charset="2"/>
              <a:buChar char="Ø"/>
            </a:pPr>
            <a:r>
              <a:rPr lang="fa-IR" sz="2600" dirty="0">
                <a:cs typeface="B Nazanin" pitchFamily="2" charset="-78"/>
              </a:rPr>
              <a:t>در این مرحله مطابق با هر تعریف </a:t>
            </a:r>
            <a:r>
              <a:rPr lang="fa-IR" sz="2600" dirty="0" smtClean="0">
                <a:cs typeface="B Nazanin" pitchFamily="2" charset="-78"/>
              </a:rPr>
              <a:t>ریشه ای </a:t>
            </a:r>
            <a:r>
              <a:rPr lang="fa-IR" sz="2600" dirty="0">
                <a:cs typeface="B Nazanin" pitchFamily="2" charset="-78"/>
              </a:rPr>
              <a:t>یک مدل مفهومی تشکیل می دهیم</a:t>
            </a:r>
            <a:r>
              <a:rPr lang="fa-IR" sz="2600" dirty="0" smtClean="0">
                <a:cs typeface="B Nazanin" pitchFamily="2" charset="-78"/>
              </a:rPr>
              <a:t>.</a:t>
            </a:r>
          </a:p>
          <a:p>
            <a:pPr algn="r" rtl="1"/>
            <a:r>
              <a:rPr lang="fa-IR" sz="2600" dirty="0" smtClean="0">
                <a:cs typeface="B Nazanin" pitchFamily="2" charset="-78"/>
              </a:rPr>
              <a:t>در گام نخست جهت استخراج نقشه شناختی، مفاهیم اصلی شناسایی شده و طی جلسه با خبرگان هر حوزه، نقشه های علی هر دیدگاه استخراج گردیده است. </a:t>
            </a:r>
          </a:p>
          <a:p>
            <a:pPr algn="r" rtl="1"/>
            <a:r>
              <a:rPr lang="fa-IR" sz="2600" dirty="0" smtClean="0">
                <a:cs typeface="B Nazanin" pitchFamily="2" charset="-78"/>
              </a:rPr>
              <a:t>شدت روابط با متغیرهای زبانی در طی جلسات با خبرگان مشخص شده است.بدین منظور پرسشنامه ای معادل با نقشه شناختی هر دیدگاه تهیه شده که مقادیر زبانی در پرسشنامه به مقادیر عددی در بازه </a:t>
            </a:r>
            <a:r>
              <a:rPr lang="en-US" sz="2600" dirty="0" smtClean="0">
                <a:cs typeface="B Nazanin" pitchFamily="2" charset="-78"/>
              </a:rPr>
              <a:t>]</a:t>
            </a:r>
            <a:r>
              <a:rPr lang="fa-IR" sz="2600" dirty="0" smtClean="0">
                <a:cs typeface="B Nazanin" pitchFamily="2" charset="-78"/>
              </a:rPr>
              <a:t>5و1</a:t>
            </a:r>
            <a:r>
              <a:rPr lang="en-US" sz="2600" dirty="0" smtClean="0">
                <a:cs typeface="B Nazanin" pitchFamily="2" charset="-78"/>
              </a:rPr>
              <a:t>[</a:t>
            </a:r>
            <a:r>
              <a:rPr lang="fa-IR" sz="2600" dirty="0" smtClean="0">
                <a:cs typeface="B Nazanin" pitchFamily="2" charset="-78"/>
              </a:rPr>
              <a:t> نسبت داده شده است.</a:t>
            </a:r>
          </a:p>
          <a:p>
            <a:pPr algn="r" rtl="1"/>
            <a:r>
              <a:rPr lang="fa-IR" sz="2600" dirty="0" smtClean="0">
                <a:cs typeface="B Nazanin" pitchFamily="2" charset="-78"/>
              </a:rPr>
              <a:t> در نهایت نقشه شناختی استخراج شده و شدت روابط را وارد نرم‌افزار كامپيوتري مربوط به نگاشت شناختي نموده و نقشه علی هر يك از خبرگان ترسیم شده است. </a:t>
            </a:r>
          </a:p>
          <a:p>
            <a:pPr algn="r" rtl="1">
              <a:buFont typeface="Wingdings" pitchFamily="2" charset="2"/>
              <a:buChar char="Ø"/>
            </a:pPr>
            <a:endParaRPr lang="en-US" dirty="0"/>
          </a:p>
          <a:p>
            <a:pPr algn="r" rtl="1">
              <a:buFont typeface="Wingdings" pitchFamily="2" charset="2"/>
              <a:buChar char="Ø"/>
            </a:pPr>
            <a:endParaRPr lang="fa-IR" dirty="0"/>
          </a:p>
        </p:txBody>
      </p:sp>
    </p:spTree>
    <p:extLst>
      <p:ext uri="{BB962C8B-B14F-4D97-AF65-F5344CB8AC3E}">
        <p14:creationId xmlns:p14="http://schemas.microsoft.com/office/powerpoint/2010/main" val="21661099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762000" y="685800"/>
            <a:ext cx="7543800" cy="457200"/>
          </a:xfrm>
        </p:spPr>
        <p:txBody>
          <a:bodyPr>
            <a:noAutofit/>
          </a:bodyPr>
          <a:lstStyle/>
          <a:p>
            <a:pPr marL="0" indent="0" algn="r" rtl="1">
              <a:buNone/>
            </a:pPr>
            <a:r>
              <a:rPr lang="fa-IR" sz="2800" dirty="0" smtClean="0">
                <a:cs typeface="B Titr" pitchFamily="2" charset="-78"/>
              </a:rPr>
              <a:t>ماتریس مجاورت یکی از خبرگان دیدگاه قانونی- قضایی</a:t>
            </a:r>
            <a:endParaRPr lang="fa-IR" sz="2800" dirty="0">
              <a:cs typeface="B Titr" pitchFamily="2" charset="-78"/>
            </a:endParaRPr>
          </a:p>
        </p:txBody>
      </p:sp>
      <p:pic>
        <p:nvPicPr>
          <p:cNvPr id="1026" name="Picture 2"/>
          <p:cNvPicPr>
            <a:picLocks noChangeAspect="1" noChangeArrowheads="1"/>
          </p:cNvPicPr>
          <p:nvPr/>
        </p:nvPicPr>
        <p:blipFill>
          <a:blip r:embed="rId2"/>
          <a:srcRect/>
          <a:stretch>
            <a:fillRect/>
          </a:stretch>
        </p:blipFill>
        <p:spPr bwMode="auto">
          <a:xfrm>
            <a:off x="543421" y="1363946"/>
            <a:ext cx="8215370" cy="4786346"/>
          </a:xfrm>
          <a:prstGeom prst="rect">
            <a:avLst/>
          </a:prstGeom>
          <a:noFill/>
          <a:ln w="9525">
            <a:noFill/>
            <a:miter lim="800000"/>
            <a:headEnd/>
            <a:tailEnd/>
          </a:ln>
        </p:spPr>
      </p:pic>
    </p:spTree>
    <p:extLst>
      <p:ext uri="{BB962C8B-B14F-4D97-AF65-F5344CB8AC3E}">
        <p14:creationId xmlns:p14="http://schemas.microsoft.com/office/powerpoint/2010/main" val="38005461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2050" name="Picture 2"/>
          <p:cNvPicPr>
            <a:picLocks noGrp="1" noChangeAspect="1" noChangeArrowheads="1"/>
          </p:cNvPicPr>
          <p:nvPr>
            <p:ph idx="1"/>
          </p:nvPr>
        </p:nvPicPr>
        <p:blipFill rotWithShape="1">
          <a:blip r:embed="rId2"/>
          <a:srcRect l="3407" t="5907" r="7148" b="4726"/>
          <a:stretch/>
        </p:blipFill>
        <p:spPr bwMode="auto">
          <a:xfrm>
            <a:off x="228600" y="1363946"/>
            <a:ext cx="8670065" cy="5182701"/>
          </a:xfrm>
          <a:prstGeom prst="rect">
            <a:avLst/>
          </a:prstGeom>
          <a:noFill/>
          <a:ln w="9525">
            <a:noFill/>
            <a:miter lim="800000"/>
            <a:headEnd/>
            <a:tailEnd/>
          </a:ln>
        </p:spPr>
      </p:pic>
      <p:sp>
        <p:nvSpPr>
          <p:cNvPr id="6" name="Content Placeholder 2"/>
          <p:cNvSpPr txBox="1">
            <a:spLocks/>
          </p:cNvSpPr>
          <p:nvPr/>
        </p:nvSpPr>
        <p:spPr>
          <a:xfrm>
            <a:off x="762000" y="685800"/>
            <a:ext cx="7543800" cy="4572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r" rtl="1">
              <a:buNone/>
            </a:pPr>
            <a:r>
              <a:rPr lang="fa-IR" sz="2800" dirty="0" smtClean="0">
                <a:cs typeface="B Titr" pitchFamily="2" charset="-78"/>
              </a:rPr>
              <a:t>نقشه مفهومی یکی از خبرگان دیدگاه قانونی- قضایی</a:t>
            </a:r>
            <a:endParaRPr lang="fa-IR" sz="2800" dirty="0">
              <a:cs typeface="B Titr" pitchFamily="2" charset="-78"/>
            </a:endParaRPr>
          </a:p>
        </p:txBody>
      </p:sp>
    </p:spTree>
    <p:extLst>
      <p:ext uri="{BB962C8B-B14F-4D97-AF65-F5344CB8AC3E}">
        <p14:creationId xmlns:p14="http://schemas.microsoft.com/office/powerpoint/2010/main" val="24647256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82578"/>
            <a:ext cx="6096000" cy="762000"/>
          </a:xfrm>
        </p:spPr>
        <p:txBody>
          <a:bodyPr>
            <a:normAutofit/>
          </a:bodyPr>
          <a:lstStyle/>
          <a:p>
            <a:pPr algn="ctr">
              <a:defRPr/>
            </a:pPr>
            <a:r>
              <a:rPr lang="fa-IR" sz="2800" dirty="0">
                <a:cs typeface="B Titr" pitchFamily="2" charset="-78"/>
              </a:rPr>
              <a:t>نقشه ادغامي مورد توافق خبرگان</a:t>
            </a:r>
            <a:endParaRPr lang="en-US" sz="2800" dirty="0">
              <a:cs typeface="B Titr" pitchFamily="2" charset="-78"/>
            </a:endParaRPr>
          </a:p>
        </p:txBody>
      </p:sp>
      <p:sp>
        <p:nvSpPr>
          <p:cNvPr id="4" name="Slide Number Placeholder 3"/>
          <p:cNvSpPr>
            <a:spLocks noGrp="1"/>
          </p:cNvSpPr>
          <p:nvPr>
            <p:ph type="sldNum" sz="quarter" idx="12"/>
          </p:nvPr>
        </p:nvSpPr>
        <p:spPr/>
        <p:txBody>
          <a:bodyPr/>
          <a:lstStyle/>
          <a:p>
            <a:pPr>
              <a:defRPr/>
            </a:pPr>
            <a:fld id="{2DB5BE9A-1A57-4F41-A653-A4AB54F43479}" type="slidenum">
              <a:rPr lang="en-US" smtClean="0"/>
              <a:pPr>
                <a:defRPr/>
              </a:pPr>
              <a:t>53</a:t>
            </a:fld>
            <a:endParaRPr lang="en-US" dirty="0"/>
          </a:p>
        </p:txBody>
      </p:sp>
      <p:pic>
        <p:nvPicPr>
          <p:cNvPr id="6" name="Picture 2"/>
          <p:cNvPicPr>
            <a:picLocks noChangeAspect="1" noChangeArrowheads="1"/>
          </p:cNvPicPr>
          <p:nvPr/>
        </p:nvPicPr>
        <p:blipFill>
          <a:blip r:embed="rId2"/>
          <a:srcRect t="5908" r="1448" b="4713"/>
          <a:stretch>
            <a:fillRect/>
          </a:stretch>
        </p:blipFill>
        <p:spPr bwMode="auto">
          <a:xfrm>
            <a:off x="228600" y="1644650"/>
            <a:ext cx="8689975" cy="4984750"/>
          </a:xfrm>
          <a:prstGeom prst="rect">
            <a:avLst/>
          </a:prstGeom>
          <a:noFill/>
          <a:ln w="9525">
            <a:noFill/>
            <a:miter lim="800000"/>
            <a:headEnd/>
            <a:tailEnd/>
          </a:ln>
        </p:spPr>
      </p:pic>
    </p:spTree>
    <p:extLst>
      <p:ext uri="{BB962C8B-B14F-4D97-AF65-F5344CB8AC3E}">
        <p14:creationId xmlns:p14="http://schemas.microsoft.com/office/powerpoint/2010/main" val="41245776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908133"/>
            <a:ext cx="7543800" cy="3886200"/>
          </a:xfrm>
        </p:spPr>
        <p:txBody>
          <a:bodyPr>
            <a:normAutofit/>
          </a:bodyPr>
          <a:lstStyle/>
          <a:p>
            <a:pPr marL="452628" lvl="2" indent="-342900" algn="r" rtl="1">
              <a:spcBef>
                <a:spcPts val="400"/>
              </a:spcBef>
              <a:buClr>
                <a:schemeClr val="accent1"/>
              </a:buClr>
              <a:buSzPct val="68000"/>
              <a:buFont typeface="Wingdings" pitchFamily="2" charset="2"/>
              <a:buChar char="q"/>
            </a:pPr>
            <a:r>
              <a:rPr lang="fa-IR" sz="2800" dirty="0">
                <a:solidFill>
                  <a:schemeClr val="tx1">
                    <a:lumMod val="85000"/>
                    <a:lumOff val="15000"/>
                  </a:schemeClr>
                </a:solidFill>
                <a:latin typeface="+mj-lt"/>
                <a:ea typeface="+mj-ea"/>
                <a:cs typeface="B Titr" pitchFamily="2" charset="-78"/>
              </a:rPr>
              <a:t>مرحله 5: مقایسه مدل مفهومی با دنیای </a:t>
            </a:r>
            <a:r>
              <a:rPr lang="fa-IR" sz="2800" dirty="0" smtClean="0">
                <a:solidFill>
                  <a:schemeClr val="tx1">
                    <a:lumMod val="85000"/>
                    <a:lumOff val="15000"/>
                  </a:schemeClr>
                </a:solidFill>
                <a:latin typeface="+mj-lt"/>
                <a:ea typeface="+mj-ea"/>
                <a:cs typeface="B Titr" pitchFamily="2" charset="-78"/>
              </a:rPr>
              <a:t>واقعی</a:t>
            </a:r>
          </a:p>
          <a:p>
            <a:pPr marL="109728" lvl="2" indent="0" algn="r" rtl="1">
              <a:spcBef>
                <a:spcPts val="400"/>
              </a:spcBef>
              <a:buClr>
                <a:schemeClr val="accent1"/>
              </a:buClr>
              <a:buSzPct val="68000"/>
              <a:buNone/>
            </a:pPr>
            <a:endParaRPr lang="en-US" sz="2800" dirty="0">
              <a:solidFill>
                <a:schemeClr val="tx1">
                  <a:lumMod val="85000"/>
                  <a:lumOff val="15000"/>
                </a:schemeClr>
              </a:solidFill>
              <a:latin typeface="+mj-lt"/>
              <a:ea typeface="+mj-ea"/>
              <a:cs typeface="B Titr" pitchFamily="2" charset="-78"/>
            </a:endParaRPr>
          </a:p>
          <a:p>
            <a:pPr algn="just" rtl="1"/>
            <a:r>
              <a:rPr lang="fa-IR" sz="2200" dirty="0">
                <a:cs typeface="B Nazanin" pitchFamily="2" charset="-78"/>
              </a:rPr>
              <a:t>در </a:t>
            </a:r>
            <a:r>
              <a:rPr lang="fa-IR" sz="2200" dirty="0" smtClean="0">
                <a:cs typeface="B Nazanin" pitchFamily="2" charset="-78"/>
              </a:rPr>
              <a:t>این مرحله بعلت استفاده از روش </a:t>
            </a:r>
            <a:r>
              <a:rPr lang="fa-IR" sz="2200" dirty="0">
                <a:cs typeface="B Nazanin" pitchFamily="2" charset="-78"/>
              </a:rPr>
              <a:t>پویایی شناسی سیستم میزان کنترل پذیری متغیر های مورد نظر نیز مهم می­باشد (شاخص­هایی که مدیران قابلیت تغییر دادن آنها را </a:t>
            </a:r>
            <a:r>
              <a:rPr lang="fa-IR" sz="2200" dirty="0" smtClean="0">
                <a:cs typeface="B Nazanin" pitchFamily="2" charset="-78"/>
              </a:rPr>
              <a:t>دارند)متغیرهای کنترل­پذیر پس از انجام مصاحبه </a:t>
            </a:r>
            <a:r>
              <a:rPr lang="fa-IR" sz="2200" dirty="0">
                <a:cs typeface="B Nazanin" pitchFamily="2" charset="-78"/>
              </a:rPr>
              <a:t>مشخص شده­اند. </a:t>
            </a:r>
            <a:endParaRPr lang="fa-IR" sz="2200" dirty="0" smtClean="0">
              <a:cs typeface="B Nazanin" pitchFamily="2" charset="-78"/>
            </a:endParaRPr>
          </a:p>
          <a:p>
            <a:pPr algn="just" rtl="1"/>
            <a:r>
              <a:rPr lang="fa-IR" sz="2200" dirty="0" smtClean="0">
                <a:cs typeface="B Nazanin" pitchFamily="2" charset="-78"/>
              </a:rPr>
              <a:t>متغیرهای </a:t>
            </a:r>
            <a:r>
              <a:rPr lang="fa-IR" sz="2200" dirty="0">
                <a:cs typeface="B Nazanin" pitchFamily="2" charset="-78"/>
              </a:rPr>
              <a:t>وابسته مشخص شده  متغیرهایی هستند که تحت کنترل مدیران این عرصه نبوده است و از متغیرهای کنترلی تاثیر می­پذیرند. </a:t>
            </a:r>
            <a:endParaRPr lang="en-US" sz="2200" dirty="0">
              <a:cs typeface="B Nazanin" pitchFamily="2" charset="-78"/>
            </a:endParaRPr>
          </a:p>
        </p:txBody>
      </p:sp>
    </p:spTree>
    <p:extLst>
      <p:ext uri="{BB962C8B-B14F-4D97-AF65-F5344CB8AC3E}">
        <p14:creationId xmlns:p14="http://schemas.microsoft.com/office/powerpoint/2010/main" val="7825724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7696200" cy="4876800"/>
          </a:xfrm>
        </p:spPr>
        <p:txBody>
          <a:bodyPr>
            <a:normAutofit lnSpcReduction="10000"/>
          </a:bodyPr>
          <a:lstStyle/>
          <a:p>
            <a:pPr marL="365760" lvl="2" indent="-256032" algn="r" rtl="1">
              <a:spcBef>
                <a:spcPts val="400"/>
              </a:spcBef>
              <a:buClr>
                <a:schemeClr val="accent1"/>
              </a:buClr>
              <a:buSzPct val="68000"/>
              <a:buFont typeface="Wingdings" pitchFamily="2" charset="2"/>
              <a:buChar char="q"/>
            </a:pPr>
            <a:r>
              <a:rPr lang="fa-IR" sz="2600" dirty="0">
                <a:solidFill>
                  <a:schemeClr val="tx1">
                    <a:lumMod val="85000"/>
                    <a:lumOff val="15000"/>
                  </a:schemeClr>
                </a:solidFill>
                <a:latin typeface="+mj-lt"/>
                <a:ea typeface="+mj-ea"/>
                <a:cs typeface="B Titr" pitchFamily="2" charset="-78"/>
              </a:rPr>
              <a:t>مرحله 6 و 7: شناسایی تغییرات مطلوب و امکان­پذیر و انجام یک </a:t>
            </a:r>
            <a:r>
              <a:rPr lang="fa-IR" sz="2600" dirty="0" smtClean="0">
                <a:solidFill>
                  <a:schemeClr val="tx1">
                    <a:lumMod val="85000"/>
                    <a:lumOff val="15000"/>
                  </a:schemeClr>
                </a:solidFill>
                <a:latin typeface="+mj-lt"/>
                <a:ea typeface="+mj-ea"/>
                <a:cs typeface="B Titr" pitchFamily="2" charset="-78"/>
              </a:rPr>
              <a:t>اقدام</a:t>
            </a:r>
          </a:p>
          <a:p>
            <a:pPr marL="109728" lvl="2" indent="0" algn="r" rtl="1">
              <a:spcBef>
                <a:spcPts val="400"/>
              </a:spcBef>
              <a:buClr>
                <a:schemeClr val="accent1"/>
              </a:buClr>
              <a:buSzPct val="68000"/>
              <a:buNone/>
            </a:pPr>
            <a:endParaRPr lang="en-US" sz="2600" dirty="0">
              <a:solidFill>
                <a:schemeClr val="tx1">
                  <a:lumMod val="85000"/>
                  <a:lumOff val="15000"/>
                </a:schemeClr>
              </a:solidFill>
              <a:latin typeface="+mj-lt"/>
              <a:ea typeface="+mj-ea"/>
              <a:cs typeface="B Titr" pitchFamily="2" charset="-78"/>
            </a:endParaRPr>
          </a:p>
          <a:p>
            <a:pPr algn="r" rtl="1">
              <a:buFont typeface="Wingdings" pitchFamily="2" charset="2"/>
              <a:buChar char="Ø"/>
            </a:pPr>
            <a:r>
              <a:rPr lang="fa-IR" sz="2600" dirty="0">
                <a:cs typeface="B Nazanin" pitchFamily="2" charset="-78"/>
              </a:rPr>
              <a:t>در این مرحله جهت شناسایی تغییرات مطلوب و امکان­پذیر از رویکرد پویایی شناسی سیستم یا </a:t>
            </a:r>
            <a:r>
              <a:rPr lang="en-US" sz="2600" dirty="0">
                <a:cs typeface="B Nazanin" pitchFamily="2" charset="-78"/>
              </a:rPr>
              <a:t>SD</a:t>
            </a:r>
            <a:r>
              <a:rPr lang="fa-IR" sz="2600" dirty="0">
                <a:cs typeface="B Nazanin" pitchFamily="2" charset="-78"/>
              </a:rPr>
              <a:t> استفاده می­شود. رویکرد پویایی شناسی سیستم با قابلیت پیش بینی رفتار متغیر در آینده امکان شناسایی تغییرات مطلوب و امکان­پذیر را فراهم می­آورد. </a:t>
            </a:r>
            <a:endParaRPr lang="en-US" sz="2600" dirty="0" smtClean="0">
              <a:cs typeface="B Nazanin" pitchFamily="2" charset="-78"/>
            </a:endParaRPr>
          </a:p>
          <a:p>
            <a:pPr algn="r" rtl="1">
              <a:buFont typeface="Wingdings" pitchFamily="2" charset="2"/>
              <a:buChar char="Ø"/>
            </a:pPr>
            <a:r>
              <a:rPr lang="ar-SA" sz="2600" dirty="0" smtClean="0">
                <a:cs typeface="B Nazanin" pitchFamily="2" charset="-78"/>
              </a:rPr>
              <a:t>به </a:t>
            </a:r>
            <a:r>
              <a:rPr lang="ar-SA" sz="2600" dirty="0">
                <a:cs typeface="B Nazanin" pitchFamily="2" charset="-78"/>
              </a:rPr>
              <a:t>عبارت دیگر متغیرهایی که با تغییر یک عامل مشخص تمامی آنها (تقریبا) به یک اندازه متاثر می­شوند، با یک متغیر واحد نمایش داده و آنها را بلوکه­بندی نموده­ایم</a:t>
            </a:r>
            <a:r>
              <a:rPr lang="ar-SA" sz="2600" dirty="0" smtClean="0">
                <a:cs typeface="B Nazanin" pitchFamily="2" charset="-78"/>
              </a:rPr>
              <a:t>.</a:t>
            </a:r>
            <a:endParaRPr lang="en-US" sz="2600" dirty="0" smtClean="0">
              <a:cs typeface="B Nazanin" pitchFamily="2" charset="-78"/>
            </a:endParaRPr>
          </a:p>
          <a:p>
            <a:pPr algn="r" rtl="1">
              <a:buFont typeface="Wingdings" pitchFamily="2" charset="2"/>
              <a:buChar char="Ø"/>
            </a:pPr>
            <a:r>
              <a:rPr lang="ar-SA" sz="2600" dirty="0">
                <a:cs typeface="B Nazanin" pitchFamily="2" charset="-78"/>
              </a:rPr>
              <a:t>به­دلیل اهمیت سادگی مدل­های پویایی شناسی سیستم، متغیرهایی که معلول علتی مشخص می­باشند در یک بلوک قرار گرفته­اند.</a:t>
            </a:r>
            <a:endParaRPr lang="en-US" sz="2600" dirty="0">
              <a:cs typeface="B Nazanin" pitchFamily="2" charset="-78"/>
            </a:endParaRPr>
          </a:p>
        </p:txBody>
      </p:sp>
    </p:spTree>
    <p:extLst>
      <p:ext uri="{BB962C8B-B14F-4D97-AF65-F5344CB8AC3E}">
        <p14:creationId xmlns:p14="http://schemas.microsoft.com/office/powerpoint/2010/main" val="688100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97808" y="382578"/>
            <a:ext cx="2057400" cy="609600"/>
          </a:xfrm>
        </p:spPr>
        <p:txBody>
          <a:bodyPr>
            <a:normAutofit/>
          </a:bodyPr>
          <a:lstStyle/>
          <a:p>
            <a:pPr algn="ctr" rtl="1"/>
            <a:r>
              <a:rPr lang="fa-IR" sz="2800" dirty="0">
                <a:cs typeface="B Titr" pitchFamily="2" charset="-78"/>
              </a:rPr>
              <a:t> مدل علی</a:t>
            </a:r>
            <a:endParaRPr lang="en-US" sz="2800" dirty="0">
              <a:cs typeface="B Titr" pitchFamily="2" charset="-78"/>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90600"/>
            <a:ext cx="8863330" cy="5181600"/>
          </a:xfrm>
          <a:prstGeom prst="rect">
            <a:avLst/>
          </a:prstGeom>
          <a:noFill/>
          <a:ln>
            <a:noFill/>
          </a:ln>
        </p:spPr>
      </p:pic>
    </p:spTree>
    <p:extLst>
      <p:ext uri="{BB962C8B-B14F-4D97-AF65-F5344CB8AC3E}">
        <p14:creationId xmlns:p14="http://schemas.microsoft.com/office/powerpoint/2010/main" val="22985135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0773" y="424193"/>
            <a:ext cx="4857427" cy="609600"/>
          </a:xfrm>
        </p:spPr>
        <p:txBody>
          <a:bodyPr>
            <a:normAutofit/>
          </a:bodyPr>
          <a:lstStyle/>
          <a:p>
            <a:pPr algn="ctr" rtl="1"/>
            <a:r>
              <a:rPr lang="ar-SA" sz="2800" dirty="0">
                <a:cs typeface="B Titr" pitchFamily="2" charset="-78"/>
              </a:rPr>
              <a:t>مدل جریان استخراج شده از مدل</a:t>
            </a:r>
            <a:endParaRPr lang="en-US" sz="2800" dirty="0">
              <a:cs typeface="B Titr" pitchFamily="2" charset="-78"/>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14400" y="1142999"/>
            <a:ext cx="7391400" cy="480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3531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a:xfrm>
            <a:off x="838200" y="1383319"/>
            <a:ext cx="7543800" cy="3886200"/>
          </a:xfrm>
        </p:spPr>
        <p:txBody>
          <a:bodyPr/>
          <a:lstStyle/>
          <a:p>
            <a:pPr marL="365760" lvl="1" indent="-256032" algn="r" rtl="1">
              <a:spcBef>
                <a:spcPts val="400"/>
              </a:spcBef>
              <a:buSzPct val="68000"/>
              <a:buFont typeface="Wingdings" pitchFamily="2" charset="2"/>
              <a:buChar char="q"/>
            </a:pPr>
            <a:r>
              <a:rPr lang="fa-IR" sz="2800">
                <a:solidFill>
                  <a:schemeClr val="tx1">
                    <a:lumMod val="85000"/>
                    <a:lumOff val="15000"/>
                  </a:schemeClr>
                </a:solidFill>
                <a:latin typeface="+mj-lt"/>
                <a:ea typeface="+mj-ea"/>
                <a:cs typeface="B Titr" pitchFamily="2" charset="-78"/>
              </a:rPr>
              <a:t>نتايج </a:t>
            </a:r>
            <a:r>
              <a:rPr lang="fa-IR" sz="2800" smtClean="0">
                <a:solidFill>
                  <a:schemeClr val="tx1">
                    <a:lumMod val="85000"/>
                    <a:lumOff val="15000"/>
                  </a:schemeClr>
                </a:solidFill>
                <a:latin typeface="+mj-lt"/>
                <a:ea typeface="+mj-ea"/>
                <a:cs typeface="B Titr" pitchFamily="2" charset="-78"/>
              </a:rPr>
              <a:t>شبیه سازی </a:t>
            </a:r>
            <a:r>
              <a:rPr lang="fa-IR" sz="2800" dirty="0">
                <a:solidFill>
                  <a:schemeClr val="tx1">
                    <a:lumMod val="85000"/>
                    <a:lumOff val="15000"/>
                  </a:schemeClr>
                </a:solidFill>
                <a:latin typeface="+mj-lt"/>
                <a:ea typeface="+mj-ea"/>
                <a:cs typeface="B Titr" pitchFamily="2" charset="-78"/>
              </a:rPr>
              <a:t>مدل پویایی شناسی </a:t>
            </a:r>
            <a:r>
              <a:rPr lang="fa-IR" sz="2800" dirty="0" smtClean="0">
                <a:solidFill>
                  <a:schemeClr val="tx1">
                    <a:lumMod val="85000"/>
                    <a:lumOff val="15000"/>
                  </a:schemeClr>
                </a:solidFill>
                <a:latin typeface="+mj-lt"/>
                <a:ea typeface="+mj-ea"/>
                <a:cs typeface="B Titr" pitchFamily="2" charset="-78"/>
              </a:rPr>
              <a:t>سیستم</a:t>
            </a:r>
          </a:p>
          <a:p>
            <a:pPr marL="109728" lvl="1" indent="0" algn="r" rtl="1">
              <a:spcBef>
                <a:spcPts val="400"/>
              </a:spcBef>
              <a:buSzPct val="68000"/>
              <a:buNone/>
            </a:pPr>
            <a:endParaRPr lang="en-US" sz="2800" dirty="0">
              <a:solidFill>
                <a:schemeClr val="tx1">
                  <a:lumMod val="85000"/>
                  <a:lumOff val="15000"/>
                </a:schemeClr>
              </a:solidFill>
              <a:latin typeface="+mj-lt"/>
              <a:ea typeface="+mj-ea"/>
              <a:cs typeface="B Titr" pitchFamily="2" charset="-78"/>
            </a:endParaRPr>
          </a:p>
          <a:p>
            <a:pPr algn="r" rtl="1">
              <a:buFont typeface="Wingdings" pitchFamily="2" charset="2"/>
              <a:buChar char="Ø"/>
            </a:pPr>
            <a:r>
              <a:rPr lang="fa-IR" sz="2200" dirty="0">
                <a:cs typeface="B Nazanin" pitchFamily="2" charset="-78"/>
              </a:rPr>
              <a:t>پس از تایید اعتبار،</a:t>
            </a:r>
            <a:r>
              <a:rPr lang="ar-SA" sz="2200" dirty="0">
                <a:cs typeface="B Nazanin" pitchFamily="2" charset="-78"/>
              </a:rPr>
              <a:t>مدل جریان طراحی شده به کمک نرم افزار ونسیم شبیه سازی شده و سیاست­های مختلف حوزه کنترل مواد مخدر تست شده است. در زیر سناریوهای مختلف جهت کمک به تصمیم­گیری سیاست­گذاران حوزه مواد مخدر تست شده ارائه شده است:</a:t>
            </a:r>
            <a:endParaRPr lang="en-US" sz="2200" dirty="0">
              <a:cs typeface="B Nazanin" pitchFamily="2" charset="-78"/>
            </a:endParaRPr>
          </a:p>
          <a:p>
            <a:pPr algn="r" rtl="1">
              <a:buFont typeface="Wingdings" pitchFamily="2" charset="2"/>
              <a:buChar char="Ø"/>
            </a:pPr>
            <a:endParaRPr lang="en-US" dirty="0"/>
          </a:p>
        </p:txBody>
      </p:sp>
    </p:spTree>
    <p:extLst>
      <p:ext uri="{BB962C8B-B14F-4D97-AF65-F5344CB8AC3E}">
        <p14:creationId xmlns:p14="http://schemas.microsoft.com/office/powerpoint/2010/main" val="22567815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3127262"/>
              </p:ext>
            </p:extLst>
          </p:nvPr>
        </p:nvGraphicFramePr>
        <p:xfrm>
          <a:off x="457200" y="685799"/>
          <a:ext cx="8229600" cy="5721507"/>
        </p:xfrm>
        <a:graphic>
          <a:graphicData uri="http://schemas.openxmlformats.org/drawingml/2006/table">
            <a:tbl>
              <a:tblPr rtl="1" firstRow="1" firstCol="1" bandRow="1">
                <a:tableStyleId>{5C22544A-7EE6-4342-B048-85BDC9FD1C3A}</a:tableStyleId>
              </a:tblPr>
              <a:tblGrid>
                <a:gridCol w="2134805"/>
                <a:gridCol w="2835363"/>
                <a:gridCol w="3259432"/>
              </a:tblGrid>
              <a:tr h="304801">
                <a:tc>
                  <a:txBody>
                    <a:bodyPr/>
                    <a:lstStyle/>
                    <a:p>
                      <a:pPr marL="0" indent="0" algn="ctr" rtl="1">
                        <a:lnSpc>
                          <a:spcPct val="125000"/>
                        </a:lnSpc>
                        <a:spcAft>
                          <a:spcPts val="0"/>
                        </a:spcAft>
                      </a:pPr>
                      <a:r>
                        <a:rPr lang="ar-SA" sz="1400" b="1" kern="1200" dirty="0">
                          <a:solidFill>
                            <a:schemeClr val="lt1"/>
                          </a:solidFill>
                          <a:effectLst/>
                          <a:latin typeface="+mn-lt"/>
                          <a:ea typeface="+mn-ea"/>
                          <a:cs typeface="B Nazanin" pitchFamily="2" charset="-78"/>
                        </a:rPr>
                        <a:t>متغیرها</a:t>
                      </a:r>
                      <a:endParaRPr lang="en-US" sz="1400" b="1" kern="1200" dirty="0">
                        <a:solidFill>
                          <a:schemeClr val="lt1"/>
                        </a:solidFill>
                        <a:effectLst/>
                        <a:latin typeface="+mn-lt"/>
                        <a:ea typeface="+mn-ea"/>
                        <a:cs typeface="B Nazanin" pitchFamily="2" charset="-78"/>
                      </a:endParaRPr>
                    </a:p>
                  </a:txBody>
                  <a:tcPr marL="65042" marR="65042" marT="0" marB="0"/>
                </a:tc>
                <a:tc>
                  <a:txBody>
                    <a:bodyPr/>
                    <a:lstStyle/>
                    <a:p>
                      <a:pPr indent="391160" algn="ctr" rtl="1">
                        <a:lnSpc>
                          <a:spcPct val="125000"/>
                        </a:lnSpc>
                        <a:spcAft>
                          <a:spcPts val="0"/>
                        </a:spcAft>
                      </a:pPr>
                      <a:r>
                        <a:rPr lang="ar-SA" sz="1400">
                          <a:effectLst/>
                          <a:cs typeface="B Nazanin" pitchFamily="2" charset="-78"/>
                        </a:rPr>
                        <a:t>سناریوی اول</a:t>
                      </a:r>
                      <a:endParaRPr lang="en-US" sz="1400">
                        <a:effectLst/>
                        <a:latin typeface="Times New Roman"/>
                        <a:ea typeface="Calibri"/>
                        <a:cs typeface="B Nazanin" pitchFamily="2" charset="-78"/>
                      </a:endParaRPr>
                    </a:p>
                  </a:txBody>
                  <a:tcPr marL="65042" marR="65042" marT="0" marB="0"/>
                </a:tc>
                <a:tc>
                  <a:txBody>
                    <a:bodyPr/>
                    <a:lstStyle/>
                    <a:p>
                      <a:pPr indent="391160" algn="ctr" rtl="1">
                        <a:lnSpc>
                          <a:spcPct val="125000"/>
                        </a:lnSpc>
                        <a:spcAft>
                          <a:spcPts val="0"/>
                        </a:spcAft>
                      </a:pPr>
                      <a:r>
                        <a:rPr lang="ar-SA" sz="1400">
                          <a:effectLst/>
                          <a:cs typeface="B Nazanin" pitchFamily="2" charset="-78"/>
                        </a:rPr>
                        <a:t>سناریوی دوم</a:t>
                      </a:r>
                      <a:endParaRPr lang="en-US" sz="1400">
                        <a:effectLst/>
                        <a:latin typeface="Times New Roman"/>
                        <a:ea typeface="Calibri"/>
                        <a:cs typeface="B Nazanin" pitchFamily="2" charset="-78"/>
                      </a:endParaRPr>
                    </a:p>
                  </a:txBody>
                  <a:tcPr marL="65042" marR="65042" marT="0" marB="0"/>
                </a:tc>
              </a:tr>
              <a:tr h="643327">
                <a:tc>
                  <a:txBody>
                    <a:bodyPr/>
                    <a:lstStyle/>
                    <a:p>
                      <a:pPr marL="0" indent="0" algn="ctr" rtl="1">
                        <a:lnSpc>
                          <a:spcPct val="125000"/>
                        </a:lnSpc>
                        <a:spcAft>
                          <a:spcPts val="0"/>
                        </a:spcAft>
                      </a:pPr>
                      <a:r>
                        <a:rPr lang="ar-SA" sz="1400" dirty="0">
                          <a:effectLst/>
                          <a:cs typeface="B Nazanin" pitchFamily="2" charset="-78"/>
                        </a:rPr>
                        <a:t>عوامل کنترلی در مبارزه با مواد مخدر </a:t>
                      </a:r>
                      <a:r>
                        <a:rPr lang="ar-SA" sz="1400" b="1" kern="1200" dirty="0">
                          <a:solidFill>
                            <a:schemeClr val="lt1"/>
                          </a:solidFill>
                          <a:effectLst/>
                          <a:latin typeface="+mn-lt"/>
                          <a:ea typeface="+mn-ea"/>
                          <a:cs typeface="B Nazanin" pitchFamily="2" charset="-78"/>
                        </a:rPr>
                        <a:t>سنتی</a:t>
                      </a:r>
                      <a:endParaRPr lang="en-US" sz="1400" b="1" kern="1200" dirty="0">
                        <a:solidFill>
                          <a:schemeClr val="lt1"/>
                        </a:solidFill>
                        <a:effectLst/>
                        <a:latin typeface="+mn-lt"/>
                        <a:ea typeface="+mn-ea"/>
                        <a:cs typeface="B Nazanin" pitchFamily="2" charset="-78"/>
                      </a:endParaRPr>
                    </a:p>
                  </a:txBody>
                  <a:tcPr marL="65042" marR="65042" marT="0" marB="0" anchor="ctr"/>
                </a:tc>
                <a:tc>
                  <a:txBody>
                    <a:bodyPr/>
                    <a:lstStyle/>
                    <a:p>
                      <a:pPr indent="391160" algn="ctr" rtl="1">
                        <a:lnSpc>
                          <a:spcPct val="125000"/>
                        </a:lnSpc>
                        <a:spcAft>
                          <a:spcPts val="0"/>
                        </a:spcAft>
                      </a:pPr>
                      <a:r>
                        <a:rPr lang="ar-SA" sz="1600" b="1" dirty="0">
                          <a:effectLst/>
                          <a:cs typeface="B Nazanin" pitchFamily="2" charset="-78"/>
                        </a:rPr>
                        <a:t>بالا</a:t>
                      </a:r>
                      <a:endParaRPr lang="en-US" sz="1600" b="1" dirty="0">
                        <a:effectLst/>
                        <a:latin typeface="Times New Roman"/>
                        <a:ea typeface="Calibri"/>
                        <a:cs typeface="B Nazanin" pitchFamily="2" charset="-78"/>
                      </a:endParaRPr>
                    </a:p>
                  </a:txBody>
                  <a:tcPr marL="65042" marR="65042" marT="0" marB="0"/>
                </a:tc>
                <a:tc>
                  <a:txBody>
                    <a:bodyPr/>
                    <a:lstStyle/>
                    <a:p>
                      <a:pPr indent="391160" algn="ctr" rtl="1">
                        <a:lnSpc>
                          <a:spcPct val="125000"/>
                        </a:lnSpc>
                        <a:spcAft>
                          <a:spcPts val="0"/>
                        </a:spcAft>
                      </a:pPr>
                      <a:r>
                        <a:rPr lang="ar-SA" sz="1600" b="1">
                          <a:effectLst/>
                          <a:cs typeface="B Nazanin" pitchFamily="2" charset="-78"/>
                        </a:rPr>
                        <a:t>پایین</a:t>
                      </a:r>
                      <a:endParaRPr lang="en-US" sz="1600" b="1">
                        <a:effectLst/>
                        <a:latin typeface="Times New Roman"/>
                        <a:ea typeface="Calibri"/>
                        <a:cs typeface="B Nazanin" pitchFamily="2" charset="-78"/>
                      </a:endParaRPr>
                    </a:p>
                  </a:txBody>
                  <a:tcPr marL="65042" marR="65042" marT="0" marB="0"/>
                </a:tc>
              </a:tr>
              <a:tr h="643327">
                <a:tc>
                  <a:txBody>
                    <a:bodyPr/>
                    <a:lstStyle/>
                    <a:p>
                      <a:pPr marL="0" indent="0" algn="ctr" rtl="1">
                        <a:lnSpc>
                          <a:spcPct val="125000"/>
                        </a:lnSpc>
                        <a:spcAft>
                          <a:spcPts val="0"/>
                        </a:spcAft>
                      </a:pPr>
                      <a:r>
                        <a:rPr lang="ar-SA" sz="1400" b="1" kern="1200" dirty="0">
                          <a:solidFill>
                            <a:schemeClr val="lt1"/>
                          </a:solidFill>
                          <a:effectLst/>
                          <a:latin typeface="+mn-lt"/>
                          <a:ea typeface="+mn-ea"/>
                          <a:cs typeface="B Nazanin" pitchFamily="2" charset="-78"/>
                        </a:rPr>
                        <a:t>عوامل کنترلی در میارزه با مواد مخدر صنعتی</a:t>
                      </a:r>
                      <a:endParaRPr lang="en-US" sz="1400" b="1" kern="1200" dirty="0">
                        <a:solidFill>
                          <a:schemeClr val="lt1"/>
                        </a:solidFill>
                        <a:effectLst/>
                        <a:latin typeface="+mn-lt"/>
                        <a:ea typeface="+mn-ea"/>
                        <a:cs typeface="B Nazanin" pitchFamily="2" charset="-78"/>
                      </a:endParaRPr>
                    </a:p>
                  </a:txBody>
                  <a:tcPr marL="65042" marR="65042" marT="0" marB="0" anchor="ctr"/>
                </a:tc>
                <a:tc>
                  <a:txBody>
                    <a:bodyPr/>
                    <a:lstStyle/>
                    <a:p>
                      <a:pPr indent="391160" algn="ctr" rtl="1">
                        <a:lnSpc>
                          <a:spcPct val="125000"/>
                        </a:lnSpc>
                        <a:spcAft>
                          <a:spcPts val="0"/>
                        </a:spcAft>
                      </a:pPr>
                      <a:r>
                        <a:rPr lang="ar-SA" sz="1600" b="1" dirty="0">
                          <a:effectLst/>
                          <a:cs typeface="B Nazanin" pitchFamily="2" charset="-78"/>
                        </a:rPr>
                        <a:t>بالا</a:t>
                      </a:r>
                      <a:endParaRPr lang="en-US" sz="1600" b="1" dirty="0">
                        <a:effectLst/>
                        <a:latin typeface="Times New Roman"/>
                        <a:ea typeface="Calibri"/>
                        <a:cs typeface="B Nazanin" pitchFamily="2" charset="-78"/>
                      </a:endParaRPr>
                    </a:p>
                  </a:txBody>
                  <a:tcPr marL="65042" marR="65042" marT="0" marB="0"/>
                </a:tc>
                <a:tc>
                  <a:txBody>
                    <a:bodyPr/>
                    <a:lstStyle/>
                    <a:p>
                      <a:pPr indent="391160" algn="ctr" rtl="1">
                        <a:lnSpc>
                          <a:spcPct val="125000"/>
                        </a:lnSpc>
                        <a:spcAft>
                          <a:spcPts val="0"/>
                        </a:spcAft>
                      </a:pPr>
                      <a:r>
                        <a:rPr lang="ar-SA" sz="1600" b="1">
                          <a:effectLst/>
                          <a:cs typeface="B Nazanin" pitchFamily="2" charset="-78"/>
                        </a:rPr>
                        <a:t>پایین</a:t>
                      </a:r>
                      <a:endParaRPr lang="en-US" sz="1600" b="1">
                        <a:effectLst/>
                        <a:latin typeface="Times New Roman"/>
                        <a:ea typeface="Calibri"/>
                        <a:cs typeface="B Nazanin" pitchFamily="2" charset="-78"/>
                      </a:endParaRPr>
                    </a:p>
                  </a:txBody>
                  <a:tcPr marL="65042" marR="65042" marT="0" marB="0"/>
                </a:tc>
              </a:tr>
              <a:tr h="313416">
                <a:tc>
                  <a:txBody>
                    <a:bodyPr/>
                    <a:lstStyle/>
                    <a:p>
                      <a:pPr marL="0" indent="0" algn="ctr" rtl="1">
                        <a:lnSpc>
                          <a:spcPct val="125000"/>
                        </a:lnSpc>
                        <a:spcAft>
                          <a:spcPts val="0"/>
                        </a:spcAft>
                      </a:pPr>
                      <a:r>
                        <a:rPr lang="ar-SA" sz="1400" b="1" kern="1200" dirty="0">
                          <a:solidFill>
                            <a:schemeClr val="lt1"/>
                          </a:solidFill>
                          <a:effectLst/>
                          <a:latin typeface="+mn-lt"/>
                          <a:ea typeface="+mn-ea"/>
                          <a:cs typeface="B Nazanin" pitchFamily="2" charset="-78"/>
                        </a:rPr>
                        <a:t>میزان عکس العمل جامعه</a:t>
                      </a:r>
                      <a:endParaRPr lang="en-US" sz="1400" b="1" kern="1200" dirty="0">
                        <a:solidFill>
                          <a:schemeClr val="lt1"/>
                        </a:solidFill>
                        <a:effectLst/>
                        <a:latin typeface="+mn-lt"/>
                        <a:ea typeface="+mn-ea"/>
                        <a:cs typeface="B Nazanin" pitchFamily="2" charset="-78"/>
                      </a:endParaRPr>
                    </a:p>
                  </a:txBody>
                  <a:tcPr marL="65042" marR="65042" marT="0" marB="0" anchor="ctr"/>
                </a:tc>
                <a:tc>
                  <a:txBody>
                    <a:bodyPr/>
                    <a:lstStyle/>
                    <a:p>
                      <a:pPr indent="391160" algn="ctr" rtl="1">
                        <a:lnSpc>
                          <a:spcPct val="125000"/>
                        </a:lnSpc>
                        <a:spcAft>
                          <a:spcPts val="0"/>
                        </a:spcAft>
                      </a:pPr>
                      <a:r>
                        <a:rPr lang="ar-SA" sz="1600" b="1" dirty="0">
                          <a:effectLst/>
                          <a:cs typeface="B Nazanin" pitchFamily="2" charset="-78"/>
                        </a:rPr>
                        <a:t>بالا</a:t>
                      </a:r>
                      <a:endParaRPr lang="en-US" sz="1600" b="1" dirty="0">
                        <a:effectLst/>
                        <a:latin typeface="Times New Roman"/>
                        <a:ea typeface="Calibri"/>
                        <a:cs typeface="B Nazanin" pitchFamily="2" charset="-78"/>
                      </a:endParaRPr>
                    </a:p>
                  </a:txBody>
                  <a:tcPr marL="65042" marR="65042" marT="0" marB="0"/>
                </a:tc>
                <a:tc>
                  <a:txBody>
                    <a:bodyPr/>
                    <a:lstStyle/>
                    <a:p>
                      <a:pPr indent="391160" algn="ctr" rtl="1">
                        <a:lnSpc>
                          <a:spcPct val="125000"/>
                        </a:lnSpc>
                        <a:spcAft>
                          <a:spcPts val="0"/>
                        </a:spcAft>
                      </a:pPr>
                      <a:r>
                        <a:rPr lang="ar-SA" sz="1600" b="1">
                          <a:effectLst/>
                          <a:cs typeface="B Nazanin" pitchFamily="2" charset="-78"/>
                        </a:rPr>
                        <a:t>پایین</a:t>
                      </a:r>
                      <a:endParaRPr lang="en-US" sz="1600" b="1">
                        <a:effectLst/>
                        <a:latin typeface="Times New Roman"/>
                        <a:ea typeface="Calibri"/>
                        <a:cs typeface="B Nazanin" pitchFamily="2" charset="-78"/>
                      </a:endParaRPr>
                    </a:p>
                  </a:txBody>
                  <a:tcPr marL="65042" marR="65042" marT="0" marB="0"/>
                </a:tc>
              </a:tr>
              <a:tr h="643327">
                <a:tc>
                  <a:txBody>
                    <a:bodyPr/>
                    <a:lstStyle/>
                    <a:p>
                      <a:pPr marL="0" indent="0" algn="ctr" rtl="1">
                        <a:lnSpc>
                          <a:spcPct val="125000"/>
                        </a:lnSpc>
                        <a:spcAft>
                          <a:spcPts val="0"/>
                        </a:spcAft>
                      </a:pPr>
                      <a:r>
                        <a:rPr lang="ar-SA" sz="1400" b="1" kern="1200" dirty="0">
                          <a:solidFill>
                            <a:schemeClr val="lt1"/>
                          </a:solidFill>
                          <a:effectLst/>
                          <a:latin typeface="+mn-lt"/>
                          <a:ea typeface="+mn-ea"/>
                          <a:cs typeface="B Nazanin" pitchFamily="2" charset="-78"/>
                        </a:rPr>
                        <a:t>میزان تحصیلات، خانواده، اشتغال</a:t>
                      </a:r>
                      <a:endParaRPr lang="en-US" sz="1400" b="1" kern="1200" dirty="0">
                        <a:solidFill>
                          <a:schemeClr val="lt1"/>
                        </a:solidFill>
                        <a:effectLst/>
                        <a:latin typeface="+mn-lt"/>
                        <a:ea typeface="+mn-ea"/>
                        <a:cs typeface="B Nazanin" pitchFamily="2" charset="-78"/>
                      </a:endParaRPr>
                    </a:p>
                  </a:txBody>
                  <a:tcPr marL="65042" marR="65042" marT="0" marB="0" anchor="ctr"/>
                </a:tc>
                <a:tc>
                  <a:txBody>
                    <a:bodyPr/>
                    <a:lstStyle/>
                    <a:p>
                      <a:pPr indent="391160" algn="ctr" rtl="1">
                        <a:lnSpc>
                          <a:spcPct val="125000"/>
                        </a:lnSpc>
                        <a:spcAft>
                          <a:spcPts val="0"/>
                        </a:spcAft>
                      </a:pPr>
                      <a:r>
                        <a:rPr lang="ar-SA" sz="1600" b="1" dirty="0">
                          <a:effectLst/>
                          <a:cs typeface="B Nazanin" pitchFamily="2" charset="-78"/>
                        </a:rPr>
                        <a:t>بالا</a:t>
                      </a:r>
                      <a:endParaRPr lang="en-US" sz="1600" b="1" dirty="0">
                        <a:effectLst/>
                        <a:latin typeface="Times New Roman"/>
                        <a:ea typeface="Calibri"/>
                        <a:cs typeface="B Nazanin" pitchFamily="2" charset="-78"/>
                      </a:endParaRPr>
                    </a:p>
                  </a:txBody>
                  <a:tcPr marL="65042" marR="65042" marT="0" marB="0"/>
                </a:tc>
                <a:tc>
                  <a:txBody>
                    <a:bodyPr/>
                    <a:lstStyle/>
                    <a:p>
                      <a:pPr indent="391160" algn="ctr" rtl="1">
                        <a:lnSpc>
                          <a:spcPct val="125000"/>
                        </a:lnSpc>
                        <a:spcAft>
                          <a:spcPts val="0"/>
                        </a:spcAft>
                      </a:pPr>
                      <a:r>
                        <a:rPr lang="ar-SA" sz="1600" b="1" dirty="0">
                          <a:effectLst/>
                          <a:cs typeface="B Nazanin" pitchFamily="2" charset="-78"/>
                        </a:rPr>
                        <a:t>پایین</a:t>
                      </a:r>
                      <a:endParaRPr lang="en-US" sz="1600" b="1" dirty="0">
                        <a:effectLst/>
                        <a:latin typeface="Times New Roman"/>
                        <a:ea typeface="Calibri"/>
                        <a:cs typeface="B Nazanin" pitchFamily="2" charset="-78"/>
                      </a:endParaRPr>
                    </a:p>
                  </a:txBody>
                  <a:tcPr marL="65042" marR="65042" marT="0" marB="0"/>
                </a:tc>
              </a:tr>
              <a:tr h="1490403">
                <a:tc>
                  <a:txBody>
                    <a:bodyPr/>
                    <a:lstStyle/>
                    <a:p>
                      <a:pPr marL="0" indent="0" algn="ctr" rtl="1">
                        <a:lnSpc>
                          <a:spcPct val="125000"/>
                        </a:lnSpc>
                        <a:spcAft>
                          <a:spcPts val="0"/>
                        </a:spcAft>
                      </a:pPr>
                      <a:r>
                        <a:rPr lang="ar-SA" sz="1400" b="1" kern="1200" dirty="0">
                          <a:solidFill>
                            <a:schemeClr val="lt1"/>
                          </a:solidFill>
                          <a:effectLst/>
                          <a:latin typeface="+mn-lt"/>
                          <a:ea typeface="+mn-ea"/>
                          <a:cs typeface="B Nazanin" pitchFamily="2" charset="-78"/>
                        </a:rPr>
                        <a:t>میزان قاچاق مواد مخدر سنتی</a:t>
                      </a:r>
                      <a:endParaRPr lang="en-US" sz="1400" b="1" kern="1200" dirty="0">
                        <a:solidFill>
                          <a:schemeClr val="lt1"/>
                        </a:solidFill>
                        <a:effectLst/>
                        <a:latin typeface="+mn-lt"/>
                        <a:ea typeface="+mn-ea"/>
                        <a:cs typeface="B Nazanin" pitchFamily="2" charset="-78"/>
                      </a:endParaRPr>
                    </a:p>
                  </a:txBody>
                  <a:tcPr marL="65042" marR="65042" marT="0" marB="0" anchor="ctr"/>
                </a:tc>
                <a:tc>
                  <a:txBody>
                    <a:bodyPr/>
                    <a:lstStyle/>
                    <a:p>
                      <a:pPr indent="391160" algn="ctr" rtl="0">
                        <a:lnSpc>
                          <a:spcPct val="125000"/>
                        </a:lnSpc>
                        <a:spcAft>
                          <a:spcPts val="0"/>
                        </a:spcAft>
                      </a:pPr>
                      <a:endParaRPr lang="ar-SA" sz="1400">
                        <a:effectLst/>
                        <a:latin typeface="Times New Roman"/>
                        <a:ea typeface="Calibri"/>
                        <a:cs typeface="B Nazanin" pitchFamily="2" charset="-78"/>
                      </a:endParaRPr>
                    </a:p>
                  </a:txBody>
                  <a:tcPr marL="65042" marR="65042" marT="0" marB="0"/>
                </a:tc>
                <a:tc>
                  <a:txBody>
                    <a:bodyPr/>
                    <a:lstStyle/>
                    <a:p>
                      <a:pPr indent="391160" algn="ctr" rtl="0">
                        <a:lnSpc>
                          <a:spcPct val="125000"/>
                        </a:lnSpc>
                        <a:spcAft>
                          <a:spcPts val="0"/>
                        </a:spcAft>
                      </a:pPr>
                      <a:endParaRPr lang="ar-SA" sz="1400">
                        <a:effectLst/>
                        <a:latin typeface="Times New Roman"/>
                        <a:ea typeface="Calibri"/>
                        <a:cs typeface="B Nazanin" pitchFamily="2" charset="-78"/>
                      </a:endParaRPr>
                    </a:p>
                  </a:txBody>
                  <a:tcPr marL="65042" marR="65042" marT="0" marB="0"/>
                </a:tc>
              </a:tr>
              <a:tr h="1682906">
                <a:tc>
                  <a:txBody>
                    <a:bodyPr/>
                    <a:lstStyle/>
                    <a:p>
                      <a:pPr marL="0" indent="0" algn="justLow" rtl="1">
                        <a:lnSpc>
                          <a:spcPct val="125000"/>
                        </a:lnSpc>
                        <a:spcAft>
                          <a:spcPts val="0"/>
                        </a:spcAft>
                      </a:pPr>
                      <a:r>
                        <a:rPr lang="ar-SA" sz="1400" b="1" kern="1200" dirty="0">
                          <a:solidFill>
                            <a:schemeClr val="lt1"/>
                          </a:solidFill>
                          <a:effectLst/>
                          <a:latin typeface="+mn-lt"/>
                          <a:ea typeface="+mn-ea"/>
                          <a:cs typeface="B Nazanin" pitchFamily="2" charset="-78"/>
                        </a:rPr>
                        <a:t>میزان تولید مواد مخدر صنعتی</a:t>
                      </a:r>
                      <a:endParaRPr lang="en-US" sz="1400" b="1" kern="1200" dirty="0">
                        <a:solidFill>
                          <a:schemeClr val="lt1"/>
                        </a:solidFill>
                        <a:effectLst/>
                        <a:latin typeface="+mn-lt"/>
                        <a:ea typeface="+mn-ea"/>
                        <a:cs typeface="B Nazanin" pitchFamily="2" charset="-78"/>
                      </a:endParaRPr>
                    </a:p>
                  </a:txBody>
                  <a:tcPr marL="65042" marR="65042" marT="0" marB="0" anchor="ctr"/>
                </a:tc>
                <a:tc>
                  <a:txBody>
                    <a:bodyPr/>
                    <a:lstStyle/>
                    <a:p>
                      <a:pPr indent="391160" algn="ctr" rtl="0">
                        <a:lnSpc>
                          <a:spcPct val="125000"/>
                        </a:lnSpc>
                        <a:spcAft>
                          <a:spcPts val="0"/>
                        </a:spcAft>
                      </a:pPr>
                      <a:endParaRPr lang="ar-SA" sz="1400" dirty="0">
                        <a:effectLst/>
                        <a:latin typeface="Times New Roman"/>
                        <a:ea typeface="Calibri"/>
                        <a:cs typeface="B Nazanin" pitchFamily="2" charset="-78"/>
                      </a:endParaRPr>
                    </a:p>
                  </a:txBody>
                  <a:tcPr marL="65042" marR="65042" marT="0" marB="0"/>
                </a:tc>
                <a:tc>
                  <a:txBody>
                    <a:bodyPr/>
                    <a:lstStyle/>
                    <a:p>
                      <a:pPr indent="391160" algn="ctr" rtl="0">
                        <a:lnSpc>
                          <a:spcPct val="125000"/>
                        </a:lnSpc>
                        <a:spcAft>
                          <a:spcPts val="0"/>
                        </a:spcAft>
                      </a:pPr>
                      <a:endParaRPr lang="ar-SA" sz="1400" dirty="0">
                        <a:effectLst/>
                        <a:latin typeface="Times New Roman"/>
                        <a:ea typeface="Calibri"/>
                        <a:cs typeface="B Nazanin" pitchFamily="2" charset="-78"/>
                      </a:endParaRPr>
                    </a:p>
                  </a:txBody>
                  <a:tcPr marL="65042" marR="65042" marT="0" marB="0"/>
                </a:tc>
              </a:tr>
            </a:tbl>
          </a:graphicData>
        </a:graphic>
      </p:graphicFrame>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l="23624" t="21718" r="29288" b="44153"/>
          <a:stretch>
            <a:fillRect/>
          </a:stretch>
        </p:blipFill>
        <p:spPr bwMode="auto">
          <a:xfrm>
            <a:off x="3810000" y="3301704"/>
            <a:ext cx="26670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l="16895" t="22673" r="41267" b="43623"/>
          <a:stretch>
            <a:fillRect/>
          </a:stretch>
        </p:blipFill>
        <p:spPr bwMode="auto">
          <a:xfrm>
            <a:off x="571495" y="3301704"/>
            <a:ext cx="293370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l="23969" t="22433" r="27319" b="43437"/>
          <a:stretch>
            <a:fillRect/>
          </a:stretch>
        </p:blipFill>
        <p:spPr bwMode="auto">
          <a:xfrm>
            <a:off x="3810000" y="4876800"/>
            <a:ext cx="2667000" cy="1397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l="14830" t="20988" r="35471" b="45062"/>
          <a:stretch>
            <a:fillRect/>
          </a:stretch>
        </p:blipFill>
        <p:spPr bwMode="auto">
          <a:xfrm>
            <a:off x="571494" y="4876799"/>
            <a:ext cx="2933705" cy="139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885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379412" y="346075"/>
            <a:ext cx="1905001" cy="1371600"/>
          </a:xfrm>
          <a:custGeom>
            <a:avLst/>
            <a:gdLst>
              <a:gd name="connsiteX0" fmla="*/ 1861310 w 2170050"/>
              <a:gd name="connsiteY0" fmla="*/ 239650 h 1391618"/>
              <a:gd name="connsiteX1" fmla="*/ 1832281 w 2170050"/>
              <a:gd name="connsiteY1" fmla="*/ 152564 h 1391618"/>
              <a:gd name="connsiteX2" fmla="*/ 1817767 w 2170050"/>
              <a:gd name="connsiteY2" fmla="*/ 109021 h 1391618"/>
              <a:gd name="connsiteX3" fmla="*/ 1774224 w 2170050"/>
              <a:gd name="connsiteY3" fmla="*/ 65478 h 1391618"/>
              <a:gd name="connsiteX4" fmla="*/ 1716167 w 2170050"/>
              <a:gd name="connsiteY4" fmla="*/ 50964 h 1391618"/>
              <a:gd name="connsiteX5" fmla="*/ 1672624 w 2170050"/>
              <a:gd name="connsiteY5" fmla="*/ 36450 h 1391618"/>
              <a:gd name="connsiteX6" fmla="*/ 1571024 w 2170050"/>
              <a:gd name="connsiteY6" fmla="*/ 7421 h 1391618"/>
              <a:gd name="connsiteX7" fmla="*/ 1527481 w 2170050"/>
              <a:gd name="connsiteY7" fmla="*/ 21935 h 1391618"/>
              <a:gd name="connsiteX8" fmla="*/ 1483939 w 2170050"/>
              <a:gd name="connsiteY8" fmla="*/ 109021 h 1391618"/>
              <a:gd name="connsiteX9" fmla="*/ 1440396 w 2170050"/>
              <a:gd name="connsiteY9" fmla="*/ 138050 h 1391618"/>
              <a:gd name="connsiteX10" fmla="*/ 1411367 w 2170050"/>
              <a:gd name="connsiteY10" fmla="*/ 181593 h 1391618"/>
              <a:gd name="connsiteX11" fmla="*/ 1353310 w 2170050"/>
              <a:gd name="connsiteY11" fmla="*/ 210621 h 1391618"/>
              <a:gd name="connsiteX12" fmla="*/ 1077539 w 2170050"/>
              <a:gd name="connsiteY12" fmla="*/ 254164 h 1391618"/>
              <a:gd name="connsiteX13" fmla="*/ 1004967 w 2170050"/>
              <a:gd name="connsiteY13" fmla="*/ 268678 h 1391618"/>
              <a:gd name="connsiteX14" fmla="*/ 729196 w 2170050"/>
              <a:gd name="connsiteY14" fmla="*/ 297707 h 1391618"/>
              <a:gd name="connsiteX15" fmla="*/ 656624 w 2170050"/>
              <a:gd name="connsiteY15" fmla="*/ 312221 h 1391618"/>
              <a:gd name="connsiteX16" fmla="*/ 569539 w 2170050"/>
              <a:gd name="connsiteY16" fmla="*/ 326735 h 1391618"/>
              <a:gd name="connsiteX17" fmla="*/ 525996 w 2170050"/>
              <a:gd name="connsiteY17" fmla="*/ 355764 h 1391618"/>
              <a:gd name="connsiteX18" fmla="*/ 467939 w 2170050"/>
              <a:gd name="connsiteY18" fmla="*/ 399307 h 1391618"/>
              <a:gd name="connsiteX19" fmla="*/ 351824 w 2170050"/>
              <a:gd name="connsiteY19" fmla="*/ 457364 h 1391618"/>
              <a:gd name="connsiteX20" fmla="*/ 293767 w 2170050"/>
              <a:gd name="connsiteY20" fmla="*/ 500907 h 1391618"/>
              <a:gd name="connsiteX21" fmla="*/ 250224 w 2170050"/>
              <a:gd name="connsiteY21" fmla="*/ 529935 h 1391618"/>
              <a:gd name="connsiteX22" fmla="*/ 206681 w 2170050"/>
              <a:gd name="connsiteY22" fmla="*/ 573478 h 1391618"/>
              <a:gd name="connsiteX23" fmla="*/ 177653 w 2170050"/>
              <a:gd name="connsiteY23" fmla="*/ 631535 h 1391618"/>
              <a:gd name="connsiteX24" fmla="*/ 148624 w 2170050"/>
              <a:gd name="connsiteY24" fmla="*/ 675078 h 1391618"/>
              <a:gd name="connsiteX25" fmla="*/ 105081 w 2170050"/>
              <a:gd name="connsiteY25" fmla="*/ 776678 h 1391618"/>
              <a:gd name="connsiteX26" fmla="*/ 17996 w 2170050"/>
              <a:gd name="connsiteY26" fmla="*/ 921821 h 1391618"/>
              <a:gd name="connsiteX27" fmla="*/ 32510 w 2170050"/>
              <a:gd name="connsiteY27" fmla="*/ 1139535 h 1391618"/>
              <a:gd name="connsiteX28" fmla="*/ 76053 w 2170050"/>
              <a:gd name="connsiteY28" fmla="*/ 1183078 h 1391618"/>
              <a:gd name="connsiteX29" fmla="*/ 105081 w 2170050"/>
              <a:gd name="connsiteY29" fmla="*/ 1226621 h 1391618"/>
              <a:gd name="connsiteX30" fmla="*/ 148624 w 2170050"/>
              <a:gd name="connsiteY30" fmla="*/ 1284678 h 1391618"/>
              <a:gd name="connsiteX31" fmla="*/ 163139 w 2170050"/>
              <a:gd name="connsiteY31" fmla="*/ 1328221 h 1391618"/>
              <a:gd name="connsiteX32" fmla="*/ 293767 w 2170050"/>
              <a:gd name="connsiteY32" fmla="*/ 1371764 h 1391618"/>
              <a:gd name="connsiteX33" fmla="*/ 366339 w 2170050"/>
              <a:gd name="connsiteY33" fmla="*/ 1386278 h 1391618"/>
              <a:gd name="connsiteX34" fmla="*/ 787253 w 2170050"/>
              <a:gd name="connsiteY34" fmla="*/ 1371764 h 1391618"/>
              <a:gd name="connsiteX35" fmla="*/ 917881 w 2170050"/>
              <a:gd name="connsiteY35" fmla="*/ 1284678 h 1391618"/>
              <a:gd name="connsiteX36" fmla="*/ 1063024 w 2170050"/>
              <a:gd name="connsiteY36" fmla="*/ 1255650 h 1391618"/>
              <a:gd name="connsiteX37" fmla="*/ 1890339 w 2170050"/>
              <a:gd name="connsiteY37" fmla="*/ 1226621 h 1391618"/>
              <a:gd name="connsiteX38" fmla="*/ 1919367 w 2170050"/>
              <a:gd name="connsiteY38" fmla="*/ 1183078 h 1391618"/>
              <a:gd name="connsiteX39" fmla="*/ 2035481 w 2170050"/>
              <a:gd name="connsiteY39" fmla="*/ 1110507 h 1391618"/>
              <a:gd name="connsiteX40" fmla="*/ 2093539 w 2170050"/>
              <a:gd name="connsiteY40" fmla="*/ 1052450 h 1391618"/>
              <a:gd name="connsiteX41" fmla="*/ 2151596 w 2170050"/>
              <a:gd name="connsiteY41" fmla="*/ 965364 h 1391618"/>
              <a:gd name="connsiteX42" fmla="*/ 2108053 w 2170050"/>
              <a:gd name="connsiteY42" fmla="*/ 733135 h 1391618"/>
              <a:gd name="connsiteX43" fmla="*/ 2020967 w 2170050"/>
              <a:gd name="connsiteY43" fmla="*/ 646050 h 1391618"/>
              <a:gd name="connsiteX44" fmla="*/ 1962910 w 2170050"/>
              <a:gd name="connsiteY44" fmla="*/ 558964 h 1391618"/>
              <a:gd name="connsiteX45" fmla="*/ 1948396 w 2170050"/>
              <a:gd name="connsiteY45" fmla="*/ 515421 h 1391618"/>
              <a:gd name="connsiteX46" fmla="*/ 1919367 w 2170050"/>
              <a:gd name="connsiteY46" fmla="*/ 471878 h 1391618"/>
              <a:gd name="connsiteX47" fmla="*/ 1861310 w 2170050"/>
              <a:gd name="connsiteY47" fmla="*/ 283193 h 1391618"/>
              <a:gd name="connsiteX48" fmla="*/ 1861310 w 2170050"/>
              <a:gd name="connsiteY48" fmla="*/ 239650 h 139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70050" h="1391618">
                <a:moveTo>
                  <a:pt x="1861310" y="239650"/>
                </a:moveTo>
                <a:cubicBezTo>
                  <a:pt x="1856472" y="217879"/>
                  <a:pt x="1841957" y="181593"/>
                  <a:pt x="1832281" y="152564"/>
                </a:cubicBezTo>
                <a:cubicBezTo>
                  <a:pt x="1827443" y="138050"/>
                  <a:pt x="1828585" y="119839"/>
                  <a:pt x="1817767" y="109021"/>
                </a:cubicBezTo>
                <a:cubicBezTo>
                  <a:pt x="1803253" y="94507"/>
                  <a:pt x="1792046" y="75662"/>
                  <a:pt x="1774224" y="65478"/>
                </a:cubicBezTo>
                <a:cubicBezTo>
                  <a:pt x="1756904" y="55581"/>
                  <a:pt x="1735347" y="56444"/>
                  <a:pt x="1716167" y="50964"/>
                </a:cubicBezTo>
                <a:cubicBezTo>
                  <a:pt x="1701456" y="46761"/>
                  <a:pt x="1687335" y="40653"/>
                  <a:pt x="1672624" y="36450"/>
                </a:cubicBezTo>
                <a:cubicBezTo>
                  <a:pt x="1545049" y="0"/>
                  <a:pt x="1675425" y="42221"/>
                  <a:pt x="1571024" y="7421"/>
                </a:cubicBezTo>
                <a:cubicBezTo>
                  <a:pt x="1556510" y="12259"/>
                  <a:pt x="1539428" y="12378"/>
                  <a:pt x="1527481" y="21935"/>
                </a:cubicBezTo>
                <a:cubicBezTo>
                  <a:pt x="1459509" y="76313"/>
                  <a:pt x="1530682" y="50592"/>
                  <a:pt x="1483939" y="109021"/>
                </a:cubicBezTo>
                <a:cubicBezTo>
                  <a:pt x="1473042" y="122643"/>
                  <a:pt x="1454910" y="128374"/>
                  <a:pt x="1440396" y="138050"/>
                </a:cubicBezTo>
                <a:cubicBezTo>
                  <a:pt x="1430720" y="152564"/>
                  <a:pt x="1424768" y="170426"/>
                  <a:pt x="1411367" y="181593"/>
                </a:cubicBezTo>
                <a:cubicBezTo>
                  <a:pt x="1394745" y="195444"/>
                  <a:pt x="1372096" y="199886"/>
                  <a:pt x="1353310" y="210621"/>
                </a:cubicBezTo>
                <a:cubicBezTo>
                  <a:pt x="1225006" y="283937"/>
                  <a:pt x="1417110" y="232941"/>
                  <a:pt x="1077539" y="254164"/>
                </a:cubicBezTo>
                <a:cubicBezTo>
                  <a:pt x="1053348" y="259002"/>
                  <a:pt x="1029420" y="265418"/>
                  <a:pt x="1004967" y="268678"/>
                </a:cubicBezTo>
                <a:cubicBezTo>
                  <a:pt x="817721" y="293644"/>
                  <a:pt x="906806" y="272335"/>
                  <a:pt x="729196" y="297707"/>
                </a:cubicBezTo>
                <a:cubicBezTo>
                  <a:pt x="704774" y="301196"/>
                  <a:pt x="680896" y="307808"/>
                  <a:pt x="656624" y="312221"/>
                </a:cubicBezTo>
                <a:cubicBezTo>
                  <a:pt x="627670" y="317485"/>
                  <a:pt x="598567" y="321897"/>
                  <a:pt x="569539" y="326735"/>
                </a:cubicBezTo>
                <a:cubicBezTo>
                  <a:pt x="555025" y="336411"/>
                  <a:pt x="540191" y="345625"/>
                  <a:pt x="525996" y="355764"/>
                </a:cubicBezTo>
                <a:cubicBezTo>
                  <a:pt x="506311" y="369824"/>
                  <a:pt x="488834" y="387118"/>
                  <a:pt x="467939" y="399307"/>
                </a:cubicBezTo>
                <a:cubicBezTo>
                  <a:pt x="430560" y="421111"/>
                  <a:pt x="386443" y="431400"/>
                  <a:pt x="351824" y="457364"/>
                </a:cubicBezTo>
                <a:cubicBezTo>
                  <a:pt x="332472" y="471878"/>
                  <a:pt x="313452" y="486847"/>
                  <a:pt x="293767" y="500907"/>
                </a:cubicBezTo>
                <a:cubicBezTo>
                  <a:pt x="279572" y="511046"/>
                  <a:pt x="263625" y="518768"/>
                  <a:pt x="250224" y="529935"/>
                </a:cubicBezTo>
                <a:cubicBezTo>
                  <a:pt x="234455" y="543076"/>
                  <a:pt x="221195" y="558964"/>
                  <a:pt x="206681" y="573478"/>
                </a:cubicBezTo>
                <a:cubicBezTo>
                  <a:pt x="197005" y="592830"/>
                  <a:pt x="188388" y="612749"/>
                  <a:pt x="177653" y="631535"/>
                </a:cubicBezTo>
                <a:cubicBezTo>
                  <a:pt x="168998" y="646681"/>
                  <a:pt x="156425" y="659476"/>
                  <a:pt x="148624" y="675078"/>
                </a:cubicBezTo>
                <a:cubicBezTo>
                  <a:pt x="88559" y="795209"/>
                  <a:pt x="195696" y="625654"/>
                  <a:pt x="105081" y="776678"/>
                </a:cubicBezTo>
                <a:cubicBezTo>
                  <a:pt x="0" y="951813"/>
                  <a:pt x="84346" y="789118"/>
                  <a:pt x="17996" y="921821"/>
                </a:cubicBezTo>
                <a:cubicBezTo>
                  <a:pt x="22834" y="994392"/>
                  <a:pt x="16732" y="1068535"/>
                  <a:pt x="32510" y="1139535"/>
                </a:cubicBezTo>
                <a:cubicBezTo>
                  <a:pt x="36963" y="1159573"/>
                  <a:pt x="62912" y="1167309"/>
                  <a:pt x="76053" y="1183078"/>
                </a:cubicBezTo>
                <a:cubicBezTo>
                  <a:pt x="87220" y="1196479"/>
                  <a:pt x="94942" y="1212426"/>
                  <a:pt x="105081" y="1226621"/>
                </a:cubicBezTo>
                <a:cubicBezTo>
                  <a:pt x="119141" y="1246306"/>
                  <a:pt x="134110" y="1265326"/>
                  <a:pt x="148624" y="1284678"/>
                </a:cubicBezTo>
                <a:cubicBezTo>
                  <a:pt x="153462" y="1299192"/>
                  <a:pt x="153582" y="1316274"/>
                  <a:pt x="163139" y="1328221"/>
                </a:cubicBezTo>
                <a:cubicBezTo>
                  <a:pt x="194895" y="1367917"/>
                  <a:pt x="250668" y="1363928"/>
                  <a:pt x="293767" y="1371764"/>
                </a:cubicBezTo>
                <a:cubicBezTo>
                  <a:pt x="318039" y="1376177"/>
                  <a:pt x="342148" y="1381440"/>
                  <a:pt x="366339" y="1386278"/>
                </a:cubicBezTo>
                <a:cubicBezTo>
                  <a:pt x="506644" y="1381440"/>
                  <a:pt x="648276" y="1391618"/>
                  <a:pt x="787253" y="1371764"/>
                </a:cubicBezTo>
                <a:cubicBezTo>
                  <a:pt x="956633" y="1347567"/>
                  <a:pt x="811421" y="1311292"/>
                  <a:pt x="917881" y="1284678"/>
                </a:cubicBezTo>
                <a:cubicBezTo>
                  <a:pt x="1004489" y="1263027"/>
                  <a:pt x="956262" y="1273443"/>
                  <a:pt x="1063024" y="1255650"/>
                </a:cubicBezTo>
                <a:cubicBezTo>
                  <a:pt x="1363910" y="1155350"/>
                  <a:pt x="929851" y="1295227"/>
                  <a:pt x="1890339" y="1226621"/>
                </a:cubicBezTo>
                <a:cubicBezTo>
                  <a:pt x="1907739" y="1225378"/>
                  <a:pt x="1907032" y="1195413"/>
                  <a:pt x="1919367" y="1183078"/>
                </a:cubicBezTo>
                <a:cubicBezTo>
                  <a:pt x="1957051" y="1145394"/>
                  <a:pt x="1989492" y="1133501"/>
                  <a:pt x="2035481" y="1110507"/>
                </a:cubicBezTo>
                <a:cubicBezTo>
                  <a:pt x="2054834" y="1091155"/>
                  <a:pt x="2076442" y="1073821"/>
                  <a:pt x="2093539" y="1052450"/>
                </a:cubicBezTo>
                <a:cubicBezTo>
                  <a:pt x="2115333" y="1025207"/>
                  <a:pt x="2151596" y="965364"/>
                  <a:pt x="2151596" y="965364"/>
                </a:cubicBezTo>
                <a:cubicBezTo>
                  <a:pt x="2143055" y="854334"/>
                  <a:pt x="2170050" y="802881"/>
                  <a:pt x="2108053" y="733135"/>
                </a:cubicBezTo>
                <a:cubicBezTo>
                  <a:pt x="2080779" y="702452"/>
                  <a:pt x="2043739" y="680208"/>
                  <a:pt x="2020967" y="646050"/>
                </a:cubicBezTo>
                <a:lnTo>
                  <a:pt x="1962910" y="558964"/>
                </a:lnTo>
                <a:cubicBezTo>
                  <a:pt x="1958072" y="544450"/>
                  <a:pt x="1955238" y="529105"/>
                  <a:pt x="1948396" y="515421"/>
                </a:cubicBezTo>
                <a:cubicBezTo>
                  <a:pt x="1940595" y="499819"/>
                  <a:pt x="1922788" y="488983"/>
                  <a:pt x="1919367" y="471878"/>
                </a:cubicBezTo>
                <a:cubicBezTo>
                  <a:pt x="1879905" y="274568"/>
                  <a:pt x="1966340" y="318202"/>
                  <a:pt x="1861310" y="283193"/>
                </a:cubicBezTo>
                <a:cubicBezTo>
                  <a:pt x="1843736" y="230470"/>
                  <a:pt x="1866148" y="261422"/>
                  <a:pt x="1861310" y="239650"/>
                </a:cubicBezTo>
                <a:close/>
              </a:path>
            </a:pathLst>
          </a:custGeom>
          <a:ln/>
        </p:spPr>
        <p:style>
          <a:lnRef idx="1">
            <a:schemeClr val="accent3"/>
          </a:lnRef>
          <a:fillRef idx="2">
            <a:schemeClr val="accent3"/>
          </a:fillRef>
          <a:effectRef idx="1">
            <a:schemeClr val="accent3"/>
          </a:effectRef>
          <a:fontRef idx="minor">
            <a:schemeClr val="dk1"/>
          </a:fontRef>
        </p:style>
        <p:txBody>
          <a:bodyPr anchor="ctr"/>
          <a:lstStyle/>
          <a:p>
            <a:pPr algn="ctr" rtl="0" fontAlgn="auto">
              <a:spcBef>
                <a:spcPts val="0"/>
              </a:spcBef>
              <a:spcAft>
                <a:spcPts val="0"/>
              </a:spcAft>
              <a:defRPr/>
            </a:pPr>
            <a:endParaRPr lang="en-US"/>
          </a:p>
        </p:txBody>
      </p:sp>
      <p:sp>
        <p:nvSpPr>
          <p:cNvPr id="7" name="Freeform 6"/>
          <p:cNvSpPr/>
          <p:nvPr/>
        </p:nvSpPr>
        <p:spPr>
          <a:xfrm>
            <a:off x="2183498" y="324532"/>
            <a:ext cx="2057400" cy="1219200"/>
          </a:xfrm>
          <a:custGeom>
            <a:avLst/>
            <a:gdLst>
              <a:gd name="connsiteX0" fmla="*/ 7257 w 2028647"/>
              <a:gd name="connsiteY0" fmla="*/ 290285 h 1395409"/>
              <a:gd name="connsiteX1" fmla="*/ 36286 w 2028647"/>
              <a:gd name="connsiteY1" fmla="*/ 333828 h 1395409"/>
              <a:gd name="connsiteX2" fmla="*/ 79828 w 2028647"/>
              <a:gd name="connsiteY2" fmla="*/ 377371 h 1395409"/>
              <a:gd name="connsiteX3" fmla="*/ 94343 w 2028647"/>
              <a:gd name="connsiteY3" fmla="*/ 609600 h 1395409"/>
              <a:gd name="connsiteX4" fmla="*/ 181428 w 2028647"/>
              <a:gd name="connsiteY4" fmla="*/ 696685 h 1395409"/>
              <a:gd name="connsiteX5" fmla="*/ 210457 w 2028647"/>
              <a:gd name="connsiteY5" fmla="*/ 740228 h 1395409"/>
              <a:gd name="connsiteX6" fmla="*/ 224971 w 2028647"/>
              <a:gd name="connsiteY6" fmla="*/ 899885 h 1395409"/>
              <a:gd name="connsiteX7" fmla="*/ 268514 w 2028647"/>
              <a:gd name="connsiteY7" fmla="*/ 928914 h 1395409"/>
              <a:gd name="connsiteX8" fmla="*/ 312057 w 2028647"/>
              <a:gd name="connsiteY8" fmla="*/ 972457 h 1395409"/>
              <a:gd name="connsiteX9" fmla="*/ 355600 w 2028647"/>
              <a:gd name="connsiteY9" fmla="*/ 1001485 h 1395409"/>
              <a:gd name="connsiteX10" fmla="*/ 428171 w 2028647"/>
              <a:gd name="connsiteY10" fmla="*/ 1088571 h 1395409"/>
              <a:gd name="connsiteX11" fmla="*/ 442686 w 2028647"/>
              <a:gd name="connsiteY11" fmla="*/ 1190171 h 1395409"/>
              <a:gd name="connsiteX12" fmla="*/ 486228 w 2028647"/>
              <a:gd name="connsiteY12" fmla="*/ 1233714 h 1395409"/>
              <a:gd name="connsiteX13" fmla="*/ 529771 w 2028647"/>
              <a:gd name="connsiteY13" fmla="*/ 1262742 h 1395409"/>
              <a:gd name="connsiteX14" fmla="*/ 776514 w 2028647"/>
              <a:gd name="connsiteY14" fmla="*/ 1291771 h 1395409"/>
              <a:gd name="connsiteX15" fmla="*/ 1342571 w 2028647"/>
              <a:gd name="connsiteY15" fmla="*/ 1306285 h 1395409"/>
              <a:gd name="connsiteX16" fmla="*/ 1952171 w 2028647"/>
              <a:gd name="connsiteY16" fmla="*/ 1262742 h 1395409"/>
              <a:gd name="connsiteX17" fmla="*/ 1995714 w 2028647"/>
              <a:gd name="connsiteY17" fmla="*/ 1219200 h 1395409"/>
              <a:gd name="connsiteX18" fmla="*/ 1995714 w 2028647"/>
              <a:gd name="connsiteY18" fmla="*/ 682171 h 1395409"/>
              <a:gd name="connsiteX19" fmla="*/ 1937657 w 2028647"/>
              <a:gd name="connsiteY19" fmla="*/ 609600 h 1395409"/>
              <a:gd name="connsiteX20" fmla="*/ 1894114 w 2028647"/>
              <a:gd name="connsiteY20" fmla="*/ 420914 h 1395409"/>
              <a:gd name="connsiteX21" fmla="*/ 1850571 w 2028647"/>
              <a:gd name="connsiteY21" fmla="*/ 333828 h 1395409"/>
              <a:gd name="connsiteX22" fmla="*/ 1807028 w 2028647"/>
              <a:gd name="connsiteY22" fmla="*/ 290285 h 1395409"/>
              <a:gd name="connsiteX23" fmla="*/ 1748971 w 2028647"/>
              <a:gd name="connsiteY23" fmla="*/ 203200 h 1395409"/>
              <a:gd name="connsiteX24" fmla="*/ 1705428 w 2028647"/>
              <a:gd name="connsiteY24" fmla="*/ 174171 h 1395409"/>
              <a:gd name="connsiteX25" fmla="*/ 1618343 w 2028647"/>
              <a:gd name="connsiteY25" fmla="*/ 87085 h 1395409"/>
              <a:gd name="connsiteX26" fmla="*/ 1531257 w 2028647"/>
              <a:gd name="connsiteY26" fmla="*/ 29028 h 1395409"/>
              <a:gd name="connsiteX27" fmla="*/ 1487714 w 2028647"/>
              <a:gd name="connsiteY27" fmla="*/ 0 h 1395409"/>
              <a:gd name="connsiteX28" fmla="*/ 1197428 w 2028647"/>
              <a:gd name="connsiteY28" fmla="*/ 14514 h 1395409"/>
              <a:gd name="connsiteX29" fmla="*/ 1110343 w 2028647"/>
              <a:gd name="connsiteY29" fmla="*/ 43542 h 1395409"/>
              <a:gd name="connsiteX30" fmla="*/ 1066800 w 2028647"/>
              <a:gd name="connsiteY30" fmla="*/ 87085 h 1395409"/>
              <a:gd name="connsiteX31" fmla="*/ 1008743 w 2028647"/>
              <a:gd name="connsiteY31" fmla="*/ 116114 h 1395409"/>
              <a:gd name="connsiteX32" fmla="*/ 762000 w 2028647"/>
              <a:gd name="connsiteY32" fmla="*/ 145142 h 1395409"/>
              <a:gd name="connsiteX33" fmla="*/ 587828 w 2028647"/>
              <a:gd name="connsiteY33" fmla="*/ 159657 h 1395409"/>
              <a:gd name="connsiteX34" fmla="*/ 486228 w 2028647"/>
              <a:gd name="connsiteY34" fmla="*/ 174171 h 1395409"/>
              <a:gd name="connsiteX35" fmla="*/ 181428 w 2028647"/>
              <a:gd name="connsiteY35" fmla="*/ 203200 h 1395409"/>
              <a:gd name="connsiteX36" fmla="*/ 123371 w 2028647"/>
              <a:gd name="connsiteY36" fmla="*/ 232228 h 1395409"/>
              <a:gd name="connsiteX37" fmla="*/ 79828 w 2028647"/>
              <a:gd name="connsiteY37" fmla="*/ 261257 h 1395409"/>
              <a:gd name="connsiteX38" fmla="*/ 7257 w 2028647"/>
              <a:gd name="connsiteY38" fmla="*/ 290285 h 139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8647" h="1395409">
                <a:moveTo>
                  <a:pt x="7257" y="290285"/>
                </a:moveTo>
                <a:cubicBezTo>
                  <a:pt x="0" y="302380"/>
                  <a:pt x="25119" y="320427"/>
                  <a:pt x="36286" y="333828"/>
                </a:cubicBezTo>
                <a:cubicBezTo>
                  <a:pt x="49426" y="349597"/>
                  <a:pt x="75599" y="357285"/>
                  <a:pt x="79828" y="377371"/>
                </a:cubicBezTo>
                <a:cubicBezTo>
                  <a:pt x="95806" y="453268"/>
                  <a:pt x="70826" y="535690"/>
                  <a:pt x="94343" y="609600"/>
                </a:cubicBezTo>
                <a:cubicBezTo>
                  <a:pt x="106790" y="648720"/>
                  <a:pt x="158656" y="662528"/>
                  <a:pt x="181428" y="696685"/>
                </a:cubicBezTo>
                <a:lnTo>
                  <a:pt x="210457" y="740228"/>
                </a:lnTo>
                <a:cubicBezTo>
                  <a:pt x="215295" y="793447"/>
                  <a:pt x="209256" y="848810"/>
                  <a:pt x="224971" y="899885"/>
                </a:cubicBezTo>
                <a:cubicBezTo>
                  <a:pt x="230101" y="916558"/>
                  <a:pt x="255113" y="917747"/>
                  <a:pt x="268514" y="928914"/>
                </a:cubicBezTo>
                <a:cubicBezTo>
                  <a:pt x="284283" y="942055"/>
                  <a:pt x="296288" y="959316"/>
                  <a:pt x="312057" y="972457"/>
                </a:cubicBezTo>
                <a:cubicBezTo>
                  <a:pt x="325458" y="983624"/>
                  <a:pt x="342199" y="990318"/>
                  <a:pt x="355600" y="1001485"/>
                </a:cubicBezTo>
                <a:cubicBezTo>
                  <a:pt x="397509" y="1036408"/>
                  <a:pt x="399629" y="1045756"/>
                  <a:pt x="428171" y="1088571"/>
                </a:cubicBezTo>
                <a:cubicBezTo>
                  <a:pt x="433009" y="1122438"/>
                  <a:pt x="429981" y="1158407"/>
                  <a:pt x="442686" y="1190171"/>
                </a:cubicBezTo>
                <a:cubicBezTo>
                  <a:pt x="450309" y="1209229"/>
                  <a:pt x="470459" y="1220573"/>
                  <a:pt x="486228" y="1233714"/>
                </a:cubicBezTo>
                <a:cubicBezTo>
                  <a:pt x="499629" y="1244881"/>
                  <a:pt x="514169" y="1254941"/>
                  <a:pt x="529771" y="1262742"/>
                </a:cubicBezTo>
                <a:cubicBezTo>
                  <a:pt x="595225" y="1295469"/>
                  <a:pt x="746729" y="1290647"/>
                  <a:pt x="776514" y="1291771"/>
                </a:cubicBezTo>
                <a:cubicBezTo>
                  <a:pt x="965127" y="1298888"/>
                  <a:pt x="1153885" y="1301447"/>
                  <a:pt x="1342571" y="1306285"/>
                </a:cubicBezTo>
                <a:cubicBezTo>
                  <a:pt x="1478241" y="1302806"/>
                  <a:pt x="1792969" y="1395409"/>
                  <a:pt x="1952171" y="1262742"/>
                </a:cubicBezTo>
                <a:cubicBezTo>
                  <a:pt x="1967940" y="1249602"/>
                  <a:pt x="1981200" y="1233714"/>
                  <a:pt x="1995714" y="1219200"/>
                </a:cubicBezTo>
                <a:cubicBezTo>
                  <a:pt x="2028647" y="988665"/>
                  <a:pt x="2020360" y="1088842"/>
                  <a:pt x="1995714" y="682171"/>
                </a:cubicBezTo>
                <a:cubicBezTo>
                  <a:pt x="1992762" y="633464"/>
                  <a:pt x="1974458" y="634133"/>
                  <a:pt x="1937657" y="609600"/>
                </a:cubicBezTo>
                <a:cubicBezTo>
                  <a:pt x="1877576" y="519480"/>
                  <a:pt x="1921738" y="600476"/>
                  <a:pt x="1894114" y="420914"/>
                </a:cubicBezTo>
                <a:cubicBezTo>
                  <a:pt x="1889174" y="388800"/>
                  <a:pt x="1870882" y="358201"/>
                  <a:pt x="1850571" y="333828"/>
                </a:cubicBezTo>
                <a:cubicBezTo>
                  <a:pt x="1837430" y="318059"/>
                  <a:pt x="1819630" y="306488"/>
                  <a:pt x="1807028" y="290285"/>
                </a:cubicBezTo>
                <a:cubicBezTo>
                  <a:pt x="1785609" y="262746"/>
                  <a:pt x="1777999" y="222552"/>
                  <a:pt x="1748971" y="203200"/>
                </a:cubicBezTo>
                <a:cubicBezTo>
                  <a:pt x="1734457" y="193524"/>
                  <a:pt x="1718466" y="185760"/>
                  <a:pt x="1705428" y="174171"/>
                </a:cubicBezTo>
                <a:cubicBezTo>
                  <a:pt x="1674745" y="146897"/>
                  <a:pt x="1652501" y="109857"/>
                  <a:pt x="1618343" y="87085"/>
                </a:cubicBezTo>
                <a:lnTo>
                  <a:pt x="1531257" y="29028"/>
                </a:lnTo>
                <a:lnTo>
                  <a:pt x="1487714" y="0"/>
                </a:lnTo>
                <a:cubicBezTo>
                  <a:pt x="1390952" y="4838"/>
                  <a:pt x="1293672" y="3409"/>
                  <a:pt x="1197428" y="14514"/>
                </a:cubicBezTo>
                <a:cubicBezTo>
                  <a:pt x="1167031" y="18021"/>
                  <a:pt x="1110343" y="43542"/>
                  <a:pt x="1110343" y="43542"/>
                </a:cubicBezTo>
                <a:cubicBezTo>
                  <a:pt x="1095829" y="58056"/>
                  <a:pt x="1083503" y="75154"/>
                  <a:pt x="1066800" y="87085"/>
                </a:cubicBezTo>
                <a:cubicBezTo>
                  <a:pt x="1049194" y="99661"/>
                  <a:pt x="1028630" y="107591"/>
                  <a:pt x="1008743" y="116114"/>
                </a:cubicBezTo>
                <a:cubicBezTo>
                  <a:pt x="929252" y="150182"/>
                  <a:pt x="854081" y="138059"/>
                  <a:pt x="762000" y="145142"/>
                </a:cubicBezTo>
                <a:cubicBezTo>
                  <a:pt x="703913" y="149610"/>
                  <a:pt x="645766" y="153558"/>
                  <a:pt x="587828" y="159657"/>
                </a:cubicBezTo>
                <a:cubicBezTo>
                  <a:pt x="553805" y="163238"/>
                  <a:pt x="520269" y="170767"/>
                  <a:pt x="486228" y="174171"/>
                </a:cubicBezTo>
                <a:cubicBezTo>
                  <a:pt x="48645" y="217929"/>
                  <a:pt x="489995" y="164627"/>
                  <a:pt x="181428" y="203200"/>
                </a:cubicBezTo>
                <a:cubicBezTo>
                  <a:pt x="162076" y="212876"/>
                  <a:pt x="142157" y="221493"/>
                  <a:pt x="123371" y="232228"/>
                </a:cubicBezTo>
                <a:cubicBezTo>
                  <a:pt x="108225" y="240883"/>
                  <a:pt x="95430" y="253456"/>
                  <a:pt x="79828" y="261257"/>
                </a:cubicBezTo>
                <a:cubicBezTo>
                  <a:pt x="47740" y="277301"/>
                  <a:pt x="14514" y="278190"/>
                  <a:pt x="7257" y="290285"/>
                </a:cubicBezTo>
                <a:close/>
              </a:path>
            </a:pathLst>
          </a:custGeom>
          <a:ln/>
        </p:spPr>
        <p:style>
          <a:lnRef idx="1">
            <a:schemeClr val="accent5"/>
          </a:lnRef>
          <a:fillRef idx="2">
            <a:schemeClr val="accent5"/>
          </a:fillRef>
          <a:effectRef idx="1">
            <a:schemeClr val="accent5"/>
          </a:effectRef>
          <a:fontRef idx="minor">
            <a:schemeClr val="dk1"/>
          </a:fontRef>
        </p:style>
        <p:txBody>
          <a:bodyPr anchor="ctr"/>
          <a:lstStyle/>
          <a:p>
            <a:pPr algn="ctr" rtl="0" fontAlgn="auto">
              <a:spcBef>
                <a:spcPts val="0"/>
              </a:spcBef>
              <a:spcAft>
                <a:spcPts val="0"/>
              </a:spcAft>
              <a:defRPr/>
            </a:pPr>
            <a:endParaRPr lang="en-US"/>
          </a:p>
        </p:txBody>
      </p:sp>
      <p:sp>
        <p:nvSpPr>
          <p:cNvPr id="10" name="Freeform 9"/>
          <p:cNvSpPr/>
          <p:nvPr/>
        </p:nvSpPr>
        <p:spPr>
          <a:xfrm>
            <a:off x="5575300" y="381440"/>
            <a:ext cx="2286000" cy="1190172"/>
          </a:xfrm>
          <a:custGeom>
            <a:avLst/>
            <a:gdLst>
              <a:gd name="connsiteX0" fmla="*/ 1683657 w 2627085"/>
              <a:gd name="connsiteY0" fmla="*/ 7418 h 1415303"/>
              <a:gd name="connsiteX1" fmla="*/ 1016000 w 2627085"/>
              <a:gd name="connsiteY1" fmla="*/ 21932 h 1415303"/>
              <a:gd name="connsiteX2" fmla="*/ 667657 w 2627085"/>
              <a:gd name="connsiteY2" fmla="*/ 36446 h 1415303"/>
              <a:gd name="connsiteX3" fmla="*/ 435428 w 2627085"/>
              <a:gd name="connsiteY3" fmla="*/ 65475 h 1415303"/>
              <a:gd name="connsiteX4" fmla="*/ 377371 w 2627085"/>
              <a:gd name="connsiteY4" fmla="*/ 109018 h 1415303"/>
              <a:gd name="connsiteX5" fmla="*/ 217714 w 2627085"/>
              <a:gd name="connsiteY5" fmla="*/ 210618 h 1415303"/>
              <a:gd name="connsiteX6" fmla="*/ 101600 w 2627085"/>
              <a:gd name="connsiteY6" fmla="*/ 326732 h 1415303"/>
              <a:gd name="connsiteX7" fmla="*/ 0 w 2627085"/>
              <a:gd name="connsiteY7" fmla="*/ 486389 h 1415303"/>
              <a:gd name="connsiteX8" fmla="*/ 29028 w 2627085"/>
              <a:gd name="connsiteY8" fmla="*/ 1183075 h 1415303"/>
              <a:gd name="connsiteX9" fmla="*/ 87085 w 2627085"/>
              <a:gd name="connsiteY9" fmla="*/ 1212103 h 1415303"/>
              <a:gd name="connsiteX10" fmla="*/ 130628 w 2627085"/>
              <a:gd name="connsiteY10" fmla="*/ 1255646 h 1415303"/>
              <a:gd name="connsiteX11" fmla="*/ 217714 w 2627085"/>
              <a:gd name="connsiteY11" fmla="*/ 1313703 h 1415303"/>
              <a:gd name="connsiteX12" fmla="*/ 261257 w 2627085"/>
              <a:gd name="connsiteY12" fmla="*/ 1342732 h 1415303"/>
              <a:gd name="connsiteX13" fmla="*/ 304800 w 2627085"/>
              <a:gd name="connsiteY13" fmla="*/ 1371761 h 1415303"/>
              <a:gd name="connsiteX14" fmla="*/ 348342 w 2627085"/>
              <a:gd name="connsiteY14" fmla="*/ 1386275 h 1415303"/>
              <a:gd name="connsiteX15" fmla="*/ 537028 w 2627085"/>
              <a:gd name="connsiteY15" fmla="*/ 1415303 h 1415303"/>
              <a:gd name="connsiteX16" fmla="*/ 1712685 w 2627085"/>
              <a:gd name="connsiteY16" fmla="*/ 1400789 h 1415303"/>
              <a:gd name="connsiteX17" fmla="*/ 1756228 w 2627085"/>
              <a:gd name="connsiteY17" fmla="*/ 1386275 h 1415303"/>
              <a:gd name="connsiteX18" fmla="*/ 1843314 w 2627085"/>
              <a:gd name="connsiteY18" fmla="*/ 1371761 h 1415303"/>
              <a:gd name="connsiteX19" fmla="*/ 1930400 w 2627085"/>
              <a:gd name="connsiteY19" fmla="*/ 1313703 h 1415303"/>
              <a:gd name="connsiteX20" fmla="*/ 1988457 w 2627085"/>
              <a:gd name="connsiteY20" fmla="*/ 1284675 h 1415303"/>
              <a:gd name="connsiteX21" fmla="*/ 2032000 w 2627085"/>
              <a:gd name="connsiteY21" fmla="*/ 1241132 h 1415303"/>
              <a:gd name="connsiteX22" fmla="*/ 2075542 w 2627085"/>
              <a:gd name="connsiteY22" fmla="*/ 1226618 h 1415303"/>
              <a:gd name="connsiteX23" fmla="*/ 2104571 w 2627085"/>
              <a:gd name="connsiteY23" fmla="*/ 1183075 h 1415303"/>
              <a:gd name="connsiteX24" fmla="*/ 2148114 w 2627085"/>
              <a:gd name="connsiteY24" fmla="*/ 1139532 h 1415303"/>
              <a:gd name="connsiteX25" fmla="*/ 2177142 w 2627085"/>
              <a:gd name="connsiteY25" fmla="*/ 1081475 h 1415303"/>
              <a:gd name="connsiteX26" fmla="*/ 2191657 w 2627085"/>
              <a:gd name="connsiteY26" fmla="*/ 1037932 h 1415303"/>
              <a:gd name="connsiteX27" fmla="*/ 2235200 w 2627085"/>
              <a:gd name="connsiteY27" fmla="*/ 994389 h 1415303"/>
              <a:gd name="connsiteX28" fmla="*/ 2307771 w 2627085"/>
              <a:gd name="connsiteY28" fmla="*/ 907303 h 1415303"/>
              <a:gd name="connsiteX29" fmla="*/ 2394857 w 2627085"/>
              <a:gd name="connsiteY29" fmla="*/ 834732 h 1415303"/>
              <a:gd name="connsiteX30" fmla="*/ 2510971 w 2627085"/>
              <a:gd name="connsiteY30" fmla="*/ 776675 h 1415303"/>
              <a:gd name="connsiteX31" fmla="*/ 2598057 w 2627085"/>
              <a:gd name="connsiteY31" fmla="*/ 718618 h 1415303"/>
              <a:gd name="connsiteX32" fmla="*/ 2627085 w 2627085"/>
              <a:gd name="connsiteY32" fmla="*/ 675075 h 1415303"/>
              <a:gd name="connsiteX33" fmla="*/ 2554514 w 2627085"/>
              <a:gd name="connsiteY33" fmla="*/ 544446 h 1415303"/>
              <a:gd name="connsiteX34" fmla="*/ 2540000 w 2627085"/>
              <a:gd name="connsiteY34" fmla="*/ 500903 h 1415303"/>
              <a:gd name="connsiteX35" fmla="*/ 2496457 w 2627085"/>
              <a:gd name="connsiteY35" fmla="*/ 442846 h 1415303"/>
              <a:gd name="connsiteX36" fmla="*/ 2467428 w 2627085"/>
              <a:gd name="connsiteY36" fmla="*/ 399303 h 1415303"/>
              <a:gd name="connsiteX37" fmla="*/ 2481942 w 2627085"/>
              <a:gd name="connsiteY37" fmla="*/ 312218 h 1415303"/>
              <a:gd name="connsiteX38" fmla="*/ 2569028 w 2627085"/>
              <a:gd name="connsiteY38" fmla="*/ 225132 h 1415303"/>
              <a:gd name="connsiteX39" fmla="*/ 2583542 w 2627085"/>
              <a:gd name="connsiteY39" fmla="*/ 181589 h 1415303"/>
              <a:gd name="connsiteX40" fmla="*/ 2525485 w 2627085"/>
              <a:gd name="connsiteY40" fmla="*/ 94503 h 1415303"/>
              <a:gd name="connsiteX41" fmla="*/ 2452914 w 2627085"/>
              <a:gd name="connsiteY41" fmla="*/ 21932 h 1415303"/>
              <a:gd name="connsiteX42" fmla="*/ 2104571 w 2627085"/>
              <a:gd name="connsiteY42" fmla="*/ 36446 h 1415303"/>
              <a:gd name="connsiteX43" fmla="*/ 2061028 w 2627085"/>
              <a:gd name="connsiteY43" fmla="*/ 65475 h 1415303"/>
              <a:gd name="connsiteX44" fmla="*/ 1988457 w 2627085"/>
              <a:gd name="connsiteY44" fmla="*/ 79989 h 1415303"/>
              <a:gd name="connsiteX45" fmla="*/ 1799771 w 2627085"/>
              <a:gd name="connsiteY45" fmla="*/ 65475 h 1415303"/>
              <a:gd name="connsiteX46" fmla="*/ 1712685 w 2627085"/>
              <a:gd name="connsiteY46" fmla="*/ 21932 h 1415303"/>
              <a:gd name="connsiteX47" fmla="*/ 1669142 w 2627085"/>
              <a:gd name="connsiteY47" fmla="*/ 7418 h 1415303"/>
              <a:gd name="connsiteX48" fmla="*/ 1683657 w 2627085"/>
              <a:gd name="connsiteY48" fmla="*/ 7418 h 141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27085" h="1415303">
                <a:moveTo>
                  <a:pt x="1683657" y="7418"/>
                </a:moveTo>
                <a:lnTo>
                  <a:pt x="1016000" y="21932"/>
                </a:lnTo>
                <a:cubicBezTo>
                  <a:pt x="899832" y="25251"/>
                  <a:pt x="783659" y="29415"/>
                  <a:pt x="667657" y="36446"/>
                </a:cubicBezTo>
                <a:cubicBezTo>
                  <a:pt x="604129" y="40296"/>
                  <a:pt x="501452" y="56043"/>
                  <a:pt x="435428" y="65475"/>
                </a:cubicBezTo>
                <a:cubicBezTo>
                  <a:pt x="416076" y="79989"/>
                  <a:pt x="398374" y="97016"/>
                  <a:pt x="377371" y="109018"/>
                </a:cubicBezTo>
                <a:cubicBezTo>
                  <a:pt x="261915" y="174992"/>
                  <a:pt x="428332" y="0"/>
                  <a:pt x="217714" y="210618"/>
                </a:cubicBezTo>
                <a:cubicBezTo>
                  <a:pt x="179009" y="249323"/>
                  <a:pt x="126079" y="277774"/>
                  <a:pt x="101600" y="326732"/>
                </a:cubicBezTo>
                <a:cubicBezTo>
                  <a:pt x="34362" y="461205"/>
                  <a:pt x="74140" y="412247"/>
                  <a:pt x="0" y="486389"/>
                </a:cubicBezTo>
                <a:cubicBezTo>
                  <a:pt x="9676" y="718618"/>
                  <a:pt x="1335" y="952300"/>
                  <a:pt x="29028" y="1183075"/>
                </a:cubicBezTo>
                <a:cubicBezTo>
                  <a:pt x="31606" y="1204557"/>
                  <a:pt x="69479" y="1199527"/>
                  <a:pt x="87085" y="1212103"/>
                </a:cubicBezTo>
                <a:cubicBezTo>
                  <a:pt x="103788" y="1224034"/>
                  <a:pt x="114425" y="1243044"/>
                  <a:pt x="130628" y="1255646"/>
                </a:cubicBezTo>
                <a:cubicBezTo>
                  <a:pt x="158167" y="1277065"/>
                  <a:pt x="188685" y="1294351"/>
                  <a:pt x="217714" y="1313703"/>
                </a:cubicBezTo>
                <a:lnTo>
                  <a:pt x="261257" y="1342732"/>
                </a:lnTo>
                <a:cubicBezTo>
                  <a:pt x="275771" y="1352408"/>
                  <a:pt x="288251" y="1366245"/>
                  <a:pt x="304800" y="1371761"/>
                </a:cubicBezTo>
                <a:cubicBezTo>
                  <a:pt x="319314" y="1376599"/>
                  <a:pt x="333500" y="1382564"/>
                  <a:pt x="348342" y="1386275"/>
                </a:cubicBezTo>
                <a:cubicBezTo>
                  <a:pt x="414832" y="1402897"/>
                  <a:pt x="466526" y="1406490"/>
                  <a:pt x="537028" y="1415303"/>
                </a:cubicBezTo>
                <a:lnTo>
                  <a:pt x="1712685" y="1400789"/>
                </a:lnTo>
                <a:cubicBezTo>
                  <a:pt x="1727980" y="1400425"/>
                  <a:pt x="1741293" y="1389594"/>
                  <a:pt x="1756228" y="1386275"/>
                </a:cubicBezTo>
                <a:cubicBezTo>
                  <a:pt x="1784956" y="1379891"/>
                  <a:pt x="1814285" y="1376599"/>
                  <a:pt x="1843314" y="1371761"/>
                </a:cubicBezTo>
                <a:cubicBezTo>
                  <a:pt x="1936721" y="1340624"/>
                  <a:pt x="1835265" y="1381656"/>
                  <a:pt x="1930400" y="1313703"/>
                </a:cubicBezTo>
                <a:cubicBezTo>
                  <a:pt x="1948006" y="1301127"/>
                  <a:pt x="1969105" y="1294351"/>
                  <a:pt x="1988457" y="1284675"/>
                </a:cubicBezTo>
                <a:cubicBezTo>
                  <a:pt x="2002971" y="1270161"/>
                  <a:pt x="2014921" y="1252518"/>
                  <a:pt x="2032000" y="1241132"/>
                </a:cubicBezTo>
                <a:cubicBezTo>
                  <a:pt x="2044730" y="1232646"/>
                  <a:pt x="2063595" y="1236175"/>
                  <a:pt x="2075542" y="1226618"/>
                </a:cubicBezTo>
                <a:cubicBezTo>
                  <a:pt x="2089164" y="1215721"/>
                  <a:pt x="2093404" y="1196476"/>
                  <a:pt x="2104571" y="1183075"/>
                </a:cubicBezTo>
                <a:cubicBezTo>
                  <a:pt x="2117712" y="1167306"/>
                  <a:pt x="2133600" y="1154046"/>
                  <a:pt x="2148114" y="1139532"/>
                </a:cubicBezTo>
                <a:cubicBezTo>
                  <a:pt x="2157790" y="1120180"/>
                  <a:pt x="2168619" y="1101362"/>
                  <a:pt x="2177142" y="1081475"/>
                </a:cubicBezTo>
                <a:cubicBezTo>
                  <a:pt x="2183169" y="1067413"/>
                  <a:pt x="2183170" y="1050662"/>
                  <a:pt x="2191657" y="1037932"/>
                </a:cubicBezTo>
                <a:cubicBezTo>
                  <a:pt x="2203043" y="1020853"/>
                  <a:pt x="2220686" y="1008903"/>
                  <a:pt x="2235200" y="994389"/>
                </a:cubicBezTo>
                <a:cubicBezTo>
                  <a:pt x="2259586" y="921229"/>
                  <a:pt x="2233960" y="970569"/>
                  <a:pt x="2307771" y="907303"/>
                </a:cubicBezTo>
                <a:cubicBezTo>
                  <a:pt x="2361515" y="861237"/>
                  <a:pt x="2336049" y="866809"/>
                  <a:pt x="2394857" y="834732"/>
                </a:cubicBezTo>
                <a:cubicBezTo>
                  <a:pt x="2432846" y="814011"/>
                  <a:pt x="2474966" y="800679"/>
                  <a:pt x="2510971" y="776675"/>
                </a:cubicBezTo>
                <a:lnTo>
                  <a:pt x="2598057" y="718618"/>
                </a:lnTo>
                <a:cubicBezTo>
                  <a:pt x="2607733" y="704104"/>
                  <a:pt x="2627085" y="692519"/>
                  <a:pt x="2627085" y="675075"/>
                </a:cubicBezTo>
                <a:cubicBezTo>
                  <a:pt x="2627085" y="604035"/>
                  <a:pt x="2595867" y="585799"/>
                  <a:pt x="2554514" y="544446"/>
                </a:cubicBezTo>
                <a:cubicBezTo>
                  <a:pt x="2549676" y="529932"/>
                  <a:pt x="2547591" y="514187"/>
                  <a:pt x="2540000" y="500903"/>
                </a:cubicBezTo>
                <a:cubicBezTo>
                  <a:pt x="2527998" y="479900"/>
                  <a:pt x="2510517" y="462531"/>
                  <a:pt x="2496457" y="442846"/>
                </a:cubicBezTo>
                <a:cubicBezTo>
                  <a:pt x="2486318" y="428651"/>
                  <a:pt x="2477104" y="413817"/>
                  <a:pt x="2467428" y="399303"/>
                </a:cubicBezTo>
                <a:cubicBezTo>
                  <a:pt x="2472266" y="370275"/>
                  <a:pt x="2467114" y="337638"/>
                  <a:pt x="2481942" y="312218"/>
                </a:cubicBezTo>
                <a:cubicBezTo>
                  <a:pt x="2502627" y="276758"/>
                  <a:pt x="2569028" y="225132"/>
                  <a:pt x="2569028" y="225132"/>
                </a:cubicBezTo>
                <a:cubicBezTo>
                  <a:pt x="2573866" y="210618"/>
                  <a:pt x="2583542" y="196888"/>
                  <a:pt x="2583542" y="181589"/>
                </a:cubicBezTo>
                <a:cubicBezTo>
                  <a:pt x="2583542" y="135675"/>
                  <a:pt x="2551665" y="125919"/>
                  <a:pt x="2525485" y="94503"/>
                </a:cubicBezTo>
                <a:cubicBezTo>
                  <a:pt x="2465009" y="21932"/>
                  <a:pt x="2532743" y="75152"/>
                  <a:pt x="2452914" y="21932"/>
                </a:cubicBezTo>
                <a:cubicBezTo>
                  <a:pt x="2336800" y="26770"/>
                  <a:pt x="2220075" y="23612"/>
                  <a:pt x="2104571" y="36446"/>
                </a:cubicBezTo>
                <a:cubicBezTo>
                  <a:pt x="2087234" y="38372"/>
                  <a:pt x="2077361" y="59350"/>
                  <a:pt x="2061028" y="65475"/>
                </a:cubicBezTo>
                <a:cubicBezTo>
                  <a:pt x="2037929" y="74137"/>
                  <a:pt x="2012647" y="75151"/>
                  <a:pt x="1988457" y="79989"/>
                </a:cubicBezTo>
                <a:cubicBezTo>
                  <a:pt x="1925562" y="75151"/>
                  <a:pt x="1862365" y="73299"/>
                  <a:pt x="1799771" y="65475"/>
                </a:cubicBezTo>
                <a:cubicBezTo>
                  <a:pt x="1751126" y="59395"/>
                  <a:pt x="1755906" y="43542"/>
                  <a:pt x="1712685" y="21932"/>
                </a:cubicBezTo>
                <a:cubicBezTo>
                  <a:pt x="1699001" y="15090"/>
                  <a:pt x="1683347" y="13100"/>
                  <a:pt x="1669142" y="7418"/>
                </a:cubicBezTo>
                <a:cubicBezTo>
                  <a:pt x="1659098" y="3400"/>
                  <a:pt x="1792514" y="4999"/>
                  <a:pt x="1683657" y="7418"/>
                </a:cubicBezTo>
                <a:close/>
              </a:path>
            </a:pathLst>
          </a:custGeom>
          <a:ln w="28575">
            <a:solidFill>
              <a:schemeClr val="tx1"/>
            </a:solidFill>
          </a:ln>
        </p:spPr>
        <p:style>
          <a:lnRef idx="0">
            <a:schemeClr val="accent3"/>
          </a:lnRef>
          <a:fillRef idx="1002">
            <a:schemeClr val="lt2"/>
          </a:fillRef>
          <a:effectRef idx="3">
            <a:schemeClr val="accent3"/>
          </a:effectRef>
          <a:fontRef idx="minor">
            <a:schemeClr val="lt1"/>
          </a:fontRef>
        </p:style>
        <p:txBody>
          <a:bodyPr anchor="ctr"/>
          <a:lstStyle/>
          <a:p>
            <a:pPr algn="ctr" rtl="0" fontAlgn="auto">
              <a:spcBef>
                <a:spcPts val="0"/>
              </a:spcBef>
              <a:spcAft>
                <a:spcPts val="0"/>
              </a:spcAft>
              <a:defRPr/>
            </a:pPr>
            <a:endParaRPr lang="en-US"/>
          </a:p>
        </p:txBody>
      </p:sp>
      <p:sp>
        <p:nvSpPr>
          <p:cNvPr id="12" name="Freeform 11"/>
          <p:cNvSpPr/>
          <p:nvPr/>
        </p:nvSpPr>
        <p:spPr>
          <a:xfrm>
            <a:off x="838200" y="2239963"/>
            <a:ext cx="2095500" cy="1493837"/>
          </a:xfrm>
          <a:custGeom>
            <a:avLst/>
            <a:gdLst>
              <a:gd name="connsiteX0" fmla="*/ 2055759 w 2392517"/>
              <a:gd name="connsiteY0" fmla="*/ 29029 h 1599180"/>
              <a:gd name="connsiteX1" fmla="*/ 1896102 w 2392517"/>
              <a:gd name="connsiteY1" fmla="*/ 14515 h 1599180"/>
              <a:gd name="connsiteX2" fmla="*/ 1852559 w 2392517"/>
              <a:gd name="connsiteY2" fmla="*/ 0 h 1599180"/>
              <a:gd name="connsiteX3" fmla="*/ 1620330 w 2392517"/>
              <a:gd name="connsiteY3" fmla="*/ 14515 h 1599180"/>
              <a:gd name="connsiteX4" fmla="*/ 1576787 w 2392517"/>
              <a:gd name="connsiteY4" fmla="*/ 29029 h 1599180"/>
              <a:gd name="connsiteX5" fmla="*/ 1489702 w 2392517"/>
              <a:gd name="connsiteY5" fmla="*/ 72572 h 1599180"/>
              <a:gd name="connsiteX6" fmla="*/ 1402616 w 2392517"/>
              <a:gd name="connsiteY6" fmla="*/ 145143 h 1599180"/>
              <a:gd name="connsiteX7" fmla="*/ 1257473 w 2392517"/>
              <a:gd name="connsiteY7" fmla="*/ 174172 h 1599180"/>
              <a:gd name="connsiteX8" fmla="*/ 1025244 w 2392517"/>
              <a:gd name="connsiteY8" fmla="*/ 203200 h 1599180"/>
              <a:gd name="connsiteX9" fmla="*/ 894616 w 2392517"/>
              <a:gd name="connsiteY9" fmla="*/ 217715 h 1599180"/>
              <a:gd name="connsiteX10" fmla="*/ 720444 w 2392517"/>
              <a:gd name="connsiteY10" fmla="*/ 246743 h 1599180"/>
              <a:gd name="connsiteX11" fmla="*/ 633359 w 2392517"/>
              <a:gd name="connsiteY11" fmla="*/ 275772 h 1599180"/>
              <a:gd name="connsiteX12" fmla="*/ 473702 w 2392517"/>
              <a:gd name="connsiteY12" fmla="*/ 304800 h 1599180"/>
              <a:gd name="connsiteX13" fmla="*/ 401130 w 2392517"/>
              <a:gd name="connsiteY13" fmla="*/ 319315 h 1599180"/>
              <a:gd name="connsiteX14" fmla="*/ 285016 w 2392517"/>
              <a:gd name="connsiteY14" fmla="*/ 377372 h 1599180"/>
              <a:gd name="connsiteX15" fmla="*/ 183416 w 2392517"/>
              <a:gd name="connsiteY15" fmla="*/ 449943 h 1599180"/>
              <a:gd name="connsiteX16" fmla="*/ 139873 w 2392517"/>
              <a:gd name="connsiteY16" fmla="*/ 478972 h 1599180"/>
              <a:gd name="connsiteX17" fmla="*/ 81816 w 2392517"/>
              <a:gd name="connsiteY17" fmla="*/ 522515 h 1599180"/>
              <a:gd name="connsiteX18" fmla="*/ 23759 w 2392517"/>
              <a:gd name="connsiteY18" fmla="*/ 609600 h 1599180"/>
              <a:gd name="connsiteX19" fmla="*/ 38273 w 2392517"/>
              <a:gd name="connsiteY19" fmla="*/ 754743 h 1599180"/>
              <a:gd name="connsiteX20" fmla="*/ 52787 w 2392517"/>
              <a:gd name="connsiteY20" fmla="*/ 827315 h 1599180"/>
              <a:gd name="connsiteX21" fmla="*/ 110844 w 2392517"/>
              <a:gd name="connsiteY21" fmla="*/ 1146629 h 1599180"/>
              <a:gd name="connsiteX22" fmla="*/ 168902 w 2392517"/>
              <a:gd name="connsiteY22" fmla="*/ 1233715 h 1599180"/>
              <a:gd name="connsiteX23" fmla="*/ 241473 w 2392517"/>
              <a:gd name="connsiteY23" fmla="*/ 1306286 h 1599180"/>
              <a:gd name="connsiteX24" fmla="*/ 415644 w 2392517"/>
              <a:gd name="connsiteY24" fmla="*/ 1422400 h 1599180"/>
              <a:gd name="connsiteX25" fmla="*/ 473702 w 2392517"/>
              <a:gd name="connsiteY25" fmla="*/ 1436915 h 1599180"/>
              <a:gd name="connsiteX26" fmla="*/ 1039759 w 2392517"/>
              <a:gd name="connsiteY26" fmla="*/ 1465943 h 1599180"/>
              <a:gd name="connsiteX27" fmla="*/ 1068787 w 2392517"/>
              <a:gd name="connsiteY27" fmla="*/ 1422400 h 1599180"/>
              <a:gd name="connsiteX28" fmla="*/ 1170387 w 2392517"/>
              <a:gd name="connsiteY28" fmla="*/ 1378858 h 1599180"/>
              <a:gd name="connsiteX29" fmla="*/ 1765473 w 2392517"/>
              <a:gd name="connsiteY29" fmla="*/ 1364343 h 1599180"/>
              <a:gd name="connsiteX30" fmla="*/ 1881587 w 2392517"/>
              <a:gd name="connsiteY30" fmla="*/ 1335315 h 1599180"/>
              <a:gd name="connsiteX31" fmla="*/ 1925130 w 2392517"/>
              <a:gd name="connsiteY31" fmla="*/ 1320800 h 1599180"/>
              <a:gd name="connsiteX32" fmla="*/ 2055759 w 2392517"/>
              <a:gd name="connsiteY32" fmla="*/ 1306286 h 1599180"/>
              <a:gd name="connsiteX33" fmla="*/ 2099302 w 2392517"/>
              <a:gd name="connsiteY33" fmla="*/ 1291772 h 1599180"/>
              <a:gd name="connsiteX34" fmla="*/ 2142844 w 2392517"/>
              <a:gd name="connsiteY34" fmla="*/ 1248229 h 1599180"/>
              <a:gd name="connsiteX35" fmla="*/ 2186387 w 2392517"/>
              <a:gd name="connsiteY35" fmla="*/ 1219200 h 1599180"/>
              <a:gd name="connsiteX36" fmla="*/ 2258959 w 2392517"/>
              <a:gd name="connsiteY36" fmla="*/ 1132115 h 1599180"/>
              <a:gd name="connsiteX37" fmla="*/ 2287987 w 2392517"/>
              <a:gd name="connsiteY37" fmla="*/ 1074058 h 1599180"/>
              <a:gd name="connsiteX38" fmla="*/ 2331530 w 2392517"/>
              <a:gd name="connsiteY38" fmla="*/ 1030515 h 1599180"/>
              <a:gd name="connsiteX39" fmla="*/ 2360559 w 2392517"/>
              <a:gd name="connsiteY39" fmla="*/ 972458 h 1599180"/>
              <a:gd name="connsiteX40" fmla="*/ 2389587 w 2392517"/>
              <a:gd name="connsiteY40" fmla="*/ 928915 h 1599180"/>
              <a:gd name="connsiteX41" fmla="*/ 2375073 w 2392517"/>
              <a:gd name="connsiteY41" fmla="*/ 812800 h 1599180"/>
              <a:gd name="connsiteX42" fmla="*/ 2244444 w 2392517"/>
              <a:gd name="connsiteY42" fmla="*/ 696686 h 1599180"/>
              <a:gd name="connsiteX43" fmla="*/ 2215416 w 2392517"/>
              <a:gd name="connsiteY43" fmla="*/ 653143 h 1599180"/>
              <a:gd name="connsiteX44" fmla="*/ 2171873 w 2392517"/>
              <a:gd name="connsiteY44" fmla="*/ 624115 h 1599180"/>
              <a:gd name="connsiteX45" fmla="*/ 2215416 w 2392517"/>
              <a:gd name="connsiteY45" fmla="*/ 391886 h 1599180"/>
              <a:gd name="connsiteX46" fmla="*/ 2215416 w 2392517"/>
              <a:gd name="connsiteY46" fmla="*/ 159658 h 1599180"/>
              <a:gd name="connsiteX47" fmla="*/ 2171873 w 2392517"/>
              <a:gd name="connsiteY47" fmla="*/ 130629 h 1599180"/>
              <a:gd name="connsiteX48" fmla="*/ 2099302 w 2392517"/>
              <a:gd name="connsiteY48" fmla="*/ 58058 h 1599180"/>
              <a:gd name="connsiteX49" fmla="*/ 2070273 w 2392517"/>
              <a:gd name="connsiteY49" fmla="*/ 14515 h 1599180"/>
              <a:gd name="connsiteX50" fmla="*/ 2055759 w 2392517"/>
              <a:gd name="connsiteY50" fmla="*/ 29029 h 159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92517" h="1599180">
                <a:moveTo>
                  <a:pt x="2055759" y="29029"/>
                </a:moveTo>
                <a:cubicBezTo>
                  <a:pt x="2026731" y="29029"/>
                  <a:pt x="1949003" y="22072"/>
                  <a:pt x="1896102" y="14515"/>
                </a:cubicBezTo>
                <a:cubicBezTo>
                  <a:pt x="1880956" y="12351"/>
                  <a:pt x="1867859" y="0"/>
                  <a:pt x="1852559" y="0"/>
                </a:cubicBezTo>
                <a:cubicBezTo>
                  <a:pt x="1774998" y="0"/>
                  <a:pt x="1697740" y="9677"/>
                  <a:pt x="1620330" y="14515"/>
                </a:cubicBezTo>
                <a:cubicBezTo>
                  <a:pt x="1605816" y="19353"/>
                  <a:pt x="1590471" y="22187"/>
                  <a:pt x="1576787" y="29029"/>
                </a:cubicBezTo>
                <a:cubicBezTo>
                  <a:pt x="1464239" y="85303"/>
                  <a:pt x="1599148" y="36090"/>
                  <a:pt x="1489702" y="72572"/>
                </a:cubicBezTo>
                <a:cubicBezTo>
                  <a:pt x="1463545" y="98729"/>
                  <a:pt x="1437981" y="129987"/>
                  <a:pt x="1402616" y="145143"/>
                </a:cubicBezTo>
                <a:cubicBezTo>
                  <a:pt x="1376436" y="156363"/>
                  <a:pt x="1275088" y="171770"/>
                  <a:pt x="1257473" y="174172"/>
                </a:cubicBezTo>
                <a:cubicBezTo>
                  <a:pt x="1180176" y="184712"/>
                  <a:pt x="1102779" y="194585"/>
                  <a:pt x="1025244" y="203200"/>
                </a:cubicBezTo>
                <a:cubicBezTo>
                  <a:pt x="981701" y="208038"/>
                  <a:pt x="937986" y="211519"/>
                  <a:pt x="894616" y="217715"/>
                </a:cubicBezTo>
                <a:cubicBezTo>
                  <a:pt x="836349" y="226039"/>
                  <a:pt x="720444" y="246743"/>
                  <a:pt x="720444" y="246743"/>
                </a:cubicBezTo>
                <a:cubicBezTo>
                  <a:pt x="691416" y="256419"/>
                  <a:pt x="663363" y="269771"/>
                  <a:pt x="633359" y="275772"/>
                </a:cubicBezTo>
                <a:cubicBezTo>
                  <a:pt x="454035" y="311636"/>
                  <a:pt x="678042" y="267647"/>
                  <a:pt x="473702" y="304800"/>
                </a:cubicBezTo>
                <a:cubicBezTo>
                  <a:pt x="449430" y="309213"/>
                  <a:pt x="425321" y="314477"/>
                  <a:pt x="401130" y="319315"/>
                </a:cubicBezTo>
                <a:cubicBezTo>
                  <a:pt x="362425" y="338667"/>
                  <a:pt x="321022" y="353369"/>
                  <a:pt x="285016" y="377372"/>
                </a:cubicBezTo>
                <a:cubicBezTo>
                  <a:pt x="182417" y="445770"/>
                  <a:pt x="309411" y="359946"/>
                  <a:pt x="183416" y="449943"/>
                </a:cubicBezTo>
                <a:cubicBezTo>
                  <a:pt x="169221" y="460082"/>
                  <a:pt x="154068" y="468833"/>
                  <a:pt x="139873" y="478972"/>
                </a:cubicBezTo>
                <a:cubicBezTo>
                  <a:pt x="120188" y="493032"/>
                  <a:pt x="97887" y="504435"/>
                  <a:pt x="81816" y="522515"/>
                </a:cubicBezTo>
                <a:cubicBezTo>
                  <a:pt x="58638" y="548590"/>
                  <a:pt x="23759" y="609600"/>
                  <a:pt x="23759" y="609600"/>
                </a:cubicBezTo>
                <a:cubicBezTo>
                  <a:pt x="28597" y="657981"/>
                  <a:pt x="31847" y="706547"/>
                  <a:pt x="38273" y="754743"/>
                </a:cubicBezTo>
                <a:cubicBezTo>
                  <a:pt x="41533" y="779196"/>
                  <a:pt x="50738" y="802731"/>
                  <a:pt x="52787" y="827315"/>
                </a:cubicBezTo>
                <a:cubicBezTo>
                  <a:pt x="78303" y="1133506"/>
                  <a:pt x="0" y="1035783"/>
                  <a:pt x="110844" y="1146629"/>
                </a:cubicBezTo>
                <a:cubicBezTo>
                  <a:pt x="136353" y="1223152"/>
                  <a:pt x="108500" y="1161231"/>
                  <a:pt x="168902" y="1233715"/>
                </a:cubicBezTo>
                <a:cubicBezTo>
                  <a:pt x="239614" y="1318570"/>
                  <a:pt x="151407" y="1240784"/>
                  <a:pt x="241473" y="1306286"/>
                </a:cubicBezTo>
                <a:cubicBezTo>
                  <a:pt x="303111" y="1351113"/>
                  <a:pt x="346417" y="1396440"/>
                  <a:pt x="415644" y="1422400"/>
                </a:cubicBezTo>
                <a:cubicBezTo>
                  <a:pt x="434322" y="1429404"/>
                  <a:pt x="454349" y="1432077"/>
                  <a:pt x="473702" y="1436915"/>
                </a:cubicBezTo>
                <a:cubicBezTo>
                  <a:pt x="635963" y="1599180"/>
                  <a:pt x="534795" y="1519098"/>
                  <a:pt x="1039759" y="1465943"/>
                </a:cubicBezTo>
                <a:cubicBezTo>
                  <a:pt x="1057107" y="1464117"/>
                  <a:pt x="1055386" y="1433567"/>
                  <a:pt x="1068787" y="1422400"/>
                </a:cubicBezTo>
                <a:cubicBezTo>
                  <a:pt x="1077070" y="1415498"/>
                  <a:pt x="1151190" y="1379731"/>
                  <a:pt x="1170387" y="1378858"/>
                </a:cubicBezTo>
                <a:cubicBezTo>
                  <a:pt x="1368603" y="1369848"/>
                  <a:pt x="1567111" y="1369181"/>
                  <a:pt x="1765473" y="1364343"/>
                </a:cubicBezTo>
                <a:cubicBezTo>
                  <a:pt x="1804178" y="1354667"/>
                  <a:pt x="1843739" y="1347932"/>
                  <a:pt x="1881587" y="1335315"/>
                </a:cubicBezTo>
                <a:cubicBezTo>
                  <a:pt x="1896101" y="1330477"/>
                  <a:pt x="1910039" y="1323315"/>
                  <a:pt x="1925130" y="1320800"/>
                </a:cubicBezTo>
                <a:cubicBezTo>
                  <a:pt x="1968345" y="1313597"/>
                  <a:pt x="2012216" y="1311124"/>
                  <a:pt x="2055759" y="1306286"/>
                </a:cubicBezTo>
                <a:cubicBezTo>
                  <a:pt x="2070273" y="1301448"/>
                  <a:pt x="2086572" y="1300259"/>
                  <a:pt x="2099302" y="1291772"/>
                </a:cubicBezTo>
                <a:cubicBezTo>
                  <a:pt x="2116381" y="1280386"/>
                  <a:pt x="2127075" y="1261370"/>
                  <a:pt x="2142844" y="1248229"/>
                </a:cubicBezTo>
                <a:cubicBezTo>
                  <a:pt x="2156245" y="1237061"/>
                  <a:pt x="2171873" y="1228876"/>
                  <a:pt x="2186387" y="1219200"/>
                </a:cubicBezTo>
                <a:cubicBezTo>
                  <a:pt x="2218658" y="1122394"/>
                  <a:pt x="2172684" y="1232770"/>
                  <a:pt x="2258959" y="1132115"/>
                </a:cubicBezTo>
                <a:cubicBezTo>
                  <a:pt x="2273040" y="1115687"/>
                  <a:pt x="2275411" y="1091664"/>
                  <a:pt x="2287987" y="1074058"/>
                </a:cubicBezTo>
                <a:cubicBezTo>
                  <a:pt x="2299918" y="1057355"/>
                  <a:pt x="2319599" y="1047218"/>
                  <a:pt x="2331530" y="1030515"/>
                </a:cubicBezTo>
                <a:cubicBezTo>
                  <a:pt x="2344106" y="1012909"/>
                  <a:pt x="2349824" y="991244"/>
                  <a:pt x="2360559" y="972458"/>
                </a:cubicBezTo>
                <a:cubicBezTo>
                  <a:pt x="2369214" y="957312"/>
                  <a:pt x="2379911" y="943429"/>
                  <a:pt x="2389587" y="928915"/>
                </a:cubicBezTo>
                <a:cubicBezTo>
                  <a:pt x="2384749" y="890210"/>
                  <a:pt x="2392517" y="847688"/>
                  <a:pt x="2375073" y="812800"/>
                </a:cubicBezTo>
                <a:cubicBezTo>
                  <a:pt x="2350219" y="763092"/>
                  <a:pt x="2290459" y="727363"/>
                  <a:pt x="2244444" y="696686"/>
                </a:cubicBezTo>
                <a:cubicBezTo>
                  <a:pt x="2234768" y="682172"/>
                  <a:pt x="2227751" y="665478"/>
                  <a:pt x="2215416" y="653143"/>
                </a:cubicBezTo>
                <a:cubicBezTo>
                  <a:pt x="2203081" y="640808"/>
                  <a:pt x="2174178" y="641406"/>
                  <a:pt x="2171873" y="624115"/>
                </a:cubicBezTo>
                <a:cubicBezTo>
                  <a:pt x="2151617" y="472197"/>
                  <a:pt x="2161381" y="472938"/>
                  <a:pt x="2215416" y="391886"/>
                </a:cubicBezTo>
                <a:cubicBezTo>
                  <a:pt x="2244663" y="304142"/>
                  <a:pt x="2252601" y="299103"/>
                  <a:pt x="2215416" y="159658"/>
                </a:cubicBezTo>
                <a:cubicBezTo>
                  <a:pt x="2210921" y="142803"/>
                  <a:pt x="2186387" y="140305"/>
                  <a:pt x="2171873" y="130629"/>
                </a:cubicBezTo>
                <a:cubicBezTo>
                  <a:pt x="2094461" y="14513"/>
                  <a:pt x="2196064" y="154820"/>
                  <a:pt x="2099302" y="58058"/>
                </a:cubicBezTo>
                <a:cubicBezTo>
                  <a:pt x="2086967" y="45723"/>
                  <a:pt x="2085875" y="22316"/>
                  <a:pt x="2070273" y="14515"/>
                </a:cubicBezTo>
                <a:cubicBezTo>
                  <a:pt x="2052964" y="5860"/>
                  <a:pt x="2084787" y="29029"/>
                  <a:pt x="2055759" y="29029"/>
                </a:cubicBez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rtl="0" fontAlgn="auto">
              <a:spcBef>
                <a:spcPts val="0"/>
              </a:spcBef>
              <a:spcAft>
                <a:spcPts val="0"/>
              </a:spcAft>
              <a:defRPr/>
            </a:pPr>
            <a:endParaRPr lang="en-US"/>
          </a:p>
        </p:txBody>
      </p:sp>
      <p:sp>
        <p:nvSpPr>
          <p:cNvPr id="17" name="Freeform 16"/>
          <p:cNvSpPr/>
          <p:nvPr/>
        </p:nvSpPr>
        <p:spPr>
          <a:xfrm>
            <a:off x="3090866" y="1981200"/>
            <a:ext cx="1981200" cy="1143000"/>
          </a:xfrm>
          <a:custGeom>
            <a:avLst/>
            <a:gdLst>
              <a:gd name="connsiteX0" fmla="*/ 723931 w 2457550"/>
              <a:gd name="connsiteY0" fmla="*/ 161904 h 1806272"/>
              <a:gd name="connsiteX1" fmla="*/ 259474 w 2457550"/>
              <a:gd name="connsiteY1" fmla="*/ 176418 h 1806272"/>
              <a:gd name="connsiteX2" fmla="*/ 143360 w 2457550"/>
              <a:gd name="connsiteY2" fmla="*/ 234475 h 1806272"/>
              <a:gd name="connsiteX3" fmla="*/ 114331 w 2457550"/>
              <a:gd name="connsiteY3" fmla="*/ 278018 h 1806272"/>
              <a:gd name="connsiteX4" fmla="*/ 70788 w 2457550"/>
              <a:gd name="connsiteY4" fmla="*/ 292533 h 1806272"/>
              <a:gd name="connsiteX5" fmla="*/ 56274 w 2457550"/>
              <a:gd name="connsiteY5" fmla="*/ 336075 h 1806272"/>
              <a:gd name="connsiteX6" fmla="*/ 12731 w 2457550"/>
              <a:gd name="connsiteY6" fmla="*/ 423161 h 1806272"/>
              <a:gd name="connsiteX7" fmla="*/ 27246 w 2457550"/>
              <a:gd name="connsiteY7" fmla="*/ 597333 h 1806272"/>
              <a:gd name="connsiteX8" fmla="*/ 128846 w 2457550"/>
              <a:gd name="connsiteY8" fmla="*/ 713447 h 1806272"/>
              <a:gd name="connsiteX9" fmla="*/ 157874 w 2457550"/>
              <a:gd name="connsiteY9" fmla="*/ 815047 h 1806272"/>
              <a:gd name="connsiteX10" fmla="*/ 143360 w 2457550"/>
              <a:gd name="connsiteY10" fmla="*/ 945675 h 1806272"/>
              <a:gd name="connsiteX11" fmla="*/ 114331 w 2457550"/>
              <a:gd name="connsiteY11" fmla="*/ 989218 h 1806272"/>
              <a:gd name="connsiteX12" fmla="*/ 99817 w 2457550"/>
              <a:gd name="connsiteY12" fmla="*/ 1032761 h 1806272"/>
              <a:gd name="connsiteX13" fmla="*/ 70788 w 2457550"/>
              <a:gd name="connsiteY13" fmla="*/ 1090818 h 1806272"/>
              <a:gd name="connsiteX14" fmla="*/ 85303 w 2457550"/>
              <a:gd name="connsiteY14" fmla="*/ 1192418 h 1806272"/>
              <a:gd name="connsiteX15" fmla="*/ 128846 w 2457550"/>
              <a:gd name="connsiteY15" fmla="*/ 1235961 h 1806272"/>
              <a:gd name="connsiteX16" fmla="*/ 157874 w 2457550"/>
              <a:gd name="connsiteY16" fmla="*/ 1294018 h 1806272"/>
              <a:gd name="connsiteX17" fmla="*/ 186903 w 2457550"/>
              <a:gd name="connsiteY17" fmla="*/ 1337561 h 1806272"/>
              <a:gd name="connsiteX18" fmla="*/ 201417 w 2457550"/>
              <a:gd name="connsiteY18" fmla="*/ 1540761 h 1806272"/>
              <a:gd name="connsiteX19" fmla="*/ 215931 w 2457550"/>
              <a:gd name="connsiteY19" fmla="*/ 1613333 h 1806272"/>
              <a:gd name="connsiteX20" fmla="*/ 361074 w 2457550"/>
              <a:gd name="connsiteY20" fmla="*/ 1685904 h 1806272"/>
              <a:gd name="connsiteX21" fmla="*/ 1072274 w 2457550"/>
              <a:gd name="connsiteY21" fmla="*/ 1700418 h 1806272"/>
              <a:gd name="connsiteX22" fmla="*/ 1159360 w 2457550"/>
              <a:gd name="connsiteY22" fmla="*/ 1613333 h 1806272"/>
              <a:gd name="connsiteX23" fmla="*/ 1289988 w 2457550"/>
              <a:gd name="connsiteY23" fmla="*/ 1511733 h 1806272"/>
              <a:gd name="connsiteX24" fmla="*/ 1623817 w 2457550"/>
              <a:gd name="connsiteY24" fmla="*/ 1439161 h 1806272"/>
              <a:gd name="connsiteX25" fmla="*/ 1681874 w 2457550"/>
              <a:gd name="connsiteY25" fmla="*/ 1424647 h 1806272"/>
              <a:gd name="connsiteX26" fmla="*/ 1841531 w 2457550"/>
              <a:gd name="connsiteY26" fmla="*/ 1395618 h 1806272"/>
              <a:gd name="connsiteX27" fmla="*/ 1870560 w 2457550"/>
              <a:gd name="connsiteY27" fmla="*/ 1352075 h 1806272"/>
              <a:gd name="connsiteX28" fmla="*/ 1928617 w 2457550"/>
              <a:gd name="connsiteY28" fmla="*/ 1323047 h 1806272"/>
              <a:gd name="connsiteX29" fmla="*/ 2131817 w 2457550"/>
              <a:gd name="connsiteY29" fmla="*/ 1294018 h 1806272"/>
              <a:gd name="connsiteX30" fmla="*/ 2218903 w 2457550"/>
              <a:gd name="connsiteY30" fmla="*/ 1221447 h 1806272"/>
              <a:gd name="connsiteX31" fmla="*/ 2262446 w 2457550"/>
              <a:gd name="connsiteY31" fmla="*/ 1206933 h 1806272"/>
              <a:gd name="connsiteX32" fmla="*/ 2305988 w 2457550"/>
              <a:gd name="connsiteY32" fmla="*/ 1163390 h 1806272"/>
              <a:gd name="connsiteX33" fmla="*/ 2349531 w 2457550"/>
              <a:gd name="connsiteY33" fmla="*/ 1105333 h 1806272"/>
              <a:gd name="connsiteX34" fmla="*/ 2436617 w 2457550"/>
              <a:gd name="connsiteY34" fmla="*/ 1018247 h 1806272"/>
              <a:gd name="connsiteX35" fmla="*/ 2451131 w 2457550"/>
              <a:gd name="connsiteY35" fmla="*/ 974704 h 1806272"/>
              <a:gd name="connsiteX36" fmla="*/ 2436617 w 2457550"/>
              <a:gd name="connsiteY36" fmla="*/ 611847 h 1806272"/>
              <a:gd name="connsiteX37" fmla="*/ 2335017 w 2457550"/>
              <a:gd name="connsiteY37" fmla="*/ 437675 h 1806272"/>
              <a:gd name="connsiteX38" fmla="*/ 2233417 w 2457550"/>
              <a:gd name="connsiteY38" fmla="*/ 292533 h 1806272"/>
              <a:gd name="connsiteX39" fmla="*/ 2175360 w 2457550"/>
              <a:gd name="connsiteY39" fmla="*/ 219961 h 1806272"/>
              <a:gd name="connsiteX40" fmla="*/ 2030217 w 2457550"/>
              <a:gd name="connsiteY40" fmla="*/ 45790 h 1806272"/>
              <a:gd name="connsiteX41" fmla="*/ 1928617 w 2457550"/>
              <a:gd name="connsiteY41" fmla="*/ 2247 h 1806272"/>
              <a:gd name="connsiteX42" fmla="*/ 1652846 w 2457550"/>
              <a:gd name="connsiteY42" fmla="*/ 16761 h 1806272"/>
              <a:gd name="connsiteX43" fmla="*/ 1536731 w 2457550"/>
              <a:gd name="connsiteY43" fmla="*/ 74818 h 1806272"/>
              <a:gd name="connsiteX44" fmla="*/ 1493188 w 2457550"/>
              <a:gd name="connsiteY44" fmla="*/ 118361 h 1806272"/>
              <a:gd name="connsiteX45" fmla="*/ 1377074 w 2457550"/>
              <a:gd name="connsiteY45" fmla="*/ 161904 h 1806272"/>
              <a:gd name="connsiteX46" fmla="*/ 738446 w 2457550"/>
              <a:gd name="connsiteY46" fmla="*/ 147390 h 1806272"/>
              <a:gd name="connsiteX47" fmla="*/ 680388 w 2457550"/>
              <a:gd name="connsiteY47" fmla="*/ 176418 h 1806272"/>
              <a:gd name="connsiteX48" fmla="*/ 723931 w 2457550"/>
              <a:gd name="connsiteY48" fmla="*/ 161904 h 180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57550" h="1806272">
                <a:moveTo>
                  <a:pt x="723931" y="161904"/>
                </a:moveTo>
                <a:cubicBezTo>
                  <a:pt x="653779" y="161904"/>
                  <a:pt x="413172" y="157206"/>
                  <a:pt x="259474" y="176418"/>
                </a:cubicBezTo>
                <a:cubicBezTo>
                  <a:pt x="216535" y="181785"/>
                  <a:pt x="143360" y="234475"/>
                  <a:pt x="143360" y="234475"/>
                </a:cubicBezTo>
                <a:cubicBezTo>
                  <a:pt x="133684" y="248989"/>
                  <a:pt x="127953" y="267121"/>
                  <a:pt x="114331" y="278018"/>
                </a:cubicBezTo>
                <a:cubicBezTo>
                  <a:pt x="102384" y="287576"/>
                  <a:pt x="81606" y="281715"/>
                  <a:pt x="70788" y="292533"/>
                </a:cubicBezTo>
                <a:cubicBezTo>
                  <a:pt x="59970" y="303351"/>
                  <a:pt x="63116" y="322391"/>
                  <a:pt x="56274" y="336075"/>
                </a:cubicBezTo>
                <a:cubicBezTo>
                  <a:pt x="0" y="448625"/>
                  <a:pt x="49216" y="313711"/>
                  <a:pt x="12731" y="423161"/>
                </a:cubicBezTo>
                <a:cubicBezTo>
                  <a:pt x="17569" y="481218"/>
                  <a:pt x="11653" y="541200"/>
                  <a:pt x="27246" y="597333"/>
                </a:cubicBezTo>
                <a:cubicBezTo>
                  <a:pt x="46488" y="666605"/>
                  <a:pt x="80521" y="681230"/>
                  <a:pt x="128846" y="713447"/>
                </a:cubicBezTo>
                <a:cubicBezTo>
                  <a:pt x="135690" y="733980"/>
                  <a:pt x="157874" y="796822"/>
                  <a:pt x="157874" y="815047"/>
                </a:cubicBezTo>
                <a:cubicBezTo>
                  <a:pt x="157874" y="858858"/>
                  <a:pt x="153986" y="903172"/>
                  <a:pt x="143360" y="945675"/>
                </a:cubicBezTo>
                <a:cubicBezTo>
                  <a:pt x="139129" y="962598"/>
                  <a:pt x="124007" y="974704"/>
                  <a:pt x="114331" y="989218"/>
                </a:cubicBezTo>
                <a:cubicBezTo>
                  <a:pt x="109493" y="1003732"/>
                  <a:pt x="105844" y="1018699"/>
                  <a:pt x="99817" y="1032761"/>
                </a:cubicBezTo>
                <a:cubicBezTo>
                  <a:pt x="91294" y="1052648"/>
                  <a:pt x="72747" y="1069270"/>
                  <a:pt x="70788" y="1090818"/>
                </a:cubicBezTo>
                <a:cubicBezTo>
                  <a:pt x="67691" y="1124888"/>
                  <a:pt x="72597" y="1160654"/>
                  <a:pt x="85303" y="1192418"/>
                </a:cubicBezTo>
                <a:cubicBezTo>
                  <a:pt x="92926" y="1211476"/>
                  <a:pt x="114332" y="1221447"/>
                  <a:pt x="128846" y="1235961"/>
                </a:cubicBezTo>
                <a:cubicBezTo>
                  <a:pt x="138522" y="1255313"/>
                  <a:pt x="147139" y="1275232"/>
                  <a:pt x="157874" y="1294018"/>
                </a:cubicBezTo>
                <a:cubicBezTo>
                  <a:pt x="166529" y="1309164"/>
                  <a:pt x="183871" y="1320382"/>
                  <a:pt x="186903" y="1337561"/>
                </a:cubicBezTo>
                <a:cubicBezTo>
                  <a:pt x="198704" y="1404434"/>
                  <a:pt x="194308" y="1473228"/>
                  <a:pt x="201417" y="1540761"/>
                </a:cubicBezTo>
                <a:cubicBezTo>
                  <a:pt x="203999" y="1565295"/>
                  <a:pt x="200785" y="1593860"/>
                  <a:pt x="215931" y="1613333"/>
                </a:cubicBezTo>
                <a:cubicBezTo>
                  <a:pt x="257643" y="1666962"/>
                  <a:pt x="304604" y="1671787"/>
                  <a:pt x="361074" y="1685904"/>
                </a:cubicBezTo>
                <a:cubicBezTo>
                  <a:pt x="601806" y="1806272"/>
                  <a:pt x="519302" y="1776316"/>
                  <a:pt x="1072274" y="1700418"/>
                </a:cubicBezTo>
                <a:cubicBezTo>
                  <a:pt x="1112945" y="1694836"/>
                  <a:pt x="1159360" y="1613333"/>
                  <a:pt x="1159360" y="1613333"/>
                </a:cubicBezTo>
                <a:cubicBezTo>
                  <a:pt x="1209549" y="1487856"/>
                  <a:pt x="1152412" y="1575230"/>
                  <a:pt x="1289988" y="1511733"/>
                </a:cubicBezTo>
                <a:cubicBezTo>
                  <a:pt x="1524905" y="1403310"/>
                  <a:pt x="1155027" y="1466736"/>
                  <a:pt x="1623817" y="1439161"/>
                </a:cubicBezTo>
                <a:cubicBezTo>
                  <a:pt x="1643169" y="1434323"/>
                  <a:pt x="1662197" y="1427926"/>
                  <a:pt x="1681874" y="1424647"/>
                </a:cubicBezTo>
                <a:cubicBezTo>
                  <a:pt x="1845989" y="1397295"/>
                  <a:pt x="1748111" y="1426759"/>
                  <a:pt x="1841531" y="1395618"/>
                </a:cubicBezTo>
                <a:cubicBezTo>
                  <a:pt x="1851207" y="1381104"/>
                  <a:pt x="1857159" y="1363242"/>
                  <a:pt x="1870560" y="1352075"/>
                </a:cubicBezTo>
                <a:cubicBezTo>
                  <a:pt x="1887182" y="1338224"/>
                  <a:pt x="1908730" y="1331570"/>
                  <a:pt x="1928617" y="1323047"/>
                </a:cubicBezTo>
                <a:cubicBezTo>
                  <a:pt x="1996275" y="1294051"/>
                  <a:pt x="2049767" y="1301477"/>
                  <a:pt x="2131817" y="1294018"/>
                </a:cubicBezTo>
                <a:cubicBezTo>
                  <a:pt x="2163918" y="1261917"/>
                  <a:pt x="2178487" y="1241654"/>
                  <a:pt x="2218903" y="1221447"/>
                </a:cubicBezTo>
                <a:cubicBezTo>
                  <a:pt x="2232587" y="1214605"/>
                  <a:pt x="2247932" y="1211771"/>
                  <a:pt x="2262446" y="1206933"/>
                </a:cubicBezTo>
                <a:cubicBezTo>
                  <a:pt x="2276960" y="1192419"/>
                  <a:pt x="2292630" y="1178975"/>
                  <a:pt x="2305988" y="1163390"/>
                </a:cubicBezTo>
                <a:cubicBezTo>
                  <a:pt x="2321731" y="1145023"/>
                  <a:pt x="2332426" y="1122438"/>
                  <a:pt x="2349531" y="1105333"/>
                </a:cubicBezTo>
                <a:cubicBezTo>
                  <a:pt x="2457550" y="997314"/>
                  <a:pt x="2368204" y="1120865"/>
                  <a:pt x="2436617" y="1018247"/>
                </a:cubicBezTo>
                <a:cubicBezTo>
                  <a:pt x="2441455" y="1003733"/>
                  <a:pt x="2451131" y="990003"/>
                  <a:pt x="2451131" y="974704"/>
                </a:cubicBezTo>
                <a:cubicBezTo>
                  <a:pt x="2451131" y="853655"/>
                  <a:pt x="2454751" y="731530"/>
                  <a:pt x="2436617" y="611847"/>
                </a:cubicBezTo>
                <a:cubicBezTo>
                  <a:pt x="2426717" y="546507"/>
                  <a:pt x="2371555" y="489872"/>
                  <a:pt x="2335017" y="437675"/>
                </a:cubicBezTo>
                <a:cubicBezTo>
                  <a:pt x="2209947" y="259004"/>
                  <a:pt x="2335054" y="428048"/>
                  <a:pt x="2233417" y="292533"/>
                </a:cubicBezTo>
                <a:cubicBezTo>
                  <a:pt x="2200732" y="194477"/>
                  <a:pt x="2246061" y="300763"/>
                  <a:pt x="2175360" y="219961"/>
                </a:cubicBezTo>
                <a:cubicBezTo>
                  <a:pt x="2137083" y="176216"/>
                  <a:pt x="2091903" y="66353"/>
                  <a:pt x="2030217" y="45790"/>
                </a:cubicBezTo>
                <a:cubicBezTo>
                  <a:pt x="1966148" y="24433"/>
                  <a:pt x="2000358" y="38117"/>
                  <a:pt x="1928617" y="2247"/>
                </a:cubicBezTo>
                <a:cubicBezTo>
                  <a:pt x="1836693" y="7085"/>
                  <a:pt x="1743358" y="0"/>
                  <a:pt x="1652846" y="16761"/>
                </a:cubicBezTo>
                <a:cubicBezTo>
                  <a:pt x="1610296" y="24641"/>
                  <a:pt x="1536731" y="74818"/>
                  <a:pt x="1536731" y="74818"/>
                </a:cubicBezTo>
                <a:cubicBezTo>
                  <a:pt x="1522217" y="89332"/>
                  <a:pt x="1509891" y="106430"/>
                  <a:pt x="1493188" y="118361"/>
                </a:cubicBezTo>
                <a:cubicBezTo>
                  <a:pt x="1452318" y="147554"/>
                  <a:pt x="1423827" y="150216"/>
                  <a:pt x="1377074" y="161904"/>
                </a:cubicBezTo>
                <a:cubicBezTo>
                  <a:pt x="1164198" y="157066"/>
                  <a:pt x="951167" y="137936"/>
                  <a:pt x="738446" y="147390"/>
                </a:cubicBezTo>
                <a:cubicBezTo>
                  <a:pt x="567695" y="154979"/>
                  <a:pt x="889843" y="246240"/>
                  <a:pt x="680388" y="176418"/>
                </a:cubicBezTo>
                <a:cubicBezTo>
                  <a:pt x="715418" y="123874"/>
                  <a:pt x="794083" y="161904"/>
                  <a:pt x="723931" y="161904"/>
                </a:cubicBezTo>
                <a:close/>
              </a:path>
            </a:pathLst>
          </a:custGeom>
          <a:ln/>
        </p:spPr>
        <p:style>
          <a:lnRef idx="3">
            <a:schemeClr val="lt1"/>
          </a:lnRef>
          <a:fillRef idx="1">
            <a:schemeClr val="accent1"/>
          </a:fillRef>
          <a:effectRef idx="1">
            <a:schemeClr val="accent1"/>
          </a:effectRef>
          <a:fontRef idx="minor">
            <a:schemeClr val="lt1"/>
          </a:fontRef>
        </p:style>
        <p:txBody>
          <a:bodyPr anchor="ctr">
            <a:sp3d extrusionH="57150">
              <a:bevelT h="25400" prst="softRound"/>
            </a:sp3d>
          </a:bodyPr>
          <a:lstStyle/>
          <a:p>
            <a:pPr algn="ctr" rtl="0" fontAlgn="auto">
              <a:spcBef>
                <a:spcPts val="0"/>
              </a:spcBef>
              <a:spcAft>
                <a:spcPts val="0"/>
              </a:spcAft>
              <a:defRPr/>
            </a:pPr>
            <a:endParaRPr lang="en-US"/>
          </a:p>
        </p:txBody>
      </p:sp>
      <p:sp>
        <p:nvSpPr>
          <p:cNvPr id="18" name="Freeform 17"/>
          <p:cNvSpPr/>
          <p:nvPr/>
        </p:nvSpPr>
        <p:spPr>
          <a:xfrm>
            <a:off x="685800" y="4114800"/>
            <a:ext cx="2514600" cy="1879600"/>
          </a:xfrm>
          <a:custGeom>
            <a:avLst/>
            <a:gdLst>
              <a:gd name="connsiteX0" fmla="*/ 2540000 w 2743200"/>
              <a:gd name="connsiteY0" fmla="*/ 130628 h 2032000"/>
              <a:gd name="connsiteX1" fmla="*/ 2496457 w 2743200"/>
              <a:gd name="connsiteY1" fmla="*/ 29028 h 2032000"/>
              <a:gd name="connsiteX2" fmla="*/ 2452914 w 2743200"/>
              <a:gd name="connsiteY2" fmla="*/ 0 h 2032000"/>
              <a:gd name="connsiteX3" fmla="*/ 2148114 w 2743200"/>
              <a:gd name="connsiteY3" fmla="*/ 14514 h 2032000"/>
              <a:gd name="connsiteX4" fmla="*/ 2032000 w 2743200"/>
              <a:gd name="connsiteY4" fmla="*/ 43543 h 2032000"/>
              <a:gd name="connsiteX5" fmla="*/ 1959428 w 2743200"/>
              <a:gd name="connsiteY5" fmla="*/ 58057 h 2032000"/>
              <a:gd name="connsiteX6" fmla="*/ 1901371 w 2743200"/>
              <a:gd name="connsiteY6" fmla="*/ 72571 h 2032000"/>
              <a:gd name="connsiteX7" fmla="*/ 1857828 w 2743200"/>
              <a:gd name="connsiteY7" fmla="*/ 101600 h 2032000"/>
              <a:gd name="connsiteX8" fmla="*/ 1814285 w 2743200"/>
              <a:gd name="connsiteY8" fmla="*/ 116114 h 2032000"/>
              <a:gd name="connsiteX9" fmla="*/ 1727200 w 2743200"/>
              <a:gd name="connsiteY9" fmla="*/ 174171 h 2032000"/>
              <a:gd name="connsiteX10" fmla="*/ 1683657 w 2743200"/>
              <a:gd name="connsiteY10" fmla="*/ 217714 h 2032000"/>
              <a:gd name="connsiteX11" fmla="*/ 1625600 w 2743200"/>
              <a:gd name="connsiteY11" fmla="*/ 232228 h 2032000"/>
              <a:gd name="connsiteX12" fmla="*/ 1509485 w 2743200"/>
              <a:gd name="connsiteY12" fmla="*/ 319314 h 2032000"/>
              <a:gd name="connsiteX13" fmla="*/ 1465943 w 2743200"/>
              <a:gd name="connsiteY13" fmla="*/ 348343 h 2032000"/>
              <a:gd name="connsiteX14" fmla="*/ 1407885 w 2743200"/>
              <a:gd name="connsiteY14" fmla="*/ 391885 h 2032000"/>
              <a:gd name="connsiteX15" fmla="*/ 1291771 w 2743200"/>
              <a:gd name="connsiteY15" fmla="*/ 449943 h 2032000"/>
              <a:gd name="connsiteX16" fmla="*/ 1233714 w 2743200"/>
              <a:gd name="connsiteY16" fmla="*/ 478971 h 2032000"/>
              <a:gd name="connsiteX17" fmla="*/ 377371 w 2743200"/>
              <a:gd name="connsiteY17" fmla="*/ 508000 h 2032000"/>
              <a:gd name="connsiteX18" fmla="*/ 261257 w 2743200"/>
              <a:gd name="connsiteY18" fmla="*/ 566057 h 2032000"/>
              <a:gd name="connsiteX19" fmla="*/ 145143 w 2743200"/>
              <a:gd name="connsiteY19" fmla="*/ 638628 h 2032000"/>
              <a:gd name="connsiteX20" fmla="*/ 43543 w 2743200"/>
              <a:gd name="connsiteY20" fmla="*/ 754743 h 2032000"/>
              <a:gd name="connsiteX21" fmla="*/ 0 w 2743200"/>
              <a:gd name="connsiteY21" fmla="*/ 798285 h 2032000"/>
              <a:gd name="connsiteX22" fmla="*/ 43543 w 2743200"/>
              <a:gd name="connsiteY22" fmla="*/ 1277257 h 2032000"/>
              <a:gd name="connsiteX23" fmla="*/ 72571 w 2743200"/>
              <a:gd name="connsiteY23" fmla="*/ 1335314 h 2032000"/>
              <a:gd name="connsiteX24" fmla="*/ 87085 w 2743200"/>
              <a:gd name="connsiteY24" fmla="*/ 1465943 h 2032000"/>
              <a:gd name="connsiteX25" fmla="*/ 130628 w 2743200"/>
              <a:gd name="connsiteY25" fmla="*/ 1524000 h 2032000"/>
              <a:gd name="connsiteX26" fmla="*/ 203200 w 2743200"/>
              <a:gd name="connsiteY26" fmla="*/ 1611085 h 2032000"/>
              <a:gd name="connsiteX27" fmla="*/ 217714 w 2743200"/>
              <a:gd name="connsiteY27" fmla="*/ 1654628 h 2032000"/>
              <a:gd name="connsiteX28" fmla="*/ 232228 w 2743200"/>
              <a:gd name="connsiteY28" fmla="*/ 1886857 h 2032000"/>
              <a:gd name="connsiteX29" fmla="*/ 275771 w 2743200"/>
              <a:gd name="connsiteY29" fmla="*/ 1915885 h 2032000"/>
              <a:gd name="connsiteX30" fmla="*/ 304800 w 2743200"/>
              <a:gd name="connsiteY30" fmla="*/ 1959428 h 2032000"/>
              <a:gd name="connsiteX31" fmla="*/ 348343 w 2743200"/>
              <a:gd name="connsiteY31" fmla="*/ 1973943 h 2032000"/>
              <a:gd name="connsiteX32" fmla="*/ 391885 w 2743200"/>
              <a:gd name="connsiteY32" fmla="*/ 2002971 h 2032000"/>
              <a:gd name="connsiteX33" fmla="*/ 667657 w 2743200"/>
              <a:gd name="connsiteY33" fmla="*/ 2032000 h 2032000"/>
              <a:gd name="connsiteX34" fmla="*/ 1611085 w 2743200"/>
              <a:gd name="connsiteY34" fmla="*/ 2017485 h 2032000"/>
              <a:gd name="connsiteX35" fmla="*/ 1669143 w 2743200"/>
              <a:gd name="connsiteY35" fmla="*/ 2002971 h 2032000"/>
              <a:gd name="connsiteX36" fmla="*/ 1756228 w 2743200"/>
              <a:gd name="connsiteY36" fmla="*/ 1988457 h 2032000"/>
              <a:gd name="connsiteX37" fmla="*/ 1915885 w 2743200"/>
              <a:gd name="connsiteY37" fmla="*/ 1901371 h 2032000"/>
              <a:gd name="connsiteX38" fmla="*/ 1959428 w 2743200"/>
              <a:gd name="connsiteY38" fmla="*/ 1857828 h 2032000"/>
              <a:gd name="connsiteX39" fmla="*/ 2075543 w 2743200"/>
              <a:gd name="connsiteY39" fmla="*/ 1814285 h 2032000"/>
              <a:gd name="connsiteX40" fmla="*/ 2133600 w 2743200"/>
              <a:gd name="connsiteY40" fmla="*/ 1785257 h 2032000"/>
              <a:gd name="connsiteX41" fmla="*/ 2177143 w 2743200"/>
              <a:gd name="connsiteY41" fmla="*/ 1770743 h 2032000"/>
              <a:gd name="connsiteX42" fmla="*/ 2235200 w 2743200"/>
              <a:gd name="connsiteY42" fmla="*/ 1741714 h 2032000"/>
              <a:gd name="connsiteX43" fmla="*/ 2351314 w 2743200"/>
              <a:gd name="connsiteY43" fmla="*/ 1712685 h 2032000"/>
              <a:gd name="connsiteX44" fmla="*/ 2394857 w 2743200"/>
              <a:gd name="connsiteY44" fmla="*/ 1669143 h 2032000"/>
              <a:gd name="connsiteX45" fmla="*/ 2510971 w 2743200"/>
              <a:gd name="connsiteY45" fmla="*/ 1611085 h 2032000"/>
              <a:gd name="connsiteX46" fmla="*/ 2554514 w 2743200"/>
              <a:gd name="connsiteY46" fmla="*/ 1582057 h 2032000"/>
              <a:gd name="connsiteX47" fmla="*/ 2612571 w 2743200"/>
              <a:gd name="connsiteY47" fmla="*/ 1494971 h 2032000"/>
              <a:gd name="connsiteX48" fmla="*/ 2627085 w 2743200"/>
              <a:gd name="connsiteY48" fmla="*/ 1436914 h 2032000"/>
              <a:gd name="connsiteX49" fmla="*/ 2670628 w 2743200"/>
              <a:gd name="connsiteY49" fmla="*/ 1407885 h 2032000"/>
              <a:gd name="connsiteX50" fmla="*/ 2743200 w 2743200"/>
              <a:gd name="connsiteY50" fmla="*/ 1277257 h 2032000"/>
              <a:gd name="connsiteX51" fmla="*/ 2728685 w 2743200"/>
              <a:gd name="connsiteY51" fmla="*/ 1030514 h 2032000"/>
              <a:gd name="connsiteX52" fmla="*/ 2714171 w 2743200"/>
              <a:gd name="connsiteY52" fmla="*/ 986971 h 2032000"/>
              <a:gd name="connsiteX53" fmla="*/ 2627085 w 2743200"/>
              <a:gd name="connsiteY53" fmla="*/ 899885 h 2032000"/>
              <a:gd name="connsiteX54" fmla="*/ 2612571 w 2743200"/>
              <a:gd name="connsiteY54" fmla="*/ 856343 h 2032000"/>
              <a:gd name="connsiteX55" fmla="*/ 2627085 w 2743200"/>
              <a:gd name="connsiteY55" fmla="*/ 740228 h 2032000"/>
              <a:gd name="connsiteX56" fmla="*/ 2685143 w 2743200"/>
              <a:gd name="connsiteY56" fmla="*/ 638628 h 2032000"/>
              <a:gd name="connsiteX57" fmla="*/ 2670628 w 2743200"/>
              <a:gd name="connsiteY57" fmla="*/ 537028 h 2032000"/>
              <a:gd name="connsiteX58" fmla="*/ 2656114 w 2743200"/>
              <a:gd name="connsiteY58" fmla="*/ 493485 h 2032000"/>
              <a:gd name="connsiteX59" fmla="*/ 2612571 w 2743200"/>
              <a:gd name="connsiteY59" fmla="*/ 464457 h 2032000"/>
              <a:gd name="connsiteX60" fmla="*/ 2569028 w 2743200"/>
              <a:gd name="connsiteY60" fmla="*/ 377371 h 2032000"/>
              <a:gd name="connsiteX61" fmla="*/ 2540000 w 2743200"/>
              <a:gd name="connsiteY61" fmla="*/ 333828 h 2032000"/>
              <a:gd name="connsiteX62" fmla="*/ 2540000 w 2743200"/>
              <a:gd name="connsiteY62" fmla="*/ 130628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43200" h="2032000">
                <a:moveTo>
                  <a:pt x="2540000" y="130628"/>
                </a:moveTo>
                <a:cubicBezTo>
                  <a:pt x="2532743" y="79828"/>
                  <a:pt x="2516383" y="52939"/>
                  <a:pt x="2496457" y="29028"/>
                </a:cubicBezTo>
                <a:cubicBezTo>
                  <a:pt x="2485290" y="15627"/>
                  <a:pt x="2467428" y="9676"/>
                  <a:pt x="2452914" y="0"/>
                </a:cubicBezTo>
                <a:cubicBezTo>
                  <a:pt x="2351314" y="4838"/>
                  <a:pt x="2249530" y="6713"/>
                  <a:pt x="2148114" y="14514"/>
                </a:cubicBezTo>
                <a:cubicBezTo>
                  <a:pt x="2070832" y="20459"/>
                  <a:pt x="2092564" y="28402"/>
                  <a:pt x="2032000" y="43543"/>
                </a:cubicBezTo>
                <a:cubicBezTo>
                  <a:pt x="2008067" y="49526"/>
                  <a:pt x="1983510" y="52706"/>
                  <a:pt x="1959428" y="58057"/>
                </a:cubicBezTo>
                <a:cubicBezTo>
                  <a:pt x="1939955" y="62384"/>
                  <a:pt x="1920723" y="67733"/>
                  <a:pt x="1901371" y="72571"/>
                </a:cubicBezTo>
                <a:cubicBezTo>
                  <a:pt x="1886857" y="82247"/>
                  <a:pt x="1873430" y="93799"/>
                  <a:pt x="1857828" y="101600"/>
                </a:cubicBezTo>
                <a:cubicBezTo>
                  <a:pt x="1844144" y="108442"/>
                  <a:pt x="1827659" y="108684"/>
                  <a:pt x="1814285" y="116114"/>
                </a:cubicBezTo>
                <a:cubicBezTo>
                  <a:pt x="1783788" y="133057"/>
                  <a:pt x="1751869" y="149502"/>
                  <a:pt x="1727200" y="174171"/>
                </a:cubicBezTo>
                <a:cubicBezTo>
                  <a:pt x="1712686" y="188685"/>
                  <a:pt x="1701479" y="207530"/>
                  <a:pt x="1683657" y="217714"/>
                </a:cubicBezTo>
                <a:cubicBezTo>
                  <a:pt x="1666337" y="227611"/>
                  <a:pt x="1644952" y="227390"/>
                  <a:pt x="1625600" y="232228"/>
                </a:cubicBezTo>
                <a:cubicBezTo>
                  <a:pt x="1586895" y="261257"/>
                  <a:pt x="1549740" y="292476"/>
                  <a:pt x="1509485" y="319314"/>
                </a:cubicBezTo>
                <a:cubicBezTo>
                  <a:pt x="1494971" y="328990"/>
                  <a:pt x="1480138" y="338204"/>
                  <a:pt x="1465943" y="348343"/>
                </a:cubicBezTo>
                <a:cubicBezTo>
                  <a:pt x="1446258" y="362403"/>
                  <a:pt x="1428780" y="379696"/>
                  <a:pt x="1407885" y="391885"/>
                </a:cubicBezTo>
                <a:cubicBezTo>
                  <a:pt x="1370506" y="413689"/>
                  <a:pt x="1330476" y="430591"/>
                  <a:pt x="1291771" y="449943"/>
                </a:cubicBezTo>
                <a:cubicBezTo>
                  <a:pt x="1272419" y="459619"/>
                  <a:pt x="1255308" y="477621"/>
                  <a:pt x="1233714" y="478971"/>
                </a:cubicBezTo>
                <a:cubicBezTo>
                  <a:pt x="793796" y="506465"/>
                  <a:pt x="1079025" y="491682"/>
                  <a:pt x="377371" y="508000"/>
                </a:cubicBezTo>
                <a:lnTo>
                  <a:pt x="261257" y="566057"/>
                </a:lnTo>
                <a:cubicBezTo>
                  <a:pt x="204030" y="594670"/>
                  <a:pt x="195390" y="594662"/>
                  <a:pt x="145143" y="638628"/>
                </a:cubicBezTo>
                <a:cubicBezTo>
                  <a:pt x="63415" y="710139"/>
                  <a:pt x="109308" y="678017"/>
                  <a:pt x="43543" y="754743"/>
                </a:cubicBezTo>
                <a:cubicBezTo>
                  <a:pt x="30185" y="770328"/>
                  <a:pt x="14514" y="783771"/>
                  <a:pt x="0" y="798285"/>
                </a:cubicBezTo>
                <a:cubicBezTo>
                  <a:pt x="669" y="812339"/>
                  <a:pt x="7423" y="1205016"/>
                  <a:pt x="43543" y="1277257"/>
                </a:cubicBezTo>
                <a:lnTo>
                  <a:pt x="72571" y="1335314"/>
                </a:lnTo>
                <a:cubicBezTo>
                  <a:pt x="77409" y="1378857"/>
                  <a:pt x="74201" y="1424069"/>
                  <a:pt x="87085" y="1465943"/>
                </a:cubicBezTo>
                <a:cubicBezTo>
                  <a:pt x="94199" y="1489064"/>
                  <a:pt x="114885" y="1505633"/>
                  <a:pt x="130628" y="1524000"/>
                </a:cubicBezTo>
                <a:cubicBezTo>
                  <a:pt x="214448" y="1621790"/>
                  <a:pt x="139039" y="1514846"/>
                  <a:pt x="203200" y="1611085"/>
                </a:cubicBezTo>
                <a:cubicBezTo>
                  <a:pt x="208038" y="1625599"/>
                  <a:pt x="216112" y="1639413"/>
                  <a:pt x="217714" y="1654628"/>
                </a:cubicBezTo>
                <a:cubicBezTo>
                  <a:pt x="225833" y="1731763"/>
                  <a:pt x="215403" y="1811143"/>
                  <a:pt x="232228" y="1886857"/>
                </a:cubicBezTo>
                <a:cubicBezTo>
                  <a:pt x="236012" y="1903886"/>
                  <a:pt x="261257" y="1906209"/>
                  <a:pt x="275771" y="1915885"/>
                </a:cubicBezTo>
                <a:cubicBezTo>
                  <a:pt x="285447" y="1930399"/>
                  <a:pt x="291178" y="1948531"/>
                  <a:pt x="304800" y="1959428"/>
                </a:cubicBezTo>
                <a:cubicBezTo>
                  <a:pt x="316747" y="1968986"/>
                  <a:pt x="334659" y="1967101"/>
                  <a:pt x="348343" y="1973943"/>
                </a:cubicBezTo>
                <a:cubicBezTo>
                  <a:pt x="363945" y="1981744"/>
                  <a:pt x="375336" y="1997455"/>
                  <a:pt x="391885" y="2002971"/>
                </a:cubicBezTo>
                <a:cubicBezTo>
                  <a:pt x="444141" y="2020389"/>
                  <a:pt x="657662" y="2031231"/>
                  <a:pt x="667657" y="2032000"/>
                </a:cubicBezTo>
                <a:lnTo>
                  <a:pt x="1611085" y="2017485"/>
                </a:lnTo>
                <a:cubicBezTo>
                  <a:pt x="1631025" y="2016907"/>
                  <a:pt x="1649582" y="2006883"/>
                  <a:pt x="1669143" y="2002971"/>
                </a:cubicBezTo>
                <a:cubicBezTo>
                  <a:pt x="1698000" y="1997200"/>
                  <a:pt x="1727200" y="1993295"/>
                  <a:pt x="1756228" y="1988457"/>
                </a:cubicBezTo>
                <a:cubicBezTo>
                  <a:pt x="1789289" y="1971927"/>
                  <a:pt x="1876107" y="1934520"/>
                  <a:pt x="1915885" y="1901371"/>
                </a:cubicBezTo>
                <a:cubicBezTo>
                  <a:pt x="1931654" y="1888230"/>
                  <a:pt x="1942725" y="1869759"/>
                  <a:pt x="1959428" y="1857828"/>
                </a:cubicBezTo>
                <a:cubicBezTo>
                  <a:pt x="2018975" y="1815295"/>
                  <a:pt x="2011571" y="1838274"/>
                  <a:pt x="2075543" y="1814285"/>
                </a:cubicBezTo>
                <a:cubicBezTo>
                  <a:pt x="2095802" y="1806688"/>
                  <a:pt x="2113713" y="1793780"/>
                  <a:pt x="2133600" y="1785257"/>
                </a:cubicBezTo>
                <a:cubicBezTo>
                  <a:pt x="2147662" y="1779230"/>
                  <a:pt x="2163081" y="1776770"/>
                  <a:pt x="2177143" y="1770743"/>
                </a:cubicBezTo>
                <a:cubicBezTo>
                  <a:pt x="2197030" y="1762220"/>
                  <a:pt x="2214674" y="1748556"/>
                  <a:pt x="2235200" y="1741714"/>
                </a:cubicBezTo>
                <a:cubicBezTo>
                  <a:pt x="2273049" y="1729098"/>
                  <a:pt x="2351314" y="1712685"/>
                  <a:pt x="2351314" y="1712685"/>
                </a:cubicBezTo>
                <a:cubicBezTo>
                  <a:pt x="2365828" y="1698171"/>
                  <a:pt x="2377540" y="1680163"/>
                  <a:pt x="2394857" y="1669143"/>
                </a:cubicBezTo>
                <a:cubicBezTo>
                  <a:pt x="2431365" y="1645911"/>
                  <a:pt x="2474965" y="1635088"/>
                  <a:pt x="2510971" y="1611085"/>
                </a:cubicBezTo>
                <a:lnTo>
                  <a:pt x="2554514" y="1582057"/>
                </a:lnTo>
                <a:cubicBezTo>
                  <a:pt x="2573866" y="1553028"/>
                  <a:pt x="2604110" y="1528817"/>
                  <a:pt x="2612571" y="1494971"/>
                </a:cubicBezTo>
                <a:cubicBezTo>
                  <a:pt x="2617409" y="1475619"/>
                  <a:pt x="2616020" y="1453512"/>
                  <a:pt x="2627085" y="1436914"/>
                </a:cubicBezTo>
                <a:cubicBezTo>
                  <a:pt x="2636761" y="1422400"/>
                  <a:pt x="2656114" y="1417561"/>
                  <a:pt x="2670628" y="1407885"/>
                </a:cubicBezTo>
                <a:cubicBezTo>
                  <a:pt x="2737172" y="1308070"/>
                  <a:pt x="2717652" y="1353897"/>
                  <a:pt x="2743200" y="1277257"/>
                </a:cubicBezTo>
                <a:cubicBezTo>
                  <a:pt x="2738362" y="1195009"/>
                  <a:pt x="2736883" y="1112495"/>
                  <a:pt x="2728685" y="1030514"/>
                </a:cubicBezTo>
                <a:cubicBezTo>
                  <a:pt x="2727163" y="1015291"/>
                  <a:pt x="2723564" y="999048"/>
                  <a:pt x="2714171" y="986971"/>
                </a:cubicBezTo>
                <a:cubicBezTo>
                  <a:pt x="2688967" y="954566"/>
                  <a:pt x="2627085" y="899885"/>
                  <a:pt x="2627085" y="899885"/>
                </a:cubicBezTo>
                <a:cubicBezTo>
                  <a:pt x="2622247" y="885371"/>
                  <a:pt x="2612571" y="871642"/>
                  <a:pt x="2612571" y="856343"/>
                </a:cubicBezTo>
                <a:cubicBezTo>
                  <a:pt x="2612571" y="817337"/>
                  <a:pt x="2617625" y="778070"/>
                  <a:pt x="2627085" y="740228"/>
                </a:cubicBezTo>
                <a:cubicBezTo>
                  <a:pt x="2634451" y="710765"/>
                  <a:pt x="2667867" y="664541"/>
                  <a:pt x="2685143" y="638628"/>
                </a:cubicBezTo>
                <a:cubicBezTo>
                  <a:pt x="2680305" y="604761"/>
                  <a:pt x="2677337" y="570574"/>
                  <a:pt x="2670628" y="537028"/>
                </a:cubicBezTo>
                <a:cubicBezTo>
                  <a:pt x="2667627" y="522026"/>
                  <a:pt x="2665671" y="505432"/>
                  <a:pt x="2656114" y="493485"/>
                </a:cubicBezTo>
                <a:cubicBezTo>
                  <a:pt x="2645217" y="479864"/>
                  <a:pt x="2627085" y="474133"/>
                  <a:pt x="2612571" y="464457"/>
                </a:cubicBezTo>
                <a:cubicBezTo>
                  <a:pt x="2529381" y="339670"/>
                  <a:pt x="2629120" y="497554"/>
                  <a:pt x="2569028" y="377371"/>
                </a:cubicBezTo>
                <a:cubicBezTo>
                  <a:pt x="2561227" y="361769"/>
                  <a:pt x="2542038" y="351152"/>
                  <a:pt x="2540000" y="333828"/>
                </a:cubicBezTo>
                <a:cubicBezTo>
                  <a:pt x="2532086" y="266559"/>
                  <a:pt x="2547257" y="181428"/>
                  <a:pt x="2540000" y="130628"/>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rtl="0" fontAlgn="auto">
              <a:spcBef>
                <a:spcPts val="0"/>
              </a:spcBef>
              <a:spcAft>
                <a:spcPts val="0"/>
              </a:spcAft>
              <a:defRPr/>
            </a:pPr>
            <a:endParaRPr lang="en-US"/>
          </a:p>
        </p:txBody>
      </p:sp>
      <p:sp>
        <p:nvSpPr>
          <p:cNvPr id="19" name="Freeform 18"/>
          <p:cNvSpPr/>
          <p:nvPr/>
        </p:nvSpPr>
        <p:spPr>
          <a:xfrm>
            <a:off x="4519626" y="3048000"/>
            <a:ext cx="2838456" cy="2095512"/>
          </a:xfrm>
          <a:custGeom>
            <a:avLst/>
            <a:gdLst>
              <a:gd name="connsiteX0" fmla="*/ 2019442 w 2861271"/>
              <a:gd name="connsiteY0" fmla="*/ 29028 h 2312835"/>
              <a:gd name="connsiteX1" fmla="*/ 1903328 w 2861271"/>
              <a:gd name="connsiteY1" fmla="*/ 72571 h 2312835"/>
              <a:gd name="connsiteX2" fmla="*/ 1845271 w 2861271"/>
              <a:gd name="connsiteY2" fmla="*/ 174171 h 2312835"/>
              <a:gd name="connsiteX3" fmla="*/ 1729156 w 2861271"/>
              <a:gd name="connsiteY3" fmla="*/ 304800 h 2312835"/>
              <a:gd name="connsiteX4" fmla="*/ 1685613 w 2861271"/>
              <a:gd name="connsiteY4" fmla="*/ 333828 h 2312835"/>
              <a:gd name="connsiteX5" fmla="*/ 1235671 w 2861271"/>
              <a:gd name="connsiteY5" fmla="*/ 348342 h 2312835"/>
              <a:gd name="connsiteX6" fmla="*/ 1134071 w 2861271"/>
              <a:gd name="connsiteY6" fmla="*/ 420914 h 2312835"/>
              <a:gd name="connsiteX7" fmla="*/ 1105042 w 2861271"/>
              <a:gd name="connsiteY7" fmla="*/ 478971 h 2312835"/>
              <a:gd name="connsiteX8" fmla="*/ 1032471 w 2861271"/>
              <a:gd name="connsiteY8" fmla="*/ 566057 h 2312835"/>
              <a:gd name="connsiteX9" fmla="*/ 974413 w 2861271"/>
              <a:gd name="connsiteY9" fmla="*/ 653142 h 2312835"/>
              <a:gd name="connsiteX10" fmla="*/ 930871 w 2861271"/>
              <a:gd name="connsiteY10" fmla="*/ 711200 h 2312835"/>
              <a:gd name="connsiteX11" fmla="*/ 901842 w 2861271"/>
              <a:gd name="connsiteY11" fmla="*/ 754742 h 2312835"/>
              <a:gd name="connsiteX12" fmla="*/ 843785 w 2861271"/>
              <a:gd name="connsiteY12" fmla="*/ 783771 h 2312835"/>
              <a:gd name="connsiteX13" fmla="*/ 800242 w 2861271"/>
              <a:gd name="connsiteY13" fmla="*/ 812800 h 2312835"/>
              <a:gd name="connsiteX14" fmla="*/ 582528 w 2861271"/>
              <a:gd name="connsiteY14" fmla="*/ 856342 h 2312835"/>
              <a:gd name="connsiteX15" fmla="*/ 495442 w 2861271"/>
              <a:gd name="connsiteY15" fmla="*/ 870857 h 2312835"/>
              <a:gd name="connsiteX16" fmla="*/ 451899 w 2861271"/>
              <a:gd name="connsiteY16" fmla="*/ 899885 h 2312835"/>
              <a:gd name="connsiteX17" fmla="*/ 408356 w 2861271"/>
              <a:gd name="connsiteY17" fmla="*/ 943428 h 2312835"/>
              <a:gd name="connsiteX18" fmla="*/ 350299 w 2861271"/>
              <a:gd name="connsiteY18" fmla="*/ 972457 h 2312835"/>
              <a:gd name="connsiteX19" fmla="*/ 292242 w 2861271"/>
              <a:gd name="connsiteY19" fmla="*/ 1030514 h 2312835"/>
              <a:gd name="connsiteX20" fmla="*/ 176128 w 2861271"/>
              <a:gd name="connsiteY20" fmla="*/ 1103085 h 2312835"/>
              <a:gd name="connsiteX21" fmla="*/ 103556 w 2861271"/>
              <a:gd name="connsiteY21" fmla="*/ 1204685 h 2312835"/>
              <a:gd name="connsiteX22" fmla="*/ 60013 w 2861271"/>
              <a:gd name="connsiteY22" fmla="*/ 1291771 h 2312835"/>
              <a:gd name="connsiteX23" fmla="*/ 1956 w 2861271"/>
              <a:gd name="connsiteY23" fmla="*/ 1407885 h 2312835"/>
              <a:gd name="connsiteX24" fmla="*/ 16471 w 2861271"/>
              <a:gd name="connsiteY24" fmla="*/ 1669142 h 2312835"/>
              <a:gd name="connsiteX25" fmla="*/ 74528 w 2861271"/>
              <a:gd name="connsiteY25" fmla="*/ 1785257 h 2312835"/>
              <a:gd name="connsiteX26" fmla="*/ 89042 w 2861271"/>
              <a:gd name="connsiteY26" fmla="*/ 1872342 h 2312835"/>
              <a:gd name="connsiteX27" fmla="*/ 118071 w 2861271"/>
              <a:gd name="connsiteY27" fmla="*/ 1915885 h 2312835"/>
              <a:gd name="connsiteX28" fmla="*/ 321271 w 2861271"/>
              <a:gd name="connsiteY28" fmla="*/ 2061028 h 2312835"/>
              <a:gd name="connsiteX29" fmla="*/ 379328 w 2861271"/>
              <a:gd name="connsiteY29" fmla="*/ 2104571 h 2312835"/>
              <a:gd name="connsiteX30" fmla="*/ 422871 w 2861271"/>
              <a:gd name="connsiteY30" fmla="*/ 2148114 h 2312835"/>
              <a:gd name="connsiteX31" fmla="*/ 538985 w 2861271"/>
              <a:gd name="connsiteY31" fmla="*/ 2206171 h 2312835"/>
              <a:gd name="connsiteX32" fmla="*/ 640585 w 2861271"/>
              <a:gd name="connsiteY32" fmla="*/ 2249714 h 2312835"/>
              <a:gd name="connsiteX33" fmla="*/ 1076013 w 2861271"/>
              <a:gd name="connsiteY33" fmla="*/ 2235200 h 2312835"/>
              <a:gd name="connsiteX34" fmla="*/ 1119556 w 2861271"/>
              <a:gd name="connsiteY34" fmla="*/ 2220685 h 2312835"/>
              <a:gd name="connsiteX35" fmla="*/ 1221156 w 2861271"/>
              <a:gd name="connsiteY35" fmla="*/ 2191657 h 2312835"/>
              <a:gd name="connsiteX36" fmla="*/ 1279213 w 2861271"/>
              <a:gd name="connsiteY36" fmla="*/ 2162628 h 2312835"/>
              <a:gd name="connsiteX37" fmla="*/ 1627556 w 2861271"/>
              <a:gd name="connsiteY37" fmla="*/ 2177142 h 2312835"/>
              <a:gd name="connsiteX38" fmla="*/ 1743671 w 2861271"/>
              <a:gd name="connsiteY38" fmla="*/ 2249714 h 2312835"/>
              <a:gd name="connsiteX39" fmla="*/ 1787213 w 2861271"/>
              <a:gd name="connsiteY39" fmla="*/ 2278742 h 2312835"/>
              <a:gd name="connsiteX40" fmla="*/ 1888813 w 2861271"/>
              <a:gd name="connsiteY40" fmla="*/ 2307771 h 2312835"/>
              <a:gd name="connsiteX41" fmla="*/ 2106528 w 2861271"/>
              <a:gd name="connsiteY41" fmla="*/ 2264228 h 2312835"/>
              <a:gd name="connsiteX42" fmla="*/ 2135556 w 2861271"/>
              <a:gd name="connsiteY42" fmla="*/ 2220685 h 2312835"/>
              <a:gd name="connsiteX43" fmla="*/ 2179099 w 2861271"/>
              <a:gd name="connsiteY43" fmla="*/ 2191657 h 2312835"/>
              <a:gd name="connsiteX44" fmla="*/ 2222642 w 2861271"/>
              <a:gd name="connsiteY44" fmla="*/ 2148114 h 2312835"/>
              <a:gd name="connsiteX45" fmla="*/ 2338756 w 2861271"/>
              <a:gd name="connsiteY45" fmla="*/ 2061028 h 2312835"/>
              <a:gd name="connsiteX46" fmla="*/ 2396813 w 2861271"/>
              <a:gd name="connsiteY46" fmla="*/ 2017485 h 2312835"/>
              <a:gd name="connsiteX47" fmla="*/ 2498413 w 2861271"/>
              <a:gd name="connsiteY47" fmla="*/ 1944914 h 2312835"/>
              <a:gd name="connsiteX48" fmla="*/ 2585499 w 2861271"/>
              <a:gd name="connsiteY48" fmla="*/ 1857828 h 2312835"/>
              <a:gd name="connsiteX49" fmla="*/ 2629042 w 2861271"/>
              <a:gd name="connsiteY49" fmla="*/ 1799771 h 2312835"/>
              <a:gd name="connsiteX50" fmla="*/ 2716128 w 2861271"/>
              <a:gd name="connsiteY50" fmla="*/ 1712685 h 2312835"/>
              <a:gd name="connsiteX51" fmla="*/ 2730642 w 2861271"/>
              <a:gd name="connsiteY51" fmla="*/ 1654628 h 2312835"/>
              <a:gd name="connsiteX52" fmla="*/ 2745156 w 2861271"/>
              <a:gd name="connsiteY52" fmla="*/ 1364342 h 2312835"/>
              <a:gd name="connsiteX53" fmla="*/ 2803213 w 2861271"/>
              <a:gd name="connsiteY53" fmla="*/ 1248228 h 2312835"/>
              <a:gd name="connsiteX54" fmla="*/ 2861271 w 2861271"/>
              <a:gd name="connsiteY54" fmla="*/ 1161142 h 2312835"/>
              <a:gd name="connsiteX55" fmla="*/ 2846756 w 2861271"/>
              <a:gd name="connsiteY55" fmla="*/ 1030514 h 2312835"/>
              <a:gd name="connsiteX56" fmla="*/ 2774185 w 2861271"/>
              <a:gd name="connsiteY56" fmla="*/ 943428 h 2312835"/>
              <a:gd name="connsiteX57" fmla="*/ 2759671 w 2861271"/>
              <a:gd name="connsiteY57" fmla="*/ 899885 h 2312835"/>
              <a:gd name="connsiteX58" fmla="*/ 2701613 w 2861271"/>
              <a:gd name="connsiteY58" fmla="*/ 783771 h 2312835"/>
              <a:gd name="connsiteX59" fmla="*/ 2687099 w 2861271"/>
              <a:gd name="connsiteY59" fmla="*/ 725714 h 2312835"/>
              <a:gd name="connsiteX60" fmla="*/ 2672585 w 2861271"/>
              <a:gd name="connsiteY60" fmla="*/ 304800 h 2312835"/>
              <a:gd name="connsiteX61" fmla="*/ 2643556 w 2861271"/>
              <a:gd name="connsiteY61" fmla="*/ 261257 h 2312835"/>
              <a:gd name="connsiteX62" fmla="*/ 2600013 w 2861271"/>
              <a:gd name="connsiteY62" fmla="*/ 232228 h 2312835"/>
              <a:gd name="connsiteX63" fmla="*/ 2585499 w 2861271"/>
              <a:gd name="connsiteY63" fmla="*/ 188685 h 2312835"/>
              <a:gd name="connsiteX64" fmla="*/ 2411328 w 2861271"/>
              <a:gd name="connsiteY64" fmla="*/ 101600 h 2312835"/>
              <a:gd name="connsiteX65" fmla="*/ 2353271 w 2861271"/>
              <a:gd name="connsiteY65" fmla="*/ 72571 h 2312835"/>
              <a:gd name="connsiteX66" fmla="*/ 2309728 w 2861271"/>
              <a:gd name="connsiteY66" fmla="*/ 43542 h 2312835"/>
              <a:gd name="connsiteX67" fmla="*/ 2251671 w 2861271"/>
              <a:gd name="connsiteY67" fmla="*/ 29028 h 2312835"/>
              <a:gd name="connsiteX68" fmla="*/ 2164585 w 2861271"/>
              <a:gd name="connsiteY68" fmla="*/ 0 h 2312835"/>
              <a:gd name="connsiteX69" fmla="*/ 2062985 w 2861271"/>
              <a:gd name="connsiteY69" fmla="*/ 14514 h 2312835"/>
              <a:gd name="connsiteX70" fmla="*/ 1932356 w 2861271"/>
              <a:gd name="connsiteY70" fmla="*/ 58057 h 2312835"/>
              <a:gd name="connsiteX71" fmla="*/ 2019442 w 2861271"/>
              <a:gd name="connsiteY71" fmla="*/ 29028 h 23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861271" h="2312835">
                <a:moveTo>
                  <a:pt x="2019442" y="29028"/>
                </a:moveTo>
                <a:cubicBezTo>
                  <a:pt x="1993220" y="37769"/>
                  <a:pt x="1918517" y="61722"/>
                  <a:pt x="1903328" y="72571"/>
                </a:cubicBezTo>
                <a:cubicBezTo>
                  <a:pt x="1886255" y="84766"/>
                  <a:pt x="1852384" y="161722"/>
                  <a:pt x="1845271" y="174171"/>
                </a:cubicBezTo>
                <a:cubicBezTo>
                  <a:pt x="1818424" y="221154"/>
                  <a:pt x="1769850" y="277671"/>
                  <a:pt x="1729156" y="304800"/>
                </a:cubicBezTo>
                <a:cubicBezTo>
                  <a:pt x="1714642" y="314476"/>
                  <a:pt x="1702989" y="332295"/>
                  <a:pt x="1685613" y="333828"/>
                </a:cubicBezTo>
                <a:cubicBezTo>
                  <a:pt x="1536135" y="347017"/>
                  <a:pt x="1385652" y="343504"/>
                  <a:pt x="1235671" y="348342"/>
                </a:cubicBezTo>
                <a:cubicBezTo>
                  <a:pt x="1215275" y="361940"/>
                  <a:pt x="1146073" y="406912"/>
                  <a:pt x="1134071" y="420914"/>
                </a:cubicBezTo>
                <a:cubicBezTo>
                  <a:pt x="1119990" y="437342"/>
                  <a:pt x="1115777" y="460185"/>
                  <a:pt x="1105042" y="478971"/>
                </a:cubicBezTo>
                <a:cubicBezTo>
                  <a:pt x="1057168" y="562749"/>
                  <a:pt x="1097124" y="482932"/>
                  <a:pt x="1032471" y="566057"/>
                </a:cubicBezTo>
                <a:cubicBezTo>
                  <a:pt x="1011052" y="593596"/>
                  <a:pt x="995345" y="625231"/>
                  <a:pt x="974413" y="653142"/>
                </a:cubicBezTo>
                <a:cubicBezTo>
                  <a:pt x="959899" y="672495"/>
                  <a:pt x="944931" y="691515"/>
                  <a:pt x="930871" y="711200"/>
                </a:cubicBezTo>
                <a:cubicBezTo>
                  <a:pt x="920732" y="725395"/>
                  <a:pt x="915243" y="743575"/>
                  <a:pt x="901842" y="754742"/>
                </a:cubicBezTo>
                <a:cubicBezTo>
                  <a:pt x="885220" y="768593"/>
                  <a:pt x="862571" y="773036"/>
                  <a:pt x="843785" y="783771"/>
                </a:cubicBezTo>
                <a:cubicBezTo>
                  <a:pt x="828639" y="792426"/>
                  <a:pt x="816636" y="806839"/>
                  <a:pt x="800242" y="812800"/>
                </a:cubicBezTo>
                <a:cubicBezTo>
                  <a:pt x="723192" y="840818"/>
                  <a:pt x="661666" y="844167"/>
                  <a:pt x="582528" y="856342"/>
                </a:cubicBezTo>
                <a:cubicBezTo>
                  <a:pt x="553441" y="860817"/>
                  <a:pt x="524471" y="866019"/>
                  <a:pt x="495442" y="870857"/>
                </a:cubicBezTo>
                <a:cubicBezTo>
                  <a:pt x="480928" y="880533"/>
                  <a:pt x="465300" y="888718"/>
                  <a:pt x="451899" y="899885"/>
                </a:cubicBezTo>
                <a:cubicBezTo>
                  <a:pt x="436130" y="913026"/>
                  <a:pt x="425059" y="931497"/>
                  <a:pt x="408356" y="943428"/>
                </a:cubicBezTo>
                <a:cubicBezTo>
                  <a:pt x="390750" y="956004"/>
                  <a:pt x="367608" y="959475"/>
                  <a:pt x="350299" y="972457"/>
                </a:cubicBezTo>
                <a:cubicBezTo>
                  <a:pt x="328404" y="988878"/>
                  <a:pt x="314137" y="1014093"/>
                  <a:pt x="292242" y="1030514"/>
                </a:cubicBezTo>
                <a:cubicBezTo>
                  <a:pt x="200261" y="1099499"/>
                  <a:pt x="265231" y="1013982"/>
                  <a:pt x="176128" y="1103085"/>
                </a:cubicBezTo>
                <a:cubicBezTo>
                  <a:pt x="158125" y="1121088"/>
                  <a:pt x="120039" y="1179961"/>
                  <a:pt x="103556" y="1204685"/>
                </a:cubicBezTo>
                <a:cubicBezTo>
                  <a:pt x="74125" y="1292979"/>
                  <a:pt x="108247" y="1203342"/>
                  <a:pt x="60013" y="1291771"/>
                </a:cubicBezTo>
                <a:cubicBezTo>
                  <a:pt x="39292" y="1329760"/>
                  <a:pt x="1956" y="1407885"/>
                  <a:pt x="1956" y="1407885"/>
                </a:cubicBezTo>
                <a:cubicBezTo>
                  <a:pt x="6794" y="1494971"/>
                  <a:pt x="0" y="1583491"/>
                  <a:pt x="16471" y="1669142"/>
                </a:cubicBezTo>
                <a:cubicBezTo>
                  <a:pt x="24643" y="1711637"/>
                  <a:pt x="74528" y="1785257"/>
                  <a:pt x="74528" y="1785257"/>
                </a:cubicBezTo>
                <a:cubicBezTo>
                  <a:pt x="79366" y="1814285"/>
                  <a:pt x="79736" y="1844423"/>
                  <a:pt x="89042" y="1872342"/>
                </a:cubicBezTo>
                <a:cubicBezTo>
                  <a:pt x="94558" y="1888891"/>
                  <a:pt x="106482" y="1902847"/>
                  <a:pt x="118071" y="1915885"/>
                </a:cubicBezTo>
                <a:cubicBezTo>
                  <a:pt x="293191" y="2112896"/>
                  <a:pt x="107894" y="1900994"/>
                  <a:pt x="321271" y="2061028"/>
                </a:cubicBezTo>
                <a:cubicBezTo>
                  <a:pt x="340623" y="2075542"/>
                  <a:pt x="360961" y="2088828"/>
                  <a:pt x="379328" y="2104571"/>
                </a:cubicBezTo>
                <a:cubicBezTo>
                  <a:pt x="394913" y="2117929"/>
                  <a:pt x="405554" y="2137094"/>
                  <a:pt x="422871" y="2148114"/>
                </a:cubicBezTo>
                <a:cubicBezTo>
                  <a:pt x="459379" y="2171346"/>
                  <a:pt x="500280" y="2186819"/>
                  <a:pt x="538985" y="2206171"/>
                </a:cubicBezTo>
                <a:cubicBezTo>
                  <a:pt x="610729" y="2242043"/>
                  <a:pt x="576514" y="2228357"/>
                  <a:pt x="640585" y="2249714"/>
                </a:cubicBezTo>
                <a:cubicBezTo>
                  <a:pt x="785728" y="2244876"/>
                  <a:pt x="931056" y="2243985"/>
                  <a:pt x="1076013" y="2235200"/>
                </a:cubicBezTo>
                <a:cubicBezTo>
                  <a:pt x="1091284" y="2234274"/>
                  <a:pt x="1104845" y="2224888"/>
                  <a:pt x="1119556" y="2220685"/>
                </a:cubicBezTo>
                <a:cubicBezTo>
                  <a:pt x="1156381" y="2210163"/>
                  <a:pt x="1186357" y="2206571"/>
                  <a:pt x="1221156" y="2191657"/>
                </a:cubicBezTo>
                <a:cubicBezTo>
                  <a:pt x="1241043" y="2183134"/>
                  <a:pt x="1259861" y="2172304"/>
                  <a:pt x="1279213" y="2162628"/>
                </a:cubicBezTo>
                <a:cubicBezTo>
                  <a:pt x="1395327" y="2167466"/>
                  <a:pt x="1512002" y="2164761"/>
                  <a:pt x="1627556" y="2177142"/>
                </a:cubicBezTo>
                <a:cubicBezTo>
                  <a:pt x="1659647" y="2180580"/>
                  <a:pt x="1721526" y="2233896"/>
                  <a:pt x="1743671" y="2249714"/>
                </a:cubicBezTo>
                <a:cubicBezTo>
                  <a:pt x="1757866" y="2259853"/>
                  <a:pt x="1771611" y="2270941"/>
                  <a:pt x="1787213" y="2278742"/>
                </a:cubicBezTo>
                <a:cubicBezTo>
                  <a:pt x="1808039" y="2289155"/>
                  <a:pt x="1870205" y="2303119"/>
                  <a:pt x="1888813" y="2307771"/>
                </a:cubicBezTo>
                <a:cubicBezTo>
                  <a:pt x="1952638" y="2301969"/>
                  <a:pt x="2048200" y="2312835"/>
                  <a:pt x="2106528" y="2264228"/>
                </a:cubicBezTo>
                <a:cubicBezTo>
                  <a:pt x="2119929" y="2253061"/>
                  <a:pt x="2123221" y="2233020"/>
                  <a:pt x="2135556" y="2220685"/>
                </a:cubicBezTo>
                <a:cubicBezTo>
                  <a:pt x="2147891" y="2208350"/>
                  <a:pt x="2165698" y="2202824"/>
                  <a:pt x="2179099" y="2191657"/>
                </a:cubicBezTo>
                <a:cubicBezTo>
                  <a:pt x="2194868" y="2178516"/>
                  <a:pt x="2206755" y="2161112"/>
                  <a:pt x="2222642" y="2148114"/>
                </a:cubicBezTo>
                <a:cubicBezTo>
                  <a:pt x="2260087" y="2117477"/>
                  <a:pt x="2300051" y="2090057"/>
                  <a:pt x="2338756" y="2061028"/>
                </a:cubicBezTo>
                <a:cubicBezTo>
                  <a:pt x="2358108" y="2046514"/>
                  <a:pt x="2379708" y="2034590"/>
                  <a:pt x="2396813" y="2017485"/>
                </a:cubicBezTo>
                <a:cubicBezTo>
                  <a:pt x="2465689" y="1948610"/>
                  <a:pt x="2428907" y="1968083"/>
                  <a:pt x="2498413" y="1944914"/>
                </a:cubicBezTo>
                <a:cubicBezTo>
                  <a:pt x="2527442" y="1915885"/>
                  <a:pt x="2560867" y="1890670"/>
                  <a:pt x="2585499" y="1857828"/>
                </a:cubicBezTo>
                <a:cubicBezTo>
                  <a:pt x="2600013" y="1838476"/>
                  <a:pt x="2612859" y="1817752"/>
                  <a:pt x="2629042" y="1799771"/>
                </a:cubicBezTo>
                <a:cubicBezTo>
                  <a:pt x="2656505" y="1769257"/>
                  <a:pt x="2716128" y="1712685"/>
                  <a:pt x="2716128" y="1712685"/>
                </a:cubicBezTo>
                <a:cubicBezTo>
                  <a:pt x="2720966" y="1693333"/>
                  <a:pt x="2728985" y="1674507"/>
                  <a:pt x="2730642" y="1654628"/>
                </a:cubicBezTo>
                <a:cubicBezTo>
                  <a:pt x="2738688" y="1558080"/>
                  <a:pt x="2728125" y="1459716"/>
                  <a:pt x="2745156" y="1364342"/>
                </a:cubicBezTo>
                <a:cubicBezTo>
                  <a:pt x="2752763" y="1321743"/>
                  <a:pt x="2779209" y="1284233"/>
                  <a:pt x="2803213" y="1248228"/>
                </a:cubicBezTo>
                <a:lnTo>
                  <a:pt x="2861271" y="1161142"/>
                </a:lnTo>
                <a:cubicBezTo>
                  <a:pt x="2856433" y="1117599"/>
                  <a:pt x="2857382" y="1073017"/>
                  <a:pt x="2846756" y="1030514"/>
                </a:cubicBezTo>
                <a:cubicBezTo>
                  <a:pt x="2840020" y="1003570"/>
                  <a:pt x="2790434" y="959677"/>
                  <a:pt x="2774185" y="943428"/>
                </a:cubicBezTo>
                <a:cubicBezTo>
                  <a:pt x="2769347" y="928914"/>
                  <a:pt x="2766002" y="913813"/>
                  <a:pt x="2759671" y="899885"/>
                </a:cubicBezTo>
                <a:cubicBezTo>
                  <a:pt x="2741764" y="860491"/>
                  <a:pt x="2701613" y="783771"/>
                  <a:pt x="2701613" y="783771"/>
                </a:cubicBezTo>
                <a:cubicBezTo>
                  <a:pt x="2696775" y="764419"/>
                  <a:pt x="2688306" y="745625"/>
                  <a:pt x="2687099" y="725714"/>
                </a:cubicBezTo>
                <a:cubicBezTo>
                  <a:pt x="2678606" y="585583"/>
                  <a:pt x="2685689" y="444575"/>
                  <a:pt x="2672585" y="304800"/>
                </a:cubicBezTo>
                <a:cubicBezTo>
                  <a:pt x="2670957" y="287432"/>
                  <a:pt x="2655891" y="273592"/>
                  <a:pt x="2643556" y="261257"/>
                </a:cubicBezTo>
                <a:cubicBezTo>
                  <a:pt x="2631221" y="248922"/>
                  <a:pt x="2614527" y="241904"/>
                  <a:pt x="2600013" y="232228"/>
                </a:cubicBezTo>
                <a:cubicBezTo>
                  <a:pt x="2595175" y="217714"/>
                  <a:pt x="2596317" y="199503"/>
                  <a:pt x="2585499" y="188685"/>
                </a:cubicBezTo>
                <a:cubicBezTo>
                  <a:pt x="2502305" y="105491"/>
                  <a:pt x="2505768" y="148821"/>
                  <a:pt x="2411328" y="101600"/>
                </a:cubicBezTo>
                <a:cubicBezTo>
                  <a:pt x="2391976" y="91924"/>
                  <a:pt x="2372057" y="83306"/>
                  <a:pt x="2353271" y="72571"/>
                </a:cubicBezTo>
                <a:cubicBezTo>
                  <a:pt x="2338125" y="63916"/>
                  <a:pt x="2325762" y="50414"/>
                  <a:pt x="2309728" y="43542"/>
                </a:cubicBezTo>
                <a:cubicBezTo>
                  <a:pt x="2291393" y="35684"/>
                  <a:pt x="2270778" y="34760"/>
                  <a:pt x="2251671" y="29028"/>
                </a:cubicBezTo>
                <a:cubicBezTo>
                  <a:pt x="2222363" y="20236"/>
                  <a:pt x="2164585" y="0"/>
                  <a:pt x="2164585" y="0"/>
                </a:cubicBezTo>
                <a:cubicBezTo>
                  <a:pt x="2130718" y="4838"/>
                  <a:pt x="2094749" y="1809"/>
                  <a:pt x="2062985" y="14514"/>
                </a:cubicBezTo>
                <a:cubicBezTo>
                  <a:pt x="1902811" y="78583"/>
                  <a:pt x="2175881" y="58057"/>
                  <a:pt x="1932356" y="58057"/>
                </a:cubicBezTo>
                <a:lnTo>
                  <a:pt x="2019442" y="29028"/>
                </a:lnTo>
                <a:close/>
              </a:path>
            </a:pathLst>
          </a:custGeom>
          <a:ln/>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endParaRPr lang="en-US"/>
          </a:p>
        </p:txBody>
      </p:sp>
      <p:sp>
        <p:nvSpPr>
          <p:cNvPr id="22" name="Freeform 21"/>
          <p:cNvSpPr/>
          <p:nvPr/>
        </p:nvSpPr>
        <p:spPr>
          <a:xfrm>
            <a:off x="5603885" y="3406777"/>
            <a:ext cx="468313" cy="379413"/>
          </a:xfrm>
          <a:custGeom>
            <a:avLst/>
            <a:gdLst>
              <a:gd name="connsiteX0" fmla="*/ 290286 w 467707"/>
              <a:gd name="connsiteY0" fmla="*/ 17251 h 380108"/>
              <a:gd name="connsiteX1" fmla="*/ 246743 w 467707"/>
              <a:gd name="connsiteY1" fmla="*/ 31765 h 380108"/>
              <a:gd name="connsiteX2" fmla="*/ 174171 w 467707"/>
              <a:gd name="connsiteY2" fmla="*/ 104337 h 380108"/>
              <a:gd name="connsiteX3" fmla="*/ 130629 w 467707"/>
              <a:gd name="connsiteY3" fmla="*/ 118851 h 380108"/>
              <a:gd name="connsiteX4" fmla="*/ 0 w 467707"/>
              <a:gd name="connsiteY4" fmla="*/ 147880 h 380108"/>
              <a:gd name="connsiteX5" fmla="*/ 29029 w 467707"/>
              <a:gd name="connsiteY5" fmla="*/ 322051 h 380108"/>
              <a:gd name="connsiteX6" fmla="*/ 58057 w 467707"/>
              <a:gd name="connsiteY6" fmla="*/ 365594 h 380108"/>
              <a:gd name="connsiteX7" fmla="*/ 101600 w 467707"/>
              <a:gd name="connsiteY7" fmla="*/ 380108 h 380108"/>
              <a:gd name="connsiteX8" fmla="*/ 174171 w 467707"/>
              <a:gd name="connsiteY8" fmla="*/ 365594 h 380108"/>
              <a:gd name="connsiteX9" fmla="*/ 203200 w 467707"/>
              <a:gd name="connsiteY9" fmla="*/ 322051 h 380108"/>
              <a:gd name="connsiteX10" fmla="*/ 290286 w 467707"/>
              <a:gd name="connsiteY10" fmla="*/ 278508 h 380108"/>
              <a:gd name="connsiteX11" fmla="*/ 348343 w 467707"/>
              <a:gd name="connsiteY11" fmla="*/ 263994 h 380108"/>
              <a:gd name="connsiteX12" fmla="*/ 435429 w 467707"/>
              <a:gd name="connsiteY12" fmla="*/ 234965 h 380108"/>
              <a:gd name="connsiteX13" fmla="*/ 464457 w 467707"/>
              <a:gd name="connsiteY13" fmla="*/ 191423 h 380108"/>
              <a:gd name="connsiteX14" fmla="*/ 449943 w 467707"/>
              <a:gd name="connsiteY14" fmla="*/ 104337 h 380108"/>
              <a:gd name="connsiteX15" fmla="*/ 319314 w 467707"/>
              <a:gd name="connsiteY15" fmla="*/ 2737 h 380108"/>
              <a:gd name="connsiteX16" fmla="*/ 290286 w 467707"/>
              <a:gd name="connsiteY16" fmla="*/ 17251 h 38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707" h="380108">
                <a:moveTo>
                  <a:pt x="290286" y="17251"/>
                </a:moveTo>
                <a:cubicBezTo>
                  <a:pt x="278191" y="22089"/>
                  <a:pt x="258690" y="22208"/>
                  <a:pt x="246743" y="31765"/>
                </a:cubicBezTo>
                <a:cubicBezTo>
                  <a:pt x="149978" y="109176"/>
                  <a:pt x="290288" y="46278"/>
                  <a:pt x="174171" y="104337"/>
                </a:cubicBezTo>
                <a:cubicBezTo>
                  <a:pt x="160487" y="111179"/>
                  <a:pt x="145471" y="115140"/>
                  <a:pt x="130629" y="118851"/>
                </a:cubicBezTo>
                <a:cubicBezTo>
                  <a:pt x="87356" y="129669"/>
                  <a:pt x="43543" y="138204"/>
                  <a:pt x="0" y="147880"/>
                </a:cubicBezTo>
                <a:cubicBezTo>
                  <a:pt x="4600" y="189281"/>
                  <a:pt x="4711" y="273416"/>
                  <a:pt x="29029" y="322051"/>
                </a:cubicBezTo>
                <a:cubicBezTo>
                  <a:pt x="36830" y="337653"/>
                  <a:pt x="44436" y="354697"/>
                  <a:pt x="58057" y="365594"/>
                </a:cubicBezTo>
                <a:cubicBezTo>
                  <a:pt x="70004" y="375151"/>
                  <a:pt x="87086" y="375270"/>
                  <a:pt x="101600" y="380108"/>
                </a:cubicBezTo>
                <a:cubicBezTo>
                  <a:pt x="125790" y="375270"/>
                  <a:pt x="152752" y="377833"/>
                  <a:pt x="174171" y="365594"/>
                </a:cubicBezTo>
                <a:cubicBezTo>
                  <a:pt x="189317" y="356939"/>
                  <a:pt x="190865" y="334386"/>
                  <a:pt x="203200" y="322051"/>
                </a:cubicBezTo>
                <a:cubicBezTo>
                  <a:pt x="228643" y="296609"/>
                  <a:pt x="257235" y="287951"/>
                  <a:pt x="290286" y="278508"/>
                </a:cubicBezTo>
                <a:cubicBezTo>
                  <a:pt x="309466" y="273028"/>
                  <a:pt x="329236" y="269726"/>
                  <a:pt x="348343" y="263994"/>
                </a:cubicBezTo>
                <a:cubicBezTo>
                  <a:pt x="377651" y="255201"/>
                  <a:pt x="435429" y="234965"/>
                  <a:pt x="435429" y="234965"/>
                </a:cubicBezTo>
                <a:cubicBezTo>
                  <a:pt x="445105" y="220451"/>
                  <a:pt x="462531" y="208760"/>
                  <a:pt x="464457" y="191423"/>
                </a:cubicBezTo>
                <a:cubicBezTo>
                  <a:pt x="467707" y="162174"/>
                  <a:pt x="464771" y="129757"/>
                  <a:pt x="449943" y="104337"/>
                </a:cubicBezTo>
                <a:cubicBezTo>
                  <a:pt x="423369" y="58782"/>
                  <a:pt x="375220" y="10723"/>
                  <a:pt x="319314" y="2737"/>
                </a:cubicBezTo>
                <a:cubicBezTo>
                  <a:pt x="300156" y="0"/>
                  <a:pt x="302381" y="12413"/>
                  <a:pt x="290286" y="1725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3" name="Freeform 22"/>
          <p:cNvSpPr/>
          <p:nvPr/>
        </p:nvSpPr>
        <p:spPr>
          <a:xfrm>
            <a:off x="6256353" y="3200400"/>
            <a:ext cx="530225" cy="393700"/>
          </a:xfrm>
          <a:custGeom>
            <a:avLst/>
            <a:gdLst>
              <a:gd name="connsiteX0" fmla="*/ 295124 w 529761"/>
              <a:gd name="connsiteY0" fmla="*/ 43543 h 393087"/>
              <a:gd name="connsiteX1" fmla="*/ 237067 w 529761"/>
              <a:gd name="connsiteY1" fmla="*/ 58057 h 393087"/>
              <a:gd name="connsiteX2" fmla="*/ 179010 w 529761"/>
              <a:gd name="connsiteY2" fmla="*/ 145143 h 393087"/>
              <a:gd name="connsiteX3" fmla="*/ 135467 w 529761"/>
              <a:gd name="connsiteY3" fmla="*/ 174171 h 393087"/>
              <a:gd name="connsiteX4" fmla="*/ 106438 w 529761"/>
              <a:gd name="connsiteY4" fmla="*/ 217714 h 393087"/>
              <a:gd name="connsiteX5" fmla="*/ 19353 w 529761"/>
              <a:gd name="connsiteY5" fmla="*/ 261257 h 393087"/>
              <a:gd name="connsiteX6" fmla="*/ 4838 w 529761"/>
              <a:gd name="connsiteY6" fmla="*/ 304800 h 393087"/>
              <a:gd name="connsiteX7" fmla="*/ 48381 w 529761"/>
              <a:gd name="connsiteY7" fmla="*/ 348343 h 393087"/>
              <a:gd name="connsiteX8" fmla="*/ 135467 w 529761"/>
              <a:gd name="connsiteY8" fmla="*/ 391886 h 393087"/>
              <a:gd name="connsiteX9" fmla="*/ 295124 w 529761"/>
              <a:gd name="connsiteY9" fmla="*/ 377371 h 393087"/>
              <a:gd name="connsiteX10" fmla="*/ 324153 w 529761"/>
              <a:gd name="connsiteY10" fmla="*/ 333828 h 393087"/>
              <a:gd name="connsiteX11" fmla="*/ 440267 w 529761"/>
              <a:gd name="connsiteY11" fmla="*/ 319314 h 393087"/>
              <a:gd name="connsiteX12" fmla="*/ 483810 w 529761"/>
              <a:gd name="connsiteY12" fmla="*/ 174171 h 393087"/>
              <a:gd name="connsiteX13" fmla="*/ 440267 w 529761"/>
              <a:gd name="connsiteY13" fmla="*/ 159657 h 393087"/>
              <a:gd name="connsiteX14" fmla="*/ 396724 w 529761"/>
              <a:gd name="connsiteY14" fmla="*/ 130628 h 393087"/>
              <a:gd name="connsiteX15" fmla="*/ 367695 w 529761"/>
              <a:gd name="connsiteY15" fmla="*/ 29028 h 393087"/>
              <a:gd name="connsiteX16" fmla="*/ 324153 w 529761"/>
              <a:gd name="connsiteY16" fmla="*/ 0 h 393087"/>
              <a:gd name="connsiteX17" fmla="*/ 295124 w 529761"/>
              <a:gd name="connsiteY17" fmla="*/ 43543 h 39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9761" h="393087">
                <a:moveTo>
                  <a:pt x="295124" y="43543"/>
                </a:moveTo>
                <a:cubicBezTo>
                  <a:pt x="280610" y="53219"/>
                  <a:pt x="254387" y="48160"/>
                  <a:pt x="237067" y="58057"/>
                </a:cubicBezTo>
                <a:cubicBezTo>
                  <a:pt x="144359" y="111033"/>
                  <a:pt x="228597" y="83159"/>
                  <a:pt x="179010" y="145143"/>
                </a:cubicBezTo>
                <a:cubicBezTo>
                  <a:pt x="168113" y="158764"/>
                  <a:pt x="149981" y="164495"/>
                  <a:pt x="135467" y="174171"/>
                </a:cubicBezTo>
                <a:cubicBezTo>
                  <a:pt x="125791" y="188685"/>
                  <a:pt x="118773" y="205379"/>
                  <a:pt x="106438" y="217714"/>
                </a:cubicBezTo>
                <a:cubicBezTo>
                  <a:pt x="78301" y="245851"/>
                  <a:pt x="54768" y="249452"/>
                  <a:pt x="19353" y="261257"/>
                </a:cubicBezTo>
                <a:cubicBezTo>
                  <a:pt x="14515" y="275771"/>
                  <a:pt x="0" y="290286"/>
                  <a:pt x="4838" y="304800"/>
                </a:cubicBezTo>
                <a:cubicBezTo>
                  <a:pt x="11329" y="324273"/>
                  <a:pt x="32612" y="335202"/>
                  <a:pt x="48381" y="348343"/>
                </a:cubicBezTo>
                <a:cubicBezTo>
                  <a:pt x="85895" y="379604"/>
                  <a:pt x="91829" y="377339"/>
                  <a:pt x="135467" y="391886"/>
                </a:cubicBezTo>
                <a:cubicBezTo>
                  <a:pt x="188686" y="387048"/>
                  <a:pt x="244049" y="393087"/>
                  <a:pt x="295124" y="377371"/>
                </a:cubicBezTo>
                <a:cubicBezTo>
                  <a:pt x="311797" y="372241"/>
                  <a:pt x="307957" y="340307"/>
                  <a:pt x="324153" y="333828"/>
                </a:cubicBezTo>
                <a:cubicBezTo>
                  <a:pt x="360369" y="319342"/>
                  <a:pt x="401562" y="324152"/>
                  <a:pt x="440267" y="319314"/>
                </a:cubicBezTo>
                <a:cubicBezTo>
                  <a:pt x="469205" y="275907"/>
                  <a:pt x="529761" y="231610"/>
                  <a:pt x="483810" y="174171"/>
                </a:cubicBezTo>
                <a:cubicBezTo>
                  <a:pt x="474253" y="162224"/>
                  <a:pt x="454781" y="164495"/>
                  <a:pt x="440267" y="159657"/>
                </a:cubicBezTo>
                <a:cubicBezTo>
                  <a:pt x="425753" y="149981"/>
                  <a:pt x="407621" y="144250"/>
                  <a:pt x="396724" y="130628"/>
                </a:cubicBezTo>
                <a:cubicBezTo>
                  <a:pt x="381886" y="112080"/>
                  <a:pt x="378118" y="44663"/>
                  <a:pt x="367695" y="29028"/>
                </a:cubicBezTo>
                <a:cubicBezTo>
                  <a:pt x="358019" y="14514"/>
                  <a:pt x="338667" y="9676"/>
                  <a:pt x="324153" y="0"/>
                </a:cubicBezTo>
                <a:cubicBezTo>
                  <a:pt x="266840" y="19104"/>
                  <a:pt x="309638" y="33867"/>
                  <a:pt x="295124" y="4354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4" name="Freeform 23"/>
          <p:cNvSpPr/>
          <p:nvPr/>
        </p:nvSpPr>
        <p:spPr>
          <a:xfrm>
            <a:off x="5757875" y="3657600"/>
            <a:ext cx="600075" cy="449263"/>
          </a:xfrm>
          <a:custGeom>
            <a:avLst/>
            <a:gdLst>
              <a:gd name="connsiteX0" fmla="*/ 449943 w 601086"/>
              <a:gd name="connsiteY0" fmla="*/ 29028 h 449943"/>
              <a:gd name="connsiteX1" fmla="*/ 406400 w 601086"/>
              <a:gd name="connsiteY1" fmla="*/ 43543 h 449943"/>
              <a:gd name="connsiteX2" fmla="*/ 304800 w 601086"/>
              <a:gd name="connsiteY2" fmla="*/ 58057 h 449943"/>
              <a:gd name="connsiteX3" fmla="*/ 174171 w 601086"/>
              <a:gd name="connsiteY3" fmla="*/ 174171 h 449943"/>
              <a:gd name="connsiteX4" fmla="*/ 58057 w 601086"/>
              <a:gd name="connsiteY4" fmla="*/ 188686 h 449943"/>
              <a:gd name="connsiteX5" fmla="*/ 72571 w 601086"/>
              <a:gd name="connsiteY5" fmla="*/ 246743 h 449943"/>
              <a:gd name="connsiteX6" fmla="*/ 0 w 601086"/>
              <a:gd name="connsiteY6" fmla="*/ 304800 h 449943"/>
              <a:gd name="connsiteX7" fmla="*/ 14514 w 601086"/>
              <a:gd name="connsiteY7" fmla="*/ 362857 h 449943"/>
              <a:gd name="connsiteX8" fmla="*/ 43543 w 601086"/>
              <a:gd name="connsiteY8" fmla="*/ 406400 h 449943"/>
              <a:gd name="connsiteX9" fmla="*/ 145143 w 601086"/>
              <a:gd name="connsiteY9" fmla="*/ 449943 h 449943"/>
              <a:gd name="connsiteX10" fmla="*/ 217714 w 601086"/>
              <a:gd name="connsiteY10" fmla="*/ 435428 h 449943"/>
              <a:gd name="connsiteX11" fmla="*/ 261257 w 601086"/>
              <a:gd name="connsiteY11" fmla="*/ 348343 h 449943"/>
              <a:gd name="connsiteX12" fmla="*/ 362857 w 601086"/>
              <a:gd name="connsiteY12" fmla="*/ 333828 h 449943"/>
              <a:gd name="connsiteX13" fmla="*/ 406400 w 601086"/>
              <a:gd name="connsiteY13" fmla="*/ 304800 h 449943"/>
              <a:gd name="connsiteX14" fmla="*/ 435428 w 601086"/>
              <a:gd name="connsiteY14" fmla="*/ 261257 h 449943"/>
              <a:gd name="connsiteX15" fmla="*/ 566057 w 601086"/>
              <a:gd name="connsiteY15" fmla="*/ 232228 h 449943"/>
              <a:gd name="connsiteX16" fmla="*/ 566057 w 601086"/>
              <a:gd name="connsiteY16" fmla="*/ 116114 h 449943"/>
              <a:gd name="connsiteX17" fmla="*/ 478971 w 601086"/>
              <a:gd name="connsiteY17" fmla="*/ 87086 h 449943"/>
              <a:gd name="connsiteX18" fmla="*/ 449943 w 601086"/>
              <a:gd name="connsiteY18" fmla="*/ 43543 h 449943"/>
              <a:gd name="connsiteX19" fmla="*/ 435428 w 601086"/>
              <a:gd name="connsiteY19" fmla="*/ 0 h 449943"/>
              <a:gd name="connsiteX20" fmla="*/ 391886 w 601086"/>
              <a:gd name="connsiteY20" fmla="*/ 43543 h 449943"/>
              <a:gd name="connsiteX21" fmla="*/ 449943 w 601086"/>
              <a:gd name="connsiteY21" fmla="*/ 29028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1086" h="449943">
                <a:moveTo>
                  <a:pt x="449943" y="29028"/>
                </a:moveTo>
                <a:cubicBezTo>
                  <a:pt x="435429" y="33866"/>
                  <a:pt x="421402" y="40542"/>
                  <a:pt x="406400" y="43543"/>
                </a:cubicBezTo>
                <a:cubicBezTo>
                  <a:pt x="372854" y="50252"/>
                  <a:pt x="334921" y="41838"/>
                  <a:pt x="304800" y="58057"/>
                </a:cubicBezTo>
                <a:cubicBezTo>
                  <a:pt x="303776" y="58608"/>
                  <a:pt x="210062" y="164383"/>
                  <a:pt x="174171" y="174171"/>
                </a:cubicBezTo>
                <a:cubicBezTo>
                  <a:pt x="136540" y="184434"/>
                  <a:pt x="96762" y="183848"/>
                  <a:pt x="58057" y="188686"/>
                </a:cubicBezTo>
                <a:cubicBezTo>
                  <a:pt x="62895" y="208038"/>
                  <a:pt x="75392" y="226996"/>
                  <a:pt x="72571" y="246743"/>
                </a:cubicBezTo>
                <a:cubicBezTo>
                  <a:pt x="66006" y="292700"/>
                  <a:pt x="32947" y="293818"/>
                  <a:pt x="0" y="304800"/>
                </a:cubicBezTo>
                <a:cubicBezTo>
                  <a:pt x="4838" y="324152"/>
                  <a:pt x="6656" y="344522"/>
                  <a:pt x="14514" y="362857"/>
                </a:cubicBezTo>
                <a:cubicBezTo>
                  <a:pt x="21386" y="378891"/>
                  <a:pt x="30142" y="395233"/>
                  <a:pt x="43543" y="406400"/>
                </a:cubicBezTo>
                <a:cubicBezTo>
                  <a:pt x="67454" y="426326"/>
                  <a:pt x="114895" y="439860"/>
                  <a:pt x="145143" y="449943"/>
                </a:cubicBezTo>
                <a:cubicBezTo>
                  <a:pt x="169333" y="445105"/>
                  <a:pt x="197188" y="449112"/>
                  <a:pt x="217714" y="435428"/>
                </a:cubicBezTo>
                <a:cubicBezTo>
                  <a:pt x="291780" y="386051"/>
                  <a:pt x="162130" y="392400"/>
                  <a:pt x="261257" y="348343"/>
                </a:cubicBezTo>
                <a:cubicBezTo>
                  <a:pt x="292519" y="334449"/>
                  <a:pt x="328990" y="338666"/>
                  <a:pt x="362857" y="333828"/>
                </a:cubicBezTo>
                <a:cubicBezTo>
                  <a:pt x="377371" y="324152"/>
                  <a:pt x="394065" y="317135"/>
                  <a:pt x="406400" y="304800"/>
                </a:cubicBezTo>
                <a:cubicBezTo>
                  <a:pt x="418735" y="292465"/>
                  <a:pt x="421807" y="272154"/>
                  <a:pt x="435428" y="261257"/>
                </a:cubicBezTo>
                <a:cubicBezTo>
                  <a:pt x="454232" y="246214"/>
                  <a:pt x="565169" y="232376"/>
                  <a:pt x="566057" y="232228"/>
                </a:cubicBezTo>
                <a:cubicBezTo>
                  <a:pt x="577510" y="197868"/>
                  <a:pt x="601086" y="151143"/>
                  <a:pt x="566057" y="116114"/>
                </a:cubicBezTo>
                <a:cubicBezTo>
                  <a:pt x="544420" y="94477"/>
                  <a:pt x="478971" y="87086"/>
                  <a:pt x="478971" y="87086"/>
                </a:cubicBezTo>
                <a:cubicBezTo>
                  <a:pt x="469295" y="72572"/>
                  <a:pt x="457744" y="59145"/>
                  <a:pt x="449943" y="43543"/>
                </a:cubicBezTo>
                <a:cubicBezTo>
                  <a:pt x="443101" y="29859"/>
                  <a:pt x="450728" y="0"/>
                  <a:pt x="435428" y="0"/>
                </a:cubicBezTo>
                <a:cubicBezTo>
                  <a:pt x="414902" y="0"/>
                  <a:pt x="391886" y="43543"/>
                  <a:pt x="391886" y="43543"/>
                </a:cubicBezTo>
                <a:lnTo>
                  <a:pt x="449943" y="2902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28" name="TextBox 27"/>
          <p:cNvSpPr txBox="1">
            <a:spLocks noChangeArrowheads="1"/>
          </p:cNvSpPr>
          <p:nvPr/>
        </p:nvSpPr>
        <p:spPr bwMode="auto">
          <a:xfrm>
            <a:off x="467544" y="705470"/>
            <a:ext cx="1508125" cy="923330"/>
          </a:xfrm>
          <a:prstGeom prst="rect">
            <a:avLst/>
          </a:prstGeom>
          <a:noFill/>
          <a:ln w="9525">
            <a:noFill/>
            <a:miter lim="800000"/>
            <a:headEnd/>
            <a:tailEnd/>
          </a:ln>
        </p:spPr>
        <p:txBody>
          <a:bodyPr wrap="square">
            <a:spAutoFit/>
          </a:bodyPr>
          <a:lstStyle/>
          <a:p>
            <a:pPr algn="ctr"/>
            <a:r>
              <a:rPr lang="fa-IR" b="1" dirty="0" smtClean="0">
                <a:latin typeface="Calibri" pitchFamily="34" charset="0"/>
                <a:cs typeface="B Nazanin" pitchFamily="2" charset="-78"/>
              </a:rPr>
              <a:t>به وضعیت مساله زای  ادراک شده وارد شوید</a:t>
            </a:r>
            <a:endParaRPr lang="en-US" b="1" dirty="0">
              <a:latin typeface="Calibri" pitchFamily="34" charset="0"/>
              <a:cs typeface="B Nazanin" pitchFamily="2" charset="-78"/>
            </a:endParaRPr>
          </a:p>
        </p:txBody>
      </p:sp>
      <p:sp>
        <p:nvSpPr>
          <p:cNvPr id="29" name="TextBox 28"/>
          <p:cNvSpPr txBox="1">
            <a:spLocks noChangeArrowheads="1"/>
          </p:cNvSpPr>
          <p:nvPr/>
        </p:nvSpPr>
        <p:spPr bwMode="auto">
          <a:xfrm>
            <a:off x="2339752" y="356463"/>
            <a:ext cx="1516058" cy="1200329"/>
          </a:xfrm>
          <a:prstGeom prst="rect">
            <a:avLst/>
          </a:prstGeom>
          <a:noFill/>
          <a:ln w="9525">
            <a:noFill/>
            <a:miter lim="800000"/>
            <a:headEnd/>
            <a:tailEnd/>
          </a:ln>
        </p:spPr>
        <p:txBody>
          <a:bodyPr wrap="square">
            <a:spAutoFit/>
          </a:bodyPr>
          <a:lstStyle/>
          <a:p>
            <a:pPr algn="ctr"/>
            <a:r>
              <a:rPr lang="fa-IR" b="1" dirty="0">
                <a:latin typeface="Calibri" pitchFamily="34" charset="0"/>
                <a:cs typeface="B Nazanin" pitchFamily="2" charset="-78"/>
              </a:rPr>
              <a:t>اقدام </a:t>
            </a:r>
            <a:r>
              <a:rPr lang="fa-IR" b="1" dirty="0" smtClean="0">
                <a:latin typeface="Calibri" pitchFamily="34" charset="0"/>
                <a:cs typeface="B Nazanin" pitchFamily="2" charset="-78"/>
              </a:rPr>
              <a:t>لازم برای </a:t>
            </a:r>
            <a:r>
              <a:rPr lang="fa-IR" b="1" dirty="0">
                <a:latin typeface="Calibri" pitchFamily="34" charset="0"/>
                <a:cs typeface="B Nazanin" pitchFamily="2" charset="-78"/>
              </a:rPr>
              <a:t>بهبود وضعیت </a:t>
            </a:r>
            <a:r>
              <a:rPr lang="fa-IR" b="1" dirty="0" smtClean="0">
                <a:latin typeface="Calibri" pitchFamily="34" charset="0"/>
                <a:cs typeface="B Nazanin" pitchFamily="2" charset="-78"/>
              </a:rPr>
              <a:t>مسئله اتخاذ نمایید</a:t>
            </a:r>
            <a:endParaRPr lang="fa-IR" b="1" dirty="0">
              <a:latin typeface="Calibri" pitchFamily="34" charset="0"/>
              <a:cs typeface="B Nazanin" pitchFamily="2" charset="-78"/>
            </a:endParaRPr>
          </a:p>
        </p:txBody>
      </p:sp>
      <p:sp>
        <p:nvSpPr>
          <p:cNvPr id="30" name="TextBox 29"/>
          <p:cNvSpPr txBox="1">
            <a:spLocks noChangeArrowheads="1"/>
          </p:cNvSpPr>
          <p:nvPr/>
        </p:nvSpPr>
        <p:spPr bwMode="auto">
          <a:xfrm>
            <a:off x="5292080" y="548680"/>
            <a:ext cx="2057400" cy="923330"/>
          </a:xfrm>
          <a:prstGeom prst="rect">
            <a:avLst/>
          </a:prstGeom>
          <a:noFill/>
          <a:ln w="9525">
            <a:noFill/>
            <a:miter lim="800000"/>
            <a:headEnd/>
            <a:tailEnd/>
          </a:ln>
        </p:spPr>
        <p:txBody>
          <a:bodyPr>
            <a:spAutoFit/>
          </a:bodyPr>
          <a:lstStyle/>
          <a:p>
            <a:pPr algn="ctr"/>
            <a:r>
              <a:rPr lang="fa-IR" b="1" dirty="0">
                <a:latin typeface="Calibri" pitchFamily="34" charset="0"/>
                <a:cs typeface="B Nazanin" pitchFamily="2" charset="-78"/>
              </a:rPr>
              <a:t>تغییرات ممکن </a:t>
            </a:r>
            <a:endParaRPr lang="fa-IR" b="1" dirty="0" smtClean="0">
              <a:latin typeface="Calibri" pitchFamily="34" charset="0"/>
              <a:cs typeface="B Nazanin" pitchFamily="2" charset="-78"/>
            </a:endParaRPr>
          </a:p>
          <a:p>
            <a:pPr algn="ctr"/>
            <a:r>
              <a:rPr lang="fa-IR" b="1" dirty="0" smtClean="0">
                <a:latin typeface="Calibri" pitchFamily="34" charset="0"/>
                <a:cs typeface="B Nazanin" pitchFamily="2" charset="-78"/>
              </a:rPr>
              <a:t>و مطلوب را </a:t>
            </a:r>
          </a:p>
          <a:p>
            <a:pPr algn="ctr"/>
            <a:r>
              <a:rPr lang="fa-IR" b="1" dirty="0" smtClean="0">
                <a:latin typeface="Calibri" pitchFamily="34" charset="0"/>
                <a:cs typeface="B Nazanin" pitchFamily="2" charset="-78"/>
              </a:rPr>
              <a:t>تعریف کنید</a:t>
            </a:r>
            <a:endParaRPr lang="fa-IR" b="1" dirty="0">
              <a:latin typeface="Calibri" pitchFamily="34" charset="0"/>
              <a:cs typeface="B Nazanin" pitchFamily="2" charset="-78"/>
            </a:endParaRPr>
          </a:p>
        </p:txBody>
      </p:sp>
      <p:sp>
        <p:nvSpPr>
          <p:cNvPr id="31" name="TextBox 30"/>
          <p:cNvSpPr txBox="1">
            <a:spLocks noChangeArrowheads="1"/>
          </p:cNvSpPr>
          <p:nvPr/>
        </p:nvSpPr>
        <p:spPr bwMode="auto">
          <a:xfrm>
            <a:off x="3119438" y="2330450"/>
            <a:ext cx="1524000" cy="369888"/>
          </a:xfrm>
          <a:prstGeom prst="rect">
            <a:avLst/>
          </a:prstGeom>
          <a:noFill/>
          <a:ln w="9525">
            <a:noFill/>
            <a:miter lim="800000"/>
            <a:headEnd/>
            <a:tailEnd/>
          </a:ln>
        </p:spPr>
        <p:txBody>
          <a:bodyPr>
            <a:spAutoFit/>
          </a:bodyPr>
          <a:lstStyle/>
          <a:p>
            <a:pPr algn="ctr"/>
            <a:r>
              <a:rPr lang="fa-IR" b="1" dirty="0">
                <a:latin typeface="Calibri" pitchFamily="34" charset="0"/>
                <a:cs typeface="B Nazanin" pitchFamily="2" charset="-78"/>
              </a:rPr>
              <a:t>مقایسه 4 با 2</a:t>
            </a:r>
          </a:p>
        </p:txBody>
      </p:sp>
      <p:sp>
        <p:nvSpPr>
          <p:cNvPr id="32" name="TextBox 31"/>
          <p:cNvSpPr txBox="1">
            <a:spLocks noChangeArrowheads="1"/>
          </p:cNvSpPr>
          <p:nvPr/>
        </p:nvSpPr>
        <p:spPr bwMode="auto">
          <a:xfrm>
            <a:off x="914400" y="2579688"/>
            <a:ext cx="1524000" cy="646331"/>
          </a:xfrm>
          <a:prstGeom prst="rect">
            <a:avLst/>
          </a:prstGeom>
          <a:noFill/>
          <a:ln w="9525">
            <a:noFill/>
            <a:miter lim="800000"/>
            <a:headEnd/>
            <a:tailEnd/>
          </a:ln>
        </p:spPr>
        <p:txBody>
          <a:bodyPr>
            <a:spAutoFit/>
          </a:bodyPr>
          <a:lstStyle/>
          <a:p>
            <a:pPr algn="ctr"/>
            <a:r>
              <a:rPr lang="fa-IR" b="1" dirty="0" smtClean="0">
                <a:latin typeface="Calibri" pitchFamily="34" charset="0"/>
                <a:cs typeface="B Nazanin" pitchFamily="2" charset="-78"/>
              </a:rPr>
              <a:t>وضعیت مساله زا تشریح کنید</a:t>
            </a:r>
            <a:endParaRPr lang="fa-IR" b="1" dirty="0">
              <a:latin typeface="Calibri" pitchFamily="34" charset="0"/>
              <a:cs typeface="B Nazanin" pitchFamily="2" charset="-78"/>
            </a:endParaRPr>
          </a:p>
        </p:txBody>
      </p:sp>
      <p:sp>
        <p:nvSpPr>
          <p:cNvPr id="33" name="TextBox 32"/>
          <p:cNvSpPr txBox="1">
            <a:spLocks noChangeArrowheads="1"/>
          </p:cNvSpPr>
          <p:nvPr/>
        </p:nvSpPr>
        <p:spPr bwMode="auto">
          <a:xfrm>
            <a:off x="703518" y="4869160"/>
            <a:ext cx="2500330" cy="923330"/>
          </a:xfrm>
          <a:prstGeom prst="rect">
            <a:avLst/>
          </a:prstGeom>
          <a:noFill/>
          <a:ln w="9525">
            <a:noFill/>
            <a:miter lim="800000"/>
            <a:headEnd/>
            <a:tailEnd/>
          </a:ln>
        </p:spPr>
        <p:txBody>
          <a:bodyPr wrap="square">
            <a:spAutoFit/>
          </a:bodyPr>
          <a:lstStyle/>
          <a:p>
            <a:pPr algn="ctr"/>
            <a:r>
              <a:rPr lang="fa-IR" b="1" dirty="0" smtClean="0">
                <a:latin typeface="Calibri" pitchFamily="34" charset="0"/>
                <a:cs typeface="B Nazanin" pitchFamily="2" charset="-78"/>
              </a:rPr>
              <a:t>تعاریف بنیادین از سیستم های مرتبط فعالیت هدفمند را فرموله کنید</a:t>
            </a:r>
            <a:endParaRPr lang="en-US" b="1" dirty="0">
              <a:latin typeface="Calibri" pitchFamily="34" charset="0"/>
              <a:cs typeface="B Nazanin" pitchFamily="2" charset="-78"/>
            </a:endParaRPr>
          </a:p>
        </p:txBody>
      </p:sp>
      <p:sp>
        <p:nvSpPr>
          <p:cNvPr id="34" name="TextBox 33"/>
          <p:cNvSpPr txBox="1">
            <a:spLocks noChangeArrowheads="1"/>
          </p:cNvSpPr>
          <p:nvPr/>
        </p:nvSpPr>
        <p:spPr bwMode="auto">
          <a:xfrm>
            <a:off x="4572000" y="4077306"/>
            <a:ext cx="2500330" cy="923330"/>
          </a:xfrm>
          <a:prstGeom prst="rect">
            <a:avLst/>
          </a:prstGeom>
          <a:noFill/>
          <a:ln w="9525">
            <a:noFill/>
            <a:miter lim="800000"/>
            <a:headEnd/>
            <a:tailEnd/>
          </a:ln>
        </p:spPr>
        <p:txBody>
          <a:bodyPr wrap="square">
            <a:spAutoFit/>
          </a:bodyPr>
          <a:lstStyle/>
          <a:p>
            <a:pPr algn="ctr"/>
            <a:r>
              <a:rPr lang="fa-IR" b="1" dirty="0" smtClean="0">
                <a:latin typeface="Calibri" pitchFamily="34" charset="0"/>
                <a:cs typeface="B Nazanin" pitchFamily="2" charset="-78"/>
              </a:rPr>
              <a:t>برای سیستم های بیان شده در تعاریف بنیادین مدلهای مفهومی ایجاد کنید</a:t>
            </a:r>
            <a:endParaRPr lang="en-US" b="1" dirty="0">
              <a:latin typeface="Calibri" pitchFamily="34" charset="0"/>
              <a:cs typeface="B Nazanin" pitchFamily="2" charset="-78"/>
            </a:endParaRPr>
          </a:p>
        </p:txBody>
      </p:sp>
      <p:sp>
        <p:nvSpPr>
          <p:cNvPr id="31782" name="TextBox 36"/>
          <p:cNvSpPr txBox="1">
            <a:spLocks noChangeArrowheads="1"/>
          </p:cNvSpPr>
          <p:nvPr/>
        </p:nvSpPr>
        <p:spPr bwMode="auto">
          <a:xfrm>
            <a:off x="857224" y="6078700"/>
            <a:ext cx="7572428" cy="400110"/>
          </a:xfrm>
          <a:prstGeom prst="rect">
            <a:avLst/>
          </a:prstGeom>
          <a:noFill/>
          <a:ln w="9525">
            <a:noFill/>
            <a:miter lim="800000"/>
            <a:headEnd/>
            <a:tailEnd/>
          </a:ln>
        </p:spPr>
        <p:txBody>
          <a:bodyPr wrap="square">
            <a:spAutoFit/>
          </a:bodyPr>
          <a:lstStyle/>
          <a:p>
            <a:pPr algn="ctr"/>
            <a:r>
              <a:rPr lang="fa-IR" sz="2000" dirty="0" smtClean="0">
                <a:cs typeface="B Titr" pitchFamily="2" charset="-78"/>
              </a:rPr>
              <a:t>هفت مرحله بنیادی در </a:t>
            </a:r>
            <a:r>
              <a:rPr lang="en-US" sz="2000" b="1" dirty="0" smtClean="0">
                <a:cs typeface="B Titr" pitchFamily="2" charset="-78"/>
              </a:rPr>
              <a:t>SSM</a:t>
            </a:r>
          </a:p>
        </p:txBody>
      </p:sp>
      <p:sp>
        <p:nvSpPr>
          <p:cNvPr id="70" name="Freeform 69"/>
          <p:cNvSpPr/>
          <p:nvPr/>
        </p:nvSpPr>
        <p:spPr>
          <a:xfrm>
            <a:off x="217488" y="2286000"/>
            <a:ext cx="8477250" cy="2220913"/>
          </a:xfrm>
          <a:custGeom>
            <a:avLst/>
            <a:gdLst>
              <a:gd name="connsiteX0" fmla="*/ 0 w 8476343"/>
              <a:gd name="connsiteY0" fmla="*/ 2627010 h 2627010"/>
              <a:gd name="connsiteX1" fmla="*/ 116115 w 8476343"/>
              <a:gd name="connsiteY1" fmla="*/ 2612495 h 2627010"/>
              <a:gd name="connsiteX2" fmla="*/ 217715 w 8476343"/>
              <a:gd name="connsiteY2" fmla="*/ 2568953 h 2627010"/>
              <a:gd name="connsiteX3" fmla="*/ 348343 w 8476343"/>
              <a:gd name="connsiteY3" fmla="*/ 2467353 h 2627010"/>
              <a:gd name="connsiteX4" fmla="*/ 391886 w 8476343"/>
              <a:gd name="connsiteY4" fmla="*/ 2438324 h 2627010"/>
              <a:gd name="connsiteX5" fmla="*/ 449943 w 8476343"/>
              <a:gd name="connsiteY5" fmla="*/ 2409295 h 2627010"/>
              <a:gd name="connsiteX6" fmla="*/ 551543 w 8476343"/>
              <a:gd name="connsiteY6" fmla="*/ 2365753 h 2627010"/>
              <a:gd name="connsiteX7" fmla="*/ 653143 w 8476343"/>
              <a:gd name="connsiteY7" fmla="*/ 2307695 h 2627010"/>
              <a:gd name="connsiteX8" fmla="*/ 754743 w 8476343"/>
              <a:gd name="connsiteY8" fmla="*/ 2235124 h 2627010"/>
              <a:gd name="connsiteX9" fmla="*/ 812800 w 8476343"/>
              <a:gd name="connsiteY9" fmla="*/ 2206095 h 2627010"/>
              <a:gd name="connsiteX10" fmla="*/ 899886 w 8476343"/>
              <a:gd name="connsiteY10" fmla="*/ 2191581 h 2627010"/>
              <a:gd name="connsiteX11" fmla="*/ 1074057 w 8476343"/>
              <a:gd name="connsiteY11" fmla="*/ 2119010 h 2627010"/>
              <a:gd name="connsiteX12" fmla="*/ 1190172 w 8476343"/>
              <a:gd name="connsiteY12" fmla="*/ 2089981 h 2627010"/>
              <a:gd name="connsiteX13" fmla="*/ 1248229 w 8476343"/>
              <a:gd name="connsiteY13" fmla="*/ 2075467 h 2627010"/>
              <a:gd name="connsiteX14" fmla="*/ 1451429 w 8476343"/>
              <a:gd name="connsiteY14" fmla="*/ 2002895 h 2627010"/>
              <a:gd name="connsiteX15" fmla="*/ 1582057 w 8476343"/>
              <a:gd name="connsiteY15" fmla="*/ 1959353 h 2627010"/>
              <a:gd name="connsiteX16" fmla="*/ 1712686 w 8476343"/>
              <a:gd name="connsiteY16" fmla="*/ 1944838 h 2627010"/>
              <a:gd name="connsiteX17" fmla="*/ 1828800 w 8476343"/>
              <a:gd name="connsiteY17" fmla="*/ 1915810 h 2627010"/>
              <a:gd name="connsiteX18" fmla="*/ 1930400 w 8476343"/>
              <a:gd name="connsiteY18" fmla="*/ 1886781 h 2627010"/>
              <a:gd name="connsiteX19" fmla="*/ 1988457 w 8476343"/>
              <a:gd name="connsiteY19" fmla="*/ 1843238 h 2627010"/>
              <a:gd name="connsiteX20" fmla="*/ 2307772 w 8476343"/>
              <a:gd name="connsiteY20" fmla="*/ 1799695 h 2627010"/>
              <a:gd name="connsiteX21" fmla="*/ 2510972 w 8476343"/>
              <a:gd name="connsiteY21" fmla="*/ 1770667 h 2627010"/>
              <a:gd name="connsiteX22" fmla="*/ 2627086 w 8476343"/>
              <a:gd name="connsiteY22" fmla="*/ 1741638 h 2627010"/>
              <a:gd name="connsiteX23" fmla="*/ 2670629 w 8476343"/>
              <a:gd name="connsiteY23" fmla="*/ 1727124 h 2627010"/>
              <a:gd name="connsiteX24" fmla="*/ 2888343 w 8476343"/>
              <a:gd name="connsiteY24" fmla="*/ 1712610 h 2627010"/>
              <a:gd name="connsiteX25" fmla="*/ 3193143 w 8476343"/>
              <a:gd name="connsiteY25" fmla="*/ 1683581 h 2627010"/>
              <a:gd name="connsiteX26" fmla="*/ 3251200 w 8476343"/>
              <a:gd name="connsiteY26" fmla="*/ 1669067 h 2627010"/>
              <a:gd name="connsiteX27" fmla="*/ 3439886 w 8476343"/>
              <a:gd name="connsiteY27" fmla="*/ 1654553 h 2627010"/>
              <a:gd name="connsiteX28" fmla="*/ 3643086 w 8476343"/>
              <a:gd name="connsiteY28" fmla="*/ 1567467 h 2627010"/>
              <a:gd name="connsiteX29" fmla="*/ 3701143 w 8476343"/>
              <a:gd name="connsiteY29" fmla="*/ 1538438 h 2627010"/>
              <a:gd name="connsiteX30" fmla="*/ 3759200 w 8476343"/>
              <a:gd name="connsiteY30" fmla="*/ 1494895 h 2627010"/>
              <a:gd name="connsiteX31" fmla="*/ 3817257 w 8476343"/>
              <a:gd name="connsiteY31" fmla="*/ 1465867 h 2627010"/>
              <a:gd name="connsiteX32" fmla="*/ 3860800 w 8476343"/>
              <a:gd name="connsiteY32" fmla="*/ 1436838 h 2627010"/>
              <a:gd name="connsiteX33" fmla="*/ 3976915 w 8476343"/>
              <a:gd name="connsiteY33" fmla="*/ 1378781 h 2627010"/>
              <a:gd name="connsiteX34" fmla="*/ 4093029 w 8476343"/>
              <a:gd name="connsiteY34" fmla="*/ 1320724 h 2627010"/>
              <a:gd name="connsiteX35" fmla="*/ 4151086 w 8476343"/>
              <a:gd name="connsiteY35" fmla="*/ 1277181 h 2627010"/>
              <a:gd name="connsiteX36" fmla="*/ 4267200 w 8476343"/>
              <a:gd name="connsiteY36" fmla="*/ 1219124 h 2627010"/>
              <a:gd name="connsiteX37" fmla="*/ 4310743 w 8476343"/>
              <a:gd name="connsiteY37" fmla="*/ 1190095 h 2627010"/>
              <a:gd name="connsiteX38" fmla="*/ 4426857 w 8476343"/>
              <a:gd name="connsiteY38" fmla="*/ 1117524 h 2627010"/>
              <a:gd name="connsiteX39" fmla="*/ 4659086 w 8476343"/>
              <a:gd name="connsiteY39" fmla="*/ 1015924 h 2627010"/>
              <a:gd name="connsiteX40" fmla="*/ 4717143 w 8476343"/>
              <a:gd name="connsiteY40" fmla="*/ 986895 h 2627010"/>
              <a:gd name="connsiteX41" fmla="*/ 4891315 w 8476343"/>
              <a:gd name="connsiteY41" fmla="*/ 856267 h 2627010"/>
              <a:gd name="connsiteX42" fmla="*/ 4949372 w 8476343"/>
              <a:gd name="connsiteY42" fmla="*/ 812724 h 2627010"/>
              <a:gd name="connsiteX43" fmla="*/ 5123543 w 8476343"/>
              <a:gd name="connsiteY43" fmla="*/ 667581 h 2627010"/>
              <a:gd name="connsiteX44" fmla="*/ 5167086 w 8476343"/>
              <a:gd name="connsiteY44" fmla="*/ 638553 h 2627010"/>
              <a:gd name="connsiteX45" fmla="*/ 5225143 w 8476343"/>
              <a:gd name="connsiteY45" fmla="*/ 609524 h 2627010"/>
              <a:gd name="connsiteX46" fmla="*/ 5283200 w 8476343"/>
              <a:gd name="connsiteY46" fmla="*/ 551467 h 2627010"/>
              <a:gd name="connsiteX47" fmla="*/ 5428343 w 8476343"/>
              <a:gd name="connsiteY47" fmla="*/ 478895 h 2627010"/>
              <a:gd name="connsiteX48" fmla="*/ 5544457 w 8476343"/>
              <a:gd name="connsiteY48" fmla="*/ 420838 h 2627010"/>
              <a:gd name="connsiteX49" fmla="*/ 5646057 w 8476343"/>
              <a:gd name="connsiteY49" fmla="*/ 377295 h 2627010"/>
              <a:gd name="connsiteX50" fmla="*/ 5820229 w 8476343"/>
              <a:gd name="connsiteY50" fmla="*/ 333753 h 2627010"/>
              <a:gd name="connsiteX51" fmla="*/ 5863772 w 8476343"/>
              <a:gd name="connsiteY51" fmla="*/ 304724 h 2627010"/>
              <a:gd name="connsiteX52" fmla="*/ 6008915 w 8476343"/>
              <a:gd name="connsiteY52" fmla="*/ 246667 h 2627010"/>
              <a:gd name="connsiteX53" fmla="*/ 6125029 w 8476343"/>
              <a:gd name="connsiteY53" fmla="*/ 217638 h 2627010"/>
              <a:gd name="connsiteX54" fmla="*/ 6444343 w 8476343"/>
              <a:gd name="connsiteY54" fmla="*/ 174095 h 2627010"/>
              <a:gd name="connsiteX55" fmla="*/ 8476343 w 8476343"/>
              <a:gd name="connsiteY55" fmla="*/ 159581 h 262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476343" h="2627010">
                <a:moveTo>
                  <a:pt x="0" y="2627010"/>
                </a:moveTo>
                <a:cubicBezTo>
                  <a:pt x="38705" y="2622172"/>
                  <a:pt x="77738" y="2619473"/>
                  <a:pt x="116115" y="2612495"/>
                </a:cubicBezTo>
                <a:cubicBezTo>
                  <a:pt x="149673" y="2606393"/>
                  <a:pt x="189122" y="2583249"/>
                  <a:pt x="217715" y="2568953"/>
                </a:cubicBezTo>
                <a:cubicBezTo>
                  <a:pt x="285927" y="2500739"/>
                  <a:pt x="244177" y="2536797"/>
                  <a:pt x="348343" y="2467353"/>
                </a:cubicBezTo>
                <a:cubicBezTo>
                  <a:pt x="362857" y="2457677"/>
                  <a:pt x="376284" y="2446125"/>
                  <a:pt x="391886" y="2438324"/>
                </a:cubicBezTo>
                <a:cubicBezTo>
                  <a:pt x="411238" y="2428648"/>
                  <a:pt x="431157" y="2420030"/>
                  <a:pt x="449943" y="2409295"/>
                </a:cubicBezTo>
                <a:cubicBezTo>
                  <a:pt x="527901" y="2364748"/>
                  <a:pt x="456189" y="2389591"/>
                  <a:pt x="551543" y="2365753"/>
                </a:cubicBezTo>
                <a:cubicBezTo>
                  <a:pt x="608242" y="2337403"/>
                  <a:pt x="605272" y="2341889"/>
                  <a:pt x="653143" y="2307695"/>
                </a:cubicBezTo>
                <a:cubicBezTo>
                  <a:pt x="684289" y="2285448"/>
                  <a:pt x="720543" y="2254667"/>
                  <a:pt x="754743" y="2235124"/>
                </a:cubicBezTo>
                <a:cubicBezTo>
                  <a:pt x="773529" y="2224389"/>
                  <a:pt x="792076" y="2212312"/>
                  <a:pt x="812800" y="2206095"/>
                </a:cubicBezTo>
                <a:cubicBezTo>
                  <a:pt x="840988" y="2197639"/>
                  <a:pt x="870857" y="2196419"/>
                  <a:pt x="899886" y="2191581"/>
                </a:cubicBezTo>
                <a:cubicBezTo>
                  <a:pt x="986558" y="2148245"/>
                  <a:pt x="982375" y="2145205"/>
                  <a:pt x="1074057" y="2119010"/>
                </a:cubicBezTo>
                <a:cubicBezTo>
                  <a:pt x="1112418" y="2108050"/>
                  <a:pt x="1151467" y="2099657"/>
                  <a:pt x="1190172" y="2089981"/>
                </a:cubicBezTo>
                <a:lnTo>
                  <a:pt x="1248229" y="2075467"/>
                </a:lnTo>
                <a:cubicBezTo>
                  <a:pt x="1379004" y="1988284"/>
                  <a:pt x="1288136" y="2030111"/>
                  <a:pt x="1451429" y="2002895"/>
                </a:cubicBezTo>
                <a:cubicBezTo>
                  <a:pt x="1660941" y="1967976"/>
                  <a:pt x="1326163" y="2014188"/>
                  <a:pt x="1582057" y="1959353"/>
                </a:cubicBezTo>
                <a:cubicBezTo>
                  <a:pt x="1624895" y="1950173"/>
                  <a:pt x="1669143" y="1949676"/>
                  <a:pt x="1712686" y="1944838"/>
                </a:cubicBezTo>
                <a:cubicBezTo>
                  <a:pt x="1751391" y="1935162"/>
                  <a:pt x="1790952" y="1928427"/>
                  <a:pt x="1828800" y="1915810"/>
                </a:cubicBezTo>
                <a:cubicBezTo>
                  <a:pt x="1891267" y="1894987"/>
                  <a:pt x="1857500" y="1905006"/>
                  <a:pt x="1930400" y="1886781"/>
                </a:cubicBezTo>
                <a:cubicBezTo>
                  <a:pt x="1949752" y="1872267"/>
                  <a:pt x="1965508" y="1850888"/>
                  <a:pt x="1988457" y="1843238"/>
                </a:cubicBezTo>
                <a:cubicBezTo>
                  <a:pt x="2068039" y="1816711"/>
                  <a:pt x="2225295" y="1807193"/>
                  <a:pt x="2307772" y="1799695"/>
                </a:cubicBezTo>
                <a:cubicBezTo>
                  <a:pt x="2467157" y="1759849"/>
                  <a:pt x="2213973" y="1820167"/>
                  <a:pt x="2510972" y="1770667"/>
                </a:cubicBezTo>
                <a:cubicBezTo>
                  <a:pt x="2550325" y="1764108"/>
                  <a:pt x="2589237" y="1754254"/>
                  <a:pt x="2627086" y="1741638"/>
                </a:cubicBezTo>
                <a:cubicBezTo>
                  <a:pt x="2641600" y="1736800"/>
                  <a:pt x="2655423" y="1728814"/>
                  <a:pt x="2670629" y="1727124"/>
                </a:cubicBezTo>
                <a:cubicBezTo>
                  <a:pt x="2742917" y="1719092"/>
                  <a:pt x="2815772" y="1717448"/>
                  <a:pt x="2888343" y="1712610"/>
                </a:cubicBezTo>
                <a:cubicBezTo>
                  <a:pt x="3021703" y="1668155"/>
                  <a:pt x="2876286" y="1712386"/>
                  <a:pt x="3193143" y="1683581"/>
                </a:cubicBezTo>
                <a:cubicBezTo>
                  <a:pt x="3213009" y="1681775"/>
                  <a:pt x="3231389" y="1671398"/>
                  <a:pt x="3251200" y="1669067"/>
                </a:cubicBezTo>
                <a:cubicBezTo>
                  <a:pt x="3313849" y="1661697"/>
                  <a:pt x="3376991" y="1659391"/>
                  <a:pt x="3439886" y="1654553"/>
                </a:cubicBezTo>
                <a:cubicBezTo>
                  <a:pt x="3550419" y="1626918"/>
                  <a:pt x="3480103" y="1648958"/>
                  <a:pt x="3643086" y="1567467"/>
                </a:cubicBezTo>
                <a:cubicBezTo>
                  <a:pt x="3662438" y="1557791"/>
                  <a:pt x="3683834" y="1551420"/>
                  <a:pt x="3701143" y="1538438"/>
                </a:cubicBezTo>
                <a:cubicBezTo>
                  <a:pt x="3720495" y="1523924"/>
                  <a:pt x="3738687" y="1507716"/>
                  <a:pt x="3759200" y="1494895"/>
                </a:cubicBezTo>
                <a:cubicBezTo>
                  <a:pt x="3777548" y="1483428"/>
                  <a:pt x="3798471" y="1476602"/>
                  <a:pt x="3817257" y="1465867"/>
                </a:cubicBezTo>
                <a:cubicBezTo>
                  <a:pt x="3832403" y="1457212"/>
                  <a:pt x="3845486" y="1445191"/>
                  <a:pt x="3860800" y="1436838"/>
                </a:cubicBezTo>
                <a:cubicBezTo>
                  <a:pt x="3898790" y="1416116"/>
                  <a:pt x="3938210" y="1398133"/>
                  <a:pt x="3976915" y="1378781"/>
                </a:cubicBezTo>
                <a:lnTo>
                  <a:pt x="4093029" y="1320724"/>
                </a:lnTo>
                <a:cubicBezTo>
                  <a:pt x="4112381" y="1306210"/>
                  <a:pt x="4130191" y="1289370"/>
                  <a:pt x="4151086" y="1277181"/>
                </a:cubicBezTo>
                <a:cubicBezTo>
                  <a:pt x="4188464" y="1255377"/>
                  <a:pt x="4231195" y="1243128"/>
                  <a:pt x="4267200" y="1219124"/>
                </a:cubicBezTo>
                <a:cubicBezTo>
                  <a:pt x="4281714" y="1209448"/>
                  <a:pt x="4296548" y="1200234"/>
                  <a:pt x="4310743" y="1190095"/>
                </a:cubicBezTo>
                <a:cubicBezTo>
                  <a:pt x="4366321" y="1150397"/>
                  <a:pt x="4364864" y="1142322"/>
                  <a:pt x="4426857" y="1117524"/>
                </a:cubicBezTo>
                <a:cubicBezTo>
                  <a:pt x="4657531" y="1025253"/>
                  <a:pt x="4323460" y="1183737"/>
                  <a:pt x="4659086" y="1015924"/>
                </a:cubicBezTo>
                <a:cubicBezTo>
                  <a:pt x="4678438" y="1006248"/>
                  <a:pt x="4699834" y="999877"/>
                  <a:pt x="4717143" y="986895"/>
                </a:cubicBezTo>
                <a:lnTo>
                  <a:pt x="4891315" y="856267"/>
                </a:lnTo>
                <a:cubicBezTo>
                  <a:pt x="4910667" y="841753"/>
                  <a:pt x="4932267" y="829829"/>
                  <a:pt x="4949372" y="812724"/>
                </a:cubicBezTo>
                <a:cubicBezTo>
                  <a:pt x="5022118" y="739978"/>
                  <a:pt x="5020043" y="736579"/>
                  <a:pt x="5123543" y="667581"/>
                </a:cubicBezTo>
                <a:cubicBezTo>
                  <a:pt x="5138057" y="657905"/>
                  <a:pt x="5151940" y="647208"/>
                  <a:pt x="5167086" y="638553"/>
                </a:cubicBezTo>
                <a:cubicBezTo>
                  <a:pt x="5185872" y="627818"/>
                  <a:pt x="5207834" y="622506"/>
                  <a:pt x="5225143" y="609524"/>
                </a:cubicBezTo>
                <a:cubicBezTo>
                  <a:pt x="5247038" y="593103"/>
                  <a:pt x="5260178" y="566267"/>
                  <a:pt x="5283200" y="551467"/>
                </a:cubicBezTo>
                <a:cubicBezTo>
                  <a:pt x="5328701" y="522216"/>
                  <a:pt x="5379962" y="503086"/>
                  <a:pt x="5428343" y="478895"/>
                </a:cubicBezTo>
                <a:lnTo>
                  <a:pt x="5544457" y="420838"/>
                </a:lnTo>
                <a:cubicBezTo>
                  <a:pt x="5579945" y="403094"/>
                  <a:pt x="5607623" y="385836"/>
                  <a:pt x="5646057" y="377295"/>
                </a:cubicBezTo>
                <a:cubicBezTo>
                  <a:pt x="5821975" y="338201"/>
                  <a:pt x="5644244" y="392413"/>
                  <a:pt x="5820229" y="333753"/>
                </a:cubicBezTo>
                <a:cubicBezTo>
                  <a:pt x="5834743" y="324077"/>
                  <a:pt x="5848626" y="313379"/>
                  <a:pt x="5863772" y="304724"/>
                </a:cubicBezTo>
                <a:cubicBezTo>
                  <a:pt x="5915162" y="275358"/>
                  <a:pt x="5949436" y="263661"/>
                  <a:pt x="6008915" y="246667"/>
                </a:cubicBezTo>
                <a:cubicBezTo>
                  <a:pt x="6047276" y="235707"/>
                  <a:pt x="6085676" y="224197"/>
                  <a:pt x="6125029" y="217638"/>
                </a:cubicBezTo>
                <a:cubicBezTo>
                  <a:pt x="6308224" y="187105"/>
                  <a:pt x="6247044" y="223419"/>
                  <a:pt x="6444343" y="174095"/>
                </a:cubicBezTo>
                <a:cubicBezTo>
                  <a:pt x="7140736" y="0"/>
                  <a:pt x="6482452" y="159581"/>
                  <a:pt x="8476343" y="159581"/>
                </a:cubicBezTo>
              </a:path>
            </a:pathLst>
          </a:custGeom>
          <a:ln>
            <a:prstDash val="dash"/>
          </a:ln>
        </p:spPr>
        <p:style>
          <a:lnRef idx="2">
            <a:schemeClr val="dk1"/>
          </a:lnRef>
          <a:fillRef idx="0">
            <a:schemeClr val="dk1"/>
          </a:fillRef>
          <a:effectRef idx="1">
            <a:schemeClr val="dk1"/>
          </a:effectRef>
          <a:fontRef idx="minor">
            <a:schemeClr val="tx1"/>
          </a:fontRef>
        </p:style>
        <p:txBody>
          <a:bodyPr anchor="ctr"/>
          <a:lstStyle/>
          <a:p>
            <a:pPr algn="ctr" rtl="0" fontAlgn="auto">
              <a:spcBef>
                <a:spcPts val="0"/>
              </a:spcBef>
              <a:spcAft>
                <a:spcPts val="0"/>
              </a:spcAft>
              <a:defRPr/>
            </a:pPr>
            <a:endParaRPr lang="en-US"/>
          </a:p>
        </p:txBody>
      </p:sp>
      <p:sp>
        <p:nvSpPr>
          <p:cNvPr id="71" name="TextBox 70"/>
          <p:cNvSpPr txBox="1">
            <a:spLocks noChangeArrowheads="1"/>
          </p:cNvSpPr>
          <p:nvPr/>
        </p:nvSpPr>
        <p:spPr bwMode="auto">
          <a:xfrm>
            <a:off x="7391400" y="1885950"/>
            <a:ext cx="1346200" cy="396875"/>
          </a:xfrm>
          <a:prstGeom prst="rect">
            <a:avLst/>
          </a:prstGeom>
          <a:noFill/>
          <a:ln w="9525">
            <a:noFill/>
            <a:miter lim="800000"/>
            <a:headEnd/>
            <a:tailEnd/>
          </a:ln>
        </p:spPr>
        <p:txBody>
          <a:bodyPr>
            <a:spAutoFit/>
          </a:bodyPr>
          <a:lstStyle/>
          <a:p>
            <a:pPr algn="ctr"/>
            <a:r>
              <a:rPr lang="fa-IR" sz="2000" b="1">
                <a:latin typeface="Calibri" pitchFamily="34" charset="0"/>
                <a:cs typeface="B Homa" pitchFamily="2" charset="-78"/>
              </a:rPr>
              <a:t>جهان واقعی</a:t>
            </a:r>
            <a:endParaRPr lang="en-US" sz="2000" b="1">
              <a:latin typeface="Calibri" pitchFamily="34" charset="0"/>
              <a:cs typeface="B Homa" pitchFamily="2" charset="-78"/>
            </a:endParaRPr>
          </a:p>
        </p:txBody>
      </p:sp>
      <p:sp>
        <p:nvSpPr>
          <p:cNvPr id="72" name="TextBox 71"/>
          <p:cNvSpPr txBox="1">
            <a:spLocks noChangeArrowheads="1"/>
          </p:cNvSpPr>
          <p:nvPr/>
        </p:nvSpPr>
        <p:spPr bwMode="auto">
          <a:xfrm>
            <a:off x="7264400" y="2514600"/>
            <a:ext cx="1651000" cy="1015663"/>
          </a:xfrm>
          <a:prstGeom prst="rect">
            <a:avLst/>
          </a:prstGeom>
          <a:noFill/>
          <a:ln w="9525">
            <a:noFill/>
            <a:miter lim="800000"/>
            <a:headEnd/>
            <a:tailEnd/>
          </a:ln>
        </p:spPr>
        <p:txBody>
          <a:bodyPr>
            <a:spAutoFit/>
          </a:bodyPr>
          <a:lstStyle/>
          <a:p>
            <a:pPr algn="ctr"/>
            <a:r>
              <a:rPr lang="fa-IR" sz="2000" b="1" dirty="0">
                <a:latin typeface="Calibri" pitchFamily="34" charset="0"/>
                <a:cs typeface="B Homa" pitchFamily="2" charset="-78"/>
              </a:rPr>
              <a:t>تفکر </a:t>
            </a:r>
            <a:r>
              <a:rPr lang="fa-IR" sz="2000" b="1" dirty="0" smtClean="0">
                <a:latin typeface="Calibri" pitchFamily="34" charset="0"/>
                <a:cs typeface="B Homa" pitchFamily="2" charset="-78"/>
              </a:rPr>
              <a:t>سیستمی درباره جهان واقعی</a:t>
            </a:r>
            <a:endParaRPr lang="en-US" sz="2000" b="1" dirty="0">
              <a:latin typeface="Calibri" pitchFamily="34" charset="0"/>
              <a:cs typeface="B Homa" pitchFamily="2" charset="-78"/>
            </a:endParaRPr>
          </a:p>
        </p:txBody>
      </p:sp>
      <p:sp>
        <p:nvSpPr>
          <p:cNvPr id="38" name="Oval 37"/>
          <p:cNvSpPr/>
          <p:nvPr/>
        </p:nvSpPr>
        <p:spPr>
          <a:xfrm>
            <a:off x="1886744" y="1031776"/>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b="1" dirty="0">
                <a:solidFill>
                  <a:schemeClr val="tx1"/>
                </a:solidFill>
                <a:cs typeface="B Homa" pitchFamily="2" charset="-78"/>
              </a:rPr>
              <a:t>1</a:t>
            </a:r>
            <a:endParaRPr lang="en-US" b="1" dirty="0">
              <a:solidFill>
                <a:schemeClr val="tx1"/>
              </a:solidFill>
              <a:cs typeface="B Homa" pitchFamily="2" charset="-78"/>
            </a:endParaRPr>
          </a:p>
        </p:txBody>
      </p:sp>
      <p:sp>
        <p:nvSpPr>
          <p:cNvPr id="39" name="Oval 38"/>
          <p:cNvSpPr/>
          <p:nvPr/>
        </p:nvSpPr>
        <p:spPr>
          <a:xfrm>
            <a:off x="2362200" y="28956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b="1" dirty="0">
                <a:solidFill>
                  <a:schemeClr val="tx1"/>
                </a:solidFill>
                <a:cs typeface="B Homa" pitchFamily="2" charset="-78"/>
              </a:rPr>
              <a:t>2</a:t>
            </a:r>
            <a:endParaRPr lang="en-US" b="1" dirty="0">
              <a:solidFill>
                <a:schemeClr val="tx1"/>
              </a:solidFill>
              <a:cs typeface="B Homa" pitchFamily="2" charset="-78"/>
            </a:endParaRPr>
          </a:p>
        </p:txBody>
      </p:sp>
      <p:sp>
        <p:nvSpPr>
          <p:cNvPr id="40" name="Oval 39"/>
          <p:cNvSpPr/>
          <p:nvPr/>
        </p:nvSpPr>
        <p:spPr>
          <a:xfrm>
            <a:off x="2555776" y="4437112"/>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b="1" dirty="0">
                <a:solidFill>
                  <a:schemeClr val="tx1"/>
                </a:solidFill>
                <a:cs typeface="B Homa" pitchFamily="2" charset="-78"/>
              </a:rPr>
              <a:t>3</a:t>
            </a:r>
            <a:endParaRPr lang="en-US" b="1" dirty="0">
              <a:solidFill>
                <a:schemeClr val="tx1"/>
              </a:solidFill>
              <a:cs typeface="B Homa" pitchFamily="2" charset="-78"/>
            </a:endParaRPr>
          </a:p>
        </p:txBody>
      </p:sp>
      <p:sp>
        <p:nvSpPr>
          <p:cNvPr id="41" name="Oval 40"/>
          <p:cNvSpPr/>
          <p:nvPr/>
        </p:nvSpPr>
        <p:spPr>
          <a:xfrm>
            <a:off x="6691330" y="3643314"/>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b="1" dirty="0">
                <a:solidFill>
                  <a:schemeClr val="tx1"/>
                </a:solidFill>
                <a:cs typeface="B Homa" pitchFamily="2" charset="-78"/>
              </a:rPr>
              <a:t>4</a:t>
            </a:r>
            <a:endParaRPr lang="en-US" b="1" dirty="0">
              <a:solidFill>
                <a:schemeClr val="tx1"/>
              </a:solidFill>
              <a:cs typeface="B Homa" pitchFamily="2" charset="-78"/>
            </a:endParaRPr>
          </a:p>
        </p:txBody>
      </p:sp>
      <p:sp>
        <p:nvSpPr>
          <p:cNvPr id="44" name="Oval 43"/>
          <p:cNvSpPr/>
          <p:nvPr/>
        </p:nvSpPr>
        <p:spPr>
          <a:xfrm>
            <a:off x="4405314" y="2143116"/>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b="1" dirty="0">
                <a:solidFill>
                  <a:schemeClr val="tx1"/>
                </a:solidFill>
                <a:cs typeface="B Homa" pitchFamily="2" charset="-78"/>
              </a:rPr>
              <a:t>5</a:t>
            </a:r>
            <a:endParaRPr lang="en-US" b="1" dirty="0">
              <a:solidFill>
                <a:schemeClr val="tx1"/>
              </a:solidFill>
              <a:cs typeface="B Homa" pitchFamily="2" charset="-78"/>
            </a:endParaRPr>
          </a:p>
        </p:txBody>
      </p:sp>
      <p:sp>
        <p:nvSpPr>
          <p:cNvPr id="45" name="Oval 44"/>
          <p:cNvSpPr/>
          <p:nvPr/>
        </p:nvSpPr>
        <p:spPr>
          <a:xfrm>
            <a:off x="3708400" y="836613"/>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b="1" dirty="0">
                <a:solidFill>
                  <a:schemeClr val="tx1"/>
                </a:solidFill>
                <a:cs typeface="B Homa" pitchFamily="2" charset="-78"/>
              </a:rPr>
              <a:t>7</a:t>
            </a:r>
            <a:endParaRPr lang="en-US" b="1" dirty="0">
              <a:solidFill>
                <a:schemeClr val="tx1"/>
              </a:solidFill>
              <a:cs typeface="B Homa" pitchFamily="2" charset="-78"/>
            </a:endParaRPr>
          </a:p>
        </p:txBody>
      </p:sp>
      <p:sp>
        <p:nvSpPr>
          <p:cNvPr id="46" name="Oval 45"/>
          <p:cNvSpPr/>
          <p:nvPr/>
        </p:nvSpPr>
        <p:spPr>
          <a:xfrm>
            <a:off x="6948488" y="90805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r>
              <a:rPr lang="fa-IR" b="1" dirty="0">
                <a:solidFill>
                  <a:schemeClr val="tx1"/>
                </a:solidFill>
                <a:cs typeface="B Homa" pitchFamily="2" charset="-78"/>
              </a:rPr>
              <a:t>6</a:t>
            </a:r>
            <a:endParaRPr lang="en-US" b="1" dirty="0">
              <a:solidFill>
                <a:schemeClr val="tx1"/>
              </a:solidFill>
              <a:cs typeface="B Homa" pitchFamily="2" charset="-78"/>
            </a:endParaRPr>
          </a:p>
        </p:txBody>
      </p:sp>
      <p:cxnSp>
        <p:nvCxnSpPr>
          <p:cNvPr id="50" name="Straight Arrow Connector 49"/>
          <p:cNvCxnSpPr/>
          <p:nvPr/>
        </p:nvCxnSpPr>
        <p:spPr>
          <a:xfrm flipV="1">
            <a:off x="4214810" y="785794"/>
            <a:ext cx="1352076" cy="7135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1360701" y="1853953"/>
            <a:ext cx="800285" cy="2356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flipV="1">
            <a:off x="4857752" y="1571612"/>
            <a:ext cx="1071570" cy="6429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flipH="1">
            <a:off x="1321571" y="3964785"/>
            <a:ext cx="642942" cy="2857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19" idx="15"/>
          </p:cNvCxnSpPr>
          <p:nvPr/>
        </p:nvCxnSpPr>
        <p:spPr>
          <a:xfrm>
            <a:off x="4000496" y="3143248"/>
            <a:ext cx="1010622" cy="6937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9" idx="24"/>
          </p:cNvCxnSpPr>
          <p:nvPr/>
        </p:nvCxnSpPr>
        <p:spPr>
          <a:xfrm flipH="1">
            <a:off x="3143240" y="4560303"/>
            <a:ext cx="1392726" cy="38689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0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0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0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2000"/>
                                        <p:tgtEl>
                                          <p:spTgt spid="7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2000"/>
                                        <p:tgtEl>
                                          <p:spTgt spid="7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2000"/>
                                        <p:tgtEl>
                                          <p:spTgt spid="7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20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2000"/>
                                        <p:tgtEl>
                                          <p:spTgt spid="4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2000"/>
                                        <p:tgtEl>
                                          <p:spTgt spid="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2000"/>
                                        <p:tgtEl>
                                          <p:spTgt spid="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20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2000"/>
                                        <p:tgtEl>
                                          <p:spTgt spid="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p:bldP spid="30" grpId="0"/>
      <p:bldP spid="31" grpId="0"/>
      <p:bldP spid="32" grpId="0"/>
      <p:bldP spid="33" grpId="0"/>
      <p:bldP spid="34" grpId="0"/>
      <p:bldP spid="70" grpId="0" animBg="1"/>
      <p:bldP spid="71" grpId="0"/>
      <p:bldP spid="72" grpId="0"/>
      <p:bldP spid="38" grpId="0" animBg="1"/>
      <p:bldP spid="39" grpId="0" animBg="1"/>
      <p:bldP spid="40" grpId="0" animBg="1"/>
      <p:bldP spid="41" grpId="0" animBg="1"/>
      <p:bldP spid="44" grpId="0" animBg="1"/>
      <p:bldP spid="45" grpId="0" animBg="1"/>
      <p:bldP spid="4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6559735"/>
              </p:ext>
            </p:extLst>
          </p:nvPr>
        </p:nvGraphicFramePr>
        <p:xfrm>
          <a:off x="490538" y="533402"/>
          <a:ext cx="8162925" cy="5956933"/>
        </p:xfrm>
        <a:graphic>
          <a:graphicData uri="http://schemas.openxmlformats.org/drawingml/2006/table">
            <a:tbl>
              <a:tblPr rtl="1" firstRow="1" firstCol="1" bandRow="1">
                <a:tableStyleId>{5C22544A-7EE6-4342-B048-85BDC9FD1C3A}</a:tableStyleId>
              </a:tblPr>
              <a:tblGrid>
                <a:gridCol w="1799805"/>
                <a:gridCol w="3243458"/>
                <a:gridCol w="3119662"/>
              </a:tblGrid>
              <a:tr h="357503">
                <a:tc>
                  <a:txBody>
                    <a:bodyPr/>
                    <a:lstStyle/>
                    <a:p>
                      <a:pPr algn="ctr" rtl="1">
                        <a:lnSpc>
                          <a:spcPct val="125000"/>
                        </a:lnSpc>
                        <a:spcAft>
                          <a:spcPts val="0"/>
                        </a:spcAft>
                      </a:pPr>
                      <a:r>
                        <a:rPr lang="ar-SA" sz="1400" b="1" kern="1200" dirty="0">
                          <a:solidFill>
                            <a:schemeClr val="lt1"/>
                          </a:solidFill>
                          <a:effectLst/>
                          <a:latin typeface="+mn-lt"/>
                          <a:ea typeface="+mn-ea"/>
                          <a:cs typeface="B Nazanin" pitchFamily="2" charset="-78"/>
                        </a:rPr>
                        <a:t>متغیرها</a:t>
                      </a:r>
                      <a:endParaRPr lang="en-US" sz="1400" b="1" kern="1200" dirty="0">
                        <a:solidFill>
                          <a:schemeClr val="lt1"/>
                        </a:solidFill>
                        <a:effectLst/>
                        <a:latin typeface="+mn-lt"/>
                        <a:ea typeface="+mn-ea"/>
                        <a:cs typeface="B Nazanin" pitchFamily="2" charset="-78"/>
                      </a:endParaRPr>
                    </a:p>
                  </a:txBody>
                  <a:tcPr marL="68580" marR="68580" marT="0" marB="0"/>
                </a:tc>
                <a:tc>
                  <a:txBody>
                    <a:bodyPr/>
                    <a:lstStyle/>
                    <a:p>
                      <a:pPr algn="ctr" rtl="1">
                        <a:lnSpc>
                          <a:spcPct val="125000"/>
                        </a:lnSpc>
                        <a:spcAft>
                          <a:spcPts val="0"/>
                        </a:spcAft>
                      </a:pPr>
                      <a:r>
                        <a:rPr lang="ar-SA" sz="1400" b="1" kern="1200" dirty="0">
                          <a:solidFill>
                            <a:schemeClr val="lt1"/>
                          </a:solidFill>
                          <a:effectLst/>
                          <a:latin typeface="+mn-lt"/>
                          <a:ea typeface="+mn-ea"/>
                          <a:cs typeface="B Nazanin" pitchFamily="2" charset="-78"/>
                        </a:rPr>
                        <a:t>سناریوی سوم</a:t>
                      </a:r>
                      <a:endParaRPr lang="en-US" sz="1400" b="1" kern="1200" dirty="0">
                        <a:solidFill>
                          <a:schemeClr val="lt1"/>
                        </a:solidFill>
                        <a:effectLst/>
                        <a:latin typeface="+mn-lt"/>
                        <a:ea typeface="+mn-ea"/>
                        <a:cs typeface="B Nazanin" pitchFamily="2" charset="-78"/>
                      </a:endParaRPr>
                    </a:p>
                  </a:txBody>
                  <a:tcPr marL="68580" marR="68580" marT="0" marB="0"/>
                </a:tc>
                <a:tc>
                  <a:txBody>
                    <a:bodyPr/>
                    <a:lstStyle/>
                    <a:p>
                      <a:pPr algn="ctr" rtl="1">
                        <a:lnSpc>
                          <a:spcPct val="125000"/>
                        </a:lnSpc>
                        <a:spcAft>
                          <a:spcPts val="0"/>
                        </a:spcAft>
                      </a:pPr>
                      <a:r>
                        <a:rPr lang="ar-SA" sz="1400" b="1" kern="1200" dirty="0">
                          <a:solidFill>
                            <a:schemeClr val="lt1"/>
                          </a:solidFill>
                          <a:effectLst/>
                          <a:latin typeface="+mn-lt"/>
                          <a:ea typeface="+mn-ea"/>
                          <a:cs typeface="B Nazanin" pitchFamily="2" charset="-78"/>
                        </a:rPr>
                        <a:t>سناریوی چهارم</a:t>
                      </a:r>
                      <a:endParaRPr lang="en-US" sz="1400" b="1" kern="1200" dirty="0">
                        <a:solidFill>
                          <a:schemeClr val="lt1"/>
                        </a:solidFill>
                        <a:effectLst/>
                        <a:latin typeface="+mn-lt"/>
                        <a:ea typeface="+mn-ea"/>
                        <a:cs typeface="B Nazanin" pitchFamily="2" charset="-78"/>
                      </a:endParaRPr>
                    </a:p>
                  </a:txBody>
                  <a:tcPr marL="68580" marR="68580" marT="0" marB="0"/>
                </a:tc>
              </a:tr>
              <a:tr h="605005">
                <a:tc>
                  <a:txBody>
                    <a:bodyPr/>
                    <a:lstStyle/>
                    <a:p>
                      <a:pPr algn="ctr" rtl="1">
                        <a:lnSpc>
                          <a:spcPct val="125000"/>
                        </a:lnSpc>
                        <a:spcAft>
                          <a:spcPts val="0"/>
                        </a:spcAft>
                      </a:pPr>
                      <a:r>
                        <a:rPr lang="ar-SA" sz="1400" b="1" kern="1200" dirty="0">
                          <a:solidFill>
                            <a:schemeClr val="lt1"/>
                          </a:solidFill>
                          <a:effectLst/>
                          <a:latin typeface="+mn-lt"/>
                          <a:ea typeface="+mn-ea"/>
                          <a:cs typeface="B Nazanin" pitchFamily="2" charset="-78"/>
                        </a:rPr>
                        <a:t>عوامل کنترلی در مبارزه با مواد مخدر سنتی</a:t>
                      </a:r>
                      <a:endParaRPr lang="en-US" sz="1400" b="1" kern="1200" dirty="0">
                        <a:solidFill>
                          <a:schemeClr val="lt1"/>
                        </a:solidFill>
                        <a:effectLst/>
                        <a:latin typeface="+mn-lt"/>
                        <a:ea typeface="+mn-ea"/>
                        <a:cs typeface="B Nazanin" pitchFamily="2" charset="-78"/>
                      </a:endParaRPr>
                    </a:p>
                  </a:txBody>
                  <a:tcPr marL="68580" marR="68580" marT="0" marB="0" anchor="ctr"/>
                </a:tc>
                <a:tc>
                  <a:txBody>
                    <a:bodyPr/>
                    <a:lstStyle/>
                    <a:p>
                      <a:pPr algn="ctr" rtl="1">
                        <a:lnSpc>
                          <a:spcPct val="125000"/>
                        </a:lnSpc>
                        <a:spcAft>
                          <a:spcPts val="0"/>
                        </a:spcAft>
                      </a:pPr>
                      <a:r>
                        <a:rPr lang="ar-SA" sz="1600" dirty="0">
                          <a:effectLst/>
                          <a:cs typeface="B Nazanin" pitchFamily="2" charset="-78"/>
                        </a:rPr>
                        <a:t>بالا</a:t>
                      </a:r>
                      <a:endParaRPr lang="en-US" sz="1600" dirty="0">
                        <a:effectLst/>
                        <a:latin typeface="Times New Roman"/>
                        <a:ea typeface="Calibri"/>
                        <a:cs typeface="B Nazanin" pitchFamily="2" charset="-78"/>
                      </a:endParaRPr>
                    </a:p>
                  </a:txBody>
                  <a:tcPr marL="68580" marR="68580" marT="0" marB="0"/>
                </a:tc>
                <a:tc>
                  <a:txBody>
                    <a:bodyPr/>
                    <a:lstStyle/>
                    <a:p>
                      <a:pPr algn="ctr" rtl="1">
                        <a:lnSpc>
                          <a:spcPct val="125000"/>
                        </a:lnSpc>
                        <a:spcAft>
                          <a:spcPts val="0"/>
                        </a:spcAft>
                      </a:pPr>
                      <a:r>
                        <a:rPr lang="ar-SA" sz="1600">
                          <a:effectLst/>
                          <a:cs typeface="B Nazanin" pitchFamily="2" charset="-78"/>
                        </a:rPr>
                        <a:t>بالا</a:t>
                      </a:r>
                      <a:endParaRPr lang="en-US" sz="1600">
                        <a:effectLst/>
                        <a:latin typeface="Times New Roman"/>
                        <a:ea typeface="Calibri"/>
                        <a:cs typeface="B Nazanin" pitchFamily="2" charset="-78"/>
                      </a:endParaRPr>
                    </a:p>
                  </a:txBody>
                  <a:tcPr marL="68580" marR="68580" marT="0" marB="0"/>
                </a:tc>
              </a:tr>
              <a:tr h="605005">
                <a:tc>
                  <a:txBody>
                    <a:bodyPr/>
                    <a:lstStyle/>
                    <a:p>
                      <a:pPr algn="ctr" rtl="1">
                        <a:lnSpc>
                          <a:spcPct val="125000"/>
                        </a:lnSpc>
                        <a:spcAft>
                          <a:spcPts val="0"/>
                        </a:spcAft>
                      </a:pPr>
                      <a:r>
                        <a:rPr lang="ar-SA" sz="1400" b="1" kern="1200" dirty="0">
                          <a:solidFill>
                            <a:schemeClr val="lt1"/>
                          </a:solidFill>
                          <a:effectLst/>
                          <a:latin typeface="+mn-lt"/>
                          <a:ea typeface="+mn-ea"/>
                          <a:cs typeface="B Nazanin" pitchFamily="2" charset="-78"/>
                        </a:rPr>
                        <a:t>عوامل کنترلی در م</a:t>
                      </a:r>
                      <a:r>
                        <a:rPr lang="fa-IR" sz="1400" b="1" kern="1200" dirty="0">
                          <a:solidFill>
                            <a:schemeClr val="lt1"/>
                          </a:solidFill>
                          <a:effectLst/>
                          <a:latin typeface="+mn-lt"/>
                          <a:ea typeface="+mn-ea"/>
                          <a:cs typeface="B Nazanin" pitchFamily="2" charset="-78"/>
                        </a:rPr>
                        <a:t>ب</a:t>
                      </a:r>
                      <a:r>
                        <a:rPr lang="ar-SA" sz="1400" b="1" kern="1200" dirty="0">
                          <a:solidFill>
                            <a:schemeClr val="lt1"/>
                          </a:solidFill>
                          <a:effectLst/>
                          <a:latin typeface="+mn-lt"/>
                          <a:ea typeface="+mn-ea"/>
                          <a:cs typeface="B Nazanin" pitchFamily="2" charset="-78"/>
                        </a:rPr>
                        <a:t>ارزه با مواد مخدر صنعتی</a:t>
                      </a:r>
                      <a:endParaRPr lang="en-US" sz="1400" b="1" kern="1200" dirty="0">
                        <a:solidFill>
                          <a:schemeClr val="lt1"/>
                        </a:solidFill>
                        <a:effectLst/>
                        <a:latin typeface="+mn-lt"/>
                        <a:ea typeface="+mn-ea"/>
                        <a:cs typeface="B Nazanin" pitchFamily="2" charset="-78"/>
                      </a:endParaRPr>
                    </a:p>
                  </a:txBody>
                  <a:tcPr marL="68580" marR="68580" marT="0" marB="0" anchor="ctr"/>
                </a:tc>
                <a:tc>
                  <a:txBody>
                    <a:bodyPr/>
                    <a:lstStyle/>
                    <a:p>
                      <a:pPr algn="ctr" rtl="1">
                        <a:lnSpc>
                          <a:spcPct val="125000"/>
                        </a:lnSpc>
                        <a:spcAft>
                          <a:spcPts val="0"/>
                        </a:spcAft>
                      </a:pPr>
                      <a:r>
                        <a:rPr lang="ar-SA" sz="1600" dirty="0">
                          <a:effectLst/>
                          <a:cs typeface="B Nazanin" pitchFamily="2" charset="-78"/>
                        </a:rPr>
                        <a:t>متوسط</a:t>
                      </a:r>
                      <a:endParaRPr lang="en-US" sz="1600" dirty="0">
                        <a:effectLst/>
                        <a:latin typeface="Times New Roman"/>
                        <a:ea typeface="Calibri"/>
                        <a:cs typeface="B Nazanin" pitchFamily="2" charset="-78"/>
                      </a:endParaRPr>
                    </a:p>
                  </a:txBody>
                  <a:tcPr marL="68580" marR="68580" marT="0" marB="0"/>
                </a:tc>
                <a:tc>
                  <a:txBody>
                    <a:bodyPr/>
                    <a:lstStyle/>
                    <a:p>
                      <a:pPr algn="ctr" rtl="1">
                        <a:lnSpc>
                          <a:spcPct val="125000"/>
                        </a:lnSpc>
                        <a:spcAft>
                          <a:spcPts val="0"/>
                        </a:spcAft>
                      </a:pPr>
                      <a:r>
                        <a:rPr lang="ar-SA" sz="1600" dirty="0">
                          <a:effectLst/>
                          <a:cs typeface="B Nazanin" pitchFamily="2" charset="-78"/>
                        </a:rPr>
                        <a:t>پایین</a:t>
                      </a:r>
                      <a:endParaRPr lang="en-US" sz="1600" dirty="0">
                        <a:effectLst/>
                        <a:latin typeface="Times New Roman"/>
                        <a:ea typeface="Calibri"/>
                        <a:cs typeface="B Nazanin" pitchFamily="2" charset="-78"/>
                      </a:endParaRPr>
                    </a:p>
                  </a:txBody>
                  <a:tcPr marL="68580" marR="68580" marT="0" marB="0"/>
                </a:tc>
              </a:tr>
              <a:tr h="357503">
                <a:tc>
                  <a:txBody>
                    <a:bodyPr/>
                    <a:lstStyle/>
                    <a:p>
                      <a:pPr algn="ctr" rtl="1">
                        <a:lnSpc>
                          <a:spcPct val="125000"/>
                        </a:lnSpc>
                        <a:spcAft>
                          <a:spcPts val="0"/>
                        </a:spcAft>
                      </a:pPr>
                      <a:r>
                        <a:rPr lang="ar-SA" sz="1400" b="1" kern="1200" dirty="0">
                          <a:solidFill>
                            <a:schemeClr val="lt1"/>
                          </a:solidFill>
                          <a:effectLst/>
                          <a:latin typeface="+mn-lt"/>
                          <a:ea typeface="+mn-ea"/>
                          <a:cs typeface="B Nazanin" pitchFamily="2" charset="-78"/>
                        </a:rPr>
                        <a:t>میزان عکس العمل جامعه</a:t>
                      </a:r>
                      <a:endParaRPr lang="en-US" sz="1400" b="1" kern="1200" dirty="0">
                        <a:solidFill>
                          <a:schemeClr val="lt1"/>
                        </a:solidFill>
                        <a:effectLst/>
                        <a:latin typeface="+mn-lt"/>
                        <a:ea typeface="+mn-ea"/>
                        <a:cs typeface="B Nazanin" pitchFamily="2" charset="-78"/>
                      </a:endParaRPr>
                    </a:p>
                  </a:txBody>
                  <a:tcPr marL="68580" marR="68580" marT="0" marB="0" anchor="ctr"/>
                </a:tc>
                <a:tc>
                  <a:txBody>
                    <a:bodyPr/>
                    <a:lstStyle/>
                    <a:p>
                      <a:pPr algn="ctr" rtl="1">
                        <a:lnSpc>
                          <a:spcPct val="125000"/>
                        </a:lnSpc>
                        <a:spcAft>
                          <a:spcPts val="0"/>
                        </a:spcAft>
                      </a:pPr>
                      <a:r>
                        <a:rPr lang="ar-SA" sz="1600" dirty="0">
                          <a:effectLst/>
                          <a:cs typeface="B Nazanin" pitchFamily="2" charset="-78"/>
                        </a:rPr>
                        <a:t>متوسط</a:t>
                      </a:r>
                      <a:endParaRPr lang="en-US" sz="1600" dirty="0">
                        <a:effectLst/>
                        <a:latin typeface="Times New Roman"/>
                        <a:ea typeface="Calibri"/>
                        <a:cs typeface="B Nazanin" pitchFamily="2" charset="-78"/>
                      </a:endParaRPr>
                    </a:p>
                  </a:txBody>
                  <a:tcPr marL="68580" marR="68580" marT="0" marB="0"/>
                </a:tc>
                <a:tc>
                  <a:txBody>
                    <a:bodyPr/>
                    <a:lstStyle/>
                    <a:p>
                      <a:pPr algn="ctr" rtl="1">
                        <a:lnSpc>
                          <a:spcPct val="125000"/>
                        </a:lnSpc>
                        <a:spcAft>
                          <a:spcPts val="0"/>
                        </a:spcAft>
                      </a:pPr>
                      <a:r>
                        <a:rPr lang="ar-SA" sz="1600" dirty="0">
                          <a:effectLst/>
                          <a:cs typeface="B Nazanin" pitchFamily="2" charset="-78"/>
                        </a:rPr>
                        <a:t>پایین</a:t>
                      </a:r>
                      <a:endParaRPr lang="en-US" sz="1600" dirty="0">
                        <a:effectLst/>
                        <a:latin typeface="Times New Roman"/>
                        <a:ea typeface="Calibri"/>
                        <a:cs typeface="B Nazanin" pitchFamily="2" charset="-78"/>
                      </a:endParaRPr>
                    </a:p>
                  </a:txBody>
                  <a:tcPr marL="68580" marR="68580" marT="0" marB="0"/>
                </a:tc>
              </a:tr>
              <a:tr h="357503">
                <a:tc>
                  <a:txBody>
                    <a:bodyPr/>
                    <a:lstStyle/>
                    <a:p>
                      <a:pPr algn="ctr" rtl="1">
                        <a:lnSpc>
                          <a:spcPct val="125000"/>
                        </a:lnSpc>
                        <a:spcAft>
                          <a:spcPts val="0"/>
                        </a:spcAft>
                      </a:pPr>
                      <a:r>
                        <a:rPr lang="ar-SA" sz="1400" b="1" kern="1200" dirty="0">
                          <a:solidFill>
                            <a:schemeClr val="lt1"/>
                          </a:solidFill>
                          <a:effectLst/>
                          <a:latin typeface="+mn-lt"/>
                          <a:ea typeface="+mn-ea"/>
                          <a:cs typeface="B Nazanin" pitchFamily="2" charset="-78"/>
                        </a:rPr>
                        <a:t>میزان تحصیلات، خانواده، اشتغال</a:t>
                      </a:r>
                      <a:endParaRPr lang="en-US" sz="1400" b="1" kern="1200" dirty="0">
                        <a:solidFill>
                          <a:schemeClr val="lt1"/>
                        </a:solidFill>
                        <a:effectLst/>
                        <a:latin typeface="+mn-lt"/>
                        <a:ea typeface="+mn-ea"/>
                        <a:cs typeface="B Nazanin" pitchFamily="2" charset="-78"/>
                      </a:endParaRPr>
                    </a:p>
                  </a:txBody>
                  <a:tcPr marL="68580" marR="68580" marT="0" marB="0" anchor="ctr"/>
                </a:tc>
                <a:tc>
                  <a:txBody>
                    <a:bodyPr/>
                    <a:lstStyle/>
                    <a:p>
                      <a:pPr algn="ctr" rtl="1">
                        <a:lnSpc>
                          <a:spcPct val="125000"/>
                        </a:lnSpc>
                        <a:spcAft>
                          <a:spcPts val="0"/>
                        </a:spcAft>
                      </a:pPr>
                      <a:r>
                        <a:rPr lang="ar-SA" sz="1600" dirty="0">
                          <a:effectLst/>
                          <a:cs typeface="B Nazanin" pitchFamily="2" charset="-78"/>
                        </a:rPr>
                        <a:t>بالا</a:t>
                      </a:r>
                      <a:endParaRPr lang="en-US" sz="1600" dirty="0">
                        <a:effectLst/>
                        <a:latin typeface="Times New Roman"/>
                        <a:ea typeface="Calibri"/>
                        <a:cs typeface="B Nazanin" pitchFamily="2" charset="-78"/>
                      </a:endParaRPr>
                    </a:p>
                  </a:txBody>
                  <a:tcPr marL="68580" marR="68580" marT="0" marB="0"/>
                </a:tc>
                <a:tc>
                  <a:txBody>
                    <a:bodyPr/>
                    <a:lstStyle/>
                    <a:p>
                      <a:pPr algn="ctr" rtl="1">
                        <a:lnSpc>
                          <a:spcPct val="125000"/>
                        </a:lnSpc>
                        <a:spcAft>
                          <a:spcPts val="0"/>
                        </a:spcAft>
                      </a:pPr>
                      <a:r>
                        <a:rPr lang="ar-SA" sz="1600" dirty="0">
                          <a:effectLst/>
                          <a:cs typeface="B Nazanin" pitchFamily="2" charset="-78"/>
                        </a:rPr>
                        <a:t>متوسط</a:t>
                      </a:r>
                      <a:endParaRPr lang="en-US" sz="1600" dirty="0">
                        <a:effectLst/>
                        <a:latin typeface="Times New Roman"/>
                        <a:ea typeface="Calibri"/>
                        <a:cs typeface="B Nazanin" pitchFamily="2" charset="-78"/>
                      </a:endParaRPr>
                    </a:p>
                  </a:txBody>
                  <a:tcPr marL="68580" marR="68580" marT="0" marB="0"/>
                </a:tc>
              </a:tr>
              <a:tr h="1745917">
                <a:tc>
                  <a:txBody>
                    <a:bodyPr/>
                    <a:lstStyle/>
                    <a:p>
                      <a:pPr algn="ctr" rtl="1">
                        <a:lnSpc>
                          <a:spcPct val="125000"/>
                        </a:lnSpc>
                        <a:spcAft>
                          <a:spcPts val="0"/>
                        </a:spcAft>
                      </a:pPr>
                      <a:r>
                        <a:rPr lang="ar-SA" sz="1400" b="1" kern="1200">
                          <a:solidFill>
                            <a:schemeClr val="lt1"/>
                          </a:solidFill>
                          <a:effectLst/>
                          <a:latin typeface="+mn-lt"/>
                          <a:ea typeface="+mn-ea"/>
                          <a:cs typeface="B Nazanin" pitchFamily="2" charset="-78"/>
                        </a:rPr>
                        <a:t>میزان قاچاق مواد مخدر سنتی</a:t>
                      </a:r>
                      <a:endParaRPr lang="en-US" sz="1400" b="1" kern="1200">
                        <a:solidFill>
                          <a:schemeClr val="lt1"/>
                        </a:solidFill>
                        <a:effectLst/>
                        <a:latin typeface="+mn-lt"/>
                        <a:ea typeface="+mn-ea"/>
                        <a:cs typeface="B Nazanin" pitchFamily="2" charset="-78"/>
                      </a:endParaRPr>
                    </a:p>
                  </a:txBody>
                  <a:tcPr marL="68580" marR="68580" marT="0" marB="0" anchor="ctr"/>
                </a:tc>
                <a:tc>
                  <a:txBody>
                    <a:bodyPr/>
                    <a:lstStyle/>
                    <a:p>
                      <a:pPr algn="ctr" rtl="0">
                        <a:lnSpc>
                          <a:spcPct val="125000"/>
                        </a:lnSpc>
                        <a:spcAft>
                          <a:spcPts val="0"/>
                        </a:spcAft>
                      </a:pPr>
                      <a:endParaRPr lang="en-US" sz="1100" dirty="0">
                        <a:effectLst/>
                        <a:latin typeface="Times New Roman"/>
                        <a:ea typeface="Calibri"/>
                        <a:cs typeface="B Nazanin"/>
                      </a:endParaRPr>
                    </a:p>
                  </a:txBody>
                  <a:tcPr marL="68580" marR="68580" marT="0" marB="0"/>
                </a:tc>
                <a:tc>
                  <a:txBody>
                    <a:bodyPr/>
                    <a:lstStyle/>
                    <a:p>
                      <a:pPr algn="ctr" rtl="0">
                        <a:lnSpc>
                          <a:spcPct val="125000"/>
                        </a:lnSpc>
                        <a:spcAft>
                          <a:spcPts val="0"/>
                        </a:spcAft>
                      </a:pPr>
                      <a:endParaRPr lang="en-US" sz="1100">
                        <a:effectLst/>
                        <a:latin typeface="Times New Roman"/>
                        <a:ea typeface="Calibri"/>
                        <a:cs typeface="B Nazanin"/>
                      </a:endParaRPr>
                    </a:p>
                  </a:txBody>
                  <a:tcPr marL="68580" marR="68580" marT="0" marB="0"/>
                </a:tc>
              </a:tr>
              <a:tr h="1752600">
                <a:tc>
                  <a:txBody>
                    <a:bodyPr/>
                    <a:lstStyle/>
                    <a:p>
                      <a:pPr algn="ctr" rtl="1">
                        <a:lnSpc>
                          <a:spcPct val="125000"/>
                        </a:lnSpc>
                        <a:spcAft>
                          <a:spcPts val="0"/>
                        </a:spcAft>
                      </a:pPr>
                      <a:r>
                        <a:rPr lang="ar-SA" sz="1400" b="1" kern="1200" dirty="0">
                          <a:solidFill>
                            <a:schemeClr val="lt1"/>
                          </a:solidFill>
                          <a:effectLst/>
                          <a:latin typeface="+mn-lt"/>
                          <a:ea typeface="+mn-ea"/>
                          <a:cs typeface="B Nazanin" pitchFamily="2" charset="-78"/>
                        </a:rPr>
                        <a:t>میزان تولید مواد مخدر صنعتی</a:t>
                      </a:r>
                      <a:endParaRPr lang="en-US" sz="1400" b="1" kern="1200" dirty="0">
                        <a:solidFill>
                          <a:schemeClr val="lt1"/>
                        </a:solidFill>
                        <a:effectLst/>
                        <a:latin typeface="+mn-lt"/>
                        <a:ea typeface="+mn-ea"/>
                        <a:cs typeface="B Nazanin" pitchFamily="2" charset="-78"/>
                      </a:endParaRPr>
                    </a:p>
                  </a:txBody>
                  <a:tcPr marL="68580" marR="68580" marT="0" marB="0" anchor="ctr"/>
                </a:tc>
                <a:tc>
                  <a:txBody>
                    <a:bodyPr/>
                    <a:lstStyle/>
                    <a:p>
                      <a:pPr algn="ctr" rtl="0">
                        <a:lnSpc>
                          <a:spcPct val="125000"/>
                        </a:lnSpc>
                        <a:spcAft>
                          <a:spcPts val="0"/>
                        </a:spcAft>
                      </a:pPr>
                      <a:endParaRPr lang="en-US" sz="1100" dirty="0">
                        <a:effectLst/>
                        <a:latin typeface="Times New Roman"/>
                        <a:ea typeface="Calibri"/>
                        <a:cs typeface="B Nazanin"/>
                      </a:endParaRPr>
                    </a:p>
                  </a:txBody>
                  <a:tcPr marL="68580" marR="68580" marT="0" marB="0"/>
                </a:tc>
                <a:tc>
                  <a:txBody>
                    <a:bodyPr/>
                    <a:lstStyle/>
                    <a:p>
                      <a:pPr algn="ctr" rtl="0">
                        <a:lnSpc>
                          <a:spcPct val="125000"/>
                        </a:lnSpc>
                        <a:spcAft>
                          <a:spcPts val="0"/>
                        </a:spcAft>
                      </a:pPr>
                      <a:endParaRPr lang="en-US" sz="1100" dirty="0">
                        <a:effectLst/>
                        <a:latin typeface="Times New Roman"/>
                        <a:ea typeface="Calibri"/>
                        <a:cs typeface="B Nazanin"/>
                      </a:endParaRPr>
                    </a:p>
                  </a:txBody>
                  <a:tcPr marL="68580" marR="68580" marT="0" marB="0"/>
                </a:tc>
              </a:tr>
            </a:tbl>
          </a:graphicData>
        </a:graphic>
      </p:graphicFrame>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l="38000" t="16867" r="13432" b="49054"/>
          <a:stretch>
            <a:fillRect/>
          </a:stretch>
        </p:blipFill>
        <p:spPr bwMode="auto">
          <a:xfrm>
            <a:off x="3733800" y="3151322"/>
            <a:ext cx="2735407" cy="141835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l="37614" t="17232" r="15256" b="49338"/>
          <a:stretch>
            <a:fillRect/>
          </a:stretch>
        </p:blipFill>
        <p:spPr bwMode="auto">
          <a:xfrm>
            <a:off x="716797" y="3164237"/>
            <a:ext cx="2686878" cy="14054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l="20055" t="16875" r="30870" b="48344"/>
          <a:stretch>
            <a:fillRect/>
          </a:stretch>
        </p:blipFill>
        <p:spPr bwMode="auto">
          <a:xfrm>
            <a:off x="3733800" y="4800600"/>
            <a:ext cx="2735407"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5">
            <a:extLst>
              <a:ext uri="{28A0092B-C50C-407E-A947-70E740481C1C}">
                <a14:useLocalDpi xmlns:a14="http://schemas.microsoft.com/office/drawing/2010/main" val="0"/>
              </a:ext>
            </a:extLst>
          </a:blip>
          <a:srcRect l="43684" t="17390" r="7826" b="50877"/>
          <a:stretch>
            <a:fillRect/>
          </a:stretch>
        </p:blipFill>
        <p:spPr bwMode="auto">
          <a:xfrm flipH="1">
            <a:off x="716796" y="4936507"/>
            <a:ext cx="2686878" cy="133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7509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sz="2200" b="1" dirty="0">
                <a:cs typeface="B Titr" pitchFamily="2" charset="-78"/>
              </a:rPr>
              <a:t>سناریوی پنجم</a:t>
            </a:r>
          </a:p>
          <a:p>
            <a:pPr algn="r" rtl="1"/>
            <a:r>
              <a:rPr lang="fa-IR" sz="2200" dirty="0">
                <a:cs typeface="B Nazanin" pitchFamily="2" charset="-78"/>
              </a:rPr>
              <a:t>در این سناریو، رابطه میان "میزان جرم و جنایت" و " قیمت مواد" بررسی شده است. خروجی مدل بیانگر آن است که با افزایش قیمت مواد، که خود ناشی از عواملی چون افزایش عوامل کنترلی می­باشد، شاهد افزایش میزان جرم و جنایت می­باشیم.</a:t>
            </a:r>
            <a:endParaRPr lang="en-US" sz="2200" dirty="0">
              <a:cs typeface="B Nazanin" pitchFamily="2" charset="-78"/>
            </a:endParaRPr>
          </a:p>
          <a:p>
            <a:pPr algn="r" rt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23923" t="30566" r="26122" b="35127"/>
          <a:stretch>
            <a:fillRect/>
          </a:stretch>
        </p:blipFill>
        <p:spPr bwMode="auto">
          <a:xfrm>
            <a:off x="2713495" y="33528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161045" y="5650468"/>
            <a:ext cx="4991100" cy="369332"/>
          </a:xfrm>
          <a:prstGeom prst="rect">
            <a:avLst/>
          </a:prstGeom>
        </p:spPr>
        <p:txBody>
          <a:bodyPr wrap="square">
            <a:spAutoFit/>
          </a:bodyPr>
          <a:lstStyle/>
          <a:p>
            <a:pPr rtl="1"/>
            <a:r>
              <a:rPr lang="ar-SA" b="1" dirty="0">
                <a:cs typeface="B Nazanin" pitchFamily="2" charset="-78"/>
              </a:rPr>
              <a:t>شکل1. 5: نتیجه ارزیابی سناریو پنجم</a:t>
            </a:r>
            <a:r>
              <a:rPr lang="fa-IR" b="1" dirty="0">
                <a:cs typeface="B Nazanin" pitchFamily="2" charset="-78"/>
              </a:rPr>
              <a:t>(میزان جرم و جنایت)</a:t>
            </a:r>
            <a:endParaRPr lang="en-US" dirty="0">
              <a:cs typeface="B Nazanin" pitchFamily="2" charset="-78"/>
            </a:endParaRPr>
          </a:p>
        </p:txBody>
      </p:sp>
    </p:spTree>
    <p:extLst>
      <p:ext uri="{BB962C8B-B14F-4D97-AF65-F5344CB8AC3E}">
        <p14:creationId xmlns:p14="http://schemas.microsoft.com/office/powerpoint/2010/main" val="11214859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52400"/>
            <a:ext cx="7543800" cy="2590800"/>
          </a:xfrm>
        </p:spPr>
        <p:txBody>
          <a:bodyPr/>
          <a:lstStyle/>
          <a:p>
            <a:pPr algn="r" rtl="1">
              <a:buFont typeface="Wingdings" pitchFamily="2" charset="2"/>
              <a:buChar char="q"/>
            </a:pPr>
            <a:r>
              <a:rPr lang="ar-SA" sz="2200" b="1" dirty="0">
                <a:cs typeface="B Titr" pitchFamily="2" charset="-78"/>
              </a:rPr>
              <a:t>سناریوی </a:t>
            </a:r>
            <a:r>
              <a:rPr lang="ar-SA" sz="2200" b="1" dirty="0" smtClean="0">
                <a:cs typeface="B Titr" pitchFamily="2" charset="-78"/>
              </a:rPr>
              <a:t>ششم</a:t>
            </a:r>
            <a:endParaRPr lang="fa-IR" sz="2200" b="1" dirty="0" smtClean="0">
              <a:cs typeface="B Titr" pitchFamily="2" charset="-78"/>
            </a:endParaRPr>
          </a:p>
          <a:p>
            <a:pPr marL="0" indent="0" algn="r" rtl="1">
              <a:buNone/>
            </a:pPr>
            <a:endParaRPr lang="en-US" sz="2200" b="1" dirty="0">
              <a:cs typeface="B Titr" pitchFamily="2" charset="-78"/>
            </a:endParaRPr>
          </a:p>
          <a:p>
            <a:pPr algn="r" rtl="1"/>
            <a:r>
              <a:rPr lang="ar-SA" sz="2200" dirty="0">
                <a:cs typeface="B Nazanin" pitchFamily="2" charset="-78"/>
              </a:rPr>
              <a:t>در این سناریو، تاثیر تغییر قیمت مواد سنتی و صنعتی بر مصرف هر یک مورد بررسی قرار گرفته است. </a:t>
            </a:r>
            <a:endParaRPr lang="en-US" sz="2200" dirty="0">
              <a:cs typeface="B Nazanin"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39018" t="16985" r="11771" b="51021"/>
          <a:stretch>
            <a:fillRect/>
          </a:stretch>
        </p:blipFill>
        <p:spPr bwMode="auto">
          <a:xfrm>
            <a:off x="1142999" y="4002772"/>
            <a:ext cx="4121047" cy="201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410200" y="4623137"/>
            <a:ext cx="2756114" cy="1015663"/>
          </a:xfrm>
          <a:prstGeom prst="rect">
            <a:avLst/>
          </a:prstGeom>
        </p:spPr>
        <p:txBody>
          <a:bodyPr wrap="square">
            <a:spAutoFit/>
          </a:bodyPr>
          <a:lstStyle/>
          <a:p>
            <a:pPr algn="just" rtl="1"/>
            <a:r>
              <a:rPr lang="ar-SA" sz="2000" dirty="0" smtClean="0">
                <a:solidFill>
                  <a:schemeClr val="tx2"/>
                </a:solidFill>
                <a:cs typeface="B Nazanin" pitchFamily="2" charset="-78"/>
              </a:rPr>
              <a:t>میزان </a:t>
            </a:r>
            <a:r>
              <a:rPr lang="ar-SA" sz="2000" dirty="0">
                <a:solidFill>
                  <a:schemeClr val="tx2"/>
                </a:solidFill>
                <a:cs typeface="B Nazanin" pitchFamily="2" charset="-78"/>
              </a:rPr>
              <a:t>مصرف مواد صنعتی با افزایش تدریجی قیمت سنتی (با دو نرخ افزایش قیمت)</a:t>
            </a:r>
            <a:endParaRPr lang="en-US" sz="2000" dirty="0">
              <a:solidFill>
                <a:schemeClr val="tx2"/>
              </a:solidFill>
              <a:cs typeface="B Nazanin" pitchFamily="2" charset="-78"/>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l="10086" t="10564" b="23239"/>
          <a:stretch>
            <a:fillRect/>
          </a:stretch>
        </p:blipFill>
        <p:spPr bwMode="auto">
          <a:xfrm rot="10800000" flipH="1">
            <a:off x="1143000" y="1958380"/>
            <a:ext cx="4121046" cy="192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410200" y="2819400"/>
            <a:ext cx="2918847" cy="707886"/>
          </a:xfrm>
          <a:prstGeom prst="rect">
            <a:avLst/>
          </a:prstGeom>
        </p:spPr>
        <p:txBody>
          <a:bodyPr wrap="square">
            <a:spAutoFit/>
          </a:bodyPr>
          <a:lstStyle/>
          <a:p>
            <a:pPr algn="just" rtl="1"/>
            <a:r>
              <a:rPr lang="ar-SA" sz="2000" dirty="0">
                <a:solidFill>
                  <a:schemeClr val="tx2"/>
                </a:solidFill>
                <a:cs typeface="B Nazanin" pitchFamily="2" charset="-78"/>
              </a:rPr>
              <a:t>میزان مصرف مواد مخدر صنعتی با افزایش تدریجی قیمت صنعتی</a:t>
            </a:r>
            <a:endParaRPr lang="en-US" sz="2000" dirty="0">
              <a:solidFill>
                <a:schemeClr val="tx2"/>
              </a:solidFill>
              <a:cs typeface="B Nazanin" pitchFamily="2" charset="-78"/>
            </a:endParaRPr>
          </a:p>
        </p:txBody>
      </p:sp>
    </p:spTree>
    <p:extLst>
      <p:ext uri="{BB962C8B-B14F-4D97-AF65-F5344CB8AC3E}">
        <p14:creationId xmlns:p14="http://schemas.microsoft.com/office/powerpoint/2010/main" val="36039686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310" y="868096"/>
            <a:ext cx="7543800" cy="2438400"/>
          </a:xfrm>
        </p:spPr>
        <p:txBody>
          <a:bodyPr/>
          <a:lstStyle/>
          <a:p>
            <a:pPr algn="r" rtl="1">
              <a:buFont typeface="Wingdings" pitchFamily="2" charset="2"/>
              <a:buChar char="q"/>
            </a:pPr>
            <a:r>
              <a:rPr lang="ar-SA" sz="2200" b="1" dirty="0">
                <a:cs typeface="B Titr" pitchFamily="2" charset="-78"/>
              </a:rPr>
              <a:t>سناریوی </a:t>
            </a:r>
            <a:r>
              <a:rPr lang="fa-IR" sz="2200" b="1" dirty="0">
                <a:cs typeface="B Titr" pitchFamily="2" charset="-78"/>
              </a:rPr>
              <a:t>هفت</a:t>
            </a:r>
            <a:r>
              <a:rPr lang="ar-SA" sz="2200" b="1" dirty="0" smtClean="0">
                <a:cs typeface="B Titr" pitchFamily="2" charset="-78"/>
              </a:rPr>
              <a:t>م</a:t>
            </a:r>
            <a:endParaRPr lang="fa-IR" sz="2200" b="1" dirty="0" smtClean="0">
              <a:cs typeface="B Titr" pitchFamily="2" charset="-78"/>
            </a:endParaRPr>
          </a:p>
          <a:p>
            <a:pPr marL="0" indent="0" algn="r" rtl="1">
              <a:buNone/>
            </a:pPr>
            <a:endParaRPr lang="fa-IR" sz="2200" b="1" dirty="0">
              <a:cs typeface="B Titr" pitchFamily="2" charset="-78"/>
            </a:endParaRPr>
          </a:p>
          <a:p>
            <a:pPr algn="r" rtl="1">
              <a:buFont typeface="Wingdings" pitchFamily="2" charset="2"/>
              <a:buChar char="Ø"/>
            </a:pPr>
            <a:r>
              <a:rPr lang="ar-SA" sz="2200" dirty="0">
                <a:cs typeface="B Nazanin" pitchFamily="2" charset="-78"/>
              </a:rPr>
              <a:t>در این سناریو، تاثیر میزان کشفیات مواد مخدر و فروش آن به کارخانه تماد بررسی شده است، همانطور که پیش بینی می­شد، با افزایش میزان کشفیات مواد مخدر شاهد افزایش فروش مواد به کارخانه می­باشیم.</a:t>
            </a:r>
            <a:endParaRPr lang="en-US" sz="2200" dirty="0">
              <a:cs typeface="B Nazanin"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l="6133" t="8839" r="2588" b="19337"/>
          <a:stretch>
            <a:fillRect/>
          </a:stretch>
        </p:blipFill>
        <p:spPr bwMode="auto">
          <a:xfrm>
            <a:off x="965873" y="3151187"/>
            <a:ext cx="5030852"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979935" y="3887161"/>
            <a:ext cx="2066268" cy="1015663"/>
          </a:xfrm>
          <a:prstGeom prst="rect">
            <a:avLst/>
          </a:prstGeom>
        </p:spPr>
        <p:txBody>
          <a:bodyPr wrap="square">
            <a:spAutoFit/>
          </a:bodyPr>
          <a:lstStyle/>
          <a:p>
            <a:pPr algn="r" rtl="1"/>
            <a:r>
              <a:rPr lang="ar-SA" sz="2000" dirty="0" smtClean="0">
                <a:solidFill>
                  <a:schemeClr val="tx2"/>
                </a:solidFill>
                <a:cs typeface="B Nazanin" pitchFamily="2" charset="-78"/>
              </a:rPr>
              <a:t>میزان </a:t>
            </a:r>
            <a:r>
              <a:rPr lang="ar-SA" sz="2000" dirty="0">
                <a:solidFill>
                  <a:schemeClr val="tx2"/>
                </a:solidFill>
                <a:cs typeface="B Nazanin" pitchFamily="2" charset="-78"/>
              </a:rPr>
              <a:t>فروش مواد به کارخانه تماد با افزایش کشفیات مواد </a:t>
            </a:r>
            <a:r>
              <a:rPr lang="ar-SA" sz="2000" dirty="0" smtClean="0">
                <a:solidFill>
                  <a:schemeClr val="tx2"/>
                </a:solidFill>
                <a:cs typeface="B Nazanin" pitchFamily="2" charset="-78"/>
              </a:rPr>
              <a:t>مخد</a:t>
            </a:r>
            <a:r>
              <a:rPr lang="fa-IR" sz="2000" dirty="0" smtClean="0">
                <a:solidFill>
                  <a:schemeClr val="tx2"/>
                </a:solidFill>
                <a:cs typeface="B Nazanin" pitchFamily="2" charset="-78"/>
              </a:rPr>
              <a:t>ر</a:t>
            </a:r>
            <a:endParaRPr lang="en-US" sz="2000" dirty="0">
              <a:solidFill>
                <a:schemeClr val="tx2"/>
              </a:solidFill>
              <a:cs typeface="B Nazanin" pitchFamily="2" charset="-78"/>
            </a:endParaRPr>
          </a:p>
        </p:txBody>
      </p:sp>
    </p:spTree>
    <p:extLst>
      <p:ext uri="{BB962C8B-B14F-4D97-AF65-F5344CB8AC3E}">
        <p14:creationId xmlns:p14="http://schemas.microsoft.com/office/powerpoint/2010/main" val="7900762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منابع</a:t>
            </a:r>
            <a:r>
              <a:rPr lang="en-US" dirty="0" smtClean="0"/>
              <a:t> </a:t>
            </a:r>
            <a:r>
              <a:rPr lang="fa-IR" dirty="0" smtClean="0"/>
              <a:t>اصلی برای مطالعه </a:t>
            </a:r>
            <a:r>
              <a:rPr lang="en-US" dirty="0" smtClean="0"/>
              <a:t>SSM</a:t>
            </a:r>
            <a:endParaRPr lang="en-US" dirty="0"/>
          </a:p>
        </p:txBody>
      </p:sp>
      <p:sp>
        <p:nvSpPr>
          <p:cNvPr id="3" name="Content Placeholder 2"/>
          <p:cNvSpPr>
            <a:spLocks noGrp="1"/>
          </p:cNvSpPr>
          <p:nvPr>
            <p:ph sz="quarter" idx="1"/>
          </p:nvPr>
        </p:nvSpPr>
        <p:spPr/>
        <p:txBody>
          <a:bodyPr/>
          <a:lstStyle/>
          <a:p>
            <a:pPr>
              <a:buNone/>
            </a:pPr>
            <a:r>
              <a:rPr lang="fa-IR" dirty="0" smtClean="0"/>
              <a:t>کتاب :</a:t>
            </a:r>
          </a:p>
          <a:p>
            <a:r>
              <a:rPr lang="fa-IR" dirty="0" smtClean="0"/>
              <a:t>تفکر سیستمی، اقدام سیستمی نوشته پیتر چکلند 1981</a:t>
            </a:r>
          </a:p>
          <a:p>
            <a:r>
              <a:rPr lang="fa-IR" dirty="0" smtClean="0"/>
              <a:t>متدولوژی سیستم های نرم در عمل نوشته پیتر چکلند و جیم اسکولز1990</a:t>
            </a:r>
          </a:p>
          <a:p>
            <a:r>
              <a:rPr lang="fa-IR" dirty="0" smtClean="0"/>
              <a:t>اطلاعات، سیستم ها و سیستم های اطلاعاتی نوشته پیتر چکلند وسوهالول 1998</a:t>
            </a:r>
          </a:p>
          <a:p>
            <a:r>
              <a:rPr lang="fa-IR" dirty="0" smtClean="0"/>
              <a:t>متولوژی سیستم های نرم: گذشته 30 ساله نوشته پیتر چکلند1999 </a:t>
            </a:r>
          </a:p>
          <a:p>
            <a:r>
              <a:rPr lang="fa-IR" dirty="0" smtClean="0"/>
              <a:t>یادگیری برای عمل نوشته پیتر چکلند 2006</a:t>
            </a:r>
          </a:p>
          <a:p>
            <a:pPr>
              <a:buNone/>
            </a:pPr>
            <a:r>
              <a:rPr lang="fa-IR" dirty="0" smtClean="0"/>
              <a:t> </a:t>
            </a:r>
            <a:endParaRPr lang="en-US" dirty="0"/>
          </a:p>
        </p:txBody>
      </p:sp>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7" name="Freeform 6"/>
          <p:cNvSpPr/>
          <p:nvPr/>
        </p:nvSpPr>
        <p:spPr>
          <a:xfrm>
            <a:off x="468313" y="2636838"/>
            <a:ext cx="5267325" cy="3687762"/>
          </a:xfrm>
          <a:custGeom>
            <a:avLst/>
            <a:gdLst>
              <a:gd name="connsiteX0" fmla="*/ 2832379 w 6417407"/>
              <a:gd name="connsiteY0" fmla="*/ 222951 h 4490864"/>
              <a:gd name="connsiteX1" fmla="*/ 2788836 w 6417407"/>
              <a:gd name="connsiteY1" fmla="*/ 208437 h 4490864"/>
              <a:gd name="connsiteX2" fmla="*/ 2179236 w 6417407"/>
              <a:gd name="connsiteY2" fmla="*/ 208437 h 4490864"/>
              <a:gd name="connsiteX3" fmla="*/ 1903464 w 6417407"/>
              <a:gd name="connsiteY3" fmla="*/ 222951 h 4490864"/>
              <a:gd name="connsiteX4" fmla="*/ 1685750 w 6417407"/>
              <a:gd name="connsiteY4" fmla="*/ 251980 h 4490864"/>
              <a:gd name="connsiteX5" fmla="*/ 1642207 w 6417407"/>
              <a:gd name="connsiteY5" fmla="*/ 281008 h 4490864"/>
              <a:gd name="connsiteX6" fmla="*/ 1555121 w 6417407"/>
              <a:gd name="connsiteY6" fmla="*/ 295523 h 4490864"/>
              <a:gd name="connsiteX7" fmla="*/ 1409979 w 6417407"/>
              <a:gd name="connsiteY7" fmla="*/ 368094 h 4490864"/>
              <a:gd name="connsiteX8" fmla="*/ 1351921 w 6417407"/>
              <a:gd name="connsiteY8" fmla="*/ 397123 h 4490864"/>
              <a:gd name="connsiteX9" fmla="*/ 1250321 w 6417407"/>
              <a:gd name="connsiteY9" fmla="*/ 426151 h 4490864"/>
              <a:gd name="connsiteX10" fmla="*/ 1134207 w 6417407"/>
              <a:gd name="connsiteY10" fmla="*/ 484208 h 4490864"/>
              <a:gd name="connsiteX11" fmla="*/ 1076150 w 6417407"/>
              <a:gd name="connsiteY11" fmla="*/ 513237 h 4490864"/>
              <a:gd name="connsiteX12" fmla="*/ 960036 w 6417407"/>
              <a:gd name="connsiteY12" fmla="*/ 600323 h 4490864"/>
              <a:gd name="connsiteX13" fmla="*/ 901979 w 6417407"/>
              <a:gd name="connsiteY13" fmla="*/ 643865 h 4490864"/>
              <a:gd name="connsiteX14" fmla="*/ 843921 w 6417407"/>
              <a:gd name="connsiteY14" fmla="*/ 701923 h 4490864"/>
              <a:gd name="connsiteX15" fmla="*/ 756836 w 6417407"/>
              <a:gd name="connsiteY15" fmla="*/ 759980 h 4490864"/>
              <a:gd name="connsiteX16" fmla="*/ 640721 w 6417407"/>
              <a:gd name="connsiteY16" fmla="*/ 876094 h 4490864"/>
              <a:gd name="connsiteX17" fmla="*/ 495579 w 6417407"/>
              <a:gd name="connsiteY17" fmla="*/ 1050265 h 4490864"/>
              <a:gd name="connsiteX18" fmla="*/ 408493 w 6417407"/>
              <a:gd name="connsiteY18" fmla="*/ 1253465 h 4490864"/>
              <a:gd name="connsiteX19" fmla="*/ 379464 w 6417407"/>
              <a:gd name="connsiteY19" fmla="*/ 1311523 h 4490864"/>
              <a:gd name="connsiteX20" fmla="*/ 350436 w 6417407"/>
              <a:gd name="connsiteY20" fmla="*/ 1355065 h 4490864"/>
              <a:gd name="connsiteX21" fmla="*/ 321407 w 6417407"/>
              <a:gd name="connsiteY21" fmla="*/ 1442151 h 4490864"/>
              <a:gd name="connsiteX22" fmla="*/ 248836 w 6417407"/>
              <a:gd name="connsiteY22" fmla="*/ 1587294 h 4490864"/>
              <a:gd name="connsiteX23" fmla="*/ 219807 w 6417407"/>
              <a:gd name="connsiteY23" fmla="*/ 1645351 h 4490864"/>
              <a:gd name="connsiteX24" fmla="*/ 190779 w 6417407"/>
              <a:gd name="connsiteY24" fmla="*/ 1703408 h 4490864"/>
              <a:gd name="connsiteX25" fmla="*/ 161750 w 6417407"/>
              <a:gd name="connsiteY25" fmla="*/ 1746951 h 4490864"/>
              <a:gd name="connsiteX26" fmla="*/ 103693 w 6417407"/>
              <a:gd name="connsiteY26" fmla="*/ 1863065 h 4490864"/>
              <a:gd name="connsiteX27" fmla="*/ 74664 w 6417407"/>
              <a:gd name="connsiteY27" fmla="*/ 1921123 h 4490864"/>
              <a:gd name="connsiteX28" fmla="*/ 60150 w 6417407"/>
              <a:gd name="connsiteY28" fmla="*/ 1979180 h 4490864"/>
              <a:gd name="connsiteX29" fmla="*/ 31121 w 6417407"/>
              <a:gd name="connsiteY29" fmla="*/ 2037237 h 4490864"/>
              <a:gd name="connsiteX30" fmla="*/ 16607 w 6417407"/>
              <a:gd name="connsiteY30" fmla="*/ 2109808 h 4490864"/>
              <a:gd name="connsiteX31" fmla="*/ 2093 w 6417407"/>
              <a:gd name="connsiteY31" fmla="*/ 2167865 h 4490864"/>
              <a:gd name="connsiteX32" fmla="*/ 45636 w 6417407"/>
              <a:gd name="connsiteY32" fmla="*/ 3024208 h 4490864"/>
              <a:gd name="connsiteX33" fmla="*/ 74664 w 6417407"/>
              <a:gd name="connsiteY33" fmla="*/ 3241923 h 4490864"/>
              <a:gd name="connsiteX34" fmla="*/ 132721 w 6417407"/>
              <a:gd name="connsiteY34" fmla="*/ 3343523 h 4490864"/>
              <a:gd name="connsiteX35" fmla="*/ 147236 w 6417407"/>
              <a:gd name="connsiteY35" fmla="*/ 3430608 h 4490864"/>
              <a:gd name="connsiteX36" fmla="*/ 219807 w 6417407"/>
              <a:gd name="connsiteY36" fmla="*/ 3546723 h 4490864"/>
              <a:gd name="connsiteX37" fmla="*/ 277864 w 6417407"/>
              <a:gd name="connsiteY37" fmla="*/ 3604780 h 4490864"/>
              <a:gd name="connsiteX38" fmla="*/ 510093 w 6417407"/>
              <a:gd name="connsiteY38" fmla="*/ 3866037 h 4490864"/>
              <a:gd name="connsiteX39" fmla="*/ 568150 w 6417407"/>
              <a:gd name="connsiteY39" fmla="*/ 3895065 h 4490864"/>
              <a:gd name="connsiteX40" fmla="*/ 626207 w 6417407"/>
              <a:gd name="connsiteY40" fmla="*/ 3953123 h 4490864"/>
              <a:gd name="connsiteX41" fmla="*/ 742321 w 6417407"/>
              <a:gd name="connsiteY41" fmla="*/ 4011180 h 4490864"/>
              <a:gd name="connsiteX42" fmla="*/ 887464 w 6417407"/>
              <a:gd name="connsiteY42" fmla="*/ 4083751 h 4490864"/>
              <a:gd name="connsiteX43" fmla="*/ 945521 w 6417407"/>
              <a:gd name="connsiteY43" fmla="*/ 4112780 h 4490864"/>
              <a:gd name="connsiteX44" fmla="*/ 1003579 w 6417407"/>
              <a:gd name="connsiteY44" fmla="*/ 4141808 h 4490864"/>
              <a:gd name="connsiteX45" fmla="*/ 1047121 w 6417407"/>
              <a:gd name="connsiteY45" fmla="*/ 4170837 h 4490864"/>
              <a:gd name="connsiteX46" fmla="*/ 1105179 w 6417407"/>
              <a:gd name="connsiteY46" fmla="*/ 4185351 h 4490864"/>
              <a:gd name="connsiteX47" fmla="*/ 1308379 w 6417407"/>
              <a:gd name="connsiteY47" fmla="*/ 4286951 h 4490864"/>
              <a:gd name="connsiteX48" fmla="*/ 1409979 w 6417407"/>
              <a:gd name="connsiteY48" fmla="*/ 4330494 h 4490864"/>
              <a:gd name="connsiteX49" fmla="*/ 1685750 w 6417407"/>
              <a:gd name="connsiteY49" fmla="*/ 4359523 h 4490864"/>
              <a:gd name="connsiteX50" fmla="*/ 1830893 w 6417407"/>
              <a:gd name="connsiteY50" fmla="*/ 4403065 h 4490864"/>
              <a:gd name="connsiteX51" fmla="*/ 2092150 w 6417407"/>
              <a:gd name="connsiteY51" fmla="*/ 4432094 h 4490864"/>
              <a:gd name="connsiteX52" fmla="*/ 2237293 w 6417407"/>
              <a:gd name="connsiteY52" fmla="*/ 4475637 h 4490864"/>
              <a:gd name="connsiteX53" fmla="*/ 2455007 w 6417407"/>
              <a:gd name="connsiteY53" fmla="*/ 4490151 h 4490864"/>
              <a:gd name="connsiteX54" fmla="*/ 3717750 w 6417407"/>
              <a:gd name="connsiteY54" fmla="*/ 4461123 h 4490864"/>
              <a:gd name="connsiteX55" fmla="*/ 3833864 w 6417407"/>
              <a:gd name="connsiteY55" fmla="*/ 4432094 h 4490864"/>
              <a:gd name="connsiteX56" fmla="*/ 3891921 w 6417407"/>
              <a:gd name="connsiteY56" fmla="*/ 4403065 h 4490864"/>
              <a:gd name="connsiteX57" fmla="*/ 3993521 w 6417407"/>
              <a:gd name="connsiteY57" fmla="*/ 4374037 h 4490864"/>
              <a:gd name="connsiteX58" fmla="*/ 4109636 w 6417407"/>
              <a:gd name="connsiteY58" fmla="*/ 4315980 h 4490864"/>
              <a:gd name="connsiteX59" fmla="*/ 4167693 w 6417407"/>
              <a:gd name="connsiteY59" fmla="*/ 4286951 h 4490864"/>
              <a:gd name="connsiteX60" fmla="*/ 4269293 w 6417407"/>
              <a:gd name="connsiteY60" fmla="*/ 4257923 h 4490864"/>
              <a:gd name="connsiteX61" fmla="*/ 4472493 w 6417407"/>
              <a:gd name="connsiteY61" fmla="*/ 4170837 h 4490864"/>
              <a:gd name="connsiteX62" fmla="*/ 4530550 w 6417407"/>
              <a:gd name="connsiteY62" fmla="*/ 4141808 h 4490864"/>
              <a:gd name="connsiteX63" fmla="*/ 4690207 w 6417407"/>
              <a:gd name="connsiteY63" fmla="*/ 4069237 h 4490864"/>
              <a:gd name="connsiteX64" fmla="*/ 4806321 w 6417407"/>
              <a:gd name="connsiteY64" fmla="*/ 3996665 h 4490864"/>
              <a:gd name="connsiteX65" fmla="*/ 4864379 w 6417407"/>
              <a:gd name="connsiteY65" fmla="*/ 3953123 h 4490864"/>
              <a:gd name="connsiteX66" fmla="*/ 5009521 w 6417407"/>
              <a:gd name="connsiteY66" fmla="*/ 3880551 h 4490864"/>
              <a:gd name="connsiteX67" fmla="*/ 5067579 w 6417407"/>
              <a:gd name="connsiteY67" fmla="*/ 3851523 h 4490864"/>
              <a:gd name="connsiteX68" fmla="*/ 5328836 w 6417407"/>
              <a:gd name="connsiteY68" fmla="*/ 3807980 h 4490864"/>
              <a:gd name="connsiteX69" fmla="*/ 5430436 w 6417407"/>
              <a:gd name="connsiteY69" fmla="*/ 3749923 h 4490864"/>
              <a:gd name="connsiteX70" fmla="*/ 5488493 w 6417407"/>
              <a:gd name="connsiteY70" fmla="*/ 3691865 h 4490864"/>
              <a:gd name="connsiteX71" fmla="*/ 5604607 w 6417407"/>
              <a:gd name="connsiteY71" fmla="*/ 3633808 h 4490864"/>
              <a:gd name="connsiteX72" fmla="*/ 5778779 w 6417407"/>
              <a:gd name="connsiteY72" fmla="*/ 3488665 h 4490864"/>
              <a:gd name="connsiteX73" fmla="*/ 5836836 w 6417407"/>
              <a:gd name="connsiteY73" fmla="*/ 3459637 h 4490864"/>
              <a:gd name="connsiteX74" fmla="*/ 5938436 w 6417407"/>
              <a:gd name="connsiteY74" fmla="*/ 3358037 h 4490864"/>
              <a:gd name="connsiteX75" fmla="*/ 6054550 w 6417407"/>
              <a:gd name="connsiteY75" fmla="*/ 3285465 h 4490864"/>
              <a:gd name="connsiteX76" fmla="*/ 6112607 w 6417407"/>
              <a:gd name="connsiteY76" fmla="*/ 3256437 h 4490864"/>
              <a:gd name="connsiteX77" fmla="*/ 6214207 w 6417407"/>
              <a:gd name="connsiteY77" fmla="*/ 3154837 h 4490864"/>
              <a:gd name="connsiteX78" fmla="*/ 6315807 w 6417407"/>
              <a:gd name="connsiteY78" fmla="*/ 2980665 h 4490864"/>
              <a:gd name="connsiteX79" fmla="*/ 6359350 w 6417407"/>
              <a:gd name="connsiteY79" fmla="*/ 2879065 h 4490864"/>
              <a:gd name="connsiteX80" fmla="*/ 6373864 w 6417407"/>
              <a:gd name="connsiteY80" fmla="*/ 2472665 h 4490864"/>
              <a:gd name="connsiteX81" fmla="*/ 6417407 w 6417407"/>
              <a:gd name="connsiteY81" fmla="*/ 2211408 h 4490864"/>
              <a:gd name="connsiteX82" fmla="*/ 6402893 w 6417407"/>
              <a:gd name="connsiteY82" fmla="*/ 1500208 h 4490864"/>
              <a:gd name="connsiteX83" fmla="*/ 6344836 w 6417407"/>
              <a:gd name="connsiteY83" fmla="*/ 1326037 h 4490864"/>
              <a:gd name="connsiteX84" fmla="*/ 6330321 w 6417407"/>
              <a:gd name="connsiteY84" fmla="*/ 1267980 h 4490864"/>
              <a:gd name="connsiteX85" fmla="*/ 6301293 w 6417407"/>
              <a:gd name="connsiteY85" fmla="*/ 1224437 h 4490864"/>
              <a:gd name="connsiteX86" fmla="*/ 6272264 w 6417407"/>
              <a:gd name="connsiteY86" fmla="*/ 1166380 h 4490864"/>
              <a:gd name="connsiteX87" fmla="*/ 6214207 w 6417407"/>
              <a:gd name="connsiteY87" fmla="*/ 1021237 h 4490864"/>
              <a:gd name="connsiteX88" fmla="*/ 6199693 w 6417407"/>
              <a:gd name="connsiteY88" fmla="*/ 963180 h 4490864"/>
              <a:gd name="connsiteX89" fmla="*/ 6156150 w 6417407"/>
              <a:gd name="connsiteY89" fmla="*/ 890608 h 4490864"/>
              <a:gd name="connsiteX90" fmla="*/ 6098093 w 6417407"/>
              <a:gd name="connsiteY90" fmla="*/ 774494 h 4490864"/>
              <a:gd name="connsiteX91" fmla="*/ 6069064 w 6417407"/>
              <a:gd name="connsiteY91" fmla="*/ 716437 h 4490864"/>
              <a:gd name="connsiteX92" fmla="*/ 6025521 w 6417407"/>
              <a:gd name="connsiteY92" fmla="*/ 600323 h 4490864"/>
              <a:gd name="connsiteX93" fmla="*/ 5967464 w 6417407"/>
              <a:gd name="connsiteY93" fmla="*/ 556780 h 4490864"/>
              <a:gd name="connsiteX94" fmla="*/ 5909407 w 6417407"/>
              <a:gd name="connsiteY94" fmla="*/ 498723 h 4490864"/>
              <a:gd name="connsiteX95" fmla="*/ 5851350 w 6417407"/>
              <a:gd name="connsiteY95" fmla="*/ 455180 h 4490864"/>
              <a:gd name="connsiteX96" fmla="*/ 5749750 w 6417407"/>
              <a:gd name="connsiteY96" fmla="*/ 353580 h 4490864"/>
              <a:gd name="connsiteX97" fmla="*/ 5691693 w 6417407"/>
              <a:gd name="connsiteY97" fmla="*/ 310037 h 4490864"/>
              <a:gd name="connsiteX98" fmla="*/ 5633636 w 6417407"/>
              <a:gd name="connsiteY98" fmla="*/ 281008 h 4490864"/>
              <a:gd name="connsiteX99" fmla="*/ 5546550 w 6417407"/>
              <a:gd name="connsiteY99" fmla="*/ 208437 h 4490864"/>
              <a:gd name="connsiteX100" fmla="*/ 5459464 w 6417407"/>
              <a:gd name="connsiteY100" fmla="*/ 179408 h 4490864"/>
              <a:gd name="connsiteX101" fmla="*/ 5270779 w 6417407"/>
              <a:gd name="connsiteY101" fmla="*/ 92323 h 4490864"/>
              <a:gd name="connsiteX102" fmla="*/ 5154664 w 6417407"/>
              <a:gd name="connsiteY102" fmla="*/ 77808 h 4490864"/>
              <a:gd name="connsiteX103" fmla="*/ 4501521 w 6417407"/>
              <a:gd name="connsiteY103" fmla="*/ 77808 h 4490864"/>
              <a:gd name="connsiteX104" fmla="*/ 4196721 w 6417407"/>
              <a:gd name="connsiteY104" fmla="*/ 106837 h 4490864"/>
              <a:gd name="connsiteX105" fmla="*/ 4138664 w 6417407"/>
              <a:gd name="connsiteY105" fmla="*/ 121351 h 4490864"/>
              <a:gd name="connsiteX106" fmla="*/ 4080607 w 6417407"/>
              <a:gd name="connsiteY106" fmla="*/ 150380 h 4490864"/>
              <a:gd name="connsiteX107" fmla="*/ 3979007 w 6417407"/>
              <a:gd name="connsiteY107" fmla="*/ 164894 h 4490864"/>
              <a:gd name="connsiteX108" fmla="*/ 3833864 w 6417407"/>
              <a:gd name="connsiteY108" fmla="*/ 208437 h 4490864"/>
              <a:gd name="connsiteX109" fmla="*/ 3775807 w 6417407"/>
              <a:gd name="connsiteY109" fmla="*/ 237465 h 4490864"/>
              <a:gd name="connsiteX110" fmla="*/ 3340379 w 6417407"/>
              <a:gd name="connsiteY110" fmla="*/ 266494 h 4490864"/>
              <a:gd name="connsiteX111" fmla="*/ 2832379 w 6417407"/>
              <a:gd name="connsiteY111" fmla="*/ 251980 h 4490864"/>
              <a:gd name="connsiteX112" fmla="*/ 2832379 w 6417407"/>
              <a:gd name="connsiteY112" fmla="*/ 222951 h 449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417407" h="4490864">
                <a:moveTo>
                  <a:pt x="2832379" y="222951"/>
                </a:moveTo>
                <a:cubicBezTo>
                  <a:pt x="2825122" y="215694"/>
                  <a:pt x="2803927" y="210952"/>
                  <a:pt x="2788836" y="208437"/>
                </a:cubicBezTo>
                <a:cubicBezTo>
                  <a:pt x="2583531" y="174220"/>
                  <a:pt x="2395461" y="200121"/>
                  <a:pt x="2179236" y="208437"/>
                </a:cubicBezTo>
                <a:cubicBezTo>
                  <a:pt x="2087253" y="211975"/>
                  <a:pt x="1995388" y="218113"/>
                  <a:pt x="1903464" y="222951"/>
                </a:cubicBezTo>
                <a:cubicBezTo>
                  <a:pt x="1889061" y="224551"/>
                  <a:pt x="1718330" y="241120"/>
                  <a:pt x="1685750" y="251980"/>
                </a:cubicBezTo>
                <a:cubicBezTo>
                  <a:pt x="1669201" y="257496"/>
                  <a:pt x="1658756" y="275492"/>
                  <a:pt x="1642207" y="281008"/>
                </a:cubicBezTo>
                <a:cubicBezTo>
                  <a:pt x="1614288" y="290314"/>
                  <a:pt x="1584150" y="290685"/>
                  <a:pt x="1555121" y="295523"/>
                </a:cubicBezTo>
                <a:lnTo>
                  <a:pt x="1409979" y="368094"/>
                </a:lnTo>
                <a:cubicBezTo>
                  <a:pt x="1390626" y="377770"/>
                  <a:pt x="1372448" y="390281"/>
                  <a:pt x="1351921" y="397123"/>
                </a:cubicBezTo>
                <a:cubicBezTo>
                  <a:pt x="1289454" y="417945"/>
                  <a:pt x="1323221" y="407927"/>
                  <a:pt x="1250321" y="426151"/>
                </a:cubicBezTo>
                <a:lnTo>
                  <a:pt x="1134207" y="484208"/>
                </a:lnTo>
                <a:cubicBezTo>
                  <a:pt x="1114855" y="493884"/>
                  <a:pt x="1093459" y="500255"/>
                  <a:pt x="1076150" y="513237"/>
                </a:cubicBezTo>
                <a:lnTo>
                  <a:pt x="960036" y="600323"/>
                </a:lnTo>
                <a:cubicBezTo>
                  <a:pt x="940684" y="614837"/>
                  <a:pt x="919084" y="626760"/>
                  <a:pt x="901979" y="643865"/>
                </a:cubicBezTo>
                <a:cubicBezTo>
                  <a:pt x="882626" y="663218"/>
                  <a:pt x="865292" y="684826"/>
                  <a:pt x="843921" y="701923"/>
                </a:cubicBezTo>
                <a:cubicBezTo>
                  <a:pt x="816678" y="723717"/>
                  <a:pt x="783325" y="737275"/>
                  <a:pt x="756836" y="759980"/>
                </a:cubicBezTo>
                <a:cubicBezTo>
                  <a:pt x="715277" y="795602"/>
                  <a:pt x="679426" y="837389"/>
                  <a:pt x="640721" y="876094"/>
                </a:cubicBezTo>
                <a:cubicBezTo>
                  <a:pt x="587488" y="929327"/>
                  <a:pt x="530082" y="981260"/>
                  <a:pt x="495579" y="1050265"/>
                </a:cubicBezTo>
                <a:cubicBezTo>
                  <a:pt x="363432" y="1314557"/>
                  <a:pt x="493917" y="1039903"/>
                  <a:pt x="408493" y="1253465"/>
                </a:cubicBezTo>
                <a:cubicBezTo>
                  <a:pt x="400457" y="1273554"/>
                  <a:pt x="390199" y="1292737"/>
                  <a:pt x="379464" y="1311523"/>
                </a:cubicBezTo>
                <a:cubicBezTo>
                  <a:pt x="370810" y="1326668"/>
                  <a:pt x="357521" y="1339125"/>
                  <a:pt x="350436" y="1355065"/>
                </a:cubicBezTo>
                <a:cubicBezTo>
                  <a:pt x="338009" y="1383027"/>
                  <a:pt x="333672" y="1414118"/>
                  <a:pt x="321407" y="1442151"/>
                </a:cubicBezTo>
                <a:cubicBezTo>
                  <a:pt x="299726" y="1491707"/>
                  <a:pt x="273026" y="1538913"/>
                  <a:pt x="248836" y="1587294"/>
                </a:cubicBezTo>
                <a:lnTo>
                  <a:pt x="219807" y="1645351"/>
                </a:lnTo>
                <a:cubicBezTo>
                  <a:pt x="210131" y="1664703"/>
                  <a:pt x="202781" y="1685405"/>
                  <a:pt x="190779" y="1703408"/>
                </a:cubicBezTo>
                <a:cubicBezTo>
                  <a:pt x="181103" y="1717922"/>
                  <a:pt x="170103" y="1731637"/>
                  <a:pt x="161750" y="1746951"/>
                </a:cubicBezTo>
                <a:cubicBezTo>
                  <a:pt x="141029" y="1784940"/>
                  <a:pt x="123045" y="1824360"/>
                  <a:pt x="103693" y="1863065"/>
                </a:cubicBezTo>
                <a:lnTo>
                  <a:pt x="74664" y="1921123"/>
                </a:lnTo>
                <a:cubicBezTo>
                  <a:pt x="69826" y="1940475"/>
                  <a:pt x="67154" y="1960502"/>
                  <a:pt x="60150" y="1979180"/>
                </a:cubicBezTo>
                <a:cubicBezTo>
                  <a:pt x="52553" y="1999439"/>
                  <a:pt x="37963" y="2016711"/>
                  <a:pt x="31121" y="2037237"/>
                </a:cubicBezTo>
                <a:cubicBezTo>
                  <a:pt x="23320" y="2060640"/>
                  <a:pt x="21958" y="2085726"/>
                  <a:pt x="16607" y="2109808"/>
                </a:cubicBezTo>
                <a:cubicBezTo>
                  <a:pt x="12280" y="2129281"/>
                  <a:pt x="6931" y="2148513"/>
                  <a:pt x="2093" y="2167865"/>
                </a:cubicBezTo>
                <a:cubicBezTo>
                  <a:pt x="17797" y="2764630"/>
                  <a:pt x="0" y="2567847"/>
                  <a:pt x="45636" y="3024208"/>
                </a:cubicBezTo>
                <a:cubicBezTo>
                  <a:pt x="47804" y="3045883"/>
                  <a:pt x="63424" y="3204457"/>
                  <a:pt x="74664" y="3241923"/>
                </a:cubicBezTo>
                <a:cubicBezTo>
                  <a:pt x="84707" y="3275401"/>
                  <a:pt x="113287" y="3314372"/>
                  <a:pt x="132721" y="3343523"/>
                </a:cubicBezTo>
                <a:cubicBezTo>
                  <a:pt x="137559" y="3372551"/>
                  <a:pt x="138780" y="3402420"/>
                  <a:pt x="147236" y="3430608"/>
                </a:cubicBezTo>
                <a:cubicBezTo>
                  <a:pt x="158432" y="3467929"/>
                  <a:pt x="195314" y="3518731"/>
                  <a:pt x="219807" y="3546723"/>
                </a:cubicBezTo>
                <a:cubicBezTo>
                  <a:pt x="237829" y="3567320"/>
                  <a:pt x="260343" y="3583755"/>
                  <a:pt x="277864" y="3604780"/>
                </a:cubicBezTo>
                <a:cubicBezTo>
                  <a:pt x="339821" y="3679129"/>
                  <a:pt x="424334" y="3823158"/>
                  <a:pt x="510093" y="3866037"/>
                </a:cubicBezTo>
                <a:lnTo>
                  <a:pt x="568150" y="3895065"/>
                </a:lnTo>
                <a:cubicBezTo>
                  <a:pt x="587502" y="3914418"/>
                  <a:pt x="603435" y="3937942"/>
                  <a:pt x="626207" y="3953123"/>
                </a:cubicBezTo>
                <a:cubicBezTo>
                  <a:pt x="662212" y="3977127"/>
                  <a:pt x="703616" y="3991828"/>
                  <a:pt x="742321" y="4011180"/>
                </a:cubicBezTo>
                <a:lnTo>
                  <a:pt x="887464" y="4083751"/>
                </a:lnTo>
                <a:lnTo>
                  <a:pt x="945521" y="4112780"/>
                </a:lnTo>
                <a:cubicBezTo>
                  <a:pt x="964874" y="4122456"/>
                  <a:pt x="985576" y="4129806"/>
                  <a:pt x="1003579" y="4141808"/>
                </a:cubicBezTo>
                <a:cubicBezTo>
                  <a:pt x="1018093" y="4151484"/>
                  <a:pt x="1031088" y="4163966"/>
                  <a:pt x="1047121" y="4170837"/>
                </a:cubicBezTo>
                <a:cubicBezTo>
                  <a:pt x="1065456" y="4178695"/>
                  <a:pt x="1085826" y="4180513"/>
                  <a:pt x="1105179" y="4185351"/>
                </a:cubicBezTo>
                <a:lnTo>
                  <a:pt x="1308379" y="4286951"/>
                </a:lnTo>
                <a:cubicBezTo>
                  <a:pt x="1343882" y="4304702"/>
                  <a:pt x="1371534" y="4321951"/>
                  <a:pt x="1409979" y="4330494"/>
                </a:cubicBezTo>
                <a:cubicBezTo>
                  <a:pt x="1502197" y="4350987"/>
                  <a:pt x="1590095" y="4352165"/>
                  <a:pt x="1685750" y="4359523"/>
                </a:cubicBezTo>
                <a:cubicBezTo>
                  <a:pt x="1714112" y="4368977"/>
                  <a:pt x="1793771" y="4398003"/>
                  <a:pt x="1830893" y="4403065"/>
                </a:cubicBezTo>
                <a:cubicBezTo>
                  <a:pt x="1917711" y="4414904"/>
                  <a:pt x="2092150" y="4432094"/>
                  <a:pt x="2092150" y="4432094"/>
                </a:cubicBezTo>
                <a:cubicBezTo>
                  <a:pt x="2140531" y="4446608"/>
                  <a:pt x="2187416" y="4467657"/>
                  <a:pt x="2237293" y="4475637"/>
                </a:cubicBezTo>
                <a:cubicBezTo>
                  <a:pt x="2309112" y="4487128"/>
                  <a:pt x="2382278" y="4490864"/>
                  <a:pt x="2455007" y="4490151"/>
                </a:cubicBezTo>
                <a:cubicBezTo>
                  <a:pt x="2876012" y="4486024"/>
                  <a:pt x="3296836" y="4470799"/>
                  <a:pt x="3717750" y="4461123"/>
                </a:cubicBezTo>
                <a:cubicBezTo>
                  <a:pt x="3756455" y="4451447"/>
                  <a:pt x="3796015" y="4444710"/>
                  <a:pt x="3833864" y="4432094"/>
                </a:cubicBezTo>
                <a:cubicBezTo>
                  <a:pt x="3854390" y="4425252"/>
                  <a:pt x="3871662" y="4410662"/>
                  <a:pt x="3891921" y="4403065"/>
                </a:cubicBezTo>
                <a:cubicBezTo>
                  <a:pt x="3955275" y="4379307"/>
                  <a:pt x="3938376" y="4399103"/>
                  <a:pt x="3993521" y="4374037"/>
                </a:cubicBezTo>
                <a:cubicBezTo>
                  <a:pt x="4032916" y="4356130"/>
                  <a:pt x="4070931" y="4335332"/>
                  <a:pt x="4109636" y="4315980"/>
                </a:cubicBezTo>
                <a:cubicBezTo>
                  <a:pt x="4128988" y="4306304"/>
                  <a:pt x="4146702" y="4292199"/>
                  <a:pt x="4167693" y="4286951"/>
                </a:cubicBezTo>
                <a:cubicBezTo>
                  <a:pt x="4191229" y="4281067"/>
                  <a:pt x="4244686" y="4269280"/>
                  <a:pt x="4269293" y="4257923"/>
                </a:cubicBezTo>
                <a:cubicBezTo>
                  <a:pt x="4461913" y="4169021"/>
                  <a:pt x="4351031" y="4201202"/>
                  <a:pt x="4472493" y="4170837"/>
                </a:cubicBezTo>
                <a:cubicBezTo>
                  <a:pt x="4491845" y="4161161"/>
                  <a:pt x="4510663" y="4150331"/>
                  <a:pt x="4530550" y="4141808"/>
                </a:cubicBezTo>
                <a:cubicBezTo>
                  <a:pt x="4604520" y="4110106"/>
                  <a:pt x="4590462" y="4144046"/>
                  <a:pt x="4690207" y="4069237"/>
                </a:cubicBezTo>
                <a:cubicBezTo>
                  <a:pt x="4854653" y="3945902"/>
                  <a:pt x="4646952" y="4096270"/>
                  <a:pt x="4806321" y="3996665"/>
                </a:cubicBezTo>
                <a:cubicBezTo>
                  <a:pt x="4826835" y="3983844"/>
                  <a:pt x="4843376" y="3965125"/>
                  <a:pt x="4864379" y="3953123"/>
                </a:cubicBezTo>
                <a:cubicBezTo>
                  <a:pt x="4911343" y="3926286"/>
                  <a:pt x="4961140" y="3904741"/>
                  <a:pt x="5009521" y="3880551"/>
                </a:cubicBezTo>
                <a:cubicBezTo>
                  <a:pt x="5028874" y="3870875"/>
                  <a:pt x="5046237" y="3855080"/>
                  <a:pt x="5067579" y="3851523"/>
                </a:cubicBezTo>
                <a:lnTo>
                  <a:pt x="5328836" y="3807980"/>
                </a:lnTo>
                <a:cubicBezTo>
                  <a:pt x="5361777" y="3791509"/>
                  <a:pt x="5401718" y="3774538"/>
                  <a:pt x="5430436" y="3749923"/>
                </a:cubicBezTo>
                <a:cubicBezTo>
                  <a:pt x="5451216" y="3732112"/>
                  <a:pt x="5465721" y="3707046"/>
                  <a:pt x="5488493" y="3691865"/>
                </a:cubicBezTo>
                <a:cubicBezTo>
                  <a:pt x="5524498" y="3667861"/>
                  <a:pt x="5574008" y="3664407"/>
                  <a:pt x="5604607" y="3633808"/>
                </a:cubicBezTo>
                <a:cubicBezTo>
                  <a:pt x="5657840" y="3580575"/>
                  <a:pt x="5709775" y="3523167"/>
                  <a:pt x="5778779" y="3488665"/>
                </a:cubicBezTo>
                <a:lnTo>
                  <a:pt x="5836836" y="3459637"/>
                </a:lnTo>
                <a:cubicBezTo>
                  <a:pt x="5870703" y="3425770"/>
                  <a:pt x="5895598" y="3379456"/>
                  <a:pt x="5938436" y="3358037"/>
                </a:cubicBezTo>
                <a:cubicBezTo>
                  <a:pt x="6085549" y="3284479"/>
                  <a:pt x="5903807" y="3379679"/>
                  <a:pt x="6054550" y="3285465"/>
                </a:cubicBezTo>
                <a:cubicBezTo>
                  <a:pt x="6072898" y="3273998"/>
                  <a:pt x="6093255" y="3266113"/>
                  <a:pt x="6112607" y="3256437"/>
                </a:cubicBezTo>
                <a:cubicBezTo>
                  <a:pt x="6146474" y="3222570"/>
                  <a:pt x="6185470" y="3193153"/>
                  <a:pt x="6214207" y="3154837"/>
                </a:cubicBezTo>
                <a:cubicBezTo>
                  <a:pt x="6283715" y="3062160"/>
                  <a:pt x="6246930" y="3118419"/>
                  <a:pt x="6315807" y="2980665"/>
                </a:cubicBezTo>
                <a:cubicBezTo>
                  <a:pt x="6351679" y="2908920"/>
                  <a:pt x="6337993" y="2943137"/>
                  <a:pt x="6359350" y="2879065"/>
                </a:cubicBezTo>
                <a:cubicBezTo>
                  <a:pt x="6364188" y="2743598"/>
                  <a:pt x="6367259" y="2608057"/>
                  <a:pt x="6373864" y="2472665"/>
                </a:cubicBezTo>
                <a:cubicBezTo>
                  <a:pt x="6383496" y="2275206"/>
                  <a:pt x="6367794" y="2335444"/>
                  <a:pt x="6417407" y="2211408"/>
                </a:cubicBezTo>
                <a:cubicBezTo>
                  <a:pt x="6412569" y="1974341"/>
                  <a:pt x="6415356" y="1736996"/>
                  <a:pt x="6402893" y="1500208"/>
                </a:cubicBezTo>
                <a:cubicBezTo>
                  <a:pt x="6396568" y="1380029"/>
                  <a:pt x="6376547" y="1410599"/>
                  <a:pt x="6344836" y="1326037"/>
                </a:cubicBezTo>
                <a:cubicBezTo>
                  <a:pt x="6337832" y="1307359"/>
                  <a:pt x="6338179" y="1286315"/>
                  <a:pt x="6330321" y="1267980"/>
                </a:cubicBezTo>
                <a:cubicBezTo>
                  <a:pt x="6323449" y="1251947"/>
                  <a:pt x="6309948" y="1239583"/>
                  <a:pt x="6301293" y="1224437"/>
                </a:cubicBezTo>
                <a:cubicBezTo>
                  <a:pt x="6290558" y="1205651"/>
                  <a:pt x="6280300" y="1186469"/>
                  <a:pt x="6272264" y="1166380"/>
                </a:cubicBezTo>
                <a:cubicBezTo>
                  <a:pt x="6200523" y="987026"/>
                  <a:pt x="6282285" y="1157391"/>
                  <a:pt x="6214207" y="1021237"/>
                </a:cubicBezTo>
                <a:cubicBezTo>
                  <a:pt x="6209369" y="1001885"/>
                  <a:pt x="6207795" y="981409"/>
                  <a:pt x="6199693" y="963180"/>
                </a:cubicBezTo>
                <a:cubicBezTo>
                  <a:pt x="6188236" y="937401"/>
                  <a:pt x="6169525" y="915447"/>
                  <a:pt x="6156150" y="890608"/>
                </a:cubicBezTo>
                <a:cubicBezTo>
                  <a:pt x="6135634" y="852507"/>
                  <a:pt x="6117445" y="813199"/>
                  <a:pt x="6098093" y="774494"/>
                </a:cubicBezTo>
                <a:lnTo>
                  <a:pt x="6069064" y="716437"/>
                </a:lnTo>
                <a:cubicBezTo>
                  <a:pt x="6059592" y="678550"/>
                  <a:pt x="6052310" y="631577"/>
                  <a:pt x="6025521" y="600323"/>
                </a:cubicBezTo>
                <a:cubicBezTo>
                  <a:pt x="6009778" y="581956"/>
                  <a:pt x="5985669" y="572710"/>
                  <a:pt x="5967464" y="556780"/>
                </a:cubicBezTo>
                <a:cubicBezTo>
                  <a:pt x="5946867" y="538758"/>
                  <a:pt x="5930004" y="516745"/>
                  <a:pt x="5909407" y="498723"/>
                </a:cubicBezTo>
                <a:cubicBezTo>
                  <a:pt x="5891202" y="482793"/>
                  <a:pt x="5869249" y="471452"/>
                  <a:pt x="5851350" y="455180"/>
                </a:cubicBezTo>
                <a:cubicBezTo>
                  <a:pt x="5815911" y="422963"/>
                  <a:pt x="5788066" y="382317"/>
                  <a:pt x="5749750" y="353580"/>
                </a:cubicBezTo>
                <a:cubicBezTo>
                  <a:pt x="5730398" y="339066"/>
                  <a:pt x="5712206" y="322858"/>
                  <a:pt x="5691693" y="310037"/>
                </a:cubicBezTo>
                <a:cubicBezTo>
                  <a:pt x="5673345" y="298570"/>
                  <a:pt x="5651361" y="293416"/>
                  <a:pt x="5633636" y="281008"/>
                </a:cubicBezTo>
                <a:cubicBezTo>
                  <a:pt x="5602680" y="259339"/>
                  <a:pt x="5579189" y="227477"/>
                  <a:pt x="5546550" y="208437"/>
                </a:cubicBezTo>
                <a:cubicBezTo>
                  <a:pt x="5520119" y="193019"/>
                  <a:pt x="5487589" y="191462"/>
                  <a:pt x="5459464" y="179408"/>
                </a:cubicBezTo>
                <a:cubicBezTo>
                  <a:pt x="5429914" y="166744"/>
                  <a:pt x="5317380" y="103077"/>
                  <a:pt x="5270779" y="92323"/>
                </a:cubicBezTo>
                <a:cubicBezTo>
                  <a:pt x="5232772" y="83552"/>
                  <a:pt x="5193369" y="82646"/>
                  <a:pt x="5154664" y="77808"/>
                </a:cubicBezTo>
                <a:cubicBezTo>
                  <a:pt x="4921233" y="0"/>
                  <a:pt x="5087358" y="49911"/>
                  <a:pt x="4501521" y="77808"/>
                </a:cubicBezTo>
                <a:cubicBezTo>
                  <a:pt x="4399577" y="82663"/>
                  <a:pt x="4196721" y="106837"/>
                  <a:pt x="4196721" y="106837"/>
                </a:cubicBezTo>
                <a:cubicBezTo>
                  <a:pt x="4177369" y="111675"/>
                  <a:pt x="4157342" y="114347"/>
                  <a:pt x="4138664" y="121351"/>
                </a:cubicBezTo>
                <a:cubicBezTo>
                  <a:pt x="4118405" y="128948"/>
                  <a:pt x="4101481" y="144687"/>
                  <a:pt x="4080607" y="150380"/>
                </a:cubicBezTo>
                <a:cubicBezTo>
                  <a:pt x="4047602" y="159381"/>
                  <a:pt x="4012874" y="160056"/>
                  <a:pt x="3979007" y="164894"/>
                </a:cubicBezTo>
                <a:cubicBezTo>
                  <a:pt x="3841488" y="233655"/>
                  <a:pt x="4014571" y="154226"/>
                  <a:pt x="3833864" y="208437"/>
                </a:cubicBezTo>
                <a:cubicBezTo>
                  <a:pt x="3813140" y="214654"/>
                  <a:pt x="3797023" y="233222"/>
                  <a:pt x="3775807" y="237465"/>
                </a:cubicBezTo>
                <a:cubicBezTo>
                  <a:pt x="3710518" y="250523"/>
                  <a:pt x="3349049" y="266038"/>
                  <a:pt x="3340379" y="266494"/>
                </a:cubicBezTo>
                <a:cubicBezTo>
                  <a:pt x="3171046" y="261656"/>
                  <a:pt x="3001547" y="260884"/>
                  <a:pt x="2832379" y="251980"/>
                </a:cubicBezTo>
                <a:cubicBezTo>
                  <a:pt x="2751242" y="247710"/>
                  <a:pt x="2839636" y="230208"/>
                  <a:pt x="2832379" y="222951"/>
                </a:cubicBezTo>
                <a:close/>
              </a:path>
            </a:pathLst>
          </a:custGeom>
        </p:spPr>
        <p:style>
          <a:lnRef idx="1">
            <a:schemeClr val="accent3"/>
          </a:lnRef>
          <a:fillRef idx="2">
            <a:schemeClr val="accent3"/>
          </a:fillRef>
          <a:effectRef idx="1">
            <a:schemeClr val="accent3"/>
          </a:effectRef>
          <a:fontRef idx="minor">
            <a:schemeClr val="dk1"/>
          </a:fontRef>
        </p:style>
        <p:txBody>
          <a:bodyPr anchor="ctr"/>
          <a:lstStyle/>
          <a:p>
            <a:pPr algn="ctr" rtl="0" fontAlgn="auto">
              <a:spcBef>
                <a:spcPts val="0"/>
              </a:spcBef>
              <a:spcAft>
                <a:spcPts val="0"/>
              </a:spcAft>
              <a:defRPr/>
            </a:pPr>
            <a:endParaRPr lang="en-US"/>
          </a:p>
        </p:txBody>
      </p:sp>
      <p:sp>
        <p:nvSpPr>
          <p:cNvPr id="8" name="Freeform 7"/>
          <p:cNvSpPr/>
          <p:nvPr/>
        </p:nvSpPr>
        <p:spPr>
          <a:xfrm>
            <a:off x="1116013" y="2852738"/>
            <a:ext cx="1828800" cy="1155700"/>
          </a:xfrm>
          <a:custGeom>
            <a:avLst/>
            <a:gdLst>
              <a:gd name="connsiteX0" fmla="*/ 1416331 w 2069474"/>
              <a:gd name="connsiteY0" fmla="*/ 143476 h 1536848"/>
              <a:gd name="connsiteX1" fmla="*/ 690617 w 2069474"/>
              <a:gd name="connsiteY1" fmla="*/ 157990 h 1536848"/>
              <a:gd name="connsiteX2" fmla="*/ 545474 w 2069474"/>
              <a:gd name="connsiteY2" fmla="*/ 172505 h 1536848"/>
              <a:gd name="connsiteX3" fmla="*/ 487417 w 2069474"/>
              <a:gd name="connsiteY3" fmla="*/ 201533 h 1536848"/>
              <a:gd name="connsiteX4" fmla="*/ 414845 w 2069474"/>
              <a:gd name="connsiteY4" fmla="*/ 216048 h 1536848"/>
              <a:gd name="connsiteX5" fmla="*/ 313245 w 2069474"/>
              <a:gd name="connsiteY5" fmla="*/ 274105 h 1536848"/>
              <a:gd name="connsiteX6" fmla="*/ 284217 w 2069474"/>
              <a:gd name="connsiteY6" fmla="*/ 317648 h 1536848"/>
              <a:gd name="connsiteX7" fmla="*/ 240674 w 2069474"/>
              <a:gd name="connsiteY7" fmla="*/ 375705 h 1536848"/>
              <a:gd name="connsiteX8" fmla="*/ 211645 w 2069474"/>
              <a:gd name="connsiteY8" fmla="*/ 433762 h 1536848"/>
              <a:gd name="connsiteX9" fmla="*/ 153588 w 2069474"/>
              <a:gd name="connsiteY9" fmla="*/ 491819 h 1536848"/>
              <a:gd name="connsiteX10" fmla="*/ 95531 w 2069474"/>
              <a:gd name="connsiteY10" fmla="*/ 607933 h 1536848"/>
              <a:gd name="connsiteX11" fmla="*/ 51988 w 2069474"/>
              <a:gd name="connsiteY11" fmla="*/ 695019 h 1536848"/>
              <a:gd name="connsiteX12" fmla="*/ 124560 w 2069474"/>
              <a:gd name="connsiteY12" fmla="*/ 1275590 h 1536848"/>
              <a:gd name="connsiteX13" fmla="*/ 168103 w 2069474"/>
              <a:gd name="connsiteY13" fmla="*/ 1333648 h 1536848"/>
              <a:gd name="connsiteX14" fmla="*/ 226160 w 2069474"/>
              <a:gd name="connsiteY14" fmla="*/ 1348162 h 1536848"/>
              <a:gd name="connsiteX15" fmla="*/ 342274 w 2069474"/>
              <a:gd name="connsiteY15" fmla="*/ 1420733 h 1536848"/>
              <a:gd name="connsiteX16" fmla="*/ 458388 w 2069474"/>
              <a:gd name="connsiteY16" fmla="*/ 1478790 h 1536848"/>
              <a:gd name="connsiteX17" fmla="*/ 559988 w 2069474"/>
              <a:gd name="connsiteY17" fmla="*/ 1536848 h 1536848"/>
              <a:gd name="connsiteX18" fmla="*/ 951874 w 2069474"/>
              <a:gd name="connsiteY18" fmla="*/ 1522333 h 1536848"/>
              <a:gd name="connsiteX19" fmla="*/ 995417 w 2069474"/>
              <a:gd name="connsiteY19" fmla="*/ 1493305 h 1536848"/>
              <a:gd name="connsiteX20" fmla="*/ 1111531 w 2069474"/>
              <a:gd name="connsiteY20" fmla="*/ 1449762 h 1536848"/>
              <a:gd name="connsiteX21" fmla="*/ 1227645 w 2069474"/>
              <a:gd name="connsiteY21" fmla="*/ 1406219 h 1536848"/>
              <a:gd name="connsiteX22" fmla="*/ 1459874 w 2069474"/>
              <a:gd name="connsiteY22" fmla="*/ 1362676 h 1536848"/>
              <a:gd name="connsiteX23" fmla="*/ 1677588 w 2069474"/>
              <a:gd name="connsiteY23" fmla="*/ 1319133 h 1536848"/>
              <a:gd name="connsiteX24" fmla="*/ 1779188 w 2069474"/>
              <a:gd name="connsiteY24" fmla="*/ 1304619 h 1536848"/>
              <a:gd name="connsiteX25" fmla="*/ 1822731 w 2069474"/>
              <a:gd name="connsiteY25" fmla="*/ 1261076 h 1536848"/>
              <a:gd name="connsiteX26" fmla="*/ 1924331 w 2069474"/>
              <a:gd name="connsiteY26" fmla="*/ 1203019 h 1536848"/>
              <a:gd name="connsiteX27" fmla="*/ 1982388 w 2069474"/>
              <a:gd name="connsiteY27" fmla="*/ 1188505 h 1536848"/>
              <a:gd name="connsiteX28" fmla="*/ 2011417 w 2069474"/>
              <a:gd name="connsiteY28" fmla="*/ 1144962 h 1536848"/>
              <a:gd name="connsiteX29" fmla="*/ 2025931 w 2069474"/>
              <a:gd name="connsiteY29" fmla="*/ 1101419 h 1536848"/>
              <a:gd name="connsiteX30" fmla="*/ 2040445 w 2069474"/>
              <a:gd name="connsiteY30" fmla="*/ 782105 h 1536848"/>
              <a:gd name="connsiteX31" fmla="*/ 2069474 w 2069474"/>
              <a:gd name="connsiteY31" fmla="*/ 593419 h 1536848"/>
              <a:gd name="connsiteX32" fmla="*/ 2054960 w 2069474"/>
              <a:gd name="connsiteY32" fmla="*/ 477305 h 1536848"/>
              <a:gd name="connsiteX33" fmla="*/ 1982388 w 2069474"/>
              <a:gd name="connsiteY33" fmla="*/ 361190 h 1536848"/>
              <a:gd name="connsiteX34" fmla="*/ 1924331 w 2069474"/>
              <a:gd name="connsiteY34" fmla="*/ 259590 h 1536848"/>
              <a:gd name="connsiteX35" fmla="*/ 1822731 w 2069474"/>
              <a:gd name="connsiteY35" fmla="*/ 143476 h 1536848"/>
              <a:gd name="connsiteX36" fmla="*/ 1793703 w 2069474"/>
              <a:gd name="connsiteY36" fmla="*/ 85419 h 1536848"/>
              <a:gd name="connsiteX37" fmla="*/ 1459874 w 2069474"/>
              <a:gd name="connsiteY37" fmla="*/ 70905 h 1536848"/>
              <a:gd name="connsiteX38" fmla="*/ 1430845 w 2069474"/>
              <a:gd name="connsiteY38" fmla="*/ 114448 h 1536848"/>
              <a:gd name="connsiteX39" fmla="*/ 1387303 w 2069474"/>
              <a:gd name="connsiteY39" fmla="*/ 143476 h 1536848"/>
              <a:gd name="connsiteX40" fmla="*/ 1358274 w 2069474"/>
              <a:gd name="connsiteY40" fmla="*/ 172505 h 1536848"/>
              <a:gd name="connsiteX41" fmla="*/ 1416331 w 2069474"/>
              <a:gd name="connsiteY41" fmla="*/ 143476 h 153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69474" h="1536848">
                <a:moveTo>
                  <a:pt x="1416331" y="143476"/>
                </a:moveTo>
                <a:lnTo>
                  <a:pt x="690617" y="157990"/>
                </a:lnTo>
                <a:cubicBezTo>
                  <a:pt x="642022" y="159610"/>
                  <a:pt x="593017" y="162317"/>
                  <a:pt x="545474" y="172505"/>
                </a:cubicBezTo>
                <a:cubicBezTo>
                  <a:pt x="524318" y="177038"/>
                  <a:pt x="507943" y="194691"/>
                  <a:pt x="487417" y="201533"/>
                </a:cubicBezTo>
                <a:cubicBezTo>
                  <a:pt x="464013" y="209334"/>
                  <a:pt x="439036" y="211210"/>
                  <a:pt x="414845" y="216048"/>
                </a:cubicBezTo>
                <a:cubicBezTo>
                  <a:pt x="392075" y="227433"/>
                  <a:pt x="333761" y="253588"/>
                  <a:pt x="313245" y="274105"/>
                </a:cubicBezTo>
                <a:cubicBezTo>
                  <a:pt x="300910" y="286440"/>
                  <a:pt x="294356" y="303453"/>
                  <a:pt x="284217" y="317648"/>
                </a:cubicBezTo>
                <a:cubicBezTo>
                  <a:pt x="270157" y="337333"/>
                  <a:pt x="253495" y="355192"/>
                  <a:pt x="240674" y="375705"/>
                </a:cubicBezTo>
                <a:cubicBezTo>
                  <a:pt x="229207" y="394053"/>
                  <a:pt x="224627" y="416453"/>
                  <a:pt x="211645" y="433762"/>
                </a:cubicBezTo>
                <a:cubicBezTo>
                  <a:pt x="195224" y="455657"/>
                  <a:pt x="172940" y="472467"/>
                  <a:pt x="153588" y="491819"/>
                </a:cubicBezTo>
                <a:cubicBezTo>
                  <a:pt x="134236" y="530524"/>
                  <a:pt x="109215" y="566880"/>
                  <a:pt x="95531" y="607933"/>
                </a:cubicBezTo>
                <a:cubicBezTo>
                  <a:pt x="75501" y="668025"/>
                  <a:pt x="89504" y="638746"/>
                  <a:pt x="51988" y="695019"/>
                </a:cubicBezTo>
                <a:cubicBezTo>
                  <a:pt x="57946" y="885680"/>
                  <a:pt x="0" y="1109508"/>
                  <a:pt x="124560" y="1275590"/>
                </a:cubicBezTo>
                <a:cubicBezTo>
                  <a:pt x="139074" y="1294943"/>
                  <a:pt x="148418" y="1319587"/>
                  <a:pt x="168103" y="1333648"/>
                </a:cubicBezTo>
                <a:cubicBezTo>
                  <a:pt x="184335" y="1345243"/>
                  <a:pt x="206808" y="1343324"/>
                  <a:pt x="226160" y="1348162"/>
                </a:cubicBezTo>
                <a:cubicBezTo>
                  <a:pt x="277413" y="1425043"/>
                  <a:pt x="229427" y="1372370"/>
                  <a:pt x="342274" y="1420733"/>
                </a:cubicBezTo>
                <a:cubicBezTo>
                  <a:pt x="382048" y="1437779"/>
                  <a:pt x="419683" y="1459438"/>
                  <a:pt x="458388" y="1478790"/>
                </a:cubicBezTo>
                <a:cubicBezTo>
                  <a:pt x="532045" y="1515619"/>
                  <a:pt x="498444" y="1495818"/>
                  <a:pt x="559988" y="1536848"/>
                </a:cubicBezTo>
                <a:cubicBezTo>
                  <a:pt x="690617" y="1532010"/>
                  <a:pt x="821804" y="1535340"/>
                  <a:pt x="951874" y="1522333"/>
                </a:cubicBezTo>
                <a:cubicBezTo>
                  <a:pt x="969231" y="1520597"/>
                  <a:pt x="979537" y="1500523"/>
                  <a:pt x="995417" y="1493305"/>
                </a:cubicBezTo>
                <a:cubicBezTo>
                  <a:pt x="1033049" y="1476200"/>
                  <a:pt x="1073374" y="1465661"/>
                  <a:pt x="1111531" y="1449762"/>
                </a:cubicBezTo>
                <a:cubicBezTo>
                  <a:pt x="1225379" y="1402325"/>
                  <a:pt x="1113610" y="1434727"/>
                  <a:pt x="1227645" y="1406219"/>
                </a:cubicBezTo>
                <a:cubicBezTo>
                  <a:pt x="1351202" y="1344440"/>
                  <a:pt x="1228084" y="1397015"/>
                  <a:pt x="1459874" y="1362676"/>
                </a:cubicBezTo>
                <a:cubicBezTo>
                  <a:pt x="1533084" y="1351830"/>
                  <a:pt x="1604773" y="1332372"/>
                  <a:pt x="1677588" y="1319133"/>
                </a:cubicBezTo>
                <a:cubicBezTo>
                  <a:pt x="1711247" y="1313013"/>
                  <a:pt x="1745321" y="1309457"/>
                  <a:pt x="1779188" y="1304619"/>
                </a:cubicBezTo>
                <a:cubicBezTo>
                  <a:pt x="1793702" y="1290105"/>
                  <a:pt x="1806962" y="1274217"/>
                  <a:pt x="1822731" y="1261076"/>
                </a:cubicBezTo>
                <a:cubicBezTo>
                  <a:pt x="1845698" y="1241937"/>
                  <a:pt x="1898523" y="1212697"/>
                  <a:pt x="1924331" y="1203019"/>
                </a:cubicBezTo>
                <a:cubicBezTo>
                  <a:pt x="1943009" y="1196015"/>
                  <a:pt x="1963036" y="1193343"/>
                  <a:pt x="1982388" y="1188505"/>
                </a:cubicBezTo>
                <a:cubicBezTo>
                  <a:pt x="1992064" y="1173991"/>
                  <a:pt x="2003616" y="1160564"/>
                  <a:pt x="2011417" y="1144962"/>
                </a:cubicBezTo>
                <a:cubicBezTo>
                  <a:pt x="2018259" y="1131278"/>
                  <a:pt x="2024711" y="1116670"/>
                  <a:pt x="2025931" y="1101419"/>
                </a:cubicBezTo>
                <a:cubicBezTo>
                  <a:pt x="2034428" y="995210"/>
                  <a:pt x="2033114" y="888400"/>
                  <a:pt x="2040445" y="782105"/>
                </a:cubicBezTo>
                <a:cubicBezTo>
                  <a:pt x="2042641" y="750259"/>
                  <a:pt x="2063513" y="629184"/>
                  <a:pt x="2069474" y="593419"/>
                </a:cubicBezTo>
                <a:cubicBezTo>
                  <a:pt x="2064636" y="554714"/>
                  <a:pt x="2064420" y="515146"/>
                  <a:pt x="2054960" y="477305"/>
                </a:cubicBezTo>
                <a:cubicBezTo>
                  <a:pt x="2044469" y="435340"/>
                  <a:pt x="2006091" y="394375"/>
                  <a:pt x="1982388" y="361190"/>
                </a:cubicBezTo>
                <a:cubicBezTo>
                  <a:pt x="1902484" y="249324"/>
                  <a:pt x="2009380" y="395668"/>
                  <a:pt x="1924331" y="259590"/>
                </a:cubicBezTo>
                <a:cubicBezTo>
                  <a:pt x="1891018" y="206290"/>
                  <a:pt x="1867741" y="188486"/>
                  <a:pt x="1822731" y="143476"/>
                </a:cubicBezTo>
                <a:cubicBezTo>
                  <a:pt x="1813055" y="124124"/>
                  <a:pt x="1807554" y="102041"/>
                  <a:pt x="1793703" y="85419"/>
                </a:cubicBezTo>
                <a:cubicBezTo>
                  <a:pt x="1722521" y="0"/>
                  <a:pt x="1473380" y="70230"/>
                  <a:pt x="1459874" y="70905"/>
                </a:cubicBezTo>
                <a:cubicBezTo>
                  <a:pt x="1450198" y="85419"/>
                  <a:pt x="1443180" y="102113"/>
                  <a:pt x="1430845" y="114448"/>
                </a:cubicBezTo>
                <a:cubicBezTo>
                  <a:pt x="1418510" y="126783"/>
                  <a:pt x="1400924" y="132579"/>
                  <a:pt x="1387303" y="143476"/>
                </a:cubicBezTo>
                <a:cubicBezTo>
                  <a:pt x="1376617" y="152025"/>
                  <a:pt x="1367950" y="162829"/>
                  <a:pt x="1358274" y="172505"/>
                </a:cubicBezTo>
                <a:lnTo>
                  <a:pt x="1416331" y="143476"/>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rtl="0" fontAlgn="auto">
              <a:spcBef>
                <a:spcPts val="0"/>
              </a:spcBef>
              <a:spcAft>
                <a:spcPts val="0"/>
              </a:spcAft>
              <a:defRPr/>
            </a:pPr>
            <a:r>
              <a:rPr lang="fa-IR" sz="2000" b="1" dirty="0">
                <a:cs typeface="B Nazanin" pitchFamily="2" charset="-78"/>
              </a:rPr>
              <a:t>وضعیت مسئله</a:t>
            </a:r>
          </a:p>
          <a:p>
            <a:pPr algn="ctr" rtl="0" fontAlgn="auto">
              <a:spcBef>
                <a:spcPts val="0"/>
              </a:spcBef>
              <a:spcAft>
                <a:spcPts val="0"/>
              </a:spcAft>
              <a:defRPr/>
            </a:pPr>
            <a:r>
              <a:rPr lang="fa-IR" sz="2000" b="1" dirty="0">
                <a:cs typeface="B Nazanin" pitchFamily="2" charset="-78"/>
              </a:rPr>
              <a:t>دنیای واقعی</a:t>
            </a:r>
            <a:endParaRPr lang="en-US" sz="2000" b="1" dirty="0">
              <a:cs typeface="B Nazanin" pitchFamily="2" charset="-78"/>
            </a:endParaRPr>
          </a:p>
        </p:txBody>
      </p:sp>
      <p:sp>
        <p:nvSpPr>
          <p:cNvPr id="9" name="Oval 8"/>
          <p:cNvSpPr/>
          <p:nvPr/>
        </p:nvSpPr>
        <p:spPr>
          <a:xfrm>
            <a:off x="5637213" y="801687"/>
            <a:ext cx="2209799" cy="1524001"/>
          </a:xfrm>
          <a:prstGeom prst="ellipse">
            <a:avLst/>
          </a:prstGeom>
          <a:solidFill>
            <a:schemeClr val="tx2">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a-IR" sz="2000" b="1" dirty="0">
                <a:solidFill>
                  <a:schemeClr val="tx1"/>
                </a:solidFill>
                <a:cs typeface="B Nazanin" pitchFamily="2" charset="-78"/>
              </a:rPr>
              <a:t>درک فرهنگ وضعیت به همراه سیاست موجود</a:t>
            </a:r>
            <a:endParaRPr lang="en-US" sz="2000" b="1" dirty="0">
              <a:solidFill>
                <a:schemeClr val="tx1"/>
              </a:solidFill>
              <a:cs typeface="B Nazanin" pitchFamily="2" charset="-78"/>
            </a:endParaRPr>
          </a:p>
        </p:txBody>
      </p:sp>
      <p:sp>
        <p:nvSpPr>
          <p:cNvPr id="10" name="Arc 9"/>
          <p:cNvSpPr>
            <a:spLocks noChangeArrowheads="1"/>
          </p:cNvSpPr>
          <p:nvPr/>
        </p:nvSpPr>
        <p:spPr bwMode="auto">
          <a:xfrm rot="-4045256">
            <a:off x="3590925" y="1744663"/>
            <a:ext cx="3557587" cy="3036888"/>
          </a:xfrm>
          <a:custGeom>
            <a:avLst/>
            <a:gdLst>
              <a:gd name="T0" fmla="*/ 1778853 w 3557703"/>
              <a:gd name="T1" fmla="*/ 0 h 3036984"/>
              <a:gd name="T2" fmla="*/ 1778852 w 3557703"/>
              <a:gd name="T3" fmla="*/ 1518492 h 3036984"/>
              <a:gd name="T4" fmla="*/ 3488523 w 3557703"/>
              <a:gd name="T5" fmla="*/ 1099134 h 3036984"/>
              <a:gd name="T6" fmla="*/ 11796480 60000 65536"/>
              <a:gd name="T7" fmla="*/ 17694720 60000 65536"/>
              <a:gd name="T8" fmla="*/ 5898240 60000 65536"/>
              <a:gd name="T9" fmla="*/ 1778853 w 3557703"/>
              <a:gd name="T10" fmla="*/ 0 h 3036984"/>
              <a:gd name="T11" fmla="*/ 3488523 w 3557703"/>
              <a:gd name="T12" fmla="*/ 1099134 h 3036984"/>
            </a:gdLst>
            <a:ahLst/>
            <a:cxnLst>
              <a:cxn ang="T6">
                <a:pos x="T0" y="T1"/>
              </a:cxn>
              <a:cxn ang="T7">
                <a:pos x="T2" y="T3"/>
              </a:cxn>
              <a:cxn ang="T8">
                <a:pos x="T4" y="T5"/>
              </a:cxn>
            </a:cxnLst>
            <a:rect l="T9" t="T10" r="T11" b="T12"/>
            <a:pathLst>
              <a:path w="3557703" h="3036984" stroke="0">
                <a:moveTo>
                  <a:pt x="1778853" y="0"/>
                </a:moveTo>
                <a:lnTo>
                  <a:pt x="1778852" y="0"/>
                </a:lnTo>
                <a:cubicBezTo>
                  <a:pt x="2572082" y="0"/>
                  <a:pt x="3269458" y="448338"/>
                  <a:pt x="3488522" y="1099134"/>
                </a:cubicBezTo>
                <a:lnTo>
                  <a:pt x="1778852" y="1518492"/>
                </a:lnTo>
                <a:close/>
              </a:path>
              <a:path w="3557703" h="3036984" fill="none">
                <a:moveTo>
                  <a:pt x="1778853" y="0"/>
                </a:moveTo>
                <a:lnTo>
                  <a:pt x="1778852" y="0"/>
                </a:lnTo>
                <a:cubicBezTo>
                  <a:pt x="2572082" y="0"/>
                  <a:pt x="3269458" y="448338"/>
                  <a:pt x="3488522" y="1099134"/>
                </a:cubicBezTo>
              </a:path>
            </a:pathLst>
          </a:custGeom>
          <a:noFill/>
          <a:ln w="28575" algn="ctr">
            <a:solidFill>
              <a:schemeClr val="tx1"/>
            </a:solidFill>
            <a:miter lim="800000"/>
            <a:headEnd/>
            <a:tailEnd type="triangle" w="med" len="med"/>
          </a:ln>
        </p:spPr>
        <p:txBody>
          <a:bodyPr vert="eaVert" anchor="ctr"/>
          <a:lstStyle/>
          <a:p>
            <a:pPr algn="ctr" rtl="0" fontAlgn="auto">
              <a:spcBef>
                <a:spcPts val="0"/>
              </a:spcBef>
              <a:spcAft>
                <a:spcPts val="0"/>
              </a:spcAft>
              <a:defRPr/>
            </a:pPr>
            <a:endParaRPr lang="en-US">
              <a:latin typeface="+mn-lt"/>
              <a:cs typeface="+mn-cs"/>
            </a:endParaRPr>
          </a:p>
        </p:txBody>
      </p:sp>
      <p:sp>
        <p:nvSpPr>
          <p:cNvPr id="11" name="Arc 10"/>
          <p:cNvSpPr>
            <a:spLocks noChangeArrowheads="1"/>
          </p:cNvSpPr>
          <p:nvPr/>
        </p:nvSpPr>
        <p:spPr bwMode="auto">
          <a:xfrm rot="5400000">
            <a:off x="3816350" y="728663"/>
            <a:ext cx="2735263" cy="3240087"/>
          </a:xfrm>
          <a:custGeom>
            <a:avLst/>
            <a:gdLst>
              <a:gd name="T0" fmla="*/ 1714502 w 3429000"/>
              <a:gd name="T1" fmla="*/ 0 h 3999282"/>
              <a:gd name="T2" fmla="*/ 1714500 w 3429000"/>
              <a:gd name="T3" fmla="*/ 1999641 h 3999282"/>
              <a:gd name="T4" fmla="*/ 3364308 w 3429000"/>
              <a:gd name="T5" fmla="*/ 1455531 h 3999282"/>
              <a:gd name="T6" fmla="*/ 11796480 60000 65536"/>
              <a:gd name="T7" fmla="*/ 17694720 60000 65536"/>
              <a:gd name="T8" fmla="*/ 5898240 60000 65536"/>
              <a:gd name="T9" fmla="*/ 1714502 w 3429000"/>
              <a:gd name="T10" fmla="*/ 0 h 3999282"/>
              <a:gd name="T11" fmla="*/ 3364308 w 3429000"/>
              <a:gd name="T12" fmla="*/ 1455531 h 3999282"/>
            </a:gdLst>
            <a:ahLst/>
            <a:cxnLst>
              <a:cxn ang="T6">
                <a:pos x="T0" y="T1"/>
              </a:cxn>
              <a:cxn ang="T7">
                <a:pos x="T2" y="T3"/>
              </a:cxn>
              <a:cxn ang="T8">
                <a:pos x="T4" y="T5"/>
              </a:cxn>
            </a:cxnLst>
            <a:rect l="T9" t="T10" r="T11" b="T12"/>
            <a:pathLst>
              <a:path w="3429000" h="3999282" stroke="0">
                <a:moveTo>
                  <a:pt x="1714502" y="0"/>
                </a:moveTo>
                <a:lnTo>
                  <a:pt x="1714501" y="0"/>
                </a:lnTo>
                <a:cubicBezTo>
                  <a:pt x="2481721" y="1"/>
                  <a:pt x="3155544" y="594477"/>
                  <a:pt x="3364308" y="1455530"/>
                </a:cubicBezTo>
                <a:lnTo>
                  <a:pt x="1714500" y="1999641"/>
                </a:lnTo>
                <a:close/>
              </a:path>
              <a:path w="3429000" h="3999282" fill="none">
                <a:moveTo>
                  <a:pt x="1714502" y="0"/>
                </a:moveTo>
                <a:lnTo>
                  <a:pt x="1714501" y="0"/>
                </a:lnTo>
                <a:cubicBezTo>
                  <a:pt x="2481721" y="1"/>
                  <a:pt x="3155544" y="594477"/>
                  <a:pt x="3364308" y="1455530"/>
                </a:cubicBezTo>
              </a:path>
            </a:pathLst>
          </a:custGeom>
          <a:noFill/>
          <a:ln w="28575" algn="ctr">
            <a:solidFill>
              <a:schemeClr val="tx1"/>
            </a:solidFill>
            <a:miter lim="800000"/>
            <a:headEnd/>
            <a:tailEnd type="triangle" w="med" len="med"/>
          </a:ln>
        </p:spPr>
        <p:txBody>
          <a:bodyPr rot="10800000" vert="eaVert" anchor="ctr"/>
          <a:lstStyle/>
          <a:p>
            <a:pPr algn="ctr" rtl="0" fontAlgn="auto">
              <a:spcBef>
                <a:spcPts val="0"/>
              </a:spcBef>
              <a:spcAft>
                <a:spcPts val="0"/>
              </a:spcAft>
              <a:defRPr/>
            </a:pPr>
            <a:endParaRPr lang="en-US">
              <a:latin typeface="+mn-lt"/>
              <a:cs typeface="+mn-cs"/>
            </a:endParaRPr>
          </a:p>
        </p:txBody>
      </p:sp>
      <p:sp>
        <p:nvSpPr>
          <p:cNvPr id="12" name="TextBox 11"/>
          <p:cNvSpPr txBox="1">
            <a:spLocks noChangeArrowheads="1"/>
          </p:cNvSpPr>
          <p:nvPr/>
        </p:nvSpPr>
        <p:spPr bwMode="auto">
          <a:xfrm rot="-2083253">
            <a:off x="4067175" y="1341438"/>
            <a:ext cx="1493838" cy="396875"/>
          </a:xfrm>
          <a:prstGeom prst="rect">
            <a:avLst/>
          </a:prstGeom>
          <a:noFill/>
          <a:ln w="9525">
            <a:noFill/>
            <a:miter lim="800000"/>
            <a:headEnd/>
            <a:tailEnd/>
          </a:ln>
        </p:spPr>
        <p:txBody>
          <a:bodyPr>
            <a:spAutoFit/>
          </a:bodyPr>
          <a:lstStyle/>
          <a:p>
            <a:pPr algn="ctr"/>
            <a:r>
              <a:rPr lang="fa-IR" sz="2000" b="1">
                <a:latin typeface="Calibri" pitchFamily="34" charset="0"/>
                <a:cs typeface="B Nazanin" pitchFamily="2" charset="-78"/>
              </a:rPr>
              <a:t>ارائه اطلاعات</a:t>
            </a:r>
            <a:endParaRPr lang="en-US" sz="2000" b="1">
              <a:latin typeface="Calibri" pitchFamily="34" charset="0"/>
              <a:cs typeface="B Nazanin" pitchFamily="2" charset="-78"/>
            </a:endParaRPr>
          </a:p>
        </p:txBody>
      </p:sp>
      <p:sp>
        <p:nvSpPr>
          <p:cNvPr id="13" name="TextBox 12"/>
          <p:cNvSpPr txBox="1">
            <a:spLocks noChangeArrowheads="1"/>
          </p:cNvSpPr>
          <p:nvPr/>
        </p:nvSpPr>
        <p:spPr bwMode="auto">
          <a:xfrm rot="8070896">
            <a:off x="5895182" y="3113881"/>
            <a:ext cx="1493838" cy="396875"/>
          </a:xfrm>
          <a:prstGeom prst="rect">
            <a:avLst/>
          </a:prstGeom>
          <a:noFill/>
          <a:ln w="9525">
            <a:noFill/>
            <a:miter lim="800000"/>
            <a:headEnd/>
            <a:tailEnd/>
          </a:ln>
        </p:spPr>
        <p:txBody>
          <a:bodyPr>
            <a:spAutoFit/>
          </a:bodyPr>
          <a:lstStyle/>
          <a:p>
            <a:pPr algn="ctr"/>
            <a:r>
              <a:rPr lang="fa-IR" sz="2000" b="1" dirty="0">
                <a:latin typeface="Calibri" pitchFamily="34" charset="0"/>
                <a:cs typeface="B Nazanin" pitchFamily="2" charset="-78"/>
              </a:rPr>
              <a:t>ارائه اطلاعات</a:t>
            </a:r>
            <a:endParaRPr lang="en-US" sz="2000" b="1" dirty="0">
              <a:latin typeface="Calibri" pitchFamily="34" charset="0"/>
              <a:cs typeface="B Nazanin" pitchFamily="2" charset="-78"/>
            </a:endParaRPr>
          </a:p>
        </p:txBody>
      </p:sp>
      <p:sp>
        <p:nvSpPr>
          <p:cNvPr id="14" name="Rectangle 13"/>
          <p:cNvSpPr/>
          <p:nvPr/>
        </p:nvSpPr>
        <p:spPr>
          <a:xfrm>
            <a:off x="4343400" y="2819400"/>
            <a:ext cx="533400"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5" name="Rectangle 14"/>
          <p:cNvSpPr/>
          <p:nvPr/>
        </p:nvSpPr>
        <p:spPr>
          <a:xfrm>
            <a:off x="4191000" y="29718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6" name="Rectangle 15"/>
          <p:cNvSpPr/>
          <p:nvPr/>
        </p:nvSpPr>
        <p:spPr>
          <a:xfrm>
            <a:off x="4038600" y="3124200"/>
            <a:ext cx="533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17" name="TextBox 16"/>
          <p:cNvSpPr txBox="1">
            <a:spLocks noChangeArrowheads="1"/>
          </p:cNvSpPr>
          <p:nvPr/>
        </p:nvSpPr>
        <p:spPr bwMode="auto">
          <a:xfrm>
            <a:off x="4495800" y="3789363"/>
            <a:ext cx="1300163" cy="1200329"/>
          </a:xfrm>
          <a:prstGeom prst="rect">
            <a:avLst/>
          </a:prstGeom>
          <a:noFill/>
          <a:ln w="9525">
            <a:noFill/>
            <a:miter lim="800000"/>
            <a:headEnd/>
            <a:tailEnd/>
          </a:ln>
        </p:spPr>
        <p:txBody>
          <a:bodyPr>
            <a:spAutoFit/>
          </a:bodyPr>
          <a:lstStyle/>
          <a:p>
            <a:pPr algn="ctr"/>
            <a:r>
              <a:rPr lang="fa-IR" b="1" dirty="0" smtClean="0">
                <a:latin typeface="Calibri" pitchFamily="34" charset="0"/>
                <a:cs typeface="B Nazanin" pitchFamily="2" charset="-78"/>
              </a:rPr>
              <a:t>مدل های</a:t>
            </a:r>
            <a:r>
              <a:rPr lang="en-US" b="1" dirty="0" smtClean="0">
                <a:latin typeface="Calibri" pitchFamily="34" charset="0"/>
                <a:cs typeface="B Nazanin" pitchFamily="2" charset="-78"/>
              </a:rPr>
              <a:t> </a:t>
            </a:r>
            <a:r>
              <a:rPr lang="fa-IR" b="1" dirty="0" smtClean="0">
                <a:latin typeface="Calibri" pitchFamily="34" charset="0"/>
                <a:cs typeface="B Nazanin" pitchFamily="2" charset="-78"/>
              </a:rPr>
              <a:t>فعالیت هدفمند</a:t>
            </a:r>
            <a:r>
              <a:rPr lang="en-US" b="1" dirty="0" smtClean="0">
                <a:latin typeface="Calibri" pitchFamily="34" charset="0"/>
                <a:cs typeface="B Nazanin" pitchFamily="2" charset="-78"/>
              </a:rPr>
              <a:t> </a:t>
            </a:r>
            <a:r>
              <a:rPr lang="fa-IR" b="1" dirty="0" smtClean="0">
                <a:latin typeface="Calibri" pitchFamily="34" charset="0"/>
                <a:cs typeface="B Nazanin" pitchFamily="2" charset="-78"/>
              </a:rPr>
              <a:t>از مفاهیم</a:t>
            </a:r>
            <a:endParaRPr lang="en-US" b="1" dirty="0">
              <a:latin typeface="Calibri" pitchFamily="34" charset="0"/>
              <a:cs typeface="B Nazanin" pitchFamily="2" charset="-78"/>
            </a:endParaRPr>
          </a:p>
        </p:txBody>
      </p:sp>
      <p:sp>
        <p:nvSpPr>
          <p:cNvPr id="18" name="TextBox 17"/>
          <p:cNvSpPr txBox="1">
            <a:spLocks noChangeArrowheads="1"/>
          </p:cNvSpPr>
          <p:nvPr/>
        </p:nvSpPr>
        <p:spPr bwMode="auto">
          <a:xfrm>
            <a:off x="2971800" y="4227513"/>
            <a:ext cx="849313" cy="369887"/>
          </a:xfrm>
          <a:prstGeom prst="rect">
            <a:avLst/>
          </a:prstGeom>
          <a:noFill/>
          <a:ln w="9525">
            <a:noFill/>
            <a:miter lim="800000"/>
            <a:headEnd/>
            <a:tailEnd/>
          </a:ln>
        </p:spPr>
        <p:txBody>
          <a:bodyPr>
            <a:spAutoFit/>
          </a:bodyPr>
          <a:lstStyle/>
          <a:p>
            <a:pPr algn="ctr"/>
            <a:r>
              <a:rPr lang="fa-IR" b="1" dirty="0">
                <a:latin typeface="Calibri" pitchFamily="34" charset="0"/>
                <a:cs typeface="B Nazanin" pitchFamily="2" charset="-78"/>
              </a:rPr>
              <a:t>مقایسه</a:t>
            </a:r>
            <a:endParaRPr lang="en-US" b="1" dirty="0">
              <a:latin typeface="Calibri" pitchFamily="34" charset="0"/>
              <a:cs typeface="B Nazanin" pitchFamily="2" charset="-78"/>
            </a:endParaRPr>
          </a:p>
        </p:txBody>
      </p:sp>
      <p:sp>
        <p:nvSpPr>
          <p:cNvPr id="19" name="TextBox 18"/>
          <p:cNvSpPr txBox="1">
            <a:spLocks noChangeArrowheads="1"/>
          </p:cNvSpPr>
          <p:nvPr/>
        </p:nvSpPr>
        <p:spPr bwMode="auto">
          <a:xfrm>
            <a:off x="609600" y="4724400"/>
            <a:ext cx="1524000" cy="646113"/>
          </a:xfrm>
          <a:prstGeom prst="rect">
            <a:avLst/>
          </a:prstGeom>
          <a:noFill/>
          <a:ln w="9525">
            <a:noFill/>
            <a:miter lim="800000"/>
            <a:headEnd/>
            <a:tailEnd/>
          </a:ln>
        </p:spPr>
        <p:txBody>
          <a:bodyPr>
            <a:spAutoFit/>
          </a:bodyPr>
          <a:lstStyle/>
          <a:p>
            <a:pPr algn="ctr"/>
            <a:r>
              <a:rPr lang="fa-IR" b="1">
                <a:latin typeface="Calibri" pitchFamily="34" charset="0"/>
                <a:cs typeface="B Nazanin" pitchFamily="2" charset="-78"/>
              </a:rPr>
              <a:t>اقدام برای بهبود وضعیت</a:t>
            </a:r>
            <a:endParaRPr lang="en-US" b="1">
              <a:latin typeface="Calibri" pitchFamily="34" charset="0"/>
              <a:cs typeface="B Nazanin" pitchFamily="2" charset="-78"/>
            </a:endParaRPr>
          </a:p>
        </p:txBody>
      </p:sp>
      <p:sp>
        <p:nvSpPr>
          <p:cNvPr id="20" name="TextBox 19"/>
          <p:cNvSpPr txBox="1">
            <a:spLocks noChangeArrowheads="1"/>
          </p:cNvSpPr>
          <p:nvPr/>
        </p:nvSpPr>
        <p:spPr bwMode="auto">
          <a:xfrm>
            <a:off x="1979612" y="5229200"/>
            <a:ext cx="2592388" cy="923330"/>
          </a:xfrm>
          <a:prstGeom prst="rect">
            <a:avLst/>
          </a:prstGeom>
          <a:noFill/>
          <a:ln w="9525">
            <a:noFill/>
            <a:miter lim="800000"/>
            <a:headEnd/>
            <a:tailEnd/>
          </a:ln>
        </p:spPr>
        <p:txBody>
          <a:bodyPr>
            <a:spAutoFit/>
          </a:bodyPr>
          <a:lstStyle/>
          <a:p>
            <a:pPr algn="ctr"/>
            <a:r>
              <a:rPr lang="fa-IR" b="1" dirty="0" smtClean="0">
                <a:latin typeface="Calibri" pitchFamily="34" charset="0"/>
                <a:cs typeface="B Nazanin" pitchFamily="2" charset="-78"/>
              </a:rPr>
              <a:t>بحثهای ساختاریافته پیرامون تغییر و ساختارهایی که تغییر را ممکن می سازند</a:t>
            </a:r>
            <a:endParaRPr lang="en-US" b="1" dirty="0">
              <a:latin typeface="Calibri" pitchFamily="34" charset="0"/>
              <a:cs typeface="B Nazanin" pitchFamily="2" charset="-78"/>
            </a:endParaRPr>
          </a:p>
        </p:txBody>
      </p:sp>
      <p:sp>
        <p:nvSpPr>
          <p:cNvPr id="21" name="Arc 20"/>
          <p:cNvSpPr/>
          <p:nvPr/>
        </p:nvSpPr>
        <p:spPr>
          <a:xfrm rot="20278829">
            <a:off x="2268538" y="3068638"/>
            <a:ext cx="1903412" cy="992187"/>
          </a:xfrm>
          <a:prstGeom prst="arc">
            <a:avLst>
              <a:gd name="adj1" fmla="val 16200000"/>
              <a:gd name="adj2" fmla="val 21190487"/>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rtl="0" fontAlgn="auto">
              <a:spcBef>
                <a:spcPts val="0"/>
              </a:spcBef>
              <a:spcAft>
                <a:spcPts val="0"/>
              </a:spcAft>
              <a:defRPr/>
            </a:pPr>
            <a:endParaRPr lang="en-US"/>
          </a:p>
        </p:txBody>
      </p:sp>
      <p:sp>
        <p:nvSpPr>
          <p:cNvPr id="22" name="Arc 21"/>
          <p:cNvSpPr/>
          <p:nvPr/>
        </p:nvSpPr>
        <p:spPr>
          <a:xfrm rot="2055637">
            <a:off x="2124075" y="3716338"/>
            <a:ext cx="1082675" cy="644525"/>
          </a:xfrm>
          <a:prstGeom prst="arc">
            <a:avLst>
              <a:gd name="adj1" fmla="val 16200000"/>
              <a:gd name="adj2" fmla="val 2101382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rtl="0" fontAlgn="auto">
              <a:spcBef>
                <a:spcPts val="0"/>
              </a:spcBef>
              <a:spcAft>
                <a:spcPts val="0"/>
              </a:spcAft>
              <a:defRPr/>
            </a:pPr>
            <a:endParaRPr lang="en-US"/>
          </a:p>
        </p:txBody>
      </p:sp>
      <p:sp>
        <p:nvSpPr>
          <p:cNvPr id="23" name="Arc 22"/>
          <p:cNvSpPr>
            <a:spLocks noChangeArrowheads="1"/>
          </p:cNvSpPr>
          <p:nvPr/>
        </p:nvSpPr>
        <p:spPr bwMode="auto">
          <a:xfrm rot="3834298" flipH="1" flipV="1">
            <a:off x="3819526" y="3389312"/>
            <a:ext cx="557212" cy="1211263"/>
          </a:xfrm>
          <a:custGeom>
            <a:avLst/>
            <a:gdLst>
              <a:gd name="T0" fmla="*/ 278981 w 557961"/>
              <a:gd name="T1" fmla="*/ 0 h 1211196"/>
              <a:gd name="T2" fmla="*/ 278981 w 557961"/>
              <a:gd name="T3" fmla="*/ 605598 h 1211196"/>
              <a:gd name="T4" fmla="*/ 557087 w 557961"/>
              <a:gd name="T5" fmla="*/ 557712 h 1211196"/>
              <a:gd name="T6" fmla="*/ 11796480 60000 65536"/>
              <a:gd name="T7" fmla="*/ 17694720 60000 65536"/>
              <a:gd name="T8" fmla="*/ 5898240 60000 65536"/>
              <a:gd name="T9" fmla="*/ 278981 w 557961"/>
              <a:gd name="T10" fmla="*/ 0 h 1211196"/>
              <a:gd name="T11" fmla="*/ 557087 w 557961"/>
              <a:gd name="T12" fmla="*/ 557712 h 1211196"/>
            </a:gdLst>
            <a:ahLst/>
            <a:cxnLst>
              <a:cxn ang="T6">
                <a:pos x="T0" y="T1"/>
              </a:cxn>
              <a:cxn ang="T7">
                <a:pos x="T2" y="T3"/>
              </a:cxn>
              <a:cxn ang="T8">
                <a:pos x="T4" y="T5"/>
              </a:cxn>
            </a:cxnLst>
            <a:rect l="T9" t="T10" r="T11" b="T12"/>
            <a:pathLst>
              <a:path w="557961" h="1211196" stroke="0">
                <a:moveTo>
                  <a:pt x="278981" y="0"/>
                </a:moveTo>
                <a:lnTo>
                  <a:pt x="278980" y="0"/>
                </a:lnTo>
                <a:cubicBezTo>
                  <a:pt x="424502" y="1"/>
                  <a:pt x="545580" y="242809"/>
                  <a:pt x="557087" y="557712"/>
                </a:cubicBezTo>
                <a:lnTo>
                  <a:pt x="278981" y="605598"/>
                </a:lnTo>
                <a:close/>
              </a:path>
              <a:path w="557961" h="1211196" fill="none">
                <a:moveTo>
                  <a:pt x="278981" y="0"/>
                </a:moveTo>
                <a:lnTo>
                  <a:pt x="278980" y="0"/>
                </a:lnTo>
                <a:cubicBezTo>
                  <a:pt x="424502" y="1"/>
                  <a:pt x="545580" y="242809"/>
                  <a:pt x="557087" y="557712"/>
                </a:cubicBezTo>
              </a:path>
            </a:pathLst>
          </a:custGeom>
          <a:noFill/>
          <a:ln w="28575" algn="ctr">
            <a:solidFill>
              <a:schemeClr val="tx1"/>
            </a:solidFill>
            <a:miter lim="800000"/>
            <a:headEnd type="triangle" w="med" len="med"/>
            <a:tailEnd/>
          </a:ln>
        </p:spPr>
        <p:txBody>
          <a:bodyPr vert="eaVert" anchor="ctr"/>
          <a:lstStyle/>
          <a:p>
            <a:pPr algn="ctr" rtl="0" fontAlgn="auto">
              <a:spcBef>
                <a:spcPts val="0"/>
              </a:spcBef>
              <a:spcAft>
                <a:spcPts val="0"/>
              </a:spcAft>
              <a:defRPr/>
            </a:pPr>
            <a:endParaRPr lang="en-US">
              <a:latin typeface="+mn-lt"/>
              <a:cs typeface="+mn-cs"/>
            </a:endParaRPr>
          </a:p>
        </p:txBody>
      </p:sp>
      <p:sp>
        <p:nvSpPr>
          <p:cNvPr id="25" name="Arc 24"/>
          <p:cNvSpPr>
            <a:spLocks noChangeArrowheads="1"/>
          </p:cNvSpPr>
          <p:nvPr/>
        </p:nvSpPr>
        <p:spPr bwMode="auto">
          <a:xfrm rot="-6663933">
            <a:off x="1253331" y="4228307"/>
            <a:ext cx="1133475" cy="544512"/>
          </a:xfrm>
          <a:custGeom>
            <a:avLst/>
            <a:gdLst>
              <a:gd name="T0" fmla="*/ 566477 w 1132953"/>
              <a:gd name="T1" fmla="*/ 0 h 545856"/>
              <a:gd name="T2" fmla="*/ 566477 w 1132953"/>
              <a:gd name="T3" fmla="*/ 272928 h 545856"/>
              <a:gd name="T4" fmla="*/ 1116243 w 1132953"/>
              <a:gd name="T5" fmla="*/ 207127 h 545856"/>
              <a:gd name="T6" fmla="*/ 11796480 60000 65536"/>
              <a:gd name="T7" fmla="*/ 17694720 60000 65536"/>
              <a:gd name="T8" fmla="*/ 5898240 60000 65536"/>
              <a:gd name="T9" fmla="*/ 566477 w 1132953"/>
              <a:gd name="T10" fmla="*/ 0 h 545856"/>
              <a:gd name="T11" fmla="*/ 1116243 w 1132953"/>
              <a:gd name="T12" fmla="*/ 207127 h 545856"/>
            </a:gdLst>
            <a:ahLst/>
            <a:cxnLst>
              <a:cxn ang="T6">
                <a:pos x="T0" y="T1"/>
              </a:cxn>
              <a:cxn ang="T7">
                <a:pos x="T2" y="T3"/>
              </a:cxn>
              <a:cxn ang="T8">
                <a:pos x="T4" y="T5"/>
              </a:cxn>
            </a:cxnLst>
            <a:rect l="T9" t="T10" r="T11" b="T12"/>
            <a:pathLst>
              <a:path w="1132953" h="545856" stroke="0">
                <a:moveTo>
                  <a:pt x="566477" y="0"/>
                </a:moveTo>
                <a:lnTo>
                  <a:pt x="566476" y="0"/>
                </a:lnTo>
                <a:cubicBezTo>
                  <a:pt x="826729" y="0"/>
                  <a:pt x="1053499" y="85436"/>
                  <a:pt x="1116244" y="207126"/>
                </a:cubicBezTo>
                <a:lnTo>
                  <a:pt x="566477" y="272928"/>
                </a:lnTo>
                <a:close/>
              </a:path>
              <a:path w="1132953" h="545856" fill="none">
                <a:moveTo>
                  <a:pt x="566477" y="0"/>
                </a:moveTo>
                <a:lnTo>
                  <a:pt x="566476" y="0"/>
                </a:lnTo>
                <a:cubicBezTo>
                  <a:pt x="826729" y="0"/>
                  <a:pt x="1053499" y="85436"/>
                  <a:pt x="1116244" y="207126"/>
                </a:cubicBezTo>
              </a:path>
            </a:pathLst>
          </a:custGeom>
          <a:noFill/>
          <a:ln w="28575" algn="ctr">
            <a:solidFill>
              <a:schemeClr val="tx1"/>
            </a:solidFill>
            <a:miter lim="800000"/>
            <a:headEnd/>
            <a:tailEnd type="triangle" w="med" len="med"/>
          </a:ln>
        </p:spPr>
        <p:txBody>
          <a:bodyPr vert="eaVert" anchor="ctr"/>
          <a:lstStyle/>
          <a:p>
            <a:pPr algn="ctr" rtl="0" fontAlgn="auto">
              <a:spcBef>
                <a:spcPts val="0"/>
              </a:spcBef>
              <a:spcAft>
                <a:spcPts val="0"/>
              </a:spcAft>
              <a:defRPr/>
            </a:pPr>
            <a:endParaRPr lang="en-US">
              <a:latin typeface="+mn-lt"/>
              <a:cs typeface="+mn-cs"/>
            </a:endParaRPr>
          </a:p>
        </p:txBody>
      </p:sp>
      <p:sp>
        <p:nvSpPr>
          <p:cNvPr id="26" name="Arc 25"/>
          <p:cNvSpPr>
            <a:spLocks noChangeArrowheads="1"/>
          </p:cNvSpPr>
          <p:nvPr/>
        </p:nvSpPr>
        <p:spPr bwMode="auto">
          <a:xfrm rot="7725850">
            <a:off x="1054100" y="2627313"/>
            <a:ext cx="1868487" cy="2897188"/>
          </a:xfrm>
          <a:custGeom>
            <a:avLst/>
            <a:gdLst>
              <a:gd name="T0" fmla="*/ 597444 w 1869515"/>
              <a:gd name="T1" fmla="*/ 97584 h 2896594"/>
              <a:gd name="T2" fmla="*/ 934758 w 1869515"/>
              <a:gd name="T3" fmla="*/ 1448297 h 2896594"/>
              <a:gd name="T4" fmla="*/ 1779167 w 1869515"/>
              <a:gd name="T5" fmla="*/ 827105 h 2896594"/>
              <a:gd name="T6" fmla="*/ 11796480 60000 65536"/>
              <a:gd name="T7" fmla="*/ 17694720 60000 65536"/>
              <a:gd name="T8" fmla="*/ 5898240 60000 65536"/>
              <a:gd name="T9" fmla="*/ 597444 w 1869515"/>
              <a:gd name="T10" fmla="*/ 0 h 2896594"/>
              <a:gd name="T11" fmla="*/ 1779167 w 1869515"/>
              <a:gd name="T12" fmla="*/ 827105 h 2896594"/>
            </a:gdLst>
            <a:ahLst/>
            <a:cxnLst>
              <a:cxn ang="T6">
                <a:pos x="T0" y="T1"/>
              </a:cxn>
              <a:cxn ang="T7">
                <a:pos x="T2" y="T3"/>
              </a:cxn>
              <a:cxn ang="T8">
                <a:pos x="T4" y="T5"/>
              </a:cxn>
            </a:cxnLst>
            <a:rect l="T9" t="T10" r="T11" b="T12"/>
            <a:pathLst>
              <a:path w="1869515" h="2896594" stroke="0">
                <a:moveTo>
                  <a:pt x="597444" y="97584"/>
                </a:moveTo>
                <a:lnTo>
                  <a:pt x="597443" y="97583"/>
                </a:lnTo>
                <a:cubicBezTo>
                  <a:pt x="705031" y="33085"/>
                  <a:pt x="819396" y="-1"/>
                  <a:pt x="934757" y="0"/>
                </a:cubicBezTo>
                <a:cubicBezTo>
                  <a:pt x="1295682" y="0"/>
                  <a:pt x="1624361" y="321942"/>
                  <a:pt x="1779167" y="827104"/>
                </a:cubicBezTo>
                <a:lnTo>
                  <a:pt x="934758" y="1448297"/>
                </a:lnTo>
                <a:close/>
              </a:path>
              <a:path w="1869515" h="2896594" fill="none">
                <a:moveTo>
                  <a:pt x="597444" y="97584"/>
                </a:moveTo>
                <a:lnTo>
                  <a:pt x="597443" y="97583"/>
                </a:lnTo>
                <a:cubicBezTo>
                  <a:pt x="705031" y="33085"/>
                  <a:pt x="819396" y="-1"/>
                  <a:pt x="934757" y="0"/>
                </a:cubicBezTo>
                <a:cubicBezTo>
                  <a:pt x="1295682" y="0"/>
                  <a:pt x="1624361" y="321942"/>
                  <a:pt x="1779167" y="827104"/>
                </a:cubicBezTo>
              </a:path>
            </a:pathLst>
          </a:custGeom>
          <a:noFill/>
          <a:ln w="28575" algn="ctr">
            <a:solidFill>
              <a:schemeClr val="tx1"/>
            </a:solidFill>
            <a:miter lim="800000"/>
            <a:headEnd/>
            <a:tailEnd type="triangle" w="med" len="med"/>
          </a:ln>
        </p:spPr>
        <p:txBody>
          <a:bodyPr rot="10800000" vert="eaVert" anchor="ctr"/>
          <a:lstStyle/>
          <a:p>
            <a:pPr algn="ctr" rtl="0" fontAlgn="auto">
              <a:spcBef>
                <a:spcPts val="0"/>
              </a:spcBef>
              <a:spcAft>
                <a:spcPts val="0"/>
              </a:spcAft>
              <a:defRPr/>
            </a:pPr>
            <a:endParaRPr lang="en-US" dirty="0">
              <a:latin typeface="+mn-lt"/>
              <a:cs typeface="+mn-cs"/>
            </a:endParaRPr>
          </a:p>
        </p:txBody>
      </p:sp>
      <p:sp>
        <p:nvSpPr>
          <p:cNvPr id="27" name="Title 1"/>
          <p:cNvSpPr txBox="1">
            <a:spLocks/>
          </p:cNvSpPr>
          <p:nvPr/>
        </p:nvSpPr>
        <p:spPr>
          <a:xfrm>
            <a:off x="747738" y="71422"/>
            <a:ext cx="7467600" cy="1143000"/>
          </a:xfrm>
          <a:prstGeom prst="rect">
            <a:avLst/>
          </a:prstGeom>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lang="fa-IR" sz="3000" cap="small" dirty="0" smtClean="0">
                <a:solidFill>
                  <a:schemeClr val="bg1"/>
                </a:solidFill>
                <a:latin typeface="+mj-lt"/>
                <a:ea typeface="+mj-ea"/>
                <a:cs typeface="+mj-cs"/>
              </a:rPr>
              <a:t>مدل تکامل یافته </a:t>
            </a:r>
            <a:r>
              <a:rPr lang="en-US" sz="3000" cap="small" dirty="0" smtClean="0">
                <a:solidFill>
                  <a:schemeClr val="bg1"/>
                </a:solidFill>
                <a:latin typeface="+mj-lt"/>
                <a:ea typeface="+mj-ea"/>
                <a:cs typeface="+mj-cs"/>
              </a:rPr>
              <a:t>SSM</a:t>
            </a:r>
            <a:endParaRPr kumimoji="0" lang="en-US" sz="3000" b="0" i="0" u="none" strike="noStrike" kern="1200" cap="small" spc="0" normalizeH="0" baseline="0" noProof="0" dirty="0">
              <a:ln>
                <a:noFill/>
              </a:ln>
              <a:solidFill>
                <a:schemeClr val="bg1"/>
              </a:solidFill>
              <a:effectLst/>
              <a:uLnTx/>
              <a:uFillTx/>
              <a:latin typeface="+mj-lt"/>
              <a:ea typeface="+mj-ea"/>
              <a:cs typeface="+mj-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0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0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20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p:bldP spid="13" grpId="0"/>
      <p:bldP spid="14" grpId="0" animBg="1"/>
      <p:bldP spid="15" grpId="0" animBg="1"/>
      <p:bldP spid="16" grpId="0" animBg="1"/>
      <p:bldP spid="17" grpId="0"/>
      <p:bldP spid="18" grpId="0"/>
      <p:bldP spid="19" grpId="0"/>
      <p:bldP spid="20" grpId="0"/>
      <p:bldP spid="21" grpId="0" animBg="1"/>
      <p:bldP spid="22" grpId="0" animBg="1"/>
      <p:bldP spid="23"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p:cNvSpPr/>
          <p:nvPr/>
        </p:nvSpPr>
        <p:spPr>
          <a:xfrm flipH="1">
            <a:off x="3337742" y="1199256"/>
            <a:ext cx="4633930" cy="589745"/>
          </a:xfrm>
          <a:prstGeom prst="homePlate">
            <a:avLst/>
          </a:prstGeo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fa-IR" sz="2400" dirty="0">
                <a:cs typeface="B Homa" pitchFamily="2" charset="-78"/>
              </a:rPr>
              <a:t>گامهای 1 و 2 </a:t>
            </a:r>
            <a:r>
              <a:rPr lang="en-US" sz="2400" dirty="0">
                <a:cs typeface="B Homa" pitchFamily="2" charset="-78"/>
              </a:rPr>
              <a:t>SSM</a:t>
            </a:r>
            <a:r>
              <a:rPr lang="fa-IR" sz="2400" dirty="0">
                <a:cs typeface="B Homa" pitchFamily="2" charset="-78"/>
              </a:rPr>
              <a:t> : کاوش و اکتشاف</a:t>
            </a:r>
            <a:endParaRPr lang="en-US" sz="2400" dirty="0">
              <a:cs typeface="B Homa" pitchFamily="2" charset="-78"/>
            </a:endParaRPr>
          </a:p>
        </p:txBody>
      </p:sp>
      <p:sp>
        <p:nvSpPr>
          <p:cNvPr id="12" name="TextBox 11"/>
          <p:cNvSpPr txBox="1"/>
          <p:nvPr/>
        </p:nvSpPr>
        <p:spPr>
          <a:xfrm>
            <a:off x="571472" y="3500438"/>
            <a:ext cx="7853031" cy="861774"/>
          </a:xfrm>
          <a:prstGeom prst="rect">
            <a:avLst/>
          </a:prstGeom>
          <a:noFill/>
          <a:effectLst>
            <a:glow rad="139700">
              <a:schemeClr val="accent3">
                <a:satMod val="175000"/>
                <a:alpha val="40000"/>
              </a:schemeClr>
            </a:glow>
          </a:effectLst>
        </p:spPr>
        <p:txBody>
          <a:bodyPr>
            <a:spAutoFit/>
          </a:bodyPr>
          <a:lstStyle/>
          <a:p>
            <a:pPr fontAlgn="auto">
              <a:lnSpc>
                <a:spcPts val="3000"/>
              </a:lnSpc>
              <a:spcBef>
                <a:spcPts val="0"/>
              </a:spcBef>
              <a:spcAft>
                <a:spcPts val="0"/>
              </a:spcAft>
              <a:defRPr/>
            </a:pPr>
            <a:r>
              <a:rPr lang="fa-IR" sz="2000" b="1" dirty="0">
                <a:effectLst>
                  <a:glow rad="139700">
                    <a:schemeClr val="accent3">
                      <a:satMod val="175000"/>
                      <a:alpha val="40000"/>
                    </a:schemeClr>
                  </a:glow>
                </a:effectLst>
              </a:rPr>
              <a:t>مرسوم ترین رویکرد عملی که برای مرحله اکتشاف  </a:t>
            </a:r>
            <a:r>
              <a:rPr lang="en-US" sz="2000" b="1" dirty="0">
                <a:effectLst>
                  <a:glow rad="139700">
                    <a:schemeClr val="accent3">
                      <a:satMod val="175000"/>
                      <a:alpha val="40000"/>
                    </a:schemeClr>
                  </a:glow>
                </a:effectLst>
              </a:rPr>
              <a:t>SSM</a:t>
            </a:r>
            <a:r>
              <a:rPr lang="fa-IR" sz="2000" b="1" dirty="0">
                <a:effectLst>
                  <a:glow rad="139700">
                    <a:schemeClr val="accent3">
                      <a:satMod val="175000"/>
                      <a:alpha val="40000"/>
                    </a:schemeClr>
                  </a:glow>
                </a:effectLst>
              </a:rPr>
              <a:t> به کار می رود، استفاده از تصاویر </a:t>
            </a:r>
            <a:r>
              <a:rPr lang="fa-IR" sz="2000" b="1" dirty="0" smtClean="0">
                <a:effectLst>
                  <a:glow rad="139700">
                    <a:schemeClr val="accent3">
                      <a:satMod val="175000"/>
                      <a:alpha val="40000"/>
                    </a:schemeClr>
                  </a:glow>
                </a:effectLst>
              </a:rPr>
              <a:t>غنی(گویا) </a:t>
            </a:r>
            <a:r>
              <a:rPr lang="fa-IR" sz="2000" b="1" dirty="0">
                <a:effectLst>
                  <a:glow rad="139700">
                    <a:schemeClr val="accent3">
                      <a:satMod val="175000"/>
                      <a:alpha val="40000"/>
                    </a:schemeClr>
                  </a:glow>
                </a:effectLst>
              </a:rPr>
              <a:t>است.</a:t>
            </a:r>
            <a:endParaRPr lang="en-US" sz="2000" b="1" dirty="0">
              <a:effectLst>
                <a:glow rad="139700">
                  <a:schemeClr val="accent3">
                    <a:satMod val="175000"/>
                    <a:alpha val="40000"/>
                  </a:schemeClr>
                </a:glow>
              </a:effectLst>
            </a:endParaRPr>
          </a:p>
        </p:txBody>
      </p:sp>
      <p:sp>
        <p:nvSpPr>
          <p:cNvPr id="102413" name="Text Box 13"/>
          <p:cNvSpPr txBox="1">
            <a:spLocks noChangeArrowheads="1"/>
          </p:cNvSpPr>
          <p:nvPr/>
        </p:nvSpPr>
        <p:spPr bwMode="auto">
          <a:xfrm>
            <a:off x="2411760" y="260350"/>
            <a:ext cx="4392488" cy="646331"/>
          </a:xfrm>
          <a:prstGeom prst="rect">
            <a:avLst/>
          </a:prstGeom>
          <a:solidFill>
            <a:schemeClr val="bg2">
              <a:lumMod val="7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defRPr/>
            </a:pPr>
            <a:r>
              <a:rPr lang="fa-IR" sz="3600" b="1" dirty="0"/>
              <a:t>   </a:t>
            </a:r>
            <a:r>
              <a:rPr lang="fa-IR" sz="3600" b="1" dirty="0" smtClean="0"/>
              <a:t>تشریح گام های </a:t>
            </a:r>
            <a:r>
              <a:rPr lang="en-US" sz="3600" b="1" dirty="0" smtClean="0"/>
              <a:t>SSM </a:t>
            </a:r>
            <a:endParaRPr lang="en-US" sz="3600" b="1" dirty="0"/>
          </a:p>
        </p:txBody>
      </p:sp>
      <p:sp>
        <p:nvSpPr>
          <p:cNvPr id="29706" name="Text Box 14"/>
          <p:cNvSpPr txBox="1">
            <a:spLocks noChangeArrowheads="1"/>
          </p:cNvSpPr>
          <p:nvPr/>
        </p:nvSpPr>
        <p:spPr bwMode="auto">
          <a:xfrm>
            <a:off x="500034" y="2428868"/>
            <a:ext cx="7732712" cy="400110"/>
          </a:xfrm>
          <a:prstGeom prst="rect">
            <a:avLst/>
          </a:prstGeom>
          <a:solidFill>
            <a:schemeClr val="bg1"/>
          </a:solidFill>
          <a:ln w="9525">
            <a:noFill/>
            <a:miter lim="800000"/>
            <a:headEnd/>
            <a:tailEnd/>
          </a:ln>
        </p:spPr>
        <p:txBody>
          <a:bodyPr>
            <a:spAutoFit/>
          </a:bodyPr>
          <a:lstStyle/>
          <a:p>
            <a:endParaRPr lang="en-US" sz="2000" b="1" dirty="0"/>
          </a:p>
        </p:txBody>
      </p:sp>
      <p:sp>
        <p:nvSpPr>
          <p:cNvPr id="29707" name="Text Box 17"/>
          <p:cNvSpPr txBox="1">
            <a:spLocks noChangeArrowheads="1"/>
          </p:cNvSpPr>
          <p:nvPr/>
        </p:nvSpPr>
        <p:spPr bwMode="auto">
          <a:xfrm>
            <a:off x="528017" y="4581128"/>
            <a:ext cx="7572375" cy="1754326"/>
          </a:xfrm>
          <a:prstGeom prst="rect">
            <a:avLst/>
          </a:prstGeom>
          <a:solidFill>
            <a:schemeClr val="bg1"/>
          </a:solidFill>
          <a:ln w="9525">
            <a:noFill/>
            <a:miter lim="800000"/>
            <a:headEnd/>
            <a:tailEnd/>
          </a:ln>
        </p:spPr>
        <p:txBody>
          <a:bodyPr>
            <a:spAutoFit/>
          </a:bodyPr>
          <a:lstStyle/>
          <a:p>
            <a:pPr marL="285750" indent="-285750">
              <a:lnSpc>
                <a:spcPct val="150000"/>
              </a:lnSpc>
              <a:buFont typeface="Arial" pitchFamily="34" charset="0"/>
              <a:buChar char="•"/>
            </a:pPr>
            <a:r>
              <a:rPr lang="fa-IR" b="1" dirty="0"/>
              <a:t>اين تصاوير٬ نمايش ساده و تصويري از آن چيزهايي است كه افراد احساس مي كنند مهمترين جوانب وضعيت مورد بررسي </a:t>
            </a:r>
            <a:r>
              <a:rPr lang="fa-IR" b="1" dirty="0" smtClean="0"/>
              <a:t>هستند</a:t>
            </a:r>
          </a:p>
          <a:p>
            <a:pPr marL="285750" indent="-285750">
              <a:lnSpc>
                <a:spcPct val="150000"/>
              </a:lnSpc>
              <a:buFont typeface="Arial" pitchFamily="34" charset="0"/>
              <a:buChar char="•"/>
            </a:pPr>
            <a:r>
              <a:rPr lang="fa-IR" b="1" dirty="0" smtClean="0"/>
              <a:t>این تصاویر با مدل سازی سریع سیستم ها، مسائل مرتبط با موقعیت را نشان می دهد و کمک می کند تا با مقایسه مدل با اقدامات واقعی، ابزاری برای شناخت اولیه فراهم شود.</a:t>
            </a:r>
            <a:endParaRPr lang="fa-IR" b="1" dirty="0"/>
          </a:p>
        </p:txBody>
      </p:sp>
      <p:sp>
        <p:nvSpPr>
          <p:cNvPr id="8" name="Rectangle 7"/>
          <p:cNvSpPr/>
          <p:nvPr/>
        </p:nvSpPr>
        <p:spPr>
          <a:xfrm>
            <a:off x="500034" y="2060848"/>
            <a:ext cx="7786742" cy="1287532"/>
          </a:xfrm>
          <a:prstGeom prst="rect">
            <a:avLst/>
          </a:prstGeom>
        </p:spPr>
        <p:txBody>
          <a:bodyPr wrap="square">
            <a:spAutoFit/>
          </a:bodyPr>
          <a:lstStyle/>
          <a:p>
            <a:pPr>
              <a:lnSpc>
                <a:spcPct val="150000"/>
              </a:lnSpc>
            </a:pPr>
            <a:r>
              <a:rPr lang="fa-IR" b="1" dirty="0" smtClean="0"/>
              <a:t>اين مرحله شامل ورود به شرايط مسئله ، شناسايي افراد ، فرهنگ ها، دیدگاه ها، استانداردها و ارزش ها ي حاكم بر شرايط مسئله از طريق مباحثه و مصاحبه، مشاهده و طوفان مغزي و ترسیم تصاوير مرتبط با موقعیت مساله زا مي باشد</a:t>
            </a:r>
            <a:r>
              <a:rPr lang="fa-IR" dirty="0" smtClean="0"/>
              <a:t>. </a:t>
            </a:r>
            <a:endParaRPr lang="fa-IR" dirty="0"/>
          </a:p>
        </p:txBody>
      </p:sp>
      <p:pic>
        <p:nvPicPr>
          <p:cNvPr id="1026" name="Picture 2" descr="C:\Documents and Settings\Z_SADEVAND\Desktop\SSM22\Soft Systems Methodology As A Tool For Investigation_files\Analysis.wmf"/>
          <p:cNvPicPr>
            <a:picLocks noChangeAspect="1" noChangeArrowheads="1"/>
          </p:cNvPicPr>
          <p:nvPr/>
        </p:nvPicPr>
        <p:blipFill>
          <a:blip r:embed="rId2" cstate="print"/>
          <a:srcRect/>
          <a:stretch>
            <a:fillRect/>
          </a:stretch>
        </p:blipFill>
        <p:spPr bwMode="auto">
          <a:xfrm>
            <a:off x="428596" y="428604"/>
            <a:ext cx="2292350" cy="1535113"/>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7"/>
          <p:cNvSpPr txBox="1">
            <a:spLocks noChangeArrowheads="1"/>
          </p:cNvSpPr>
          <p:nvPr/>
        </p:nvSpPr>
        <p:spPr bwMode="auto">
          <a:xfrm>
            <a:off x="684213" y="4292600"/>
            <a:ext cx="8064500" cy="366713"/>
          </a:xfrm>
          <a:prstGeom prst="rect">
            <a:avLst/>
          </a:prstGeom>
          <a:noFill/>
          <a:ln w="9525">
            <a:noFill/>
            <a:miter lim="800000"/>
            <a:headEnd/>
            <a:tailEnd/>
          </a:ln>
        </p:spPr>
        <p:txBody>
          <a:bodyPr>
            <a:spAutoFit/>
          </a:bodyPr>
          <a:lstStyle/>
          <a:p>
            <a:pPr>
              <a:spcBef>
                <a:spcPct val="50000"/>
              </a:spcBef>
            </a:pPr>
            <a:endParaRPr lang="en-US"/>
          </a:p>
        </p:txBody>
      </p:sp>
      <p:sp>
        <p:nvSpPr>
          <p:cNvPr id="8" name="Rounded Rectangle 7"/>
          <p:cNvSpPr/>
          <p:nvPr/>
        </p:nvSpPr>
        <p:spPr>
          <a:xfrm>
            <a:off x="5929322" y="2348880"/>
            <a:ext cx="278608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tx1"/>
                </a:solidFill>
              </a:rPr>
              <a:t>تجزیه و تحلیل هایی که در شناخت وضعیت موثرمی باشند:</a:t>
            </a:r>
            <a:endParaRPr lang="fa-IR" sz="2400" b="1" dirty="0">
              <a:solidFill>
                <a:schemeClr val="tx1"/>
              </a:solidFill>
            </a:endParaRPr>
          </a:p>
        </p:txBody>
      </p:sp>
      <p:sp>
        <p:nvSpPr>
          <p:cNvPr id="12" name="Right Brace 11"/>
          <p:cNvSpPr/>
          <p:nvPr/>
        </p:nvSpPr>
        <p:spPr>
          <a:xfrm>
            <a:off x="5010318" y="620688"/>
            <a:ext cx="785818" cy="4680520"/>
          </a:xfrm>
          <a:prstGeom prst="rightBrac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504024" y="548680"/>
            <a:ext cx="4572032" cy="5078313"/>
          </a:xfrm>
          <a:prstGeom prst="rect">
            <a:avLst/>
          </a:prstGeom>
        </p:spPr>
        <p:txBody>
          <a:bodyPr wrap="square">
            <a:spAutoFit/>
          </a:bodyPr>
          <a:lstStyle/>
          <a:p>
            <a:pPr marL="342900" indent="-342900">
              <a:buAutoNum type="arabicPeriod"/>
            </a:pPr>
            <a:r>
              <a:rPr lang="fa-IR" dirty="0" smtClean="0">
                <a:solidFill>
                  <a:srgbClr val="007E39"/>
                </a:solidFill>
                <a:cs typeface="+mj-cs"/>
              </a:rPr>
              <a:t>تحلیل </a:t>
            </a:r>
            <a:r>
              <a:rPr lang="fa-IR" dirty="0" smtClean="0">
                <a:solidFill>
                  <a:srgbClr val="007E39"/>
                </a:solidFill>
                <a:cs typeface="+mj-cs"/>
              </a:rPr>
              <a:t>افراد دارنده نقش مداخله در موقعیت مساله زا،که شامل مشتری ها(که باعث ایجاد و رخ دادن مداخله می شوند) و تصمیم گیرندگان بالقوه (که مطالعه را پیش می برند)هستند. هر کسی که نقش دوم را می گیرد باید فهرستی از مشتریان و کلیه افرادی که در آن موقعیت ذی نفع هستند تهیه نماید</a:t>
            </a:r>
            <a:r>
              <a:rPr lang="fa-IR" dirty="0" smtClean="0">
                <a:solidFill>
                  <a:srgbClr val="007E39"/>
                </a:solidFill>
                <a:cs typeface="+mj-cs"/>
              </a:rPr>
              <a:t>.</a:t>
            </a:r>
            <a:endParaRPr lang="en-US" dirty="0" smtClean="0">
              <a:solidFill>
                <a:srgbClr val="007E39"/>
              </a:solidFill>
              <a:cs typeface="+mj-cs"/>
            </a:endParaRPr>
          </a:p>
          <a:p>
            <a:endParaRPr lang="fa-IR" dirty="0" smtClean="0">
              <a:solidFill>
                <a:srgbClr val="007E39"/>
              </a:solidFill>
              <a:cs typeface="+mj-cs"/>
            </a:endParaRPr>
          </a:p>
          <a:p>
            <a:endParaRPr lang="fa-IR" dirty="0" smtClean="0">
              <a:cs typeface="+mj-cs"/>
            </a:endParaRPr>
          </a:p>
          <a:p>
            <a:r>
              <a:rPr lang="fa-IR" dirty="0">
                <a:solidFill>
                  <a:srgbClr val="FF0000"/>
                </a:solidFill>
                <a:cs typeface="+mj-cs"/>
              </a:rPr>
              <a:t>2</a:t>
            </a:r>
            <a:r>
              <a:rPr lang="fa-IR" dirty="0" smtClean="0">
                <a:solidFill>
                  <a:srgbClr val="FF0000"/>
                </a:solidFill>
                <a:cs typeface="+mj-cs"/>
              </a:rPr>
              <a:t>. تحلیل موقعیت مساله زا به مثابه یک سیستم اجتماعی: از نقش آفرینان چه هنجارهای رفتاری انتظار می رود و بر اساس چه ارزش هایی خوب یا بد بودن عملکرد نقش ارزیابی می گردد(توجه کافی به فرهنگ حاکم بر موقعیت</a:t>
            </a:r>
            <a:r>
              <a:rPr lang="fa-IR" dirty="0" smtClean="0">
                <a:solidFill>
                  <a:srgbClr val="FF0000"/>
                </a:solidFill>
                <a:cs typeface="+mj-cs"/>
              </a:rPr>
              <a:t>).</a:t>
            </a:r>
            <a:endParaRPr lang="en-US" dirty="0" smtClean="0">
              <a:solidFill>
                <a:srgbClr val="FF0000"/>
              </a:solidFill>
              <a:cs typeface="+mj-cs"/>
            </a:endParaRPr>
          </a:p>
          <a:p>
            <a:endParaRPr lang="en-US" dirty="0">
              <a:solidFill>
                <a:srgbClr val="FF0000"/>
              </a:solidFill>
              <a:cs typeface="+mj-cs"/>
            </a:endParaRPr>
          </a:p>
          <a:p>
            <a:endParaRPr lang="fa-IR" dirty="0" smtClean="0">
              <a:solidFill>
                <a:srgbClr val="FF0000"/>
              </a:solidFill>
              <a:cs typeface="+mj-cs"/>
            </a:endParaRPr>
          </a:p>
          <a:p>
            <a:endParaRPr lang="fa-IR" dirty="0">
              <a:solidFill>
                <a:srgbClr val="5F88D3"/>
              </a:solidFill>
              <a:cs typeface="+mj-cs"/>
            </a:endParaRPr>
          </a:p>
          <a:p>
            <a:r>
              <a:rPr lang="fa-IR" dirty="0" smtClean="0">
                <a:solidFill>
                  <a:srgbClr val="5F88D3"/>
                </a:solidFill>
                <a:cs typeface="+mj-cs"/>
              </a:rPr>
              <a:t>3. تحلیل موقعیت از منظر سیاسی و آرایش قدرت</a:t>
            </a:r>
          </a:p>
          <a:p>
            <a:pPr marL="342900" indent="-342900">
              <a:buAutoNum type="arabicPeriod"/>
            </a:pPr>
            <a:endParaRPr lang="fa-IR" b="1" dirty="0" smtClean="0">
              <a:cs typeface="+mj-cs"/>
            </a:endParaRPr>
          </a:p>
          <a:p>
            <a:endParaRPr lang="fa-IR" b="1" dirty="0">
              <a:cs typeface="+mj-cs"/>
            </a:endParaRPr>
          </a:p>
        </p:txBody>
      </p:sp>
    </p:spTree>
  </p:cSld>
  <p:clrMapOvr>
    <a:masterClrMapping/>
  </p:clrMapOvr>
  <p:transition>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6026</TotalTime>
  <Words>4600</Words>
  <Application>Microsoft Office PowerPoint</Application>
  <PresentationFormat>On-screen Show (4:3)</PresentationFormat>
  <Paragraphs>570</Paragraphs>
  <Slides>64</Slides>
  <Notes>7</Notes>
  <HiddenSlides>1</HiddenSlides>
  <MMClips>0</MMClips>
  <ScaleCrop>false</ScaleCrop>
  <HeadingPairs>
    <vt:vector size="6" baseType="variant">
      <vt:variant>
        <vt:lpstr>Theme</vt:lpstr>
      </vt:variant>
      <vt:variant>
        <vt:i4>1</vt:i4>
      </vt:variant>
      <vt:variant>
        <vt:lpstr>Slide Titles</vt:lpstr>
      </vt:variant>
      <vt:variant>
        <vt:i4>64</vt:i4>
      </vt:variant>
      <vt:variant>
        <vt:lpstr>Custom Shows</vt:lpstr>
      </vt:variant>
      <vt:variant>
        <vt:i4>1</vt:i4>
      </vt:variant>
    </vt:vector>
  </HeadingPairs>
  <TitlesOfParts>
    <vt:vector size="66" baseType="lpstr">
      <vt:lpstr>Oriel</vt:lpstr>
      <vt:lpstr>PowerPoint Presentation</vt:lpstr>
      <vt:lpstr>PowerPoint Presentation</vt:lpstr>
      <vt:lpstr>دسته بندی چک لند از سیستم های دنیای واقعی</vt:lpstr>
      <vt:lpstr>نظرات ایکاف (1979-1947) </vt:lpstr>
      <vt:lpstr>PowerPoint Presentation</vt:lpstr>
      <vt:lpstr>PowerPoint Presentation</vt:lpstr>
      <vt:lpstr>PowerPoint Presentation</vt:lpstr>
      <vt:lpstr>PowerPoint Presentation</vt:lpstr>
      <vt:lpstr>PowerPoint Presentation</vt:lpstr>
      <vt:lpstr>PowerPoint Presentation</vt:lpstr>
      <vt:lpstr>مرحله 1 و 2 : کشف و دریافتن</vt:lpstr>
      <vt:lpstr>PowerPoint Presentation</vt:lpstr>
      <vt:lpstr>The rich picture of ticket selling  in RAJA passengers’ train company</vt:lpstr>
      <vt:lpstr>PowerPoint Presentation</vt:lpstr>
      <vt:lpstr>PowerPoint Presentation</vt:lpstr>
      <vt:lpstr>PowerPoint Presentation</vt:lpstr>
      <vt:lpstr>The root definitions of ticket selling system of Raja analyzed by CATWOE</vt:lpstr>
      <vt:lpstr>The root definitions of ticket selling system of Raja analyzed by CATWOE</vt:lpstr>
      <vt:lpstr>PowerPoint Presentation</vt:lpstr>
      <vt:lpstr>PowerPoint Presentation</vt:lpstr>
      <vt:lpstr>PowerPoint Presentation</vt:lpstr>
      <vt:lpstr>PowerPoint Presentation</vt:lpstr>
      <vt:lpstr>Part of FCM based on RD1</vt:lpstr>
      <vt:lpstr>Part of FCM based on RD2</vt:lpstr>
      <vt:lpstr>PowerPoint Presentation</vt:lpstr>
      <vt:lpstr>PowerPoint Presentation</vt:lpstr>
      <vt:lpstr>PowerPoint Presentation</vt:lpstr>
      <vt:lpstr>مرحله  پنج : مقایسه مدل های مفهومی با دنیای واقعی</vt:lpstr>
      <vt:lpstr>جدول مقایسه ای متغیرمیزان بلیط موجود</vt:lpstr>
      <vt:lpstr>جدول مقایسه ای امکان دریافت بلیط اینترنتی از باجه ایستگاه</vt:lpstr>
      <vt:lpstr>جدول مقایسه ای ارائه خدمات مطلوب توسط آژانس ها</vt:lpstr>
      <vt:lpstr>جدول مقایسه ای امکان تغییر و استرداد بلیط در آژانس</vt:lpstr>
      <vt:lpstr>PowerPoint Presentation</vt:lpstr>
      <vt:lpstr>مرحله 6و7: تعریف تغییرات مطلوب و امکان پذیر و انجام یک اقدام </vt:lpstr>
      <vt:lpstr>نحوه محاسبه تاثیر متغیر های غیر مستقیم بر هدف</vt:lpstr>
      <vt:lpstr>The total effect of concepts  on customers’ satisfaction</vt:lpstr>
      <vt:lpstr>The total effect of concepts  on customers’ satisfaction</vt:lpstr>
      <vt:lpstr>The total effect of concepts  on customers’ satisfaction</vt:lpstr>
      <vt:lpstr>موضوعات پیش روی SSM</vt:lpstr>
      <vt:lpstr>پیاده سازی الگوریتم ترکیبی SSM و SD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نقشه ادغامي مورد توافق خبرگان</vt:lpstr>
      <vt:lpstr>PowerPoint Presentation</vt:lpstr>
      <vt:lpstr>PowerPoint Presentation</vt:lpstr>
      <vt:lpstr> مدل علی</vt:lpstr>
      <vt:lpstr>مدل جریان استخراج شده از مدل</vt:lpstr>
      <vt:lpstr>PowerPoint Presentation</vt:lpstr>
      <vt:lpstr>PowerPoint Presentation</vt:lpstr>
      <vt:lpstr>PowerPoint Presentation</vt:lpstr>
      <vt:lpstr>PowerPoint Presentation</vt:lpstr>
      <vt:lpstr>PowerPoint Presentation</vt:lpstr>
      <vt:lpstr>PowerPoint Presentation</vt:lpstr>
      <vt:lpstr>منابع اصلی برای مطالعه SSM</vt:lpstr>
      <vt:lpstr>Custom Show 1</vt:lpstr>
    </vt:vector>
  </TitlesOfParts>
  <Company>student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Emertat</cp:lastModifiedBy>
  <cp:revision>314</cp:revision>
  <dcterms:created xsi:type="dcterms:W3CDTF">2009-04-12T18:25:41Z</dcterms:created>
  <dcterms:modified xsi:type="dcterms:W3CDTF">2014-10-15T20:00:24Z</dcterms:modified>
</cp:coreProperties>
</file>