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912" r:id="rId1"/>
  </p:sldMasterIdLst>
  <p:notesMasterIdLst>
    <p:notesMasterId r:id="rId35"/>
  </p:notesMasterIdLst>
  <p:sldIdLst>
    <p:sldId id="256" r:id="rId2"/>
    <p:sldId id="257" r:id="rId3"/>
    <p:sldId id="258" r:id="rId4"/>
    <p:sldId id="259" r:id="rId5"/>
    <p:sldId id="260" r:id="rId6"/>
    <p:sldId id="261" r:id="rId7"/>
    <p:sldId id="262" r:id="rId8"/>
    <p:sldId id="277" r:id="rId9"/>
    <p:sldId id="278" r:id="rId10"/>
    <p:sldId id="281" r:id="rId11"/>
    <p:sldId id="282" r:id="rId12"/>
    <p:sldId id="264" r:id="rId13"/>
    <p:sldId id="265" r:id="rId14"/>
    <p:sldId id="266" r:id="rId15"/>
    <p:sldId id="267" r:id="rId16"/>
    <p:sldId id="268" r:id="rId17"/>
    <p:sldId id="270" r:id="rId18"/>
    <p:sldId id="271" r:id="rId19"/>
    <p:sldId id="272" r:id="rId20"/>
    <p:sldId id="275" r:id="rId21"/>
    <p:sldId id="276" r:id="rId22"/>
    <p:sldId id="273" r:id="rId23"/>
    <p:sldId id="274" r:id="rId24"/>
    <p:sldId id="283" r:id="rId25"/>
    <p:sldId id="284" r:id="rId26"/>
    <p:sldId id="285" r:id="rId27"/>
    <p:sldId id="286" r:id="rId28"/>
    <p:sldId id="287" r:id="rId29"/>
    <p:sldId id="288" r:id="rId30"/>
    <p:sldId id="289" r:id="rId31"/>
    <p:sldId id="290" r:id="rId32"/>
    <p:sldId id="291" r:id="rId33"/>
    <p:sldId id="292"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6" autoAdjust="0"/>
    <p:restoredTop sz="94624" autoAdjust="0"/>
  </p:normalViewPr>
  <p:slideViewPr>
    <p:cSldViewPr>
      <p:cViewPr varScale="1">
        <p:scale>
          <a:sx n="87" d="100"/>
          <a:sy n="87" d="100"/>
        </p:scale>
        <p:origin x="1062" y="90"/>
      </p:cViewPr>
      <p:guideLst>
        <p:guide orient="horz" pos="2160"/>
        <p:guide pos="2880"/>
      </p:guideLst>
    </p:cSldViewPr>
  </p:slideViewPr>
  <p:outlineViewPr>
    <p:cViewPr>
      <p:scale>
        <a:sx n="33" d="100"/>
        <a:sy n="33" d="100"/>
      </p:scale>
      <p:origin x="0" y="1753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8B164A7-9532-4308-813C-4A40BBBEC8BE}" type="datetimeFigureOut">
              <a:rPr lang="fa-IR" smtClean="0"/>
              <a:pPr/>
              <a:t>12/06/1436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B05C4ED-8B63-4ADF-919C-F765344D5E30}" type="slidenum">
              <a:rPr lang="fa-IR" smtClean="0"/>
              <a:pPr/>
              <a:t>‹#›</a:t>
            </a:fld>
            <a:endParaRPr lang="fa-IR"/>
          </a:p>
        </p:txBody>
      </p:sp>
    </p:spTree>
    <p:extLst>
      <p:ext uri="{BB962C8B-B14F-4D97-AF65-F5344CB8AC3E}">
        <p14:creationId xmlns:p14="http://schemas.microsoft.com/office/powerpoint/2010/main" val="25449388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smtClean="0"/>
          </a:p>
        </p:txBody>
      </p:sp>
      <p:sp>
        <p:nvSpPr>
          <p:cNvPr id="4" name="Slide Number Placeholder 3"/>
          <p:cNvSpPr>
            <a:spLocks noGrp="1"/>
          </p:cNvSpPr>
          <p:nvPr>
            <p:ph type="sldNum" sz="quarter" idx="10"/>
          </p:nvPr>
        </p:nvSpPr>
        <p:spPr/>
        <p:txBody>
          <a:bodyPr/>
          <a:lstStyle/>
          <a:p>
            <a:fld id="{1B05C4ED-8B63-4ADF-919C-F765344D5E30}" type="slidenum">
              <a:rPr lang="fa-IR" smtClean="0"/>
              <a:pPr/>
              <a:t>1</a:t>
            </a:fld>
            <a:endParaRPr lang="fa-IR"/>
          </a:p>
        </p:txBody>
      </p:sp>
    </p:spTree>
    <p:extLst>
      <p:ext uri="{BB962C8B-B14F-4D97-AF65-F5344CB8AC3E}">
        <p14:creationId xmlns:p14="http://schemas.microsoft.com/office/powerpoint/2010/main" val="41833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9BEB4A4B-C75A-4AEA-BA9B-F19084B57D3E}"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BEB4A4B-C75A-4AEA-BA9B-F19084B57D3E}"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9BEB4A4B-C75A-4AEA-BA9B-F19084B57D3E}"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BEB4A4B-C75A-4AEA-BA9B-F19084B57D3E}" type="slidenum">
              <a:rPr lang="fa-IR" smtClean="0"/>
              <a:pPr/>
              <a:t>‹#›</a:t>
            </a:fld>
            <a:endParaRPr lang="fa-IR"/>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634CD79-FA83-4E09-9952-7740BF716155}" type="datetimeFigureOut">
              <a:rPr lang="fa-IR" smtClean="0"/>
              <a:pPr/>
              <a:t>12/06/1436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BEB4A4B-C75A-4AEA-BA9B-F19084B57D3E}"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34CD79-FA83-4E09-9952-7740BF716155}" type="datetimeFigureOut">
              <a:rPr lang="fa-IR" smtClean="0"/>
              <a:pPr/>
              <a:t>12/06/1436</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BEB4A4B-C75A-4AEA-BA9B-F19084B57D3E}"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ransition spd="slow"/>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0"/>
            <a:ext cx="8458200" cy="4778417"/>
          </a:xfrm>
        </p:spPr>
        <p:txBody>
          <a:bodyPr>
            <a:normAutofit/>
          </a:bodyPr>
          <a:lstStyle/>
          <a:p>
            <a:r>
              <a:rPr lang="fa-IR" dirty="0" smtClean="0"/>
              <a:t/>
            </a:r>
            <a:br>
              <a:rPr lang="fa-IR" dirty="0" smtClean="0"/>
            </a:br>
            <a:r>
              <a:rPr lang="fa-IR" dirty="0" smtClean="0"/>
              <a:t/>
            </a:r>
            <a:br>
              <a:rPr lang="fa-IR" dirty="0" smtClean="0"/>
            </a:br>
            <a:endParaRPr lang="fa-IR" dirty="0"/>
          </a:p>
        </p:txBody>
      </p:sp>
      <p:sp>
        <p:nvSpPr>
          <p:cNvPr id="3" name="Subtitle 2"/>
          <p:cNvSpPr>
            <a:spLocks noGrp="1"/>
          </p:cNvSpPr>
          <p:nvPr>
            <p:ph type="subTitle" idx="1"/>
          </p:nvPr>
        </p:nvSpPr>
        <p:spPr>
          <a:xfrm>
            <a:off x="0" y="3500438"/>
            <a:ext cx="8143900" cy="2428892"/>
          </a:xfrm>
        </p:spPr>
        <p:txBody>
          <a:bodyPr>
            <a:normAutofit/>
          </a:bodyPr>
          <a:lstStyle/>
          <a:p>
            <a:pPr algn="r"/>
            <a:r>
              <a:rPr lang="fa-IR" sz="4400" dirty="0" smtClean="0">
                <a:solidFill>
                  <a:schemeClr val="tx1"/>
                </a:solidFill>
                <a:latin typeface="Arabic Typesetting" pitchFamily="66" charset="-78"/>
                <a:cs typeface="Arabic Typesetting" pitchFamily="66" charset="-78"/>
              </a:rPr>
              <a:t>بررسی روش ایت الله </a:t>
            </a:r>
            <a:r>
              <a:rPr lang="fa-IR" sz="4400" dirty="0" smtClean="0">
                <a:solidFill>
                  <a:schemeClr val="tx1"/>
                </a:solidFill>
                <a:latin typeface="Arabic Typesetting" pitchFamily="66" charset="-78"/>
                <a:cs typeface="Arabic Typesetting" pitchFamily="66" charset="-78"/>
              </a:rPr>
              <a:t>معرفت </a:t>
            </a:r>
            <a:r>
              <a:rPr lang="fa-IR" sz="4400" dirty="0" smtClean="0">
                <a:solidFill>
                  <a:schemeClr val="tx1"/>
                </a:solidFill>
                <a:latin typeface="Arabic Typesetting" pitchFamily="66" charset="-78"/>
                <a:cs typeface="Arabic Typesetting" pitchFamily="66" charset="-78"/>
              </a:rPr>
              <a:t>درتفسیرالاثری </a:t>
            </a:r>
            <a:r>
              <a:rPr lang="fa-IR" sz="4400" dirty="0" smtClean="0">
                <a:solidFill>
                  <a:schemeClr val="tx1"/>
                </a:solidFill>
                <a:latin typeface="Arabic Typesetting" pitchFamily="66" charset="-78"/>
                <a:cs typeface="Arabic Typesetting" pitchFamily="66" charset="-78"/>
              </a:rPr>
              <a:t>الاجامع</a:t>
            </a:r>
          </a:p>
          <a:p>
            <a:pPr algn="r"/>
            <a:endParaRPr lang="fa-IR" sz="4400" dirty="0">
              <a:solidFill>
                <a:schemeClr val="tx1"/>
              </a:solidFill>
              <a:latin typeface="Arabic Typesetting" pitchFamily="66" charset="-78"/>
              <a:cs typeface="Arabic Typesetting" pitchFamily="66" charset="-78"/>
            </a:endParaRPr>
          </a:p>
          <a:p>
            <a:pPr algn="ctr"/>
            <a:r>
              <a:rPr lang="fa-IR" sz="4400" smtClean="0">
                <a:solidFill>
                  <a:schemeClr val="tx1"/>
                </a:solidFill>
                <a:latin typeface="Arabic Typesetting" pitchFamily="66" charset="-78"/>
                <a:cs typeface="Arabic Typesetting" pitchFamily="66" charset="-78"/>
              </a:rPr>
              <a:t>حمید رضا عباسی</a:t>
            </a:r>
            <a:endParaRPr lang="fa-IR" sz="4400" dirty="0" smtClean="0">
              <a:solidFill>
                <a:schemeClr val="tx1"/>
              </a:solidFill>
              <a:latin typeface="Arabic Typesetting" pitchFamily="66" charset="-78"/>
              <a:cs typeface="Arabic Typesetting" pitchFamily="66" charset="-78"/>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4:مباحث فقهی</a:t>
            </a:r>
            <a:endParaRPr lang="fa-IR" dirty="0"/>
          </a:p>
        </p:txBody>
      </p:sp>
      <p:sp>
        <p:nvSpPr>
          <p:cNvPr id="3" name="Content Placeholder 2"/>
          <p:cNvSpPr>
            <a:spLocks noGrp="1"/>
          </p:cNvSpPr>
          <p:nvPr>
            <p:ph idx="1"/>
          </p:nvPr>
        </p:nvSpPr>
        <p:spPr/>
        <p:txBody>
          <a:bodyPr>
            <a:normAutofit fontScale="70000" lnSpcReduction="20000"/>
          </a:bodyPr>
          <a:lstStyle/>
          <a:p>
            <a:r>
              <a:rPr lang="fa-IR" dirty="0" smtClean="0"/>
              <a:t> درذیل ایه [سورة البقرة (2): آية 233]</a:t>
            </a:r>
            <a:br>
              <a:rPr lang="fa-IR" dirty="0" smtClean="0"/>
            </a:br>
            <a:endParaRPr lang="fa-IR" dirty="0" smtClean="0"/>
          </a:p>
          <a:p>
            <a:r>
              <a:rPr lang="fa-IR" dirty="0" smtClean="0"/>
              <a:t>وَ الْوالِداتُ يُرْضِعْنَ أَوْلادَهُنَّ حَوْلَيْنِ كامِلَيْنِ لِمَنْ أَرادَ أَنْ يُتِمَّ الرَّضاعَةَ وَ عَلَى الْمَوْلُودِ لَهُ رِزْقُهُنَّ وَ كِسْوَتُهُنَّ بِالْمَعْرُوفِ لا تُكَلَّفُ نَفْسٌ إِلاَّ وُسْعَها لا تُضَارَّ والِدَةٌ بِوَلَدِها وَ لا مَوْلُودٌ لَهُ بِوَلَدِهِ وَ عَلَى الْوارِثِ مِثْلُ ذلِكَ فَإِنْ أَرادا فِصالاً عَنْ تَراضٍ مِنْهُما وَ تَشاوُرٍ فَلا جُناحَ عَلَيْهِما وَ إِنْ أَرَدْتُمْ أَنْ تَسْتَرْضِعُوا أَوْلادَكُمْ فَلا جُناحَ عَلَيْكُمْ إِذا سَلَّمْتُمْ ما آتَيْتُمْ بِالْمَعْرُوفِ وَ اتَّقُوا اللَّهَ وَ اعْلَمُوا أَنَّ اللَّهَ بِما تَعْمَلُونَ بَصِيرٌ (233)</a:t>
            </a:r>
            <a:r>
              <a:rPr lang="fa-IR" smtClean="0"/>
              <a:t/>
            </a:r>
            <a:br>
              <a:rPr lang="fa-IR" smtClean="0"/>
            </a:br>
            <a:endParaRPr lang="fa-IR" smtClean="0"/>
          </a:p>
          <a:p>
            <a:pPr>
              <a:buNone/>
            </a:pPr>
            <a:endParaRPr lang="fa-IR" smtClean="0"/>
          </a:p>
          <a:p>
            <a:r>
              <a:rPr lang="fa-IR" smtClean="0"/>
              <a:t>حق </a:t>
            </a:r>
            <a:r>
              <a:rPr lang="fa-IR" dirty="0" smtClean="0"/>
              <a:t>حضانت فرزند</a:t>
            </a:r>
          </a:p>
          <a:p>
            <a:r>
              <a:rPr lang="fa-IR" dirty="0" smtClean="0"/>
              <a:t>[2/ 6821] ما رواه أبو داوود عن الأوزاعي عن عمرو بن شعيب عن أبيه عن جدّه عبد اللّه بن عمرو: أنّ امرأة جاءت إلى النبيّ صلّى اللّه عليه و آله و سلّم فقالت: يا رسول اللّه، إنّ ابني هذا كان له بطني و عاء و ثديي له سقاء و حجري له حواء، و إنّ أباه طلّقني و أراد أن ينتزعه منّي! فقال لها رسول اللّه صلّى اللّه عليه و آله و سلّم: «أنت أحقّ به ما لم تنكحي»</a:t>
            </a:r>
          </a:p>
          <a:p>
            <a:endParaRPr lang="fa-IR" dirty="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0000" lnSpcReduction="20000"/>
          </a:bodyPr>
          <a:lstStyle/>
          <a:p>
            <a:r>
              <a:rPr lang="fa-IR" dirty="0" smtClean="0"/>
              <a:t>و المالكيّة: في الذكر إلى أن يبلغ الحلم. و الأنثى حتّى تتزوّج.</a:t>
            </a:r>
            <a:br>
              <a:rPr lang="fa-IR" dirty="0" smtClean="0"/>
            </a:br>
            <a:endParaRPr lang="fa-IR" dirty="0" smtClean="0"/>
          </a:p>
          <a:p>
            <a:r>
              <a:rPr lang="fa-IR" dirty="0" smtClean="0"/>
              <a:t>و الشافعيّة: إلى أن يبلغ الولد سنّ التميز و يختار أن يكون مع أمّه أو أبيه.</a:t>
            </a:r>
            <a:br>
              <a:rPr lang="fa-IR" dirty="0" smtClean="0"/>
            </a:br>
            <a:endParaRPr lang="fa-IR" dirty="0" smtClean="0"/>
          </a:p>
          <a:p>
            <a:r>
              <a:rPr lang="fa-IR" dirty="0" smtClean="0"/>
              <a:t>و الحنابلة: إلى سبع سنين. ثمّ يختار إن كان ذكرا. أمّا الأنثى فتقع في كفالة الأب بعد سبع سنين‏.</a:t>
            </a:r>
            <a:br>
              <a:rPr lang="fa-IR" dirty="0" smtClean="0"/>
            </a:br>
            <a:endParaRPr lang="fa-IR" dirty="0" smtClean="0"/>
          </a:p>
          <a:p>
            <a:r>
              <a:rPr lang="fa-IR" dirty="0" smtClean="0"/>
              <a:t>*** قال العلّامة الحليّ: إذا بانت المرأة من الزوج، كانت أحقّ بالحضانة في الذكر مدّة الحولين، و في الأنثى مدّة سبع سنين. قال: و هو رأي الشيخ في النهاية.</a:t>
            </a:r>
            <a:br>
              <a:rPr lang="fa-IR" dirty="0" smtClean="0"/>
            </a:br>
            <a:endParaRPr lang="fa-IR" dirty="0" smtClean="0"/>
          </a:p>
          <a:p>
            <a:r>
              <a:rPr lang="fa-IR" dirty="0" smtClean="0"/>
              <a:t>و قال المفيد: الأمّ أحقّ بالولد الذكر مدّة الحولين، و بالأنثى مدّة تسع سنين‏.</a:t>
            </a:r>
            <a:br>
              <a:rPr lang="fa-IR" dirty="0" smtClean="0"/>
            </a:b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chemeClr val="tx1"/>
                </a:solidFill>
              </a:rPr>
              <a:t>5: كثرت منابع:</a:t>
            </a:r>
            <a:r>
              <a:rPr lang="fa-IR" dirty="0" smtClean="0"/>
              <a:t/>
            </a:r>
            <a:br>
              <a:rPr lang="fa-IR" dirty="0" smtClean="0"/>
            </a:br>
            <a:endParaRPr lang="fa-IR" dirty="0"/>
          </a:p>
        </p:txBody>
      </p:sp>
      <p:sp>
        <p:nvSpPr>
          <p:cNvPr id="3" name="Content Placeholder 2"/>
          <p:cNvSpPr>
            <a:spLocks noGrp="1"/>
          </p:cNvSpPr>
          <p:nvPr>
            <p:ph idx="1"/>
          </p:nvPr>
        </p:nvSpPr>
        <p:spPr/>
        <p:txBody>
          <a:bodyPr>
            <a:normAutofit fontScale="92500"/>
          </a:bodyPr>
          <a:lstStyle/>
          <a:p>
            <a:endParaRPr lang="fa-IR" dirty="0" smtClean="0"/>
          </a:p>
          <a:p>
            <a:r>
              <a:rPr lang="fa-IR" dirty="0" smtClean="0"/>
              <a:t> نويسنده در عين وفادارى به مكتب و اعتقاد جازم به اصول مذهب، خود را به منابع روايى فرقه‏اى خاص از مسلمانان مقيد نكرده است، بلكه با سعه صدر، علمى‏نگرى، پرهيز از برانگيختن تصعب و با خوددارى از جريحه‏دار كردن احساسات ديگران، از همه آثار مدون مورد اهتمام فرق مسلمان استفاده كرده است. نگاهى به فهرست بلند منابع اين كتاب كه حدود 220 مرجع را دارا مى‏باشد، گواه درستى اين ادعاست‏</a:t>
            </a:r>
            <a:br>
              <a:rPr lang="fa-IR" dirty="0" smtClean="0"/>
            </a:br>
            <a:endParaRPr lang="fa-IR"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r>
              <a:rPr lang="fa-IR" dirty="0" smtClean="0"/>
              <a:t/>
            </a:r>
            <a:br>
              <a:rPr lang="fa-IR" dirty="0" smtClean="0"/>
            </a:br>
            <a:r>
              <a:rPr lang="fa-IR" dirty="0" smtClean="0"/>
              <a:t>6:شرح و توضيح برخى از كلمات و يا مفاهيم دشوار روايات: </a:t>
            </a:r>
          </a:p>
          <a:p>
            <a:r>
              <a:rPr lang="fa-IR" dirty="0" smtClean="0"/>
              <a:t>آوردن توضيحاتى درباره برخى از لغات و يا عبارات مشكل متن روايات، از ديگر مزاياى اين اثر است كه آگاهى از آن‏ها براى فهم بهتر خواننده ضرورى است و يافتن آن‏ها در منابع، صرف نظر از اينكه ممكن است منابع لازم در اختيار خواننده نباشد، او را از مطالعه بازمى‏دارد؛ لذا نويسنده با توضيحاتى لازم و كوتاه، موضوع را روشن ساخته است‏</a:t>
            </a:r>
            <a:br>
              <a:rPr lang="fa-IR" dirty="0" smtClean="0"/>
            </a:br>
            <a:endParaRPr lang="fa-IR" dirty="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جايگاه التفسير الاثري الجامع در روش ها و گرايش هاي تفسير قرآن</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47500" lnSpcReduction="20000"/>
          </a:bodyPr>
          <a:lstStyle/>
          <a:p>
            <a:r>
              <a:rPr lang="fa-IR" sz="3800" dirty="0" smtClean="0"/>
              <a:t>هر چند که گرايش غالب اين تفسير شيوه تفسير اثري ( = نقلي ) است، اما با دقت در آن متوجه مي شويم که در اين تفسير از روش هاي متنوع استفاده شده است؛</a:t>
            </a:r>
          </a:p>
          <a:p>
            <a:r>
              <a:rPr lang="fa-IR" sz="3800" dirty="0" smtClean="0"/>
              <a:t>اینک به بررسی موارد جزی ان می بردازیم</a:t>
            </a:r>
          </a:p>
          <a:p>
            <a:endParaRPr lang="fa-IR" sz="3200" dirty="0" smtClean="0"/>
          </a:p>
          <a:p>
            <a:r>
              <a:rPr lang="fa-IR" sz="5100" dirty="0" smtClean="0">
                <a:solidFill>
                  <a:srgbClr val="00B0F0"/>
                </a:solidFill>
              </a:rPr>
              <a:t>1ــتفسیر قران به قران </a:t>
            </a:r>
          </a:p>
          <a:p>
            <a:endParaRPr lang="fa-IR" sz="3800" dirty="0" smtClean="0"/>
          </a:p>
          <a:p>
            <a:r>
              <a:rPr lang="fa-IR" sz="3800" dirty="0" smtClean="0"/>
              <a:t>استاد معرفت در مقدمه تفسير يادآور مي شود که اولين گام او در تفسير، استفاده از تفسير قرآن به قرآن يعني ردّ متشابهات به محکمات است که مورد تأکيد قرآن و روايات است. </a:t>
            </a:r>
            <a:r>
              <a:rPr lang="en-US" sz="3800" dirty="0" smtClean="0"/>
              <a:t/>
            </a:r>
            <a:br>
              <a:rPr lang="en-US" sz="3800" dirty="0" smtClean="0"/>
            </a:br>
            <a:r>
              <a:rPr lang="fa-IR" sz="3800" dirty="0" smtClean="0"/>
              <a:t>در اين تفسير در موارد متعددي از اين روش استفاده شده است. از جمله در مورد تفسير آيه صِرَاطَ الَّذِينَ أَنْعَمْتَ عَلَيْهِمْ  به آيه وَمَن يُطِعِ اللّهَ وَالرَّسُولَ فَأُولئِكَ مَعَ الَّذِينَ أَنْعَمَ اللّهُ عَلَيْهِم مِنَ النَّبِيِّينَ وَالصِّدِّيقِينَ وَالشُّهَدَاءِ وَالصَّالِحِينَ وَحَسُنَ أُولئِكَ رَفِيقاً استدلال شده است</a:t>
            </a:r>
            <a:r>
              <a:rPr lang="en-US" sz="3800" dirty="0" smtClean="0"/>
              <a:t>. </a:t>
            </a:r>
            <a:r>
              <a:rPr lang="fa-IR" sz="3800" dirty="0" smtClean="0"/>
              <a:t> </a:t>
            </a:r>
          </a:p>
          <a:p>
            <a:r>
              <a:rPr lang="fa-IR" sz="3800" dirty="0" smtClean="0"/>
              <a:t>و نيز در تفسير اهْدِنَا الصِّرَاطَ الْمُسْتَقِيمَ به آيه توبه 72و حديد 27استشهاد کرده اند.</a:t>
            </a:r>
            <a:r>
              <a:rPr lang="en-US" sz="3800" dirty="0" smtClean="0"/>
              <a:t> </a:t>
            </a:r>
            <a:r>
              <a:rPr lang="en-US" dirty="0" smtClean="0"/>
              <a:t/>
            </a:r>
            <a:br>
              <a:rPr lang="en-US" dirty="0" smtClean="0"/>
            </a:br>
            <a:r>
              <a:rPr lang="en-US" sz="3800" dirty="0" smtClean="0"/>
              <a:t/>
            </a:r>
            <a:br>
              <a:rPr lang="en-US" sz="3800" dirty="0" smtClean="0"/>
            </a:br>
            <a:r>
              <a:rPr lang="fa-IR" sz="3800" dirty="0" smtClean="0"/>
              <a:t>سپس با استفاده از آيه طه / 81 و نحل / 106 و ممتحنه / 1 و بقره / 108 توضيح مي دهند که صراط مستقيم راه ميانه است که غلو و تقصير در آن نيست. </a:t>
            </a:r>
            <a:r>
              <a:rPr lang="en-US" sz="3100" dirty="0" smtClean="0"/>
              <a:t/>
            </a:r>
            <a:br>
              <a:rPr lang="en-US" sz="3100" dirty="0" smtClean="0"/>
            </a:br>
            <a:endParaRPr lang="fa-IR" dirty="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solidFill>
                  <a:srgbClr val="00B0F0"/>
                </a:solidFill>
              </a:rPr>
              <a:t>2.روش تفسير قرآن با سنت پيامبر و اهل بيت (عليهم السلام)</a:t>
            </a:r>
            <a:endParaRPr lang="fa-IR" dirty="0">
              <a:solidFill>
                <a:srgbClr val="00B0F0"/>
              </a:solidFill>
            </a:endParaRPr>
          </a:p>
        </p:txBody>
      </p:sp>
      <p:sp>
        <p:nvSpPr>
          <p:cNvPr id="3" name="Content Placeholder 2"/>
          <p:cNvSpPr>
            <a:spLocks noGrp="1"/>
          </p:cNvSpPr>
          <p:nvPr>
            <p:ph idx="1"/>
          </p:nvPr>
        </p:nvSpPr>
        <p:spPr/>
        <p:txBody>
          <a:bodyPr/>
          <a:lstStyle/>
          <a:p>
            <a:endParaRPr lang="fa-IR" dirty="0" smtClean="0"/>
          </a:p>
          <a:p>
            <a:endParaRPr lang="fa-IR" dirty="0" smtClean="0"/>
          </a:p>
          <a:p>
            <a:r>
              <a:rPr lang="fa-IR" dirty="0" smtClean="0"/>
              <a:t>مرحوم آية الله معرفت در مقدمه تفسير بيان کرده که گام دوم ايشان در تفسير هر آيه، استفاده از روايات پيامبر (صلي الله عليه و آله و سلم)، اهل بيت (عليهم السلام) و صحابه است. </a:t>
            </a:r>
            <a:r>
              <a:rPr lang="en-US" dirty="0" smtClean="0"/>
              <a:t/>
            </a:r>
            <a:br>
              <a:rPr lang="en-US" dirty="0" smtClean="0"/>
            </a:br>
            <a:endParaRPr lang="fa-IR"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fontAlgn="base"/>
            <a:r>
              <a:rPr lang="fa-IR" b="1" dirty="0" smtClean="0">
                <a:solidFill>
                  <a:srgbClr val="00B0F0"/>
                </a:solidFill>
              </a:rPr>
              <a:t>3.تفسير قرآن با اقوال صحابي</a:t>
            </a:r>
            <a:endParaRPr lang="en-US" dirty="0">
              <a:solidFill>
                <a:srgbClr val="00B0F0"/>
              </a:solidFill>
            </a:endParaRPr>
          </a:p>
        </p:txBody>
      </p:sp>
      <p:sp>
        <p:nvSpPr>
          <p:cNvPr id="3" name="Content Placeholder 2"/>
          <p:cNvSpPr>
            <a:spLocks noGrp="1"/>
          </p:cNvSpPr>
          <p:nvPr>
            <p:ph idx="1"/>
          </p:nvPr>
        </p:nvSpPr>
        <p:spPr/>
        <p:txBody>
          <a:bodyPr>
            <a:normAutofit fontScale="77500" lnSpcReduction="20000"/>
          </a:bodyPr>
          <a:lstStyle/>
          <a:p>
            <a:r>
              <a:rPr lang="fa-IR" dirty="0" smtClean="0"/>
              <a:t>مؤلف، تفسير صحابي را از نظر علمي و عملي معتبر مي داند و آن را يکي از منابع اصلي تفسير مي شمارد. البته با دو شرط: اول صحة الاسناد و دوم اينکه صحابي از افراد بلند مرتبه صحابيان باشد </a:t>
            </a:r>
          </a:p>
          <a:p>
            <a:r>
              <a:rPr lang="fa-IR" dirty="0" smtClean="0"/>
              <a:t>البته ايشان در جاي ديگر، اقوال صحابيان معصوم را حجت مي داند</a:t>
            </a:r>
          </a:p>
          <a:p>
            <a:r>
              <a:rPr lang="fa-IR" dirty="0" smtClean="0"/>
              <a:t>او در لا به لاي تفسير آيات سوره حمد مکرر از احاديث صحابيان بزرگ استفاده کرده اند از جمله: از ابن مسعود و ابن عباس  جابر بن عبدالله  و...</a:t>
            </a:r>
          </a:p>
          <a:p>
            <a:r>
              <a:rPr lang="fa-IR" dirty="0" smtClean="0"/>
              <a:t>مانند:</a:t>
            </a:r>
          </a:p>
          <a:p>
            <a:r>
              <a:rPr lang="fa-IR" dirty="0" smtClean="0"/>
              <a:t>[1/ 531] و أخرج ابن أبي حاتم عن ابن عباس في قوله: اهْدِنَا الصِّراطَ الْمُسْتَقِيمَ‏ يقول ألهمنا دينك الحق‏.</a:t>
            </a:r>
            <a:br>
              <a:rPr lang="fa-IR" dirty="0" smtClean="0"/>
            </a:br>
            <a:endParaRPr lang="fa-IR" dirty="0" smtClean="0"/>
          </a:p>
          <a:p>
            <a:r>
              <a:rPr lang="fa-IR" dirty="0" smtClean="0"/>
              <a:t>[1/ 532] و أخرج الطبراني في الكبير عن ابن مسعود قال: الصِّراطَ الْمُسْتَقِيمَ‏ الذي تركنا عليه رسول اللّه صلّى اللّه عليه و آله و سلّم‏</a:t>
            </a:r>
            <a:br>
              <a:rPr lang="fa-IR" dirty="0" smtClean="0"/>
            </a:br>
            <a:endParaRPr lang="fa-IR" dirty="0" smtClean="0"/>
          </a:p>
          <a:p>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B0F0"/>
                </a:solidFill>
              </a:rPr>
              <a:t>4.تفسیربا قول تابعی</a:t>
            </a:r>
            <a:endParaRPr lang="fa-IR" dirty="0">
              <a:solidFill>
                <a:srgbClr val="00B0F0"/>
              </a:solidFill>
            </a:endParaRPr>
          </a:p>
        </p:txBody>
      </p:sp>
      <p:sp>
        <p:nvSpPr>
          <p:cNvPr id="3" name="Content Placeholder 2"/>
          <p:cNvSpPr>
            <a:spLocks noGrp="1"/>
          </p:cNvSpPr>
          <p:nvPr>
            <p:ph idx="1"/>
          </p:nvPr>
        </p:nvSpPr>
        <p:spPr/>
        <p:txBody>
          <a:bodyPr>
            <a:normAutofit fontScale="92500" lnSpcReduction="10000"/>
          </a:bodyPr>
          <a:lstStyle/>
          <a:p>
            <a:pPr rtl="0"/>
            <a:endParaRPr lang="en-US" dirty="0" smtClean="0"/>
          </a:p>
          <a:p>
            <a:pPr rtl="0"/>
            <a:r>
              <a:rPr lang="fa-IR" dirty="0" smtClean="0"/>
              <a:t>مؤلف محترم در تفسير، به دفعات از اقوال تابعين بهره برده است</a:t>
            </a:r>
            <a:r>
              <a:rPr lang="en-US" dirty="0" smtClean="0"/>
              <a:t>.</a:t>
            </a:r>
            <a:br>
              <a:rPr lang="en-US" dirty="0" smtClean="0"/>
            </a:br>
            <a:r>
              <a:rPr lang="en-US" dirty="0" smtClean="0"/>
              <a:t/>
            </a:r>
            <a:br>
              <a:rPr lang="en-US" dirty="0" smtClean="0"/>
            </a:br>
            <a:r>
              <a:rPr lang="fa-IR" dirty="0" smtClean="0"/>
              <a:t>مثلاً در تفسير الْعالَمِينَ در سوره حمد، از عکرمة نقل مي کند که مقصود « جن و انس » هستند ( 475/1 ) و از سعيد بن جبير ( 476/1 ) و مجاهد ( 477/1 ) و فراء و ابوعبيده ( 478/1 ) زيد بن اسلم ( 479/1 ) و... روايت هايي حکايت مي کند و گاهي به بررسي و نقد آراي تابعين مي پردازد</a:t>
            </a:r>
            <a:r>
              <a:rPr lang="en-US" dirty="0" smtClean="0"/>
              <a:t>.</a:t>
            </a:r>
            <a:br>
              <a:rPr lang="en-US" dirty="0" smtClean="0"/>
            </a:br>
            <a:endParaRPr lang="en-US"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solidFill>
                  <a:srgbClr val="7030A0"/>
                </a:solidFill>
              </a:rPr>
              <a:t>5.روش تفسير اشاري ( رمزي و عرفاني و باطني )</a:t>
            </a:r>
            <a:endParaRPr lang="fa-IR" dirty="0">
              <a:solidFill>
                <a:srgbClr val="7030A0"/>
              </a:solidFill>
            </a:endParaRPr>
          </a:p>
        </p:txBody>
      </p:sp>
      <p:sp>
        <p:nvSpPr>
          <p:cNvPr id="3" name="Content Placeholder 2"/>
          <p:cNvSpPr>
            <a:spLocks noGrp="1"/>
          </p:cNvSpPr>
          <p:nvPr>
            <p:ph idx="1"/>
          </p:nvPr>
        </p:nvSpPr>
        <p:spPr/>
        <p:txBody>
          <a:bodyPr>
            <a:normAutofit fontScale="85000" lnSpcReduction="20000"/>
          </a:bodyPr>
          <a:lstStyle/>
          <a:p>
            <a:r>
              <a:rPr lang="fa-IR" dirty="0" smtClean="0"/>
              <a:t>الف :تفسیررمزی</a:t>
            </a:r>
          </a:p>
          <a:p>
            <a:r>
              <a:rPr lang="fa-IR" dirty="0" smtClean="0"/>
              <a:t>در تفسير سوره حمد، برخي از تفاسير اشاري رمزي را حکايت کرده است، از جمله در مورد تفسير « اَلْحَمْدُ لِلّهِ » از تفسير حقائق التفسير، السلّمي از امام صادق (عليه السلام) حکايت مي کند</a:t>
            </a:r>
            <a:r>
              <a:rPr lang="en-US" dirty="0" smtClean="0"/>
              <a:t>:</a:t>
            </a:r>
            <a:br>
              <a:rPr lang="en-US" dirty="0" smtClean="0"/>
            </a:br>
            <a:r>
              <a:rPr lang="fa-IR" dirty="0" smtClean="0"/>
              <a:t>في قوله « اَلْحَمْدُ لِلّهِ » فقال: من حمده بجميع صفاته کما وصف نفسه فقد حمده. لانّ الحمد، حاء و ميم و دال. فالحاء من الوحدانية و الميم من الملک، و الدال من الديمومة فمن عرف بالوحدانية و الملک و الديمومة فقد عرفه.</a:t>
            </a:r>
            <a:r>
              <a:rPr lang="en-US" dirty="0" smtClean="0"/>
              <a:t> </a:t>
            </a:r>
            <a:br>
              <a:rPr lang="en-US" dirty="0" smtClean="0"/>
            </a:br>
            <a:r>
              <a:rPr lang="fa-IR" dirty="0" smtClean="0"/>
              <a:t>سپس مؤلف مي نويسد</a:t>
            </a:r>
            <a:r>
              <a:rPr lang="en-US" dirty="0" smtClean="0"/>
              <a:t>:</a:t>
            </a:r>
            <a:br>
              <a:rPr lang="en-US" dirty="0" smtClean="0"/>
            </a:br>
            <a:r>
              <a:rPr lang="fa-IR" dirty="0" smtClean="0"/>
              <a:t>و هذا من الرموز عند اهل الاشارة</a:t>
            </a:r>
            <a:r>
              <a:rPr lang="en-US" dirty="0" smtClean="0"/>
              <a:t/>
            </a:r>
            <a:br>
              <a:rPr lang="en-US" dirty="0" smtClean="0"/>
            </a:br>
            <a:r>
              <a:rPr lang="fa-IR" dirty="0" smtClean="0"/>
              <a:t>و هيچ نقدي نسبت به اين تفسير بيان نمي کند</a:t>
            </a:r>
            <a:r>
              <a:rPr lang="en-US" dirty="0" smtClean="0"/>
              <a:t>.</a:t>
            </a:r>
            <a:br>
              <a:rPr lang="en-US" dirty="0" smtClean="0"/>
            </a:br>
            <a:endParaRPr lang="en-US" dirty="0" smtClean="0"/>
          </a:p>
          <a:p>
            <a:endParaRPr lang="fa-IR" dirty="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 ب :شيوه تفسير عرفاني و صوفي</a:t>
            </a:r>
            <a:endParaRPr lang="fa-IR" dirty="0"/>
          </a:p>
        </p:txBody>
      </p:sp>
      <p:sp>
        <p:nvSpPr>
          <p:cNvPr id="3" name="Content Placeholder 2"/>
          <p:cNvSpPr>
            <a:spLocks noGrp="1"/>
          </p:cNvSpPr>
          <p:nvPr>
            <p:ph idx="1"/>
          </p:nvPr>
        </p:nvSpPr>
        <p:spPr/>
        <p:txBody>
          <a:bodyPr>
            <a:normAutofit fontScale="70000" lnSpcReduction="20000"/>
          </a:bodyPr>
          <a:lstStyle/>
          <a:p>
            <a:r>
              <a:rPr lang="fa-IR" dirty="0" smtClean="0"/>
              <a:t>مؤلف محترم تلاش مي کند که با توجيهي نوين، اين اشارات قلبي و عرفاني را قابل قبول جلوه دهد</a:t>
            </a:r>
            <a:r>
              <a:rPr lang="en-US" dirty="0" smtClean="0"/>
              <a:t>.</a:t>
            </a:r>
            <a:br>
              <a:rPr lang="en-US" dirty="0" smtClean="0"/>
            </a:br>
            <a:r>
              <a:rPr lang="fa-IR" dirty="0" smtClean="0"/>
              <a:t>ايشان معتقد است که اينها از باب تداعي معاني است نه تفسير اصطلاحي؛ براي مثال در مورد آيه</a:t>
            </a:r>
            <a:r>
              <a:rPr lang="en-US" dirty="0" smtClean="0"/>
              <a:t>:</a:t>
            </a:r>
            <a:br>
              <a:rPr lang="en-US" dirty="0" smtClean="0"/>
            </a:br>
            <a:r>
              <a:rPr lang="fa-IR" dirty="0" smtClean="0"/>
              <a:t>اذْهَبَا إِلَى‏ فِرْعَوْنَ إِنَّهُ طَغَى‏. </a:t>
            </a:r>
            <a:r>
              <a:rPr lang="en-US" dirty="0" smtClean="0"/>
              <a:t/>
            </a:r>
            <a:br>
              <a:rPr lang="en-US" dirty="0" smtClean="0"/>
            </a:br>
            <a:r>
              <a:rPr lang="fa-IR" dirty="0" smtClean="0"/>
              <a:t>که خطاب به موسي و هارون است و مسأله مبارزه با فرعون مطرح شده است</a:t>
            </a:r>
            <a:r>
              <a:rPr lang="en-US" dirty="0" smtClean="0"/>
              <a:t>.</a:t>
            </a:r>
            <a:br>
              <a:rPr lang="en-US" dirty="0" smtClean="0"/>
            </a:br>
            <a:r>
              <a:rPr lang="fa-IR" dirty="0" smtClean="0"/>
              <a:t>برخي عرفا به ذهنشان رسيده و تداعي معاني شده که: تهذيب نفس و جلوگيري از طغيان و سرکشي آن قبل از هر چيز است. پس به خود خطاب کرده که: چرا از فرعونيت نفس خود غافل هستي، به سوي او برو و به تهذيب آن بپرداز که طغيان کرده است</a:t>
            </a:r>
            <a:r>
              <a:rPr lang="en-US" dirty="0" smtClean="0"/>
              <a:t>.</a:t>
            </a:r>
            <a:br>
              <a:rPr lang="en-US" dirty="0" smtClean="0"/>
            </a:br>
            <a:r>
              <a:rPr lang="fa-IR" dirty="0" smtClean="0"/>
              <a:t>اما اين عارف نمي خواهد که قرآن را تفسير کند و بگويد مقصود از فرعون در آيه نفس اماره است و نمي گويد که مقصود از موسي و هارون، هر انسان خردمند و حکيم است، بلکه به ذهنش خطور کرده که از نجواي آيه براي وعظ و تذکر نفس استفاده کند. بنابراين تفسير به رأي نخواهد بود. </a:t>
            </a:r>
            <a:endParaRPr lang="fa-IR"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smtClean="0"/>
              <a:t>شناخت مولف:</a:t>
            </a:r>
            <a:endParaRPr lang="fa-IR" dirty="0"/>
          </a:p>
        </p:txBody>
      </p:sp>
      <p:sp>
        <p:nvSpPr>
          <p:cNvPr id="3" name="Content Placeholder 2"/>
          <p:cNvSpPr>
            <a:spLocks noGrp="1"/>
          </p:cNvSpPr>
          <p:nvPr>
            <p:ph idx="1"/>
          </p:nvPr>
        </p:nvSpPr>
        <p:spPr/>
        <p:txBody>
          <a:bodyPr>
            <a:normAutofit fontScale="47500" lnSpcReduction="20000"/>
          </a:bodyPr>
          <a:lstStyle/>
          <a:p>
            <a:r>
              <a:rPr lang="fa-IR" sz="4400" dirty="0" smtClean="0"/>
              <a:t>ایت الله محمدهادی معرفت; در سال ۱۳۰۹ شمسی در خانواده ای روحانی در کربلا دیده به جهان گشود. وی در حوزه های علمیه کربلا، نجف و قم تحصیلات خویش را در زمینه های ادبیات، منطق، ریاضی، اصول، فقه و فلسفه نزد اساتیدی بنام، فقهایی عالی قدر و مجتهدانی گران قدر۱ فرا گرفت و پس از هجرت به قم، در بحث-های آیات عظام گلپایگانی;، اراکی; و میرزا هاشم آملی; شرکت نمود</a:t>
            </a:r>
            <a:r>
              <a:rPr lang="en-US" sz="4400" dirty="0" smtClean="0"/>
              <a:t>.</a:t>
            </a:r>
            <a:br>
              <a:rPr lang="en-US" sz="4400" dirty="0" smtClean="0"/>
            </a:br>
            <a:r>
              <a:rPr lang="fa-IR" sz="4400" dirty="0" smtClean="0"/>
              <a:t>این عالم قرآن پژوه و فقیه پارسا در کنار تحصیل، به تحقیق و تألیف همت گماشت و آثار فراوانی در زمینه علوم قرآنی و فقه از خود به یادگار گذاشت. از آن جمله می توان به «التمهید فی علوم القرآن» (ده مجلد)، «تنزیه انبیاء»، «تناسب آیات»، «تاریخ قرآن» و «التفسیر الاثری الجامع» (شش مجلد) در زمینه قرآنی؛ «و تمهید القواعد»، «حدیث لا تعاد»، «ولایه الفقیه ابعادها و حدودها»، «مالکیه الأرض» و «احکام شرعی» در زمینه فقه اشاره کرد. همچنین کتاب های «تناسخ الارواح»، «پرتو ولایت»، «جامعه مدنی» و «ولایت تشریع» از دیگر آثار آن اندیشور فرزانه است</a:t>
            </a:r>
            <a:r>
              <a:rPr lang="en-US" sz="4400" dirty="0" smtClean="0"/>
              <a:t>.</a:t>
            </a:r>
            <a:br>
              <a:rPr lang="en-US" sz="4400" dirty="0" smtClean="0"/>
            </a:br>
            <a:r>
              <a:rPr lang="fa-IR" sz="4400" dirty="0" smtClean="0"/>
              <a:t>وی پس از ۷۶ سال عمر با برکت و پر بار، در دی ماه ۱۳۸۵ دیده از جهان فروبست. </a:t>
            </a:r>
            <a:endParaRPr lang="fa-IR"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ج :شيوه تفسير باطني</a:t>
            </a:r>
            <a:endParaRPr lang="fa-IR" dirty="0"/>
          </a:p>
        </p:txBody>
      </p:sp>
      <p:sp>
        <p:nvSpPr>
          <p:cNvPr id="3" name="Content Placeholder 2"/>
          <p:cNvSpPr>
            <a:spLocks noGrp="1"/>
          </p:cNvSpPr>
          <p:nvPr>
            <p:ph idx="1"/>
          </p:nvPr>
        </p:nvSpPr>
        <p:spPr/>
        <p:txBody>
          <a:bodyPr>
            <a:normAutofit fontScale="85000" lnSpcReduction="10000"/>
          </a:bodyPr>
          <a:lstStyle/>
          <a:p>
            <a:endParaRPr lang="fa-IR" dirty="0" smtClean="0"/>
          </a:p>
          <a:p>
            <a:r>
              <a:rPr lang="fa-IR" dirty="0" smtClean="0"/>
              <a:t>مؤلف محترم در مقدمه تفسير، مطالب مفصلي در مورد تأويل و بطن ارائه و ديدگاهي جديد در مورد بطن ( = تأويل ) ابراز کرده است و آن را معناي التزامي آيه و پيام عام و قاعده کلي مي داند که با الغاي خصوصيت از آيه به دست مي آيد. </a:t>
            </a:r>
            <a:r>
              <a:rPr lang="en-US" dirty="0" smtClean="0"/>
              <a:t/>
            </a:r>
            <a:br>
              <a:rPr lang="en-US" dirty="0" smtClean="0"/>
            </a:br>
            <a:r>
              <a:rPr lang="fa-IR" dirty="0" smtClean="0"/>
              <a:t>سپس آيه</a:t>
            </a:r>
            <a:r>
              <a:rPr lang="en-US" dirty="0" smtClean="0"/>
              <a:t>:</a:t>
            </a:r>
            <a:br>
              <a:rPr lang="en-US" dirty="0" smtClean="0"/>
            </a:br>
            <a:r>
              <a:rPr lang="fa-IR" dirty="0" smtClean="0"/>
              <a:t>وَمَا أَرْسَلْنَا مِن قَبْلِكَ إِلَّا رِجَالاً نُوحِي إِلَيْهِمْ فَسْأَلُوا أَهْلَ الذِّكْرِ إِن كُنتُم لاَ تَعْلَمُونَ. </a:t>
            </a:r>
            <a:r>
              <a:rPr lang="en-US" dirty="0" smtClean="0"/>
              <a:t/>
            </a:r>
            <a:br>
              <a:rPr lang="en-US" dirty="0" smtClean="0"/>
            </a:br>
            <a:r>
              <a:rPr lang="fa-IR" dirty="0" smtClean="0"/>
              <a:t>را بيان مي کند که ظاهر آيه در مورد مشرکان و اهل کتاب است، اما پيام عام، آيه قاعده کلي « رجوع جاهل به عالم است » است که شامل همه اعصار مي شود که عموم مردم به متخصص رجوع کنند</a:t>
            </a:r>
            <a:endParaRPr lang="fa-IR" dirty="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rPr>
              <a:t>بررسی روایات</a:t>
            </a:r>
            <a:endParaRPr lang="fa-IR" dirty="0">
              <a:solidFill>
                <a:srgbClr val="0070C0"/>
              </a:solidFill>
            </a:endParaRPr>
          </a:p>
        </p:txBody>
      </p:sp>
      <p:sp>
        <p:nvSpPr>
          <p:cNvPr id="3" name="Content Placeholder 2"/>
          <p:cNvSpPr>
            <a:spLocks noGrp="1"/>
          </p:cNvSpPr>
          <p:nvPr>
            <p:ph idx="1"/>
          </p:nvPr>
        </p:nvSpPr>
        <p:spPr>
          <a:ln>
            <a:solidFill>
              <a:srgbClr val="FF0000"/>
            </a:solidFill>
          </a:ln>
        </p:spPr>
        <p:txBody>
          <a:bodyPr>
            <a:normAutofit fontScale="92500" lnSpcReduction="20000"/>
          </a:bodyPr>
          <a:lstStyle/>
          <a:p>
            <a:r>
              <a:rPr lang="fa-IR" dirty="0" smtClean="0">
                <a:solidFill>
                  <a:srgbClr val="7030A0"/>
                </a:solidFill>
              </a:rPr>
              <a:t>بیان مصداق </a:t>
            </a:r>
          </a:p>
          <a:p>
            <a:r>
              <a:rPr lang="fa-IR" dirty="0" smtClean="0"/>
              <a:t>درذیل ایه غیرالمغضوب علیهم ولاالضالین</a:t>
            </a:r>
          </a:p>
          <a:p>
            <a:r>
              <a:rPr lang="fa-IR" dirty="0" smtClean="0"/>
              <a:t>في مسند أحمد: حدّثنا عبد اللّه حدّثني أبي عن عبد الرزاق عن معمر عن بديل العقيلي: أخبرني عبد اللّه بن شقيق أنّه أخبره من سمع النبيّ صلّى اللّه عليه و آله و سلّم و هو بوادي القرى و هو على فرسه فسأله رجل من بلقين فقال: «يا رسول اللّه من هؤلاء؟ قال: هؤلاء المغضوب عليهم و أشار إلى اليهود. قال: فمن هؤلاء؟ قال: هؤلاء الضالّون يعني النصارى».</a:t>
            </a:r>
            <a:br>
              <a:rPr lang="fa-IR" dirty="0" smtClean="0"/>
            </a:br>
            <a:endParaRPr lang="fa-IR" dirty="0" smtClean="0"/>
          </a:p>
          <a:p>
            <a:r>
              <a:rPr lang="fa-IR" dirty="0" smtClean="0"/>
              <a:t>( 6) مسند أحمد 5: 77؛ مجمع الزوائد 6: 310- 311. و فيه:« رواه كلّه أحمد و رجال الجميع رجال الصحيح».</a:t>
            </a:r>
          </a:p>
          <a:p>
            <a:endParaRPr lang="fa-IR"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r>
              <a:rPr lang="fa-IR" dirty="0" smtClean="0"/>
              <a:t>أخرج ابن مردويه من طريق عبد اللّه بن شقيق عن أبي ذر قال: «سألت رسول اللّه صلّى اللّه عليه و آله و سلّم عن‏ الْمَغْضُوبِ عَلَيْهِمْ؟ قال: اليهود. قلت: الضَّالِّينَ؟ قال: النصارى».</a:t>
            </a:r>
            <a:br>
              <a:rPr lang="fa-IR" dirty="0" smtClean="0"/>
            </a:br>
            <a:endParaRPr lang="fa-IR" dirty="0" smtClean="0"/>
          </a:p>
          <a:p>
            <a:r>
              <a:rPr lang="fa-IR" dirty="0" smtClean="0"/>
              <a:t>( 2) الدرّ 1: 42؛ ابن كثير 1: 32.</a:t>
            </a:r>
          </a:p>
          <a:p>
            <a:endParaRPr lang="fa-IR" dirty="0" smtClean="0"/>
          </a:p>
          <a:p>
            <a:r>
              <a:rPr lang="fa-IR" dirty="0" smtClean="0"/>
              <a:t>و قال الرضا عليه السّلام كذلك، و زاد فيه، فقال: «و من تجاوز بأمير المؤمنين عليه السّلام العبوديّة فهو من المغضوب عليهم و من الضالّين»</a:t>
            </a:r>
            <a:br>
              <a:rPr lang="fa-IR" dirty="0" smtClean="0"/>
            </a:b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توضیح معنای ایه</a:t>
            </a:r>
            <a:endParaRPr lang="fa-IR" dirty="0"/>
          </a:p>
        </p:txBody>
      </p:sp>
      <p:sp>
        <p:nvSpPr>
          <p:cNvPr id="3" name="Content Placeholder 2"/>
          <p:cNvSpPr>
            <a:spLocks noGrp="1"/>
          </p:cNvSpPr>
          <p:nvPr>
            <p:ph idx="1"/>
          </p:nvPr>
        </p:nvSpPr>
        <p:spPr/>
        <p:txBody>
          <a:bodyPr>
            <a:normAutofit fontScale="77500" lnSpcReduction="20000"/>
          </a:bodyPr>
          <a:lstStyle/>
          <a:p>
            <a:r>
              <a:rPr lang="fa-IR" dirty="0" smtClean="0"/>
              <a:t>[1/ 527] و روى الصدوق بإسناده إلى محمّد بن القاسم الأستر آبادي المفسّر قال: حدّثني يوسف بن محمّد بن زياد و علي بن محمّد بن سيار عن أبويهما، عن الحسن بن علي بن محمّد بن علي بن موسى بن جعفر بن محمّد بن علي بن الحسين بن علي بن أبي طالب عليهم السّلام في قوله: </a:t>
            </a:r>
            <a:r>
              <a:rPr lang="fa-IR" dirty="0" smtClean="0">
                <a:solidFill>
                  <a:srgbClr val="0070C0"/>
                </a:solidFill>
              </a:rPr>
              <a:t>اهْدِنَا الصِّراطَ الْمُسْتَقِيمَ‏ قال: «أدم لنا توفيقك الذي به أطعناك في ما مضى من أيّامنا، حتّى نطيعك كذلك في مستقبل أعمارنا، و الصراط المستقيم هو صراطان: صراط في الدنيا و صراط في الآخرة، فأمّا الطريق المستقيم في الدنيا فهو ما قصر عن الغلوّ و ارتفع عن التقصير، و استقام فلم يعدل إلى شي‏ء من الباطل، و أمّا الطريق الآخر طريق المؤمنين إلى الجنّة الذي هو مستقيم لا يعدلون عن الجنّة إلى النار. و لا إلى غير النار سوى الجنّة».</a:t>
            </a:r>
            <a:br>
              <a:rPr lang="fa-IR" dirty="0" smtClean="0">
                <a:solidFill>
                  <a:srgbClr val="0070C0"/>
                </a:solidFill>
              </a:rPr>
            </a:br>
            <a:r>
              <a:rPr lang="fa-IR" dirty="0" smtClean="0"/>
              <a:t>[1/ 524] و روي عن الإمام أمير المؤمنين عليه السّلام و كذا عن أبيّ بن كعب في معنى‏ اهْدِنَا الصِّراطَ الْمُسْتَقِيمَ: </a:t>
            </a:r>
            <a:r>
              <a:rPr lang="fa-IR" dirty="0" smtClean="0">
                <a:solidFill>
                  <a:srgbClr val="7030A0"/>
                </a:solidFill>
              </a:rPr>
              <a:t>أي ثبّتنا. و معنى «ثبّتنا»: أقمها و أدمها.</a:t>
            </a:r>
            <a:r>
              <a:rPr lang="fa-IR" dirty="0" smtClean="0"/>
              <a:t/>
            </a:r>
            <a:br>
              <a:rPr lang="fa-IR" dirty="0" smtClean="0"/>
            </a:br>
            <a:endParaRPr lang="fa-IR" dirty="0" smtClean="0"/>
          </a:p>
          <a:p>
            <a:endParaRPr lang="fa-IR" dirty="0" smtClean="0">
              <a:solidFill>
                <a:srgbClr val="0070C0"/>
              </a:solidFill>
            </a:endParaRPr>
          </a:p>
          <a:p>
            <a:endParaRPr lang="fa-IR" dirty="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بیان برخی احکام</a:t>
            </a:r>
            <a:endParaRPr lang="fa-IR" dirty="0"/>
          </a:p>
        </p:txBody>
      </p:sp>
      <p:sp>
        <p:nvSpPr>
          <p:cNvPr id="3" name="Content Placeholder 2"/>
          <p:cNvSpPr>
            <a:spLocks noGrp="1"/>
          </p:cNvSpPr>
          <p:nvPr>
            <p:ph idx="1"/>
          </p:nvPr>
        </p:nvSpPr>
        <p:spPr/>
        <p:txBody>
          <a:bodyPr>
            <a:normAutofit fontScale="70000" lnSpcReduction="20000"/>
          </a:bodyPr>
          <a:lstStyle/>
          <a:p>
            <a:r>
              <a:rPr lang="fa-IR" sz="4000" dirty="0" smtClean="0"/>
              <a:t>[1/ 363] و روى الصدوق بإسناده إلى الأعمش عن جعفر بن محمّد عليهما السّلام أنّه قال: «و الإجهار ب بِسْمِ اللَّهِ الرَّحْمنِ الرَّحِيمِ* في الصلاة واجب».</a:t>
            </a:r>
          </a:p>
          <a:p>
            <a:pPr>
              <a:buNone/>
            </a:pPr>
            <a:endParaRPr lang="fa-IR" dirty="0" smtClean="0"/>
          </a:p>
          <a:p>
            <a:r>
              <a:rPr lang="fa-IR" dirty="0" smtClean="0"/>
              <a:t>[2/ 7187] روى صاحب كتاب الاحتجاج بالإسناد إلى محمّد بن عبد اللّه بن جعفر الحميري أنّه كتب إلى صاحب الزمان عليه السّلام يسأله عن القنوت في الفريضة إذا فرغ من دعائه أن يردّ يديه على وجهه و صدره، للحديث الّذي روي: «أنّ اللّه جلّ جلاله أجلّ من أن يردّ يدي عبده صفرا، بل يملأهما من رحمته» أم لا يجوز؟ فإنّ بعض أصحابنا ذكر أنّه عمل في الصلاة؟ فأجاب عليه السّلام: «ردّ اليدين من القنوت على الرأس و الوجه غير جائز في الفرائض، و الّذي عليه العمل فيه إذا رجع يده في قنوت الفريضة و فرغ من الدعاء أن يردّ بطن راحتيه على صدره تلقاء ركبتيه على تمهّل و يكبّر و يركع». و الخبر صحيح، و هو في نوافل النهار و اللّيل دون الفرائض، و العمل به فيها أفضل‏.</a:t>
            </a:r>
            <a:br>
              <a:rPr lang="fa-IR" dirty="0" smtClean="0"/>
            </a:br>
            <a:endParaRPr lang="fa-IR" dirty="0" smtClean="0"/>
          </a:p>
          <a:p>
            <a:pPr>
              <a:buNone/>
            </a:pP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بیان فضایل ایات</a:t>
            </a:r>
            <a:endParaRPr lang="fa-IR" dirty="0"/>
          </a:p>
        </p:txBody>
      </p:sp>
      <p:sp>
        <p:nvSpPr>
          <p:cNvPr id="3" name="Content Placeholder 2"/>
          <p:cNvSpPr>
            <a:spLocks noGrp="1"/>
          </p:cNvSpPr>
          <p:nvPr>
            <p:ph idx="1"/>
          </p:nvPr>
        </p:nvSpPr>
        <p:spPr>
          <a:xfrm>
            <a:off x="500034" y="1428736"/>
            <a:ext cx="8229600" cy="4937760"/>
          </a:xfrm>
        </p:spPr>
        <p:txBody>
          <a:bodyPr/>
          <a:lstStyle/>
          <a:p>
            <a:endParaRPr lang="fa-IR" dirty="0" smtClean="0"/>
          </a:p>
          <a:p>
            <a:endParaRPr lang="fa-IR" dirty="0" smtClean="0"/>
          </a:p>
          <a:p>
            <a:r>
              <a:rPr lang="fa-IR" dirty="0" smtClean="0"/>
              <a:t>[2/ 81] روى ابن بابويه بإسناده عن عليّ بن الحسين عليه السّلام قال: «قال رسول اللّه صلّى اللّه عليه و آله و سلّم: </a:t>
            </a:r>
            <a:r>
              <a:rPr lang="fa-IR" dirty="0" smtClean="0">
                <a:solidFill>
                  <a:srgbClr val="0070C0"/>
                </a:solidFill>
              </a:rPr>
              <a:t>من قرأ أربع آيات من أوّل البقرة و آية الكرسيّ و آيتين بعدها، و ثلاث آيات من آخرها، لم ير في نفسه و أهله و ماله شيئا يكرهه، و لا يقربه الشّيطان و لا ينسى القرآن».</a:t>
            </a:r>
            <a:r>
              <a:rPr lang="fa-IR" dirty="0" smtClean="0"/>
              <a:t/>
            </a:r>
            <a:br>
              <a:rPr lang="fa-IR" dirty="0" smtClean="0"/>
            </a:b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تبیین</a:t>
            </a:r>
            <a:endParaRPr lang="fa-IR" dirty="0"/>
          </a:p>
        </p:txBody>
      </p:sp>
      <p:sp>
        <p:nvSpPr>
          <p:cNvPr id="3" name="Content Placeholder 2"/>
          <p:cNvSpPr>
            <a:spLocks noGrp="1"/>
          </p:cNvSpPr>
          <p:nvPr>
            <p:ph idx="1"/>
          </p:nvPr>
        </p:nvSpPr>
        <p:spPr/>
        <p:txBody>
          <a:bodyPr/>
          <a:lstStyle/>
          <a:p>
            <a:r>
              <a:rPr lang="fa-IR" dirty="0" smtClean="0"/>
              <a:t>[2/ 1499] و روى الصدوق بإسناده إلى جعفر بن محمّد بن عمارة عن أبيه عن أبي عبد اللّه عليه السّلام قال:</a:t>
            </a:r>
            <a:br>
              <a:rPr lang="fa-IR" dirty="0" smtClean="0"/>
            </a:br>
            <a:endParaRPr lang="fa-IR" dirty="0" smtClean="0"/>
          </a:p>
          <a:p>
            <a:r>
              <a:rPr lang="fa-IR" dirty="0" smtClean="0"/>
              <a:t>«يعقوب هو إسرائيل، و معنى إسرائيل: عبد اللّه. لأنّ إسرا هو عبد، و إيل هو اللّه عزّ و جلّ!»</a:t>
            </a:r>
            <a:br>
              <a:rPr lang="fa-IR" dirty="0" smtClean="0"/>
            </a:br>
            <a:endParaRPr lang="fa-IR" dirty="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تاویل</a:t>
            </a:r>
            <a:endParaRPr lang="fa-IR" dirty="0"/>
          </a:p>
        </p:txBody>
      </p:sp>
      <p:sp>
        <p:nvSpPr>
          <p:cNvPr id="3" name="Content Placeholder 2"/>
          <p:cNvSpPr>
            <a:spLocks noGrp="1"/>
          </p:cNvSpPr>
          <p:nvPr>
            <p:ph idx="1"/>
          </p:nvPr>
        </p:nvSpPr>
        <p:spPr/>
        <p:txBody>
          <a:bodyPr>
            <a:normAutofit fontScale="85000" lnSpcReduction="20000"/>
          </a:bodyPr>
          <a:lstStyle/>
          <a:p>
            <a:r>
              <a:rPr lang="fa-IR" dirty="0" smtClean="0"/>
              <a:t>قال في تأويل قوله تعالى: وَ سَنَزِيدُ الْمُحْسِنِينَ:</a:t>
            </a:r>
            <a:br>
              <a:rPr lang="fa-IR" dirty="0" smtClean="0"/>
            </a:br>
            <a:endParaRPr lang="fa-IR" dirty="0" smtClean="0"/>
          </a:p>
          <a:p>
            <a:r>
              <a:rPr lang="fa-IR" dirty="0" smtClean="0"/>
              <a:t>تأويل ذلك ما روي لنا عن ابن عبّاس، و هو ما:</a:t>
            </a:r>
            <a:br>
              <a:rPr lang="fa-IR" dirty="0" smtClean="0"/>
            </a:br>
            <a:endParaRPr lang="fa-IR" dirty="0" smtClean="0"/>
          </a:p>
          <a:p>
            <a:r>
              <a:rPr lang="fa-IR" dirty="0" smtClean="0"/>
              <a:t>[2/ 2096] رواه ابن جريج، عن ابن عبّاس في قوله: وَ سَنَزِيدُ الْمُحْسِنِينَ‏ قال: من كان منكم محسنا زيد في إحسانه، و من كان مخطئا نغفر له خطيئته.</a:t>
            </a:r>
            <a:br>
              <a:rPr lang="fa-IR" dirty="0" smtClean="0"/>
            </a:br>
            <a:endParaRPr lang="fa-IR" dirty="0" smtClean="0"/>
          </a:p>
          <a:p>
            <a:r>
              <a:rPr lang="fa-IR" dirty="0" smtClean="0"/>
              <a:t>فتأويل الآية: و إذ قلنا ادخلوا هذه القرية مباحا لكم كلّ ما فيها من الطيّبات، موسّعا عليكم بغير حساب، و ادخلوا الباب سجّدا، و قولوا: سجودنا هذا للّه حطّة من ربّنا لذنوبنا يحطّ به آثامنا، نتغمّد لكم ذنوب المذنب منكم، فنسترها عليه، و نحطّ أوزاره عنه، و سنزيد المحسنين منكم إلى إحساننا السالف عنده إحسانا.</a:t>
            </a:r>
            <a:br>
              <a:rPr lang="fa-IR" dirty="0" smtClean="0"/>
            </a:b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تبیین معنای ایه</a:t>
            </a:r>
            <a:endParaRPr lang="fa-IR" dirty="0"/>
          </a:p>
        </p:txBody>
      </p:sp>
      <p:sp>
        <p:nvSpPr>
          <p:cNvPr id="3" name="Content Placeholder 2"/>
          <p:cNvSpPr>
            <a:spLocks noGrp="1"/>
          </p:cNvSpPr>
          <p:nvPr>
            <p:ph idx="1"/>
          </p:nvPr>
        </p:nvSpPr>
        <p:spPr/>
        <p:txBody>
          <a:bodyPr/>
          <a:lstStyle/>
          <a:p>
            <a:endParaRPr lang="fa-IR" dirty="0" smtClean="0"/>
          </a:p>
          <a:p>
            <a:r>
              <a:rPr lang="fa-IR" dirty="0" smtClean="0"/>
              <a:t>[2/ 2100] و روى سعيد بن جبير، عن ابن عبّاس في قوله: وَ ادْخُلُوا الْبابَ سُجَّداً قال: ركوعا</a:t>
            </a:r>
          </a:p>
          <a:p>
            <a:r>
              <a:rPr lang="fa-IR" dirty="0" smtClean="0"/>
              <a:t/>
            </a:r>
            <a:br>
              <a:rPr lang="fa-IR" dirty="0" smtClean="0"/>
            </a:br>
            <a:r>
              <a:rPr lang="fa-IR" dirty="0" smtClean="0"/>
              <a:t>من باب صغير. فجعلوا يدخلون من قبل أستاههم. و يقولون حنطة؛ فذلك قوله: فَبَدَّلَ الَّذِينَ ظَلَمُوا قَوْلًا غَيْرَ الَّذِي قِيلَ لَهُمْ.</a:t>
            </a:r>
            <a:br>
              <a:rPr lang="fa-IR" dirty="0" smtClean="0"/>
            </a:br>
            <a:endParaRPr lang="fa-IR" dirty="0" smtClean="0"/>
          </a:p>
          <a:p>
            <a:endParaRPr lang="fa-IR" dirty="0"/>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مصداق اتم</a:t>
            </a:r>
            <a:endParaRPr lang="fa-IR" dirty="0"/>
          </a:p>
        </p:txBody>
      </p:sp>
      <p:sp>
        <p:nvSpPr>
          <p:cNvPr id="3" name="Content Placeholder 2"/>
          <p:cNvSpPr>
            <a:spLocks noGrp="1"/>
          </p:cNvSpPr>
          <p:nvPr>
            <p:ph idx="1"/>
          </p:nvPr>
        </p:nvSpPr>
        <p:spPr/>
        <p:txBody>
          <a:bodyPr/>
          <a:lstStyle/>
          <a:p>
            <a:r>
              <a:rPr lang="fa-IR" dirty="0" smtClean="0"/>
              <a:t>[2/ 1684] فقد روى العيّاشي بإسناده إلى محمّد بن عليّ عن أبي عبد اللّه عليه السّلام </a:t>
            </a:r>
            <a:r>
              <a:rPr lang="fa-IR" dirty="0" smtClean="0">
                <a:solidFill>
                  <a:srgbClr val="0070C0"/>
                </a:solidFill>
              </a:rPr>
              <a:t>قال: «سألته عن قوله تعالى: يا بَنِي إِسْرائِيلَ؟ قال: هي خاصّة بآل محمّد».</a:t>
            </a:r>
            <a:r>
              <a:rPr lang="fa-IR" dirty="0" smtClean="0"/>
              <a:t/>
            </a:r>
            <a:br>
              <a:rPr lang="fa-IR" dirty="0" smtClean="0"/>
            </a:br>
            <a:endParaRPr lang="fa-IR" dirty="0" smtClean="0"/>
          </a:p>
          <a:p>
            <a:r>
              <a:rPr lang="fa-IR" dirty="0" smtClean="0"/>
              <a:t>( 6) العيّاشي 1: 62/ 44؛ البحار 24: 397.</a:t>
            </a:r>
          </a:p>
          <a:p>
            <a:endParaRPr lang="fa-IR"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14290"/>
            <a:ext cx="8229600" cy="990600"/>
          </a:xfrm>
        </p:spPr>
        <p:txBody>
          <a:bodyPr>
            <a:normAutofit fontScale="90000"/>
          </a:bodyPr>
          <a:lstStyle/>
          <a:p>
            <a:pPr algn="r"/>
            <a:r>
              <a:rPr lang="fa-IR" b="1" dirty="0" smtClean="0"/>
              <a:t>انگیزه نگارش «التفسیر الاثری الجامع»</a:t>
            </a:r>
            <a:r>
              <a:rPr lang="en-US" dirty="0" smtClean="0"/>
              <a:t/>
            </a:r>
            <a:br>
              <a:rPr lang="en-US" dirty="0" smtClean="0"/>
            </a:br>
            <a:endParaRPr lang="fa-IR" dirty="0"/>
          </a:p>
        </p:txBody>
      </p:sp>
      <p:sp>
        <p:nvSpPr>
          <p:cNvPr id="3" name="Content Placeholder 2"/>
          <p:cNvSpPr>
            <a:spLocks noGrp="1"/>
          </p:cNvSpPr>
          <p:nvPr>
            <p:ph idx="1"/>
          </p:nvPr>
        </p:nvSpPr>
        <p:spPr>
          <a:xfrm>
            <a:off x="457200" y="1219200"/>
            <a:ext cx="8229600" cy="5424510"/>
          </a:xfrm>
        </p:spPr>
        <p:txBody>
          <a:bodyPr>
            <a:normAutofit fontScale="92500" lnSpcReduction="20000"/>
          </a:bodyPr>
          <a:lstStyle/>
          <a:p>
            <a:r>
              <a:rPr lang="fa-IR" dirty="0" smtClean="0"/>
              <a:t>آخرین تألیف ارزشمند و گرانمایه آیت الله معرفت;، «التفسیر الأثری الجامع» است. این تفسیر با همکاری دو گروه ده نفری از سال ۱۳۷۹ آغاز گردیده و تا پایان قرآن کریم فیش برداری شده است، اما فقط تا انتهای سوره بقره به قلم ایشان نگارش یافته و به زیور طبع آراسته گردیده است</a:t>
            </a:r>
            <a:r>
              <a:rPr lang="en-US" dirty="0" smtClean="0"/>
              <a:t>.</a:t>
            </a:r>
            <a:br>
              <a:rPr lang="en-US" dirty="0" smtClean="0"/>
            </a:br>
            <a:r>
              <a:rPr lang="fa-IR" dirty="0" smtClean="0"/>
              <a:t>آیت الله معرفت انگیزه و هدف خویش از تألیف این کتاب را این گونه بیان می‌کند</a:t>
            </a:r>
            <a:r>
              <a:rPr lang="en-US" dirty="0" smtClean="0"/>
              <a:t>:</a:t>
            </a:r>
            <a:br>
              <a:rPr lang="en-US" dirty="0" smtClean="0"/>
            </a:br>
            <a:r>
              <a:rPr lang="en-US" dirty="0" smtClean="0"/>
              <a:t>«</a:t>
            </a:r>
            <a:r>
              <a:rPr lang="fa-IR" dirty="0" smtClean="0"/>
              <a:t>روایات تفسیری، جملگی به صورت خام در کتاب ها عرضه شده است و کاری که فقها بر روی روایات فقهی انجام می‌دهند، بر روی روایات تفسیری انجام نگرفته و لذا سلیم و سقیم به هم آمیخته است. برای جداسازی و تعیین سرنوشت نخبه تفاسیر روایی با همت دوستان فاضل خویش به این کار خطیر اقدام نمودم.» (التفسیر الاثری الجامع، ۱/۶</a:t>
            </a:r>
            <a:endParaRPr lang="fa-IR" dirty="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شان نزول</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[2/ 2370] و روى الربيع، عن أبي العالية قال: كان رجل من بني إسرائيل، و كان غنيّا و لم يكن له ولد، و كان له قريب و كان وارثه، فقتله ليرثه، ثمّ ألقاه على مجمع الطريق‏، و أتى موسى، فقال له: إنّ قريبي قتل، و أتى إليّ أمر عظيم، و إنّي لا أجد أحدا يبيّن لي من قتله غيرك يا نبيّ اللّه! قال: فنادى موسى في الناس: أنشد اللّه من كان عنده من هذا علم إلّا بيّنه لنا! فلم يكن عندهم علمه، فأقبل القاتل على موسى فقال: أنت نبيّ اللّه، فاسأل لنا ربّك أن يبيّن لنا! فسأل ربّه فأوحى اللّه إليه: إِنَّ اللَّهَ يَأْمُرُكُمْ أَنْ تَذْبَحُوا بَقَرَةً فعجبوا و قالوا: أَ تَتَّخِذُنا هُزُواً قالَ أَعُوذُ بِاللَّهِ أَنْ أَكُونَ مِنَ الْجاهِلِينَ قالُوا ادْعُ لَنا رَبَّكَ يُبَيِّنْ لَنا ما هِيَ قالَ إِنَّهُ يَقُولُ إِنَّها بَقَرَةٌ لا فارِضٌ‏ يعني هرمة وَ لا بِكْرٌ يعني‏</a:t>
            </a:r>
          </a:p>
          <a:p>
            <a:endParaRPr lang="fa-IR" dirty="0"/>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r>
              <a:rPr lang="fa-IR" dirty="0" smtClean="0"/>
              <a:t>و لا صغيرة عَوانٌ بَيْنَ ذلِكَ‏ أي نصف بين البكر و الهرمة، قالُوا ادْعُ لَنا رَبَّكَ يُبَيِّنْ لَنا ما لَوْنُها قالَ إِنَّهُ يَقُولُ إِنَّها بَقَرَةٌ صَفْراءُ فاقِعٌ لَوْنُها أي صاف لونها تَسُرُّ النَّاظِرِينَ‏ أي تعجب الناظرين. قالُوا ادْعُ لَنا رَبَّكَ يُبَيِّنْ لَنا ما هِيَ إِنَّ الْبَقَرَ تَشابَهَ عَلَيْنا وَ إِنَّا إِنْ شاءَ اللَّهُ لَمُهْتَدُونَ. قالَ إِنَّهُ يَقُولُ إِنَّها بَقَرَةٌ لا ذَلُولٌ‏ أي لم يذلّلها العمل‏ تُثِيرُ الْأَرْضَ‏ يعني ليست بذلول فتثير الأرض‏ وَ لا تَسْقِي الْحَرْثَ‏ يقول: و لا تعمل في الحرث‏ مُسَلَّمَةٌ يعني مسلّمة من العيوب‏ لا شِيَةَ فِيها يقول لا بياض فيها. قالُوا الْآنَ جِئْتَ بِالْحَقِّ فَذَبَحُوها وَ ما كادُوا يَفْعَلُونَ. قال: و لو أنّ القوم حين أمروا أن يذبحوا بقرة استعرضوا بقرة من البقر فذبحوها لكانت إيّاها، و لكنّهم شدّدوا على أنفسهم، فشدّد اللّه عليهم. و لو لا أن القوم استثنوا فقالوا:</a:t>
            </a:r>
          </a:p>
          <a:p>
            <a:endParaRPr lang="fa-IR" dirty="0"/>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B0F0"/>
                </a:solidFill>
              </a:rPr>
              <a:t>ساختارتفسیر</a:t>
            </a:r>
            <a:endParaRPr lang="fa-IR"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dirty="0" smtClean="0"/>
              <a:t/>
            </a:r>
            <a:br>
              <a:rPr lang="en-US" dirty="0" smtClean="0"/>
            </a:br>
            <a:r>
              <a:rPr lang="fa-IR" dirty="0" smtClean="0"/>
              <a:t>اولین جلد «التفسیر الاثری الجامع»، شامل مقدمه ای است در حدود ۲۵۰ صفحه که می توان آن را عصاره ای از برخی مباحث تألیفات مفسر در زمینه علوم قرآنی دانست؛ مباحثی چون فضایل القرآن، التفسیر و التأویل (الظهر و البطن)، صیانه القرآن من التحریف، التفسیر الاثری فی مراحله الاولی، آفات تفسیر؛ الحروف المقطعه فی اوایل السور و</a:t>
            </a:r>
            <a:r>
              <a:rPr lang="en-US" dirty="0" smtClean="0"/>
              <a:t>……</a:t>
            </a:r>
          </a:p>
          <a:p>
            <a:r>
              <a:rPr lang="en-US" dirty="0" smtClean="0"/>
              <a:t/>
            </a:r>
            <a:br>
              <a:rPr lang="en-US" dirty="0" smtClean="0"/>
            </a:br>
            <a:r>
              <a:rPr lang="fa-IR" dirty="0" smtClean="0"/>
              <a:t>پس از مقدمه، تفسیر سوره ها به صورت ترتیبی از سوره حمد آغاز شده است .</a:t>
            </a:r>
          </a:p>
          <a:p>
            <a:r>
              <a:rPr lang="fa-IR" dirty="0" smtClean="0"/>
              <a:t>.5جلد دیگر به تفسیر سوره بقره اختصاص یافته است</a:t>
            </a:r>
            <a:endParaRPr lang="fa-IR"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fontAlgn="base"/>
            <a:r>
              <a:rPr lang="fa-IR" dirty="0" smtClean="0">
                <a:solidFill>
                  <a:srgbClr val="00B0F0"/>
                </a:solidFill>
              </a:rPr>
              <a:t>تقسيم بندي روش هاي تفسيري از ديدگاه آيت الله معرفت</a:t>
            </a:r>
            <a:endParaRPr lang="en-US" dirty="0" smtClean="0">
              <a:solidFill>
                <a:srgbClr val="00B0F0"/>
              </a:solidFill>
            </a:endParaRPr>
          </a:p>
        </p:txBody>
      </p:sp>
      <p:sp>
        <p:nvSpPr>
          <p:cNvPr id="3" name="Content Placeholder 2"/>
          <p:cNvSpPr>
            <a:spLocks noGrp="1"/>
          </p:cNvSpPr>
          <p:nvPr>
            <p:ph idx="1"/>
          </p:nvPr>
        </p:nvSpPr>
        <p:spPr/>
        <p:txBody>
          <a:bodyPr>
            <a:normAutofit fontScale="85000" lnSpcReduction="20000"/>
          </a:bodyPr>
          <a:lstStyle/>
          <a:p>
            <a:pPr rtl="0"/>
            <a:r>
              <a:rPr lang="fa-IR" dirty="0" smtClean="0"/>
              <a:t>ايشان روش هاي تفسيري را به دو روش اصلي تقسيم مي کنند</a:t>
            </a:r>
            <a:r>
              <a:rPr lang="en-US" dirty="0" smtClean="0"/>
              <a:t>:	</a:t>
            </a:r>
            <a:br>
              <a:rPr lang="en-US" dirty="0" smtClean="0"/>
            </a:br>
            <a:endParaRPr lang="en-US" dirty="0" smtClean="0"/>
          </a:p>
          <a:p>
            <a:pPr fontAlgn="base"/>
            <a:r>
              <a:rPr lang="fa-IR" b="1" dirty="0" smtClean="0"/>
              <a:t>اول. تفسير اثري</a:t>
            </a:r>
            <a:endParaRPr lang="en-US" dirty="0" smtClean="0"/>
          </a:p>
          <a:p>
            <a:pPr rtl="0"/>
            <a:r>
              <a:rPr lang="fa-IR" dirty="0" smtClean="0"/>
              <a:t>که شامل روش هاي زير مي شود</a:t>
            </a:r>
            <a:r>
              <a:rPr lang="en-US" dirty="0" smtClean="0"/>
              <a:t>:</a:t>
            </a:r>
          </a:p>
          <a:p>
            <a:pPr rtl="0"/>
            <a:r>
              <a:rPr lang="fa-IR" dirty="0" smtClean="0"/>
              <a:t>تفسير القرآن بالقرآن؛ 2. تفسير القرآن بالسنة؛ 3. تفسير القرآن بقول الصحابي؛ 4. تفسير القرآن بقول التابعي. </a:t>
            </a:r>
            <a:r>
              <a:rPr lang="en-US" dirty="0" smtClean="0"/>
              <a:t/>
            </a:r>
            <a:br>
              <a:rPr lang="en-US" dirty="0" smtClean="0"/>
            </a:br>
            <a:endParaRPr lang="en-US" dirty="0" smtClean="0"/>
          </a:p>
          <a:p>
            <a:pPr fontAlgn="base"/>
            <a:r>
              <a:rPr lang="fa-IR" b="1" dirty="0" smtClean="0"/>
              <a:t>تذکر:</a:t>
            </a:r>
            <a:endParaRPr lang="en-US" dirty="0" smtClean="0"/>
          </a:p>
          <a:p>
            <a:r>
              <a:rPr lang="fa-IR" dirty="0" smtClean="0"/>
              <a:t>مقصود مؤلف از تفسير اثري، اعم از چهار روش فوق است و از هر چهار روش در کتاب التفسير الأثري الجامع استفاده کرده است</a:t>
            </a:r>
            <a:r>
              <a:rPr lang="en-US" dirty="0" smtClean="0"/>
              <a:t> </a:t>
            </a:r>
            <a:br>
              <a:rPr lang="en-US" dirty="0" smtClean="0"/>
            </a:br>
            <a:endParaRPr lang="fa-IR" dirty="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smtClean="0"/>
          </a:p>
          <a:p>
            <a:pPr fontAlgn="base"/>
            <a:r>
              <a:rPr lang="fa-IR" b="1" dirty="0" smtClean="0"/>
              <a:t>دوم. تفسير اجتهادي</a:t>
            </a:r>
            <a:endParaRPr lang="en-US" dirty="0" smtClean="0"/>
          </a:p>
          <a:p>
            <a:r>
              <a:rPr lang="fa-IR" dirty="0" smtClean="0"/>
              <a:t>اين تفسير شامل شيوه هاي زير مي شود</a:t>
            </a:r>
            <a:r>
              <a:rPr lang="en-US" dirty="0" smtClean="0"/>
              <a:t>:</a:t>
            </a:r>
            <a:br>
              <a:rPr lang="en-US" dirty="0" smtClean="0"/>
            </a:br>
            <a:r>
              <a:rPr lang="en-US" dirty="0" smtClean="0"/>
              <a:t>1. </a:t>
            </a:r>
            <a:r>
              <a:rPr lang="fa-IR" dirty="0" smtClean="0"/>
              <a:t>تفسير ادبي؛ 2. تفسير فقهي؛ 3. تفسير کلامي؛ 4. تفسير فلسفي؛ 5. تفسير عرفاني رمزي و صوفي اشاري؛ 6. تفسير اجتماعي؛ 7. تفسير علمي؛ 8. تفسير جامع</a:t>
            </a:r>
            <a:r>
              <a:rPr lang="en-US" dirty="0" smtClean="0"/>
              <a:t>.</a:t>
            </a:r>
            <a:br>
              <a:rPr lang="en-US" dirty="0" smtClean="0"/>
            </a:br>
            <a:endParaRPr lang="fa-IR"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B0F0"/>
                </a:solidFill>
              </a:rPr>
              <a:t>برخی از ویژگی های تفسیر</a:t>
            </a:r>
            <a:endParaRPr lang="fa-IR" dirty="0">
              <a:solidFill>
                <a:srgbClr val="00B0F0"/>
              </a:solidFill>
            </a:endParaRPr>
          </a:p>
        </p:txBody>
      </p:sp>
      <p:sp>
        <p:nvSpPr>
          <p:cNvPr id="3" name="Content Placeholder 2"/>
          <p:cNvSpPr>
            <a:spLocks noGrp="1"/>
          </p:cNvSpPr>
          <p:nvPr>
            <p:ph idx="1"/>
          </p:nvPr>
        </p:nvSpPr>
        <p:spPr/>
        <p:txBody>
          <a:bodyPr>
            <a:normAutofit fontScale="85000" lnSpcReduction="10000"/>
          </a:bodyPr>
          <a:lstStyle/>
          <a:p>
            <a:r>
              <a:rPr lang="fa-IR" dirty="0" smtClean="0"/>
              <a:t>ويژگى‏هاى اين اثر گران‏بها را مى‏توان در مؤلفه‏هاى زير، خلاصه نمود:</a:t>
            </a:r>
            <a:br>
              <a:rPr lang="fa-IR" dirty="0" smtClean="0"/>
            </a:br>
            <a:endParaRPr lang="fa-IR" dirty="0" smtClean="0"/>
          </a:p>
          <a:p>
            <a:r>
              <a:rPr lang="fa-IR" dirty="0" smtClean="0"/>
              <a:t>1. يكى از اسیب های دامنگير نوع كتاب‏هاى تفسير اثرى، فراهم آمدن تركيبى از روايات صحيح، موضوع، ضعيف و... در كنار هم كه در پاره‏اى از موارد، نه‏تنها گرهى از كار فروبسته تفسير نگشاده، كه گرهى بر گره‏هاى آن افزوده است</a:t>
            </a:r>
          </a:p>
          <a:p>
            <a:r>
              <a:rPr lang="fa-IR" dirty="0" smtClean="0"/>
              <a:t>نويسنده در اين اثر، تلاشى درخور انجام داده است. وى ضمن آوردن روايات تفسيرى، آنها را مورد نقد علمى قرار داده و بازشناسى روايات صحيح از ضعيف را در پرتو محكمات قرآن و حديث ميسر ساخته است(</a:t>
            </a:r>
            <a:br>
              <a:rPr lang="fa-IR" dirty="0" smtClean="0"/>
            </a:br>
            <a:endParaRPr lang="fa-IR" dirty="0" smtClean="0"/>
          </a:p>
          <a:p>
            <a:endParaRPr lang="fa-IR"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2.تفسير تطبيقي ( سبک نوين در تفسير روايي )</a:t>
            </a:r>
            <a:endParaRPr lang="fa-IR" dirty="0"/>
          </a:p>
        </p:txBody>
      </p:sp>
      <p:sp>
        <p:nvSpPr>
          <p:cNvPr id="3" name="Content Placeholder 2"/>
          <p:cNvSpPr>
            <a:spLocks noGrp="1"/>
          </p:cNvSpPr>
          <p:nvPr>
            <p:ph idx="1"/>
          </p:nvPr>
        </p:nvSpPr>
        <p:spPr/>
        <p:txBody>
          <a:bodyPr>
            <a:normAutofit fontScale="92500" lnSpcReduction="10000"/>
          </a:bodyPr>
          <a:lstStyle/>
          <a:p>
            <a:pPr rtl="0"/>
            <a:r>
              <a:rPr lang="fa-IR" dirty="0" smtClean="0"/>
              <a:t>اين مطلب از چند جهت قابل توجه است:</a:t>
            </a:r>
            <a:r>
              <a:rPr lang="en-US" dirty="0" smtClean="0"/>
              <a:t/>
            </a:r>
            <a:br>
              <a:rPr lang="en-US" dirty="0" smtClean="0"/>
            </a:br>
            <a:r>
              <a:rPr lang="fa-IR" dirty="0" smtClean="0"/>
              <a:t>الف:در اين تفسير براي اولين بار روايت هاي تفسيري فريقين ( شيعه و اهل سنت ) در کنار همديگر قرار گرفته و به نقد و بررسي و داوري بين آن ها پرداخته شده است</a:t>
            </a:r>
            <a:r>
              <a:rPr lang="en-US" dirty="0" smtClean="0"/>
              <a:t>.</a:t>
            </a:r>
            <a:br>
              <a:rPr lang="en-US" dirty="0" smtClean="0"/>
            </a:br>
            <a:r>
              <a:rPr lang="fa-IR" dirty="0" smtClean="0"/>
              <a:t>ب:در اين تفسير علاوه بر استفاده از احاديث پيامبر (صلي الله عليه و آله و سلم) و اهل بيت (عليهم السلام)، از اخبار صحابه و تابعين نيز استفاده شده است</a:t>
            </a:r>
            <a:r>
              <a:rPr lang="en-US" dirty="0" smtClean="0"/>
              <a:t>.</a:t>
            </a:r>
            <a:br>
              <a:rPr lang="en-US" dirty="0" smtClean="0"/>
            </a:br>
            <a:r>
              <a:rPr lang="fa-IR" dirty="0" smtClean="0"/>
              <a:t>ج:در اين تفسير از اقوال مفسران شيعه و اهل سنت به مناسبت مباحث استفاده شده است</a:t>
            </a:r>
            <a:r>
              <a:rPr lang="en-US" dirty="0" smtClean="0"/>
              <a:t>.</a:t>
            </a:r>
            <a:br>
              <a:rPr lang="en-US" dirty="0" smtClean="0"/>
            </a:br>
            <a:endParaRPr lang="en-US"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990600"/>
          </a:xfrm>
        </p:spPr>
        <p:txBody>
          <a:bodyPr>
            <a:normAutofit fontScale="90000"/>
          </a:bodyPr>
          <a:lstStyle/>
          <a:p>
            <a:pPr algn="r"/>
            <a:r>
              <a:rPr lang="fa-IR" dirty="0" smtClean="0">
                <a:solidFill>
                  <a:srgbClr val="0070C0"/>
                </a:solidFill>
              </a:rPr>
              <a:t>3:رويکرد تقريبي در تفسير</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85000" lnSpcReduction="10000"/>
          </a:bodyPr>
          <a:lstStyle/>
          <a:p>
            <a:r>
              <a:rPr lang="fa-IR" dirty="0" smtClean="0"/>
              <a:t>سبک نويني که مؤلف در تفسير خود برگزيده، رويکرد تقريبي را شکل داده است. يعني استفاده از احاديث و اقوال مفسران فريقين در کنار هم، بدون توهين به آن ها، همراه با نقد و بررسي محترمانه و عالمانه و منصفانه، رويکرد جديدي را در تفسير شکل داده است که از آن با عنوان تفسير تقريبي ياد مي شود که جهت گيري تفسيري را نشان مي دهد</a:t>
            </a:r>
            <a:r>
              <a:rPr lang="en-US" dirty="0" smtClean="0"/>
              <a:t>.</a:t>
            </a:r>
            <a:br>
              <a:rPr lang="en-US" dirty="0" smtClean="0"/>
            </a:br>
            <a:r>
              <a:rPr lang="fa-IR" dirty="0" smtClean="0"/>
              <a:t>نگاه تقريبي به تفسير در عصر حاضر، زمينه ساز وحدت مسلمانان و استفاده همگان از احاديث اهل بيت (عليهم السلام) و پي بردن به نقاط قوت روايات فريقين و رفع نقاط ابهام و ضعف مي شود. اين رويکردي است که مسلمانان در عصر حاضر بيش از هر چيز بدان نياز دارند</a:t>
            </a:r>
            <a:r>
              <a:rPr lang="en-US" dirty="0" smtClean="0"/>
              <a:t>.</a:t>
            </a:r>
            <a:br>
              <a:rPr lang="en-US" dirty="0" smtClean="0"/>
            </a:br>
            <a:endParaRPr lang="fa-IR" dirty="0"/>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349</TotalTime>
  <Words>1833</Words>
  <Application>Microsoft Office PowerPoint</Application>
  <PresentationFormat>On-screen Show (4:3)</PresentationFormat>
  <Paragraphs>114</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Arabic Typesetting</vt:lpstr>
      <vt:lpstr>Arial</vt:lpstr>
      <vt:lpstr>Calibri</vt:lpstr>
      <vt:lpstr>Gill Sans MT</vt:lpstr>
      <vt:lpstr>Majalla UI</vt:lpstr>
      <vt:lpstr>Verdana</vt:lpstr>
      <vt:lpstr>Wingdings 2</vt:lpstr>
      <vt:lpstr>Solstice</vt:lpstr>
      <vt:lpstr>  </vt:lpstr>
      <vt:lpstr>شناخت مولف:</vt:lpstr>
      <vt:lpstr>انگیزه نگارش «التفسیر الاثری الجامع» </vt:lpstr>
      <vt:lpstr>ساختارتفسیر</vt:lpstr>
      <vt:lpstr>تقسيم بندي روش هاي تفسيري از ديدگاه آيت الله معرفت</vt:lpstr>
      <vt:lpstr>PowerPoint Presentation</vt:lpstr>
      <vt:lpstr>برخی از ویژگی های تفسیر</vt:lpstr>
      <vt:lpstr>2.تفسير تطبيقي ( سبک نوين در تفسير روايي )</vt:lpstr>
      <vt:lpstr>3:رويکرد تقريبي در تفسير </vt:lpstr>
      <vt:lpstr>4:مباحث فقهی</vt:lpstr>
      <vt:lpstr>PowerPoint Presentation</vt:lpstr>
      <vt:lpstr>5: كثرت منابع: </vt:lpstr>
      <vt:lpstr>PowerPoint Presentation</vt:lpstr>
      <vt:lpstr>جايگاه التفسير الاثري الجامع در روش ها و گرايش هاي تفسير قرآن </vt:lpstr>
      <vt:lpstr>2.روش تفسير قرآن با سنت پيامبر و اهل بيت (عليهم السلام)</vt:lpstr>
      <vt:lpstr>3.تفسير قرآن با اقوال صحابي</vt:lpstr>
      <vt:lpstr>4.تفسیربا قول تابعی</vt:lpstr>
      <vt:lpstr>5.روش تفسير اشاري ( رمزي و عرفاني و باطني )</vt:lpstr>
      <vt:lpstr> ب :شيوه تفسير عرفاني و صوفي</vt:lpstr>
      <vt:lpstr>ج :شيوه تفسير باطني</vt:lpstr>
      <vt:lpstr>بررسی روایات</vt:lpstr>
      <vt:lpstr>PowerPoint Presentation</vt:lpstr>
      <vt:lpstr>توضیح معنای ایه</vt:lpstr>
      <vt:lpstr>بیان برخی احکام</vt:lpstr>
      <vt:lpstr>بیان فضایل ایات</vt:lpstr>
      <vt:lpstr>تبیین</vt:lpstr>
      <vt:lpstr>تاویل</vt:lpstr>
      <vt:lpstr>تبیین معنای ایه</vt:lpstr>
      <vt:lpstr>مصداق اتم</vt:lpstr>
      <vt:lpstr>شان نزول</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hamidreza</dc:creator>
  <cp:lastModifiedBy>hooshmand</cp:lastModifiedBy>
  <cp:revision>45</cp:revision>
  <dcterms:created xsi:type="dcterms:W3CDTF">2015-08-27T01:59:55Z</dcterms:created>
  <dcterms:modified xsi:type="dcterms:W3CDTF">2015-09-18T20:03:49Z</dcterms:modified>
</cp:coreProperties>
</file>