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1" r:id="rId2"/>
    <p:sldId id="256" r:id="rId3"/>
    <p:sldId id="27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315E9-1539-469C-BC63-FE2C7A34D04B}" type="datetimeFigureOut">
              <a:rPr lang="en-US" smtClean="0"/>
              <a:t>12/22/2018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A92DA-C55B-424B-89DC-A85E22C5727D}" type="slidenum">
              <a:rPr lang="en-US" smtClean="0"/>
              <a:t>‹#›</a:t>
            </a:fld>
            <a:endParaRPr lang="en-US"/>
          </a:p>
        </p:txBody>
      </p:sp>
    </p:spTree>
    <p:extLst>
      <p:ext uri="{BB962C8B-B14F-4D97-AF65-F5344CB8AC3E}">
        <p14:creationId xmlns:p14="http://schemas.microsoft.com/office/powerpoint/2010/main" val="3047969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30015E-210F-465B-B451-F66905215CF5}"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4F7AD-A845-4DB5-B8D8-1A8DC8559E0E}" type="slidenum">
              <a:rPr lang="en-US" smtClean="0"/>
              <a:t>‹#›</a:t>
            </a:fld>
            <a:endParaRPr lang="en-US"/>
          </a:p>
        </p:txBody>
      </p:sp>
      <p:sp>
        <p:nvSpPr>
          <p:cNvPr id="18" name="Rectangle 17"/>
          <p:cNvSpPr/>
          <p:nvPr userDrawn="1"/>
        </p:nvSpPr>
        <p:spPr>
          <a:xfrm>
            <a:off x="-216568" y="-48126"/>
            <a:ext cx="5373437"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131223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30015E-210F-465B-B451-F66905215CF5}"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4F7AD-A845-4DB5-B8D8-1A8DC8559E0E}" type="slidenum">
              <a:rPr lang="en-US" smtClean="0"/>
              <a:t>‹#›</a:t>
            </a:fld>
            <a:endParaRPr lang="en-US"/>
          </a:p>
        </p:txBody>
      </p:sp>
    </p:spTree>
    <p:extLst>
      <p:ext uri="{BB962C8B-B14F-4D97-AF65-F5344CB8AC3E}">
        <p14:creationId xmlns:p14="http://schemas.microsoft.com/office/powerpoint/2010/main" val="3778610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30015E-210F-465B-B451-F66905215CF5}"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4F7AD-A845-4DB5-B8D8-1A8DC8559E0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44686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30015E-210F-465B-B451-F66905215CF5}"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4F7AD-A845-4DB5-B8D8-1A8DC8559E0E}" type="slidenum">
              <a:rPr lang="en-US" smtClean="0"/>
              <a:t>‹#›</a:t>
            </a:fld>
            <a:endParaRPr lang="en-US"/>
          </a:p>
        </p:txBody>
      </p:sp>
    </p:spTree>
    <p:extLst>
      <p:ext uri="{BB962C8B-B14F-4D97-AF65-F5344CB8AC3E}">
        <p14:creationId xmlns:p14="http://schemas.microsoft.com/office/powerpoint/2010/main" val="1370006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30015E-210F-465B-B451-F66905215CF5}"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4F7AD-A845-4DB5-B8D8-1A8DC8559E0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0352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30015E-210F-465B-B451-F66905215CF5}"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4F7AD-A845-4DB5-B8D8-1A8DC8559E0E}" type="slidenum">
              <a:rPr lang="en-US" smtClean="0"/>
              <a:t>‹#›</a:t>
            </a:fld>
            <a:endParaRPr lang="en-US"/>
          </a:p>
        </p:txBody>
      </p:sp>
    </p:spTree>
    <p:extLst>
      <p:ext uri="{BB962C8B-B14F-4D97-AF65-F5344CB8AC3E}">
        <p14:creationId xmlns:p14="http://schemas.microsoft.com/office/powerpoint/2010/main" val="1431092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30015E-210F-465B-B451-F66905215CF5}"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4F7AD-A845-4DB5-B8D8-1A8DC8559E0E}" type="slidenum">
              <a:rPr lang="en-US" smtClean="0"/>
              <a:t>‹#›</a:t>
            </a:fld>
            <a:endParaRPr lang="en-US"/>
          </a:p>
        </p:txBody>
      </p:sp>
    </p:spTree>
    <p:extLst>
      <p:ext uri="{BB962C8B-B14F-4D97-AF65-F5344CB8AC3E}">
        <p14:creationId xmlns:p14="http://schemas.microsoft.com/office/powerpoint/2010/main" val="978820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30015E-210F-465B-B451-F66905215CF5}"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4F7AD-A845-4DB5-B8D8-1A8DC8559E0E}" type="slidenum">
              <a:rPr lang="en-US" smtClean="0"/>
              <a:t>‹#›</a:t>
            </a:fld>
            <a:endParaRPr lang="en-US"/>
          </a:p>
        </p:txBody>
      </p:sp>
    </p:spTree>
    <p:extLst>
      <p:ext uri="{BB962C8B-B14F-4D97-AF65-F5344CB8AC3E}">
        <p14:creationId xmlns:p14="http://schemas.microsoft.com/office/powerpoint/2010/main" val="2291638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F14FC66-69F0-4F1F-8E94-BD01DF4068E3}" type="slidenum">
              <a:rPr lang="ar-SA"/>
              <a:pPr/>
              <a:t>‹#›</a:t>
            </a:fld>
            <a:endParaRPr lang="en-US"/>
          </a:p>
        </p:txBody>
      </p:sp>
    </p:spTree>
    <p:extLst>
      <p:ext uri="{BB962C8B-B14F-4D97-AF65-F5344CB8AC3E}">
        <p14:creationId xmlns:p14="http://schemas.microsoft.com/office/powerpoint/2010/main" val="270172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30015E-210F-465B-B451-F66905215CF5}"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4F7AD-A845-4DB5-B8D8-1A8DC8559E0E}" type="slidenum">
              <a:rPr lang="en-US" smtClean="0"/>
              <a:t>‹#›</a:t>
            </a:fld>
            <a:endParaRPr lang="en-US"/>
          </a:p>
        </p:txBody>
      </p:sp>
    </p:spTree>
    <p:extLst>
      <p:ext uri="{BB962C8B-B14F-4D97-AF65-F5344CB8AC3E}">
        <p14:creationId xmlns:p14="http://schemas.microsoft.com/office/powerpoint/2010/main" val="76634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30015E-210F-465B-B451-F66905215CF5}" type="datetimeFigureOut">
              <a:rPr lang="en-US" smtClean="0"/>
              <a:t>12/22/2018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4F7AD-A845-4DB5-B8D8-1A8DC8559E0E}" type="slidenum">
              <a:rPr lang="en-US" smtClean="0"/>
              <a:t>‹#›</a:t>
            </a:fld>
            <a:endParaRPr lang="en-US"/>
          </a:p>
        </p:txBody>
      </p:sp>
    </p:spTree>
    <p:extLst>
      <p:ext uri="{BB962C8B-B14F-4D97-AF65-F5344CB8AC3E}">
        <p14:creationId xmlns:p14="http://schemas.microsoft.com/office/powerpoint/2010/main" val="365223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30015E-210F-465B-B451-F66905215CF5}" type="datetimeFigureOut">
              <a:rPr lang="en-US" smtClean="0"/>
              <a:t>12/22/2018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4F7AD-A845-4DB5-B8D8-1A8DC8559E0E}" type="slidenum">
              <a:rPr lang="en-US" smtClean="0"/>
              <a:t>‹#›</a:t>
            </a:fld>
            <a:endParaRPr lang="en-US"/>
          </a:p>
        </p:txBody>
      </p:sp>
    </p:spTree>
    <p:extLst>
      <p:ext uri="{BB962C8B-B14F-4D97-AF65-F5344CB8AC3E}">
        <p14:creationId xmlns:p14="http://schemas.microsoft.com/office/powerpoint/2010/main" val="4989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30015E-210F-465B-B451-F66905215CF5}" type="datetimeFigureOut">
              <a:rPr lang="en-US" smtClean="0"/>
              <a:t>12/22/2018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4F7AD-A845-4DB5-B8D8-1A8DC8559E0E}" type="slidenum">
              <a:rPr lang="en-US" smtClean="0"/>
              <a:t>‹#›</a:t>
            </a:fld>
            <a:endParaRPr lang="en-US"/>
          </a:p>
        </p:txBody>
      </p:sp>
    </p:spTree>
    <p:extLst>
      <p:ext uri="{BB962C8B-B14F-4D97-AF65-F5344CB8AC3E}">
        <p14:creationId xmlns:p14="http://schemas.microsoft.com/office/powerpoint/2010/main" val="399951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30015E-210F-465B-B451-F66905215CF5}" type="datetimeFigureOut">
              <a:rPr lang="en-US" smtClean="0"/>
              <a:t>12/22/2018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4F7AD-A845-4DB5-B8D8-1A8DC8559E0E}" type="slidenum">
              <a:rPr lang="en-US" smtClean="0"/>
              <a:t>‹#›</a:t>
            </a:fld>
            <a:endParaRPr lang="en-US"/>
          </a:p>
        </p:txBody>
      </p:sp>
    </p:spTree>
    <p:extLst>
      <p:ext uri="{BB962C8B-B14F-4D97-AF65-F5344CB8AC3E}">
        <p14:creationId xmlns:p14="http://schemas.microsoft.com/office/powerpoint/2010/main" val="409288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0015E-210F-465B-B451-F66905215CF5}" type="datetimeFigureOut">
              <a:rPr lang="en-US" smtClean="0"/>
              <a:t>12/22/2018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4F7AD-A845-4DB5-B8D8-1A8DC8559E0E}" type="slidenum">
              <a:rPr lang="en-US" smtClean="0"/>
              <a:t>‹#›</a:t>
            </a:fld>
            <a:endParaRPr lang="en-US"/>
          </a:p>
        </p:txBody>
      </p:sp>
    </p:spTree>
    <p:extLst>
      <p:ext uri="{BB962C8B-B14F-4D97-AF65-F5344CB8AC3E}">
        <p14:creationId xmlns:p14="http://schemas.microsoft.com/office/powerpoint/2010/main" val="424020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30015E-210F-465B-B451-F66905215CF5}" type="datetimeFigureOut">
              <a:rPr lang="en-US" smtClean="0"/>
              <a:t>12/22/2018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4F7AD-A845-4DB5-B8D8-1A8DC8559E0E}" type="slidenum">
              <a:rPr lang="en-US" smtClean="0"/>
              <a:t>‹#›</a:t>
            </a:fld>
            <a:endParaRPr lang="en-US"/>
          </a:p>
        </p:txBody>
      </p:sp>
    </p:spTree>
    <p:extLst>
      <p:ext uri="{BB962C8B-B14F-4D97-AF65-F5344CB8AC3E}">
        <p14:creationId xmlns:p14="http://schemas.microsoft.com/office/powerpoint/2010/main" val="371973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B30015E-210F-465B-B451-F66905215CF5}" type="datetimeFigureOut">
              <a:rPr lang="en-US" smtClean="0"/>
              <a:t>12/22/2018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4F7AD-A845-4DB5-B8D8-1A8DC8559E0E}" type="slidenum">
              <a:rPr lang="en-US" smtClean="0"/>
              <a:t>‹#›</a:t>
            </a:fld>
            <a:endParaRPr lang="en-US"/>
          </a:p>
        </p:txBody>
      </p:sp>
    </p:spTree>
    <p:extLst>
      <p:ext uri="{BB962C8B-B14F-4D97-AF65-F5344CB8AC3E}">
        <p14:creationId xmlns:p14="http://schemas.microsoft.com/office/powerpoint/2010/main" val="708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30015E-210F-465B-B451-F66905215CF5}" type="datetimeFigureOut">
              <a:rPr lang="en-US" smtClean="0"/>
              <a:t>12/22/2018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D4F7AD-A845-4DB5-B8D8-1A8DC8559E0E}" type="slidenum">
              <a:rPr lang="en-US" smtClean="0"/>
              <a:t>‹#›</a:t>
            </a:fld>
            <a:endParaRPr lang="en-US"/>
          </a:p>
        </p:txBody>
      </p:sp>
      <p:sp>
        <p:nvSpPr>
          <p:cNvPr id="18" name="Rectangle 17"/>
          <p:cNvSpPr/>
          <p:nvPr userDrawn="1"/>
        </p:nvSpPr>
        <p:spPr>
          <a:xfrm>
            <a:off x="-216568" y="-48126"/>
            <a:ext cx="5373437"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421003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ESM05"/>
          <p:cNvPicPr>
            <a:picLocks noChangeAspect="1" noChangeArrowheads="1"/>
          </p:cNvPicPr>
          <p:nvPr/>
        </p:nvPicPr>
        <p:blipFill>
          <a:blip r:embed="rId2">
            <a:clrChange>
              <a:clrFrom>
                <a:srgbClr val="FFFFFF"/>
              </a:clrFrom>
              <a:clrTo>
                <a:srgbClr val="FFFFFF">
                  <a:alpha val="0"/>
                </a:srgbClr>
              </a:clrTo>
            </a:clrChange>
            <a:grayscl/>
          </a:blip>
          <a:srcRect/>
          <a:stretch>
            <a:fillRect/>
          </a:stretch>
        </p:blipFill>
        <p:spPr bwMode="auto">
          <a:xfrm>
            <a:off x="2362630" y="639910"/>
            <a:ext cx="7329829" cy="5751784"/>
          </a:xfrm>
          <a:prstGeom prst="rect">
            <a:avLst/>
          </a:prstGeom>
          <a:noFill/>
          <a:ln w="9525">
            <a:noFill/>
            <a:miter lim="800000"/>
            <a:headEnd/>
            <a:tailEnd/>
          </a:ln>
        </p:spPr>
      </p:pic>
    </p:spTree>
    <p:extLst>
      <p:ext uri="{BB962C8B-B14F-4D97-AF65-F5344CB8AC3E}">
        <p14:creationId xmlns:p14="http://schemas.microsoft.com/office/powerpoint/2010/main" val="27960387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0" fill="hold"/>
                                        <p:tgtEl>
                                          <p:spTgt spid="4"/>
                                        </p:tgtEl>
                                        <p:attrNameLst>
                                          <p:attrName>ppt_w</p:attrName>
                                        </p:attrNameLst>
                                      </p:cBhvr>
                                      <p:tavLst>
                                        <p:tav tm="0">
                                          <p:val>
                                            <p:fltVal val="0"/>
                                          </p:val>
                                        </p:tav>
                                        <p:tav tm="100000">
                                          <p:val>
                                            <p:strVal val="#ppt_w"/>
                                          </p:val>
                                        </p:tav>
                                      </p:tavLst>
                                    </p:anim>
                                    <p:anim calcmode="lin" valueType="num">
                                      <p:cBhvr>
                                        <p:cTn id="8" dur="3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44137"/>
            <a:ext cx="8596668" cy="5597225"/>
          </a:xfrm>
        </p:spPr>
        <p:txBody>
          <a:bodyPr>
            <a:normAutofit/>
          </a:bodyPr>
          <a:lstStyle/>
          <a:p>
            <a:pPr marL="0" indent="0" algn="ctr" rtl="1">
              <a:buNone/>
            </a:pPr>
            <a:r>
              <a:rPr lang="fa-IR" sz="2800" dirty="0" smtClean="0">
                <a:cs typeface="B Nazanin" panose="00000400000000000000" pitchFamily="2" charset="-78"/>
              </a:rPr>
              <a:t>اما پژوهشگرانی مانند کلارک و کامبورسکی معتقد هستند که نیازی به استفاده از توزیع های مختلف برای برآورد زمان پروژه نمی باشد و با توجه به عدم قطعیت داده ها استفاده از توزیع بتا یا هر توزیع دیگری می تواند رضایت بخش باشد. </a:t>
            </a:r>
          </a:p>
          <a:p>
            <a:pPr marL="0" indent="0" algn="just" rtl="1">
              <a:buNone/>
            </a:pPr>
            <a:endParaRPr lang="fa-IR" sz="2800" dirty="0">
              <a:cs typeface="B Nazanin" panose="00000400000000000000" pitchFamily="2" charset="-78"/>
            </a:endParaRPr>
          </a:p>
          <a:p>
            <a:pPr marL="0" indent="0" algn="just" rtl="1">
              <a:buNone/>
            </a:pPr>
            <a:endParaRPr lang="en-US" sz="2800" dirty="0">
              <a:cs typeface="B Nazanin" panose="00000400000000000000" pitchFamily="2" charset="-78"/>
            </a:endParaRPr>
          </a:p>
        </p:txBody>
      </p:sp>
      <p:sp>
        <p:nvSpPr>
          <p:cNvPr id="4" name="Round Single Corner Rectangle 3"/>
          <p:cNvSpPr/>
          <p:nvPr/>
        </p:nvSpPr>
        <p:spPr>
          <a:xfrm>
            <a:off x="677334" y="444137"/>
            <a:ext cx="8725988" cy="1985554"/>
          </a:xfrm>
          <a:prstGeom prst="round1Rect">
            <a:avLst/>
          </a:prstGeom>
          <a:noFill/>
          <a:ln>
            <a:solidFill>
              <a:schemeClr val="tx1"/>
            </a:solid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ln w="0">
                <a:solidFill>
                  <a:schemeClr val="tx1"/>
                </a:solidFill>
              </a:ln>
              <a:solidFill>
                <a:schemeClr val="tx1"/>
              </a:solidFill>
              <a:effectLst>
                <a:outerShdw blurRad="38100" dist="19050" dir="2700000" algn="tl" rotWithShape="0">
                  <a:schemeClr val="dk1">
                    <a:alpha val="40000"/>
                  </a:schemeClr>
                </a:outerShdw>
              </a:effectLst>
            </a:endParaRPr>
          </a:p>
        </p:txBody>
      </p:sp>
      <p:sp>
        <p:nvSpPr>
          <p:cNvPr id="5" name="TextBox 4"/>
          <p:cNvSpPr txBox="1"/>
          <p:nvPr/>
        </p:nvSpPr>
        <p:spPr>
          <a:xfrm>
            <a:off x="1423851" y="3650751"/>
            <a:ext cx="6818812" cy="584775"/>
          </a:xfrm>
          <a:prstGeom prst="rect">
            <a:avLst/>
          </a:prstGeom>
          <a:noFill/>
        </p:spPr>
        <p:txBody>
          <a:bodyPr wrap="square" rtlCol="0">
            <a:spAutoFit/>
          </a:bodyPr>
          <a:lstStyle/>
          <a:p>
            <a:pPr algn="ctr"/>
            <a:r>
              <a:rPr lang="fa-IR" sz="3200" dirty="0" smtClean="0">
                <a:solidFill>
                  <a:srgbClr val="FF0000"/>
                </a:solidFill>
                <a:cs typeface="B Nazanin" panose="00000400000000000000" pitchFamily="2" charset="-78"/>
              </a:rPr>
              <a:t>هدف اصلی این مقاله اثبات نقل قول بالا می باشد.</a:t>
            </a:r>
            <a:endParaRPr lang="en-US" sz="3200" dirty="0">
              <a:solidFill>
                <a:srgbClr val="FF0000"/>
              </a:solidFill>
              <a:cs typeface="B Nazanin" panose="00000400000000000000" pitchFamily="2" charset="-78"/>
            </a:endParaRPr>
          </a:p>
        </p:txBody>
      </p:sp>
      <p:sp>
        <p:nvSpPr>
          <p:cNvPr id="8" name="TextBox 7"/>
          <p:cNvSpPr txBox="1"/>
          <p:nvPr/>
        </p:nvSpPr>
        <p:spPr>
          <a:xfrm>
            <a:off x="0" y="6488668"/>
            <a:ext cx="370703"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9</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156448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81837" y="165463"/>
            <a:ext cx="8596668" cy="1320800"/>
          </a:xfrm>
        </p:spPr>
        <p:txBody>
          <a:bodyPr>
            <a:normAutofit/>
          </a:bodyPr>
          <a:lstStyle/>
          <a:p>
            <a:pPr algn="r" rtl="1"/>
            <a:r>
              <a:rPr lang="fa-IR" sz="3200" b="1" dirty="0" smtClean="0">
                <a:cs typeface="B Nazanin" panose="00000400000000000000" pitchFamily="2" charset="-78"/>
              </a:rPr>
              <a:t>اثر توزیع های مختلف فعالیت بر مدت زمان پروژه</a:t>
            </a:r>
            <a:endParaRPr lang="en-US" sz="3200" b="1" dirty="0">
              <a:cs typeface="B Nazanin" panose="00000400000000000000" pitchFamily="2" charset="-78"/>
            </a:endParaRPr>
          </a:p>
        </p:txBody>
      </p:sp>
      <p:sp>
        <p:nvSpPr>
          <p:cNvPr id="3" name="Content Placeholder 2"/>
          <p:cNvSpPr>
            <a:spLocks noGrp="1"/>
          </p:cNvSpPr>
          <p:nvPr>
            <p:ph idx="1"/>
          </p:nvPr>
        </p:nvSpPr>
        <p:spPr>
          <a:xfrm>
            <a:off x="677334" y="1071155"/>
            <a:ext cx="8596668" cy="4970208"/>
          </a:xfrm>
        </p:spPr>
        <p:txBody>
          <a:bodyPr>
            <a:normAutofit/>
          </a:bodyPr>
          <a:lstStyle/>
          <a:p>
            <a:pPr marL="0" indent="0" algn="r">
              <a:buNone/>
            </a:pPr>
            <a:r>
              <a:rPr lang="fa-IR" sz="2400" dirty="0">
                <a:cs typeface="B Nazanin" panose="00000400000000000000" pitchFamily="2" charset="-78"/>
              </a:rPr>
              <a:t>در این بخش، دو شبکه نمونه مصنوعی ایجاد شده بررسی شده است. در هر مورد، یک شبیه سازی مونت کارلو انجام شده است فرض کنید </a:t>
            </a:r>
            <a:r>
              <a:rPr lang="fa-IR" sz="2400" dirty="0" smtClean="0">
                <a:cs typeface="B Nazanin" panose="00000400000000000000" pitchFamily="2" charset="-78"/>
              </a:rPr>
              <a:t>که:</a:t>
            </a:r>
          </a:p>
          <a:p>
            <a:pPr algn="r" rtl="1">
              <a:buAutoNum type="alphaLcParenR"/>
            </a:pPr>
            <a:r>
              <a:rPr lang="fa-IR" sz="2400" dirty="0" smtClean="0">
                <a:solidFill>
                  <a:srgbClr val="0070C0"/>
                </a:solidFill>
                <a:cs typeface="B Nazanin" panose="00000400000000000000" pitchFamily="2" charset="-78"/>
              </a:rPr>
              <a:t>تمام </a:t>
            </a:r>
            <a:r>
              <a:rPr lang="fa-IR" sz="2400" dirty="0">
                <a:solidFill>
                  <a:srgbClr val="0070C0"/>
                </a:solidFill>
                <a:cs typeface="B Nazanin" panose="00000400000000000000" pitchFamily="2" charset="-78"/>
              </a:rPr>
              <a:t>فعالیت ها ازیک توزیع بتا </a:t>
            </a:r>
            <a:r>
              <a:rPr lang="en-US" sz="2400" dirty="0">
                <a:solidFill>
                  <a:srgbClr val="0070C0"/>
                </a:solidFill>
                <a:cs typeface="B Nazanin" panose="00000400000000000000" pitchFamily="2" charset="-78"/>
              </a:rPr>
              <a:t>PERT </a:t>
            </a:r>
            <a:r>
              <a:rPr lang="fa-IR" sz="2400" dirty="0">
                <a:solidFill>
                  <a:srgbClr val="0070C0"/>
                </a:solidFill>
                <a:cs typeface="B Nazanin" panose="00000400000000000000" pitchFamily="2" charset="-78"/>
              </a:rPr>
              <a:t>پیروی می کنند، که توسط برآورد سه نقطه ای اصلی تعریف شده </a:t>
            </a:r>
            <a:r>
              <a:rPr lang="fa-IR" sz="2400" dirty="0" smtClean="0">
                <a:solidFill>
                  <a:srgbClr val="0070C0"/>
                </a:solidFill>
                <a:cs typeface="B Nazanin" panose="00000400000000000000" pitchFamily="2" charset="-78"/>
              </a:rPr>
              <a:t>است.</a:t>
            </a:r>
          </a:p>
          <a:p>
            <a:pPr marL="457200" indent="-457200" algn="r" rtl="1">
              <a:buFont typeface="Wingdings 3" charset="2"/>
              <a:buAutoNum type="alphaLcParenR"/>
            </a:pPr>
            <a:r>
              <a:rPr lang="fa-IR" sz="2200" dirty="0">
                <a:solidFill>
                  <a:srgbClr val="7030A0"/>
                </a:solidFill>
                <a:cs typeface="B Nazanin" panose="00000400000000000000" pitchFamily="2" charset="-78"/>
              </a:rPr>
              <a:t>تمام فعالیت از یک توزیع بتا </a:t>
            </a:r>
            <a:r>
              <a:rPr lang="en-US" sz="2200" dirty="0">
                <a:solidFill>
                  <a:srgbClr val="7030A0"/>
                </a:solidFill>
                <a:cs typeface="B Nazanin" panose="00000400000000000000" pitchFamily="2" charset="-78"/>
              </a:rPr>
              <a:t>PERT </a:t>
            </a:r>
            <a:r>
              <a:rPr lang="fa-IR" sz="2200" dirty="0">
                <a:solidFill>
                  <a:srgbClr val="7030A0"/>
                </a:solidFill>
                <a:cs typeface="B Nazanin" panose="00000400000000000000" pitchFamily="2" charset="-78"/>
              </a:rPr>
              <a:t>با مقدار 10٪ کوچکتر برای تمام مدت زمان های فعالیت (خوش بینانه، به احتمال زیاد، بدبینانه) </a:t>
            </a:r>
            <a:r>
              <a:rPr lang="fa-IR" sz="2200" dirty="0" smtClean="0">
                <a:solidFill>
                  <a:srgbClr val="7030A0"/>
                </a:solidFill>
                <a:cs typeface="B Nazanin" panose="00000400000000000000" pitchFamily="2" charset="-78"/>
              </a:rPr>
              <a:t>تعریف شده است.</a:t>
            </a:r>
          </a:p>
          <a:p>
            <a:pPr marL="457200" indent="-457200" algn="r" rtl="1">
              <a:buFont typeface="Wingdings 3" charset="2"/>
              <a:buAutoNum type="alphaLcParenR"/>
            </a:pPr>
            <a:r>
              <a:rPr lang="fa-IR" sz="2200" dirty="0">
                <a:solidFill>
                  <a:srgbClr val="0070C0"/>
                </a:solidFill>
                <a:cs typeface="B Nazanin" panose="00000400000000000000" pitchFamily="2" charset="-78"/>
              </a:rPr>
              <a:t>تمام فعالیت از یک توزیع بتا </a:t>
            </a:r>
            <a:r>
              <a:rPr lang="en-US" sz="2200" dirty="0">
                <a:solidFill>
                  <a:srgbClr val="0070C0"/>
                </a:solidFill>
                <a:cs typeface="B Nazanin" panose="00000400000000000000" pitchFamily="2" charset="-78"/>
              </a:rPr>
              <a:t>PERT </a:t>
            </a:r>
            <a:r>
              <a:rPr lang="fa-IR" sz="2200" dirty="0">
                <a:solidFill>
                  <a:srgbClr val="0070C0"/>
                </a:solidFill>
                <a:cs typeface="B Nazanin" panose="00000400000000000000" pitchFamily="2" charset="-78"/>
              </a:rPr>
              <a:t>با مقادیر 10٪ بیشتر برای همه مدت زمان های فعالیت (خوش بینانه، به احتمال زیاد، بدبینانه) </a:t>
            </a:r>
            <a:r>
              <a:rPr lang="fa-IR" sz="2200" dirty="0" smtClean="0">
                <a:solidFill>
                  <a:srgbClr val="0070C0"/>
                </a:solidFill>
                <a:cs typeface="B Nazanin" panose="00000400000000000000" pitchFamily="2" charset="-78"/>
              </a:rPr>
              <a:t>تعریف شده است. </a:t>
            </a:r>
          </a:p>
          <a:p>
            <a:pPr marL="457200" indent="-457200" algn="r" rtl="1">
              <a:buFont typeface="Wingdings 3" charset="2"/>
              <a:buAutoNum type="alphaLcParenR"/>
            </a:pPr>
            <a:r>
              <a:rPr lang="fa-IR" sz="2200" dirty="0">
                <a:solidFill>
                  <a:srgbClr val="7030A0"/>
                </a:solidFill>
                <a:cs typeface="B Nazanin" panose="00000400000000000000" pitchFamily="2" charset="-78"/>
              </a:rPr>
              <a:t>تمام فعالیت از یک توزیع مثلثی، با استفاده از داده های تعریف شده توسط برآورد سه نقطه ای از </a:t>
            </a:r>
            <a:r>
              <a:rPr lang="en-US" sz="2200" dirty="0" smtClean="0">
                <a:solidFill>
                  <a:srgbClr val="7030A0"/>
                </a:solidFill>
                <a:cs typeface="B Nazanin" panose="00000400000000000000" pitchFamily="2" charset="-78"/>
              </a:rPr>
              <a:t>a</a:t>
            </a:r>
            <a:r>
              <a:rPr lang="fa-IR" sz="2200" dirty="0" smtClean="0">
                <a:solidFill>
                  <a:srgbClr val="7030A0"/>
                </a:solidFill>
                <a:cs typeface="B Nazanin" panose="00000400000000000000" pitchFamily="2" charset="-78"/>
              </a:rPr>
              <a:t> </a:t>
            </a:r>
            <a:r>
              <a:rPr lang="fa-IR" sz="2200" dirty="0">
                <a:solidFill>
                  <a:srgbClr val="7030A0"/>
                </a:solidFill>
                <a:cs typeface="B Nazanin" panose="00000400000000000000" pitchFamily="2" charset="-78"/>
              </a:rPr>
              <a:t>پیروی می </a:t>
            </a:r>
            <a:r>
              <a:rPr lang="fa-IR" sz="2200" dirty="0" smtClean="0">
                <a:solidFill>
                  <a:srgbClr val="7030A0"/>
                </a:solidFill>
                <a:cs typeface="B Nazanin" panose="00000400000000000000" pitchFamily="2" charset="-78"/>
              </a:rPr>
              <a:t>کنند.</a:t>
            </a:r>
          </a:p>
          <a:p>
            <a:pPr marL="457200" indent="-457200" algn="r" rtl="1">
              <a:buFont typeface="Wingdings 3" charset="2"/>
              <a:buAutoNum type="alphaLcParenR"/>
            </a:pPr>
            <a:r>
              <a:rPr lang="fa-IR" sz="2200" dirty="0">
                <a:solidFill>
                  <a:srgbClr val="0070C0"/>
                </a:solidFill>
                <a:cs typeface="B Nazanin" panose="00000400000000000000" pitchFamily="2" charset="-78"/>
              </a:rPr>
              <a:t>تمام فعالیت از یک توزیع یکنواخت با </a:t>
            </a:r>
            <a:r>
              <a:rPr lang="fa-IR" sz="2200">
                <a:solidFill>
                  <a:srgbClr val="0070C0"/>
                </a:solidFill>
                <a:cs typeface="B Nazanin" panose="00000400000000000000" pitchFamily="2" charset="-78"/>
              </a:rPr>
              <a:t>زمان </a:t>
            </a:r>
            <a:r>
              <a:rPr lang="fa-IR" sz="2200" smtClean="0">
                <a:solidFill>
                  <a:srgbClr val="0070C0"/>
                </a:solidFill>
                <a:cs typeface="B Nazanin" panose="00000400000000000000" pitchFamily="2" charset="-78"/>
              </a:rPr>
              <a:t>های </a:t>
            </a:r>
            <a:r>
              <a:rPr lang="fa-IR" sz="2200" dirty="0">
                <a:solidFill>
                  <a:srgbClr val="0070C0"/>
                </a:solidFill>
                <a:cs typeface="B Nazanin" panose="00000400000000000000" pitchFamily="2" charset="-78"/>
              </a:rPr>
              <a:t>فعالیت خوش بینانه و بدبینانه به دست آمده از برآورد سه نقطه ای پیروی می </a:t>
            </a:r>
            <a:r>
              <a:rPr lang="fa-IR" sz="2200" dirty="0" smtClean="0">
                <a:solidFill>
                  <a:srgbClr val="0070C0"/>
                </a:solidFill>
                <a:cs typeface="B Nazanin" panose="00000400000000000000" pitchFamily="2" charset="-78"/>
              </a:rPr>
              <a:t>کنند.</a:t>
            </a:r>
            <a:endParaRPr lang="en-US" sz="2200" dirty="0">
              <a:solidFill>
                <a:srgbClr val="0070C0"/>
              </a:solidFill>
              <a:cs typeface="B Nazanin" panose="00000400000000000000" pitchFamily="2" charset="-78"/>
            </a:endParaRPr>
          </a:p>
          <a:p>
            <a:pPr marL="457200" indent="-457200" algn="r" rtl="1">
              <a:buFont typeface="Wingdings 3" charset="2"/>
              <a:buAutoNum type="alphaLcParenR"/>
            </a:pPr>
            <a:endParaRPr lang="en-US" sz="2200" dirty="0">
              <a:solidFill>
                <a:srgbClr val="0070C0"/>
              </a:solidFill>
              <a:cs typeface="B Nazanin" panose="00000400000000000000" pitchFamily="2" charset="-78"/>
            </a:endParaRPr>
          </a:p>
          <a:p>
            <a:pPr marL="457200" indent="-457200" algn="r" rtl="1">
              <a:buAutoNum type="alphaLcParenR"/>
            </a:pPr>
            <a:endParaRPr lang="en-US" sz="2400" dirty="0">
              <a:solidFill>
                <a:srgbClr val="0070C0"/>
              </a:solidFill>
            </a:endParaRPr>
          </a:p>
          <a:p>
            <a:pPr marL="0" indent="0" algn="r">
              <a:buNone/>
            </a:pPr>
            <a:endParaRPr lang="en-US" sz="2400" dirty="0">
              <a:cs typeface="B Nazanin" panose="00000400000000000000" pitchFamily="2" charset="-78"/>
            </a:endParaRPr>
          </a:p>
        </p:txBody>
      </p:sp>
      <p:sp>
        <p:nvSpPr>
          <p:cNvPr id="7" name="TextBox 6"/>
          <p:cNvSpPr txBox="1"/>
          <p:nvPr/>
        </p:nvSpPr>
        <p:spPr>
          <a:xfrm>
            <a:off x="0" y="6488668"/>
            <a:ext cx="518984"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10</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232583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1026" y="165462"/>
            <a:ext cx="8596668" cy="1320800"/>
          </a:xfrm>
        </p:spPr>
        <p:txBody>
          <a:bodyPr/>
          <a:lstStyle/>
          <a:p>
            <a:pPr algn="r" rtl="1"/>
            <a:r>
              <a:rPr lang="fa-IR" b="1" dirty="0" smtClean="0">
                <a:effectLst>
                  <a:outerShdw blurRad="38100" dist="38100" dir="2700000" algn="tl">
                    <a:srgbClr val="000000">
                      <a:alpha val="43137"/>
                    </a:srgbClr>
                  </a:outerShdw>
                </a:effectLst>
              </a:rPr>
              <a:t> نمونه 1</a:t>
            </a:r>
            <a:endParaRPr lang="en-US" b="1" dirty="0">
              <a:effectLst>
                <a:outerShdw blurRad="38100" dist="38100" dir="2700000" algn="tl">
                  <a:srgbClr val="000000">
                    <a:alpha val="43137"/>
                  </a:srgbClr>
                </a:outerShdw>
              </a:effectLst>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03353" y="1228369"/>
            <a:ext cx="8596312" cy="104397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058091" y="2549169"/>
            <a:ext cx="8009709" cy="2806602"/>
          </a:xfrm>
          <a:prstGeom prst="rect">
            <a:avLst/>
          </a:prstGeom>
        </p:spPr>
      </p:pic>
      <p:sp>
        <p:nvSpPr>
          <p:cNvPr id="8" name="TextBox 7"/>
          <p:cNvSpPr txBox="1"/>
          <p:nvPr/>
        </p:nvSpPr>
        <p:spPr>
          <a:xfrm>
            <a:off x="0" y="6488668"/>
            <a:ext cx="518984"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11</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3399969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77863" y="1647861"/>
            <a:ext cx="8596312" cy="3765478"/>
          </a:xfrm>
          <a:prstGeom prst="rect">
            <a:avLst/>
          </a:prstGeom>
        </p:spPr>
      </p:pic>
      <p:sp>
        <p:nvSpPr>
          <p:cNvPr id="6" name="TextBox 5"/>
          <p:cNvSpPr txBox="1"/>
          <p:nvPr/>
        </p:nvSpPr>
        <p:spPr>
          <a:xfrm>
            <a:off x="0" y="6488668"/>
            <a:ext cx="518984"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12</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464060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1026" y="165462"/>
            <a:ext cx="8596668" cy="1320800"/>
          </a:xfrm>
        </p:spPr>
        <p:txBody>
          <a:bodyPr/>
          <a:lstStyle/>
          <a:p>
            <a:pPr algn="r" rtl="1"/>
            <a:r>
              <a:rPr lang="fa-IR" b="1" dirty="0" smtClean="0">
                <a:effectLst>
                  <a:outerShdw blurRad="38100" dist="38100" dir="2700000" algn="tl">
                    <a:srgbClr val="000000">
                      <a:alpha val="43137"/>
                    </a:srgbClr>
                  </a:outerShdw>
                </a:effectLst>
              </a:rPr>
              <a:t> نمونه 2</a:t>
            </a:r>
            <a:endParaRPr lang="en-US" b="1" dirty="0">
              <a:effectLst>
                <a:outerShdw blurRad="38100" dist="38100" dir="2700000" algn="tl">
                  <a:srgbClr val="000000">
                    <a:alpha val="43137"/>
                  </a:srgbClr>
                </a:outerShdw>
              </a:effectLst>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114505" y="2889681"/>
            <a:ext cx="8009709" cy="2806602"/>
          </a:xfrm>
          <a:prstGeom prst="rect">
            <a:avLst/>
          </a:prstGeom>
        </p:spPr>
      </p:pic>
      <p:sp>
        <p:nvSpPr>
          <p:cNvPr id="3" name="Content Placeholder 2"/>
          <p:cNvSpPr>
            <a:spLocks noGrp="1"/>
          </p:cNvSpPr>
          <p:nvPr>
            <p:ph idx="1"/>
          </p:nvPr>
        </p:nvSpPr>
        <p:spPr>
          <a:xfrm>
            <a:off x="585894" y="2914240"/>
            <a:ext cx="8596668" cy="3880773"/>
          </a:xfrm>
        </p:spPr>
        <p:txBody>
          <a:bodyPr/>
          <a:lstStyle/>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912428" y="757489"/>
            <a:ext cx="5943600" cy="1974215"/>
          </a:xfrm>
          <a:prstGeom prst="rect">
            <a:avLst/>
          </a:prstGeom>
        </p:spPr>
      </p:pic>
      <p:sp>
        <p:nvSpPr>
          <p:cNvPr id="9" name="TextBox 8"/>
          <p:cNvSpPr txBox="1"/>
          <p:nvPr/>
        </p:nvSpPr>
        <p:spPr>
          <a:xfrm>
            <a:off x="0" y="6488668"/>
            <a:ext cx="518984"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13</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3741930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59933" y="1496821"/>
            <a:ext cx="8596312" cy="3702900"/>
          </a:xfrm>
          <a:prstGeom prst="rect">
            <a:avLst/>
          </a:prstGeom>
        </p:spPr>
      </p:pic>
      <p:sp>
        <p:nvSpPr>
          <p:cNvPr id="6" name="TextBox 5"/>
          <p:cNvSpPr txBox="1"/>
          <p:nvPr/>
        </p:nvSpPr>
        <p:spPr>
          <a:xfrm>
            <a:off x="0" y="6488668"/>
            <a:ext cx="518984"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14</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3267692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81837" y="113212"/>
            <a:ext cx="8596668" cy="1320800"/>
          </a:xfrm>
        </p:spPr>
        <p:txBody>
          <a:bodyPr>
            <a:normAutofit/>
          </a:bodyPr>
          <a:lstStyle/>
          <a:p>
            <a:pPr algn="r" rtl="1"/>
            <a:r>
              <a:rPr lang="fa-IR" sz="4400" b="1" dirty="0" smtClean="0">
                <a:effectLst>
                  <a:outerShdw blurRad="38100" dist="38100" dir="2700000" algn="tl">
                    <a:srgbClr val="000000">
                      <a:alpha val="43137"/>
                    </a:srgbClr>
                  </a:outerShdw>
                </a:effectLst>
                <a:cs typeface="B Nazanin" panose="00000400000000000000" pitchFamily="2" charset="-78"/>
              </a:rPr>
              <a:t>نمونه های واقعی</a:t>
            </a:r>
            <a:endParaRPr lang="en-US" sz="4400" b="1" dirty="0">
              <a:effectLst>
                <a:outerShdw blurRad="38100" dist="38100" dir="2700000" algn="tl">
                  <a:srgbClr val="000000">
                    <a:alpha val="43137"/>
                  </a:srgbClr>
                </a:outerShdw>
              </a:effectLst>
              <a:cs typeface="B Nazanin" panose="00000400000000000000" pitchFamily="2" charset="-78"/>
            </a:endParaRPr>
          </a:p>
        </p:txBody>
      </p:sp>
      <p:sp>
        <p:nvSpPr>
          <p:cNvPr id="5" name="TextBox 4"/>
          <p:cNvSpPr txBox="1"/>
          <p:nvPr/>
        </p:nvSpPr>
        <p:spPr>
          <a:xfrm>
            <a:off x="780605" y="1463040"/>
            <a:ext cx="8232766" cy="461665"/>
          </a:xfrm>
          <a:prstGeom prst="rect">
            <a:avLst/>
          </a:prstGeom>
          <a:noFill/>
        </p:spPr>
        <p:txBody>
          <a:bodyPr wrap="square" rtlCol="0">
            <a:spAutoFit/>
          </a:bodyPr>
          <a:lstStyle/>
          <a:p>
            <a:pPr algn="r" rtl="1"/>
            <a:r>
              <a:rPr lang="fa-IR" sz="2400" dirty="0" smtClean="0">
                <a:cs typeface="B Nazanin" panose="00000400000000000000" pitchFamily="2" charset="-78"/>
              </a:rPr>
              <a:t>فرق این نمونه ها با نمونه های مصنوعی وجود محدودیت های زمانی بسیار است.</a:t>
            </a:r>
            <a:endParaRPr lang="en-US" sz="2400" dirty="0">
              <a:cs typeface="B Nazanin" panose="00000400000000000000" pitchFamily="2" charset="-78"/>
            </a:endParaRPr>
          </a:p>
        </p:txBody>
      </p:sp>
      <p:sp>
        <p:nvSpPr>
          <p:cNvPr id="3" name="TextBox 2"/>
          <p:cNvSpPr txBox="1"/>
          <p:nvPr/>
        </p:nvSpPr>
        <p:spPr>
          <a:xfrm>
            <a:off x="780605" y="2113005"/>
            <a:ext cx="8425179" cy="400110"/>
          </a:xfrm>
          <a:prstGeom prst="rect">
            <a:avLst/>
          </a:prstGeom>
          <a:noFill/>
        </p:spPr>
        <p:txBody>
          <a:bodyPr wrap="square" rtlCol="0">
            <a:spAutoFit/>
          </a:bodyPr>
          <a:lstStyle/>
          <a:p>
            <a:pPr algn="r" rtl="1"/>
            <a:r>
              <a:rPr lang="fa-IR" sz="2000" b="1" dirty="0" smtClean="0">
                <a:solidFill>
                  <a:srgbClr val="FF0000"/>
                </a:solidFill>
                <a:cs typeface="B Nazanin" panose="00000400000000000000" pitchFamily="2" charset="-78"/>
              </a:rPr>
              <a:t>محدودیت زمانی: </a:t>
            </a:r>
            <a:r>
              <a:rPr lang="fa-IR" sz="2000" dirty="0" smtClean="0">
                <a:cs typeface="B Nazanin" panose="00000400000000000000" pitchFamily="2" charset="-78"/>
              </a:rPr>
              <a:t>محدودیتی است که بر روی تاریخ شروع یا پایان یک فعالیت اعمال می شود. </a:t>
            </a:r>
            <a:endParaRPr lang="en-US" sz="2000" dirty="0">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908" y="2513115"/>
            <a:ext cx="5917195" cy="3989033"/>
          </a:xfrm>
          <a:prstGeom prst="rect">
            <a:avLst/>
          </a:prstGeom>
        </p:spPr>
      </p:pic>
      <p:sp>
        <p:nvSpPr>
          <p:cNvPr id="9" name="TextBox 8"/>
          <p:cNvSpPr txBox="1"/>
          <p:nvPr/>
        </p:nvSpPr>
        <p:spPr>
          <a:xfrm>
            <a:off x="0" y="6488668"/>
            <a:ext cx="518984"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15</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310236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5330"/>
            <a:ext cx="8596668" cy="1320800"/>
          </a:xfrm>
        </p:spPr>
        <p:txBody>
          <a:bodyPr/>
          <a:lstStyle/>
          <a:p>
            <a:pPr algn="r" rtl="1"/>
            <a:r>
              <a:rPr lang="fa-IR" b="1" dirty="0" smtClean="0">
                <a:effectLst>
                  <a:outerShdw blurRad="38100" dist="38100" dir="2700000" algn="tl">
                    <a:srgbClr val="000000">
                      <a:alpha val="43137"/>
                    </a:srgbClr>
                  </a:outerShdw>
                </a:effectLst>
                <a:cs typeface="B Nazanin" panose="00000400000000000000" pitchFamily="2" charset="-78"/>
              </a:rPr>
              <a:t>نمونه 3</a:t>
            </a:r>
            <a:endParaRPr lang="en-US"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77334" y="1036124"/>
            <a:ext cx="8596668" cy="3880773"/>
          </a:xfrm>
        </p:spPr>
        <p:txBody>
          <a:bodyPr>
            <a:normAutofit/>
          </a:bodyPr>
          <a:lstStyle/>
          <a:p>
            <a:pPr marL="0" indent="0" algn="just" rtl="1">
              <a:buNone/>
            </a:pPr>
            <a:r>
              <a:rPr lang="fa-IR" sz="2400" dirty="0" smtClean="0">
                <a:cs typeface="B Nazanin" panose="00000400000000000000" pitchFamily="2" charset="-78"/>
              </a:rPr>
              <a:t>این نمونه یک پروژه ی ساخت و ساز بزرگراه می باشد. که شامل 1015 فعالیت و 1112 </a:t>
            </a:r>
            <a:r>
              <a:rPr lang="fa-IR" sz="2400" dirty="0" smtClean="0">
                <a:cs typeface="B Nazanin" panose="00000400000000000000" pitchFamily="2" charset="-78"/>
                <a:hlinkClick r:id="rId2" action="ppaction://hlinksldjump"/>
              </a:rPr>
              <a:t>رابطه ی منطقی </a:t>
            </a:r>
            <a:r>
              <a:rPr lang="fa-IR" sz="2400" dirty="0" smtClean="0">
                <a:cs typeface="B Nazanin" panose="00000400000000000000" pitchFamily="2" charset="-78"/>
              </a:rPr>
              <a:t>می باشد. که از آن جمله می توان به 552 رابطه پایان به شروع ، 239 رابطه شروع به شروع ، 2 رابطه شروع به پایان و 319 رابطه پایان به پایان اشاره کرد.</a:t>
            </a:r>
            <a:endParaRPr lang="en-US" sz="2400" dirty="0">
              <a:cs typeface="B Nazanin"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99" y="2356924"/>
            <a:ext cx="6001009" cy="2708690"/>
          </a:xfrm>
          <a:prstGeom prst="rect">
            <a:avLst/>
          </a:prstGeom>
        </p:spPr>
      </p:pic>
      <p:sp>
        <p:nvSpPr>
          <p:cNvPr id="8" name="TextBox 7"/>
          <p:cNvSpPr txBox="1"/>
          <p:nvPr/>
        </p:nvSpPr>
        <p:spPr>
          <a:xfrm>
            <a:off x="0" y="6488668"/>
            <a:ext cx="518984"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16</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197033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617" y="997731"/>
            <a:ext cx="8372475" cy="4562810"/>
          </a:xfrm>
          <a:prstGeom prst="rect">
            <a:avLst/>
          </a:prstGeom>
        </p:spPr>
      </p:pic>
      <p:sp>
        <p:nvSpPr>
          <p:cNvPr id="5" name="TextBox 4"/>
          <p:cNvSpPr txBox="1"/>
          <p:nvPr/>
        </p:nvSpPr>
        <p:spPr>
          <a:xfrm>
            <a:off x="11454714" y="6153665"/>
            <a:ext cx="321275" cy="369332"/>
          </a:xfrm>
          <a:prstGeom prst="rect">
            <a:avLst/>
          </a:prstGeom>
          <a:noFill/>
        </p:spPr>
        <p:txBody>
          <a:bodyPr wrap="square" rtlCol="0">
            <a:spAutoFit/>
          </a:bodyPr>
          <a:lstStyle/>
          <a:p>
            <a:r>
              <a:rPr lang="fa-IR" dirty="0" smtClean="0">
                <a:solidFill>
                  <a:schemeClr val="tx1">
                    <a:lumMod val="65000"/>
                    <a:lumOff val="35000"/>
                  </a:schemeClr>
                </a:solidFill>
              </a:rPr>
              <a:t>!</a:t>
            </a:r>
            <a:endParaRPr lang="en-US" dirty="0">
              <a:solidFill>
                <a:schemeClr val="tx1">
                  <a:lumMod val="65000"/>
                  <a:lumOff val="35000"/>
                </a:schemeClr>
              </a:solidFill>
            </a:endParaRPr>
          </a:p>
        </p:txBody>
      </p:sp>
    </p:spTree>
    <p:extLst>
      <p:ext uri="{BB962C8B-B14F-4D97-AF65-F5344CB8AC3E}">
        <p14:creationId xmlns:p14="http://schemas.microsoft.com/office/powerpoint/2010/main" val="113079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902946" y="1544595"/>
            <a:ext cx="8596312" cy="2510005"/>
          </a:xfrm>
          <a:prstGeom prst="rect">
            <a:avLst/>
          </a:prstGeom>
        </p:spPr>
      </p:pic>
      <p:sp>
        <p:nvSpPr>
          <p:cNvPr id="6" name="TextBox 5"/>
          <p:cNvSpPr txBox="1"/>
          <p:nvPr/>
        </p:nvSpPr>
        <p:spPr>
          <a:xfrm>
            <a:off x="0" y="6488668"/>
            <a:ext cx="518984"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17</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115083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64232" y="2826798"/>
            <a:ext cx="9996455" cy="685124"/>
          </a:xfrm>
          <a:prstGeom prst="rect">
            <a:avLst/>
          </a:prstGeom>
        </p:spPr>
        <p:txBody>
          <a:bodyPr wrap="none">
            <a:spAutoFit/>
          </a:bodyPr>
          <a:lstStyle/>
          <a:p>
            <a:pPr algn="just" rtl="1">
              <a:lnSpc>
                <a:spcPct val="107000"/>
              </a:lnSpc>
              <a:spcAft>
                <a:spcPts val="800"/>
              </a:spcAft>
            </a:pPr>
            <a:r>
              <a:rPr lang="ar-SA" sz="36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Lotus" panose="00000400000000000000" pitchFamily="2" charset="-78"/>
              </a:rPr>
              <a:t>اثر توزیع های مختلف فعالیت در طی پروژه در شبکه های </a:t>
            </a: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PERT</a:t>
            </a:r>
            <a:endPar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2" name="TextBox 1"/>
          <p:cNvSpPr txBox="1"/>
          <p:nvPr/>
        </p:nvSpPr>
        <p:spPr>
          <a:xfrm>
            <a:off x="93529" y="6301927"/>
            <a:ext cx="370703"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1</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1128295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22698" y="1517401"/>
            <a:ext cx="7106642" cy="3562847"/>
          </a:xfrm>
          <a:prstGeom prst="rect">
            <a:avLst/>
          </a:prstGeom>
        </p:spPr>
      </p:pic>
      <p:sp>
        <p:nvSpPr>
          <p:cNvPr id="6" name="TextBox 5"/>
          <p:cNvSpPr txBox="1"/>
          <p:nvPr/>
        </p:nvSpPr>
        <p:spPr>
          <a:xfrm>
            <a:off x="0" y="6488668"/>
            <a:ext cx="518984"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18</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690367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5330"/>
            <a:ext cx="8596668" cy="1320800"/>
          </a:xfrm>
        </p:spPr>
        <p:txBody>
          <a:bodyPr/>
          <a:lstStyle/>
          <a:p>
            <a:pPr algn="r" rtl="1"/>
            <a:r>
              <a:rPr lang="fa-IR" b="1" dirty="0" smtClean="0">
                <a:effectLst>
                  <a:outerShdw blurRad="38100" dist="38100" dir="2700000" algn="tl">
                    <a:srgbClr val="000000">
                      <a:alpha val="43137"/>
                    </a:srgbClr>
                  </a:outerShdw>
                </a:effectLst>
                <a:cs typeface="B Nazanin" panose="00000400000000000000" pitchFamily="2" charset="-78"/>
              </a:rPr>
              <a:t>نمونه4</a:t>
            </a:r>
            <a:endParaRPr lang="en-US"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77334" y="1036124"/>
            <a:ext cx="8596668" cy="3880773"/>
          </a:xfrm>
        </p:spPr>
        <p:txBody>
          <a:bodyPr>
            <a:normAutofit/>
          </a:bodyPr>
          <a:lstStyle/>
          <a:p>
            <a:pPr marL="0" indent="0" algn="just" rtl="1">
              <a:buNone/>
            </a:pPr>
            <a:r>
              <a:rPr lang="fa-IR" sz="2400" dirty="0" smtClean="0">
                <a:cs typeface="B Nazanin" panose="00000400000000000000" pitchFamily="2" charset="-78"/>
              </a:rPr>
              <a:t>این نمونه یک پروژه ی دیگر از ساخت و ساز بزرگراه می باشد. که شامل 364 فعالیت و 498 رابطه منطقی می باشد. که از آن جمله می توان به 245 رابطه پایان به شروع ، 176 رابطه شروع به شروع و 77 رابطه پایان به پایان اشاره کرد.</a:t>
            </a:r>
            <a:endParaRPr lang="en-US" sz="2400" dirty="0">
              <a:cs typeface="B Nazanin" panose="00000400000000000000" pitchFamily="2" charset="-78"/>
            </a:endParaRPr>
          </a:p>
        </p:txBody>
      </p:sp>
      <p:pic>
        <p:nvPicPr>
          <p:cNvPr id="6" name="Content Placeholder 3"/>
          <p:cNvPicPr>
            <a:picLocks/>
          </p:cNvPicPr>
          <p:nvPr/>
        </p:nvPicPr>
        <p:blipFill>
          <a:blip r:embed="rId2">
            <a:extLst>
              <a:ext uri="{28A0092B-C50C-407E-A947-70E740481C1C}">
                <a14:useLocalDpi xmlns:a14="http://schemas.microsoft.com/office/drawing/2010/main" val="0"/>
              </a:ext>
            </a:extLst>
          </a:blip>
          <a:stretch>
            <a:fillRect/>
          </a:stretch>
        </p:blipFill>
        <p:spPr>
          <a:xfrm>
            <a:off x="888878" y="2976510"/>
            <a:ext cx="8596312" cy="2510005"/>
          </a:xfrm>
          <a:prstGeom prst="rect">
            <a:avLst/>
          </a:prstGeom>
        </p:spPr>
      </p:pic>
      <p:sp>
        <p:nvSpPr>
          <p:cNvPr id="8" name="TextBox 7"/>
          <p:cNvSpPr txBox="1"/>
          <p:nvPr/>
        </p:nvSpPr>
        <p:spPr>
          <a:xfrm>
            <a:off x="0" y="6488668"/>
            <a:ext cx="518984"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19</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1419726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495168" y="1750257"/>
            <a:ext cx="6633519" cy="3266586"/>
          </a:xfrm>
          <a:prstGeom prst="rect">
            <a:avLst/>
          </a:prstGeom>
        </p:spPr>
      </p:pic>
      <p:sp>
        <p:nvSpPr>
          <p:cNvPr id="7" name="TextBox 6"/>
          <p:cNvSpPr txBox="1"/>
          <p:nvPr/>
        </p:nvSpPr>
        <p:spPr>
          <a:xfrm>
            <a:off x="0" y="6488668"/>
            <a:ext cx="518984" cy="369332"/>
          </a:xfrm>
          <a:prstGeom prst="rect">
            <a:avLst/>
          </a:prstGeom>
          <a:noFill/>
        </p:spPr>
        <p:txBody>
          <a:bodyPr wrap="square" rtlCol="0">
            <a:spAutoFit/>
          </a:bodyPr>
          <a:lstStyle/>
          <a:p>
            <a:r>
              <a:rPr lang="fa-IR" dirty="0">
                <a:solidFill>
                  <a:schemeClr val="tx1">
                    <a:lumMod val="65000"/>
                    <a:lumOff val="35000"/>
                  </a:schemeClr>
                </a:solidFill>
                <a:cs typeface="Lotus" panose="00000400000000000000" pitchFamily="2" charset="-78"/>
              </a:rPr>
              <a:t>2</a:t>
            </a:r>
            <a:r>
              <a:rPr lang="fa-IR" dirty="0" smtClean="0">
                <a:solidFill>
                  <a:schemeClr val="tx1">
                    <a:lumMod val="65000"/>
                    <a:lumOff val="35000"/>
                  </a:schemeClr>
                </a:solidFill>
                <a:cs typeface="Lotus" panose="00000400000000000000" pitchFamily="2" charset="-78"/>
              </a:rPr>
              <a:t>0</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2568635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88009" y="1495168"/>
            <a:ext cx="7576020" cy="4546857"/>
          </a:xfrm>
          <a:prstGeom prst="rect">
            <a:avLst/>
          </a:prstGeom>
        </p:spPr>
      </p:pic>
      <p:sp>
        <p:nvSpPr>
          <p:cNvPr id="5" name="TextBox 4"/>
          <p:cNvSpPr txBox="1"/>
          <p:nvPr/>
        </p:nvSpPr>
        <p:spPr>
          <a:xfrm>
            <a:off x="1406769" y="379828"/>
            <a:ext cx="7357260" cy="830997"/>
          </a:xfrm>
          <a:prstGeom prst="rect">
            <a:avLst/>
          </a:prstGeom>
          <a:noFill/>
        </p:spPr>
        <p:txBody>
          <a:bodyPr wrap="square" rtlCol="0">
            <a:spAutoFit/>
          </a:bodyPr>
          <a:lstStyle/>
          <a:p>
            <a:pPr algn="ctr" rtl="1"/>
            <a:r>
              <a:rPr lang="fa-IR" sz="2400" dirty="0" smtClean="0">
                <a:cs typeface="B Nazanin" panose="00000400000000000000" pitchFamily="2" charset="-78"/>
              </a:rPr>
              <a:t>تغییرات جزیی در تقویم فعالیت ها می تواند باعث به وجود آمدن توزیع های غیر معمول برای مدت زمان پروژه شود.</a:t>
            </a:r>
            <a:endParaRPr lang="en-US" sz="2400" dirty="0">
              <a:cs typeface="B Nazanin" panose="00000400000000000000" pitchFamily="2" charset="-78"/>
            </a:endParaRPr>
          </a:p>
        </p:txBody>
      </p:sp>
      <p:sp>
        <p:nvSpPr>
          <p:cNvPr id="8" name="TextBox 7"/>
          <p:cNvSpPr txBox="1"/>
          <p:nvPr/>
        </p:nvSpPr>
        <p:spPr>
          <a:xfrm>
            <a:off x="0" y="6488668"/>
            <a:ext cx="518984"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21</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3306907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7686"/>
            <a:ext cx="8596668" cy="1320800"/>
          </a:xfrm>
        </p:spPr>
        <p:txBody>
          <a:bodyPr>
            <a:normAutofit/>
          </a:bodyPr>
          <a:lstStyle/>
          <a:p>
            <a:pPr algn="r" rtl="1"/>
            <a:r>
              <a:rPr lang="fa-IR" sz="4000" b="1" dirty="0" smtClean="0">
                <a:effectLst>
                  <a:outerShdw blurRad="38100" dist="38100" dir="2700000" algn="tl">
                    <a:srgbClr val="000000">
                      <a:alpha val="43137"/>
                    </a:srgbClr>
                  </a:outerShdw>
                </a:effectLst>
                <a:cs typeface="B Nazanin" panose="00000400000000000000" pitchFamily="2" charset="-78"/>
              </a:rPr>
              <a:t>نتیجه گیری</a:t>
            </a:r>
            <a:endParaRPr lang="en-US" sz="4000"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77334" y="1112109"/>
            <a:ext cx="8596668" cy="4929254"/>
          </a:xfrm>
        </p:spPr>
        <p:txBody>
          <a:bodyPr>
            <a:normAutofit/>
          </a:bodyPr>
          <a:lstStyle/>
          <a:p>
            <a:pPr marL="0" indent="0" algn="r" rtl="1">
              <a:buNone/>
            </a:pPr>
            <a:r>
              <a:rPr lang="fa-IR" sz="2400" dirty="0" smtClean="0">
                <a:cs typeface="B Nazanin" panose="00000400000000000000" pitchFamily="2" charset="-78"/>
              </a:rPr>
              <a:t>در این مقاله نتایج به کارگیری توزیع های مختلف برای مدت زمان فعالیت ها با نتایج توزیع  </a:t>
            </a:r>
            <a:r>
              <a:rPr lang="en-US" sz="2400" dirty="0" smtClean="0">
                <a:cs typeface="B Nazanin" panose="00000400000000000000" pitchFamily="2" charset="-78"/>
              </a:rPr>
              <a:t> </a:t>
            </a:r>
            <a:r>
              <a:rPr lang="fa-IR" sz="2400" dirty="0" smtClean="0">
                <a:cs typeface="B Nazanin" panose="00000400000000000000" pitchFamily="2" charset="-78"/>
              </a:rPr>
              <a:t>بتا</a:t>
            </a:r>
            <a:r>
              <a:rPr lang="en-US" sz="2400" dirty="0" smtClean="0">
                <a:cs typeface="B Nazanin" panose="00000400000000000000" pitchFamily="2" charset="-78"/>
              </a:rPr>
              <a:t>  PERT </a:t>
            </a:r>
            <a:r>
              <a:rPr lang="fa-IR" sz="2400" dirty="0" smtClean="0">
                <a:cs typeface="B Nazanin" panose="00000400000000000000" pitchFamily="2" charset="-78"/>
              </a:rPr>
              <a:t> مقایسه شد.</a:t>
            </a:r>
          </a:p>
          <a:p>
            <a:pPr marL="0" indent="0" algn="r" rtl="1">
              <a:buNone/>
            </a:pPr>
            <a:endParaRPr lang="fa-IR" sz="2400" dirty="0">
              <a:cs typeface="B Nazanin" panose="00000400000000000000" pitchFamily="2" charset="-78"/>
            </a:endParaRPr>
          </a:p>
          <a:p>
            <a:pPr marL="0" indent="0" algn="r" rtl="1">
              <a:buNone/>
            </a:pPr>
            <a:r>
              <a:rPr lang="fa-IR" sz="2400" dirty="0" smtClean="0">
                <a:cs typeface="B Nazanin" panose="00000400000000000000" pitchFamily="2" charset="-78"/>
              </a:rPr>
              <a:t>میزان 10% تفاوت در برآورد سه نقطه ای </a:t>
            </a:r>
            <a:r>
              <a:rPr lang="en-US" sz="2400" dirty="0" smtClean="0">
                <a:cs typeface="B Nazanin" panose="00000400000000000000" pitchFamily="2" charset="-78"/>
              </a:rPr>
              <a:t>PERT</a:t>
            </a:r>
            <a:r>
              <a:rPr lang="fa-IR" sz="2400" dirty="0" smtClean="0">
                <a:cs typeface="B Nazanin" panose="00000400000000000000" pitchFamily="2" charset="-78"/>
              </a:rPr>
              <a:t> باعث انحراف بیشتر نسبت به کاربردن توزیع های مختلف می شود.</a:t>
            </a:r>
          </a:p>
          <a:p>
            <a:pPr marL="0" indent="0" algn="r" rtl="1">
              <a:buNone/>
            </a:pPr>
            <a:endParaRPr lang="fa-IR" sz="2400" dirty="0">
              <a:cs typeface="B Nazanin" panose="00000400000000000000" pitchFamily="2" charset="-78"/>
            </a:endParaRPr>
          </a:p>
          <a:p>
            <a:pPr marL="0" indent="0" algn="r" rtl="1">
              <a:buNone/>
            </a:pPr>
            <a:r>
              <a:rPr lang="fa-IR" sz="2400" dirty="0" smtClean="0">
                <a:cs typeface="B Nazanin" panose="00000400000000000000" pitchFamily="2" charset="-78"/>
              </a:rPr>
              <a:t>استفاده از توزیع های مختلف فعالیت ها تفاوت معناداری را در عمل به وجود نمی آورد.</a:t>
            </a:r>
          </a:p>
          <a:p>
            <a:pPr marL="0" indent="0" algn="r" rtl="1">
              <a:buNone/>
            </a:pPr>
            <a:endParaRPr lang="en-US" sz="2400" dirty="0">
              <a:cs typeface="B Nazanin" panose="00000400000000000000" pitchFamily="2" charset="-78"/>
            </a:endParaRPr>
          </a:p>
        </p:txBody>
      </p:sp>
      <p:sp>
        <p:nvSpPr>
          <p:cNvPr id="7" name="TextBox 6"/>
          <p:cNvSpPr txBox="1"/>
          <p:nvPr/>
        </p:nvSpPr>
        <p:spPr>
          <a:xfrm>
            <a:off x="0" y="6488668"/>
            <a:ext cx="518984"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22</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2289079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7686"/>
            <a:ext cx="8596668" cy="1320800"/>
          </a:xfrm>
        </p:spPr>
        <p:txBody>
          <a:bodyPr>
            <a:normAutofit/>
          </a:bodyPr>
          <a:lstStyle/>
          <a:p>
            <a:pPr algn="r" rtl="1"/>
            <a:r>
              <a:rPr lang="fa-IR" sz="4000" b="1" dirty="0" smtClean="0">
                <a:effectLst>
                  <a:outerShdw blurRad="38100" dist="38100" dir="2700000" algn="tl">
                    <a:srgbClr val="000000">
                      <a:alpha val="43137"/>
                    </a:srgbClr>
                  </a:outerShdw>
                </a:effectLst>
                <a:cs typeface="B Nazanin" panose="00000400000000000000" pitchFamily="2" charset="-78"/>
              </a:rPr>
              <a:t>پیشنهاد</a:t>
            </a:r>
            <a:endParaRPr lang="en-US" sz="4000" b="1" dirty="0">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77334" y="1112109"/>
            <a:ext cx="8596668" cy="4929254"/>
          </a:xfrm>
        </p:spPr>
        <p:txBody>
          <a:bodyPr>
            <a:normAutofit/>
          </a:bodyPr>
          <a:lstStyle/>
          <a:p>
            <a:pPr marL="0" indent="0" algn="r" rtl="1">
              <a:buNone/>
            </a:pPr>
            <a:r>
              <a:rPr lang="fa-IR" sz="2400" dirty="0" smtClean="0">
                <a:cs typeface="B Nazanin" panose="00000400000000000000" pitchFamily="2" charset="-78"/>
              </a:rPr>
              <a:t> پیشنهاد می شود از توزیع های دیگر مانند توزیع نرمال مضاعف کوتاه و توزیع لگ نرمال و هم چنین پروژه های عملی بیشتر برای تایید مطلق فرضیه ی این پژوهش استفاده گردد.</a:t>
            </a:r>
            <a:endParaRPr lang="en-US" sz="2400" dirty="0">
              <a:cs typeface="B Nazanin" panose="00000400000000000000" pitchFamily="2" charset="-78"/>
            </a:endParaRPr>
          </a:p>
        </p:txBody>
      </p:sp>
      <p:sp>
        <p:nvSpPr>
          <p:cNvPr id="7" name="TextBox 6"/>
          <p:cNvSpPr txBox="1"/>
          <p:nvPr/>
        </p:nvSpPr>
        <p:spPr>
          <a:xfrm>
            <a:off x="0" y="6488668"/>
            <a:ext cx="518984"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23</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417108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11468" y="0"/>
            <a:ext cx="6591984" cy="713361"/>
          </a:xfrm>
        </p:spPr>
        <p:txBody>
          <a:bodyPr>
            <a:normAutofit fontScale="90000"/>
          </a:bodyPr>
          <a:lstStyle/>
          <a:p>
            <a:pPr algn="ctr"/>
            <a:r>
              <a:rPr lang="fa-IR" b="1" dirty="0" smtClean="0">
                <a:cs typeface="B Lotus" panose="00000400000000000000" pitchFamily="2" charset="-78"/>
              </a:rPr>
              <a:t>باتشکر از توجه شما</a:t>
            </a:r>
            <a:endParaRPr lang="en-US" b="1" dirty="0">
              <a:cs typeface="B Lotus"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433" y="713361"/>
            <a:ext cx="8176054" cy="5255128"/>
          </a:xfrm>
          <a:prstGeom prst="rect">
            <a:avLst/>
          </a:prstGeom>
        </p:spPr>
      </p:pic>
    </p:spTree>
    <p:extLst>
      <p:ext uri="{BB962C8B-B14F-4D97-AF65-F5344CB8AC3E}">
        <p14:creationId xmlns:p14="http://schemas.microsoft.com/office/powerpoint/2010/main" val="2527351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37891" y="1458376"/>
            <a:ext cx="7346776" cy="2880020"/>
          </a:xfrm>
        </p:spPr>
        <p:txBody>
          <a:bodyPr>
            <a:normAutofit/>
          </a:bodyPr>
          <a:lstStyle/>
          <a:p>
            <a:pPr algn="ctr">
              <a:defRPr/>
            </a:pPr>
            <a:r>
              <a:rPr lang="fa-IR" sz="8000" dirty="0">
                <a:cs typeface="B Lotus" panose="00000400000000000000" pitchFamily="2" charset="-78"/>
              </a:rPr>
              <a:t>بسم الله الرحمن الرحیم</a:t>
            </a:r>
            <a:endParaRPr lang="en-US" sz="8000" dirty="0">
              <a:cs typeface="B Lotus" panose="00000400000000000000" pitchFamily="2" charset="-78"/>
            </a:endParaRPr>
          </a:p>
        </p:txBody>
      </p:sp>
      <p:sp>
        <p:nvSpPr>
          <p:cNvPr id="6" name="TextBox 5"/>
          <p:cNvSpPr txBox="1"/>
          <p:nvPr/>
        </p:nvSpPr>
        <p:spPr>
          <a:xfrm>
            <a:off x="0" y="6488668"/>
            <a:ext cx="370703" cy="369332"/>
          </a:xfrm>
          <a:prstGeom prst="rect">
            <a:avLst/>
          </a:prstGeom>
          <a:noFill/>
        </p:spPr>
        <p:txBody>
          <a:bodyPr wrap="square" rtlCol="0">
            <a:spAutoFit/>
          </a:bodyPr>
          <a:lstStyle/>
          <a:p>
            <a:r>
              <a:rPr lang="fa-IR" dirty="0">
                <a:solidFill>
                  <a:schemeClr val="tx1">
                    <a:lumMod val="65000"/>
                    <a:lumOff val="35000"/>
                  </a:schemeClr>
                </a:solidFill>
                <a:cs typeface="Lotus" panose="00000400000000000000" pitchFamily="2" charset="-78"/>
              </a:rPr>
              <a:t>2</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603201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5367"/>
            <a:ext cx="8596668" cy="1320800"/>
          </a:xfrm>
        </p:spPr>
        <p:txBody>
          <a:bodyPr/>
          <a:lstStyle/>
          <a:p>
            <a:pPr algn="r" rtl="1"/>
            <a:r>
              <a:rPr lang="fa-IR" dirty="0" smtClean="0"/>
              <a:t>شبکه های </a:t>
            </a:r>
            <a:r>
              <a:rPr lang="en-US" dirty="0"/>
              <a:t> </a:t>
            </a:r>
            <a:r>
              <a:rPr lang="en-US" dirty="0" smtClean="0"/>
              <a:t>PERT</a:t>
            </a:r>
            <a:endParaRPr lang="en-US" dirty="0"/>
          </a:p>
        </p:txBody>
      </p:sp>
      <p:sp>
        <p:nvSpPr>
          <p:cNvPr id="5" name="TextBox 4"/>
          <p:cNvSpPr txBox="1"/>
          <p:nvPr/>
        </p:nvSpPr>
        <p:spPr>
          <a:xfrm>
            <a:off x="5934219" y="4100993"/>
            <a:ext cx="4389121" cy="954107"/>
          </a:xfrm>
          <a:prstGeom prst="rect">
            <a:avLst/>
          </a:prstGeom>
          <a:noFill/>
        </p:spPr>
        <p:txBody>
          <a:bodyPr wrap="square" rtlCol="0">
            <a:spAutoFit/>
          </a:bodyPr>
          <a:lstStyle/>
          <a:p>
            <a:pPr algn="ctr"/>
            <a:r>
              <a:rPr lang="fa-IR" sz="2800" b="1" dirty="0" smtClean="0">
                <a:cs typeface="B Nazanin" panose="00000400000000000000" pitchFamily="2" charset="-78"/>
              </a:rPr>
              <a:t>در شرایطی که احتمال نوسان بر عوامل موثر بالا باشد.</a:t>
            </a:r>
            <a:endParaRPr lang="en-US" sz="2800" b="1" dirty="0">
              <a:cs typeface="B Nazanin" panose="00000400000000000000" pitchFamily="2" charset="-78"/>
            </a:endParaRPr>
          </a:p>
        </p:txBody>
      </p:sp>
      <p:sp>
        <p:nvSpPr>
          <p:cNvPr id="7" name="Rounded Rectangle 6"/>
          <p:cNvSpPr/>
          <p:nvPr/>
        </p:nvSpPr>
        <p:spPr>
          <a:xfrm>
            <a:off x="787791" y="1466167"/>
            <a:ext cx="2799471" cy="144584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CPM</a:t>
            </a:r>
            <a:endParaRPr lang="en-US" sz="6000" b="1" dirty="0"/>
          </a:p>
        </p:txBody>
      </p:sp>
      <p:cxnSp>
        <p:nvCxnSpPr>
          <p:cNvPr id="9" name="Straight Arrow Connector 8"/>
          <p:cNvCxnSpPr/>
          <p:nvPr/>
        </p:nvCxnSpPr>
        <p:spPr>
          <a:xfrm>
            <a:off x="3840479" y="2217019"/>
            <a:ext cx="1920240" cy="0"/>
          </a:xfrm>
          <a:prstGeom prst="straightConnector1">
            <a:avLst/>
          </a:prstGeom>
          <a:ln w="508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Rounded Rectangle 9"/>
          <p:cNvSpPr/>
          <p:nvPr/>
        </p:nvSpPr>
        <p:spPr>
          <a:xfrm>
            <a:off x="787791" y="3827195"/>
            <a:ext cx="2799471" cy="144584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PERT</a:t>
            </a:r>
            <a:endParaRPr lang="en-US" sz="6000" b="1" dirty="0"/>
          </a:p>
        </p:txBody>
      </p:sp>
      <p:cxnSp>
        <p:nvCxnSpPr>
          <p:cNvPr id="11" name="Straight Arrow Connector 10"/>
          <p:cNvCxnSpPr/>
          <p:nvPr/>
        </p:nvCxnSpPr>
        <p:spPr>
          <a:xfrm>
            <a:off x="3840479" y="4578047"/>
            <a:ext cx="1920240" cy="0"/>
          </a:xfrm>
          <a:prstGeom prst="straightConnector1">
            <a:avLst/>
          </a:prstGeom>
          <a:ln w="508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xtBox 11"/>
          <p:cNvSpPr txBox="1"/>
          <p:nvPr/>
        </p:nvSpPr>
        <p:spPr>
          <a:xfrm>
            <a:off x="5760719" y="1927479"/>
            <a:ext cx="4389121" cy="523220"/>
          </a:xfrm>
          <a:prstGeom prst="rect">
            <a:avLst/>
          </a:prstGeom>
          <a:noFill/>
        </p:spPr>
        <p:txBody>
          <a:bodyPr wrap="square" rtlCol="0">
            <a:spAutoFit/>
          </a:bodyPr>
          <a:lstStyle/>
          <a:p>
            <a:r>
              <a:rPr lang="fa-IR" sz="2800" b="1" dirty="0" smtClean="0">
                <a:cs typeface="B Nazanin" panose="00000400000000000000" pitchFamily="2" charset="-78"/>
              </a:rPr>
              <a:t>در شرایطی که نوسانات اندک باشد</a:t>
            </a:r>
            <a:endParaRPr lang="en-US" sz="2800" b="1" dirty="0">
              <a:cs typeface="B Nazanin" panose="00000400000000000000" pitchFamily="2" charset="-78"/>
            </a:endParaRPr>
          </a:p>
        </p:txBody>
      </p:sp>
      <p:sp>
        <p:nvSpPr>
          <p:cNvPr id="13" name="TextBox 12"/>
          <p:cNvSpPr txBox="1"/>
          <p:nvPr/>
        </p:nvSpPr>
        <p:spPr>
          <a:xfrm>
            <a:off x="2187526" y="4749819"/>
            <a:ext cx="6531429" cy="523220"/>
          </a:xfrm>
          <a:prstGeom prst="rect">
            <a:avLst/>
          </a:prstGeom>
          <a:noFill/>
        </p:spPr>
        <p:txBody>
          <a:bodyPr wrap="square" rtlCol="0">
            <a:spAutoFit/>
          </a:bodyPr>
          <a:lstStyle/>
          <a:p>
            <a:pPr algn="ctr"/>
            <a:r>
              <a:rPr lang="fa-IR" sz="2800" b="1" dirty="0" smtClean="0">
                <a:cs typeface="B Nazanin" panose="00000400000000000000" pitchFamily="2" charset="-78"/>
              </a:rPr>
              <a:t>در محاسبات پرت عامل احتمال نیز دخیل می شود.</a:t>
            </a:r>
            <a:endParaRPr lang="en-US" sz="2800" b="1" dirty="0">
              <a:cs typeface="B Nazanin" panose="00000400000000000000" pitchFamily="2" charset="-78"/>
            </a:endParaRPr>
          </a:p>
        </p:txBody>
      </p:sp>
      <p:sp>
        <p:nvSpPr>
          <p:cNvPr id="16" name="TextBox 15"/>
          <p:cNvSpPr txBox="1"/>
          <p:nvPr/>
        </p:nvSpPr>
        <p:spPr>
          <a:xfrm>
            <a:off x="0" y="6488668"/>
            <a:ext cx="370703"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3</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14874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6" presetClass="path" presetSubtype="0" accel="50000" decel="50000" fill="hold" grpId="1" nodeType="clickEffect">
                                  <p:stCondLst>
                                    <p:cond delay="0"/>
                                  </p:stCondLst>
                                  <p:childTnLst>
                                    <p:animMotion origin="layout" path="M 0 0 L 0.25 -0.25 E" pathEditMode="relative" ptsTypes="">
                                      <p:cBhvr>
                                        <p:cTn id="40" dur="2000" fill="hold"/>
                                        <p:tgtEl>
                                          <p:spTgt spid="10"/>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P spid="7" grpId="1" animBg="1"/>
      <p:bldP spid="10" grpId="0" animBg="1"/>
      <p:bldP spid="10" grpId="1" animBg="1"/>
      <p:bldP spid="12" grpId="0"/>
      <p:bldP spid="12"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7715"/>
            <a:ext cx="8596668" cy="1320800"/>
          </a:xfrm>
        </p:spPr>
        <p:txBody>
          <a:bodyPr>
            <a:normAutofit/>
          </a:bodyPr>
          <a:lstStyle/>
          <a:p>
            <a:pPr algn="r" rtl="1"/>
            <a:r>
              <a:rPr lang="fa-IR" sz="4400" b="1" dirty="0" smtClean="0">
                <a:cs typeface="B Nazanin" panose="00000400000000000000" pitchFamily="2" charset="-78"/>
              </a:rPr>
              <a:t>چکیده</a:t>
            </a:r>
            <a:endParaRPr lang="en-US" sz="4400" b="1" dirty="0">
              <a:cs typeface="B Nazanin" panose="00000400000000000000" pitchFamily="2" charset="-78"/>
            </a:endParaRPr>
          </a:p>
        </p:txBody>
      </p:sp>
      <p:sp>
        <p:nvSpPr>
          <p:cNvPr id="3" name="Content Placeholder 2"/>
          <p:cNvSpPr>
            <a:spLocks noGrp="1"/>
          </p:cNvSpPr>
          <p:nvPr>
            <p:ph idx="1"/>
          </p:nvPr>
        </p:nvSpPr>
        <p:spPr>
          <a:xfrm>
            <a:off x="677334" y="1123407"/>
            <a:ext cx="8596668" cy="4917956"/>
          </a:xfrm>
        </p:spPr>
        <p:txBody>
          <a:bodyPr/>
          <a:lstStyle/>
          <a:p>
            <a:pPr marL="0" indent="0" algn="r" rtl="1">
              <a:buNone/>
            </a:pPr>
            <a:r>
              <a:rPr lang="fa-IR" sz="2400" dirty="0" smtClean="0"/>
              <a:t>• </a:t>
            </a:r>
            <a:r>
              <a:rPr lang="fa-IR" sz="2300" b="1" dirty="0" smtClean="0">
                <a:cs typeface="B Nazanin" panose="00000400000000000000" pitchFamily="2" charset="-78"/>
              </a:rPr>
              <a:t>در مدل متدول </a:t>
            </a:r>
            <a:r>
              <a:rPr lang="en-US" sz="2300" b="1" dirty="0" smtClean="0">
                <a:cs typeface="B Nazanin" panose="00000400000000000000" pitchFamily="2" charset="-78"/>
              </a:rPr>
              <a:t>PERT</a:t>
            </a:r>
            <a:r>
              <a:rPr lang="fa-IR" sz="2300" b="1" dirty="0" smtClean="0">
                <a:cs typeface="B Nazanin" panose="00000400000000000000" pitchFamily="2" charset="-78"/>
              </a:rPr>
              <a:t> توزیع زمان انجام فعالیت ها </a:t>
            </a:r>
            <a:r>
              <a:rPr lang="fa-IR" sz="2300" b="1" dirty="0" smtClean="0">
                <a:solidFill>
                  <a:srgbClr val="FF0000"/>
                </a:solidFill>
                <a:cs typeface="B Nazanin" panose="00000400000000000000" pitchFamily="2" charset="-78"/>
              </a:rPr>
              <a:t>توزیع </a:t>
            </a:r>
            <a:r>
              <a:rPr lang="fa-IR" sz="2300" b="1" dirty="0" smtClean="0">
                <a:solidFill>
                  <a:srgbClr val="FF0000"/>
                </a:solidFill>
                <a:cs typeface="B Nazanin" panose="00000400000000000000" pitchFamily="2" charset="-78"/>
                <a:sym typeface="Symbol Tiger Expert" panose="05050102010706020507" pitchFamily="18" charset="2"/>
              </a:rPr>
              <a:t> </a:t>
            </a:r>
            <a:r>
              <a:rPr lang="fa-IR" sz="2300" b="1" dirty="0" smtClean="0">
                <a:cs typeface="B Nazanin" panose="00000400000000000000" pitchFamily="2" charset="-78"/>
              </a:rPr>
              <a:t>در نظر گرفته می شود. </a:t>
            </a:r>
          </a:p>
          <a:p>
            <a:pPr marL="0" indent="0" algn="r" rtl="1">
              <a:buNone/>
            </a:pPr>
            <a:endParaRPr lang="fa-IR" sz="2300" b="1" dirty="0" smtClean="0">
              <a:cs typeface="B Nazanin" panose="00000400000000000000" pitchFamily="2" charset="-78"/>
            </a:endParaRPr>
          </a:p>
          <a:p>
            <a:pPr marL="0" indent="0" algn="r" rtl="1">
              <a:buNone/>
            </a:pPr>
            <a:r>
              <a:rPr lang="fa-IR" sz="2400" b="1" dirty="0" smtClean="0">
                <a:cs typeface="B Nazanin" panose="00000400000000000000" pitchFamily="2" charset="-78"/>
                <a:sym typeface="Symbol Tiger Expert" panose="05050102010706020507" pitchFamily="18" charset="2"/>
              </a:rPr>
              <a:t>• در مطالعات جدید از توزیع های متنوع دیگر نیز بهره گرفته شده است.</a:t>
            </a:r>
          </a:p>
          <a:p>
            <a:pPr marL="0" indent="0" algn="r" rtl="1">
              <a:buNone/>
            </a:pPr>
            <a:endParaRPr lang="fa-IR" sz="2400" b="1" dirty="0">
              <a:cs typeface="B Nazanin" panose="00000400000000000000" pitchFamily="2" charset="-78"/>
              <a:sym typeface="Symbol Tiger Expert" panose="05050102010706020507" pitchFamily="18" charset="2"/>
            </a:endParaRPr>
          </a:p>
          <a:p>
            <a:pPr marL="0" indent="0" algn="r" rtl="1">
              <a:buNone/>
            </a:pPr>
            <a:r>
              <a:rPr lang="fa-IR" sz="2400" b="1" dirty="0" smtClean="0">
                <a:cs typeface="B Nazanin" panose="00000400000000000000" pitchFamily="2" charset="-78"/>
                <a:sym typeface="Symbol Tiger Expert" panose="05050102010706020507" pitchFamily="18" charset="2"/>
              </a:rPr>
              <a:t>• در پژوهش حاضر توزیع های </a:t>
            </a:r>
            <a:r>
              <a:rPr lang="fa-IR" sz="2400" b="1" dirty="0" smtClean="0">
                <a:solidFill>
                  <a:srgbClr val="FF0000"/>
                </a:solidFill>
                <a:cs typeface="B Nazanin" panose="00000400000000000000" pitchFamily="2" charset="-78"/>
                <a:sym typeface="Symbol Tiger Expert" panose="05050102010706020507" pitchFamily="18" charset="2"/>
              </a:rPr>
              <a:t>یکنواخت، مثلثی و بتا </a:t>
            </a:r>
            <a:r>
              <a:rPr lang="fa-IR" sz="2400" b="1" dirty="0" smtClean="0">
                <a:cs typeface="B Nazanin" panose="00000400000000000000" pitchFamily="2" charset="-78"/>
                <a:sym typeface="Symbol Tiger Expert" panose="05050102010706020507" pitchFamily="18" charset="2"/>
              </a:rPr>
              <a:t>به کار گرفته شده است.</a:t>
            </a:r>
          </a:p>
          <a:p>
            <a:pPr marL="0" indent="0" algn="r" rtl="1">
              <a:buNone/>
            </a:pPr>
            <a:endParaRPr lang="fa-IR" sz="2400" b="1" dirty="0">
              <a:cs typeface="B Nazanin" panose="00000400000000000000" pitchFamily="2" charset="-78"/>
              <a:sym typeface="Symbol Tiger Expert" panose="05050102010706020507" pitchFamily="18" charset="2"/>
            </a:endParaRPr>
          </a:p>
          <a:p>
            <a:pPr marL="0" indent="0" algn="r" rtl="1">
              <a:buNone/>
            </a:pPr>
            <a:r>
              <a:rPr lang="fa-IR" sz="2400" b="1" dirty="0" smtClean="0">
                <a:cs typeface="B Nazanin" panose="00000400000000000000" pitchFamily="2" charset="-78"/>
                <a:sym typeface="Symbol Tiger Expert" panose="05050102010706020507" pitchFamily="18" charset="2"/>
              </a:rPr>
              <a:t>• در این پژوهش نشان داده شده است که استفاده از توزیع های مختلف با برآورد سه نقطه ای یکسان، دارای اثری کوچک تر بر مدت زمان پروژه نسبت به یک عدم دقت 10% در مقدار برآورد سه نقطه ای می باشد.</a:t>
            </a:r>
            <a:endParaRPr lang="en-US" sz="2400" b="1" dirty="0">
              <a:cs typeface="B Nazanin" panose="00000400000000000000" pitchFamily="2" charset="-78"/>
            </a:endParaRPr>
          </a:p>
        </p:txBody>
      </p:sp>
      <p:sp>
        <p:nvSpPr>
          <p:cNvPr id="7" name="TextBox 6"/>
          <p:cNvSpPr txBox="1"/>
          <p:nvPr/>
        </p:nvSpPr>
        <p:spPr>
          <a:xfrm>
            <a:off x="0" y="6488668"/>
            <a:ext cx="370703"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4</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11253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3212"/>
            <a:ext cx="8596668" cy="1320800"/>
          </a:xfrm>
        </p:spPr>
        <p:txBody>
          <a:bodyPr>
            <a:normAutofit/>
          </a:bodyPr>
          <a:lstStyle/>
          <a:p>
            <a:pPr algn="r"/>
            <a:r>
              <a:rPr lang="fa-IR" sz="4400" b="1" dirty="0" smtClean="0">
                <a:cs typeface="B Nazanin" panose="00000400000000000000" pitchFamily="2" charset="-78"/>
              </a:rPr>
              <a:t>مقدمه</a:t>
            </a:r>
            <a:endParaRPr lang="en-US" sz="4400" b="1" dirty="0">
              <a:cs typeface="B Nazanin" panose="00000400000000000000" pitchFamily="2" charset="-78"/>
            </a:endParaRPr>
          </a:p>
        </p:txBody>
      </p:sp>
      <p:sp>
        <p:nvSpPr>
          <p:cNvPr id="3" name="Content Placeholder 2"/>
          <p:cNvSpPr>
            <a:spLocks noGrp="1"/>
          </p:cNvSpPr>
          <p:nvPr>
            <p:ph idx="1"/>
          </p:nvPr>
        </p:nvSpPr>
        <p:spPr>
          <a:xfrm>
            <a:off x="677333" y="849087"/>
            <a:ext cx="8819363" cy="5192276"/>
          </a:xfrm>
        </p:spPr>
        <p:txBody>
          <a:bodyPr>
            <a:normAutofit/>
          </a:bodyPr>
          <a:lstStyle/>
          <a:p>
            <a:pPr marL="0" indent="0" algn="just" rtl="1">
              <a:buNone/>
            </a:pPr>
            <a:r>
              <a:rPr lang="fa-IR" sz="2400" dirty="0" smtClean="0"/>
              <a:t> </a:t>
            </a:r>
            <a:r>
              <a:rPr lang="fa-IR" sz="2800" dirty="0" smtClean="0">
                <a:cs typeface="B Nazanin" panose="00000400000000000000" pitchFamily="2" charset="-78"/>
              </a:rPr>
              <a:t>یک شبکه </a:t>
            </a:r>
            <a:r>
              <a:rPr lang="en-US" sz="2800" dirty="0" smtClean="0">
                <a:cs typeface="B Nazanin" panose="00000400000000000000" pitchFamily="2" charset="-78"/>
              </a:rPr>
              <a:t>PERT</a:t>
            </a:r>
            <a:r>
              <a:rPr lang="fa-IR" sz="2800" dirty="0" smtClean="0">
                <a:cs typeface="B Nazanin" panose="00000400000000000000" pitchFamily="2" charset="-78"/>
              </a:rPr>
              <a:t> دارای رویداد آغازین و رویداد پایانی می باشد که این دو رویداد ابتدا و انتهای پروژه را نشان می دهند.</a:t>
            </a:r>
          </a:p>
          <a:p>
            <a:pPr marL="0" indent="0" algn="just" rtl="1">
              <a:buNone/>
            </a:pPr>
            <a:r>
              <a:rPr lang="fa-IR" sz="2800" dirty="0" smtClean="0">
                <a:cs typeface="B Nazanin" panose="00000400000000000000" pitchFamily="2" charset="-78"/>
              </a:rPr>
              <a:t>برای به انجام رساندن این پروژه، فعالیت های مشخصی با توالی از پیش تعیین شده باید انجام شوند.</a:t>
            </a:r>
            <a:endParaRPr lang="en-US" sz="28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43" y="3056708"/>
            <a:ext cx="6648994" cy="2338251"/>
          </a:xfrm>
          <a:prstGeom prst="rect">
            <a:avLst/>
          </a:prstGeom>
        </p:spPr>
      </p:pic>
      <p:sp>
        <p:nvSpPr>
          <p:cNvPr id="8" name="TextBox 7"/>
          <p:cNvSpPr txBox="1"/>
          <p:nvPr/>
        </p:nvSpPr>
        <p:spPr>
          <a:xfrm>
            <a:off x="0" y="6488668"/>
            <a:ext cx="370703"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5</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10376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3212"/>
            <a:ext cx="8596668" cy="1320800"/>
          </a:xfrm>
        </p:spPr>
        <p:txBody>
          <a:bodyPr>
            <a:normAutofit/>
          </a:bodyPr>
          <a:lstStyle/>
          <a:p>
            <a:pPr algn="r" rtl="1"/>
            <a:r>
              <a:rPr lang="fa-IR" sz="4400" b="1" dirty="0" smtClean="0">
                <a:cs typeface="B Nazanin" panose="00000400000000000000" pitchFamily="2" charset="-78"/>
              </a:rPr>
              <a:t>سیستم تخمین زمان در محاسبات </a:t>
            </a:r>
            <a:r>
              <a:rPr lang="en-US" sz="4400" b="1" dirty="0" smtClean="0">
                <a:cs typeface="B Nazanin" panose="00000400000000000000" pitchFamily="2" charset="-78"/>
              </a:rPr>
              <a:t>PERT</a:t>
            </a:r>
            <a:endParaRPr lang="en-US" sz="4400" b="1" dirty="0">
              <a:cs typeface="B Nazanin" panose="00000400000000000000" pitchFamily="2" charset="-78"/>
            </a:endParaRPr>
          </a:p>
        </p:txBody>
      </p:sp>
      <p:sp>
        <p:nvSpPr>
          <p:cNvPr id="3" name="Content Placeholder 2"/>
          <p:cNvSpPr>
            <a:spLocks noGrp="1"/>
          </p:cNvSpPr>
          <p:nvPr>
            <p:ph idx="1"/>
          </p:nvPr>
        </p:nvSpPr>
        <p:spPr>
          <a:xfrm>
            <a:off x="677334" y="1162596"/>
            <a:ext cx="8819363" cy="5192276"/>
          </a:xfrm>
        </p:spPr>
        <p:txBody>
          <a:bodyPr>
            <a:normAutofit/>
          </a:bodyPr>
          <a:lstStyle/>
          <a:p>
            <a:pPr marL="0" indent="0" algn="just" rtl="1">
              <a:buNone/>
            </a:pPr>
            <a:r>
              <a:rPr lang="fa-IR" sz="2400" dirty="0" smtClean="0"/>
              <a:t> </a:t>
            </a:r>
            <a:r>
              <a:rPr lang="fa-IR" sz="2400" b="1" dirty="0" smtClean="0">
                <a:cs typeface="B Nazanin" panose="00000400000000000000" pitchFamily="2" charset="-78"/>
              </a:rPr>
              <a:t>از توزیع </a:t>
            </a:r>
            <a:r>
              <a:rPr lang="fa-IR" sz="2400" b="1" dirty="0" smtClean="0">
                <a:solidFill>
                  <a:srgbClr val="FF0000"/>
                </a:solidFill>
                <a:cs typeface="B Nazanin" panose="00000400000000000000" pitchFamily="2" charset="-78"/>
              </a:rPr>
              <a:t>تخمین سه زمانی </a:t>
            </a:r>
            <a:r>
              <a:rPr lang="fa-IR" sz="2400" b="1" dirty="0" smtClean="0">
                <a:cs typeface="B Nazanin" panose="00000400000000000000" pitchFamily="2" charset="-78"/>
              </a:rPr>
              <a:t>استفاده می کنیم که حالت خاصی از توزیع بتا می باشد.</a:t>
            </a:r>
          </a:p>
          <a:p>
            <a:pPr marL="0" indent="0" algn="just" rtl="1">
              <a:buNone/>
            </a:pPr>
            <a:r>
              <a:rPr lang="fa-IR" sz="2400" b="1" dirty="0" smtClean="0">
                <a:cs typeface="B Nazanin" panose="00000400000000000000" pitchFamily="2" charset="-78"/>
              </a:rPr>
              <a:t>توزیع تخمین سه زمانی با </a:t>
            </a:r>
            <a:r>
              <a:rPr lang="fa-IR" sz="2400" b="1" dirty="0" smtClean="0">
                <a:solidFill>
                  <a:srgbClr val="FF0000"/>
                </a:solidFill>
                <a:cs typeface="B Nazanin" panose="00000400000000000000" pitchFamily="2" charset="-78"/>
              </a:rPr>
              <a:t>3 پارامتر </a:t>
            </a:r>
            <a:r>
              <a:rPr lang="fa-IR" sz="2400" b="1" dirty="0" smtClean="0">
                <a:cs typeface="B Nazanin" panose="00000400000000000000" pitchFamily="2" charset="-78"/>
              </a:rPr>
              <a:t>مشخص می شود:</a:t>
            </a:r>
          </a:p>
          <a:p>
            <a:pPr marL="0" indent="0" algn="just" rtl="1">
              <a:buNone/>
            </a:pPr>
            <a:endParaRPr lang="fa-IR" sz="2400" b="1" dirty="0" smtClean="0">
              <a:cs typeface="B Nazanin" panose="00000400000000000000" pitchFamily="2" charset="-78"/>
            </a:endParaRPr>
          </a:p>
          <a:p>
            <a:pPr marL="0" indent="0" algn="just" rtl="1">
              <a:buNone/>
            </a:pPr>
            <a:r>
              <a:rPr lang="en-US" sz="2800" b="1" dirty="0" smtClean="0">
                <a:cs typeface="B Nazanin" panose="00000400000000000000" pitchFamily="2" charset="-78"/>
              </a:rPr>
              <a:t> =a</a:t>
            </a:r>
            <a:r>
              <a:rPr lang="fa-IR" sz="2800" b="1" dirty="0" smtClean="0">
                <a:cs typeface="B Nazanin" panose="00000400000000000000" pitchFamily="2" charset="-78"/>
              </a:rPr>
              <a:t>زمان خوش بینانه</a:t>
            </a:r>
          </a:p>
          <a:p>
            <a:pPr marL="0" indent="0" algn="just" rtl="1">
              <a:buNone/>
            </a:pPr>
            <a:r>
              <a:rPr lang="en-US" sz="2800" b="1" dirty="0" smtClean="0">
                <a:cs typeface="B Nazanin" panose="00000400000000000000" pitchFamily="2" charset="-78"/>
              </a:rPr>
              <a:t>m</a:t>
            </a:r>
            <a:r>
              <a:rPr lang="fa-IR" sz="2800" b="1" dirty="0" smtClean="0">
                <a:cs typeface="B Nazanin" panose="00000400000000000000" pitchFamily="2" charset="-78"/>
              </a:rPr>
              <a:t>=  زمان محتمل</a:t>
            </a:r>
            <a:endParaRPr lang="en-US" sz="2800" b="1" dirty="0" smtClean="0">
              <a:cs typeface="B Nazanin" panose="00000400000000000000" pitchFamily="2" charset="-78"/>
            </a:endParaRPr>
          </a:p>
          <a:p>
            <a:pPr marL="0" indent="0" algn="just" rtl="1">
              <a:buNone/>
            </a:pPr>
            <a:r>
              <a:rPr lang="en-US" sz="2800" b="1" dirty="0" smtClean="0">
                <a:cs typeface="B Nazanin" panose="00000400000000000000" pitchFamily="2" charset="-78"/>
              </a:rPr>
              <a:t>=b</a:t>
            </a:r>
            <a:r>
              <a:rPr lang="fa-IR" sz="2800" b="1" dirty="0">
                <a:cs typeface="B Nazanin" panose="00000400000000000000" pitchFamily="2" charset="-78"/>
              </a:rPr>
              <a:t> </a:t>
            </a:r>
            <a:r>
              <a:rPr lang="fa-IR" sz="2800" b="1" dirty="0" smtClean="0">
                <a:cs typeface="B Nazanin" panose="00000400000000000000" pitchFamily="2" charset="-78"/>
              </a:rPr>
              <a:t>  زمان بدبینانه</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862" y="4872446"/>
            <a:ext cx="2822938" cy="118572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668" y="4872445"/>
            <a:ext cx="2806337" cy="1185727"/>
          </a:xfrm>
          <a:prstGeom prst="rect">
            <a:avLst/>
          </a:prstGeom>
        </p:spPr>
      </p:pic>
      <p:cxnSp>
        <p:nvCxnSpPr>
          <p:cNvPr id="14" name="Straight Arrow Connector 13"/>
          <p:cNvCxnSpPr/>
          <p:nvPr/>
        </p:nvCxnSpPr>
        <p:spPr>
          <a:xfrm flipH="1" flipV="1">
            <a:off x="3108960" y="3923211"/>
            <a:ext cx="313509" cy="1053738"/>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p:cNvCxnSpPr/>
          <p:nvPr/>
        </p:nvCxnSpPr>
        <p:spPr>
          <a:xfrm flipH="1" flipV="1">
            <a:off x="3122023" y="3820885"/>
            <a:ext cx="2664823" cy="1286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4766" y="3392473"/>
            <a:ext cx="3775166" cy="400110"/>
          </a:xfrm>
          <a:prstGeom prst="rect">
            <a:avLst/>
          </a:prstGeom>
          <a:noFill/>
        </p:spPr>
        <p:txBody>
          <a:bodyPr wrap="square" rtlCol="0">
            <a:spAutoFit/>
          </a:bodyPr>
          <a:lstStyle/>
          <a:p>
            <a:r>
              <a:rPr lang="fa-IR" sz="2000" b="1" dirty="0" smtClean="0">
                <a:solidFill>
                  <a:srgbClr val="0070C0"/>
                </a:solidFill>
                <a:cs typeface="B Nazanin" panose="00000400000000000000" pitchFamily="2" charset="-78"/>
              </a:rPr>
              <a:t>میانگین و واریانس تخمین سه زمانی</a:t>
            </a:r>
            <a:endParaRPr lang="en-US" sz="2000" b="1" dirty="0">
              <a:solidFill>
                <a:srgbClr val="0070C0"/>
              </a:solidFill>
              <a:cs typeface="B Nazanin" panose="00000400000000000000" pitchFamily="2" charset="-78"/>
            </a:endParaRPr>
          </a:p>
        </p:txBody>
      </p:sp>
      <p:sp>
        <p:nvSpPr>
          <p:cNvPr id="19" name="Left Brace 18"/>
          <p:cNvSpPr/>
          <p:nvPr/>
        </p:nvSpPr>
        <p:spPr>
          <a:xfrm>
            <a:off x="6479177" y="2664823"/>
            <a:ext cx="300446" cy="158060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1" name="Straight Arrow Connector 20"/>
          <p:cNvCxnSpPr/>
          <p:nvPr/>
        </p:nvCxnSpPr>
        <p:spPr>
          <a:xfrm flipH="1">
            <a:off x="6087291" y="3455126"/>
            <a:ext cx="3918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37314" y="3239589"/>
            <a:ext cx="1371600" cy="338554"/>
          </a:xfrm>
          <a:prstGeom prst="rect">
            <a:avLst/>
          </a:prstGeom>
          <a:noFill/>
        </p:spPr>
        <p:txBody>
          <a:bodyPr wrap="square" rtlCol="0">
            <a:spAutoFit/>
          </a:bodyPr>
          <a:lstStyle/>
          <a:p>
            <a:r>
              <a:rPr lang="fa-IR" sz="1600" b="1" dirty="0" smtClean="0">
                <a:solidFill>
                  <a:schemeClr val="accent5">
                    <a:lumMod val="75000"/>
                  </a:schemeClr>
                </a:solidFill>
                <a:cs typeface="B Nazanin" panose="00000400000000000000" pitchFamily="2" charset="-78"/>
              </a:rPr>
              <a:t>ارزش های ذهنی</a:t>
            </a:r>
            <a:endParaRPr lang="en-US" sz="1600" b="1" dirty="0">
              <a:solidFill>
                <a:schemeClr val="accent5">
                  <a:lumMod val="75000"/>
                </a:schemeClr>
              </a:solidFill>
              <a:cs typeface="B Nazanin" panose="00000400000000000000" pitchFamily="2" charset="-78"/>
            </a:endParaRPr>
          </a:p>
        </p:txBody>
      </p:sp>
      <p:pic>
        <p:nvPicPr>
          <p:cNvPr id="24" name="Picture 23"/>
          <p:cNvPicPr/>
          <p:nvPr/>
        </p:nvPicPr>
        <p:blipFill>
          <a:blip r:embed="rId4">
            <a:extLst>
              <a:ext uri="{28A0092B-C50C-407E-A947-70E740481C1C}">
                <a14:useLocalDpi xmlns:a14="http://schemas.microsoft.com/office/drawing/2010/main" val="0"/>
              </a:ext>
            </a:extLst>
          </a:blip>
          <a:stretch>
            <a:fillRect/>
          </a:stretch>
        </p:blipFill>
        <p:spPr>
          <a:xfrm>
            <a:off x="150223" y="2227215"/>
            <a:ext cx="5943600" cy="2611120"/>
          </a:xfrm>
          <a:prstGeom prst="rect">
            <a:avLst/>
          </a:prstGeom>
        </p:spPr>
      </p:pic>
      <p:sp>
        <p:nvSpPr>
          <p:cNvPr id="16" name="TextBox 15"/>
          <p:cNvSpPr txBox="1"/>
          <p:nvPr/>
        </p:nvSpPr>
        <p:spPr>
          <a:xfrm>
            <a:off x="0" y="6488668"/>
            <a:ext cx="370703"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6</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136028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2000"/>
                                        <p:tgtEl>
                                          <p:spTgt spid="18"/>
                                        </p:tgtEl>
                                      </p:cBhvr>
                                    </p:animEffect>
                                  </p:childTnLst>
                                </p:cTn>
                              </p:par>
                              <p:par>
                                <p:cTn id="20" presetID="6"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par>
                                <p:cTn id="23" presetID="6"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diamond(in)">
                                      <p:cBhvr>
                                        <p:cTn id="3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13955"/>
            <a:ext cx="8596668" cy="5427408"/>
          </a:xfrm>
        </p:spPr>
        <p:txBody>
          <a:bodyPr/>
          <a:lstStyle/>
          <a:p>
            <a:pPr marL="0" indent="0" algn="just" rtl="1">
              <a:buNone/>
            </a:pPr>
            <a:r>
              <a:rPr lang="fa-IR" sz="2800" dirty="0" smtClean="0">
                <a:cs typeface="B Nazanin" panose="00000400000000000000" pitchFamily="2" charset="-78"/>
              </a:rPr>
              <a:t>هدف مهم در تکنیک </a:t>
            </a:r>
            <a:r>
              <a:rPr lang="en-US" sz="2800" dirty="0" smtClean="0">
                <a:cs typeface="B Nazanin" panose="00000400000000000000" pitchFamily="2" charset="-78"/>
              </a:rPr>
              <a:t>PERT</a:t>
            </a:r>
            <a:r>
              <a:rPr lang="fa-IR" sz="2800" dirty="0" smtClean="0">
                <a:cs typeface="B Nazanin" panose="00000400000000000000" pitchFamily="2" charset="-78"/>
              </a:rPr>
              <a:t> به دست آوردن توزیع زمان ختم پروژه می باشد.</a:t>
            </a:r>
          </a:p>
          <a:p>
            <a:pPr marL="0" indent="0" algn="just" rtl="1">
              <a:buNone/>
            </a:pPr>
            <a:r>
              <a:rPr lang="fa-IR" sz="2800" dirty="0" smtClean="0">
                <a:cs typeface="B Nazanin" panose="00000400000000000000" pitchFamily="2" charset="-78"/>
              </a:rPr>
              <a:t> که متغیر مدت زمان انجام پروژه دارای </a:t>
            </a:r>
            <a:r>
              <a:rPr lang="fa-IR" sz="2800" dirty="0" smtClean="0">
                <a:solidFill>
                  <a:srgbClr val="FF0000"/>
                </a:solidFill>
                <a:cs typeface="B Nazanin" panose="00000400000000000000" pitchFamily="2" charset="-78"/>
              </a:rPr>
              <a:t>توزیع نرمال </a:t>
            </a:r>
            <a:r>
              <a:rPr lang="fa-IR" sz="2800" dirty="0" smtClean="0">
                <a:cs typeface="B Nazanin" panose="00000400000000000000" pitchFamily="2" charset="-78"/>
              </a:rPr>
              <a:t>با پارامترهای زیر خواهد بود.</a:t>
            </a:r>
          </a:p>
          <a:p>
            <a:pPr marL="0" indent="0" algn="r" rtl="1">
              <a:buNone/>
            </a:pPr>
            <a:endParaRPr lang="fa-IR" dirty="0"/>
          </a:p>
          <a:p>
            <a:pPr marL="0" indent="0" algn="r"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55" y="2151561"/>
            <a:ext cx="2714625" cy="1562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668" y="2151561"/>
            <a:ext cx="2676525" cy="1323975"/>
          </a:xfrm>
          <a:prstGeom prst="rect">
            <a:avLst/>
          </a:prstGeom>
        </p:spPr>
      </p:pic>
      <p:sp>
        <p:nvSpPr>
          <p:cNvPr id="8" name="TextBox 7"/>
          <p:cNvSpPr txBox="1"/>
          <p:nvPr/>
        </p:nvSpPr>
        <p:spPr>
          <a:xfrm>
            <a:off x="0" y="6488668"/>
            <a:ext cx="370703"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7</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289723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5967"/>
            <a:ext cx="8596668" cy="1320800"/>
          </a:xfrm>
        </p:spPr>
        <p:txBody>
          <a:bodyPr>
            <a:normAutofit/>
          </a:bodyPr>
          <a:lstStyle/>
          <a:p>
            <a:pPr algn="r" rtl="1"/>
            <a:r>
              <a:rPr lang="fa-IR" b="1" dirty="0" smtClean="0">
                <a:cs typeface="B Nazanin" panose="00000400000000000000" pitchFamily="2" charset="-78"/>
              </a:rPr>
              <a:t>توسعه شبکه های </a:t>
            </a:r>
            <a:r>
              <a:rPr lang="en-US" b="1" dirty="0" smtClean="0">
                <a:cs typeface="B Nazanin" panose="00000400000000000000" pitchFamily="2" charset="-78"/>
              </a:rPr>
              <a:t>PERT</a:t>
            </a:r>
            <a:endParaRPr lang="en-US" b="1" dirty="0">
              <a:cs typeface="B Nazanin" panose="00000400000000000000" pitchFamily="2" charset="-78"/>
            </a:endParaRPr>
          </a:p>
        </p:txBody>
      </p:sp>
      <p:sp>
        <p:nvSpPr>
          <p:cNvPr id="5" name="Flowchart: Connector 4"/>
          <p:cNvSpPr/>
          <p:nvPr/>
        </p:nvSpPr>
        <p:spPr>
          <a:xfrm>
            <a:off x="3608191" y="2765166"/>
            <a:ext cx="1791731" cy="15816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effectLst>
                  <a:outerShdw blurRad="38100" dist="38100" dir="2700000" algn="tl">
                    <a:srgbClr val="000000">
                      <a:alpha val="43137"/>
                    </a:srgbClr>
                  </a:outerShdw>
                </a:effectLst>
                <a:cs typeface="B Nazanin" panose="00000400000000000000" pitchFamily="2" charset="-78"/>
              </a:rPr>
              <a:t>توزیع</a:t>
            </a:r>
            <a:r>
              <a:rPr lang="fa-IR" b="1" dirty="0" smtClean="0">
                <a:solidFill>
                  <a:schemeClr val="tx1"/>
                </a:solidFill>
                <a:effectLst>
                  <a:outerShdw blurRad="38100" dist="38100" dir="2700000" algn="tl">
                    <a:srgbClr val="000000">
                      <a:alpha val="43137"/>
                    </a:srgbClr>
                  </a:outerShdw>
                </a:effectLst>
                <a:cs typeface="B Nazanin" panose="00000400000000000000" pitchFamily="2" charset="-78"/>
              </a:rPr>
              <a:t> </a:t>
            </a:r>
            <a:r>
              <a:rPr lang="fa-IR" sz="2200" b="1" dirty="0" smtClean="0">
                <a:solidFill>
                  <a:schemeClr val="tx1"/>
                </a:solidFill>
                <a:effectLst>
                  <a:outerShdw blurRad="38100" dist="38100" dir="2700000" algn="tl">
                    <a:srgbClr val="000000">
                      <a:alpha val="43137"/>
                    </a:srgbClr>
                  </a:outerShdw>
                </a:effectLst>
                <a:cs typeface="B Nazanin" panose="00000400000000000000" pitchFamily="2" charset="-78"/>
              </a:rPr>
              <a:t>پارکینسون</a:t>
            </a:r>
          </a:p>
        </p:txBody>
      </p:sp>
      <p:sp>
        <p:nvSpPr>
          <p:cNvPr id="6" name="Flowchart: Connector 5"/>
          <p:cNvSpPr/>
          <p:nvPr/>
        </p:nvSpPr>
        <p:spPr>
          <a:xfrm>
            <a:off x="3608192" y="2765166"/>
            <a:ext cx="1791731" cy="15816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effectLst>
                  <a:outerShdw blurRad="38100" dist="38100" dir="2700000" algn="tl">
                    <a:srgbClr val="000000">
                      <a:alpha val="43137"/>
                    </a:srgbClr>
                  </a:outerShdw>
                </a:effectLst>
                <a:cs typeface="B Nazanin" panose="00000400000000000000" pitchFamily="2" charset="-78"/>
              </a:rPr>
              <a:t>توزیع یکنواخت</a:t>
            </a:r>
          </a:p>
        </p:txBody>
      </p:sp>
      <p:sp>
        <p:nvSpPr>
          <p:cNvPr id="7" name="Flowchart: Connector 6"/>
          <p:cNvSpPr/>
          <p:nvPr/>
        </p:nvSpPr>
        <p:spPr>
          <a:xfrm>
            <a:off x="3608191" y="2765166"/>
            <a:ext cx="1791731" cy="15816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effectLst>
                  <a:outerShdw blurRad="38100" dist="38100" dir="2700000" algn="tl">
                    <a:srgbClr val="000000">
                      <a:alpha val="43137"/>
                    </a:srgbClr>
                  </a:outerShdw>
                </a:effectLst>
                <a:cs typeface="B Nazanin" panose="00000400000000000000" pitchFamily="2" charset="-78"/>
              </a:rPr>
              <a:t>توزیع مثلثی</a:t>
            </a:r>
          </a:p>
        </p:txBody>
      </p:sp>
      <p:sp>
        <p:nvSpPr>
          <p:cNvPr id="8" name="Flowchart: Connector 7"/>
          <p:cNvSpPr/>
          <p:nvPr/>
        </p:nvSpPr>
        <p:spPr>
          <a:xfrm>
            <a:off x="3608191" y="2765166"/>
            <a:ext cx="1791731" cy="15816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effectLst>
                  <a:outerShdw blurRad="38100" dist="38100" dir="2700000" algn="tl">
                    <a:srgbClr val="000000">
                      <a:alpha val="43137"/>
                    </a:srgbClr>
                  </a:outerShdw>
                </a:effectLst>
                <a:cs typeface="B Nazanin" panose="00000400000000000000" pitchFamily="2" charset="-78"/>
              </a:rPr>
              <a:t>توزیع </a:t>
            </a:r>
          </a:p>
          <a:p>
            <a:pPr algn="ctr"/>
            <a:r>
              <a:rPr lang="fa-IR" sz="2400" b="1" dirty="0" smtClean="0">
                <a:solidFill>
                  <a:schemeClr val="tx1"/>
                </a:solidFill>
                <a:effectLst>
                  <a:outerShdw blurRad="38100" dist="38100" dir="2700000" algn="tl">
                    <a:srgbClr val="000000">
                      <a:alpha val="43137"/>
                    </a:srgbClr>
                  </a:outerShdw>
                </a:effectLst>
                <a:cs typeface="B Nazanin" panose="00000400000000000000" pitchFamily="2" charset="-78"/>
              </a:rPr>
              <a:t>لگ نرمال</a:t>
            </a:r>
            <a:endParaRPr lang="en-US" sz="2400" b="1" dirty="0">
              <a:solidFill>
                <a:schemeClr val="tx1"/>
              </a:solidFill>
              <a:effectLst>
                <a:outerShdw blurRad="38100" dist="38100" dir="2700000" algn="tl">
                  <a:srgbClr val="000000">
                    <a:alpha val="43137"/>
                  </a:srgbClr>
                </a:outerShdw>
              </a:effectLst>
              <a:cs typeface="B Nazanin" panose="00000400000000000000" pitchFamily="2" charset="-78"/>
            </a:endParaRPr>
          </a:p>
        </p:txBody>
      </p:sp>
      <p:sp>
        <p:nvSpPr>
          <p:cNvPr id="9" name="Flowchart: Connector 8"/>
          <p:cNvSpPr/>
          <p:nvPr/>
        </p:nvSpPr>
        <p:spPr>
          <a:xfrm>
            <a:off x="3608190" y="2765166"/>
            <a:ext cx="1791731" cy="15816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effectLst>
                  <a:outerShdw blurRad="38100" dist="38100" dir="2700000" algn="tl">
                    <a:srgbClr val="000000">
                      <a:alpha val="43137"/>
                    </a:srgbClr>
                  </a:outerShdw>
                </a:effectLst>
                <a:cs typeface="B Nazanin" panose="00000400000000000000" pitchFamily="2" charset="-78"/>
              </a:rPr>
              <a:t>توزیع بتا</a:t>
            </a:r>
            <a:endParaRPr lang="en-US" sz="2800" b="1" dirty="0">
              <a:solidFill>
                <a:schemeClr val="tx1"/>
              </a:solidFill>
              <a:effectLst>
                <a:outerShdw blurRad="38100" dist="38100" dir="2700000" algn="tl">
                  <a:srgbClr val="000000">
                    <a:alpha val="43137"/>
                  </a:srgbClr>
                </a:outerShdw>
              </a:effectLst>
              <a:cs typeface="B Nazanin" panose="00000400000000000000" pitchFamily="2" charset="-78"/>
            </a:endParaRPr>
          </a:p>
        </p:txBody>
      </p:sp>
      <p:cxnSp>
        <p:nvCxnSpPr>
          <p:cNvPr id="11" name="Straight Arrow Connector 10"/>
          <p:cNvCxnSpPr/>
          <p:nvPr/>
        </p:nvCxnSpPr>
        <p:spPr>
          <a:xfrm flipH="1" flipV="1">
            <a:off x="2483708" y="1695621"/>
            <a:ext cx="1643449" cy="1168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9172" y="928129"/>
            <a:ext cx="3126260" cy="707886"/>
          </a:xfrm>
          <a:prstGeom prst="rect">
            <a:avLst/>
          </a:prstGeom>
          <a:noFill/>
        </p:spPr>
        <p:txBody>
          <a:bodyPr wrap="square" rtlCol="0">
            <a:spAutoFit/>
          </a:bodyPr>
          <a:lstStyle/>
          <a:p>
            <a:pPr algn="ctr"/>
            <a:r>
              <a:rPr lang="fa-IR" sz="2000" b="1" dirty="0" smtClean="0">
                <a:cs typeface="B Nazanin" panose="00000400000000000000" pitchFamily="2" charset="-78"/>
              </a:rPr>
              <a:t>استفاده از این توزیع مورد انتقاد بسیاری از کارشناسان قرار گرفت.</a:t>
            </a:r>
            <a:endParaRPr lang="en-US" sz="2000" b="1" dirty="0">
              <a:cs typeface="B Nazanin" panose="00000400000000000000" pitchFamily="2" charset="-78"/>
            </a:endParaRPr>
          </a:p>
        </p:txBody>
      </p:sp>
      <p:sp>
        <p:nvSpPr>
          <p:cNvPr id="14" name="TextBox 13"/>
          <p:cNvSpPr txBox="1"/>
          <p:nvPr/>
        </p:nvSpPr>
        <p:spPr>
          <a:xfrm>
            <a:off x="0" y="6488668"/>
            <a:ext cx="370703" cy="369332"/>
          </a:xfrm>
          <a:prstGeom prst="rect">
            <a:avLst/>
          </a:prstGeom>
          <a:noFill/>
        </p:spPr>
        <p:txBody>
          <a:bodyPr wrap="square" rtlCol="0">
            <a:spAutoFit/>
          </a:bodyPr>
          <a:lstStyle/>
          <a:p>
            <a:r>
              <a:rPr lang="fa-IR" dirty="0" smtClean="0">
                <a:solidFill>
                  <a:schemeClr val="tx1">
                    <a:lumMod val="65000"/>
                    <a:lumOff val="35000"/>
                  </a:schemeClr>
                </a:solidFill>
                <a:cs typeface="Lotus" panose="00000400000000000000" pitchFamily="2" charset="-78"/>
              </a:rPr>
              <a:t>8</a:t>
            </a:r>
            <a:endParaRPr lang="en-US" dirty="0">
              <a:solidFill>
                <a:schemeClr val="tx1">
                  <a:lumMod val="65000"/>
                  <a:lumOff val="35000"/>
                </a:schemeClr>
              </a:solidFill>
              <a:cs typeface="Lotus" panose="00000400000000000000" pitchFamily="2" charset="-78"/>
            </a:endParaRPr>
          </a:p>
        </p:txBody>
      </p:sp>
    </p:spTree>
    <p:extLst>
      <p:ext uri="{BB962C8B-B14F-4D97-AF65-F5344CB8AC3E}">
        <p14:creationId xmlns:p14="http://schemas.microsoft.com/office/powerpoint/2010/main" val="137635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1.04167E-6 1.48148E-6 L -1.04167E-6 0.25 " pathEditMode="relative" rAng="0" ptsTypes="AA">
                                      <p:cBhvr>
                                        <p:cTn id="12" dur="2000" fill="hold"/>
                                        <p:tgtEl>
                                          <p:spTgt spid="6"/>
                                        </p:tgtEl>
                                        <p:attrNameLst>
                                          <p:attrName>ppt_x</p:attrName>
                                          <p:attrName>ppt_y</p:attrName>
                                        </p:attrNameLst>
                                      </p:cBhvr>
                                      <p:rCtr x="0" y="12500"/>
                                    </p:animMotion>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grpId="0" nodeType="clickEffect">
                                  <p:stCondLst>
                                    <p:cond delay="0"/>
                                  </p:stCondLst>
                                  <p:childTnLst>
                                    <p:animMotion origin="layout" path="M -1.04167E-6 1.48148E-6 L -1.04167E-6 -0.25 " pathEditMode="relative" rAng="0" ptsTypes="AA">
                                      <p:cBhvr>
                                        <p:cTn id="16" dur="2000" fill="hold"/>
                                        <p:tgtEl>
                                          <p:spTgt spid="7"/>
                                        </p:tgtEl>
                                        <p:attrNameLst>
                                          <p:attrName>ppt_x</p:attrName>
                                          <p:attrName>ppt_y</p:attrName>
                                        </p:attrNameLst>
                                      </p:cBhvr>
                                      <p:rCtr x="0" y="-12500"/>
                                    </p:animMotion>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grpId="0" nodeType="clickEffect">
                                  <p:stCondLst>
                                    <p:cond delay="0"/>
                                  </p:stCondLst>
                                  <p:childTnLst>
                                    <p:animMotion origin="layout" path="M -1.04167E-6 1.48148E-6 L -0.25 1.48148E-6 " pathEditMode="relative" rAng="0" ptsTypes="AA">
                                      <p:cBhvr>
                                        <p:cTn id="20" dur="2000" fill="hold"/>
                                        <p:tgtEl>
                                          <p:spTgt spid="8"/>
                                        </p:tgtEl>
                                        <p:attrNameLst>
                                          <p:attrName>ppt_x</p:attrName>
                                          <p:attrName>ppt_y</p:attrName>
                                        </p:attrNameLst>
                                      </p:cBhvr>
                                      <p:rCtr x="-12500" y="0"/>
                                    </p:animMotion>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0" nodeType="clickEffect">
                                  <p:stCondLst>
                                    <p:cond delay="0"/>
                                  </p:stCondLst>
                                  <p:childTnLst>
                                    <p:animMotion origin="layout" path="M -1.04167E-6 1.48148E-6 L 0.25 1.48148E-6 " pathEditMode="relative" rAng="0" ptsTypes="AA">
                                      <p:cBhvr>
                                        <p:cTn id="24" dur="2000" fill="hold"/>
                                        <p:tgtEl>
                                          <p:spTgt spid="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651</TotalTime>
  <Words>839</Words>
  <Application>Microsoft Office PowerPoint</Application>
  <PresentationFormat>Widescreen</PresentationFormat>
  <Paragraphs>91</Paragraphs>
  <Slides>26</Slides>
  <Notes>0</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B Lotus</vt:lpstr>
      <vt:lpstr>B Nazanin</vt:lpstr>
      <vt:lpstr>B Titr</vt:lpstr>
      <vt:lpstr>Calibri</vt:lpstr>
      <vt:lpstr>Lotus</vt:lpstr>
      <vt:lpstr>Symbol Tiger Expert</vt:lpstr>
      <vt:lpstr>Tahoma</vt:lpstr>
      <vt:lpstr>Times New Roman</vt:lpstr>
      <vt:lpstr>Trebuchet MS</vt:lpstr>
      <vt:lpstr>Wingdings 3</vt:lpstr>
      <vt:lpstr>Facet</vt:lpstr>
      <vt:lpstr>PowerPoint Presentation</vt:lpstr>
      <vt:lpstr>PowerPoint Presentation</vt:lpstr>
      <vt:lpstr>بسم الله الرحمن الرحیم</vt:lpstr>
      <vt:lpstr>شبکه های  PERT</vt:lpstr>
      <vt:lpstr>چکیده</vt:lpstr>
      <vt:lpstr>مقدمه</vt:lpstr>
      <vt:lpstr>سیستم تخمین زمان در محاسبات PERT</vt:lpstr>
      <vt:lpstr>PowerPoint Presentation</vt:lpstr>
      <vt:lpstr>توسعه شبکه های PERT</vt:lpstr>
      <vt:lpstr>PowerPoint Presentation</vt:lpstr>
      <vt:lpstr>اثر توزیع های مختلف فعالیت بر مدت زمان پروژه</vt:lpstr>
      <vt:lpstr> نمونه 1</vt:lpstr>
      <vt:lpstr>PowerPoint Presentation</vt:lpstr>
      <vt:lpstr> نمونه 2</vt:lpstr>
      <vt:lpstr>PowerPoint Presentation</vt:lpstr>
      <vt:lpstr>نمونه های واقعی</vt:lpstr>
      <vt:lpstr>نمونه 3</vt:lpstr>
      <vt:lpstr>PowerPoint Presentation</vt:lpstr>
      <vt:lpstr>PowerPoint Presentation</vt:lpstr>
      <vt:lpstr>PowerPoint Presentation</vt:lpstr>
      <vt:lpstr>نمونه4</vt:lpstr>
      <vt:lpstr>PowerPoint Presentation</vt:lpstr>
      <vt:lpstr>PowerPoint Presentation</vt:lpstr>
      <vt:lpstr>نتیجه گیری</vt:lpstr>
      <vt:lpstr>پیشنهاد</vt:lpstr>
      <vt:lpstr>باتشکر از توجه شما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Sayed Ali</cp:lastModifiedBy>
  <cp:revision>48</cp:revision>
  <dcterms:created xsi:type="dcterms:W3CDTF">2015-12-18T20:37:28Z</dcterms:created>
  <dcterms:modified xsi:type="dcterms:W3CDTF">2018-12-22T15:09:34Z</dcterms:modified>
</cp:coreProperties>
</file>