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39FE702A-78F4-4948-9C21-CB163B5C7DAB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6A2E94D-477A-438F-B1CC-551E65E1F60F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58018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72FA2-B189-48AA-AA65-C20592236250}" type="slidenum">
              <a:rPr lang="fa-IR" smtClean="0"/>
              <a:pPr/>
              <a:t>1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3</a:t>
            </a:fld>
            <a:endParaRPr lang="fa-I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4</a:t>
            </a:fld>
            <a:endParaRPr lang="fa-I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5</a:t>
            </a:fld>
            <a:endParaRPr lang="fa-I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6</a:t>
            </a:fld>
            <a:endParaRPr lang="fa-I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7</a:t>
            </a:fld>
            <a:endParaRPr lang="fa-I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8</a:t>
            </a:fld>
            <a:endParaRPr lang="fa-I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2E94D-477A-438F-B1CC-551E65E1F60F}" type="slidenum">
              <a:rPr lang="fa-IR" smtClean="0"/>
              <a:pPr/>
              <a:t>9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عنوان اسلاید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a-IR" smtClean="0"/>
              <a:t>برای ویرایش سبک زیرعنوان اسلاید اصلی، کلیک نمایید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 متن عمود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عمودی و مت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 محتو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rgbClr val="FFFF00"/>
                </a:solidFill>
              </a:defRPr>
            </a:lvl1pPr>
            <a:lvl2pPr algn="r">
              <a:defRPr>
                <a:solidFill>
                  <a:srgbClr val="FFFF00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400">
                <a:solidFill>
                  <a:schemeClr val="bg1"/>
                </a:solidFill>
              </a:defRPr>
            </a:lvl4pPr>
            <a:lvl5pPr>
              <a:defRPr sz="2400">
                <a:solidFill>
                  <a:schemeClr val="bg1"/>
                </a:solidFill>
              </a:defRPr>
            </a:lvl5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سربرگ بخ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دو محتو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یس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تنه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خال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ا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تصویر با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fa-IR" smtClean="0"/>
              <a:t>برای ویرایش سبک عنوان اسلاید اصلی، کلیک نمایید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a-IR" smtClean="0"/>
              <a:t>برای اضافه کردن تصویر نماد را کلیک نمایید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a-IR" smtClean="0"/>
              <a:t>برای ویرایش سبک متن اسلاید اصلی، کلیک نمایید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590FC22-FF22-4F2E-A043-316BE9EA8C58}" type="datetimeFigureOut">
              <a:rPr lang="fa-IR" smtClean="0"/>
              <a:pPr/>
              <a:t>11/20/1432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F7CE41-0C43-4460-A781-5127D1FBADD2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7000">
              <a:srgbClr val="000000"/>
            </a:gs>
            <a:gs pos="0">
              <a:srgbClr val="000040"/>
            </a:gs>
            <a:gs pos="0">
              <a:srgbClr val="400040"/>
            </a:gs>
            <a:gs pos="100000">
              <a:srgbClr val="8F0040"/>
            </a:gs>
            <a:gs pos="100000">
              <a:srgbClr val="F27300"/>
            </a:gs>
            <a:gs pos="100000">
              <a:srgbClr val="FFBF00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fa-IR" smtClean="0"/>
              <a:t>برای ویرایش سبک عنوان اسلاید اصلی، کلیک نمایید</a:t>
            </a:r>
            <a:endParaRPr lang="fa-I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a-IR" smtClean="0"/>
              <a:t>برای ویرایش سبک متن اسلاید اصلی، کلیک نمایید</a:t>
            </a:r>
          </a:p>
          <a:p>
            <a:pPr lvl="1"/>
            <a:r>
              <a:rPr lang="fa-IR" smtClean="0"/>
              <a:t>سطح دوم</a:t>
            </a:r>
          </a:p>
          <a:p>
            <a:pPr lvl="2"/>
            <a:r>
              <a:rPr lang="fa-IR" smtClean="0"/>
              <a:t>سطح سوم</a:t>
            </a:r>
          </a:p>
          <a:p>
            <a:pPr lvl="3"/>
            <a:r>
              <a:rPr lang="fa-IR" smtClean="0"/>
              <a:t>سطح چهارم</a:t>
            </a:r>
          </a:p>
          <a:p>
            <a:pPr lvl="4"/>
            <a:r>
              <a:rPr lang="fa-IR" smtClean="0"/>
              <a:t>سطح پنجم</a:t>
            </a:r>
            <a:endParaRPr lang="fa-I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B Jadid" pitchFamily="2" charset="-78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IranNastaliq" pitchFamily="18" charset="0"/>
          <a:ea typeface="+mn-ea"/>
          <a:cs typeface="IranNastaliq" pitchFamily="18" charset="0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"/>
            <a:ext cx="9144000" cy="716280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720" y="357166"/>
            <a:ext cx="8643998" cy="600079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fa-IR" sz="8000" spc="-300" dirty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  <a:t>المرحلة </a:t>
            </a:r>
            <a:r>
              <a:rPr lang="fa-IR" sz="8000" spc="-300" dirty="0" smtClean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  <a:t>التاسعة:</a:t>
            </a:r>
            <a:br>
              <a:rPr lang="fa-IR" sz="8000" spc="-300" dirty="0" smtClean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</a:br>
            <a:r>
              <a:rPr lang="fa-IR" sz="8000" spc="-300" dirty="0" smtClean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  <a:t>في السبق و اللحوق </a:t>
            </a:r>
            <a:br>
              <a:rPr lang="fa-IR" sz="8000" spc="-300" dirty="0" smtClean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</a:br>
            <a:r>
              <a:rPr lang="fa-IR" sz="8000" spc="-300" dirty="0" smtClean="0">
                <a:solidFill>
                  <a:srgbClr val="FFFF00"/>
                </a:solidFill>
                <a:latin typeface="IranNastaliq" pitchFamily="18" charset="0"/>
                <a:ea typeface="+mn-ea"/>
                <a:cs typeface="MCS Kufy Madany E_U 3D." pitchFamily="2" charset="-78"/>
              </a:rPr>
              <a:t>والقدم و الحدوث </a:t>
            </a:r>
            <a:endParaRPr lang="fa-IR" spc="-3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8000" dirty="0" smtClean="0">
                <a:solidFill>
                  <a:srgbClr val="FFFF00"/>
                </a:solidFill>
                <a:latin typeface="IranNastaliq" pitchFamily="18" charset="0"/>
                <a:cs typeface="MCS Kufy Madany E_U 3D." pitchFamily="2" charset="-78"/>
              </a:rPr>
              <a:t>الفصل الاوّل و الثاني: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7800" dirty="0" smtClean="0">
                <a:solidFill>
                  <a:srgbClr val="FFFF00"/>
                </a:solidFill>
                <a:latin typeface="IranNastaliq" pitchFamily="18" charset="0"/>
                <a:cs typeface="MCS Kufy Madany E_U 3D." pitchFamily="2" charset="-78"/>
              </a:rPr>
              <a:t>في معني السبق و اللحوق و اقسامها والمعيّة‌ 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7800" dirty="0" smtClean="0">
                <a:solidFill>
                  <a:srgbClr val="FFFF00"/>
                </a:solidFill>
                <a:latin typeface="IranNastaliq" pitchFamily="18" charset="0"/>
                <a:cs typeface="MCS Kufy Madany E_U 3D." pitchFamily="2" charset="-78"/>
              </a:rPr>
              <a:t>و ملاك السبق</a:t>
            </a:r>
            <a:endParaRPr lang="fa-IR" sz="3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75" y="269776"/>
            <a:ext cx="9111225" cy="1431032"/>
          </a:xfrm>
        </p:spPr>
        <p:txBody>
          <a:bodyPr>
            <a:noAutofit/>
          </a:bodyPr>
          <a:lstStyle/>
          <a:p>
            <a:r>
              <a:rPr lang="fa-IR" sz="4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درمقايسه دو موجود با يك مبدأ وجودي  اگر نسبت مشتركه مساوي بود آن دو داراي </a:t>
            </a:r>
            <a:r>
              <a:rPr lang="fa-IR" sz="480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معيّت</a:t>
            </a:r>
            <a:r>
              <a:rPr lang="fa-IR" sz="480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 هستند</a:t>
            </a:r>
            <a:br>
              <a:rPr lang="fa-IR" sz="480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480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 </a:t>
            </a:r>
            <a:r>
              <a:rPr lang="fa-IR" sz="4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و الّا يكي </a:t>
            </a: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سابق</a:t>
            </a:r>
            <a:r>
              <a:rPr lang="fa-IR" sz="4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 و ديگري </a:t>
            </a: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لاحق</a:t>
            </a:r>
            <a:r>
              <a:rPr lang="fa-IR" sz="4800" dirty="0" smtClean="0">
                <a:solidFill>
                  <a:prstClr val="white"/>
                </a:solidFill>
                <a:latin typeface="IranNastaliq" pitchFamily="18" charset="0"/>
                <a:cs typeface="IranNastaliq" pitchFamily="18" charset="0"/>
              </a:rPr>
              <a:t> محسوب مي‌شود.</a:t>
            </a:r>
            <a:endParaRPr lang="fa-IR" sz="48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568952" cy="56886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fa-IR" sz="5400" dirty="0" smtClean="0">
                <a:solidFill>
                  <a:srgbClr val="FFFF00"/>
                </a:solidFill>
              </a:rPr>
              <a:t>اقسام سبق ولحوق</a:t>
            </a:r>
            <a:r>
              <a:rPr lang="fa-IR" sz="5400" dirty="0" smtClean="0">
                <a:solidFill>
                  <a:schemeClr val="bg1"/>
                </a:solidFill>
              </a:rPr>
              <a:t> (</a:t>
            </a:r>
            <a:r>
              <a:rPr lang="fa-IR" sz="5400" smtClean="0">
                <a:solidFill>
                  <a:schemeClr val="bg1"/>
                </a:solidFill>
              </a:rPr>
              <a:t>حسب الاستقراء)</a:t>
            </a:r>
            <a:r>
              <a:rPr lang="fa-IR" sz="5400" smtClean="0">
                <a:solidFill>
                  <a:srgbClr val="FFFF00"/>
                </a:solidFill>
              </a:rPr>
              <a:t>و </a:t>
            </a:r>
            <a:r>
              <a:rPr lang="fa-IR" sz="5400" dirty="0" smtClean="0">
                <a:solidFill>
                  <a:srgbClr val="FFFF00"/>
                </a:solidFill>
              </a:rPr>
              <a:t>ملاك سبق در </a:t>
            </a:r>
            <a:r>
              <a:rPr lang="fa-IR" sz="5400" smtClean="0">
                <a:solidFill>
                  <a:srgbClr val="FFFF00"/>
                </a:solidFill>
              </a:rPr>
              <a:t>هر يك:</a:t>
            </a:r>
            <a:endParaRPr lang="fa-IR" sz="5400" dirty="0"/>
          </a:p>
          <a:p>
            <a:pPr>
              <a:buNone/>
            </a:pPr>
            <a:r>
              <a:rPr lang="fa-IR" sz="440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1- </a:t>
            </a: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سبق زماني  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   النسبة الي الزمان</a:t>
            </a:r>
          </a:p>
          <a:p>
            <a:pPr>
              <a:buNone/>
            </a:pP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2- سبق بالطبع 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 النسبة الي الوجود  </a:t>
            </a:r>
          </a:p>
          <a:p>
            <a:pPr>
              <a:buNone/>
            </a:pP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3- سبق بالعلّيّة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4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الوجوب</a:t>
            </a:r>
            <a:endParaRPr lang="fa-IR" sz="44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>
              <a:buNone/>
            </a:pP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4- سبق بالماهيّة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 </a:t>
            </a:r>
            <a:r>
              <a:rPr lang="fa-IR" sz="44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تقرّر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4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الماهية</a:t>
            </a:r>
            <a:endParaRPr lang="fa-IR" sz="44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-36512" y="2852936"/>
            <a:ext cx="3929058" cy="402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5- سبق </a:t>
            </a:r>
            <a:r>
              <a:rPr lang="fa-IR" sz="40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بالحقيقة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مطلق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التحقّق</a:t>
            </a:r>
            <a:endParaRPr lang="fa-IR" sz="40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6- سبق </a:t>
            </a:r>
            <a:r>
              <a:rPr lang="fa-IR" sz="40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بالدّهر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الكون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بمتن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الواقع</a:t>
            </a:r>
            <a:endParaRPr lang="fa-IR" sz="40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7- سبق بالرّتبة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</a:t>
            </a:r>
            <a:r>
              <a:rPr lang="fa-IR" sz="4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 النسبة الي  مبدأ محدود</a:t>
            </a:r>
            <a:endParaRPr lang="fa-IR" sz="40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8- سبق </a:t>
            </a:r>
            <a:r>
              <a:rPr lang="fa-IR" sz="40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بالشّرف</a:t>
            </a:r>
            <a:r>
              <a:rPr lang="fa-IR" sz="5400" b="1" dirty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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الفضل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و</a:t>
            </a:r>
            <a:r>
              <a:rPr lang="fa-IR" sz="5400" b="1" dirty="0" smtClean="0">
                <a:solidFill>
                  <a:srgbClr val="FFC000"/>
                </a:solidFill>
                <a:latin typeface="IranNastaliq" pitchFamily="18" charset="0"/>
                <a:cs typeface="IranNastaliq" pitchFamily="18" charset="0"/>
                <a:sym typeface="Symbol"/>
              </a:rPr>
              <a:t> </a:t>
            </a:r>
            <a:r>
              <a:rPr lang="fa-IR" sz="4000" dirty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  <a:sym typeface="Symbol"/>
              </a:rPr>
              <a:t>المزيّة</a:t>
            </a:r>
            <a:endParaRPr lang="fa-IR" sz="3000" dirty="0">
              <a:solidFill>
                <a:srgbClr val="FFFF00"/>
              </a:solidFill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5143504" y="4077072"/>
            <a:ext cx="441200" cy="2376264"/>
          </a:xfrm>
          <a:prstGeom prst="leftBrace">
            <a:avLst>
              <a:gd name="adj1" fmla="val 77417"/>
              <a:gd name="adj2" fmla="val 50000"/>
            </a:avLst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7" name="Rectangle 6"/>
          <p:cNvSpPr/>
          <p:nvPr/>
        </p:nvSpPr>
        <p:spPr>
          <a:xfrm>
            <a:off x="3991992" y="4653136"/>
            <a:ext cx="114486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بالذّات</a:t>
            </a:r>
            <a:endParaRPr lang="fa-IR" sz="4400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1996466" y="4740310"/>
            <a:ext cx="4000528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5357850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  <a:buNone/>
            </a:pPr>
            <a:r>
              <a:rPr lang="fa-IR" sz="7200" spc="-300" dirty="0" smtClean="0">
                <a:latin typeface="IranNastaliq" pitchFamily="18" charset="0"/>
                <a:cs typeface="MCS Kufy Madany E_U 3D." pitchFamily="2" charset="-78"/>
              </a:rPr>
              <a:t>الفصل الثالث: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7200" spc="-300" dirty="0" smtClean="0">
                <a:latin typeface="IranNastaliq" pitchFamily="18" charset="0"/>
                <a:cs typeface="MCS Kufy Madany E_U 3D." pitchFamily="2" charset="-78"/>
              </a:rPr>
              <a:t>في القدم والحدوث </a:t>
            </a:r>
          </a:p>
          <a:p>
            <a:pPr algn="ctr">
              <a:buNone/>
            </a:pPr>
            <a:r>
              <a:rPr lang="fa-IR" sz="7200" spc="-300" dirty="0" smtClean="0">
                <a:latin typeface="IranNastaliq" pitchFamily="18" charset="0"/>
                <a:cs typeface="MCS Kufy Madany E_U 3D." pitchFamily="2" charset="-78"/>
              </a:rPr>
              <a:t>و أقسامهما</a:t>
            </a:r>
            <a:endParaRPr lang="fa-IR" sz="4000" spc="-3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715436" cy="6286544"/>
          </a:xfrm>
        </p:spPr>
        <p:txBody>
          <a:bodyPr>
            <a:noAutofit/>
          </a:bodyPr>
          <a:lstStyle/>
          <a:p>
            <a:pPr algn="r"/>
            <a:r>
              <a:rPr lang="fa-IR" sz="3200" dirty="0" smtClean="0">
                <a:latin typeface="IranNastaliq" pitchFamily="18" charset="0"/>
              </a:rPr>
              <a:t>قديم و حادث </a:t>
            </a:r>
            <a:r>
              <a:rPr lang="fa-IR" sz="3600" dirty="0" smtClean="0">
                <a:solidFill>
                  <a:srgbClr val="FFFF00"/>
                </a:solidFill>
                <a:latin typeface="IranNastaliq" pitchFamily="18" charset="0"/>
              </a:rPr>
              <a:t>عرفي: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32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حادث</a:t>
            </a:r>
            <a:r>
              <a:rPr lang="fa-IR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(حديث):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اقلّ زماناً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/</a:t>
            </a: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حدوث: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مسبوقيّة الشيء بالعدم في زمان</a:t>
            </a:r>
            <a:r>
              <a:rPr lang="fa-IR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(سبق زماني)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48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قديم: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أكثر زماناً</a:t>
            </a: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/ </a:t>
            </a:r>
            <a:r>
              <a:rPr lang="fa-IR" sz="48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قدم: 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عدم كون الشيء مسبوقاً بالعدم في زمان</a:t>
            </a:r>
            <a:br>
              <a:rPr lang="fa-IR" sz="48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اين دو وصف در معناي عرفي </a:t>
            </a:r>
            <a:r>
              <a:rPr lang="fa-IR" sz="60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نسبي</a:t>
            </a: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 هستند.</a:t>
            </a:r>
            <a:r>
              <a:rPr lang="fa-IR" sz="32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32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3200" dirty="0" smtClean="0">
                <a:latin typeface="IranNastaliq" pitchFamily="18" charset="0"/>
              </a:rPr>
              <a:t>قديم وحادث</a:t>
            </a:r>
            <a:r>
              <a:rPr lang="fa-IR" sz="3200" dirty="0" smtClean="0">
                <a:solidFill>
                  <a:srgbClr val="FFFF00"/>
                </a:solidFill>
                <a:latin typeface="IranNastaliq" pitchFamily="18" charset="0"/>
              </a:rPr>
              <a:t> اصطلاحي:</a:t>
            </a:r>
            <a:br>
              <a:rPr lang="fa-IR" sz="3200" dirty="0" smtClean="0">
                <a:solidFill>
                  <a:srgbClr val="FFFF00"/>
                </a:solidFill>
                <a:latin typeface="IranNastaliq" pitchFamily="18" charset="0"/>
              </a:rPr>
            </a:br>
            <a:r>
              <a:rPr lang="fa-IR" sz="5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حدوث: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مسبوقيّة‌الشيء بالعدم</a:t>
            </a:r>
            <a:r>
              <a:rPr lang="fa-IR" sz="4800" dirty="0" smtClean="0">
                <a:latin typeface="IranNastaliq" pitchFamily="18" charset="0"/>
                <a:cs typeface="IranNastaliq" pitchFamily="18" charset="0"/>
              </a:rPr>
              <a:t>( اعم از عدم مجامع و عدم مقابل)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/>
            </a:r>
            <a:br>
              <a:rPr lang="fa-IR" sz="5400" dirty="0" smtClean="0">
                <a:latin typeface="IranNastaliq" pitchFamily="18" charset="0"/>
                <a:cs typeface="IranNastaliq" pitchFamily="18" charset="0"/>
              </a:rPr>
            </a:br>
            <a:r>
              <a:rPr lang="fa-IR" sz="54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قدم : </a:t>
            </a:r>
            <a:r>
              <a:rPr lang="fa-IR" sz="5400" dirty="0" smtClean="0">
                <a:latin typeface="IranNastaliq" pitchFamily="18" charset="0"/>
                <a:cs typeface="IranNastaliq" pitchFamily="18" charset="0"/>
              </a:rPr>
              <a:t>عدم مسبوقية الشيء بالعدم.</a:t>
            </a:r>
            <a:endParaRPr lang="fa-IR" sz="5400" dirty="0">
              <a:solidFill>
                <a:srgbClr val="FFFF00"/>
              </a:solidFill>
              <a:latin typeface="IranNastaliq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929718" cy="1296974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fa-IR" sz="3600" dirty="0" smtClean="0">
                <a:solidFill>
                  <a:srgbClr val="FFFF00"/>
                </a:solidFill>
              </a:rPr>
              <a:t>اقسام قدم وحدوث:</a:t>
            </a:r>
            <a:r>
              <a:rPr lang="fa-IR" dirty="0" smtClean="0"/>
              <a:t/>
            </a:r>
            <a:br>
              <a:rPr lang="fa-IR" dirty="0" smtClean="0"/>
            </a:br>
            <a:r>
              <a:rPr lang="fa-IR" sz="4900" dirty="0" smtClean="0">
                <a:latin typeface="IranNastaliq" pitchFamily="18" charset="0"/>
                <a:cs typeface="IranNastaliq" pitchFamily="18" charset="0"/>
              </a:rPr>
              <a:t>1/قدم وحدوث زماني	2/قدم وحدوث ذاتي(علّي)		3/قدم  وحدوث دهري</a:t>
            </a:r>
            <a:endParaRPr lang="fa-IR" sz="6000" dirty="0">
              <a:latin typeface="IranNastaliq" pitchFamily="18" charset="0"/>
              <a:cs typeface="IranNastaliq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4643470"/>
          </a:xfrm>
        </p:spPr>
        <p:txBody>
          <a:bodyPr>
            <a:normAutofit/>
          </a:bodyPr>
          <a:lstStyle/>
          <a:p>
            <a:pPr algn="ctr"/>
            <a:r>
              <a:rPr lang="fa-IR" sz="6600" dirty="0" smtClean="0"/>
              <a:t>1/حدوث زماني:</a:t>
            </a:r>
            <a:r>
              <a:rPr lang="fa-IR" sz="4800" dirty="0" smtClean="0">
                <a:solidFill>
                  <a:schemeClr val="bg1"/>
                </a:solidFill>
              </a:rPr>
              <a:t>مسبوق بودن وجود شيء به عدم زماني مثل اجزاء زمان وامور زمانيّة</a:t>
            </a:r>
          </a:p>
          <a:p>
            <a:pPr algn="ctr"/>
            <a:r>
              <a:rPr lang="fa-IR" sz="6600" dirty="0" smtClean="0"/>
              <a:t>قدم زماني: </a:t>
            </a:r>
            <a:r>
              <a:rPr lang="fa-IR" sz="4800" dirty="0" smtClean="0">
                <a:solidFill>
                  <a:schemeClr val="bg1"/>
                </a:solidFill>
              </a:rPr>
              <a:t>مسبوق نبودن وجود شيء به عدم زماني مثل مطلق الزّمان</a:t>
            </a:r>
          </a:p>
          <a:p>
            <a:pPr algn="ctr"/>
            <a:r>
              <a:rPr lang="fa-IR" sz="6600" dirty="0" smtClean="0"/>
              <a:t>دقّت:</a:t>
            </a:r>
          </a:p>
          <a:p>
            <a:pPr algn="ctr"/>
            <a:r>
              <a:rPr lang="fa-IR" sz="4800" dirty="0" smtClean="0">
                <a:solidFill>
                  <a:schemeClr val="bg1"/>
                </a:solidFill>
              </a:rPr>
              <a:t>مطلق زمان حادث (زماني)نيست زيرامعنا ندارد بگوييم يك زماني بوده كه زماني نبوده است!!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332656"/>
            <a:ext cx="8928992" cy="624132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fa-IR" sz="6600" dirty="0" smtClean="0"/>
              <a:t>2/حدوث ذاتي(علّي):</a:t>
            </a:r>
            <a:r>
              <a:rPr lang="fa-IR" sz="5400" dirty="0" smtClean="0">
                <a:solidFill>
                  <a:schemeClr val="bg1"/>
                </a:solidFill>
              </a:rPr>
              <a:t>مسبوق بودن  وجود شيء به عدم ذاتي مثل همه موجودات ممكنه</a:t>
            </a:r>
          </a:p>
          <a:p>
            <a:pPr algn="just"/>
            <a:r>
              <a:rPr lang="fa-IR" sz="6600" dirty="0" smtClean="0"/>
              <a:t>قدم ذاتي(علّي):</a:t>
            </a:r>
            <a:r>
              <a:rPr lang="fa-IR" sz="5400" dirty="0" smtClean="0">
                <a:solidFill>
                  <a:schemeClr val="bg1"/>
                </a:solidFill>
              </a:rPr>
              <a:t>مسبوق نبودن  وجود شيء به عدم ذاتي مثل وجود واجب الوجود </a:t>
            </a:r>
            <a:endParaRPr lang="fa-IR" sz="6600" dirty="0" smtClean="0"/>
          </a:p>
          <a:p>
            <a:pPr algn="just"/>
            <a:r>
              <a:rPr lang="fa-IR" sz="6600" dirty="0" smtClean="0"/>
              <a:t>اشكال:</a:t>
            </a:r>
            <a:r>
              <a:rPr lang="fa-IR" sz="5400" dirty="0" smtClean="0">
                <a:solidFill>
                  <a:schemeClr val="bg1"/>
                </a:solidFill>
              </a:rPr>
              <a:t>الماهية من حيث هي ليست إلّا هي وبايد نسبت به وجود وعدم يكسان باشدنه معدوم</a:t>
            </a:r>
          </a:p>
          <a:p>
            <a:pPr algn="just"/>
            <a:r>
              <a:rPr lang="fa-IR" sz="6600" dirty="0" smtClean="0"/>
              <a:t>پاسخ: </a:t>
            </a:r>
            <a:r>
              <a:rPr lang="fa-IR" sz="5400" dirty="0" smtClean="0">
                <a:solidFill>
                  <a:schemeClr val="bg1"/>
                </a:solidFill>
              </a:rPr>
              <a:t>1-درست است كه ماهيت من حيث هي خالي از وجود وعدم است ولكن صرف عدم مرجّح وجود براي عدم آن كفايت مي‌كند</a:t>
            </a:r>
          </a:p>
          <a:p>
            <a:pPr algn="just"/>
            <a:r>
              <a:rPr lang="fa-IR" sz="5400" dirty="0" smtClean="0">
                <a:solidFill>
                  <a:schemeClr val="bg1"/>
                </a:solidFill>
              </a:rPr>
              <a:t>2- ماهبت به حمل اوّلي خالي از وجود وعدم است و به حمل شايع متّصف </a:t>
            </a:r>
            <a:r>
              <a:rPr lang="fa-IR" sz="5400" smtClean="0">
                <a:solidFill>
                  <a:schemeClr val="bg1"/>
                </a:solidFill>
              </a:rPr>
              <a:t>به عدم</a:t>
            </a:r>
            <a:endParaRPr lang="fa-IR" sz="6000" dirty="0" smtClean="0">
              <a:solidFill>
                <a:schemeClr val="bg1"/>
              </a:solidFill>
            </a:endParaRPr>
          </a:p>
          <a:p>
            <a:pPr algn="just"/>
            <a:endParaRPr lang="fa-IR" sz="6000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2" y="274638"/>
            <a:ext cx="8929718" cy="636907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3/حدوث دهري:</a:t>
            </a:r>
            <a:b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6600" dirty="0" smtClean="0">
                <a:latin typeface="IranNastaliq" pitchFamily="18" charset="0"/>
                <a:cs typeface="IranNastaliq" pitchFamily="18" charset="0"/>
              </a:rPr>
              <a:t>مسبوقيّة وجود مرتبة من مراتب الوجود بعدمه المتقرّر في مرتبة هي فوقها</a:t>
            </a:r>
            <a: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/>
            </a:r>
            <a:b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  <a:t>قدم دهري:</a:t>
            </a:r>
            <a:br>
              <a:rPr lang="fa-IR" sz="6600" dirty="0" smtClean="0">
                <a:solidFill>
                  <a:srgbClr val="FFFF00"/>
                </a:solidFill>
                <a:latin typeface="IranNastaliq" pitchFamily="18" charset="0"/>
                <a:cs typeface="IranNastaliq" pitchFamily="18" charset="0"/>
              </a:rPr>
            </a:br>
            <a:r>
              <a:rPr lang="fa-IR" sz="6000" dirty="0" smtClean="0">
                <a:latin typeface="IranNastaliq" pitchFamily="18" charset="0"/>
                <a:cs typeface="IranNastaliq" pitchFamily="18" charset="0"/>
              </a:rPr>
              <a:t>عدم مسبوقيّة وجود مرتبة من مراتب الوجود بعدمه المتقرّر في مرتبة هي فوقها</a:t>
            </a:r>
            <a:endParaRPr lang="fa-IR" sz="8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طرح زمینه2">
  <a:themeElements>
    <a:clrScheme name="دفتر کار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دفتر کار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دفتر کار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/>
      <a:bodyPr/>
      <a:lstStyle/>
      <a:style>
        <a:lnRef idx="3">
          <a:schemeClr val="accent6"/>
        </a:lnRef>
        <a:fillRef idx="0">
          <a:schemeClr val="accent6"/>
        </a:fillRef>
        <a:effectRef idx="2">
          <a:schemeClr val="accent6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طرح زمینه2</Template>
  <TotalTime>18605</TotalTime>
  <Words>259</Words>
  <Application>Microsoft Office PowerPoint</Application>
  <PresentationFormat>نمایش روی پرده (4:3)</PresentationFormat>
  <Paragraphs>39</Paragraphs>
  <Slides>9</Slides>
  <Notes>9</Notes>
  <HiddenSlides>0</HiddenSlides>
  <MMClips>0</MMClips>
  <ScaleCrop>false</ScaleCrop>
  <HeadingPairs>
    <vt:vector size="4" baseType="variant">
      <vt:variant>
        <vt:lpstr>طرح زمینه</vt:lpstr>
      </vt:variant>
      <vt:variant>
        <vt:i4>1</vt:i4>
      </vt:variant>
      <vt:variant>
        <vt:lpstr>عنوان های اسلاید</vt:lpstr>
      </vt:variant>
      <vt:variant>
        <vt:i4>9</vt:i4>
      </vt:variant>
    </vt:vector>
  </HeadingPairs>
  <TitlesOfParts>
    <vt:vector size="10" baseType="lpstr">
      <vt:lpstr>طرح زمینه2</vt:lpstr>
      <vt:lpstr>ارائه PowerPoint</vt:lpstr>
      <vt:lpstr>المرحلة التاسعة: في السبق و اللحوق  والقدم و الحدوث </vt:lpstr>
      <vt:lpstr>ارائه PowerPoint</vt:lpstr>
      <vt:lpstr>درمقايسه دو موجود با يك مبدأ وجودي  اگر نسبت مشتركه مساوي بود آن دو داراي معيّت هستند  و الّا يكي سابق و ديگري لاحق محسوب مي‌شود.</vt:lpstr>
      <vt:lpstr>ارائه PowerPoint</vt:lpstr>
      <vt:lpstr>قديم و حادث عرفي: حادث(حديث):اقلّ زماناً/حدوث:مسبوقيّة الشيء بالعدم في زمان(سبق زماني) قديم: أكثر زماناً/ قدم: عدم كون الشيء مسبوقاً بالعدم في زمان اين دو وصف در معناي عرفي نسبي هستند. قديم وحادث اصطلاحي: حدوث: مسبوقيّة‌الشيء بالعدم( اعم از عدم مجامع و عدم مقابل) قدم : عدم مسبوقية الشيء بالعدم.</vt:lpstr>
      <vt:lpstr>اقسام قدم وحدوث: 1/قدم وحدوث زماني 2/قدم وحدوث ذاتي(علّي)  3/قدم  وحدوث دهري</vt:lpstr>
      <vt:lpstr>ارائه PowerPoint</vt:lpstr>
      <vt:lpstr>3/حدوث دهري: مسبوقيّة وجود مرتبة من مراتب الوجود بعدمه المتقرّر في مرتبة هي فوقها قدم دهري: عدم مسبوقيّة وجود مرتبة من مراتب الوجود بعدمه المتقرّر في مرتبة هي فوقها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aref</dc:creator>
  <cp:lastModifiedBy>hamid</cp:lastModifiedBy>
  <cp:revision>26</cp:revision>
  <dcterms:created xsi:type="dcterms:W3CDTF">2010-10-10T02:29:47Z</dcterms:created>
  <dcterms:modified xsi:type="dcterms:W3CDTF">2011-10-17T20:18:36Z</dcterms:modified>
</cp:coreProperties>
</file>