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94" r:id="rId2"/>
    <p:sldId id="293" r:id="rId3"/>
    <p:sldId id="288" r:id="rId4"/>
    <p:sldId id="289" r:id="rId5"/>
    <p:sldId id="290" r:id="rId6"/>
    <p:sldId id="291" r:id="rId7"/>
    <p:sldId id="292" r:id="rId8"/>
    <p:sldId id="256" r:id="rId9"/>
    <p:sldId id="257" r:id="rId10"/>
    <p:sldId id="271" r:id="rId11"/>
    <p:sldId id="272" r:id="rId12"/>
    <p:sldId id="273" r:id="rId13"/>
    <p:sldId id="259" r:id="rId14"/>
    <p:sldId id="260" r:id="rId15"/>
    <p:sldId id="263" r:id="rId16"/>
    <p:sldId id="264" r:id="rId17"/>
    <p:sldId id="265" r:id="rId18"/>
    <p:sldId id="274" r:id="rId19"/>
    <p:sldId id="258" r:id="rId20"/>
    <p:sldId id="275" r:id="rId21"/>
    <p:sldId id="276" r:id="rId22"/>
    <p:sldId id="277" r:id="rId23"/>
    <p:sldId id="278" r:id="rId24"/>
    <p:sldId id="280" r:id="rId25"/>
    <p:sldId id="279" r:id="rId26"/>
    <p:sldId id="283" r:id="rId27"/>
    <p:sldId id="282" r:id="rId28"/>
    <p:sldId id="285" r:id="rId29"/>
    <p:sldId id="284" r:id="rId30"/>
    <p:sldId id="281" r:id="rId31"/>
    <p:sldId id="286" r:id="rId32"/>
    <p:sldId id="28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3" d="100"/>
          <a:sy n="113" d="100"/>
        </p:scale>
        <p:origin x="4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7718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1939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4689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38667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52002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806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2401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35332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62397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13610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03596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13203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26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11/16/2014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88546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0563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95395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11/16/2014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530287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249" y="76200"/>
            <a:ext cx="8676217" cy="6654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6546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775" y="203200"/>
            <a:ext cx="10364451" cy="541867"/>
          </a:xfrm>
        </p:spPr>
        <p:txBody>
          <a:bodyPr>
            <a:normAutofit/>
          </a:bodyPr>
          <a:lstStyle/>
          <a:p>
            <a:pPr algn="r"/>
            <a:r>
              <a:rPr lang="fa-IR" sz="2000" dirty="0" smtClean="0">
                <a:cs typeface="B Titr" panose="00000700000000000000" pitchFamily="2" charset="-78"/>
              </a:rPr>
              <a:t>شلوار با دوبل دم پا</a:t>
            </a:r>
            <a:endParaRPr lang="en-US" sz="2000" dirty="0">
              <a:cs typeface="B Titr" panose="00000700000000000000" pitchFamily="2" charset="-78"/>
            </a:endParaRPr>
          </a:p>
        </p:txBody>
      </p:sp>
    </p:spTree>
    <p:extLst>
      <p:ext uri="{BB962C8B-B14F-4D97-AF65-F5344CB8AC3E}">
        <p14:creationId xmlns:p14="http://schemas.microsoft.com/office/powerpoint/2010/main" val="24563782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14067" y="558800"/>
            <a:ext cx="5096933" cy="5539978"/>
          </a:xfrm>
          <a:prstGeom prst="rect">
            <a:avLst/>
          </a:prstGeom>
          <a:noFill/>
        </p:spPr>
        <p:txBody>
          <a:bodyPr wrap="square" rtlCol="0">
            <a:spAutoFit/>
          </a:bodyPr>
          <a:lstStyle/>
          <a:p>
            <a:pPr algn="r">
              <a:lnSpc>
                <a:spcPct val="150000"/>
              </a:lnSpc>
            </a:pPr>
            <a:r>
              <a:rPr lang="fa-IR" sz="2000" dirty="0">
                <a:cs typeface="B Titr" panose="00000700000000000000" pitchFamily="2" charset="-78"/>
              </a:rPr>
              <a:t>شلواردمپا گشادوفاق کوتاه</a:t>
            </a:r>
            <a:r>
              <a:rPr lang="fa-IR" sz="2000" dirty="0">
                <a:cs typeface="B Nazanin" panose="00000400000000000000" pitchFamily="2" charset="-78"/>
              </a:rPr>
              <a:t/>
            </a:r>
            <a:br>
              <a:rPr lang="fa-IR" sz="2000" dirty="0">
                <a:cs typeface="B Nazanin" panose="00000400000000000000" pitchFamily="2" charset="-78"/>
              </a:rPr>
            </a:br>
            <a:r>
              <a:rPr lang="fa-IR" dirty="0">
                <a:cs typeface="B Nazanin" panose="00000400000000000000" pitchFamily="2" charset="-78"/>
              </a:rPr>
              <a:t>اطراف الگوی اساس شلوار اصلاح شده را رولت نمائید.</a:t>
            </a:r>
            <a:r>
              <a:rPr lang="en-US" dirty="0">
                <a:cs typeface="B Nazanin" panose="00000400000000000000" pitchFamily="2" charset="-78"/>
              </a:rPr>
              <a:t/>
            </a:r>
            <a:br>
              <a:rPr lang="en-US" dirty="0">
                <a:cs typeface="B Nazanin" panose="00000400000000000000" pitchFamily="2" charset="-78"/>
              </a:rPr>
            </a:br>
            <a:r>
              <a:rPr lang="fa-IR" dirty="0">
                <a:cs typeface="B Nazanin" panose="00000400000000000000" pitchFamily="2" charset="-78"/>
              </a:rPr>
              <a:t>در اینجا شما با 3 روش گشاد کردن دمپا آشنا می­شوید.</a:t>
            </a:r>
            <a:r>
              <a:rPr lang="en-US" dirty="0">
                <a:cs typeface="B Nazanin" panose="00000400000000000000" pitchFamily="2" charset="-78"/>
              </a:rPr>
              <a:t/>
            </a:r>
            <a:br>
              <a:rPr lang="en-US" dirty="0">
                <a:cs typeface="B Nazanin" panose="00000400000000000000" pitchFamily="2" charset="-78"/>
              </a:rPr>
            </a:br>
            <a:r>
              <a:rPr lang="fa-IR" dirty="0">
                <a:cs typeface="B Titr" panose="00000700000000000000" pitchFamily="2" charset="-78"/>
              </a:rPr>
              <a:t>روش اول: </a:t>
            </a:r>
            <a:r>
              <a:rPr lang="fa-IR" dirty="0">
                <a:cs typeface="B Nazanin" panose="00000400000000000000" pitchFamily="2" charset="-78"/>
              </a:rPr>
              <a:t>در قسمت زانو، می­توانید شلوار را تنگ­تر نمائید. مقدار تنگ کردن 0 تا 5/1 سانتی­متر است و دمپای شلوار را به اندازه دلخواه 2 الی 5 سانتی­متر اوزمان داده و به خط زانو به صفر برسانید. مقدار کوتاه کردن فاق را از خط کمر پایین بیائید.(دلخواه)</a:t>
            </a:r>
            <a:r>
              <a:rPr lang="en-US" dirty="0">
                <a:cs typeface="B Nazanin" panose="00000400000000000000" pitchFamily="2" charset="-78"/>
              </a:rPr>
              <a:t/>
            </a:r>
            <a:br>
              <a:rPr lang="en-US" dirty="0">
                <a:cs typeface="B Nazanin" panose="00000400000000000000" pitchFamily="2" charset="-78"/>
              </a:rPr>
            </a:br>
            <a:r>
              <a:rPr lang="fa-IR" dirty="0">
                <a:cs typeface="B Titr" panose="00000700000000000000" pitchFamily="2" charset="-78"/>
              </a:rPr>
              <a:t>روش دوم: </a:t>
            </a:r>
            <a:r>
              <a:rPr lang="fa-IR" dirty="0">
                <a:cs typeface="B Nazanin" panose="00000400000000000000" pitchFamily="2" charset="-78"/>
              </a:rPr>
              <a:t>از خط زانو مانند شکل برشهایی را به سمت پایین شلوار انجام داده و برش داده و مقدار اوزمان دلخواه را بدهید.</a:t>
            </a:r>
            <a:r>
              <a:rPr lang="en-US" dirty="0">
                <a:cs typeface="B Nazanin" panose="00000400000000000000" pitchFamily="2" charset="-78"/>
              </a:rPr>
              <a:t/>
            </a:r>
            <a:br>
              <a:rPr lang="en-US" dirty="0">
                <a:cs typeface="B Nazanin" panose="00000400000000000000" pitchFamily="2" charset="-78"/>
              </a:rPr>
            </a:br>
            <a:r>
              <a:rPr lang="fa-IR" dirty="0">
                <a:cs typeface="B Nazanin" panose="00000400000000000000" pitchFamily="2" charset="-78"/>
              </a:rPr>
              <a:t>قسمت پشت را مانند جلو برش داده و اوزمان دهید.</a:t>
            </a:r>
            <a:r>
              <a:rPr lang="en-US" dirty="0">
                <a:cs typeface="B Nazanin" panose="00000400000000000000" pitchFamily="2" charset="-78"/>
              </a:rPr>
              <a:t/>
            </a:r>
            <a:br>
              <a:rPr lang="en-US" dirty="0">
                <a:cs typeface="B Nazanin" panose="00000400000000000000" pitchFamily="2" charset="-78"/>
              </a:rPr>
            </a:br>
            <a:r>
              <a:rPr lang="fa-IR" dirty="0">
                <a:cs typeface="B Titr" panose="00000700000000000000" pitchFamily="2" charset="-78"/>
              </a:rPr>
              <a:t>روش سوم: </a:t>
            </a:r>
            <a:r>
              <a:rPr lang="fa-IR" dirty="0">
                <a:cs typeface="B Nazanin" panose="00000400000000000000" pitchFamily="2" charset="-78"/>
              </a:rPr>
              <a:t>اگر گشادی بیشتر در پای شلوار نیاز باشد می­توانید از این روش استفاده نمائید. قسمت پشت را مانند جلو برش داده و اوزمان دهید.</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412" y="558800"/>
            <a:ext cx="6488388" cy="5342467"/>
          </a:xfrm>
          <a:prstGeom prst="rect">
            <a:avLst/>
          </a:prstGeom>
        </p:spPr>
      </p:pic>
    </p:spTree>
    <p:extLst>
      <p:ext uri="{BB962C8B-B14F-4D97-AF65-F5344CB8AC3E}">
        <p14:creationId xmlns:p14="http://schemas.microsoft.com/office/powerpoint/2010/main" val="30950887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923" y="604407"/>
            <a:ext cx="9100609" cy="5343041"/>
          </a:xfrm>
          <a:prstGeom prst="rect">
            <a:avLst/>
          </a:prstGeom>
        </p:spPr>
      </p:pic>
    </p:spTree>
    <p:extLst>
      <p:ext uri="{BB962C8B-B14F-4D97-AF65-F5344CB8AC3E}">
        <p14:creationId xmlns:p14="http://schemas.microsoft.com/office/powerpoint/2010/main" val="7748521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3068" y="220134"/>
            <a:ext cx="6874932" cy="2565399"/>
          </a:xfrm>
        </p:spPr>
        <p:txBody>
          <a:bodyPr>
            <a:normAutofit/>
          </a:bodyPr>
          <a:lstStyle/>
          <a:p>
            <a:pPr marL="0" indent="0" algn="r" rtl="1">
              <a:buNone/>
            </a:pPr>
            <a:r>
              <a:rPr lang="en-US" b="1" dirty="0" smtClean="0">
                <a:cs typeface="B Titr" panose="00000700000000000000" pitchFamily="2" charset="-78"/>
              </a:rPr>
              <a:t>   </a:t>
            </a:r>
            <a:r>
              <a:rPr lang="fa-IR" b="1" dirty="0" smtClean="0">
                <a:cs typeface="B Titr" panose="00000700000000000000" pitchFamily="2" charset="-78"/>
              </a:rPr>
              <a:t>شلوار </a:t>
            </a:r>
            <a:r>
              <a:rPr lang="fa-IR" b="1" dirty="0">
                <a:cs typeface="B Titr" panose="00000700000000000000" pitchFamily="2" charset="-78"/>
              </a:rPr>
              <a:t>ترکدار</a:t>
            </a:r>
            <a:endParaRPr lang="en-US" dirty="0">
              <a:cs typeface="B Titr" panose="00000700000000000000" pitchFamily="2" charset="-78"/>
            </a:endParaRPr>
          </a:p>
          <a:p>
            <a:pPr algn="r" rtl="1"/>
            <a:r>
              <a:rPr lang="fa-IR" dirty="0">
                <a:cs typeface="B Nazanin" panose="00000400000000000000" pitchFamily="2" charset="-78"/>
              </a:rPr>
              <a:t>اطراف الگوی اساس شلوار اصلاح شده را رولت نمائید.</a:t>
            </a:r>
            <a:endParaRPr lang="en-US" dirty="0">
              <a:cs typeface="B Nazanin" panose="00000400000000000000" pitchFamily="2" charset="-78"/>
            </a:endParaRPr>
          </a:p>
          <a:p>
            <a:pPr algn="r" rtl="1"/>
            <a:r>
              <a:rPr lang="fa-IR" dirty="0">
                <a:cs typeface="B Nazanin" panose="00000400000000000000" pitchFamily="2" charset="-78"/>
              </a:rPr>
              <a:t>این شلوار در قسمت کمر و باسن به بدن چسبیده و در پایین حالت کلوش دارد.</a:t>
            </a:r>
            <a:endParaRPr lang="en-US" dirty="0">
              <a:cs typeface="B Nazanin" panose="00000400000000000000" pitchFamily="2" charset="-78"/>
            </a:endParaRPr>
          </a:p>
          <a:p>
            <a:pPr algn="r" rtl="1"/>
            <a:r>
              <a:rPr lang="fa-IR" dirty="0">
                <a:cs typeface="B Nazanin" panose="00000400000000000000" pitchFamily="2" charset="-78"/>
              </a:rPr>
              <a:t>خط منحنی را از پهلو به خط اتو وصل کرده و ساسونها را به این خط منتقل نمائید.</a:t>
            </a:r>
            <a:endParaRPr lang="en-US" dirty="0">
              <a:cs typeface="B Nazanin" panose="00000400000000000000" pitchFamily="2" charset="-78"/>
            </a:endParaRPr>
          </a:p>
          <a:p>
            <a:pPr algn="r" rtl="1"/>
            <a:r>
              <a:rPr lang="fa-IR" dirty="0">
                <a:cs typeface="B Nazanin" panose="00000400000000000000" pitchFamily="2" charset="-78"/>
              </a:rPr>
              <a:t>مقدار اوزمان پایین شلوار دلخواه بوده که در این مدل 10 الی 12 سانتی­متر می­باشد.</a:t>
            </a:r>
            <a:endParaRPr lang="en-US" dirty="0">
              <a:cs typeface="B Nazanin" panose="00000400000000000000" pitchFamily="2" charset="-78"/>
            </a:endParaRPr>
          </a:p>
          <a:p>
            <a:pPr algn="r"/>
            <a:endParaRPr lang="en-US" dirty="0">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2720" y="2862578"/>
            <a:ext cx="6153679" cy="392768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337" y="389995"/>
            <a:ext cx="3395663" cy="4241867"/>
          </a:xfrm>
          <a:prstGeom prst="rect">
            <a:avLst/>
          </a:prstGeom>
        </p:spPr>
      </p:pic>
    </p:spTree>
    <p:extLst>
      <p:ext uri="{BB962C8B-B14F-4D97-AF65-F5344CB8AC3E}">
        <p14:creationId xmlns:p14="http://schemas.microsoft.com/office/powerpoint/2010/main" val="34709708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96200" y="770468"/>
            <a:ext cx="3581399" cy="5020732"/>
          </a:xfrm>
        </p:spPr>
        <p:txBody>
          <a:bodyPr/>
          <a:lstStyle/>
          <a:p>
            <a:pPr marL="0" indent="0" algn="r" rtl="1">
              <a:buNone/>
            </a:pPr>
            <a:r>
              <a:rPr lang="en-US" sz="1800" b="1" dirty="0" smtClean="0">
                <a:cs typeface="B Titr" panose="00000700000000000000" pitchFamily="2" charset="-78"/>
              </a:rPr>
              <a:t>   </a:t>
            </a:r>
            <a:r>
              <a:rPr lang="fa-IR" sz="1800" b="1" dirty="0" smtClean="0">
                <a:cs typeface="B Titr" panose="00000700000000000000" pitchFamily="2" charset="-78"/>
              </a:rPr>
              <a:t>شلوار برمودا(بالای زانو) با دوبل دمپا</a:t>
            </a:r>
            <a:endParaRPr lang="en-US" sz="1800" dirty="0" smtClean="0">
              <a:cs typeface="B Titr" panose="00000700000000000000" pitchFamily="2" charset="-78"/>
            </a:endParaRPr>
          </a:p>
          <a:p>
            <a:pPr marL="0" indent="0" algn="r" rtl="1">
              <a:buNone/>
            </a:pPr>
            <a:r>
              <a:rPr lang="en-US" dirty="0" smtClean="0"/>
              <a:t>   </a:t>
            </a:r>
            <a:r>
              <a:rPr lang="fa-IR" dirty="0" smtClean="0">
                <a:cs typeface="B Nazanin" panose="00000400000000000000" pitchFamily="2" charset="-78"/>
              </a:rPr>
              <a:t>اطراف الگوی اساس شلوار اصلاح شده را رولت نمایید</a:t>
            </a:r>
            <a:endParaRPr lang="en-US" dirty="0" smtClean="0">
              <a:cs typeface="B Nazanin" panose="00000400000000000000" pitchFamily="2" charset="-78"/>
            </a:endParaRPr>
          </a:p>
          <a:p>
            <a:pPr marL="0" indent="0" algn="r" rtl="1">
              <a:buNone/>
            </a:pPr>
            <a:r>
              <a:rPr lang="en-US" dirty="0" smtClean="0">
                <a:cs typeface="B Nazanin" panose="00000400000000000000" pitchFamily="2" charset="-78"/>
              </a:rPr>
              <a:t>   </a:t>
            </a:r>
            <a:r>
              <a:rPr lang="fa-IR" dirty="0" smtClean="0">
                <a:cs typeface="B Nazanin" panose="00000400000000000000" pitchFamily="2" charset="-78"/>
              </a:rPr>
              <a:t>و </a:t>
            </a:r>
            <a:r>
              <a:rPr lang="fa-IR" dirty="0">
                <a:cs typeface="B Nazanin" panose="00000400000000000000" pitchFamily="2" charset="-78"/>
              </a:rPr>
              <a:t>قد شلوار را 5 تا 10 سانتی­متر بالای زانو کوتاه کنید و دوبل دم­پای شلوار با اندازه­های داده شده­ی روی الگو رسم کنید.</a:t>
            </a:r>
            <a:endParaRPr lang="en-US" dirty="0">
              <a:cs typeface="B Nazanin" panose="00000400000000000000" pitchFamily="2" charset="-78"/>
            </a:endParaRPr>
          </a:p>
          <a:p>
            <a:pPr marL="0" indent="0" algn="r" rtl="1">
              <a:buNone/>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79" y="546775"/>
            <a:ext cx="6895423" cy="5468118"/>
          </a:xfrm>
          <a:prstGeom prst="rect">
            <a:avLst/>
          </a:prstGeom>
        </p:spPr>
      </p:pic>
    </p:spTree>
    <p:extLst>
      <p:ext uri="{BB962C8B-B14F-4D97-AF65-F5344CB8AC3E}">
        <p14:creationId xmlns:p14="http://schemas.microsoft.com/office/powerpoint/2010/main" val="23326088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31933" y="110068"/>
                <a:ext cx="6146800" cy="6747932"/>
              </a:xfrm>
            </p:spPr>
            <p:txBody>
              <a:bodyPr>
                <a:noAutofit/>
              </a:bodyPr>
              <a:lstStyle/>
              <a:p>
                <a:pPr marL="0" indent="0" algn="r" rtl="1">
                  <a:lnSpc>
                    <a:spcPct val="100000"/>
                  </a:lnSpc>
                  <a:buNone/>
                </a:pPr>
                <a:r>
                  <a:rPr lang="fa-IR" sz="1600" b="1" dirty="0" smtClean="0">
                    <a:cs typeface="B Titr" panose="00000700000000000000" pitchFamily="2" charset="-78"/>
                  </a:rPr>
                  <a:t>شلوار دمپا گربه­ای</a:t>
                </a:r>
                <a:endParaRPr lang="en-US" sz="1600" dirty="0">
                  <a:cs typeface="B Titr" panose="00000700000000000000" pitchFamily="2" charset="-78"/>
                </a:endParaRPr>
              </a:p>
              <a:p>
                <a:pPr marL="0" indent="0" algn="r" rtl="1">
                  <a:lnSpc>
                    <a:spcPct val="100000"/>
                  </a:lnSpc>
                  <a:buNone/>
                </a:pPr>
                <a:r>
                  <a:rPr lang="fa-IR" sz="1600" dirty="0">
                    <a:cs typeface="B Nazanin" panose="00000400000000000000" pitchFamily="2" charset="-78"/>
                  </a:rPr>
                  <a:t>این الگو مناسب پارچه­های کشی است.</a:t>
                </a:r>
                <a:endParaRPr lang="en-US" sz="1600" dirty="0">
                  <a:cs typeface="B Nazanin" panose="00000400000000000000" pitchFamily="2" charset="-78"/>
                </a:endParaRPr>
              </a:p>
              <a:p>
                <a:pPr marL="0" indent="0" algn="r" rtl="1">
                  <a:lnSpc>
                    <a:spcPct val="100000"/>
                  </a:lnSpc>
                  <a:buNone/>
                </a:pPr>
                <a:r>
                  <a:rPr lang="fa-IR" sz="1600" b="1" dirty="0">
                    <a:cs typeface="B Titr" panose="00000700000000000000" pitchFamily="2" charset="-78"/>
                  </a:rPr>
                  <a:t>جلو:</a:t>
                </a:r>
                <a:endParaRPr lang="en-US" sz="1600" dirty="0">
                  <a:cs typeface="B Titr" panose="00000700000000000000" pitchFamily="2" charset="-78"/>
                </a:endParaRPr>
              </a:p>
              <a:p>
                <a:pPr marL="0" indent="0" algn="r" rtl="1">
                  <a:lnSpc>
                    <a:spcPct val="100000"/>
                  </a:lnSpc>
                  <a:buNone/>
                </a:pPr>
                <a:r>
                  <a:rPr lang="fa-IR" sz="1600" dirty="0">
                    <a:cs typeface="B Nazanin" panose="00000400000000000000" pitchFamily="2" charset="-78"/>
                  </a:rPr>
                  <a:t> از نقطه­ی صفردو خط عمود به پایین و در عرض الگو رسم کنید.</a:t>
                </a:r>
                <a:endParaRPr lang="en-US" sz="1600" dirty="0">
                  <a:cs typeface="B Nazanin" panose="00000400000000000000" pitchFamily="2" charset="-78"/>
                </a:endParaRPr>
              </a:p>
              <a:p>
                <a:pPr marL="0" indent="0" algn="r" rtl="1">
                  <a:lnSpc>
                    <a:spcPct val="100000"/>
                  </a:lnSpc>
                  <a:buNone/>
                </a:pPr>
                <a:r>
                  <a:rPr lang="fa-IR" sz="1600" dirty="0">
                    <a:cs typeface="B Nazanin" panose="00000400000000000000" pitchFamily="2" charset="-78"/>
                  </a:rPr>
                  <a:t>0←1= برآمدگی باسن(بلندی فاق) – 1 سانتی­متر از نقطه 1 عمودی در عرض الگو رسم کنید.</a:t>
                </a:r>
                <a:endParaRPr lang="en-US" sz="1600" dirty="0">
                  <a:cs typeface="B Nazanin" panose="00000400000000000000" pitchFamily="2" charset="-78"/>
                </a:endParaRPr>
              </a:p>
              <a:p>
                <a:pPr marL="0" indent="0" algn="r" rtl="1">
                  <a:lnSpc>
                    <a:spcPct val="100000"/>
                  </a:lnSpc>
                  <a:buNone/>
                </a:pPr>
                <a:r>
                  <a:rPr lang="fa-IR" sz="1600" dirty="0">
                    <a:cs typeface="B Nazanin" panose="00000400000000000000" pitchFamily="2" charset="-78"/>
                  </a:rPr>
                  <a:t>0←2= قد شلوار از نقطه 2 خطی در </a:t>
                </a:r>
                <a:r>
                  <a:rPr lang="fa-IR" sz="1600" dirty="0" smtClean="0">
                    <a:cs typeface="B Nazanin" panose="00000400000000000000" pitchFamily="2" charset="-78"/>
                  </a:rPr>
                  <a:t>عرض الگو رسم کنید.</a:t>
                </a:r>
                <a:endParaRPr lang="en-US" sz="1600" dirty="0">
                  <a:cs typeface="B Nazanin" panose="00000400000000000000" pitchFamily="2" charset="-78"/>
                </a:endParaRPr>
              </a:p>
              <a:p>
                <a:pPr marL="0" indent="0" algn="r" rtl="1">
                  <a:lnSpc>
                    <a:spcPct val="100000"/>
                  </a:lnSpc>
                  <a:buNone/>
                </a:pPr>
                <a:r>
                  <a:rPr lang="fa-IR" sz="1600" dirty="0" smtClean="0">
                    <a:cs typeface="B Nazanin" panose="00000400000000000000" pitchFamily="2" charset="-78"/>
                  </a:rPr>
                  <a:t>1←</a:t>
                </a:r>
                <a:r>
                  <a:rPr lang="fa-IR" sz="1600" dirty="0">
                    <a:cs typeface="B Nazanin" panose="00000400000000000000" pitchFamily="2" charset="-78"/>
                  </a:rPr>
                  <a:t>3= </a:t>
                </a: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oMath>
                </a14:m>
                <a:r>
                  <a:rPr lang="fa-IR" sz="1600" dirty="0">
                    <a:cs typeface="B Nazanin" panose="00000400000000000000" pitchFamily="2" charset="-78"/>
                  </a:rPr>
                  <a:t> اندازه خط(1-2) از نقطه 3 در عرض الگو عمودی رسم کنید.</a:t>
                </a:r>
                <a:endParaRPr lang="en-US" sz="1600" dirty="0">
                  <a:cs typeface="B Nazanin" panose="00000400000000000000" pitchFamily="2" charset="-78"/>
                </a:endParaRPr>
              </a:p>
              <a:p>
                <a:pPr marL="0" indent="0" algn="r" rtl="1">
                  <a:lnSpc>
                    <a:spcPct val="100000"/>
                  </a:lnSpc>
                  <a:buNone/>
                </a:pPr>
                <a:r>
                  <a:rPr lang="fa-IR" sz="1600" dirty="0">
                    <a:cs typeface="B Nazanin" panose="00000400000000000000" pitchFamily="2" charset="-78"/>
                  </a:rPr>
                  <a:t>1←4= </a:t>
                </a: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4</m:t>
                        </m:r>
                      </m:den>
                    </m:f>
                  </m:oMath>
                </a14:m>
                <a:r>
                  <a:rPr lang="fa-IR" sz="1600" dirty="0">
                    <a:cs typeface="B Nazanin" panose="00000400000000000000" pitchFamily="2" charset="-78"/>
                  </a:rPr>
                  <a:t> دور باسن -2 سانتی­متر، از نقطه 4 خطی به نقطه 5 وصل کنید.</a:t>
                </a:r>
                <a:endParaRPr lang="en-US" sz="1600" dirty="0">
                  <a:cs typeface="B Nazanin" panose="00000400000000000000" pitchFamily="2" charset="-78"/>
                </a:endParaRPr>
              </a:p>
              <a:p>
                <a:pPr marL="0" indent="0" algn="r" rtl="1">
                  <a:lnSpc>
                    <a:spcPct val="100000"/>
                  </a:lnSpc>
                  <a:buNone/>
                </a:pPr>
                <a:r>
                  <a:rPr lang="fa-IR" sz="1600" dirty="0">
                    <a:cs typeface="B Nazanin" panose="00000400000000000000" pitchFamily="2" charset="-78"/>
                  </a:rPr>
                  <a:t>5←6= 1 سانتی­متر</a:t>
                </a:r>
                <a:endParaRPr lang="en-US" sz="1600" dirty="0">
                  <a:cs typeface="B Nazanin" panose="00000400000000000000" pitchFamily="2" charset="-78"/>
                </a:endParaRPr>
              </a:p>
              <a:p>
                <a:pPr marL="0" indent="0" algn="r" rtl="1">
                  <a:lnSpc>
                    <a:spcPct val="100000"/>
                  </a:lnSpc>
                  <a:buNone/>
                </a:pPr>
                <a:r>
                  <a:rPr lang="fa-IR" sz="1600" dirty="0">
                    <a:cs typeface="B Nazanin" panose="00000400000000000000" pitchFamily="2" charset="-78"/>
                  </a:rPr>
                  <a:t>4←7= </a:t>
                </a: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4</m:t>
                        </m:r>
                      </m:den>
                    </m:f>
                  </m:oMath>
                </a14:m>
                <a:r>
                  <a:rPr lang="fa-IR" sz="1600" dirty="0">
                    <a:cs typeface="B Nazanin" panose="00000400000000000000" pitchFamily="2" charset="-78"/>
                  </a:rPr>
                  <a:t> اندازه 4←5</a:t>
                </a:r>
                <a:endParaRPr lang="en-US" sz="1600" dirty="0">
                  <a:cs typeface="B Nazanin" panose="00000400000000000000" pitchFamily="2" charset="-78"/>
                </a:endParaRPr>
              </a:p>
              <a:p>
                <a:pPr marL="0" indent="0" algn="r" rtl="1">
                  <a:lnSpc>
                    <a:spcPct val="100000"/>
                  </a:lnSpc>
                  <a:buNone/>
                </a:pPr>
                <a:r>
                  <a:rPr lang="fa-IR" sz="1600" dirty="0">
                    <a:cs typeface="B Nazanin" panose="00000400000000000000" pitchFamily="2" charset="-78"/>
                  </a:rPr>
                  <a:t>4←8= </a:t>
                </a: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6</m:t>
                        </m:r>
                      </m:den>
                    </m:f>
                  </m:oMath>
                </a14:m>
                <a:r>
                  <a:rPr lang="fa-IR" sz="1600" dirty="0">
                    <a:cs typeface="B Nazanin" panose="00000400000000000000" pitchFamily="2" charset="-78"/>
                  </a:rPr>
                  <a:t> اندازه(1←4)</a:t>
                </a:r>
                <a:endParaRPr lang="en-US" sz="1600" dirty="0">
                  <a:cs typeface="B Nazanin" panose="00000400000000000000" pitchFamily="2" charset="-78"/>
                </a:endParaRPr>
              </a:p>
              <a:p>
                <a:pPr marL="0" indent="0" algn="r" rtl="1">
                  <a:lnSpc>
                    <a:spcPct val="100000"/>
                  </a:lnSpc>
                  <a:buNone/>
                </a:pPr>
                <a:r>
                  <a:rPr lang="fa-IR" sz="1600" dirty="0">
                    <a:cs typeface="B Nazanin" panose="00000400000000000000" pitchFamily="2" charset="-78"/>
                  </a:rPr>
                  <a:t>نقطه 6 را به نقطه 7 را به نقطه 8 با خطی منحنی وصل کنید.</a:t>
                </a:r>
                <a:endParaRPr lang="en-US" sz="1600" dirty="0">
                  <a:cs typeface="B Nazanin" panose="00000400000000000000" pitchFamily="2" charset="-78"/>
                </a:endParaRPr>
              </a:p>
              <a:p>
                <a:pPr marL="0" indent="0" algn="r" rtl="1">
                  <a:lnSpc>
                    <a:spcPct val="100000"/>
                  </a:lnSpc>
                  <a:buNone/>
                </a:pPr>
                <a:r>
                  <a:rPr lang="fa-IR" sz="1600" dirty="0">
                    <a:cs typeface="B Nazanin" panose="00000400000000000000" pitchFamily="2" charset="-78"/>
                  </a:rPr>
                  <a:t>نیمساز نقطه 4 باتوجه به سایز25/2 الی5/2 می­باشد.</a:t>
                </a:r>
                <a:endParaRPr lang="en-US" sz="1600" dirty="0">
                  <a:cs typeface="B Nazanin" panose="00000400000000000000" pitchFamily="2" charset="-78"/>
                </a:endParaRPr>
              </a:p>
              <a:p>
                <a:pPr marL="0" indent="0" algn="r" rtl="1">
                  <a:lnSpc>
                    <a:spcPct val="100000"/>
                  </a:lnSpc>
                  <a:buNone/>
                </a:pPr>
                <a:r>
                  <a:rPr lang="fa-IR" sz="1600" dirty="0">
                    <a:cs typeface="B Nazanin" panose="00000400000000000000" pitchFamily="2" charset="-78"/>
                  </a:rPr>
                  <a:t>2←9= </a:t>
                </a: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oMath>
                </a14:m>
                <a:r>
                  <a:rPr lang="fa-IR" sz="1600" dirty="0">
                    <a:cs typeface="B Nazanin" panose="00000400000000000000" pitchFamily="2" charset="-78"/>
                  </a:rPr>
                  <a:t> اندازه دور مچ پا -5/0 </a:t>
                </a:r>
                <a:r>
                  <a:rPr lang="fa-IR" sz="1600" dirty="0" smtClean="0">
                    <a:cs typeface="B Nazanin" panose="00000400000000000000" pitchFamily="2" charset="-78"/>
                  </a:rPr>
                  <a:t>سانتی­متر</a:t>
                </a:r>
              </a:p>
              <a:p>
                <a:pPr marL="0" indent="0" algn="r" rtl="1">
                  <a:lnSpc>
                    <a:spcPct val="100000"/>
                  </a:lnSpc>
                  <a:buNone/>
                </a:pPr>
                <a:r>
                  <a:rPr lang="fa-IR" sz="1600" dirty="0" smtClean="0">
                    <a:cs typeface="B Nazanin" panose="00000400000000000000" pitchFamily="2" charset="-78"/>
                  </a:rPr>
                  <a:t>3←10= </a:t>
                </a:r>
                <a14:m>
                  <m:oMath xmlns:m="http://schemas.openxmlformats.org/officeDocument/2006/math">
                    <m:f>
                      <m:fPr>
                        <m:ctrlPr>
                          <a:rPr lang="en-US" sz="1600" i="1">
                            <a:latin typeface="Cambria Math" panose="02040503050406030204" pitchFamily="18" charset="0"/>
                          </a:rPr>
                        </m:ctrlPr>
                      </m:fPr>
                      <m:num>
                        <m:r>
                          <a:rPr lang="fa-IR" sz="1600" b="0" i="1" smtClean="0">
                            <a:latin typeface="Cambria Math" panose="02040503050406030204" pitchFamily="18" charset="0"/>
                          </a:rPr>
                          <m:t>2</m:t>
                        </m:r>
                      </m:num>
                      <m:den>
                        <m:r>
                          <a:rPr lang="fa-IR" sz="1600" b="0" i="1" smtClean="0">
                            <a:latin typeface="Cambria Math" panose="02040503050406030204" pitchFamily="18" charset="0"/>
                          </a:rPr>
                          <m:t>3</m:t>
                        </m:r>
                      </m:den>
                    </m:f>
                  </m:oMath>
                </a14:m>
                <a:r>
                  <a:rPr lang="fa-IR" sz="1600" dirty="0">
                    <a:cs typeface="B Nazanin" panose="00000400000000000000" pitchFamily="2" charset="-78"/>
                  </a:rPr>
                  <a:t> اندازه </a:t>
                </a:r>
                <a:r>
                  <a:rPr lang="fa-IR" sz="1600" dirty="0" smtClean="0">
                    <a:cs typeface="B Nazanin" panose="00000400000000000000" pitchFamily="2" charset="-78"/>
                  </a:rPr>
                  <a:t>خط 1-4 منهای 0.5 سانتی متر</a:t>
                </a:r>
                <a:endParaRPr lang="en-US" sz="1600" dirty="0">
                  <a:cs typeface="B Nazanin" panose="00000400000000000000" pitchFamily="2" charset="-78"/>
                </a:endParaRPr>
              </a:p>
              <a:p>
                <a:pPr marL="0" indent="0" algn="r" rtl="1">
                  <a:lnSpc>
                    <a:spcPct val="100000"/>
                  </a:lnSpc>
                  <a:buNone/>
                </a:pPr>
                <a:r>
                  <a:rPr lang="fa-IR" sz="1600" dirty="0">
                    <a:cs typeface="B Nazanin" panose="00000400000000000000" pitchFamily="2" charset="-78"/>
                  </a:rPr>
                  <a:t>نقطه 9 را به 10 وصل کرده و نقطه 8 را به 10 با خطی منحنی رسم کنید.</a:t>
                </a:r>
                <a:endParaRPr lang="en-US" sz="1600" dirty="0">
                  <a:cs typeface="B Nazanin" panose="00000400000000000000" pitchFamily="2" charset="-78"/>
                </a:endParaRPr>
              </a:p>
              <a:p>
                <a:pPr marL="0" indent="0" algn="r" rtl="1">
                  <a:lnSpc>
                    <a:spcPct val="100000"/>
                  </a:lnSpc>
                  <a:buNone/>
                </a:pPr>
                <a:endParaRPr lang="en-US" sz="1800" dirty="0">
                  <a:cs typeface="B Nazanin" panose="00000400000000000000"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5731933" y="110068"/>
                <a:ext cx="6146800" cy="6747932"/>
              </a:xfrm>
              <a:blipFill rotWithShape="0">
                <a:blip r:embed="rId2"/>
                <a:stretch>
                  <a:fillRect t="-181" r="-595"/>
                </a:stretch>
              </a:blipFill>
            </p:spPr>
            <p:txBody>
              <a:bodyPr/>
              <a:lstStyle/>
              <a:p>
                <a:r>
                  <a:rPr lang="en-US">
                    <a:noFill/>
                  </a:rPr>
                  <a:t> </a:t>
                </a:r>
              </a:p>
            </p:txBody>
          </p:sp>
        </mc:Fallback>
      </mc:AlternateContent>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923" y="660400"/>
            <a:ext cx="4676222" cy="5892800"/>
          </a:xfrm>
          <a:prstGeom prst="rect">
            <a:avLst/>
          </a:prstGeom>
        </p:spPr>
      </p:pic>
    </p:spTree>
    <p:extLst>
      <p:ext uri="{BB962C8B-B14F-4D97-AF65-F5344CB8AC3E}">
        <p14:creationId xmlns:p14="http://schemas.microsoft.com/office/powerpoint/2010/main" val="41773488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620932" y="143934"/>
                <a:ext cx="5444067" cy="6358466"/>
              </a:xfrm>
            </p:spPr>
            <p:txBody>
              <a:bodyPr>
                <a:normAutofit/>
              </a:bodyPr>
              <a:lstStyle/>
              <a:p>
                <a:pPr marL="0" indent="0" algn="r" rtl="1">
                  <a:buNone/>
                </a:pPr>
                <a:r>
                  <a:rPr lang="en-US" b="1" dirty="0" smtClean="0">
                    <a:cs typeface="B Titr" panose="00000700000000000000" pitchFamily="2" charset="-78"/>
                  </a:rPr>
                  <a:t>    </a:t>
                </a:r>
                <a:r>
                  <a:rPr lang="fa-IR" sz="1900" b="1" dirty="0" smtClean="0">
                    <a:cs typeface="B Titr" panose="00000700000000000000" pitchFamily="2" charset="-78"/>
                  </a:rPr>
                  <a:t>پشت</a:t>
                </a:r>
                <a:r>
                  <a:rPr lang="fa-IR" sz="1900" b="1" dirty="0">
                    <a:cs typeface="B Titr" panose="00000700000000000000" pitchFamily="2" charset="-78"/>
                  </a:rPr>
                  <a:t>:</a:t>
                </a:r>
                <a:endParaRPr lang="en-US" sz="1900" dirty="0">
                  <a:cs typeface="B Titr" panose="00000700000000000000" pitchFamily="2" charset="-78"/>
                </a:endParaRPr>
              </a:p>
              <a:p>
                <a:pPr marL="0" indent="0" algn="r" rtl="1">
                  <a:buNone/>
                </a:pPr>
                <a:r>
                  <a:rPr lang="fa-IR" sz="1900" dirty="0">
                    <a:cs typeface="B Nazanin" panose="00000400000000000000" pitchFamily="2" charset="-78"/>
                  </a:rPr>
                  <a:t>5←11= 4 سانتی­متر</a:t>
                </a:r>
                <a:endParaRPr lang="en-US" sz="1900" dirty="0">
                  <a:cs typeface="B Nazanin" panose="00000400000000000000" pitchFamily="2" charset="-78"/>
                </a:endParaRPr>
              </a:p>
              <a:p>
                <a:pPr marL="0" indent="0" algn="r" rtl="1">
                  <a:buNone/>
                </a:pPr>
                <a:r>
                  <a:rPr lang="fa-IR" sz="1900" dirty="0">
                    <a:cs typeface="B Nazanin" panose="00000400000000000000" pitchFamily="2" charset="-78"/>
                  </a:rPr>
                  <a:t>11←12= 3 الی 4 سانتی­متر نقطه 12 را به نقطه صفر وصل کنید.</a:t>
                </a:r>
                <a:endParaRPr lang="en-US" sz="1900" dirty="0">
                  <a:cs typeface="B Nazanin" panose="00000400000000000000" pitchFamily="2" charset="-78"/>
                </a:endParaRPr>
              </a:p>
              <a:p>
                <a:pPr marL="0" indent="0" algn="r" rtl="1">
                  <a:buNone/>
                </a:pPr>
                <a:r>
                  <a:rPr lang="fa-IR" sz="1900" dirty="0">
                    <a:cs typeface="B Nazanin" panose="00000400000000000000" pitchFamily="2" charset="-78"/>
                  </a:rPr>
                  <a:t>4←13= </a:t>
                </a:r>
                <a14:m>
                  <m:oMath xmlns:m="http://schemas.openxmlformats.org/officeDocument/2006/math">
                    <m:f>
                      <m:fPr>
                        <m:ctrlPr>
                          <a:rPr lang="en-US" sz="1900" i="1">
                            <a:latin typeface="Cambria Math" panose="02040503050406030204" pitchFamily="18" charset="0"/>
                          </a:rPr>
                        </m:ctrlPr>
                      </m:fPr>
                      <m:num>
                        <m:r>
                          <a:rPr lang="en-US" sz="1900" i="1">
                            <a:latin typeface="Cambria Math" panose="02040503050406030204" pitchFamily="18" charset="0"/>
                          </a:rPr>
                          <m:t>1</m:t>
                        </m:r>
                      </m:num>
                      <m:den>
                        <m:r>
                          <a:rPr lang="en-US" sz="1900" i="1">
                            <a:latin typeface="Cambria Math" panose="02040503050406030204" pitchFamily="18" charset="0"/>
                          </a:rPr>
                          <m:t>3</m:t>
                        </m:r>
                      </m:den>
                    </m:f>
                  </m:oMath>
                </a14:m>
                <a:r>
                  <a:rPr lang="fa-IR" sz="1900" dirty="0">
                    <a:cs typeface="B Nazanin" panose="00000400000000000000" pitchFamily="2" charset="-78"/>
                  </a:rPr>
                  <a:t> اندازه (4←5)</a:t>
                </a:r>
                <a:endParaRPr lang="en-US" sz="1900" dirty="0">
                  <a:cs typeface="B Nazanin" panose="00000400000000000000" pitchFamily="2" charset="-78"/>
                </a:endParaRPr>
              </a:p>
              <a:p>
                <a:pPr marL="0" indent="0" algn="r" rtl="1">
                  <a:buNone/>
                </a:pPr>
                <a:r>
                  <a:rPr lang="fa-IR" sz="1900" dirty="0">
                    <a:cs typeface="B Nazanin" panose="00000400000000000000" pitchFamily="2" charset="-78"/>
                  </a:rPr>
                  <a:t>8←14= </a:t>
                </a:r>
                <a14:m>
                  <m:oMath xmlns:m="http://schemas.openxmlformats.org/officeDocument/2006/math">
                    <m:f>
                      <m:fPr>
                        <m:ctrlPr>
                          <a:rPr lang="en-US" sz="1900" i="1">
                            <a:latin typeface="Cambria Math" panose="02040503050406030204" pitchFamily="18" charset="0"/>
                          </a:rPr>
                        </m:ctrlPr>
                      </m:fPr>
                      <m:num>
                        <m:r>
                          <a:rPr lang="en-US" sz="1900" i="1">
                            <a:latin typeface="Cambria Math" panose="02040503050406030204" pitchFamily="18" charset="0"/>
                          </a:rPr>
                          <m:t>1</m:t>
                        </m:r>
                      </m:num>
                      <m:den>
                        <m:r>
                          <a:rPr lang="en-US" sz="1900" i="1">
                            <a:latin typeface="Cambria Math" panose="02040503050406030204" pitchFamily="18" charset="0"/>
                          </a:rPr>
                          <m:t>5</m:t>
                        </m:r>
                      </m:den>
                    </m:f>
                  </m:oMath>
                </a14:m>
                <a:r>
                  <a:rPr lang="fa-IR" sz="1900" dirty="0">
                    <a:cs typeface="B Nazanin" panose="00000400000000000000" pitchFamily="2" charset="-78"/>
                  </a:rPr>
                  <a:t> اندازه (1←4)</a:t>
                </a:r>
                <a:endParaRPr lang="en-US" sz="1900" dirty="0">
                  <a:cs typeface="B Nazanin" panose="00000400000000000000" pitchFamily="2" charset="-78"/>
                </a:endParaRPr>
              </a:p>
              <a:p>
                <a:pPr marL="0" indent="0" algn="r" rtl="1">
                  <a:buNone/>
                </a:pPr>
                <a:r>
                  <a:rPr lang="fa-IR" sz="1900" dirty="0">
                    <a:cs typeface="B Nazanin" panose="00000400000000000000" pitchFamily="2" charset="-78"/>
                  </a:rPr>
                  <a:t>نقطه 12 را به نقطه 13 و 13 را به نقطه 14 با خطی منحنی وصل کنید. نیمساز نقطه 4 باتوجه به سایز 75/3 الی 4 سانتی­متر است.</a:t>
                </a:r>
                <a:endParaRPr lang="en-US" sz="1900" dirty="0">
                  <a:cs typeface="B Nazanin" panose="00000400000000000000" pitchFamily="2" charset="-78"/>
                </a:endParaRPr>
              </a:p>
              <a:p>
                <a:pPr marL="0" indent="0" algn="r" rtl="1">
                  <a:buNone/>
                </a:pPr>
                <a:r>
                  <a:rPr lang="fa-IR" sz="1900" dirty="0">
                    <a:cs typeface="B Nazanin" panose="00000400000000000000" pitchFamily="2" charset="-78"/>
                  </a:rPr>
                  <a:t>9←5= 2 سانتی­متر</a:t>
                </a:r>
                <a:endParaRPr lang="en-US" sz="1900" dirty="0">
                  <a:cs typeface="B Nazanin" panose="00000400000000000000" pitchFamily="2" charset="-78"/>
                </a:endParaRPr>
              </a:p>
              <a:p>
                <a:pPr marL="0" indent="0" algn="r" rtl="1">
                  <a:buNone/>
                </a:pPr>
                <a:r>
                  <a:rPr lang="fa-IR" sz="1900" dirty="0">
                    <a:cs typeface="B Nazanin" panose="00000400000000000000" pitchFamily="2" charset="-78"/>
                  </a:rPr>
                  <a:t>10←16= 3 سانتی­متر </a:t>
                </a:r>
                <a:endParaRPr lang="en-US" sz="1900" dirty="0">
                  <a:cs typeface="B Nazanin" panose="00000400000000000000" pitchFamily="2" charset="-78"/>
                </a:endParaRPr>
              </a:p>
              <a:p>
                <a:pPr marL="0" indent="0" algn="r" rtl="1">
                  <a:buNone/>
                </a:pPr>
                <a:r>
                  <a:rPr lang="fa-IR" sz="1900" dirty="0">
                    <a:cs typeface="B Nazanin" panose="00000400000000000000" pitchFamily="2" charset="-78"/>
                  </a:rPr>
                  <a:t>خط داخلی پا را مانند شکل رسم کنید.</a:t>
                </a:r>
                <a:endParaRPr lang="en-US" sz="1900" dirty="0">
                  <a:cs typeface="B Nazanin" panose="00000400000000000000" pitchFamily="2" charset="-78"/>
                </a:endParaRPr>
              </a:p>
              <a:p>
                <a:pPr marL="0" indent="0" algn="r" rtl="1">
                  <a:buNone/>
                </a:pPr>
                <a:r>
                  <a:rPr lang="fa-IR" sz="1900" dirty="0">
                    <a:cs typeface="B Nazanin" panose="00000400000000000000" pitchFamily="2" charset="-78"/>
                  </a:rPr>
                  <a:t>سجاف را در ناحیه کمر و دم پای شلوار 2 الی 5/2 سانتی­متر درنظر بگیرید.</a:t>
                </a:r>
                <a:endParaRPr lang="en-US" sz="1900" dirty="0">
                  <a:cs typeface="B Nazanin" panose="00000400000000000000" pitchFamily="2" charset="-78"/>
                </a:endParaRPr>
              </a:p>
              <a:p>
                <a:pPr marL="0" indent="0" algn="r" rtl="1">
                  <a:buNone/>
                </a:pPr>
                <a:r>
                  <a:rPr lang="fa-IR" sz="1900" dirty="0">
                    <a:cs typeface="B Nazanin" panose="00000400000000000000" pitchFamily="2" charset="-78"/>
                  </a:rPr>
                  <a:t>و درز داخل پا در دمپای شلوار را 4 الی5 سانتی­متر ندوزید، این کار باعث می­شود که شلوار راحت­تر پوشیده شود.</a:t>
                </a:r>
                <a:endParaRPr lang="en-US" sz="1900" dirty="0">
                  <a:cs typeface="B Nazanin" panose="00000400000000000000"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620932" y="143934"/>
                <a:ext cx="5444067" cy="6358466"/>
              </a:xfrm>
              <a:blipFill rotWithShape="0">
                <a:blip r:embed="rId2"/>
                <a:stretch>
                  <a:fillRect l="-1792" t="-384" r="-1232"/>
                </a:stretch>
              </a:blipFill>
            </p:spPr>
            <p:txBody>
              <a:bodyPr/>
              <a:lstStyle/>
              <a:p>
                <a:r>
                  <a:rPr lang="en-US">
                    <a:noFill/>
                  </a:rPr>
                  <a:t> </a:t>
                </a:r>
              </a:p>
            </p:txBody>
          </p:sp>
        </mc:Fallback>
      </mc:AlternateContent>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446" y="211666"/>
            <a:ext cx="4033539" cy="6392334"/>
          </a:xfrm>
          <a:prstGeom prst="rect">
            <a:avLst/>
          </a:prstGeom>
        </p:spPr>
      </p:pic>
    </p:spTree>
    <p:extLst>
      <p:ext uri="{BB962C8B-B14F-4D97-AF65-F5344CB8AC3E}">
        <p14:creationId xmlns:p14="http://schemas.microsoft.com/office/powerpoint/2010/main" val="28453068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8532" y="524934"/>
            <a:ext cx="4809067" cy="5266266"/>
          </a:xfrm>
        </p:spPr>
        <p:txBody>
          <a:bodyPr>
            <a:normAutofit/>
          </a:bodyPr>
          <a:lstStyle/>
          <a:p>
            <a:pPr algn="r" rtl="1"/>
            <a:r>
              <a:rPr lang="fa-IR" sz="1800" b="1" dirty="0">
                <a:cs typeface="B Titr" panose="00000700000000000000" pitchFamily="2" charset="-78"/>
              </a:rPr>
              <a:t>شلوار پیش­سینه­دار یا (اورال) با جیب اریب(آمریکایی)</a:t>
            </a:r>
            <a:endParaRPr lang="en-US" sz="1800" dirty="0">
              <a:cs typeface="B Titr" panose="00000700000000000000" pitchFamily="2" charset="-78"/>
            </a:endParaRPr>
          </a:p>
          <a:p>
            <a:pPr algn="r" rtl="1">
              <a:lnSpc>
                <a:spcPct val="150000"/>
              </a:lnSpc>
            </a:pPr>
            <a:r>
              <a:rPr lang="fa-IR" sz="1800" dirty="0">
                <a:cs typeface="B Nazanin" panose="00000400000000000000" pitchFamily="2" charset="-78"/>
              </a:rPr>
              <a:t>این مدل لباس یکسره پیش­سینه­دار برای دختران نوجوان مناسب است.</a:t>
            </a:r>
            <a:endParaRPr lang="en-US" sz="1800" dirty="0">
              <a:cs typeface="B Nazanin" panose="00000400000000000000" pitchFamily="2" charset="-78"/>
            </a:endParaRPr>
          </a:p>
          <a:p>
            <a:pPr algn="r" rtl="1">
              <a:lnSpc>
                <a:spcPct val="150000"/>
              </a:lnSpc>
            </a:pPr>
            <a:r>
              <a:rPr lang="fa-IR" sz="1800" dirty="0">
                <a:cs typeface="B Nazanin" panose="00000400000000000000" pitchFamily="2" charset="-78"/>
              </a:rPr>
              <a:t>الگوی اساس شلوار و بالاتنه و جلو و پشت که ساسون سرشانه به خط پهلو یا حلقه آستین منتقل شده را رولت نمائید.</a:t>
            </a:r>
            <a:endParaRPr lang="en-US" sz="1800" dirty="0">
              <a:cs typeface="B Nazanin" panose="00000400000000000000" pitchFamily="2" charset="-78"/>
            </a:endParaRPr>
          </a:p>
          <a:p>
            <a:pPr algn="r" rtl="1">
              <a:lnSpc>
                <a:spcPct val="150000"/>
              </a:lnSpc>
            </a:pPr>
            <a:r>
              <a:rPr lang="fa-IR" sz="1800" dirty="0">
                <a:cs typeface="B Nazanin" panose="00000400000000000000" pitchFamily="2" charset="-78"/>
              </a:rPr>
              <a:t>خط فاق را 1 تا 2 سانتی­متر پایین آمده و 5/0 تا 1 سانتی­متر گشاد کنید و دمپای شلوار را 1 تا 2 سانتی­متر گشاد کرده و با خطی ملایم به فاق متصل نمائید.</a:t>
            </a:r>
            <a:endParaRPr lang="en-US" sz="1800" dirty="0">
              <a:cs typeface="B Nazanin" panose="00000400000000000000" pitchFamily="2" charset="-78"/>
            </a:endParaRPr>
          </a:p>
          <a:p>
            <a:pPr algn="r" rtl="1">
              <a:lnSpc>
                <a:spcPct val="150000"/>
              </a:lnSpc>
            </a:pPr>
            <a:r>
              <a:rPr lang="fa-IR" sz="1800" dirty="0">
                <a:cs typeface="B Nazanin" panose="00000400000000000000" pitchFamily="2" charset="-78"/>
              </a:rPr>
              <a:t>به اندازه داده شده بر روی الگو دقت نمائید و الگوی شلوار پیش­سینه­دار را طراحی کرده و برش نمائید</a:t>
            </a:r>
            <a:r>
              <a:rPr lang="fa-IR" sz="1800" dirty="0" smtClean="0">
                <a:cs typeface="B Nazanin" panose="00000400000000000000" pitchFamily="2" charset="-78"/>
              </a:rPr>
              <a:t>.</a:t>
            </a:r>
          </a:p>
          <a:p>
            <a:pPr marL="0" indent="0" algn="r" rtl="1">
              <a:buNone/>
            </a:pPr>
            <a:endParaRPr lang="en-US" dirty="0" smtClean="0">
              <a:cs typeface="B Nazanin" panose="00000400000000000000" pitchFamily="2" charset="-78"/>
            </a:endParaRPr>
          </a:p>
          <a:p>
            <a:pPr algn="r" rtl="1"/>
            <a:endParaRPr lang="en-US" dirty="0">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201" y="524934"/>
            <a:ext cx="2909964" cy="6180667"/>
          </a:xfrm>
          <a:prstGeom prst="rect">
            <a:avLst/>
          </a:prstGeom>
        </p:spPr>
      </p:pic>
    </p:spTree>
    <p:extLst>
      <p:ext uri="{BB962C8B-B14F-4D97-AF65-F5344CB8AC3E}">
        <p14:creationId xmlns:p14="http://schemas.microsoft.com/office/powerpoint/2010/main" val="24303505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92867" y="482601"/>
            <a:ext cx="9745133" cy="3693319"/>
          </a:xfrm>
          <a:prstGeom prst="rect">
            <a:avLst/>
          </a:prstGeom>
          <a:noFill/>
        </p:spPr>
        <p:txBody>
          <a:bodyPr wrap="square" rtlCol="0">
            <a:spAutoFit/>
          </a:bodyPr>
          <a:lstStyle/>
          <a:p>
            <a:pPr algn="r" rtl="1">
              <a:lnSpc>
                <a:spcPct val="150000"/>
              </a:lnSpc>
            </a:pPr>
            <a:r>
              <a:rPr lang="fa-IR" dirty="0">
                <a:cs typeface="B Nazanin" panose="00000400000000000000" pitchFamily="2" charset="-78"/>
              </a:rPr>
              <a:t>_الگوی شماره یک پشت، روی دو لای باز برش می­شود.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_الگوی شماره دو، جلوی سینه روی دولای باز یا بسته برش می­شود.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_الگوی شماره سه کمری روی دولای بسته برش می­شود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_الگوی شماره چهار، شلوار جلو روی دولای باز برش می­شود.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الگوی شماره پنج جیب روی سینه روی یک لا برش می­شود.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الگوی شماره شش، قطعه پهلوی جیب روی دولای باز برش می­شود.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الگوی شماره هفت کیسه جیب روی دولای باز برش می­شود.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الگوی شماره هشت کیسه جیب روی دولای باز برش می­شود.</a:t>
            </a:r>
            <a:endParaRPr lang="en-US" dirty="0">
              <a:cs typeface="B Nazanin" panose="00000400000000000000" pitchFamily="2" charset="-78"/>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427" y="372534"/>
            <a:ext cx="6460240" cy="6092958"/>
          </a:xfrm>
          <a:prstGeom prst="rect">
            <a:avLst/>
          </a:prstGeom>
        </p:spPr>
      </p:pic>
    </p:spTree>
    <p:extLst>
      <p:ext uri="{BB962C8B-B14F-4D97-AF65-F5344CB8AC3E}">
        <p14:creationId xmlns:p14="http://schemas.microsoft.com/office/powerpoint/2010/main" val="37139248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35800" y="148825"/>
            <a:ext cx="5156199" cy="5693175"/>
          </a:xfrm>
        </p:spPr>
        <p:txBody>
          <a:bodyPr/>
          <a:lstStyle/>
          <a:p>
            <a:pPr marL="0" indent="0" algn="r" rtl="1">
              <a:buNone/>
            </a:pPr>
            <a:r>
              <a:rPr lang="en-US" sz="1800" b="1" dirty="0" smtClean="0">
                <a:cs typeface="B Titr" panose="00000700000000000000" pitchFamily="2" charset="-78"/>
              </a:rPr>
              <a:t>   </a:t>
            </a:r>
            <a:r>
              <a:rPr lang="fa-IR" sz="1800" b="1" dirty="0" smtClean="0">
                <a:cs typeface="B Titr" panose="00000700000000000000" pitchFamily="2" charset="-78"/>
              </a:rPr>
              <a:t>شلوار </a:t>
            </a:r>
            <a:r>
              <a:rPr lang="fa-IR" sz="1800" b="1" dirty="0">
                <a:cs typeface="B Titr" panose="00000700000000000000" pitchFamily="2" charset="-78"/>
              </a:rPr>
              <a:t>کلوش </a:t>
            </a:r>
            <a:r>
              <a:rPr lang="fa-IR" sz="1800" b="1" dirty="0" smtClean="0">
                <a:cs typeface="B Titr" panose="00000700000000000000" pitchFamily="2" charset="-78"/>
              </a:rPr>
              <a:t>یوک­دار(برشدار)</a:t>
            </a:r>
          </a:p>
          <a:p>
            <a:pPr marL="0" indent="0" algn="r" rtl="1">
              <a:buNone/>
            </a:pPr>
            <a:r>
              <a:rPr lang="en-US" sz="1800" b="1" dirty="0" smtClean="0">
                <a:cs typeface="B Titr" panose="00000700000000000000" pitchFamily="2" charset="-78"/>
              </a:rPr>
              <a:t> </a:t>
            </a:r>
            <a:r>
              <a:rPr lang="fa-IR" sz="1800" dirty="0" smtClean="0">
                <a:cs typeface="B Nazanin" panose="00000400000000000000" pitchFamily="2" charset="-78"/>
              </a:rPr>
              <a:t>اطراف </a:t>
            </a:r>
            <a:r>
              <a:rPr lang="fa-IR" sz="1800" dirty="0">
                <a:cs typeface="B Nazanin" panose="00000400000000000000" pitchFamily="2" charset="-78"/>
              </a:rPr>
              <a:t>الگوی اساس شوار اصلاح شده را رولت کنید.</a:t>
            </a:r>
            <a:endParaRPr lang="en-US" sz="1800" dirty="0">
              <a:cs typeface="B Nazanin" panose="00000400000000000000" pitchFamily="2" charset="-78"/>
            </a:endParaRPr>
          </a:p>
          <a:p>
            <a:pPr marL="0" indent="0" algn="r" rtl="1">
              <a:lnSpc>
                <a:spcPct val="150000"/>
              </a:lnSpc>
              <a:buNone/>
            </a:pPr>
            <a:r>
              <a:rPr lang="fa-IR" sz="1800" dirty="0">
                <a:cs typeface="B Nazanin" panose="00000400000000000000" pitchFamily="2" charset="-78"/>
              </a:rPr>
              <a:t> از نقطه­ی 4، 3، 2، 1 روی خط زانو دو خط به پایین شلوار عمود نمائید. خط یوک(برش) را در جلو و پشت شلوار طراحی کرده و قیچی نمائید ساسونها را بسته و قسمت پشت و جلوی شلوار روی خط زانو به چهار قسمت تقسیم نموده و این خطوط را به بالا و پایین عمود و خط ساسون را حذف کنید. خطوط عمود را مانند شکل قیچی و باز نموده و به اندازه دلخواه با توجه به مدل اوزمان دهید. در این مدل 5 الی 10 سانتی­متر اوزمان داده شده است. </a:t>
            </a:r>
            <a:endParaRPr lang="en-US" sz="1800" dirty="0" smtClean="0">
              <a:cs typeface="B Nazanin" panose="00000400000000000000" pitchFamily="2" charset="-78"/>
            </a:endParaRPr>
          </a:p>
          <a:p>
            <a:pPr marL="0" indent="0" algn="r" rtl="1">
              <a:lnSpc>
                <a:spcPct val="150000"/>
              </a:lnSpc>
              <a:buNone/>
            </a:pPr>
            <a:r>
              <a:rPr lang="fa-IR" sz="1800" dirty="0" smtClean="0">
                <a:cs typeface="B Nazanin" panose="00000400000000000000" pitchFamily="2" charset="-78"/>
              </a:rPr>
              <a:t>در خط پهلو و داخل ساق پا 5 سانتی­متر از هر طرف اوزمان دهید.</a:t>
            </a:r>
            <a:endParaRPr lang="en-US" sz="1800" dirty="0" smtClean="0">
              <a:cs typeface="B Nazanin" panose="00000400000000000000" pitchFamily="2" charset="-78"/>
            </a:endParaRPr>
          </a:p>
          <a:p>
            <a:pPr marL="0" indent="0" algn="r" rtl="1">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974" y="148825"/>
            <a:ext cx="5918825" cy="6575773"/>
          </a:xfrm>
          <a:prstGeom prst="rect">
            <a:avLst/>
          </a:prstGeom>
        </p:spPr>
      </p:pic>
    </p:spTree>
    <p:extLst>
      <p:ext uri="{BB962C8B-B14F-4D97-AF65-F5344CB8AC3E}">
        <p14:creationId xmlns:p14="http://schemas.microsoft.com/office/powerpoint/2010/main" val="1778995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1400" y="431800"/>
            <a:ext cx="10795000" cy="6309420"/>
          </a:xfrm>
          <a:prstGeom prst="rect">
            <a:avLst/>
          </a:prstGeom>
          <a:noFill/>
        </p:spPr>
        <p:txBody>
          <a:bodyPr wrap="square" rtlCol="0">
            <a:spAutoFit/>
          </a:bodyPr>
          <a:lstStyle/>
          <a:p>
            <a:pPr algn="ctr"/>
            <a:r>
              <a:rPr lang="fa-IR" sz="2000" b="1" dirty="0">
                <a:cs typeface="B Titr" panose="00000700000000000000" pitchFamily="2" charset="-78"/>
              </a:rPr>
              <a:t>استاندارد مهارت </a:t>
            </a:r>
            <a:r>
              <a:rPr lang="fa-IR" sz="2000" b="1" dirty="0" smtClean="0">
                <a:cs typeface="B Titr" panose="00000700000000000000" pitchFamily="2" charset="-78"/>
              </a:rPr>
              <a:t>آموزشی</a:t>
            </a:r>
          </a:p>
          <a:p>
            <a:pPr algn="ctr"/>
            <a:endParaRPr lang="fa-IR" sz="2000" b="1" dirty="0">
              <a:cs typeface="B Titr" panose="00000700000000000000" pitchFamily="2" charset="-78"/>
            </a:endParaRPr>
          </a:p>
          <a:p>
            <a:pPr algn="ctr"/>
            <a:endParaRPr lang="fa-IR" sz="2000" b="1" dirty="0" smtClean="0">
              <a:cs typeface="B Titr" panose="00000700000000000000" pitchFamily="2" charset="-78"/>
            </a:endParaRPr>
          </a:p>
          <a:p>
            <a:pPr algn="ctr"/>
            <a:endParaRPr lang="fa-IR" sz="2000" b="1" dirty="0">
              <a:cs typeface="B Titr" panose="00000700000000000000" pitchFamily="2" charset="-78"/>
            </a:endParaRPr>
          </a:p>
          <a:p>
            <a:pPr algn="ctr"/>
            <a:r>
              <a:rPr lang="fa-IR" sz="3600" b="1" dirty="0" smtClean="0">
                <a:cs typeface="B Titr" panose="00000700000000000000" pitchFamily="2" charset="-78"/>
              </a:rPr>
              <a:t>شلواردوز</a:t>
            </a:r>
          </a:p>
          <a:p>
            <a:pPr algn="ctr"/>
            <a:endParaRPr lang="fa-IR" sz="3600" b="1" dirty="0">
              <a:cs typeface="B Titr" panose="00000700000000000000" pitchFamily="2" charset="-78"/>
            </a:endParaRPr>
          </a:p>
          <a:p>
            <a:pPr algn="ctr"/>
            <a:r>
              <a:rPr lang="fa-IR" b="1" dirty="0">
                <a:cs typeface="B Titr" panose="00000700000000000000" pitchFamily="2" charset="-78"/>
              </a:rPr>
              <a:t>گروه برنامه ریزی درسی </a:t>
            </a:r>
            <a:r>
              <a:rPr lang="fa-IR" b="1">
                <a:cs typeface="B Titr" panose="00000700000000000000" pitchFamily="2" charset="-78"/>
              </a:rPr>
              <a:t>صنایع </a:t>
            </a:r>
            <a:r>
              <a:rPr lang="fa-IR" b="1" smtClean="0">
                <a:cs typeface="B Titr" panose="00000700000000000000" pitchFamily="2" charset="-78"/>
              </a:rPr>
              <a:t>پوشاک</a:t>
            </a:r>
          </a:p>
          <a:p>
            <a:pPr algn="ctr"/>
            <a:endParaRPr lang="fa-IR" b="1" dirty="0">
              <a:cs typeface="B Titr" panose="00000700000000000000" pitchFamily="2" charset="-78"/>
            </a:endParaRPr>
          </a:p>
          <a:p>
            <a:pPr algn="ctr"/>
            <a:r>
              <a:rPr lang="fa-IR" b="1" dirty="0" smtClean="0">
                <a:cs typeface="B Titr" panose="00000700000000000000" pitchFamily="2" charset="-78"/>
              </a:rPr>
              <a:t>گردآورنده</a:t>
            </a:r>
            <a:r>
              <a:rPr lang="fa-IR" b="1" dirty="0">
                <a:cs typeface="B Titr" panose="00000700000000000000" pitchFamily="2" charset="-78"/>
              </a:rPr>
              <a:t>: فاطمه </a:t>
            </a:r>
            <a:r>
              <a:rPr lang="fa-IR" b="1" dirty="0" smtClean="0">
                <a:cs typeface="B Titr" panose="00000700000000000000" pitchFamily="2" charset="-78"/>
              </a:rPr>
              <a:t>خورشیدی</a:t>
            </a:r>
            <a:endParaRPr lang="en-US" b="1" dirty="0" smtClean="0">
              <a:cs typeface="B Titr" panose="00000700000000000000" pitchFamily="2" charset="-78"/>
            </a:endParaRPr>
          </a:p>
          <a:p>
            <a:pPr algn="ctr"/>
            <a:endParaRPr lang="en-US" b="1" dirty="0">
              <a:cs typeface="B Titr" panose="00000700000000000000" pitchFamily="2" charset="-78"/>
            </a:endParaRPr>
          </a:p>
          <a:p>
            <a:pPr algn="ctr"/>
            <a:endParaRPr lang="en-US" b="1" dirty="0" smtClean="0">
              <a:cs typeface="B Titr" panose="00000700000000000000" pitchFamily="2" charset="-78"/>
            </a:endParaRPr>
          </a:p>
          <a:p>
            <a:pPr algn="ctr"/>
            <a:endParaRPr lang="fa-IR" b="1" dirty="0">
              <a:cs typeface="B Titr" panose="00000700000000000000" pitchFamily="2" charset="-78"/>
            </a:endParaRPr>
          </a:p>
          <a:p>
            <a:pPr algn="ctr"/>
            <a:endParaRPr lang="fa-IR" b="1" dirty="0" smtClean="0">
              <a:cs typeface="B Titr" panose="00000700000000000000" pitchFamily="2" charset="-78"/>
            </a:endParaRPr>
          </a:p>
          <a:p>
            <a:pPr algn="ctr"/>
            <a:endParaRPr lang="fa-IR" b="1" dirty="0">
              <a:cs typeface="B Titr" panose="00000700000000000000" pitchFamily="2" charset="-78"/>
            </a:endParaRPr>
          </a:p>
          <a:p>
            <a:pPr algn="ctr"/>
            <a:endParaRPr lang="fa-IR" b="1" dirty="0" smtClean="0">
              <a:cs typeface="B Titr" panose="00000700000000000000" pitchFamily="2" charset="-78"/>
            </a:endParaRPr>
          </a:p>
          <a:p>
            <a:pPr algn="ctr"/>
            <a:endParaRPr lang="fa-IR" b="1" dirty="0">
              <a:cs typeface="B Titr" panose="00000700000000000000" pitchFamily="2" charset="-78"/>
            </a:endParaRPr>
          </a:p>
          <a:p>
            <a:pPr algn="ctr"/>
            <a:endParaRPr lang="fa-IR" b="1" dirty="0" smtClean="0">
              <a:cs typeface="B Titr" panose="00000700000000000000" pitchFamily="2" charset="-78"/>
            </a:endParaRPr>
          </a:p>
          <a:p>
            <a:pPr algn="ctr"/>
            <a:endParaRPr lang="en-US" b="1" dirty="0">
              <a:cs typeface="B Titr" panose="00000700000000000000" pitchFamily="2" charset="-78"/>
            </a:endParaRPr>
          </a:p>
          <a:p>
            <a:pPr algn="ctr"/>
            <a:endParaRPr lang="en-US" b="1" dirty="0" smtClean="0">
              <a:cs typeface="B Titr" panose="00000700000000000000" pitchFamily="2" charset="-78"/>
            </a:endParaRPr>
          </a:p>
          <a:p>
            <a:pPr algn="ctr"/>
            <a:r>
              <a:rPr lang="fa-IR" b="1" dirty="0" smtClean="0">
                <a:cs typeface="B Titr" panose="00000700000000000000" pitchFamily="2" charset="-78"/>
              </a:rPr>
              <a:t>پاییز 93</a:t>
            </a:r>
            <a:endParaRPr lang="en-US" dirty="0">
              <a:cs typeface="B Titr" panose="00000700000000000000" pitchFamily="2" charset="-78"/>
            </a:endParaRPr>
          </a:p>
        </p:txBody>
      </p:sp>
    </p:spTree>
    <p:extLst>
      <p:ext uri="{BB962C8B-B14F-4D97-AF65-F5344CB8AC3E}">
        <p14:creationId xmlns:p14="http://schemas.microsoft.com/office/powerpoint/2010/main" val="3729244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29867" y="203201"/>
            <a:ext cx="5875866" cy="4524315"/>
          </a:xfrm>
          <a:prstGeom prst="rect">
            <a:avLst/>
          </a:prstGeom>
          <a:noFill/>
        </p:spPr>
        <p:txBody>
          <a:bodyPr wrap="square" rtlCol="0">
            <a:spAutoFit/>
          </a:bodyPr>
          <a:lstStyle/>
          <a:p>
            <a:pPr algn="r"/>
            <a:r>
              <a:rPr lang="fa-IR" b="1" dirty="0">
                <a:cs typeface="B Titr" panose="00000700000000000000" pitchFamily="2" charset="-78"/>
              </a:rPr>
              <a:t>شلوار جین با جیب آلمانی و جیب </a:t>
            </a:r>
            <a:r>
              <a:rPr lang="fa-IR" b="1" dirty="0" smtClean="0">
                <a:cs typeface="B Titr" panose="00000700000000000000" pitchFamily="2" charset="-78"/>
              </a:rPr>
              <a:t>رو</a:t>
            </a:r>
          </a:p>
          <a:p>
            <a:pPr algn="r"/>
            <a:endParaRPr lang="fa-IR" b="1" dirty="0" smtClean="0">
              <a:cs typeface="B Titr" panose="00000700000000000000" pitchFamily="2" charset="-78"/>
            </a:endParaRPr>
          </a:p>
          <a:p>
            <a:pPr algn="r" rtl="1"/>
            <a:r>
              <a:rPr lang="fa-IR" dirty="0">
                <a:cs typeface="B Nazanin" panose="00000400000000000000" pitchFamily="2" charset="-78"/>
              </a:rPr>
              <a:t>این نوع شلوار باید کاملاً روی خط کمر و باسن به اندام بچسبد و فقط در قسمت فاق مقداری گشادی درنظر گرفته می­شود.</a:t>
            </a:r>
            <a:endParaRPr lang="en-US" dirty="0">
              <a:cs typeface="B Nazanin" panose="00000400000000000000" pitchFamily="2" charset="-78"/>
            </a:endParaRPr>
          </a:p>
          <a:p>
            <a:pPr algn="r" rtl="1"/>
            <a:r>
              <a:rPr lang="fa-IR" dirty="0">
                <a:cs typeface="B Nazanin" panose="00000400000000000000" pitchFamily="2" charset="-78"/>
              </a:rPr>
              <a:t>خط کمر، شلوار همیشه باید 1سانتی­متر گشادتر از کمری باشد. </a:t>
            </a:r>
            <a:endParaRPr lang="en-US" dirty="0">
              <a:cs typeface="B Nazanin" panose="00000400000000000000" pitchFamily="2" charset="-78"/>
            </a:endParaRPr>
          </a:p>
          <a:p>
            <a:pPr algn="r" rtl="1"/>
            <a:r>
              <a:rPr lang="fa-IR" dirty="0">
                <a:cs typeface="B Nazanin" panose="00000400000000000000" pitchFamily="2" charset="-78"/>
              </a:rPr>
              <a:t>اندازه­های لازم:</a:t>
            </a:r>
            <a:endParaRPr lang="en-US" dirty="0">
              <a:cs typeface="B Nazanin" panose="00000400000000000000" pitchFamily="2" charset="-78"/>
            </a:endParaRPr>
          </a:p>
          <a:p>
            <a:pPr algn="r" rtl="1"/>
            <a:r>
              <a:rPr lang="fa-IR" dirty="0">
                <a:cs typeface="B Nazanin" panose="00000400000000000000" pitchFamily="2" charset="-78"/>
              </a:rPr>
              <a:t>سایز                   38</a:t>
            </a:r>
            <a:endParaRPr lang="en-US" dirty="0">
              <a:cs typeface="B Nazanin" panose="00000400000000000000" pitchFamily="2" charset="-78"/>
            </a:endParaRPr>
          </a:p>
          <a:p>
            <a:pPr algn="r" rtl="1"/>
            <a:r>
              <a:rPr lang="fa-IR" dirty="0">
                <a:cs typeface="B Nazanin" panose="00000400000000000000" pitchFamily="2" charset="-78"/>
              </a:rPr>
              <a:t>دورکمر               68سانتی­متر</a:t>
            </a:r>
            <a:endParaRPr lang="en-US" dirty="0">
              <a:cs typeface="B Nazanin" panose="00000400000000000000" pitchFamily="2" charset="-78"/>
            </a:endParaRPr>
          </a:p>
          <a:p>
            <a:pPr algn="r" rtl="1"/>
            <a:r>
              <a:rPr lang="fa-IR" dirty="0">
                <a:cs typeface="B Nazanin" panose="00000400000000000000" pitchFamily="2" charset="-78"/>
              </a:rPr>
              <a:t>دور باسن            93سانتی­متر</a:t>
            </a:r>
            <a:endParaRPr lang="en-US" dirty="0">
              <a:cs typeface="B Nazanin" panose="00000400000000000000" pitchFamily="2" charset="-78"/>
            </a:endParaRPr>
          </a:p>
          <a:p>
            <a:pPr algn="r" rtl="1"/>
            <a:r>
              <a:rPr lang="fa-IR" dirty="0">
                <a:cs typeface="B Nazanin" panose="00000400000000000000" pitchFamily="2" charset="-78"/>
              </a:rPr>
              <a:t>قد باسن            6/20 سانتی­متر</a:t>
            </a:r>
            <a:endParaRPr lang="en-US" dirty="0">
              <a:cs typeface="B Nazanin" panose="00000400000000000000" pitchFamily="2" charset="-78"/>
            </a:endParaRPr>
          </a:p>
          <a:p>
            <a:pPr algn="r" rtl="1"/>
            <a:r>
              <a:rPr lang="fa-IR" dirty="0">
                <a:cs typeface="B Nazanin" panose="00000400000000000000" pitchFamily="2" charset="-78"/>
              </a:rPr>
              <a:t>دمپای شلوارجین    38سانتی­متر</a:t>
            </a:r>
            <a:endParaRPr lang="en-US" dirty="0">
              <a:cs typeface="B Nazanin" panose="00000400000000000000" pitchFamily="2" charset="-78"/>
            </a:endParaRPr>
          </a:p>
          <a:p>
            <a:pPr algn="r" rtl="1"/>
            <a:r>
              <a:rPr lang="fa-IR" dirty="0">
                <a:cs typeface="B Nazanin" panose="00000400000000000000" pitchFamily="2" charset="-78"/>
              </a:rPr>
              <a:t>برآمدگی باسن       28سانتی­متر</a:t>
            </a:r>
            <a:endParaRPr lang="en-US" dirty="0">
              <a:cs typeface="B Nazanin" panose="00000400000000000000" pitchFamily="2" charset="-78"/>
            </a:endParaRPr>
          </a:p>
          <a:p>
            <a:pPr algn="r" rtl="1"/>
            <a:r>
              <a:rPr lang="fa-IR" dirty="0">
                <a:cs typeface="B Nazanin" panose="00000400000000000000" pitchFamily="2" charset="-78"/>
              </a:rPr>
              <a:t>بلندی شلوار          100سانتی­متر</a:t>
            </a:r>
            <a:endParaRPr lang="en-US" dirty="0">
              <a:cs typeface="B Nazanin" panose="00000400000000000000" pitchFamily="2" charset="-78"/>
            </a:endParaRPr>
          </a:p>
          <a:p>
            <a:pPr algn="r" rtl="1"/>
            <a:r>
              <a:rPr lang="fa-IR" dirty="0">
                <a:cs typeface="B Nazanin" panose="00000400000000000000" pitchFamily="2" charset="-78"/>
              </a:rPr>
              <a:t>پهنای کمر            5/3سانتی­متر</a:t>
            </a:r>
            <a:endParaRPr lang="en-US" dirty="0">
              <a:cs typeface="B Nazanin" panose="00000400000000000000" pitchFamily="2" charset="-78"/>
            </a:endParaRPr>
          </a:p>
          <a:p>
            <a:pPr algn="r"/>
            <a:endParaRPr lang="en-US" dirty="0"/>
          </a:p>
          <a:p>
            <a:pPr algn="r"/>
            <a:endParaRPr lang="en-US" dirty="0">
              <a:cs typeface="B Titr" panose="000007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269" y="203201"/>
            <a:ext cx="4997131" cy="6380075"/>
          </a:xfrm>
          <a:prstGeom prst="rect">
            <a:avLst/>
          </a:prstGeom>
        </p:spPr>
      </p:pic>
    </p:spTree>
    <p:extLst>
      <p:ext uri="{BB962C8B-B14F-4D97-AF65-F5344CB8AC3E}">
        <p14:creationId xmlns:p14="http://schemas.microsoft.com/office/powerpoint/2010/main" val="25395562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76201" y="110067"/>
                <a:ext cx="11954934" cy="6906442"/>
              </a:xfrm>
              <a:prstGeom prst="rect">
                <a:avLst/>
              </a:prstGeom>
              <a:noFill/>
            </p:spPr>
            <p:txBody>
              <a:bodyPr wrap="square" rtlCol="0">
                <a:spAutoFit/>
              </a:bodyPr>
              <a:lstStyle/>
              <a:p>
                <a:pPr algn="r" rtl="1"/>
                <a:r>
                  <a:rPr lang="fa-IR" b="1" dirty="0">
                    <a:cs typeface="B Titr" panose="00000700000000000000" pitchFamily="2" charset="-78"/>
                  </a:rPr>
                  <a:t>مرحله اول: جلوی </a:t>
                </a:r>
                <a:r>
                  <a:rPr lang="fa-IR" b="1" dirty="0" smtClean="0">
                    <a:cs typeface="B Titr" panose="00000700000000000000" pitchFamily="2" charset="-78"/>
                  </a:rPr>
                  <a:t>شلوار</a:t>
                </a:r>
              </a:p>
              <a:p>
                <a:pPr algn="r" rtl="1">
                  <a:lnSpc>
                    <a:spcPct val="150000"/>
                  </a:lnSpc>
                </a:pPr>
                <a:r>
                  <a:rPr lang="fa-IR" dirty="0" smtClean="0">
                    <a:cs typeface="B Nazanin" panose="00000400000000000000" pitchFamily="2" charset="-78"/>
                  </a:rPr>
                  <a:t>از نقطه­ی صفر دو خط عمود رسم کنید.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0←1: برآمدگی باسن منهای پهنای</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کمری، از نقطه 1 دو خط عمود به طرفین رسم کنید.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0←2: بلندی باسن منهای پهنای کمری به طرفین نقطه 2 خط عمود رسم کنید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0←3: اندازه قد شلوار از طرفین خط سه خط عمود رسم کنید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1←4=</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oMath>
                </a14:m>
                <a:r>
                  <a:rPr lang="fa-IR" dirty="0">
                    <a:cs typeface="B Nazanin" panose="00000400000000000000" pitchFamily="2" charset="-78"/>
                  </a:rPr>
                  <a:t> اندازه خط (3-1) منهای 5 ساتنی­متر از طرفین خط 4 دو عمود رسم کنید.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1←5=</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12</m:t>
                        </m:r>
                      </m:den>
                    </m:f>
                  </m:oMath>
                </a14:m>
                <a:r>
                  <a:rPr lang="fa-IR" dirty="0">
                    <a:cs typeface="B Nazanin" panose="00000400000000000000" pitchFamily="2" charset="-78"/>
                  </a:rPr>
                  <a:t> دور باسن + 1 سانتی­متر از نقطه 5 عمودی به بالا رسم کنید که از نقطه 6و7 بگذرد.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6←8=</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oMath>
                </a14:m>
                <a:r>
                  <a:rPr lang="fa-IR" dirty="0">
                    <a:cs typeface="B Nazanin" panose="00000400000000000000" pitchFamily="2" charset="-78"/>
                  </a:rPr>
                  <a:t> دور </a:t>
                </a:r>
                <a:r>
                  <a:rPr lang="fa-IR" dirty="0" smtClean="0">
                    <a:cs typeface="B Nazanin" panose="00000400000000000000" pitchFamily="2" charset="-78"/>
                  </a:rPr>
                  <a:t>باسن                          </a:t>
                </a:r>
                <a:r>
                  <a:rPr lang="fa-IR" dirty="0">
                    <a:cs typeface="B Nazanin" panose="00000400000000000000" pitchFamily="2" charset="-78"/>
                  </a:rPr>
                  <a:t>5←9=</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16</m:t>
                        </m:r>
                      </m:den>
                    </m:f>
                  </m:oMath>
                </a14:m>
                <a:r>
                  <a:rPr lang="fa-IR" dirty="0">
                    <a:cs typeface="B Nazanin" panose="00000400000000000000" pitchFamily="2" charset="-78"/>
                  </a:rPr>
                  <a:t> دور </a:t>
                </a:r>
                <a:r>
                  <a:rPr lang="fa-IR" dirty="0" smtClean="0">
                    <a:cs typeface="B Nazanin" panose="00000400000000000000" pitchFamily="2" charset="-78"/>
                  </a:rPr>
                  <a:t>باسن</a:t>
                </a:r>
                <a:endParaRPr lang="en-US" dirty="0">
                  <a:cs typeface="B Nazanin" panose="00000400000000000000" pitchFamily="2" charset="-78"/>
                </a:endParaRPr>
              </a:p>
              <a:p>
                <a:pPr algn="r" rtl="1">
                  <a:lnSpc>
                    <a:spcPct val="150000"/>
                  </a:lnSpc>
                </a:pPr>
                <a:r>
                  <a:rPr lang="fa-IR" dirty="0" smtClean="0">
                    <a:cs typeface="B Nazanin" panose="00000400000000000000" pitchFamily="2" charset="-78"/>
                  </a:rPr>
                  <a:t>7</a:t>
                </a:r>
                <a:r>
                  <a:rPr lang="fa-IR" dirty="0">
                    <a:cs typeface="B Nazanin" panose="00000400000000000000" pitchFamily="2" charset="-78"/>
                  </a:rPr>
                  <a:t>←10 = 5/1 سانتی­متر نقطه 10 را به نقطه 6 و نقطه 6 را به نقطه 9 با خطی منحنی وصل کنید. نیمساز نقطه 5 باتوجه به سایز (25/3 الی 5/3 سانتی­متر) می­باشد.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10←11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oMath>
                </a14:m>
                <a:r>
                  <a:rPr lang="fa-IR" dirty="0">
                    <a:cs typeface="B Nazanin" panose="00000400000000000000" pitchFamily="2" charset="-78"/>
                  </a:rPr>
                  <a:t> دور کمر +25/1 سانتی­متر</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3←12 = اندازه خط (3←12)+2 سانتی­متر خط پهلوی شلوار را از نقطه 11، 8، 13، 12 رسم کنید، برآمدگی خط(8←11) =5/0 سانتی­متر</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3←14=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oMath>
                </a14:m>
                <a:r>
                  <a:rPr lang="fa-IR" dirty="0">
                    <a:cs typeface="B Nazanin" panose="00000400000000000000" pitchFamily="2" charset="-78"/>
                  </a:rPr>
                  <a:t> پهنای دمپای شلوار جین منهای 5/0 سانتی­متر</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4←15 = اندازه (3-14)+ 2 سانتی­متر، خط داخلی ساق پای شلوار را از نقطه 9، 15، 14 رسم کنید فرورفتگی منحنی خط(9←15)=5/0 سانتی­متر است.</a:t>
                </a:r>
                <a:endParaRPr lang="en-US" dirty="0">
                  <a:cs typeface="B Nazanin" panose="00000400000000000000" pitchFamily="2" charset="-78"/>
                </a:endParaRPr>
              </a:p>
              <a:p>
                <a:pPr algn="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76201" y="110067"/>
                <a:ext cx="11954934" cy="6906442"/>
              </a:xfrm>
              <a:prstGeom prst="rect">
                <a:avLst/>
              </a:prstGeom>
              <a:blipFill rotWithShape="0">
                <a:blip r:embed="rId2"/>
                <a:stretch>
                  <a:fillRect t="-441" r="-459"/>
                </a:stretch>
              </a:blipFill>
            </p:spPr>
            <p:txBody>
              <a:bodyPr/>
              <a:lstStyle/>
              <a:p>
                <a:r>
                  <a:rPr lang="en-US">
                    <a:noFill/>
                  </a:rPr>
                  <a:t> </a:t>
                </a:r>
              </a:p>
            </p:txBody>
          </p:sp>
        </mc:Fallback>
      </mc:AlternateContent>
    </p:spTree>
    <p:extLst>
      <p:ext uri="{BB962C8B-B14F-4D97-AF65-F5344CB8AC3E}">
        <p14:creationId xmlns:p14="http://schemas.microsoft.com/office/powerpoint/2010/main" val="38301382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5774267" y="118533"/>
                <a:ext cx="6256866" cy="6626814"/>
              </a:xfrm>
              <a:prstGeom prst="rect">
                <a:avLst/>
              </a:prstGeom>
              <a:noFill/>
            </p:spPr>
            <p:txBody>
              <a:bodyPr wrap="square" rtlCol="0">
                <a:spAutoFit/>
              </a:bodyPr>
              <a:lstStyle/>
              <a:p>
                <a:pPr algn="r" rtl="1"/>
                <a:r>
                  <a:rPr lang="fa-IR" dirty="0">
                    <a:cs typeface="B Titr" panose="00000700000000000000" pitchFamily="2" charset="-78"/>
                  </a:rPr>
                  <a:t>مرحله دوم : پشت شلوار</a:t>
                </a:r>
                <a:endParaRPr lang="en-US" dirty="0">
                  <a:cs typeface="B Titr" panose="00000700000000000000" pitchFamily="2" charset="-78"/>
                </a:endParaRPr>
              </a:p>
              <a:p>
                <a:pPr algn="r" rtl="1">
                  <a:lnSpc>
                    <a:spcPct val="150000"/>
                  </a:lnSpc>
                </a:pPr>
                <a:r>
                  <a:rPr lang="fa-IR" dirty="0">
                    <a:cs typeface="B Nazanin" panose="00000400000000000000" pitchFamily="2" charset="-78"/>
                  </a:rPr>
                  <a:t>5←</a:t>
                </a:r>
                <a:r>
                  <a:rPr lang="en-US" dirty="0">
                    <a:cs typeface="B Nazanin" panose="00000400000000000000" pitchFamily="2" charset="-78"/>
                  </a:rPr>
                  <a:t>  </a:t>
                </a:r>
                <a:r>
                  <a:rPr lang="fa-IR" dirty="0">
                    <a:cs typeface="B Nazanin" panose="00000400000000000000" pitchFamily="2" charset="-78"/>
                  </a:rPr>
                  <a:t>16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oMath>
                </a14:m>
                <a:r>
                  <a:rPr lang="fa-IR" dirty="0">
                    <a:cs typeface="B Nazanin" panose="00000400000000000000" pitchFamily="2" charset="-78"/>
                  </a:rPr>
                  <a:t>  اندازه 1← 5 ، از نقطه 16 عمودی به نقطه 17 روی خط باسن و 18 روی خط کمر رسم کنید.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16← 19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oMath>
                </a14:m>
                <a:r>
                  <a:rPr lang="fa-IR" dirty="0">
                    <a:cs typeface="B Nazanin" panose="00000400000000000000" pitchFamily="2" charset="-78"/>
                  </a:rPr>
                  <a:t> اندازه 16←18</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18←20= 2 سانتی متر</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20←21=2 سانتی متر</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21←22=</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oMath>
                </a14:m>
                <a:r>
                  <a:rPr lang="fa-IR" dirty="0">
                    <a:cs typeface="B Nazanin" panose="00000400000000000000" pitchFamily="2" charset="-78"/>
                  </a:rPr>
                  <a:t>   دور کمر+25/2 سانتی متر ، نقطه 21 را به نقطه 22 وصل کنید .</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9←23=</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 </m:t>
                    </m:r>
                  </m:oMath>
                </a14:m>
                <a:r>
                  <a:rPr lang="fa-IR" dirty="0">
                    <a:cs typeface="B Nazanin" panose="00000400000000000000" pitchFamily="2" charset="-78"/>
                  </a:rPr>
                  <a:t> اندازه (5← 9) منهای 5/0 سانتی متر</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.23←24= 25/0 سانتی متر نقطه 21 را به 19 نقطه 19 را به 4 خطی منحنی وصل کنید .</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نیمساز نقطه 16 با توجه به سایز ( 4 الی 25/4 سانتی متر ) می باشد .</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17←25=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oMath>
                </a14:m>
                <a:r>
                  <a:rPr lang="fa-IR" dirty="0">
                    <a:cs typeface="B Nazanin" panose="00000400000000000000" pitchFamily="2" charset="-78"/>
                  </a:rPr>
                  <a:t>    دور باسن + 5/0 سانتی متر </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12← 26 = 1 سانتی متر</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13←27 = 1 سانتی </a:t>
                </a:r>
                <a:r>
                  <a:rPr lang="fa-IR" dirty="0" smtClean="0">
                    <a:cs typeface="B Nazanin" panose="00000400000000000000" pitchFamily="2" charset="-78"/>
                  </a:rPr>
                  <a:t>متر</a:t>
                </a:r>
                <a:endParaRPr lang="en-US" dirty="0">
                  <a:cs typeface="B Nazanin" panose="00000400000000000000" pitchFamily="2" charset="-78"/>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774267" y="118533"/>
                <a:ext cx="6256866" cy="6626814"/>
              </a:xfrm>
              <a:prstGeom prst="rect">
                <a:avLst/>
              </a:prstGeom>
              <a:blipFill rotWithShape="0">
                <a:blip r:embed="rId2"/>
                <a:stretch>
                  <a:fillRect t="-276" r="-876" b="-184"/>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636" y="316206"/>
            <a:ext cx="3591130" cy="6231467"/>
          </a:xfrm>
          <a:prstGeom prst="rect">
            <a:avLst/>
          </a:prstGeom>
        </p:spPr>
      </p:pic>
    </p:spTree>
    <p:extLst>
      <p:ext uri="{BB962C8B-B14F-4D97-AF65-F5344CB8AC3E}">
        <p14:creationId xmlns:p14="http://schemas.microsoft.com/office/powerpoint/2010/main" val="27042158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5096933" y="143933"/>
                <a:ext cx="6917267" cy="5111015"/>
              </a:xfrm>
              <a:prstGeom prst="rect">
                <a:avLst/>
              </a:prstGeom>
              <a:noFill/>
            </p:spPr>
            <p:txBody>
              <a:bodyPr wrap="square" rtlCol="0">
                <a:spAutoFit/>
              </a:bodyPr>
              <a:lstStyle/>
              <a:p>
                <a:pPr algn="r" rtl="1">
                  <a:lnSpc>
                    <a:spcPct val="150000"/>
                  </a:lnSpc>
                </a:pPr>
                <a:r>
                  <a:rPr lang="fa-IR" dirty="0">
                    <a:cs typeface="B Nazanin" panose="00000400000000000000" pitchFamily="2" charset="-78"/>
                  </a:rPr>
                  <a:t>خط درز پهلوی شلوار را از نقطه 22،25،27،26 رسم کنید .</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منحنی خط 22←25 به فاصله 25/0 سانتی متر خارج خط و منحنی </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25←27 به داخل خط 5/0 سانتی متر </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14←28= 1 سانتی متر</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15←29=1 سانتی متر ، خط داخلی ساق پا را از نقاط 24،29،28 رسم کنید ، منحنی (24←29) به داخل 1 سانتی متر است .</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21←3=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 </m:t>
                    </m:r>
                  </m:oMath>
                </a14:m>
                <a:r>
                  <a:rPr lang="fa-IR" dirty="0">
                    <a:cs typeface="B Nazanin" panose="00000400000000000000" pitchFamily="2" charset="-78"/>
                  </a:rPr>
                  <a:t>  اندازه (21←25)از خط 21و 22 عمودی به پایین رسم نمایید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ساسونی روی نقطه 30 بسازید که پهنای آن 25/1 سانتی متر باشد وطول آن حدود 10 سانتی متر </a:t>
                </a:r>
                <a:endParaRPr lang="en-US" dirty="0">
                  <a:cs typeface="B Nazanin" panose="00000400000000000000" pitchFamily="2" charset="-78"/>
                </a:endParaRPr>
              </a:p>
              <a:p>
                <a:pPr algn="r" rtl="1">
                  <a:lnSpc>
                    <a:spcPct val="150000"/>
                  </a:lnSpc>
                </a:pPr>
                <a:r>
                  <a:rPr lang="fa-IR" dirty="0" smtClean="0">
                    <a:cs typeface="B Nazanin" panose="00000400000000000000" pitchFamily="2" charset="-78"/>
                  </a:rPr>
                  <a:t>خط </a:t>
                </a:r>
                <a:r>
                  <a:rPr lang="fa-IR" dirty="0">
                    <a:cs typeface="B Nazanin" panose="00000400000000000000" pitchFamily="2" charset="-78"/>
                  </a:rPr>
                  <a:t>باسن را در نقطه 17 به 25 قیچی کرده و آن را حدود 3 </a:t>
                </a:r>
                <a:r>
                  <a:rPr lang="fa-IR" dirty="0" smtClean="0">
                    <a:cs typeface="B Nazanin" panose="00000400000000000000" pitchFamily="2" charset="-78"/>
                  </a:rPr>
                  <a:t>سانتی </a:t>
                </a:r>
                <a:r>
                  <a:rPr lang="fa-IR" dirty="0">
                    <a:cs typeface="B Nazanin" panose="00000400000000000000" pitchFamily="2" charset="-78"/>
                  </a:rPr>
                  <a:t>متر اوزمان دهید .</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خط فاق را ترمیم کنید .( نقطه 34 را به 24 مانند شکل طراحی کنید) </a:t>
                </a:r>
                <a:endParaRPr lang="en-US" dirty="0">
                  <a:cs typeface="B Nazanin" panose="00000400000000000000" pitchFamily="2" charset="-78"/>
                </a:endParaRPr>
              </a:p>
              <a:p>
                <a:pPr algn="r">
                  <a:lnSpc>
                    <a:spcPct val="150000"/>
                  </a:lnSpc>
                </a:pPr>
                <a:r>
                  <a:rPr lang="fa-IR" dirty="0">
                    <a:cs typeface="B Nazanin" panose="00000400000000000000" pitchFamily="2" charset="-78"/>
                  </a:rPr>
                  <a:t>17←34= 5/0 سانتی متر</a:t>
                </a:r>
                <a:endParaRPr lang="en-US" dirty="0">
                  <a:cs typeface="B Nazanin" panose="00000400000000000000" pitchFamily="2" charset="-78"/>
                </a:endParaRPr>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5096933" y="143933"/>
                <a:ext cx="6917267" cy="5111015"/>
              </a:xfrm>
              <a:prstGeom prst="rect">
                <a:avLst/>
              </a:prstGeom>
              <a:blipFill rotWithShape="0">
                <a:blip r:embed="rId2"/>
                <a:stretch>
                  <a:fillRect l="-1233" r="-881"/>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947" y="431800"/>
            <a:ext cx="3572374" cy="5839640"/>
          </a:xfrm>
          <a:prstGeom prst="rect">
            <a:avLst/>
          </a:prstGeom>
        </p:spPr>
      </p:pic>
    </p:spTree>
    <p:extLst>
      <p:ext uri="{BB962C8B-B14F-4D97-AF65-F5344CB8AC3E}">
        <p14:creationId xmlns:p14="http://schemas.microsoft.com/office/powerpoint/2010/main" val="42575831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50667" y="609599"/>
            <a:ext cx="4318000" cy="4385816"/>
          </a:xfrm>
          <a:prstGeom prst="rect">
            <a:avLst/>
          </a:prstGeom>
          <a:noFill/>
        </p:spPr>
        <p:txBody>
          <a:bodyPr wrap="square" rtlCol="0">
            <a:spAutoFit/>
          </a:bodyPr>
          <a:lstStyle/>
          <a:p>
            <a:pPr algn="r" rtl="1"/>
            <a:r>
              <a:rPr lang="fa-IR" dirty="0">
                <a:cs typeface="B Titr" panose="00000700000000000000" pitchFamily="2" charset="-78"/>
              </a:rPr>
              <a:t>مرحله سوم : جیب آلمانی</a:t>
            </a:r>
            <a:endParaRPr lang="en-US" dirty="0">
              <a:cs typeface="B Titr" panose="00000700000000000000" pitchFamily="2" charset="-78"/>
            </a:endParaRPr>
          </a:p>
          <a:p>
            <a:pPr algn="r" rtl="1">
              <a:lnSpc>
                <a:spcPct val="150000"/>
              </a:lnSpc>
            </a:pPr>
            <a:r>
              <a:rPr lang="fa-IR" dirty="0">
                <a:cs typeface="B Nazanin" panose="00000400000000000000" pitchFamily="2" charset="-78"/>
              </a:rPr>
              <a:t>قسمت جلو را رولت کنید نقطه 6 را علامت بزنید .</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منحنی خط جیب و کیسه را از خط 31-32 برش بزنید </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به لبه جیب 5/3 سانتی متر اضافه کنید.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قطعه جلوی شلوار (زبانک) را در نقطه 33، 1 سانتی متر پایین تر از نقطه 6 طراحی کنید .</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پهنای زبانک برابر 5/3 الی 4 سانتی متر است .</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قطعه زبانک را رولت کنید.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قطعه جیب را در طول خط 31-32 رولت کنید.( به اندازه های داده شده روی الگو توجه کنید )</a:t>
            </a:r>
            <a:endParaRPr lang="en-US" dirty="0">
              <a:cs typeface="B Nazanin" panose="00000400000000000000" pitchFamily="2" charset="-78"/>
            </a:endParaRPr>
          </a:p>
          <a:p>
            <a:pPr algn="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332" y="143934"/>
            <a:ext cx="4539867" cy="6446759"/>
          </a:xfrm>
          <a:prstGeom prst="rect">
            <a:avLst/>
          </a:prstGeom>
        </p:spPr>
      </p:pic>
    </p:spTree>
    <p:extLst>
      <p:ext uri="{BB962C8B-B14F-4D97-AF65-F5344CB8AC3E}">
        <p14:creationId xmlns:p14="http://schemas.microsoft.com/office/powerpoint/2010/main" val="28798872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12467" y="812800"/>
            <a:ext cx="5198533" cy="2446824"/>
          </a:xfrm>
          <a:prstGeom prst="rect">
            <a:avLst/>
          </a:prstGeom>
          <a:noFill/>
        </p:spPr>
        <p:txBody>
          <a:bodyPr wrap="square" rtlCol="0">
            <a:spAutoFit/>
          </a:bodyPr>
          <a:lstStyle/>
          <a:p>
            <a:pPr algn="r" rtl="1"/>
            <a:r>
              <a:rPr lang="fa-IR" dirty="0">
                <a:cs typeface="B Titr" panose="00000700000000000000" pitchFamily="2" charset="-78"/>
              </a:rPr>
              <a:t>مرحله چهارم : جیب رو در پشت شلوار </a:t>
            </a:r>
            <a:endParaRPr lang="en-US" dirty="0">
              <a:cs typeface="B Titr" panose="00000700000000000000" pitchFamily="2" charset="-78"/>
            </a:endParaRPr>
          </a:p>
          <a:p>
            <a:pPr algn="r" rtl="1">
              <a:lnSpc>
                <a:spcPct val="150000"/>
              </a:lnSpc>
            </a:pPr>
            <a:r>
              <a:rPr lang="fa-IR" dirty="0">
                <a:cs typeface="B Nazanin" panose="00000400000000000000" pitchFamily="2" charset="-78"/>
              </a:rPr>
              <a:t>قسمت پشت شلوار را رولت کنید.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خط جیب را با اندازه های داده شده رسم کنید.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خط یوک را در طول خط (35-36) برش زده و ساسون را کوتاه کنید.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خط منحنی 21-22 و 35-36 را بعد از بستن ساسون طراحی کنید .</a:t>
            </a:r>
            <a:endParaRPr lang="en-US" dirty="0">
              <a:cs typeface="B Nazanin" panose="00000400000000000000" pitchFamily="2" charset="-78"/>
            </a:endParaRPr>
          </a:p>
          <a:p>
            <a:pPr algn="r">
              <a:lnSpc>
                <a:spcPct val="150000"/>
              </a:lnSpc>
            </a:pPr>
            <a:r>
              <a:rPr lang="fa-IR" dirty="0">
                <a:cs typeface="B Nazanin" panose="00000400000000000000" pitchFamily="2" charset="-78"/>
              </a:rPr>
              <a:t>جیب را رولت کنید.</a:t>
            </a:r>
            <a:endParaRPr lang="en-US" dirty="0">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884" y="135466"/>
            <a:ext cx="4218716" cy="6489753"/>
          </a:xfrm>
          <a:prstGeom prst="rect">
            <a:avLst/>
          </a:prstGeom>
        </p:spPr>
      </p:pic>
    </p:spTree>
    <p:extLst>
      <p:ext uri="{BB962C8B-B14F-4D97-AF65-F5344CB8AC3E}">
        <p14:creationId xmlns:p14="http://schemas.microsoft.com/office/powerpoint/2010/main" val="36964147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786467" y="279400"/>
                <a:ext cx="9745134" cy="3587521"/>
              </a:xfrm>
              <a:prstGeom prst="rect">
                <a:avLst/>
              </a:prstGeom>
              <a:noFill/>
            </p:spPr>
            <p:txBody>
              <a:bodyPr wrap="square" rtlCol="0">
                <a:spAutoFit/>
              </a:bodyPr>
              <a:lstStyle/>
              <a:p>
                <a:pPr algn="r" rtl="1">
                  <a:lnSpc>
                    <a:spcPct val="150000"/>
                  </a:lnSpc>
                </a:pPr>
                <a:r>
                  <a:rPr lang="fa-IR" dirty="0">
                    <a:cs typeface="B Titr" panose="00000700000000000000" pitchFamily="2" charset="-78"/>
                  </a:rPr>
                  <a:t>مرحله پنجم : کمربند راست</a:t>
                </a:r>
                <a:endParaRPr lang="en-US" dirty="0">
                  <a:cs typeface="B Titr" panose="00000700000000000000" pitchFamily="2" charset="-78"/>
                </a:endParaRPr>
              </a:p>
              <a:p>
                <a:pPr algn="r" rtl="1">
                  <a:lnSpc>
                    <a:spcPct val="150000"/>
                  </a:lnSpc>
                </a:pPr>
                <a:r>
                  <a:rPr lang="fa-IR" dirty="0">
                    <a:cs typeface="B Nazanin" panose="00000400000000000000" pitchFamily="2" charset="-78"/>
                  </a:rPr>
                  <a:t>کمربند راست را با گشادی ( 5/3 سانتی متر بزرگتر از دور کمر ، در حالت چسبان پایین تر از خط کمر در نظر بگیرید ) از نقطه 37 دو عمود به طرفین رسم کنید.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37←38 = دو برابر پهنای کمری ،عمودی از نقطه 38 رسم کنید.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38←39 = دور کمر + 5/3 سانتی متر</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39←40 پهنای جا دکمه ( 2 تا 3 سانتی متر ) از نقطه 40 عمودی به بالا رسم کنید .</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39←41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 </m:t>
                    </m:r>
                  </m:oMath>
                </a14:m>
                <a:r>
                  <a:rPr lang="fa-IR" dirty="0">
                    <a:cs typeface="B Nazanin" panose="00000400000000000000" pitchFamily="2" charset="-78"/>
                  </a:rPr>
                  <a:t>  اندازه 39 از نقطه 41 عمودی به بالا رسم کنید و خط مرکزی پشت و جلو را رسم و خط تای کمر را مشخص کنید.</a:t>
                </a:r>
                <a:endParaRPr lang="en-US" dirty="0">
                  <a:cs typeface="B Nazanin" panose="00000400000000000000" pitchFamily="2" charset="-78"/>
                </a:endParaRPr>
              </a:p>
              <a:p>
                <a:pPr algn="r">
                  <a:lnSpc>
                    <a:spcPct val="150000"/>
                  </a:lnSpc>
                </a:pP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786467" y="279400"/>
                <a:ext cx="9745134" cy="3587521"/>
              </a:xfrm>
              <a:prstGeom prst="rect">
                <a:avLst/>
              </a:prstGeom>
              <a:blipFill rotWithShape="0">
                <a:blip r:embed="rId2"/>
                <a:stretch>
                  <a:fillRect r="-563"/>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125" y="3981850"/>
            <a:ext cx="9497750" cy="1857634"/>
          </a:xfrm>
          <a:prstGeom prst="rect">
            <a:avLst/>
          </a:prstGeom>
        </p:spPr>
      </p:pic>
    </p:spTree>
    <p:extLst>
      <p:ext uri="{BB962C8B-B14F-4D97-AF65-F5344CB8AC3E}">
        <p14:creationId xmlns:p14="http://schemas.microsoft.com/office/powerpoint/2010/main" val="27813954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93667" y="135467"/>
            <a:ext cx="2650066" cy="3693319"/>
          </a:xfrm>
          <a:prstGeom prst="rect">
            <a:avLst/>
          </a:prstGeom>
          <a:noFill/>
        </p:spPr>
        <p:txBody>
          <a:bodyPr wrap="square" rtlCol="0">
            <a:spAutoFit/>
          </a:bodyPr>
          <a:lstStyle/>
          <a:p>
            <a:pPr algn="r" rtl="1">
              <a:lnSpc>
                <a:spcPct val="150000"/>
              </a:lnSpc>
            </a:pPr>
            <a:r>
              <a:rPr lang="fa-IR" dirty="0">
                <a:cs typeface="B Titr" panose="00000700000000000000" pitchFamily="2" charset="-78"/>
              </a:rPr>
              <a:t>کمربند منحنی : </a:t>
            </a:r>
            <a:endParaRPr lang="en-US" dirty="0">
              <a:cs typeface="B Titr" panose="00000700000000000000" pitchFamily="2" charset="-78"/>
            </a:endParaRPr>
          </a:p>
          <a:p>
            <a:pPr algn="r" rtl="1">
              <a:lnSpc>
                <a:spcPct val="150000"/>
              </a:lnSpc>
            </a:pPr>
            <a:r>
              <a:rPr lang="fa-IR" dirty="0">
                <a:cs typeface="B Nazanin" panose="00000400000000000000" pitchFamily="2" charset="-78"/>
              </a:rPr>
              <a:t>خطوط 41 ←38 و 41←39 را به چهار قسمت تقسیم کرده خطوط را قیچی نموده و هر کدام را </a:t>
            </a:r>
            <a:r>
              <a:rPr lang="fa-IR" dirty="0" smtClean="0">
                <a:cs typeface="B Nazanin" panose="00000400000000000000" pitchFamily="2" charset="-78"/>
              </a:rPr>
              <a:t>مثل شکل 0/5 سانتی متر اوزمان دهید،اطراف آن را رولت </a:t>
            </a:r>
            <a:r>
              <a:rPr lang="fa-IR" dirty="0">
                <a:cs typeface="B Nazanin" panose="00000400000000000000" pitchFamily="2" charset="-78"/>
              </a:rPr>
              <a:t>کرده و خط مرکزی جلو و پشت  را مشخص کنید. </a:t>
            </a:r>
            <a:endParaRPr lang="en-US" dirty="0">
              <a:cs typeface="B Nazanin" panose="00000400000000000000" pitchFamily="2" charset="-78"/>
            </a:endParaRPr>
          </a:p>
          <a:p>
            <a:pPr algn="r"/>
            <a:endParaRPr lang="en-US" dirty="0">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76" y="2936125"/>
            <a:ext cx="8354591" cy="3153215"/>
          </a:xfrm>
          <a:prstGeom prst="rect">
            <a:avLst/>
          </a:prstGeom>
        </p:spPr>
      </p:pic>
    </p:spTree>
    <p:extLst>
      <p:ext uri="{BB962C8B-B14F-4D97-AF65-F5344CB8AC3E}">
        <p14:creationId xmlns:p14="http://schemas.microsoft.com/office/powerpoint/2010/main" val="36492375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23467" y="93133"/>
            <a:ext cx="6299200" cy="7155805"/>
          </a:xfrm>
          <a:prstGeom prst="rect">
            <a:avLst/>
          </a:prstGeom>
          <a:noFill/>
        </p:spPr>
        <p:txBody>
          <a:bodyPr wrap="square" rtlCol="0">
            <a:spAutoFit/>
          </a:bodyPr>
          <a:lstStyle/>
          <a:p>
            <a:pPr algn="r" rtl="1"/>
            <a:r>
              <a:rPr lang="fa-IR" b="1" dirty="0">
                <a:cs typeface="B Titr" panose="00000700000000000000" pitchFamily="2" charset="-78"/>
              </a:rPr>
              <a:t>شلوار حاملگی</a:t>
            </a:r>
            <a:endParaRPr lang="en-US" dirty="0">
              <a:cs typeface="B Titr" panose="00000700000000000000" pitchFamily="2" charset="-78"/>
            </a:endParaRPr>
          </a:p>
          <a:p>
            <a:pPr algn="r" rtl="1"/>
            <a:r>
              <a:rPr lang="fa-IR" b="1" dirty="0">
                <a:cs typeface="B Titr" panose="00000700000000000000" pitchFamily="2" charset="-78"/>
              </a:rPr>
              <a:t>روش اول:</a:t>
            </a:r>
            <a:endParaRPr lang="en-US" dirty="0">
              <a:cs typeface="B Titr" panose="00000700000000000000" pitchFamily="2" charset="-78"/>
            </a:endParaRPr>
          </a:p>
          <a:p>
            <a:pPr algn="r" rtl="1">
              <a:lnSpc>
                <a:spcPct val="150000"/>
              </a:lnSpc>
            </a:pPr>
            <a:r>
              <a:rPr lang="fa-IR" dirty="0">
                <a:cs typeface="B Nazanin" panose="00000400000000000000" pitchFamily="2" charset="-78"/>
              </a:rPr>
              <a:t>نکته روی شکم از پاچه قابل ارتجاع و کشی می­باشد.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اطراف الگوی اساس شلوار اصلاح شده را رولت نمائید و ساسون جلو را حذف کنید.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از نقطه­ی تقاطع خط کمر و خط پهلو 1 تا 2 سانتی­متر به طرف چپ برای گشادی و 1 سانتی متر به طرف بالا علامت بگذارید و با گونیا از این نقطه خطی به پایین و به خط باسن عمود کنید.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از این نقطه 3 سانتی­متر به طرف بالا و 15 تا 16 سانتی­متر روی خط پهلو به پایین علامت گذاشته و خط جدید پهلو را رسم کنید.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از خط مرکزی 5 تا 6 سانتی­متر خارج 20 تا 22 سانتی­متر پایین بیایید و دو نقطه جدید را به یکدیگر وصل کرده و 6تا 7 سانتی­متر اکتداد دهید و سپس کمر را با انحنای کمی رسم کنید.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3سانتی­متر سجاف برای کمر درنظر بگیریر و یک سانتی­متر فاق را بلند کنید.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پشت را نیز مانند شکل طراحی کنید.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_الگوی شماره 1 پشت شلوار را روی دولای باز پارچه برش نمائید.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_الگوی شماره2 تکه روی شکم را روی دولای اریب پارچه کشی برش نمائید.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_الگوی شماره3 جلوی شلوار را روی دولای باز پارچه برش </a:t>
            </a:r>
            <a:r>
              <a:rPr lang="fa-IR" dirty="0" smtClean="0">
                <a:cs typeface="B Nazanin" panose="00000400000000000000" pitchFamily="2" charset="-78"/>
              </a:rPr>
              <a:t>نمائید.</a:t>
            </a:r>
            <a:endParaRPr lang="en-US" dirty="0">
              <a:cs typeface="B Nazanin" panose="00000400000000000000" pitchFamily="2" charset="-78"/>
            </a:endParaRPr>
          </a:p>
          <a:p>
            <a:pPr algn="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5666" y="174171"/>
            <a:ext cx="2921511" cy="6365966"/>
          </a:xfrm>
          <a:prstGeom prst="rect">
            <a:avLst/>
          </a:prstGeom>
        </p:spPr>
      </p:pic>
    </p:spTree>
    <p:extLst>
      <p:ext uri="{BB962C8B-B14F-4D97-AF65-F5344CB8AC3E}">
        <p14:creationId xmlns:p14="http://schemas.microsoft.com/office/powerpoint/2010/main" val="22132512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513" y="148046"/>
            <a:ext cx="7409302" cy="6514011"/>
          </a:xfrm>
          <a:prstGeom prst="rect">
            <a:avLst/>
          </a:prstGeom>
        </p:spPr>
      </p:pic>
    </p:spTree>
    <p:extLst>
      <p:ext uri="{BB962C8B-B14F-4D97-AF65-F5344CB8AC3E}">
        <p14:creationId xmlns:p14="http://schemas.microsoft.com/office/powerpoint/2010/main" val="17213813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618067" y="296333"/>
                <a:ext cx="10854266" cy="5860579"/>
              </a:xfrm>
              <a:prstGeom prst="rect">
                <a:avLst/>
              </a:prstGeom>
              <a:noFill/>
            </p:spPr>
            <p:txBody>
              <a:bodyPr wrap="square" rtlCol="0">
                <a:spAutoFit/>
              </a:bodyPr>
              <a:lstStyle/>
              <a:p>
                <a:pPr algn="r" rtl="1"/>
                <a:r>
                  <a:rPr lang="fa-IR" dirty="0">
                    <a:cs typeface="B Titr" panose="00000700000000000000" pitchFamily="2" charset="-78"/>
                  </a:rPr>
                  <a:t>اندازه های لازم برای ساخت اساس الگوی </a:t>
                </a:r>
                <a:r>
                  <a:rPr lang="fa-IR" dirty="0" smtClean="0">
                    <a:cs typeface="B Titr" panose="00000700000000000000" pitchFamily="2" charset="-78"/>
                  </a:rPr>
                  <a:t>شلوار</a:t>
                </a:r>
                <a:endParaRPr lang="en-US" dirty="0" smtClean="0">
                  <a:cs typeface="B Titr" panose="00000700000000000000" pitchFamily="2" charset="-78"/>
                </a:endParaRPr>
              </a:p>
              <a:p>
                <a:pPr algn="r" rtl="1"/>
                <a:endParaRPr lang="en-US" dirty="0">
                  <a:cs typeface="B Titr" panose="00000700000000000000" pitchFamily="2" charset="-78"/>
                </a:endParaRPr>
              </a:p>
              <a:p>
                <a:pPr algn="r" rtl="1"/>
                <a:r>
                  <a:rPr lang="fa-IR" dirty="0">
                    <a:cs typeface="B Nazanin" panose="00000400000000000000" pitchFamily="2" charset="-78"/>
                  </a:rPr>
                  <a:t>توجه : دور کمر شلوار همیشه باید 1 سانتی متر از کمر شلوار بزرگتر باشد0</a:t>
                </a:r>
                <a:endParaRPr lang="en-US" dirty="0">
                  <a:cs typeface="B Nazanin" panose="00000400000000000000" pitchFamily="2" charset="-78"/>
                </a:endParaRPr>
              </a:p>
              <a:p>
                <a:pPr algn="r" rtl="1"/>
                <a:r>
                  <a:rPr lang="fa-IR" dirty="0">
                    <a:cs typeface="B Nazanin" panose="00000400000000000000" pitchFamily="2" charset="-78"/>
                  </a:rPr>
                  <a:t>برای مثال سایز 12</a:t>
                </a:r>
                <a:endParaRPr lang="en-US" dirty="0">
                  <a:cs typeface="B Nazanin" panose="00000400000000000000" pitchFamily="2" charset="-78"/>
                </a:endParaRPr>
              </a:p>
              <a:p>
                <a:pPr algn="r" rtl="1"/>
                <a:r>
                  <a:rPr lang="fa-IR" dirty="0">
                    <a:cs typeface="B Nazanin" panose="00000400000000000000" pitchFamily="2" charset="-78"/>
                  </a:rPr>
                  <a:t>اندازه های مورد نیاز :</a:t>
                </a:r>
                <a:endParaRPr lang="en-US" dirty="0">
                  <a:cs typeface="B Nazanin" panose="00000400000000000000" pitchFamily="2" charset="-78"/>
                </a:endParaRPr>
              </a:p>
              <a:p>
                <a:pPr algn="r" rtl="1"/>
                <a:r>
                  <a:rPr lang="fa-IR" dirty="0">
                    <a:cs typeface="B Nazanin" panose="00000400000000000000" pitchFamily="2" charset="-78"/>
                  </a:rPr>
                  <a:t>دور کمر 68 سانتی متر</a:t>
                </a:r>
                <a:endParaRPr lang="en-US" dirty="0">
                  <a:cs typeface="B Nazanin" panose="00000400000000000000" pitchFamily="2" charset="-78"/>
                </a:endParaRPr>
              </a:p>
              <a:p>
                <a:pPr algn="r" rtl="1"/>
                <a:r>
                  <a:rPr lang="fa-IR" dirty="0">
                    <a:cs typeface="B Nazanin" panose="00000400000000000000" pitchFamily="2" charset="-78"/>
                  </a:rPr>
                  <a:t>دور باسن : 93 سانتی متر</a:t>
                </a:r>
                <a:endParaRPr lang="en-US" dirty="0">
                  <a:cs typeface="B Nazanin" panose="00000400000000000000" pitchFamily="2" charset="-78"/>
                </a:endParaRPr>
              </a:p>
              <a:p>
                <a:pPr algn="r" rtl="1"/>
                <a:r>
                  <a:rPr lang="fa-IR" dirty="0">
                    <a:cs typeface="B Nazanin" panose="00000400000000000000" pitchFamily="2" charset="-78"/>
                  </a:rPr>
                  <a:t>برآمدگی باسن : 28 سانتی متر</a:t>
                </a:r>
                <a:endParaRPr lang="en-US" dirty="0">
                  <a:cs typeface="B Nazanin" panose="00000400000000000000" pitchFamily="2" charset="-78"/>
                </a:endParaRPr>
              </a:p>
              <a:p>
                <a:pPr algn="r" rtl="1"/>
                <a:r>
                  <a:rPr lang="fa-IR" dirty="0">
                    <a:cs typeface="B Nazanin" panose="00000400000000000000" pitchFamily="2" charset="-78"/>
                  </a:rPr>
                  <a:t>قد درز پهلو : 104 سانتی متر </a:t>
                </a:r>
                <a:endParaRPr lang="en-US" dirty="0">
                  <a:cs typeface="B Nazanin" panose="00000400000000000000" pitchFamily="2" charset="-78"/>
                </a:endParaRPr>
              </a:p>
              <a:p>
                <a:pPr algn="r" rtl="1"/>
                <a:r>
                  <a:rPr lang="fa-IR" dirty="0">
                    <a:cs typeface="B Nazanin" panose="00000400000000000000" pitchFamily="2" charset="-78"/>
                  </a:rPr>
                  <a:t>پهنای سرپا بدون اضافه : 22 سانتی متر</a:t>
                </a:r>
                <a:endParaRPr lang="en-US" dirty="0">
                  <a:cs typeface="B Nazanin" panose="00000400000000000000" pitchFamily="2" charset="-78"/>
                </a:endParaRPr>
              </a:p>
              <a:p>
                <a:pPr algn="r" rtl="1"/>
                <a:r>
                  <a:rPr lang="fa-IR" dirty="0">
                    <a:cs typeface="B Nazanin" panose="00000400000000000000" pitchFamily="2" charset="-78"/>
                  </a:rPr>
                  <a:t>طول از خط کمر تا خط باسن :6/20 سانتی </a:t>
                </a:r>
                <a:r>
                  <a:rPr lang="fa-IR" dirty="0" smtClean="0">
                    <a:cs typeface="B Nazanin" panose="00000400000000000000" pitchFamily="2" charset="-78"/>
                  </a:rPr>
                  <a:t>متر</a:t>
                </a:r>
                <a:endParaRPr lang="en-US" dirty="0">
                  <a:cs typeface="B Nazanin" panose="00000400000000000000" pitchFamily="2" charset="-78"/>
                </a:endParaRPr>
              </a:p>
              <a:p>
                <a:pPr algn="r" rtl="1"/>
                <a:r>
                  <a:rPr lang="fa-IR" dirty="0">
                    <a:cs typeface="B Nazanin" panose="00000400000000000000" pitchFamily="2" charset="-78"/>
                  </a:rPr>
                  <a:t> </a:t>
                </a:r>
                <a:endParaRPr lang="en-US" dirty="0">
                  <a:cs typeface="B Nazanin" panose="00000400000000000000" pitchFamily="2" charset="-78"/>
                </a:endParaRPr>
              </a:p>
              <a:p>
                <a:pPr algn="r" rtl="1"/>
                <a:r>
                  <a:rPr lang="fa-IR" dirty="0">
                    <a:cs typeface="B Titr" panose="00000700000000000000" pitchFamily="2" charset="-78"/>
                  </a:rPr>
                  <a:t>قسمت جلو </a:t>
                </a:r>
                <a:endParaRPr lang="en-US" dirty="0">
                  <a:cs typeface="B Titr" panose="00000700000000000000" pitchFamily="2" charset="-78"/>
                </a:endParaRPr>
              </a:p>
              <a:p>
                <a:pPr algn="r" rtl="1"/>
                <a:r>
                  <a:rPr lang="fa-IR" dirty="0">
                    <a:cs typeface="B Nazanin" panose="00000400000000000000" pitchFamily="2" charset="-78"/>
                  </a:rPr>
                  <a:t>نقطه </a:t>
                </a:r>
                <a:r>
                  <a:rPr lang="en-US" dirty="0" smtClean="0">
                    <a:cs typeface="B Nazanin" panose="00000400000000000000" pitchFamily="2" charset="-78"/>
                  </a:rPr>
                  <a:t>O </a:t>
                </a:r>
                <a:r>
                  <a:rPr lang="fa-IR" dirty="0" smtClean="0">
                    <a:cs typeface="B Nazanin" panose="00000400000000000000" pitchFamily="2" charset="-78"/>
                  </a:rPr>
                  <a:t> </a:t>
                </a:r>
                <a:r>
                  <a:rPr lang="fa-IR" dirty="0">
                    <a:cs typeface="B Nazanin" panose="00000400000000000000" pitchFamily="2" charset="-78"/>
                  </a:rPr>
                  <a:t>را بر روی کاغذ مشخص میکنیم و بر این نقطه دو عمود بر یکدیگر رسم میکنیم.</a:t>
                </a:r>
                <a:endParaRPr lang="en-US" dirty="0">
                  <a:cs typeface="B Nazanin" panose="00000400000000000000" pitchFamily="2" charset="-78"/>
                </a:endParaRPr>
              </a:p>
              <a:p>
                <a:pPr algn="r" rtl="1"/>
                <a:r>
                  <a:rPr lang="en-US" dirty="0">
                    <a:cs typeface="B Nazanin" panose="00000400000000000000" pitchFamily="2" charset="-78"/>
                  </a:rPr>
                  <a:t> O -1</a:t>
                </a:r>
                <a:r>
                  <a:rPr lang="fa-IR" dirty="0">
                    <a:cs typeface="B Nazanin" panose="00000400000000000000" pitchFamily="2" charset="-78"/>
                  </a:rPr>
                  <a:t>: مساوی قد برآمدگی باسن از نقطه 1 عمودی در عرض الگو رسم می کنیم.</a:t>
                </a:r>
                <a:endParaRPr lang="en-US" dirty="0">
                  <a:cs typeface="B Nazanin" panose="00000400000000000000" pitchFamily="2" charset="-78"/>
                </a:endParaRPr>
              </a:p>
              <a:p>
                <a:pPr algn="r" rtl="1"/>
                <a:r>
                  <a:rPr lang="en-US" dirty="0">
                    <a:cs typeface="B Nazanin" panose="00000400000000000000" pitchFamily="2" charset="-78"/>
                  </a:rPr>
                  <a:t>O -2</a:t>
                </a:r>
                <a:r>
                  <a:rPr lang="fa-IR" dirty="0">
                    <a:cs typeface="B Nazanin" panose="00000400000000000000" pitchFamily="2" charset="-78"/>
                  </a:rPr>
                  <a:t>: قد کمر تا باسن</a:t>
                </a:r>
                <a:endParaRPr lang="en-US" dirty="0">
                  <a:cs typeface="B Nazanin" panose="00000400000000000000" pitchFamily="2" charset="-78"/>
                </a:endParaRPr>
              </a:p>
              <a:p>
                <a:pPr algn="r" rtl="1"/>
                <a:r>
                  <a:rPr lang="en-US" dirty="0">
                    <a:cs typeface="B Nazanin" panose="00000400000000000000" pitchFamily="2" charset="-78"/>
                  </a:rPr>
                  <a:t>O -3</a:t>
                </a:r>
                <a:r>
                  <a:rPr lang="fa-IR" dirty="0">
                    <a:cs typeface="B Nazanin" panose="00000400000000000000" pitchFamily="2" charset="-78"/>
                  </a:rPr>
                  <a:t>: اندازه از کمر تا زمین ( قد شلوار) . از نقطه 3 عمودی به طرفین رسم میکنیم. از نقطه 4 دوعمود خارج می کنیم.</a:t>
                </a:r>
                <a:endParaRPr lang="en-US" dirty="0">
                  <a:cs typeface="B Nazanin" panose="00000400000000000000" pitchFamily="2" charset="-78"/>
                </a:endParaRPr>
              </a:p>
              <a:p>
                <a:pPr algn="r" rtl="1"/>
                <a:r>
                  <a:rPr lang="fa-IR" dirty="0">
                    <a:cs typeface="B Nazanin" panose="00000400000000000000" pitchFamily="2" charset="-78"/>
                  </a:rPr>
                  <a:t>4-1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oMath>
                </a14:m>
                <a:r>
                  <a:rPr lang="fa-IR" dirty="0">
                    <a:cs typeface="B Nazanin" panose="00000400000000000000" pitchFamily="2" charset="-78"/>
                  </a:rPr>
                  <a:t> اندازه خط 3-1 منهای 5 سانتی متر به طرفین خط 4 دو عمود رسم میکنیم.</a:t>
                </a:r>
                <a:endParaRPr lang="en-US" dirty="0">
                  <a:cs typeface="B Nazanin" panose="00000400000000000000" pitchFamily="2" charset="-78"/>
                </a:endParaRPr>
              </a:p>
              <a:p>
                <a:pPr algn="r" rtl="1"/>
                <a:r>
                  <a:rPr lang="fa-IR" dirty="0">
                    <a:cs typeface="B Nazanin" panose="00000400000000000000" pitchFamily="2" charset="-78"/>
                  </a:rPr>
                  <a:t>5-1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12</m:t>
                        </m:r>
                      </m:den>
                    </m:f>
                  </m:oMath>
                </a14:m>
                <a:r>
                  <a:rPr lang="fa-IR" dirty="0">
                    <a:cs typeface="B Nazanin" panose="00000400000000000000" pitchFamily="2" charset="-78"/>
                  </a:rPr>
                  <a:t> اندازه دور باسن، عمودی به بالا به نقطه 6 و 7 رسم کنید.</a:t>
                </a:r>
                <a:endParaRPr lang="en-US" dirty="0">
                  <a:cs typeface="B Nazanin" panose="00000400000000000000" pitchFamily="2" charset="-78"/>
                </a:endParaRPr>
              </a:p>
              <a:p>
                <a:pPr algn="r"/>
                <a:endParaRPr lang="en-US" dirty="0">
                  <a:cs typeface="B Nazanin" panose="00000400000000000000" pitchFamily="2" charset="-78"/>
                </a:endParaRPr>
              </a:p>
            </p:txBody>
          </p:sp>
        </mc:Choice>
        <mc:Fallback>
          <p:sp>
            <p:nvSpPr>
              <p:cNvPr id="2" name="TextBox 1"/>
              <p:cNvSpPr txBox="1">
                <a:spLocks noRot="1" noChangeAspect="1" noMove="1" noResize="1" noEditPoints="1" noAdjustHandles="1" noChangeArrowheads="1" noChangeShapeType="1" noTextEdit="1"/>
              </p:cNvSpPr>
              <p:nvPr/>
            </p:nvSpPr>
            <p:spPr>
              <a:xfrm>
                <a:off x="618067" y="296333"/>
                <a:ext cx="10854266" cy="5860579"/>
              </a:xfrm>
              <a:prstGeom prst="rect">
                <a:avLst/>
              </a:prstGeom>
              <a:blipFill rotWithShape="0">
                <a:blip r:embed="rId2"/>
                <a:stretch>
                  <a:fillRect t="-416" r="-561"/>
                </a:stretch>
              </a:blipFill>
            </p:spPr>
            <p:txBody>
              <a:bodyPr/>
              <a:lstStyle/>
              <a:p>
                <a:r>
                  <a:rPr lang="en-US">
                    <a:noFill/>
                  </a:rPr>
                  <a:t> </a:t>
                </a:r>
              </a:p>
            </p:txBody>
          </p:sp>
        </mc:Fallback>
      </mc:AlternateContent>
    </p:spTree>
    <p:extLst>
      <p:ext uri="{BB962C8B-B14F-4D97-AF65-F5344CB8AC3E}">
        <p14:creationId xmlns:p14="http://schemas.microsoft.com/office/powerpoint/2010/main" val="513378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000" y="211667"/>
            <a:ext cx="11523133" cy="5078313"/>
          </a:xfrm>
          <a:prstGeom prst="rect">
            <a:avLst/>
          </a:prstGeom>
          <a:noFill/>
        </p:spPr>
        <p:txBody>
          <a:bodyPr wrap="square" rtlCol="0">
            <a:spAutoFit/>
          </a:bodyPr>
          <a:lstStyle/>
          <a:p>
            <a:pPr algn="r" rtl="1">
              <a:lnSpc>
                <a:spcPct val="150000"/>
              </a:lnSpc>
            </a:pPr>
            <a:r>
              <a:rPr lang="fa-IR" dirty="0">
                <a:cs typeface="B Titr" panose="00000700000000000000" pitchFamily="2" charset="-78"/>
              </a:rPr>
              <a:t>روش دوم:</a:t>
            </a:r>
            <a:endParaRPr lang="en-US" dirty="0">
              <a:cs typeface="B Titr" panose="00000700000000000000" pitchFamily="2" charset="-78"/>
            </a:endParaRPr>
          </a:p>
          <a:p>
            <a:pPr algn="r" rtl="1">
              <a:lnSpc>
                <a:spcPct val="150000"/>
              </a:lnSpc>
            </a:pPr>
            <a:r>
              <a:rPr lang="fa-IR" dirty="0">
                <a:cs typeface="B Nazanin" panose="00000400000000000000" pitchFamily="2" charset="-78"/>
              </a:rPr>
              <a:t>این مدل شلوار توسط چسبهای دوطرفه در کمر تنگ و گشاد می­شود و با بزرگتر شدن شکم، کمر شلوار را می­توان </a:t>
            </a:r>
            <a:r>
              <a:rPr lang="fa-IR" dirty="0" smtClean="0">
                <a:cs typeface="B Nazanin" panose="00000400000000000000" pitchFamily="2" charset="-78"/>
              </a:rPr>
              <a:t>گشاد­تر </a:t>
            </a:r>
            <a:r>
              <a:rPr lang="fa-IR" dirty="0">
                <a:cs typeface="B Nazanin" panose="00000400000000000000" pitchFamily="2" charset="-78"/>
              </a:rPr>
              <a:t>نمود.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اطراف الگوی شلوار اصلاح شده را رولت نمائید و با اندازه­های داده شده الگو را طراحی کنید.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برای رسم کمری قسمت پشت و زیر جیب اندازه نقاط </a:t>
            </a:r>
            <a:r>
              <a:rPr lang="en-US" dirty="0">
                <a:cs typeface="B Nazanin" panose="00000400000000000000" pitchFamily="2" charset="-78"/>
              </a:rPr>
              <a:t>A,B,B,C,D</a:t>
            </a:r>
            <a:r>
              <a:rPr lang="fa-IR" dirty="0">
                <a:cs typeface="B Nazanin" panose="00000400000000000000" pitchFamily="2" charset="-78"/>
              </a:rPr>
              <a:t> را گرفته و به پهنای 3 سانتی­متر کمری را رسم کنید.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برای رسم تکه جلوی شلوار اندازه نقاط </a:t>
            </a:r>
            <a:r>
              <a:rPr lang="en-US" dirty="0">
                <a:cs typeface="B Nazanin" panose="00000400000000000000" pitchFamily="2" charset="-78"/>
              </a:rPr>
              <a:t>C,D,E</a:t>
            </a:r>
            <a:r>
              <a:rPr lang="fa-IR" dirty="0">
                <a:cs typeface="B Nazanin" panose="00000400000000000000" pitchFamily="2" charset="-78"/>
              </a:rPr>
              <a:t> را گرفته و به پهنای 3 سانتی­متر کمری را رسم کنید.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_الگوی شماره 1 تکه پشت شلوار را روی دولای باز برش نمائید. </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الگوی شماره 2 تکه جلو شلوار را روی دولای باز برش نمائید.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الگوی شماره 3 تکه جیب شلوار را روی دولای باز برش نمائید.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_الگوی شماره 4 تکه کمری پشت و پهلو می­باشد روی دولای بسته برش بزنید.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_الگوی شماره 5 تکه وسط جلوی شلوار را روی دولای بسته برش بزنید.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توجه: چسب­های دوطرفه را به قسمت </a:t>
            </a:r>
            <a:r>
              <a:rPr lang="en-US" dirty="0">
                <a:cs typeface="B Nazanin" panose="00000400000000000000" pitchFamily="2" charset="-78"/>
              </a:rPr>
              <a:t>C,D</a:t>
            </a:r>
            <a:r>
              <a:rPr lang="fa-IR" dirty="0">
                <a:cs typeface="B Nazanin" panose="00000400000000000000" pitchFamily="2" charset="-78"/>
              </a:rPr>
              <a:t> در کمری(تکه شماره 4و5) بدوزید.</a:t>
            </a:r>
            <a:endParaRPr lang="en-US" dirty="0">
              <a:cs typeface="B Nazanin" panose="00000400000000000000" pitchFamily="2" charset="-78"/>
            </a:endParaRPr>
          </a:p>
          <a:p>
            <a:pPr algn="r">
              <a:lnSpc>
                <a:spcPct val="150000"/>
              </a:lnSpc>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89" y="211667"/>
            <a:ext cx="2572300" cy="6557554"/>
          </a:xfrm>
          <a:prstGeom prst="rect">
            <a:avLst/>
          </a:prstGeom>
        </p:spPr>
      </p:pic>
    </p:spTree>
    <p:extLst>
      <p:ext uri="{BB962C8B-B14F-4D97-AF65-F5344CB8AC3E}">
        <p14:creationId xmlns:p14="http://schemas.microsoft.com/office/powerpoint/2010/main" val="13616325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9393" y="115568"/>
            <a:ext cx="8072581" cy="6581323"/>
          </a:xfrm>
          <a:prstGeom prst="rect">
            <a:avLst/>
          </a:prstGeom>
        </p:spPr>
      </p:pic>
    </p:spTree>
    <p:extLst>
      <p:ext uri="{BB962C8B-B14F-4D97-AF65-F5344CB8AC3E}">
        <p14:creationId xmlns:p14="http://schemas.microsoft.com/office/powerpoint/2010/main" val="14615359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0800" y="2015067"/>
            <a:ext cx="11065933" cy="2646878"/>
          </a:xfrm>
          <a:prstGeom prst="rect">
            <a:avLst/>
          </a:prstGeom>
          <a:noFill/>
        </p:spPr>
        <p:txBody>
          <a:bodyPr wrap="square" rtlCol="0">
            <a:spAutoFit/>
          </a:bodyPr>
          <a:lstStyle/>
          <a:p>
            <a:r>
              <a:rPr lang="fa-IR" sz="16600" dirty="0" smtClean="0">
                <a:solidFill>
                  <a:srgbClr val="7030A0"/>
                </a:solidFill>
                <a:cs typeface="B Koodak Outline" panose="00000400000000000000" pitchFamily="2" charset="-78"/>
              </a:rPr>
              <a:t>باتشکر</a:t>
            </a:r>
            <a:endParaRPr lang="en-US" sz="16600" dirty="0">
              <a:solidFill>
                <a:srgbClr val="7030A0"/>
              </a:solidFill>
              <a:cs typeface="B Koodak Outline" panose="00000400000000000000" pitchFamily="2" charset="-78"/>
            </a:endParaRPr>
          </a:p>
        </p:txBody>
      </p:sp>
    </p:spTree>
    <p:extLst>
      <p:ext uri="{BB962C8B-B14F-4D97-AF65-F5344CB8AC3E}">
        <p14:creationId xmlns:p14="http://schemas.microsoft.com/office/powerpoint/2010/main" val="31837213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440267" y="177800"/>
                <a:ext cx="11878733" cy="4705584"/>
              </a:xfrm>
              <a:prstGeom prst="rect">
                <a:avLst/>
              </a:prstGeom>
              <a:noFill/>
            </p:spPr>
            <p:txBody>
              <a:bodyPr wrap="square" rtlCol="0">
                <a:spAutoFit/>
              </a:bodyPr>
              <a:lstStyle/>
              <a:p>
                <a:pPr algn="r" rtl="1"/>
                <a:r>
                  <a:rPr lang="fa-IR" dirty="0">
                    <a:cs typeface="B Nazanin" panose="00000400000000000000" pitchFamily="2" charset="-78"/>
                  </a:rPr>
                  <a:t>8-6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oMath>
                </a14:m>
                <a:r>
                  <a:rPr lang="fa-IR" dirty="0">
                    <a:cs typeface="B Nazanin" panose="00000400000000000000" pitchFamily="2" charset="-78"/>
                  </a:rPr>
                  <a:t> دور باسن</a:t>
                </a:r>
                <a:endParaRPr lang="en-US" dirty="0">
                  <a:cs typeface="B Nazanin" panose="00000400000000000000" pitchFamily="2" charset="-78"/>
                </a:endParaRPr>
              </a:p>
              <a:p>
                <a:pPr algn="r" rtl="1"/>
                <a:r>
                  <a:rPr lang="fa-IR" dirty="0">
                    <a:cs typeface="B Nazanin" panose="00000400000000000000" pitchFamily="2" charset="-78"/>
                  </a:rPr>
                  <a:t>9-5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16</m:t>
                        </m:r>
                      </m:den>
                    </m:f>
                  </m:oMath>
                </a14:m>
                <a:r>
                  <a:rPr lang="fa-IR" dirty="0">
                    <a:cs typeface="B Nazanin" panose="00000400000000000000" pitchFamily="2" charset="-78"/>
                  </a:rPr>
                  <a:t> دور باسن</a:t>
                </a:r>
                <a:endParaRPr lang="en-US" dirty="0">
                  <a:cs typeface="B Nazanin" panose="00000400000000000000" pitchFamily="2" charset="-78"/>
                </a:endParaRPr>
              </a:p>
              <a:p>
                <a:pPr algn="r" rtl="1"/>
                <a:r>
                  <a:rPr lang="fa-IR" dirty="0">
                    <a:cs typeface="B Nazanin" panose="00000400000000000000" pitchFamily="2" charset="-78"/>
                  </a:rPr>
                  <a:t>10-7 : 1 سانتی متر ، نقطه 10 را به نقطه 6 وصل کرده و نقطه 6 را به نقطه 9 با خطی منحنی در نقطه </a:t>
                </a:r>
                <a:r>
                  <a:rPr lang="en-US" dirty="0">
                    <a:cs typeface="B Nazanin" panose="00000400000000000000" pitchFamily="2" charset="-78"/>
                  </a:rPr>
                  <a:t>a </a:t>
                </a:r>
                <a:r>
                  <a:rPr lang="fa-IR" dirty="0">
                    <a:cs typeface="B Nazanin" panose="00000400000000000000" pitchFamily="2" charset="-78"/>
                  </a:rPr>
                  <a:t>  وصل میکنیم.</a:t>
                </a:r>
                <a:endParaRPr lang="en-US" dirty="0">
                  <a:cs typeface="B Nazanin" panose="00000400000000000000" pitchFamily="2" charset="-78"/>
                </a:endParaRPr>
              </a:p>
              <a:p>
                <a:pPr algn="r" rtl="1"/>
                <a:r>
                  <a:rPr lang="fa-IR" dirty="0">
                    <a:cs typeface="B Nazanin" panose="00000400000000000000" pitchFamily="2" charset="-78"/>
                  </a:rPr>
                  <a:t>برای سایز 8 تا 14 خط منحنی از نقطه  5 به فاصله 3 سانتی متر باشد .</a:t>
                </a:r>
                <a:endParaRPr lang="en-US" dirty="0">
                  <a:cs typeface="B Nazanin" panose="00000400000000000000" pitchFamily="2" charset="-78"/>
                </a:endParaRPr>
              </a:p>
              <a:p>
                <a:pPr algn="r" rtl="1"/>
                <a:r>
                  <a:rPr lang="fa-IR" dirty="0">
                    <a:cs typeface="B Nazanin" panose="00000400000000000000" pitchFamily="2" charset="-78"/>
                  </a:rPr>
                  <a:t>برای سایز 16 تا 22 خط منحنی از نقطه 5 به فاصله 25/3 سانتی متر باشد.</a:t>
                </a:r>
                <a:endParaRPr lang="en-US" dirty="0">
                  <a:cs typeface="B Nazanin" panose="00000400000000000000" pitchFamily="2" charset="-78"/>
                </a:endParaRPr>
              </a:p>
              <a:p>
                <a:pPr algn="r" rtl="1"/>
                <a:r>
                  <a:rPr lang="fa-IR" dirty="0">
                    <a:cs typeface="B Nazanin" panose="00000400000000000000" pitchFamily="2" charset="-78"/>
                  </a:rPr>
                  <a:t>برای سایز 24 تا 30 خط منحنی از نقطه 5 به فاصله 5/3 سانتی متر باشد .</a:t>
                </a:r>
                <a:endParaRPr lang="en-US" dirty="0">
                  <a:cs typeface="B Nazanin" panose="00000400000000000000" pitchFamily="2" charset="-78"/>
                </a:endParaRPr>
              </a:p>
              <a:p>
                <a:pPr algn="r" rtl="1"/>
                <a:r>
                  <a:rPr lang="fa-IR" dirty="0">
                    <a:cs typeface="B Nazanin" panose="00000400000000000000" pitchFamily="2" charset="-78"/>
                  </a:rPr>
                  <a:t>11-10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oMath>
                </a14:m>
                <a:r>
                  <a:rPr lang="fa-IR" dirty="0">
                    <a:cs typeface="B Nazanin" panose="00000400000000000000" pitchFamily="2" charset="-78"/>
                  </a:rPr>
                  <a:t>  دور کمر به اضافه ی 25/2 ساتی متر .</a:t>
                </a:r>
                <a:endParaRPr lang="en-US" dirty="0">
                  <a:cs typeface="B Nazanin" panose="00000400000000000000" pitchFamily="2" charset="-78"/>
                </a:endParaRPr>
              </a:p>
              <a:p>
                <a:pPr algn="r" rtl="1"/>
                <a:r>
                  <a:rPr lang="fa-IR" dirty="0">
                    <a:cs typeface="B Nazanin" panose="00000400000000000000" pitchFamily="2" charset="-78"/>
                  </a:rPr>
                  <a:t>ساسونی در نقه </a:t>
                </a:r>
                <a:r>
                  <a:rPr lang="en-US" dirty="0">
                    <a:cs typeface="B Nazanin" panose="00000400000000000000" pitchFamily="2" charset="-78"/>
                  </a:rPr>
                  <a:t>o </a:t>
                </a:r>
                <a:r>
                  <a:rPr lang="fa-IR" dirty="0">
                    <a:cs typeface="B Nazanin" panose="00000400000000000000" pitchFamily="2" charset="-78"/>
                  </a:rPr>
                  <a:t>به طول 10 سانتی متر و پهنای 2 سانتی متر می سازیم.</a:t>
                </a:r>
                <a:endParaRPr lang="en-US" dirty="0">
                  <a:cs typeface="B Nazanin" panose="00000400000000000000" pitchFamily="2" charset="-78"/>
                </a:endParaRPr>
              </a:p>
              <a:p>
                <a:pPr algn="r" rtl="1"/>
                <a:r>
                  <a:rPr lang="fa-IR" dirty="0">
                    <a:cs typeface="B Nazanin" panose="00000400000000000000" pitchFamily="2" charset="-78"/>
                  </a:rPr>
                  <a:t>21-3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a:latin typeface="Cambria Math" panose="02040503050406030204" pitchFamily="18" charset="0"/>
                      </a:rPr>
                      <m:t> </m:t>
                    </m:r>
                  </m:oMath>
                </a14:m>
                <a:r>
                  <a:rPr lang="fa-IR" dirty="0">
                    <a:cs typeface="B Nazanin" panose="00000400000000000000" pitchFamily="2" charset="-78"/>
                  </a:rPr>
                  <a:t> پهنای سر پای شلوار منهای 5/0 سانتی متر .</a:t>
                </a:r>
                <a:endParaRPr lang="en-US" dirty="0">
                  <a:cs typeface="B Nazanin" panose="00000400000000000000" pitchFamily="2" charset="-78"/>
                </a:endParaRPr>
              </a:p>
              <a:p>
                <a:pPr algn="r" rtl="1"/>
                <a:r>
                  <a:rPr lang="fa-IR" dirty="0">
                    <a:cs typeface="B Nazanin" panose="00000400000000000000" pitchFamily="2" charset="-78"/>
                  </a:rPr>
                  <a:t>13-4 : اندازه 12-3 به اضافه 3/1 سانتی متر ، (سایز 16 تا 22 برابر 5/1 سانتی متر و 24 تا 30 رابر 7/1 سانتی متر ) .خط پهلوی شلوار را از نقطه 11،8،13و 12 رسم میکنیم. خط منحنی باسن را 5/0 سانتی متر .</a:t>
                </a:r>
                <a:endParaRPr lang="en-US" dirty="0">
                  <a:cs typeface="B Nazanin" panose="00000400000000000000" pitchFamily="2" charset="-78"/>
                </a:endParaRPr>
              </a:p>
              <a:p>
                <a:pPr algn="r" rtl="1"/>
                <a:r>
                  <a:rPr lang="fa-IR" dirty="0">
                    <a:cs typeface="B Nazanin" panose="00000400000000000000" pitchFamily="2" charset="-78"/>
                  </a:rPr>
                  <a:t>15-4 : برابر اندازه 13-4 است.</a:t>
                </a:r>
                <a:endParaRPr lang="en-US" dirty="0">
                  <a:cs typeface="B Nazanin" panose="00000400000000000000" pitchFamily="2" charset="-78"/>
                </a:endParaRPr>
              </a:p>
              <a:p>
                <a:pPr algn="r" rtl="1"/>
                <a:r>
                  <a:rPr lang="fa-IR" dirty="0">
                    <a:cs typeface="B Nazanin" panose="00000400000000000000" pitchFamily="2" charset="-78"/>
                  </a:rPr>
                  <a:t>خط داخلی شلوار را از نقطه 15،9 و 4 طراحی میکنیم.</a:t>
                </a:r>
                <a:endParaRPr lang="en-US" dirty="0">
                  <a:cs typeface="B Nazanin" panose="00000400000000000000" pitchFamily="2" charset="-78"/>
                </a:endParaRPr>
              </a:p>
              <a:p>
                <a:pPr algn="r" rtl="1"/>
                <a:r>
                  <a:rPr lang="fa-IR" dirty="0">
                    <a:cs typeface="B Nazanin" panose="00000400000000000000" pitchFamily="2" charset="-78"/>
                  </a:rPr>
                  <a:t>فرو رفتگی خط داخل شلوار 75/0 سانتی متر است.</a:t>
                </a:r>
                <a:endParaRPr lang="en-US" dirty="0">
                  <a:cs typeface="B Nazanin" panose="00000400000000000000" pitchFamily="2" charset="-78"/>
                </a:endParaRPr>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440267" y="177800"/>
                <a:ext cx="11878733" cy="4705584"/>
              </a:xfrm>
              <a:prstGeom prst="rect">
                <a:avLst/>
              </a:prstGeom>
              <a:blipFill rotWithShape="0">
                <a:blip r:embed="rId2"/>
                <a:stretch>
                  <a:fillRect r="-462"/>
                </a:stretch>
              </a:blipFill>
            </p:spPr>
            <p:txBody>
              <a:bodyPr/>
              <a:lstStyle/>
              <a:p>
                <a:r>
                  <a:rPr lang="en-US">
                    <a:noFill/>
                  </a:rPr>
                  <a:t> </a:t>
                </a:r>
              </a:p>
            </p:txBody>
          </p:sp>
        </mc:Fallback>
      </mc:AlternateContent>
    </p:spTree>
    <p:extLst>
      <p:ext uri="{BB962C8B-B14F-4D97-AF65-F5344CB8AC3E}">
        <p14:creationId xmlns:p14="http://schemas.microsoft.com/office/powerpoint/2010/main" val="4026044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550333" y="186267"/>
                <a:ext cx="11362267" cy="5925981"/>
              </a:xfrm>
              <a:prstGeom prst="rect">
                <a:avLst/>
              </a:prstGeom>
              <a:noFill/>
            </p:spPr>
            <p:txBody>
              <a:bodyPr wrap="square" rtlCol="0">
                <a:spAutoFit/>
              </a:bodyPr>
              <a:lstStyle/>
              <a:p>
                <a:pPr algn="r" rtl="1"/>
                <a:r>
                  <a:rPr lang="fa-IR" dirty="0">
                    <a:cs typeface="B Titr" panose="00000700000000000000" pitchFamily="2" charset="-78"/>
                  </a:rPr>
                  <a:t>قسمت پشت :</a:t>
                </a:r>
                <a:endParaRPr lang="en-US" dirty="0">
                  <a:cs typeface="B Titr" panose="00000700000000000000" pitchFamily="2" charset="-78"/>
                </a:endParaRPr>
              </a:p>
              <a:p>
                <a:pPr algn="r" rtl="1"/>
                <a:r>
                  <a:rPr lang="fa-IR" dirty="0">
                    <a:cs typeface="B Nazanin" panose="00000400000000000000" pitchFamily="2" charset="-78"/>
                  </a:rPr>
                  <a:t>16-5 : مساوی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oMath>
                </a14:m>
                <a:r>
                  <a:rPr lang="fa-IR" dirty="0">
                    <a:cs typeface="B Nazanin" panose="00000400000000000000" pitchFamily="2" charset="-78"/>
                  </a:rPr>
                  <a:t> اندازه خط 5-1 از نقطه 16 به نقطه 17 و روی خط کمر نقطه 18 خطی عمود میکنیم.</a:t>
                </a:r>
                <a:endParaRPr lang="en-US" dirty="0">
                  <a:cs typeface="B Nazanin" panose="00000400000000000000" pitchFamily="2" charset="-78"/>
                </a:endParaRPr>
              </a:p>
              <a:p>
                <a:pPr algn="r" rtl="1"/>
                <a:r>
                  <a:rPr lang="fa-IR" dirty="0">
                    <a:cs typeface="B Nazanin" panose="00000400000000000000" pitchFamily="2" charset="-78"/>
                  </a:rPr>
                  <a:t>19-16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oMath>
                </a14:m>
                <a:r>
                  <a:rPr lang="fa-IR" dirty="0">
                    <a:cs typeface="B Nazanin" panose="00000400000000000000" pitchFamily="2" charset="-78"/>
                  </a:rPr>
                  <a:t> اندازه خط 18-16 است .</a:t>
                </a:r>
                <a:endParaRPr lang="en-US" dirty="0">
                  <a:cs typeface="B Nazanin" panose="00000400000000000000" pitchFamily="2" charset="-78"/>
                </a:endParaRPr>
              </a:p>
              <a:p>
                <a:pPr algn="r" rtl="1"/>
                <a:r>
                  <a:rPr lang="fa-IR" dirty="0">
                    <a:cs typeface="B Nazanin" panose="00000400000000000000" pitchFamily="2" charset="-78"/>
                  </a:rPr>
                  <a:t>20-18= 2 سانتی متر</a:t>
                </a:r>
                <a:endParaRPr lang="en-US" dirty="0">
                  <a:cs typeface="B Nazanin" panose="00000400000000000000" pitchFamily="2" charset="-78"/>
                </a:endParaRPr>
              </a:p>
              <a:p>
                <a:pPr algn="r" rtl="1"/>
                <a:r>
                  <a:rPr lang="fa-IR" dirty="0">
                    <a:cs typeface="B Nazanin" panose="00000400000000000000" pitchFamily="2" charset="-78"/>
                  </a:rPr>
                  <a:t>21-20= 2 سانتی متر</a:t>
                </a:r>
                <a:endParaRPr lang="en-US" dirty="0">
                  <a:cs typeface="B Nazanin" panose="00000400000000000000" pitchFamily="2" charset="-78"/>
                </a:endParaRPr>
              </a:p>
              <a:p>
                <a:pPr algn="r" rtl="1"/>
                <a:r>
                  <a:rPr lang="fa-IR" dirty="0">
                    <a:cs typeface="B Nazanin" panose="00000400000000000000" pitchFamily="2" charset="-78"/>
                  </a:rPr>
                  <a:t>22-21: مساوی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oMath>
                </a14:m>
                <a:r>
                  <a:rPr lang="fa-IR" dirty="0">
                    <a:cs typeface="B Nazanin" panose="00000400000000000000" pitchFamily="2" charset="-78"/>
                  </a:rPr>
                  <a:t> دور کمر به اضافه 25/4 سانتی متر : نقطه 21 را به نقطه 22 وصل میکنیم تا نقطه 22 را روی خط اقی نقطه </a:t>
                </a:r>
                <a:r>
                  <a:rPr lang="en-US" dirty="0">
                    <a:cs typeface="B Nazanin" panose="00000400000000000000" pitchFamily="2" charset="-78"/>
                  </a:rPr>
                  <a:t>o </a:t>
                </a:r>
                <a:r>
                  <a:rPr lang="fa-IR" dirty="0">
                    <a:cs typeface="B Nazanin" panose="00000400000000000000" pitchFamily="2" charset="-78"/>
                  </a:rPr>
                  <a:t> قطع کند.</a:t>
                </a:r>
                <a:endParaRPr lang="en-US" dirty="0">
                  <a:cs typeface="B Nazanin" panose="00000400000000000000" pitchFamily="2" charset="-78"/>
                </a:endParaRPr>
              </a:p>
              <a:p>
                <a:pPr algn="r" rtl="1"/>
                <a:r>
                  <a:rPr lang="fa-IR" dirty="0">
                    <a:cs typeface="B Nazanin" panose="00000400000000000000" pitchFamily="2" charset="-78"/>
                  </a:rPr>
                  <a:t>23-9=</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oMath>
                </a14:m>
                <a:r>
                  <a:rPr lang="en-US" dirty="0">
                    <a:cs typeface="B Nazanin" panose="00000400000000000000" pitchFamily="2" charset="-78"/>
                  </a:rPr>
                  <a:t> </a:t>
                </a:r>
                <a:r>
                  <a:rPr lang="fa-IR" dirty="0">
                    <a:cs typeface="B Nazanin" panose="00000400000000000000" pitchFamily="2" charset="-78"/>
                  </a:rPr>
                  <a:t> اندازه 9-5</a:t>
                </a:r>
                <a:endParaRPr lang="en-US" dirty="0">
                  <a:cs typeface="B Nazanin" panose="00000400000000000000" pitchFamily="2" charset="-78"/>
                </a:endParaRPr>
              </a:p>
              <a:p>
                <a:pPr algn="r" rtl="1"/>
                <a:r>
                  <a:rPr lang="fa-IR" dirty="0">
                    <a:cs typeface="B Nazanin" panose="00000400000000000000" pitchFamily="2" charset="-78"/>
                  </a:rPr>
                  <a:t>24-23: 5/0 سانتی متر</a:t>
                </a:r>
                <a:endParaRPr lang="en-US" dirty="0">
                  <a:cs typeface="B Nazanin" panose="00000400000000000000" pitchFamily="2" charset="-78"/>
                </a:endParaRPr>
              </a:p>
              <a:p>
                <a:pPr algn="r" rtl="1"/>
                <a:r>
                  <a:rPr lang="fa-IR" dirty="0">
                    <a:cs typeface="B Nazanin" panose="00000400000000000000" pitchFamily="2" charset="-78"/>
                  </a:rPr>
                  <a:t>نقطه 21 را به نقطه 19 و 19 را به 24 با خطی منحنیدر نقطه </a:t>
                </a:r>
                <a:r>
                  <a:rPr lang="en-US" dirty="0">
                    <a:cs typeface="B Nazanin" panose="00000400000000000000" pitchFamily="2" charset="-78"/>
                  </a:rPr>
                  <a:t>a</a:t>
                </a:r>
                <a:r>
                  <a:rPr lang="fa-IR" dirty="0">
                    <a:cs typeface="B Nazanin" panose="00000400000000000000" pitchFamily="2" charset="-78"/>
                  </a:rPr>
                  <a:t> .</a:t>
                </a:r>
                <a:endParaRPr lang="en-US" dirty="0">
                  <a:cs typeface="B Nazanin" panose="00000400000000000000" pitchFamily="2" charset="-78"/>
                </a:endParaRPr>
              </a:p>
              <a:p>
                <a:pPr algn="r" rtl="1"/>
                <a:r>
                  <a:rPr lang="fa-IR" dirty="0">
                    <a:cs typeface="B Nazanin" panose="00000400000000000000" pitchFamily="2" charset="-78"/>
                  </a:rPr>
                  <a:t>برای سایز 8 تا 14 خط منحنی از نقطه 16 به فاصله 25/4 سانتی متر باشد.</a:t>
                </a:r>
                <a:endParaRPr lang="en-US" dirty="0">
                  <a:cs typeface="B Nazanin" panose="00000400000000000000" pitchFamily="2" charset="-78"/>
                </a:endParaRPr>
              </a:p>
              <a:p>
                <a:pPr algn="r" rtl="1"/>
                <a:r>
                  <a:rPr lang="fa-IR" dirty="0">
                    <a:cs typeface="B Nazanin" panose="00000400000000000000" pitchFamily="2" charset="-78"/>
                  </a:rPr>
                  <a:t>برای سایز 16 تا 22 خط منحنی از نقطه 16 به فاصله 5/4 سانتی متر باشد.</a:t>
                </a:r>
                <a:endParaRPr lang="en-US" dirty="0">
                  <a:cs typeface="B Nazanin" panose="00000400000000000000" pitchFamily="2" charset="-78"/>
                </a:endParaRPr>
              </a:p>
              <a:p>
                <a:pPr algn="r" rtl="1"/>
                <a:r>
                  <a:rPr lang="fa-IR" dirty="0">
                    <a:cs typeface="B Nazanin" panose="00000400000000000000" pitchFamily="2" charset="-78"/>
                  </a:rPr>
                  <a:t>برای سایز 22 تا 30 خط منحنی از نقطه 16 به فاصله 75/4 سانتی متر باشد.</a:t>
                </a:r>
                <a:endParaRPr lang="en-US" dirty="0">
                  <a:cs typeface="B Nazanin" panose="00000400000000000000" pitchFamily="2" charset="-78"/>
                </a:endParaRPr>
              </a:p>
              <a:p>
                <a:pPr algn="r" rtl="1"/>
                <a:r>
                  <a:rPr lang="fa-IR" dirty="0">
                    <a:cs typeface="B Nazanin" panose="00000400000000000000" pitchFamily="2" charset="-78"/>
                  </a:rPr>
                  <a:t>25-17 : مساوی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oMath>
                </a14:m>
                <a:r>
                  <a:rPr lang="fa-IR" dirty="0">
                    <a:cs typeface="B Nazanin" panose="00000400000000000000" pitchFamily="2" charset="-78"/>
                  </a:rPr>
                  <a:t>  دور باسن.</a:t>
                </a:r>
                <a:endParaRPr lang="en-US" dirty="0">
                  <a:cs typeface="B Nazanin" panose="00000400000000000000" pitchFamily="2" charset="-78"/>
                </a:endParaRPr>
              </a:p>
              <a:p>
                <a:pPr algn="r" rtl="1"/>
                <a:r>
                  <a:rPr lang="fa-IR" dirty="0">
                    <a:cs typeface="B Nazanin" panose="00000400000000000000" pitchFamily="2" charset="-78"/>
                  </a:rPr>
                  <a:t>26-12 : 1 سانتی متر .</a:t>
                </a:r>
                <a:endParaRPr lang="en-US" dirty="0">
                  <a:cs typeface="B Nazanin" panose="00000400000000000000" pitchFamily="2" charset="-78"/>
                </a:endParaRPr>
              </a:p>
              <a:p>
                <a:pPr algn="r" rtl="1"/>
                <a:r>
                  <a:rPr lang="fa-IR" dirty="0">
                    <a:cs typeface="B Nazanin" panose="00000400000000000000" pitchFamily="2" charset="-78"/>
                  </a:rPr>
                  <a:t>27-13 : 1 سانتی متر.</a:t>
                </a:r>
                <a:endParaRPr lang="en-US" dirty="0">
                  <a:cs typeface="B Nazanin" panose="00000400000000000000" pitchFamily="2" charset="-78"/>
                </a:endParaRPr>
              </a:p>
              <a:p>
                <a:pPr algn="r" rtl="1"/>
                <a:r>
                  <a:rPr lang="fa-IR" dirty="0">
                    <a:cs typeface="B Nazanin" panose="00000400000000000000" pitchFamily="2" charset="-78"/>
                  </a:rPr>
                  <a:t>خط داخلی ساق پا را از نقاط 22،25،27 و 26 طرح میکنیم ، برآمدگی خط باسن 5/0 سانتی متر فرورفتگی خط 25-27= 5/0 سانتی متر .</a:t>
                </a:r>
                <a:endParaRPr lang="en-US" dirty="0">
                  <a:cs typeface="B Nazanin" panose="00000400000000000000" pitchFamily="2" charset="-78"/>
                </a:endParaRPr>
              </a:p>
              <a:p>
                <a:pPr algn="r" rtl="1"/>
                <a:r>
                  <a:rPr lang="fa-IR" dirty="0">
                    <a:cs typeface="B Nazanin" panose="00000400000000000000" pitchFamily="2" charset="-78"/>
                  </a:rPr>
                  <a:t>28-14= مساوی 1 سانتی متر</a:t>
                </a:r>
                <a:endParaRPr lang="en-US" dirty="0">
                  <a:cs typeface="B Nazanin" panose="00000400000000000000" pitchFamily="2" charset="-78"/>
                </a:endParaRPr>
              </a:p>
              <a:p>
                <a:pPr algn="r" rtl="1"/>
                <a:r>
                  <a:rPr lang="fa-IR" dirty="0">
                    <a:cs typeface="B Nazanin" panose="00000400000000000000" pitchFamily="2" charset="-78"/>
                  </a:rPr>
                  <a:t>29-15= مساوی 1 سانتی متر</a:t>
                </a:r>
                <a:endParaRPr lang="en-US" dirty="0">
                  <a:cs typeface="B Nazanin" panose="00000400000000000000" pitchFamily="2" charset="-78"/>
                </a:endParaRPr>
              </a:p>
              <a:p>
                <a:pPr algn="r"/>
                <a:endParaRPr lang="en-US" dirty="0">
                  <a:cs typeface="B Nazanin" panose="00000400000000000000" pitchFamily="2" charset="-78"/>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50333" y="186267"/>
                <a:ext cx="11362267" cy="5925981"/>
              </a:xfrm>
              <a:prstGeom prst="rect">
                <a:avLst/>
              </a:prstGeom>
              <a:blipFill rotWithShape="0">
                <a:blip r:embed="rId2"/>
                <a:stretch>
                  <a:fillRect t="-412" r="-536"/>
                </a:stretch>
              </a:blipFill>
            </p:spPr>
            <p:txBody>
              <a:bodyPr/>
              <a:lstStyle/>
              <a:p>
                <a:r>
                  <a:rPr lang="en-US">
                    <a:noFill/>
                  </a:rPr>
                  <a:t> </a:t>
                </a:r>
              </a:p>
            </p:txBody>
          </p:sp>
        </mc:Fallback>
      </mc:AlternateContent>
    </p:spTree>
    <p:extLst>
      <p:ext uri="{BB962C8B-B14F-4D97-AF65-F5344CB8AC3E}">
        <p14:creationId xmlns:p14="http://schemas.microsoft.com/office/powerpoint/2010/main" val="3300070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13200" y="287867"/>
            <a:ext cx="7696200" cy="5355312"/>
          </a:xfrm>
          <a:prstGeom prst="rect">
            <a:avLst/>
          </a:prstGeom>
          <a:noFill/>
        </p:spPr>
        <p:txBody>
          <a:bodyPr wrap="square" rtlCol="0">
            <a:spAutoFit/>
          </a:bodyPr>
          <a:lstStyle/>
          <a:p>
            <a:pPr algn="r" rtl="1">
              <a:lnSpc>
                <a:spcPct val="150000"/>
              </a:lnSpc>
            </a:pPr>
            <a:r>
              <a:rPr lang="fa-IR" dirty="0">
                <a:cs typeface="B Nazanin" panose="00000400000000000000" pitchFamily="2" charset="-78"/>
              </a:rPr>
              <a:t>خط داخلی شلوار را از نقاط 29،24 و 28 طراحی می کنیم .فرو رفتگی آن 25/1 سانتی متر است .</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خط22-21 و 11-10 به سه قسمت تقسیم میکنیم . نقاط 30 و 31 را مشخص می کنیم .روی خط 22 از نقطه 30 و 31 دو خط عمود فرود می آوریم . ساسونها را روی این دو خط به پهنای 2 سانتی متر و طول از نقطه 12،30 سانتی متر و از نقطه 31 مساوی 10 سانتی متر باشد.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از نقطه 3 روی خط سرپای شلوار 1 سانتی متر پایین آمده و خط منحنی پشت لبه شلوار را رسم می کنیم.</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توجه : برای گشادی بیشتر شلوار در خط فاق به صفحه 94 مراجعه شود.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قسمت جلو پشت شلوار را به طور جداگانه رولت میکینیم، الگو را طوری قرار میدهیم که الگوی پشت در سمت چپ قرار گیرد.و طرح را کامل می کنیم و در صورت لزوم ( مثل جیب جادکمه و غیره)</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شورت _شلوارک </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شلوارک از الگوی اولیه شلوار ساخته میشود و شکل الگو بستگی به طرح مورد نظر دارد، اطراف الگو دلخواه را تا قد مورد نظر رولت کنید.خط قد شلوار باید مساوی با خط باسن باشد.منحنی سرپا در پشت خارج خط در حدود 1 سانتی متر است ،آن را مطابق طرح مورد نظر می سازیم.</a:t>
            </a:r>
            <a:endParaRPr lang="en-US" dirty="0">
              <a:cs typeface="B Nazanin" panose="00000400000000000000" pitchFamily="2" charset="-78"/>
            </a:endParaRPr>
          </a:p>
          <a:p>
            <a:endParaRPr lang="en-US" dirty="0"/>
          </a:p>
        </p:txBody>
      </p:sp>
    </p:spTree>
    <p:extLst>
      <p:ext uri="{BB962C8B-B14F-4D97-AF65-F5344CB8AC3E}">
        <p14:creationId xmlns:p14="http://schemas.microsoft.com/office/powerpoint/2010/main" val="665981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249" y="143933"/>
            <a:ext cx="6119751" cy="6506910"/>
          </a:xfrm>
          <a:prstGeom prst="rect">
            <a:avLst/>
          </a:prstGeom>
        </p:spPr>
      </p:pic>
    </p:spTree>
    <p:extLst>
      <p:ext uri="{BB962C8B-B14F-4D97-AF65-F5344CB8AC3E}">
        <p14:creationId xmlns:p14="http://schemas.microsoft.com/office/powerpoint/2010/main" val="723404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18867" y="101600"/>
            <a:ext cx="4758266" cy="5632311"/>
          </a:xfrm>
          <a:prstGeom prst="rect">
            <a:avLst/>
          </a:prstGeom>
          <a:noFill/>
        </p:spPr>
        <p:txBody>
          <a:bodyPr wrap="square" rtlCol="0">
            <a:spAutoFit/>
          </a:bodyPr>
          <a:lstStyle/>
          <a:p>
            <a:pPr algn="r" rtl="1"/>
            <a:r>
              <a:rPr lang="fa-IR" b="1" dirty="0">
                <a:cs typeface="B Titr" panose="00000700000000000000" pitchFamily="2" charset="-78"/>
              </a:rPr>
              <a:t>شلوار پیلی </a:t>
            </a:r>
            <a:r>
              <a:rPr lang="fa-IR" b="1" dirty="0" smtClean="0">
                <a:cs typeface="B Titr" panose="00000700000000000000" pitchFamily="2" charset="-78"/>
              </a:rPr>
              <a:t>دار</a:t>
            </a:r>
            <a:endParaRPr lang="en-US" b="1" dirty="0" smtClean="0">
              <a:cs typeface="B Titr" panose="00000700000000000000" pitchFamily="2" charset="-78"/>
            </a:endParaRPr>
          </a:p>
          <a:p>
            <a:pPr algn="just" rtl="1">
              <a:lnSpc>
                <a:spcPct val="150000"/>
              </a:lnSpc>
            </a:pPr>
            <a:r>
              <a:rPr lang="fa-IR" dirty="0" smtClean="0">
                <a:cs typeface="B Nazanin" panose="00000400000000000000" pitchFamily="2" charset="-78"/>
              </a:rPr>
              <a:t>اطراف </a:t>
            </a:r>
            <a:r>
              <a:rPr lang="fa-IR" dirty="0">
                <a:cs typeface="B Nazanin" panose="00000400000000000000" pitchFamily="2" charset="-78"/>
              </a:rPr>
              <a:t>الگوی اساس شلوار را رولت نمائید.</a:t>
            </a:r>
            <a:endParaRPr lang="en-US" dirty="0">
              <a:cs typeface="B Nazanin" panose="00000400000000000000" pitchFamily="2" charset="-78"/>
            </a:endParaRPr>
          </a:p>
          <a:p>
            <a:pPr algn="just" rtl="1">
              <a:lnSpc>
                <a:spcPct val="150000"/>
              </a:lnSpc>
            </a:pPr>
            <a:r>
              <a:rPr lang="fa-IR" b="1" dirty="0">
                <a:cs typeface="B Nazanin" panose="00000400000000000000" pitchFamily="2" charset="-78"/>
              </a:rPr>
              <a:t>پشت:</a:t>
            </a:r>
            <a:r>
              <a:rPr lang="fa-IR" dirty="0">
                <a:cs typeface="B Nazanin" panose="00000400000000000000" pitchFamily="2" charset="-78"/>
              </a:rPr>
              <a:t> نقاط 1 و 2 را در لبه شلوار مشخص کرده به فاصله5/1 سانتی­متر از خط قبلی باشد، از نقطه 1 و 2 خطی به زانو رسم کنید خط فاق را به اندازه 3 سانتی­متر گشاد نمائید.</a:t>
            </a:r>
            <a:endParaRPr lang="en-US" dirty="0">
              <a:cs typeface="B Nazanin" panose="00000400000000000000" pitchFamily="2" charset="-78"/>
            </a:endParaRPr>
          </a:p>
          <a:p>
            <a:pPr algn="just" rtl="1">
              <a:lnSpc>
                <a:spcPct val="150000"/>
              </a:lnSpc>
            </a:pPr>
            <a:r>
              <a:rPr lang="fa-IR" dirty="0">
                <a:cs typeface="B Nazanin" panose="00000400000000000000" pitchFamily="2" charset="-78"/>
              </a:rPr>
              <a:t>جلو: قسمت الگوی اساس جلو شلوار را رولت نموده و خط زانو را برش کنید.</a:t>
            </a:r>
            <a:endParaRPr lang="en-US" dirty="0">
              <a:cs typeface="B Nazanin" panose="00000400000000000000" pitchFamily="2" charset="-78"/>
            </a:endParaRPr>
          </a:p>
          <a:p>
            <a:pPr algn="just" rtl="1">
              <a:lnSpc>
                <a:spcPct val="150000"/>
              </a:lnSpc>
            </a:pPr>
            <a:r>
              <a:rPr lang="fa-IR" dirty="0">
                <a:cs typeface="B Nazanin" panose="00000400000000000000" pitchFamily="2" charset="-78"/>
              </a:rPr>
              <a:t>خط بالای راه را قیچی و آن را به اندازه 5 سانتی­متر روی خط کمر باز کرده و روی خط کمر در پهلو 5/3 سانتی­متر دیگر اضافه کنید.</a:t>
            </a:r>
            <a:endParaRPr lang="en-US" dirty="0">
              <a:cs typeface="B Nazanin" panose="00000400000000000000" pitchFamily="2" charset="-78"/>
            </a:endParaRPr>
          </a:p>
          <a:p>
            <a:pPr algn="just" rtl="1">
              <a:lnSpc>
                <a:spcPct val="150000"/>
              </a:lnSpc>
            </a:pPr>
            <a:r>
              <a:rPr lang="fa-IR" dirty="0">
                <a:cs typeface="B Nazanin" panose="00000400000000000000" pitchFamily="2" charset="-78"/>
              </a:rPr>
              <a:t>اضافات کمر 5/10 سانتی­متر شده که تقسیم بر سه نموده و 3 عدد پیلی 5/3 سانتی­متر در کمر دوخته می­شود. نقطه 3و4 را روی خط لبه شلوار مشخص نموده که 5/1 سانتی­متر از هر طرف تنگ کرده و به خط زانو متصل نمائید.</a:t>
            </a:r>
            <a:endParaRPr lang="en-US" dirty="0">
              <a:cs typeface="B Nazanin" panose="00000400000000000000" pitchFamily="2" charset="-78"/>
            </a:endParaRPr>
          </a:p>
          <a:p>
            <a:pPr algn="r"/>
            <a:endParaRPr lang="en-US" dirty="0">
              <a:cs typeface="B Nazanin" panose="00000400000000000000" pitchFamily="2" charset="-78"/>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588" y="983149"/>
            <a:ext cx="6066530" cy="4156118"/>
          </a:xfrm>
          <a:prstGeom prst="rect">
            <a:avLst/>
          </a:prstGeom>
        </p:spPr>
      </p:pic>
      <p:sp>
        <p:nvSpPr>
          <p:cNvPr id="5" name="Content Placeholder 2"/>
          <p:cNvSpPr txBox="1">
            <a:spLocks/>
          </p:cNvSpPr>
          <p:nvPr/>
        </p:nvSpPr>
        <p:spPr>
          <a:xfrm>
            <a:off x="1413307" y="5439409"/>
            <a:ext cx="10363826" cy="939801"/>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lgn="r" rtl="1"/>
            <a:r>
              <a:rPr lang="fa-IR" dirty="0" smtClean="0">
                <a:cs typeface="B Nazanin" panose="00000400000000000000" pitchFamily="2" charset="-78"/>
              </a:rPr>
              <a:t>توجه: در صورتی که بخواهید مقدار پیلی کمتر و گشادی فقط در قسمت کمر تا باسن مانند شکل</a:t>
            </a:r>
            <a:r>
              <a:rPr lang="en-US" dirty="0" smtClean="0">
                <a:cs typeface="B Nazanin" panose="00000400000000000000" pitchFamily="2" charset="-78"/>
              </a:rPr>
              <a:t> A</a:t>
            </a:r>
            <a:r>
              <a:rPr lang="fa-IR" dirty="0" smtClean="0">
                <a:cs typeface="B Nazanin" panose="00000400000000000000" pitchFamily="2" charset="-78"/>
              </a:rPr>
              <a:t> الگو را اوزمان دهید.</a:t>
            </a:r>
            <a:endParaRPr lang="en-US" dirty="0" smtClean="0">
              <a:cs typeface="B Nazanin" panose="00000400000000000000" pitchFamily="2" charset="-78"/>
            </a:endParaRPr>
          </a:p>
          <a:p>
            <a:pPr algn="r" rtl="1"/>
            <a:r>
              <a:rPr lang="fa-IR" dirty="0" smtClean="0">
                <a:cs typeface="B Nazanin" panose="00000400000000000000" pitchFamily="2" charset="-78"/>
              </a:rPr>
              <a:t>خط کمر را تقسیم بر 3 نموده و اوزمان 2 الی 5/2 سانتی­متری ایجاد نمائید ساسون به پیلی منتقل می­شود.</a:t>
            </a:r>
            <a:endParaRPr lang="en-US" dirty="0" smtClean="0">
              <a:cs typeface="B Nazanin" panose="00000400000000000000" pitchFamily="2" charset="-78"/>
            </a:endParaRPr>
          </a:p>
          <a:p>
            <a:pPr marL="0" indent="0" algn="r" rtl="1">
              <a:buFont typeface="Arial" panose="020B0604020202020204" pitchFamily="34" charset="0"/>
              <a:buNone/>
            </a:pPr>
            <a:endParaRPr lang="en-US" dirty="0">
              <a:cs typeface="B Nazanin" panose="00000400000000000000" pitchFamily="2" charset="-78"/>
            </a:endParaRPr>
          </a:p>
        </p:txBody>
      </p:sp>
    </p:spTree>
    <p:extLst>
      <p:ext uri="{BB962C8B-B14F-4D97-AF65-F5344CB8AC3E}">
        <p14:creationId xmlns:p14="http://schemas.microsoft.com/office/powerpoint/2010/main" val="9307446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7041" y="394359"/>
            <a:ext cx="10363826" cy="3424107"/>
          </a:xfrm>
        </p:spPr>
        <p:txBody>
          <a:bodyPr/>
          <a:lstStyle/>
          <a:p>
            <a:pPr marL="0" indent="0" algn="r">
              <a:buNone/>
            </a:pPr>
            <a:r>
              <a:rPr lang="fa-IR" dirty="0" smtClean="0">
                <a:cs typeface="B Titr" panose="00000700000000000000" pitchFamily="2" charset="-78"/>
              </a:rPr>
              <a:t>شلوار دو فیلتو</a:t>
            </a:r>
            <a:endParaRPr lang="en-US" dirty="0">
              <a:cs typeface="B Titr" panose="00000700000000000000" pitchFamily="2" charset="-78"/>
            </a:endParaRPr>
          </a:p>
        </p:txBody>
      </p:sp>
    </p:spTree>
    <p:extLst>
      <p:ext uri="{BB962C8B-B14F-4D97-AF65-F5344CB8AC3E}">
        <p14:creationId xmlns:p14="http://schemas.microsoft.com/office/powerpoint/2010/main" val="628937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343</TotalTime>
  <Words>1953</Words>
  <Application>Microsoft Office PowerPoint</Application>
  <PresentationFormat>Widescreen</PresentationFormat>
  <Paragraphs>235</Paragraphs>
  <Slides>32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B Koodak Outline</vt:lpstr>
      <vt:lpstr>B Nazanin</vt:lpstr>
      <vt:lpstr>B Titr</vt:lpstr>
      <vt:lpstr>Cambria Math</vt:lpstr>
      <vt:lpstr>Century Gothic</vt:lpstr>
      <vt:lpstr>Tahoma</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شلوار با دوبل دم پا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39</cp:revision>
  <dcterms:created xsi:type="dcterms:W3CDTF">2014-11-14T16:18:08Z</dcterms:created>
  <dcterms:modified xsi:type="dcterms:W3CDTF">2014-11-16T12:15:04Z</dcterms:modified>
</cp:coreProperties>
</file>