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5"/>
  </p:notesMasterIdLst>
  <p:sldIdLst>
    <p:sldId id="275" r:id="rId2"/>
    <p:sldId id="292"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60" r:id="rId19"/>
    <p:sldId id="293" r:id="rId20"/>
    <p:sldId id="262" r:id="rId21"/>
    <p:sldId id="263" r:id="rId22"/>
    <p:sldId id="264" r:id="rId23"/>
    <p:sldId id="265" r:id="rId24"/>
    <p:sldId id="266" r:id="rId25"/>
    <p:sldId id="267" r:id="rId26"/>
    <p:sldId id="268" r:id="rId27"/>
    <p:sldId id="269" r:id="rId28"/>
    <p:sldId id="270" r:id="rId29"/>
    <p:sldId id="271" r:id="rId30"/>
    <p:sldId id="272" r:id="rId31"/>
    <p:sldId id="273" r:id="rId32"/>
    <p:sldId id="274" r:id="rId33"/>
    <p:sldId id="29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A52136-A358-4140-BD20-690B09644F0C}"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pPr rtl="1"/>
          <a:endParaRPr lang="fa-IR"/>
        </a:p>
      </dgm:t>
    </dgm:pt>
    <dgm:pt modelId="{40E55568-0EE6-4D77-9FAF-A229F8295DEE}" type="pres">
      <dgm:prSet presAssocID="{E4A52136-A358-4140-BD20-690B09644F0C}" presName="theList" presStyleCnt="0">
        <dgm:presLayoutVars>
          <dgm:dir/>
          <dgm:animLvl val="lvl"/>
          <dgm:resizeHandles val="exact"/>
        </dgm:presLayoutVars>
      </dgm:prSet>
      <dgm:spPr/>
      <dgm:t>
        <a:bodyPr/>
        <a:lstStyle/>
        <a:p>
          <a:pPr rtl="1"/>
          <a:endParaRPr lang="fa-IR"/>
        </a:p>
      </dgm:t>
    </dgm:pt>
  </dgm:ptLst>
  <dgm:cxnLst>
    <dgm:cxn modelId="{9A70FE4A-0FFB-4128-838E-665EE94382DE}" type="presOf" srcId="{E4A52136-A358-4140-BD20-690B09644F0C}" destId="{40E55568-0EE6-4D77-9FAF-A229F8295DEE}" srcOrd="0"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274FC4-3BDC-4852-9AA5-B2B09313C277}" type="doc">
      <dgm:prSet loTypeId="urn:microsoft.com/office/officeart/2005/8/layout/hList6" loCatId="list" qsTypeId="urn:microsoft.com/office/officeart/2005/8/quickstyle/simple1" qsCatId="simple" csTypeId="urn:microsoft.com/office/officeart/2005/8/colors/accent1_2" csCatId="accent1" phldr="1"/>
      <dgm:spPr/>
      <dgm:t>
        <a:bodyPr/>
        <a:lstStyle/>
        <a:p>
          <a:pPr rtl="1"/>
          <a:endParaRPr lang="fa-IR"/>
        </a:p>
      </dgm:t>
    </dgm:pt>
    <dgm:pt modelId="{F27306C1-8149-4371-8078-FF01CA3D7D36}">
      <dgm:prSet/>
      <dgm:spPr>
        <a:solidFill>
          <a:srgbClr val="800000"/>
        </a:solidFill>
        <a:ln>
          <a:solidFill>
            <a:schemeClr val="lt1">
              <a:hueOff val="0"/>
              <a:satOff val="0"/>
              <a:lumOff val="0"/>
            </a:schemeClr>
          </a:solidFill>
        </a:ln>
      </dgm:spPr>
      <dgm:t>
        <a:bodyPr/>
        <a:lstStyle/>
        <a:p>
          <a:pPr rtl="1"/>
          <a:r>
            <a:rPr lang="fa-IR" dirty="0" smtClean="0"/>
            <a:t>تدوین استراتژی های سطح سازمان و کسب و کار</a:t>
          </a:r>
          <a:endParaRPr lang="fa-IR" dirty="0"/>
        </a:p>
      </dgm:t>
    </dgm:pt>
    <dgm:pt modelId="{EE898C6C-E2AC-4C27-AB18-1CBC54938401}" type="parTrans" cxnId="{317D0BAC-FCDF-4084-9906-A1B4D8F3AF3A}">
      <dgm:prSet/>
      <dgm:spPr/>
      <dgm:t>
        <a:bodyPr/>
        <a:lstStyle/>
        <a:p>
          <a:pPr rtl="1"/>
          <a:endParaRPr lang="fa-IR"/>
        </a:p>
      </dgm:t>
    </dgm:pt>
    <dgm:pt modelId="{2E54E781-6D17-4F85-BABC-5B711B4A26D2}" type="sibTrans" cxnId="{317D0BAC-FCDF-4084-9906-A1B4D8F3AF3A}">
      <dgm:prSet/>
      <dgm:spPr/>
      <dgm:t>
        <a:bodyPr/>
        <a:lstStyle/>
        <a:p>
          <a:pPr rtl="1"/>
          <a:endParaRPr lang="fa-IR"/>
        </a:p>
      </dgm:t>
    </dgm:pt>
    <dgm:pt modelId="{8128B3A9-800B-4442-971F-410E1BB86D73}">
      <dgm:prSet/>
      <dgm:spPr>
        <a:solidFill>
          <a:srgbClr val="800000"/>
        </a:solidFill>
        <a:ln>
          <a:solidFill>
            <a:schemeClr val="lt1">
              <a:hueOff val="0"/>
              <a:satOff val="0"/>
              <a:lumOff val="0"/>
            </a:schemeClr>
          </a:solidFill>
        </a:ln>
      </dgm:spPr>
      <dgm:t>
        <a:bodyPr/>
        <a:lstStyle/>
        <a:p>
          <a:pPr rtl="1"/>
          <a:r>
            <a:rPr lang="fa-IR" dirty="0" smtClean="0"/>
            <a:t>تعیین اهداف</a:t>
          </a:r>
          <a:endParaRPr lang="fa-IR" dirty="0"/>
        </a:p>
      </dgm:t>
    </dgm:pt>
    <dgm:pt modelId="{00B763C0-F8BF-40F1-8919-EE71F7E59492}" type="parTrans" cxnId="{1CD0DFE7-1877-48D9-A9BC-E955916FECD2}">
      <dgm:prSet/>
      <dgm:spPr/>
      <dgm:t>
        <a:bodyPr/>
        <a:lstStyle/>
        <a:p>
          <a:pPr rtl="1"/>
          <a:endParaRPr lang="fa-IR"/>
        </a:p>
      </dgm:t>
    </dgm:pt>
    <dgm:pt modelId="{194AF429-170E-4A59-87BB-779CBDDE5F58}" type="sibTrans" cxnId="{1CD0DFE7-1877-48D9-A9BC-E955916FECD2}">
      <dgm:prSet/>
      <dgm:spPr/>
      <dgm:t>
        <a:bodyPr/>
        <a:lstStyle/>
        <a:p>
          <a:pPr rtl="1"/>
          <a:endParaRPr lang="fa-IR"/>
        </a:p>
      </dgm:t>
    </dgm:pt>
    <dgm:pt modelId="{69FAA6AF-54FB-4426-AFE1-25F9571C0294}">
      <dgm:prSet/>
      <dgm:spPr>
        <a:solidFill>
          <a:srgbClr val="800000"/>
        </a:solidFill>
        <a:ln>
          <a:solidFill>
            <a:schemeClr val="lt1">
              <a:hueOff val="0"/>
              <a:satOff val="0"/>
              <a:lumOff val="0"/>
            </a:schemeClr>
          </a:solidFill>
        </a:ln>
      </dgm:spPr>
      <dgm:t>
        <a:bodyPr/>
        <a:lstStyle/>
        <a:p>
          <a:pPr rtl="1"/>
          <a:r>
            <a:rPr lang="fa-IR" smtClean="0"/>
            <a:t>توسعه یک چشم انداز استراتژیک</a:t>
          </a:r>
          <a:endParaRPr lang="fa-IR" dirty="0"/>
        </a:p>
      </dgm:t>
    </dgm:pt>
    <dgm:pt modelId="{72A33A47-56A0-4680-B7C1-603FA576522B}" type="parTrans" cxnId="{D4884014-3906-4B48-9B56-D5C12EED6AE4}">
      <dgm:prSet/>
      <dgm:spPr/>
      <dgm:t>
        <a:bodyPr/>
        <a:lstStyle/>
        <a:p>
          <a:pPr rtl="1"/>
          <a:endParaRPr lang="fa-IR"/>
        </a:p>
      </dgm:t>
    </dgm:pt>
    <dgm:pt modelId="{BE10212D-8E44-4683-8187-5E905B54504D}" type="sibTrans" cxnId="{D4884014-3906-4B48-9B56-D5C12EED6AE4}">
      <dgm:prSet/>
      <dgm:spPr/>
      <dgm:t>
        <a:bodyPr/>
        <a:lstStyle/>
        <a:p>
          <a:pPr rtl="1"/>
          <a:endParaRPr lang="fa-IR"/>
        </a:p>
      </dgm:t>
    </dgm:pt>
    <dgm:pt modelId="{4294B002-AAF1-4194-817E-06B971952568}">
      <dgm:prSet/>
      <dgm:spPr>
        <a:solidFill>
          <a:srgbClr val="800000"/>
        </a:solidFill>
        <a:ln>
          <a:solidFill>
            <a:schemeClr val="lt1">
              <a:hueOff val="0"/>
              <a:satOff val="0"/>
              <a:lumOff val="0"/>
            </a:schemeClr>
          </a:solidFill>
        </a:ln>
      </dgm:spPr>
      <dgm:t>
        <a:bodyPr/>
        <a:lstStyle/>
        <a:p>
          <a:pPr rtl="1"/>
          <a:r>
            <a:rPr lang="fa-IR" dirty="0" smtClean="0"/>
            <a:t>به کارگیری و اجرای استراتژی انتخابی</a:t>
          </a:r>
          <a:endParaRPr lang="fa-IR" dirty="0"/>
        </a:p>
      </dgm:t>
    </dgm:pt>
    <dgm:pt modelId="{1417D538-6BE5-4423-81BE-C2D35EB0C70D}" type="parTrans" cxnId="{9C7446A8-CDAE-4658-B516-73700ED2FD41}">
      <dgm:prSet/>
      <dgm:spPr/>
      <dgm:t>
        <a:bodyPr/>
        <a:lstStyle/>
        <a:p>
          <a:pPr rtl="1"/>
          <a:endParaRPr lang="fa-IR"/>
        </a:p>
      </dgm:t>
    </dgm:pt>
    <dgm:pt modelId="{3C7416BB-C52F-40EA-BF5D-485383DD9C5A}" type="sibTrans" cxnId="{9C7446A8-CDAE-4658-B516-73700ED2FD41}">
      <dgm:prSet/>
      <dgm:spPr/>
      <dgm:t>
        <a:bodyPr/>
        <a:lstStyle/>
        <a:p>
          <a:pPr rtl="1"/>
          <a:endParaRPr lang="fa-IR"/>
        </a:p>
      </dgm:t>
    </dgm:pt>
    <dgm:pt modelId="{9C579F54-13EE-46EF-9394-F060CFDCBB06}">
      <dgm:prSet/>
      <dgm:spPr>
        <a:solidFill>
          <a:srgbClr val="800000"/>
        </a:solidFill>
        <a:ln>
          <a:solidFill>
            <a:schemeClr val="lt1">
              <a:hueOff val="0"/>
              <a:satOff val="0"/>
              <a:lumOff val="0"/>
            </a:schemeClr>
          </a:solidFill>
        </a:ln>
      </dgm:spPr>
      <dgm:t>
        <a:bodyPr/>
        <a:lstStyle/>
        <a:p>
          <a:pPr rtl="1"/>
          <a:r>
            <a:rPr lang="fa-IR" dirty="0" smtClean="0"/>
            <a:t>ارزیابی عملکرد و اقدام به تعدیلات اصلاحی</a:t>
          </a:r>
          <a:endParaRPr lang="fa-IR" dirty="0"/>
        </a:p>
      </dgm:t>
    </dgm:pt>
    <dgm:pt modelId="{5AB84458-B749-44F6-89EB-85B3063FD93E}" type="parTrans" cxnId="{E9ABE065-3B5B-45F1-BC19-91D388E3E902}">
      <dgm:prSet/>
      <dgm:spPr/>
      <dgm:t>
        <a:bodyPr/>
        <a:lstStyle/>
        <a:p>
          <a:pPr rtl="1"/>
          <a:endParaRPr lang="fa-IR"/>
        </a:p>
      </dgm:t>
    </dgm:pt>
    <dgm:pt modelId="{D96ACE32-843E-412B-9B9E-FBEF1C516E18}" type="sibTrans" cxnId="{E9ABE065-3B5B-45F1-BC19-91D388E3E902}">
      <dgm:prSet/>
      <dgm:spPr/>
      <dgm:t>
        <a:bodyPr/>
        <a:lstStyle/>
        <a:p>
          <a:pPr rtl="1"/>
          <a:endParaRPr lang="fa-IR"/>
        </a:p>
      </dgm:t>
    </dgm:pt>
    <dgm:pt modelId="{6F9869DE-E6ED-4E82-8829-86D09862FC18}" type="pres">
      <dgm:prSet presAssocID="{9D274FC4-3BDC-4852-9AA5-B2B09313C277}" presName="Name0" presStyleCnt="0">
        <dgm:presLayoutVars>
          <dgm:dir/>
          <dgm:resizeHandles val="exact"/>
        </dgm:presLayoutVars>
      </dgm:prSet>
      <dgm:spPr/>
      <dgm:t>
        <a:bodyPr/>
        <a:lstStyle/>
        <a:p>
          <a:pPr rtl="1"/>
          <a:endParaRPr lang="fa-IR"/>
        </a:p>
      </dgm:t>
    </dgm:pt>
    <dgm:pt modelId="{C5F5B6E8-4467-497E-971B-2141B2C9628E}" type="pres">
      <dgm:prSet presAssocID="{69FAA6AF-54FB-4426-AFE1-25F9571C0294}" presName="node" presStyleLbl="node1" presStyleIdx="0" presStyleCnt="5">
        <dgm:presLayoutVars>
          <dgm:bulletEnabled val="1"/>
        </dgm:presLayoutVars>
      </dgm:prSet>
      <dgm:spPr/>
      <dgm:t>
        <a:bodyPr/>
        <a:lstStyle/>
        <a:p>
          <a:pPr rtl="1"/>
          <a:endParaRPr lang="fa-IR"/>
        </a:p>
      </dgm:t>
    </dgm:pt>
    <dgm:pt modelId="{B40E45AA-DA4D-4A68-92D6-EE2F2F9AD911}" type="pres">
      <dgm:prSet presAssocID="{BE10212D-8E44-4683-8187-5E905B54504D}" presName="sibTrans" presStyleCnt="0"/>
      <dgm:spPr/>
    </dgm:pt>
    <dgm:pt modelId="{2A53C4EF-DFDB-4D39-8A2A-D79C2D10AB98}" type="pres">
      <dgm:prSet presAssocID="{8128B3A9-800B-4442-971F-410E1BB86D73}" presName="node" presStyleLbl="node1" presStyleIdx="1" presStyleCnt="5" custLinFactNeighborX="3323" custLinFactNeighborY="-1384">
        <dgm:presLayoutVars>
          <dgm:bulletEnabled val="1"/>
        </dgm:presLayoutVars>
      </dgm:prSet>
      <dgm:spPr/>
      <dgm:t>
        <a:bodyPr/>
        <a:lstStyle/>
        <a:p>
          <a:pPr rtl="1"/>
          <a:endParaRPr lang="fa-IR"/>
        </a:p>
      </dgm:t>
    </dgm:pt>
    <dgm:pt modelId="{892BA4A1-F724-499B-A8DB-317554905491}" type="pres">
      <dgm:prSet presAssocID="{194AF429-170E-4A59-87BB-779CBDDE5F58}" presName="sibTrans" presStyleCnt="0"/>
      <dgm:spPr/>
    </dgm:pt>
    <dgm:pt modelId="{CAF62C7B-8528-464C-B5F7-C71A4EFC7A75}" type="pres">
      <dgm:prSet presAssocID="{F27306C1-8149-4371-8078-FF01CA3D7D36}" presName="node" presStyleLbl="node1" presStyleIdx="2" presStyleCnt="5">
        <dgm:presLayoutVars>
          <dgm:bulletEnabled val="1"/>
        </dgm:presLayoutVars>
      </dgm:prSet>
      <dgm:spPr/>
      <dgm:t>
        <a:bodyPr/>
        <a:lstStyle/>
        <a:p>
          <a:pPr rtl="1"/>
          <a:endParaRPr lang="fa-IR"/>
        </a:p>
      </dgm:t>
    </dgm:pt>
    <dgm:pt modelId="{40AE5590-515F-41C6-838C-55BF48AB3A3F}" type="pres">
      <dgm:prSet presAssocID="{2E54E781-6D17-4F85-BABC-5B711B4A26D2}" presName="sibTrans" presStyleCnt="0"/>
      <dgm:spPr/>
    </dgm:pt>
    <dgm:pt modelId="{267611B0-D350-4569-B2AE-EAEB53BC7C7A}" type="pres">
      <dgm:prSet presAssocID="{4294B002-AAF1-4194-817E-06B971952568}" presName="node" presStyleLbl="node1" presStyleIdx="3" presStyleCnt="5">
        <dgm:presLayoutVars>
          <dgm:bulletEnabled val="1"/>
        </dgm:presLayoutVars>
      </dgm:prSet>
      <dgm:spPr/>
      <dgm:t>
        <a:bodyPr/>
        <a:lstStyle/>
        <a:p>
          <a:pPr rtl="1"/>
          <a:endParaRPr lang="fa-IR"/>
        </a:p>
      </dgm:t>
    </dgm:pt>
    <dgm:pt modelId="{E1BF2AFC-0AF5-493C-BCB1-25B8C01FAE0C}" type="pres">
      <dgm:prSet presAssocID="{3C7416BB-C52F-40EA-BF5D-485383DD9C5A}" presName="sibTrans" presStyleCnt="0"/>
      <dgm:spPr/>
    </dgm:pt>
    <dgm:pt modelId="{E5C2CD81-553F-419C-84F2-E17ED1E4ADAA}" type="pres">
      <dgm:prSet presAssocID="{9C579F54-13EE-46EF-9394-F060CFDCBB06}" presName="node" presStyleLbl="node1" presStyleIdx="4" presStyleCnt="5">
        <dgm:presLayoutVars>
          <dgm:bulletEnabled val="1"/>
        </dgm:presLayoutVars>
      </dgm:prSet>
      <dgm:spPr/>
      <dgm:t>
        <a:bodyPr/>
        <a:lstStyle/>
        <a:p>
          <a:pPr rtl="1"/>
          <a:endParaRPr lang="fa-IR"/>
        </a:p>
      </dgm:t>
    </dgm:pt>
  </dgm:ptLst>
  <dgm:cxnLst>
    <dgm:cxn modelId="{C4B7E21E-6B4E-4FC4-9C02-CBB5E6020869}" type="presOf" srcId="{8128B3A9-800B-4442-971F-410E1BB86D73}" destId="{2A53C4EF-DFDB-4D39-8A2A-D79C2D10AB98}" srcOrd="0" destOrd="0" presId="urn:microsoft.com/office/officeart/2005/8/layout/hList6"/>
    <dgm:cxn modelId="{D4884014-3906-4B48-9B56-D5C12EED6AE4}" srcId="{9D274FC4-3BDC-4852-9AA5-B2B09313C277}" destId="{69FAA6AF-54FB-4426-AFE1-25F9571C0294}" srcOrd="0" destOrd="0" parTransId="{72A33A47-56A0-4680-B7C1-603FA576522B}" sibTransId="{BE10212D-8E44-4683-8187-5E905B54504D}"/>
    <dgm:cxn modelId="{AF6D402B-C4F4-4D5C-90A3-86CB0813403D}" type="presOf" srcId="{4294B002-AAF1-4194-817E-06B971952568}" destId="{267611B0-D350-4569-B2AE-EAEB53BC7C7A}" srcOrd="0" destOrd="0" presId="urn:microsoft.com/office/officeart/2005/8/layout/hList6"/>
    <dgm:cxn modelId="{1CD0DFE7-1877-48D9-A9BC-E955916FECD2}" srcId="{9D274FC4-3BDC-4852-9AA5-B2B09313C277}" destId="{8128B3A9-800B-4442-971F-410E1BB86D73}" srcOrd="1" destOrd="0" parTransId="{00B763C0-F8BF-40F1-8919-EE71F7E59492}" sibTransId="{194AF429-170E-4A59-87BB-779CBDDE5F58}"/>
    <dgm:cxn modelId="{9C7446A8-CDAE-4658-B516-73700ED2FD41}" srcId="{9D274FC4-3BDC-4852-9AA5-B2B09313C277}" destId="{4294B002-AAF1-4194-817E-06B971952568}" srcOrd="3" destOrd="0" parTransId="{1417D538-6BE5-4423-81BE-C2D35EB0C70D}" sibTransId="{3C7416BB-C52F-40EA-BF5D-485383DD9C5A}"/>
    <dgm:cxn modelId="{0E4FECD2-423B-4885-8597-B212E40DB49E}" type="presOf" srcId="{9C579F54-13EE-46EF-9394-F060CFDCBB06}" destId="{E5C2CD81-553F-419C-84F2-E17ED1E4ADAA}" srcOrd="0" destOrd="0" presId="urn:microsoft.com/office/officeart/2005/8/layout/hList6"/>
    <dgm:cxn modelId="{E6452365-E18A-4FE0-92FE-47946FDF93D1}" type="presOf" srcId="{69FAA6AF-54FB-4426-AFE1-25F9571C0294}" destId="{C5F5B6E8-4467-497E-971B-2141B2C9628E}" srcOrd="0" destOrd="0" presId="urn:microsoft.com/office/officeart/2005/8/layout/hList6"/>
    <dgm:cxn modelId="{05C1255B-869B-48C4-8122-35B48C5D2C41}" type="presOf" srcId="{9D274FC4-3BDC-4852-9AA5-B2B09313C277}" destId="{6F9869DE-E6ED-4E82-8829-86D09862FC18}" srcOrd="0" destOrd="0" presId="urn:microsoft.com/office/officeart/2005/8/layout/hList6"/>
    <dgm:cxn modelId="{317D0BAC-FCDF-4084-9906-A1B4D8F3AF3A}" srcId="{9D274FC4-3BDC-4852-9AA5-B2B09313C277}" destId="{F27306C1-8149-4371-8078-FF01CA3D7D36}" srcOrd="2" destOrd="0" parTransId="{EE898C6C-E2AC-4C27-AB18-1CBC54938401}" sibTransId="{2E54E781-6D17-4F85-BABC-5B711B4A26D2}"/>
    <dgm:cxn modelId="{4D142A0F-45F2-49A6-B73C-665424064EE5}" type="presOf" srcId="{F27306C1-8149-4371-8078-FF01CA3D7D36}" destId="{CAF62C7B-8528-464C-B5F7-C71A4EFC7A75}" srcOrd="0" destOrd="0" presId="urn:microsoft.com/office/officeart/2005/8/layout/hList6"/>
    <dgm:cxn modelId="{E9ABE065-3B5B-45F1-BC19-91D388E3E902}" srcId="{9D274FC4-3BDC-4852-9AA5-B2B09313C277}" destId="{9C579F54-13EE-46EF-9394-F060CFDCBB06}" srcOrd="4" destOrd="0" parTransId="{5AB84458-B749-44F6-89EB-85B3063FD93E}" sibTransId="{D96ACE32-843E-412B-9B9E-FBEF1C516E18}"/>
    <dgm:cxn modelId="{4648FAA0-23D0-409D-9575-D9BB0756F64E}" type="presParOf" srcId="{6F9869DE-E6ED-4E82-8829-86D09862FC18}" destId="{C5F5B6E8-4467-497E-971B-2141B2C9628E}" srcOrd="0" destOrd="0" presId="urn:microsoft.com/office/officeart/2005/8/layout/hList6"/>
    <dgm:cxn modelId="{D7320516-C0CC-4D38-A164-1D519B63CD35}" type="presParOf" srcId="{6F9869DE-E6ED-4E82-8829-86D09862FC18}" destId="{B40E45AA-DA4D-4A68-92D6-EE2F2F9AD911}" srcOrd="1" destOrd="0" presId="urn:microsoft.com/office/officeart/2005/8/layout/hList6"/>
    <dgm:cxn modelId="{3190801C-124F-400C-88C3-C55AD16E2130}" type="presParOf" srcId="{6F9869DE-E6ED-4E82-8829-86D09862FC18}" destId="{2A53C4EF-DFDB-4D39-8A2A-D79C2D10AB98}" srcOrd="2" destOrd="0" presId="urn:microsoft.com/office/officeart/2005/8/layout/hList6"/>
    <dgm:cxn modelId="{75A2668B-46FA-481E-A1E4-A765B22048F7}" type="presParOf" srcId="{6F9869DE-E6ED-4E82-8829-86D09862FC18}" destId="{892BA4A1-F724-499B-A8DB-317554905491}" srcOrd="3" destOrd="0" presId="urn:microsoft.com/office/officeart/2005/8/layout/hList6"/>
    <dgm:cxn modelId="{215EC0B4-9666-4A93-BB3D-BFE40C7F0614}" type="presParOf" srcId="{6F9869DE-E6ED-4E82-8829-86D09862FC18}" destId="{CAF62C7B-8528-464C-B5F7-C71A4EFC7A75}" srcOrd="4" destOrd="0" presId="urn:microsoft.com/office/officeart/2005/8/layout/hList6"/>
    <dgm:cxn modelId="{D0E571BB-BE74-4A58-91E4-22E35CD6FFC4}" type="presParOf" srcId="{6F9869DE-E6ED-4E82-8829-86D09862FC18}" destId="{40AE5590-515F-41C6-838C-55BF48AB3A3F}" srcOrd="5" destOrd="0" presId="urn:microsoft.com/office/officeart/2005/8/layout/hList6"/>
    <dgm:cxn modelId="{76108A1A-C8B8-41F9-BC98-02C685B56FF8}" type="presParOf" srcId="{6F9869DE-E6ED-4E82-8829-86D09862FC18}" destId="{267611B0-D350-4569-B2AE-EAEB53BC7C7A}" srcOrd="6" destOrd="0" presId="urn:microsoft.com/office/officeart/2005/8/layout/hList6"/>
    <dgm:cxn modelId="{0D2538FF-31F3-4C4F-87B4-0F8A0681C5BC}" type="presParOf" srcId="{6F9869DE-E6ED-4E82-8829-86D09862FC18}" destId="{E1BF2AFC-0AF5-493C-BCB1-25B8C01FAE0C}" srcOrd="7" destOrd="0" presId="urn:microsoft.com/office/officeart/2005/8/layout/hList6"/>
    <dgm:cxn modelId="{6B88D9C3-FBC7-4774-8424-9CDC2A65F2CC}" type="presParOf" srcId="{6F9869DE-E6ED-4E82-8829-86D09862FC18}" destId="{E5C2CD81-553F-419C-84F2-E17ED1E4ADAA}" srcOrd="8"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00DC23-D20E-4A94-823D-807BF800862D}" type="datetimeFigureOut">
              <a:rPr lang="en-US" smtClean="0"/>
              <a:t>10/24/2014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2FF9BB-9F4C-45EE-85BE-7E32CE12A9CB}" type="slidenum">
              <a:rPr lang="en-US" smtClean="0"/>
              <a:t>‹#›</a:t>
            </a:fld>
            <a:endParaRPr lang="en-US"/>
          </a:p>
        </p:txBody>
      </p:sp>
    </p:spTree>
    <p:extLst>
      <p:ext uri="{BB962C8B-B14F-4D97-AF65-F5344CB8AC3E}">
        <p14:creationId xmlns:p14="http://schemas.microsoft.com/office/powerpoint/2010/main" val="2915180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227526B-C13B-49FA-A203-CE245479D834}" type="slidenum">
              <a:rPr lang="fa-IR" smtClean="0"/>
              <a:pPr/>
              <a:t>15</a:t>
            </a:fld>
            <a:endParaRPr lang="fa-IR"/>
          </a:p>
        </p:txBody>
      </p:sp>
    </p:spTree>
    <p:extLst>
      <p:ext uri="{BB962C8B-B14F-4D97-AF65-F5344CB8AC3E}">
        <p14:creationId xmlns:p14="http://schemas.microsoft.com/office/powerpoint/2010/main" val="318381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FD2B5C8-5B6F-4EBF-9AEB-39485BB7A734}" type="datetimeFigureOut">
              <a:rPr lang="en-US" smtClean="0"/>
              <a:t>10/24/2014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EAA8E53-6355-49DA-9C36-B3B6E0B3089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D2B5C8-5B6F-4EBF-9AEB-39485BB7A734}"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D2B5C8-5B6F-4EBF-9AEB-39485BB7A734}"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D2B5C8-5B6F-4EBF-9AEB-39485BB7A734}"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D2B5C8-5B6F-4EBF-9AEB-39485BB7A734}" type="datetimeFigureOut">
              <a:rPr lang="en-US" smtClean="0"/>
              <a:t>10/24/2014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EAA8E53-6355-49DA-9C36-B3B6E0B3089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D2B5C8-5B6F-4EBF-9AEB-39485BB7A734}"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D2B5C8-5B6F-4EBF-9AEB-39485BB7A734}" type="datetimeFigureOut">
              <a:rPr lang="en-US" smtClean="0"/>
              <a:t>10/24/2014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D2B5C8-5B6F-4EBF-9AEB-39485BB7A734}" type="datetimeFigureOut">
              <a:rPr lang="en-US" smtClean="0"/>
              <a:t>10/24/2014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2B5C8-5B6F-4EBF-9AEB-39485BB7A734}" type="datetimeFigureOut">
              <a:rPr lang="en-US" smtClean="0"/>
              <a:t>10/24/2014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D2B5C8-5B6F-4EBF-9AEB-39485BB7A734}"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FD2B5C8-5B6F-4EBF-9AEB-39485BB7A734}" type="datetimeFigureOut">
              <a:rPr lang="en-US" smtClean="0"/>
              <a:t>10/24/2014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A8E53-6355-49DA-9C36-B3B6E0B308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FD2B5C8-5B6F-4EBF-9AEB-39485BB7A734}" type="datetimeFigureOut">
              <a:rPr lang="en-US" smtClean="0"/>
              <a:t>10/24/2014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EAA8E53-6355-49DA-9C36-B3B6E0B3089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a:t>
            </a:r>
            <a:endParaRPr lang="fa-IR" dirty="0"/>
          </a:p>
        </p:txBody>
      </p:sp>
    </p:spTree>
    <p:extLst>
      <p:ext uri="{BB962C8B-B14F-4D97-AF65-F5344CB8AC3E}">
        <p14:creationId xmlns:p14="http://schemas.microsoft.com/office/powerpoint/2010/main" val="1073732556"/>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dirty="0" smtClean="0"/>
              <a:t>تفاوت چشم انداز استراتژیک و بیانیه رسالت</a:t>
            </a:r>
            <a:endParaRPr lang="fa-IR" sz="3600" dirty="0"/>
          </a:p>
        </p:txBody>
      </p:sp>
      <p:sp>
        <p:nvSpPr>
          <p:cNvPr id="3" name="Content Placeholder 2"/>
          <p:cNvSpPr>
            <a:spLocks noGrp="1"/>
          </p:cNvSpPr>
          <p:nvPr>
            <p:ph idx="1"/>
          </p:nvPr>
        </p:nvSpPr>
        <p:spPr/>
        <p:txBody>
          <a:bodyPr/>
          <a:lstStyle/>
          <a:p>
            <a:pPr algn="just" rtl="1"/>
            <a:r>
              <a:rPr lang="fa-IR" dirty="0" smtClean="0"/>
              <a:t>چشم انداز استراتژیک در مورد روند استراتژیک آینده شرکت می گوید یعنی ما به چه سمتی می رویم و تمرکز آتی ما چه خواهد بود.</a:t>
            </a:r>
          </a:p>
          <a:p>
            <a:pPr algn="just" rtl="1"/>
            <a:endParaRPr lang="fa-IR" dirty="0" smtClean="0"/>
          </a:p>
          <a:p>
            <a:pPr algn="just" rtl="1"/>
            <a:r>
              <a:rPr lang="fa-IR" dirty="0" smtClean="0"/>
              <a:t>بیانیه رسالت بیشتر درباره مقصود کسب و کار فعلی موسسه شرکت یعنی ما که هستیم ,چه کاری می کنیم و چرا اینجا هستیم صحبت می کند.</a:t>
            </a:r>
            <a:endParaRPr lang="fa-IR" dirty="0"/>
          </a:p>
        </p:txBody>
      </p:sp>
    </p:spTree>
    <p:extLst>
      <p:ext uri="{BB962C8B-B14F-4D97-AF65-F5344CB8AC3E}">
        <p14:creationId xmlns:p14="http://schemas.microsoft.com/office/powerpoint/2010/main" val="1034437813"/>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بیانیه ی رسالت به تشریح مسائل زیر می پردازد:</a:t>
            </a:r>
            <a:endParaRPr lang="fa-IR" dirty="0"/>
          </a:p>
        </p:txBody>
      </p:sp>
      <p:sp>
        <p:nvSpPr>
          <p:cNvPr id="3" name="Content Placeholder 2"/>
          <p:cNvSpPr>
            <a:spLocks noGrp="1"/>
          </p:cNvSpPr>
          <p:nvPr>
            <p:ph idx="1"/>
          </p:nvPr>
        </p:nvSpPr>
        <p:spPr>
          <a:xfrm>
            <a:off x="467544" y="1772816"/>
            <a:ext cx="8229600" cy="4525963"/>
          </a:xfrm>
        </p:spPr>
        <p:txBody>
          <a:bodyPr/>
          <a:lstStyle/>
          <a:p>
            <a:pPr algn="just" rtl="1"/>
            <a:r>
              <a:rPr lang="fa-IR" sz="3200" dirty="0" smtClean="0"/>
              <a:t>شناسایی کالای خدمات شرکت </a:t>
            </a:r>
          </a:p>
          <a:p>
            <a:pPr algn="just" rtl="1"/>
            <a:r>
              <a:rPr lang="fa-IR" sz="3200" dirty="0" smtClean="0"/>
              <a:t>مشخص کردن نیازهایی که به دنبال رفع آن است.</a:t>
            </a:r>
          </a:p>
          <a:p>
            <a:pPr algn="just" rtl="1"/>
            <a:r>
              <a:rPr lang="fa-IR" sz="3200" dirty="0" smtClean="0"/>
              <a:t>مشخص کردن گروه هایی از مشتری که به آنها خدمت می کند.</a:t>
            </a:r>
          </a:p>
          <a:p>
            <a:pPr algn="just" rtl="1"/>
            <a:r>
              <a:rPr lang="fa-IR" sz="3200" dirty="0" smtClean="0"/>
              <a:t>مشخص کردن رویکرد خود برای خوشنودی مشتریان </a:t>
            </a:r>
          </a:p>
          <a:p>
            <a:pPr algn="just" rtl="1"/>
            <a:endParaRPr lang="fa-IR" dirty="0"/>
          </a:p>
        </p:txBody>
      </p:sp>
    </p:spTree>
    <p:extLst>
      <p:ext uri="{BB962C8B-B14F-4D97-AF65-F5344CB8AC3E}">
        <p14:creationId xmlns:p14="http://schemas.microsoft.com/office/powerpoint/2010/main" val="107791934"/>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اهمیت انتقال چشم انداز استراتژیک</a:t>
            </a:r>
            <a:endParaRPr lang="fa-IR" dirty="0"/>
          </a:p>
        </p:txBody>
      </p:sp>
      <p:sp>
        <p:nvSpPr>
          <p:cNvPr id="3" name="Content Placeholder 2"/>
          <p:cNvSpPr>
            <a:spLocks noGrp="1"/>
          </p:cNvSpPr>
          <p:nvPr>
            <p:ph idx="1"/>
          </p:nvPr>
        </p:nvSpPr>
        <p:spPr>
          <a:xfrm>
            <a:off x="467544" y="1988840"/>
            <a:ext cx="8229600" cy="4525963"/>
          </a:xfrm>
        </p:spPr>
        <p:txBody>
          <a:bodyPr/>
          <a:lstStyle/>
          <a:p>
            <a:pPr algn="just" rtl="1"/>
            <a:r>
              <a:rPr lang="fa-IR" sz="3200" dirty="0" smtClean="0"/>
              <a:t>یک چشم انداز استراتژیک متقاعد کننده ارزش انگیزشی فراوانی دارد.</a:t>
            </a:r>
          </a:p>
          <a:p>
            <a:pPr algn="just" rtl="1"/>
            <a:endParaRPr lang="fa-IR" sz="3200" dirty="0" smtClean="0"/>
          </a:p>
          <a:p>
            <a:pPr algn="just" rtl="1"/>
            <a:r>
              <a:rPr lang="fa-IR" sz="3200" dirty="0" smtClean="0"/>
              <a:t>مدیران باید چشم انداز خود در شرکت را به شیوه ای ارائه کنند که به بیرون برسد و باعث جلب توجه مردم شود.</a:t>
            </a:r>
          </a:p>
          <a:p>
            <a:pPr algn="just" rtl="1"/>
            <a:endParaRPr lang="fa-IR" dirty="0"/>
          </a:p>
        </p:txBody>
      </p:sp>
    </p:spTree>
    <p:extLst>
      <p:ext uri="{BB962C8B-B14F-4D97-AF65-F5344CB8AC3E}">
        <p14:creationId xmlns:p14="http://schemas.microsoft.com/office/powerpoint/2010/main" val="1704140569"/>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منافع یک چشم اندازاستراتژیک اثربخش</a:t>
            </a:r>
            <a:endParaRPr lang="fa-IR" dirty="0"/>
          </a:p>
        </p:txBody>
      </p:sp>
      <p:sp>
        <p:nvSpPr>
          <p:cNvPr id="3" name="Content Placeholder 2"/>
          <p:cNvSpPr>
            <a:spLocks noGrp="1"/>
          </p:cNvSpPr>
          <p:nvPr>
            <p:ph idx="1"/>
          </p:nvPr>
        </p:nvSpPr>
        <p:spPr>
          <a:xfrm>
            <a:off x="467544" y="2132856"/>
            <a:ext cx="8229600" cy="4525963"/>
          </a:xfrm>
        </p:spPr>
        <p:txBody>
          <a:bodyPr/>
          <a:lstStyle/>
          <a:p>
            <a:pPr marL="624078" indent="-514350" algn="r" rtl="1">
              <a:buNone/>
            </a:pPr>
            <a:r>
              <a:rPr lang="fa-IR" dirty="0" smtClean="0"/>
              <a:t>1.دیدگاه مدیران ارشد درباره ی جهت بلند مدت بنگاه راشفاف میکند.</a:t>
            </a:r>
          </a:p>
          <a:p>
            <a:pPr marL="624078" indent="-514350" algn="r" rtl="1">
              <a:buNone/>
            </a:pPr>
            <a:r>
              <a:rPr lang="fa-IR" dirty="0" smtClean="0"/>
              <a:t>2.ریسک ناشی از تصمیم گیری را کاهش می دهد.</a:t>
            </a:r>
          </a:p>
          <a:p>
            <a:pPr marL="624078" indent="-514350" algn="r" rtl="1">
              <a:buNone/>
            </a:pPr>
            <a:r>
              <a:rPr lang="fa-IR" dirty="0" smtClean="0"/>
              <a:t>3.ابزاری برای جلب حمایت کارکنان است.</a:t>
            </a:r>
          </a:p>
          <a:p>
            <a:pPr marL="624078" indent="-514350" algn="r" rtl="1">
              <a:buNone/>
            </a:pPr>
            <a:r>
              <a:rPr lang="fa-IR" dirty="0" smtClean="0"/>
              <a:t>4.رهنمودی برای مدیران سطوح پایین تر است.</a:t>
            </a:r>
          </a:p>
          <a:p>
            <a:pPr marL="624078" indent="-514350" algn="r" rtl="1">
              <a:buNone/>
            </a:pPr>
            <a:r>
              <a:rPr lang="fa-IR" dirty="0" smtClean="0"/>
              <a:t>5.به سازمان کمک می کند تا آماده مواجه با آینده شود.</a:t>
            </a:r>
          </a:p>
          <a:p>
            <a:pPr marL="624078" indent="-514350" algn="r" rtl="1">
              <a:buNone/>
            </a:pPr>
            <a:endParaRPr lang="fa-IR" dirty="0" smtClean="0"/>
          </a:p>
        </p:txBody>
      </p:sp>
    </p:spTree>
    <p:extLst>
      <p:ext uri="{BB962C8B-B14F-4D97-AF65-F5344CB8AC3E}">
        <p14:creationId xmlns:p14="http://schemas.microsoft.com/office/powerpoint/2010/main" val="2928023374"/>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مرحله 2:تعیین اهداف</a:t>
            </a:r>
            <a:endParaRPr lang="fa-IR" dirty="0"/>
          </a:p>
        </p:txBody>
      </p:sp>
      <p:sp>
        <p:nvSpPr>
          <p:cNvPr id="3" name="Content Placeholder 2"/>
          <p:cNvSpPr>
            <a:spLocks noGrp="1"/>
          </p:cNvSpPr>
          <p:nvPr>
            <p:ph idx="1"/>
          </p:nvPr>
        </p:nvSpPr>
        <p:spPr>
          <a:xfrm>
            <a:off x="467544" y="1772816"/>
            <a:ext cx="8229600" cy="4525963"/>
          </a:xfrm>
        </p:spPr>
        <p:txBody>
          <a:bodyPr/>
          <a:lstStyle/>
          <a:p>
            <a:pPr algn="just" rtl="1"/>
            <a:r>
              <a:rPr lang="fa-IR" dirty="0" smtClean="0"/>
              <a:t>هدف مدیریت از تعیین اهداف تبدیل چشم انداز استراتژیک به مقاصد عملکردی خاص است.</a:t>
            </a:r>
          </a:p>
          <a:p>
            <a:pPr algn="just" rtl="1"/>
            <a:endParaRPr lang="fa-IR" dirty="0" smtClean="0"/>
          </a:p>
          <a:p>
            <a:pPr algn="just" rtl="1"/>
            <a:r>
              <a:rPr lang="fa-IR" dirty="0" smtClean="0"/>
              <a:t>اهدافی که به خوبی بیان شده اندوکمی یا قابل اندازه گیری هستند برای مدیریت ارزشمند هستند.</a:t>
            </a:r>
          </a:p>
          <a:p>
            <a:pPr algn="just" rtl="1"/>
            <a:endParaRPr lang="fa-IR" dirty="0" smtClean="0"/>
          </a:p>
          <a:p>
            <a:pPr algn="just" rtl="1"/>
            <a:r>
              <a:rPr lang="fa-IR" dirty="0" smtClean="0"/>
              <a:t>مدیران میبایست اهداف چالشی و در عین حال قابل دستیابی برگزینند.</a:t>
            </a:r>
            <a:endParaRPr lang="fa-IR" dirty="0"/>
          </a:p>
        </p:txBody>
      </p:sp>
    </p:spTree>
    <p:extLst>
      <p:ext uri="{BB962C8B-B14F-4D97-AF65-F5344CB8AC3E}">
        <p14:creationId xmlns:p14="http://schemas.microsoft.com/office/powerpoint/2010/main" val="600930276"/>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چه نوع اهدافی تعیین کنیم؟(نیازبه کارت متوازن)</a:t>
            </a:r>
            <a:endParaRPr lang="fa-IR" dirty="0"/>
          </a:p>
        </p:txBody>
      </p:sp>
      <p:sp>
        <p:nvSpPr>
          <p:cNvPr id="3" name="Content Placeholder 2"/>
          <p:cNvSpPr>
            <a:spLocks noGrp="1"/>
          </p:cNvSpPr>
          <p:nvPr>
            <p:ph idx="1"/>
          </p:nvPr>
        </p:nvSpPr>
        <p:spPr/>
        <p:txBody>
          <a:bodyPr/>
          <a:lstStyle/>
          <a:p>
            <a:pPr algn="r" rtl="1">
              <a:buNone/>
            </a:pPr>
            <a:endParaRPr lang="fa-IR" dirty="0" smtClean="0"/>
          </a:p>
          <a:p>
            <a:pPr algn="r" rtl="1">
              <a:buNone/>
            </a:pPr>
            <a:r>
              <a:rPr lang="fa-IR" dirty="0" smtClean="0"/>
              <a:t>                  </a:t>
            </a:r>
          </a:p>
          <a:p>
            <a:pPr algn="r" rtl="1">
              <a:buNone/>
            </a:pPr>
            <a:r>
              <a:rPr lang="fa-IR" dirty="0" smtClean="0"/>
              <a:t>             </a:t>
            </a:r>
            <a:r>
              <a:rPr lang="en-US" dirty="0" smtClean="0"/>
              <a:t>    </a:t>
            </a:r>
            <a:r>
              <a:rPr lang="fa-IR" dirty="0" smtClean="0"/>
              <a:t> اهداف مالی :  </a:t>
            </a:r>
            <a:r>
              <a:rPr lang="fa-IR" sz="2000" dirty="0" smtClean="0"/>
              <a:t>مقاصد مدیریت برای عملکرد مالی </a:t>
            </a:r>
          </a:p>
          <a:p>
            <a:pPr algn="r" rtl="1">
              <a:buNone/>
            </a:pPr>
            <a:r>
              <a:rPr lang="fa-IR" dirty="0" smtClean="0"/>
              <a:t>اهداف </a:t>
            </a:r>
          </a:p>
          <a:p>
            <a:pPr algn="r" rtl="1">
              <a:buNone/>
            </a:pPr>
            <a:r>
              <a:rPr lang="fa-IR" dirty="0" smtClean="0"/>
              <a:t>                  اهداف استراتژیک:</a:t>
            </a:r>
            <a:r>
              <a:rPr lang="fa-IR" sz="1800" dirty="0" smtClean="0"/>
              <a:t> </a:t>
            </a:r>
            <a:r>
              <a:rPr lang="fa-IR" sz="2000" dirty="0" smtClean="0"/>
              <a:t>جایگاه بازاریابی وتوان رقابتی شرکت</a:t>
            </a:r>
            <a:endParaRPr lang="fa-IR" sz="2000" dirty="0"/>
          </a:p>
        </p:txBody>
      </p:sp>
      <p:cxnSp>
        <p:nvCxnSpPr>
          <p:cNvPr id="14" name="Straight Arrow Connector 13"/>
          <p:cNvCxnSpPr/>
          <p:nvPr/>
        </p:nvCxnSpPr>
        <p:spPr>
          <a:xfrm flipH="1" flipV="1">
            <a:off x="6948264" y="2708920"/>
            <a:ext cx="72008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948264" y="3140968"/>
            <a:ext cx="72008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0707780"/>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algn="just" rtl="1"/>
            <a:r>
              <a:rPr lang="fa-IR" dirty="0" smtClean="0">
                <a:solidFill>
                  <a:srgbClr val="FF0000"/>
                </a:solidFill>
              </a:rPr>
              <a:t>اهداف مالی </a:t>
            </a:r>
            <a:r>
              <a:rPr lang="fa-IR" dirty="0" smtClean="0"/>
              <a:t>نتایج تصمیمات گذشته و فعالیت های سازمانی را منعکس میکند.</a:t>
            </a:r>
          </a:p>
          <a:p>
            <a:pPr algn="just" rtl="1"/>
            <a:endParaRPr lang="fa-IR" dirty="0" smtClean="0"/>
          </a:p>
          <a:p>
            <a:pPr algn="just" rtl="1"/>
            <a:r>
              <a:rPr lang="fa-IR" dirty="0" smtClean="0">
                <a:solidFill>
                  <a:srgbClr val="FF0000"/>
                </a:solidFill>
              </a:rPr>
              <a:t>برامدهای استراتژیک </a:t>
            </a:r>
            <a:r>
              <a:rPr lang="fa-IR" dirty="0" smtClean="0"/>
              <a:t>شاخص های هدایت کننده عملکرد مالی آتی و بخت موفقیت کسب و کار شرکت هستند.</a:t>
            </a:r>
          </a:p>
          <a:p>
            <a:pPr algn="just" rtl="1"/>
            <a:endParaRPr lang="fa-IR" dirty="0" smtClean="0"/>
          </a:p>
          <a:p>
            <a:pPr algn="just" rtl="1"/>
            <a:r>
              <a:rPr lang="fa-IR" dirty="0" smtClean="0"/>
              <a:t>بهره گیری از یک سیستم عملکرد که توازنی بین اهداف مالی و استراتژیک ایجاد کند مناسبترین است(کارت امتیاز متوازن).</a:t>
            </a:r>
            <a:endParaRPr lang="fa-IR" dirty="0"/>
          </a:p>
        </p:txBody>
      </p:sp>
    </p:spTree>
    <p:extLst>
      <p:ext uri="{BB962C8B-B14F-4D97-AF65-F5344CB8AC3E}">
        <p14:creationId xmlns:p14="http://schemas.microsoft.com/office/powerpoint/2010/main" val="3860711186"/>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کارت امتیاز متوازن</a:t>
            </a:r>
            <a:endParaRPr lang="fa-IR" dirty="0"/>
          </a:p>
        </p:txBody>
      </p:sp>
      <p:sp>
        <p:nvSpPr>
          <p:cNvPr id="3" name="Content Placeholder 2"/>
          <p:cNvSpPr>
            <a:spLocks noGrp="1"/>
          </p:cNvSpPr>
          <p:nvPr>
            <p:ph idx="1"/>
          </p:nvPr>
        </p:nvSpPr>
        <p:spPr>
          <a:xfrm>
            <a:off x="467544" y="2060848"/>
            <a:ext cx="8229600" cy="4525963"/>
          </a:xfrm>
        </p:spPr>
        <p:txBody>
          <a:bodyPr>
            <a:normAutofit/>
          </a:bodyPr>
          <a:lstStyle/>
          <a:p>
            <a:pPr marL="457200" indent="-457200" algn="r" rtl="1"/>
            <a:r>
              <a:rPr lang="fa-IR" sz="2000" dirty="0" smtClean="0"/>
              <a:t>مقولات مرتبط با مشتری             رضایت مشتری ،وفاداری به نام تجاری وتحویل به موقع</a:t>
            </a:r>
          </a:p>
          <a:p>
            <a:pPr marL="457200" indent="-457200" algn="r" rtl="1"/>
            <a:endParaRPr lang="fa-IR" sz="2000" dirty="0" smtClean="0"/>
          </a:p>
          <a:p>
            <a:pPr marL="457200" indent="-457200" algn="r" rtl="1"/>
            <a:r>
              <a:rPr lang="fa-IR" sz="2000" dirty="0" smtClean="0"/>
              <a:t>فرایندهای کسب و کارداخلی             جذب و حفظ مشتری</a:t>
            </a:r>
          </a:p>
          <a:p>
            <a:pPr marL="457200" indent="-457200" algn="r" rtl="1"/>
            <a:endParaRPr lang="fa-IR" sz="2000" dirty="0" smtClean="0"/>
          </a:p>
          <a:p>
            <a:pPr marL="457200" indent="-457200" algn="r" rtl="1"/>
            <a:r>
              <a:rPr lang="fa-IR" sz="2000" dirty="0" smtClean="0"/>
              <a:t>یادگیری و رشد              فناوری اطلاعات،کیفیت سازمانی</a:t>
            </a:r>
          </a:p>
          <a:p>
            <a:pPr marL="457200" indent="-457200" algn="r" rtl="1"/>
            <a:endParaRPr lang="fa-IR" sz="2000" dirty="0" smtClean="0"/>
          </a:p>
          <a:p>
            <a:pPr marL="457200" indent="-457200" algn="r" rtl="1">
              <a:buNone/>
            </a:pPr>
            <a:endParaRPr lang="fa-IR" sz="2000" dirty="0" smtClean="0"/>
          </a:p>
          <a:p>
            <a:pPr marL="457200" indent="-457200" algn="r" rtl="1"/>
            <a:endParaRPr lang="fa-IR" sz="2000" dirty="0" smtClean="0"/>
          </a:p>
          <a:p>
            <a:pPr marL="457200" indent="-457200" algn="r" rtl="1"/>
            <a:endParaRPr lang="fa-IR" sz="2000" dirty="0" smtClean="0"/>
          </a:p>
        </p:txBody>
      </p:sp>
      <p:sp>
        <p:nvSpPr>
          <p:cNvPr id="4" name="Left Arrow 3"/>
          <p:cNvSpPr/>
          <p:nvPr/>
        </p:nvSpPr>
        <p:spPr>
          <a:xfrm>
            <a:off x="5436096" y="2204864"/>
            <a:ext cx="504056" cy="1440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Left Arrow 4"/>
          <p:cNvSpPr/>
          <p:nvPr/>
        </p:nvSpPr>
        <p:spPr>
          <a:xfrm>
            <a:off x="5148064" y="2924944"/>
            <a:ext cx="504056" cy="1440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Left Arrow 6"/>
          <p:cNvSpPr/>
          <p:nvPr/>
        </p:nvSpPr>
        <p:spPr>
          <a:xfrm>
            <a:off x="6084168" y="3645024"/>
            <a:ext cx="504056" cy="1440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670863700"/>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a:xfrm>
            <a:off x="381000" y="228600"/>
            <a:ext cx="8534400" cy="6286543"/>
          </a:xfrm>
        </p:spPr>
        <p:txBody>
          <a:bodyPr>
            <a:noAutofit/>
          </a:bodyPr>
          <a:lstStyle/>
          <a:p>
            <a:pPr algn="r" rtl="1">
              <a:defRPr/>
            </a:pPr>
            <a:r>
              <a:rPr lang="fa-IR" sz="2800" dirty="0" smtClean="0">
                <a:solidFill>
                  <a:schemeClr val="accent3">
                    <a:lumMod val="60000"/>
                    <a:lumOff val="40000"/>
                  </a:schemeClr>
                </a:solidFill>
                <a:cs typeface="B Nazanin" panose="00000400000000000000" pitchFamily="2" charset="-78"/>
              </a:rPr>
              <a:t>مرحله 3 از فرایند مدیریت استراتژیک</a:t>
            </a:r>
            <a:br>
              <a:rPr lang="fa-IR" sz="2800" dirty="0" smtClean="0">
                <a:solidFill>
                  <a:schemeClr val="accent3">
                    <a:lumMod val="60000"/>
                    <a:lumOff val="40000"/>
                  </a:schemeClr>
                </a:solidFill>
                <a:cs typeface="B Nazanin" panose="00000400000000000000" pitchFamily="2" charset="-78"/>
              </a:rPr>
            </a:br>
            <a:r>
              <a:rPr lang="fa-IR" sz="2800" dirty="0" smtClean="0">
                <a:solidFill>
                  <a:schemeClr val="accent3">
                    <a:lumMod val="60000"/>
                    <a:lumOff val="40000"/>
                  </a:schemeClr>
                </a:solidFill>
                <a:cs typeface="B Nazanin" panose="00000400000000000000" pitchFamily="2" charset="-78"/>
              </a:rPr>
              <a:t>تدوین استراتژي های سطح سازمان و سطح کسب و کار</a:t>
            </a:r>
            <a:r>
              <a:rPr lang="fa-IR" sz="2400" dirty="0" smtClean="0">
                <a:solidFill>
                  <a:srgbClr val="FF0000"/>
                </a:solidFill>
                <a:cs typeface="B Nazanin" panose="00000400000000000000" pitchFamily="2" charset="-78"/>
              </a:rPr>
              <a:t/>
            </a:r>
            <a:br>
              <a:rPr lang="fa-IR" sz="2400" dirty="0" smtClean="0">
                <a:solidFill>
                  <a:srgbClr val="FF0000"/>
                </a:solidFill>
                <a:cs typeface="B Nazanin" panose="00000400000000000000" pitchFamily="2" charset="-78"/>
              </a:rPr>
            </a:br>
            <a:r>
              <a:rPr lang="fa-IR" sz="2400" dirty="0">
                <a:solidFill>
                  <a:srgbClr val="FF0000"/>
                </a:solidFill>
                <a:cs typeface="B Nazanin" panose="00000400000000000000" pitchFamily="2" charset="-78"/>
              </a:rPr>
              <a:t/>
            </a:r>
            <a:br>
              <a:rPr lang="fa-IR" sz="2400" dirty="0">
                <a:solidFill>
                  <a:srgbClr val="FF0000"/>
                </a:solidFill>
                <a:cs typeface="B Nazanin" panose="00000400000000000000" pitchFamily="2" charset="-78"/>
              </a:rPr>
            </a:br>
            <a:r>
              <a:rPr lang="fa-IR" sz="2400" dirty="0" smtClean="0">
                <a:solidFill>
                  <a:srgbClr val="FF0000"/>
                </a:solidFill>
                <a:cs typeface="B Nazanin" panose="00000400000000000000" pitchFamily="2" charset="-78"/>
              </a:rPr>
              <a:t/>
            </a:r>
            <a:br>
              <a:rPr lang="fa-IR" sz="2400" dirty="0" smtClean="0">
                <a:solidFill>
                  <a:srgbClr val="FF0000"/>
                </a:solidFill>
                <a:cs typeface="B Nazanin" panose="00000400000000000000" pitchFamily="2" charset="-78"/>
              </a:rPr>
            </a:br>
            <a:r>
              <a:rPr lang="en-US" sz="2400" dirty="0" smtClean="0">
                <a:solidFill>
                  <a:schemeClr val="tx1"/>
                </a:solidFill>
                <a:cs typeface="B Nazanin" panose="00000400000000000000" pitchFamily="2" charset="-78"/>
              </a:rPr>
              <a:t/>
            </a:r>
            <a:br>
              <a:rPr lang="en-US"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مقصود از تدوین استراتژي این است که ماموریت شرکت تعیین شود،شناسایی عواملی که در محیط خارجی سازمان راتهدید میکنند یا فرصتهایی رابه وجود می آورند ، شناسایی نقاط قوت وضعف داخلی سازمان ، تعیین هدفهایی بلند مدت،در نظرگرفتن استراتژیهاي گوناگون وانتخاب استراتژي خاص جهت ادامه فعالیت</a:t>
            </a:r>
            <a:r>
              <a:rPr lang="en-US" sz="2400" dirty="0" smtClean="0">
                <a:solidFill>
                  <a:schemeClr val="tx1"/>
                </a:solidFill>
                <a:cs typeface="B Nazanin" panose="00000400000000000000" pitchFamily="2" charset="-78"/>
              </a:rPr>
              <a:t>.</a:t>
            </a: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استراتژی های یک شرکت متقابلاٌ همدیگر را تقویت کنند.</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شکل 2-2 سطوح استراتژی یک شرکت تک کسب و کار با ساختر نسبتا ساده را شرح می دهد.</a:t>
            </a:r>
            <a:br>
              <a:rPr lang="fa-IR" sz="2400" dirty="0" smtClean="0">
                <a:solidFill>
                  <a:schemeClr val="tx1"/>
                </a:solidFill>
                <a:cs typeface="B Nazanin" panose="00000400000000000000" pitchFamily="2" charset="-78"/>
              </a:rPr>
            </a:br>
            <a:r>
              <a:rPr lang="en-US" sz="2400" dirty="0" smtClean="0">
                <a:solidFill>
                  <a:schemeClr val="tx1"/>
                </a:solidFill>
                <a:cs typeface="B Nazanin" panose="00000400000000000000" pitchFamily="2" charset="-78"/>
              </a:rPr>
              <a:t/>
            </a:r>
            <a:br>
              <a:rPr lang="en-US"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84949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40966"/>
          </a:xfrm>
          <a:ln>
            <a:solidFill>
              <a:schemeClr val="accent1">
                <a:shade val="50000"/>
              </a:schemeClr>
            </a:solidFill>
          </a:ln>
        </p:spPr>
        <p:txBody>
          <a:bodyPr>
            <a:normAutofit fontScale="90000"/>
          </a:bodyPr>
          <a:lstStyle/>
          <a:p>
            <a:pPr algn="r"/>
            <a:r>
              <a:rPr lang="fa-IR" sz="2800" dirty="0" smtClean="0"/>
              <a:t>مرحله 3: تدوین استراتژی های سطح سازمان و سطح کسب و کار</a:t>
            </a:r>
            <a:endParaRPr lang="fa-IR" sz="2800" dirty="0"/>
          </a:p>
        </p:txBody>
      </p:sp>
      <p:sp>
        <p:nvSpPr>
          <p:cNvPr id="3" name="Content Placeholder 2"/>
          <p:cNvSpPr>
            <a:spLocks noGrp="1"/>
          </p:cNvSpPr>
          <p:nvPr>
            <p:ph idx="1"/>
          </p:nvPr>
        </p:nvSpPr>
        <p:spPr>
          <a:xfrm>
            <a:off x="251520" y="1268760"/>
            <a:ext cx="8435280" cy="5256584"/>
          </a:xfrm>
          <a:ln>
            <a:solidFill>
              <a:schemeClr val="accent1">
                <a:shade val="50000"/>
              </a:schemeClr>
            </a:solidFill>
          </a:ln>
        </p:spPr>
        <p:txBody>
          <a:bodyPr>
            <a:normAutofit/>
          </a:bodyPr>
          <a:lstStyle/>
          <a:p>
            <a:endParaRPr lang="fa-IR" dirty="0" smtClean="0"/>
          </a:p>
          <a:p>
            <a:pPr>
              <a:buNone/>
            </a:pPr>
            <a:r>
              <a:rPr lang="fa-IR" dirty="0" smtClean="0"/>
              <a:t>                                                     </a:t>
            </a:r>
            <a:r>
              <a:rPr lang="fa-IR" sz="1800" b="1" dirty="0" smtClean="0"/>
              <a:t>توسط مدیرعامل و مدیران ارشد</a:t>
            </a:r>
          </a:p>
          <a:p>
            <a:endParaRPr lang="fa-IR" sz="1800" dirty="0" smtClean="0"/>
          </a:p>
          <a:p>
            <a:endParaRPr lang="fa-IR" sz="1800" dirty="0" smtClean="0"/>
          </a:p>
          <a:p>
            <a:endParaRPr lang="fa-IR" sz="1800" dirty="0" smtClean="0"/>
          </a:p>
          <a:p>
            <a:endParaRPr lang="fa-IR" sz="1800" dirty="0" smtClean="0"/>
          </a:p>
          <a:p>
            <a:pPr>
              <a:buNone/>
            </a:pPr>
            <a:r>
              <a:rPr lang="fa-IR" sz="1800" dirty="0" smtClean="0"/>
              <a:t>                                                                           </a:t>
            </a:r>
            <a:r>
              <a:rPr lang="fa-IR" sz="1800" b="1" dirty="0" smtClean="0"/>
              <a:t>توسط رؤسای فعالیت های وظیفه ای</a:t>
            </a:r>
          </a:p>
          <a:p>
            <a:pPr>
              <a:buNone/>
            </a:pPr>
            <a:endParaRPr lang="fa-IR" sz="1800" dirty="0" smtClean="0"/>
          </a:p>
          <a:p>
            <a:pPr>
              <a:buNone/>
            </a:pPr>
            <a:endParaRPr lang="fa-IR" sz="1800" dirty="0" smtClean="0"/>
          </a:p>
          <a:p>
            <a:pPr>
              <a:buNone/>
            </a:pPr>
            <a:endParaRPr lang="fa-IR" sz="1800" dirty="0" smtClean="0"/>
          </a:p>
          <a:p>
            <a:pPr>
              <a:buNone/>
            </a:pPr>
            <a:endParaRPr lang="fa-IR" sz="1800" dirty="0" smtClean="0"/>
          </a:p>
          <a:p>
            <a:pPr>
              <a:buNone/>
            </a:pPr>
            <a:r>
              <a:rPr lang="fa-IR" sz="1800" dirty="0" smtClean="0"/>
              <a:t>                                                                           </a:t>
            </a:r>
            <a:r>
              <a:rPr lang="fa-IR" sz="1800" b="1" dirty="0" smtClean="0"/>
              <a:t>توسط مدیران نام تجاری</a:t>
            </a:r>
          </a:p>
        </p:txBody>
      </p:sp>
      <p:sp>
        <p:nvSpPr>
          <p:cNvPr id="4" name="Oval 3"/>
          <p:cNvSpPr/>
          <p:nvPr/>
        </p:nvSpPr>
        <p:spPr>
          <a:xfrm>
            <a:off x="5004048" y="1484784"/>
            <a:ext cx="2952328" cy="1080120"/>
          </a:xfrm>
          <a:prstGeom prst="ellipse">
            <a:avLst/>
          </a:prstGeom>
          <a:solidFill>
            <a:srgbClr val="8000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t>استراتژی کسب و کار</a:t>
            </a:r>
            <a:endParaRPr lang="fa-IR" b="1" dirty="0"/>
          </a:p>
        </p:txBody>
      </p:sp>
      <p:sp>
        <p:nvSpPr>
          <p:cNvPr id="5" name="Oval 4"/>
          <p:cNvSpPr/>
          <p:nvPr/>
        </p:nvSpPr>
        <p:spPr>
          <a:xfrm>
            <a:off x="5004048" y="3140968"/>
            <a:ext cx="2952328" cy="1080120"/>
          </a:xfrm>
          <a:prstGeom prst="ellipse">
            <a:avLst/>
          </a:prstGeom>
          <a:solidFill>
            <a:srgbClr val="8000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t>استراتژی فضای وظیفه ای</a:t>
            </a:r>
            <a:endParaRPr lang="fa-IR" b="1" dirty="0"/>
          </a:p>
        </p:txBody>
      </p:sp>
      <p:sp>
        <p:nvSpPr>
          <p:cNvPr id="6" name="Oval 5"/>
          <p:cNvSpPr/>
          <p:nvPr/>
        </p:nvSpPr>
        <p:spPr>
          <a:xfrm>
            <a:off x="5004048" y="4797152"/>
            <a:ext cx="2952328" cy="1080120"/>
          </a:xfrm>
          <a:prstGeom prst="ellipse">
            <a:avLst/>
          </a:prstGeom>
          <a:solidFill>
            <a:srgbClr val="8000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t>استراتژی عملیاتی</a:t>
            </a:r>
            <a:endParaRPr lang="fa-IR" b="1" dirty="0"/>
          </a:p>
        </p:txBody>
      </p:sp>
      <p:sp>
        <p:nvSpPr>
          <p:cNvPr id="10" name="Up-Down Arrow 9"/>
          <p:cNvSpPr/>
          <p:nvPr/>
        </p:nvSpPr>
        <p:spPr>
          <a:xfrm>
            <a:off x="6372200" y="2636912"/>
            <a:ext cx="216024" cy="432048"/>
          </a:xfrm>
          <a:prstGeom prst="upDownArrow">
            <a:avLst/>
          </a:prstGeom>
          <a:solidFill>
            <a:srgbClr val="FFFF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Up-Down Arrow 10"/>
          <p:cNvSpPr/>
          <p:nvPr/>
        </p:nvSpPr>
        <p:spPr>
          <a:xfrm>
            <a:off x="6372200" y="4293096"/>
            <a:ext cx="216024" cy="432048"/>
          </a:xfrm>
          <a:prstGeom prst="upDownArrow">
            <a:avLst/>
          </a:prstGeom>
          <a:solidFill>
            <a:srgbClr val="FFFF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Left Arrow 11"/>
          <p:cNvSpPr/>
          <p:nvPr/>
        </p:nvSpPr>
        <p:spPr>
          <a:xfrm>
            <a:off x="3923928" y="1844824"/>
            <a:ext cx="864096" cy="3406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Left Arrow 12"/>
          <p:cNvSpPr/>
          <p:nvPr/>
        </p:nvSpPr>
        <p:spPr>
          <a:xfrm>
            <a:off x="3923928" y="3501008"/>
            <a:ext cx="864096" cy="3406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Left Arrow 13"/>
          <p:cNvSpPr/>
          <p:nvPr/>
        </p:nvSpPr>
        <p:spPr>
          <a:xfrm>
            <a:off x="3995936" y="5157192"/>
            <a:ext cx="864096" cy="34061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914908703"/>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8123" y="291549"/>
            <a:ext cx="1779104" cy="1200329"/>
          </a:xfrm>
          <a:prstGeom prst="rect">
            <a:avLst/>
          </a:prstGeom>
          <a:noFill/>
        </p:spPr>
        <p:txBody>
          <a:bodyPr wrap="square" rtlCol="0">
            <a:spAutoFit/>
          </a:bodyPr>
          <a:lstStyle/>
          <a:p>
            <a:r>
              <a:rPr lang="fa-IR" sz="3600" b="1" dirty="0" smtClean="0">
                <a:solidFill>
                  <a:srgbClr val="0070C0"/>
                </a:solidFill>
                <a:cs typeface="B Nazanin" panose="00000400000000000000" pitchFamily="2" charset="-78"/>
              </a:rPr>
              <a:t>فهرست عناوین</a:t>
            </a:r>
            <a:endParaRPr lang="en-US" sz="3600" b="1" dirty="0">
              <a:solidFill>
                <a:srgbClr val="0070C0"/>
              </a:solidFill>
              <a:cs typeface="B Nazanin" panose="00000400000000000000" pitchFamily="2" charset="-78"/>
            </a:endParaRPr>
          </a:p>
        </p:txBody>
      </p:sp>
      <p:sp>
        <p:nvSpPr>
          <p:cNvPr id="2" name="TextBox 1"/>
          <p:cNvSpPr txBox="1"/>
          <p:nvPr/>
        </p:nvSpPr>
        <p:spPr>
          <a:xfrm>
            <a:off x="6133564" y="1630017"/>
            <a:ext cx="2732141" cy="3016210"/>
          </a:xfrm>
          <a:prstGeom prst="rect">
            <a:avLst/>
          </a:prstGeom>
          <a:noFill/>
        </p:spPr>
        <p:txBody>
          <a:bodyPr wrap="square" rtlCol="0">
            <a:spAutoFit/>
          </a:bodyPr>
          <a:lstStyle/>
          <a:p>
            <a:pPr algn="r"/>
            <a:r>
              <a:rPr lang="fa-IR" sz="3000" dirty="0" smtClean="0">
                <a:solidFill>
                  <a:srgbClr val="0070C0"/>
                </a:solidFill>
                <a:cs typeface="B Nazanin" panose="00000400000000000000" pitchFamily="2" charset="-78"/>
              </a:rPr>
              <a:t>فصل اول :</a:t>
            </a:r>
          </a:p>
          <a:p>
            <a:pPr algn="r"/>
            <a:r>
              <a:rPr lang="fa-IR" sz="2600" dirty="0" smtClean="0">
                <a:solidFill>
                  <a:srgbClr val="FF0000"/>
                </a:solidFill>
                <a:cs typeface="B Nazanin" panose="00000400000000000000" pitchFamily="2" charset="-78"/>
              </a:rPr>
              <a:t>استراتژی و تلاش برای دستیابی به مزیت رقابتی</a:t>
            </a:r>
          </a:p>
          <a:p>
            <a:pPr algn="r"/>
            <a:r>
              <a:rPr lang="fa-IR" sz="3000" dirty="0" smtClean="0">
                <a:solidFill>
                  <a:srgbClr val="0070C0"/>
                </a:solidFill>
                <a:cs typeface="B Nazanin" panose="00000400000000000000" pitchFamily="2" charset="-78"/>
              </a:rPr>
              <a:t>فصل دوم :</a:t>
            </a:r>
          </a:p>
          <a:p>
            <a:pPr algn="ctr"/>
            <a:r>
              <a:rPr lang="fa-IR" sz="2600" dirty="0" smtClean="0">
                <a:solidFill>
                  <a:srgbClr val="FF0000"/>
                </a:solidFill>
                <a:cs typeface="B Nazanin" panose="00000400000000000000" pitchFamily="2" charset="-78"/>
              </a:rPr>
              <a:t>رهبری و فرایند مدیریت استراتژیک </a:t>
            </a:r>
            <a:endParaRPr lang="fa-IR" sz="2600" dirty="0" smtClean="0">
              <a:solidFill>
                <a:srgbClr val="0070C0"/>
              </a:solidFill>
              <a:cs typeface="B Nazanin" panose="00000400000000000000" pitchFamily="2" charset="-78"/>
            </a:endParaRPr>
          </a:p>
          <a:p>
            <a:pPr algn="r"/>
            <a:endParaRPr lang="fa-IR" sz="2600" dirty="0" smtClean="0">
              <a:solidFill>
                <a:srgbClr val="FF0000"/>
              </a:solidFill>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9547" y="0"/>
            <a:ext cx="4304017" cy="6858000"/>
          </a:xfrm>
          <a:prstGeom prst="rect">
            <a:avLst/>
          </a:prstGeom>
        </p:spPr>
      </p:pic>
    </p:spTree>
    <p:extLst>
      <p:ext uri="{BB962C8B-B14F-4D97-AF65-F5344CB8AC3E}">
        <p14:creationId xmlns:p14="http://schemas.microsoft.com/office/powerpoint/2010/main" val="27571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fa-IR" dirty="0" smtClean="0"/>
              <a:t>استراتژی کسب و کار در مسئولیت مدیرعامل و مدیران ارشد است ، که توجه آن در ابتدا معطوف به تقویت جایگاه شرکت در بازار و ایجاد مزیت رقابتی است.</a:t>
            </a:r>
          </a:p>
          <a:p>
            <a:pPr algn="r" rtl="1"/>
            <a:endParaRPr lang="fa-IR" dirty="0" smtClean="0"/>
          </a:p>
          <a:p>
            <a:pPr algn="r" rtl="1"/>
            <a:r>
              <a:rPr lang="fa-IR" dirty="0" smtClean="0"/>
              <a:t>استراتژی وظیفه ای متوجه اقدامات مرتبط با وظایف یا فرایند های خاص درون یک کسب و کارند. تایید نهایی استراتژی وطیفه ای در اختیار مدیر کل کسب وکار است .</a:t>
            </a:r>
          </a:p>
          <a:p>
            <a:pPr algn="r" rtl="1"/>
            <a:endParaRPr lang="fa-IR" dirty="0"/>
          </a:p>
          <a:p>
            <a:pPr algn="r" rtl="1"/>
            <a:r>
              <a:rPr lang="fa-IR" dirty="0" smtClean="0"/>
              <a:t>استراتژی عملیاتی به ابتکارات و رویکردهای استراتژیک نسبتاٌ خرد برای مدیریت واحد های عملیاتی کلیدی توجه می کند .از نظر حوزه ی کاری محدودند ولی جزئیات بیشتری را به استراتژی های کسب و کار و وظیفه ای اضافه می کنند. </a:t>
            </a:r>
            <a:endParaRPr lang="en-US" dirty="0"/>
          </a:p>
        </p:txBody>
      </p:sp>
    </p:spTree>
    <p:extLst>
      <p:ext uri="{BB962C8B-B14F-4D97-AF65-F5344CB8AC3E}">
        <p14:creationId xmlns:p14="http://schemas.microsoft.com/office/powerpoint/2010/main" val="2467855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پرزحمت ترین و وقت گیرترین بخش فرایند مدیریت استراتژیک می باشد .</a:t>
            </a:r>
          </a:p>
          <a:p>
            <a:pPr algn="r" rtl="1"/>
            <a:r>
              <a:rPr lang="fa-IR" dirty="0" smtClean="0"/>
              <a:t>بسیاری از شرکت های بزرگ دارای استراتژی پیچیده برای توضیح این نکته به مدیران رده پایین تر و دیگر کارکنان که اعمال استراتژی چگونه باعث رشد درامد و سوداوری می شود ، از </a:t>
            </a:r>
            <a:r>
              <a:rPr lang="fa-IR" smtClean="0"/>
              <a:t>نقشه استراتژی استفاده </a:t>
            </a:r>
            <a:r>
              <a:rPr lang="fa-IR" dirty="0" smtClean="0"/>
              <a:t>می کنند.</a:t>
            </a:r>
            <a:endParaRPr lang="en-US" dirty="0"/>
          </a:p>
        </p:txBody>
      </p:sp>
      <p:sp>
        <p:nvSpPr>
          <p:cNvPr id="4" name="Rectangle 3"/>
          <p:cNvSpPr/>
          <p:nvPr/>
        </p:nvSpPr>
        <p:spPr>
          <a:xfrm>
            <a:off x="1066380" y="374069"/>
            <a:ext cx="7990609" cy="1077218"/>
          </a:xfrm>
          <a:prstGeom prst="rect">
            <a:avLst/>
          </a:prstGeom>
        </p:spPr>
        <p:txBody>
          <a:bodyPr wrap="square">
            <a:spAutoFit/>
          </a:bodyPr>
          <a:lstStyle/>
          <a:p>
            <a:pPr algn="r" rtl="1"/>
            <a:r>
              <a:rPr lang="fa-IR" sz="3200" dirty="0" smtClean="0">
                <a:solidFill>
                  <a:schemeClr val="accent3">
                    <a:lumMod val="60000"/>
                    <a:lumOff val="40000"/>
                  </a:schemeClr>
                </a:solidFill>
                <a:cs typeface="B Nazanin" panose="00000400000000000000" pitchFamily="2" charset="-78"/>
              </a:rPr>
              <a:t>مرحله 4 ازفرایند مدریت استراتژیک :</a:t>
            </a:r>
          </a:p>
          <a:p>
            <a:pPr algn="r" rtl="1"/>
            <a:r>
              <a:rPr lang="fa-IR" sz="3200" dirty="0" smtClean="0">
                <a:solidFill>
                  <a:schemeClr val="accent3">
                    <a:lumMod val="60000"/>
                    <a:lumOff val="40000"/>
                  </a:schemeClr>
                </a:solidFill>
                <a:cs typeface="B Nazanin" panose="00000400000000000000" pitchFamily="2" charset="-78"/>
              </a:rPr>
              <a:t>به کارگیری و اجرای استراتژی انتخابی</a:t>
            </a:r>
          </a:p>
        </p:txBody>
      </p:sp>
    </p:spTree>
    <p:extLst>
      <p:ext uri="{BB962C8B-B14F-4D97-AF65-F5344CB8AC3E}">
        <p14:creationId xmlns:p14="http://schemas.microsoft.com/office/powerpoint/2010/main" val="3137395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solidFill>
                  <a:schemeClr val="accent3">
                    <a:lumMod val="60000"/>
                    <a:lumOff val="40000"/>
                  </a:schemeClr>
                </a:solidFill>
              </a:rPr>
              <a:t>مدیریت فرایند اجرای استراتژی شامل موارد زیر است :</a:t>
            </a:r>
            <a:endParaRPr lang="en-US" sz="2800" dirty="0">
              <a:solidFill>
                <a:schemeClr val="accent3">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pPr algn="r" rtl="1">
              <a:buFont typeface="Arial" panose="020B0604020202020204" pitchFamily="34" charset="0"/>
              <a:buChar char="•"/>
            </a:pPr>
            <a:r>
              <a:rPr lang="fa-IR" dirty="0" smtClean="0"/>
              <a:t>تامین نیروی انسانی و منابع لازم </a:t>
            </a:r>
          </a:p>
          <a:p>
            <a:pPr algn="r" rtl="1">
              <a:buFont typeface="Arial" panose="020B0604020202020204" pitchFamily="34" charset="0"/>
              <a:buChar char="•"/>
            </a:pPr>
            <a:r>
              <a:rPr lang="fa-IR" dirty="0" smtClean="0"/>
              <a:t>حصول اطمینان از سیاست ها و رویه های به کار گرفته شده </a:t>
            </a:r>
          </a:p>
          <a:p>
            <a:pPr algn="r" rtl="1">
              <a:buFont typeface="Arial" panose="020B0604020202020204" pitchFamily="34" charset="0"/>
              <a:buChar char="•"/>
            </a:pPr>
            <a:r>
              <a:rPr lang="fa-IR" dirty="0" smtClean="0"/>
              <a:t>نصب سیستم های اطلاعات و عملیات که کارکنان شرکت را قادر می سازد تا فعالیت های اصلی را انجام دهد .</a:t>
            </a:r>
          </a:p>
          <a:p>
            <a:pPr algn="r" rtl="1">
              <a:buFont typeface="Arial" panose="020B0604020202020204" pitchFamily="34" charset="0"/>
              <a:buChar char="•"/>
            </a:pPr>
            <a:r>
              <a:rPr lang="fa-IR" dirty="0" smtClean="0"/>
              <a:t>فشار برای بهبود بخشیدن مستمر نحوه ی انجام دادن فعالیت های زنجیره ی ارزش </a:t>
            </a:r>
          </a:p>
          <a:p>
            <a:pPr algn="r" rtl="1">
              <a:buFont typeface="Arial" panose="020B0604020202020204" pitchFamily="34" charset="0"/>
              <a:buChar char="•"/>
            </a:pPr>
            <a:r>
              <a:rPr lang="fa-IR" dirty="0" smtClean="0"/>
              <a:t>قرار دادن پاداش و مشوق به طور مستقیم به میزان دستبابی به اهداف عملکرد</a:t>
            </a:r>
          </a:p>
          <a:p>
            <a:pPr algn="r" rtl="1">
              <a:buFont typeface="Arial" panose="020B0604020202020204" pitchFamily="34" charset="0"/>
              <a:buChar char="•"/>
            </a:pPr>
            <a:r>
              <a:rPr lang="fa-IR" dirty="0" smtClean="0"/>
              <a:t>ایجاد یک فرهنگ سازمانی و جو کاری که شرکت را به اجرای موفق استراتژی سوق دهد.</a:t>
            </a:r>
          </a:p>
          <a:p>
            <a:pPr algn="r" rtl="1">
              <a:buFont typeface="Arial" panose="020B0604020202020204" pitchFamily="34" charset="0"/>
              <a:buChar char="•"/>
            </a:pPr>
            <a:r>
              <a:rPr lang="fa-IR" dirty="0" smtClean="0"/>
              <a:t>وجود یک رهبر داخلی برای پیش بردن اعمال استراتژی</a:t>
            </a:r>
            <a:endParaRPr lang="en-US" dirty="0"/>
          </a:p>
        </p:txBody>
      </p:sp>
    </p:spTree>
    <p:extLst>
      <p:ext uri="{BB962C8B-B14F-4D97-AF65-F5344CB8AC3E}">
        <p14:creationId xmlns:p14="http://schemas.microsoft.com/office/powerpoint/2010/main" val="1341930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3">
                    <a:lumMod val="60000"/>
                    <a:lumOff val="40000"/>
                  </a:schemeClr>
                </a:solidFill>
              </a:rPr>
              <a:t>نقشه استراتژی</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pPr algn="r" rtl="1"/>
            <a:r>
              <a:rPr lang="fa-IR" dirty="0" smtClean="0"/>
              <a:t>از 4 نقسه نظر زیر بررسی می شود :</a:t>
            </a:r>
          </a:p>
          <a:p>
            <a:pPr algn="r" rtl="1">
              <a:buFont typeface="+mj-lt"/>
              <a:buAutoNum type="arabicPeriod"/>
            </a:pPr>
            <a:r>
              <a:rPr lang="fa-IR" dirty="0" smtClean="0"/>
              <a:t>مالی</a:t>
            </a:r>
          </a:p>
          <a:p>
            <a:pPr algn="r" rtl="1">
              <a:buFont typeface="+mj-lt"/>
              <a:buAutoNum type="arabicPeriod"/>
            </a:pPr>
            <a:r>
              <a:rPr lang="fa-IR" dirty="0" smtClean="0"/>
              <a:t>مشتری</a:t>
            </a:r>
          </a:p>
          <a:p>
            <a:pPr algn="r" rtl="1">
              <a:buFont typeface="+mj-lt"/>
              <a:buAutoNum type="arabicPeriod"/>
            </a:pPr>
            <a:r>
              <a:rPr lang="fa-IR" dirty="0" smtClean="0"/>
              <a:t>فرایند داخلی</a:t>
            </a:r>
          </a:p>
          <a:p>
            <a:pPr algn="r" rtl="1">
              <a:buFont typeface="+mj-lt"/>
              <a:buAutoNum type="arabicPeriod"/>
            </a:pPr>
            <a:r>
              <a:rPr lang="fa-IR" dirty="0" smtClean="0"/>
              <a:t>یادگیری و رشد </a:t>
            </a:r>
          </a:p>
          <a:p>
            <a:pPr algn="r" rtl="1"/>
            <a:endParaRPr lang="fa-IR" dirty="0" smtClean="0"/>
          </a:p>
        </p:txBody>
      </p:sp>
    </p:spTree>
    <p:extLst>
      <p:ext uri="{BB962C8B-B14F-4D97-AF65-F5344CB8AC3E}">
        <p14:creationId xmlns:p14="http://schemas.microsoft.com/office/powerpoint/2010/main" val="841377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76600" y="374074"/>
            <a:ext cx="2469679" cy="651163"/>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rPr>
              <a:t>درامد،سود ،ارزش بلند مدت </a:t>
            </a:r>
            <a:endParaRPr lang="en-US" b="1" dirty="0">
              <a:solidFill>
                <a:schemeClr val="tx1"/>
              </a:solidFill>
            </a:endParaRPr>
          </a:p>
        </p:txBody>
      </p:sp>
      <p:sp>
        <p:nvSpPr>
          <p:cNvPr id="3" name="Rounded Rectangle 2"/>
          <p:cNvSpPr/>
          <p:nvPr/>
        </p:nvSpPr>
        <p:spPr>
          <a:xfrm>
            <a:off x="1527464" y="1690255"/>
            <a:ext cx="1267691" cy="6234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استنادات کالا/خدمت</a:t>
            </a:r>
            <a:endParaRPr lang="en-US" dirty="0">
              <a:solidFill>
                <a:schemeClr val="tx1"/>
              </a:solidFill>
            </a:endParaRPr>
          </a:p>
        </p:txBody>
      </p:sp>
      <p:sp>
        <p:nvSpPr>
          <p:cNvPr id="5" name="Rounded Rectangle 4"/>
          <p:cNvSpPr/>
          <p:nvPr/>
        </p:nvSpPr>
        <p:spPr>
          <a:xfrm>
            <a:off x="6432130" y="1759525"/>
            <a:ext cx="1267691" cy="6234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ذهنیت از نام تجاری</a:t>
            </a:r>
            <a:endParaRPr lang="en-US" dirty="0">
              <a:solidFill>
                <a:schemeClr val="tx1"/>
              </a:solidFill>
            </a:endParaRPr>
          </a:p>
        </p:txBody>
      </p:sp>
      <p:sp>
        <p:nvSpPr>
          <p:cNvPr id="6" name="Rounded Rectangle 5"/>
          <p:cNvSpPr/>
          <p:nvPr/>
        </p:nvSpPr>
        <p:spPr>
          <a:xfrm>
            <a:off x="3959009" y="1717955"/>
            <a:ext cx="1267691" cy="6234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روابط با مشتری</a:t>
            </a:r>
            <a:endParaRPr lang="en-US" dirty="0">
              <a:solidFill>
                <a:schemeClr val="tx1"/>
              </a:solidFill>
            </a:endParaRPr>
          </a:p>
        </p:txBody>
      </p:sp>
      <p:sp>
        <p:nvSpPr>
          <p:cNvPr id="8" name="Rounded Rectangle 7"/>
          <p:cNvSpPr/>
          <p:nvPr/>
        </p:nvSpPr>
        <p:spPr>
          <a:xfrm>
            <a:off x="7273818" y="3117310"/>
            <a:ext cx="1267691" cy="62345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فرایند قانونی و اجتماعی</a:t>
            </a:r>
            <a:endParaRPr lang="en-US" dirty="0">
              <a:solidFill>
                <a:schemeClr val="tx1"/>
              </a:solidFill>
            </a:endParaRPr>
          </a:p>
        </p:txBody>
      </p:sp>
      <p:sp>
        <p:nvSpPr>
          <p:cNvPr id="9" name="Rounded Rectangle 8"/>
          <p:cNvSpPr/>
          <p:nvPr/>
        </p:nvSpPr>
        <p:spPr>
          <a:xfrm>
            <a:off x="5112434" y="3145015"/>
            <a:ext cx="1267691" cy="62345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فرایند نوآوری</a:t>
            </a:r>
            <a:endParaRPr lang="en-US" dirty="0">
              <a:solidFill>
                <a:schemeClr val="tx1"/>
              </a:solidFill>
            </a:endParaRPr>
          </a:p>
        </p:txBody>
      </p:sp>
      <p:sp>
        <p:nvSpPr>
          <p:cNvPr id="10" name="Rounded Rectangle 9"/>
          <p:cNvSpPr/>
          <p:nvPr/>
        </p:nvSpPr>
        <p:spPr>
          <a:xfrm>
            <a:off x="3013364" y="3165764"/>
            <a:ext cx="1267691" cy="62345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فرایند مدیریت مشتری</a:t>
            </a:r>
            <a:endParaRPr lang="en-US" dirty="0">
              <a:solidFill>
                <a:schemeClr val="tx1"/>
              </a:solidFill>
            </a:endParaRPr>
          </a:p>
        </p:txBody>
      </p:sp>
      <p:sp>
        <p:nvSpPr>
          <p:cNvPr id="11" name="Rounded Rectangle 10"/>
          <p:cNvSpPr/>
          <p:nvPr/>
        </p:nvSpPr>
        <p:spPr>
          <a:xfrm>
            <a:off x="1007918" y="3096491"/>
            <a:ext cx="1267691" cy="62345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b="1" dirty="0" smtClean="0">
                <a:solidFill>
                  <a:schemeClr val="tx1"/>
                </a:solidFill>
              </a:rPr>
              <a:t>فرایند مدیریت-عملیات</a:t>
            </a:r>
            <a:endParaRPr lang="en-US" sz="1600" b="1" dirty="0">
              <a:solidFill>
                <a:schemeClr val="tx1"/>
              </a:solidFill>
            </a:endParaRPr>
          </a:p>
        </p:txBody>
      </p:sp>
      <p:sp>
        <p:nvSpPr>
          <p:cNvPr id="12" name="Rounded Rectangle 11"/>
          <p:cNvSpPr/>
          <p:nvPr/>
        </p:nvSpPr>
        <p:spPr>
          <a:xfrm>
            <a:off x="5870984" y="4641340"/>
            <a:ext cx="1267691" cy="62345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سرمایه سازمانی</a:t>
            </a:r>
            <a:endParaRPr lang="en-US" dirty="0">
              <a:solidFill>
                <a:schemeClr val="tx1"/>
              </a:solidFill>
            </a:endParaRPr>
          </a:p>
        </p:txBody>
      </p:sp>
      <p:sp>
        <p:nvSpPr>
          <p:cNvPr id="13" name="Rounded Rectangle 12"/>
          <p:cNvSpPr/>
          <p:nvPr/>
        </p:nvSpPr>
        <p:spPr>
          <a:xfrm>
            <a:off x="4062903" y="4572060"/>
            <a:ext cx="1267691" cy="62345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سرمایه اطلاعاتی</a:t>
            </a:r>
            <a:endParaRPr lang="en-US" dirty="0">
              <a:solidFill>
                <a:schemeClr val="tx1"/>
              </a:solidFill>
            </a:endParaRPr>
          </a:p>
        </p:txBody>
      </p:sp>
      <p:sp>
        <p:nvSpPr>
          <p:cNvPr id="14" name="Rounded Rectangle 13"/>
          <p:cNvSpPr/>
          <p:nvPr/>
        </p:nvSpPr>
        <p:spPr>
          <a:xfrm>
            <a:off x="2441864" y="4558200"/>
            <a:ext cx="1267691" cy="62345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سرمایه انسانی</a:t>
            </a:r>
            <a:endParaRPr lang="en-US" dirty="0">
              <a:solidFill>
                <a:schemeClr val="tx1"/>
              </a:solidFill>
            </a:endParaRPr>
          </a:p>
        </p:txBody>
      </p:sp>
      <p:sp>
        <p:nvSpPr>
          <p:cNvPr id="16" name="Up Arrow 15"/>
          <p:cNvSpPr/>
          <p:nvPr/>
        </p:nvSpPr>
        <p:spPr>
          <a:xfrm rot="19521570">
            <a:off x="6654198" y="573825"/>
            <a:ext cx="475565" cy="10688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a:off x="4551218" y="2550695"/>
            <a:ext cx="321572" cy="6150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a:off x="4581298" y="3890203"/>
            <a:ext cx="321572" cy="6150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Up Arrow 3"/>
          <p:cNvSpPr/>
          <p:nvPr/>
        </p:nvSpPr>
        <p:spPr>
          <a:xfrm rot="2585602">
            <a:off x="1865205" y="524368"/>
            <a:ext cx="519546" cy="11610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6370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6892" y="1607127"/>
            <a:ext cx="7130716" cy="3539430"/>
          </a:xfrm>
          <a:prstGeom prst="rect">
            <a:avLst/>
          </a:prstGeom>
        </p:spPr>
        <p:txBody>
          <a:bodyPr wrap="square">
            <a:spAutoFit/>
          </a:bodyPr>
          <a:lstStyle/>
          <a:p>
            <a:pPr algn="r" rtl="1"/>
            <a:r>
              <a:rPr lang="fa-IR" sz="2800" dirty="0">
                <a:solidFill>
                  <a:srgbClr val="FF0000"/>
                </a:solidFill>
                <a:cs typeface="B Nazanin" panose="00000400000000000000" pitchFamily="2" charset="-78"/>
              </a:rPr>
              <a:t> </a:t>
            </a:r>
            <a:r>
              <a:rPr lang="en-US" sz="2800" dirty="0">
                <a:cs typeface="B Nazanin" panose="00000400000000000000" pitchFamily="2" charset="-78"/>
              </a:rPr>
              <a:t/>
            </a:r>
            <a:br>
              <a:rPr lang="en-US" sz="2800" dirty="0">
                <a:cs typeface="B Nazanin" panose="00000400000000000000" pitchFamily="2" charset="-78"/>
              </a:rPr>
            </a:br>
            <a:r>
              <a:rPr lang="fa-IR" sz="2800" dirty="0">
                <a:cs typeface="B Nazanin" panose="00000400000000000000" pitchFamily="2" charset="-78"/>
              </a:rPr>
              <a:t>آخرین مرحله در مدیریت استراتژیک </a:t>
            </a:r>
            <a:r>
              <a:rPr lang="fa-IR" sz="2800" dirty="0" smtClean="0">
                <a:cs typeface="B Nazanin" panose="00000400000000000000" pitchFamily="2" charset="-78"/>
              </a:rPr>
              <a:t>ارزیابی استراتژیک بوده که سه فعالیت عمده به شرح زیر صورت می گیرد</a:t>
            </a:r>
            <a:r>
              <a:rPr lang="en-US" sz="2800" dirty="0" smtClean="0">
                <a:cs typeface="B Nazanin" panose="00000400000000000000" pitchFamily="2" charset="-78"/>
              </a:rPr>
              <a:t>:</a:t>
            </a:r>
            <a:br>
              <a:rPr lang="en-US" sz="2800" dirty="0" smtClean="0">
                <a:cs typeface="B Nazanin" panose="00000400000000000000" pitchFamily="2" charset="-78"/>
              </a:rPr>
            </a:br>
            <a:r>
              <a:rPr lang="fa-IR" sz="2800" dirty="0" smtClean="0">
                <a:cs typeface="B Nazanin" panose="00000400000000000000" pitchFamily="2" charset="-78"/>
              </a:rPr>
              <a:t>الف- بررسی عوامل داخلی وخارجی که پایه واساس استراتژیهاي کنونی قرارگرفته اند</a:t>
            </a:r>
            <a:r>
              <a:rPr lang="en-US" sz="2800" dirty="0" smtClean="0">
                <a:cs typeface="B Nazanin" panose="00000400000000000000" pitchFamily="2" charset="-78"/>
              </a:rPr>
              <a:t>.</a:t>
            </a:r>
            <a:br>
              <a:rPr lang="en-US" sz="2800" dirty="0" smtClean="0">
                <a:cs typeface="B Nazanin" panose="00000400000000000000" pitchFamily="2" charset="-78"/>
              </a:rPr>
            </a:br>
            <a:r>
              <a:rPr lang="fa-IR" sz="2800" dirty="0" smtClean="0">
                <a:cs typeface="B Nazanin" panose="00000400000000000000" pitchFamily="2" charset="-78"/>
              </a:rPr>
              <a:t>ب- محاسبه وسنجش عملکرد ها</a:t>
            </a:r>
            <a:r>
              <a:rPr lang="en-US" sz="2800" dirty="0" smtClean="0">
                <a:cs typeface="B Nazanin" panose="00000400000000000000" pitchFamily="2" charset="-78"/>
              </a:rPr>
              <a:t/>
            </a:r>
            <a:br>
              <a:rPr lang="en-US" sz="2800" dirty="0" smtClean="0">
                <a:cs typeface="B Nazanin" panose="00000400000000000000" pitchFamily="2" charset="-78"/>
              </a:rPr>
            </a:br>
            <a:r>
              <a:rPr lang="fa-IR" sz="2800" dirty="0" smtClean="0">
                <a:cs typeface="B Nazanin" panose="00000400000000000000" pitchFamily="2" charset="-78"/>
              </a:rPr>
              <a:t>ج- اقدامات اصلاحی </a:t>
            </a:r>
            <a:r>
              <a:rPr lang="en-US" sz="2800" dirty="0" smtClean="0">
                <a:cs typeface="B Nazanin" panose="00000400000000000000" pitchFamily="2" charset="-78"/>
              </a:rPr>
              <a:t/>
            </a:r>
            <a:br>
              <a:rPr lang="en-US" sz="2800" dirty="0" smtClean="0">
                <a:cs typeface="B Nazanin" panose="00000400000000000000" pitchFamily="2" charset="-78"/>
              </a:rPr>
            </a:br>
            <a:endParaRPr lang="en-US" sz="2800" dirty="0"/>
          </a:p>
        </p:txBody>
      </p:sp>
      <p:sp>
        <p:nvSpPr>
          <p:cNvPr id="4" name="Rectangle 3"/>
          <p:cNvSpPr/>
          <p:nvPr/>
        </p:nvSpPr>
        <p:spPr>
          <a:xfrm>
            <a:off x="1066380" y="374069"/>
            <a:ext cx="7990609" cy="1077218"/>
          </a:xfrm>
          <a:prstGeom prst="rect">
            <a:avLst/>
          </a:prstGeom>
        </p:spPr>
        <p:txBody>
          <a:bodyPr wrap="square">
            <a:spAutoFit/>
          </a:bodyPr>
          <a:lstStyle/>
          <a:p>
            <a:pPr algn="r" rtl="1"/>
            <a:r>
              <a:rPr lang="fa-IR" sz="3200" dirty="0" smtClean="0">
                <a:solidFill>
                  <a:schemeClr val="accent3">
                    <a:lumMod val="60000"/>
                    <a:lumOff val="40000"/>
                  </a:schemeClr>
                </a:solidFill>
                <a:cs typeface="B Nazanin" panose="00000400000000000000" pitchFamily="2" charset="-78"/>
              </a:rPr>
              <a:t>مرحله 5 ازفرایند مدریت استراتژیک :</a:t>
            </a:r>
          </a:p>
          <a:p>
            <a:pPr algn="r" rtl="1"/>
            <a:r>
              <a:rPr lang="fa-IR" sz="3200" dirty="0" smtClean="0">
                <a:solidFill>
                  <a:schemeClr val="accent3">
                    <a:lumMod val="60000"/>
                    <a:lumOff val="40000"/>
                  </a:schemeClr>
                </a:solidFill>
                <a:cs typeface="B Nazanin" panose="00000400000000000000" pitchFamily="2" charset="-78"/>
              </a:rPr>
              <a:t>ارزیابی عملکرد و اقدام به تعدیلات اصلاحی</a:t>
            </a:r>
          </a:p>
        </p:txBody>
      </p:sp>
    </p:spTree>
    <p:extLst>
      <p:ext uri="{BB962C8B-B14F-4D97-AF65-F5344CB8AC3E}">
        <p14:creationId xmlns:p14="http://schemas.microsoft.com/office/powerpoint/2010/main" val="2433644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03159"/>
            <a:ext cx="7746143" cy="3777622"/>
          </a:xfrm>
        </p:spPr>
        <p:txBody>
          <a:bodyPr>
            <a:normAutofit fontScale="92500" lnSpcReduction="10000"/>
          </a:bodyPr>
          <a:lstStyle/>
          <a:p>
            <a:pPr algn="just" rtl="1"/>
            <a:r>
              <a:rPr lang="fa-IR" sz="2400" dirty="0" smtClean="0">
                <a:cs typeface="B Nazanin" panose="00000400000000000000" pitchFamily="2" charset="-78"/>
              </a:rPr>
              <a:t>اگر به نظر برسد مسیر و استراتزی شرکت به خوبی با شرایط صنعت و رقابت تطبیق دارد و اهداف عملکرد محقق شده است مدیران میتوانند همان حالت را ادامه دهند فقط تغببر کوجکی در برنامه استراتژیک و ادامه تلاش ها برای بهبود اجرای استراتژی کفایت خواهد کرد، اما هرگاه یک شرکت در محیط خود با تغییرات شدیدی مواجه شود باید بررسی شود که استراتژی و حهت آن صحیح بوده یا خیر؟ و در مورد اهداف و استراتژی شرکت باید بازنگری شود .</a:t>
            </a:r>
          </a:p>
          <a:p>
            <a:pPr algn="just" rtl="1"/>
            <a:endParaRPr lang="fa-IR" sz="2400" dirty="0">
              <a:cs typeface="B Nazanin" panose="00000400000000000000" pitchFamily="2" charset="-78"/>
            </a:endParaRPr>
          </a:p>
          <a:p>
            <a:pPr algn="just" rtl="1"/>
            <a:endParaRPr lang="fa-IR" sz="2400" dirty="0" smtClean="0">
              <a:cs typeface="B Nazanin" panose="00000400000000000000" pitchFamily="2" charset="-78"/>
            </a:endParaRPr>
          </a:p>
          <a:p>
            <a:pPr algn="just" rtl="1"/>
            <a:r>
              <a:rPr lang="fa-IR" sz="2400" dirty="0" smtClean="0">
                <a:cs typeface="B Nazanin" panose="00000400000000000000" pitchFamily="2" charset="-78"/>
              </a:rPr>
              <a:t>چالش رهبری در اتخاذ اقدامات اصلاحی دو لای است:</a:t>
            </a:r>
          </a:p>
          <a:p>
            <a:pPr algn="just" rtl="1"/>
            <a:r>
              <a:rPr lang="fa-IR" sz="2400" dirty="0" smtClean="0">
                <a:cs typeface="B Nazanin" panose="00000400000000000000" pitchFamily="2" charset="-78"/>
              </a:rPr>
              <a:t>1.تصمیم گیری در مورد زمان آن ؟</a:t>
            </a:r>
          </a:p>
          <a:p>
            <a:pPr algn="just" rtl="1"/>
            <a:r>
              <a:rPr lang="fa-IR" sz="2400" dirty="0" smtClean="0">
                <a:cs typeface="B Nazanin" panose="00000400000000000000" pitchFamily="2" charset="-78"/>
              </a:rPr>
              <a:t>2.تصمیم گیری در مورد نوع تغدیلاتی که باید انجام شود؟</a:t>
            </a:r>
          </a:p>
          <a:p>
            <a:pPr algn="just" rtl="1"/>
            <a:endParaRPr lang="en-US" sz="2400" b="1" i="1" dirty="0">
              <a:cs typeface="B Nazanin" panose="00000400000000000000" pitchFamily="2" charset="-78"/>
            </a:endParaRPr>
          </a:p>
        </p:txBody>
      </p:sp>
    </p:spTree>
    <p:extLst>
      <p:ext uri="{BB962C8B-B14F-4D97-AF65-F5344CB8AC3E}">
        <p14:creationId xmlns:p14="http://schemas.microsoft.com/office/powerpoint/2010/main" val="9176414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3">
                    <a:lumMod val="60000"/>
                    <a:lumOff val="40000"/>
                  </a:schemeClr>
                </a:solidFill>
              </a:rPr>
              <a:t>هدایت فرایند اجرای استراتژیک </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pPr algn="just" rtl="1"/>
            <a:r>
              <a:rPr lang="fa-IR" sz="2400" dirty="0" smtClean="0">
                <a:cs typeface="B Nazanin" panose="00000400000000000000" pitchFamily="2" charset="-78"/>
              </a:rPr>
              <a:t>برای هدایت فرایند اجرای استراتژیک خوب مستلزم سه اقدام از ناحیه مدبران هستیم :</a:t>
            </a:r>
          </a:p>
          <a:p>
            <a:pPr algn="just" rtl="1"/>
            <a:r>
              <a:rPr lang="fa-IR" sz="2400" dirty="0" smtClean="0">
                <a:cs typeface="B Nazanin" panose="00000400000000000000" pitchFamily="2" charset="-78"/>
              </a:rPr>
              <a:t>1.اشراف کامل به شرایط کنونی و موانع را شناسایی کنند </a:t>
            </a:r>
          </a:p>
          <a:p>
            <a:pPr algn="just" rtl="1"/>
            <a:r>
              <a:rPr lang="fa-IR" sz="2400" dirty="0" smtClean="0">
                <a:cs typeface="B Nazanin" panose="00000400000000000000" pitchFamily="2" charset="-78"/>
              </a:rPr>
              <a:t>2.واحدهای سارمانی را به سمت دستیابی به دستاوردهای خوب و عالی عمل کردن سوق دهند.</a:t>
            </a:r>
          </a:p>
          <a:p>
            <a:pPr algn="just" rtl="1"/>
            <a:r>
              <a:rPr lang="fa-IR" sz="2400" dirty="0" smtClean="0">
                <a:cs typeface="B Nazanin" panose="00000400000000000000" pitchFamily="2" charset="-78"/>
              </a:rPr>
              <a:t>3.اعتماد و صداقت خود نسبت به اخلاقیات را نشان دهندو در ابتکارات مربوط به مسئولیت پذیری اجتماعی جلودار باشید.</a:t>
            </a:r>
          </a:p>
        </p:txBody>
      </p:sp>
    </p:spTree>
    <p:extLst>
      <p:ext uri="{BB962C8B-B14F-4D97-AF65-F5344CB8AC3E}">
        <p14:creationId xmlns:p14="http://schemas.microsoft.com/office/powerpoint/2010/main" val="20064365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solidFill>
                  <a:schemeClr val="accent3">
                    <a:lumMod val="60000"/>
                    <a:lumOff val="40000"/>
                  </a:schemeClr>
                </a:solidFill>
              </a:rPr>
              <a:t>اشراف داشتن بر خوب انجام شدن کارها</a:t>
            </a:r>
            <a:endParaRPr lang="en-US" sz="3200"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pPr algn="just" rtl="1"/>
            <a:r>
              <a:rPr lang="fa-IR" sz="2400" dirty="0" smtClean="0">
                <a:cs typeface="B Nazanin" panose="00000400000000000000" pitchFamily="2" charset="-78"/>
              </a:rPr>
              <a:t>یکی از بهترین کارها برای اشراف داشتن فرایند استراتژی بازبدهای منظم از فضای کار شرکت و صحبت با افراد مختلف در سطوح مختلف است ، که به آن فن مدیریت از طیق چرخ زدن در محیط </a:t>
            </a:r>
            <a:r>
              <a:rPr lang="en-US" sz="2400" dirty="0" smtClean="0">
                <a:cs typeface="B Nazanin" panose="00000400000000000000" pitchFamily="2" charset="-78"/>
              </a:rPr>
              <a:t>(MBWA)</a:t>
            </a:r>
            <a:r>
              <a:rPr lang="fa-IR" sz="2400" dirty="0" smtClean="0">
                <a:cs typeface="B Nazanin" panose="00000400000000000000" pitchFamily="2" charset="-78"/>
              </a:rPr>
              <a:t> گفته میشود.</a:t>
            </a:r>
          </a:p>
          <a:p>
            <a:pPr algn="just" rtl="1"/>
            <a:r>
              <a:rPr lang="fa-IR" sz="2400" dirty="0" smtClean="0">
                <a:cs typeface="B Nazanin" panose="00000400000000000000" pitchFamily="2" charset="-78"/>
              </a:rPr>
              <a:t>مثال:</a:t>
            </a:r>
          </a:p>
          <a:p>
            <a:pPr algn="just" rtl="1"/>
            <a:r>
              <a:rPr lang="fa-IR" sz="2400" dirty="0" smtClean="0">
                <a:cs typeface="B Nazanin" panose="00000400000000000000" pitchFamily="2" charset="-78"/>
              </a:rPr>
              <a:t>1.وال مارت </a:t>
            </a:r>
          </a:p>
          <a:p>
            <a:pPr algn="just" rtl="1"/>
            <a:r>
              <a:rPr lang="fa-IR" sz="2400" dirty="0" smtClean="0">
                <a:cs typeface="B Nazanin" panose="00000400000000000000" pitchFamily="2" charset="-78"/>
              </a:rPr>
              <a:t>2.جنرال الکتریک </a:t>
            </a:r>
          </a:p>
          <a:p>
            <a:pPr algn="just" rtl="1"/>
            <a:r>
              <a:rPr lang="fa-IR" sz="2400" dirty="0" smtClean="0">
                <a:cs typeface="B Nazanin" panose="00000400000000000000" pitchFamily="2" charset="-78"/>
              </a:rPr>
              <a:t>3.آمازون دات کام </a:t>
            </a:r>
            <a:endParaRPr lang="en-US" sz="2400" dirty="0">
              <a:cs typeface="B Nazanin" panose="00000400000000000000" pitchFamily="2" charset="-78"/>
            </a:endParaRPr>
          </a:p>
        </p:txBody>
      </p:sp>
    </p:spTree>
    <p:extLst>
      <p:ext uri="{BB962C8B-B14F-4D97-AF65-F5344CB8AC3E}">
        <p14:creationId xmlns:p14="http://schemas.microsoft.com/office/powerpoint/2010/main" val="19837082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solidFill>
                  <a:schemeClr val="accent3">
                    <a:lumMod val="60000"/>
                    <a:lumOff val="40000"/>
                  </a:schemeClr>
                </a:solidFill>
              </a:rPr>
              <a:t>سوق دادن واحدهای سازمان به سمت دستیابی به نتایج خوب و عمل کردن عالی</a:t>
            </a:r>
            <a:endParaRPr lang="en-US" sz="3200" dirty="0">
              <a:solidFill>
                <a:schemeClr val="accent3">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pPr algn="r" rtl="1"/>
            <a:r>
              <a:rPr lang="fa-IR" dirty="0" smtClean="0"/>
              <a:t>مدیران همواره باید کارکنانن خود را تشویق کنند تا باعث افزایش کارگروهی و روحیه ی بالاتر و وفاداری بیشتر و افزایش تعهد کارکنان شوند .</a:t>
            </a:r>
          </a:p>
          <a:p>
            <a:pPr algn="r" rtl="1"/>
            <a:r>
              <a:rPr lang="fa-IR" dirty="0" smtClean="0"/>
              <a:t>موارد زیر باعث افزایش روحیه کار گروهی میشوند :</a:t>
            </a:r>
          </a:p>
          <a:p>
            <a:pPr algn="r" rtl="1">
              <a:buFont typeface="+mj-lt"/>
              <a:buAutoNum type="arabicPeriod"/>
            </a:pPr>
            <a:r>
              <a:rPr lang="fa-IR" dirty="0" smtClean="0"/>
              <a:t>برخورد با کارکنان با احترام و توجه </a:t>
            </a:r>
          </a:p>
          <a:p>
            <a:pPr algn="r" rtl="1">
              <a:buFont typeface="+mj-lt"/>
              <a:buAutoNum type="arabicPeriod"/>
            </a:pPr>
            <a:r>
              <a:rPr lang="fa-IR" dirty="0" smtClean="0"/>
              <a:t>تشویق کارکنان برای استفاده از ابتکار و خلاقیت در انجام دادن کار خود </a:t>
            </a:r>
          </a:p>
          <a:p>
            <a:pPr algn="r" rtl="1">
              <a:buFont typeface="+mj-lt"/>
              <a:buAutoNum type="arabicPeriod"/>
            </a:pPr>
            <a:r>
              <a:rPr lang="fa-IR" dirty="0" smtClean="0"/>
              <a:t>تنظیم اهداف مناسب و انتقال شفاف انتظار شرکت از کارکنان </a:t>
            </a:r>
          </a:p>
          <a:p>
            <a:pPr algn="r" rtl="1">
              <a:buFont typeface="+mj-lt"/>
              <a:buAutoNum type="arabicPeriod"/>
            </a:pPr>
            <a:r>
              <a:rPr lang="fa-IR" dirty="0" smtClean="0"/>
              <a:t>تمرکز توجه خود بر بهبود مستمر</a:t>
            </a:r>
          </a:p>
          <a:p>
            <a:pPr algn="r" rtl="1">
              <a:buFont typeface="+mj-lt"/>
              <a:buAutoNum type="arabicPeriod"/>
            </a:pPr>
            <a:r>
              <a:rPr lang="fa-IR" dirty="0" smtClean="0"/>
              <a:t>استفاده از طیف کاملی از فنون انگیزشی و پاداش دهی به عملکرد بالا</a:t>
            </a:r>
          </a:p>
          <a:p>
            <a:pPr algn="r" rtl="1">
              <a:buFont typeface="+mj-lt"/>
              <a:buAutoNum type="arabicPeriod"/>
            </a:pPr>
            <a:r>
              <a:rPr lang="fa-IR" dirty="0" smtClean="0"/>
              <a:t>جشن گرفتن به مناسبت موقثیت فرد،گروه ،شرکت </a:t>
            </a:r>
          </a:p>
          <a:p>
            <a:pPr algn="r" rtl="1"/>
            <a:endParaRPr lang="en-US" dirty="0"/>
          </a:p>
        </p:txBody>
      </p:sp>
    </p:spTree>
    <p:extLst>
      <p:ext uri="{BB962C8B-B14F-4D97-AF65-F5344CB8AC3E}">
        <p14:creationId xmlns:p14="http://schemas.microsoft.com/office/powerpoint/2010/main" val="1724016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فصل 2</a:t>
            </a:r>
            <a:endParaRPr lang="fa-IR" dirty="0"/>
          </a:p>
        </p:txBody>
      </p:sp>
      <p:sp>
        <p:nvSpPr>
          <p:cNvPr id="3" name="Content Placeholder 2"/>
          <p:cNvSpPr>
            <a:spLocks noGrp="1"/>
          </p:cNvSpPr>
          <p:nvPr>
            <p:ph idx="1"/>
          </p:nvPr>
        </p:nvSpPr>
        <p:spPr>
          <a:xfrm>
            <a:off x="914400" y="1700808"/>
            <a:ext cx="8229600" cy="4525963"/>
          </a:xfrm>
        </p:spPr>
        <p:txBody>
          <a:bodyPr>
            <a:normAutofit/>
          </a:bodyPr>
          <a:lstStyle/>
          <a:p>
            <a:pPr algn="ctr">
              <a:buNone/>
            </a:pPr>
            <a:r>
              <a:rPr lang="fa-IR" sz="3200" dirty="0" smtClean="0">
                <a:cs typeface="+mj-cs"/>
              </a:rPr>
              <a:t>رهبری و فرایند مدیریت استراتژیک</a:t>
            </a:r>
          </a:p>
          <a:p>
            <a:pPr algn="ctr">
              <a:buNone/>
            </a:pPr>
            <a:endParaRPr lang="fa-IR" sz="3200" dirty="0" smtClean="0">
              <a:cs typeface="+mj-cs"/>
            </a:endParaRPr>
          </a:p>
          <a:p>
            <a:pPr algn="ctr">
              <a:buNone/>
            </a:pPr>
            <a:r>
              <a:rPr lang="fa-IR" sz="3200" dirty="0" smtClean="0">
                <a:cs typeface="+mj-cs"/>
              </a:rPr>
              <a:t>سرکارخانم خدایاری</a:t>
            </a:r>
          </a:p>
          <a:p>
            <a:pPr algn="ctr">
              <a:buNone/>
            </a:pPr>
            <a:endParaRPr lang="fa-IR" sz="3200" dirty="0" smtClean="0">
              <a:cs typeface="+mj-cs"/>
            </a:endParaRPr>
          </a:p>
          <a:p>
            <a:pPr algn="ctr">
              <a:buNone/>
            </a:pPr>
            <a:r>
              <a:rPr lang="fa-IR" sz="3200" dirty="0" smtClean="0">
                <a:cs typeface="+mj-cs"/>
              </a:rPr>
              <a:t>مهدیس صفوی ، نگین نخکوب</a:t>
            </a:r>
            <a:endParaRPr lang="fa-IR" sz="3200" dirty="0">
              <a:cs typeface="+mj-cs"/>
            </a:endParaRPr>
          </a:p>
        </p:txBody>
      </p:sp>
    </p:spTree>
    <p:extLst>
      <p:ext uri="{BB962C8B-B14F-4D97-AF65-F5344CB8AC3E}">
        <p14:creationId xmlns:p14="http://schemas.microsoft.com/office/powerpoint/2010/main" val="908752834"/>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dirty="0" smtClean="0">
                <a:solidFill>
                  <a:schemeClr val="accent3">
                    <a:lumMod val="60000"/>
                    <a:lumOff val="40000"/>
                  </a:schemeClr>
                </a:solidFill>
              </a:rPr>
              <a:t>نشان دادن اعتقاد و صداقت نسبت به اخلاقیات و هدایت برنامه هایی در راستای مسئولیت اجتماعی</a:t>
            </a:r>
            <a:endParaRPr lang="en-US" sz="2400"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pPr algn="r" rtl="1"/>
            <a:r>
              <a:rPr lang="fa-IR" dirty="0" smtClean="0"/>
              <a:t>هدایت تلاش ها به منظور پیش بردن کسب و کار شرکت منطیق با اصول اخلاقی ،دارای سه بخش است:</a:t>
            </a:r>
          </a:p>
          <a:p>
            <a:pPr algn="r" rtl="1">
              <a:buFont typeface="+mj-lt"/>
              <a:buAutoNum type="arabicPeriod"/>
            </a:pPr>
            <a:r>
              <a:rPr lang="fa-IR" dirty="0" smtClean="0"/>
              <a:t>مدیرعامل و دیگر مدیران ارشد باید نمونه ای عالی در رفتار اخلاقی خود داشته باشند .</a:t>
            </a:r>
          </a:p>
          <a:p>
            <a:pPr algn="r" rtl="1">
              <a:buFont typeface="+mj-lt"/>
              <a:buAutoNum type="arabicPeriod"/>
            </a:pPr>
            <a:r>
              <a:rPr lang="fa-IR" dirty="0" smtClean="0"/>
              <a:t>مدیریت ارشد بایدد پشتیبانی شفاف و بدون تردید خود را از آین اخلاقی شرکت اعلا کند و محکم و بدون تغییر ایده ی خود از تمام کارکنان انتظار داشته باشد به اصول اخلاقی شرکت شدیداٌ پایبند باشند.</a:t>
            </a:r>
          </a:p>
          <a:p>
            <a:pPr algn="r" rtl="1">
              <a:buFont typeface="+mj-lt"/>
              <a:buAutoNum type="arabicPeriod"/>
            </a:pPr>
            <a:r>
              <a:rPr lang="fa-IR" dirty="0" smtClean="0"/>
              <a:t>مدیریت ارشد باید آماده باشد تا در شرایط سخت به عنوان حکم نهایی عمل کند .</a:t>
            </a:r>
            <a:endParaRPr lang="en-US" dirty="0"/>
          </a:p>
        </p:txBody>
      </p:sp>
    </p:spTree>
    <p:extLst>
      <p:ext uri="{BB962C8B-B14F-4D97-AF65-F5344CB8AC3E}">
        <p14:creationId xmlns:p14="http://schemas.microsoft.com/office/powerpoint/2010/main" val="37215859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solidFill>
                  <a:schemeClr val="accent3">
                    <a:lumMod val="60000"/>
                    <a:lumOff val="40000"/>
                  </a:schemeClr>
                </a:solidFill>
              </a:rPr>
              <a:t>هدایت ابتکارات منطبق با مسئولیت اجتماعی </a:t>
            </a:r>
            <a:endParaRPr lang="en-US" sz="3200"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pPr algn="just" rtl="1"/>
            <a:r>
              <a:rPr lang="fa-IR" sz="2800" dirty="0">
                <a:cs typeface="B Nazanin" panose="00000400000000000000" pitchFamily="2" charset="-78"/>
              </a:rPr>
              <a:t>م</a:t>
            </a:r>
            <a:r>
              <a:rPr lang="fa-IR" sz="2800" dirty="0" smtClean="0">
                <a:cs typeface="B Nazanin" panose="00000400000000000000" pitchFamily="2" charset="-78"/>
              </a:rPr>
              <a:t>دیریت ارشد باید همانند تبغیت از اصول اخلاقی ، مسئولیت اجتماعی را تیز باید رعایت کند.</a:t>
            </a:r>
          </a:p>
          <a:p>
            <a:pPr algn="just" rtl="1"/>
            <a:r>
              <a:rPr lang="fa-IR" sz="2800" dirty="0" smtClean="0">
                <a:cs typeface="B Nazanin" panose="00000400000000000000" pitchFamily="2" charset="-78"/>
              </a:rPr>
              <a:t>عاملی که باعث می شود شرکت هایی که تلاش خالصانه ای انجام می دهند تا شهروندان شرکتی خوب باشند رااز شرکت هایی که فقط به الزامات قانونی مقید هستند جدا میکند رهبران شرکت هستند که شدیدا، معتقدند فقط به دست آوردن سود کفابت نمی کنند.</a:t>
            </a:r>
            <a:endParaRPr lang="en-US" sz="2800" dirty="0">
              <a:cs typeface="B Nazanin" panose="00000400000000000000" pitchFamily="2" charset="-78"/>
            </a:endParaRPr>
          </a:p>
        </p:txBody>
      </p:sp>
    </p:spTree>
    <p:extLst>
      <p:ext uri="{BB962C8B-B14F-4D97-AF65-F5344CB8AC3E}">
        <p14:creationId xmlns:p14="http://schemas.microsoft.com/office/powerpoint/2010/main" val="36217439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solidFill>
                  <a:schemeClr val="accent3">
                    <a:lumMod val="60000"/>
                    <a:lumOff val="40000"/>
                  </a:schemeClr>
                </a:solidFill>
              </a:rPr>
              <a:t>اداره کردن شرکت :</a:t>
            </a:r>
            <a:br>
              <a:rPr lang="fa-IR" sz="2800" dirty="0" smtClean="0">
                <a:solidFill>
                  <a:schemeClr val="accent3">
                    <a:lumMod val="60000"/>
                    <a:lumOff val="40000"/>
                  </a:schemeClr>
                </a:solidFill>
              </a:rPr>
            </a:br>
            <a:r>
              <a:rPr lang="fa-IR" sz="2800" dirty="0" smtClean="0">
                <a:solidFill>
                  <a:schemeClr val="accent3">
                    <a:lumMod val="60000"/>
                    <a:lumOff val="40000"/>
                  </a:schemeClr>
                </a:solidFill>
              </a:rPr>
              <a:t>نقش مدیرعامل در فرایند مدیریت استراتژیک </a:t>
            </a:r>
            <a:endParaRPr lang="en-US" sz="2800"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pPr algn="r" rtl="1"/>
            <a:r>
              <a:rPr lang="fa-IR" dirty="0" smtClean="0"/>
              <a:t>4 وظیفه ی مهم هیئت مدیره شرکت در هنگام ایجاد استراتژی و اقدامات مربوط به اجرای استراتژی :</a:t>
            </a:r>
          </a:p>
          <a:p>
            <a:pPr algn="r" rtl="1">
              <a:buFont typeface="+mj-lt"/>
              <a:buAutoNum type="arabicPeriod"/>
            </a:pPr>
            <a:r>
              <a:rPr lang="fa-IR" dirty="0" smtClean="0"/>
              <a:t>انتقادات را تغقیب کند و بر جهت ،استراتژی، و رویکردهای کسب و کار شرکت نظارت داشته باشد .</a:t>
            </a:r>
          </a:p>
          <a:p>
            <a:pPr algn="r" rtl="1">
              <a:buFont typeface="+mj-lt"/>
              <a:buAutoNum type="arabicPeriod"/>
            </a:pPr>
            <a:r>
              <a:rPr lang="fa-IR" dirty="0" smtClean="0"/>
              <a:t>میزان مهارت های مدیران ارشد در زمینه ی ایجاد استراتژی و اجرای استراتژی را ارزیابی کند.</a:t>
            </a:r>
          </a:p>
          <a:p>
            <a:pPr algn="r" rtl="1">
              <a:buFont typeface="+mj-lt"/>
              <a:buAutoNum type="arabicPeriod"/>
            </a:pPr>
            <a:r>
              <a:rPr lang="fa-IR" dirty="0" smtClean="0"/>
              <a:t>یک طرح جبرانی برای مدیران ارشد تنظیم کند به خاطر اقدامات و نتایجی که به علایق ذینفعان ،و به ویژه علایق سهامداران خدمت می کنند ، به آنها پاداش داده می شود .</a:t>
            </a:r>
          </a:p>
          <a:p>
            <a:pPr algn="r" rtl="1">
              <a:buFont typeface="+mj-lt"/>
              <a:buAutoNum type="arabicPeriod"/>
            </a:pPr>
            <a:r>
              <a:rPr lang="fa-IR" dirty="0" smtClean="0"/>
              <a:t>نظارت بر شیوه های حسابداری مالی گزارش دهی </a:t>
            </a:r>
          </a:p>
          <a:p>
            <a:pPr marL="0" indent="0" algn="r" rtl="1">
              <a:buNone/>
            </a:pPr>
            <a:endParaRPr lang="en-US" dirty="0"/>
          </a:p>
        </p:txBody>
      </p:sp>
    </p:spTree>
    <p:extLst>
      <p:ext uri="{BB962C8B-B14F-4D97-AF65-F5344CB8AC3E}">
        <p14:creationId xmlns:p14="http://schemas.microsoft.com/office/powerpoint/2010/main" val="23361244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وظایف هیئت مدیره</a:t>
            </a:r>
            <a:endParaRPr lang="en-US" dirty="0"/>
          </a:p>
        </p:txBody>
      </p:sp>
      <p:sp>
        <p:nvSpPr>
          <p:cNvPr id="3" name="Content Placeholder 2"/>
          <p:cNvSpPr>
            <a:spLocks noGrp="1"/>
          </p:cNvSpPr>
          <p:nvPr>
            <p:ph idx="1"/>
          </p:nvPr>
        </p:nvSpPr>
        <p:spPr/>
        <p:txBody>
          <a:bodyPr>
            <a:normAutofit lnSpcReduction="10000"/>
          </a:bodyPr>
          <a:lstStyle/>
          <a:p>
            <a:pPr marL="651510" indent="-514350" algn="r" rtl="1">
              <a:buFont typeface="+mj-lt"/>
              <a:buAutoNum type="arabicPeriod"/>
            </a:pPr>
            <a:r>
              <a:rPr lang="fa-IR" dirty="0" smtClean="0"/>
              <a:t>به خوبی از عملکرد شرکت مطلع باشد.</a:t>
            </a:r>
          </a:p>
          <a:p>
            <a:pPr marL="651510" indent="-514350" algn="r" rtl="1">
              <a:buFont typeface="+mj-lt"/>
              <a:buAutoNum type="arabicPeriod"/>
            </a:pPr>
            <a:r>
              <a:rPr lang="fa-IR" dirty="0" smtClean="0"/>
              <a:t>مدیرعامل و دیگر مدیران ارشد را راهنمایی و درباره کار آنها داوری کند.</a:t>
            </a:r>
          </a:p>
          <a:p>
            <a:pPr marL="651510" indent="-514350" algn="r" rtl="1">
              <a:buFont typeface="+mj-lt"/>
              <a:buAutoNum type="arabicPeriod"/>
            </a:pPr>
            <a:r>
              <a:rPr lang="fa-IR" dirty="0" smtClean="0"/>
              <a:t>از جرئت لازم برخوردار باشد تا مانع اقدامات مدیریتی شود که معتقدست مناسب نیست یا ریسک بالایی دارد.</a:t>
            </a:r>
          </a:p>
          <a:p>
            <a:pPr marL="651510" indent="-514350" algn="r" rtl="1">
              <a:buFont typeface="+mj-lt"/>
              <a:buAutoNum type="arabicPeriod"/>
            </a:pPr>
            <a:r>
              <a:rPr lang="fa-IR" dirty="0" smtClean="0"/>
              <a:t>به سهامداران اطمینان دهد که مدیرعامل دارد مطابق انتظارات هیئت مدیره عمل میکند .</a:t>
            </a:r>
          </a:p>
          <a:p>
            <a:pPr marL="651510" indent="-514350" algn="r" rtl="1">
              <a:buFont typeface="+mj-lt"/>
              <a:buAutoNum type="arabicPeriod"/>
            </a:pPr>
            <a:r>
              <a:rPr lang="fa-IR" dirty="0" smtClean="0"/>
              <a:t>به مدیریت بصیرت و رهنمود بدهد.</a:t>
            </a:r>
          </a:p>
          <a:p>
            <a:pPr marL="651510" indent="-514350" algn="r" rtl="1">
              <a:buFont typeface="+mj-lt"/>
              <a:buAutoNum type="arabicPeriod"/>
            </a:pPr>
            <a:r>
              <a:rPr lang="fa-IR" dirty="0" smtClean="0"/>
              <a:t>به صورت جدی درگیر مناظره با موافقان و مخالفان تصمیمات و اقدامات کلیدی شود.</a:t>
            </a:r>
          </a:p>
          <a:p>
            <a:pPr marL="651510" indent="-514350" algn="r" rtl="1">
              <a:buFont typeface="+mj-lt"/>
              <a:buAutoNum type="arabicPeriod"/>
            </a:pPr>
            <a:endParaRPr lang="en-US" dirty="0"/>
          </a:p>
        </p:txBody>
      </p:sp>
    </p:spTree>
    <p:extLst>
      <p:ext uri="{BB962C8B-B14F-4D97-AF65-F5344CB8AC3E}">
        <p14:creationId xmlns:p14="http://schemas.microsoft.com/office/powerpoint/2010/main" val="267126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t>رهبران سازمان به عنوان کارآفرینان اصلی و سازندگان استراتژی:</a:t>
            </a:r>
            <a:endParaRPr lang="fa-IR" sz="3200" b="1" dirty="0"/>
          </a:p>
        </p:txBody>
      </p:sp>
      <p:sp>
        <p:nvSpPr>
          <p:cNvPr id="3" name="Content Placeholder 2"/>
          <p:cNvSpPr>
            <a:spLocks noGrp="1"/>
          </p:cNvSpPr>
          <p:nvPr>
            <p:ph idx="1"/>
          </p:nvPr>
        </p:nvSpPr>
        <p:spPr>
          <a:xfrm>
            <a:off x="533400" y="1524000"/>
            <a:ext cx="8229600" cy="4709160"/>
          </a:xfrm>
        </p:spPr>
        <p:txBody>
          <a:bodyPr>
            <a:normAutofit/>
          </a:bodyPr>
          <a:lstStyle/>
          <a:p>
            <a:pPr algn="just" rtl="1"/>
            <a:r>
              <a:rPr lang="fa-IR" sz="2800" dirty="0" smtClean="0"/>
              <a:t>در اغلب شرکتهای امروزی هرمدیر شرکت یک نقش ایجاد کننده استراتژی برای منطقه ای که رئیس آن است ایفا میکند.</a:t>
            </a:r>
          </a:p>
          <a:p>
            <a:pPr algn="just" rtl="1"/>
            <a:r>
              <a:rPr lang="fa-IR" sz="2800" dirty="0" smtClean="0"/>
              <a:t>اینکه ایجاد استراتژی را جزو قلمرو مدیریت ارشد تلقی کنیم اشتباه است.</a:t>
            </a:r>
          </a:p>
          <a:p>
            <a:pPr algn="just" rtl="1"/>
            <a:r>
              <a:rPr lang="fa-IR" sz="2800" dirty="0" smtClean="0"/>
              <a:t>دخالت دادن افراد سازمان در ایجاد استراتژی باعث شکوفا شدن استعداد ها و انرژی کارکنان و مسئولیت پذیری آنان برای اجرای استراتژی میشود.</a:t>
            </a:r>
            <a:endParaRPr lang="fa-IR" sz="2800" dirty="0"/>
          </a:p>
        </p:txBody>
      </p:sp>
    </p:spTree>
    <p:extLst>
      <p:ext uri="{BB962C8B-B14F-4D97-AF65-F5344CB8AC3E}">
        <p14:creationId xmlns:p14="http://schemas.microsoft.com/office/powerpoint/2010/main" val="893151574"/>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فرآیند مدیریت استراتژیک </a:t>
            </a:r>
            <a:endParaRPr lang="fa-IR" b="1" dirty="0"/>
          </a:p>
        </p:txBody>
      </p:sp>
      <p:graphicFrame>
        <p:nvGraphicFramePr>
          <p:cNvPr id="4" name="Content Placeholder 3"/>
          <p:cNvGraphicFramePr>
            <a:graphicFrameLocks noGrp="1"/>
          </p:cNvGraphicFramePr>
          <p:nvPr>
            <p:ph idx="1"/>
          </p:nvPr>
        </p:nvGraphicFramePr>
        <p:xfrm>
          <a:off x="899592" y="1628800"/>
          <a:ext cx="799288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1259632" y="1397000"/>
          <a:ext cx="6360368"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Oval 5"/>
          <p:cNvSpPr/>
          <p:nvPr/>
        </p:nvSpPr>
        <p:spPr>
          <a:xfrm>
            <a:off x="2771800" y="5805264"/>
            <a:ext cx="4824536" cy="576064"/>
          </a:xfrm>
          <a:prstGeom prst="ellipse">
            <a:avLst/>
          </a:prstGeom>
          <a:solidFill>
            <a:srgbClr val="8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تجدید نظر مورد نیاز</a:t>
            </a:r>
            <a:endParaRPr lang="fa-IR" dirty="0"/>
          </a:p>
        </p:txBody>
      </p:sp>
      <p:sp>
        <p:nvSpPr>
          <p:cNvPr id="7" name="Bent-Up Arrow 6"/>
          <p:cNvSpPr/>
          <p:nvPr/>
        </p:nvSpPr>
        <p:spPr>
          <a:xfrm rot="5400000">
            <a:off x="1547664" y="5301208"/>
            <a:ext cx="1044116" cy="1044116"/>
          </a:xfrm>
          <a:prstGeom prst="ben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Up Arrow 10"/>
          <p:cNvSpPr/>
          <p:nvPr/>
        </p:nvSpPr>
        <p:spPr>
          <a:xfrm>
            <a:off x="3203848" y="5157192"/>
            <a:ext cx="216024" cy="648072"/>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Up Arrow 11"/>
          <p:cNvSpPr/>
          <p:nvPr/>
        </p:nvSpPr>
        <p:spPr>
          <a:xfrm>
            <a:off x="7092280" y="5157192"/>
            <a:ext cx="216024" cy="648072"/>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Up Arrow 12"/>
          <p:cNvSpPr/>
          <p:nvPr/>
        </p:nvSpPr>
        <p:spPr>
          <a:xfrm>
            <a:off x="5796136" y="5085184"/>
            <a:ext cx="216024" cy="648072"/>
          </a:xfrm>
          <a:prstGeom prst="upArrow">
            <a:avLst/>
          </a:prstGeom>
          <a:solidFill>
            <a:srgbClr val="FFFF0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Up Arrow 13"/>
          <p:cNvSpPr/>
          <p:nvPr/>
        </p:nvSpPr>
        <p:spPr>
          <a:xfrm>
            <a:off x="4499992" y="5085184"/>
            <a:ext cx="216024" cy="648072"/>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423900871"/>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lgn="just" rtl="1"/>
            <a:r>
              <a:rPr lang="fa-IR" dirty="0" smtClean="0"/>
              <a:t>این الگو نیاز مدیریت به ارزیابی مستمر عملکرد به محض ورود استراتژی به مرحله اجرا را شرح می دهد.</a:t>
            </a:r>
          </a:p>
          <a:p>
            <a:pPr algn="just" rtl="1"/>
            <a:endParaRPr lang="fa-IR" dirty="0" smtClean="0"/>
          </a:p>
          <a:p>
            <a:pPr algn="just" rtl="1"/>
            <a:r>
              <a:rPr lang="fa-IR" dirty="0" smtClean="0"/>
              <a:t>سه مرحله اول فرایند مدیریت استراتژیک ،برنامه استراتژیک را شکل می دهند.</a:t>
            </a:r>
          </a:p>
          <a:p>
            <a:pPr algn="just" rtl="1"/>
            <a:endParaRPr lang="fa-IR" dirty="0" smtClean="0"/>
          </a:p>
          <a:p>
            <a:pPr algn="just" rtl="1"/>
            <a:r>
              <a:rPr lang="fa-IR" dirty="0" smtClean="0"/>
              <a:t>برنامه استراتژیک سمت و سوئ حرکت شرکت،اهداف استراتژیک و مالی را مشخص می کند و اقداماتی که باید برای دستیابی به اهداف صورت بگیرند ترسیم میکند.</a:t>
            </a:r>
            <a:endParaRPr lang="fa-IR" dirty="0"/>
          </a:p>
        </p:txBody>
      </p:sp>
    </p:spTree>
    <p:extLst>
      <p:ext uri="{BB962C8B-B14F-4D97-AF65-F5344CB8AC3E}">
        <p14:creationId xmlns:p14="http://schemas.microsoft.com/office/powerpoint/2010/main" val="1420667281"/>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مرحله 1:توسعه چشم انداز استراتژیک</a:t>
            </a:r>
            <a:endParaRPr lang="fa-IR" dirty="0"/>
          </a:p>
        </p:txBody>
      </p:sp>
      <p:sp>
        <p:nvSpPr>
          <p:cNvPr id="3" name="Content Placeholder 2"/>
          <p:cNvSpPr>
            <a:spLocks noGrp="1"/>
          </p:cNvSpPr>
          <p:nvPr>
            <p:ph idx="1"/>
          </p:nvPr>
        </p:nvSpPr>
        <p:spPr/>
        <p:txBody>
          <a:bodyPr>
            <a:normAutofit/>
          </a:bodyPr>
          <a:lstStyle/>
          <a:p>
            <a:pPr algn="just" rtl="1"/>
            <a:r>
              <a:rPr lang="fa-IR" dirty="0" smtClean="0"/>
              <a:t>دیدگاه های مدیریت ارشد درمورد جهت حرکتی شرکت و تمرکز آتی بر کالا –مشتری-بازار-فناوری,یک چشم انداز استراتژیک را برای شرکت ایجاد میکند.</a:t>
            </a:r>
          </a:p>
          <a:p>
            <a:pPr algn="just" rtl="1"/>
            <a:r>
              <a:rPr lang="fa-IR" dirty="0" smtClean="0"/>
              <a:t>یک چشم انداز استراتژیک و خوب جاه طلبی های مدیریت را در مورد اینکه کجا داریم می رویم به ذینفعان اعلام میکند وکمک میکند تا انرژی کارکنان به سوی هدف مشترکی هدایت شود.</a:t>
            </a:r>
          </a:p>
          <a:p>
            <a:pPr algn="just" rtl="1"/>
            <a:r>
              <a:rPr lang="fa-IR" dirty="0" smtClean="0"/>
              <a:t>چشم انداز باید متمایز و خاص باشد و جنبه عمومی نداشته باشد.</a:t>
            </a:r>
            <a:endParaRPr lang="fa-IR" dirty="0"/>
          </a:p>
        </p:txBody>
      </p:sp>
    </p:spTree>
    <p:extLst>
      <p:ext uri="{BB962C8B-B14F-4D97-AF65-F5344CB8AC3E}">
        <p14:creationId xmlns:p14="http://schemas.microsoft.com/office/powerpoint/2010/main" val="1441322150"/>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ویژگی های بیانیه های چشم انداز اثربخش</a:t>
            </a:r>
            <a:endParaRPr lang="fa-IR" dirty="0"/>
          </a:p>
        </p:txBody>
      </p:sp>
      <p:sp>
        <p:nvSpPr>
          <p:cNvPr id="3" name="Content Placeholder 2"/>
          <p:cNvSpPr>
            <a:spLocks noGrp="1"/>
          </p:cNvSpPr>
          <p:nvPr>
            <p:ph idx="1"/>
          </p:nvPr>
        </p:nvSpPr>
        <p:spPr/>
        <p:txBody>
          <a:bodyPr/>
          <a:lstStyle/>
          <a:p>
            <a:pPr algn="just" rtl="1"/>
            <a:r>
              <a:rPr lang="fa-IR" dirty="0" smtClean="0"/>
              <a:t>گرافیک</a:t>
            </a:r>
          </a:p>
          <a:p>
            <a:pPr algn="just" rtl="1"/>
            <a:r>
              <a:rPr lang="fa-IR" dirty="0" smtClean="0"/>
              <a:t>جهت دهنده</a:t>
            </a:r>
          </a:p>
          <a:p>
            <a:pPr algn="just" rtl="1"/>
            <a:r>
              <a:rPr lang="fa-IR" dirty="0" smtClean="0"/>
              <a:t>متمرکز</a:t>
            </a:r>
          </a:p>
          <a:p>
            <a:pPr algn="just" rtl="1"/>
            <a:r>
              <a:rPr lang="fa-IR" dirty="0" smtClean="0"/>
              <a:t>انعطاف پذیر</a:t>
            </a:r>
          </a:p>
          <a:p>
            <a:pPr algn="just" rtl="1"/>
            <a:r>
              <a:rPr lang="fa-IR" dirty="0" smtClean="0"/>
              <a:t>امکان پذیر</a:t>
            </a:r>
          </a:p>
          <a:p>
            <a:pPr algn="just" rtl="1"/>
            <a:r>
              <a:rPr lang="fa-IR" dirty="0" smtClean="0"/>
              <a:t>مطلوب</a:t>
            </a:r>
          </a:p>
          <a:p>
            <a:pPr algn="just" rtl="1"/>
            <a:r>
              <a:rPr lang="fa-IR" dirty="0" smtClean="0"/>
              <a:t>سهولت انتقال</a:t>
            </a:r>
            <a:endParaRPr lang="fa-IR" dirty="0"/>
          </a:p>
        </p:txBody>
      </p:sp>
    </p:spTree>
    <p:extLst>
      <p:ext uri="{BB962C8B-B14F-4D97-AF65-F5344CB8AC3E}">
        <p14:creationId xmlns:p14="http://schemas.microsoft.com/office/powerpoint/2010/main" val="3671029844"/>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800" dirty="0" smtClean="0"/>
              <a:t>اشتباهات و ضعف های متداول در بیانیه چشم انداز:</a:t>
            </a:r>
            <a:endParaRPr lang="fa-IR" sz="3800" dirty="0"/>
          </a:p>
        </p:txBody>
      </p:sp>
      <p:sp>
        <p:nvSpPr>
          <p:cNvPr id="3" name="Content Placeholder 2"/>
          <p:cNvSpPr>
            <a:spLocks noGrp="1"/>
          </p:cNvSpPr>
          <p:nvPr>
            <p:ph idx="1"/>
          </p:nvPr>
        </p:nvSpPr>
        <p:spPr>
          <a:xfrm>
            <a:off x="467544" y="1844824"/>
            <a:ext cx="8229600" cy="4525963"/>
          </a:xfrm>
        </p:spPr>
        <p:txBody>
          <a:bodyPr/>
          <a:lstStyle/>
          <a:p>
            <a:pPr algn="r" rtl="1"/>
            <a:r>
              <a:rPr lang="fa-IR" dirty="0" smtClean="0"/>
              <a:t>نامشخص یا ناقص</a:t>
            </a:r>
          </a:p>
          <a:p>
            <a:pPr algn="r" rtl="1"/>
            <a:r>
              <a:rPr lang="fa-IR" dirty="0" smtClean="0"/>
              <a:t>عدکم نگاه به جلو</a:t>
            </a:r>
          </a:p>
          <a:p>
            <a:pPr algn="r" rtl="1"/>
            <a:r>
              <a:rPr lang="fa-IR" dirty="0" smtClean="0"/>
              <a:t>بیش از حد گسترده بودن</a:t>
            </a:r>
          </a:p>
          <a:p>
            <a:pPr algn="r" rtl="1"/>
            <a:r>
              <a:rPr lang="fa-IR" dirty="0" smtClean="0"/>
              <a:t>فاقد هیجان</a:t>
            </a:r>
          </a:p>
          <a:p>
            <a:pPr algn="r" rtl="1"/>
            <a:r>
              <a:rPr lang="fa-IR" dirty="0" smtClean="0"/>
              <a:t>متمایز نبودن</a:t>
            </a:r>
          </a:p>
          <a:p>
            <a:pPr algn="r" rtl="1"/>
            <a:r>
              <a:rPr lang="fa-IR" dirty="0" smtClean="0"/>
              <a:t>اتکای زیاد به عالی ترین ها</a:t>
            </a:r>
            <a:endParaRPr lang="fa-IR" dirty="0"/>
          </a:p>
        </p:txBody>
      </p:sp>
    </p:spTree>
    <p:extLst>
      <p:ext uri="{BB962C8B-B14F-4D97-AF65-F5344CB8AC3E}">
        <p14:creationId xmlns:p14="http://schemas.microsoft.com/office/powerpoint/2010/main" val="1253049271"/>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211</TotalTime>
  <Words>1763</Words>
  <Application>Microsoft Office PowerPoint</Application>
  <PresentationFormat>On-screen Show (4:3)</PresentationFormat>
  <Paragraphs>193</Paragraphs>
  <Slides>33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B Nazanin</vt:lpstr>
      <vt:lpstr>Book Antiqua</vt:lpstr>
      <vt:lpstr>Calibri</vt:lpstr>
      <vt:lpstr>Lucida Sans</vt:lpstr>
      <vt:lpstr>Tahoma</vt:lpstr>
      <vt:lpstr>Times New Roman</vt:lpstr>
      <vt:lpstr>Wingdings</vt:lpstr>
      <vt:lpstr>Wingdings 2</vt:lpstr>
      <vt:lpstr>Wingdings 3</vt:lpstr>
      <vt:lpstr>Apex</vt:lpstr>
      <vt:lpstr>به نام خدا</vt:lpstr>
      <vt:lpstr>PowerPoint Presentation</vt:lpstr>
      <vt:lpstr>فصل 2</vt:lpstr>
      <vt:lpstr>رهبران سازمان به عنوان کارآفرینان اصلی و سازندگان استراتژی:</vt:lpstr>
      <vt:lpstr>فرآیند مدیریت استراتژیک </vt:lpstr>
      <vt:lpstr>PowerPoint Presentation</vt:lpstr>
      <vt:lpstr>مرحله 1:توسعه چشم انداز استراتژیک</vt:lpstr>
      <vt:lpstr>ویژگی های بیانیه های چشم انداز اثربخش</vt:lpstr>
      <vt:lpstr>اشتباهات و ضعف های متداول در بیانیه چشم انداز:</vt:lpstr>
      <vt:lpstr>تفاوت چشم انداز استراتژیک و بیانیه رسالت</vt:lpstr>
      <vt:lpstr>بیانیه ی رسالت به تشریح مسائل زیر می پردازد:</vt:lpstr>
      <vt:lpstr>اهمیت انتقال چشم انداز استراتژیک</vt:lpstr>
      <vt:lpstr>منافع یک چشم اندازاستراتژیک اثربخش</vt:lpstr>
      <vt:lpstr>مرحله 2:تعیین اهداف</vt:lpstr>
      <vt:lpstr>چه نوع اهدافی تعیین کنیم؟(نیازبه کارت متوازن)</vt:lpstr>
      <vt:lpstr>PowerPoint Presentation</vt:lpstr>
      <vt:lpstr>کارت امتیاز متوازن</vt:lpstr>
      <vt:lpstr>مرحله 3 از فرایند مدیریت استراتژیک تدوین استراتژي های سطح سازمان و سطح کسب و کار    مقصود از تدوین استراتژي این است که ماموریت شرکت تعیین شود،شناسایی عواملی که در محیط خارجی سازمان راتهدید میکنند یا فرصتهایی رابه وجود می آورند ، شناسایی نقاط قوت وضعف داخلی سازمان ، تعیین هدفهایی بلند مدت،در نظرگرفتن استراتژیهاي گوناگون وانتخاب استراتژي خاص جهت ادامه فعالیت. استراتژی های یک شرکت متقابلاٌ همدیگر را تقویت کنند. شکل 2-2 سطوح استراتژی یک شرکت تک کسب و کار با ساختر نسبتا ساده را شرح می دهد.   </vt:lpstr>
      <vt:lpstr>مرحله 3: تدوین استراتژی های سطح سازمان و سطح کسب و کار</vt:lpstr>
      <vt:lpstr>PowerPoint Presentation</vt:lpstr>
      <vt:lpstr>PowerPoint Presentation</vt:lpstr>
      <vt:lpstr>مدیریت فرایند اجرای استراتژی شامل موارد زیر است :</vt:lpstr>
      <vt:lpstr>نقشه استراتژی</vt:lpstr>
      <vt:lpstr>PowerPoint Presentation</vt:lpstr>
      <vt:lpstr>PowerPoint Presentation</vt:lpstr>
      <vt:lpstr>PowerPoint Presentation</vt:lpstr>
      <vt:lpstr>هدایت فرایند اجرای استراتژیک </vt:lpstr>
      <vt:lpstr>اشراف داشتن بر خوب انجام شدن کارها</vt:lpstr>
      <vt:lpstr>سوق دادن واحدهای سازمان به سمت دستیابی به نتایج خوب و عمل کردن عالی</vt:lpstr>
      <vt:lpstr>نشان دادن اعتقاد و صداقت نسبت به اخلاقیات و هدایت برنامه هایی در راستای مسئولیت اجتماعی</vt:lpstr>
      <vt:lpstr>هدایت ابتکارات منطبق با مسئولیت اجتماعی </vt:lpstr>
      <vt:lpstr>اداره کردن شرکت : نقش مدیرعامل در فرایند مدیریت استراتژیک </vt:lpstr>
      <vt:lpstr>وظایف هیئت مدیره</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Negin</dc:creator>
  <cp:lastModifiedBy>Malaki</cp:lastModifiedBy>
  <cp:revision>10</cp:revision>
  <dcterms:created xsi:type="dcterms:W3CDTF">2014-10-17T15:38:20Z</dcterms:created>
  <dcterms:modified xsi:type="dcterms:W3CDTF">2014-10-24T10:34:20Z</dcterms:modified>
</cp:coreProperties>
</file>