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3" r:id="rId3"/>
    <p:sldId id="427" r:id="rId4"/>
    <p:sldId id="428" r:id="rId5"/>
    <p:sldId id="274" r:id="rId6"/>
    <p:sldId id="279" r:id="rId7"/>
    <p:sldId id="275" r:id="rId8"/>
    <p:sldId id="276" r:id="rId9"/>
    <p:sldId id="429" r:id="rId10"/>
    <p:sldId id="277" r:id="rId11"/>
    <p:sldId id="286" r:id="rId12"/>
    <p:sldId id="287" r:id="rId13"/>
    <p:sldId id="288" r:id="rId14"/>
    <p:sldId id="289" r:id="rId15"/>
    <p:sldId id="290" r:id="rId16"/>
    <p:sldId id="291" r:id="rId17"/>
    <p:sldId id="431" r:id="rId18"/>
    <p:sldId id="434" r:id="rId19"/>
    <p:sldId id="435" r:id="rId20"/>
    <p:sldId id="433" r:id="rId21"/>
    <p:sldId id="439" r:id="rId22"/>
    <p:sldId id="440" r:id="rId23"/>
    <p:sldId id="441" r:id="rId24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MS PGothic" panose="020B0600070205080204" pitchFamily="34" charset="-128"/>
      <p:regular r:id="rId38"/>
    </p:embeddedFont>
    <p:embeddedFont>
      <p:font typeface="B Titr" panose="00000700000000000000" pitchFamily="2" charset="-78"/>
      <p:bold r:id="rId39"/>
    </p:embeddedFont>
    <p:embeddedFont>
      <p:font typeface="B Nazanin" panose="00000400000000000000" pitchFamily="2" charset="-78"/>
      <p:regular r:id="rId40"/>
      <p:bold r:id="rId41"/>
    </p:embeddedFont>
    <p:embeddedFont>
      <p:font typeface="MS PGothic" panose="020B0600070205080204" pitchFamily="34" charset="-128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8" autoAdjust="0"/>
    <p:restoredTop sz="99147" autoAdjust="0"/>
  </p:normalViewPr>
  <p:slideViewPr>
    <p:cSldViewPr>
      <p:cViewPr varScale="1">
        <p:scale>
          <a:sx n="50" d="100"/>
          <a:sy n="50" d="100"/>
        </p:scale>
        <p:origin x="8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55737-6E72-409D-B2BE-CC188339953D}" type="datetimeFigureOut">
              <a:rPr lang="en-US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BC506-2226-41C4-8576-15D213D1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5671C27-AED0-40DC-9255-A9B01A9C40A2}" type="datetimeFigureOut">
              <a:rPr lang="en-US"/>
              <a:pPr/>
              <a:t>4/11/2015</a:t>
            </a:fld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87DB68-9AF5-429E-B86B-D58469356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77243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09957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85546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6106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45147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35076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13899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61836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4663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657764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39942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32394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590684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96465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83316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247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42123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6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39255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121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28281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57535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48383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49ADB-8525-4B68-BF60-135C0BF52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BDF59C-7A67-4BED-8A49-D3BC82707E0B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360FF-A473-4865-BBE6-02FE92F72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ADD7A0-04F5-4E5F-9F07-91B0A04E6B8C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A682-88E4-467A-BFF6-CB4AE3C4B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1AB17F-A6CB-459C-AB18-8E927FCCFA30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069F-9148-44D1-9033-5473BCA1B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BDA22B-2059-447E-BD9C-8608ED7FF79C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3046-0C97-4C30-BE8B-65B014E0E4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AC7D4D-CA42-46C6-ABD2-06B51497712D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ACD7-5AD9-46EC-A81B-79513245AF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829FDE-F940-40DA-AD0C-DA74319D798D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80FD-EC88-45AD-9321-E0756D45BE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8EAD0B-0FCF-4715-96E0-A49D2EF1C7B2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1791-D7E9-4531-8866-C78CD54D7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897FB0-4539-4E72-A056-4582DD88FEAE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189-EA8C-4AAD-B208-9AD985DB1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318CBF-200C-48E0-A836-826D61117039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E9C0-413D-4616-93F5-7387366A8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2137DCD-EA50-4CD2-8F7F-84184FE19A93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2B413-59AF-4E6D-B07E-92DD5EE894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4AABB5-BDC2-4478-A76E-02BB2FA42E27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BC182103-C93B-43B2-BEAC-44D4450EF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7523634-B40C-49C7-9EEF-0BF4E100F66A}" type="datetimeFigureOut">
              <a:rPr lang="en-US"/>
              <a:pPr/>
              <a:t>4/11/2015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2397E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35AC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5430BB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7543800" cy="2593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latin typeface="Garamond" charset="0"/>
                <a:ea typeface="+mj-ea"/>
                <a:cs typeface="B Titr" pitchFamily="2" charset="-78"/>
              </a:rPr>
              <a:t>جلسه سوم</a:t>
            </a:r>
            <a:br>
              <a:rPr lang="fa-IR" dirty="0" smtClean="0">
                <a:latin typeface="Garamond" charset="0"/>
                <a:ea typeface="+mj-ea"/>
                <a:cs typeface="B Titr" pitchFamily="2" charset="-78"/>
              </a:rPr>
            </a:br>
            <a:r>
              <a:rPr lang="fa-IR" dirty="0" smtClean="0">
                <a:latin typeface="Garamond" charset="0"/>
                <a:ea typeface="+mj-ea"/>
                <a:cs typeface="B Titr" pitchFamily="2" charset="-78"/>
              </a:rPr>
              <a:t/>
            </a:r>
            <a:br>
              <a:rPr lang="fa-IR" dirty="0" smtClean="0">
                <a:latin typeface="Garamond" charset="0"/>
                <a:ea typeface="+mj-ea"/>
                <a:cs typeface="B Titr" pitchFamily="2" charset="-78"/>
              </a:rPr>
            </a:br>
            <a:r>
              <a:rPr lang="fa-IR" sz="3200" dirty="0" smtClean="0">
                <a:cs typeface="B Titr" pitchFamily="2" charset="-78"/>
              </a:rPr>
              <a:t> ساختار ارتباطات</a:t>
            </a:r>
            <a:endParaRPr lang="en-US" dirty="0">
              <a:latin typeface="Garamond" charset="0"/>
              <a:ea typeface="+mj-ea"/>
              <a:cs typeface="B Titr" pitchFamily="2" charset="-78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677407" y="6172200"/>
            <a:ext cx="12009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1100" dirty="0">
                <a:cs typeface="B Titr" pitchFamily="2" charset="-78"/>
              </a:rPr>
              <a:t>شبکه های کامپیوتری</a:t>
            </a:r>
            <a:endParaRPr lang="en-US" sz="1100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مزایا و معایب سیگنال دیجیتال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748474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مزایا: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ارزانتر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تاثیرگرفتن کمتر از نویز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انواع داده هاي مختلف ماننده داده هاي تصويري ، صوتي ، متنی و . . . را روي يك خط انتقال فرستاد</a:t>
            </a:r>
          </a:p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معایب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میرایی و تضعیف بیشتر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مدل ساده ایی از شبکه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1506" name="Picture 2" descr="\\vmware-host\Shared Folders\Desktop\Screen Shot ۱۳۹۳-۰۸-۰۸ at ۱۶.۰۴.۳۶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38175" y="1371600"/>
            <a:ext cx="7515225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جابجا کردن اطلاعات بصورت آنالوگ و دیجیتال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71685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2"/>
                </a:solidFill>
                <a:cs typeface="B Nazanin" pitchFamily="2" charset="-78"/>
              </a:rPr>
              <a:t>سيگنالهاي آنالوگ پس از طي مسافت معيني ضعيف مي شوند. براي دستيابي به مسافت بيشتر بايستي سيگنال تقويت شود.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نكته منفي : تقويت كننده ها پارازيت ها را نيز تقويت مي كند كه پس از استفاده چند تقويت كننده اعوجاج بيشتر و بيشتر مي شود و مشكل ايجاد مي گردد.</a:t>
            </a:r>
          </a:p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2"/>
                </a:solidFill>
                <a:cs typeface="B Nazanin" pitchFamily="2" charset="-78"/>
              </a:rPr>
              <a:t>براي تقويت سيگنال ديجيتال از تكرار كننده استفاده مي شود كه الگو هاي ١ ها و ٠ ها را ترميم مي كند و سيگنال جديد ارسال مي كند.</a:t>
            </a:r>
          </a:p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2"/>
                </a:solidFill>
                <a:cs typeface="B Nazanin" pitchFamily="2" charset="-78"/>
              </a:rPr>
              <a:t>مكانيزم فوق براي سيگنالهاي آنالوگي كه داده ديجيتال حمل مي كند مورد استفاده قرار مي گيرد. </a:t>
            </a:r>
          </a:p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2"/>
                </a:solidFill>
                <a:cs typeface="B Nazanin" pitchFamily="2" charset="-78"/>
              </a:rPr>
              <a:t>تكرار كننده داده ديجيتال را از سيگنال آنالوگ در مي آورد و سيگنال آنالوگ جديد و واضحي توليد مي کند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جابجا کردن اطلاعات بصورت آنالوگ و دیجیتال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086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كدام روش انتقال ارجح است، آنالوگ يا ديجيتال ؟ ديجيتال </a:t>
            </a:r>
          </a:p>
          <a:p>
            <a:pPr lvl="1" algn="r" rtl="1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زيرا: </a:t>
            </a:r>
          </a:p>
          <a:p>
            <a:pPr lvl="2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 فن آوري ديجيتال(كاهش قيمت و سايز)</a:t>
            </a:r>
          </a:p>
          <a:p>
            <a:pPr lvl="2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جامعيت داده (استفاده از تكرار كننده بجاي تقويت كننده)</a:t>
            </a:r>
          </a:p>
          <a:p>
            <a:pPr lvl="2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استفاده از ظرفيت(اقتصادي بودن فيبر و كانالهاي ماهواره)</a:t>
            </a:r>
          </a:p>
          <a:p>
            <a:pPr lvl="2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امنيت و اختصاص(سادگي رمزنگاري داده هاي ديجيتال)</a:t>
            </a:r>
          </a:p>
          <a:p>
            <a:pPr lvl="2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تجميع(رفتار ديجيتالي روي داده هاي آنالوگ)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موانع انتقال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447800"/>
            <a:ext cx="6934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rtl="1">
              <a:lnSpc>
                <a:spcPct val="250000"/>
              </a:lnSpc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 تضعيف و اعوجاج تضعيف</a:t>
            </a:r>
          </a:p>
          <a:p>
            <a:pPr lvl="3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 ميزان تضعيف و اعوجاج وابسته است به</a:t>
            </a:r>
          </a:p>
          <a:p>
            <a:pPr lvl="4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نوع رسانه</a:t>
            </a:r>
          </a:p>
          <a:p>
            <a:pPr lvl="4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 نرخ انتقال </a:t>
            </a:r>
          </a:p>
          <a:p>
            <a:pPr lvl="4"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فاصله</a:t>
            </a:r>
          </a:p>
          <a:p>
            <a:pPr lvl="3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 براي هر رسانه حداكثر نرخ انتقال و فاصله بصورت استاندارد تعريف شده است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موانع انتقال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1600200"/>
            <a:ext cx="1036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براي رسانه هاي هدايت شده عموما نمایي است و بر حسب عدد ثابت دسي بل برواحد مسافت بيان مي شود.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براي رسانه های هدايت نشده تضعيف تابع پيچيده تري از  مسافت بوده و تابع شرايط جوي است.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سه مسئله وجود دارد:</a:t>
            </a:r>
          </a:p>
          <a:p>
            <a:pPr lvl="4" algn="r" rtl="1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	١- قدرت سیگنال بايد بحدي باشد كه گيرنده آن را شناسايي كند.</a:t>
            </a:r>
          </a:p>
          <a:p>
            <a:pPr lvl="4" algn="r" rtl="1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	 ٢- سيگنال بايد سطحي بالاتر از پارازيت داشته باشد تا بدون خطا دريافت گردد. </a:t>
            </a:r>
          </a:p>
          <a:p>
            <a:pPr lvl="4" algn="r" rtl="1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	3- تضعيف اغلب تابعي افزايشي از فركانس هست(با استفاده از تكنيك هايي تضعيف را متعادل كرد-سيم پيچ)</a:t>
            </a:r>
          </a:p>
          <a:p>
            <a:pPr lvl="3" algn="r" rtl="1">
              <a:lnSpc>
                <a:spcPct val="250000"/>
              </a:lnSpc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اعوجاج تاخير </a:t>
            </a:r>
          </a:p>
          <a:p>
            <a:pPr lvl="3" algn="r" rtl="1">
              <a:lnSpc>
                <a:spcPct val="250000"/>
              </a:lnSpc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پارازيت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عدم تشخيص ٠ و ١ در گيرنده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2530" name="Picture 2" descr="\\vmware-host\Shared Folders\Desktop\Screen Shot ۱۳۹۳-۰۸-۰۸ at ۱۶.۲۳.۵۰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38200" y="1704975"/>
            <a:ext cx="6715126" cy="454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موانع انتقال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1600200"/>
            <a:ext cx="10363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اعوجاج تاخیر</a:t>
            </a:r>
          </a:p>
          <a:p>
            <a:pPr lvl="5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سرعت انتشار سیگنال در یک رسانه با فرکانس تغییر می کند</a:t>
            </a:r>
          </a:p>
          <a:p>
            <a:pPr lvl="5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سرعت در نزدیکی فرکانس مرگزی بیشترین مقدار ممکن را دارد و در دو گوشه باند کم می شود. لذا مولفه های</a:t>
            </a:r>
          </a:p>
          <a:p>
            <a:pPr lvl="5">
              <a:lnSpc>
                <a:spcPct val="250000"/>
              </a:lnSpc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فرکانس در زمان های مختلف به گیرنده می رسند و در نتیجه جابجایی فاز بین فرکانس های مختلف صورت می گیرد</a:t>
            </a:r>
          </a:p>
          <a:p>
            <a:pPr marL="2571750" lvl="5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بحران زا است. </a:t>
            </a:r>
          </a:p>
          <a:p>
            <a:pPr marL="3028950" lvl="6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بدلیل تاخیر برخی از مولفه های سیگنال مربوط به یک بیت در موقعیت دیگری قرار گیرد</a:t>
            </a:r>
          </a:p>
          <a:p>
            <a:pPr lvl="5">
              <a:lnSpc>
                <a:spcPct val="250000"/>
              </a:lnSpc>
              <a:buFont typeface="Wingdings" pitchFamily="2" charset="2"/>
              <a:buChar char="q"/>
            </a:pPr>
            <a:endParaRPr lang="fa-IR" sz="1400" b="1" dirty="0" smtClean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500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موانع انتقال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1600200"/>
            <a:ext cx="10363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اپارازیت</a:t>
            </a:r>
          </a:p>
          <a:p>
            <a:pPr lvl="5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سیگنال های نادرخواستی که در بین راه وارد شده اند</a:t>
            </a:r>
          </a:p>
          <a:p>
            <a:pPr lvl="5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انواع پارازیت یا نویز</a:t>
            </a:r>
          </a:p>
          <a:p>
            <a:pPr lvl="6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پارازیت حرارتی</a:t>
            </a:r>
          </a:p>
          <a:p>
            <a:pPr lvl="6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پارازیت مدولاسیون داخلی</a:t>
            </a:r>
          </a:p>
          <a:p>
            <a:pPr lvl="6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پارازیت چانبی</a:t>
            </a:r>
          </a:p>
          <a:p>
            <a:pPr lvl="6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پارازیت ضربه ایی</a:t>
            </a:r>
          </a:p>
        </p:txBody>
      </p:sp>
    </p:spTree>
    <p:extLst>
      <p:ext uri="{BB962C8B-B14F-4D97-AF65-F5344CB8AC3E}">
        <p14:creationId xmlns:p14="http://schemas.microsoft.com/office/powerpoint/2010/main" val="323772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پارازایت حرارتی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906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پارازیت حرارتی در همه تجهیزات الکتریکی و رسانه های انتقال جدا از هر تاثیر خارجی وجود دارد و تابع دما است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در اثر تحریک حرارتی الکترون های هر اتم در تجهیزات و یا مواد خط انتقال بوجود می آید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در دمای بیش از صفر مطلق، همه رسانه های انتقال دچار نویز می شوند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این نویز شامل فرکانس های تصادفی در تمام طیف فرکانس با دامنه متغیر و پیوسته است</a:t>
            </a:r>
          </a:p>
          <a:p>
            <a:pPr lvl="4" algn="r" rtl="1">
              <a:lnSpc>
                <a:spcPct val="250000"/>
              </a:lnSpc>
              <a:buFont typeface="Wingdings" pitchFamily="2" charset="2"/>
              <a:buChar char="q"/>
            </a:pPr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این نویز را نویز سفید نیز گویند</a:t>
            </a:r>
          </a:p>
          <a:p>
            <a:pPr lvl="4" algn="r" rtl="1">
              <a:lnSpc>
                <a:spcPct val="250000"/>
              </a:lnSpc>
            </a:pPr>
            <a:endParaRPr lang="fa-IR" sz="1400" b="1" dirty="0" smtClean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83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داده 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362200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انتفال داده بين مبدا و مقصد بر روي نوعي رسانه انجام مي شود</a:t>
            </a:r>
          </a:p>
          <a:p>
            <a:pPr lvl="1" algn="r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4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رسانه هدايت كننده</a:t>
            </a:r>
          </a:p>
          <a:p>
            <a:pPr lvl="2" algn="r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سيم</a:t>
            </a:r>
            <a:endParaRPr lang="fa-IR" sz="2400" spc="-100" dirty="0" smtClean="0">
              <a:solidFill>
                <a:schemeClr val="tx2"/>
              </a:solidFill>
              <a:latin typeface="+mj-lt"/>
              <a:cs typeface="B Titr" pitchFamily="2" charset="-78"/>
            </a:endParaRPr>
          </a:p>
          <a:p>
            <a:pPr lvl="1" algn="r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4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رسانه هدايت نكننده </a:t>
            </a:r>
          </a:p>
          <a:p>
            <a:pPr lvl="2" algn="r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بي سيم</a:t>
            </a:r>
            <a:endParaRPr lang="fa-IR" sz="2000" spc="-100" dirty="0">
              <a:solidFill>
                <a:schemeClr val="tx2"/>
              </a:solidFill>
              <a:latin typeface="+mj-lt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پارازیت یا نویز مدولاسیون داخلی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981200"/>
            <a:ext cx="73914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وقتی سیگنال هایی با فرکانس مختلف از یک رسانه عبور داده می شوند ممکن است سیگنالی که جمع و یا تفاضل  و یا مضربی از آن دو فرکانس اصلی ایجاد شود، با فرکانس اصلی به همان میزان تداخل کند، این تداخل نویز مدولاسیون داخلی نامیده میشود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بصورت ایده آل سیستم انتقال بصورت خطی عمل می کند. ( خروجی برابر با ورودی ضربدر یک)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در سیستم های واقعی خروجی تابعی پیچیده تر از ورودی است و غیر خطی است که گتها باعث عملکرد غلط می شوند. در این صورت مجموع یا تفاضی فرکانس رخ می دهد </a:t>
            </a:r>
            <a:endParaRPr lang="en-US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4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پارازیت یا نویز جانبی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9812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هنگام صحبت با تلفن صحبت های دیگری را می شنوید. این پدیده نوعی کوپل بین مسیرهای سیگنالی است که به آن نویز جانبی می گویند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از تزویج الکتریکی بین زوج های به هم تابیده نزدیک به هم ایجاد می گردد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اثر این نویز در حد نویز حرارتی و یا کمتر است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766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پارازیت یا نویز ضربه ای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981200"/>
            <a:ext cx="7555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پارازیت های گفته شده تا کنون قابل پیش بینی و اندازه نسبتا ثابتی دارند</a:t>
            </a:r>
          </a:p>
          <a:p>
            <a:pPr marL="742950" lvl="1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می توان اقداماتی برای آن انجام داد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نویز ضربه ای غیر پیوسته بوده و متشکل  از پالسهای نامنظم ( جرقه ای، کوتاه، دامنه بلند)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عوامل زیادی ممکن است باعث آن باشد از جمله ساعقه، اشکالات سیستم های مخابراتی و ..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روی سیگنال آنالوگ اثر کمی دارد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منبع اصلی خطا در داده های دیجیتالی است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یک جرقه 01. ثانیه ایی هیچ داده صوتی را خراب نمی کند اما 560 بیت داده با سرعت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 kbps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 56 را محو می کند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23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ظرفیت کانال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295400"/>
            <a:ext cx="755583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حداکثر سرعتی که داده می تواند در یک مسیر مخابراتی در شرایط خاص انتقال یابد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نرخ داده 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واحد دبیت در هر ثانیه 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bit per second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نرخ داده ایی مشخص کننده میزان داده ایی است که تبادل می شود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پ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هنای باند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واحد هرتز یا تعداد سیکل در هر ثانیه است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پهنای باند نشان دهنده مجموع فاصله و یا محدوده بین بالاترین و پائین‌ترین سیگنال بر روی کانال‌های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انتقال داده است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پهنای باند تنها عامل تعیین کننده سرعت یک شبکه از زاویه کاربران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نبوده 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اصلی ترین دلایل محدود شدن پهنای باند فرستنده و گیرنده و خط انتقال است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نویز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مقدار متوسط نویز در مسیر تبادل اطلاعات بعنوان بخشی دیگر در محاسبه ظرفیت کانال استفاده می شود</a:t>
            </a: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07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داده 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362200"/>
            <a:ext cx="69342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baseline="30000" dirty="0" smtClean="0"/>
              <a:t> </a:t>
            </a: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يك سويه (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simplex</a:t>
            </a: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) مانند تلويزيون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نيم دو سويه(</a:t>
            </a:r>
            <a:r>
              <a:rPr lang="en-US" sz="2000" spc="-100" dirty="0" smtClean="0">
                <a:solidFill>
                  <a:schemeClr val="tx2"/>
                </a:solidFill>
                <a:cs typeface="B Titr" pitchFamily="2" charset="-78"/>
              </a:rPr>
              <a:t>half duplex</a:t>
            </a:r>
            <a:r>
              <a:rPr lang="fa-IR" sz="2000" spc="-100" dirty="0" smtClean="0">
                <a:solidFill>
                  <a:schemeClr val="tx2"/>
                </a:solidFill>
                <a:cs typeface="B Titr" pitchFamily="2" charset="-78"/>
              </a:rPr>
              <a:t>)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</a:t>
            </a: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مانند بيسيم پليس</a:t>
            </a:r>
          </a:p>
          <a:p>
            <a:pPr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دو سويه كامل(</a:t>
            </a:r>
            <a:r>
              <a:rPr lang="en-US" sz="2000" spc="-100" dirty="0" smtClean="0">
                <a:solidFill>
                  <a:schemeClr val="tx2"/>
                </a:solidFill>
                <a:cs typeface="B Titr" pitchFamily="2" charset="-78"/>
              </a:rPr>
              <a:t>duplex</a:t>
            </a: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)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</a:t>
            </a:r>
            <a:r>
              <a:rPr lang="fa-IR" sz="20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مانند تلفن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داده 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14338" name="Picture 2" descr="\\vmware-host\Shared Folders\Desktop\Screen Shot ۱۳۹۳-۰۸-۰۸ at ۱۲.۳۹.۲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66" y="1866900"/>
            <a:ext cx="5572534" cy="346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داده آنالوگ و دیجیتالی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579036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داده(</a:t>
            </a:r>
            <a:r>
              <a:rPr lang="en-US" spc="-100" dirty="0" smtClean="0">
                <a:solidFill>
                  <a:schemeClr val="tx2"/>
                </a:solidFill>
                <a:cs typeface="B Titr" pitchFamily="2" charset="-78"/>
              </a:rPr>
              <a:t>data</a:t>
            </a: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): عنصري كه داراي يك مفهوم يا اطلاعات مي باشد</a:t>
            </a:r>
            <a:endParaRPr lang="en-US" spc="-100" dirty="0" smtClean="0">
              <a:solidFill>
                <a:schemeClr val="tx2"/>
              </a:solidFill>
              <a:cs typeface="B Titr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سیگنال ها(</a:t>
            </a:r>
            <a:r>
              <a:rPr lang="en-US" spc="-100" dirty="0" smtClean="0">
                <a:solidFill>
                  <a:schemeClr val="tx2"/>
                </a:solidFill>
                <a:cs typeface="B Titr" pitchFamily="2" charset="-78"/>
              </a:rPr>
              <a:t>signals </a:t>
            </a: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): نمايش الكتريكي يا الكترو مغناطيسي داده ها</a:t>
            </a:r>
            <a:endParaRPr lang="en-US" spc="-100" dirty="0" smtClean="0">
              <a:solidFill>
                <a:schemeClr val="tx2"/>
              </a:solidFill>
              <a:cs typeface="B Titr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انتشار سیگنال(</a:t>
            </a:r>
            <a:r>
              <a:rPr lang="en-US" spc="-100" dirty="0" smtClean="0">
                <a:solidFill>
                  <a:schemeClr val="tx2"/>
                </a:solidFill>
                <a:cs typeface="B Titr" pitchFamily="2" charset="-78"/>
              </a:rPr>
              <a:t>signaling </a:t>
            </a: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): انتشار فيزيكي سيگنال در يك رسانه</a:t>
            </a:r>
            <a:endParaRPr lang="en-US" spc="-100" dirty="0" smtClean="0">
              <a:solidFill>
                <a:schemeClr val="tx2"/>
              </a:solidFill>
              <a:cs typeface="B Titr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انتشلر سیگنال(</a:t>
            </a:r>
            <a:r>
              <a:rPr lang="en-US" spc="-100" dirty="0" smtClean="0">
                <a:solidFill>
                  <a:schemeClr val="tx2"/>
                </a:solidFill>
                <a:cs typeface="B Titr" pitchFamily="2" charset="-78"/>
              </a:rPr>
              <a:t>transmission </a:t>
            </a:r>
            <a:r>
              <a:rPr lang="fa-IR" spc="-100" dirty="0" smtClean="0">
                <a:solidFill>
                  <a:schemeClr val="tx2"/>
                </a:solidFill>
                <a:cs typeface="B Titr" pitchFamily="2" charset="-78"/>
              </a:rPr>
              <a:t>): تبادل داده ها به وسيله انتشار و پردازش سيگنالها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سیگنال آنالوگ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450" y="1524000"/>
            <a:ext cx="708405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همه انواع اطلاعات اعم از صوت، داده، تصويرو ويديو را مي توان با سيگنالهاي الكترومغناطيس نشان </a:t>
            </a:r>
          </a:p>
          <a:p>
            <a:pPr algn="r" rtl="1">
              <a:lnSpc>
                <a:spcPct val="25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داد و بسته به نوع محيط تبادل از آنالوگ و يا ديجيتال استفاده مي شود. </a:t>
            </a:r>
          </a:p>
          <a:p>
            <a:pPr algn="r" rtl="1">
              <a:lnSpc>
                <a:spcPct val="250000"/>
              </a:lnSpc>
              <a:buFont typeface="Arial" pitchFamily="34" charset="0"/>
              <a:buChar char="•"/>
            </a:pPr>
            <a:endParaRPr lang="fa-IR" spc="-100" dirty="0" smtClean="0">
              <a:solidFill>
                <a:schemeClr val="tx2"/>
              </a:solidFill>
              <a:latin typeface="+mj-lt"/>
              <a:cs typeface="B Titr" pitchFamily="2" charset="-78"/>
            </a:endParaRPr>
          </a:p>
          <a:p>
            <a:pPr algn="r" rtl="1">
              <a:lnSpc>
                <a:spcPct val="25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سيگنال آنالوگ: سيگنال پيوسته اي است كه شدت آن نسبت به زمان بتدريج تغيير مي كند.</a:t>
            </a:r>
          </a:p>
        </p:txBody>
      </p:sp>
      <p:pic>
        <p:nvPicPr>
          <p:cNvPr id="15363" name="Picture 3" descr="\\vmware-host\Shared Folders\Desktop\Screen Shot ۱۳۹۳-۰۸-۰۸ at ۱۲.۵۱.۳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0"/>
            <a:ext cx="5600700" cy="1771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جابجا شدن داده بصورت آنالوگ و دیجیتال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19050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داده هايی آنالوگ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پيوسته اي در يك بازه زماني اختيار مي كنند.مثل صوت كه الگوي متغيري از شدت هست.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گرفته شده از سنسورها مثل حرارت و فشار مقادير پيوسته اي مي باشند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endParaRPr lang="fa-IR" spc="-100" dirty="0" smtClean="0">
              <a:solidFill>
                <a:schemeClr val="tx2"/>
              </a:solidFill>
              <a:latin typeface="+mj-lt"/>
              <a:cs typeface="B Titr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داده هاي ديجيتال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گسسته اي اختيار مي كنند مثل متن ، اعداد صحيح.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سیگنال آنالوگ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16386" name="Picture 2" descr="\\vmware-host\Shared Folders\Desktop\Screen Shot ۱۳۹۳-۰۸-۰۸ at ۱۲.۵۶.۱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087895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سیگنال دیجیتال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362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سيگنال ديجيتال: سيگنالي است كه براي مدتي در يك سطح ولتاژ ثابت مي ماند وسپس به سطح ولتاژ ثابت ديگري تغيير مي يابد. </a:t>
            </a:r>
          </a:p>
        </p:txBody>
      </p:sp>
      <p:pic>
        <p:nvPicPr>
          <p:cNvPr id="17411" name="Picture 3" descr="\\vmware-host\Shared Folders\Desktop\Screen Shot ۱۳۹۳-۰۸-۰۸ at ۱۲.۵۷.۳۳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676400" y="3505200"/>
            <a:ext cx="5743575" cy="2019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8647</TotalTime>
  <Words>1062</Words>
  <Application>Microsoft Office PowerPoint</Application>
  <PresentationFormat>On-screen Show (4:3)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Cambria</vt:lpstr>
      <vt:lpstr>Calibri</vt:lpstr>
      <vt:lpstr>Courier New</vt:lpstr>
      <vt:lpstr>Garamond</vt:lpstr>
      <vt:lpstr>MS PGothic</vt:lpstr>
      <vt:lpstr>Wingdings</vt:lpstr>
      <vt:lpstr>B Titr</vt:lpstr>
      <vt:lpstr>Arial</vt:lpstr>
      <vt:lpstr>B Nazanin</vt:lpstr>
      <vt:lpstr>IranNastaliq</vt:lpstr>
      <vt:lpstr>MS PGothic</vt:lpstr>
      <vt:lpstr>Adjacency</vt:lpstr>
      <vt:lpstr>جلسه سوم   ساختار ارتباطات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arrum_inc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use UPPAAL</dc:title>
  <dc:creator>arrum</dc:creator>
  <cp:lastModifiedBy>Ghasemi</cp:lastModifiedBy>
  <cp:revision>308</cp:revision>
  <dcterms:created xsi:type="dcterms:W3CDTF">2007-07-18T05:06:42Z</dcterms:created>
  <dcterms:modified xsi:type="dcterms:W3CDTF">2015-04-11T19:12:06Z</dcterms:modified>
</cp:coreProperties>
</file>