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71" r:id="rId12"/>
    <p:sldId id="273" r:id="rId13"/>
    <p:sldId id="326" r:id="rId14"/>
    <p:sldId id="274" r:id="rId15"/>
    <p:sldId id="275" r:id="rId16"/>
    <p:sldId id="276" r:id="rId17"/>
    <p:sldId id="277" r:id="rId18"/>
    <p:sldId id="328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327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2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6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42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54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54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736A2D-A27B-4353-8DFB-09158D738DA2}" type="slidenum">
              <a:rPr lang="fa-IR" smtClean="0">
                <a:solidFill>
                  <a:srgbClr val="1C1C1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54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4EB0AA-5FB6-447E-93CA-60D10748856F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4800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F51A9-F047-44D9-9D12-4A51D951FCF3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4777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166188-BE57-45FE-BFCA-CC046C773554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28048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3159A-AAFF-4EC1-B0E2-95FAFE48974C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89464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2EC139-2553-42E7-B7AC-CAB1077013CE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0409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8BA047-7D3B-4EEB-ADF9-3C415466629F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70798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A95872-8693-400C-8F6E-FBD2FFC3A2FA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061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65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B77AE8-2518-4757-882A-B1C3BC74A974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85870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F67A2-BF35-4368-964D-B0A33616CA55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2684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B9C037-44F0-4843-9699-4CC6405D9FCC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15273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198DB3-9047-4508-A27A-BA71DD059D03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0410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4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8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6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1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0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4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37DC-4260-4616-A6FC-8C393FDFDAA2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8F562-C0D2-484B-A59F-838B8D61E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8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altLang="en-US" smtClean="0"/>
              <a:t>فصل</a:t>
            </a:r>
            <a:endParaRPr lang="ar-SA" altLang="en-US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44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44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6B204D-03EF-48B8-A7B6-97622C08571D}" type="slidenum">
              <a:rPr lang="fa-I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3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B Titr" panose="00000700000000000000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271" y="0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b="1" dirty="0" smtClean="0"/>
              <a:t>دینامیک</a:t>
            </a:r>
            <a:endParaRPr lang="en-US" altLang="en-US" sz="3200" b="1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7665" y="2017713"/>
            <a:ext cx="8830101" cy="523177"/>
          </a:xfrm>
        </p:spPr>
        <p:txBody>
          <a:bodyPr/>
          <a:lstStyle/>
          <a:p>
            <a:pPr eaLnBrk="1" hangingPunct="1"/>
            <a:r>
              <a:rPr lang="fa-IR" altLang="en-US" sz="2800" b="1" dirty="0">
                <a:solidFill>
                  <a:schemeClr val="hlink"/>
                </a:solidFill>
                <a:cs typeface="B Lotus" panose="00000400000000000000" pitchFamily="2" charset="-78"/>
              </a:rPr>
              <a:t>نیرو</a:t>
            </a:r>
            <a:r>
              <a:rPr lang="fa-IR" altLang="en-US" sz="2800" b="1" dirty="0">
                <a:cs typeface="B Lotus" panose="00000400000000000000" pitchFamily="2" charset="-78"/>
              </a:rPr>
              <a:t> عاملی است که </a:t>
            </a:r>
            <a:r>
              <a:rPr lang="fa-IR" altLang="en-US" sz="2800" b="1" dirty="0">
                <a:solidFill>
                  <a:srgbClr val="00FF00"/>
                </a:solidFill>
                <a:cs typeface="B Lotus" panose="00000400000000000000" pitchFamily="2" charset="-78"/>
              </a:rPr>
              <a:t>باعث تغییر حرکت</a:t>
            </a:r>
            <a:r>
              <a:rPr lang="fa-IR" altLang="en-US" sz="2800" b="1" dirty="0">
                <a:cs typeface="B Lotus" panose="00000400000000000000" pitchFamily="2" charset="-78"/>
              </a:rPr>
              <a:t> جسم می شود.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28" y="2151761"/>
            <a:ext cx="2524125" cy="809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53" y="3095433"/>
            <a:ext cx="2324100" cy="8286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0753" y="2674937"/>
            <a:ext cx="8687013" cy="401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994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9" y="214314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84" y="1774209"/>
            <a:ext cx="11245755" cy="4358304"/>
          </a:xfrm>
        </p:spPr>
        <p:txBody>
          <a:bodyPr/>
          <a:lstStyle/>
          <a:p>
            <a:pPr eaLnBrk="1" hangingPunct="1"/>
            <a:r>
              <a:rPr lang="fa-IR" altLang="en-US" sz="2800" dirty="0">
                <a:solidFill>
                  <a:srgbClr val="993300"/>
                </a:solidFill>
                <a:cs typeface="B Lotus" panose="00000400000000000000" pitchFamily="2" charset="-78"/>
              </a:rPr>
              <a:t>برای حل مسائل موارد زیر را انجام می دهیم:</a:t>
            </a:r>
            <a:r>
              <a:rPr lang="en-US" altLang="en-US" sz="2800" dirty="0">
                <a:cs typeface="B Lotus" panose="00000400000000000000" pitchFamily="2" charset="-78"/>
              </a:rPr>
              <a:t> </a:t>
            </a:r>
            <a:endParaRPr lang="fa-IR" altLang="en-US" sz="2800" dirty="0">
              <a:cs typeface="B Lotus" panose="00000400000000000000" pitchFamily="2" charset="-78"/>
            </a:endParaRPr>
          </a:p>
          <a:p>
            <a:pPr eaLnBrk="1" hangingPunct="1"/>
            <a:endParaRPr lang="fa-IR" altLang="en-US" sz="2800" dirty="0">
              <a:cs typeface="B Lotus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dirty="0">
                <a:solidFill>
                  <a:srgbClr val="993300"/>
                </a:solidFill>
                <a:cs typeface="B Lotus" panose="00000400000000000000" pitchFamily="2" charset="-78"/>
              </a:rPr>
              <a:t>    </a:t>
            </a:r>
            <a:r>
              <a:rPr lang="fa-IR" altLang="en-US" sz="2800" b="1" dirty="0">
                <a:cs typeface="B Lotus" panose="00000400000000000000" pitchFamily="2" charset="-78"/>
              </a:rPr>
              <a:t>1- تعیین </a:t>
            </a:r>
            <a:r>
              <a:rPr lang="fa-IR" altLang="en-US" sz="2800" b="1" dirty="0">
                <a:solidFill>
                  <a:schemeClr val="hlink"/>
                </a:solidFill>
                <a:cs typeface="B Lotus" panose="00000400000000000000" pitchFamily="2" charset="-78"/>
              </a:rPr>
              <a:t>جسمی</a:t>
            </a:r>
            <a:r>
              <a:rPr lang="fa-IR" altLang="en-US" sz="2800" b="1" dirty="0">
                <a:cs typeface="B Lotus" panose="00000400000000000000" pitchFamily="2" charset="-78"/>
              </a:rPr>
              <a:t> که حرکتش مورد نظر است    </a:t>
            </a:r>
            <a:r>
              <a:rPr lang="en-US" altLang="en-US" sz="2800" b="1" dirty="0">
                <a:solidFill>
                  <a:schemeClr val="hlink"/>
                </a:solidFill>
                <a:cs typeface="B Lotus" panose="00000400000000000000" pitchFamily="2" charset="-78"/>
              </a:rPr>
              <a:t>m</a:t>
            </a:r>
            <a:r>
              <a:rPr lang="en-US" altLang="en-US" sz="2800" b="1" dirty="0">
                <a:cs typeface="B Lotus" panose="00000400000000000000" pitchFamily="2" charset="-78"/>
              </a:rPr>
              <a:t>)</a:t>
            </a:r>
            <a:r>
              <a:rPr lang="fa-IR" altLang="en-US" sz="2800" b="1" dirty="0">
                <a:cs typeface="B Lotus" panose="00000400000000000000" pitchFamily="2" charset="-78"/>
              </a:rPr>
              <a:t>  درقانون دوم نیوتن).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 dirty="0">
                <a:cs typeface="B Lotus" panose="00000400000000000000" pitchFamily="2" charset="-78"/>
              </a:rPr>
              <a:t>   2- مشخص کردن </a:t>
            </a:r>
            <a:r>
              <a:rPr lang="fa-IR" altLang="en-US" sz="2800" b="1" dirty="0">
                <a:solidFill>
                  <a:schemeClr val="hlink"/>
                </a:solidFill>
                <a:cs typeface="B Lotus" panose="00000400000000000000" pitchFamily="2" charset="-78"/>
              </a:rPr>
              <a:t>محیط  مستقیم   اطراف جسم</a:t>
            </a:r>
            <a:r>
              <a:rPr lang="fa-IR" altLang="en-US" sz="2800" b="1" dirty="0">
                <a:cs typeface="B Lotus" panose="00000400000000000000" pitchFamily="2" charset="-78"/>
              </a:rPr>
              <a:t> به منظور تعیین </a:t>
            </a:r>
            <a:r>
              <a:rPr lang="fa-IR" altLang="en-US" sz="2800" b="1" dirty="0" smtClean="0">
                <a:cs typeface="B Lotus" panose="00000400000000000000" pitchFamily="2" charset="-78"/>
              </a:rPr>
              <a:t>نیروهای </a:t>
            </a:r>
            <a:r>
              <a:rPr lang="fa-IR" altLang="en-US" sz="2800" b="1" dirty="0">
                <a:cs typeface="B Lotus" panose="00000400000000000000" pitchFamily="2" charset="-78"/>
              </a:rPr>
              <a:t>وارد بر آن(یکی از محیطها همواره </a:t>
            </a:r>
            <a:r>
              <a:rPr lang="fa-IR" altLang="en-US" sz="2800" b="1" dirty="0">
                <a:solidFill>
                  <a:schemeClr val="hlink"/>
                </a:solidFill>
                <a:cs typeface="B Lotus" panose="00000400000000000000" pitchFamily="2" charset="-78"/>
              </a:rPr>
              <a:t>زمین</a:t>
            </a:r>
            <a:r>
              <a:rPr lang="fa-IR" altLang="en-US" sz="2800" b="1" dirty="0">
                <a:cs typeface="B Lotus" panose="00000400000000000000" pitchFamily="2" charset="-78"/>
              </a:rPr>
              <a:t> می باشد). </a:t>
            </a:r>
            <a:endParaRPr lang="fa-IR" altLang="en-US" sz="2800" b="1" dirty="0" smtClean="0">
              <a:cs typeface="B Lotus" panose="00000400000000000000" pitchFamily="2" charset="-78"/>
            </a:endParaRPr>
          </a:p>
          <a:p>
            <a:pPr eaLnBrk="1" hangingPunct="1">
              <a:buNone/>
            </a:pPr>
            <a:r>
              <a:rPr lang="fa-IR" altLang="en-US" sz="2800" b="1" dirty="0">
                <a:cs typeface="B Lotus" panose="00000400000000000000" pitchFamily="2" charset="-78"/>
              </a:rPr>
              <a:t>3- تعیین </a:t>
            </a:r>
            <a:r>
              <a:rPr lang="fa-IR" altLang="en-US" sz="2800" b="1" dirty="0">
                <a:solidFill>
                  <a:schemeClr val="hlink"/>
                </a:solidFill>
                <a:cs typeface="B Lotus" panose="00000400000000000000" pitchFamily="2" charset="-78"/>
              </a:rPr>
              <a:t>سیستم مختصات مناسب</a:t>
            </a:r>
            <a:r>
              <a:rPr lang="fa-IR" altLang="en-US" sz="2800" b="1" dirty="0">
                <a:cs typeface="B Lotus" panose="00000400000000000000" pitchFamily="2" charset="-78"/>
              </a:rPr>
              <a:t> ( مناسب  است که جهت </a:t>
            </a:r>
            <a:r>
              <a:rPr lang="fa-IR" altLang="en-US" sz="2800" b="1" dirty="0">
                <a:solidFill>
                  <a:srgbClr val="00FF00"/>
                </a:solidFill>
                <a:cs typeface="B Lotus" panose="00000400000000000000" pitchFamily="2" charset="-78"/>
              </a:rPr>
              <a:t>مثبت  محور </a:t>
            </a:r>
            <a:r>
              <a:rPr lang="en-US" altLang="en-US" sz="2000" b="1" dirty="0">
                <a:solidFill>
                  <a:srgbClr val="00FF00"/>
                </a:solidFill>
                <a:cs typeface="B Lotus" panose="00000400000000000000" pitchFamily="2" charset="-78"/>
              </a:rPr>
              <a:t>x</a:t>
            </a:r>
            <a:r>
              <a:rPr lang="fa-IR" altLang="en-US" sz="2800" b="1" dirty="0">
                <a:solidFill>
                  <a:srgbClr val="00FF00"/>
                </a:solidFill>
                <a:cs typeface="B Lotus" panose="00000400000000000000" pitchFamily="2" charset="-78"/>
              </a:rPr>
              <a:t> ها در جهت شتاب باشد در این صورت </a:t>
            </a:r>
            <a:r>
              <a:rPr lang="en-US" altLang="en-US" sz="2000" b="1" dirty="0">
                <a:solidFill>
                  <a:srgbClr val="00FF00"/>
                </a:solidFill>
                <a:cs typeface="B Lotus" panose="00000400000000000000" pitchFamily="2" charset="-78"/>
              </a:rPr>
              <a:t>a</a:t>
            </a:r>
            <a:r>
              <a:rPr lang="en-US" altLang="en-US" sz="2000" b="1" baseline="-25000" dirty="0">
                <a:solidFill>
                  <a:srgbClr val="00FF00"/>
                </a:solidFill>
                <a:cs typeface="B Lotus" panose="00000400000000000000" pitchFamily="2" charset="-78"/>
              </a:rPr>
              <a:t>y</a:t>
            </a:r>
            <a:r>
              <a:rPr lang="en-US" altLang="en-US" sz="2000" b="1" dirty="0">
                <a:solidFill>
                  <a:srgbClr val="00FF00"/>
                </a:solidFill>
                <a:cs typeface="B Lotus" panose="00000400000000000000" pitchFamily="2" charset="-78"/>
              </a:rPr>
              <a:t>=0 </a:t>
            </a:r>
            <a:r>
              <a:rPr lang="en-US" altLang="en-US" sz="2800" b="1" dirty="0">
                <a:solidFill>
                  <a:srgbClr val="00FF00"/>
                </a:solidFill>
                <a:cs typeface="B Lotus" panose="00000400000000000000" pitchFamily="2" charset="-78"/>
              </a:rPr>
              <a:t>,</a:t>
            </a:r>
            <a:r>
              <a:rPr lang="en-US" altLang="en-US" sz="1800" b="1" dirty="0">
                <a:solidFill>
                  <a:srgbClr val="00FF00"/>
                </a:solidFill>
                <a:cs typeface="B Lotus" panose="00000400000000000000" pitchFamily="2" charset="-78"/>
              </a:rPr>
              <a:t>a</a:t>
            </a:r>
            <a:r>
              <a:rPr lang="en-US" altLang="en-US" sz="1800" b="1" baseline="-25000" dirty="0">
                <a:solidFill>
                  <a:srgbClr val="00FF00"/>
                </a:solidFill>
                <a:cs typeface="B Lotus" panose="00000400000000000000" pitchFamily="2" charset="-78"/>
              </a:rPr>
              <a:t>x</a:t>
            </a:r>
            <a:r>
              <a:rPr lang="en-US" altLang="en-US" sz="1800" b="1" dirty="0">
                <a:solidFill>
                  <a:srgbClr val="00FF00"/>
                </a:solidFill>
                <a:cs typeface="B Lotus" panose="00000400000000000000" pitchFamily="2" charset="-78"/>
              </a:rPr>
              <a:t>=a</a:t>
            </a:r>
            <a:r>
              <a:rPr lang="fa-IR" altLang="en-US" sz="2800" b="1" dirty="0">
                <a:solidFill>
                  <a:srgbClr val="00FF00"/>
                </a:solidFill>
                <a:cs typeface="B Lotus" panose="00000400000000000000" pitchFamily="2" charset="-78"/>
              </a:rPr>
              <a:t> است ).</a:t>
            </a:r>
          </a:p>
          <a:p>
            <a:pPr eaLnBrk="1" hangingPunct="1">
              <a:buNone/>
            </a:pPr>
            <a:r>
              <a:rPr lang="fa-IR" altLang="en-US" sz="2800" b="1" dirty="0">
                <a:cs typeface="B Lotus" panose="00000400000000000000" pitchFamily="2" charset="-78"/>
              </a:rPr>
              <a:t>    4 - رسم </a:t>
            </a:r>
            <a:r>
              <a:rPr lang="fa-IR" altLang="en-US" sz="2800" b="1" dirty="0">
                <a:solidFill>
                  <a:schemeClr val="hlink"/>
                </a:solidFill>
                <a:cs typeface="B Lotus" panose="00000400000000000000" pitchFamily="2" charset="-78"/>
              </a:rPr>
              <a:t>نمودار جسم – آزاد</a:t>
            </a:r>
            <a:r>
              <a:rPr lang="fa-IR" altLang="en-US" sz="2800" b="1" dirty="0">
                <a:cs typeface="B Lotus" panose="00000400000000000000" pitchFamily="2" charset="-78"/>
              </a:rPr>
              <a:t> یا رسم کلیه نیروهای وارد یرجسم در سیستم مختصات مناسب. </a:t>
            </a:r>
            <a:endParaRPr lang="en-US" altLang="en-US" sz="2800" b="1" dirty="0">
              <a:cs typeface="B Lotus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2786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9" y="214314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ادامه  موارد حل مسائل در قانون دوم :</a:t>
            </a:r>
          </a:p>
          <a:p>
            <a:pPr eaLnBrk="1" hangingPunct="1"/>
            <a:endParaRPr lang="fa-IR" altLang="en-US" sz="2800" b="1">
              <a:cs typeface="B Lotus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   </a:t>
            </a:r>
            <a:r>
              <a:rPr lang="fa-IR" altLang="en-US" sz="2800" b="1">
                <a:cs typeface="B Lotus" panose="00000400000000000000" pitchFamily="2" charset="-78"/>
              </a:rPr>
              <a:t> 5- </a:t>
            </a:r>
            <a:r>
              <a:rPr lang="fa-IR" altLang="en-US" sz="2800" b="1">
                <a:solidFill>
                  <a:schemeClr val="hlink"/>
                </a:solidFill>
                <a:cs typeface="B Lotus" panose="00000400000000000000" pitchFamily="2" charset="-78"/>
              </a:rPr>
              <a:t>تجزیه نیروها و بدست آوردن مولفه ها</a:t>
            </a:r>
            <a:r>
              <a:rPr lang="fa-IR" altLang="en-US" sz="2800" b="1">
                <a:cs typeface="B Lotus" panose="00000400000000000000" pitchFamily="2" charset="-78"/>
              </a:rPr>
              <a:t> در امتداد هر یک از محور های سیستم مختصات.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>
                <a:cs typeface="B Lotus" panose="00000400000000000000" pitchFamily="2" charset="-78"/>
              </a:rPr>
              <a:t>    6- </a:t>
            </a:r>
            <a:r>
              <a:rPr lang="fa-IR" altLang="en-US" sz="2800" b="1">
                <a:solidFill>
                  <a:schemeClr val="hlink"/>
                </a:solidFill>
                <a:cs typeface="B Lotus" panose="00000400000000000000" pitchFamily="2" charset="-78"/>
              </a:rPr>
              <a:t>استفاده از روابط مولفه ای</a:t>
            </a:r>
            <a:r>
              <a:rPr lang="fa-IR" altLang="en-US" sz="2800" b="1">
                <a:cs typeface="B Lotus" panose="00000400000000000000" pitchFamily="2" charset="-78"/>
              </a:rPr>
              <a:t>  قانون نیوتن</a:t>
            </a:r>
            <a:r>
              <a:rPr lang="fa-IR" altLang="en-US" b="1" smtClean="0"/>
              <a:t>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b="1" smtClean="0"/>
              <a:t> 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135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4797426"/>
            <a:ext cx="172878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593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84" y="417891"/>
            <a:ext cx="7448550" cy="2009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7695" y="279778"/>
            <a:ext cx="3486150" cy="4295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818" y="2427665"/>
            <a:ext cx="6448425" cy="1457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575" y="3884990"/>
            <a:ext cx="6610350" cy="1390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9802" y="5185010"/>
            <a:ext cx="4162425" cy="1752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8643" y="5270735"/>
            <a:ext cx="4762500" cy="7905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17634" y="6080823"/>
            <a:ext cx="49339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739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14314"/>
            <a:ext cx="7793038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017713"/>
            <a:ext cx="7772400" cy="4114800"/>
          </a:xfrm>
        </p:spPr>
        <p:txBody>
          <a:bodyPr/>
          <a:lstStyle/>
          <a:p>
            <a:pPr marL="609600" indent="-609600"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چند مثال برای کاربرد قوانین نیوتن</a:t>
            </a:r>
            <a:r>
              <a:rPr lang="fa-IR" altLang="en-US" sz="2800" b="1">
                <a:cs typeface="B Lotus" panose="00000400000000000000" pitchFamily="2" charset="-78"/>
              </a:rPr>
              <a:t> </a:t>
            </a:r>
          </a:p>
          <a:p>
            <a:pPr marL="609600" indent="-609600" eaLnBrk="1" hangingPunct="1">
              <a:buNone/>
            </a:pPr>
            <a:r>
              <a:rPr lang="fa-IR" altLang="en-US" sz="2800" b="1">
                <a:cs typeface="B Lotus" panose="00000400000000000000" pitchFamily="2" charset="-78"/>
              </a:rPr>
              <a:t>      </a:t>
            </a: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مثال 1-</a:t>
            </a:r>
            <a:r>
              <a:rPr lang="fa-IR" altLang="en-US" sz="2400" b="1">
                <a:cs typeface="B Lotus" panose="00000400000000000000" pitchFamily="2" charset="-78"/>
              </a:rPr>
              <a:t> 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جسم </a:t>
            </a:r>
            <a:r>
              <a:rPr lang="en-US" altLang="en-US" sz="1800" b="1" i="1">
                <a:solidFill>
                  <a:srgbClr val="00FF00"/>
                </a:solidFill>
                <a:cs typeface="B Lotus" panose="00000400000000000000" pitchFamily="2" charset="-78"/>
              </a:rPr>
              <a:t>M=3.3kg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 برروی سطح میز بدون اصطکاکی قرار دارد و توسط طنابی و قرقره بدون اصطکاکی به جسم </a:t>
            </a:r>
            <a:r>
              <a:rPr lang="en-US" altLang="en-US" sz="1800" b="1" i="1">
                <a:solidFill>
                  <a:srgbClr val="00FF00"/>
                </a:solidFill>
                <a:cs typeface="B Lotus" panose="00000400000000000000" pitchFamily="2" charset="-78"/>
              </a:rPr>
              <a:t>m=2.1kg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 وصل است . شتاب هر یک از اجسام و نیروی کشش طناب را بدست</a:t>
            </a:r>
            <a:r>
              <a:rPr lang="fa-IR" altLang="en-US" sz="2800" b="1" i="1">
                <a:solidFill>
                  <a:srgbClr val="00FF00"/>
                </a:solidFill>
                <a:cs typeface="B Lotus" panose="00000400000000000000" pitchFamily="2" charset="-78"/>
              </a:rPr>
              <a:t> 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آورید.</a:t>
            </a:r>
          </a:p>
          <a:p>
            <a:pPr marL="609600" indent="-609600" eaLnBrk="1" hangingPunct="1"/>
            <a:endParaRPr lang="en-US" altLang="en-US" sz="2800" b="1">
              <a:cs typeface="B Lotus" panose="00000400000000000000" pitchFamily="2" charset="-78"/>
            </a:endParaRPr>
          </a:p>
        </p:txBody>
      </p:sp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4" y="4094164"/>
            <a:ext cx="3095625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192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6688" y="1773239"/>
            <a:ext cx="7772400" cy="4359275"/>
          </a:xfrm>
        </p:spPr>
        <p:txBody>
          <a:bodyPr/>
          <a:lstStyle/>
          <a:p>
            <a:pPr eaLnBrk="1" hangingPunct="1"/>
            <a:endParaRPr lang="fa-IR" altLang="en-US" sz="2800" b="1">
              <a:solidFill>
                <a:srgbClr val="993300"/>
              </a:solidFill>
              <a:cs typeface="B Lotus" panose="00000400000000000000" pitchFamily="2" charset="-78"/>
            </a:endParaRPr>
          </a:p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حل: نخست جسم </a:t>
            </a:r>
            <a:r>
              <a:rPr lang="en-US" altLang="en-US" sz="1800" b="1">
                <a:solidFill>
                  <a:srgbClr val="993300"/>
                </a:solidFill>
                <a:cs typeface="B Lotus" panose="00000400000000000000" pitchFamily="2" charset="-78"/>
              </a:rPr>
              <a:t>M</a:t>
            </a:r>
            <a:r>
              <a:rPr lang="en-US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</a:t>
            </a: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را به عنوان موضوع انتخاب می کنیم:</a:t>
            </a:r>
          </a:p>
          <a:p>
            <a:pPr eaLnBrk="1" hangingPunct="1"/>
            <a:endParaRPr lang="en-US" altLang="en-US" sz="28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2997201"/>
            <a:ext cx="2200275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6" y="3141664"/>
            <a:ext cx="156051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3716338"/>
            <a:ext cx="1728788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97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214314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122488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جسم </a:t>
            </a:r>
            <a:r>
              <a:rPr lang="en-US" altLang="en-US" sz="1800" b="1">
                <a:solidFill>
                  <a:srgbClr val="993300"/>
                </a:solidFill>
                <a:cs typeface="B Lotus" panose="00000400000000000000" pitchFamily="2" charset="-78"/>
              </a:rPr>
              <a:t>m</a:t>
            </a:r>
            <a:r>
              <a:rPr lang="en-US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</a:t>
            </a: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را به عنوان موضوع انتخاب می کنیم:</a:t>
            </a:r>
          </a:p>
          <a:p>
            <a:pPr eaLnBrk="1" hangingPunct="1"/>
            <a:endParaRPr lang="en-US" altLang="en-US" sz="2800" b="1">
              <a:cs typeface="B Lotus" panose="00000400000000000000" pitchFamily="2" charset="-78"/>
            </a:endParaRPr>
          </a:p>
        </p:txBody>
      </p:sp>
      <p:pic>
        <p:nvPicPr>
          <p:cNvPr id="138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565401"/>
            <a:ext cx="1531938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3141664"/>
            <a:ext cx="18065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4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3933825"/>
            <a:ext cx="26638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168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14314"/>
            <a:ext cx="7793038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989138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از روابط (1) و (2) شتاب و نیروی کشش ریسمان  به دست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   می آ ید:</a:t>
            </a:r>
            <a:endParaRPr lang="en-US" altLang="en-US" sz="28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39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988" y="3357564"/>
            <a:ext cx="665956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9068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288" y="215734"/>
            <a:ext cx="4238625" cy="3724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4288" y="4152010"/>
            <a:ext cx="3429142" cy="27059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183" y="2138183"/>
            <a:ext cx="5038762" cy="450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280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14314"/>
            <a:ext cx="7793038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>
                <a:solidFill>
                  <a:srgbClr val="993300"/>
                </a:solidFill>
                <a:cs typeface="B Lotus" panose="00000400000000000000" pitchFamily="2" charset="-78"/>
              </a:rPr>
              <a:t>مثال 3-</a:t>
            </a:r>
            <a:r>
              <a:rPr lang="fa-IR" altLang="en-US" sz="2800" i="1">
                <a:solidFill>
                  <a:srgbClr val="00FF00"/>
                </a:solidFill>
                <a:cs typeface="B Lotus" panose="00000400000000000000" pitchFamily="2" charset="-78"/>
              </a:rPr>
              <a:t>  جرم </a:t>
            </a:r>
            <a:r>
              <a:rPr lang="en-US" altLang="en-US" sz="2800" i="1">
                <a:solidFill>
                  <a:srgbClr val="00FF00"/>
                </a:solidFill>
                <a:cs typeface="B Lotus" panose="00000400000000000000" pitchFamily="2" charset="-78"/>
              </a:rPr>
              <a:t>m=15kg</a:t>
            </a:r>
            <a:r>
              <a:rPr lang="fa-IR" altLang="en-US" sz="2800" i="1">
                <a:solidFill>
                  <a:srgbClr val="00FF00"/>
                </a:solidFill>
                <a:cs typeface="B Lotus" panose="00000400000000000000" pitchFamily="2" charset="-78"/>
              </a:rPr>
              <a:t> توسط ریسمان هایی آویخته شده است نیروی کشش در هر ریسمان را بدست آورید.</a:t>
            </a:r>
            <a:r>
              <a:rPr lang="en-US" altLang="en-US" sz="2800" i="1">
                <a:solidFill>
                  <a:srgbClr val="00FF00"/>
                </a:solidFill>
                <a:cs typeface="B Lotus" panose="00000400000000000000" pitchFamily="2" charset="-78"/>
              </a:rPr>
              <a:t> </a:t>
            </a:r>
          </a:p>
        </p:txBody>
      </p:sp>
      <p:pic>
        <p:nvPicPr>
          <p:cNvPr id="144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3284538"/>
            <a:ext cx="381635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920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214314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400">
                <a:solidFill>
                  <a:srgbClr val="993300"/>
                </a:solidFill>
                <a:cs typeface="B Lotus" panose="00000400000000000000" pitchFamily="2" charset="-78"/>
              </a:rPr>
              <a:t>حل: محیط اطراف جسم طناب و زمین است پس بر آن دو نیرو وارد می شود.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781301"/>
            <a:ext cx="1376362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4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3357563"/>
            <a:ext cx="2592388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4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4221163"/>
            <a:ext cx="295275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762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9" y="214314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b="1" dirty="0" smtClean="0"/>
              <a:t>معرفی </a:t>
            </a:r>
            <a:r>
              <a:rPr lang="fa-IR" altLang="en-US" sz="3200" b="1" dirty="0"/>
              <a:t>چند نیرو</a:t>
            </a:r>
            <a:endParaRPr lang="en-US" altLang="en-US" sz="3200" b="1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3600" b="1" dirty="0">
                <a:solidFill>
                  <a:srgbClr val="993300"/>
                </a:solidFill>
                <a:cs typeface="B Lotus" panose="00000400000000000000" pitchFamily="2" charset="-78"/>
              </a:rPr>
              <a:t>نیروی وزن (</a:t>
            </a:r>
            <a:r>
              <a:rPr lang="en-US" altLang="en-US" sz="3600" b="1" dirty="0">
                <a:solidFill>
                  <a:srgbClr val="993300"/>
                </a:solidFill>
                <a:cs typeface="B Lotus" panose="00000400000000000000" pitchFamily="2" charset="-78"/>
              </a:rPr>
              <a:t>w</a:t>
            </a:r>
            <a:r>
              <a:rPr lang="fa-IR" altLang="en-US" sz="3600" b="1" dirty="0">
                <a:solidFill>
                  <a:srgbClr val="993300"/>
                </a:solidFill>
                <a:cs typeface="B Lotus" panose="00000400000000000000" pitchFamily="2" charset="-78"/>
              </a:rPr>
              <a:t> ) :</a:t>
            </a:r>
          </a:p>
          <a:p>
            <a:pPr eaLnBrk="1" hangingPunct="1"/>
            <a:r>
              <a:rPr lang="fa-IR" altLang="en-US" dirty="0" smtClean="0"/>
              <a:t> </a:t>
            </a:r>
            <a:r>
              <a:rPr lang="fa-IR" altLang="en-US" sz="2400" b="1" dirty="0">
                <a:cs typeface="B Lotus" panose="00000400000000000000" pitchFamily="2" charset="-78"/>
              </a:rPr>
              <a:t>نیروییکه از </a:t>
            </a:r>
            <a:r>
              <a:rPr lang="fa-IR" altLang="en-US" sz="2400" b="1" dirty="0">
                <a:solidFill>
                  <a:srgbClr val="00FF00"/>
                </a:solidFill>
                <a:cs typeface="B Lotus" panose="00000400000000000000" pitchFamily="2" charset="-78"/>
              </a:rPr>
              <a:t>طرف زمین</a:t>
            </a:r>
            <a:r>
              <a:rPr lang="fa-IR" altLang="en-US" sz="2400" b="1" dirty="0">
                <a:cs typeface="B Lotus" panose="00000400000000000000" pitchFamily="2" charset="-78"/>
              </a:rPr>
              <a:t> بر جسم </a:t>
            </a:r>
            <a:r>
              <a:rPr lang="en-US" altLang="en-US" sz="2400" b="1" dirty="0">
                <a:cs typeface="B Lotus" panose="00000400000000000000" pitchFamily="2" charset="-78"/>
              </a:rPr>
              <a:t>m</a:t>
            </a:r>
            <a:r>
              <a:rPr lang="fa-IR" altLang="en-US" sz="2400" b="1" dirty="0">
                <a:cs typeface="B Lotus" panose="00000400000000000000" pitchFamily="2" charset="-78"/>
              </a:rPr>
              <a:t> به سمت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 dirty="0">
                <a:cs typeface="B Lotus" panose="00000400000000000000" pitchFamily="2" charset="-78"/>
              </a:rPr>
              <a:t>     پایین وارد می گردد.</a:t>
            </a:r>
          </a:p>
          <a:p>
            <a:pPr eaLnBrk="1" hangingPunct="1"/>
            <a:r>
              <a:rPr lang="en-US" altLang="en-US" sz="2400" b="1" dirty="0">
                <a:cs typeface="B Lotus" panose="00000400000000000000" pitchFamily="2" charset="-78"/>
              </a:rPr>
              <a:t>g</a:t>
            </a:r>
            <a:r>
              <a:rPr lang="fa-IR" altLang="en-US" sz="2400" b="1" dirty="0">
                <a:cs typeface="B Lotus" panose="00000400000000000000" pitchFamily="2" charset="-78"/>
              </a:rPr>
              <a:t> : </a:t>
            </a:r>
            <a:r>
              <a:rPr lang="fa-IR" altLang="en-US" sz="2400" b="1" dirty="0">
                <a:solidFill>
                  <a:srgbClr val="00FF00"/>
                </a:solidFill>
                <a:cs typeface="B Lotus" panose="00000400000000000000" pitchFamily="2" charset="-78"/>
              </a:rPr>
              <a:t>شتاب جسم در سقوط آزاد</a:t>
            </a:r>
            <a:r>
              <a:rPr lang="fa-IR" altLang="en-US" sz="2400" b="1" dirty="0">
                <a:cs typeface="B Lotus" panose="00000400000000000000" pitchFamily="2" charset="-78"/>
              </a:rPr>
              <a:t> است.</a:t>
            </a:r>
            <a:r>
              <a:rPr lang="fa-IR" altLang="en-US" sz="2800" b="1" dirty="0">
                <a:cs typeface="B Lotus" panose="00000400000000000000" pitchFamily="2" charset="-78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dirty="0" smtClean="0"/>
              <a:t>                                                      </a:t>
            </a:r>
          </a:p>
        </p:txBody>
      </p:sp>
      <p:pic>
        <p:nvPicPr>
          <p:cNvPr id="1187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4" y="2060576"/>
            <a:ext cx="2262187" cy="4392613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920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ادامه حل:</a:t>
            </a:r>
            <a:endParaRPr lang="en-US" altLang="en-US" sz="28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4643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2997201"/>
            <a:ext cx="2579687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43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0" y="3429001"/>
            <a:ext cx="3671888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43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4875213"/>
            <a:ext cx="30956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610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ادامه حل:</a:t>
            </a:r>
            <a:endParaRPr lang="en-US" altLang="en-US" sz="28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4746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2708276"/>
            <a:ext cx="3816350" cy="33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761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15889"/>
            <a:ext cx="7793038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بعضی </a:t>
            </a:r>
            <a:r>
              <a:rPr lang="fa-IR" altLang="en-US" sz="3200" dirty="0"/>
              <a:t>کاربردهای قوانین نیوتن</a:t>
            </a:r>
            <a:r>
              <a:rPr lang="fa-IR" altLang="en-US" dirty="0" smtClean="0"/>
              <a:t> </a:t>
            </a:r>
            <a:endParaRPr lang="en-US" altLang="en-US" dirty="0" smtClean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797" y="2017713"/>
            <a:ext cx="9495691" cy="4114800"/>
          </a:xfrm>
        </p:spPr>
        <p:txBody>
          <a:bodyPr/>
          <a:lstStyle/>
          <a:p>
            <a:pPr eaLnBrk="1" hangingPunct="1"/>
            <a:r>
              <a:rPr lang="fa-IR" altLang="en-US" b="1" dirty="0">
                <a:solidFill>
                  <a:srgbClr val="993300"/>
                </a:solidFill>
                <a:cs typeface="B Mitra" panose="00000400000000000000" pitchFamily="2" charset="-78"/>
              </a:rPr>
              <a:t>مثال 4 –</a:t>
            </a:r>
            <a:r>
              <a:rPr lang="fa-IR" altLang="en-US" sz="2800" b="1" i="1" dirty="0">
                <a:solidFill>
                  <a:srgbClr val="00FF00"/>
                </a:solidFill>
                <a:cs typeface="B Mitra" panose="00000400000000000000" pitchFamily="2" charset="-78"/>
              </a:rPr>
              <a:t> جرم </a:t>
            </a:r>
            <a:r>
              <a:rPr lang="en-US" altLang="en-US" sz="2000" b="1" i="1" dirty="0">
                <a:solidFill>
                  <a:srgbClr val="00FF00"/>
                </a:solidFill>
                <a:cs typeface="B Mitra" panose="00000400000000000000" pitchFamily="2" charset="-78"/>
              </a:rPr>
              <a:t>m=15kg</a:t>
            </a:r>
            <a:r>
              <a:rPr lang="fa-IR" altLang="en-US" sz="2800" b="1" i="1" dirty="0">
                <a:solidFill>
                  <a:srgbClr val="00FF00"/>
                </a:solidFill>
                <a:cs typeface="B Mitra" panose="00000400000000000000" pitchFamily="2" charset="-78"/>
              </a:rPr>
              <a:t> توسط ریسمانی ودر سطح شیبدار و بدون اصطحکاک نگه داشته شده است. اگر  باشد </a:t>
            </a:r>
            <a:r>
              <a:rPr lang="en-US" altLang="en-US" sz="2000" b="1" i="1" dirty="0">
                <a:solidFill>
                  <a:srgbClr val="00FF00"/>
                </a:solidFill>
                <a:cs typeface="B Mitra" panose="00000400000000000000" pitchFamily="2" charset="-78"/>
              </a:rPr>
              <a:t>a</a:t>
            </a:r>
            <a:r>
              <a:rPr lang="fa-IR" altLang="en-US" sz="2800" b="1" i="1" dirty="0">
                <a:solidFill>
                  <a:srgbClr val="00FF00"/>
                </a:solidFill>
                <a:cs typeface="B Mitra" panose="00000400000000000000" pitchFamily="2" charset="-78"/>
              </a:rPr>
              <a:t> ) کشش ریسمان  </a:t>
            </a:r>
            <a:r>
              <a:rPr lang="en-US" altLang="en-US" sz="2000" b="1" i="1" dirty="0">
                <a:solidFill>
                  <a:srgbClr val="00FF00"/>
                </a:solidFill>
                <a:cs typeface="B Mitra" panose="00000400000000000000" pitchFamily="2" charset="-78"/>
              </a:rPr>
              <a:t>b</a:t>
            </a:r>
            <a:r>
              <a:rPr lang="fa-IR" altLang="en-US" sz="2800" b="1" i="1" dirty="0">
                <a:solidFill>
                  <a:srgbClr val="00FF00"/>
                </a:solidFill>
                <a:cs typeface="B Mitra" panose="00000400000000000000" pitchFamily="2" charset="-78"/>
              </a:rPr>
              <a:t>) نیروی را که سطح بر جسم وارد می کند را  بدست آ ورید </a:t>
            </a:r>
            <a:r>
              <a:rPr lang="en-US" altLang="en-US" sz="2000" b="1" i="1" dirty="0">
                <a:solidFill>
                  <a:srgbClr val="00FF00"/>
                </a:solidFill>
                <a:cs typeface="B Mitra" panose="00000400000000000000" pitchFamily="2" charset="-78"/>
              </a:rPr>
              <a:t>c</a:t>
            </a:r>
            <a:r>
              <a:rPr lang="fa-IR" altLang="en-US" sz="2800" b="1" i="1" dirty="0">
                <a:solidFill>
                  <a:srgbClr val="00FF00"/>
                </a:solidFill>
                <a:cs typeface="B Mitra" panose="00000400000000000000" pitchFamily="2" charset="-78"/>
              </a:rPr>
              <a:t>) اگر ریسمان قطع شود شتاب حرکت جسم چقد راست؟ </a:t>
            </a:r>
            <a:endParaRPr lang="en-US" altLang="en-US" sz="2800" b="1" i="1" dirty="0">
              <a:solidFill>
                <a:srgbClr val="00FF00"/>
              </a:solidFill>
              <a:cs typeface="B Mitra" panose="00000400000000000000" pitchFamily="2" charset="-78"/>
            </a:endParaRPr>
          </a:p>
        </p:txBody>
      </p:sp>
      <p:pic>
        <p:nvPicPr>
          <p:cNvPr id="14848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124" y="3771900"/>
            <a:ext cx="3241675" cy="2360613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867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i="1">
                <a:solidFill>
                  <a:srgbClr val="00FF00"/>
                </a:solidFill>
              </a:rPr>
              <a:t>a</a:t>
            </a:r>
            <a:r>
              <a:rPr lang="fa-IR" altLang="en-US" sz="2400" b="1" i="1">
                <a:solidFill>
                  <a:srgbClr val="00FF00"/>
                </a:solidFill>
              </a:rPr>
              <a:t>) کشش ریسمان  </a:t>
            </a:r>
            <a:r>
              <a:rPr lang="en-US" altLang="en-US" sz="2400" b="1" i="1">
                <a:solidFill>
                  <a:srgbClr val="00FF00"/>
                </a:solidFill>
              </a:rPr>
              <a:t>b</a:t>
            </a:r>
            <a:r>
              <a:rPr lang="fa-IR" altLang="en-US" sz="2400" b="1" i="1">
                <a:solidFill>
                  <a:srgbClr val="00FF00"/>
                </a:solidFill>
              </a:rPr>
              <a:t>) نیرویی  که سطح بر جسم وارد می کند را  بدست آ ورید.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>
                <a:solidFill>
                  <a:srgbClr val="993300"/>
                </a:solidFill>
              </a:rPr>
              <a:t>   حل : </a:t>
            </a:r>
            <a:r>
              <a:rPr lang="fa-IR" altLang="en-US" sz="2400" b="1">
                <a:solidFill>
                  <a:srgbClr val="993300"/>
                </a:solidFill>
              </a:rPr>
              <a:t>جسم ساکن است پس نیروهای وارد بر آن صفر است:</a:t>
            </a:r>
            <a:endParaRPr lang="en-US" altLang="en-US" sz="2400" b="1">
              <a:solidFill>
                <a:srgbClr val="993300"/>
              </a:solidFill>
            </a:endParaRPr>
          </a:p>
        </p:txBody>
      </p:sp>
      <p:pic>
        <p:nvPicPr>
          <p:cNvPr id="149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713" y="3357564"/>
            <a:ext cx="1852612" cy="2232025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1" y="4221163"/>
            <a:ext cx="244792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0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</a:rPr>
              <a:t> </a:t>
            </a: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ادامه حل:</a:t>
            </a: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    تصویر نیروها در امتداد </a:t>
            </a:r>
            <a:r>
              <a:rPr lang="en-US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x</a:t>
            </a: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و </a:t>
            </a:r>
            <a:r>
              <a:rPr lang="en-US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y</a:t>
            </a: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 :</a:t>
            </a:r>
            <a:endParaRPr lang="en-US" altLang="en-US" sz="24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2970213"/>
            <a:ext cx="3959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42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800" b="1" i="1">
                <a:solidFill>
                  <a:srgbClr val="00FF00"/>
                </a:solidFill>
              </a:rPr>
              <a:t>c</a:t>
            </a:r>
            <a:r>
              <a:rPr lang="fa-IR" altLang="en-US" sz="2400" b="1" i="1">
                <a:solidFill>
                  <a:srgbClr val="00FF00"/>
                </a:solidFill>
              </a:rPr>
              <a:t>) اگر ریسمان قطع شود شتاب حرکت جسم چقد راست؟ </a:t>
            </a:r>
          </a:p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حل:</a:t>
            </a:r>
            <a:endParaRPr lang="en-US" altLang="en-US" sz="2800" b="1">
              <a:solidFill>
                <a:srgbClr val="993300"/>
              </a:solidFill>
              <a:cs typeface="B Lotus" panose="00000400000000000000" pitchFamily="2" charset="-78"/>
            </a:endParaRPr>
          </a:p>
          <a:p>
            <a:pPr eaLnBrk="1" hangingPunct="1"/>
            <a:endParaRPr lang="en-US" altLang="en-US" sz="2800" b="1">
              <a:cs typeface="B Lotus" panose="00000400000000000000" pitchFamily="2" charset="-78"/>
            </a:endParaRPr>
          </a:p>
        </p:txBody>
      </p:sp>
      <p:pic>
        <p:nvPicPr>
          <p:cNvPr id="151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2781300"/>
            <a:ext cx="2397125" cy="3098800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3892551"/>
            <a:ext cx="3816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86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ادامه حل:</a:t>
            </a:r>
            <a:endParaRPr lang="fa-IR" altLang="en-US" b="1" smtClean="0"/>
          </a:p>
          <a:p>
            <a:pPr eaLnBrk="1" hangingPunct="1"/>
            <a:endParaRPr lang="fa-IR" altLang="en-US" b="1" smtClean="0"/>
          </a:p>
          <a:p>
            <a:pPr eaLnBrk="1" hangingPunct="1"/>
            <a:endParaRPr lang="fa-IR" altLang="en-US" b="1" smtClean="0"/>
          </a:p>
          <a:p>
            <a:pPr eaLnBrk="1" hangingPunct="1"/>
            <a:r>
              <a:rPr lang="fa-IR" altLang="en-US" sz="2800" b="1">
                <a:cs typeface="B Lotus" panose="00000400000000000000" pitchFamily="2" charset="-78"/>
              </a:rPr>
              <a:t>علامت </a:t>
            </a:r>
            <a:r>
              <a:rPr lang="fa-IR" altLang="en-US" sz="2800" b="1">
                <a:solidFill>
                  <a:schemeClr val="hlink"/>
                </a:solidFill>
                <a:cs typeface="B Lotus" panose="00000400000000000000" pitchFamily="2" charset="-78"/>
              </a:rPr>
              <a:t>منفی شتاب</a:t>
            </a:r>
            <a:r>
              <a:rPr lang="fa-IR" altLang="en-US" sz="2800" b="1">
                <a:cs typeface="B Lotus" panose="00000400000000000000" pitchFamily="2" charset="-78"/>
              </a:rPr>
              <a:t> به معنی این است که </a:t>
            </a:r>
            <a:r>
              <a:rPr lang="fa-IR" altLang="en-US" sz="2800" b="1">
                <a:solidFill>
                  <a:schemeClr val="hlink"/>
                </a:solidFill>
                <a:cs typeface="B Lotus" panose="00000400000000000000" pitchFamily="2" charset="-78"/>
              </a:rPr>
              <a:t>شتاب در خلاف جهت مثبت محور </a:t>
            </a:r>
            <a:r>
              <a:rPr lang="en-US" altLang="en-US" sz="1800" b="1">
                <a:solidFill>
                  <a:schemeClr val="hlink"/>
                </a:solidFill>
                <a:cs typeface="B Lotus" panose="00000400000000000000" pitchFamily="2" charset="-78"/>
              </a:rPr>
              <a:t>x</a:t>
            </a:r>
            <a:r>
              <a:rPr lang="fa-IR" altLang="en-US" sz="2800" b="1">
                <a:solidFill>
                  <a:schemeClr val="hlink"/>
                </a:solidFill>
                <a:cs typeface="B Lotus" panose="00000400000000000000" pitchFamily="2" charset="-78"/>
              </a:rPr>
              <a:t> ها</a:t>
            </a:r>
            <a:r>
              <a:rPr lang="fa-IR" altLang="en-US" sz="2800" b="1">
                <a:cs typeface="B Lotus" panose="00000400000000000000" pitchFamily="2" charset="-78"/>
              </a:rPr>
              <a:t> است.</a:t>
            </a:r>
          </a:p>
          <a:p>
            <a:pPr eaLnBrk="1" hangingPunct="1"/>
            <a:r>
              <a:rPr lang="fa-IR" altLang="en-US" sz="2800" b="1">
                <a:cs typeface="B Lotus" panose="00000400000000000000" pitchFamily="2" charset="-78"/>
              </a:rPr>
              <a:t> ملاحظه می کنیم که </a:t>
            </a:r>
            <a:r>
              <a:rPr lang="fa-IR" altLang="en-US" sz="2800" b="1">
                <a:solidFill>
                  <a:schemeClr val="hlink"/>
                </a:solidFill>
                <a:cs typeface="B Lotus" panose="00000400000000000000" pitchFamily="2" charset="-78"/>
              </a:rPr>
              <a:t>همانند مورد سقوط آزاد ، شتاب جسم مستقل از جرم آن است</a:t>
            </a:r>
            <a:r>
              <a:rPr lang="fa-IR" altLang="en-US" sz="2800" b="1">
                <a:cs typeface="B Lotus" panose="00000400000000000000" pitchFamily="2" charset="-78"/>
              </a:rPr>
              <a:t> </a:t>
            </a:r>
            <a:endParaRPr lang="en-US" altLang="en-US" sz="2800" b="1">
              <a:cs typeface="B Lotus" panose="00000400000000000000" pitchFamily="2" charset="-78"/>
            </a:endParaRPr>
          </a:p>
        </p:txBody>
      </p:sp>
      <p:pic>
        <p:nvPicPr>
          <p:cNvPr id="152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3" y="2506663"/>
            <a:ext cx="4608512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03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07569" y="3176574"/>
            <a:ext cx="4121834" cy="34135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5350" y="359154"/>
            <a:ext cx="2838450" cy="2552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527" y="414337"/>
            <a:ext cx="7895851" cy="15410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991" y="1971054"/>
            <a:ext cx="3657600" cy="8858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5350" y="2118691"/>
            <a:ext cx="1390650" cy="5905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527" y="3034463"/>
            <a:ext cx="6010275" cy="12096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1995" y="4277879"/>
            <a:ext cx="2105025" cy="381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9527" y="4941945"/>
            <a:ext cx="3716728" cy="191605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088439" y="4277879"/>
            <a:ext cx="3900084" cy="1622093"/>
            <a:chOff x="4088439" y="4277879"/>
            <a:chExt cx="3900084" cy="1622093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088439" y="4900204"/>
              <a:ext cx="3635519" cy="99976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03477" y="4277879"/>
              <a:ext cx="3785046" cy="742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06831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</a:rPr>
              <a:t>مثال 5 –</a:t>
            </a:r>
            <a:r>
              <a:rPr lang="fa-IR" altLang="en-US" b="1" smtClean="0"/>
              <a:t> 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دو جرم نامساوی به وسیله ریسمانی که از روی قرقره بدون اصطکاک و بدون جرمی گذشته است ، به هم وصل شده اند شتاب ونیروی کشش طناب را بدست آورید</a:t>
            </a:r>
            <a:r>
              <a:rPr lang="fa-IR" altLang="en-US" sz="2400" b="1">
                <a:cs typeface="B Lotus" panose="00000400000000000000" pitchFamily="2" charset="-78"/>
              </a:rPr>
              <a:t>.</a:t>
            </a:r>
            <a:r>
              <a:rPr lang="fa-IR" altLang="en-US" smtClean="0"/>
              <a:t> </a:t>
            </a:r>
            <a:r>
              <a:rPr lang="fa-IR" altLang="en-US" sz="2400" i="1">
                <a:solidFill>
                  <a:srgbClr val="00FF00"/>
                </a:solidFill>
              </a:rPr>
              <a:t> </a:t>
            </a:r>
            <a:endParaRPr lang="en-US" altLang="en-US" sz="2400" i="1">
              <a:solidFill>
                <a:srgbClr val="00FF00"/>
              </a:solidFill>
            </a:endParaRPr>
          </a:p>
        </p:txBody>
      </p:sp>
      <p:pic>
        <p:nvPicPr>
          <p:cNvPr id="15360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3284539"/>
            <a:ext cx="2352675" cy="3024187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3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حل:</a:t>
            </a: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   محیط اطراف هر یک از وزنه ها ریسمان و زمین است پس ب رهر یک دو نیروی وزن وکشش  طناب وارد می شود. </a:t>
            </a:r>
            <a:endParaRPr lang="en-US" altLang="en-US" sz="24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54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3357563"/>
            <a:ext cx="1706563" cy="2100262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1" y="3933826"/>
            <a:ext cx="223202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929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9" y="214314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b="1" dirty="0" smtClean="0"/>
              <a:t>معرفی </a:t>
            </a:r>
            <a:r>
              <a:rPr lang="fa-IR" altLang="en-US" sz="3200" b="1" dirty="0"/>
              <a:t>چند نیرو</a:t>
            </a:r>
            <a:endParaRPr lang="en-US" altLang="en-US" sz="3200" b="1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0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نیروی عمودی (</a:t>
            </a:r>
            <a:r>
              <a:rPr lang="en-US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N</a:t>
            </a: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) یا نیروی عکس العمل سطح :</a:t>
            </a:r>
            <a:r>
              <a:rPr lang="fa-IR" altLang="en-US" sz="2800" b="1">
                <a:cs typeface="B Lotus" panose="00000400000000000000" pitchFamily="2" charset="-78"/>
              </a:rPr>
              <a:t> </a:t>
            </a:r>
          </a:p>
          <a:p>
            <a:pPr algn="just" eaLnBrk="1" hangingPunct="1"/>
            <a:r>
              <a:rPr lang="fa-IR" altLang="en-US" sz="2800" b="1">
                <a:cs typeface="B Lotus" panose="00000400000000000000" pitchFamily="2" charset="-78"/>
              </a:rPr>
              <a:t>نیروی که از </a:t>
            </a:r>
            <a:r>
              <a:rPr lang="fa-IR" altLang="en-US" sz="2800" b="1">
                <a:solidFill>
                  <a:srgbClr val="00FF00"/>
                </a:solidFill>
                <a:cs typeface="B Lotus" panose="00000400000000000000" pitchFamily="2" charset="-78"/>
              </a:rPr>
              <a:t>سطحی</a:t>
            </a:r>
            <a:r>
              <a:rPr lang="fa-IR" altLang="en-US" sz="2800" b="1">
                <a:cs typeface="B Lotus" panose="00000400000000000000" pitchFamily="2" charset="-78"/>
              </a:rPr>
              <a:t> که جسم روی آن فشرده می شود بر جسم وارد می گردد ، </a:t>
            </a:r>
            <a:r>
              <a:rPr lang="fa-IR" altLang="en-US" sz="2800" b="1">
                <a:solidFill>
                  <a:srgbClr val="00FF00"/>
                </a:solidFill>
                <a:cs typeface="B Lotus" panose="00000400000000000000" pitchFamily="2" charset="-78"/>
              </a:rPr>
              <a:t>جهت </a:t>
            </a:r>
            <a:r>
              <a:rPr lang="fa-IR" altLang="en-US" sz="2800" b="1">
                <a:cs typeface="B Lotus" panose="00000400000000000000" pitchFamily="2" charset="-78"/>
              </a:rPr>
              <a:t>این نیرو همواره </a:t>
            </a:r>
            <a:r>
              <a:rPr lang="fa-IR" altLang="en-US" sz="2800" b="1">
                <a:solidFill>
                  <a:srgbClr val="00FF00"/>
                </a:solidFill>
                <a:cs typeface="B Lotus" panose="00000400000000000000" pitchFamily="2" charset="-78"/>
              </a:rPr>
              <a:t>عمود بر سطح</a:t>
            </a:r>
            <a:r>
              <a:rPr lang="fa-IR" altLang="en-US" sz="2800" b="1">
                <a:cs typeface="B Lotus" panose="00000400000000000000" pitchFamily="2" charset="-78"/>
              </a:rPr>
              <a:t> است.</a:t>
            </a:r>
            <a:r>
              <a:rPr lang="fa-IR" altLang="en-US" sz="2800">
                <a:cs typeface="B Lotus" panose="00000400000000000000" pitchFamily="2" charset="-78"/>
              </a:rPr>
              <a:t> </a:t>
            </a:r>
          </a:p>
        </p:txBody>
      </p:sp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3716339"/>
            <a:ext cx="4967288" cy="2454275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918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ادامه حل: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   </a:t>
            </a: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جهت شتاب جسم بزرگتر به سمت پایین است:</a:t>
            </a:r>
            <a:endParaRPr lang="en-US" altLang="en-US" sz="24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3213100"/>
            <a:ext cx="2232025" cy="3068638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6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9" y="4348164"/>
            <a:ext cx="23764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890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ادامه حل: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   باجمع کردن دو رابطه قبل شتاب وکش ریسمان به دست می آید:</a:t>
            </a:r>
            <a:endParaRPr lang="en-US" altLang="en-US" sz="2400" b="1">
              <a:solidFill>
                <a:srgbClr val="993300"/>
              </a:solidFill>
              <a:cs typeface="B Lotus" panose="00000400000000000000" pitchFamily="2" charset="-78"/>
            </a:endParaRPr>
          </a:p>
        </p:txBody>
      </p:sp>
      <p:pic>
        <p:nvPicPr>
          <p:cNvPr id="156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3141663"/>
            <a:ext cx="2592387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3789364"/>
            <a:ext cx="20161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366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5630" y="1222049"/>
            <a:ext cx="7772400" cy="428662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altLang="en-US" sz="2800" b="1" dirty="0"/>
              <a:t>مثال 6 –</a:t>
            </a:r>
            <a:r>
              <a:rPr lang="fa-IR" altLang="en-US" sz="2000" i="1" dirty="0"/>
              <a:t> </a:t>
            </a:r>
            <a:r>
              <a:rPr lang="fa-IR" altLang="en-US" sz="2800" i="1" dirty="0"/>
              <a:t> </a:t>
            </a:r>
            <a:r>
              <a:rPr lang="fa-IR" altLang="en-US" sz="2800" b="1" i="1" dirty="0">
                <a:cs typeface="B Lotus" panose="00000400000000000000" pitchFamily="2" charset="-78"/>
              </a:rPr>
              <a:t>شخصی به جرم </a:t>
            </a:r>
            <a:r>
              <a:rPr lang="en-US" altLang="en-US" sz="2000" b="1" i="1" dirty="0">
                <a:cs typeface="B Lotus" panose="00000400000000000000" pitchFamily="2" charset="-78"/>
              </a:rPr>
              <a:t>m=72.2kg</a:t>
            </a:r>
            <a:r>
              <a:rPr lang="fa-IR" altLang="en-US" sz="2800" b="1" i="1" dirty="0">
                <a:cs typeface="B Lotus" panose="00000400000000000000" pitchFamily="2" charset="-78"/>
              </a:rPr>
              <a:t> روی ترازویی داخل آسانسوری که با شتاب </a:t>
            </a:r>
            <a:r>
              <a:rPr lang="en-US" altLang="en-US" sz="2800" b="1" i="1" dirty="0">
                <a:cs typeface="B Lotus" panose="00000400000000000000" pitchFamily="2" charset="-78"/>
              </a:rPr>
              <a:t>a</a:t>
            </a:r>
            <a:r>
              <a:rPr lang="fa-IR" altLang="en-US" sz="2800" b="1" i="1" dirty="0">
                <a:cs typeface="B Lotus" panose="00000400000000000000" pitchFamily="2" charset="-78"/>
              </a:rPr>
              <a:t> در راستای قائم حرکت می کند ، ایستاده است عددی را که ترازو نشان می دهد ( وزن ظاهری ) را در هر یک از موارد </a:t>
            </a:r>
            <a:r>
              <a:rPr lang="en-US" altLang="en-US" sz="2800" b="1" i="1" dirty="0">
                <a:cs typeface="B Lotus" panose="00000400000000000000" pitchFamily="2" charset="-78"/>
              </a:rPr>
              <a:t>a</a:t>
            </a:r>
            <a:r>
              <a:rPr lang="fa-IR" altLang="en-US" sz="2800" b="1" i="1" dirty="0">
                <a:cs typeface="B Lotus" panose="00000400000000000000" pitchFamily="2" charset="-78"/>
              </a:rPr>
              <a:t>) شتاب صفر و آسانسور با سرعت ثابت به سمت بالا یا پایین حرکت می کند در این حالت وزن ظاهری (</a:t>
            </a:r>
            <a:r>
              <a:rPr lang="en-US" altLang="en-US" sz="2800" b="1" i="1" dirty="0">
                <a:cs typeface="B Lotus" panose="00000400000000000000" pitchFamily="2" charset="-78"/>
              </a:rPr>
              <a:t>N</a:t>
            </a:r>
            <a:r>
              <a:rPr lang="fa-IR" altLang="en-US" sz="2800" b="1" i="1" dirty="0">
                <a:cs typeface="B Lotus" panose="00000400000000000000" pitchFamily="2" charset="-78"/>
              </a:rPr>
              <a:t> ) و وزن حقیقی(</a:t>
            </a:r>
            <a:r>
              <a:rPr lang="en-US" altLang="en-US" sz="2800" b="1" i="1" dirty="0">
                <a:cs typeface="B Lotus" panose="00000400000000000000" pitchFamily="2" charset="-78"/>
              </a:rPr>
              <a:t>W</a:t>
            </a:r>
            <a:r>
              <a:rPr lang="fa-IR" altLang="en-US" sz="2800" b="1" i="1" dirty="0">
                <a:cs typeface="B Lotus" panose="00000400000000000000" pitchFamily="2" charset="-78"/>
              </a:rPr>
              <a:t> ) شخص یکسان است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dirty="0">
                <a:cs typeface="B Lotus" panose="00000400000000000000" pitchFamily="2" charset="-78"/>
              </a:rPr>
              <a:t>B  </a:t>
            </a:r>
            <a:r>
              <a:rPr lang="fa-IR" altLang="en-US" sz="2800" b="1" i="1" dirty="0">
                <a:cs typeface="B Lotus" panose="00000400000000000000" pitchFamily="2" charset="-78"/>
              </a:rPr>
              <a:t> )آسانسوری با شتاب </a:t>
            </a:r>
            <a:r>
              <a:rPr lang="en-US" altLang="en-US" sz="2000" b="1" i="1" dirty="0">
                <a:cs typeface="B Lotus" panose="00000400000000000000" pitchFamily="2" charset="-78"/>
              </a:rPr>
              <a:t>a=3.2m/s2</a:t>
            </a:r>
            <a:r>
              <a:rPr lang="en-US" altLang="en-US" sz="2800" b="1" i="1" dirty="0">
                <a:cs typeface="B Lotus" panose="00000400000000000000" pitchFamily="2" charset="-78"/>
              </a:rPr>
              <a:t> </a:t>
            </a:r>
            <a:r>
              <a:rPr lang="fa-IR" altLang="en-US" sz="2800" b="1" i="1" dirty="0">
                <a:cs typeface="B Lotus" panose="00000400000000000000" pitchFamily="2" charset="-78"/>
              </a:rPr>
              <a:t>که جهت حرکت آن به سمت بالاست ( یعنی آسانسور دارای حرکت تند شونده به سمت بالا یا حرکت کند شونده به سمت پایین )  د رحرکت است </a:t>
            </a:r>
            <a:r>
              <a:rPr lang="en-US" altLang="en-US" sz="2800" b="1" i="1" dirty="0">
                <a:cs typeface="B Lotus" panose="00000400000000000000" pitchFamily="2" charset="-78"/>
              </a:rPr>
              <a:t>c</a:t>
            </a:r>
            <a:r>
              <a:rPr lang="fa-IR" altLang="en-US" sz="2800" b="1" i="1" dirty="0">
                <a:cs typeface="B Lotus" panose="00000400000000000000" pitchFamily="2" charset="-78"/>
              </a:rPr>
              <a:t>) آسانسور با شتاب </a:t>
            </a:r>
            <a:r>
              <a:rPr lang="en-US" altLang="en-US" sz="2000" b="1" i="1" dirty="0">
                <a:cs typeface="B Lotus" panose="00000400000000000000" pitchFamily="2" charset="-78"/>
              </a:rPr>
              <a:t>a=3.2m/s2</a:t>
            </a:r>
            <a:r>
              <a:rPr lang="fa-IR" altLang="en-US" sz="2800" b="1" i="1" dirty="0">
                <a:cs typeface="B Lotus" panose="00000400000000000000" pitchFamily="2" charset="-78"/>
              </a:rPr>
              <a:t> که جهت آن به سمت پایین است ( یعنی آسانسور دارای حرکت تند شونده به سمت پایین و حرکت کند شونده به سمت بالا است ) در حرکت است.</a:t>
            </a:r>
            <a:endParaRPr lang="en-US" altLang="en-US" sz="2800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6854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>
                <a:solidFill>
                  <a:srgbClr val="993300"/>
                </a:solidFill>
              </a:rPr>
              <a:t>   </a:t>
            </a:r>
            <a:r>
              <a:rPr lang="en-US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a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) شتاب صفر و آسانسور با سرعت ثابت به سمت بالا یا پایین حرکت می کند.</a:t>
            </a:r>
          </a:p>
          <a:p>
            <a:pPr eaLnBrk="1" hangingPunct="1"/>
            <a:r>
              <a:rPr lang="fa-IR" altLang="en-US" sz="2400" b="1" i="1">
                <a:solidFill>
                  <a:srgbClr val="993300"/>
                </a:solidFill>
                <a:cs typeface="B Lotus" panose="00000400000000000000" pitchFamily="2" charset="-78"/>
              </a:rPr>
              <a:t>حل:</a:t>
            </a:r>
            <a:r>
              <a:rPr lang="fa-IR" altLang="en-US" sz="2400" b="1" i="1">
                <a:cs typeface="B Lotus" panose="00000400000000000000" pitchFamily="2" charset="-78"/>
              </a:rPr>
              <a:t> در این حالت وزن ظاهری (</a:t>
            </a:r>
            <a:r>
              <a:rPr lang="en-US" altLang="en-US" sz="2400" b="1" i="1">
                <a:cs typeface="B Lotus" panose="00000400000000000000" pitchFamily="2" charset="-78"/>
              </a:rPr>
              <a:t>N</a:t>
            </a:r>
            <a:r>
              <a:rPr lang="fa-IR" altLang="en-US" sz="2400" b="1" i="1">
                <a:cs typeface="B Lotus" panose="00000400000000000000" pitchFamily="2" charset="-78"/>
              </a:rPr>
              <a:t> ) و وزن حقیقی(</a:t>
            </a:r>
            <a:r>
              <a:rPr lang="en-US" altLang="en-US" sz="2400" b="1" i="1">
                <a:cs typeface="B Lotus" panose="00000400000000000000" pitchFamily="2" charset="-78"/>
              </a:rPr>
              <a:t>W</a:t>
            </a:r>
            <a:r>
              <a:rPr lang="fa-IR" altLang="en-US" sz="2400" b="1" i="1">
                <a:cs typeface="B Lotus" panose="00000400000000000000" pitchFamily="2" charset="-78"/>
              </a:rPr>
              <a:t> ) شخص یکسان است.</a:t>
            </a:r>
            <a:r>
              <a:rPr lang="fa-IR" altLang="en-US" sz="2800" b="1" i="1">
                <a:cs typeface="B Lotus" panose="00000400000000000000" pitchFamily="2" charset="-78"/>
              </a:rPr>
              <a:t> </a:t>
            </a:r>
            <a:r>
              <a:rPr lang="fa-IR" altLang="en-US" sz="2400" i="1">
                <a:solidFill>
                  <a:srgbClr val="00FF00"/>
                </a:solidFill>
              </a:rPr>
              <a:t> </a:t>
            </a:r>
            <a:endParaRPr lang="en-US" altLang="en-US" sz="2400" i="1">
              <a:solidFill>
                <a:srgbClr val="00FF00"/>
              </a:solidFill>
            </a:endParaRPr>
          </a:p>
        </p:txBody>
      </p:sp>
      <p:pic>
        <p:nvPicPr>
          <p:cNvPr id="158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6" y="3357564"/>
            <a:ext cx="739775" cy="2814637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7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1" y="4941888"/>
            <a:ext cx="352901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7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3860800"/>
            <a:ext cx="165735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7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3716339"/>
            <a:ext cx="1460500" cy="2592387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724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993300"/>
                </a:solidFill>
              </a:rPr>
              <a:t>b</a:t>
            </a:r>
            <a:r>
              <a:rPr lang="fa-IR" altLang="en-US" sz="2800" b="1" i="1">
                <a:cs typeface="B Lotus" panose="00000400000000000000" pitchFamily="2" charset="-78"/>
              </a:rPr>
              <a:t>)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آسانسوری با شتاب </a:t>
            </a:r>
            <a:r>
              <a:rPr lang="en-US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a=3.2m/s2 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که جهت حرکت آن به سمت بالاست ( یعنی آسانسور دارای حرکت تند شونده به سمت بالا یا حرکت کند شونده به سمت پایین )  د رحرکت است.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حل: </a:t>
            </a:r>
            <a:r>
              <a:rPr lang="fa-IR" altLang="en-US" sz="2400" b="1">
                <a:cs typeface="B Lotus" panose="00000400000000000000" pitchFamily="2" charset="-78"/>
              </a:rPr>
              <a:t>محیط اطراف شخص تنها ترازو زمین است پس دو نیروی </a:t>
            </a:r>
            <a:r>
              <a:rPr lang="en-US" altLang="en-US" sz="1800" b="1">
                <a:cs typeface="B Lotus" panose="00000400000000000000" pitchFamily="2" charset="-78"/>
              </a:rPr>
              <a:t>N</a:t>
            </a:r>
            <a:r>
              <a:rPr lang="fa-IR" altLang="en-US" sz="2400" b="1">
                <a:cs typeface="B Lotus" panose="00000400000000000000" pitchFamily="2" charset="-78"/>
              </a:rPr>
              <a:t> و </a:t>
            </a:r>
            <a:r>
              <a:rPr lang="en-US" altLang="en-US" sz="1800" b="1">
                <a:cs typeface="B Lotus" panose="00000400000000000000" pitchFamily="2" charset="-78"/>
              </a:rPr>
              <a:t>mg</a:t>
            </a:r>
            <a:r>
              <a:rPr lang="fa-IR" altLang="en-US" sz="2400" b="1">
                <a:cs typeface="B Lotus" panose="00000400000000000000" pitchFamily="2" charset="-78"/>
              </a:rPr>
              <a:t> بر شخص وارد می شود و همان وزن ظاهری است.</a:t>
            </a:r>
            <a:r>
              <a:rPr lang="fa-IR" altLang="en-US" sz="2800"/>
              <a:t> </a:t>
            </a:r>
            <a:r>
              <a:rPr lang="fa-IR" altLang="en-US" sz="2800" b="1" i="1">
                <a:cs typeface="B Lotus" panose="00000400000000000000" pitchFamily="2" charset="-78"/>
              </a:rPr>
              <a:t> </a:t>
            </a:r>
            <a:r>
              <a:rPr lang="fa-IR" altLang="en-US" sz="2400" i="1">
                <a:solidFill>
                  <a:srgbClr val="00FF00"/>
                </a:solidFill>
              </a:rPr>
              <a:t> </a:t>
            </a:r>
            <a:endParaRPr lang="en-US" altLang="en-US" sz="2400" i="1">
              <a:solidFill>
                <a:srgbClr val="00FF00"/>
              </a:solidFill>
            </a:endParaRPr>
          </a:p>
        </p:txBody>
      </p:sp>
      <p:pic>
        <p:nvPicPr>
          <p:cNvPr id="159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4005264"/>
            <a:ext cx="69215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4149725"/>
            <a:ext cx="165735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7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438" y="5229226"/>
            <a:ext cx="46085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114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7772400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i="1">
                <a:cs typeface="B Lotus" panose="00000400000000000000" pitchFamily="2" charset="-78"/>
              </a:rPr>
              <a:t>c</a:t>
            </a:r>
            <a:r>
              <a:rPr lang="fa-IR" altLang="en-US" sz="2400" b="1" i="1">
                <a:cs typeface="B Lotus" panose="00000400000000000000" pitchFamily="2" charset="-78"/>
              </a:rPr>
              <a:t>) 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آسانسور با شتاب </a:t>
            </a:r>
            <a:r>
              <a:rPr lang="en-US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a=3.2m/s2</a:t>
            </a: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 که جهت آن به سمت پایین است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 ( یعنی آسانسور دارای حرکت تند شونده به سمت پایین و حرکت کند شونده به سمت بالا است ) در حرکت است.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 i="1">
                <a:solidFill>
                  <a:srgbClr val="00FF00"/>
                </a:solidFill>
                <a:cs typeface="B Lotus" panose="00000400000000000000" pitchFamily="2" charset="-78"/>
              </a:rPr>
              <a:t>  </a:t>
            </a:r>
            <a:r>
              <a:rPr lang="fa-IR" altLang="en-US" sz="2800" b="1" i="1">
                <a:solidFill>
                  <a:srgbClr val="993300"/>
                </a:solidFill>
                <a:cs typeface="B Lotus" panose="00000400000000000000" pitchFamily="2" charset="-78"/>
              </a:rPr>
              <a:t>حل:</a:t>
            </a:r>
            <a:r>
              <a:rPr lang="fa-IR" altLang="en-US" sz="2400" b="1" i="1">
                <a:cs typeface="B Lotus" panose="00000400000000000000" pitchFamily="2" charset="-78"/>
              </a:rPr>
              <a:t> </a:t>
            </a:r>
            <a:r>
              <a:rPr lang="fa-IR" altLang="en-US" sz="2400" i="1">
                <a:solidFill>
                  <a:srgbClr val="00FF00"/>
                </a:solidFill>
                <a:cs typeface="B Lotus" panose="00000400000000000000" pitchFamily="2" charset="-78"/>
              </a:rPr>
              <a:t> </a:t>
            </a:r>
            <a:endParaRPr lang="en-US" altLang="en-US" sz="2400" i="1">
              <a:solidFill>
                <a:srgbClr val="00FF00"/>
              </a:solidFill>
              <a:cs typeface="B Lotus" panose="00000400000000000000" pitchFamily="2" charset="-78"/>
            </a:endParaRPr>
          </a:p>
        </p:txBody>
      </p:sp>
      <p:pic>
        <p:nvPicPr>
          <p:cNvPr id="160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2997200"/>
            <a:ext cx="823912" cy="3455988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7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3" y="5013325"/>
            <a:ext cx="4464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7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4005264"/>
            <a:ext cx="16573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06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017713"/>
            <a:ext cx="8485234" cy="4114800"/>
          </a:xfrm>
        </p:spPr>
        <p:txBody>
          <a:bodyPr/>
          <a:lstStyle/>
          <a:p>
            <a:pPr eaLnBrk="1" hangingPunct="1"/>
            <a:r>
              <a:rPr lang="fa-IR" altLang="en-US" sz="2800" b="1">
                <a:solidFill>
                  <a:srgbClr val="993300"/>
                </a:solidFill>
                <a:cs typeface="B Lotus" panose="00000400000000000000" pitchFamily="2" charset="-78"/>
              </a:rPr>
              <a:t>نیرو ی اصطکاک </a:t>
            </a:r>
            <a:r>
              <a:rPr lang="fa-IR" altLang="en-US" sz="2000" b="1">
                <a:solidFill>
                  <a:srgbClr val="993300"/>
                </a:solidFill>
                <a:cs typeface="B Lotus" panose="00000400000000000000" pitchFamily="2" charset="-78"/>
              </a:rPr>
              <a:t>(</a:t>
            </a:r>
            <a:r>
              <a:rPr lang="en-US" altLang="en-US" sz="2000" b="1" dirty="0">
                <a:solidFill>
                  <a:srgbClr val="993300"/>
                </a:solidFill>
                <a:cs typeface="B Lotus" panose="00000400000000000000" pitchFamily="2" charset="-78"/>
              </a:rPr>
              <a:t>f</a:t>
            </a:r>
            <a:r>
              <a:rPr lang="fa-IR" altLang="en-US" sz="2000" b="1" dirty="0">
                <a:solidFill>
                  <a:srgbClr val="993300"/>
                </a:solidFill>
                <a:cs typeface="B Lotus" panose="00000400000000000000" pitchFamily="2" charset="-78"/>
              </a:rPr>
              <a:t> )</a:t>
            </a:r>
            <a:r>
              <a:rPr lang="fa-IR" altLang="en-US" sz="2800" b="1" dirty="0">
                <a:solidFill>
                  <a:srgbClr val="993300"/>
                </a:solidFill>
                <a:cs typeface="B Lotus" panose="00000400000000000000" pitchFamily="2" charset="-78"/>
              </a:rPr>
              <a:t>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 dirty="0">
                <a:cs typeface="B Lotus" panose="00000400000000000000" pitchFamily="2" charset="-78"/>
              </a:rPr>
              <a:t>     </a:t>
            </a:r>
            <a:r>
              <a:rPr lang="fa-IR" altLang="en-US" sz="2400" b="1" dirty="0">
                <a:cs typeface="B Lotus" panose="00000400000000000000" pitchFamily="2" charset="-78"/>
              </a:rPr>
              <a:t>وقتی جسمی روی یک سطح می لغزد </a:t>
            </a:r>
            <a:r>
              <a:rPr lang="fa-IR" altLang="en-US" sz="2400" b="1" dirty="0">
                <a:solidFill>
                  <a:srgbClr val="00FF00"/>
                </a:solidFill>
                <a:cs typeface="B Lotus" panose="00000400000000000000" pitchFamily="2" charset="-78"/>
              </a:rPr>
              <a:t>نیروی از طرف ( موازی سطح) در خلاف جهت حرکت احتمال جسم برجسم وارد می شود</a:t>
            </a:r>
            <a:r>
              <a:rPr lang="fa-IR" altLang="en-US" sz="2400" b="1" dirty="0">
                <a:cs typeface="B Lotus" panose="00000400000000000000" pitchFamily="2" charset="-78"/>
              </a:rPr>
              <a:t> که آن را نیروی اصطکاک گوئیم.</a:t>
            </a:r>
            <a:r>
              <a:rPr lang="fa-IR" altLang="en-US" sz="2400" dirty="0"/>
              <a:t> </a:t>
            </a:r>
          </a:p>
          <a:p>
            <a:pPr eaLnBrk="1" hangingPunct="1"/>
            <a:endParaRPr lang="en-US" altLang="en-US" sz="2400" dirty="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4005263"/>
            <a:ext cx="4248150" cy="2070100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737918" y="543538"/>
            <a:ext cx="2497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altLang="en-US" sz="3200" b="1" dirty="0">
                <a:solidFill>
                  <a:srgbClr val="333399"/>
                </a:solidFill>
                <a:ea typeface="+mj-ea"/>
                <a:cs typeface="B Titr"/>
              </a:rPr>
              <a:t>معرفی چند نیرو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162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214314"/>
            <a:ext cx="7793038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600" b="1" dirty="0" smtClean="0"/>
              <a:t>معرفی </a:t>
            </a:r>
            <a:r>
              <a:rPr lang="fa-IR" altLang="en-US" sz="3600" b="1" dirty="0"/>
              <a:t>چند نیرو</a:t>
            </a:r>
            <a:endParaRPr lang="en-US" altLang="en-US" sz="3600" b="1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0" y="1916113"/>
            <a:ext cx="9064104" cy="4114800"/>
          </a:xfrm>
        </p:spPr>
        <p:txBody>
          <a:bodyPr/>
          <a:lstStyle/>
          <a:p>
            <a:pPr eaLnBrk="1" hangingPunct="1"/>
            <a:r>
              <a:rPr lang="fa-IR" altLang="en-US" sz="2800" b="1" dirty="0">
                <a:solidFill>
                  <a:srgbClr val="993300"/>
                </a:solidFill>
                <a:cs typeface="B Lotus" panose="00000400000000000000" pitchFamily="2" charset="-78"/>
              </a:rPr>
              <a:t>نیروی کشش ریسمان (</a:t>
            </a:r>
            <a:r>
              <a:rPr lang="en-US" altLang="en-US" sz="2800" b="1" dirty="0">
                <a:solidFill>
                  <a:srgbClr val="993300"/>
                </a:solidFill>
                <a:cs typeface="B Lotus" panose="00000400000000000000" pitchFamily="2" charset="-78"/>
              </a:rPr>
              <a:t>T</a:t>
            </a:r>
            <a:r>
              <a:rPr lang="fa-IR" altLang="en-US" sz="2800" b="1" dirty="0">
                <a:solidFill>
                  <a:srgbClr val="993300"/>
                </a:solidFill>
                <a:cs typeface="B Lotus" panose="00000400000000000000" pitchFamily="2" charset="-78"/>
              </a:rPr>
              <a:t> )</a:t>
            </a:r>
            <a:r>
              <a:rPr lang="fa-IR" altLang="en-US" b="1" dirty="0" smtClean="0">
                <a:solidFill>
                  <a:srgbClr val="993300"/>
                </a:solidFill>
                <a:cs typeface="B Lotus" panose="00000400000000000000" pitchFamily="2" charset="-78"/>
              </a:rPr>
              <a:t>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800" b="1" dirty="0">
                <a:cs typeface="B Lotus" panose="00000400000000000000" pitchFamily="2" charset="-78"/>
              </a:rPr>
              <a:t>   </a:t>
            </a:r>
            <a:r>
              <a:rPr lang="fa-IR" altLang="en-US" sz="2400" b="1" dirty="0">
                <a:cs typeface="B Lotus" panose="00000400000000000000" pitchFamily="2" charset="-78"/>
              </a:rPr>
              <a:t>نیروی است که از </a:t>
            </a:r>
            <a:r>
              <a:rPr lang="fa-IR" altLang="en-US" sz="2400" b="1" dirty="0">
                <a:solidFill>
                  <a:srgbClr val="00FF00"/>
                </a:solidFill>
                <a:cs typeface="B Lotus" panose="00000400000000000000" pitchFamily="2" charset="-78"/>
              </a:rPr>
              <a:t>طرف طنابی</a:t>
            </a:r>
            <a:r>
              <a:rPr lang="fa-IR" altLang="en-US" sz="2400" b="1" dirty="0">
                <a:cs typeface="B Lotus" panose="00000400000000000000" pitchFamily="2" charset="-78"/>
              </a:rPr>
              <a:t> که جسم  را می کشد د ر نقطه اتصال</a:t>
            </a:r>
            <a:r>
              <a:rPr lang="fa-IR" altLang="en-US" sz="2400" b="1" dirty="0">
                <a:solidFill>
                  <a:srgbClr val="00FF00"/>
                </a:solidFill>
                <a:cs typeface="B Lotus" panose="00000400000000000000" pitchFamily="2" charset="-78"/>
              </a:rPr>
              <a:t> طناب به جسم</a:t>
            </a:r>
            <a:r>
              <a:rPr lang="fa-IR" altLang="en-US" sz="2400" b="1" dirty="0">
                <a:cs typeface="B Lotus" panose="00000400000000000000" pitchFamily="2" charset="-78"/>
              </a:rPr>
              <a:t>، بر جسم وارد می شود و در </a:t>
            </a:r>
            <a:r>
              <a:rPr lang="fa-IR" altLang="en-US" sz="2400" b="1" dirty="0">
                <a:solidFill>
                  <a:srgbClr val="00FF00"/>
                </a:solidFill>
                <a:cs typeface="B Lotus" panose="00000400000000000000" pitchFamily="2" charset="-78"/>
              </a:rPr>
              <a:t>امتداد طناب</a:t>
            </a:r>
            <a:r>
              <a:rPr lang="fa-IR" altLang="en-US" sz="2400" b="1" dirty="0">
                <a:cs typeface="B Lotus" panose="00000400000000000000" pitchFamily="2" charset="-78"/>
              </a:rPr>
              <a:t> است</a:t>
            </a:r>
            <a:r>
              <a:rPr lang="fa-IR" altLang="en-US" sz="2800" b="1" dirty="0">
                <a:cs typeface="B Lotus" panose="00000400000000000000" pitchFamily="2" charset="-78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>
              <a:cs typeface="B Lotus" panose="00000400000000000000" pitchFamily="2" charset="-78"/>
            </a:endParaRPr>
          </a:p>
        </p:txBody>
      </p:sp>
      <p:pic>
        <p:nvPicPr>
          <p:cNvPr id="1218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3581401"/>
            <a:ext cx="4319588" cy="2849563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0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15889"/>
            <a:ext cx="7793038" cy="771215"/>
          </a:xfrm>
        </p:spPr>
        <p:txBody>
          <a:bodyPr anchor="t"/>
          <a:lstStyle/>
          <a:p>
            <a:pPr algn="ctr" eaLnBrk="1" hangingPunct="1"/>
            <a:r>
              <a:rPr lang="fa-IR" altLang="en-US" sz="3200" b="1" dirty="0" smtClean="0"/>
              <a:t>قانون </a:t>
            </a:r>
            <a:r>
              <a:rPr lang="fa-IR" altLang="en-US" sz="3200" b="1" dirty="0">
                <a:solidFill>
                  <a:srgbClr val="FF0000"/>
                </a:solidFill>
              </a:rPr>
              <a:t>اول</a:t>
            </a:r>
            <a:r>
              <a:rPr lang="fa-IR" altLang="en-US" sz="3200" b="1" dirty="0"/>
              <a:t> نیوتن</a:t>
            </a:r>
            <a:endParaRPr lang="en-US" altLang="en-US" sz="3200" b="1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63305" y="1224934"/>
            <a:ext cx="8832826" cy="4114800"/>
          </a:xfrm>
        </p:spPr>
        <p:txBody>
          <a:bodyPr/>
          <a:lstStyle/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r>
              <a:rPr lang="fa-IR" altLang="en-US" sz="2400" b="1" dirty="0" smtClean="0">
                <a:cs typeface="B Lotus" panose="00000400000000000000" pitchFamily="2" charset="-78"/>
              </a:rPr>
              <a:t>قانون </a:t>
            </a:r>
            <a:r>
              <a:rPr lang="fa-IR" altLang="en-US" sz="2400" b="1" dirty="0">
                <a:solidFill>
                  <a:srgbClr val="FF0000"/>
                </a:solidFill>
                <a:cs typeface="B Lotus" panose="00000400000000000000" pitchFamily="2" charset="-78"/>
              </a:rPr>
              <a:t>اول</a:t>
            </a:r>
            <a:r>
              <a:rPr lang="fa-IR" altLang="en-US" sz="2400" b="1" dirty="0">
                <a:cs typeface="B Lotus" panose="00000400000000000000" pitchFamily="2" charset="-78"/>
              </a:rPr>
              <a:t> نیوتن:</a:t>
            </a:r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fa-IR" altLang="en-US" sz="2400" b="1" dirty="0">
                <a:cs typeface="B Lotus" panose="00000400000000000000" pitchFamily="2" charset="-78"/>
              </a:rPr>
              <a:t>    </a:t>
            </a:r>
            <a:r>
              <a:rPr lang="fa-IR" altLang="en-US" sz="2400" b="1" dirty="0" smtClean="0">
                <a:solidFill>
                  <a:srgbClr val="00FF00"/>
                </a:solidFill>
                <a:cs typeface="B Lotus" panose="00000400000000000000" pitchFamily="2" charset="-78"/>
              </a:rPr>
              <a:t>     </a:t>
            </a:r>
            <a:endParaRPr lang="fa-IR" altLang="en-US" sz="2400" b="1" dirty="0">
              <a:solidFill>
                <a:srgbClr val="00FF00"/>
              </a:solidFill>
              <a:cs typeface="B Lotus" panose="00000400000000000000" pitchFamily="2" charset="-78"/>
            </a:endParaRPr>
          </a:p>
          <a:p>
            <a:pPr eaLnBrk="1" hangingPunct="1">
              <a:buClr>
                <a:schemeClr val="hlink"/>
              </a:buClr>
              <a:buSzTx/>
              <a:buFont typeface="Wingdings" panose="05000000000000000000" pitchFamily="2" charset="2"/>
              <a:buChar char="×"/>
            </a:pPr>
            <a:endParaRPr lang="en-US" altLang="en-US" sz="2400" b="1" dirty="0">
              <a:solidFill>
                <a:srgbClr val="00FF00"/>
              </a:solidFill>
              <a:cs typeface="B Lotus" panose="00000400000000000000" pitchFamily="2" charset="-78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24084" y="1915970"/>
            <a:ext cx="9826388" cy="4607660"/>
            <a:chOff x="5723956" y="2994048"/>
            <a:chExt cx="5972175" cy="27527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23956" y="2994048"/>
              <a:ext cx="5972175" cy="256222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52681" y="5556273"/>
              <a:ext cx="4743450" cy="190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1997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4585" y="214315"/>
            <a:ext cx="10390716" cy="760412"/>
          </a:xfrm>
        </p:spPr>
        <p:txBody>
          <a:bodyPr anchor="t"/>
          <a:lstStyle/>
          <a:p>
            <a:pPr algn="ctr" eaLnBrk="1" hangingPunct="1"/>
            <a:r>
              <a:rPr lang="fa-IR" altLang="en-US" sz="3200" dirty="0" smtClean="0"/>
              <a:t>قانون </a:t>
            </a:r>
            <a:r>
              <a:rPr lang="fa-IR" altLang="en-US" sz="3200" dirty="0">
                <a:solidFill>
                  <a:srgbClr val="FF0000"/>
                </a:solidFill>
              </a:rPr>
              <a:t>دوم</a:t>
            </a:r>
            <a:r>
              <a:rPr lang="fa-IR" altLang="en-US" sz="3200" dirty="0"/>
              <a:t> نیوتن</a:t>
            </a:r>
            <a:endParaRPr lang="en-US" altLang="en-US" sz="3200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2073" y="1216025"/>
            <a:ext cx="10631606" cy="4625217"/>
          </a:xfrm>
        </p:spPr>
        <p:txBody>
          <a:bodyPr/>
          <a:lstStyle/>
          <a:p>
            <a:pPr marL="609600" indent="-609600"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r>
              <a:rPr lang="fa-IR" altLang="en-US" dirty="0">
                <a:solidFill>
                  <a:srgbClr val="993300"/>
                </a:solidFill>
                <a:cs typeface="B Lotus" panose="00000400000000000000" pitchFamily="2" charset="-78"/>
              </a:rPr>
              <a:t>قانون دوم نیوتن</a:t>
            </a:r>
            <a:r>
              <a:rPr lang="fa-IR" altLang="en-US" sz="2800" dirty="0">
                <a:cs typeface="B Lotus" panose="00000400000000000000" pitchFamily="2" charset="-78"/>
              </a:rPr>
              <a:t>:</a:t>
            </a:r>
          </a:p>
          <a:p>
            <a:pPr marL="609600" indent="-609600" eaLnBrk="1" hangingPunct="1">
              <a:buClr>
                <a:srgbClr val="CC00CC"/>
              </a:buClr>
              <a:buSzTx/>
              <a:buNone/>
            </a:pPr>
            <a:r>
              <a:rPr lang="fa-IR" altLang="en-US" sz="2800" dirty="0">
                <a:cs typeface="B Lotus" panose="00000400000000000000" pitchFamily="2" charset="-78"/>
              </a:rPr>
              <a:t>     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اگر </a:t>
            </a:r>
            <a:r>
              <a:rPr lang="fa-IR" altLang="en-US" sz="2800" dirty="0">
                <a:solidFill>
                  <a:srgbClr val="FF0000"/>
                </a:solidFill>
                <a:cs typeface="B Lotus" panose="00000400000000000000" pitchFamily="2" charset="-78"/>
              </a:rPr>
              <a:t>برایند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 نیروهای </a:t>
            </a:r>
            <a:r>
              <a:rPr lang="fa-IR" altLang="en-US" sz="2800" dirty="0">
                <a:solidFill>
                  <a:srgbClr val="FF0000"/>
                </a:solidFill>
                <a:cs typeface="B Lotus" panose="00000400000000000000" pitchFamily="2" charset="-78"/>
              </a:rPr>
              <a:t>وارد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 بر جسمی به جرم </a:t>
            </a:r>
            <a:r>
              <a:rPr lang="en-US" altLang="en-US" sz="2400" dirty="0">
                <a:solidFill>
                  <a:srgbClr val="FF0000"/>
                </a:solidFill>
                <a:cs typeface="B Lotus" panose="00000400000000000000" pitchFamily="2" charset="-78"/>
              </a:rPr>
              <a:t>m</a:t>
            </a:r>
            <a:r>
              <a:rPr lang="fa-IR" altLang="en-US" sz="2400" dirty="0">
                <a:solidFill>
                  <a:srgbClr val="FF0000"/>
                </a:solidFill>
                <a:cs typeface="B Lotus" panose="00000400000000000000" pitchFamily="2" charset="-78"/>
              </a:rPr>
              <a:t> 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 برابر </a:t>
            </a:r>
            <a:r>
              <a:rPr lang="en-US" altLang="en-US" sz="2400" dirty="0">
                <a:solidFill>
                  <a:srgbClr val="FF0000"/>
                </a:solidFill>
                <a:latin typeface="Century Schoolbook" pitchFamily="18" charset="0"/>
                <a:cs typeface="B Lotus" panose="00000400000000000000" pitchFamily="2" charset="-78"/>
              </a:rPr>
              <a:t>∑</a:t>
            </a:r>
            <a:r>
              <a:rPr lang="en-US" altLang="en-US" sz="2400" b="1" dirty="0">
                <a:solidFill>
                  <a:srgbClr val="FF0000"/>
                </a:solidFill>
                <a:latin typeface="Century Schoolbook" pitchFamily="18" charset="0"/>
                <a:cs typeface="B Lotus" panose="00000400000000000000" pitchFamily="2" charset="-78"/>
              </a:rPr>
              <a:t>F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 باشد جسم تحت تاثیر این برایند شتاب </a:t>
            </a:r>
            <a:r>
              <a:rPr lang="en-US" altLang="en-US" sz="2400" b="1" dirty="0">
                <a:solidFill>
                  <a:srgbClr val="FF0000"/>
                </a:solidFill>
                <a:cs typeface="B Lotus" panose="00000400000000000000" pitchFamily="2" charset="-78"/>
              </a:rPr>
              <a:t>a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 در جهت  برایند نیروها می گیرد که اندازه شتاب با جرم جسم نسبت عکس و با نیرو نسبت مستقیم دارد</a:t>
            </a:r>
          </a:p>
          <a:p>
            <a:pPr marL="609600" indent="-609600" eaLnBrk="1" hangingPunct="1">
              <a:buClr>
                <a:srgbClr val="CC00CC"/>
              </a:buClr>
              <a:buSzTx/>
              <a:buNone/>
            </a:pPr>
            <a:endParaRPr lang="fa-IR" altLang="en-US" sz="2800" dirty="0">
              <a:solidFill>
                <a:srgbClr val="00FF00"/>
              </a:solidFill>
              <a:cs typeface="B Lotus" panose="00000400000000000000" pitchFamily="2" charset="-78"/>
            </a:endParaRPr>
          </a:p>
          <a:p>
            <a:pPr marL="609600" indent="-609600"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r>
              <a:rPr lang="fa-IR" altLang="en-US" sz="2800" dirty="0">
                <a:cs typeface="B Lotus" panose="00000400000000000000" pitchFamily="2" charset="-78"/>
              </a:rPr>
              <a:t>معادلات </a:t>
            </a:r>
            <a:r>
              <a:rPr lang="fa-IR" altLang="en-US" sz="2800" dirty="0">
                <a:solidFill>
                  <a:srgbClr val="FF0000"/>
                </a:solidFill>
                <a:cs typeface="B Lotus" panose="00000400000000000000" pitchFamily="2" charset="-78"/>
              </a:rPr>
              <a:t>مولفه ای</a:t>
            </a:r>
            <a:r>
              <a:rPr lang="fa-IR" altLang="en-US" sz="2800" dirty="0">
                <a:cs typeface="B Lotus" panose="00000400000000000000" pitchFamily="2" charset="-78"/>
              </a:rPr>
              <a:t> و اسکالر قانون دوم نیوتن: </a:t>
            </a:r>
          </a:p>
          <a:p>
            <a:pPr marL="609600" indent="-609600"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endParaRPr lang="fa-IR" altLang="en-US" sz="2800" dirty="0">
              <a:solidFill>
                <a:srgbClr val="FF0000"/>
              </a:solidFill>
              <a:cs typeface="B Lotus" panose="00000400000000000000" pitchFamily="2" charset="-78"/>
            </a:endParaRPr>
          </a:p>
        </p:txBody>
      </p:sp>
      <p:pic>
        <p:nvPicPr>
          <p:cNvPr id="123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923" y="3528633"/>
            <a:ext cx="1296987" cy="427038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923" y="5116845"/>
            <a:ext cx="5327650" cy="450850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935" y="2875199"/>
            <a:ext cx="27813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2682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fa-IR" altLang="en-US" sz="3200" dirty="0" smtClean="0"/>
              <a:t>قانون </a:t>
            </a:r>
            <a:r>
              <a:rPr lang="fa-IR" altLang="en-US" sz="3200" dirty="0">
                <a:solidFill>
                  <a:srgbClr val="FF0000"/>
                </a:solidFill>
              </a:rPr>
              <a:t>سوم</a:t>
            </a:r>
            <a:r>
              <a:rPr lang="fa-IR" altLang="en-US" sz="3200" dirty="0"/>
              <a:t> نیوتن</a:t>
            </a:r>
            <a:endParaRPr lang="en-US" altLang="en-US" sz="3200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r>
              <a:rPr lang="fa-IR" altLang="en-US" sz="2400" dirty="0">
                <a:cs typeface="B Lotus" panose="00000400000000000000" pitchFamily="2" charset="-78"/>
              </a:rPr>
              <a:t>قانون </a:t>
            </a:r>
            <a:r>
              <a:rPr lang="fa-IR" altLang="en-US" sz="2400" dirty="0">
                <a:solidFill>
                  <a:srgbClr val="FF0000"/>
                </a:solidFill>
                <a:cs typeface="B Lotus" panose="00000400000000000000" pitchFamily="2" charset="-78"/>
              </a:rPr>
              <a:t>سوم</a:t>
            </a:r>
            <a:r>
              <a:rPr lang="fa-IR" altLang="en-US" sz="2400" dirty="0">
                <a:cs typeface="B Lotus" panose="00000400000000000000" pitchFamily="2" charset="-78"/>
              </a:rPr>
              <a:t> نیوتن:</a:t>
            </a:r>
          </a:p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None/>
            </a:pPr>
            <a:r>
              <a:rPr lang="fa-IR" altLang="en-US" sz="2400" dirty="0">
                <a:cs typeface="B Lotus" panose="00000400000000000000" pitchFamily="2" charset="-78"/>
              </a:rPr>
              <a:t>    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کنشهای متقابل دو جسم بر هم همواره </a:t>
            </a:r>
            <a:r>
              <a:rPr lang="fa-IR" altLang="en-US" sz="2800" dirty="0">
                <a:solidFill>
                  <a:srgbClr val="FF0000"/>
                </a:solidFill>
                <a:cs typeface="B Lotus" panose="00000400000000000000" pitchFamily="2" charset="-78"/>
              </a:rPr>
              <a:t>مساوی در خلاف</a:t>
            </a:r>
            <a:r>
              <a:rPr lang="fa-IR" altLang="en-US" sz="2800" dirty="0">
                <a:solidFill>
                  <a:srgbClr val="00FF00"/>
                </a:solidFill>
                <a:cs typeface="B Lotus" panose="00000400000000000000" pitchFamily="2" charset="-78"/>
              </a:rPr>
              <a:t> جهت یکدیگرند</a:t>
            </a:r>
            <a:r>
              <a:rPr lang="fa-IR" altLang="en-US" sz="2400" dirty="0">
                <a:solidFill>
                  <a:srgbClr val="00FF00"/>
                </a:solidFill>
                <a:cs typeface="B Lotus" panose="00000400000000000000" pitchFamily="2" charset="-78"/>
              </a:rPr>
              <a:t>.</a:t>
            </a:r>
          </a:p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None/>
            </a:pPr>
            <a:endParaRPr lang="fa-IR" altLang="en-US" sz="2400" dirty="0">
              <a:solidFill>
                <a:srgbClr val="00FF00"/>
              </a:solidFill>
              <a:cs typeface="B Lotus" panose="00000400000000000000" pitchFamily="2" charset="-78"/>
            </a:endParaRPr>
          </a:p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None/>
            </a:pPr>
            <a:endParaRPr lang="fa-IR" altLang="en-US" sz="2400" dirty="0">
              <a:solidFill>
                <a:srgbClr val="00FF00"/>
              </a:solidFill>
              <a:cs typeface="B Lotus" panose="00000400000000000000" pitchFamily="2" charset="-78"/>
            </a:endParaRPr>
          </a:p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None/>
            </a:pPr>
            <a:endParaRPr lang="fa-IR" altLang="en-US" sz="2400" dirty="0">
              <a:solidFill>
                <a:srgbClr val="00FF00"/>
              </a:solidFill>
              <a:cs typeface="B Lotus" panose="00000400000000000000" pitchFamily="2" charset="-78"/>
            </a:endParaRPr>
          </a:p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None/>
            </a:pPr>
            <a:endParaRPr lang="fa-IR" altLang="en-US" sz="2400" dirty="0">
              <a:solidFill>
                <a:srgbClr val="00FF00"/>
              </a:solidFill>
              <a:cs typeface="B Lotus" panose="00000400000000000000" pitchFamily="2" charset="-78"/>
            </a:endParaRPr>
          </a:p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endParaRPr lang="en-US" altLang="en-US" sz="2400" dirty="0">
              <a:cs typeface="B Lotus" panose="00000400000000000000" pitchFamily="2" charset="-78"/>
            </a:endParaRPr>
          </a:p>
        </p:txBody>
      </p:sp>
      <p:pic>
        <p:nvPicPr>
          <p:cNvPr id="12493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3700463"/>
            <a:ext cx="1944687" cy="520700"/>
          </a:xfrm>
          <a:prstGeom prst="rect">
            <a:avLst/>
          </a:prstGeom>
          <a:noFill/>
          <a:ln w="95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93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051" y="3354389"/>
            <a:ext cx="4471774" cy="165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117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214314"/>
            <a:ext cx="7793037" cy="1462087"/>
          </a:xfrm>
        </p:spPr>
        <p:txBody>
          <a:bodyPr anchor="ctr"/>
          <a:lstStyle/>
          <a:p>
            <a:pPr algn="ctr" eaLnBrk="1" hangingPunct="1"/>
            <a:r>
              <a:rPr lang="fa-IR" altLang="en-US" sz="3200" dirty="0" smtClean="0"/>
              <a:t>دستگاه </a:t>
            </a:r>
            <a:r>
              <a:rPr lang="fa-IR" altLang="en-US" sz="3200" dirty="0"/>
              <a:t>یکاهای مکانیکی</a:t>
            </a:r>
            <a:endParaRPr lang="en-US" altLang="en-US" sz="3200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2017713"/>
            <a:ext cx="7772400" cy="4114800"/>
          </a:xfrm>
        </p:spPr>
        <p:txBody>
          <a:bodyPr/>
          <a:lstStyle/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r>
              <a:rPr lang="fa-IR" altLang="en-US" smtClean="0">
                <a:solidFill>
                  <a:srgbClr val="FF0000"/>
                </a:solidFill>
                <a:cs typeface="B Lotus" panose="00000400000000000000" pitchFamily="2" charset="-78"/>
              </a:rPr>
              <a:t>واحدهای</a:t>
            </a:r>
            <a:r>
              <a:rPr lang="fa-IR" altLang="en-US" smtClean="0">
                <a:cs typeface="B Lotus" panose="00000400000000000000" pitchFamily="2" charset="-78"/>
              </a:rPr>
              <a:t> کمیتها در </a:t>
            </a:r>
            <a:r>
              <a:rPr lang="fa-IR" altLang="en-US" smtClean="0">
                <a:solidFill>
                  <a:schemeClr val="hlink"/>
                </a:solidFill>
                <a:cs typeface="B Lotus" panose="00000400000000000000" pitchFamily="2" charset="-78"/>
              </a:rPr>
              <a:t>قانون دوم نیوتن</a:t>
            </a:r>
            <a:r>
              <a:rPr lang="fa-IR" altLang="en-US" smtClean="0">
                <a:cs typeface="B Lotus" panose="00000400000000000000" pitchFamily="2" charset="-78"/>
              </a:rPr>
              <a:t>:</a:t>
            </a:r>
            <a:endParaRPr lang="en-US" altLang="en-US" smtClean="0">
              <a:cs typeface="B Lotus" panose="00000400000000000000" pitchFamily="2" charset="-78"/>
            </a:endParaRPr>
          </a:p>
          <a:p>
            <a:pPr eaLnBrk="1" hangingPunct="1">
              <a:buClr>
                <a:srgbClr val="CC00CC"/>
              </a:buClr>
              <a:buSzTx/>
              <a:buFont typeface="Wingdings" panose="05000000000000000000" pitchFamily="2" charset="2"/>
              <a:buChar char="×"/>
            </a:pPr>
            <a:endParaRPr lang="fa-IR" altLang="en-US" sz="2400" b="1">
              <a:cs typeface="B Lotus" panose="00000400000000000000" pitchFamily="2" charset="-78"/>
            </a:endParaRPr>
          </a:p>
          <a:p>
            <a:pPr eaLnBrk="1" hangingPunct="1"/>
            <a:endParaRPr lang="fa-IR" altLang="en-US" sz="2400" b="1">
              <a:cs typeface="B Lotus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a-IR" altLang="en-US" sz="2400" b="1">
                <a:solidFill>
                  <a:srgbClr val="993300"/>
                </a:solidFill>
                <a:cs typeface="B Lotus" panose="00000400000000000000" pitchFamily="2" charset="-78"/>
              </a:rPr>
              <a:t>    </a:t>
            </a:r>
          </a:p>
        </p:txBody>
      </p:sp>
      <p:pic>
        <p:nvPicPr>
          <p:cNvPr id="132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3429000"/>
            <a:ext cx="6624638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303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B Titr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1091</Words>
  <Application>Microsoft Office PowerPoint</Application>
  <PresentationFormat>Widescreen</PresentationFormat>
  <Paragraphs>96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B Lotus</vt:lpstr>
      <vt:lpstr>B Mitra</vt:lpstr>
      <vt:lpstr>B Titr</vt:lpstr>
      <vt:lpstr>Calibri</vt:lpstr>
      <vt:lpstr>Calibri Light</vt:lpstr>
      <vt:lpstr>Century Schoolbook</vt:lpstr>
      <vt:lpstr>Tahoma</vt:lpstr>
      <vt:lpstr>Wingdings</vt:lpstr>
      <vt:lpstr>Office Theme</vt:lpstr>
      <vt:lpstr>Blends</vt:lpstr>
      <vt:lpstr>دینامیک</vt:lpstr>
      <vt:lpstr>معرفی چند نیرو</vt:lpstr>
      <vt:lpstr>معرفی چند نیرو</vt:lpstr>
      <vt:lpstr>PowerPoint Presentation</vt:lpstr>
      <vt:lpstr>معرفی چند نیرو</vt:lpstr>
      <vt:lpstr>قانون اول نیوتن</vt:lpstr>
      <vt:lpstr>قانون دوم نیوتن</vt:lpstr>
      <vt:lpstr>قانون سوم نیوتن</vt:lpstr>
      <vt:lpstr>دستگاه یکاهای مکانیکی</vt:lpstr>
      <vt:lpstr>بعضی کاربردهای قوانین نیوتن </vt:lpstr>
      <vt:lpstr>بعضی کاربردهای قوانین نیوتن </vt:lpstr>
      <vt:lpstr>PowerPoint Presentation</vt:lpstr>
      <vt:lpstr>بعضی کاربردهای قوانین نیوتن </vt:lpstr>
      <vt:lpstr>بعضی کاربردهای قوانین نیوتن </vt:lpstr>
      <vt:lpstr>بعضی کاربردهای قوانین نیوتن </vt:lpstr>
      <vt:lpstr>بعضی کاربردهای قوانین نیوتن </vt:lpstr>
      <vt:lpstr>PowerPoint Presentation</vt:lpstr>
      <vt:lpstr>بعضی کاربردهای قوانین نیوتن </vt:lpstr>
      <vt:lpstr>بعضی کاربردهای قوانین نیوتن </vt:lpstr>
      <vt:lpstr>بعضی کاربردهای قوانین نیوتن </vt:lpstr>
      <vt:lpstr>PowerPoint Presentation</vt:lpstr>
      <vt:lpstr>بعضی کاربردهای قوانین نیوتن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5 – مکانیک کلاسیک</dc:title>
  <dc:creator>Windows User</dc:creator>
  <cp:lastModifiedBy>Windows User</cp:lastModifiedBy>
  <cp:revision>29</cp:revision>
  <dcterms:created xsi:type="dcterms:W3CDTF">2018-11-25T16:42:46Z</dcterms:created>
  <dcterms:modified xsi:type="dcterms:W3CDTF">2019-01-20T16:36:54Z</dcterms:modified>
</cp:coreProperties>
</file>