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43"/>
  </p:notesMasterIdLst>
  <p:handoutMasterIdLst>
    <p:handoutMasterId r:id="rId44"/>
  </p:handoutMasterIdLst>
  <p:sldIdLst>
    <p:sldId id="256" r:id="rId6"/>
    <p:sldId id="278" r:id="rId7"/>
    <p:sldId id="258" r:id="rId8"/>
    <p:sldId id="283" r:id="rId9"/>
    <p:sldId id="284" r:id="rId10"/>
    <p:sldId id="285" r:id="rId11"/>
    <p:sldId id="286" r:id="rId12"/>
    <p:sldId id="288" r:id="rId13"/>
    <p:sldId id="287" r:id="rId14"/>
    <p:sldId id="289" r:id="rId15"/>
    <p:sldId id="259" r:id="rId16"/>
    <p:sldId id="260" r:id="rId17"/>
    <p:sldId id="277" r:id="rId18"/>
    <p:sldId id="262" r:id="rId19"/>
    <p:sldId id="261" r:id="rId20"/>
    <p:sldId id="274" r:id="rId21"/>
    <p:sldId id="292" r:id="rId22"/>
    <p:sldId id="263" r:id="rId23"/>
    <p:sldId id="290" r:id="rId24"/>
    <p:sldId id="291" r:id="rId25"/>
    <p:sldId id="264" r:id="rId26"/>
    <p:sldId id="265" r:id="rId27"/>
    <p:sldId id="266" r:id="rId28"/>
    <p:sldId id="267" r:id="rId29"/>
    <p:sldId id="275" r:id="rId30"/>
    <p:sldId id="279" r:id="rId31"/>
    <p:sldId id="280" r:id="rId32"/>
    <p:sldId id="268" r:id="rId33"/>
    <p:sldId id="276" r:id="rId34"/>
    <p:sldId id="293" r:id="rId35"/>
    <p:sldId id="269" r:id="rId36"/>
    <p:sldId id="270" r:id="rId37"/>
    <p:sldId id="281" r:id="rId38"/>
    <p:sldId id="282" r:id="rId39"/>
    <p:sldId id="271" r:id="rId40"/>
    <p:sldId id="272" r:id="rId41"/>
    <p:sldId id="273" r:id="rId42"/>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7346" autoAdjust="0"/>
  </p:normalViewPr>
  <p:slideViewPr>
    <p:cSldViewPr>
      <p:cViewPr>
        <p:scale>
          <a:sx n="60" d="100"/>
          <a:sy n="60" d="100"/>
        </p:scale>
        <p:origin x="-666" y="-18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10962"/>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3/8/2015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1436/05/18</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28</a:t>
            </a:fld>
            <a:endParaRPr lang="fa-IR"/>
          </a:p>
        </p:txBody>
      </p:sp>
    </p:spTree>
    <p:extLst>
      <p:ext uri="{BB962C8B-B14F-4D97-AF65-F5344CB8AC3E}">
        <p14:creationId xmlns:p14="http://schemas.microsoft.com/office/powerpoint/2010/main" val="1461702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0" fontAlgn="base" latinLnBrk="0" hangingPunct="0">
              <a:lnSpc>
                <a:spcPct val="100000"/>
              </a:lnSpc>
              <a:spcBef>
                <a:spcPct val="30000"/>
              </a:spcBef>
              <a:spcAft>
                <a:spcPct val="0"/>
              </a:spcAft>
              <a:buClrTx/>
              <a:buSzTx/>
              <a:buFontTx/>
              <a:buNone/>
              <a:tabLst/>
              <a:defRPr/>
            </a:pPr>
            <a:r>
              <a:rPr lang="fa-IR" dirty="0" smtClean="0"/>
              <a:t>در سال های پس از انتشار اخلاق پروتستان، وبر به مطالعه علل عدم ظهور سرمایه داری در دیگر جوامع از جمله چین و هند پرداخت.</a:t>
            </a:r>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33</a:t>
            </a:fld>
            <a:endParaRPr lang="fa-IR"/>
          </a:p>
        </p:txBody>
      </p:sp>
    </p:spTree>
    <p:extLst>
      <p:ext uri="{BB962C8B-B14F-4D97-AF65-F5344CB8AC3E}">
        <p14:creationId xmlns:p14="http://schemas.microsoft.com/office/powerpoint/2010/main" val="390089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3</a:t>
            </a:fld>
            <a:endParaRPr lang="fa-IR"/>
          </a:p>
        </p:txBody>
      </p:sp>
    </p:spTree>
    <p:extLst>
      <p:ext uri="{BB962C8B-B14F-4D97-AF65-F5344CB8AC3E}">
        <p14:creationId xmlns:p14="http://schemas.microsoft.com/office/powerpoint/2010/main" val="2891619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کنش عاطفی ناشی از حالت عاطفی</a:t>
            </a:r>
            <a:r>
              <a:rPr lang="fa-IR" baseline="0" dirty="0" smtClean="0"/>
              <a:t> کنشگر است. – کنش سنتی ناشی از شیوه های مرسوم و عادی رفتار است. – کنش عقلانیت ارزشی ناشی از اعتقاد آگاهانه به ارزش خود رفتار اخلاقی یا ... قطع نظر از چشم انداز موفقیت آن است. – کنش عقلانیت وسیله هدف بر حسب انتظارت از عمل چیزها در محیط و از رفتار انسان های دیگر تعیین می شود.  این انتظارات به منزل شرایط و وسایل نیل به اهداف مورد محاسبه و پیگیری عقلانی خود کنشگر به کار می رود. </a:t>
            </a:r>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7</a:t>
            </a:fld>
            <a:endParaRPr lang="fa-IR"/>
          </a:p>
        </p:txBody>
      </p:sp>
    </p:spTree>
    <p:extLst>
      <p:ext uri="{BB962C8B-B14F-4D97-AF65-F5344CB8AC3E}">
        <p14:creationId xmlns:p14="http://schemas.microsoft.com/office/powerpoint/2010/main" val="978647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ماخذ: ریتزر، 1393، 198 – این ویژگی را ریتزر</a:t>
            </a:r>
            <a:r>
              <a:rPr lang="fa-IR" baseline="0" dirty="0" smtClean="0"/>
              <a:t> بیان کرده است. </a:t>
            </a:r>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9</a:t>
            </a:fld>
            <a:endParaRPr lang="fa-IR"/>
          </a:p>
        </p:txBody>
      </p:sp>
    </p:spTree>
    <p:extLst>
      <p:ext uri="{BB962C8B-B14F-4D97-AF65-F5344CB8AC3E}">
        <p14:creationId xmlns:p14="http://schemas.microsoft.com/office/powerpoint/2010/main" val="2710359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r" defTabSz="914400" rtl="1" eaLnBrk="0" fontAlgn="base" latinLnBrk="0" hangingPunct="0">
              <a:lnSpc>
                <a:spcPct val="100000"/>
              </a:lnSpc>
              <a:spcBef>
                <a:spcPct val="30000"/>
              </a:spcBef>
              <a:spcAft>
                <a:spcPct val="0"/>
              </a:spcAft>
              <a:buClrTx/>
              <a:buSzTx/>
              <a:buFontTx/>
              <a:buNone/>
              <a:tabLst/>
              <a:defRPr/>
            </a:pPr>
            <a:r>
              <a:rPr lang="fa-IR" sz="2500" dirty="0" smtClean="0"/>
              <a:t>به گفته وبر: سرمايه داري فقط در غرب به درجه اي از اهميت و به گونه ها، اشکال و گرايشاتي دست يافت که هرگز در جاي ديگري سابقه نداشته است.» ص 27</a:t>
            </a:r>
            <a:endParaRPr lang="en-US" sz="1700" dirty="0" smtClean="0"/>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15</a:t>
            </a:fld>
            <a:endParaRPr lang="fa-IR"/>
          </a:p>
        </p:txBody>
      </p:sp>
    </p:spTree>
    <p:extLst>
      <p:ext uri="{BB962C8B-B14F-4D97-AF65-F5344CB8AC3E}">
        <p14:creationId xmlns:p14="http://schemas.microsoft.com/office/powerpoint/2010/main" val="2037757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r" defTabSz="914400" rtl="1" eaLnBrk="0" fontAlgn="base" latinLnBrk="0" hangingPunct="0">
              <a:lnSpc>
                <a:spcPct val="100000"/>
              </a:lnSpc>
              <a:spcBef>
                <a:spcPct val="30000"/>
              </a:spcBef>
              <a:spcAft>
                <a:spcPct val="0"/>
              </a:spcAft>
              <a:buClrTx/>
              <a:buSzTx/>
              <a:buFontTx/>
              <a:buNone/>
              <a:tabLst/>
              <a:defRPr/>
            </a:pPr>
            <a:r>
              <a:rPr lang="fa-IR" sz="2800" dirty="0" smtClean="0"/>
              <a:t>به گفته وبر: این دقیقا همان مطلبی است که برای انسان ما قبل سرمایه داری غیر قابل درک و مرموز، پوچ و قابل تحقیر می باشد. اینکه شخصی بتواند یگانه هدف کار خود در زندگی را فرو شدن در گور با بار گرانی از زر و سیم قرار دهد از نظر فرد ما قبل سرمایه داری فقط با غریزه ای منحط یعنی با عطش طلا قابل توجیه است. ص 72</a:t>
            </a:r>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18</a:t>
            </a:fld>
            <a:endParaRPr lang="fa-IR"/>
          </a:p>
        </p:txBody>
      </p:sp>
    </p:spTree>
    <p:extLst>
      <p:ext uri="{BB962C8B-B14F-4D97-AF65-F5344CB8AC3E}">
        <p14:creationId xmlns:p14="http://schemas.microsoft.com/office/powerpoint/2010/main" val="3346000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21</a:t>
            </a:fld>
            <a:endParaRPr lang="fa-IR"/>
          </a:p>
        </p:txBody>
      </p:sp>
    </p:spTree>
    <p:extLst>
      <p:ext uri="{BB962C8B-B14F-4D97-AF65-F5344CB8AC3E}">
        <p14:creationId xmlns:p14="http://schemas.microsoft.com/office/powerpoint/2010/main" val="27493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r" defTabSz="914400" rtl="1" eaLnBrk="0" fontAlgn="base" latinLnBrk="0" hangingPunct="0">
              <a:lnSpc>
                <a:spcPct val="100000"/>
              </a:lnSpc>
              <a:spcBef>
                <a:spcPct val="30000"/>
              </a:spcBef>
              <a:spcAft>
                <a:spcPct val="0"/>
              </a:spcAft>
              <a:buClrTx/>
              <a:buSzTx/>
              <a:buFontTx/>
              <a:buNone/>
              <a:tabLst/>
              <a:defRPr/>
            </a:pPr>
            <a:r>
              <a:rPr lang="fa-IR" dirty="0" smtClean="0"/>
              <a:t>او می گوید:</a:t>
            </a:r>
            <a:r>
              <a:rPr lang="fa-IR" baseline="0" dirty="0" smtClean="0"/>
              <a:t> </a:t>
            </a:r>
            <a:r>
              <a:rPr lang="fa-IR" sz="2800" dirty="0" smtClean="0"/>
              <a:t>آنچه را که سومبارت نظام اقتصاد رفع نیاز می نامد در نظر اول همان چیزی می نماید که در اینجا سنتگرایی اقتصادی نامیده شده است. ص 66</a:t>
            </a:r>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23</a:t>
            </a:fld>
            <a:endParaRPr lang="fa-IR"/>
          </a:p>
        </p:txBody>
      </p:sp>
    </p:spTree>
    <p:extLst>
      <p:ext uri="{BB962C8B-B14F-4D97-AF65-F5344CB8AC3E}">
        <p14:creationId xmlns:p14="http://schemas.microsoft.com/office/powerpoint/2010/main" val="1926564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البته به اعتقاد وبر کالونیسم</a:t>
            </a:r>
            <a:r>
              <a:rPr lang="fa-IR" baseline="0" dirty="0" smtClean="0"/>
              <a:t> عامدانه در پی ایجاد سرمایه داری نبود. در نظر وبر سرمایه داری </a:t>
            </a:r>
            <a:r>
              <a:rPr lang="fa-IR" b="1" baseline="0" dirty="0" smtClean="0"/>
              <a:t>پیامد ناخواسته </a:t>
            </a:r>
            <a:r>
              <a:rPr lang="fa-IR" baseline="0" dirty="0" smtClean="0"/>
              <a:t>اخلاق پروتستان بود. مفهوم پیامد ناخواسته اهمیت فراوانی در آثار وبر دارد چرا که به اعتقاد وی آنچه افراد و گروه ها با کنش هایشان دنبال می کنند غالبا منتهی به نتایجی می شود که با قصد آنان مغایرت داشته است. (ریتزر، 1393، 212)</a:t>
            </a:r>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27</a:t>
            </a:fld>
            <a:endParaRPr lang="fa-IR"/>
          </a:p>
        </p:txBody>
      </p:sp>
    </p:spTree>
    <p:extLst>
      <p:ext uri="{BB962C8B-B14F-4D97-AF65-F5344CB8AC3E}">
        <p14:creationId xmlns:p14="http://schemas.microsoft.com/office/powerpoint/2010/main" val="308966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1436/05/18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1436/05/18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1436/05/18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1436/05/18</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solidFill>
                  <a:schemeClr val="accent4">
                    <a:lumMod val="75000"/>
                  </a:schemeClr>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1436/05/18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1436/05/18</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1436/05/18</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1436/05/18</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1436/05/18</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1436/05/18</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1436/05/18</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1436/05/18</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1436/05/18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1436/05/18</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1436/05/18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1436/05/18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1436/05/18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1436/05/18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1436/05/18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1436/05/18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1436/05/18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1436/05/18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1436/05/18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1436/05/18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1436/05/18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1436/05/18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1436/05/18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1436/05/18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1436/05/18</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1436/05/18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1436/05/18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lnSpcReduction="10000"/>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400" dirty="0" smtClean="0">
                <a:solidFill>
                  <a:srgbClr val="0070C0"/>
                </a:solidFill>
                <a:cs typeface="B Yekan" pitchFamily="2" charset="-78"/>
              </a:rPr>
              <a:t>ماهیت سرمایه داری و گذار به آن</a:t>
            </a:r>
          </a:p>
          <a:p>
            <a:pPr eaLnBrk="1" hangingPunct="1">
              <a:buFont typeface="Wingdings 2" pitchFamily="18" charset="2"/>
              <a:buNone/>
            </a:pPr>
            <a:r>
              <a:rPr lang="fa-IR" sz="2400" dirty="0" smtClean="0">
                <a:solidFill>
                  <a:srgbClr val="0070C0"/>
                </a:solidFill>
                <a:cs typeface="B Yekan" pitchFamily="2" charset="-78"/>
              </a:rPr>
              <a:t> (رویکرد وبر) </a:t>
            </a:r>
          </a:p>
          <a:p>
            <a:pPr eaLnBrk="1" hangingPunct="1">
              <a:buFont typeface="Wingdings 2" pitchFamily="18" charset="2"/>
              <a:buNone/>
            </a:pPr>
            <a:r>
              <a:rPr lang="fa-IR" sz="1800" dirty="0" smtClean="0">
                <a:solidFill>
                  <a:srgbClr val="250B55"/>
                </a:solidFill>
                <a:cs typeface="B Yekan" pitchFamily="2" charset="-78"/>
              </a:rPr>
              <a:t>ویرایش: اسفند 1393</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مختصات عقلانیت صوری</a:t>
            </a:r>
          </a:p>
        </p:txBody>
      </p:sp>
      <p:sp>
        <p:nvSpPr>
          <p:cNvPr id="3" name="Content Placeholder 2"/>
          <p:cNvSpPr>
            <a:spLocks noGrp="1"/>
          </p:cNvSpPr>
          <p:nvPr>
            <p:ph sz="quarter" idx="1"/>
          </p:nvPr>
        </p:nvSpPr>
        <p:spPr/>
        <p:txBody>
          <a:bodyPr/>
          <a:lstStyle/>
          <a:p>
            <a:r>
              <a:rPr lang="fa-IR" sz="3200" dirty="0" smtClean="0"/>
              <a:t>جایگزین کردن تکنولوژی غیر انسانی به جای تکنولوژی انسانی:</a:t>
            </a:r>
          </a:p>
          <a:p>
            <a:pPr lvl="1"/>
            <a:r>
              <a:rPr lang="fa-IR" dirty="0" smtClean="0"/>
              <a:t>چون ماشین ها و دستگاه ها محاسبه پذیرتر، کاراتر و پیش بینی پذیرترند. </a:t>
            </a:r>
          </a:p>
          <a:p>
            <a:r>
              <a:rPr lang="fa-IR" sz="3200" dirty="0" smtClean="0"/>
              <a:t>تلاش برای کنترل عدم قطعیت ها</a:t>
            </a:r>
          </a:p>
          <a:p>
            <a:r>
              <a:rPr lang="fa-IR" sz="3200" dirty="0" smtClean="0"/>
              <a:t>ایجاد پیامدهای غیر عقلانی</a:t>
            </a:r>
          </a:p>
          <a:p>
            <a:pPr lvl="1"/>
            <a:r>
              <a:rPr lang="fa-IR" dirty="0" smtClean="0"/>
              <a:t>برای مثال از نظر وبر یکی از غیر عقلانیت های عقلانیت آن است که دنیا به سوی کم معنادار شدن برای انسان پیش می رود.  مثال قاطع تر آن تمثیل قفس آهنین سرمایه داری وبر است. </a:t>
            </a:r>
            <a:endParaRPr lang="fa-IR" dirty="0"/>
          </a:p>
        </p:txBody>
      </p:sp>
    </p:spTree>
    <p:extLst>
      <p:ext uri="{BB962C8B-B14F-4D97-AF65-F5344CB8AC3E}">
        <p14:creationId xmlns:p14="http://schemas.microsoft.com/office/powerpoint/2010/main" val="344094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ماهیت سرمایه داری</a:t>
            </a:r>
            <a:endParaRPr lang="en-US" dirty="0"/>
          </a:p>
        </p:txBody>
      </p:sp>
      <p:sp>
        <p:nvSpPr>
          <p:cNvPr id="3" name="Content Placeholder 2"/>
          <p:cNvSpPr>
            <a:spLocks noGrp="1"/>
          </p:cNvSpPr>
          <p:nvPr>
            <p:ph sz="quarter" idx="1"/>
          </p:nvPr>
        </p:nvSpPr>
        <p:spPr/>
        <p:txBody>
          <a:bodyPr/>
          <a:lstStyle/>
          <a:p>
            <a:pPr lvl="0"/>
            <a:r>
              <a:rPr lang="fa-IR" sz="3200" dirty="0" smtClean="0"/>
              <a:t>سرمایه داری چیست؟ </a:t>
            </a:r>
          </a:p>
          <a:p>
            <a:pPr lvl="1"/>
            <a:r>
              <a:rPr lang="fa-IR" sz="2800" dirty="0" smtClean="0"/>
              <a:t>وبر می پرسد آيا </a:t>
            </a:r>
            <a:r>
              <a:rPr lang="fa-IR" sz="2800" dirty="0"/>
              <a:t>سرمايه داري به معناي جستجوي حداکثر منفعت و ثروت است؟</a:t>
            </a:r>
            <a:endParaRPr lang="en-US" sz="2800" dirty="0"/>
          </a:p>
          <a:p>
            <a:pPr lvl="1"/>
            <a:r>
              <a:rPr lang="fa-IR" sz="2800" dirty="0" smtClean="0"/>
              <a:t>او مي گويد نبايد جستجوي منفعت را مساوي سرمايه داري دانست. </a:t>
            </a:r>
          </a:p>
          <a:p>
            <a:pPr lvl="1"/>
            <a:r>
              <a:rPr lang="fa-IR" sz="2800" dirty="0" smtClean="0"/>
              <a:t>به گفته </a:t>
            </a:r>
            <a:r>
              <a:rPr lang="fa-IR" sz="2800" dirty="0" smtClean="0"/>
              <a:t>وي:</a:t>
            </a:r>
          </a:p>
          <a:p>
            <a:pPr lvl="2" algn="r"/>
            <a:r>
              <a:rPr lang="fa-IR" sz="2500" dirty="0" smtClean="0"/>
              <a:t>«</a:t>
            </a:r>
            <a:r>
              <a:rPr lang="fa-IR" sz="2500" dirty="0" smtClean="0"/>
              <a:t>تکاپوي ثروت، جستجوي منفعت،‌ جستجو به دنبال پول آن هم حداکثر ممکن پول، في نفسه هيچ ربطي به سرمايه داري ندارد. حرص بي پايان براي تحصيل ثروت به هيچ وجه با سرمايه داري يکي نيست تا چه رسد با رو‌ح آن.» ص25</a:t>
            </a:r>
            <a:endParaRPr lang="en-US" sz="2500" dirty="0" smtClean="0"/>
          </a:p>
          <a:p>
            <a:pPr lvl="1"/>
            <a:endParaRPr lang="fa-IR" sz="2400" dirty="0" smtClean="0"/>
          </a:p>
          <a:p>
            <a:pPr lvl="1"/>
            <a:endParaRPr lang="en-US" sz="1800" dirty="0" smtClean="0"/>
          </a:p>
          <a:p>
            <a:endParaRPr lang="en-US" sz="2400" dirty="0"/>
          </a:p>
        </p:txBody>
      </p:sp>
    </p:spTree>
    <p:extLst>
      <p:ext uri="{BB962C8B-B14F-4D97-AF65-F5344CB8AC3E}">
        <p14:creationId xmlns:p14="http://schemas.microsoft.com/office/powerpoint/2010/main" val="38180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ماهیت سرمایه داری</a:t>
            </a:r>
            <a:endParaRPr lang="fa-IR" dirty="0"/>
          </a:p>
        </p:txBody>
      </p:sp>
      <p:sp>
        <p:nvSpPr>
          <p:cNvPr id="3" name="Content Placeholder 2"/>
          <p:cNvSpPr>
            <a:spLocks noGrp="1"/>
          </p:cNvSpPr>
          <p:nvPr>
            <p:ph sz="quarter" idx="1"/>
          </p:nvPr>
        </p:nvSpPr>
        <p:spPr/>
        <p:txBody>
          <a:bodyPr/>
          <a:lstStyle/>
          <a:p>
            <a:pPr lvl="0"/>
            <a:r>
              <a:rPr lang="fa-IR" sz="2800" dirty="0"/>
              <a:t>پس سرمايه داري چيست؟ </a:t>
            </a:r>
            <a:endParaRPr lang="en-US" sz="2000" dirty="0"/>
          </a:p>
          <a:p>
            <a:pPr lvl="1"/>
            <a:r>
              <a:rPr lang="fa-IR" sz="2800" dirty="0"/>
              <a:t>وبر مي گويد: «سرمايه داري مساوي است با جستجوي منفعت از طريق فعاليتي مستمر، </a:t>
            </a:r>
            <a:r>
              <a:rPr lang="fa-IR" sz="2800" dirty="0">
                <a:solidFill>
                  <a:srgbClr val="FF0000"/>
                </a:solidFill>
              </a:rPr>
              <a:t>عقلاني</a:t>
            </a:r>
            <a:r>
              <a:rPr lang="fa-IR" sz="2800" dirty="0"/>
              <a:t>، و سرمايه دارانه از پي منفعتي همواره تجديدشونده در پي سودآوري</a:t>
            </a:r>
            <a:r>
              <a:rPr lang="fa-IR" sz="2800" dirty="0" smtClean="0"/>
              <a:t>.» </a:t>
            </a:r>
          </a:p>
          <a:p>
            <a:pPr lvl="1"/>
            <a:r>
              <a:rPr lang="fa-IR" sz="2800" dirty="0"/>
              <a:t>ما عمل اقتصادی «سرمایه دارانه» را عملی می نامیم که بر انتظار کسب منفعت از طریق بهره برداری از امکانات مبادله، یعنی بر امکانات (از نظر صوری) مسالمت آمیز کسب سود متکی باشد. ص 25</a:t>
            </a:r>
          </a:p>
          <a:p>
            <a:endParaRPr lang="fa-IR" dirty="0"/>
          </a:p>
        </p:txBody>
      </p:sp>
    </p:spTree>
    <p:extLst>
      <p:ext uri="{BB962C8B-B14F-4D97-AF65-F5344CB8AC3E}">
        <p14:creationId xmlns:p14="http://schemas.microsoft.com/office/powerpoint/2010/main" val="207293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تمایز عصر سرمایه </a:t>
            </a:r>
            <a:r>
              <a:rPr lang="fa-IR" smtClean="0"/>
              <a:t>داری از </a:t>
            </a:r>
            <a:r>
              <a:rPr lang="fa-IR" dirty="0" smtClean="0"/>
              <a:t>ماقبل آن</a:t>
            </a:r>
            <a:endParaRPr lang="fa-IR" dirty="0"/>
          </a:p>
        </p:txBody>
      </p:sp>
      <p:sp>
        <p:nvSpPr>
          <p:cNvPr id="3" name="Content Placeholder 2"/>
          <p:cNvSpPr>
            <a:spLocks noGrp="1"/>
          </p:cNvSpPr>
          <p:nvPr>
            <p:ph sz="quarter" idx="1"/>
          </p:nvPr>
        </p:nvSpPr>
        <p:spPr/>
        <p:txBody>
          <a:bodyPr/>
          <a:lstStyle/>
          <a:p>
            <a:r>
              <a:rPr lang="fa-IR" sz="3200" dirty="0"/>
              <a:t>وبر در توصیف زندگی اقتصادی ما قبل سرمایه داری می گوید:</a:t>
            </a:r>
          </a:p>
          <a:p>
            <a:pPr lvl="1"/>
            <a:r>
              <a:rPr lang="fa-IR" sz="2800" dirty="0"/>
              <a:t>ما قبل سرمایه داری به این معنا که استفاده </a:t>
            </a:r>
            <a:r>
              <a:rPr lang="fa-IR" sz="2800" dirty="0">
                <a:solidFill>
                  <a:srgbClr val="FF0000"/>
                </a:solidFill>
              </a:rPr>
              <a:t>عقلانی</a:t>
            </a:r>
            <a:r>
              <a:rPr lang="fa-IR" sz="2800" dirty="0"/>
              <a:t> از سرمایه در یک موسسه دائمی و سازمان عقلانی و سرمایه دارانه کار هنوز به نیروی مسلط و تعیین کننده فعالیت اقتصادی مبدل نشده است. ص 61</a:t>
            </a:r>
          </a:p>
          <a:p>
            <a:endParaRPr lang="fa-IR" dirty="0"/>
          </a:p>
        </p:txBody>
      </p:sp>
    </p:spTree>
    <p:extLst>
      <p:ext uri="{BB962C8B-B14F-4D97-AF65-F5344CB8AC3E}">
        <p14:creationId xmlns:p14="http://schemas.microsoft.com/office/powerpoint/2010/main" val="3876682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مؤسسه سرمایه داری</a:t>
            </a:r>
            <a:endParaRPr lang="en-US" dirty="0"/>
          </a:p>
        </p:txBody>
      </p:sp>
      <p:sp>
        <p:nvSpPr>
          <p:cNvPr id="3" name="Content Placeholder 2"/>
          <p:cNvSpPr>
            <a:spLocks noGrp="1"/>
          </p:cNvSpPr>
          <p:nvPr>
            <p:ph sz="quarter" idx="1"/>
          </p:nvPr>
        </p:nvSpPr>
        <p:spPr/>
        <p:txBody>
          <a:bodyPr/>
          <a:lstStyle/>
          <a:p>
            <a:pPr lvl="0"/>
            <a:r>
              <a:rPr lang="fa-IR" sz="2800" dirty="0" smtClean="0"/>
              <a:t>به عقيده وبر مهم ترين نماد سرمايه داري در غرب وجود موسسه سرمايه داري با ويژگي هاي زير است که وی آن </a:t>
            </a:r>
            <a:r>
              <a:rPr lang="fa-IR" sz="2800" dirty="0"/>
              <a:t>را «</a:t>
            </a:r>
            <a:r>
              <a:rPr lang="fa-IR" sz="2800" dirty="0">
                <a:solidFill>
                  <a:srgbClr val="FF0000"/>
                </a:solidFill>
              </a:rPr>
              <a:t>سازمان عقلاني کار از نظر صوري آزاد</a:t>
            </a:r>
            <a:r>
              <a:rPr lang="fa-IR" sz="2800" dirty="0" smtClean="0"/>
              <a:t>» نامیده است:</a:t>
            </a:r>
            <a:endParaRPr lang="en-US" sz="2000" dirty="0" smtClean="0"/>
          </a:p>
          <a:p>
            <a:pPr lvl="1"/>
            <a:r>
              <a:rPr lang="fa-IR" sz="2800" dirty="0" smtClean="0"/>
              <a:t>موسسه مذکور عقلاني است يعني هدف آن کسب مستمر سود و سرمايه گذاري منظم آن براي سود بيشتر است.</a:t>
            </a:r>
            <a:endParaRPr lang="en-US" sz="2000" dirty="0" smtClean="0"/>
          </a:p>
          <a:p>
            <a:pPr lvl="1"/>
            <a:r>
              <a:rPr lang="fa-IR" sz="2800" dirty="0" smtClean="0"/>
              <a:t>از نيروي کار آزاد و منضبط استفاده مي کند.</a:t>
            </a:r>
            <a:endParaRPr lang="en-US" sz="2000" dirty="0" smtClean="0"/>
          </a:p>
          <a:p>
            <a:pPr lvl="1"/>
            <a:r>
              <a:rPr lang="fa-IR" sz="2800" dirty="0" smtClean="0"/>
              <a:t>فعاليت آن مبتني بر زور نيست بلکه مبتني بر تجارت (از نظر صوري) داوطلبانه و آزاد است. </a:t>
            </a:r>
            <a:endParaRPr lang="en-US" sz="2000" dirty="0" smtClean="0"/>
          </a:p>
          <a:p>
            <a:pPr lvl="1"/>
            <a:r>
              <a:rPr lang="fa-IR" sz="2800" dirty="0" smtClean="0"/>
              <a:t>فعاليت اين سازمان دائمي است.</a:t>
            </a:r>
            <a:endParaRPr lang="en-US" sz="2000" dirty="0" smtClean="0"/>
          </a:p>
          <a:p>
            <a:endParaRPr lang="en-US" dirty="0"/>
          </a:p>
        </p:txBody>
      </p:sp>
    </p:spTree>
    <p:extLst>
      <p:ext uri="{BB962C8B-B14F-4D97-AF65-F5344CB8AC3E}">
        <p14:creationId xmlns:p14="http://schemas.microsoft.com/office/powerpoint/2010/main" val="2373331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600" dirty="0" smtClean="0"/>
              <a:t>آيا سرمايه داري اختصاص به غرب دارد؟</a:t>
            </a:r>
            <a:endParaRPr lang="en-US" dirty="0"/>
          </a:p>
        </p:txBody>
      </p:sp>
      <p:sp>
        <p:nvSpPr>
          <p:cNvPr id="3" name="Content Placeholder 2"/>
          <p:cNvSpPr>
            <a:spLocks noGrp="1"/>
          </p:cNvSpPr>
          <p:nvPr>
            <p:ph sz="quarter" idx="1"/>
          </p:nvPr>
        </p:nvSpPr>
        <p:spPr/>
        <p:txBody>
          <a:bodyPr/>
          <a:lstStyle/>
          <a:p>
            <a:r>
              <a:rPr lang="fa-IR" sz="3100" dirty="0" smtClean="0"/>
              <a:t>وبر مي گويد: </a:t>
            </a:r>
          </a:p>
          <a:p>
            <a:pPr lvl="1"/>
            <a:r>
              <a:rPr lang="fa-IR" sz="2500" dirty="0" smtClean="0"/>
              <a:t>«تا جايي که از اسناد و مدارک اقتصادي بر مي آيد در تمام کشورهاي متمدن، سرمايه داري و موسسات سرمايه داري مبتني بر درجه قابل قبولي از عقلاني شدن محاسبه سرمايه وجود داشته است. در چين، هند، بابل، مصر، مديترانه عصر باستان، قرون وسطا و نيز عصر جديد چنين بوده است. .....» ص 27</a:t>
            </a:r>
            <a:endParaRPr lang="en-US" sz="1700" dirty="0" smtClean="0"/>
          </a:p>
          <a:p>
            <a:pPr marL="273050" lvl="1">
              <a:buClr>
                <a:schemeClr val="accent1"/>
              </a:buClr>
              <a:buSzPct val="85000"/>
              <a:buFont typeface="Wingdings 2" pitchFamily="18" charset="2"/>
              <a:buChar char=""/>
            </a:pPr>
            <a:r>
              <a:rPr lang="fa-IR" sz="2800" dirty="0" smtClean="0"/>
              <a:t>وي سپس مي گويد: «اما مغرب زمين در عصر جديد شاهد رشد نوعي از سرمايه داري بوده  است که در اقاليم ديگر فقط </a:t>
            </a:r>
            <a:r>
              <a:rPr lang="fa-IR" sz="2800" dirty="0" smtClean="0">
                <a:solidFill>
                  <a:srgbClr val="FF0000"/>
                </a:solidFill>
              </a:rPr>
              <a:t>مراحل اوليه </a:t>
            </a:r>
            <a:r>
              <a:rPr lang="fa-IR" sz="2800" dirty="0" smtClean="0"/>
              <a:t>آن به چشم خورده است؛‌ يعني سازمان عقلاني کار (از نظر صوري) آزاد.» ص 28</a:t>
            </a:r>
            <a:endParaRPr lang="en-US" sz="2800" dirty="0" smtClean="0"/>
          </a:p>
          <a:p>
            <a:endParaRPr lang="en-US" dirty="0"/>
          </a:p>
        </p:txBody>
      </p:sp>
    </p:spTree>
    <p:extLst>
      <p:ext uri="{BB962C8B-B14F-4D97-AF65-F5344CB8AC3E}">
        <p14:creationId xmlns:p14="http://schemas.microsoft.com/office/powerpoint/2010/main" val="3177037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گذار </a:t>
            </a:r>
            <a:r>
              <a:rPr lang="fa-IR" dirty="0" smtClean="0"/>
              <a:t>غرب به </a:t>
            </a:r>
            <a:r>
              <a:rPr lang="fa-IR" dirty="0" smtClean="0"/>
              <a:t>سرمایه داری</a:t>
            </a:r>
            <a:endParaRPr lang="fa-IR" dirty="0"/>
          </a:p>
        </p:txBody>
      </p:sp>
      <p:sp>
        <p:nvSpPr>
          <p:cNvPr id="3" name="Content Placeholder 2"/>
          <p:cNvSpPr>
            <a:spLocks noGrp="1"/>
          </p:cNvSpPr>
          <p:nvPr>
            <p:ph sz="quarter" idx="1"/>
          </p:nvPr>
        </p:nvSpPr>
        <p:spPr/>
        <p:txBody>
          <a:bodyPr/>
          <a:lstStyle/>
          <a:p>
            <a:pPr lvl="0"/>
            <a:r>
              <a:rPr lang="fa-IR" sz="3100" dirty="0"/>
              <a:t>وبر بخش قابل توجهی از عمر خود را صرف پاسخ به این دو سوال می کند که:</a:t>
            </a:r>
            <a:r>
              <a:rPr lang="fa-IR" sz="2800" dirty="0" smtClean="0"/>
              <a:t> </a:t>
            </a:r>
          </a:p>
          <a:p>
            <a:pPr lvl="1"/>
            <a:r>
              <a:rPr lang="fa-IR" sz="3000" dirty="0" smtClean="0"/>
              <a:t>چرا </a:t>
            </a:r>
            <a:r>
              <a:rPr lang="fa-IR" sz="3000" dirty="0"/>
              <a:t>شکل تکامل يافته سرمايه داري در غرب متولد شد</a:t>
            </a:r>
            <a:r>
              <a:rPr lang="fa-IR" sz="3000" dirty="0" smtClean="0"/>
              <a:t>؟ </a:t>
            </a:r>
          </a:p>
          <a:p>
            <a:pPr lvl="1"/>
            <a:r>
              <a:rPr lang="fa-IR" sz="3000" dirty="0" smtClean="0"/>
              <a:t>چرا این اتفاق در سایر تمدن های بشری واقع نشد؟</a:t>
            </a:r>
            <a:endParaRPr lang="en-US" sz="3000" dirty="0"/>
          </a:p>
          <a:p>
            <a:endParaRPr lang="fa-IR" dirty="0"/>
          </a:p>
        </p:txBody>
      </p:sp>
    </p:spTree>
    <p:extLst>
      <p:ext uri="{BB962C8B-B14F-4D97-AF65-F5344CB8AC3E}">
        <p14:creationId xmlns:p14="http://schemas.microsoft.com/office/powerpoint/2010/main" val="51921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گذار غرب به سرمایه داری</a:t>
            </a:r>
          </a:p>
        </p:txBody>
      </p:sp>
      <p:sp>
        <p:nvSpPr>
          <p:cNvPr id="3" name="Content Placeholder 2"/>
          <p:cNvSpPr>
            <a:spLocks noGrp="1"/>
          </p:cNvSpPr>
          <p:nvPr>
            <p:ph sz="quarter" idx="1"/>
          </p:nvPr>
        </p:nvSpPr>
        <p:spPr/>
        <p:txBody>
          <a:bodyPr/>
          <a:lstStyle/>
          <a:p>
            <a:r>
              <a:rPr lang="fa-IR" dirty="0" smtClean="0"/>
              <a:t>وبر می گوید:</a:t>
            </a:r>
          </a:p>
          <a:p>
            <a:pPr lvl="1"/>
            <a:r>
              <a:rPr lang="fa-IR" sz="2800" dirty="0" smtClean="0"/>
              <a:t>مساله بررسی نیروهای محرکه گسترش سرمایه داری جدید در وهله اول مساله منشأ کمیت سرمایه برای فعالیت سرمایه دارانه نیست بلکه قبل از هر چیز مساله رشد روح سرمایه داری می باشد. </a:t>
            </a:r>
            <a:endParaRPr lang="fa-IR" sz="2800" dirty="0"/>
          </a:p>
          <a:p>
            <a:pPr lvl="1"/>
            <a:r>
              <a:rPr lang="fa-IR" sz="2800" dirty="0" smtClean="0"/>
              <a:t>هرجا که این روح شکوفا شود و قادر به تثبیت خود باشد سرمایه و منابع پولی خویش را به عنوان وسیله عمل خود خلق می نماید اما عکس آن صادق نیست. 70</a:t>
            </a:r>
            <a:endParaRPr lang="fa-IR" sz="2800" dirty="0"/>
          </a:p>
        </p:txBody>
      </p:sp>
    </p:spTree>
    <p:extLst>
      <p:ext uri="{BB962C8B-B14F-4D97-AF65-F5344CB8AC3E}">
        <p14:creationId xmlns:p14="http://schemas.microsoft.com/office/powerpoint/2010/main" val="2711421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روح سرمايه </a:t>
            </a:r>
            <a:r>
              <a:rPr lang="fa-IR" sz="3200" dirty="0" smtClean="0"/>
              <a:t>داري</a:t>
            </a:r>
            <a:endParaRPr lang="en-US" sz="3200" dirty="0"/>
          </a:p>
        </p:txBody>
      </p:sp>
      <p:sp>
        <p:nvSpPr>
          <p:cNvPr id="3" name="Content Placeholder 2"/>
          <p:cNvSpPr>
            <a:spLocks noGrp="1"/>
          </p:cNvSpPr>
          <p:nvPr>
            <p:ph sz="quarter" idx="1"/>
          </p:nvPr>
        </p:nvSpPr>
        <p:spPr/>
        <p:txBody>
          <a:bodyPr/>
          <a:lstStyle/>
          <a:p>
            <a:pPr lvl="0"/>
            <a:r>
              <a:rPr lang="fa-IR" sz="2800" dirty="0" smtClean="0"/>
              <a:t>منظور از روح سرمايه داري چيست؟</a:t>
            </a:r>
            <a:endParaRPr lang="en-US" sz="2000" dirty="0" smtClean="0"/>
          </a:p>
          <a:p>
            <a:pPr lvl="1"/>
            <a:r>
              <a:rPr lang="fa-IR" sz="2800" dirty="0" smtClean="0"/>
              <a:t>براي ثروتمندان جوامع سنتي هدف از کسب ثروت رسيدن به تمتعات مادي نظير خريد وسايل آسايش، لذت يا قدرت بود اما هدف سرمايه دار جديد انباشت بي وقفه ثروت </a:t>
            </a:r>
            <a:r>
              <a:rPr lang="fa-IR" sz="2800" dirty="0" smtClean="0">
                <a:solidFill>
                  <a:srgbClr val="FF0000"/>
                </a:solidFill>
              </a:rPr>
              <a:t>به خاطر نفس اين عمل </a:t>
            </a:r>
            <a:r>
              <a:rPr lang="fa-IR" sz="2800" dirty="0" smtClean="0"/>
              <a:t>و نه به خاطر منافع ماديي است که مي تواند به بار آورد. </a:t>
            </a:r>
          </a:p>
          <a:p>
            <a:r>
              <a:rPr lang="fa-IR" sz="3100" dirty="0" smtClean="0"/>
              <a:t>به گفته </a:t>
            </a:r>
            <a:r>
              <a:rPr lang="fa-IR" sz="3100" dirty="0" smtClean="0"/>
              <a:t>وبر: </a:t>
            </a:r>
            <a:endParaRPr lang="fa-IR" sz="3100" dirty="0" smtClean="0"/>
          </a:p>
          <a:p>
            <a:pPr lvl="1"/>
            <a:r>
              <a:rPr lang="fa-IR" sz="2800" dirty="0" smtClean="0"/>
              <a:t>«(در سرمایه داری) کسب درآمد به غايت زندگي انسان مبدل گرديده و ديگر همچون وسيله اي براي برآوردن نيازهاي مادي وي محسوب نمي شود. » ص 57</a:t>
            </a:r>
          </a:p>
          <a:p>
            <a:pPr lvl="1"/>
            <a:endParaRPr lang="en-US" sz="1800" dirty="0" smtClean="0"/>
          </a:p>
          <a:p>
            <a:endParaRPr lang="en-US" sz="2400" dirty="0"/>
          </a:p>
        </p:txBody>
      </p:sp>
    </p:spTree>
    <p:extLst>
      <p:ext uri="{BB962C8B-B14F-4D97-AF65-F5344CB8AC3E}">
        <p14:creationId xmlns:p14="http://schemas.microsoft.com/office/powerpoint/2010/main" val="3367154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روح سرمايه </a:t>
            </a:r>
            <a:r>
              <a:rPr lang="fa-IR" sz="3200" dirty="0"/>
              <a:t>داري</a:t>
            </a:r>
            <a:endParaRPr lang="fa-IR" dirty="0"/>
          </a:p>
        </p:txBody>
      </p:sp>
      <p:sp>
        <p:nvSpPr>
          <p:cNvPr id="3" name="Content Placeholder 2"/>
          <p:cNvSpPr>
            <a:spLocks noGrp="1"/>
          </p:cNvSpPr>
          <p:nvPr>
            <p:ph sz="quarter" idx="1"/>
          </p:nvPr>
        </p:nvSpPr>
        <p:spPr/>
        <p:txBody>
          <a:bodyPr/>
          <a:lstStyle/>
          <a:p>
            <a:r>
              <a:rPr lang="fa-IR" dirty="0" smtClean="0"/>
              <a:t>وبر روح سرمایه داری را این گونه تعریف می کند:</a:t>
            </a:r>
          </a:p>
          <a:p>
            <a:pPr lvl="1"/>
            <a:r>
              <a:rPr lang="fa-IR" sz="2800" dirty="0" smtClean="0"/>
              <a:t>ما اصطلاح </a:t>
            </a:r>
            <a:r>
              <a:rPr lang="fa-IR" sz="2800" u="sng" dirty="0" smtClean="0"/>
              <a:t>روح سرمایه داری </a:t>
            </a:r>
            <a:r>
              <a:rPr lang="fa-IR" sz="2800" dirty="0" smtClean="0"/>
              <a:t>را موقتاً به روحیه ای اطلاق می کنیم که با تکیه بر یک روش منتظم و عقلانی از طریق عمل به شغل به مثابه تکلیف به دنبال تحصیل سود است. 66</a:t>
            </a:r>
          </a:p>
          <a:p>
            <a:pPr marL="319088" lvl="1" indent="-319088">
              <a:spcBef>
                <a:spcPts val="700"/>
              </a:spcBef>
              <a:buClr>
                <a:schemeClr val="accent2"/>
              </a:buClr>
              <a:buSzPct val="60000"/>
              <a:buFont typeface="Wingdings" pitchFamily="2" charset="2"/>
              <a:buChar char=""/>
            </a:pPr>
            <a:r>
              <a:rPr lang="fa-IR" sz="2800" dirty="0"/>
              <a:t>از نگاه </a:t>
            </a:r>
            <a:r>
              <a:rPr lang="fa-IR" sz="2800" dirty="0"/>
              <a:t>وبر </a:t>
            </a:r>
            <a:r>
              <a:rPr lang="fa-IR" sz="2800" dirty="0"/>
              <a:t>روح سرمایه داری به معنای سبک با قاعده ای از زندگی به شکل </a:t>
            </a:r>
            <a:r>
              <a:rPr lang="fa-IR" sz="2800" dirty="0">
                <a:solidFill>
                  <a:srgbClr val="FF0000"/>
                </a:solidFill>
              </a:rPr>
              <a:t>نوعی «اخلاق» </a:t>
            </a:r>
            <a:r>
              <a:rPr lang="fa-IR" sz="2800" dirty="0"/>
              <a:t>است. </a:t>
            </a:r>
            <a:endParaRPr lang="en-US" sz="2800" dirty="0"/>
          </a:p>
          <a:p>
            <a:r>
              <a:rPr lang="fa-IR" dirty="0" smtClean="0"/>
              <a:t>سرمایه داری در چین، هند، بابل، عهد باستان و قرون وسطا وجود داشته است اما ... دقیقاً همین خلق و خوی ویژه را کم داشته است.</a:t>
            </a:r>
          </a:p>
          <a:p>
            <a:endParaRPr lang="fa-IR" dirty="0"/>
          </a:p>
        </p:txBody>
      </p:sp>
    </p:spTree>
    <p:extLst>
      <p:ext uri="{BB962C8B-B14F-4D97-AF65-F5344CB8AC3E}">
        <p14:creationId xmlns:p14="http://schemas.microsoft.com/office/powerpoint/2010/main" val="137875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ماکس وبر</a:t>
            </a:r>
            <a:endParaRPr lang="fa-IR" dirty="0"/>
          </a:p>
        </p:txBody>
      </p:sp>
      <p:sp>
        <p:nvSpPr>
          <p:cNvPr id="3" name="Content Placeholder 2"/>
          <p:cNvSpPr>
            <a:spLocks noGrp="1"/>
          </p:cNvSpPr>
          <p:nvPr>
            <p:ph sz="quarter" idx="1"/>
          </p:nvPr>
        </p:nvSpPr>
        <p:spPr>
          <a:xfrm>
            <a:off x="3923928" y="1600200"/>
            <a:ext cx="4842120" cy="4495800"/>
          </a:xfrm>
        </p:spPr>
        <p:txBody>
          <a:bodyPr/>
          <a:lstStyle/>
          <a:p>
            <a:r>
              <a:rPr lang="fa-IR" dirty="0" smtClean="0"/>
              <a:t>عمده مطالعات ماکس وبر (1920-1864) بر موضوع عقلانیت و سرمایه داری و دین متمرکز بود.</a:t>
            </a:r>
          </a:p>
          <a:p>
            <a:r>
              <a:rPr lang="fa-IR" dirty="0" smtClean="0"/>
              <a:t>کتاب اخلاق پروتستان و روح سرمایه داری وی را می توان پرآوازه ترین اثر جامعه شناسی قرن بیستم دانست.</a:t>
            </a:r>
          </a:p>
          <a:p>
            <a:endParaRPr lang="fa-IR" dirty="0"/>
          </a:p>
        </p:txBody>
      </p:sp>
      <p:pic>
        <p:nvPicPr>
          <p:cNvPr id="1026" name="Picture 2" descr="C:\Documents and Settings\Javad\Desktop\download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3259251" cy="4464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281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روح سرمایه داری و موسسه سرمایه داری</a:t>
            </a:r>
            <a:endParaRPr lang="fa-IR" dirty="0"/>
          </a:p>
        </p:txBody>
      </p:sp>
      <p:sp>
        <p:nvSpPr>
          <p:cNvPr id="3" name="Content Placeholder 2"/>
          <p:cNvSpPr>
            <a:spLocks noGrp="1"/>
          </p:cNvSpPr>
          <p:nvPr>
            <p:ph sz="quarter" idx="1"/>
          </p:nvPr>
        </p:nvSpPr>
        <p:spPr/>
        <p:txBody>
          <a:bodyPr/>
          <a:lstStyle/>
          <a:p>
            <a:r>
              <a:rPr lang="fa-IR" dirty="0" smtClean="0"/>
              <a:t>میان شکل سرمایه داری یک موسسه اقتصادی و روحیه ای که موسسه مزبور طبق آن اداره می شود یک رابطه «تطابق»، اما نه یک وابستگی «ضروری» موجود است. 66</a:t>
            </a:r>
          </a:p>
          <a:p>
            <a:r>
              <a:rPr lang="fa-IR" dirty="0" smtClean="0"/>
              <a:t>واقعیت تاریخی نشان می دهد که این روحیه مناسب ترین تجلی گاه خود را در موسسات سرمایه داری پیدا کرده است و از سوی دیگر این موسسات نیز مطلوب ترین نیروی محرکه خود را در همین روحیه یافته اند. 67</a:t>
            </a:r>
            <a:endParaRPr lang="fa-IR" dirty="0"/>
          </a:p>
        </p:txBody>
      </p:sp>
    </p:spTree>
    <p:extLst>
      <p:ext uri="{BB962C8B-B14F-4D97-AF65-F5344CB8AC3E}">
        <p14:creationId xmlns:p14="http://schemas.microsoft.com/office/powerpoint/2010/main" val="3027848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پیدایش روح </a:t>
            </a:r>
            <a:r>
              <a:rPr lang="fa-IR" dirty="0"/>
              <a:t>سرمايه داري</a:t>
            </a:r>
            <a:endParaRPr lang="en-US" dirty="0"/>
          </a:p>
        </p:txBody>
      </p:sp>
      <p:sp>
        <p:nvSpPr>
          <p:cNvPr id="3" name="Content Placeholder 2"/>
          <p:cNvSpPr>
            <a:spLocks noGrp="1"/>
          </p:cNvSpPr>
          <p:nvPr>
            <p:ph sz="quarter" idx="1"/>
          </p:nvPr>
        </p:nvSpPr>
        <p:spPr/>
        <p:txBody>
          <a:bodyPr/>
          <a:lstStyle/>
          <a:p>
            <a:r>
              <a:rPr lang="fa-IR" sz="2800" dirty="0" smtClean="0"/>
              <a:t>وبر می گوید:</a:t>
            </a:r>
            <a:endParaRPr lang="fa-IR" sz="3200" dirty="0" smtClean="0"/>
          </a:p>
          <a:p>
            <a:pPr lvl="1"/>
            <a:r>
              <a:rPr lang="fa-IR" sz="2800" dirty="0" smtClean="0"/>
              <a:t>انسان «فطرتاً» مایل به اکتساب پول هر چه بیشتر نیست بلکه فقط مایل است به شیوه گذشته به زندگی ادامه دهد و همانقدر درآمد کسب کند که برای همان زندگی ضروری است. ص 62</a:t>
            </a:r>
          </a:p>
          <a:p>
            <a:pPr lvl="1"/>
            <a:r>
              <a:rPr lang="fa-IR" sz="2800" dirty="0" smtClean="0"/>
              <a:t>(مطابق با روح سرمایه داری) کار باید به گونه ای انجام شود که گویی غایتی فی نفسه یعنی </a:t>
            </a:r>
            <a:r>
              <a:rPr lang="fa-IR" sz="2800" dirty="0" smtClean="0">
                <a:solidFill>
                  <a:srgbClr val="FF0000"/>
                </a:solidFill>
              </a:rPr>
              <a:t>تکلیف </a:t>
            </a:r>
            <a:r>
              <a:rPr lang="fa-IR" sz="2800" dirty="0" smtClean="0"/>
              <a:t>است. اما چنین روحیه ای به هیچ وجه فطری نیست و نمی تواند بی واسطه فقط به کمک دستمزد بالا یا پایین برانگیخته شود. بلکه محصول روند تربیتی طولانی و مستمر است. ص 64 </a:t>
            </a:r>
            <a:endParaRPr lang="fa-IR" sz="2800" dirty="0" smtClean="0"/>
          </a:p>
          <a:p>
            <a:pPr lvl="1"/>
            <a:endParaRPr lang="fa-IR" sz="2800" dirty="0" smtClean="0"/>
          </a:p>
          <a:p>
            <a:pPr lvl="1"/>
            <a:endParaRPr lang="en-US" sz="2800" dirty="0" smtClean="0"/>
          </a:p>
          <a:p>
            <a:endParaRPr lang="en-US" sz="2400" dirty="0"/>
          </a:p>
        </p:txBody>
      </p:sp>
    </p:spTree>
    <p:extLst>
      <p:ext uri="{BB962C8B-B14F-4D97-AF65-F5344CB8AC3E}">
        <p14:creationId xmlns:p14="http://schemas.microsoft.com/office/powerpoint/2010/main" val="1247695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dirty="0" smtClean="0"/>
              <a:t>سنت گرایی و روح </a:t>
            </a:r>
            <a:r>
              <a:rPr lang="fa-IR" dirty="0"/>
              <a:t>سرمايه داري</a:t>
            </a:r>
          </a:p>
        </p:txBody>
      </p:sp>
      <p:sp>
        <p:nvSpPr>
          <p:cNvPr id="3" name="Content Placeholder 2"/>
          <p:cNvSpPr>
            <a:spLocks noGrp="1"/>
          </p:cNvSpPr>
          <p:nvPr>
            <p:ph sz="quarter" idx="1"/>
          </p:nvPr>
        </p:nvSpPr>
        <p:spPr/>
        <p:txBody>
          <a:bodyPr/>
          <a:lstStyle/>
          <a:p>
            <a:r>
              <a:rPr lang="fa-IR" sz="2800" dirty="0" smtClean="0"/>
              <a:t>به </a:t>
            </a:r>
            <a:r>
              <a:rPr lang="fa-IR" sz="2800" dirty="0"/>
              <a:t>اعتقاد وبر:</a:t>
            </a:r>
          </a:p>
          <a:p>
            <a:pPr lvl="1"/>
            <a:r>
              <a:rPr lang="fa-IR" sz="2800" dirty="0"/>
              <a:t>مهم ترین دشمنی که روح سرمایه داری (به معنای سبک با قاعده ای از زندگی به شکل نوعی «اخلاق») ناچار بود در صف اول با آن مبارزه کند همان طرز تلقی و سلوکی بود که می توان آن را </a:t>
            </a:r>
            <a:r>
              <a:rPr lang="fa-IR" sz="2800" b="1" dirty="0"/>
              <a:t>سنتگرایی</a:t>
            </a:r>
            <a:r>
              <a:rPr lang="fa-IR" sz="2800" dirty="0"/>
              <a:t> نامید. ص </a:t>
            </a:r>
            <a:r>
              <a:rPr lang="fa-IR" sz="2800" dirty="0" smtClean="0"/>
              <a:t>61</a:t>
            </a:r>
            <a:endParaRPr lang="fa-IR" sz="2800" dirty="0"/>
          </a:p>
          <a:p>
            <a:r>
              <a:rPr lang="fa-IR" sz="3100" dirty="0" smtClean="0"/>
              <a:t>اما سنت گرایی چیست؟</a:t>
            </a:r>
            <a:endParaRPr lang="fa-IR" sz="3100" dirty="0"/>
          </a:p>
        </p:txBody>
      </p:sp>
    </p:spTree>
    <p:extLst>
      <p:ext uri="{BB962C8B-B14F-4D97-AF65-F5344CB8AC3E}">
        <p14:creationId xmlns:p14="http://schemas.microsoft.com/office/powerpoint/2010/main" val="1842077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سنت گرایی و روح </a:t>
            </a:r>
            <a:r>
              <a:rPr lang="fa-IR" dirty="0"/>
              <a:t>سرمايه داري</a:t>
            </a:r>
            <a:endParaRPr lang="en-US" dirty="0"/>
          </a:p>
        </p:txBody>
      </p:sp>
      <p:sp>
        <p:nvSpPr>
          <p:cNvPr id="3" name="Content Placeholder 2"/>
          <p:cNvSpPr>
            <a:spLocks noGrp="1"/>
          </p:cNvSpPr>
          <p:nvPr>
            <p:ph sz="quarter" idx="1"/>
          </p:nvPr>
        </p:nvSpPr>
        <p:spPr/>
        <p:txBody>
          <a:bodyPr/>
          <a:lstStyle/>
          <a:p>
            <a:r>
              <a:rPr lang="fa-IR" sz="2800" dirty="0" smtClean="0"/>
              <a:t>وبر با نقل قولی از سومبارت سنتگرایی را مساوی </a:t>
            </a:r>
            <a:r>
              <a:rPr lang="fa-IR" sz="2800" b="1" dirty="0" smtClean="0"/>
              <a:t>نظام اقتصاد رفع نیاز </a:t>
            </a:r>
            <a:r>
              <a:rPr lang="fa-IR" sz="2800" dirty="0" smtClean="0"/>
              <a:t>می نامد:</a:t>
            </a:r>
          </a:p>
          <a:p>
            <a:pPr lvl="1"/>
            <a:r>
              <a:rPr lang="fa-IR" sz="2800" dirty="0" smtClean="0"/>
              <a:t>سومبارت در نظریات خویش درباره پیدایش سرمایه داری میان «اصل ارضای نیاز» و «اصل تکاپوی ثروت» به عنوان دو اصل برجسته هدایت کننده تاریخ اقتصاد تمایز قائل شده است. در اصل اول ارضای نیازهای شخصی و در اصل دوم تلاش برای کسب درآمد بدون محدود شدن به نیازهای شخصی ملاک های تعیین کننده شیوه و جهت فعالیت اقتصادی است. ص 66</a:t>
            </a:r>
          </a:p>
          <a:p>
            <a:endParaRPr lang="en-US" dirty="0"/>
          </a:p>
        </p:txBody>
      </p:sp>
    </p:spTree>
    <p:extLst>
      <p:ext uri="{BB962C8B-B14F-4D97-AF65-F5344CB8AC3E}">
        <p14:creationId xmlns:p14="http://schemas.microsoft.com/office/powerpoint/2010/main" val="1802296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پروتستانتیزم و روح سرمایه داری</a:t>
            </a:r>
            <a:endParaRPr lang="en-US" dirty="0"/>
          </a:p>
        </p:txBody>
      </p:sp>
      <p:sp>
        <p:nvSpPr>
          <p:cNvPr id="3" name="Content Placeholder 2"/>
          <p:cNvSpPr>
            <a:spLocks noGrp="1"/>
          </p:cNvSpPr>
          <p:nvPr>
            <p:ph sz="quarter" idx="1"/>
          </p:nvPr>
        </p:nvSpPr>
        <p:spPr/>
        <p:txBody>
          <a:bodyPr/>
          <a:lstStyle/>
          <a:p>
            <a:r>
              <a:rPr lang="fa-IR" sz="2800" dirty="0" smtClean="0"/>
              <a:t>وبر به نقش مذهب در </a:t>
            </a:r>
            <a:r>
              <a:rPr lang="fa-IR" sz="2800" dirty="0" smtClean="0">
                <a:solidFill>
                  <a:srgbClr val="FF0000"/>
                </a:solidFill>
              </a:rPr>
              <a:t>تفوق بر روحیه سنتگرایی اقتصادی </a:t>
            </a:r>
            <a:r>
              <a:rPr lang="fa-IR" sz="2800" dirty="0" smtClean="0"/>
              <a:t>اشاره می کند: </a:t>
            </a:r>
          </a:p>
          <a:p>
            <a:pPr lvl="1"/>
            <a:r>
              <a:rPr lang="fa-IR" sz="2800" dirty="0" smtClean="0"/>
              <a:t>تربیت مذهبی بهتر از هر عامل دیگری می تواند بر روحیه سنتی فایق آید. ص 65</a:t>
            </a:r>
          </a:p>
          <a:p>
            <a:r>
              <a:rPr lang="fa-IR" sz="2800" dirty="0" smtClean="0"/>
              <a:t>به گفته او رفرماسیون زمینه تربیت مذهبی فوق الذکر را پدید آورد: </a:t>
            </a:r>
          </a:p>
          <a:p>
            <a:pPr lvl="1"/>
            <a:r>
              <a:rPr lang="fa-IR" sz="2800" dirty="0" smtClean="0"/>
              <a:t>رفرماسیون (نهضت اصلاح کلیسا) به معنای جایگزینی حاکمیت بسیار آسانگیر و عملاً نامحسوس و صوری عصر قبلی با حاکمیتی بود که از طریق نفوذ در کلیه حوزه های عمومی و خصوصی زندگی، مقررات رفتاری بی نهایت سخت و سنگینی را تحمیل می نمود. ص 42</a:t>
            </a:r>
          </a:p>
          <a:p>
            <a:endParaRPr lang="en-US" dirty="0"/>
          </a:p>
        </p:txBody>
      </p:sp>
    </p:spTree>
    <p:extLst>
      <p:ext uri="{BB962C8B-B14F-4D97-AF65-F5344CB8AC3E}">
        <p14:creationId xmlns:p14="http://schemas.microsoft.com/office/powerpoint/2010/main" val="7400716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پروتستانتیزم و روح سرمایه داری</a:t>
            </a:r>
          </a:p>
        </p:txBody>
      </p:sp>
      <p:sp>
        <p:nvSpPr>
          <p:cNvPr id="3" name="Content Placeholder 2"/>
          <p:cNvSpPr>
            <a:spLocks noGrp="1"/>
          </p:cNvSpPr>
          <p:nvPr>
            <p:ph sz="quarter" idx="1"/>
          </p:nvPr>
        </p:nvSpPr>
        <p:spPr/>
        <p:txBody>
          <a:bodyPr/>
          <a:lstStyle/>
          <a:p>
            <a:r>
              <a:rPr lang="fa-IR" sz="2800" dirty="0" smtClean="0"/>
              <a:t>وبر </a:t>
            </a:r>
            <a:r>
              <a:rPr lang="fa-IR" sz="2800" dirty="0"/>
              <a:t>به ویژه این روحیه را در تعالیم </a:t>
            </a:r>
            <a:r>
              <a:rPr lang="fa-IR" sz="2800" dirty="0" smtClean="0"/>
              <a:t>کالون – از رهبران اصلی جریان پروتستان - می </a:t>
            </a:r>
            <a:r>
              <a:rPr lang="fa-IR" sz="2800" dirty="0"/>
              <a:t>یابد:</a:t>
            </a:r>
          </a:p>
          <a:p>
            <a:pPr lvl="1"/>
            <a:r>
              <a:rPr lang="fa-IR" sz="2800" dirty="0"/>
              <a:t>هر جا که کالونیسم پدیدار شده باشد تلاقی حس شدید سود جویی سرمایه دارانه با زهدی حاکم بر تمام شوون زندگی در شخص یا گروه واحد آشکار شده است. ص 48</a:t>
            </a:r>
          </a:p>
          <a:p>
            <a:r>
              <a:rPr lang="fa-IR" sz="2800" dirty="0"/>
              <a:t>وبر سپس به مفهوم </a:t>
            </a:r>
            <a:r>
              <a:rPr lang="fa-IR" sz="2800" dirty="0">
                <a:solidFill>
                  <a:srgbClr val="FF0000"/>
                </a:solidFill>
              </a:rPr>
              <a:t>«شغل به مثابه تکلیف» </a:t>
            </a:r>
            <a:r>
              <a:rPr lang="en-US" sz="2800" dirty="0" err="1"/>
              <a:t>Beruf</a:t>
            </a:r>
            <a:r>
              <a:rPr lang="en-US" sz="2800" dirty="0"/>
              <a:t> </a:t>
            </a:r>
            <a:r>
              <a:rPr lang="fa-IR" sz="2800" dirty="0"/>
              <a:t> در پروتستانتیزم کالونیستی اشاره می </a:t>
            </a:r>
            <a:r>
              <a:rPr lang="fa-IR" sz="2800" dirty="0" smtClean="0"/>
              <a:t>کند و بر نقش مهم آن در فراگیر شدن روح سرمایه داری تاکید می کند.</a:t>
            </a:r>
          </a:p>
          <a:p>
            <a:pPr marL="0" indent="0">
              <a:buNone/>
            </a:pPr>
            <a:endParaRPr lang="fa-IR" sz="2800" dirty="0"/>
          </a:p>
          <a:p>
            <a:endParaRPr lang="fa-IR" dirty="0"/>
          </a:p>
        </p:txBody>
      </p:sp>
    </p:spTree>
    <p:extLst>
      <p:ext uri="{BB962C8B-B14F-4D97-AF65-F5344CB8AC3E}">
        <p14:creationId xmlns:p14="http://schemas.microsoft.com/office/powerpoint/2010/main" val="4246118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عقاید ژان کالون (1564-1509)</a:t>
            </a:r>
            <a:endParaRPr lang="fa-IR" dirty="0"/>
          </a:p>
        </p:txBody>
      </p:sp>
      <p:sp>
        <p:nvSpPr>
          <p:cNvPr id="3" name="Content Placeholder 2"/>
          <p:cNvSpPr>
            <a:spLocks noGrp="1"/>
          </p:cNvSpPr>
          <p:nvPr>
            <p:ph sz="quarter" idx="1"/>
          </p:nvPr>
        </p:nvSpPr>
        <p:spPr>
          <a:xfrm>
            <a:off x="3923928" y="1600200"/>
            <a:ext cx="4842120" cy="4495800"/>
          </a:xfrm>
        </p:spPr>
        <p:txBody>
          <a:bodyPr/>
          <a:lstStyle/>
          <a:p>
            <a:r>
              <a:rPr lang="fa-IR" dirty="0" smtClean="0"/>
              <a:t>کالون طرفدار جبر و تقدیر بود</a:t>
            </a:r>
            <a:r>
              <a:rPr lang="fa-IR" dirty="0"/>
              <a:t>. به عقیده او برای </a:t>
            </a:r>
            <a:r>
              <a:rPr lang="fa-IR" dirty="0" smtClean="0"/>
              <a:t>انسانها از پیش مقدر شده است که رستگارند یا از جمله دوزخیان.</a:t>
            </a:r>
          </a:p>
          <a:p>
            <a:r>
              <a:rPr lang="fa-IR" dirty="0" smtClean="0"/>
              <a:t>نشانه های رستگاری در همین دنیا نیز قابل مشاهده اند.  </a:t>
            </a:r>
          </a:p>
          <a:p>
            <a:r>
              <a:rPr lang="fa-IR" dirty="0"/>
              <a:t> </a:t>
            </a:r>
            <a:r>
              <a:rPr lang="fa-IR" dirty="0" smtClean="0"/>
              <a:t>به عقیده کالون فعالیت </a:t>
            </a:r>
            <a:r>
              <a:rPr lang="fa-IR" dirty="0"/>
              <a:t>شدید، </a:t>
            </a:r>
            <a:r>
              <a:rPr lang="fa-IR" dirty="0" smtClean="0"/>
              <a:t>سخت کوشی و موفقیت اقتصادی از جمله نشانه های رستگاری فرد است.</a:t>
            </a:r>
            <a:endParaRPr lang="fa-IR" dirty="0"/>
          </a:p>
        </p:txBody>
      </p:sp>
      <p:pic>
        <p:nvPicPr>
          <p:cNvPr id="2050" name="Picture 2" descr="C:\Documents and Settings\Javad\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3256288" cy="4177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405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پیامدهای اعتقاد به کالونیسم</a:t>
            </a:r>
            <a:endParaRPr lang="fa-IR" dirty="0"/>
          </a:p>
        </p:txBody>
      </p:sp>
      <p:sp>
        <p:nvSpPr>
          <p:cNvPr id="3" name="Content Placeholder 2"/>
          <p:cNvSpPr>
            <a:spLocks noGrp="1"/>
          </p:cNvSpPr>
          <p:nvPr>
            <p:ph sz="quarter" idx="1"/>
          </p:nvPr>
        </p:nvSpPr>
        <p:spPr/>
        <p:txBody>
          <a:bodyPr/>
          <a:lstStyle/>
          <a:p>
            <a:r>
              <a:rPr lang="fa-IR" dirty="0" smtClean="0"/>
              <a:t>سرمایه داران می توانستند منافع اقتصادی شان را با سنگدلی پی گیری کنند و تصور کنند چنین کاری فقط نفع شخصی نیست بلکه وظیفه ای اخلاقی است.</a:t>
            </a:r>
          </a:p>
          <a:p>
            <a:r>
              <a:rPr lang="fa-IR" dirty="0" smtClean="0"/>
              <a:t>ظهور طبقه ای از کارگران جدی و وظیفه شناس که سخت کوشی را وظیفه دینی و مقصد زندگی خود می دانستند. </a:t>
            </a:r>
          </a:p>
          <a:p>
            <a:r>
              <a:rPr lang="fa-IR" dirty="0" smtClean="0"/>
              <a:t>کالونیسم با ایجاد این عقیده که توزیع نابرابر ثروت و درآمد مشیت خاص الهی است به نابرابری های جامعه سرمایه داری مشروعیت می بخشید.</a:t>
            </a:r>
            <a:endParaRPr lang="fa-IR" dirty="0"/>
          </a:p>
        </p:txBody>
      </p:sp>
    </p:spTree>
    <p:extLst>
      <p:ext uri="{BB962C8B-B14F-4D97-AF65-F5344CB8AC3E}">
        <p14:creationId xmlns:p14="http://schemas.microsoft.com/office/powerpoint/2010/main" val="39407506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534400" cy="758825"/>
          </a:xfrm>
        </p:spPr>
        <p:txBody>
          <a:bodyPr>
            <a:normAutofit/>
          </a:bodyPr>
          <a:lstStyle/>
          <a:p>
            <a:r>
              <a:rPr lang="fa-IR" dirty="0" smtClean="0"/>
              <a:t>پروتستانتیزم و سرمایه داری امروز</a:t>
            </a:r>
            <a:endParaRPr lang="en-US" dirty="0"/>
          </a:p>
        </p:txBody>
      </p:sp>
      <p:sp>
        <p:nvSpPr>
          <p:cNvPr id="3" name="Content Placeholder 2"/>
          <p:cNvSpPr>
            <a:spLocks noGrp="1"/>
          </p:cNvSpPr>
          <p:nvPr>
            <p:ph sz="quarter" idx="1"/>
          </p:nvPr>
        </p:nvSpPr>
        <p:spPr/>
        <p:txBody>
          <a:bodyPr/>
          <a:lstStyle/>
          <a:p>
            <a:r>
              <a:rPr lang="fa-IR" sz="2800" dirty="0"/>
              <a:t>آيا سرمايه داري براي حيات امروزين خود هم </a:t>
            </a:r>
            <a:r>
              <a:rPr lang="fa-IR" sz="2800" dirty="0" smtClean="0"/>
              <a:t>از </a:t>
            </a:r>
            <a:r>
              <a:rPr lang="fa-IR" sz="2800" dirty="0"/>
              <a:t>اخلاق پروتستان کمک مي گيرد؟</a:t>
            </a:r>
            <a:endParaRPr lang="fa-IR" sz="2800" dirty="0" smtClean="0"/>
          </a:p>
          <a:p>
            <a:r>
              <a:rPr lang="fa-IR" sz="2800" dirty="0" smtClean="0"/>
              <a:t>وبر به این سوال پاسخ مفنی مي دهد. او می گوید: </a:t>
            </a:r>
          </a:p>
          <a:p>
            <a:pPr lvl="1"/>
            <a:r>
              <a:rPr lang="fa-IR" sz="2800" dirty="0" smtClean="0"/>
              <a:t>«وقتي رياضت کشي از دخمه هاي دير به حيات شغلي انتقال يافت و تسلط خود را بر اخلاق دنيوي آغاز کرد سهم خويش را در بناي جهان عظيم نظم نوين اقتصادي ايفا نمود. ... اما سرمايه داري پيروز از وقتي که بر شالوده هاي ماشيني استوار شده است ديگر به حمايت آن نيازي ندارد... ايده انجام شغل به مثابه تکليف مثل شبح يک اعتقاد مرده مذهبي در زندگي ما پرسه مي زند.»</a:t>
            </a:r>
            <a:endParaRPr lang="en-US" sz="2000" dirty="0" smtClean="0"/>
          </a:p>
          <a:p>
            <a:endParaRPr lang="en-US" sz="2400" dirty="0"/>
          </a:p>
        </p:txBody>
      </p:sp>
    </p:spTree>
    <p:extLst>
      <p:ext uri="{BB962C8B-B14F-4D97-AF65-F5344CB8AC3E}">
        <p14:creationId xmlns:p14="http://schemas.microsoft.com/office/powerpoint/2010/main" val="1503178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پروتستانتیزم و سرمایه داری امروز</a:t>
            </a:r>
          </a:p>
        </p:txBody>
      </p:sp>
      <p:sp>
        <p:nvSpPr>
          <p:cNvPr id="3" name="Content Placeholder 2"/>
          <p:cNvSpPr>
            <a:spLocks noGrp="1"/>
          </p:cNvSpPr>
          <p:nvPr>
            <p:ph sz="quarter" idx="1"/>
          </p:nvPr>
        </p:nvSpPr>
        <p:spPr>
          <a:xfrm>
            <a:off x="612648" y="1600200"/>
            <a:ext cx="8153400" cy="4853136"/>
          </a:xfrm>
        </p:spPr>
        <p:txBody>
          <a:bodyPr/>
          <a:lstStyle/>
          <a:p>
            <a:r>
              <a:rPr lang="fa-IR" sz="3100" dirty="0"/>
              <a:t>و جالب تر آنکه او مي گويد: </a:t>
            </a:r>
            <a:endParaRPr lang="fa-IR" sz="3100" dirty="0" smtClean="0"/>
          </a:p>
          <a:p>
            <a:pPr lvl="1"/>
            <a:r>
              <a:rPr lang="fa-IR" sz="2800" dirty="0" smtClean="0"/>
              <a:t>پيوريتانيسم </a:t>
            </a:r>
            <a:r>
              <a:rPr lang="fa-IR" sz="2800" dirty="0"/>
              <a:t>به خلق </a:t>
            </a:r>
            <a:r>
              <a:rPr lang="fa-IR" sz="2800" dirty="0">
                <a:solidFill>
                  <a:srgbClr val="FF0000"/>
                </a:solidFill>
              </a:rPr>
              <a:t>«قفس آهنيني» </a:t>
            </a:r>
            <a:r>
              <a:rPr lang="fa-IR" sz="2800" dirty="0"/>
              <a:t>که انسان جديد مجبور به زندگي در آن است (يعني يک نظم بوروکراتيک دائم التزايد که «التذاذ خود انگيخته از زندگي» بيرحمانه از آن محو شده است) ياري رساند.</a:t>
            </a:r>
            <a:endParaRPr lang="en-US" sz="2000" dirty="0"/>
          </a:p>
          <a:p>
            <a:r>
              <a:rPr lang="fa-IR" sz="3100" dirty="0"/>
              <a:t>وبر نتيجه مي گيرد: </a:t>
            </a:r>
            <a:endParaRPr lang="fa-IR" sz="3100" dirty="0" smtClean="0"/>
          </a:p>
          <a:p>
            <a:pPr lvl="1"/>
            <a:r>
              <a:rPr lang="fa-IR" sz="2800" dirty="0" smtClean="0"/>
              <a:t>«</a:t>
            </a:r>
            <a:r>
              <a:rPr lang="fa-IR" sz="2800" dirty="0"/>
              <a:t>پيوريتان به ميل خود مي خواست به تکليف شغلي خود عمل کند در حالي که </a:t>
            </a:r>
            <a:r>
              <a:rPr lang="fa-IR" sz="2800" dirty="0">
                <a:solidFill>
                  <a:srgbClr val="FF0000"/>
                </a:solidFill>
              </a:rPr>
              <a:t>ما مجبوريم </a:t>
            </a:r>
            <a:r>
              <a:rPr lang="fa-IR" sz="2800" dirty="0"/>
              <a:t>چنين کنيم.» </a:t>
            </a:r>
            <a:endParaRPr lang="en-US" sz="2000" dirty="0"/>
          </a:p>
        </p:txBody>
      </p:sp>
    </p:spTree>
    <p:extLst>
      <p:ext uri="{BB962C8B-B14F-4D97-AF65-F5344CB8AC3E}">
        <p14:creationId xmlns:p14="http://schemas.microsoft.com/office/powerpoint/2010/main" val="1311392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شناسي وبر </a:t>
            </a:r>
            <a:endParaRPr lang="en-US" dirty="0"/>
          </a:p>
        </p:txBody>
      </p:sp>
      <p:sp>
        <p:nvSpPr>
          <p:cNvPr id="3" name="Content Placeholder 2"/>
          <p:cNvSpPr>
            <a:spLocks noGrp="1"/>
          </p:cNvSpPr>
          <p:nvPr>
            <p:ph sz="quarter" idx="1"/>
          </p:nvPr>
        </p:nvSpPr>
        <p:spPr/>
        <p:txBody>
          <a:bodyPr/>
          <a:lstStyle/>
          <a:p>
            <a:pPr lvl="0"/>
            <a:r>
              <a:rPr lang="fa-IR" dirty="0" smtClean="0"/>
              <a:t>وبر اعتقاد داشت روش شناسی علوم اجتماعی از روش شناسی علوم طبیعی متفاوت است ؛ چرا که رفتار انسان – بر خلاف طبیعت - ذاتاً معنادار است و عالمان اجتماعي بايد اهتمام خود را صرف فهم معاني مذکور کنند.</a:t>
            </a:r>
          </a:p>
          <a:p>
            <a:pPr lvl="0"/>
            <a:r>
              <a:rPr lang="fa-IR" dirty="0" smtClean="0"/>
              <a:t>رویکرد وبر به روش مبتنی بر </a:t>
            </a:r>
            <a:r>
              <a:rPr lang="fa-IR" dirty="0" smtClean="0">
                <a:solidFill>
                  <a:srgbClr val="FF0000"/>
                </a:solidFill>
              </a:rPr>
              <a:t>تفهم </a:t>
            </a:r>
            <a:r>
              <a:rPr lang="en-US" dirty="0" err="1" smtClean="0">
                <a:solidFill>
                  <a:srgbClr val="FF0000"/>
                </a:solidFill>
              </a:rPr>
              <a:t>Verstehen</a:t>
            </a:r>
            <a:r>
              <a:rPr lang="fa-IR" dirty="0" smtClean="0">
                <a:solidFill>
                  <a:srgbClr val="FF0000"/>
                </a:solidFill>
              </a:rPr>
              <a:t> </a:t>
            </a:r>
            <a:r>
              <a:rPr lang="fa-IR" dirty="0" smtClean="0"/>
              <a:t>از هرمنوتیک اقتباس شده بود. در هرمنوتیک هدف پژوهشگر فهم تفکر نویسنده و معنای متن است. وبر کوشید این روش را از فهم متون به فهم حیات اجتماعی بسط دهد.</a:t>
            </a:r>
            <a:endParaRPr lang="en-US" dirty="0" smtClean="0"/>
          </a:p>
          <a:p>
            <a:pPr lvl="0"/>
            <a:r>
              <a:rPr lang="fa-IR" dirty="0" smtClean="0"/>
              <a:t>از همين رو وبر به فرهنگ اهميت فراواني مي داد زيرا ارزش هاي فرهنگي - که به رفتار انسان معنا مي دهند - خود زاده تاريخ هستند و در بستر تاريخ تکامل مي يابند. </a:t>
            </a:r>
            <a:endParaRPr lang="en-US" dirty="0" smtClean="0"/>
          </a:p>
          <a:p>
            <a:endParaRPr lang="en-US" dirty="0"/>
          </a:p>
        </p:txBody>
      </p:sp>
    </p:spTree>
    <p:extLst>
      <p:ext uri="{BB962C8B-B14F-4D97-AF65-F5344CB8AC3E}">
        <p14:creationId xmlns:p14="http://schemas.microsoft.com/office/powerpoint/2010/main" val="2814874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پروتستانتیزم و سرمایه داری امروز</a:t>
            </a:r>
          </a:p>
        </p:txBody>
      </p:sp>
      <p:sp>
        <p:nvSpPr>
          <p:cNvPr id="3" name="Content Placeholder 2"/>
          <p:cNvSpPr>
            <a:spLocks noGrp="1"/>
          </p:cNvSpPr>
          <p:nvPr>
            <p:ph sz="quarter" idx="1"/>
          </p:nvPr>
        </p:nvSpPr>
        <p:spPr/>
        <p:txBody>
          <a:bodyPr/>
          <a:lstStyle/>
          <a:p>
            <a:r>
              <a:rPr lang="fa-IR" dirty="0" smtClean="0"/>
              <a:t>اقتصاد سرمایه داری کنونی دنیای عظیمی است که فرد در آن متولد می شود و این نظم اقتصادی خود را به او – لااقل به عنوان فرد- همچون زیستگاهی تغییرناپذیر که وی باید در آن زندگی کند تحمیل می کند. 58</a:t>
            </a:r>
          </a:p>
          <a:p>
            <a:r>
              <a:rPr lang="fa-IR" dirty="0" smtClean="0"/>
              <a:t>به </a:t>
            </a:r>
            <a:r>
              <a:rPr lang="fa-IR" dirty="0"/>
              <a:t>عقیده کالبرگ: با اینکه وبر خاصه در اوایل بحث تقدم را به عقاید مذهبی می دهد بعدها به جایی می رسد که نیروهای مادی و نه نظام های فکری را دارای اهمیت بیشتری می داند.</a:t>
            </a:r>
          </a:p>
          <a:p>
            <a:endParaRPr lang="fa-IR" dirty="0"/>
          </a:p>
        </p:txBody>
      </p:sp>
    </p:spTree>
    <p:extLst>
      <p:ext uri="{BB962C8B-B14F-4D97-AF65-F5344CB8AC3E}">
        <p14:creationId xmlns:p14="http://schemas.microsoft.com/office/powerpoint/2010/main" val="3024527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ساير عوامل موثر بر ظهور سرمايه داري</a:t>
            </a:r>
            <a:endParaRPr lang="en-US" dirty="0" smtClean="0"/>
          </a:p>
        </p:txBody>
      </p:sp>
      <p:sp>
        <p:nvSpPr>
          <p:cNvPr id="3" name="Content Placeholder 2"/>
          <p:cNvSpPr>
            <a:spLocks noGrp="1"/>
          </p:cNvSpPr>
          <p:nvPr>
            <p:ph sz="quarter" idx="1"/>
          </p:nvPr>
        </p:nvSpPr>
        <p:spPr/>
        <p:txBody>
          <a:bodyPr/>
          <a:lstStyle/>
          <a:p>
            <a:pPr lvl="0"/>
            <a:r>
              <a:rPr lang="fa-IR" sz="2800" dirty="0"/>
              <a:t>از نگاه وبر علاوه بر </a:t>
            </a:r>
            <a:r>
              <a:rPr lang="fa-IR" sz="2800" dirty="0" smtClean="0"/>
              <a:t>پروتستانتیزم </a:t>
            </a:r>
            <a:r>
              <a:rPr lang="fa-IR" sz="2800" dirty="0"/>
              <a:t>عوامل دیگری نیز </a:t>
            </a:r>
            <a:r>
              <a:rPr lang="fa-IR" sz="2800" dirty="0" smtClean="0"/>
              <a:t>بر عقلانی شدن اقتصاد و در نتیجه </a:t>
            </a:r>
            <a:r>
              <a:rPr lang="fa-IR" sz="2800" dirty="0"/>
              <a:t>ظهور سرمایه </a:t>
            </a:r>
            <a:r>
              <a:rPr lang="fa-IR" sz="2800" dirty="0" smtClean="0"/>
              <a:t>داری در غرب </a:t>
            </a:r>
            <a:r>
              <a:rPr lang="fa-IR" sz="2800" dirty="0"/>
              <a:t>موثر بودند. از جمله:</a:t>
            </a:r>
            <a:endParaRPr lang="en-US" sz="2800" dirty="0"/>
          </a:p>
          <a:p>
            <a:r>
              <a:rPr lang="fa-IR" sz="2800" dirty="0" smtClean="0"/>
              <a:t>جدايي موسسه توليدي از محل سکونت</a:t>
            </a:r>
            <a:endParaRPr lang="en-US" sz="2000" dirty="0" smtClean="0"/>
          </a:p>
          <a:p>
            <a:pPr lvl="1"/>
            <a:r>
              <a:rPr lang="fa-IR" sz="2800" dirty="0" smtClean="0"/>
              <a:t>که باعث شد رفتار اقتصادي خويشاوندي سنتی کمرنگ شود و بتواند جاي خود را به فعاليت اقتصادي فردي و عقلانی بدهد. </a:t>
            </a:r>
            <a:endParaRPr lang="en-US" sz="2000" dirty="0" smtClean="0"/>
          </a:p>
          <a:p>
            <a:r>
              <a:rPr lang="fa-IR" sz="2800" dirty="0" smtClean="0"/>
              <a:t>رشد شهرها و </a:t>
            </a:r>
            <a:r>
              <a:rPr lang="fa-IR" sz="2800" dirty="0"/>
              <a:t>پيدايش بورژوازي </a:t>
            </a:r>
            <a:endParaRPr lang="en-US" sz="2800" dirty="0"/>
          </a:p>
          <a:p>
            <a:pPr lvl="1"/>
            <a:r>
              <a:rPr lang="fa-IR" sz="2800" dirty="0" smtClean="0"/>
              <a:t>رشد اقتصاد عقلانی مستلزم شهر مدرن است. شهر بدیلی برای نظم فئودالی بود که سرمایه داری و عقلانیت می توانست در آن رشد کند. </a:t>
            </a:r>
            <a:endParaRPr lang="en-US" sz="2000" dirty="0" smtClean="0"/>
          </a:p>
          <a:p>
            <a:pPr>
              <a:buNone/>
            </a:pPr>
            <a:endParaRPr lang="en-US" sz="2400" dirty="0"/>
          </a:p>
        </p:txBody>
      </p:sp>
    </p:spTree>
    <p:extLst>
      <p:ext uri="{BB962C8B-B14F-4D97-AF65-F5344CB8AC3E}">
        <p14:creationId xmlns:p14="http://schemas.microsoft.com/office/powerpoint/2010/main" val="4211563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ساير عوامل موثر بر ظهور سرمايه داري</a:t>
            </a:r>
          </a:p>
        </p:txBody>
      </p:sp>
      <p:sp>
        <p:nvSpPr>
          <p:cNvPr id="3" name="Content Placeholder 2"/>
          <p:cNvSpPr>
            <a:spLocks noGrp="1"/>
          </p:cNvSpPr>
          <p:nvPr>
            <p:ph sz="quarter" idx="1"/>
          </p:nvPr>
        </p:nvSpPr>
        <p:spPr/>
        <p:txBody>
          <a:bodyPr/>
          <a:lstStyle/>
          <a:p>
            <a:pPr lvl="0"/>
            <a:r>
              <a:rPr lang="fa-IR" sz="2800" dirty="0" smtClean="0"/>
              <a:t>نظام حقوقی به میراث رسیده از روم باستان </a:t>
            </a:r>
          </a:p>
          <a:p>
            <a:pPr lvl="1"/>
            <a:r>
              <a:rPr lang="fa-IR" sz="2800" dirty="0"/>
              <a:t>که نقش مهمی در عقلانی شدن حقوق ایفا کرد.</a:t>
            </a:r>
          </a:p>
          <a:p>
            <a:pPr lvl="0"/>
            <a:r>
              <a:rPr lang="fa-IR" sz="2800" dirty="0" smtClean="0"/>
              <a:t>تکامل </a:t>
            </a:r>
            <a:r>
              <a:rPr lang="fa-IR" sz="2800" dirty="0"/>
              <a:t>دولت هاي </a:t>
            </a:r>
            <a:r>
              <a:rPr lang="fa-IR" sz="2800" dirty="0" smtClean="0"/>
              <a:t>ملي </a:t>
            </a:r>
          </a:p>
          <a:p>
            <a:pPr lvl="1"/>
            <a:r>
              <a:rPr lang="fa-IR" sz="2800" dirty="0"/>
              <a:t>که باعث عقلانی شدن نظام سیاسی شد. </a:t>
            </a:r>
          </a:p>
          <a:p>
            <a:pPr lvl="0"/>
            <a:r>
              <a:rPr lang="fa-IR" sz="2800" dirty="0" smtClean="0"/>
              <a:t>تکامل </a:t>
            </a:r>
            <a:r>
              <a:rPr lang="fa-IR" sz="2800" dirty="0"/>
              <a:t>حسابداري دوبل در اروپا</a:t>
            </a:r>
            <a:endParaRPr lang="en-US" sz="2000" dirty="0"/>
          </a:p>
          <a:p>
            <a:pPr lvl="1"/>
            <a:r>
              <a:rPr lang="fa-IR" sz="2800" dirty="0"/>
              <a:t>که نقش مهمي در </a:t>
            </a:r>
            <a:r>
              <a:rPr lang="fa-IR" sz="2800" dirty="0" smtClean="0"/>
              <a:t>عقلانی شدن محاسبات موسسه </a:t>
            </a:r>
            <a:r>
              <a:rPr lang="fa-IR" sz="2800" dirty="0"/>
              <a:t>سرمايه داري ايفا </a:t>
            </a:r>
            <a:r>
              <a:rPr lang="fa-IR" sz="2800" dirty="0" smtClean="0"/>
              <a:t>کرد.</a:t>
            </a:r>
            <a:endParaRPr lang="en-US" sz="2800" dirty="0"/>
          </a:p>
          <a:p>
            <a:pPr lvl="0"/>
            <a:r>
              <a:rPr lang="fa-IR" sz="2800" dirty="0"/>
              <a:t>تغييراتي که منجر به ظهور طبقه کارگر آزاد (به قول مارکس پرولتاريا) شد.</a:t>
            </a:r>
            <a:endParaRPr lang="en-US" sz="2000" dirty="0"/>
          </a:p>
          <a:p>
            <a:pPr marL="0" indent="0">
              <a:buNone/>
            </a:pPr>
            <a:endParaRPr lang="fa-IR" dirty="0"/>
          </a:p>
        </p:txBody>
      </p:sp>
    </p:spTree>
    <p:extLst>
      <p:ext uri="{BB962C8B-B14F-4D97-AF65-F5344CB8AC3E}">
        <p14:creationId xmlns:p14="http://schemas.microsoft.com/office/powerpoint/2010/main" val="20407914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چرا سرمایه داری در جوامع دیگر پدید نیامد؟ </a:t>
            </a:r>
            <a:endParaRPr lang="fa-IR" dirty="0"/>
          </a:p>
        </p:txBody>
      </p:sp>
      <p:sp>
        <p:nvSpPr>
          <p:cNvPr id="3" name="Content Placeholder 2"/>
          <p:cNvSpPr>
            <a:spLocks noGrp="1"/>
          </p:cNvSpPr>
          <p:nvPr>
            <p:ph sz="quarter" idx="1"/>
          </p:nvPr>
        </p:nvSpPr>
        <p:spPr/>
        <p:txBody>
          <a:bodyPr/>
          <a:lstStyle/>
          <a:p>
            <a:r>
              <a:rPr lang="fa-IR" dirty="0" smtClean="0"/>
              <a:t>به عقیده وبر در </a:t>
            </a:r>
            <a:r>
              <a:rPr lang="fa-IR" dirty="0" smtClean="0">
                <a:solidFill>
                  <a:srgbClr val="FF0000"/>
                </a:solidFill>
              </a:rPr>
              <a:t>چین</a:t>
            </a:r>
            <a:r>
              <a:rPr lang="fa-IR" dirty="0" smtClean="0"/>
              <a:t> نیز ب زمینه های ظهور سرمایه داری و حتی اشکال اولیه سرمایه داری وجود داشت. اما دلایل زیر مانع ظهور موسسات اقتصادی عقلانی شد:</a:t>
            </a:r>
          </a:p>
          <a:p>
            <a:pPr lvl="1"/>
            <a:r>
              <a:rPr lang="fa-IR" dirty="0" smtClean="0"/>
              <a:t>ساختار خویشاوندی مبتنی بر ریش سفیدی: که مشوق زمین داری کوچک و خرده پای مبتنی بر خانوار بود تا بازار و اقتصاد.</a:t>
            </a:r>
          </a:p>
          <a:p>
            <a:pPr lvl="1"/>
            <a:r>
              <a:rPr lang="fa-IR" dirty="0" smtClean="0"/>
              <a:t>ساختار موروثی دولت در چین: که مانع ظهور نظام عقلانی و محاسبه پذیر در حوزه سیاست و اعمال قانون بود.</a:t>
            </a:r>
          </a:p>
          <a:p>
            <a:pPr lvl="1"/>
            <a:r>
              <a:rPr lang="fa-IR" dirty="0" smtClean="0"/>
              <a:t>نوع زبان چینی: که تفکر منظم را دشوار می کرد.</a:t>
            </a:r>
          </a:p>
          <a:p>
            <a:pPr lvl="1"/>
            <a:r>
              <a:rPr lang="fa-IR" dirty="0" smtClean="0"/>
              <a:t>آیین های کنفوسیوس و تائو: که پذیرش وضع موجود و پرهیز از نوآوری از مختصات آنهاست.</a:t>
            </a:r>
          </a:p>
          <a:p>
            <a:pPr lvl="1"/>
            <a:endParaRPr lang="fa-IR" dirty="0" smtClean="0"/>
          </a:p>
          <a:p>
            <a:pPr lvl="1"/>
            <a:endParaRPr lang="fa-IR" dirty="0"/>
          </a:p>
        </p:txBody>
      </p:sp>
    </p:spTree>
    <p:extLst>
      <p:ext uri="{BB962C8B-B14F-4D97-AF65-F5344CB8AC3E}">
        <p14:creationId xmlns:p14="http://schemas.microsoft.com/office/powerpoint/2010/main" val="12000145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چرا سرمایه داری در جوامع دیگر پدید نیامد؟ </a:t>
            </a:r>
          </a:p>
        </p:txBody>
      </p:sp>
      <p:sp>
        <p:nvSpPr>
          <p:cNvPr id="3" name="Content Placeholder 2"/>
          <p:cNvSpPr>
            <a:spLocks noGrp="1"/>
          </p:cNvSpPr>
          <p:nvPr>
            <p:ph sz="quarter" idx="1"/>
          </p:nvPr>
        </p:nvSpPr>
        <p:spPr/>
        <p:txBody>
          <a:bodyPr/>
          <a:lstStyle/>
          <a:p>
            <a:r>
              <a:rPr lang="fa-IR" sz="3200" dirty="0" smtClean="0"/>
              <a:t>وبر از موانع ظهور سرمایه داری در هند نیز به شرح زیر نام می برد:</a:t>
            </a:r>
          </a:p>
          <a:p>
            <a:pPr lvl="1"/>
            <a:r>
              <a:rPr lang="fa-IR" sz="2800" dirty="0" smtClean="0"/>
              <a:t>ساختار اجتماعی مبتنی بر کاست ها: که مانع تحرک اجتماعی بود و به تنظیم جزئی ترین جوانب زندگی مردم گرایش داشت.</a:t>
            </a:r>
          </a:p>
          <a:p>
            <a:pPr lvl="1"/>
            <a:r>
              <a:rPr lang="fa-IR" sz="2800" dirty="0" smtClean="0"/>
              <a:t>آیین برهمن: بی اعتنایی به امور عادی دنیا مهم ترین عقیده دینی برهمن هاست.</a:t>
            </a:r>
          </a:p>
          <a:p>
            <a:pPr lvl="1"/>
            <a:r>
              <a:rPr lang="fa-IR" sz="2800" dirty="0" smtClean="0"/>
              <a:t>مذهب هندو: در این مذهب رستگاری با تبعیت صادقانه از قواعد اجتماعی نظام کاستی ممکن بود. </a:t>
            </a:r>
          </a:p>
          <a:p>
            <a:endParaRPr lang="fa-IR" dirty="0"/>
          </a:p>
        </p:txBody>
      </p:sp>
    </p:spTree>
    <p:extLst>
      <p:ext uri="{BB962C8B-B14F-4D97-AF65-F5344CB8AC3E}">
        <p14:creationId xmlns:p14="http://schemas.microsoft.com/office/powerpoint/2010/main" val="4161031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انتقادات وارد شده بر وبر</a:t>
            </a:r>
            <a:endParaRPr lang="en-US" dirty="0"/>
          </a:p>
        </p:txBody>
      </p:sp>
      <p:sp>
        <p:nvSpPr>
          <p:cNvPr id="3" name="Content Placeholder 2"/>
          <p:cNvSpPr>
            <a:spLocks noGrp="1"/>
          </p:cNvSpPr>
          <p:nvPr>
            <p:ph sz="quarter" idx="1"/>
          </p:nvPr>
        </p:nvSpPr>
        <p:spPr/>
        <p:txBody>
          <a:bodyPr/>
          <a:lstStyle/>
          <a:p>
            <a:pPr lvl="0"/>
            <a:r>
              <a:rPr lang="fa-IR" sz="2800" dirty="0" smtClean="0"/>
              <a:t>شناخت وبر از پروتستانتيزم نادرست است:</a:t>
            </a:r>
            <a:endParaRPr lang="en-US" sz="2000" dirty="0" smtClean="0"/>
          </a:p>
          <a:p>
            <a:pPr lvl="1"/>
            <a:r>
              <a:rPr lang="fa-IR" sz="2800" dirty="0" smtClean="0"/>
              <a:t>به عقيده برخی منتقدان، لوتر مفهوم متفاوتي از شغل به دست نداده است و اخلاق کالونيستي نه تنها محرک انباشت سرمايه نيست بلکه ضد سرمايه داري است. </a:t>
            </a:r>
            <a:endParaRPr lang="en-US" sz="2000" dirty="0" smtClean="0"/>
          </a:p>
          <a:p>
            <a:pPr lvl="0"/>
            <a:r>
              <a:rPr lang="fa-IR" sz="2800" dirty="0" smtClean="0"/>
              <a:t>تلقی وبر از آموزه هاي کليساي کاتوليک خطاست:</a:t>
            </a:r>
            <a:endParaRPr lang="en-US" sz="2000" dirty="0" smtClean="0"/>
          </a:p>
          <a:p>
            <a:pPr lvl="1"/>
            <a:r>
              <a:rPr lang="fa-IR" sz="2800" dirty="0" smtClean="0"/>
              <a:t>به عقيده برخی منتقدان، کاتوليسيسم بعد از قرون وسطي حاوي عناصري است که با سرمايه داري سازگار است و نهضت اصلاح دين را بايد واکنشي عليه روح سرمايه داري تلقي کرد نه گشاينده راه ظهور بعدي آن.</a:t>
            </a:r>
            <a:endParaRPr lang="en-US" sz="2000" dirty="0" smtClean="0"/>
          </a:p>
          <a:p>
            <a:endParaRPr lang="en-US" sz="2400" dirty="0"/>
          </a:p>
        </p:txBody>
      </p:sp>
    </p:spTree>
    <p:extLst>
      <p:ext uri="{BB962C8B-B14F-4D97-AF65-F5344CB8AC3E}">
        <p14:creationId xmlns:p14="http://schemas.microsoft.com/office/powerpoint/2010/main" val="3375005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انتقادات وارد شده بر </a:t>
            </a:r>
            <a:r>
              <a:rPr lang="fa-IR" dirty="0" smtClean="0"/>
              <a:t>وبر</a:t>
            </a:r>
            <a:endParaRPr lang="fa-IR" sz="4000" dirty="0"/>
          </a:p>
        </p:txBody>
      </p:sp>
      <p:sp>
        <p:nvSpPr>
          <p:cNvPr id="3" name="Content Placeholder 2"/>
          <p:cNvSpPr>
            <a:spLocks noGrp="1"/>
          </p:cNvSpPr>
          <p:nvPr>
            <p:ph sz="quarter" idx="1"/>
          </p:nvPr>
        </p:nvSpPr>
        <p:spPr/>
        <p:txBody>
          <a:bodyPr/>
          <a:lstStyle/>
          <a:p>
            <a:pPr lvl="0"/>
            <a:r>
              <a:rPr lang="fa-IR" sz="2800" dirty="0"/>
              <a:t>داده هاي تجربي وبر ناکافي است و بعضا داده هايي مخالف آن وجود دارد.</a:t>
            </a:r>
            <a:endParaRPr lang="en-US" sz="2000" dirty="0"/>
          </a:p>
          <a:p>
            <a:pPr lvl="0"/>
            <a:r>
              <a:rPr lang="fa-IR" sz="2800" dirty="0"/>
              <a:t>تمايز وبر ميان سرمايه داري جديد يا عقلاني و انواع پيشين فعاليت سرمايه دارانه چندان دقيق نيست.</a:t>
            </a:r>
            <a:endParaRPr lang="en-US" sz="2000" dirty="0"/>
          </a:p>
          <a:p>
            <a:pPr lvl="0"/>
            <a:r>
              <a:rPr lang="fa-IR" sz="2800" dirty="0"/>
              <a:t>برداشت وبر از رابطه علي ميان پيوريتانيسم و سرمايه داري جديد خطاست. </a:t>
            </a:r>
            <a:endParaRPr lang="en-US" sz="2000" dirty="0"/>
          </a:p>
          <a:p>
            <a:pPr lvl="1"/>
            <a:r>
              <a:rPr lang="fa-IR" sz="2800" dirty="0"/>
              <a:t>برخي مانند تاوني عقيده دارند که تکامل روح سرمايه داري بود که موجب تحول پيوريتانيسم را فراهم کرد نه بالعکس.</a:t>
            </a:r>
            <a:endParaRPr lang="en-US" sz="2000" dirty="0"/>
          </a:p>
          <a:p>
            <a:endParaRPr lang="fa-IR" dirty="0"/>
          </a:p>
        </p:txBody>
      </p:sp>
    </p:spTree>
    <p:extLst>
      <p:ext uri="{BB962C8B-B14F-4D97-AF65-F5344CB8AC3E}">
        <p14:creationId xmlns:p14="http://schemas.microsoft.com/office/powerpoint/2010/main" val="856566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سایر پژوهش های مهم در حوزه دین و سرمایه داری</a:t>
            </a:r>
            <a:endParaRPr lang="en-US" sz="3200" dirty="0"/>
          </a:p>
        </p:txBody>
      </p:sp>
      <p:sp>
        <p:nvSpPr>
          <p:cNvPr id="3" name="Content Placeholder 2"/>
          <p:cNvSpPr>
            <a:spLocks noGrp="1"/>
          </p:cNvSpPr>
          <p:nvPr>
            <p:ph sz="quarter" idx="1"/>
          </p:nvPr>
        </p:nvSpPr>
        <p:spPr/>
        <p:txBody>
          <a:bodyPr/>
          <a:lstStyle/>
          <a:p>
            <a:r>
              <a:rPr lang="fa-IR" sz="2800" dirty="0" smtClean="0"/>
              <a:t>در کنار «اخلاق پروتستان و روح سرمایه داری» وبر می توان به دو اثر مهم زیر نیز اشاره کرد که در نیمه اول قرن بیستم و با فاصله ای کوتاه از اثر وبر انتشار یافته است:</a:t>
            </a:r>
          </a:p>
          <a:p>
            <a:pPr lvl="1"/>
            <a:r>
              <a:rPr lang="fa-IR" sz="2800" dirty="0" smtClean="0"/>
              <a:t>سومبارت، ورنر. </a:t>
            </a:r>
            <a:r>
              <a:rPr lang="fa-IR" sz="2800" b="1" i="1" dirty="0" smtClean="0"/>
              <a:t>یهودیان و حیات اقتصادی مدرن</a:t>
            </a:r>
            <a:r>
              <a:rPr lang="fa-IR" sz="2800" dirty="0" smtClean="0"/>
              <a:t>، ترجمه رحیم قاسمیان، تهران: نشر ساقی، 1384.</a:t>
            </a:r>
          </a:p>
          <a:p>
            <a:pPr lvl="1"/>
            <a:r>
              <a:rPr lang="fa-IR" sz="2800" dirty="0" smtClean="0"/>
              <a:t>تاونی، ریچارد. </a:t>
            </a:r>
            <a:r>
              <a:rPr lang="fa-IR" sz="2800" b="1" i="1" dirty="0" smtClean="0"/>
              <a:t>دین و ظهور سرمایه داری</a:t>
            </a:r>
            <a:r>
              <a:rPr lang="fa-IR" sz="2800" dirty="0" smtClean="0"/>
              <a:t>، ترجمه احمد خزاعی، تهران: نشر مرکز، 1377.</a:t>
            </a:r>
          </a:p>
          <a:p>
            <a:pPr>
              <a:buNone/>
            </a:pPr>
            <a:endParaRPr lang="en-US" sz="2400" dirty="0"/>
          </a:p>
        </p:txBody>
      </p:sp>
    </p:spTree>
    <p:extLst>
      <p:ext uri="{BB962C8B-B14F-4D97-AF65-F5344CB8AC3E}">
        <p14:creationId xmlns:p14="http://schemas.microsoft.com/office/powerpoint/2010/main" val="50607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شناسی وبر</a:t>
            </a:r>
            <a:endParaRPr lang="fa-IR" dirty="0"/>
          </a:p>
        </p:txBody>
      </p:sp>
      <p:sp>
        <p:nvSpPr>
          <p:cNvPr id="3" name="Content Placeholder 2"/>
          <p:cNvSpPr>
            <a:spLocks noGrp="1"/>
          </p:cNvSpPr>
          <p:nvPr>
            <p:ph sz="quarter" idx="1"/>
          </p:nvPr>
        </p:nvSpPr>
        <p:spPr/>
        <p:txBody>
          <a:bodyPr/>
          <a:lstStyle/>
          <a:p>
            <a:r>
              <a:rPr lang="fa-IR" sz="3200" dirty="0" smtClean="0"/>
              <a:t>روش تفسیری وبر (بر خلاف روشی که پیتر وینچ ارائه می دهد) مبتنی بر </a:t>
            </a:r>
            <a:r>
              <a:rPr lang="fa-IR" sz="3200" dirty="0" smtClean="0">
                <a:solidFill>
                  <a:srgbClr val="FF0000"/>
                </a:solidFill>
              </a:rPr>
              <a:t>علیت</a:t>
            </a:r>
            <a:r>
              <a:rPr lang="fa-IR" sz="3200" dirty="0" smtClean="0"/>
              <a:t> است. </a:t>
            </a:r>
          </a:p>
          <a:p>
            <a:r>
              <a:rPr lang="fa-IR" sz="3200" dirty="0" smtClean="0"/>
              <a:t>علیت از نظر وبر صرفاً عبارتست از </a:t>
            </a:r>
            <a:r>
              <a:rPr lang="fa-IR" sz="3200" dirty="0" smtClean="0">
                <a:solidFill>
                  <a:srgbClr val="FF0000"/>
                </a:solidFill>
              </a:rPr>
              <a:t>احتمال</a:t>
            </a:r>
            <a:r>
              <a:rPr lang="fa-IR" sz="3200" dirty="0" smtClean="0"/>
              <a:t> اینکه رویدادی به دنبال رویدادی دیگر بیاید یا با آن قرین باشد. </a:t>
            </a:r>
          </a:p>
          <a:p>
            <a:r>
              <a:rPr lang="fa-IR" sz="3200" dirty="0" smtClean="0"/>
              <a:t>وبر در مطالعات اجتماعی قایل به رویکردی چند علتی بود که در آن عوامل علّی  انبوهی از عوامل موثر دارای تاثیر متقابل اند.</a:t>
            </a:r>
          </a:p>
          <a:p>
            <a:r>
              <a:rPr lang="fa-IR" sz="3200" dirty="0" smtClean="0"/>
              <a:t>البته از نظر او دانش علّی دانشمند اجتماعی از دانش علّی دانشمند طبیعی متفاوت است. </a:t>
            </a:r>
          </a:p>
          <a:p>
            <a:endParaRPr lang="fa-IR" dirty="0"/>
          </a:p>
        </p:txBody>
      </p:sp>
    </p:spTree>
    <p:extLst>
      <p:ext uri="{BB962C8B-B14F-4D97-AF65-F5344CB8AC3E}">
        <p14:creationId xmlns:p14="http://schemas.microsoft.com/office/powerpoint/2010/main" val="42935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شناسی وبر</a:t>
            </a:r>
            <a:endParaRPr lang="fa-IR" dirty="0"/>
          </a:p>
        </p:txBody>
      </p:sp>
      <p:sp>
        <p:nvSpPr>
          <p:cNvPr id="3" name="Content Placeholder 2"/>
          <p:cNvSpPr>
            <a:spLocks noGrp="1"/>
          </p:cNvSpPr>
          <p:nvPr>
            <p:ph sz="quarter" idx="1"/>
          </p:nvPr>
        </p:nvSpPr>
        <p:spPr/>
        <p:txBody>
          <a:bodyPr/>
          <a:lstStyle/>
          <a:p>
            <a:r>
              <a:rPr lang="fa-IR" sz="3200" dirty="0" smtClean="0"/>
              <a:t>وبر در مطالعات تاریخی از مفهومی به نام </a:t>
            </a:r>
            <a:r>
              <a:rPr lang="fa-IR" sz="3200" dirty="0" smtClean="0">
                <a:solidFill>
                  <a:srgbClr val="FF0000"/>
                </a:solidFill>
              </a:rPr>
              <a:t>نوع ناب </a:t>
            </a:r>
            <a:r>
              <a:rPr lang="fa-IR" sz="3200" dirty="0" smtClean="0"/>
              <a:t>استفاده می کند. </a:t>
            </a:r>
            <a:endParaRPr lang="fa-IR" sz="3200" dirty="0"/>
          </a:p>
          <a:p>
            <a:r>
              <a:rPr lang="fa-IR" sz="3200" dirty="0" smtClean="0"/>
              <a:t>نوع ناب که ساخته ذهن پژوهشگر است شبیه به چوب اندازه گیری عمل می کند. </a:t>
            </a:r>
          </a:p>
          <a:p>
            <a:r>
              <a:rPr lang="fa-IR" sz="3200" dirty="0" smtClean="0"/>
              <a:t>به گفته وبر با مقایسه شباهت ها و تفاوت های </a:t>
            </a:r>
            <a:r>
              <a:rPr lang="fa-IR" sz="3200" dirty="0"/>
              <a:t>واقعیات تجربی </a:t>
            </a:r>
            <a:r>
              <a:rPr lang="fa-IR" sz="3200" dirty="0" smtClean="0"/>
              <a:t>با </a:t>
            </a:r>
            <a:r>
              <a:rPr lang="fa-IR" sz="3200" dirty="0"/>
              <a:t>نوع ناب </a:t>
            </a:r>
            <a:r>
              <a:rPr lang="fa-IR" sz="3200" dirty="0" smtClean="0"/>
              <a:t>می توان به فهم و تبیین علّی دست یافت.</a:t>
            </a:r>
          </a:p>
          <a:p>
            <a:r>
              <a:rPr lang="fa-IR" sz="3200" dirty="0" smtClean="0"/>
              <a:t>نوع ناب را باید با استقراء از دنیای واقعی تاریخ اجتماعی اسنتناج کرد.</a:t>
            </a:r>
          </a:p>
          <a:p>
            <a:r>
              <a:rPr lang="fa-IR" sz="3200" dirty="0" smtClean="0"/>
              <a:t>از نظر وبر نوع ناب هر قدر اغراق امیز تر باشد برای مطالعه تاریخی مفید تر است.</a:t>
            </a:r>
            <a:endParaRPr lang="fa-IR" sz="3200" dirty="0"/>
          </a:p>
        </p:txBody>
      </p:sp>
    </p:spTree>
    <p:extLst>
      <p:ext uri="{BB962C8B-B14F-4D97-AF65-F5344CB8AC3E}">
        <p14:creationId xmlns:p14="http://schemas.microsoft.com/office/powerpoint/2010/main" val="2486446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کنش اجتماعی</a:t>
            </a:r>
            <a:endParaRPr lang="fa-IR" dirty="0"/>
          </a:p>
        </p:txBody>
      </p:sp>
      <p:sp>
        <p:nvSpPr>
          <p:cNvPr id="3" name="Content Placeholder 2"/>
          <p:cNvSpPr>
            <a:spLocks noGrp="1"/>
          </p:cNvSpPr>
          <p:nvPr>
            <p:ph sz="quarter" idx="1"/>
          </p:nvPr>
        </p:nvSpPr>
        <p:spPr>
          <a:xfrm>
            <a:off x="612648" y="1600200"/>
            <a:ext cx="8153400" cy="4853136"/>
          </a:xfrm>
        </p:spPr>
        <p:txBody>
          <a:bodyPr/>
          <a:lstStyle/>
          <a:p>
            <a:r>
              <a:rPr lang="fa-IR" sz="3200" dirty="0" smtClean="0"/>
              <a:t>وبر می کوشد کل نظام تحلیلی خود را بر پایه مفهوم کنش اجتماعی بنا کند. </a:t>
            </a:r>
          </a:p>
          <a:p>
            <a:r>
              <a:rPr lang="fa-IR" sz="3200" dirty="0" smtClean="0"/>
              <a:t>کنش اجتماعی هنگامی رخ می دهد که فرد معنایی ذهنی برای آن </a:t>
            </a:r>
            <a:r>
              <a:rPr lang="fa-IR" sz="3200" dirty="0" smtClean="0"/>
              <a:t>قایل </a:t>
            </a:r>
            <a:r>
              <a:rPr lang="fa-IR" sz="3200" dirty="0" smtClean="0"/>
              <a:t>باشد.</a:t>
            </a:r>
          </a:p>
          <a:p>
            <a:r>
              <a:rPr lang="fa-IR" sz="3200" dirty="0" smtClean="0"/>
              <a:t>از نظر وبر وظیفه عالمان اجتماعی عبارت است از «تفسیر کنش بر حسب معنای ذهنی اش».</a:t>
            </a:r>
          </a:p>
          <a:p>
            <a:r>
              <a:rPr lang="fa-IR" sz="3200" dirty="0" smtClean="0"/>
              <a:t>بدین ترتیب جامعه شناسی علمی است که به فهم تفسیری کنش اجتماعی و در نتیجه به تبیین علی جریان و پیامدهای آن می پردازد.</a:t>
            </a:r>
          </a:p>
        </p:txBody>
      </p:sp>
    </p:spTree>
    <p:extLst>
      <p:ext uri="{BB962C8B-B14F-4D97-AF65-F5344CB8AC3E}">
        <p14:creationId xmlns:p14="http://schemas.microsoft.com/office/powerpoint/2010/main" val="953807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کنش اجتماعی</a:t>
            </a:r>
            <a:endParaRPr lang="fa-IR" dirty="0"/>
          </a:p>
        </p:txBody>
      </p:sp>
      <p:sp>
        <p:nvSpPr>
          <p:cNvPr id="3" name="Content Placeholder 2"/>
          <p:cNvSpPr>
            <a:spLocks noGrp="1"/>
          </p:cNvSpPr>
          <p:nvPr>
            <p:ph sz="quarter" idx="1"/>
          </p:nvPr>
        </p:nvSpPr>
        <p:spPr/>
        <p:txBody>
          <a:bodyPr/>
          <a:lstStyle/>
          <a:p>
            <a:r>
              <a:rPr lang="fa-IR" sz="3200" dirty="0"/>
              <a:t>چهار </a:t>
            </a:r>
            <a:r>
              <a:rPr lang="fa-IR" sz="3200" dirty="0" smtClean="0"/>
              <a:t>گونه کنش انسانی نوع </a:t>
            </a:r>
            <a:r>
              <a:rPr lang="fa-IR" sz="3200" dirty="0"/>
              <a:t>ناب </a:t>
            </a:r>
            <a:r>
              <a:rPr lang="fa-IR" sz="3200" dirty="0" smtClean="0"/>
              <a:t>:</a:t>
            </a:r>
            <a:endParaRPr lang="fa-IR" sz="3200" dirty="0"/>
          </a:p>
          <a:p>
            <a:pPr lvl="1"/>
            <a:r>
              <a:rPr lang="fa-IR" sz="2800" dirty="0"/>
              <a:t>کنش عاطفی</a:t>
            </a:r>
          </a:p>
          <a:p>
            <a:pPr lvl="1"/>
            <a:r>
              <a:rPr lang="fa-IR" sz="2800" dirty="0"/>
              <a:t>کنش سنتی</a:t>
            </a:r>
          </a:p>
          <a:p>
            <a:pPr lvl="1"/>
            <a:r>
              <a:rPr lang="fa-IR" sz="2800" dirty="0"/>
              <a:t>کنش مبتنی بر عقلانیت ارزشی</a:t>
            </a:r>
          </a:p>
          <a:p>
            <a:pPr lvl="1"/>
            <a:r>
              <a:rPr lang="fa-IR" sz="2800" dirty="0"/>
              <a:t>کنش مبتنی بر </a:t>
            </a:r>
            <a:r>
              <a:rPr lang="fa-IR" sz="2800" dirty="0">
                <a:solidFill>
                  <a:srgbClr val="FF0000"/>
                </a:solidFill>
              </a:rPr>
              <a:t>عقلانیت وسیله – هدف </a:t>
            </a:r>
            <a:r>
              <a:rPr lang="fa-IR" sz="2800" dirty="0"/>
              <a:t>(عقلانیت صوری)</a:t>
            </a:r>
          </a:p>
          <a:p>
            <a:r>
              <a:rPr lang="fa-IR" sz="3200" dirty="0"/>
              <a:t>کنش های معین در جهان واقعی معمولاً ترکیبی از این چهار کنش نوع ناب هستند.</a:t>
            </a:r>
          </a:p>
          <a:p>
            <a:pPr marL="0" indent="0">
              <a:buNone/>
            </a:pPr>
            <a:endParaRPr lang="fa-IR" dirty="0"/>
          </a:p>
        </p:txBody>
      </p:sp>
    </p:spTree>
    <p:extLst>
      <p:ext uri="{BB962C8B-B14F-4D97-AF65-F5344CB8AC3E}">
        <p14:creationId xmlns:p14="http://schemas.microsoft.com/office/powerpoint/2010/main" val="39882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عقلانیت در اندیشه وبر</a:t>
            </a:r>
            <a:endParaRPr lang="fa-IR" dirty="0"/>
          </a:p>
        </p:txBody>
      </p:sp>
      <p:sp>
        <p:nvSpPr>
          <p:cNvPr id="3" name="Content Placeholder 2"/>
          <p:cNvSpPr>
            <a:spLocks noGrp="1"/>
          </p:cNvSpPr>
          <p:nvPr>
            <p:ph sz="quarter" idx="1"/>
          </p:nvPr>
        </p:nvSpPr>
        <p:spPr/>
        <p:txBody>
          <a:bodyPr/>
          <a:lstStyle/>
          <a:p>
            <a:r>
              <a:rPr lang="fa-IR" sz="3200" dirty="0"/>
              <a:t>موضوع کنش عقلانی یا به طور کلی عقلانیت را می توان تمرکز اصلی نظریه پردازی وبر دانست</a:t>
            </a:r>
            <a:r>
              <a:rPr lang="fa-IR" sz="3200" dirty="0" smtClean="0"/>
              <a:t>.</a:t>
            </a:r>
          </a:p>
          <a:p>
            <a:r>
              <a:rPr lang="fa-IR" sz="3200" dirty="0" smtClean="0"/>
              <a:t>دغدغه اصلی وبر فهم دلایل عقلانی شدن حیات اجتماعی در غرب بر خلاف بسیاری دیگر از جوامع در تاریخ بشر است.</a:t>
            </a:r>
            <a:endParaRPr lang="fa-IR" sz="3200" dirty="0"/>
          </a:p>
          <a:p>
            <a:r>
              <a:rPr lang="fa-IR" sz="3200" dirty="0"/>
              <a:t>وبر </a:t>
            </a:r>
            <a:r>
              <a:rPr lang="fa-IR" sz="3200" dirty="0">
                <a:solidFill>
                  <a:srgbClr val="FF0000"/>
                </a:solidFill>
              </a:rPr>
              <a:t>سرمایه داری </a:t>
            </a:r>
            <a:r>
              <a:rPr lang="fa-IR" sz="3200" dirty="0" smtClean="0"/>
              <a:t>را مهم ترین بخش </a:t>
            </a:r>
            <a:r>
              <a:rPr lang="fa-IR" sz="3200" dirty="0"/>
              <a:t>از فرآیند </a:t>
            </a:r>
            <a:r>
              <a:rPr lang="fa-IR" sz="3200" dirty="0">
                <a:solidFill>
                  <a:srgbClr val="FF0000"/>
                </a:solidFill>
              </a:rPr>
              <a:t>عقلانی </a:t>
            </a:r>
            <a:r>
              <a:rPr lang="fa-IR" sz="3200" dirty="0" smtClean="0">
                <a:solidFill>
                  <a:srgbClr val="FF0000"/>
                </a:solidFill>
              </a:rPr>
              <a:t>شدن کل </a:t>
            </a:r>
            <a:r>
              <a:rPr lang="fa-IR" sz="3200" dirty="0">
                <a:solidFill>
                  <a:srgbClr val="FF0000"/>
                </a:solidFill>
              </a:rPr>
              <a:t>حیات </a:t>
            </a:r>
            <a:r>
              <a:rPr lang="fa-IR" sz="3200" dirty="0" smtClean="0">
                <a:solidFill>
                  <a:srgbClr val="FF0000"/>
                </a:solidFill>
              </a:rPr>
              <a:t>اجتماعی در </a:t>
            </a:r>
            <a:r>
              <a:rPr lang="fa-IR" sz="3200" dirty="0">
                <a:solidFill>
                  <a:srgbClr val="FF0000"/>
                </a:solidFill>
              </a:rPr>
              <a:t>غرب  </a:t>
            </a:r>
            <a:r>
              <a:rPr lang="fa-IR" sz="3200" dirty="0" smtClean="0"/>
              <a:t>(عقلانی شدن سیاست، حقوق، فرهنگ، دین، علم و ...) می داند. </a:t>
            </a:r>
          </a:p>
          <a:p>
            <a:r>
              <a:rPr lang="fa-IR" sz="3200" dirty="0" smtClean="0"/>
              <a:t>مساله عقلانیت وسیله – هدف یا عقلانیت صوری در قلب این تحلیل جا دارد.</a:t>
            </a:r>
            <a:endParaRPr lang="fa-IR" sz="3200" dirty="0"/>
          </a:p>
          <a:p>
            <a:endParaRPr lang="fa-IR" dirty="0" smtClean="0"/>
          </a:p>
          <a:p>
            <a:endParaRPr lang="fa-IR" dirty="0" smtClean="0"/>
          </a:p>
          <a:p>
            <a:endParaRPr lang="fa-IR" dirty="0"/>
          </a:p>
          <a:p>
            <a:endParaRPr lang="fa-IR" dirty="0"/>
          </a:p>
        </p:txBody>
      </p:sp>
    </p:spTree>
    <p:extLst>
      <p:ext uri="{BB962C8B-B14F-4D97-AF65-F5344CB8AC3E}">
        <p14:creationId xmlns:p14="http://schemas.microsoft.com/office/powerpoint/2010/main" val="1678722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مختصات عقلانیت صوری</a:t>
            </a:r>
            <a:endParaRPr lang="fa-IR" dirty="0"/>
          </a:p>
        </p:txBody>
      </p:sp>
      <p:sp>
        <p:nvSpPr>
          <p:cNvPr id="3" name="Content Placeholder 2"/>
          <p:cNvSpPr>
            <a:spLocks noGrp="1"/>
          </p:cNvSpPr>
          <p:nvPr>
            <p:ph sz="quarter" idx="1"/>
          </p:nvPr>
        </p:nvSpPr>
        <p:spPr/>
        <p:txBody>
          <a:bodyPr/>
          <a:lstStyle/>
          <a:p>
            <a:pPr lvl="1"/>
            <a:r>
              <a:rPr lang="fa-IR" sz="3200" dirty="0" smtClean="0"/>
              <a:t>محاسبه پذیری:</a:t>
            </a:r>
          </a:p>
          <a:p>
            <a:pPr lvl="2"/>
            <a:r>
              <a:rPr lang="fa-IR" sz="2800" dirty="0" smtClean="0"/>
              <a:t>ساختارها و نهادهای عقلانی صوری </a:t>
            </a:r>
            <a:r>
              <a:rPr lang="fa-IR" sz="2800" dirty="0"/>
              <a:t>بر محاسبه پذیری یا </a:t>
            </a:r>
            <a:r>
              <a:rPr lang="fa-IR" sz="2800" dirty="0" smtClean="0"/>
              <a:t>چیزهای قابل شمارش و کمیت پذیر تاکید می کنند. </a:t>
            </a:r>
          </a:p>
          <a:p>
            <a:pPr lvl="1"/>
            <a:r>
              <a:rPr lang="fa-IR" sz="3200" dirty="0" smtClean="0"/>
              <a:t>کارایی:</a:t>
            </a:r>
          </a:p>
          <a:p>
            <a:pPr lvl="2"/>
            <a:r>
              <a:rPr lang="fa-IR" sz="2800" dirty="0" smtClean="0"/>
              <a:t>کارایی با یافتن بهترین وسایل برای هدفی معین تحقق می یابد.</a:t>
            </a:r>
          </a:p>
          <a:p>
            <a:pPr lvl="1"/>
            <a:r>
              <a:rPr lang="fa-IR" sz="3200" dirty="0"/>
              <a:t>پیش بینی پذیری:</a:t>
            </a:r>
          </a:p>
          <a:p>
            <a:pPr lvl="2"/>
            <a:r>
              <a:rPr lang="fa-IR" sz="2800" dirty="0" smtClean="0"/>
              <a:t>که باعث یکسان بودن انجام کارها از زمانی یا مکانی به زمان یا مکانی دیگر می شود.</a:t>
            </a:r>
          </a:p>
          <a:p>
            <a:pPr lvl="1"/>
            <a:endParaRPr lang="fa-IR" sz="2800" dirty="0"/>
          </a:p>
        </p:txBody>
      </p:sp>
    </p:spTree>
    <p:extLst>
      <p:ext uri="{BB962C8B-B14F-4D97-AF65-F5344CB8AC3E}">
        <p14:creationId xmlns:p14="http://schemas.microsoft.com/office/powerpoint/2010/main" val="4009980334"/>
      </p:ext>
    </p:extLst>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14952</TotalTime>
  <Words>3381</Words>
  <Application>Microsoft Office PowerPoint</Application>
  <PresentationFormat>On-screen Show (4:3)</PresentationFormat>
  <Paragraphs>201</Paragraphs>
  <Slides>37</Slides>
  <Notes>11</Notes>
  <HiddenSlides>0</HiddenSlides>
  <MMClips>0</MMClips>
  <ScaleCrop>false</ScaleCrop>
  <HeadingPairs>
    <vt:vector size="4" baseType="variant">
      <vt:variant>
        <vt:lpstr>Theme</vt:lpstr>
      </vt:variant>
      <vt:variant>
        <vt:i4>5</vt:i4>
      </vt:variant>
      <vt:variant>
        <vt:lpstr>Slide Titles</vt:lpstr>
      </vt:variant>
      <vt:variant>
        <vt:i4>37</vt:i4>
      </vt:variant>
    </vt:vector>
  </HeadingPairs>
  <TitlesOfParts>
    <vt:vector size="42" baseType="lpstr">
      <vt:lpstr>Custom Design</vt:lpstr>
      <vt:lpstr>1_Custom Design</vt:lpstr>
      <vt:lpstr>Median</vt:lpstr>
      <vt:lpstr>2_Custom Design</vt:lpstr>
      <vt:lpstr>3_Custom Design</vt:lpstr>
      <vt:lpstr>PowerPoint Presentation</vt:lpstr>
      <vt:lpstr>اهمیت ماکس وبر</vt:lpstr>
      <vt:lpstr>روش شناسي وبر </vt:lpstr>
      <vt:lpstr>روش شناسی وبر</vt:lpstr>
      <vt:lpstr>روش شناسی وبر</vt:lpstr>
      <vt:lpstr>کنش اجتماعی</vt:lpstr>
      <vt:lpstr>انواع کنش اجتماعی</vt:lpstr>
      <vt:lpstr>عقلانیت در اندیشه وبر</vt:lpstr>
      <vt:lpstr>مختصات عقلانیت صوری</vt:lpstr>
      <vt:lpstr>مختصات عقلانیت صوری</vt:lpstr>
      <vt:lpstr>ماهیت سرمایه داری</vt:lpstr>
      <vt:lpstr>ماهیت سرمایه داری</vt:lpstr>
      <vt:lpstr>تمایز عصر سرمایه داری از ماقبل آن</vt:lpstr>
      <vt:lpstr>مؤسسه سرمایه داری</vt:lpstr>
      <vt:lpstr>آيا سرمايه داري اختصاص به غرب دارد؟</vt:lpstr>
      <vt:lpstr>گذار غرب به سرمایه داری</vt:lpstr>
      <vt:lpstr>گذار غرب به سرمایه داری</vt:lpstr>
      <vt:lpstr>روح سرمايه داري</vt:lpstr>
      <vt:lpstr>روح سرمايه داري</vt:lpstr>
      <vt:lpstr>روح سرمایه داری و موسسه سرمایه داری</vt:lpstr>
      <vt:lpstr>پیدایش روح سرمايه داري</vt:lpstr>
      <vt:lpstr>سنت گرایی و روح سرمايه داري</vt:lpstr>
      <vt:lpstr>سنت گرایی و روح سرمايه داري</vt:lpstr>
      <vt:lpstr>پروتستانتیزم و روح سرمایه داری</vt:lpstr>
      <vt:lpstr>پروتستانتیزم و روح سرمایه داری</vt:lpstr>
      <vt:lpstr>عقاید ژان کالون (1564-1509)</vt:lpstr>
      <vt:lpstr>پیامدهای اعتقاد به کالونیسم</vt:lpstr>
      <vt:lpstr>پروتستانتیزم و سرمایه داری امروز</vt:lpstr>
      <vt:lpstr>پروتستانتیزم و سرمایه داری امروز</vt:lpstr>
      <vt:lpstr>پروتستانتیزم و سرمایه داری امروز</vt:lpstr>
      <vt:lpstr>ساير عوامل موثر بر ظهور سرمايه داري</vt:lpstr>
      <vt:lpstr>ساير عوامل موثر بر ظهور سرمايه داري</vt:lpstr>
      <vt:lpstr>چرا سرمایه داری در جوامع دیگر پدید نیامد؟ </vt:lpstr>
      <vt:lpstr>چرا سرمایه داری در جوامع دیگر پدید نیامد؟ </vt:lpstr>
      <vt:lpstr>انتقادات وارد شده بر وبر</vt:lpstr>
      <vt:lpstr>انتقادات وارد شده بر وبر</vt:lpstr>
      <vt:lpstr>سایر پژوهش های مهم در حوزه دین و سرمایه داری</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933</cp:revision>
  <dcterms:created xsi:type="dcterms:W3CDTF">2009-01-13T09:50:30Z</dcterms:created>
  <dcterms:modified xsi:type="dcterms:W3CDTF">2015-03-08T18:01:35Z</dcterms:modified>
</cp:coreProperties>
</file>