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291" autoAdjust="0"/>
    <p:restoredTop sz="94672" autoAdjust="0"/>
  </p:normalViewPr>
  <p:slideViewPr>
    <p:cSldViewPr>
      <p:cViewPr varScale="1">
        <p:scale>
          <a:sx n="60" d="100"/>
          <a:sy n="60" d="100"/>
        </p:scale>
        <p:origin x="-19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0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1DCA-F35D-40E3-B6D1-44569E48B680}" type="datetimeFigureOut">
              <a:rPr lang="fa-IR" smtClean="0"/>
              <a:pPr/>
              <a:t>07/03/1439</a:t>
            </a:fld>
            <a:endParaRPr lang="fa-IR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AF2F0C8-E26B-46D8-B82D-07F2C52FA8D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1DCA-F35D-40E3-B6D1-44569E48B680}" type="datetimeFigureOut">
              <a:rPr lang="fa-IR" smtClean="0"/>
              <a:pPr/>
              <a:t>07/03/1439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F0C8-E26B-46D8-B82D-07F2C52FA8D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1DCA-F35D-40E3-B6D1-44569E48B680}" type="datetimeFigureOut">
              <a:rPr lang="fa-IR" smtClean="0"/>
              <a:pPr/>
              <a:t>07/03/1439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F0C8-E26B-46D8-B82D-07F2C52FA8D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1DCA-F35D-40E3-B6D1-44569E48B680}" type="datetimeFigureOut">
              <a:rPr lang="fa-IR" smtClean="0"/>
              <a:pPr/>
              <a:t>07/03/1439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AF2F0C8-E26B-46D8-B82D-07F2C52FA8D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1DCA-F35D-40E3-B6D1-44569E48B680}" type="datetimeFigureOut">
              <a:rPr lang="fa-IR" smtClean="0"/>
              <a:pPr/>
              <a:t>07/03/1439</a:t>
            </a:fld>
            <a:endParaRPr lang="fa-I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F0C8-E26B-46D8-B82D-07F2C52FA8D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1DCA-F35D-40E3-B6D1-44569E48B680}" type="datetimeFigureOut">
              <a:rPr lang="fa-IR" smtClean="0"/>
              <a:pPr/>
              <a:t>07/03/1439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F0C8-E26B-46D8-B82D-07F2C52FA8D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1DCA-F35D-40E3-B6D1-44569E48B680}" type="datetimeFigureOut">
              <a:rPr lang="fa-IR" smtClean="0"/>
              <a:pPr/>
              <a:t>07/03/1439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AF2F0C8-E26B-46D8-B82D-07F2C52FA8D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1DCA-F35D-40E3-B6D1-44569E48B680}" type="datetimeFigureOut">
              <a:rPr lang="fa-IR" smtClean="0"/>
              <a:pPr/>
              <a:t>07/03/1439</a:t>
            </a:fld>
            <a:endParaRPr lang="fa-I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F0C8-E26B-46D8-B82D-07F2C52FA8D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1DCA-F35D-40E3-B6D1-44569E48B680}" type="datetimeFigureOut">
              <a:rPr lang="fa-IR" smtClean="0"/>
              <a:pPr/>
              <a:t>07/03/1439</a:t>
            </a:fld>
            <a:endParaRPr lang="fa-I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F0C8-E26B-46D8-B82D-07F2C52FA8D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1DCA-F35D-40E3-B6D1-44569E48B680}" type="datetimeFigureOut">
              <a:rPr lang="fa-IR" smtClean="0"/>
              <a:pPr/>
              <a:t>07/03/1439</a:t>
            </a:fld>
            <a:endParaRPr lang="fa-I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F0C8-E26B-46D8-B82D-07F2C52FA8D6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1DCA-F35D-40E3-B6D1-44569E48B680}" type="datetimeFigureOut">
              <a:rPr lang="fa-IR" smtClean="0"/>
              <a:pPr/>
              <a:t>07/03/1439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F0C8-E26B-46D8-B82D-07F2C52FA8D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3391DCA-F35D-40E3-B6D1-44569E48B680}" type="datetimeFigureOut">
              <a:rPr lang="fa-IR" smtClean="0"/>
              <a:pPr/>
              <a:t>07/03/1439</a:t>
            </a:fld>
            <a:endParaRPr lang="fa-I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AF2F0C8-E26B-46D8-B82D-07F2C52FA8D6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toshibba\Desktop\&#1705;&#1575;&#1585;&#1711;&#1575;&#1607;%20&#1575;&#1605;&#1608;&#1586;&#1588;&#1740;\Starus.Photo.Recovery.4.4-%5bwww.Patoghu.com%5d\653809854-810961847.mp4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285860"/>
            <a:ext cx="6172200" cy="1928826"/>
          </a:xfrm>
        </p:spPr>
        <p:txBody>
          <a:bodyPr>
            <a:normAutofit/>
          </a:bodyPr>
          <a:lstStyle/>
          <a:p>
            <a:pPr algn="ctr"/>
            <a:r>
              <a:rPr lang="fa-IR" sz="6600" dirty="0" smtClean="0"/>
              <a:t>به نام خدا</a:t>
            </a:r>
            <a:endParaRPr lang="fa-IR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7686" y="3857628"/>
            <a:ext cx="3571900" cy="428628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fa-IR" b="1" i="1" dirty="0" smtClean="0">
                <a:solidFill>
                  <a:srgbClr val="C00000"/>
                </a:solidFill>
              </a:rPr>
              <a:t>جلسه چهارم- پودمان3</a:t>
            </a:r>
            <a:endParaRPr lang="fa-IR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 smtClean="0">
                <a:solidFill>
                  <a:srgbClr val="FF0000"/>
                </a:solidFill>
              </a:rPr>
              <a:t>شایستگی تحلیل وتهیه مدل کسب وکار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25963"/>
          </a:xfrm>
          <a:noFill/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fa-IR" b="1" dirty="0" smtClean="0"/>
              <a:t>مدل سازی محیط خارجی صنعت(فرصت وتهدید)</a:t>
            </a:r>
          </a:p>
          <a:p>
            <a:pPr>
              <a:buNone/>
            </a:pPr>
            <a:endParaRPr lang="fa-IR" b="1" dirty="0" smtClean="0"/>
          </a:p>
          <a:p>
            <a:pPr>
              <a:buFont typeface="Courier New" pitchFamily="49" charset="0"/>
              <a:buChar char="o"/>
            </a:pPr>
            <a:r>
              <a:rPr lang="fa-IR" b="1" dirty="0" smtClean="0"/>
              <a:t>مدل سازی محیط داخلی (قوت وضعف)</a:t>
            </a:r>
          </a:p>
          <a:p>
            <a:endParaRPr lang="fa-IR" b="1" dirty="0" smtClean="0"/>
          </a:p>
          <a:p>
            <a:pPr>
              <a:buFont typeface="Courier New" pitchFamily="49" charset="0"/>
              <a:buChar char="o"/>
            </a:pPr>
            <a:r>
              <a:rPr lang="fa-IR" b="1" dirty="0" smtClean="0"/>
              <a:t>تحلیل محیط داخلی یا خارجی به روش تحلیل موقعیت</a:t>
            </a:r>
          </a:p>
          <a:p>
            <a:endParaRPr lang="fa-IR" b="1" dirty="0" smtClean="0"/>
          </a:p>
          <a:p>
            <a:pPr algn="ctr"/>
            <a:endParaRPr lang="fa-IR" b="1" dirty="0"/>
          </a:p>
        </p:txBody>
      </p:sp>
    </p:spTree>
  </p:cSld>
  <p:clrMapOvr>
    <a:masterClrMapping/>
  </p:clrMapOvr>
  <p:transition spd="med">
    <p:wheel/>
    <p:sndAc>
      <p:stSnd>
        <p:snd r:embed="rId2" name="bomb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sz="3200" dirty="0" smtClean="0">
                <a:solidFill>
                  <a:srgbClr val="00B0F0"/>
                </a:solidFill>
              </a:rPr>
              <a:t>برای تحلیل کسب وکار باید به موضوعات زیر توجه کرد:</a:t>
            </a:r>
            <a:endParaRPr lang="fa-IR" sz="3200" dirty="0">
              <a:solidFill>
                <a:srgbClr val="00B0F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a-IR" b="1" i="1" dirty="0" smtClean="0">
                <a:solidFill>
                  <a:srgbClr val="FF0000"/>
                </a:solidFill>
              </a:rPr>
              <a:t>1.جنبه های سازمانی:</a:t>
            </a:r>
          </a:p>
          <a:p>
            <a:pPr>
              <a:buFont typeface="Wingdings" pitchFamily="2" charset="2"/>
              <a:buChar char="v"/>
            </a:pPr>
            <a:r>
              <a:rPr lang="fa-IR" sz="2400" dirty="0" smtClean="0"/>
              <a:t>آیا شرکت توان اجرایی را به نحو مناسب تفویض کرده است؟</a:t>
            </a:r>
          </a:p>
          <a:p>
            <a:pPr>
              <a:buFont typeface="Wingdings" pitchFamily="2" charset="2"/>
              <a:buChar char="v"/>
            </a:pPr>
            <a:r>
              <a:rPr lang="fa-IR" sz="2400" dirty="0" smtClean="0"/>
              <a:t>آیا روانسازی شود ؟آیا ساختار سازمانی شرکت مناسب است؟</a:t>
            </a:r>
          </a:p>
          <a:p>
            <a:pPr>
              <a:buFont typeface="Wingdings" pitchFamily="2" charset="2"/>
              <a:buChar char="v"/>
            </a:pPr>
            <a:r>
              <a:rPr lang="fa-IR" sz="2400" dirty="0" smtClean="0"/>
              <a:t>ایا مشاغل واهداف اجرایی از جانب کارکنان به روشنی درک میشوند؟</a:t>
            </a:r>
          </a:p>
          <a:p>
            <a:pPr>
              <a:buNone/>
            </a:pPr>
            <a:r>
              <a:rPr lang="fa-IR" b="1" i="1" dirty="0" smtClean="0">
                <a:solidFill>
                  <a:srgbClr val="FF0000"/>
                </a:solidFill>
              </a:rPr>
              <a:t>2- جنبه های بازار یابی:</a:t>
            </a:r>
          </a:p>
          <a:p>
            <a:pPr>
              <a:buFont typeface="Wingdings" pitchFamily="2" charset="2"/>
              <a:buChar char="v"/>
            </a:pPr>
            <a:r>
              <a:rPr lang="fa-IR" sz="2400" dirty="0" smtClean="0"/>
              <a:t>آیا از تبلیغات به نحو کارآمد وموثر استفاده میشود؟</a:t>
            </a:r>
          </a:p>
          <a:p>
            <a:pPr>
              <a:buFont typeface="Wingdings" pitchFamily="2" charset="2"/>
              <a:buChar char="v"/>
            </a:pPr>
            <a:r>
              <a:rPr lang="fa-IR" sz="2400" dirty="0" smtClean="0"/>
              <a:t>آیاشبکه توزیع شرکت میتواند بهبود یابد؟</a:t>
            </a:r>
          </a:p>
          <a:p>
            <a:pPr>
              <a:buFont typeface="Wingdings" pitchFamily="2" charset="2"/>
              <a:buChar char="v"/>
            </a:pPr>
            <a:r>
              <a:rPr lang="fa-IR" sz="2400" dirty="0" smtClean="0"/>
              <a:t>آیا تحلیل صورت حسابهای درآمدهای شرکت نشانگر احتمال بهبود درآینده است؟</a:t>
            </a:r>
          </a:p>
          <a:p>
            <a:pPr>
              <a:buFont typeface="Wingdings" pitchFamily="2" charset="2"/>
              <a:buChar char="v"/>
            </a:pPr>
            <a:r>
              <a:rPr lang="fa-IR" sz="2400" dirty="0" smtClean="0"/>
              <a:t>آیا با تحلیل ترازنامه شرایط به سوی بهبودی می رود یا نه؟</a:t>
            </a:r>
          </a:p>
        </p:txBody>
      </p:sp>
    </p:spTree>
  </p:cSld>
  <p:clrMapOvr>
    <a:masterClrMapping/>
  </p:clrMapOvr>
  <p:transition>
    <p:sndAc>
      <p:stSnd>
        <p:snd r:embed="rId2" name="bomb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None/>
            </a:pPr>
            <a:r>
              <a:rPr lang="fa-IR" b="1" dirty="0" smtClean="0">
                <a:solidFill>
                  <a:srgbClr val="FF0000"/>
                </a:solidFill>
              </a:rPr>
              <a:t>3- جنبه های نیروی انسانی</a:t>
            </a:r>
          </a:p>
          <a:p>
            <a:pPr>
              <a:buFont typeface="Wingdings" pitchFamily="2" charset="2"/>
              <a:buChar char="v"/>
            </a:pPr>
            <a:r>
              <a:rPr lang="fa-IR" sz="2400" dirty="0" smtClean="0"/>
              <a:t>آیا برنامه های اموزشی کافی است؟</a:t>
            </a:r>
          </a:p>
          <a:p>
            <a:pPr>
              <a:buFont typeface="Wingdings" pitchFamily="2" charset="2"/>
              <a:buChar char="v"/>
            </a:pPr>
            <a:r>
              <a:rPr lang="fa-IR" sz="2400" dirty="0" smtClean="0"/>
              <a:t>آیا روشهای جذب وگزینش کارکنان را میتوان بهبود بخشید؟</a:t>
            </a:r>
          </a:p>
          <a:p>
            <a:pPr>
              <a:buFont typeface="Wingdings" pitchFamily="2" charset="2"/>
              <a:buChar char="v"/>
            </a:pPr>
            <a:r>
              <a:rPr lang="fa-IR" sz="2400" dirty="0" smtClean="0"/>
              <a:t>آیا سیستم ارزیابی عملکردشرکت خوب ودقیق است؟</a:t>
            </a:r>
          </a:p>
          <a:p>
            <a:pPr>
              <a:buNone/>
            </a:pPr>
            <a:r>
              <a:rPr lang="fa-IR" b="1" dirty="0" smtClean="0">
                <a:solidFill>
                  <a:srgbClr val="FF0000"/>
                </a:solidFill>
              </a:rPr>
              <a:t>4- جنبه های تولیدی</a:t>
            </a:r>
          </a:p>
          <a:p>
            <a:pPr>
              <a:buFont typeface="Wingdings" pitchFamily="2" charset="2"/>
              <a:buChar char="v"/>
            </a:pPr>
            <a:r>
              <a:rPr lang="fa-IR" sz="2400" dirty="0" smtClean="0"/>
              <a:t>آیا سازمان میتوتند سطح  فناوری خود را بهبود بخشد؟</a:t>
            </a:r>
          </a:p>
          <a:p>
            <a:pPr>
              <a:buFont typeface="Wingdings" pitchFamily="2" charset="2"/>
              <a:buChar char="v"/>
            </a:pPr>
            <a:r>
              <a:rPr lang="fa-IR" sz="2400" dirty="0" smtClean="0"/>
              <a:t>آیا جریان کار در محل کارخانه را میتوان کارآمدتر کرد؟</a:t>
            </a:r>
          </a:p>
          <a:p>
            <a:pPr>
              <a:buFont typeface="Wingdings" pitchFamily="2" charset="2"/>
              <a:buChar char="v"/>
            </a:pPr>
            <a:r>
              <a:rPr lang="fa-IR" sz="2400" dirty="0" smtClean="0"/>
              <a:t>آیا سازمان میتواند میزان اجناس برگشتی خود را کاهش دهد</a:t>
            </a:r>
            <a:endParaRPr lang="fa-IR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b="1" dirty="0" smtClean="0">
                <a:solidFill>
                  <a:schemeClr val="accent6">
                    <a:lumMod val="75000"/>
                  </a:schemeClr>
                </a:solidFill>
              </a:rPr>
              <a:t>5 نیروی رقابتی پورتر </a:t>
            </a:r>
            <a:endParaRPr lang="fa-IR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fa-IR" dirty="0"/>
          </a:p>
        </p:txBody>
      </p:sp>
      <p:sp>
        <p:nvSpPr>
          <p:cNvPr id="4" name="Rounded Rectangle 3"/>
          <p:cNvSpPr/>
          <p:nvPr/>
        </p:nvSpPr>
        <p:spPr>
          <a:xfrm>
            <a:off x="6000760" y="3286124"/>
            <a:ext cx="1428760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قدرت چانه زنی خریداران</a:t>
            </a:r>
            <a:endParaRPr lang="fa-IR" dirty="0"/>
          </a:p>
        </p:txBody>
      </p:sp>
      <p:sp>
        <p:nvSpPr>
          <p:cNvPr id="5" name="Rounded Rectangle 4"/>
          <p:cNvSpPr/>
          <p:nvPr/>
        </p:nvSpPr>
        <p:spPr>
          <a:xfrm>
            <a:off x="1428728" y="3214686"/>
            <a:ext cx="150019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قدرت چانه زنی تامین کنندگان</a:t>
            </a:r>
            <a:endParaRPr lang="fa-IR" dirty="0"/>
          </a:p>
        </p:txBody>
      </p:sp>
      <p:sp>
        <p:nvSpPr>
          <p:cNvPr id="6" name="Rounded Rectangle 5"/>
          <p:cNvSpPr/>
          <p:nvPr/>
        </p:nvSpPr>
        <p:spPr>
          <a:xfrm>
            <a:off x="3571868" y="5143512"/>
            <a:ext cx="185738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تهدید ورود رقبای جدید</a:t>
            </a:r>
            <a:endParaRPr lang="fa-IR" dirty="0"/>
          </a:p>
        </p:txBody>
      </p:sp>
      <p:sp>
        <p:nvSpPr>
          <p:cNvPr id="7" name="Rounded Rectangle 6"/>
          <p:cNvSpPr/>
          <p:nvPr/>
        </p:nvSpPr>
        <p:spPr>
          <a:xfrm>
            <a:off x="3643306" y="1785926"/>
            <a:ext cx="171451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تهدید ورود رقبای جایگزین</a:t>
            </a:r>
            <a:endParaRPr lang="fa-IR" dirty="0"/>
          </a:p>
        </p:txBody>
      </p:sp>
      <p:sp>
        <p:nvSpPr>
          <p:cNvPr id="8" name="Flowchart: Connector 7"/>
          <p:cNvSpPr/>
          <p:nvPr/>
        </p:nvSpPr>
        <p:spPr>
          <a:xfrm>
            <a:off x="3857620" y="2857496"/>
            <a:ext cx="1285884" cy="150019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رقابت بین رقبای فعلی</a:t>
            </a:r>
            <a:endParaRPr lang="fa-IR" dirty="0"/>
          </a:p>
        </p:txBody>
      </p:sp>
      <p:sp>
        <p:nvSpPr>
          <p:cNvPr id="10" name="Right Arrow 9"/>
          <p:cNvSpPr/>
          <p:nvPr/>
        </p:nvSpPr>
        <p:spPr>
          <a:xfrm>
            <a:off x="2928926" y="3643314"/>
            <a:ext cx="57150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Down Arrow 10"/>
          <p:cNvSpPr/>
          <p:nvPr/>
        </p:nvSpPr>
        <p:spPr>
          <a:xfrm>
            <a:off x="4500562" y="2428868"/>
            <a:ext cx="71438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" name="Left Arrow 12"/>
          <p:cNvSpPr/>
          <p:nvPr/>
        </p:nvSpPr>
        <p:spPr>
          <a:xfrm>
            <a:off x="5429256" y="3643314"/>
            <a:ext cx="571504" cy="14287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" name="Up Arrow 13"/>
          <p:cNvSpPr/>
          <p:nvPr/>
        </p:nvSpPr>
        <p:spPr>
          <a:xfrm>
            <a:off x="4500562" y="4500570"/>
            <a:ext cx="71438" cy="5715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ransition>
    <p:sndAc>
      <p:stSnd>
        <p:snd r:embed="rId2" name="bomb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perspectiveContrastingRightFacing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fa-IR" sz="2400" dirty="0" smtClean="0">
                <a:ln/>
                <a:solidFill>
                  <a:schemeClr val="accent3"/>
                </a:solidFill>
                <a:effectLst/>
              </a:rPr>
              <a:t>فیلم اموزشی </a:t>
            </a:r>
            <a:r>
              <a:rPr lang="fa-IR" sz="3200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 نیروی رقابتی پورتر</a:t>
            </a:r>
            <a:endParaRPr lang="fa-IR" sz="3200" u="sng" dirty="0">
              <a:ln/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  <p:pic>
        <p:nvPicPr>
          <p:cNvPr id="4" name="653809854-810961847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071688" y="2670175"/>
            <a:ext cx="4119562" cy="3089275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perspectiveContrastingRightFacing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en-US" sz="4800" i="1" dirty="0" smtClean="0">
                <a:solidFill>
                  <a:srgbClr val="FF0000"/>
                </a:solidFill>
              </a:rPr>
              <a:t>SWOT</a:t>
            </a:r>
            <a:r>
              <a:rPr lang="fa-IR" sz="4800" i="1" dirty="0" smtClean="0">
                <a:solidFill>
                  <a:srgbClr val="FF0000"/>
                </a:solidFill>
              </a:rPr>
              <a:t>چیست؟</a:t>
            </a:r>
            <a:endParaRPr lang="fa-IR" sz="4800" i="1" dirty="0">
              <a:solidFill>
                <a:srgbClr val="FF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S(strengths)</a:t>
            </a:r>
            <a:r>
              <a:rPr lang="fa-IR" dirty="0" smtClean="0">
                <a:solidFill>
                  <a:schemeClr val="accent2"/>
                </a:solidFill>
              </a:rPr>
              <a:t>:قوت ها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W(weaknesses)</a:t>
            </a:r>
            <a:r>
              <a:rPr lang="fa-IR" dirty="0" smtClean="0">
                <a:solidFill>
                  <a:srgbClr val="0070C0"/>
                </a:solidFill>
              </a:rPr>
              <a:t>:ضعف ها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O(opportunities)</a:t>
            </a:r>
            <a:r>
              <a:rPr lang="fa-IR" dirty="0" smtClean="0">
                <a:solidFill>
                  <a:srgbClr val="7030A0"/>
                </a:solidFill>
              </a:rPr>
              <a:t>:فرصت ها</a:t>
            </a:r>
          </a:p>
          <a:p>
            <a:r>
              <a:rPr lang="en-US" dirty="0" smtClean="0">
                <a:solidFill>
                  <a:srgbClr val="993300"/>
                </a:solidFill>
              </a:rPr>
              <a:t>T(threats)</a:t>
            </a:r>
            <a:r>
              <a:rPr lang="fa-IR" dirty="0" smtClean="0">
                <a:solidFill>
                  <a:srgbClr val="993300"/>
                </a:solidFill>
              </a:rPr>
              <a:t>:تهدیدات</a:t>
            </a:r>
          </a:p>
          <a:p>
            <a:r>
              <a:rPr lang="fa-IR" sz="2400" dirty="0" smtClean="0"/>
              <a:t>گام اول در مراحل برنامه ریزی استراتژیک تعیین رسالت، اهداف وماموریت های سازمان است وپس از آن میتوان از طریق </a:t>
            </a:r>
            <a:r>
              <a:rPr lang="en-US" sz="2400" dirty="0" err="1" smtClean="0"/>
              <a:t>swot</a:t>
            </a:r>
            <a:r>
              <a:rPr lang="fa-IR" sz="2400" dirty="0" smtClean="0"/>
              <a:t>که یکی از ابزارهای تدوین استراتژی است،برای سازمان استراتژی طراحی کرد که متناسب با محیط آن باشد.</a:t>
            </a:r>
            <a:endParaRPr lang="en-US" sz="2400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b="1" i="1" dirty="0" smtClean="0"/>
              <a:t>موفق باشید</a:t>
            </a:r>
            <a:endParaRPr lang="fa-IR" sz="44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endParaRPr lang="fa-IR" dirty="0" smtClean="0"/>
          </a:p>
          <a:p>
            <a:r>
              <a:rPr lang="fa-IR" dirty="0" smtClean="0"/>
              <a:t>تهیه وتنظیم:</a:t>
            </a:r>
          </a:p>
          <a:p>
            <a:endParaRPr lang="fa-IR" dirty="0" smtClean="0"/>
          </a:p>
          <a:p>
            <a:endParaRPr lang="fa-IR" dirty="0" smtClean="0"/>
          </a:p>
          <a:p>
            <a:r>
              <a:rPr lang="fa-IR" b="1" dirty="0" smtClean="0"/>
              <a:t>ابوبکر جاویدانی –شهرستان مهاباد</a:t>
            </a:r>
            <a:endParaRPr lang="fa-I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315</TotalTime>
  <Words>302</Words>
  <Application>Microsoft Office PowerPoint</Application>
  <PresentationFormat>On-screen Show (4:3)</PresentationFormat>
  <Paragraphs>46</Paragraphs>
  <Slides>8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Trek</vt:lpstr>
      <vt:lpstr>به نام خدا</vt:lpstr>
      <vt:lpstr>شایستگی تحلیل وتهیه مدل کسب وکار</vt:lpstr>
      <vt:lpstr>برای تحلیل کسب وکار باید به موضوعات زیر توجه کرد:</vt:lpstr>
      <vt:lpstr>Slide 4</vt:lpstr>
      <vt:lpstr>5 نیروی رقابتی پورتر </vt:lpstr>
      <vt:lpstr>فیلم اموزشی 5 نیروی رقابتی پورتر</vt:lpstr>
      <vt:lpstr>SWOTچیست؟</vt:lpstr>
      <vt:lpstr>موفق باشید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</dc:title>
  <dc:creator>toshibba</dc:creator>
  <cp:lastModifiedBy>toshibba</cp:lastModifiedBy>
  <cp:revision>34</cp:revision>
  <dcterms:created xsi:type="dcterms:W3CDTF">2017-11-23T06:02:17Z</dcterms:created>
  <dcterms:modified xsi:type="dcterms:W3CDTF">2017-11-25T10:15:33Z</dcterms:modified>
</cp:coreProperties>
</file>