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a:xfrm>
            <a:off x="5332412" y="5883275"/>
            <a:ext cx="4324044" cy="365125"/>
          </a:xfrm>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2630492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1873E-38AB-4586-BEAD-469FCE20C170}" type="datetimeFigureOut">
              <a:rPr lang="fa-IR" smtClean="0"/>
              <a:t>29/04/1437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155525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2292189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508853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1444449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3986664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3351276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30580733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82865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10951856" y="5867131"/>
            <a:ext cx="551167" cy="365125"/>
          </a:xfrm>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99642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1873E-38AB-4586-BEAD-469FCE20C170}" type="datetimeFigureOut">
              <a:rPr lang="fa-IR" smtClean="0"/>
              <a:t>29/04/1437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2412875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F1873E-38AB-4586-BEAD-469FCE20C170}" type="datetimeFigureOut">
              <a:rPr lang="fa-IR" smtClean="0"/>
              <a:t>29/04/1437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1483581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F1873E-38AB-4586-BEAD-469FCE20C170}" type="datetimeFigureOut">
              <a:rPr lang="fa-IR" smtClean="0"/>
              <a:t>29/04/1437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260975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3F1873E-38AB-4586-BEAD-469FCE20C170}" type="datetimeFigureOut">
              <a:rPr lang="fa-IR" smtClean="0"/>
              <a:t>29/04/1437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1196725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1873E-38AB-4586-BEAD-469FCE20C170}" type="datetimeFigureOut">
              <a:rPr lang="fa-IR" smtClean="0"/>
              <a:t>29/04/1437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2581447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1873E-38AB-4586-BEAD-469FCE20C170}" type="datetimeFigureOut">
              <a:rPr lang="fa-IR" smtClean="0"/>
              <a:t>29/04/1437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331291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1873E-38AB-4586-BEAD-469FCE20C170}" type="datetimeFigureOut">
              <a:rPr lang="fa-IR" smtClean="0"/>
              <a:t>29/04/1437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3F8EFCC-4E1D-4C8C-8746-D0CC62326743}" type="slidenum">
              <a:rPr lang="fa-IR" smtClean="0"/>
              <a:t>‹#›</a:t>
            </a:fld>
            <a:endParaRPr lang="fa-IR"/>
          </a:p>
        </p:txBody>
      </p:sp>
    </p:spTree>
    <p:extLst>
      <p:ext uri="{BB962C8B-B14F-4D97-AF65-F5344CB8AC3E}">
        <p14:creationId xmlns:p14="http://schemas.microsoft.com/office/powerpoint/2010/main" val="363566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3F1873E-38AB-4586-BEAD-469FCE20C170}" type="datetimeFigureOut">
              <a:rPr lang="fa-IR" smtClean="0"/>
              <a:t>29/04/1437</a:t>
            </a:fld>
            <a:endParaRPr lang="fa-I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a-I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3F8EFCC-4E1D-4C8C-8746-D0CC62326743}" type="slidenum">
              <a:rPr lang="fa-IR" smtClean="0"/>
              <a:t>‹#›</a:t>
            </a:fld>
            <a:endParaRPr lang="fa-IR"/>
          </a:p>
        </p:txBody>
      </p:sp>
    </p:spTree>
    <p:extLst>
      <p:ext uri="{BB962C8B-B14F-4D97-AF65-F5344CB8AC3E}">
        <p14:creationId xmlns:p14="http://schemas.microsoft.com/office/powerpoint/2010/main" val="20358483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slide" Target="slide2.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rot="21046341">
            <a:off x="902773" y="368674"/>
            <a:ext cx="10906676" cy="5651410"/>
          </a:xfrm>
        </p:spPr>
        <p:txBody>
          <a:bodyPr>
            <a:normAutofit/>
          </a:bodyPr>
          <a:lstStyle/>
          <a:p>
            <a:pPr algn="r"/>
            <a:r>
              <a:rPr lang="fa-IR" b="1" dirty="0" smtClean="0">
                <a:solidFill>
                  <a:srgbClr val="00B050"/>
                </a:solidFill>
                <a:latin typeface="Arabic Typesetting" panose="03020402040406030203" pitchFamily="66" charset="-78"/>
                <a:cs typeface="Arabic Typesetting" panose="03020402040406030203" pitchFamily="66" charset="-78"/>
              </a:rPr>
              <a:t>                                 به نام خداوند بخشنده </a:t>
            </a:r>
            <a:r>
              <a:rPr lang="fa-IR" b="1" dirty="0" smtClean="0">
                <a:solidFill>
                  <a:srgbClr val="00B050"/>
                </a:solidFill>
                <a:latin typeface="Arabic Typesetting" panose="03020402040406030203" pitchFamily="66" charset="-78"/>
                <a:cs typeface="Arabic Typesetting" panose="03020402040406030203" pitchFamily="66" charset="-78"/>
              </a:rPr>
              <a:t>مهربان</a:t>
            </a:r>
            <a:r>
              <a:rPr lang="fa-IR" b="1" dirty="0" smtClean="0">
                <a:solidFill>
                  <a:srgbClr val="FF0000"/>
                </a:solidFill>
                <a:latin typeface="Arabic Typesetting" panose="03020402040406030203" pitchFamily="66" charset="-78"/>
                <a:cs typeface="Arabic Typesetting" panose="03020402040406030203" pitchFamily="66" charset="-78"/>
              </a:rPr>
              <a:t/>
            </a:r>
            <a:br>
              <a:rPr lang="fa-IR" b="1" dirty="0" smtClean="0">
                <a:solidFill>
                  <a:srgbClr val="FF0000"/>
                </a:solidFill>
                <a:latin typeface="Arabic Typesetting" panose="03020402040406030203" pitchFamily="66" charset="-78"/>
                <a:cs typeface="Arabic Typesetting" panose="03020402040406030203" pitchFamily="66" charset="-78"/>
              </a:rPr>
            </a:br>
            <a:r>
              <a:rPr lang="fa-IR" b="1" dirty="0" smtClean="0">
                <a:solidFill>
                  <a:schemeClr val="accent6">
                    <a:lumMod val="75000"/>
                  </a:schemeClr>
                </a:solidFill>
                <a:latin typeface="Arabic Typesetting" panose="03020402040406030203" pitchFamily="66" charset="-78"/>
                <a:cs typeface="Arabic Typesetting" panose="03020402040406030203" pitchFamily="66" charset="-78"/>
              </a:rPr>
              <a:t>تهیه </a:t>
            </a:r>
            <a:r>
              <a:rPr lang="fa-IR" b="1" dirty="0" smtClean="0">
                <a:solidFill>
                  <a:schemeClr val="accent6">
                    <a:lumMod val="75000"/>
                  </a:schemeClr>
                </a:solidFill>
                <a:latin typeface="Arabic Typesetting" panose="03020402040406030203" pitchFamily="66" charset="-78"/>
                <a:cs typeface="Arabic Typesetting" panose="03020402040406030203" pitchFamily="66" charset="-78"/>
              </a:rPr>
              <a:t>وتنظیم : </a:t>
            </a:r>
            <a:r>
              <a:rPr lang="fa-IR" b="1" dirty="0" smtClean="0">
                <a:latin typeface="Arabic Typesetting" panose="03020402040406030203" pitchFamily="66" charset="-78"/>
                <a:cs typeface="Arabic Typesetting" panose="03020402040406030203" pitchFamily="66" charset="-78"/>
              </a:rPr>
              <a:t>علی ثمودی      </a:t>
            </a:r>
            <a:br>
              <a:rPr lang="fa-IR" b="1" dirty="0" smtClean="0">
                <a:latin typeface="Arabic Typesetting" panose="03020402040406030203" pitchFamily="66" charset="-78"/>
                <a:cs typeface="Arabic Typesetting" panose="03020402040406030203" pitchFamily="66" charset="-78"/>
              </a:rPr>
            </a:br>
            <a:r>
              <a:rPr lang="fa-IR" b="1" dirty="0" smtClean="0">
                <a:solidFill>
                  <a:schemeClr val="accent6">
                    <a:lumMod val="75000"/>
                  </a:schemeClr>
                </a:solidFill>
                <a:latin typeface="Arabic Typesetting" panose="03020402040406030203" pitchFamily="66" charset="-78"/>
                <a:cs typeface="Arabic Typesetting" panose="03020402040406030203" pitchFamily="66" charset="-78"/>
              </a:rPr>
              <a:t>سالتحصیلی </a:t>
            </a:r>
            <a:r>
              <a:rPr lang="fa-IR" b="1" dirty="0" smtClean="0">
                <a:solidFill>
                  <a:schemeClr val="accent6">
                    <a:lumMod val="75000"/>
                  </a:schemeClr>
                </a:solidFill>
                <a:latin typeface="Arabic Typesetting" panose="03020402040406030203" pitchFamily="66" charset="-78"/>
                <a:cs typeface="Arabic Typesetting" panose="03020402040406030203" pitchFamily="66" charset="-78"/>
              </a:rPr>
              <a:t>: </a:t>
            </a:r>
            <a:r>
              <a:rPr lang="fa-IR" b="1" dirty="0" smtClean="0">
                <a:latin typeface="Arabic Typesetting" panose="03020402040406030203" pitchFamily="66" charset="-78"/>
                <a:cs typeface="Arabic Typesetting" panose="03020402040406030203" pitchFamily="66" charset="-78"/>
              </a:rPr>
              <a:t>94-95</a:t>
            </a:r>
            <a:br>
              <a:rPr lang="fa-IR" b="1" dirty="0" smtClean="0">
                <a:latin typeface="Arabic Typesetting" panose="03020402040406030203" pitchFamily="66" charset="-78"/>
                <a:cs typeface="Arabic Typesetting" panose="03020402040406030203" pitchFamily="66" charset="-78"/>
              </a:rPr>
            </a:br>
            <a:r>
              <a:rPr lang="fa-IR" b="1" dirty="0" smtClean="0">
                <a:solidFill>
                  <a:schemeClr val="accent6">
                    <a:lumMod val="75000"/>
                  </a:schemeClr>
                </a:solidFill>
                <a:latin typeface="Arabic Typesetting" panose="03020402040406030203" pitchFamily="66" charset="-78"/>
                <a:cs typeface="Arabic Typesetting" panose="03020402040406030203" pitchFamily="66" charset="-78"/>
              </a:rPr>
              <a:t>موضوع :</a:t>
            </a:r>
            <a:r>
              <a:rPr lang="fa-IR" b="1" dirty="0" smtClean="0">
                <a:latin typeface="Arabic Typesetting" panose="03020402040406030203" pitchFamily="66" charset="-78"/>
                <a:cs typeface="Arabic Typesetting" panose="03020402040406030203" pitchFamily="66" charset="-78"/>
              </a:rPr>
              <a:t> </a:t>
            </a:r>
            <a:r>
              <a:rPr lang="fa-IR" b="1" dirty="0" smtClean="0">
                <a:solidFill>
                  <a:srgbClr val="0070C0"/>
                </a:solidFill>
                <a:latin typeface="Arabic Typesetting" panose="03020402040406030203" pitchFamily="66" charset="-78"/>
                <a:cs typeface="Arabic Typesetting" panose="03020402040406030203" pitchFamily="66" charset="-78"/>
              </a:rPr>
              <a:t>پاویرپوینت در مورد اقدامات برجسته حضرت زینب (س</a:t>
            </a:r>
            <a:r>
              <a:rPr lang="fa-IR" b="1" dirty="0" smtClean="0">
                <a:solidFill>
                  <a:srgbClr val="0070C0"/>
                </a:solidFill>
                <a:latin typeface="Arabic Typesetting" panose="03020402040406030203" pitchFamily="66" charset="-78"/>
                <a:cs typeface="Arabic Typesetting" panose="03020402040406030203" pitchFamily="66" charset="-78"/>
              </a:rPr>
              <a:t>)</a:t>
            </a:r>
            <a:br>
              <a:rPr lang="fa-IR" b="1" dirty="0" smtClean="0">
                <a:solidFill>
                  <a:srgbClr val="0070C0"/>
                </a:solidFill>
                <a:latin typeface="Arabic Typesetting" panose="03020402040406030203" pitchFamily="66" charset="-78"/>
                <a:cs typeface="Arabic Typesetting" panose="03020402040406030203" pitchFamily="66" charset="-78"/>
              </a:rPr>
            </a:br>
            <a:r>
              <a:rPr lang="fa-IR" b="1" dirty="0" smtClean="0">
                <a:solidFill>
                  <a:srgbClr val="0070C0"/>
                </a:solidFill>
                <a:latin typeface="Arabic Typesetting" panose="03020402040406030203" pitchFamily="66" charset="-78"/>
                <a:cs typeface="Arabic Typesetting" panose="03020402040406030203" pitchFamily="66" charset="-78"/>
              </a:rPr>
              <a:t>منبع :</a:t>
            </a:r>
            <a:r>
              <a:rPr lang="en-US" b="1" dirty="0" smtClean="0">
                <a:solidFill>
                  <a:srgbClr val="C00000"/>
                </a:solidFill>
                <a:latin typeface="Arabic Typesetting" panose="03020402040406030203" pitchFamily="66" charset="-78"/>
                <a:cs typeface="Arabic Typesetting" panose="03020402040406030203" pitchFamily="66" charset="-78"/>
              </a:rPr>
              <a:t>alisamoudi.blog.ir</a:t>
            </a:r>
            <a:r>
              <a:rPr lang="fa-IR" b="1" dirty="0" smtClean="0">
                <a:latin typeface="Arabic Typesetting" panose="03020402040406030203" pitchFamily="66" charset="-78"/>
                <a:cs typeface="Arabic Typesetting" panose="03020402040406030203" pitchFamily="66" charset="-78"/>
              </a:rPr>
              <a:t/>
            </a:r>
            <a:br>
              <a:rPr lang="fa-IR" b="1" dirty="0" smtClean="0">
                <a:latin typeface="Arabic Typesetting" panose="03020402040406030203" pitchFamily="66" charset="-78"/>
                <a:cs typeface="Arabic Typesetting" panose="03020402040406030203" pitchFamily="66" charset="-78"/>
              </a:rPr>
            </a:br>
            <a:endParaRPr lang="fa-IR" b="1" dirty="0">
              <a:latin typeface="Arabic Typesetting" panose="03020402040406030203" pitchFamily="66" charset="-78"/>
              <a:cs typeface="Arabic Typesetting" panose="03020402040406030203" pitchFamily="66" charset="-78"/>
            </a:endParaRPr>
          </a:p>
        </p:txBody>
      </p:sp>
      <p:pic>
        <p:nvPicPr>
          <p:cNvPr id="3" name="Picture 2"/>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rot="19983121">
            <a:off x="1192694" y="2597580"/>
            <a:ext cx="2622688" cy="2803508"/>
          </a:xfrm>
          <a:prstGeom prst="rect">
            <a:avLst/>
          </a:prstGeom>
          <a:ln>
            <a:noFill/>
          </a:ln>
          <a:effectLst>
            <a:softEdge rad="112500"/>
          </a:effectLst>
        </p:spPr>
      </p:pic>
    </p:spTree>
    <p:extLst>
      <p:ext uri="{BB962C8B-B14F-4D97-AF65-F5344CB8AC3E}">
        <p14:creationId xmlns:p14="http://schemas.microsoft.com/office/powerpoint/2010/main" val="437216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2173287" y="689113"/>
            <a:ext cx="10018713" cy="5208104"/>
          </a:xfrm>
        </p:spPr>
        <p:txBody>
          <a:bodyPr>
            <a:normAutofit fontScale="90000"/>
          </a:bodyPr>
          <a:lstStyle/>
          <a:p>
            <a:r>
              <a:rPr lang="fa-IR" sz="5300" b="1" dirty="0" smtClean="0">
                <a:solidFill>
                  <a:srgbClr val="0070C0"/>
                </a:solidFill>
                <a:latin typeface="Arabic Typesetting" panose="03020402040406030203" pitchFamily="66" charset="-78"/>
                <a:cs typeface="Arabic Typesetting" panose="03020402040406030203" pitchFamily="66" charset="-78"/>
              </a:rPr>
              <a:t>فهرست :</a:t>
            </a:r>
            <a:r>
              <a:rPr lang="fa-IR" dirty="0" smtClean="0">
                <a:latin typeface="Arabic Typesetting" panose="03020402040406030203" pitchFamily="66" charset="-78"/>
                <a:cs typeface="Arabic Typesetting" panose="03020402040406030203" pitchFamily="66" charset="-78"/>
              </a:rPr>
              <a:t/>
            </a:r>
            <a:br>
              <a:rPr lang="fa-IR" dirty="0" smtClean="0">
                <a:latin typeface="Arabic Typesetting" panose="03020402040406030203" pitchFamily="66" charset="-78"/>
                <a:cs typeface="Arabic Typesetting" panose="03020402040406030203" pitchFamily="66" charset="-78"/>
              </a:rPr>
            </a:br>
            <a:r>
              <a:rPr lang="fa-IR" dirty="0" smtClean="0">
                <a:solidFill>
                  <a:srgbClr val="C00000"/>
                </a:solidFill>
                <a:latin typeface="Arabic Typesetting" panose="03020402040406030203" pitchFamily="66" charset="-78"/>
                <a:cs typeface="Arabic Typesetting" panose="03020402040406030203" pitchFamily="66" charset="-78"/>
                <a:hlinkClick r:id="rId2" action="ppaction://hlinksldjump"/>
              </a:rPr>
              <a:t>  </a:t>
            </a:r>
            <a:r>
              <a:rPr lang="fa-IR" b="1" dirty="0" smtClean="0">
                <a:solidFill>
                  <a:srgbClr val="C00000"/>
                </a:solidFill>
                <a:latin typeface="Arabic Typesetting" panose="03020402040406030203" pitchFamily="66" charset="-78"/>
                <a:cs typeface="Arabic Typesetting" panose="03020402040406030203" pitchFamily="66" charset="-78"/>
                <a:hlinkClick r:id="rId2" action="ppaction://hlinksldjump"/>
              </a:rPr>
              <a:t>*دلایل هجرت فاطمه (س) به مدینه      (اسلاید 3)</a:t>
            </a:r>
            <a:br>
              <a:rPr lang="fa-IR" b="1" dirty="0" smtClean="0">
                <a:solidFill>
                  <a:srgbClr val="C00000"/>
                </a:solidFill>
                <a:latin typeface="Arabic Typesetting" panose="03020402040406030203" pitchFamily="66" charset="-78"/>
                <a:cs typeface="Arabic Typesetting" panose="03020402040406030203" pitchFamily="66" charset="-78"/>
                <a:hlinkClick r:id="rId2" action="ppaction://hlinksldjump"/>
              </a:rPr>
            </a:br>
            <a:r>
              <a:rPr lang="fa-IR" b="1" dirty="0" smtClean="0">
                <a:latin typeface="Arabic Typesetting" panose="03020402040406030203" pitchFamily="66" charset="-78"/>
                <a:cs typeface="Arabic Typesetting" panose="03020402040406030203" pitchFamily="66" charset="-78"/>
                <a:hlinkClick r:id="rId3" action="ppaction://hlinksldjump"/>
              </a:rPr>
              <a:t>  </a:t>
            </a:r>
            <a:r>
              <a:rPr lang="fa-IR" b="1" dirty="0" smtClean="0">
                <a:solidFill>
                  <a:schemeClr val="accent6"/>
                </a:solidFill>
                <a:latin typeface="Arabic Typesetting" panose="03020402040406030203" pitchFamily="66" charset="-78"/>
                <a:cs typeface="Arabic Typesetting" panose="03020402040406030203" pitchFamily="66" charset="-78"/>
                <a:hlinkClick r:id="rId3" action="ppaction://hlinksldjump"/>
              </a:rPr>
              <a:t>*</a:t>
            </a:r>
            <a:r>
              <a:rPr lang="fa-IR" b="1" dirty="0" smtClean="0">
                <a:latin typeface="Arabic Typesetting" panose="03020402040406030203" pitchFamily="66" charset="-78"/>
                <a:cs typeface="Arabic Typesetting" panose="03020402040406030203" pitchFamily="66" charset="-78"/>
                <a:hlinkClick r:id="rId3" action="ppaction://hlinksldjump"/>
              </a:rPr>
              <a:t>علاقه شدید به پیامبر    </a:t>
            </a:r>
            <a:r>
              <a:rPr lang="fa-IR" b="1" dirty="0" smtClean="0">
                <a:solidFill>
                  <a:srgbClr val="00B050"/>
                </a:solidFill>
                <a:latin typeface="Arabic Typesetting" panose="03020402040406030203" pitchFamily="66" charset="-78"/>
                <a:cs typeface="Arabic Typesetting" panose="03020402040406030203" pitchFamily="66" charset="-78"/>
                <a:hlinkClick r:id="rId3" action="ppaction://hlinksldjump"/>
              </a:rPr>
              <a:t>(اسلاید 4)</a:t>
            </a:r>
            <a:r>
              <a:rPr lang="fa-IR" b="1" dirty="0" smtClean="0">
                <a:latin typeface="Arabic Typesetting" panose="03020402040406030203" pitchFamily="66" charset="-78"/>
                <a:cs typeface="Arabic Typesetting" panose="03020402040406030203" pitchFamily="66" charset="-78"/>
                <a:hlinkClick r:id="rId3" action="ppaction://hlinksldjump"/>
              </a:rPr>
              <a:t/>
            </a:r>
            <a:br>
              <a:rPr lang="fa-IR" b="1" dirty="0" smtClean="0">
                <a:latin typeface="Arabic Typesetting" panose="03020402040406030203" pitchFamily="66" charset="-78"/>
                <a:cs typeface="Arabic Typesetting" panose="03020402040406030203" pitchFamily="66" charset="-78"/>
                <a:hlinkClick r:id="rId3" action="ppaction://hlinksldjump"/>
              </a:rPr>
            </a:br>
            <a:r>
              <a:rPr lang="fa-IR" b="1" dirty="0">
                <a:latin typeface="Arabic Typesetting" panose="03020402040406030203" pitchFamily="66" charset="-78"/>
                <a:cs typeface="Arabic Typesetting" panose="03020402040406030203" pitchFamily="66" charset="-78"/>
                <a:hlinkClick r:id="rId3" action="ppaction://hlinksldjump"/>
              </a:rPr>
              <a:t> </a:t>
            </a:r>
            <a:r>
              <a:rPr lang="fa-IR" b="1" dirty="0" smtClean="0">
                <a:latin typeface="Arabic Typesetting" panose="03020402040406030203" pitchFamily="66" charset="-78"/>
                <a:cs typeface="Arabic Typesetting" panose="03020402040406030203" pitchFamily="66" charset="-78"/>
                <a:hlinkClick r:id="rId3" action="ppaction://hlinksldjump"/>
              </a:rPr>
              <a:t> </a:t>
            </a:r>
            <a:r>
              <a:rPr lang="fa-IR" b="1" dirty="0" smtClean="0">
                <a:solidFill>
                  <a:schemeClr val="accent6"/>
                </a:solidFill>
                <a:latin typeface="Arabic Typesetting" panose="03020402040406030203" pitchFamily="66" charset="-78"/>
                <a:cs typeface="Arabic Typesetting" panose="03020402040406030203" pitchFamily="66" charset="-78"/>
                <a:hlinkClick r:id="rId3" action="ppaction://hlinksldjump"/>
              </a:rPr>
              <a:t>*</a:t>
            </a:r>
            <a:r>
              <a:rPr lang="fa-IR" b="1" dirty="0" smtClean="0">
                <a:latin typeface="Arabic Typesetting" panose="03020402040406030203" pitchFamily="66" charset="-78"/>
                <a:cs typeface="Arabic Typesetting" panose="03020402040406030203" pitchFamily="66" charset="-78"/>
                <a:hlinkClick r:id="rId3" action="ppaction://hlinksldjump"/>
              </a:rPr>
              <a:t> اهمیت دادن به خانواده و خانه داری      </a:t>
            </a:r>
            <a:r>
              <a:rPr lang="fa-IR" b="1" dirty="0" smtClean="0">
                <a:solidFill>
                  <a:srgbClr val="00B050"/>
                </a:solidFill>
                <a:latin typeface="Arabic Typesetting" panose="03020402040406030203" pitchFamily="66" charset="-78"/>
                <a:cs typeface="Arabic Typesetting" panose="03020402040406030203" pitchFamily="66" charset="-78"/>
                <a:hlinkClick r:id="rId3" action="ppaction://hlinksldjump"/>
              </a:rPr>
              <a:t>(اسلاید 5)</a:t>
            </a:r>
            <a:br>
              <a:rPr lang="fa-IR" b="1" dirty="0" smtClean="0">
                <a:solidFill>
                  <a:srgbClr val="00B050"/>
                </a:solidFill>
                <a:latin typeface="Arabic Typesetting" panose="03020402040406030203" pitchFamily="66" charset="-78"/>
                <a:cs typeface="Arabic Typesetting" panose="03020402040406030203" pitchFamily="66" charset="-78"/>
                <a:hlinkClick r:id="rId3" action="ppaction://hlinksldjump"/>
              </a:rPr>
            </a:br>
            <a: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t>* شش حدیث از حضرت فاطمه (س)           (اسلاید 6)</a:t>
            </a:r>
            <a:b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br>
            <a: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t/>
            </a:r>
            <a:b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br>
            <a: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t/>
            </a:r>
            <a:b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br>
            <a:r>
              <a:rPr lang="fa-IR" b="1" dirty="0" smtClean="0">
                <a:solidFill>
                  <a:srgbClr val="00B050"/>
                </a:solidFill>
                <a:latin typeface="Arabic Typesetting" panose="03020402040406030203" pitchFamily="66" charset="-78"/>
                <a:cs typeface="Arabic Typesetting" panose="03020402040406030203" pitchFamily="66" charset="-78"/>
                <a:hlinkClick r:id="rId5" action="ppaction://hlinksldjump"/>
              </a:rPr>
              <a:t>در حال بارگیری ...</a:t>
            </a:r>
            <a: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t/>
            </a:r>
            <a:br>
              <a:rPr lang="fa-IR" b="1" dirty="0" smtClean="0">
                <a:solidFill>
                  <a:srgbClr val="00B050"/>
                </a:solidFill>
                <a:latin typeface="Arabic Typesetting" panose="03020402040406030203" pitchFamily="66" charset="-78"/>
                <a:cs typeface="Arabic Typesetting" panose="03020402040406030203" pitchFamily="66" charset="-78"/>
                <a:hlinkClick r:id="rId4" action="ppaction://hlinksldjump"/>
              </a:rPr>
            </a:br>
            <a:r>
              <a:rPr lang="fa-IR" b="1" dirty="0" smtClean="0">
                <a:latin typeface="Arabic Typesetting" panose="03020402040406030203" pitchFamily="66" charset="-78"/>
                <a:cs typeface="Arabic Typesetting" panose="03020402040406030203" pitchFamily="66" charset="-78"/>
                <a:hlinkClick r:id="rId4" action="ppaction://hlinksldjump"/>
              </a:rPr>
              <a:t/>
            </a:r>
            <a:br>
              <a:rPr lang="fa-IR" b="1" dirty="0" smtClean="0">
                <a:latin typeface="Arabic Typesetting" panose="03020402040406030203" pitchFamily="66" charset="-78"/>
                <a:cs typeface="Arabic Typesetting" panose="03020402040406030203" pitchFamily="66" charset="-78"/>
                <a:hlinkClick r:id="rId4" action="ppaction://hlinksldjump"/>
              </a:rPr>
            </a:br>
            <a:endParaRPr lang="fa-IR" b="1" dirty="0">
              <a:latin typeface="Arabic Typesetting" panose="03020402040406030203" pitchFamily="66" charset="-78"/>
              <a:cs typeface="Arabic Typesetting" panose="03020402040406030203" pitchFamily="66" charset="-78"/>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V="1">
            <a:off x="5943565" y="3738976"/>
            <a:ext cx="2478156" cy="435459"/>
          </a:xfrm>
          <a:prstGeom prst="rect">
            <a:avLst/>
          </a:prstGeom>
        </p:spPr>
      </p:pic>
    </p:spTree>
    <p:extLst>
      <p:ext uri="{BB962C8B-B14F-4D97-AF65-F5344CB8AC3E}">
        <p14:creationId xmlns:p14="http://schemas.microsoft.com/office/powerpoint/2010/main" val="68296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5" name="TextBox 4"/>
          <p:cNvSpPr txBox="1"/>
          <p:nvPr/>
        </p:nvSpPr>
        <p:spPr>
          <a:xfrm>
            <a:off x="1062358" y="880666"/>
            <a:ext cx="10900741" cy="3600986"/>
          </a:xfrm>
          <a:prstGeom prst="rect">
            <a:avLst/>
          </a:prstGeom>
          <a:noFill/>
        </p:spPr>
        <p:txBody>
          <a:bodyPr wrap="none" rtlCol="1">
            <a:spAutoFit/>
          </a:bodyPr>
          <a:lstStyle/>
          <a:p>
            <a:r>
              <a:rPr lang="fa-IR" sz="3200" b="1" dirty="0" smtClean="0">
                <a:solidFill>
                  <a:srgbClr val="0070C0"/>
                </a:solidFill>
                <a:latin typeface="Arabic Typesetting" panose="03020402040406030203" pitchFamily="66" charset="-78"/>
                <a:cs typeface="Arabic Typesetting" panose="03020402040406030203" pitchFamily="66" charset="-78"/>
              </a:rPr>
              <a:t>دلایل حجرت فاطمه (س) به مدینه</a:t>
            </a:r>
          </a:p>
          <a:p>
            <a:r>
              <a:rPr lang="fa-IR" sz="2800" b="1" dirty="0" smtClean="0">
                <a:latin typeface="Arabic Typesetting" panose="03020402040406030203" pitchFamily="66" charset="-78"/>
                <a:cs typeface="Arabic Typesetting" panose="03020402040406030203" pitchFamily="66" charset="-78"/>
              </a:rPr>
              <a:t>در روز گاری از روز ها که جاهلان داشتن فرزند دختر را عار و ننگ می دانستند ودر نزد آنان ارزش نداشت خداوند به بهترین</a:t>
            </a:r>
          </a:p>
          <a:p>
            <a:r>
              <a:rPr lang="fa-IR" sz="2800" b="1" dirty="0" smtClean="0">
                <a:latin typeface="Arabic Typesetting" panose="03020402040406030203" pitchFamily="66" charset="-78"/>
                <a:cs typeface="Arabic Typesetting" panose="03020402040406030203" pitchFamily="66" charset="-78"/>
              </a:rPr>
              <a:t>بنده خود بهترین هدیه را عطاکرد فرزندی دختر.دختری که بر خلاف رسم و رسومات غلط آن روزنه موجب ننگ شد بلکه به فرموده</a:t>
            </a:r>
          </a:p>
          <a:p>
            <a:r>
              <a:rPr lang="fa-IR" sz="2800" b="1" dirty="0" smtClean="0">
                <a:latin typeface="Arabic Typesetting" panose="03020402040406030203" pitchFamily="66" charset="-78"/>
                <a:cs typeface="Arabic Typesetting" panose="03020402040406030203" pitchFamily="66" charset="-78"/>
              </a:rPr>
              <a:t> پیامبر اکرم </a:t>
            </a:r>
            <a:r>
              <a:rPr lang="fa-IR" sz="2800" b="1" dirty="0" smtClean="0">
                <a:solidFill>
                  <a:srgbClr val="0070C0"/>
                </a:solidFill>
                <a:latin typeface="Arabic Typesetting" panose="03020402040406030203" pitchFamily="66" charset="-78"/>
                <a:cs typeface="Arabic Typesetting" panose="03020402040406030203" pitchFamily="66" charset="-78"/>
              </a:rPr>
              <a:t>(ص) </a:t>
            </a:r>
            <a:r>
              <a:rPr lang="fa-IR" sz="2800" b="1" dirty="0" smtClean="0">
                <a:latin typeface="Arabic Typesetting" panose="03020402040406030203" pitchFamily="66" charset="-78"/>
                <a:cs typeface="Arabic Typesetting" panose="03020402040406030203" pitchFamily="66" charset="-78"/>
              </a:rPr>
              <a:t>موجب برکت و شادمانی زندگی بود فرزند پیامبر دو سال بیشتر نداشت که مشرکان مکه پیامبر و خیشاوندانش را از سه</a:t>
            </a:r>
          </a:p>
          <a:p>
            <a:r>
              <a:rPr lang="fa-IR" sz="2800" b="1" dirty="0" smtClean="0">
                <a:latin typeface="Arabic Typesetting" panose="03020402040406030203" pitchFamily="66" charset="-78"/>
                <a:cs typeface="Arabic Typesetting" panose="03020402040406030203" pitchFamily="66" charset="-78"/>
              </a:rPr>
              <a:t>سال در شعب ابوطالب در محاصره قرار دادند .هنوز سختی محاصره تمام نشده بود که فاطمه مادرش یعنی خدیجه را از دست داد .</a:t>
            </a:r>
          </a:p>
          <a:p>
            <a:r>
              <a:rPr lang="fa-IR" sz="2800" b="1" dirty="0" smtClean="0">
                <a:latin typeface="Arabic Typesetting" panose="03020402040406030203" pitchFamily="66" charset="-78"/>
                <a:cs typeface="Arabic Typesetting" panose="03020402040406030203" pitchFamily="66" charset="-78"/>
              </a:rPr>
              <a:t>فاطمه در تمام سال هایی که در مکه به همراه پیامبر زندگی می کرد بار ها و بار ها شاهد آزار و اذیت پیامبر توسط مشرکان بود .</a:t>
            </a:r>
          </a:p>
          <a:p>
            <a:r>
              <a:rPr lang="fa-IR" sz="2800" b="1" dirty="0" smtClean="0">
                <a:latin typeface="Arabic Typesetting" panose="03020402040406030203" pitchFamily="66" charset="-78"/>
                <a:cs typeface="Arabic Typesetting" panose="03020402040406030203" pitchFamily="66" charset="-78"/>
              </a:rPr>
              <a:t>آینها موجب شد که ایشان در دوران کودکی دشواری ترک شهر و دیار خود را بپذیرد و به دنبال پدر به مدینه حجرت کند . </a:t>
            </a:r>
          </a:p>
          <a:p>
            <a:r>
              <a:rPr lang="fa-IR" sz="2800" b="1" dirty="0" smtClean="0">
                <a:latin typeface="Arabic Typesetting" panose="03020402040406030203" pitchFamily="66" charset="-78"/>
                <a:cs typeface="Arabic Typesetting" panose="03020402040406030203" pitchFamily="66" charset="-78"/>
              </a:rPr>
              <a:t>این رنج ها نه تنها موجب نا امیدی اش نشد بلکه او را مقاوم و استوار تر ساخت .</a:t>
            </a:r>
          </a:p>
        </p:txBody>
      </p:sp>
    </p:spTree>
    <p:extLst>
      <p:ext uri="{BB962C8B-B14F-4D97-AF65-F5344CB8AC3E}">
        <p14:creationId xmlns:p14="http://schemas.microsoft.com/office/powerpoint/2010/main" val="18723508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32" fill="hold" nodeType="clickEffect">
                                  <p:stCondLst>
                                    <p:cond delay="0"/>
                                  </p:stCondLst>
                                  <p:childTnLst>
                                    <p:animEffect transition="out" filter="diamond(out)">
                                      <p:cBhvr>
                                        <p:cTn id="6" dur="2000"/>
                                        <p:tgtEl>
                                          <p:spTgt spid="5">
                                            <p:txEl>
                                              <p:pRg st="0" end="0"/>
                                            </p:txEl>
                                          </p:spTgt>
                                        </p:tgtEl>
                                      </p:cBhvr>
                                    </p:animEffect>
                                    <p:set>
                                      <p:cBhvr>
                                        <p:cTn id="7" dur="1" fill="hold">
                                          <p:stCondLst>
                                            <p:cond delay="1999"/>
                                          </p:stCondLst>
                                        </p:cTn>
                                        <p:tgtEl>
                                          <p:spTgt spid="5">
                                            <p:txEl>
                                              <p:pRg st="0" end="0"/>
                                            </p:txEl>
                                          </p:spTgt>
                                        </p:tgtEl>
                                        <p:attrNameLst>
                                          <p:attrName>style.visibility</p:attrName>
                                        </p:attrNameLst>
                                      </p:cBhvr>
                                      <p:to>
                                        <p:strVal val="hidden"/>
                                      </p:to>
                                    </p:set>
                                  </p:childTnLst>
                                </p:cTn>
                              </p:par>
                              <p:par>
                                <p:cTn id="8" presetID="8" presetClass="exit" presetSubtype="32" fill="hold" nodeType="withEffect">
                                  <p:stCondLst>
                                    <p:cond delay="0"/>
                                  </p:stCondLst>
                                  <p:childTnLst>
                                    <p:animEffect transition="out" filter="diamond(out)">
                                      <p:cBhvr>
                                        <p:cTn id="9" dur="2000"/>
                                        <p:tgtEl>
                                          <p:spTgt spid="5">
                                            <p:txEl>
                                              <p:pRg st="1" end="1"/>
                                            </p:txEl>
                                          </p:spTgt>
                                        </p:tgtEl>
                                      </p:cBhvr>
                                    </p:animEffect>
                                    <p:set>
                                      <p:cBhvr>
                                        <p:cTn id="10" dur="1" fill="hold">
                                          <p:stCondLst>
                                            <p:cond delay="1999"/>
                                          </p:stCondLst>
                                        </p:cTn>
                                        <p:tgtEl>
                                          <p:spTgt spid="5">
                                            <p:txEl>
                                              <p:pRg st="1" end="1"/>
                                            </p:txEl>
                                          </p:spTgt>
                                        </p:tgtEl>
                                        <p:attrNameLst>
                                          <p:attrName>style.visibility</p:attrName>
                                        </p:attrNameLst>
                                      </p:cBhvr>
                                      <p:to>
                                        <p:strVal val="hidden"/>
                                      </p:to>
                                    </p:set>
                                  </p:childTnLst>
                                </p:cTn>
                              </p:par>
                              <p:par>
                                <p:cTn id="11" presetID="8" presetClass="exit" presetSubtype="32" fill="hold" nodeType="withEffect">
                                  <p:stCondLst>
                                    <p:cond delay="0"/>
                                  </p:stCondLst>
                                  <p:childTnLst>
                                    <p:animEffect transition="out" filter="diamond(out)">
                                      <p:cBhvr>
                                        <p:cTn id="12" dur="2000"/>
                                        <p:tgtEl>
                                          <p:spTgt spid="5">
                                            <p:txEl>
                                              <p:pRg st="2" end="2"/>
                                            </p:txEl>
                                          </p:spTgt>
                                        </p:tgtEl>
                                      </p:cBhvr>
                                    </p:animEffect>
                                    <p:set>
                                      <p:cBhvr>
                                        <p:cTn id="13" dur="1" fill="hold">
                                          <p:stCondLst>
                                            <p:cond delay="1999"/>
                                          </p:stCondLst>
                                        </p:cTn>
                                        <p:tgtEl>
                                          <p:spTgt spid="5">
                                            <p:txEl>
                                              <p:pRg st="2" end="2"/>
                                            </p:txEl>
                                          </p:spTgt>
                                        </p:tgtEl>
                                        <p:attrNameLst>
                                          <p:attrName>style.visibility</p:attrName>
                                        </p:attrNameLst>
                                      </p:cBhvr>
                                      <p:to>
                                        <p:strVal val="hidden"/>
                                      </p:to>
                                    </p:set>
                                  </p:childTnLst>
                                </p:cTn>
                              </p:par>
                              <p:par>
                                <p:cTn id="14" presetID="8" presetClass="exit" presetSubtype="32" fill="hold" nodeType="withEffect">
                                  <p:stCondLst>
                                    <p:cond delay="0"/>
                                  </p:stCondLst>
                                  <p:childTnLst>
                                    <p:animEffect transition="out" filter="diamond(out)">
                                      <p:cBhvr>
                                        <p:cTn id="15" dur="2000"/>
                                        <p:tgtEl>
                                          <p:spTgt spid="5">
                                            <p:txEl>
                                              <p:pRg st="3" end="3"/>
                                            </p:txEl>
                                          </p:spTgt>
                                        </p:tgtEl>
                                      </p:cBhvr>
                                    </p:animEffect>
                                    <p:set>
                                      <p:cBhvr>
                                        <p:cTn id="16" dur="1" fill="hold">
                                          <p:stCondLst>
                                            <p:cond delay="1999"/>
                                          </p:stCondLst>
                                        </p:cTn>
                                        <p:tgtEl>
                                          <p:spTgt spid="5">
                                            <p:txEl>
                                              <p:pRg st="3" end="3"/>
                                            </p:txEl>
                                          </p:spTgt>
                                        </p:tgtEl>
                                        <p:attrNameLst>
                                          <p:attrName>style.visibility</p:attrName>
                                        </p:attrNameLst>
                                      </p:cBhvr>
                                      <p:to>
                                        <p:strVal val="hidden"/>
                                      </p:to>
                                    </p:set>
                                  </p:childTnLst>
                                </p:cTn>
                              </p:par>
                              <p:par>
                                <p:cTn id="17" presetID="8" presetClass="exit" presetSubtype="32" fill="hold" nodeType="withEffect">
                                  <p:stCondLst>
                                    <p:cond delay="0"/>
                                  </p:stCondLst>
                                  <p:childTnLst>
                                    <p:animEffect transition="out" filter="diamond(out)">
                                      <p:cBhvr>
                                        <p:cTn id="18" dur="2000"/>
                                        <p:tgtEl>
                                          <p:spTgt spid="5">
                                            <p:txEl>
                                              <p:pRg st="4" end="4"/>
                                            </p:txEl>
                                          </p:spTgt>
                                        </p:tgtEl>
                                      </p:cBhvr>
                                    </p:animEffect>
                                    <p:set>
                                      <p:cBhvr>
                                        <p:cTn id="19" dur="1" fill="hold">
                                          <p:stCondLst>
                                            <p:cond delay="1999"/>
                                          </p:stCondLst>
                                        </p:cTn>
                                        <p:tgtEl>
                                          <p:spTgt spid="5">
                                            <p:txEl>
                                              <p:pRg st="4" end="4"/>
                                            </p:txEl>
                                          </p:spTgt>
                                        </p:tgtEl>
                                        <p:attrNameLst>
                                          <p:attrName>style.visibility</p:attrName>
                                        </p:attrNameLst>
                                      </p:cBhvr>
                                      <p:to>
                                        <p:strVal val="hidden"/>
                                      </p:to>
                                    </p:set>
                                  </p:childTnLst>
                                </p:cTn>
                              </p:par>
                              <p:par>
                                <p:cTn id="20" presetID="8" presetClass="exit" presetSubtype="32" fill="hold" nodeType="withEffect">
                                  <p:stCondLst>
                                    <p:cond delay="0"/>
                                  </p:stCondLst>
                                  <p:childTnLst>
                                    <p:animEffect transition="out" filter="diamond(out)">
                                      <p:cBhvr>
                                        <p:cTn id="21" dur="2000"/>
                                        <p:tgtEl>
                                          <p:spTgt spid="5">
                                            <p:txEl>
                                              <p:pRg st="5" end="5"/>
                                            </p:txEl>
                                          </p:spTgt>
                                        </p:tgtEl>
                                      </p:cBhvr>
                                    </p:animEffect>
                                    <p:set>
                                      <p:cBhvr>
                                        <p:cTn id="22" dur="1" fill="hold">
                                          <p:stCondLst>
                                            <p:cond delay="1999"/>
                                          </p:stCondLst>
                                        </p:cTn>
                                        <p:tgtEl>
                                          <p:spTgt spid="5">
                                            <p:txEl>
                                              <p:pRg st="5" end="5"/>
                                            </p:txEl>
                                          </p:spTgt>
                                        </p:tgtEl>
                                        <p:attrNameLst>
                                          <p:attrName>style.visibility</p:attrName>
                                        </p:attrNameLst>
                                      </p:cBhvr>
                                      <p:to>
                                        <p:strVal val="hidden"/>
                                      </p:to>
                                    </p:set>
                                  </p:childTnLst>
                                </p:cTn>
                              </p:par>
                              <p:par>
                                <p:cTn id="23" presetID="8" presetClass="exit" presetSubtype="32" fill="hold" nodeType="withEffect">
                                  <p:stCondLst>
                                    <p:cond delay="0"/>
                                  </p:stCondLst>
                                  <p:childTnLst>
                                    <p:animEffect transition="out" filter="diamond(out)">
                                      <p:cBhvr>
                                        <p:cTn id="24" dur="2000"/>
                                        <p:tgtEl>
                                          <p:spTgt spid="5">
                                            <p:txEl>
                                              <p:pRg st="6" end="6"/>
                                            </p:txEl>
                                          </p:spTgt>
                                        </p:tgtEl>
                                      </p:cBhvr>
                                    </p:animEffect>
                                    <p:set>
                                      <p:cBhvr>
                                        <p:cTn id="25" dur="1" fill="hold">
                                          <p:stCondLst>
                                            <p:cond delay="1999"/>
                                          </p:stCondLst>
                                        </p:cTn>
                                        <p:tgtEl>
                                          <p:spTgt spid="5">
                                            <p:txEl>
                                              <p:pRg st="6" end="6"/>
                                            </p:txEl>
                                          </p:spTgt>
                                        </p:tgtEl>
                                        <p:attrNameLst>
                                          <p:attrName>style.visibility</p:attrName>
                                        </p:attrNameLst>
                                      </p:cBhvr>
                                      <p:to>
                                        <p:strVal val="hidden"/>
                                      </p:to>
                                    </p:set>
                                  </p:childTnLst>
                                </p:cTn>
                              </p:par>
                              <p:par>
                                <p:cTn id="26" presetID="8" presetClass="exit" presetSubtype="32" fill="hold" nodeType="withEffect">
                                  <p:stCondLst>
                                    <p:cond delay="0"/>
                                  </p:stCondLst>
                                  <p:childTnLst>
                                    <p:animEffect transition="out" filter="diamond(out)">
                                      <p:cBhvr>
                                        <p:cTn id="27" dur="2000"/>
                                        <p:tgtEl>
                                          <p:spTgt spid="5">
                                            <p:txEl>
                                              <p:pRg st="7" end="7"/>
                                            </p:txEl>
                                          </p:spTgt>
                                        </p:tgtEl>
                                      </p:cBhvr>
                                    </p:animEffect>
                                    <p:set>
                                      <p:cBhvr>
                                        <p:cTn id="28" dur="1" fill="hold">
                                          <p:stCondLst>
                                            <p:cond delay="1999"/>
                                          </p:stCondLst>
                                        </p:cTn>
                                        <p:tgtEl>
                                          <p:spTgt spid="5">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Rectangle 2"/>
          <p:cNvSpPr/>
          <p:nvPr/>
        </p:nvSpPr>
        <p:spPr>
          <a:xfrm>
            <a:off x="1524000" y="1139040"/>
            <a:ext cx="10183092" cy="2677656"/>
          </a:xfrm>
          <a:prstGeom prst="rect">
            <a:avLst/>
          </a:prstGeom>
        </p:spPr>
        <p:txBody>
          <a:bodyPr wrap="square">
            <a:spAutoFit/>
          </a:bodyPr>
          <a:lstStyle/>
          <a:p>
            <a:r>
              <a:rPr lang="fa-IR" sz="2800" b="1" dirty="0" smtClean="0">
                <a:solidFill>
                  <a:srgbClr val="0070C0"/>
                </a:solidFill>
                <a:latin typeface="Arabic Typesetting" panose="03020402040406030203" pitchFamily="66" charset="-78"/>
                <a:cs typeface="Arabic Typesetting" panose="03020402040406030203" pitchFamily="66" charset="-78"/>
              </a:rPr>
              <a:t>علاقه شدید به پیامبر اکرم (ص)</a:t>
            </a:r>
          </a:p>
          <a:p>
            <a:r>
              <a:rPr lang="fa-IR" sz="2800" b="1" dirty="0" smtClean="0">
                <a:latin typeface="Arabic Typesetting" panose="03020402040406030203" pitchFamily="66" charset="-78"/>
                <a:cs typeface="Arabic Typesetting" panose="03020402040406030203" pitchFamily="66" charset="-78"/>
              </a:rPr>
              <a:t>حضرت فاطمه انس و علاقه بسیاری به پیامبر داشت. هر گاه غذای خوبی تهیه می کرد رسول خدا را نیز دعوت می کرد و نسبت به ایشان همچون مادر مهربان بود. در جنگ های سخت با به خطر انداختن جان خود در میدان نبرد زخم های پیامبر اکرم و امیرالمومنین را مداوا می کرد .در لحظات پایانی عمر پیامبراکرم بیشاز همه بی تابی می کرد تا اینکه پیامبر مژده داد که دخترم!</a:t>
            </a:r>
          </a:p>
          <a:p>
            <a:r>
              <a:rPr lang="fa-IR" sz="2800" b="1" dirty="0" smtClean="0">
                <a:latin typeface="Arabic Typesetting" panose="03020402040406030203" pitchFamily="66" charset="-78"/>
                <a:cs typeface="Arabic Typesetting" panose="03020402040406030203" pitchFamily="66" charset="-78"/>
              </a:rPr>
              <a:t>تو اولین کسی هستی که بعد از من به من ملحق می شوی .اینجابود که همه دیدند لبخندی در چهره فاطمه (س) پدیدار شد  </a:t>
            </a:r>
          </a:p>
          <a:p>
            <a:pPr>
              <a:buClr>
                <a:schemeClr val="tx1"/>
              </a:buClr>
            </a:pPr>
            <a:endParaRPr lang="fa-IR" sz="28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719540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nodeType="clickEffect">
                                  <p:stCondLst>
                                    <p:cond delay="0"/>
                                  </p:stCondLst>
                                  <p:childTnLst>
                                    <p:animEffect transition="out" filter="strips(downLeft)">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8" presetClass="exit" presetSubtype="12" fill="hold" nodeType="withEffect">
                                  <p:stCondLst>
                                    <p:cond delay="0"/>
                                  </p:stCondLst>
                                  <p:childTnLst>
                                    <p:animEffect transition="out" filter="strips(downLeft)">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8" presetClass="exit" presetSubtype="12" fill="hold" nodeType="withEffect">
                                  <p:stCondLst>
                                    <p:cond delay="0"/>
                                  </p:stCondLst>
                                  <p:childTnLst>
                                    <p:animEffect transition="out" filter="strips(downLeft)">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Rectangle 2"/>
          <p:cNvSpPr/>
          <p:nvPr/>
        </p:nvSpPr>
        <p:spPr>
          <a:xfrm>
            <a:off x="1497496" y="476431"/>
            <a:ext cx="10183092" cy="3539430"/>
          </a:xfrm>
          <a:prstGeom prst="rect">
            <a:avLst/>
          </a:prstGeom>
        </p:spPr>
        <p:txBody>
          <a:bodyPr wrap="square">
            <a:spAutoFit/>
          </a:bodyPr>
          <a:lstStyle/>
          <a:p>
            <a:pPr>
              <a:buClr>
                <a:prstClr val="black"/>
              </a:buClr>
            </a:pPr>
            <a:r>
              <a:rPr lang="fa-IR" sz="3200" b="1" dirty="0" smtClean="0">
                <a:solidFill>
                  <a:srgbClr val="0070C0"/>
                </a:solidFill>
                <a:latin typeface="Arabic Typesetting" panose="03020402040406030203" pitchFamily="66" charset="-78"/>
                <a:cs typeface="Arabic Typesetting" panose="03020402040406030203" pitchFamily="66" charset="-78"/>
              </a:rPr>
              <a:t>  اهمیت دادن به خانه و خانه داری</a:t>
            </a:r>
          </a:p>
          <a:p>
            <a:pPr>
              <a:buClr>
                <a:prstClr val="black"/>
              </a:buClr>
            </a:pPr>
            <a:r>
              <a:rPr lang="fa-IR" sz="3200" b="1" dirty="0" smtClean="0">
                <a:latin typeface="Arabic Typesetting" panose="03020402040406030203" pitchFamily="66" charset="-78"/>
                <a:cs typeface="Arabic Typesetting" panose="03020402040406030203" pitchFamily="66" charset="-78"/>
              </a:rPr>
              <a:t>ایشان به فرموده پیامبر اکرم(ص) سرور همه ی زنان عالم بود کار در منزل را عیب نمی دانست گندم را باد ستاس </a:t>
            </a:r>
          </a:p>
          <a:p>
            <a:pPr>
              <a:buClr>
                <a:prstClr val="black"/>
              </a:buClr>
            </a:pPr>
            <a:r>
              <a:rPr lang="fa-IR" sz="3200" b="1" dirty="0" smtClean="0">
                <a:latin typeface="Arabic Typesetting" panose="03020402040406030203" pitchFamily="66" charset="-78"/>
                <a:cs typeface="Arabic Typesetting" panose="03020402040406030203" pitchFamily="66" charset="-78"/>
              </a:rPr>
              <a:t>(آسیاب سنگی) آرد می کرد و نان می پخت و گاه سختی کار هایش به حدی بود که دستاس تاول می زد با وجود همه کار ها و همه گرفتاری ها از عبادت خدا غافل نمی شد برخی شب ها تا صبح به راز و نیاز خدا مشغول بود اما با وجود این همه عبادت باز هم نگران بود نگران از سفر طولانی آخرت به پیامبر خدا می گفت سوگند به خدا که اندوهم شدت می یابد آنگاه که می اندیشم من برای سفر طولانی آخرت چه آماده کرده ام !</a:t>
            </a:r>
          </a:p>
          <a:p>
            <a:pPr>
              <a:buClr>
                <a:prstClr val="black"/>
              </a:buClr>
            </a:pPr>
            <a:r>
              <a:rPr lang="fa-IR" sz="3200" b="1" dirty="0" smtClean="0">
                <a:latin typeface="Arabic Typesetting" panose="03020402040406030203" pitchFamily="66" charset="-78"/>
                <a:cs typeface="Arabic Typesetting" panose="03020402040406030203" pitchFamily="66" charset="-78"/>
              </a:rPr>
              <a:t>در ندگی مشترک همیشه با تمام سختی ها آرامشش را حفظ می کرد. </a:t>
            </a:r>
            <a:endParaRPr lang="fa-IR" sz="32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67524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2067339" y="490330"/>
            <a:ext cx="9210261" cy="4031873"/>
          </a:xfrm>
          <a:prstGeom prst="rect">
            <a:avLst/>
          </a:prstGeom>
          <a:noFill/>
        </p:spPr>
        <p:txBody>
          <a:bodyPr wrap="square" rtlCol="1">
            <a:spAutoFit/>
          </a:bodyPr>
          <a:lstStyle/>
          <a:p>
            <a:r>
              <a:rPr lang="fa-IR" sz="3200" b="1" dirty="0" smtClean="0">
                <a:solidFill>
                  <a:srgbClr val="0070C0"/>
                </a:solidFill>
                <a:latin typeface="Arabic Typesetting" panose="03020402040406030203" pitchFamily="66" charset="-78"/>
                <a:cs typeface="Arabic Typesetting" panose="03020402040406030203" pitchFamily="66" charset="-78"/>
              </a:rPr>
              <a:t>شش حدیث </a:t>
            </a:r>
            <a:r>
              <a:rPr lang="fa-IR" sz="3200" b="1" dirty="0">
                <a:solidFill>
                  <a:srgbClr val="0070C0"/>
                </a:solidFill>
                <a:latin typeface="Arabic Typesetting" panose="03020402040406030203" pitchFamily="66" charset="-78"/>
                <a:cs typeface="Arabic Typesetting" panose="03020402040406030203" pitchFamily="66" charset="-78"/>
              </a:rPr>
              <a:t>از حضرت فاطمه (س) </a:t>
            </a:r>
            <a:endParaRPr lang="fa-IR" sz="3200" b="1" dirty="0" smtClean="0">
              <a:solidFill>
                <a:srgbClr val="0070C0"/>
              </a:solidFill>
              <a:latin typeface="Arabic Typesetting" panose="03020402040406030203" pitchFamily="66" charset="-78"/>
              <a:cs typeface="Arabic Typesetting" panose="03020402040406030203" pitchFamily="66" charset="-78"/>
            </a:endParaRPr>
          </a:p>
          <a:p>
            <a:r>
              <a:rPr lang="fa-IR" sz="3200" b="1" dirty="0" smtClean="0">
                <a:solidFill>
                  <a:srgbClr val="000000"/>
                </a:solidFill>
                <a:latin typeface="Arabic Typesetting" panose="03020402040406030203" pitchFamily="66" charset="-78"/>
                <a:cs typeface="Arabic Typesetting" panose="03020402040406030203" pitchFamily="66" charset="-78"/>
              </a:rPr>
              <a:t>*کسی </a:t>
            </a:r>
            <a:r>
              <a:rPr lang="fa-IR" sz="3200" b="1" dirty="0">
                <a:solidFill>
                  <a:srgbClr val="000000"/>
                </a:solidFill>
                <a:latin typeface="Arabic Typesetting" panose="03020402040406030203" pitchFamily="66" charset="-78"/>
                <a:cs typeface="Arabic Typesetting" panose="03020402040406030203" pitchFamily="66" charset="-78"/>
              </a:rPr>
              <a:t>که عبادت های خالصانه خود را به سوی خدا فرستد، پروردگار بزرگ برترین مصلحت را به سویش فرو خواهد فرستاد</a:t>
            </a:r>
            <a:r>
              <a:rPr lang="fa-IR" sz="3200" b="1" dirty="0" smtClean="0">
                <a:solidFill>
                  <a:srgbClr val="000000"/>
                </a:solidFill>
                <a:latin typeface="Arabic Typesetting" panose="03020402040406030203" pitchFamily="66" charset="-78"/>
                <a:cs typeface="Arabic Typesetting" panose="03020402040406030203" pitchFamily="66" charset="-78"/>
              </a:rPr>
              <a:t>.</a:t>
            </a:r>
          </a:p>
          <a:p>
            <a:r>
              <a:rPr lang="fa-IR" sz="3200" b="1" dirty="0" smtClean="0">
                <a:latin typeface="Arabic Typesetting" panose="03020402040406030203" pitchFamily="66" charset="-78"/>
                <a:cs typeface="Arabic Typesetting" panose="03020402040406030203" pitchFamily="66" charset="-78"/>
              </a:rPr>
              <a:t>*همانا </a:t>
            </a:r>
            <a:r>
              <a:rPr lang="fa-IR" sz="3200" b="1" dirty="0">
                <a:latin typeface="Arabic Typesetting" panose="03020402040406030203" pitchFamily="66" charset="-78"/>
                <a:cs typeface="Arabic Typesetting" panose="03020402040406030203" pitchFamily="66" charset="-78"/>
              </a:rPr>
              <a:t>سعادتمند(به معنای) کامل و حقیقی کسی است که امام علی(ع) را در دوران زندگی و پس از </a:t>
            </a:r>
            <a:r>
              <a:rPr lang="fa-IR" sz="3200" b="1" dirty="0" smtClean="0">
                <a:latin typeface="Arabic Typesetting" panose="03020402040406030203" pitchFamily="66" charset="-78"/>
                <a:cs typeface="Arabic Typesetting" panose="03020402040406030203" pitchFamily="66" charset="-78"/>
              </a:rPr>
              <a:t>*مرگش </a:t>
            </a:r>
            <a:r>
              <a:rPr lang="fa-IR" sz="3200" b="1" dirty="0">
                <a:latin typeface="Arabic Typesetting" panose="03020402040406030203" pitchFamily="66" charset="-78"/>
                <a:cs typeface="Arabic Typesetting" panose="03020402040406030203" pitchFamily="66" charset="-78"/>
              </a:rPr>
              <a:t>دوست داشته باشد</a:t>
            </a:r>
            <a:r>
              <a:rPr lang="fa-IR" sz="3200" b="1" dirty="0" smtClean="0">
                <a:latin typeface="Arabic Typesetting" panose="03020402040406030203" pitchFamily="66" charset="-78"/>
                <a:cs typeface="Arabic Typesetting" panose="03020402040406030203" pitchFamily="66" charset="-78"/>
              </a:rPr>
              <a:t>.</a:t>
            </a:r>
          </a:p>
          <a:p>
            <a:r>
              <a:rPr lang="fa-IR" sz="3200" b="1" dirty="0" smtClean="0">
                <a:latin typeface="Arabic Typesetting" panose="03020402040406030203" pitchFamily="66" charset="-78"/>
                <a:cs typeface="Arabic Typesetting" panose="03020402040406030203" pitchFamily="66" charset="-78"/>
              </a:rPr>
              <a:t>*کوشاترین </a:t>
            </a:r>
            <a:r>
              <a:rPr lang="fa-IR" sz="3200" b="1" dirty="0">
                <a:latin typeface="Arabic Typesetting" panose="03020402040406030203" pitchFamily="66" charset="-78"/>
                <a:cs typeface="Arabic Typesetting" panose="03020402040406030203" pitchFamily="66" charset="-78"/>
              </a:rPr>
              <a:t>مردم تارک گناهان است</a:t>
            </a:r>
            <a:r>
              <a:rPr lang="fa-IR" sz="3200" b="1" dirty="0" smtClean="0">
                <a:latin typeface="Arabic Typesetting" panose="03020402040406030203" pitchFamily="66" charset="-78"/>
                <a:cs typeface="Arabic Typesetting" panose="03020402040406030203" pitchFamily="66" charset="-78"/>
              </a:rPr>
              <a:t>.</a:t>
            </a:r>
          </a:p>
          <a:p>
            <a:r>
              <a:rPr lang="fa-IR" sz="3200" b="1" dirty="0" smtClean="0">
                <a:latin typeface="Arabic Typesetting" panose="03020402040406030203" pitchFamily="66" charset="-78"/>
                <a:cs typeface="Arabic Typesetting" panose="03020402040406030203" pitchFamily="66" charset="-78"/>
              </a:rPr>
              <a:t>*خداوند </a:t>
            </a:r>
            <a:r>
              <a:rPr lang="fa-IR" sz="3200" b="1" dirty="0">
                <a:latin typeface="Arabic Typesetting" panose="03020402040406030203" pitchFamily="66" charset="-78"/>
                <a:cs typeface="Arabic Typesetting" panose="03020402040406030203" pitchFamily="66" charset="-78"/>
              </a:rPr>
              <a:t>امر به معروف را جهت اصلاح جامعه واجب فرمود </a:t>
            </a:r>
            <a:r>
              <a:rPr lang="fa-IR" sz="3200" b="1" dirty="0" smtClean="0">
                <a:latin typeface="Arabic Typesetting" panose="03020402040406030203" pitchFamily="66" charset="-78"/>
                <a:cs typeface="Arabic Typesetting" panose="03020402040406030203" pitchFamily="66" charset="-78"/>
              </a:rPr>
              <a:t>.</a:t>
            </a:r>
          </a:p>
          <a:p>
            <a:r>
              <a:rPr lang="fa-IR" sz="3200" b="1" dirty="0" smtClean="0">
                <a:latin typeface="Arabic Typesetting" panose="03020402040406030203" pitchFamily="66" charset="-78"/>
                <a:cs typeface="Arabic Typesetting" panose="03020402040406030203" pitchFamily="66" charset="-78"/>
              </a:rPr>
              <a:t>*برای </a:t>
            </a:r>
            <a:r>
              <a:rPr lang="fa-IR" sz="3200" b="1" dirty="0">
                <a:latin typeface="Arabic Typesetting" panose="03020402040406030203" pitchFamily="66" charset="-78"/>
                <a:cs typeface="Arabic Typesetting" panose="03020402040406030203" pitchFamily="66" charset="-78"/>
              </a:rPr>
              <a:t>مؤمن، خرما هدیه خوبی است .</a:t>
            </a:r>
            <a:endParaRPr lang="fa-IR" sz="3200" b="1" dirty="0">
              <a:solidFill>
                <a:srgbClr val="0070C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849544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45000">
              <a:schemeClr val="accent1">
                <a:lumMod val="5000"/>
                <a:lumOff val="95000"/>
              </a:schemeClr>
            </a:gs>
            <a:gs pos="74000">
              <a:schemeClr val="accent1">
                <a:lumMod val="45000"/>
                <a:lumOff val="55000"/>
              </a:schemeClr>
            </a:gs>
            <a:gs pos="100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385889" y="490330"/>
            <a:ext cx="10806112" cy="4278094"/>
          </a:xfrm>
          <a:prstGeom prst="rect">
            <a:avLst/>
          </a:prstGeom>
          <a:noFill/>
        </p:spPr>
        <p:txBody>
          <a:bodyPr wrap="square" rtlCol="1">
            <a:spAutoFit/>
          </a:bodyPr>
          <a:lstStyle/>
          <a:p>
            <a:pPr algn="ctr"/>
            <a:r>
              <a:rPr lang="fa-IR" sz="20000" b="1" dirty="0" smtClean="0">
                <a:solidFill>
                  <a:srgbClr val="00B050"/>
                </a:solidFill>
                <a:latin typeface="Arabic Typesetting" panose="03020402040406030203" pitchFamily="66" charset="-78"/>
                <a:cs typeface="Arabic Typesetting" panose="03020402040406030203" pitchFamily="66" charset="-78"/>
              </a:rPr>
              <a:t>پایان</a:t>
            </a:r>
          </a:p>
          <a:p>
            <a:pPr algn="ctr"/>
            <a:r>
              <a:rPr lang="fa-IR" sz="7200" b="1" dirty="0" smtClean="0">
                <a:solidFill>
                  <a:srgbClr val="FF0000"/>
                </a:solidFill>
                <a:latin typeface="Arabic Typesetting" panose="03020402040406030203" pitchFamily="66" charset="-78"/>
                <a:cs typeface="Arabic Typesetting" panose="03020402040406030203" pitchFamily="66" charset="-78"/>
              </a:rPr>
              <a:t>***امید وارم از این اسلاید خوشتان آمده باشد***</a:t>
            </a:r>
            <a:endParaRPr lang="fa-IR" sz="7200" b="1" dirty="0">
              <a:solidFill>
                <a:srgbClr val="FF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618545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1">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117</TotalTime>
  <Words>535</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Arabic Typesetting</vt:lpstr>
      <vt:lpstr>Arial</vt:lpstr>
      <vt:lpstr>Corbel</vt:lpstr>
      <vt:lpstr>Tahoma</vt:lpstr>
      <vt:lpstr>Parallax</vt:lpstr>
      <vt:lpstr>                                 به نام خداوند بخشنده مهربان تهیه وتنظیم : علی ثمودی       سالتحصیلی : 94-95 موضوع : پاویرپوینت در مورد اقدامات برجسته حضرت زینب (س) منبع :alisamoudi.blog.ir </vt:lpstr>
      <vt:lpstr>فهرست :   *دلایل هجرت فاطمه (س) به مدینه      (اسلاید 3)   *علاقه شدید به پیامبر    (اسلاید 4)   * اهمیت دادن به خانواده و خانه داری      (اسلاید 5) * شش حدیث از حضرت فاطمه (س)           (اسلاید 6)   در حال بارگیری ...  </vt:lpstr>
      <vt:lpstr>PowerPoint Presentation</vt:lpstr>
      <vt:lpstr>PowerPoint Presentation</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بخشنده مهربان اعضای گروه: حسین پور – علمی- عباسزاده –ثمودی –علی علیزاده –سجاد ابراهیمی سرگروه : علی ثمودی تهیه وتنظیم : علی ثمودی       کلاس : نهم 2 مدرسه امام حسن عسگری (ع) سالتحصیلی : 94-95 موضوع : پاویرپوینت در مورد اقدامات برجسته حضرت زینب (س) </dc:title>
  <dc:creator>MRT www.Win2Farsi.com</dc:creator>
  <cp:lastModifiedBy>MRT www.Win2Farsi.com</cp:lastModifiedBy>
  <cp:revision>14</cp:revision>
  <dcterms:created xsi:type="dcterms:W3CDTF">2015-12-28T12:01:26Z</dcterms:created>
  <dcterms:modified xsi:type="dcterms:W3CDTF">2016-02-08T07:13:40Z</dcterms:modified>
</cp:coreProperties>
</file>