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3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6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0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6196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85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9318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0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55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7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0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2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5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2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0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6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8A49B-A2F1-4FF2-8F80-B3B49701870A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3CA2B9-DC11-43D7-A237-4C4E236C7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9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4644" y="4453468"/>
            <a:ext cx="7766936" cy="2404532"/>
          </a:xfrm>
        </p:spPr>
        <p:txBody>
          <a:bodyPr>
            <a:normAutofit/>
          </a:bodyPr>
          <a:lstStyle/>
          <a:p>
            <a:r>
              <a:rPr lang="fa-IR" sz="3600" b="1" dirty="0" smtClean="0"/>
              <a:t>استراتژی های اصلی مدیریت</a:t>
            </a:r>
          </a:p>
          <a:p>
            <a:r>
              <a:rPr lang="fa-IR" sz="2800" b="1" dirty="0" smtClean="0"/>
              <a:t>برای درس زبان تخصصی</a:t>
            </a:r>
          </a:p>
          <a:p>
            <a:r>
              <a:rPr lang="fa-IR" sz="2400" b="1" dirty="0" smtClean="0">
                <a:solidFill>
                  <a:schemeClr val="tx1"/>
                </a:solidFill>
              </a:rPr>
              <a:t>زیر نظر استاد: سرکار خانم دکتر غفورنیا</a:t>
            </a:r>
          </a:p>
          <a:p>
            <a:r>
              <a:rPr lang="fa-IR" sz="2400" b="1" dirty="0" smtClean="0">
                <a:solidFill>
                  <a:schemeClr val="tx1"/>
                </a:solidFill>
              </a:rPr>
              <a:t>دانشجویان: </a:t>
            </a:r>
            <a:r>
              <a:rPr lang="fa-IR" sz="2400" b="1" dirty="0" smtClean="0">
                <a:solidFill>
                  <a:schemeClr val="tx1"/>
                </a:solidFill>
              </a:rPr>
              <a:t>مظلومی- </a:t>
            </a:r>
            <a:r>
              <a:rPr lang="fa-IR" sz="2400" b="1" dirty="0" smtClean="0">
                <a:solidFill>
                  <a:schemeClr val="tx1"/>
                </a:solidFill>
              </a:rPr>
              <a:t>دهنوی- موسوی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7976" y="395888"/>
            <a:ext cx="9774517" cy="30331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 smtClean="0">
                <a:latin typeface="Arial Black" panose="020B0A04020102020204" pitchFamily="34" charset="0"/>
              </a:rPr>
              <a:t>Essentials OF Strategic </a:t>
            </a:r>
            <a:r>
              <a:rPr lang="en-US" sz="4000" b="1" dirty="0" err="1" smtClean="0">
                <a:latin typeface="Arial Black" panose="020B0A04020102020204" pitchFamily="34" charset="0"/>
              </a:rPr>
              <a:t>Managment</a:t>
            </a:r>
            <a:endParaRPr lang="en-US" sz="4000" b="1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4000" b="1" dirty="0" smtClean="0"/>
              <a:t>For: </a:t>
            </a:r>
            <a:r>
              <a:rPr lang="en-US" sz="4000" b="1" dirty="0"/>
              <a:t>English </a:t>
            </a:r>
            <a:r>
              <a:rPr lang="en-US" sz="4000" b="1" dirty="0" smtClean="0"/>
              <a:t>Languages</a:t>
            </a:r>
            <a:endParaRPr lang="en-US" sz="4000" b="1" dirty="0"/>
          </a:p>
          <a:p>
            <a:pPr algn="l"/>
            <a:r>
              <a:rPr lang="en-US" sz="3800" b="1" dirty="0">
                <a:solidFill>
                  <a:schemeClr val="tx1"/>
                </a:solidFill>
              </a:rPr>
              <a:t>Dr. </a:t>
            </a:r>
            <a:r>
              <a:rPr lang="en-US" sz="3800" b="1" dirty="0" err="1">
                <a:solidFill>
                  <a:schemeClr val="tx1"/>
                </a:solidFill>
              </a:rPr>
              <a:t>Gafornia</a:t>
            </a:r>
            <a:endParaRPr lang="en-US" sz="3800" b="1" dirty="0">
              <a:solidFill>
                <a:schemeClr val="tx1"/>
              </a:solidFill>
            </a:endParaRPr>
          </a:p>
          <a:p>
            <a:pPr algn="l"/>
            <a:r>
              <a:rPr lang="en-US" sz="3800" b="1" dirty="0" smtClean="0">
                <a:solidFill>
                  <a:schemeClr val="tx1"/>
                </a:solidFill>
              </a:rPr>
              <a:t>St</a:t>
            </a:r>
            <a:r>
              <a:rPr lang="en-US" sz="3800" b="1" dirty="0">
                <a:solidFill>
                  <a:schemeClr val="tx1"/>
                </a:solidFill>
              </a:rPr>
              <a:t>u</a:t>
            </a:r>
            <a:r>
              <a:rPr lang="en-US" sz="3800" b="1" dirty="0" smtClean="0">
                <a:solidFill>
                  <a:schemeClr val="tx1"/>
                </a:solidFill>
              </a:rPr>
              <a:t>. </a:t>
            </a:r>
            <a:r>
              <a:rPr lang="en-US" sz="3800" b="1" dirty="0" err="1">
                <a:solidFill>
                  <a:schemeClr val="tx1"/>
                </a:solidFill>
              </a:rPr>
              <a:t>mazloomi</a:t>
            </a:r>
            <a:r>
              <a:rPr lang="en-US" sz="3800" b="1" dirty="0">
                <a:solidFill>
                  <a:schemeClr val="tx1"/>
                </a:solidFill>
              </a:rPr>
              <a:t>- </a:t>
            </a:r>
            <a:r>
              <a:rPr lang="en-US" sz="3800" b="1" dirty="0" err="1">
                <a:solidFill>
                  <a:schemeClr val="tx1"/>
                </a:solidFill>
              </a:rPr>
              <a:t>dehnavi</a:t>
            </a:r>
            <a:r>
              <a:rPr lang="en-US" sz="3800" b="1" dirty="0">
                <a:solidFill>
                  <a:schemeClr val="tx1"/>
                </a:solidFill>
              </a:rPr>
              <a:t>- </a:t>
            </a:r>
            <a:r>
              <a:rPr lang="en-US" sz="3800" b="1" dirty="0" err="1" smtClean="0">
                <a:solidFill>
                  <a:schemeClr val="tx1"/>
                </a:solidFill>
              </a:rPr>
              <a:t>mosavi</a:t>
            </a:r>
            <a:endParaRPr lang="en-US" sz="3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7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1189"/>
            <a:ext cx="8596668" cy="693107"/>
          </a:xfrm>
        </p:spPr>
        <p:txBody>
          <a:bodyPr/>
          <a:lstStyle/>
          <a:p>
            <a:r>
              <a:rPr lang="en-US" b="1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864296"/>
            <a:ext cx="9681691" cy="5177067"/>
          </a:xfrm>
        </p:spPr>
        <p:txBody>
          <a:bodyPr>
            <a:noAutofit/>
          </a:bodyPr>
          <a:lstStyle/>
          <a:p>
            <a:r>
              <a:rPr lang="en-US" sz="2400" dirty="0"/>
              <a:t>Why do some companies succeed while others fail? In the fast evolving world of the Internet,</a:t>
            </a:r>
          </a:p>
          <a:p>
            <a:pPr algn="r" rtl="1"/>
            <a:r>
              <a:rPr lang="ar-SA" sz="2400" dirty="0"/>
              <a:t>چرا برخی از شرکت </a:t>
            </a:r>
            <a:r>
              <a:rPr lang="ar-SA" sz="2400" dirty="0" smtClean="0"/>
              <a:t>ها موفق</a:t>
            </a:r>
            <a:r>
              <a:rPr lang="fa-IR" sz="2400" dirty="0" smtClean="0"/>
              <a:t>ند</a:t>
            </a:r>
            <a:r>
              <a:rPr lang="ar-SA" sz="2400" dirty="0" smtClean="0"/>
              <a:t> </a:t>
            </a:r>
            <a:r>
              <a:rPr lang="ar-SA" sz="2400" dirty="0"/>
              <a:t>در حالی که دیگران ناموفقند؟ در </a:t>
            </a:r>
            <a:r>
              <a:rPr lang="ar-SA" sz="2400" dirty="0" smtClean="0"/>
              <a:t>جهان</a:t>
            </a:r>
            <a:r>
              <a:rPr lang="fa-IR" sz="2400" dirty="0" smtClean="0"/>
              <a:t>ی که</a:t>
            </a:r>
            <a:r>
              <a:rPr lang="ar-SA" sz="2400" dirty="0" smtClean="0"/>
              <a:t> </a:t>
            </a:r>
            <a:r>
              <a:rPr lang="ar-SA" sz="2400" dirty="0"/>
              <a:t>در حال تحول سریع از </a:t>
            </a:r>
            <a:r>
              <a:rPr lang="ar-SA" sz="2400" dirty="0" smtClean="0"/>
              <a:t>اینترنت</a:t>
            </a:r>
            <a:r>
              <a:rPr lang="fa-IR" sz="2400" dirty="0" smtClean="0"/>
              <a:t> است</a:t>
            </a:r>
            <a:r>
              <a:rPr lang="ar-SA" sz="2400" dirty="0" smtClean="0"/>
              <a:t>،</a:t>
            </a:r>
            <a:endParaRPr lang="en-US" sz="2400" dirty="0"/>
          </a:p>
          <a:p>
            <a:r>
              <a:rPr lang="en-US" sz="2400" dirty="0"/>
              <a:t> for example, how is it that companies like Yahoo, Amazon.com, eBay, and Google have managed to </a:t>
            </a:r>
          </a:p>
          <a:p>
            <a:pPr algn="r" rtl="1"/>
            <a:r>
              <a:rPr lang="ar-SA" sz="2400" dirty="0"/>
              <a:t>به عنوان مثال، چگونه است که شرکت هایی مانند یاهو، </a:t>
            </a:r>
            <a:r>
              <a:rPr lang="fa-IR" sz="2400" dirty="0" smtClean="0"/>
              <a:t>آمازون.کام،</a:t>
            </a:r>
            <a:r>
              <a:rPr lang="ar-SA" sz="2400" dirty="0" smtClean="0"/>
              <a:t> </a:t>
            </a:r>
            <a:r>
              <a:rPr lang="ar-SA" sz="2400" dirty="0"/>
              <a:t>ای بی، و گوگل موفق شده </a:t>
            </a:r>
            <a:r>
              <a:rPr lang="ar-SA" sz="2400" dirty="0" smtClean="0"/>
              <a:t>اند</a:t>
            </a:r>
            <a:endParaRPr lang="en-US" sz="2400" dirty="0"/>
          </a:p>
          <a:p>
            <a:r>
              <a:rPr lang="en-US" sz="2400" b="1" dirty="0" smtClean="0"/>
              <a:t>Attract </a:t>
            </a:r>
            <a:r>
              <a:rPr lang="fa-IR" sz="2400" b="1" dirty="0" smtClean="0"/>
              <a:t>)</a:t>
            </a:r>
            <a:r>
              <a:rPr lang="en-US" sz="2400" b="1" dirty="0" smtClean="0"/>
              <a:t>solicit</a:t>
            </a:r>
            <a:r>
              <a:rPr lang="fa-IR" sz="2400" b="1" dirty="0" smtClean="0"/>
              <a:t> </a:t>
            </a:r>
            <a:r>
              <a:rPr lang="fa-IR" sz="2400" b="1" dirty="0"/>
              <a:t>(</a:t>
            </a:r>
            <a:r>
              <a:rPr lang="fa-IR" sz="2400" b="1" dirty="0" smtClean="0"/>
              <a:t>جذب كردن=</a:t>
            </a:r>
            <a:r>
              <a:rPr lang="en-US" sz="2400" dirty="0" smtClean="0"/>
              <a:t>millions </a:t>
            </a:r>
            <a:r>
              <a:rPr lang="en-US" sz="2400" dirty="0"/>
              <a:t>of customers, others like online grocer </a:t>
            </a:r>
            <a:r>
              <a:rPr lang="en-US" sz="2400" dirty="0" err="1"/>
              <a:t>Webvan</a:t>
            </a:r>
            <a:r>
              <a:rPr lang="en-US" sz="2400" dirty="0"/>
              <a:t>, software retailer Egghead.com, </a:t>
            </a:r>
            <a:endParaRPr lang="fa-IR" sz="2400" dirty="0" smtClean="0"/>
          </a:p>
          <a:p>
            <a:pPr algn="r" rtl="1"/>
            <a:r>
              <a:rPr lang="ar-SA" sz="2400" dirty="0" smtClean="0"/>
              <a:t>برای </a:t>
            </a:r>
            <a:r>
              <a:rPr lang="ar-SA" sz="2400" dirty="0"/>
              <a:t>جذب میلیون ها نفر از مشتریان، برخی دیگر </a:t>
            </a:r>
            <a:r>
              <a:rPr lang="ar-SA" sz="2400" dirty="0" smtClean="0"/>
              <a:t>مانند</a:t>
            </a:r>
            <a:r>
              <a:rPr lang="fa-IR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/>
              <a:t>Webvan</a:t>
            </a:r>
            <a:r>
              <a:rPr lang="ar-SA" sz="2400" dirty="0"/>
              <a:t>، نرم افزار خرده فروش</a:t>
            </a:r>
            <a:r>
              <a:rPr lang="en-US" sz="2400" dirty="0"/>
              <a:t> </a:t>
            </a:r>
            <a:r>
              <a:rPr lang="en-US" sz="2400" dirty="0" smtClean="0"/>
              <a:t>Egghead.com</a:t>
            </a:r>
            <a:r>
              <a:rPr lang="ar-SA" sz="2400" dirty="0" smtClean="0"/>
              <a:t>،</a:t>
            </a:r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12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04" y="551145"/>
            <a:ext cx="9394520" cy="6100175"/>
          </a:xfrm>
        </p:spPr>
        <p:txBody>
          <a:bodyPr>
            <a:noAutofit/>
          </a:bodyPr>
          <a:lstStyle/>
          <a:p>
            <a:r>
              <a:rPr lang="en-US" sz="2400" dirty="0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the online pet </a:t>
            </a:r>
            <a:r>
              <a:rPr lang="en-US" sz="2400" b="1" dirty="0"/>
              <a:t>supplies</a:t>
            </a:r>
            <a:r>
              <a:rPr lang="ar-SA" sz="2400" b="1" dirty="0"/>
              <a:t>) </a:t>
            </a:r>
            <a:r>
              <a:rPr lang="en-US" sz="2400" b="1" dirty="0"/>
              <a:t>provision</a:t>
            </a:r>
            <a:r>
              <a:rPr lang="ar-SA" sz="2400" b="1" dirty="0"/>
              <a:t>(</a:t>
            </a:r>
            <a:r>
              <a:rPr lang="fa-IR" sz="2400" b="1" dirty="0"/>
              <a:t>تداركات= </a:t>
            </a:r>
            <a:r>
              <a:rPr lang="en-US" sz="2400" dirty="0"/>
              <a:t>retailer, pets.com, all went bankrupt? Why has Walmart been able to do </a:t>
            </a:r>
          </a:p>
          <a:p>
            <a:pPr algn="r" rtl="1"/>
            <a:r>
              <a:rPr lang="fa-IR" sz="2400" dirty="0"/>
              <a:t>و لوازم حیوان خانگی خرده فروش، </a:t>
            </a:r>
            <a:r>
              <a:rPr lang="en-US" sz="2400" dirty="0"/>
              <a:t>pets.com</a:t>
            </a:r>
            <a:r>
              <a:rPr lang="fa-IR" sz="2400" dirty="0"/>
              <a:t>، همه ورشکست شده اند؟ چرا </a:t>
            </a:r>
            <a:r>
              <a:rPr lang="en-US" sz="2400" dirty="0"/>
              <a:t>Walmart </a:t>
            </a:r>
            <a:r>
              <a:rPr lang="fa-IR" sz="2400" dirty="0" smtClean="0"/>
              <a:t> قادر </a:t>
            </a:r>
            <a:r>
              <a:rPr lang="fa-IR" sz="2400" dirty="0"/>
              <a:t>به انجام این کار شده است</a:t>
            </a:r>
            <a:endParaRPr lang="en-US" sz="2400" dirty="0"/>
          </a:p>
          <a:p>
            <a:r>
              <a:rPr lang="en-US" sz="2400" dirty="0"/>
              <a:t>so well in the fiercely competitive retail industry, while others like Kmart have struggled?</a:t>
            </a:r>
          </a:p>
          <a:p>
            <a:pPr algn="r" rtl="1"/>
            <a:r>
              <a:rPr lang="ar-SA" sz="2400" dirty="0"/>
              <a:t>که در صنعت خرده فروشی به شدت رقابتی، در حالی که دیگران مانند</a:t>
            </a:r>
            <a:r>
              <a:rPr lang="en-US" sz="2400" dirty="0"/>
              <a:t> Kmart </a:t>
            </a:r>
            <a:r>
              <a:rPr lang="ar-SA" sz="2400" dirty="0"/>
              <a:t>باید تلاش کنند</a:t>
            </a:r>
            <a:endParaRPr lang="en-US" sz="2400" dirty="0"/>
          </a:p>
          <a:p>
            <a:r>
              <a:rPr lang="en-US" sz="2400" dirty="0"/>
              <a:t> In the personal computer industry, what </a:t>
            </a:r>
            <a:r>
              <a:rPr lang="en-US" sz="2400" b="1" dirty="0"/>
              <a:t>distinguishes(discern,</a:t>
            </a:r>
            <a:r>
              <a:rPr lang="fa-IR" sz="2400" b="1" dirty="0"/>
              <a:t>تمايز</a:t>
            </a:r>
            <a:r>
              <a:rPr lang="en-US" sz="2400" dirty="0"/>
              <a:t> Dell from less successful companies such as Gateway?</a:t>
            </a:r>
          </a:p>
          <a:p>
            <a:pPr algn="r" rtl="1"/>
            <a:r>
              <a:rPr lang="en-US" sz="2400" dirty="0"/>
              <a:t> </a:t>
            </a:r>
            <a:r>
              <a:rPr lang="ar-SA" sz="2400" dirty="0"/>
              <a:t>در صنعت رایانه های شخصی، چه چیز</a:t>
            </a:r>
            <a:r>
              <a:rPr lang="en-US" sz="2400" dirty="0"/>
              <a:t>  Dell </a:t>
            </a:r>
            <a:r>
              <a:rPr lang="ar-SA" sz="2400" dirty="0"/>
              <a:t>را از شرکت های کمتر موفق مانند</a:t>
            </a:r>
            <a:r>
              <a:rPr lang="en-US" sz="2400" dirty="0"/>
              <a:t>  Gateway </a:t>
            </a:r>
            <a:r>
              <a:rPr lang="ar-SA" sz="2400" dirty="0"/>
              <a:t>متمایز کرده است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653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99" y="137786"/>
            <a:ext cx="9507254" cy="6601217"/>
          </a:xfrm>
        </p:spPr>
        <p:txBody>
          <a:bodyPr>
            <a:noAutofit/>
          </a:bodyPr>
          <a:lstStyle/>
          <a:p>
            <a:r>
              <a:rPr lang="en-US" sz="2300" dirty="0"/>
              <a:t>In the airline industry, how is it that Southwest Airlines has managed to keep increasing </a:t>
            </a:r>
            <a:r>
              <a:rPr lang="en-US" sz="2300" dirty="0" err="1"/>
              <a:t>ts</a:t>
            </a:r>
            <a:endParaRPr lang="en-US" sz="2300" dirty="0"/>
          </a:p>
          <a:p>
            <a:pPr algn="r" rtl="1"/>
            <a:r>
              <a:rPr lang="ar-SA" sz="2300" dirty="0"/>
              <a:t>در صنعت هواپیمایی، چگونه است که خطوط هوایی جنوب غربی توانسته است</a:t>
            </a:r>
            <a:endParaRPr lang="en-US" sz="2300" dirty="0"/>
          </a:p>
          <a:p>
            <a:r>
              <a:rPr lang="en-US" sz="2300" dirty="0"/>
              <a:t> revenues and </a:t>
            </a:r>
            <a:r>
              <a:rPr lang="en-US" sz="2300" b="1" dirty="0" smtClean="0"/>
              <a:t>profits</a:t>
            </a:r>
            <a:r>
              <a:rPr lang="ar-SA" sz="2300" b="1" dirty="0" smtClean="0"/>
              <a:t>) </a:t>
            </a:r>
            <a:r>
              <a:rPr lang="en-US" sz="2300" b="1" dirty="0"/>
              <a:t>interests</a:t>
            </a:r>
            <a:r>
              <a:rPr lang="ar-SA" sz="2300" b="1" dirty="0"/>
              <a:t>منافع</a:t>
            </a:r>
            <a:r>
              <a:rPr lang="en-US" sz="2300" dirty="0"/>
              <a:t> through both good times and bad, while </a:t>
            </a:r>
            <a:r>
              <a:rPr lang="en-US" sz="2300" b="1" dirty="0" smtClean="0"/>
              <a:t>rivals</a:t>
            </a:r>
            <a:r>
              <a:rPr lang="ar-SA" sz="2300" b="1" dirty="0" smtClean="0"/>
              <a:t>) </a:t>
            </a:r>
            <a:r>
              <a:rPr lang="en-US" sz="2300" b="1" dirty="0"/>
              <a:t>competitor</a:t>
            </a:r>
            <a:r>
              <a:rPr lang="en-US" sz="2300" dirty="0"/>
              <a:t> </a:t>
            </a:r>
            <a:r>
              <a:rPr lang="ar-SA" sz="2300" b="1" dirty="0" smtClean="0"/>
              <a:t>رقب</a:t>
            </a:r>
            <a:r>
              <a:rPr lang="fa-IR" sz="2300" b="1" dirty="0" smtClean="0"/>
              <a:t>ا</a:t>
            </a:r>
            <a:r>
              <a:rPr lang="en-US" sz="2300" dirty="0" smtClean="0"/>
              <a:t>such </a:t>
            </a:r>
            <a:r>
              <a:rPr lang="en-US" sz="2300" dirty="0"/>
              <a:t>as US </a:t>
            </a:r>
            <a:r>
              <a:rPr lang="en-US" sz="2300" dirty="0"/>
              <a:t>Airways and United Airlines have had to seek bankruptcy protection?</a:t>
            </a:r>
            <a:endParaRPr lang="en-US" sz="2300" dirty="0"/>
          </a:p>
          <a:p>
            <a:pPr algn="r" rtl="1"/>
            <a:r>
              <a:rPr lang="ar-SA" sz="2300" dirty="0"/>
              <a:t>درآمد  و سود را در زمان خوب و بد بالا نگه دارد ، در حالی که رقبای مانند</a:t>
            </a:r>
            <a:r>
              <a:rPr lang="en-US" sz="2300" dirty="0"/>
              <a:t> </a:t>
            </a:r>
            <a:r>
              <a:rPr lang="en-US" sz="2300" dirty="0" smtClean="0"/>
              <a:t>US Airways</a:t>
            </a:r>
            <a:r>
              <a:rPr lang="fa-IR" sz="2300" dirty="0" smtClean="0"/>
              <a:t> </a:t>
            </a:r>
            <a:r>
              <a:rPr lang="ar-SA" sz="2300" dirty="0" smtClean="0"/>
              <a:t>و</a:t>
            </a:r>
            <a:r>
              <a:rPr lang="fa-IR" sz="2300" dirty="0" smtClean="0"/>
              <a:t> </a:t>
            </a:r>
            <a:r>
              <a:rPr lang="en-US" sz="2300" dirty="0" smtClean="0"/>
              <a:t>Airlines</a:t>
            </a:r>
            <a:r>
              <a:rPr lang="fa-IR" sz="2300" dirty="0" smtClean="0"/>
              <a:t> </a:t>
            </a:r>
            <a:r>
              <a:rPr lang="en-US" sz="2300" dirty="0" smtClean="0"/>
              <a:t>United</a:t>
            </a:r>
            <a:r>
              <a:rPr lang="fa-IR" sz="2300" dirty="0" smtClean="0"/>
              <a:t> </a:t>
            </a:r>
            <a:r>
              <a:rPr lang="ar-SA" sz="2300" dirty="0" smtClean="0"/>
              <a:t>به </a:t>
            </a:r>
            <a:r>
              <a:rPr lang="ar-SA" sz="2300" dirty="0"/>
              <a:t>دنبال جلوگیری از ورشکستگی بوده </a:t>
            </a:r>
            <a:r>
              <a:rPr lang="ar-SA" sz="2300" dirty="0" smtClean="0"/>
              <a:t>ان</a:t>
            </a:r>
            <a:r>
              <a:rPr lang="fa-IR" sz="2300" dirty="0"/>
              <a:t>د</a:t>
            </a:r>
            <a:r>
              <a:rPr lang="ar-SA" sz="2300" dirty="0" smtClean="0"/>
              <a:t>؟</a:t>
            </a:r>
            <a:endParaRPr lang="en-US" sz="2300" dirty="0" smtClean="0"/>
          </a:p>
          <a:p>
            <a:pPr algn="r" rtl="1"/>
            <a:endParaRPr lang="en-US" sz="2300" dirty="0"/>
          </a:p>
          <a:p>
            <a:r>
              <a:rPr lang="en-US" sz="2300" dirty="0" smtClean="0"/>
              <a:t>What </a:t>
            </a:r>
            <a:r>
              <a:rPr lang="en-US" sz="2300" dirty="0"/>
              <a:t>explains the </a:t>
            </a:r>
            <a:r>
              <a:rPr lang="en-US" sz="2300" b="1" dirty="0" smtClean="0"/>
              <a:t>persistent</a:t>
            </a:r>
            <a:r>
              <a:rPr lang="ar-SA" sz="2300" b="1" dirty="0" smtClean="0"/>
              <a:t>) </a:t>
            </a:r>
            <a:r>
              <a:rPr lang="en-US" sz="2300" b="1" dirty="0"/>
              <a:t>continuous</a:t>
            </a:r>
            <a:r>
              <a:rPr lang="ar-SA" sz="2300" b="1" dirty="0"/>
              <a:t>مداوم</a:t>
            </a:r>
            <a:r>
              <a:rPr lang="ar-SA" sz="2300" dirty="0"/>
              <a:t> </a:t>
            </a:r>
            <a:r>
              <a:rPr lang="en-US" sz="2300" dirty="0"/>
              <a:t> growth and profitability </a:t>
            </a:r>
            <a:r>
              <a:rPr lang="en-US" sz="2300" dirty="0"/>
              <a:t>of Nucor Steel, now the largest steel market in America, during a period when many of its</a:t>
            </a:r>
          </a:p>
          <a:p>
            <a:pPr algn="r" rtl="1"/>
            <a:r>
              <a:rPr lang="ar-SA" sz="2300" dirty="0" smtClean="0"/>
              <a:t>رشد </a:t>
            </a:r>
            <a:r>
              <a:rPr lang="ar-SA" sz="2300" dirty="0"/>
              <a:t>مداوم و </a:t>
            </a:r>
            <a:r>
              <a:rPr lang="ar-SA" sz="2300" dirty="0" smtClean="0"/>
              <a:t>سودآوری</a:t>
            </a:r>
            <a:r>
              <a:rPr lang="fa-IR" sz="2300" dirty="0" smtClean="0"/>
              <a:t> </a:t>
            </a:r>
            <a:r>
              <a:rPr lang="ar-SA" sz="2300" dirty="0" smtClean="0"/>
              <a:t>از </a:t>
            </a:r>
            <a:r>
              <a:rPr lang="ar-SA" sz="2300" dirty="0"/>
              <a:t>نیوکور فولاد، که اکنون بزرگترین بازار فولاد در امریکاست</a:t>
            </a:r>
            <a:r>
              <a:rPr lang="ar-SA" sz="2300" dirty="0" smtClean="0"/>
              <a:t>،</a:t>
            </a:r>
            <a:r>
              <a:rPr lang="en-US" sz="2300" dirty="0" smtClean="0"/>
              <a:t> </a:t>
            </a:r>
            <a:r>
              <a:rPr lang="ar-SA" sz="2300" dirty="0" smtClean="0"/>
              <a:t>را </a:t>
            </a:r>
            <a:r>
              <a:rPr lang="ar-SA" sz="2300" dirty="0"/>
              <a:t>در طول یک دوره زمانی که بسیاری از رقبای بزرگتر</a:t>
            </a:r>
            <a:endParaRPr lang="en-US" sz="2300" dirty="0"/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275573"/>
            <a:ext cx="9983243" cy="6212909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/>
              <a:t>once larger rivals disappeared into </a:t>
            </a:r>
            <a:r>
              <a:rPr lang="en-US" sz="7000" dirty="0" err="1"/>
              <a:t>bankruptcy?In</a:t>
            </a:r>
            <a:r>
              <a:rPr lang="en-US" sz="7000" dirty="0"/>
              <a:t> this book, we argue that the strategies</a:t>
            </a:r>
          </a:p>
          <a:p>
            <a:pPr algn="r" rtl="1"/>
            <a:r>
              <a:rPr lang="ar-SA" sz="7000" dirty="0"/>
              <a:t>با ورشکستگی ناپدید شده اند را چه طور توضیح میدهید ؟ در این کتاب، ما استدلال </a:t>
            </a:r>
            <a:endParaRPr lang="en-US" sz="7000" dirty="0" smtClean="0"/>
          </a:p>
          <a:p>
            <a:pPr marL="0" indent="0" algn="r" rtl="1">
              <a:buNone/>
            </a:pPr>
            <a:r>
              <a:rPr lang="ar-SA" sz="7000" dirty="0" smtClean="0"/>
              <a:t>می </a:t>
            </a:r>
            <a:r>
              <a:rPr lang="ar-SA" sz="7000" dirty="0"/>
              <a:t>کنند که استراتژی</a:t>
            </a:r>
            <a:r>
              <a:rPr lang="en-US" sz="7000" dirty="0"/>
              <a:t> </a:t>
            </a:r>
            <a:endParaRPr lang="en-US" sz="7000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company’s managers </a:t>
            </a:r>
            <a:r>
              <a:rPr lang="en-US" sz="7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pursue</a:t>
            </a:r>
            <a:r>
              <a:rPr lang="ar-SA" sz="7000" dirty="0"/>
              <a:t>) </a:t>
            </a:r>
            <a:r>
              <a:rPr lang="en-US" sz="7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follow</a:t>
            </a:r>
            <a:r>
              <a:rPr lang="ar-SA" sz="7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دنبال كردن</a:t>
            </a:r>
            <a:r>
              <a:rPr lang="en-US" sz="7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have a major impact on its performance relative to rivals. A strategy is a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7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مدیران شرکت چه تأثیر عمده ای بر عملکرد آن نسبت به رقبای دارد. یک استراتژی</a:t>
            </a:r>
            <a:endParaRPr lang="en-US" sz="7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set of actions that managers take to increase their company’s performance relative to rivals. </a:t>
            </a:r>
            <a:r>
              <a:rPr lang="en-US" sz="70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7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7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مجموعه ای از اقدامات است که مدیران را برای افزایش عملکرد شرکت </a:t>
            </a:r>
            <a:r>
              <a:rPr lang="ar-SA" sz="700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خود </a:t>
            </a:r>
            <a:r>
              <a:rPr lang="ar-SA" sz="700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نسبت </a:t>
            </a:r>
            <a:r>
              <a:rPr lang="ar-SA" sz="7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 رقبا انجام </a:t>
            </a:r>
            <a:r>
              <a:rPr lang="ar-SA" sz="70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میدهند</a:t>
            </a:r>
            <a:r>
              <a:rPr lang="fa-IR" sz="70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625" y="237995"/>
            <a:ext cx="9632515" cy="643837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a </a:t>
            </a:r>
            <a:r>
              <a:rPr lang="en-US" sz="2600" dirty="0" smtClean="0"/>
              <a:t>company’s </a:t>
            </a:r>
            <a:r>
              <a:rPr lang="en-US" sz="2600" dirty="0"/>
              <a:t>strategy does result in superior performance, it is said to have a competitive advantage.</a:t>
            </a:r>
          </a:p>
          <a:p>
            <a:pPr algn="r" rtl="1"/>
            <a:r>
              <a:rPr lang="ar-SA" sz="2600" dirty="0"/>
              <a:t>اگر استراتژی یک شرکت کارایی بیشتری را نتیجه دهد ، گفته میشود که این یک به مزیت رقابتی  دارد</a:t>
            </a:r>
            <a:r>
              <a:rPr lang="en-US" sz="2600" dirty="0"/>
              <a:t>.</a:t>
            </a:r>
          </a:p>
          <a:p>
            <a:r>
              <a:rPr lang="en-US" sz="2600" dirty="0"/>
              <a:t>Much of this book is about identifying and describing the strategies that managers can pursue to </a:t>
            </a:r>
            <a:r>
              <a:rPr lang="en-US" sz="2600" b="1" dirty="0"/>
              <a:t>achieve</a:t>
            </a:r>
            <a:r>
              <a:rPr lang="ar-SA" sz="2600" b="1" dirty="0"/>
              <a:t>) </a:t>
            </a:r>
            <a:r>
              <a:rPr lang="en-US" sz="2600" b="1" dirty="0"/>
              <a:t>get,</a:t>
            </a:r>
            <a:r>
              <a:rPr lang="ar-SA" sz="2600" b="1" dirty="0"/>
              <a:t>رسيدن</a:t>
            </a:r>
            <a:r>
              <a:rPr lang="en-US" sz="2600" dirty="0"/>
              <a:t> superior </a:t>
            </a:r>
            <a:r>
              <a:rPr lang="en-US" sz="2600" b="1" dirty="0"/>
              <a:t>performance</a:t>
            </a:r>
            <a:r>
              <a:rPr lang="ar-SA" sz="2600" b="1" dirty="0"/>
              <a:t>) </a:t>
            </a:r>
            <a:r>
              <a:rPr lang="en-US" sz="2600" b="1" dirty="0"/>
              <a:t>efficiency</a:t>
            </a:r>
            <a:r>
              <a:rPr lang="ar-SA" sz="2600" b="1" dirty="0"/>
              <a:t> عملكرد</a:t>
            </a:r>
            <a:endParaRPr lang="en-US" sz="2600" dirty="0"/>
          </a:p>
          <a:p>
            <a:pPr algn="r" rtl="1"/>
            <a:r>
              <a:rPr lang="ar-SA" sz="2600" dirty="0"/>
              <a:t>بخش عمده ای از این کتاب در مورد شناسایی و توصیف استراتژی است که مدیران می توانند دنبال کنند </a:t>
            </a:r>
            <a:r>
              <a:rPr lang="fa-IR" sz="2600" dirty="0"/>
              <a:t>تا به عملکرد برتری دستیابی پیداکنند.</a:t>
            </a:r>
            <a:endParaRPr lang="en-US" sz="2600" dirty="0"/>
          </a:p>
          <a:p>
            <a:r>
              <a:rPr lang="en-US" sz="2600" dirty="0"/>
              <a:t>A central aim of this book is to give you a thorough understanding of the analytical techniques and skills necessary to identify and implement strategies successfully.</a:t>
            </a:r>
          </a:p>
          <a:p>
            <a:pPr algn="r" rtl="1"/>
            <a:r>
              <a:rPr lang="ar-SA" sz="2600" dirty="0"/>
              <a:t>هدف اصلی این کتاب این است که به شما درک کاملی از </a:t>
            </a:r>
            <a:r>
              <a:rPr lang="fa-IR" sz="2600" dirty="0"/>
              <a:t>از تکنیک های تحلیلی و مهارت های لازم برای شناسایی و پیاده سازی استراتژی موفقیت آمیز بدهد.</a:t>
            </a:r>
            <a:endParaRPr lang="en-US" sz="2600" dirty="0"/>
          </a:p>
          <a:p>
            <a:r>
              <a:rPr lang="en-US" sz="2600" dirty="0"/>
              <a:t> The fi </a:t>
            </a:r>
            <a:r>
              <a:rPr lang="en-US" sz="2600" dirty="0" err="1"/>
              <a:t>rst</a:t>
            </a:r>
            <a:r>
              <a:rPr lang="en-US" sz="2600" dirty="0"/>
              <a:t> step toward achieving this objective is to </a:t>
            </a:r>
            <a:r>
              <a:rPr lang="en-US" sz="2600" b="1" dirty="0"/>
              <a:t>describe</a:t>
            </a:r>
            <a:r>
              <a:rPr lang="ar-SA" sz="2600" b="1" dirty="0"/>
              <a:t>) </a:t>
            </a:r>
            <a:r>
              <a:rPr lang="en-US" sz="2600" b="1" dirty="0"/>
              <a:t>explain</a:t>
            </a:r>
            <a:r>
              <a:rPr lang="ar-SA" sz="2600" b="1" dirty="0"/>
              <a:t>توصيف</a:t>
            </a:r>
            <a:r>
              <a:rPr lang="en-US" sz="2600" dirty="0"/>
              <a:t> in more detail what superior performance and competitive advantage mean.</a:t>
            </a:r>
          </a:p>
          <a:p>
            <a:pPr algn="r" rtl="1"/>
            <a:r>
              <a:rPr lang="ar-SA" sz="2600" dirty="0"/>
              <a:t>اولین گام به سوی دستیابی به این هدف این است که بیشترین جزئیات برای دستیابی به کارایی برتر و مزیت رقابتی چگونه توصیف گردد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94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698" y="3429000"/>
            <a:ext cx="8596668" cy="1202499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fa-IR" sz="4800" dirty="0" smtClean="0">
                <a:cs typeface="B Titr" panose="00000700000000000000" pitchFamily="2" charset="-78"/>
              </a:rPr>
              <a:t>موفق باشید.</a:t>
            </a:r>
            <a:endParaRPr lang="en-US" sz="4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078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675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B Titr</vt:lpstr>
      <vt:lpstr>Calibri</vt:lpstr>
      <vt:lpstr>Tahoma</vt:lpstr>
      <vt:lpstr>Times New Roman</vt:lpstr>
      <vt:lpstr>Trebuchet MS</vt:lpstr>
      <vt:lpstr>Wingdings 3</vt:lpstr>
      <vt:lpstr>Facet</vt:lpstr>
      <vt:lpstr>PowerPoint Presentation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O S H I B A</dc:creator>
  <cp:lastModifiedBy>T O S H I B A</cp:lastModifiedBy>
  <cp:revision>6</cp:revision>
  <dcterms:created xsi:type="dcterms:W3CDTF">2015-10-13T15:29:04Z</dcterms:created>
  <dcterms:modified xsi:type="dcterms:W3CDTF">2015-10-13T21:45:33Z</dcterms:modified>
</cp:coreProperties>
</file>