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4" r:id="rId1"/>
  </p:sldMasterIdLst>
  <p:notesMasterIdLst>
    <p:notesMasterId r:id="rId32"/>
  </p:notesMasterIdLst>
  <p:sldIdLst>
    <p:sldId id="267" r:id="rId2"/>
    <p:sldId id="256" r:id="rId3"/>
    <p:sldId id="257" r:id="rId4"/>
    <p:sldId id="261" r:id="rId5"/>
    <p:sldId id="260" r:id="rId6"/>
    <p:sldId id="259" r:id="rId7"/>
    <p:sldId id="262" r:id="rId8"/>
    <p:sldId id="264" r:id="rId9"/>
    <p:sldId id="265" r:id="rId10"/>
    <p:sldId id="289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E16CA-DD18-449A-8087-673C730A3A74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71465-283C-455B-A102-12B60897D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04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71465-283C-455B-A102-12B60897DA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22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71465-283C-455B-A102-12B60897DA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19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BFC8D968-339D-4868-85EC-C5C4A2E30076}" type="datetime1">
              <a:rPr lang="en-US" smtClean="0"/>
              <a:t>8/3/2019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747576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B035E-E71E-40BF-97BB-51E57391FFAE}" type="datetime1">
              <a:rPr lang="en-US" smtClean="0"/>
              <a:t>8/3/2019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483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D998-1D0F-4E13-90D8-1227708DD548}" type="datetime1">
              <a:rPr lang="en-US" smtClean="0"/>
              <a:t>8/3/2019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787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0CCB-B4C5-4F8F-960E-F3C058DE63ED}" type="datetime1">
              <a:rPr lang="en-US" smtClean="0"/>
              <a:t>8/3/2019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202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AB81-4ACF-442F-9AF3-4CA247B42D78}" type="datetime1">
              <a:rPr lang="en-US" smtClean="0"/>
              <a:t>8/3/2019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123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A148-2E5B-4E23-B0A3-E1571B7A60E3}" type="datetime1">
              <a:rPr lang="en-US" smtClean="0"/>
              <a:t>8/3/2019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209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CFE3B-BE90-4739-9E57-9A88B4D25827}" type="datetime1">
              <a:rPr lang="en-US" smtClean="0"/>
              <a:t>8/3/2019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952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41118-CAE9-43F4-B06E-C3645C96A331}" type="datetime1">
              <a:rPr lang="en-US" smtClean="0"/>
              <a:t>8/3/2019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005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A5009-E458-4BDF-8CE3-CF133301DA7C}" type="datetime1">
              <a:rPr lang="en-US" smtClean="0"/>
              <a:t>8/3/2019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678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AFB37BA6-F89C-41A0-9AAE-B849778C0EE1}" type="datetime1">
              <a:rPr lang="en-US" smtClean="0"/>
              <a:t>8/3/2019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88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A7496-64CC-48AD-9D7A-D870B6081E0B}" type="datetime1">
              <a:rPr lang="en-US" smtClean="0"/>
              <a:t>8/3/2019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287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D82C-1291-41DF-A11E-4A9E77138139}" type="datetime1">
              <a:rPr lang="en-US" smtClean="0"/>
              <a:t>8/3/2019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74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0857-1D86-4925-9FF7-5C874911106A}" type="datetime1">
              <a:rPr lang="en-US" smtClean="0"/>
              <a:t>8/3/2019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378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14D7-81B6-4F96-8A87-831D23A40953}" type="datetime1">
              <a:rPr lang="en-US" smtClean="0"/>
              <a:t>8/3/2019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807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99F58-A3C6-4A36-9A6E-1AAE63CD53A6}" type="datetime1">
              <a:rPr lang="en-US" smtClean="0"/>
              <a:t>8/3/2019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917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2D91E-D9BE-4833-A11E-3E1348DE40F8}" type="datetime1">
              <a:rPr lang="en-US" smtClean="0"/>
              <a:t>8/3/2019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8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5BEA-899F-49A6-BDFE-C9365BC53050}" type="datetime1">
              <a:rPr lang="en-US" smtClean="0"/>
              <a:t>8/3/2019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853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252B621-7A77-45A5-9010-3004B1E4E921}" type="datetime1">
              <a:rPr lang="en-US" smtClean="0"/>
              <a:t>8/3/2019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35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38659" y="412124"/>
            <a:ext cx="247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به نام خدا</a:t>
            </a:r>
            <a:endParaRPr lang="en-US" b="1" dirty="0">
              <a:solidFill>
                <a:schemeClr val="accent1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9250" y="1996225"/>
            <a:ext cx="6851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000" b="1" dirty="0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تحلیل ارتعاشی سیستم تعلیق خودرو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12511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004" y="238260"/>
            <a:ext cx="7145795" cy="2289040"/>
          </a:xfrm>
        </p:spPr>
        <p:txBody>
          <a:bodyPr>
            <a:normAutofit/>
          </a:bodyPr>
          <a:lstStyle/>
          <a:p>
            <a:pPr algn="r" rtl="1"/>
            <a:r>
              <a:rPr lang="fa-IR" sz="2800" b="1" dirty="0">
                <a:cs typeface="B Nazanin" panose="00000400000000000000" pitchFamily="2" charset="-78"/>
              </a:rPr>
              <a:t>بررسی نمونه ای سیستم های تعلیق</a:t>
            </a:r>
            <a:br>
              <a:rPr lang="fa-IR" sz="2000" b="1" dirty="0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</a:br>
            <a:br>
              <a:rPr lang="fa-IR" sz="2000" b="1" dirty="0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</a:br>
            <a:r>
              <a:rPr lang="fa-IR" sz="2400" b="1" dirty="0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سیستم تعلیق خودروی زانتیا</a:t>
            </a:r>
            <a:br>
              <a:rPr lang="fa-IR" sz="2800" b="1" dirty="0">
                <a:cs typeface="B Nazanin" panose="00000400000000000000" pitchFamily="2" charset="-78"/>
              </a:rPr>
            </a:br>
            <a:r>
              <a:rPr lang="fa-IR" sz="2800" b="1" dirty="0">
                <a:cs typeface="B Nazanin" panose="00000400000000000000" pitchFamily="2" charset="-78"/>
              </a:rPr>
              <a:t> </a:t>
            </a:r>
            <a:endParaRPr lang="en-US" sz="2800" b="1" dirty="0">
              <a:cs typeface="B Nazanin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59122" y="1776420"/>
            <a:ext cx="412767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endParaRPr lang="fa-IR" sz="2400" b="1" dirty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cs typeface="B Nazanin" panose="00000400000000000000" pitchFamily="2" charset="-78"/>
              </a:rPr>
              <a:t>نوع فنربندی :</a:t>
            </a:r>
            <a:r>
              <a:rPr lang="fa-IR" sz="2400" dirty="0">
                <a:cs typeface="B Nazanin" panose="00000400000000000000" pitchFamily="2" charset="-78"/>
              </a:rPr>
              <a:t>	</a:t>
            </a:r>
            <a:r>
              <a:rPr lang="fa-IR" sz="2400" b="1" dirty="0">
                <a:cs typeface="B Nazanin" panose="00000400000000000000" pitchFamily="2" charset="-78"/>
              </a:rPr>
              <a:t>فنر هیدروپنوماتیک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400" dirty="0">
                <a:cs typeface="B Nazanin" panose="00000400000000000000" pitchFamily="2" charset="-78"/>
              </a:rPr>
              <a:t>در این نوع فنربندی از یک گوی هیدروپنوماتیکی استفاده شده است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400" dirty="0">
                <a:cs typeface="B Nazanin" panose="00000400000000000000" pitchFamily="2" charset="-78"/>
              </a:rPr>
              <a:t>قسمت بالای دیافراگم: گاز نیتروژن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400" dirty="0">
                <a:cs typeface="B Nazanin" panose="00000400000000000000" pitchFamily="2" charset="-78"/>
              </a:rPr>
              <a:t>قسمت پایین دیافراگم: سیال هیدرولیکی </a:t>
            </a:r>
            <a:r>
              <a:rPr lang="fa-IR" sz="2400" b="1" dirty="0">
                <a:cs typeface="B Nazanin" panose="00000400000000000000" pitchFamily="2" charset="-78"/>
              </a:rPr>
              <a:t> </a:t>
            </a:r>
            <a:r>
              <a:rPr lang="en-US" sz="2400" b="1" dirty="0">
                <a:cs typeface="B Nazanin" panose="00000400000000000000" pitchFamily="2" charset="-78"/>
              </a:rPr>
              <a:t>LHM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fa-IR" sz="2400" dirty="0">
              <a:cs typeface="B Nazanin" panose="00000400000000000000" pitchFamily="2" charset="-78"/>
            </a:endParaRPr>
          </a:p>
        </p:txBody>
      </p:sp>
      <p:pic>
        <p:nvPicPr>
          <p:cNvPr id="8" name="Picture 7" descr="تعلیق زانتیا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2565120"/>
            <a:ext cx="3371850" cy="2762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5396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5" y="115911"/>
            <a:ext cx="6947127" cy="708337"/>
          </a:xfrm>
        </p:spPr>
        <p:txBody>
          <a:bodyPr>
            <a:normAutofit/>
          </a:bodyPr>
          <a:lstStyle/>
          <a:p>
            <a:pPr algn="ctr" rtl="1"/>
            <a:r>
              <a:rPr lang="fa-IR" sz="3200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فاز دوم: مدل یک درجه آزادی</a:t>
            </a:r>
            <a:endParaRPr lang="en-US" sz="3200" dirty="0">
              <a:solidFill>
                <a:schemeClr val="accent1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785611" y="927278"/>
                <a:ext cx="7901191" cy="5383370"/>
              </a:xfrm>
            </p:spPr>
            <p:txBody>
              <a:bodyPr>
                <a:normAutofit fontScale="85000" lnSpcReduction="10000"/>
              </a:bodyPr>
              <a:lstStyle/>
              <a:p>
                <a:pPr rtl="1"/>
                <a:r>
                  <a:rPr lang="fa-IR" sz="2400" b="1" dirty="0">
                    <a:cs typeface="B Nazanin" panose="00000400000000000000" pitchFamily="2" charset="-78"/>
                  </a:rPr>
                  <a:t>الف) معادلات حاکم بر حرکت سیستم:</a:t>
                </a:r>
              </a:p>
              <a:p>
                <a:pPr marL="342900" indent="-342900" rtl="1">
                  <a:buFont typeface="Arial" panose="020B0604020202020204" pitchFamily="34" charset="0"/>
                  <a:buChar char="•"/>
                </a:pPr>
                <a:r>
                  <a:rPr lang="fa-IR" sz="2400" dirty="0">
                    <a:cs typeface="B Nazanin" panose="00000400000000000000" pitchFamily="2" charset="-78"/>
                  </a:rPr>
                  <a:t>ارتعاش آزاد:		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̈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̇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𝑘𝑥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a-IR" sz="2400" dirty="0">
                  <a:cs typeface="B Nazanin" panose="00000400000000000000" pitchFamily="2" charset="-78"/>
                </a:endParaRPr>
              </a:p>
              <a:p>
                <a:pPr marL="342900" indent="-342900" rtl="1">
                  <a:buFont typeface="Arial" panose="020B0604020202020204" pitchFamily="34" charset="0"/>
                  <a:buChar char="•"/>
                </a:pPr>
                <a:r>
                  <a:rPr lang="fa-IR" sz="2400" dirty="0">
                    <a:cs typeface="B Nazanin" panose="00000400000000000000" pitchFamily="2" charset="-78"/>
                  </a:rPr>
                  <a:t>با نیروی نامیزانی موتور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̈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̇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𝑘𝑥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endParaRPr lang="en-US" sz="2400" dirty="0"/>
              </a:p>
              <a:p>
                <a:pPr marL="342900" indent="-342900" rtl="1">
                  <a:buFont typeface="Arial" panose="020B0604020202020204" pitchFamily="34" charset="0"/>
                  <a:buChar char="•"/>
                </a:pPr>
                <a:r>
                  <a:rPr lang="fa-IR" sz="2400" dirty="0">
                    <a:cs typeface="B Nazanin" panose="00000400000000000000" pitchFamily="2" charset="-78"/>
                  </a:rPr>
                  <a:t>تحریک پایه تمام سینوسی</a:t>
                </a:r>
              </a:p>
              <a:p>
                <a:pPr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̈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𝑐</m:t>
                      </m:r>
                      <m:acc>
                        <m:accPr>
                          <m:chr m:val="̇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𝑘𝑥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𝑘𝑦𝑠𝑖𝑛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𝜔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fa-IR" sz="2400" dirty="0"/>
              </a:p>
              <a:p>
                <a:pPr marL="342900" indent="-342900" rtl="1">
                  <a:buFont typeface="Arial" panose="020B0604020202020204" pitchFamily="34" charset="0"/>
                  <a:buChar char="•"/>
                </a:pPr>
                <a:r>
                  <a:rPr lang="fa-IR" sz="2400" dirty="0">
                    <a:cs typeface="B Nazanin" panose="00000400000000000000" pitchFamily="2" charset="-78"/>
                  </a:rPr>
                  <a:t>تحریک پایه نیم سینوسی</a:t>
                </a:r>
              </a:p>
              <a:p>
                <a:pPr rt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100" i="1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̈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1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𝑐</m:t>
                      </m:r>
                      <m:acc>
                        <m:accPr>
                          <m:chr m:val="̇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1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𝑘𝑥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𝑐𝑛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𝜔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1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e>
                      </m:nary>
                      <m:r>
                        <a:rPr lang="en-US" sz="21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𝑘𝑌</m:t>
                          </m:r>
                        </m:num>
                        <m:den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21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𝑘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1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e>
                      </m:nary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𝑘𝑌</m:t>
                          </m:r>
                        </m:num>
                        <m:den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21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100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sz="2100">
                              <a:latin typeface="Cambria Math" panose="02040503050406030204" pitchFamily="18" charset="0"/>
                            </a:rPr>
                            <m:t>⁡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100" dirty="0"/>
              </a:p>
              <a:p>
                <a:pPr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𝑐𝑛</m:t>
                              </m:r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100" i="1">
                          <a:latin typeface="Cambria Math" panose="02040503050406030204" pitchFamily="18" charset="0"/>
                        </a:rPr>
                        <m:t>   ,   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10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fName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𝑐𝑛</m:t>
                              </m:r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fa-IR" sz="2400" dirty="0"/>
              </a:p>
              <a:p>
                <a:pPr algn="ct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𝑌</m:t>
                          </m:r>
                        </m:num>
                        <m:den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1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100" i="1">
                                      <a:latin typeface="Cambria Math" panose="02040503050406030204" pitchFamily="18" charset="0"/>
                                    </a:rPr>
                                    <m:t>(−</m:t>
                                  </m:r>
                                  <m:r>
                                    <a:rPr lang="en-US" sz="21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1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1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1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1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(−</m:t>
                              </m:r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algn="ctr" rtl="1"/>
                <a:endParaRPr lang="fa-IR" sz="2400" dirty="0"/>
              </a:p>
              <a:p>
                <a:pPr algn="ctr" rtl="1"/>
                <a:endParaRPr lang="fa-IR" sz="2400" dirty="0"/>
              </a:p>
              <a:p>
                <a:pPr rtl="1"/>
                <a:endParaRPr lang="en-US" sz="2400" dirty="0"/>
              </a:p>
              <a:p>
                <a:pPr marL="342900" indent="-342900" rtl="1">
                  <a:buFont typeface="Arial" panose="020B0604020202020204" pitchFamily="34" charset="0"/>
                  <a:buChar char="•"/>
                </a:pPr>
                <a:endParaRPr lang="fa-IR" sz="2400" dirty="0"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85611" y="927278"/>
                <a:ext cx="7901191" cy="5383370"/>
              </a:xfrm>
              <a:blipFill rotWithShape="0">
                <a:blip r:embed="rId2"/>
                <a:stretch>
                  <a:fillRect t="-1699" r="-1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289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5" y="115911"/>
            <a:ext cx="6947127" cy="708337"/>
          </a:xfrm>
        </p:spPr>
        <p:txBody>
          <a:bodyPr>
            <a:normAutofit/>
          </a:bodyPr>
          <a:lstStyle/>
          <a:p>
            <a:pPr algn="ctr" rtl="1"/>
            <a:r>
              <a:rPr lang="fa-IR" sz="3200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فاز دوم: مدل یک درجه آزادی</a:t>
            </a:r>
            <a:endParaRPr lang="en-US" sz="3200" dirty="0">
              <a:solidFill>
                <a:schemeClr val="accent1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785611" y="927278"/>
                <a:ext cx="7901191" cy="5383370"/>
              </a:xfrm>
            </p:spPr>
            <p:txBody>
              <a:bodyPr>
                <a:normAutofit fontScale="92500" lnSpcReduction="20000"/>
              </a:bodyPr>
              <a:lstStyle/>
              <a:p>
                <a:pPr marL="342900" indent="-342900" rtl="1">
                  <a:buFont typeface="Arial" panose="020B0604020202020204" pitchFamily="34" charset="0"/>
                  <a:buChar char="•"/>
                </a:pPr>
                <a:r>
                  <a:rPr lang="fa-IR" sz="2400" dirty="0">
                    <a:cs typeface="B Nazanin" panose="00000400000000000000" pitchFamily="2" charset="-78"/>
                  </a:rPr>
                  <a:t>مثلث قائم الزاویه</a:t>
                </a:r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̈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acc>
                        <m:accPr>
                          <m:chr m:val="̇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𝜔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𝑐𝑜𝑠𝑛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𝑘𝑌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𝑘𝑌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   ,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lang="en-US" dirty="0"/>
                  <a:t>,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pPr marL="285750" indent="-285750" rtl="1">
                  <a:buFont typeface="Arial" panose="020B0604020202020204" pitchFamily="34" charset="0"/>
                  <a:buChar char="•"/>
                </a:pPr>
                <a:r>
                  <a:rPr lang="fa-IR" sz="2200" dirty="0">
                    <a:cs typeface="B Nazanin" panose="00000400000000000000" pitchFamily="2" charset="-78"/>
                  </a:rPr>
                  <a:t>پروفیل مثلثی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̈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200" i="1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𝑐</m:t>
                      </m:r>
                      <m:acc>
                        <m:accPr>
                          <m:chr m:val="̇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200" i="1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𝑘𝑥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𝑐𝑛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𝜔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𝑠𝑖𝑛𝑛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𝑘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𝑐𝑜𝑠𝑛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𝐴𝑐𝑜𝑠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20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𝑐𝑛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200" i="1">
                        <a:latin typeface="Cambria Math" panose="02040503050406030204" pitchFamily="18" charset="0"/>
                      </a:rPr>
                      <m:t>   , 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fName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𝑐𝑛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num>
                          <m:den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func>
                    <m:r>
                      <a:rPr lang="en-US" sz="2200" i="1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lang="en-US" sz="2200" dirty="0"/>
                  <a:t>,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𝜔𝜋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  <a:p>
                <a:pPr marL="285750" indent="-285750" rtl="1">
                  <a:buFont typeface="Arial" panose="020B0604020202020204" pitchFamily="34" charset="0"/>
                  <a:buChar char="•"/>
                </a:pPr>
                <a:endParaRPr lang="en-US" sz="2200" dirty="0">
                  <a:cs typeface="B Nazanin" panose="00000400000000000000" pitchFamily="2" charset="-78"/>
                </a:endParaRPr>
              </a:p>
              <a:p>
                <a:pPr marL="342900" indent="-342900" rtl="1">
                  <a:buFont typeface="Arial" panose="020B0604020202020204" pitchFamily="34" charset="0"/>
                  <a:buChar char="•"/>
                </a:pPr>
                <a:endParaRPr lang="en-US" sz="2400" dirty="0">
                  <a:cs typeface="B Nazanin" panose="00000400000000000000" pitchFamily="2" charset="-78"/>
                </a:endParaRPr>
              </a:p>
              <a:p>
                <a:pPr algn="ctr" rtl="1"/>
                <a:endParaRPr lang="fa-IR" sz="2400" dirty="0"/>
              </a:p>
              <a:p>
                <a:pPr algn="ctr" rtl="1"/>
                <a:endParaRPr lang="fa-IR" sz="2400" dirty="0"/>
              </a:p>
              <a:p>
                <a:pPr rtl="1"/>
                <a:endParaRPr lang="en-US" sz="2400" dirty="0"/>
              </a:p>
              <a:p>
                <a:pPr marL="342900" indent="-342900" rtl="1">
                  <a:buFont typeface="Arial" panose="020B0604020202020204" pitchFamily="34" charset="0"/>
                  <a:buChar char="•"/>
                </a:pPr>
                <a:endParaRPr lang="fa-IR" sz="2400" dirty="0"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85611" y="927278"/>
                <a:ext cx="7901191" cy="5383370"/>
              </a:xfrm>
              <a:blipFill rotWithShape="0">
                <a:blip r:embed="rId2"/>
                <a:stretch>
                  <a:fillRect t="-4643" r="-1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445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982133" y="457200"/>
                <a:ext cx="7704667" cy="6265572"/>
              </a:xfrm>
            </p:spPr>
            <p:txBody>
              <a:bodyPr>
                <a:normAutofit/>
              </a:bodyPr>
              <a:lstStyle/>
              <a:p>
                <a:pPr algn="r" rtl="1"/>
                <a:r>
                  <a:rPr lang="fa-IR" sz="2200" b="1" dirty="0">
                    <a:cs typeface="B Nazanin" panose="00000400000000000000" pitchFamily="2" charset="-78"/>
                  </a:rPr>
                  <a:t>ب) فرکانس طبیعی سیستم</a:t>
                </a:r>
                <a:br>
                  <a:rPr lang="fa-IR" sz="2200" b="1" dirty="0">
                    <a:cs typeface="B Nazanin" panose="00000400000000000000" pitchFamily="2" charset="-78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a-I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  <m:box>
                        <m:box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box>
                            <m:box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p>
                                  </m:sSup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den>
                                  </m:f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 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840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𝑘𝑔</m:t>
                                  </m:r>
                                </m:e>
                              </m:groupChr>
                            </m:e>
                          </m:box>
                        </m:e>
                      </m:box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a-I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86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𝑟𝑎𝑑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br>
                  <a:rPr lang="en-US" sz="2400" dirty="0"/>
                </a:br>
                <a:br>
                  <a:rPr lang="en-US" sz="2400" dirty="0"/>
                </a:br>
                <a:r>
                  <a:rPr lang="fa-IR" sz="2400" dirty="0">
                    <a:cs typeface="B Nazanin" panose="00000400000000000000" pitchFamily="2" charset="-78"/>
                  </a:rPr>
                  <a:t>ج) </a:t>
                </a:r>
                <a:r>
                  <a:rPr lang="fa-IR" sz="2200" b="1" dirty="0">
                    <a:cs typeface="B Nazanin" panose="00000400000000000000" pitchFamily="2" charset="-78"/>
                  </a:rPr>
                  <a:t>شتاب و جابجایی سرنشینان</a:t>
                </a:r>
                <a:br>
                  <a:rPr lang="fa-IR" sz="2200" b="1" dirty="0">
                    <a:cs typeface="B Nazanin" panose="00000400000000000000" pitchFamily="2" charset="-78"/>
                  </a:rPr>
                </a:br>
                <a:br>
                  <a:rPr lang="fa-IR" sz="2200" b="1" dirty="0">
                    <a:cs typeface="B Nazanin" panose="00000400000000000000" pitchFamily="2" charset="-78"/>
                  </a:rPr>
                </a:br>
                <a:r>
                  <a:rPr lang="fa-IR" sz="2200" b="1" dirty="0">
                    <a:cs typeface="B Nazanin" panose="00000400000000000000" pitchFamily="2" charset="-78"/>
                  </a:rPr>
                  <a:t>ارتعاشات آزاد</a:t>
                </a:r>
                <a:br>
                  <a:rPr lang="fa-IR" sz="2200" b="1" dirty="0">
                    <a:cs typeface="B Nazanin" panose="00000400000000000000" pitchFamily="2" charset="-78"/>
                  </a:rPr>
                </a:br>
                <a:br>
                  <a:rPr lang="fa-IR" sz="2200" b="1" dirty="0">
                    <a:cs typeface="B Nazanin" panose="00000400000000000000" pitchFamily="2" charset="-78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357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30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86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30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86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br>
                  <a:rPr lang="en-US" sz="2400" dirty="0"/>
                </a:br>
                <a:br>
                  <a:rPr lang="fa-IR" sz="2400" dirty="0"/>
                </a:br>
                <a:br>
                  <a:rPr lang="fa-IR" sz="2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357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4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52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86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86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en-US" sz="2400" dirty="0"/>
                </a:br>
                <a:br>
                  <a:rPr lang="fa-IR" sz="2400" dirty="0"/>
                </a:br>
                <a:endParaRPr lang="en-US" sz="2200" b="1" dirty="0"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82133" y="457200"/>
                <a:ext cx="7704667" cy="6265572"/>
              </a:xfrm>
              <a:blipFill rotWithShape="0">
                <a:blip r:embed="rId2"/>
                <a:stretch>
                  <a:fillRect r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925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82133" y="257577"/>
                <a:ext cx="7704667" cy="5055521"/>
              </a:xfrm>
            </p:spPr>
            <p:txBody>
              <a:bodyPr/>
              <a:lstStyle/>
              <a:p>
                <a:pPr algn="r" rtl="1"/>
                <a:r>
                  <a:rPr lang="fa-IR" dirty="0">
                    <a:cs typeface="B Nazanin" panose="00000400000000000000" pitchFamily="2" charset="-78"/>
                  </a:rPr>
                  <a:t>نامیزانی موتور: </a:t>
                </a:r>
              </a:p>
              <a:p>
                <a:pPr marL="0" indent="0" algn="r" rtl="1">
                  <a:buNone/>
                </a:pPr>
                <a:r>
                  <a:rPr lang="fa-IR" dirty="0">
                    <a:cs typeface="B Nazanin" panose="00000400000000000000" pitchFamily="2" charset="-78"/>
                  </a:rPr>
                  <a:t>حالت تمام سینوسی</a:t>
                </a:r>
              </a:p>
              <a:p>
                <a:pPr mar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sSup>
                                        <m:sSup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p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</a:rPr>
                        <m:t>   , 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fa-IR" dirty="0">
                  <a:cs typeface="B Nazanin" panose="00000400000000000000" pitchFamily="2" charset="-78"/>
                </a:endParaRPr>
              </a:p>
              <a:p>
                <a:pPr mar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a-IR" sz="200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 algn="r" rtl="1">
                  <a:buNone/>
                </a:pPr>
                <a:r>
                  <a:rPr lang="fa-IR" dirty="0">
                    <a:cs typeface="B Nazanin" panose="00000400000000000000" pitchFamily="2" charset="-78"/>
                  </a:rPr>
                  <a:t>با فرض </a:t>
                </a:r>
                <a:r>
                  <a:rPr lang="en-US" dirty="0">
                    <a:cs typeface="B Nazanin" panose="00000400000000000000" pitchFamily="2" charset="-78"/>
                  </a:rPr>
                  <a:t>F</a:t>
                </a:r>
                <a:r>
                  <a:rPr lang="en-US" baseline="-25000" dirty="0">
                    <a:cs typeface="B Nazanin" panose="00000400000000000000" pitchFamily="2" charset="-78"/>
                  </a:rPr>
                  <a:t>0</a:t>
                </a:r>
                <a:r>
                  <a:rPr lang="en-US" dirty="0">
                    <a:cs typeface="B Nazanin" panose="00000400000000000000" pitchFamily="2" charset="-78"/>
                  </a:rPr>
                  <a:t>=100</a:t>
                </a:r>
                <a:r>
                  <a:rPr lang="fa-IR" dirty="0">
                    <a:cs typeface="B Nazanin" panose="00000400000000000000" pitchFamily="2" charset="-78"/>
                  </a:rPr>
                  <a:t> :</a:t>
                </a:r>
              </a:p>
              <a:p>
                <a:pPr marL="0" indent="0" algn="r" rtl="1">
                  <a:buNone/>
                </a:pPr>
                <a:endParaRPr lang="fa-IR" dirty="0"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2133" y="257577"/>
                <a:ext cx="7704667" cy="5055521"/>
              </a:xfrm>
              <a:blipFill rotWithShape="0">
                <a:blip r:embed="rId2"/>
                <a:stretch>
                  <a:fillRect r="-2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1338073" y="4508157"/>
              <a:ext cx="6833572" cy="1362869"/>
            </p:xfrm>
            <a:graphic>
              <a:graphicData uri="http://schemas.openxmlformats.org/drawingml/2006/table">
                <a:tbl>
                  <a:tblPr rtl="1">
                    <a:tableStyleId>{5C22544A-7EE6-4342-B048-85BDC9FD1C3A}</a:tableStyleId>
                  </a:tblPr>
                  <a:tblGrid>
                    <a:gridCol w="170802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080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0875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70875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9315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>
                              <a:effectLst/>
                            </a:rPr>
                            <a:t>ϕ</a:t>
                          </a:r>
                          <a:r>
                            <a:rPr lang="en-US" sz="1200">
                              <a:effectLst/>
                            </a:rPr>
                            <a:t> (rad)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X(m)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>
                              <a:effectLst/>
                            </a:rPr>
                            <a:t>ω</a:t>
                          </a:r>
                          <a:r>
                            <a:rPr lang="en-US" sz="1200">
                              <a:effectLst/>
                            </a:rPr>
                            <a:t>(</a:t>
                          </a:r>
                          <a:r>
                            <a:rPr lang="el-GR" sz="1200">
                              <a:effectLst/>
                            </a:rPr>
                            <a:t>rad/s</a:t>
                          </a:r>
                          <a:r>
                            <a:rPr lang="en-US" sz="1200">
                              <a:effectLst/>
                            </a:rPr>
                            <a:t>)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V(km/h)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44518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52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5.81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20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44518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0.04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23.27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80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44518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-0.09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46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34.9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120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8012359"/>
                  </p:ext>
                </p:extLst>
              </p:nvPr>
            </p:nvGraphicFramePr>
            <p:xfrm>
              <a:off x="1338073" y="4508157"/>
              <a:ext cx="6833572" cy="1362869"/>
            </p:xfrm>
            <a:graphic>
              <a:graphicData uri="http://schemas.openxmlformats.org/drawingml/2006/table">
                <a:tbl>
                  <a:tblPr rtl="1">
                    <a:tableStyleId>{5C22544A-7EE6-4342-B048-85BDC9FD1C3A}</a:tableStyleId>
                  </a:tblPr>
                  <a:tblGrid>
                    <a:gridCol w="1708028"/>
                    <a:gridCol w="1708028"/>
                    <a:gridCol w="1708758"/>
                    <a:gridCol w="1708758"/>
                  </a:tblGrid>
                  <a:tr h="329315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>
                              <a:effectLst/>
                            </a:rPr>
                            <a:t>ϕ</a:t>
                          </a:r>
                          <a:r>
                            <a:rPr lang="en-US" sz="1200">
                              <a:effectLst/>
                            </a:rPr>
                            <a:t> (rad)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X(m)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>
                              <a:effectLst/>
                            </a:rPr>
                            <a:t>ω</a:t>
                          </a:r>
                          <a:r>
                            <a:rPr lang="en-US" sz="1200">
                              <a:effectLst/>
                            </a:rPr>
                            <a:t>(</a:t>
                          </a:r>
                          <a:r>
                            <a:rPr lang="el-GR" sz="1200">
                              <a:effectLst/>
                            </a:rPr>
                            <a:t>rad/s</a:t>
                          </a:r>
                          <a:r>
                            <a:rPr lang="en-US" sz="1200">
                              <a:effectLst/>
                            </a:rPr>
                            <a:t>)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V(km/h)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445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357" t="-105263" r="-301429" b="-2035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00000" t="-105263" r="-200356" b="-2035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5.81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20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44518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0.04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00000" t="-205263" r="-200356" b="-1035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23.27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80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44518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-0.09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00000" t="-305263" r="-200356" b="-35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34.9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120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38866" y="4508254"/>
            <a:ext cx="10524432" cy="80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476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82133" y="373487"/>
                <a:ext cx="7704667" cy="6065949"/>
              </a:xfrm>
            </p:spPr>
            <p:txBody>
              <a:bodyPr>
                <a:normAutofit/>
              </a:bodyPr>
              <a:lstStyle/>
              <a:p>
                <a:pPr algn="r" rtl="1"/>
                <a:r>
                  <a:rPr lang="fa-IR" dirty="0">
                    <a:cs typeface="B Nazanin" panose="00000400000000000000" pitchFamily="2" charset="-78"/>
                  </a:rPr>
                  <a:t>حالت تحریک پایه</a:t>
                </a:r>
              </a:p>
              <a:p>
                <a:pPr marL="0" indent="0" algn="r" rtl="1">
                  <a:buNone/>
                </a:pPr>
                <a:r>
                  <a:rPr lang="fa-IR" dirty="0">
                    <a:cs typeface="B Nazanin" panose="00000400000000000000" pitchFamily="2" charset="-78"/>
                  </a:rPr>
                  <a:t>منحنی تمام سینوسی:</a:t>
                </a:r>
                <a:endParaRPr lang="fa-IR" sz="2000" dirty="0">
                  <a:cs typeface="B Nazanin" panose="00000400000000000000" pitchFamily="2" charset="-78"/>
                </a:endParaRPr>
              </a:p>
              <a:p>
                <a:pPr marL="0" indent="0" algn="ct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𝑋𝑐𝑜𝑠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/>
              </a:p>
              <a:p>
                <a:pPr marL="0" indent="0" algn="ct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fNam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000" i="1">
                          <a:latin typeface="Cambria Math" panose="02040503050406030204" pitchFamily="18" charset="0"/>
                        </a:rPr>
                        <m:t>    , 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𝑌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𝑐𝑤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)/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sz="2000" dirty="0"/>
              </a:p>
              <a:p>
                <a:pPr mar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indent="0" algn="r" rtl="1">
                  <a:buNone/>
                </a:pPr>
                <a:r>
                  <a:rPr lang="fa-IR" dirty="0">
                    <a:cs typeface="B Nazanin" panose="00000400000000000000" pitchFamily="2" charset="-78"/>
                  </a:rPr>
                  <a:t>منحنی نیم سینوسی:</a:t>
                </a:r>
              </a:p>
              <a:p>
                <a:pPr marL="0" indent="0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𝑐𝑛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    , 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en-US" sz="2000" dirty="0"/>
              </a:p>
              <a:p>
                <a:pPr marL="0" indent="0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fa-IR" dirty="0"/>
              </a:p>
              <a:p>
                <a:pPr marL="0" indent="0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000" i="1">
                          <a:latin typeface="Cambria Math" panose="02040503050406030204" pitchFamily="18" charset="0"/>
                        </a:rPr>
                        <m:t>   , 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fNam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 rtl="1">
                  <a:buNone/>
                </a:pPr>
                <a:endParaRPr lang="en-US" sz="2000" dirty="0"/>
              </a:p>
              <a:p>
                <a:pPr marL="0" indent="0" algn="r" rtl="1">
                  <a:buNone/>
                </a:pPr>
                <a:endParaRPr lang="en-US" dirty="0"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2133" y="373487"/>
                <a:ext cx="7704667" cy="6065949"/>
              </a:xfrm>
              <a:blipFill rotWithShape="0">
                <a:blip r:embed="rId2"/>
                <a:stretch>
                  <a:fillRect t="-2010" r="-2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264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82133" y="399245"/>
                <a:ext cx="7704667" cy="5859887"/>
              </a:xfrm>
            </p:spPr>
            <p:txBody>
              <a:bodyPr/>
              <a:lstStyle/>
              <a:p>
                <a:pPr marL="0" indent="0" algn="r" rtl="1">
                  <a:buNone/>
                </a:pPr>
                <a:r>
                  <a:rPr lang="fa-IR" dirty="0">
                    <a:cs typeface="B Nazanin" panose="00000400000000000000" pitchFamily="2" charset="-78"/>
                  </a:rPr>
                  <a:t>مثلث قائم الزاویه:</a:t>
                </a:r>
                <a:endParaRPr lang="fa-IR" sz="2000" dirty="0">
                  <a:cs typeface="B Nazanin" panose="00000400000000000000" pitchFamily="2" charset="-78"/>
                </a:endParaRPr>
              </a:p>
              <a:p>
                <a:pPr marL="0" indent="0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𝑐𝑛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    , 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fNam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  <m:r>
                        <a:rPr lang="en-US" sz="2000" i="1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2000" dirty="0"/>
              </a:p>
              <a:p>
                <a:pPr marL="0" indent="0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000" i="1">
                          <a:latin typeface="Cambria Math" panose="02040503050406030204" pitchFamily="18" charset="0"/>
                        </a:rPr>
                        <m:t>   , 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fNam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den>
                          </m:f>
                        </m:e>
                      </m:func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a-IR" dirty="0">
                  <a:cs typeface="B Nazanin" panose="00000400000000000000" pitchFamily="2" charset="-78"/>
                </a:endParaRPr>
              </a:p>
              <a:p>
                <a:pPr marL="0" indent="0" algn="r" rtl="1">
                  <a:buNone/>
                </a:pPr>
                <a:r>
                  <a:rPr lang="fa-IR" dirty="0">
                    <a:cs typeface="B Nazanin" panose="00000400000000000000" pitchFamily="2" charset="-78"/>
                  </a:rPr>
                  <a:t>پروفیل مثلثی</a:t>
                </a:r>
              </a:p>
              <a:p>
                <a:pPr marL="0" indent="0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sSup>
                                        <m:sSup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p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𝑐𝑛</m:t>
                                      </m:r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</a:rPr>
                        <m:t>    ,  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fName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𝑐𝑛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  <m:r>
                        <a:rPr lang="en-US" sz="1800" i="1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1800" dirty="0"/>
              </a:p>
              <a:p>
                <a:pPr marL="0" indent="0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sz="1800" dirty="0"/>
              </a:p>
              <a:p>
                <a:pPr mar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000" i="1">
                          <a:latin typeface="Cambria Math" panose="02040503050406030204" pitchFamily="18" charset="0"/>
                        </a:rPr>
                        <m:t>   ,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fNam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func>
                      <m:r>
                        <a:rPr lang="en-US" sz="2000" i="1">
                          <a:latin typeface="Cambria Math" panose="02040503050406030204" pitchFamily="18" charset="0"/>
                        </a:rPr>
                        <m:t> )      ,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𝑌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𝜔𝜋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  <a:p>
                <a:pPr marL="0" indent="0" algn="r" rtl="1">
                  <a:buNone/>
                </a:pPr>
                <a:endParaRPr lang="en-US" dirty="0"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2133" y="399245"/>
                <a:ext cx="7704667" cy="5859887"/>
              </a:xfrm>
              <a:blipFill rotWithShape="0">
                <a:blip r:embed="rId2"/>
                <a:stretch>
                  <a:fillRect r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700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476518"/>
            <a:ext cx="7704667" cy="1133341"/>
          </a:xfrm>
        </p:spPr>
        <p:txBody>
          <a:bodyPr/>
          <a:lstStyle/>
          <a:p>
            <a:pPr algn="r" rtl="1"/>
            <a:r>
              <a:rPr lang="fa-IR" b="1" dirty="0">
                <a:cs typeface="B Nazanin" panose="00000400000000000000" pitchFamily="2" charset="-78"/>
              </a:rPr>
              <a:t>تأثیر </a:t>
            </a:r>
            <a:r>
              <a:rPr lang="en-US" b="1" dirty="0">
                <a:cs typeface="B Nazanin" panose="00000400000000000000" pitchFamily="2" charset="-78"/>
              </a:rPr>
              <a:t>C</a:t>
            </a:r>
            <a:r>
              <a:rPr lang="fa-IR" b="1" dirty="0">
                <a:cs typeface="B Nazanin" panose="00000400000000000000" pitchFamily="2" charset="-78"/>
              </a:rPr>
              <a:t> و </a:t>
            </a:r>
            <a:r>
              <a:rPr lang="en-US" b="1" dirty="0">
                <a:cs typeface="B Nazanin" panose="00000400000000000000" pitchFamily="2" charset="-78"/>
              </a:rPr>
              <a:t>K</a:t>
            </a:r>
            <a:r>
              <a:rPr lang="fa-IR" b="1" dirty="0">
                <a:cs typeface="B Nazanin" panose="00000400000000000000" pitchFamily="2" charset="-78"/>
              </a:rPr>
              <a:t> </a:t>
            </a:r>
          </a:p>
          <a:p>
            <a:pPr marL="0" indent="0" algn="r" rtl="1">
              <a:buNone/>
            </a:pPr>
            <a:endParaRPr lang="fa-IR" b="1" dirty="0"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/>
            </p:nvGraphicFramePr>
            <p:xfrm>
              <a:off x="982133" y="592427"/>
              <a:ext cx="5868670" cy="2290064"/>
            </p:xfrm>
            <a:graphic>
              <a:graphicData uri="http://schemas.openxmlformats.org/drawingml/2006/table">
                <a:tbl>
                  <a:tblPr rtl="1" firstRow="1" firstCol="1" bandRow="1">
                    <a:tableStyleId>{5C22544A-7EE6-4342-B048-85BDC9FD1C3A}</a:tableStyleId>
                  </a:tblPr>
                  <a:tblGrid>
                    <a:gridCol w="293433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3433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dirty="0">
                              <a:effectLst/>
                            </a:rPr>
                            <a:t>x(t)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</a:rPr>
                            <a:t>K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ts val="1295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357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01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𝑐𝑜𝑠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30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86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sSup>
                                      <m:sSupPr>
                                        <m:ctrlP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US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𝑠𝑖𝑛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30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86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100" dirty="0">
                            <a:effectLst/>
                          </a:endParaRPr>
                        </a:p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300" dirty="0">
                              <a:effectLst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300">
                                    <a:effectLst/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US" sz="1300">
                                    <a:effectLst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p>
                                  <m:sSupPr>
                                    <m:ctrlPr>
                                      <a:rPr lang="en-US" sz="13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3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3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ts val="1295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357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01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𝑐𝑜𝑠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43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64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184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sSup>
                                      <m:sSupPr>
                                        <m:ctrlP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US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p>
                                    </m:sSup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𝑠𝑖𝑛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43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64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100" dirty="0">
                            <a:effectLst/>
                          </a:endParaRPr>
                        </a:p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300" dirty="0">
                              <a:effectLst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300">
                                    <a:effectLst/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  <m:r>
                                  <a:rPr lang="en-US" sz="1300">
                                    <a:effectLst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p>
                                  <m:sSupPr>
                                    <m:ctrlPr>
                                      <a:rPr lang="en-US" sz="13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3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3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ts val="1295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357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01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𝑐𝑜𝑠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53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45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68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sSup>
                                      <m:sSupPr>
                                        <m:ctrlP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US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p>
                                    </m:sSup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𝑠𝑖𝑛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53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45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100" dirty="0">
                            <a:effectLst/>
                          </a:endParaRPr>
                        </a:p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300" dirty="0">
                              <a:effectLst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300">
                                    <a:effectLst/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  <m:r>
                                  <a:rPr lang="en-US" sz="1300">
                                    <a:effectLst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p>
                                  <m:sSupPr>
                                    <m:ctrlPr>
                                      <a:rPr lang="en-US" sz="13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3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3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621746"/>
                  </p:ext>
                </p:extLst>
              </p:nvPr>
            </p:nvGraphicFramePr>
            <p:xfrm>
              <a:off x="982133" y="592427"/>
              <a:ext cx="5868670" cy="2333752"/>
            </p:xfrm>
            <a:graphic>
              <a:graphicData uri="http://schemas.openxmlformats.org/drawingml/2006/table">
                <a:tbl>
                  <a:tblPr rtl="1" firstRow="1" firstCol="1" bandRow="1">
                    <a:tableStyleId>{5C22544A-7EE6-4342-B048-85BDC9FD1C3A}</a:tableStyleId>
                  </a:tblPr>
                  <a:tblGrid>
                    <a:gridCol w="2934335"/>
                    <a:gridCol w="2934335"/>
                  </a:tblGrid>
                  <a:tr h="211963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dirty="0">
                              <a:effectLst/>
                            </a:rPr>
                            <a:t>x(t)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</a:rPr>
                            <a:t>K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7072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207" t="-36207" r="-100622" b="-241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00416" t="-36207" r="-832" b="-241379"/>
                          </a:stretch>
                        </a:blipFill>
                      </a:tcPr>
                    </a:tc>
                  </a:tr>
                  <a:tr h="7072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207" t="-135043" r="-100622" b="-139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00416" t="-135043" r="-832" b="-139316"/>
                          </a:stretch>
                        </a:blipFill>
                      </a:tcPr>
                    </a:tc>
                  </a:tr>
                  <a:tr h="7072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207" t="-237069" r="-100622" b="-405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00416" t="-237069" r="-832" b="-4051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/>
            </p:nvGraphicFramePr>
            <p:xfrm>
              <a:off x="994254" y="3149858"/>
              <a:ext cx="6612538" cy="3360412"/>
            </p:xfrm>
            <a:graphic>
              <a:graphicData uri="http://schemas.openxmlformats.org/drawingml/2006/table">
                <a:tbl>
                  <a:tblPr rtl="1" firstRow="1" firstCol="1" bandRow="1">
                    <a:tableStyleId>{5C22544A-7EE6-4342-B048-85BDC9FD1C3A}</a:tableStyleId>
                  </a:tblPr>
                  <a:tblGrid>
                    <a:gridCol w="330626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30626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58818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̇"/>
                                  <m:ctrlPr>
                                    <a:rPr lang="en-US" sz="13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3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1300" dirty="0">
                              <a:effectLst/>
                            </a:rPr>
                            <a:t>(t)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</a:rPr>
                            <a:t>K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99572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ts val="1295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̇"/>
                                  <m:ctrlPr>
                                    <a:rPr lang="en-US" sz="12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1200" dirty="0">
                              <a:effectLst/>
                            </a:rPr>
                            <a:t>(t)=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357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((−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754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d>
                                <m:d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func>
                                        <m:funcPr>
                                          <m:ctrlP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2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sz="1200" i="1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200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30</m:t>
                                              </m:r>
                                              <m:r>
                                                <a:rPr lang="en-US" sz="1200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.</m:t>
                                              </m:r>
                                              <m:r>
                                                <a:rPr lang="en-US" sz="1200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86</m:t>
                                              </m:r>
                                              <m:r>
                                                <a:rPr lang="en-US" sz="1200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num>
                                    <m:den>
                                      <m:r>
                                        <a:rPr lang="en-US" sz="12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10000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endParaRPr lang="fa-IR" sz="1200" dirty="0">
                            <a:effectLst/>
                          </a:endParaRPr>
                        </a:p>
                        <a:p>
                          <a:pPr algn="ctr" rtl="1">
                            <a:lnSpc>
                              <a:spcPts val="1295"/>
                            </a:lnSpc>
                            <a:spcAft>
                              <a:spcPts val="0"/>
                            </a:spcAft>
                          </a:pPr>
                          <a:endParaRPr lang="fa-IR" sz="1200" dirty="0">
                            <a:effectLst/>
                          </a:endParaRPr>
                        </a:p>
                        <a:p>
                          <a:pPr algn="ctr" rtl="1">
                            <a:lnSpc>
                              <a:spcPts val="1295"/>
                            </a:lnSpc>
                            <a:spcAft>
                              <a:spcPts val="0"/>
                            </a:spcAft>
                          </a:pPr>
                          <a:endParaRPr lang="fa-IR" sz="1200" dirty="0">
                            <a:effectLst/>
                          </a:endParaRPr>
                        </a:p>
                        <a:p>
                          <a:pPr algn="ctr" rtl="1">
                            <a:lnSpc>
                              <a:spcPts val="1295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−(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3086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d>
                                  <m:d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func>
                                          <m:funcPr>
                                            <m:ctrlPr>
                                              <a:rPr lang="en-US" sz="12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sin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12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12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30</m:t>
                                                </m:r>
                                                <m:r>
                                                  <a:rPr lang="en-US" sz="12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.</m:t>
                                                </m:r>
                                                <m:r>
                                                  <a:rPr lang="en-US" sz="12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86</m:t>
                                                </m:r>
                                                <m:r>
                                                  <a:rPr lang="en-US" sz="12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</m:num>
                                      <m:den>
                                        <m:r>
                                          <a:rPr lang="en-US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100" dirty="0">
                            <a:effectLst/>
                          </a:endParaRPr>
                        </a:p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300" dirty="0">
                              <a:effectLst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300">
                                    <a:effectLst/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US" sz="1300">
                                    <a:effectLst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p>
                                  <m:sSupPr>
                                    <m:ctrlPr>
                                      <a:rPr lang="en-US" sz="13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3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3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51011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sz="13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3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sz="13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300">
                                    <a:effectLst/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  <m:r>
                                  <a:rPr lang="en-US" sz="13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357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4976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sSup>
                                      <m:sSupPr>
                                        <m:ctrlP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US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sup>
                                    </m:sSup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𝑐𝑜𝑠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43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64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43643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𝑠𝑖𝑛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43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64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100">
                            <a:effectLst/>
                          </a:endParaRPr>
                        </a:p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3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300">
                                    <a:effectLst/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  <m:r>
                                  <a:rPr lang="en-US" sz="1300">
                                    <a:effectLst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p>
                                  <m:sSupPr>
                                    <m:ctrlPr>
                                      <a:rPr lang="en-US" sz="13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3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3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051011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sz="13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3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sz="13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300">
                                    <a:effectLst/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  <m:r>
                                  <a:rPr lang="en-US" sz="13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357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sSup>
                                      <m:sSupPr>
                                        <m:ctrlP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US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p>
                                    </m:sSup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𝑐𝑜𝑠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53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45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534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𝑠𝑖𝑛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53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45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100">
                            <a:effectLst/>
                          </a:endParaRPr>
                        </a:p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3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300">
                                    <a:effectLst/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  <m:r>
                                  <a:rPr lang="en-US" sz="1300">
                                    <a:effectLst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p>
                                  <m:sSupPr>
                                    <m:ctrlPr>
                                      <a:rPr lang="en-US" sz="13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3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3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0447501"/>
                  </p:ext>
                </p:extLst>
              </p:nvPr>
            </p:nvGraphicFramePr>
            <p:xfrm>
              <a:off x="994254" y="3149858"/>
              <a:ext cx="6612538" cy="3360412"/>
            </p:xfrm>
            <a:graphic>
              <a:graphicData uri="http://schemas.openxmlformats.org/drawingml/2006/table">
                <a:tbl>
                  <a:tblPr rtl="1" firstRow="1" firstCol="1" bandRow="1">
                    <a:tableStyleId>{5C22544A-7EE6-4342-B048-85BDC9FD1C3A}</a:tableStyleId>
                  </a:tblPr>
                  <a:tblGrid>
                    <a:gridCol w="3306269"/>
                    <a:gridCol w="3306269"/>
                  </a:tblGrid>
                  <a:tr h="2588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84" t="-16279" r="-100552" b="-12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</a:rPr>
                            <a:t>K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9995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0">
                          <a:blip r:embed="rId3"/>
                          <a:stretch>
                            <a:fillRect l="-184" t="-30488" r="-100552" b="-2164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00369" t="-30488" r="-738" b="-216463"/>
                          </a:stretch>
                        </a:blipFill>
                      </a:tcPr>
                    </a:tc>
                  </a:tr>
                  <a:tr h="10510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84" t="-124419" r="-100552" b="-106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00369" t="-124419" r="-738" b="-106395"/>
                          </a:stretch>
                        </a:blipFill>
                      </a:tcPr>
                    </a:tc>
                  </a:tr>
                  <a:tr h="10510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84" t="-223121" r="-100552" b="-57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00369" t="-223121" r="-738" b="-578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391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1900131" y="457201"/>
              <a:ext cx="5868670" cy="2290064"/>
            </p:xfrm>
            <a:graphic>
              <a:graphicData uri="http://schemas.openxmlformats.org/drawingml/2006/table">
                <a:tbl>
                  <a:tblPr rtl="1" firstRow="1" firstCol="1" bandRow="1">
                    <a:tableStyleId>{5C22544A-7EE6-4342-B048-85BDC9FD1C3A}</a:tableStyleId>
                  </a:tblPr>
                  <a:tblGrid>
                    <a:gridCol w="293433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3433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</a:rPr>
                            <a:t>x(t)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</a:rPr>
                            <a:t>C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ts val="1295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357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01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𝑐𝑜𝑠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30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86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sSup>
                                      <m:sSupPr>
                                        <m:ctrlP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US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𝑠𝑖𝑛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30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86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100">
                            <a:effectLst/>
                          </a:endParaRPr>
                        </a:p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3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300">
                                    <a:effectLst/>
                                    <a:latin typeface="Cambria Math" panose="02040503050406030204" pitchFamily="18" charset="0"/>
                                  </a:rPr>
                                  <m:t>600</m:t>
                                </m:r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ts val="1295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71441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01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𝑐𝑜𝑠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30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85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3156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sSup>
                                      <m:sSupPr>
                                        <m:ctrlP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US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𝑠𝑖𝑛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30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85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100">
                            <a:effectLst/>
                          </a:endParaRPr>
                        </a:p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3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300">
                                    <a:effectLst/>
                                    <a:latin typeface="Cambria Math" panose="02040503050406030204" pitchFamily="18" charset="0"/>
                                  </a:rPr>
                                  <m:t>1200</m:t>
                                </m:r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ts val="1295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07146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01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𝑐𝑜𝑠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30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84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47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sSup>
                                      <m:sSupPr>
                                        <m:ctrlP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US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𝑠𝑖𝑛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30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84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100">
                            <a:effectLst/>
                          </a:endParaRPr>
                        </a:p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3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300">
                                    <a:effectLst/>
                                    <a:latin typeface="Cambria Math" panose="02040503050406030204" pitchFamily="18" charset="0"/>
                                  </a:rPr>
                                  <m:t>1800</m:t>
                                </m:r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2816885"/>
                  </p:ext>
                </p:extLst>
              </p:nvPr>
            </p:nvGraphicFramePr>
            <p:xfrm>
              <a:off x="1900131" y="457201"/>
              <a:ext cx="5868670" cy="2290064"/>
            </p:xfrm>
            <a:graphic>
              <a:graphicData uri="http://schemas.openxmlformats.org/drawingml/2006/table">
                <a:tbl>
                  <a:tblPr rtl="1" firstRow="1" firstCol="1" bandRow="1">
                    <a:tableStyleId>{5C22544A-7EE6-4342-B048-85BDC9FD1C3A}</a:tableStyleId>
                  </a:tblPr>
                  <a:tblGrid>
                    <a:gridCol w="2934335"/>
                    <a:gridCol w="2934335"/>
                  </a:tblGrid>
                  <a:tr h="202565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</a:rPr>
                            <a:t>x(t)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</a:rPr>
                            <a:t>C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69583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207" t="-34783" r="-100830" b="-24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00207" t="-34783" r="-830" b="-241739"/>
                          </a:stretch>
                        </a:blipFill>
                      </a:tcPr>
                    </a:tc>
                  </a:tr>
                  <a:tr h="69583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207" t="-135965" r="-100830" b="-1438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00207" t="-135965" r="-830" b="-143860"/>
                          </a:stretch>
                        </a:blipFill>
                      </a:tcPr>
                    </a:tc>
                  </a:tr>
                  <a:tr h="69583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207" t="-235965" r="-100830" b="-438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00207" t="-235965" r="-830" b="-4386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/>
            </p:nvGraphicFramePr>
            <p:xfrm>
              <a:off x="1900131" y="3375566"/>
              <a:ext cx="5868670" cy="2669477"/>
            </p:xfrm>
            <a:graphic>
              <a:graphicData uri="http://schemas.openxmlformats.org/drawingml/2006/table">
                <a:tbl>
                  <a:tblPr rtl="1" firstRow="1" firstCol="1" bandRow="1">
                    <a:tableStyleId>{5C22544A-7EE6-4342-B048-85BDC9FD1C3A}</a:tableStyleId>
                  </a:tblPr>
                  <a:tblGrid>
                    <a:gridCol w="293433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3433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̇"/>
                                  <m:ctrlPr>
                                    <a:rPr lang="en-US" sz="13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3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1300">
                              <a:effectLst/>
                            </a:rPr>
                            <a:t>(t)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</a:rPr>
                            <a:t>C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sz="13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3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sz="13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300">
                                    <a:effectLst/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  <m:r>
                                  <a:rPr lang="en-US" sz="13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357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754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sSup>
                                      <m:sSupPr>
                                        <m:ctrlP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US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sSup>
                                      <m:sSupPr>
                                        <m:ctrlP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US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𝑐𝑜𝑠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30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86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3086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𝑠𝑖𝑛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30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86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100">
                            <a:effectLst/>
                          </a:endParaRPr>
                        </a:p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3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300">
                                    <a:effectLst/>
                                    <a:latin typeface="Cambria Math" panose="02040503050406030204" pitchFamily="18" charset="0"/>
                                  </a:rPr>
                                  <m:t>600</m:t>
                                </m:r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sz="13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3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sz="13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300">
                                    <a:effectLst/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  <m:r>
                                  <a:rPr lang="en-US" sz="13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71441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sSup>
                                      <m:sSupPr>
                                        <m:ctrlP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US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7</m:t>
                                        </m:r>
                                      </m:sup>
                                    </m:sSup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𝑐𝑜𝑠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30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85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3086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𝑠𝑖𝑛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30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85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100">
                            <a:effectLst/>
                          </a:endParaRPr>
                        </a:p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3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300">
                                    <a:effectLst/>
                                    <a:latin typeface="Cambria Math" panose="02040503050406030204" pitchFamily="18" charset="0"/>
                                  </a:rPr>
                                  <m:t>1200</m:t>
                                </m:r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sz="13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3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sz="13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300">
                                    <a:effectLst/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  <m:r>
                                  <a:rPr lang="en-US" sz="13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07146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312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sSup>
                                      <m:sSupPr>
                                        <m:ctrlP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US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p>
                                    </m:sSup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𝑐𝑜𝑠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30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84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30877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𝑠𝑖𝑛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30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84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100">
                            <a:effectLst/>
                          </a:endParaRPr>
                        </a:p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a-IR" sz="13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300">
                                    <a:effectLst/>
                                    <a:latin typeface="Cambria Math" panose="02040503050406030204" pitchFamily="18" charset="0"/>
                                  </a:rPr>
                                  <m:t>1800</m:t>
                                </m:r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9756766"/>
                  </p:ext>
                </p:extLst>
              </p:nvPr>
            </p:nvGraphicFramePr>
            <p:xfrm>
              <a:off x="1900131" y="3375566"/>
              <a:ext cx="5868670" cy="2669477"/>
            </p:xfrm>
            <a:graphic>
              <a:graphicData uri="http://schemas.openxmlformats.org/drawingml/2006/table">
                <a:tbl>
                  <a:tblPr rtl="1" firstRow="1" firstCol="1" bandRow="1">
                    <a:tableStyleId>{5C22544A-7EE6-4342-B048-85BDC9FD1C3A}</a:tableStyleId>
                  </a:tblPr>
                  <a:tblGrid>
                    <a:gridCol w="2934335"/>
                    <a:gridCol w="2934335"/>
                  </a:tblGrid>
                  <a:tr h="2025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207" t="-21212" r="-100830" b="-137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</a:rPr>
                            <a:t>C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8225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207" t="-29412" r="-100830" b="-2330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00207" t="-29412" r="-830" b="-233088"/>
                          </a:stretch>
                        </a:blipFill>
                      </a:tcPr>
                    </a:tc>
                  </a:tr>
                  <a:tr h="8217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207" t="-130370" r="-100830" b="-13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00207" t="-130370" r="-830" b="-134815"/>
                          </a:stretch>
                        </a:blipFill>
                      </a:tcPr>
                    </a:tc>
                  </a:tr>
                  <a:tr h="8225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207" t="-230370" r="-100830" b="-3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00207" t="-230370" r="-830" b="-3481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346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24248" y="373487"/>
                <a:ext cx="7862553" cy="6130343"/>
              </a:xfrm>
            </p:spPr>
            <p:txBody>
              <a:bodyPr>
                <a:normAutofit fontScale="85000" lnSpcReduction="10000"/>
              </a:bodyPr>
              <a:lstStyle/>
              <a:p>
                <a:pPr algn="ctr" rtl="1"/>
                <a:r>
                  <a:rPr lang="fa-IR" sz="3200" dirty="0">
                    <a:solidFill>
                      <a:schemeClr val="accent1"/>
                    </a:solidFill>
                    <a:cs typeface="B Nazanin" panose="00000400000000000000" pitchFamily="2" charset="-78"/>
                  </a:rPr>
                  <a:t>فاز سوم: مدل یک چهارم خودرو</a:t>
                </a:r>
              </a:p>
              <a:p>
                <a:pPr rtl="1"/>
                <a:r>
                  <a:rPr lang="fa-IR" sz="2400" b="1" dirty="0">
                    <a:solidFill>
                      <a:schemeClr val="tx2"/>
                    </a:solidFill>
                    <a:cs typeface="B Nazanin" panose="00000400000000000000" pitchFamily="2" charset="-78"/>
                  </a:rPr>
                  <a:t>الف)معادلات حاکم بر سیستم: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̈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  <m:e>
                            <m:r>
                              <a:rPr lang="fa-IR" b="0" i="1" smtClean="0">
                                <a:latin typeface="Cambria Math"/>
                              </a:rPr>
                              <m:t> 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                             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̇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  <m:e>
                            <m:r>
                              <a:rPr lang="fa-IR" b="0" i="1" smtClean="0">
                                <a:latin typeface="Cambria Math"/>
                              </a:rPr>
                              <m:t> 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                         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̈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acc>
                              <m:accPr>
                                <m:chr m:val="̈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</m:acc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  <m:e>
                            <m:r>
                              <a:rPr lang="fa-IR" b="0" i="1" smtClean="0">
                                <a:latin typeface="Cambria Math"/>
                              </a:rPr>
                              <m:t> </m:t>
                            </m:r>
                          </m:e>
                          <m:e>
                            <m:acc>
                              <m:accPr>
                                <m:chr m:val="̈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   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         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         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rtl="1"/>
                <a:endParaRPr lang="fa-IR" sz="2400" dirty="0">
                  <a:solidFill>
                    <a:schemeClr val="tx2"/>
                  </a:solidFill>
                  <a:cs typeface="B Nazanin" panose="00000400000000000000" pitchFamily="2" charset="-78"/>
                </a:endParaRPr>
              </a:p>
              <a:p>
                <a:pPr rtl="1"/>
                <a:r>
                  <a:rPr lang="fa-IR" sz="2400" b="1" dirty="0">
                    <a:solidFill>
                      <a:schemeClr val="tx2"/>
                    </a:solidFill>
                    <a:cs typeface="B Nazanin" panose="00000400000000000000" pitchFamily="2" charset="-78"/>
                  </a:rPr>
                  <a:t>ب) فرکانس طبیعی و شکل مود های سیستم:</a:t>
                </a:r>
              </a:p>
              <a:p>
                <a:pPr algn="ct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p>
                          <m:d>
                            <m:d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10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d>
                            <m:d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d>
                        <m:dPr>
                          <m:begChr m:val="{"/>
                          <m:endChr m:val="}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056</m:t>
                              </m:r>
                            </m:den>
                          </m:f>
                        </m:e>
                      </m:d>
                      <m:func>
                        <m:func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1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31</m:t>
                              </m:r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100" dirty="0"/>
              </a:p>
              <a:p>
                <a:pPr algn="ct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p>
                          <m:d>
                            <m:d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10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d>
                            <m:d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d>
                        <m:dPr>
                          <m:begChr m:val="{"/>
                          <m:endChr m:val="}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285</m:t>
                              </m:r>
                            </m:den>
                          </m:f>
                        </m:e>
                      </m:d>
                      <m:func>
                        <m:func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1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56</m:t>
                              </m:r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09</m:t>
                              </m:r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100" dirty="0"/>
              </a:p>
              <a:p>
                <a:pPr algn="ct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p>
                          <m:d>
                            <m:d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1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p>
                          <m:d>
                            <m:d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10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d>
                            <m:d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d>
                        <m:dPr>
                          <m:begChr m:val="{"/>
                          <m:endChr m:val="}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056</m:t>
                              </m:r>
                            </m:den>
                          </m:f>
                        </m:e>
                      </m:d>
                      <m:func>
                        <m:func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1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31</m:t>
                              </m:r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1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d>
                            <m:d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d>
                        <m:dPr>
                          <m:begChr m:val="{"/>
                          <m:endChr m:val="}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285</m:t>
                              </m:r>
                            </m:den>
                          </m:f>
                        </m:e>
                      </m:d>
                      <m:func>
                        <m:func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1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56</m:t>
                              </m:r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09</m:t>
                              </m:r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 rtl="1"/>
                <a:endParaRPr lang="en-US" sz="2400" b="1" dirty="0">
                  <a:solidFill>
                    <a:schemeClr val="tx2"/>
                  </a:solidFill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24248" y="373487"/>
                <a:ext cx="7862553" cy="6130343"/>
              </a:xfrm>
              <a:blipFill rotWithShape="1">
                <a:blip r:embed="rId2"/>
                <a:stretch>
                  <a:fillRect t="-1392" r="-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713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667" y="399245"/>
            <a:ext cx="6517482" cy="706193"/>
          </a:xfrm>
        </p:spPr>
        <p:txBody>
          <a:bodyPr>
            <a:normAutofit/>
          </a:bodyPr>
          <a:lstStyle/>
          <a:p>
            <a:pPr rtl="1"/>
            <a:r>
              <a:rPr lang="fa-IR" sz="2800" b="1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فاز1: مروری بر ادبیات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2734" y="1390918"/>
            <a:ext cx="8093984" cy="4829577"/>
          </a:xfrm>
        </p:spPr>
        <p:txBody>
          <a:bodyPr/>
          <a:lstStyle/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مقدمه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اجزای سیستم تعلیق         تایرها، فنرها، دمپرها(کمک فنر)، میله های رابط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هدف        راحتی و آسایش سرنشینان خودرو و ارایه کیفیتی مطلوب از رانندگی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مقوله های مورد بحث        کیفیت سواری دادن،  قابلیت هدایت و کنترل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انواع سیستم های تعلیق        فعال، نیمه فعال، غیر فعال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راحتی سفر</a:t>
            </a:r>
          </a:p>
          <a:p>
            <a:pPr marL="342900" indent="-342900" rtl="1">
              <a:buFont typeface="Arial" panose="020B0604020202020204" pitchFamily="34" charset="0"/>
              <a:buChar char="•"/>
            </a:pP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روش های ارزیابی </a:t>
            </a:r>
            <a:r>
              <a:rPr lang="fa-IR" sz="2400" dirty="0">
                <a:cs typeface="B Nazanin" panose="00000400000000000000" pitchFamily="2" charset="-78"/>
              </a:rPr>
              <a:t>راحتی سفر       </a:t>
            </a:r>
          </a:p>
          <a:p>
            <a:pPr rtl="1"/>
            <a:r>
              <a:rPr lang="fa-IR" sz="2400" dirty="0">
                <a:cs typeface="B Nazanin" panose="00000400000000000000" pitchFamily="2" charset="-78"/>
              </a:rPr>
              <a:t>	* بررسی پاسخ ارتعاشی خودرو به تحریک های اتفاقی جاده </a:t>
            </a:r>
          </a:p>
          <a:p>
            <a:pPr rtl="1"/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	</a:t>
            </a:r>
            <a:r>
              <a:rPr lang="fa-IR" sz="2400" dirty="0">
                <a:cs typeface="B Nazanin" panose="00000400000000000000" pitchFamily="2" charset="-78"/>
              </a:rPr>
              <a:t>* استفاده از پروفیل های معین </a:t>
            </a:r>
            <a:endParaRPr lang="fa-IR" sz="24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/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001553" y="2150772"/>
            <a:ext cx="3992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7425441" y="2663781"/>
            <a:ext cx="3992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001552" y="3189668"/>
            <a:ext cx="3992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801929" y="3683357"/>
            <a:ext cx="3992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08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27279" y="399245"/>
                <a:ext cx="7759521" cy="6053070"/>
              </a:xfrm>
            </p:spPr>
            <p:txBody>
              <a:bodyPr>
                <a:normAutofit/>
              </a:bodyPr>
              <a:lstStyle/>
              <a:p>
                <a:pPr marL="0" indent="0" algn="r" rtl="1">
                  <a:buNone/>
                </a:pPr>
                <a:r>
                  <a:rPr lang="fa-IR" dirty="0">
                    <a:cs typeface="B Nazanin" panose="00000400000000000000" pitchFamily="2" charset="-78"/>
                  </a:rPr>
                  <a:t>شرایط اولیه:</a:t>
                </a:r>
              </a:p>
              <a:p>
                <a:pPr marL="0" indent="0" algn="r" rtl="1">
                  <a:buNone/>
                </a:pP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1800" i="1" dirty="0"/>
                  <a:t>                                                                   </a:t>
                </a:r>
                <a:r>
                  <a:rPr lang="fa-IR" sz="1800" dirty="0"/>
                  <a:t>              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endParaRPr lang="fa-IR" dirty="0">
                  <a:cs typeface="B Nazanin" panose="00000400000000000000" pitchFamily="2" charset="-78"/>
                </a:endParaRPr>
              </a:p>
              <a:p>
                <a:pPr marL="0" indent="0" algn="r" rtl="1">
                  <a:buNone/>
                </a:pPr>
                <a:r>
                  <a:rPr lang="fa-IR" dirty="0">
                    <a:cs typeface="B Nazanin" panose="00000400000000000000" pitchFamily="2" charset="-78"/>
                  </a:rPr>
                  <a:t>پاسخ کلی:</a:t>
                </a:r>
              </a:p>
              <a:p>
                <a:pPr mar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006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056</m:t>
                              </m:r>
                            </m:den>
                          </m:f>
                        </m:e>
                      </m:d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31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006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285</m:t>
                              </m:r>
                            </m:den>
                          </m:f>
                        </m:e>
                      </m:d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56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09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a-IR" sz="2000" dirty="0"/>
              </a:p>
              <a:p>
                <a:pPr marL="0" indent="0" algn="r" rtl="1">
                  <a:buNone/>
                </a:pPr>
                <a:endParaRPr lang="fa-IR" sz="2000" dirty="0"/>
              </a:p>
              <a:p>
                <a:pPr marL="0" indent="0" algn="r" rtl="1">
                  <a:buNone/>
                </a:pPr>
                <a:r>
                  <a:rPr lang="fa-IR" sz="2200" b="1" dirty="0">
                    <a:cs typeface="B Nazanin" panose="00000400000000000000" pitchFamily="2" charset="-78"/>
                  </a:rPr>
                  <a:t>ج)جابجایی جسم و تغییر طول فنرها با تحریک پایه سینوسی و نیم سینوسی:</a:t>
                </a:r>
              </a:p>
              <a:p>
                <a:pPr marL="0" indent="0" algn="r" rtl="1">
                  <a:buNone/>
                </a:pPr>
                <a:r>
                  <a:rPr lang="fa-IR" sz="2200" dirty="0">
                    <a:cs typeface="B Nazanin" panose="00000400000000000000" pitchFamily="2" charset="-78"/>
                  </a:rPr>
                  <a:t>پروفیل سینوسی:</a:t>
                </a:r>
              </a:p>
              <a:p>
                <a:pPr marL="0" indent="0" algn="ctr" rtl="1">
                  <a:buNone/>
                </a:pPr>
                <a:r>
                  <a:rPr lang="en-US" sz="2000" dirty="0"/>
                  <a:t>𝑆𝑝𝑟𝑢𝑛𝑔 𝑚𝑎𝑠𝑠 𝑎𝑐𝑐𝑒𝑙𝑒𝑟𝑎𝑡𝑖𝑜𝑛  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̈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742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29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06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marL="0" indent="0" algn="ctr" rtl="1">
                  <a:buNone/>
                </a:pPr>
                <a:r>
                  <a:rPr lang="en-US" sz="2000" dirty="0"/>
                  <a:t>𝑆𝑢𝑠𝑝𝑒𝑛𝑡𝑖𝑜𝑛 𝑑𝑒𝑓𝑙𝑒𝑐𝑡𝑖𝑜𝑛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0016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29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06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0" indent="0" algn="ctr" rtl="1">
                  <a:buNone/>
                </a:pPr>
                <a:r>
                  <a:rPr lang="en-US" sz="2000" dirty="0"/>
                  <a:t>𝑇𝑖𝑟𝑒 𝑑𝑒𝑓𝑙𝑒𝑐𝑡𝑖𝑜𝑛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2584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29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06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en-US" sz="2000" dirty="0"/>
              </a:p>
              <a:p>
                <a:pPr marL="0" indent="0" algn="r" rtl="1">
                  <a:buNone/>
                </a:pPr>
                <a:endParaRPr lang="en-US" sz="2200" dirty="0">
                  <a:cs typeface="B Nazanin" panose="00000400000000000000" pitchFamily="2" charset="-78"/>
                </a:endParaRPr>
              </a:p>
              <a:p>
                <a:pPr marL="0" indent="0" algn="r" rtl="1">
                  <a:buNone/>
                </a:pPr>
                <a:endParaRPr lang="en-US" dirty="0"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7279" y="399245"/>
                <a:ext cx="7759521" cy="6053070"/>
              </a:xfrm>
              <a:blipFill rotWithShape="0">
                <a:blip r:embed="rId4"/>
                <a:stretch>
                  <a:fillRect t="-1611" r="-1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425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82133" y="296214"/>
                <a:ext cx="7704667" cy="3361386"/>
              </a:xfrm>
            </p:spPr>
            <p:txBody>
              <a:bodyPr>
                <a:normAutofit/>
              </a:bodyPr>
              <a:lstStyle/>
              <a:p>
                <a:pPr marL="0" indent="0" algn="r" rtl="1">
                  <a:buNone/>
                </a:pPr>
                <a:r>
                  <a:rPr lang="fa-IR" dirty="0">
                    <a:cs typeface="B Nazanin" panose="00000400000000000000" pitchFamily="2" charset="-78"/>
                  </a:rPr>
                  <a:t>پروفیل نیم سینوسی:</a:t>
                </a:r>
                <a:r>
                  <a:rPr lang="fa-IR" dirty="0"/>
                  <a:t> </a:t>
                </a: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𝑆𝑝𝑟𝑢𝑛𝑔 𝑚𝑎𝑠𝑠 𝑎𝑐𝑐𝑒𝑙𝑒𝑟𝑎𝑡𝑖𝑜𝑛  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̈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72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58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 algn="ctr">
                  <a:buNone/>
                </a:pPr>
                <a:r>
                  <a:rPr lang="en-US" dirty="0"/>
                  <a:t>𝑆𝑢𝑠𝑝𝑒𝑛𝑡𝑖𝑜𝑛 𝑑𝑒𝑓𝑙𝑒𝑐𝑡𝑖𝑜𝑛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0015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58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𝑇𝑖𝑟𝑒 𝑑𝑒𝑓𝑙𝑒𝑐𝑡𝑖𝑜𝑛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0001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0082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58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fa-IR" dirty="0">
                  <a:cs typeface="B Nazanin" panose="00000400000000000000" pitchFamily="2" charset="-78"/>
                </a:endParaRPr>
              </a:p>
              <a:p>
                <a:pPr marL="0" indent="0" algn="ctr">
                  <a:buNone/>
                </a:pPr>
                <a:endParaRPr lang="fa-IR" sz="2200" dirty="0">
                  <a:cs typeface="B Nazanin" panose="00000400000000000000" pitchFamily="2" charset="-78"/>
                </a:endParaRPr>
              </a:p>
              <a:p>
                <a:pPr marL="0" indent="0" algn="r" rtl="1">
                  <a:buNone/>
                </a:pPr>
                <a:r>
                  <a:rPr lang="fa-IR" sz="2200" b="1" dirty="0">
                    <a:cs typeface="B Nazanin" panose="00000400000000000000" pitchFamily="2" charset="-78"/>
                  </a:rPr>
                  <a:t>د)منحنی های فرکانسی:</a:t>
                </a:r>
              </a:p>
              <a:p>
                <a:pPr marL="0" indent="0" algn="r" rtl="1">
                  <a:buNone/>
                </a:pPr>
                <a:endParaRPr lang="fa-IR" sz="2200" b="1" dirty="0"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2133" y="296214"/>
                <a:ext cx="7704667" cy="3361386"/>
              </a:xfrm>
              <a:blipFill rotWithShape="0">
                <a:blip r:embed="rId3"/>
                <a:stretch>
                  <a:fillRect t="-4174" r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674254" y="297502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1" name="Picture 54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54" y="3432220"/>
            <a:ext cx="59436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674254" y="573727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627290" y="5847008"/>
            <a:ext cx="3966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i="1" dirty="0">
                <a:cs typeface="B Nazanin" panose="00000400000000000000" pitchFamily="2" charset="-78"/>
              </a:rPr>
              <a:t>منحنی فرکانسی بر حسب شتاب جرم فنربندی شده</a:t>
            </a:r>
            <a:endParaRPr lang="en-US" i="1" dirty="0">
              <a:cs typeface="B Nazanin" panose="00000400000000000000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897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:\vibration\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515" y="231819"/>
            <a:ext cx="5086615" cy="182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:\vibration\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52" y="2537138"/>
            <a:ext cx="4955146" cy="184167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995399" y="2060620"/>
            <a:ext cx="4056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i="1" dirty="0">
                <a:cs typeface="B Nazanin" panose="00000400000000000000" pitchFamily="2" charset="-78"/>
              </a:rPr>
              <a:t>منحنی فرکانسی بر حسب جابجایی سیستم تعلیق</a:t>
            </a:r>
            <a:endParaRPr lang="en-US" i="1" dirty="0">
              <a:cs typeface="B Nazani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5952" y="4378816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i="1" dirty="0">
                <a:cs typeface="B Nazanin" panose="00000400000000000000" pitchFamily="2" charset="-78"/>
              </a:rPr>
              <a:t>منحنی فرکانسی بر حسب جابجایی تایر</a:t>
            </a:r>
            <a:endParaRPr lang="en-US" i="1" dirty="0"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94705" y="4855334"/>
                <a:ext cx="7289442" cy="1955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000" dirty="0">
                    <a:cs typeface="B Nazanin" panose="00000400000000000000" pitchFamily="2" charset="-78"/>
                  </a:rPr>
                  <a:t>فرکانس های طبیعی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68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𝑟𝑎𝑑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𝑠𝑒𝑐</m:t>
                        </m:r>
                      </m:den>
                    </m:f>
                  </m:oMath>
                </a14:m>
                <a:r>
                  <a:rPr lang="fa-IR" dirty="0"/>
                  <a:t> 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57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87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𝑟𝑎𝑑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𝑠𝑒𝑐</m:t>
                        </m:r>
                      </m:den>
                    </m:f>
                  </m:oMath>
                </a14:m>
                <a:r>
                  <a:rPr lang="fa-IR" dirty="0"/>
                  <a:t> </a:t>
                </a:r>
              </a:p>
              <a:p>
                <a:pPr algn="l"/>
                <a:endParaRPr lang="fa-IR" dirty="0">
                  <a:cs typeface="B Nazanin" panose="00000400000000000000" pitchFamily="2" charset="-78"/>
                </a:endParaRPr>
              </a:p>
              <a:p>
                <a:pPr algn="r" rtl="1"/>
                <a:r>
                  <a:rPr lang="fa-IR" sz="2000" dirty="0">
                    <a:cs typeface="B Nazanin" panose="00000400000000000000" pitchFamily="2" charset="-78"/>
                  </a:rPr>
                  <a:t>سرعت های متناظر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29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type m:val="skw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29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85</m:t>
                      </m:r>
                      <m:f>
                        <m:fPr>
                          <m:type m:val="skw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𝑘𝑚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   ,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55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28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type m:val="skw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199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04</m:t>
                      </m:r>
                      <m:f>
                        <m:fPr>
                          <m:type m:val="skw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𝑘𝑚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fa-IR" sz="2000" dirty="0">
                  <a:cs typeface="B Nazanin" panose="00000400000000000000" pitchFamily="2" charset="-78"/>
                </a:endParaRPr>
              </a:p>
              <a:p>
                <a:pPr algn="l"/>
                <a:endParaRPr lang="en-US" dirty="0"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705" y="4855334"/>
                <a:ext cx="7289442" cy="1955343"/>
              </a:xfrm>
              <a:prstGeom prst="rect">
                <a:avLst/>
              </a:prstGeom>
              <a:blipFill rotWithShape="0">
                <a:blip r:embed="rId5"/>
                <a:stretch>
                  <a:fillRect t="-6542" r="-9289" b="-33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273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82133" y="399245"/>
                <a:ext cx="7704667" cy="6156101"/>
              </a:xfrm>
            </p:spPr>
            <p:txBody>
              <a:bodyPr>
                <a:normAutofit/>
              </a:bodyPr>
              <a:lstStyle/>
              <a:p>
                <a:pPr marL="0" indent="0" algn="r" rtl="1">
                  <a:buNone/>
                </a:pPr>
                <a:r>
                  <a:rPr lang="fa-IR" sz="2200" b="1" dirty="0">
                    <a:cs typeface="B Nazanin" panose="00000400000000000000" pitchFamily="2" charset="-78"/>
                  </a:rPr>
                  <a:t>ه) اثر افزایش تعداد مسافر:</a:t>
                </a:r>
              </a:p>
              <a:p>
                <a:pPr algn="r" rtl="1">
                  <a:buFont typeface="Arial" panose="020B0604020202020204" pitchFamily="34" charset="0"/>
                  <a:buChar char="•"/>
                </a:pPr>
                <a:r>
                  <a:rPr lang="fa-IR" sz="2200" dirty="0">
                    <a:cs typeface="B Nazanin" panose="00000400000000000000" pitchFamily="2" charset="-78"/>
                  </a:rPr>
                  <a:t>یک مسافر به جرم 75 کیلوگرم:</a:t>
                </a:r>
              </a:p>
              <a:p>
                <a:pPr marL="0" indent="0" algn="ctr" rtl="1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,     </m:t>
                        </m:r>
                        <m:r>
                          <a:rPr lang="fa-IR" sz="2000">
                            <a:latin typeface="Cambria Math" panose="02040503050406030204" pitchFamily="18" charset="0"/>
                          </a:rPr>
                          <m:t>دوم</m:t>
                        </m:r>
                        <m:r>
                          <a:rPr lang="fa-IR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a-IR" sz="2000">
                            <a:latin typeface="Cambria Math" panose="02040503050406030204" pitchFamily="18" charset="0"/>
                          </a:rPr>
                          <m:t>مد</m:t>
                        </m:r>
                        <m:r>
                          <a:rPr lang="fa-IR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:   </m:t>
                        </m:r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bSup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54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30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080</m:t>
                            </m:r>
                          </m:den>
                        </m:f>
                      </m:e>
                    </m:d>
                  </m:oMath>
                </a14:m>
                <a:r>
                  <a:rPr lang="fa-IR" sz="2000" dirty="0"/>
                  <a:t>     مد اول</a:t>
                </a:r>
                <a:endParaRPr lang="en-US" sz="2000" dirty="0"/>
              </a:p>
              <a:p>
                <a:pPr marL="0" indent="0" algn="r" rtl="1">
                  <a:buNone/>
                </a:pPr>
                <a:endParaRPr lang="fa-IR" sz="2200" dirty="0">
                  <a:cs typeface="B Nazanin" panose="00000400000000000000" pitchFamily="2" charset="-78"/>
                </a:endParaRPr>
              </a:p>
              <a:p>
                <a:pPr algn="r" rtl="1">
                  <a:buFont typeface="Arial" panose="020B0604020202020204" pitchFamily="34" charset="0"/>
                  <a:buChar char="•"/>
                </a:pPr>
                <a:r>
                  <a:rPr lang="fa-IR" sz="2200" dirty="0">
                    <a:cs typeface="B Nazanin" panose="00000400000000000000" pitchFamily="2" charset="-78"/>
                  </a:rPr>
                  <a:t>دو مسافر هرکدام 75 کیلوگرم:</a:t>
                </a:r>
              </a:p>
              <a:p>
                <a:pPr marL="0" indent="0" algn="ctr" rtl="1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,        </m:t>
                        </m:r>
                        <m:r>
                          <a:rPr lang="fa-IR" sz="2000">
                            <a:latin typeface="Cambria Math" panose="02040503050406030204" pitchFamily="18" charset="0"/>
                          </a:rPr>
                          <m:t>دوم</m:t>
                        </m:r>
                        <m:r>
                          <a:rPr lang="fa-IR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a-IR" sz="2000">
                            <a:latin typeface="Cambria Math" panose="02040503050406030204" pitchFamily="18" charset="0"/>
                          </a:rPr>
                          <m:t>مد</m:t>
                        </m:r>
                        <m:r>
                          <a:rPr lang="fa-IR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:   </m:t>
                        </m:r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bSup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68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83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080</m:t>
                            </m:r>
                          </m:den>
                        </m:f>
                      </m:e>
                    </m:d>
                  </m:oMath>
                </a14:m>
                <a:r>
                  <a:rPr lang="fa-IR" sz="2000" dirty="0"/>
                  <a:t> : مد اول </a:t>
                </a:r>
              </a:p>
              <a:p>
                <a:pPr marL="0" indent="0" algn="ctr" rtl="1">
                  <a:buNone/>
                </a:pPr>
                <a:endParaRPr lang="fa-IR" sz="2000" dirty="0">
                  <a:cs typeface="B Nazanin" panose="00000400000000000000" pitchFamily="2" charset="-78"/>
                </a:endParaRPr>
              </a:p>
              <a:p>
                <a:pPr algn="r" rtl="1">
                  <a:buFont typeface="Arial" panose="020B0604020202020204" pitchFamily="34" charset="0"/>
                  <a:buChar char="•"/>
                </a:pPr>
                <a:r>
                  <a:rPr lang="fa-IR" sz="2200" dirty="0">
                    <a:cs typeface="B Nazanin" panose="00000400000000000000" pitchFamily="2" charset="-78"/>
                  </a:rPr>
                  <a:t>سه مسافر هرکدام 75 کیلوگرم:</a:t>
                </a:r>
              </a:p>
              <a:p>
                <a:pPr marL="0" indent="0" algn="ctr" rtl="1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a-IR" sz="2000">
                            <a:latin typeface="Cambria Math" panose="02040503050406030204" pitchFamily="18" charset="0"/>
                          </a:rPr>
                          <m:t>دوم</m:t>
                        </m:r>
                        <m:r>
                          <a:rPr lang="fa-IR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a-IR" sz="2000">
                            <a:latin typeface="Cambria Math" panose="02040503050406030204" pitchFamily="18" charset="0"/>
                          </a:rPr>
                          <m:t>مد</m:t>
                        </m:r>
                        <m:r>
                          <a:rPr lang="fa-IR" sz="2000">
                            <a:latin typeface="Cambria Math" panose="02040503050406030204" pitchFamily="18" charset="0"/>
                          </a:rPr>
                          <m:t>:</m:t>
                        </m:r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bSup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83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36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080</m:t>
                            </m:r>
                          </m:den>
                        </m:f>
                      </m:e>
                    </m:d>
                  </m:oMath>
                </a14:m>
                <a:r>
                  <a:rPr lang="fa-IR" sz="2000" dirty="0"/>
                  <a:t>     مد اول     </a:t>
                </a:r>
                <a:endParaRPr lang="en-US" sz="2000" dirty="0"/>
              </a:p>
              <a:p>
                <a:pPr marL="0" indent="0" algn="ctr" rtl="1">
                  <a:buNone/>
                </a:pPr>
                <a:endParaRPr lang="fa-IR" sz="2200" dirty="0"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2133" y="399245"/>
                <a:ext cx="7704667" cy="6156101"/>
              </a:xfrm>
              <a:blipFill rotWithShape="0">
                <a:blip r:embed="rId2"/>
                <a:stretch>
                  <a:fillRect r="-1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666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53037" y="309093"/>
                <a:ext cx="7733763" cy="6233375"/>
              </a:xfrm>
            </p:spPr>
            <p:txBody>
              <a:bodyPr>
                <a:normAutofit/>
              </a:bodyPr>
              <a:lstStyle/>
              <a:p>
                <a:pPr marL="0" indent="0" algn="r" rtl="1">
                  <a:buNone/>
                </a:pPr>
                <a:r>
                  <a:rPr lang="fa-IR" sz="2200" b="1" dirty="0">
                    <a:cs typeface="B Nazanin" panose="00000400000000000000" pitchFamily="2" charset="-78"/>
                  </a:rPr>
                  <a:t>و) اثر متغیرهای طراحی سیستم:</a:t>
                </a:r>
              </a:p>
              <a:p>
                <a:pPr marL="0" indent="0" algn="r" rtl="1">
                  <a:buNone/>
                </a:pPr>
                <a:r>
                  <a:rPr lang="fa-IR" sz="2200" dirty="0">
                    <a:cs typeface="B Nazanin" panose="00000400000000000000" pitchFamily="2" charset="-78"/>
                  </a:rPr>
                  <a:t>مقادیر در حالت اولیه:	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11500</m:t>
                    </m:r>
                    <m:f>
                      <m:fPr>
                        <m:type m:val="skw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fa-IR" sz="2000">
                        <a:latin typeface="Cambria Math" panose="02040503050406030204" pitchFamily="18" charset="0"/>
                      </a:rPr>
                      <m:t>و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1250</m:t>
                    </m:r>
                    <m:f>
                      <m:fPr>
                        <m:type m:val="skw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US" sz="2000" dirty="0"/>
              </a:p>
              <a:p>
                <a:pPr marL="0" indent="0" algn="r" rtl="1">
                  <a:buNone/>
                </a:pPr>
                <a:endParaRPr lang="fa-IR" sz="2200" dirty="0">
                  <a:cs typeface="B Nazanin" panose="00000400000000000000" pitchFamily="2" charset="-78"/>
                </a:endParaRPr>
              </a:p>
              <a:p>
                <a:pPr marL="0" indent="0" algn="r" rtl="1">
                  <a:buNone/>
                </a:pPr>
                <a:endParaRPr lang="fa-IR" sz="2200" dirty="0">
                  <a:cs typeface="B Nazanin" panose="00000400000000000000" pitchFamily="2" charset="-78"/>
                </a:endParaRPr>
              </a:p>
              <a:p>
                <a:pPr marL="0" indent="0" algn="r" rtl="1">
                  <a:buNone/>
                </a:pPr>
                <a:endParaRPr lang="fa-IR" sz="2200" dirty="0">
                  <a:cs typeface="B Nazanin" panose="00000400000000000000" pitchFamily="2" charset="-78"/>
                </a:endParaRPr>
              </a:p>
              <a:p>
                <a:pPr marL="0" indent="0" algn="r" rtl="1">
                  <a:buNone/>
                </a:pPr>
                <a:r>
                  <a:rPr lang="fa-IR" sz="2200" dirty="0">
                    <a:cs typeface="B Nazanin" panose="00000400000000000000" pitchFamily="2" charset="-78"/>
                  </a:rPr>
                  <a:t>2 برابر کردن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200" b="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fa-IR" sz="2200" dirty="0">
                    <a:cs typeface="B Nazanin" panose="00000400000000000000" pitchFamily="2" charset="-78"/>
                  </a:rPr>
                  <a:t> :</a:t>
                </a:r>
                <a:r>
                  <a:rPr lang="en-US" sz="2200" dirty="0">
                    <a:cs typeface="B Nazanin" panose="00000400000000000000" pitchFamily="2" charset="-78"/>
                  </a:rPr>
                  <a:t>			        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11500</m:t>
                    </m:r>
                    <m:f>
                      <m:fPr>
                        <m:type m:val="skw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fa-IR" sz="2000">
                        <a:latin typeface="Cambria Math" panose="02040503050406030204" pitchFamily="18" charset="0"/>
                      </a:rPr>
                      <m:t>و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1250</m:t>
                    </m:r>
                    <m:f>
                      <m:fPr>
                        <m:type m:val="skw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US" sz="2000" dirty="0"/>
              </a:p>
              <a:p>
                <a:pPr marL="0" indent="0" algn="r" rtl="1">
                  <a:buNone/>
                </a:pPr>
                <a:endParaRPr lang="en-US" sz="2200" dirty="0">
                  <a:cs typeface="B Nazanin" panose="00000400000000000000" pitchFamily="2" charset="-78"/>
                </a:endParaRPr>
              </a:p>
              <a:p>
                <a:pPr marL="0" indent="0" algn="r" rtl="1">
                  <a:buNone/>
                </a:pPr>
                <a:endParaRPr lang="en-US" sz="2200" dirty="0">
                  <a:cs typeface="B Nazanin" panose="00000400000000000000" pitchFamily="2" charset="-78"/>
                </a:endParaRPr>
              </a:p>
              <a:p>
                <a:pPr marL="0" indent="0" algn="r" rtl="1">
                  <a:buNone/>
                </a:pPr>
                <a:endParaRPr lang="en-US" sz="2200" dirty="0">
                  <a:cs typeface="B Nazanin" panose="00000400000000000000" pitchFamily="2" charset="-78"/>
                </a:endParaRPr>
              </a:p>
              <a:p>
                <a:pPr marL="0" indent="0" algn="r" rtl="1">
                  <a:buNone/>
                </a:pPr>
                <a:r>
                  <a:rPr lang="fa-IR" sz="2200" dirty="0">
                    <a:cs typeface="B Nazanin" panose="00000400000000000000" pitchFamily="2" charset="-78"/>
                  </a:rPr>
                  <a:t>2 برابر کردن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fa-IR" sz="2200" dirty="0">
                    <a:cs typeface="B Nazanin" panose="00000400000000000000" pitchFamily="2" charset="-78"/>
                  </a:rPr>
                  <a:t>:</a:t>
                </a:r>
                <a:r>
                  <a:rPr lang="en-US" sz="2200" dirty="0">
                    <a:cs typeface="B Nazanin" panose="00000400000000000000" pitchFamily="2" charset="-78"/>
                  </a:rPr>
                  <a:t>	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11500</m:t>
                    </m:r>
                    <m:f>
                      <m:fPr>
                        <m:type m:val="skw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fa-IR" sz="2000">
                        <a:latin typeface="Cambria Math" panose="02040503050406030204" pitchFamily="18" charset="0"/>
                      </a:rPr>
                      <m:t>و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1250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2500</m:t>
                    </m:r>
                    <m:f>
                      <m:fPr>
                        <m:type m:val="skw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US" sz="2000" dirty="0"/>
              </a:p>
              <a:p>
                <a:pPr marL="0" indent="0" algn="r" rtl="1">
                  <a:buNone/>
                </a:pPr>
                <a:endParaRPr lang="en-US" sz="2000" dirty="0"/>
              </a:p>
              <a:p>
                <a:pPr marL="0" indent="0" algn="r" rtl="1">
                  <a:buNone/>
                </a:pPr>
                <a:endParaRPr lang="en-US" sz="2000" dirty="0"/>
              </a:p>
              <a:p>
                <a:pPr marL="0" indent="0" algn="r" rtl="1">
                  <a:buNone/>
                </a:pPr>
                <a:endParaRPr lang="en-US" sz="2200" dirty="0"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3037" y="309093"/>
                <a:ext cx="7733763" cy="6233375"/>
              </a:xfrm>
              <a:blipFill rotWithShape="0">
                <a:blip r:embed="rId2"/>
                <a:stretch>
                  <a:fillRect r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/>
            </p:nvGraphicFramePr>
            <p:xfrm>
              <a:off x="1851293" y="5397214"/>
              <a:ext cx="5937250" cy="782003"/>
            </p:xfrm>
            <a:graphic>
              <a:graphicData uri="http://schemas.openxmlformats.org/drawingml/2006/table">
                <a:tbl>
                  <a:tblPr rtl="1" firstRow="1" firstCol="1" bandRow="1">
                    <a:tableStyleId>{5C22544A-7EE6-4342-B048-85BDC9FD1C3A}</a:tableStyleId>
                  </a:tblPr>
                  <a:tblGrid>
                    <a:gridCol w="98933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8933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8933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8933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8996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98996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400">
                              <a:effectLst/>
                            </a:rPr>
                            <a:t>مد دوم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400">
                              <a:effectLst/>
                            </a:rPr>
                            <a:t>مد اول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5372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-0.0167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-0.0136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57.07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7.19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58</m:t>
                                        </m:r>
                                        <m:r>
                                          <a:rPr lang="en-U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en-U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47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en-U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en-U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055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7827206"/>
                  </p:ext>
                </p:extLst>
              </p:nvPr>
            </p:nvGraphicFramePr>
            <p:xfrm>
              <a:off x="1851293" y="5397214"/>
              <a:ext cx="5937250" cy="782003"/>
            </p:xfrm>
            <a:graphic>
              <a:graphicData uri="http://schemas.openxmlformats.org/drawingml/2006/table">
                <a:tbl>
                  <a:tblPr rtl="1" firstRow="1" firstCol="1" bandRow="1">
                    <a:tableStyleId>{5C22544A-7EE6-4342-B048-85BDC9FD1C3A}</a:tableStyleId>
                  </a:tblPr>
                  <a:tblGrid>
                    <a:gridCol w="989330"/>
                    <a:gridCol w="989330"/>
                    <a:gridCol w="989330"/>
                    <a:gridCol w="989330"/>
                    <a:gridCol w="989965"/>
                    <a:gridCol w="989965"/>
                  </a:tblGrid>
                  <a:tr h="2282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617" t="-26316" r="-504321" b="-24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00000" t="-26316" r="-401227" b="-24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201235" t="-26316" r="-303704" b="-24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299387" t="-26316" r="-201840" b="-24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400">
                              <a:effectLst/>
                            </a:rPr>
                            <a:t>مد دوم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400">
                              <a:effectLst/>
                            </a:rPr>
                            <a:t>مد اول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55372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-0.0167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-0.0136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57.07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7.19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401852" t="-52747" r="-103086" b="-2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498773" t="-52747" r="-2454" b="-219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1851293" y="3425780"/>
              <a:ext cx="5937250" cy="782003"/>
            </p:xfrm>
            <a:graphic>
              <a:graphicData uri="http://schemas.openxmlformats.org/drawingml/2006/table">
                <a:tbl>
                  <a:tblPr rtl="1" firstRow="1" firstCol="1" bandRow="1">
                    <a:tableStyleId>{5C22544A-7EE6-4342-B048-85BDC9FD1C3A}</a:tableStyleId>
                  </a:tblPr>
                  <a:tblGrid>
                    <a:gridCol w="98933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8933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8933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8933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8996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98996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400">
                              <a:effectLst/>
                            </a:rPr>
                            <a:t>مد دوم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400">
                              <a:effectLst/>
                            </a:rPr>
                            <a:t>مد اول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5372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-0.0081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-0.0066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58.67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9.89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30</m:t>
                                        </m:r>
                                        <m:r>
                                          <a:rPr lang="en-U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en-U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43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en-U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en-U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106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1346363"/>
                  </p:ext>
                </p:extLst>
              </p:nvPr>
            </p:nvGraphicFramePr>
            <p:xfrm>
              <a:off x="1851293" y="3425780"/>
              <a:ext cx="5937250" cy="782003"/>
            </p:xfrm>
            <a:graphic>
              <a:graphicData uri="http://schemas.openxmlformats.org/drawingml/2006/table">
                <a:tbl>
                  <a:tblPr rtl="1" firstRow="1" firstCol="1" bandRow="1">
                    <a:tableStyleId>{5C22544A-7EE6-4342-B048-85BDC9FD1C3A}</a:tableStyleId>
                  </a:tblPr>
                  <a:tblGrid>
                    <a:gridCol w="989330"/>
                    <a:gridCol w="989330"/>
                    <a:gridCol w="989330"/>
                    <a:gridCol w="989330"/>
                    <a:gridCol w="989965"/>
                    <a:gridCol w="989965"/>
                  </a:tblGrid>
                  <a:tr h="2282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4"/>
                          <a:stretch>
                            <a:fillRect l="-617" t="-23684" r="-504321" b="-24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4"/>
                          <a:stretch>
                            <a:fillRect l="-100000" t="-23684" r="-401227" b="-24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4"/>
                          <a:stretch>
                            <a:fillRect l="-201235" t="-23684" r="-303704" b="-24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4"/>
                          <a:stretch>
                            <a:fillRect l="-299387" t="-23684" r="-201840" b="-24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400">
                              <a:effectLst/>
                            </a:rPr>
                            <a:t>مد دوم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400">
                              <a:effectLst/>
                            </a:rPr>
                            <a:t>مد اول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55372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-0.0081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-0.0066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58.67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9.89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4"/>
                          <a:stretch>
                            <a:fillRect l="-401852" t="-51087" r="-103086" b="-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4"/>
                          <a:stretch>
                            <a:fillRect l="-498773" t="-51087" r="-2454" b="-217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/>
            </p:nvGraphicFramePr>
            <p:xfrm>
              <a:off x="1851293" y="1508149"/>
              <a:ext cx="5937250" cy="782003"/>
            </p:xfrm>
            <a:graphic>
              <a:graphicData uri="http://schemas.openxmlformats.org/drawingml/2006/table">
                <a:tbl>
                  <a:tblPr rtl="1" firstRow="1" firstCol="1" bandRow="1">
                    <a:tableStyleId>{5C22544A-7EE6-4342-B048-85BDC9FD1C3A}</a:tableStyleId>
                  </a:tblPr>
                  <a:tblGrid>
                    <a:gridCol w="98933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8933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8933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8933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8996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98996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400">
                              <a:effectLst/>
                            </a:rPr>
                            <a:t>مد دوم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400">
                              <a:effectLst/>
                            </a:rPr>
                            <a:t>مد اول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5372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-0.0084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-0.0068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57.07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7.19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58</m:t>
                                        </m:r>
                                        <m:r>
                                          <a:rPr lang="en-U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en-U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47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en-U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en-U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055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11037509"/>
                  </p:ext>
                </p:extLst>
              </p:nvPr>
            </p:nvGraphicFramePr>
            <p:xfrm>
              <a:off x="1851293" y="1508149"/>
              <a:ext cx="5937250" cy="782003"/>
            </p:xfrm>
            <a:graphic>
              <a:graphicData uri="http://schemas.openxmlformats.org/drawingml/2006/table">
                <a:tbl>
                  <a:tblPr rtl="1" firstRow="1" firstCol="1" bandRow="1">
                    <a:tableStyleId>{5C22544A-7EE6-4342-B048-85BDC9FD1C3A}</a:tableStyleId>
                  </a:tblPr>
                  <a:tblGrid>
                    <a:gridCol w="989330"/>
                    <a:gridCol w="989330"/>
                    <a:gridCol w="989330"/>
                    <a:gridCol w="989330"/>
                    <a:gridCol w="989965"/>
                    <a:gridCol w="989965"/>
                  </a:tblGrid>
                  <a:tr h="2282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5"/>
                          <a:stretch>
                            <a:fillRect l="-617" t="-26316" r="-504321" b="-24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5"/>
                          <a:stretch>
                            <a:fillRect l="-100000" t="-26316" r="-401227" b="-24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5"/>
                          <a:stretch>
                            <a:fillRect l="-201235" t="-26316" r="-303704" b="-24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5"/>
                          <a:stretch>
                            <a:fillRect l="-299387" t="-26316" r="-201840" b="-24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400">
                              <a:effectLst/>
                            </a:rPr>
                            <a:t>مد دوم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ar-SA" sz="1400">
                              <a:effectLst/>
                            </a:rPr>
                            <a:t>مد اول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553720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-0.0084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-0.0068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57.07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7.19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5"/>
                          <a:stretch>
                            <a:fillRect l="-401852" t="-52747" r="-103086" b="-2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5"/>
                          <a:stretch>
                            <a:fillRect l="-498773" t="-52747" r="-2454" b="-219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005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365162" y="476518"/>
                <a:ext cx="7321640" cy="6130344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fa-IR" sz="3200" dirty="0">
                    <a:solidFill>
                      <a:schemeClr val="accent1"/>
                    </a:solidFill>
                    <a:cs typeface="B Nazanin" panose="00000400000000000000" pitchFamily="2" charset="-78"/>
                  </a:rPr>
                  <a:t>فاز چهارم: مدل چهاردرجه آزادی</a:t>
                </a:r>
              </a:p>
              <a:p>
                <a:pPr algn="ctr"/>
                <a:endParaRPr lang="fa-IR" sz="3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 Nazanin" panose="00000400000000000000" pitchFamily="2" charset="-78"/>
                </a:endParaRPr>
              </a:p>
              <a:p>
                <a:pPr rtl="1"/>
                <a:r>
                  <a:rPr lang="fa-IR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B Nazanin" panose="00000400000000000000" pitchFamily="2" charset="-78"/>
                  </a:rPr>
                  <a:t>معادلات حاکم بر سیستم با روش لاگرانژ</a:t>
                </a:r>
              </a:p>
              <a:p>
                <a:pPr algn="ctr" rtl="1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acc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  <a:p>
                <a:pPr algn="ctr" rtl="1">
                  <a:lnSpc>
                    <a:spcPct val="200000"/>
                  </a:lnSpc>
                </a:pPr>
                <a:r>
                  <a:rPr lang="en-US" sz="1600" dirty="0"/>
                  <a:t>2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acc>
                      <m:accPr>
                        <m:chr m:val="̇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1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acc>
                      <m:accPr>
                        <m:chr m:val="̇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600" dirty="0"/>
              </a:p>
              <a:p>
                <a:pPr algn="ctr" rtl="1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</a:rPr>
                        <m:t>m</m:t>
                      </m:r>
                      <m:acc>
                        <m:accPr>
                          <m:chr m:val="̈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1600" i="1">
                          <a:latin typeface="Cambria Math" panose="02040503050406030204" pitchFamily="18" charset="0"/>
                        </a:rPr>
                        <m:t>+(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) </m:t>
                      </m:r>
                      <m:acc>
                        <m:accPr>
                          <m:chr m:val="̇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acc>
                        <m:accPr>
                          <m:chr m:val="̇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acc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+(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600" dirty="0"/>
              </a:p>
              <a:p>
                <a:pPr algn="ctr" rtl="1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acc>
                        <m:accPr>
                          <m:chr m:val="̈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acc>
                        <m:accPr>
                          <m:chr m:val="̇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acc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acc>
                        <m:accPr>
                          <m:chr m:val="̇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acc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600" dirty="0"/>
              </a:p>
              <a:p>
                <a:pPr rtl="1"/>
                <a:endParaRPr lang="fa-IR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365162" y="476518"/>
                <a:ext cx="7321640" cy="6130344"/>
              </a:xfrm>
              <a:blipFill rotWithShape="0">
                <a:blip r:embed="rId2"/>
                <a:stretch>
                  <a:fillRect t="-1392" r="-1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0679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82133" y="734096"/>
                <a:ext cx="7704667" cy="5265720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𝐼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𝑦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             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             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     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𝑐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𝑎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𝑐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b>
                                                </m:sSub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𝑎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𝑐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𝑎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𝑐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b>
                                                </m:sSub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𝑎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</m:mr>
                                        <m:m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𝑐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  <m:sSup>
                                                  <m:sSup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sSub>
                                                      <m:sSubPr>
                                                        <m:ctrlPr>
                                                          <a:rPr lang="en-US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𝑎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1</m:t>
                                                        </m:r>
                                                      </m:sub>
                                                    </m:sSub>
                                                  </m:e>
                                                  <m:sup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p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𝑐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b>
                                                </m:sSub>
                                                <m:sSup>
                                                  <m:sSup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sSub>
                                                      <m:sSubPr>
                                                        <m:ctrlPr>
                                                          <a:rPr lang="en-US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𝑎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2</m:t>
                                                        </m:r>
                                                      </m:sub>
                                                    </m:sSub>
                                                  </m:e>
                                                  <m:sup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p>
                                              </m:e>
                                            </m:d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r">
                  <a:buNone/>
                </a:pPr>
                <a:r>
                  <a:rPr lang="en-US" dirty="0"/>
                  <a:t> </a:t>
                </a:r>
              </a:p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             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         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     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𝑘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𝑎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𝑘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b>
                                                </m:sSub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𝑎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𝑘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𝑎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𝑘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b>
                                                </m:sSub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𝑎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</m:mr>
                                        <m:m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𝑘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  <m:sSup>
                                                  <m:sSup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sSub>
                                                      <m:sSubPr>
                                                        <m:ctrlPr>
                                                          <a:rPr lang="en-US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𝑎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1</m:t>
                                                        </m:r>
                                                      </m:sub>
                                                    </m:sSub>
                                                  </m:e>
                                                  <m:sup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p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+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𝑘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b>
                                                </m:sSub>
                                                <m:sSup>
                                                  <m:sSup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sSub>
                                                      <m:sSubPr>
                                                        <m:ctrlPr>
                                                          <a:rPr lang="en-US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𝑎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2</m:t>
                                                        </m:r>
                                                      </m:sub>
                                                    </m:sSub>
                                                  </m:e>
                                                  <m:sup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p>
                                              </m:e>
                                            </m:d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r">
                  <a:buNone/>
                </a:pPr>
                <a:r>
                  <a:rPr lang="en-US" dirty="0"/>
                  <a:t> </a:t>
                </a:r>
              </a:p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2133" y="734096"/>
                <a:ext cx="7704667" cy="526572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4977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761" y="309093"/>
            <a:ext cx="8236039" cy="6375042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3200" dirty="0">
                <a:solidFill>
                  <a:schemeClr val="accent1"/>
                </a:solidFill>
                <a:cs typeface="B Nazanin" panose="00000400000000000000" pitchFamily="2" charset="-78"/>
              </a:rPr>
              <a:t>شبیه سازی و صحه گذاری با نرم افزار </a:t>
            </a:r>
            <a:r>
              <a:rPr lang="en-US" sz="3200" dirty="0">
                <a:solidFill>
                  <a:schemeClr val="accent1"/>
                </a:solidFill>
                <a:cs typeface="B Nazanin" panose="00000400000000000000" pitchFamily="2" charset="-78"/>
              </a:rPr>
              <a:t>Adams 2015</a:t>
            </a:r>
          </a:p>
          <a:p>
            <a:pPr marL="0" indent="0" algn="r" rtl="1">
              <a:buNone/>
            </a:pPr>
            <a:endParaRPr lang="en-US" sz="3200" dirty="0">
              <a:solidFill>
                <a:schemeClr val="accent1"/>
              </a:solidFill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b="1" dirty="0">
                <a:solidFill>
                  <a:schemeClr val="tx2"/>
                </a:solidFill>
                <a:cs typeface="B Nazanin" panose="00000400000000000000" pitchFamily="2" charset="-78"/>
              </a:rPr>
              <a:t>نمونه ای از مدل های طراحی شده در نرم افزار</a:t>
            </a:r>
          </a:p>
          <a:p>
            <a:pPr marL="0" indent="0" algn="r" rtl="1">
              <a:buNone/>
            </a:pPr>
            <a:r>
              <a:rPr lang="fa-IR" dirty="0">
                <a:solidFill>
                  <a:schemeClr val="tx2"/>
                </a:solidFill>
                <a:cs typeface="B Nazanin" panose="00000400000000000000" pitchFamily="2" charset="-78"/>
              </a:rPr>
              <a:t>مدل یک درجه آزادی:</a:t>
            </a:r>
          </a:p>
          <a:p>
            <a:pPr marL="0" indent="0" algn="r" rtl="1">
              <a:buNone/>
            </a:pPr>
            <a:endParaRPr lang="en-US" dirty="0">
              <a:solidFill>
                <a:schemeClr val="tx2"/>
              </a:solidFill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endParaRPr lang="fa-IR" sz="3200" dirty="0">
              <a:solidFill>
                <a:schemeClr val="accent1"/>
              </a:solidFill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endParaRPr lang="fa-IR" sz="3200" dirty="0">
              <a:solidFill>
                <a:schemeClr val="accent1"/>
              </a:solidFill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endParaRPr lang="en-US" sz="3200" dirty="0">
              <a:solidFill>
                <a:schemeClr val="accent1"/>
              </a:solidFill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endParaRPr lang="en-US" sz="3200" dirty="0">
              <a:solidFill>
                <a:schemeClr val="accent1"/>
              </a:solidFill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endParaRPr lang="en-US" sz="3200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62" y="2436388"/>
            <a:ext cx="3895725" cy="404812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0770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763" y="373487"/>
            <a:ext cx="7811037" cy="6310648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مدل دو درجه آزادی یا ربع خودرو</a:t>
            </a:r>
          </a:p>
          <a:p>
            <a:pPr marL="0" indent="0" algn="r" rtl="1">
              <a:buNone/>
            </a:pPr>
            <a:endParaRPr lang="fa-IR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45" y="174201"/>
            <a:ext cx="2780965" cy="30791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406" y="3024215"/>
            <a:ext cx="4647394" cy="31609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0456" y="4373855"/>
            <a:ext cx="3503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Nazanin" panose="00000400000000000000" pitchFamily="2" charset="-78"/>
              </a:rPr>
              <a:t>مدل نیم خودرو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4318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515155"/>
            <a:ext cx="7704667" cy="1545465"/>
          </a:xfrm>
        </p:spPr>
        <p:txBody>
          <a:bodyPr/>
          <a:lstStyle/>
          <a:p>
            <a:pPr marL="0" indent="0" algn="r" rtl="1">
              <a:buNone/>
            </a:pPr>
            <a:r>
              <a:rPr lang="fa-IR" b="1" dirty="0">
                <a:cs typeface="B Nazanin" panose="00000400000000000000" pitchFamily="2" charset="-78"/>
              </a:rPr>
              <a:t>نمونه ای از خروجی نرم افزار</a:t>
            </a:r>
          </a:p>
          <a:p>
            <a:pPr mar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برای حالت دو درجه آزادی، تحریک پایه نیم سینوسی و سرعت </a:t>
            </a:r>
            <a:r>
              <a:rPr lang="en-US" dirty="0">
                <a:cs typeface="B Nazanin" panose="00000400000000000000" pitchFamily="2" charset="-78"/>
              </a:rPr>
              <a:t>km/h</a:t>
            </a:r>
            <a:r>
              <a:rPr lang="fa-IR" dirty="0">
                <a:cs typeface="B Nazanin" panose="00000400000000000000" pitchFamily="2" charset="-78"/>
              </a:rPr>
              <a:t> 20</a:t>
            </a:r>
          </a:p>
          <a:p>
            <a:pPr marL="0" indent="0" algn="r" rtl="1">
              <a:buNone/>
            </a:pP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48" y="1609860"/>
            <a:ext cx="3490980" cy="24748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48" y="4236132"/>
            <a:ext cx="3490980" cy="24625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65749" y="2548211"/>
            <a:ext cx="4005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>
                <a:cs typeface="B Nazanin" panose="00000400000000000000" pitchFamily="2" charset="-78"/>
              </a:rPr>
              <a:t>منحنی جابجایی عمودی خودرو نسبت به زمان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50028" y="5267344"/>
            <a:ext cx="4436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>
                <a:cs typeface="B Nazanin" panose="00000400000000000000" pitchFamily="2" charset="-78"/>
              </a:rPr>
              <a:t>منحنی تغییرات شتاب عمودی خودرو نسبت به زمان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514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004" y="238260"/>
            <a:ext cx="7145795" cy="1204174"/>
          </a:xfrm>
        </p:spPr>
        <p:txBody>
          <a:bodyPr>
            <a:normAutofit/>
          </a:bodyPr>
          <a:lstStyle/>
          <a:p>
            <a:pPr algn="r" rtl="1"/>
            <a:r>
              <a:rPr lang="fa-IR" sz="2800" b="1" dirty="0">
                <a:cs typeface="B Nazanin" panose="00000400000000000000" pitchFamily="2" charset="-78"/>
              </a:rPr>
              <a:t>انواع مدل های ارایه شده برای تحلیل ارتعاشات خودرو</a:t>
            </a:r>
            <a:endParaRPr lang="en-US" sz="2800" b="1" dirty="0">
              <a:cs typeface="B Nazanin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36749" y="1205115"/>
            <a:ext cx="7650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1- مدل یک چهارم خودرو</a:t>
            </a:r>
          </a:p>
          <a:p>
            <a:pPr algn="r" rtl="1"/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2743199" y="2036112"/>
            <a:ext cx="4093130" cy="32639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80703" y="5652301"/>
            <a:ext cx="2962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>
                <a:cs typeface="B Nazanin" panose="00000400000000000000" pitchFamily="2" charset="-78"/>
              </a:rPr>
              <a:t>3شماتیک و واقعی مدل یک چهارم خودرو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349917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2144333"/>
            <a:ext cx="7704667" cy="1981200"/>
          </a:xfrm>
        </p:spPr>
        <p:txBody>
          <a:bodyPr/>
          <a:lstStyle/>
          <a:p>
            <a:r>
              <a:rPr lang="fa-IR" b="1" dirty="0">
                <a:solidFill>
                  <a:schemeClr val="accent5">
                    <a:lumMod val="75000"/>
                  </a:schemeClr>
                </a:solidFill>
                <a:cs typeface="B Nazanin" panose="00000400000000000000" pitchFamily="2" charset="-78"/>
              </a:rPr>
              <a:t>با سپاس از توجه شما</a:t>
            </a:r>
            <a:endParaRPr lang="en-US" b="1" dirty="0">
              <a:solidFill>
                <a:schemeClr val="accent5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944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004" y="238260"/>
            <a:ext cx="7145795" cy="1204174"/>
          </a:xfrm>
        </p:spPr>
        <p:txBody>
          <a:bodyPr>
            <a:normAutofit/>
          </a:bodyPr>
          <a:lstStyle/>
          <a:p>
            <a:pPr algn="r" rtl="1"/>
            <a:r>
              <a:rPr lang="fa-IR" sz="2800" b="1" dirty="0">
                <a:cs typeface="B Nazanin" panose="00000400000000000000" pitchFamily="2" charset="-78"/>
              </a:rPr>
              <a:t>انواع مدل های ارایه شده برای تحلیل ارتعاشات خودرو</a:t>
            </a:r>
            <a:endParaRPr lang="en-US" sz="2800" b="1" dirty="0">
              <a:cs typeface="B Nazanin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36749" y="1205115"/>
            <a:ext cx="7650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3- مدل 3 درجه آزادی</a:t>
            </a:r>
          </a:p>
          <a:p>
            <a:pPr algn="r" rtl="1"/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27146" y="6116070"/>
            <a:ext cx="3773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dirty="0">
                <a:cs typeface="B Nazanin" panose="00000400000000000000" pitchFamily="2" charset="-78"/>
              </a:rPr>
              <a:t>مدل 3 درجه آزادی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37724" t="40788" r="37846" b="41619"/>
          <a:stretch/>
        </p:blipFill>
        <p:spPr bwMode="auto">
          <a:xfrm>
            <a:off x="2375820" y="3570080"/>
            <a:ext cx="5476160" cy="23490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5307" y="1699408"/>
            <a:ext cx="808149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>
                <a:cs typeface="B Nazanin" panose="00000400000000000000" pitchFamily="2" charset="-78"/>
              </a:rPr>
              <a:t>* مجموعه شناسی، بدنه، موتور و متعلقات بدنه خودرو و به عنوان جرم فنر بندی شده</a:t>
            </a:r>
          </a:p>
          <a:p>
            <a:pPr algn="r" rtl="1">
              <a:lnSpc>
                <a:spcPct val="150000"/>
              </a:lnSpc>
            </a:pPr>
            <a:r>
              <a:rPr lang="fa-IR" sz="2400" dirty="0">
                <a:cs typeface="B Nazanin" panose="00000400000000000000" pitchFamily="2" charset="-78"/>
              </a:rPr>
              <a:t>* اکسل ها و تایر بعنوان جرم فنر بندی نشده</a:t>
            </a:r>
          </a:p>
          <a:p>
            <a:pPr algn="r" rtl="1">
              <a:lnSpc>
                <a:spcPct val="150000"/>
              </a:lnSpc>
            </a:pPr>
            <a:r>
              <a:rPr lang="fa-IR" sz="2400" dirty="0">
                <a:cs typeface="B Nazanin" panose="00000400000000000000" pitchFamily="2" charset="-78"/>
              </a:rPr>
              <a:t>* سیستم تعلیق محور عقب و جلو خودرو صلب</a:t>
            </a:r>
          </a:p>
        </p:txBody>
      </p:sp>
    </p:spTree>
    <p:extLst>
      <p:ext uri="{BB962C8B-B14F-4D97-AF65-F5344CB8AC3E}">
        <p14:creationId xmlns:p14="http://schemas.microsoft.com/office/powerpoint/2010/main" val="1716447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004" y="238260"/>
            <a:ext cx="7145795" cy="1204174"/>
          </a:xfrm>
        </p:spPr>
        <p:txBody>
          <a:bodyPr>
            <a:normAutofit/>
          </a:bodyPr>
          <a:lstStyle/>
          <a:p>
            <a:pPr algn="r" rtl="1"/>
            <a:r>
              <a:rPr lang="fa-IR" sz="2800" b="1" dirty="0">
                <a:cs typeface="B Nazanin" panose="00000400000000000000" pitchFamily="2" charset="-78"/>
              </a:rPr>
              <a:t>انواع مدل های ارایه شده برای تحلیل ارتعاشات خودرو</a:t>
            </a:r>
            <a:endParaRPr lang="en-US" sz="2800" b="1" dirty="0">
              <a:cs typeface="B Nazanin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36749" y="1205115"/>
            <a:ext cx="7650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2- مدل تمام خودرو</a:t>
            </a:r>
          </a:p>
          <a:p>
            <a:pPr algn="r" rtl="1"/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366305" y="1777820"/>
            <a:ext cx="5000410" cy="3747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5019" y="5675755"/>
            <a:ext cx="3773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>
                <a:cs typeface="B Nazanin" panose="00000400000000000000" pitchFamily="2" charset="-78"/>
              </a:rPr>
              <a:t>مدل 7 درجه آزادی تمام خودرو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59166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004" y="238260"/>
            <a:ext cx="7145795" cy="1204174"/>
          </a:xfrm>
        </p:spPr>
        <p:txBody>
          <a:bodyPr>
            <a:normAutofit/>
          </a:bodyPr>
          <a:lstStyle/>
          <a:p>
            <a:pPr algn="r" rtl="1"/>
            <a:r>
              <a:rPr lang="fa-IR" sz="2800" b="1" dirty="0">
                <a:cs typeface="B Nazanin" panose="00000400000000000000" pitchFamily="2" charset="-78"/>
              </a:rPr>
              <a:t>انواع مدل های ارایه شده برای تحلیل ارتعاشات خودرو</a:t>
            </a:r>
            <a:endParaRPr lang="en-US" sz="2800" b="1" dirty="0">
              <a:cs typeface="B Nazanin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36749" y="1205115"/>
            <a:ext cx="7650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2- مدل تمام خودرو</a:t>
            </a:r>
          </a:p>
          <a:p>
            <a:pPr algn="r" rtl="1"/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410" y="1809124"/>
            <a:ext cx="835838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>
                <a:cs typeface="B Nazanin" panose="00000400000000000000" pitchFamily="2" charset="-78"/>
              </a:rPr>
              <a:t>* مدل 7 درجه آزادی : </a:t>
            </a:r>
          </a:p>
          <a:p>
            <a:pPr algn="ctr" rtl="1">
              <a:lnSpc>
                <a:spcPct val="150000"/>
              </a:lnSpc>
            </a:pPr>
            <a:r>
              <a:rPr lang="fa-IR" sz="2400" dirty="0">
                <a:cs typeface="B Nazanin" panose="00000400000000000000" pitchFamily="2" charset="-78"/>
              </a:rPr>
              <a:t>توصیف دینامیک عمودی خودرویی با حرکت سرعت ثابت در طول جاده</a:t>
            </a:r>
          </a:p>
          <a:p>
            <a:pPr algn="r" rtl="1">
              <a:lnSpc>
                <a:spcPct val="150000"/>
              </a:lnSpc>
            </a:pPr>
            <a:r>
              <a:rPr lang="fa-IR" sz="2400" dirty="0">
                <a:cs typeface="B Nazanin" panose="00000400000000000000" pitchFamily="2" charset="-78"/>
              </a:rPr>
              <a:t>* درجات آزادی: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400" dirty="0">
                <a:cs typeface="B Nazanin" panose="00000400000000000000" pitchFamily="2" charset="-78"/>
              </a:rPr>
              <a:t>چهار درجه آزادی مربوط به حرکت های نسبی جرم¬های فنربندی نشده  با قسمت های مختلف سیستم تعلیق (مثل </a:t>
            </a:r>
            <a:r>
              <a:rPr lang="en-US" sz="2400" dirty="0">
                <a:cs typeface="B Nazanin" panose="00000400000000000000" pitchFamily="2" charset="-78"/>
              </a:rPr>
              <a:t>z1 – z'1</a:t>
            </a:r>
            <a:r>
              <a:rPr lang="fa-IR" sz="2400" dirty="0">
                <a:cs typeface="B Nazanin" panose="00000400000000000000" pitchFamily="2" charset="-78"/>
              </a:rPr>
              <a:t> )</a:t>
            </a:r>
            <a:endParaRPr lang="en-US" sz="2400" dirty="0">
              <a:cs typeface="B Nazanin" panose="00000400000000000000" pitchFamily="2" charset="-78"/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400" dirty="0">
                <a:cs typeface="B Nazanin" panose="00000400000000000000" pitchFamily="2" charset="-78"/>
              </a:rPr>
              <a:t>یک درجه آزادی برای جابجایی عمودی خودرو(</a:t>
            </a:r>
            <a:r>
              <a:rPr lang="en-US" sz="2400" dirty="0">
                <a:cs typeface="B Nazanin" panose="00000400000000000000" pitchFamily="2" charset="-78"/>
              </a:rPr>
              <a:t>z</a:t>
            </a:r>
            <a:r>
              <a:rPr lang="fa-IR" sz="2400" dirty="0">
                <a:cs typeface="B Nazanin" panose="00000400000000000000" pitchFamily="2" charset="-78"/>
              </a:rPr>
              <a:t>)</a:t>
            </a:r>
            <a:endParaRPr lang="en-US" sz="2400" dirty="0">
              <a:cs typeface="B Nazanin" panose="00000400000000000000" pitchFamily="2" charset="-78"/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400" dirty="0">
                <a:cs typeface="B Nazanin" panose="00000400000000000000" pitchFamily="2" charset="-78"/>
              </a:rPr>
              <a:t>دو درجه آزادی برای چرخش حول محورهای (</a:t>
            </a:r>
            <a:r>
              <a:rPr lang="en-US" sz="2400" dirty="0">
                <a:cs typeface="B Nazanin" panose="00000400000000000000" pitchFamily="2" charset="-78"/>
              </a:rPr>
              <a:t>x , y</a:t>
            </a:r>
            <a:r>
              <a:rPr lang="fa-IR" sz="2400" dirty="0">
                <a:cs typeface="B Nazanin" panose="00000400000000000000" pitchFamily="2" charset="-78"/>
              </a:rPr>
              <a:t>)</a:t>
            </a:r>
            <a:endParaRPr lang="en-US" sz="2400" dirty="0">
              <a:cs typeface="B Nazanin" panose="00000400000000000000" pitchFamily="2" charset="-78"/>
            </a:endParaRPr>
          </a:p>
          <a:p>
            <a:pPr algn="r" rtl="1"/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73383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004" y="238260"/>
            <a:ext cx="7145795" cy="1204174"/>
          </a:xfrm>
        </p:spPr>
        <p:txBody>
          <a:bodyPr>
            <a:normAutofit/>
          </a:bodyPr>
          <a:lstStyle/>
          <a:p>
            <a:pPr algn="r" rtl="1"/>
            <a:r>
              <a:rPr lang="fa-IR" sz="2800" b="1" dirty="0">
                <a:cs typeface="B Nazanin" panose="00000400000000000000" pitchFamily="2" charset="-78"/>
              </a:rPr>
              <a:t>قسمت های تشکیل دهنده سیستم تعلیق خودرو</a:t>
            </a:r>
            <a:endParaRPr lang="en-US" sz="2800" b="1" dirty="0">
              <a:cs typeface="B Nazanin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36749" y="1205115"/>
            <a:ext cx="765005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>
                <a:cs typeface="B Nazanin" panose="00000400000000000000" pitchFamily="2" charset="-78"/>
              </a:rPr>
              <a:t>1- فنر</a:t>
            </a:r>
          </a:p>
          <a:p>
            <a:pPr algn="r" rtl="1">
              <a:lnSpc>
                <a:spcPct val="150000"/>
              </a:lnSpc>
            </a:pPr>
            <a:r>
              <a:rPr lang="fa-IR" sz="2400" dirty="0">
                <a:cs typeface="B Nazanin" panose="00000400000000000000" pitchFamily="2" charset="-78"/>
              </a:rPr>
              <a:t>چهار نوع فنر مارپیچ (یا حلقوی یا لول)، شمش،</a:t>
            </a:r>
          </a:p>
          <a:p>
            <a:pPr algn="r" rtl="1">
              <a:lnSpc>
                <a:spcPct val="150000"/>
              </a:lnSpc>
            </a:pPr>
            <a:r>
              <a:rPr lang="fa-IR" sz="2400" dirty="0">
                <a:cs typeface="B Nazanin" panose="00000400000000000000" pitchFamily="2" charset="-78"/>
              </a:rPr>
              <a:t>میله پیچشی(توشن بار) و فنر هوایی استفاده می شود.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cs typeface="B Nazanin" panose="00000400000000000000" pitchFamily="2" charset="-78"/>
              </a:rPr>
              <a:t>2-کمک فنر(دمپر)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cs typeface="B Nazanin" panose="00000400000000000000" pitchFamily="2" charset="-78"/>
              </a:rPr>
              <a:t>3- میله های ضد پیچش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cs typeface="B Nazanin" panose="00000400000000000000" pitchFamily="2" charset="-78"/>
              </a:rPr>
              <a:t>4-سیبک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cs typeface="B Nazanin" panose="00000400000000000000" pitchFamily="2" charset="-78"/>
              </a:rPr>
              <a:t>5- بوش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cs typeface="B Nazanin" panose="00000400000000000000" pitchFamily="2" charset="-78"/>
              </a:rPr>
              <a:t>6- طبق</a:t>
            </a:r>
          </a:p>
          <a:p>
            <a:pPr algn="r" rtl="1"/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11" name="Picture 10" descr="http://www.yadbegir.com/new/wp-content/uploads/2014/04/taligh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555" y="1092069"/>
            <a:ext cx="1275715" cy="1682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taligh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01" y="2510617"/>
            <a:ext cx="1196252" cy="1480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taligh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456" y="3239262"/>
            <a:ext cx="1718945" cy="1062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55" y="4010642"/>
            <a:ext cx="1260100" cy="854710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025" y="4437997"/>
            <a:ext cx="979805" cy="954405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200" y="4915199"/>
            <a:ext cx="1085732" cy="100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48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004" y="238260"/>
            <a:ext cx="7145795" cy="1204174"/>
          </a:xfrm>
        </p:spPr>
        <p:txBody>
          <a:bodyPr>
            <a:normAutofit/>
          </a:bodyPr>
          <a:lstStyle/>
          <a:p>
            <a:pPr algn="r" rtl="1"/>
            <a:r>
              <a:rPr lang="fa-IR" sz="2800" b="1" dirty="0">
                <a:cs typeface="B Nazanin" panose="00000400000000000000" pitchFamily="2" charset="-78"/>
              </a:rPr>
              <a:t>انواع سیستم تعلیق خودرو</a:t>
            </a:r>
            <a:endParaRPr lang="en-US" sz="2800" b="1" dirty="0">
              <a:cs typeface="B Nazanin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30701" y="1205115"/>
            <a:ext cx="43560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fa-IR" sz="2400" dirty="0">
              <a:cs typeface="B Nazanin" panose="00000400000000000000" pitchFamily="2" charset="-78"/>
            </a:endParaRPr>
          </a:p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1- تعلیق مستقل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عملکرد نوسانی هر چرخ بطور مستقل و عدم تأثیر روی چرخ دیگر</a:t>
            </a:r>
          </a:p>
          <a:p>
            <a:pPr algn="r" rtl="1"/>
            <a:endParaRPr lang="fa-IR" sz="2400" dirty="0">
              <a:cs typeface="B Nazanin" panose="00000400000000000000" pitchFamily="2" charset="-78"/>
            </a:endParaRPr>
          </a:p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2-تعلیق طبق دار دوبل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فرمان پذیری پایدارتری در هنگام پیچها و عملکرد نرم خودرو در جاده </a:t>
            </a:r>
          </a:p>
          <a:p>
            <a:pPr algn="r" rtl="1"/>
            <a:endParaRPr lang="fa-IR" sz="2400" dirty="0">
              <a:cs typeface="B Nazanin" panose="00000400000000000000" pitchFamily="2" charset="-78"/>
            </a:endParaRPr>
          </a:p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3-تعلیق مک فرسون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قیمت کمتر و هزینه تعمیر و نگهداری کمتر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عیب: انتقال بخشی از نوسانات به اتاق خودرو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084" y="1205115"/>
            <a:ext cx="2078355" cy="1562735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543" y="2953337"/>
            <a:ext cx="2083435" cy="1562735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542" y="4689280"/>
            <a:ext cx="2083435" cy="133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7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004" y="238260"/>
            <a:ext cx="7145795" cy="1165537"/>
          </a:xfrm>
        </p:spPr>
        <p:txBody>
          <a:bodyPr>
            <a:normAutofit/>
          </a:bodyPr>
          <a:lstStyle/>
          <a:p>
            <a:pPr algn="r" rtl="1"/>
            <a:r>
              <a:rPr lang="fa-IR" sz="2800" b="1" dirty="0">
                <a:cs typeface="B Nazanin" panose="00000400000000000000" pitchFamily="2" charset="-78"/>
              </a:rPr>
              <a:t>بررسی نمونه ای سیستم های تعلیق</a:t>
            </a:r>
            <a:endParaRPr lang="en-US" sz="2800" b="1" dirty="0">
              <a:cs typeface="B Nazanin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35014" y="1403797"/>
            <a:ext cx="7038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Nazanin" panose="00000400000000000000" pitchFamily="2" charset="-78"/>
              </a:rPr>
              <a:t>سیستم های تعلیق خودروهای شرکت سیتروئن</a:t>
            </a:r>
          </a:p>
        </p:txBody>
      </p:sp>
      <p:pic>
        <p:nvPicPr>
          <p:cNvPr id="6" name="Picture 5" descr="File:IMAG0260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97" y="2261858"/>
            <a:ext cx="3730339" cy="266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www.citrobe.org/images/dyane0773dc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712" y="2444216"/>
            <a:ext cx="3973338" cy="23007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495055" y="5323705"/>
            <a:ext cx="4518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>
                <a:cs typeface="B Nazanin" panose="00000400000000000000" pitchFamily="2" charset="-78"/>
              </a:rPr>
              <a:t>سیستم های تعلیق هیدرو پنوماتیک</a:t>
            </a:r>
            <a:endParaRPr lang="en-US" sz="2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271831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265</TotalTime>
  <Words>1344</Words>
  <Application>Microsoft Office PowerPoint</Application>
  <PresentationFormat>On-screen Show (4:3)</PresentationFormat>
  <Paragraphs>326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Cambria Math</vt:lpstr>
      <vt:lpstr>Corbel</vt:lpstr>
      <vt:lpstr>Parallax</vt:lpstr>
      <vt:lpstr>PowerPoint Presentation</vt:lpstr>
      <vt:lpstr>فاز1: مروری بر ادبیات</vt:lpstr>
      <vt:lpstr>انواع مدل های ارایه شده برای تحلیل ارتعاشات خودرو</vt:lpstr>
      <vt:lpstr>انواع مدل های ارایه شده برای تحلیل ارتعاشات خودرو</vt:lpstr>
      <vt:lpstr>انواع مدل های ارایه شده برای تحلیل ارتعاشات خودرو</vt:lpstr>
      <vt:lpstr>انواع مدل های ارایه شده برای تحلیل ارتعاشات خودرو</vt:lpstr>
      <vt:lpstr>قسمت های تشکیل دهنده سیستم تعلیق خودرو</vt:lpstr>
      <vt:lpstr>انواع سیستم تعلیق خودرو</vt:lpstr>
      <vt:lpstr>بررسی نمونه ای سیستم های تعلیق</vt:lpstr>
      <vt:lpstr>بررسی نمونه ای سیستم های تعلیق  سیستم تعلیق خودروی زانتیا  </vt:lpstr>
      <vt:lpstr>فاز دوم: مدل یک درجه آزادی</vt:lpstr>
      <vt:lpstr>فاز دوم: مدل یک درجه آزادی</vt:lpstr>
      <vt:lpstr>ب) فرکانس طبیعی سیستم ω_n=√(k/m) □(□(→┴(k=8∗10^5  N/m  ,m=840 kg) )) ω_n=30.86 rad/s  ج) شتاب و جابجایی سرنشینان  ارتعاشات آزاد  x(t)=e^(-0.357t) (0.01cos30.86t+1.1×10^(-4) sin30.86t)   x ̈(t)=e^(-0.357t) (-9.52cos30.86t+0.1sin30.86t)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با سپاس از توجه شما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فاز1: مروری بر ادبیات</dc:title>
  <dc:creator>Hadi Fathollahy</dc:creator>
  <cp:lastModifiedBy>hasan khodadoost</cp:lastModifiedBy>
  <cp:revision>23</cp:revision>
  <dcterms:created xsi:type="dcterms:W3CDTF">2016-01-16T18:20:14Z</dcterms:created>
  <dcterms:modified xsi:type="dcterms:W3CDTF">2019-08-02T20:09:57Z</dcterms:modified>
</cp:coreProperties>
</file>