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media/image2.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61" r:id="rId4"/>
    <p:sldId id="258" r:id="rId5"/>
    <p:sldId id="273" r:id="rId6"/>
    <p:sldId id="275" r:id="rId7"/>
    <p:sldId id="259" r:id="rId8"/>
    <p:sldId id="262" r:id="rId9"/>
    <p:sldId id="260" r:id="rId10"/>
    <p:sldId id="263" r:id="rId11"/>
    <p:sldId id="267" r:id="rId12"/>
    <p:sldId id="268" r:id="rId13"/>
    <p:sldId id="269" r:id="rId14"/>
    <p:sldId id="276" r:id="rId15"/>
    <p:sldId id="277" r:id="rId16"/>
    <p:sldId id="264" r:id="rId17"/>
    <p:sldId id="265" r:id="rId18"/>
    <p:sldId id="274" r:id="rId19"/>
    <p:sldId id="270" r:id="rId20"/>
    <p:sldId id="266" r:id="rId21"/>
    <p:sldId id="271" r:id="rId22"/>
    <p:sldId id="27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237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8629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1255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2127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51210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9109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451634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937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417802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169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850213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360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8446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104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776064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615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12/15/2014</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90849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6600" dirty="0" smtClean="0">
                <a:cs typeface="B Titr" panose="00000700000000000000" pitchFamily="2" charset="-78"/>
              </a:rPr>
              <a:t>بازاریابی چریکی</a:t>
            </a:r>
            <a:endParaRPr lang="en-US" sz="6600" dirty="0">
              <a:cs typeface="B Titr" panose="00000700000000000000" pitchFamily="2" charset="-78"/>
            </a:endParaRPr>
          </a:p>
        </p:txBody>
      </p:sp>
      <p:sp>
        <p:nvSpPr>
          <p:cNvPr id="3" name="Subtitle 2"/>
          <p:cNvSpPr>
            <a:spLocks noGrp="1"/>
          </p:cNvSpPr>
          <p:nvPr>
            <p:ph type="subTitle" idx="1"/>
          </p:nvPr>
        </p:nvSpPr>
        <p:spPr/>
        <p:txBody>
          <a:bodyPr/>
          <a:lstStyle/>
          <a:p>
            <a:r>
              <a:rPr lang="fa-IR" dirty="0" smtClean="0"/>
              <a:t>ارائه : محمد رضا زمانی</a:t>
            </a:r>
          </a:p>
          <a:p>
            <a:r>
              <a:rPr lang="fa-IR" dirty="0" smtClean="0"/>
              <a:t>دانشگاه گیلان - 1393</a:t>
            </a:r>
            <a:endParaRPr lang="en-US" dirty="0"/>
          </a:p>
        </p:txBody>
      </p:sp>
    </p:spTree>
    <p:extLst>
      <p:ext uri="{BB962C8B-B14F-4D97-AF65-F5344CB8AC3E}">
        <p14:creationId xmlns:p14="http://schemas.microsoft.com/office/powerpoint/2010/main" val="2835193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a:cs typeface="B Titr" panose="00000700000000000000" pitchFamily="2" charset="-78"/>
              </a:rPr>
              <a:t>مراحل اجرای بازاریابی </a:t>
            </a:r>
            <a:r>
              <a:rPr lang="fa-IR" sz="4000" dirty="0" err="1">
                <a:cs typeface="B Titr" panose="00000700000000000000" pitchFamily="2" charset="-78"/>
              </a:rPr>
              <a:t>پارتیزانی</a:t>
            </a:r>
            <a:endParaRPr lang="en-US" sz="4000" dirty="0">
              <a:cs typeface="B Titr" panose="00000700000000000000" pitchFamily="2" charset="-78"/>
            </a:endParaRPr>
          </a:p>
        </p:txBody>
      </p:sp>
      <p:sp>
        <p:nvSpPr>
          <p:cNvPr id="3" name="Content Placeholder 2"/>
          <p:cNvSpPr>
            <a:spLocks noGrp="1"/>
          </p:cNvSpPr>
          <p:nvPr>
            <p:ph idx="1"/>
          </p:nvPr>
        </p:nvSpPr>
        <p:spPr>
          <a:xfrm>
            <a:off x="609598" y="1210614"/>
            <a:ext cx="6563933" cy="5215944"/>
          </a:xfrm>
        </p:spPr>
        <p:txBody>
          <a:bodyPr>
            <a:normAutofit lnSpcReduction="10000"/>
          </a:bodyPr>
          <a:lstStyle/>
          <a:p>
            <a:pPr algn="r" rtl="1"/>
            <a:r>
              <a:rPr lang="fa-IR" sz="2400" dirty="0">
                <a:cs typeface="B Nazanin" panose="00000400000000000000" pitchFamily="2" charset="-78"/>
              </a:rPr>
              <a:t>سازمانی که پیگیری استراتژی بازاریابی </a:t>
            </a:r>
            <a:r>
              <a:rPr lang="fa-IR" sz="2400" dirty="0" err="1">
                <a:cs typeface="B Nazanin" panose="00000400000000000000" pitchFamily="2" charset="-78"/>
              </a:rPr>
              <a:t>پارتیزانی</a:t>
            </a:r>
            <a:r>
              <a:rPr lang="fa-IR" sz="2400" dirty="0">
                <a:cs typeface="B Nazanin" panose="00000400000000000000" pitchFamily="2" charset="-78"/>
              </a:rPr>
              <a:t> را انتخاب می کند، به این مسئله آگاه است که بازاریابی یک فرایند و نه یک رویداد است. </a:t>
            </a:r>
            <a:r>
              <a:rPr lang="fa-IR" sz="2400" dirty="0" err="1">
                <a:cs typeface="B Nazanin" panose="00000400000000000000" pitchFamily="2" charset="-78"/>
              </a:rPr>
              <a:t>لوینسون</a:t>
            </a:r>
            <a:r>
              <a:rPr lang="fa-IR" sz="2400" dirty="0">
                <a:cs typeface="B Nazanin" panose="00000400000000000000" pitchFamily="2" charset="-78"/>
              </a:rPr>
              <a:t>، یک حمله بازاریابی گام به گام را مطرح می سازد که به </a:t>
            </a:r>
            <a:r>
              <a:rPr lang="fa-IR" sz="2400" dirty="0" err="1">
                <a:cs typeface="B Nazanin" panose="00000400000000000000" pitchFamily="2" charset="-78"/>
              </a:rPr>
              <a:t>پارتیزان</a:t>
            </a:r>
            <a:r>
              <a:rPr lang="fa-IR" sz="2400" dirty="0">
                <a:cs typeface="B Nazanin" panose="00000400000000000000" pitchFamily="2" charset="-78"/>
              </a:rPr>
              <a:t> کمک می کند تا جنگهای واقعی را برای تولید سود برنده شود</a:t>
            </a:r>
            <a:r>
              <a:rPr lang="fa-IR" sz="2400" dirty="0" smtClean="0">
                <a:cs typeface="B Nazanin" panose="00000400000000000000" pitchFamily="2" charset="-78"/>
              </a:rPr>
              <a:t>:</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1: جست و جوی دقیق بازار «در این گام باید بازار را از حیث شدت رقابت، سبک مشتریان و تکنولوژی، بررسی نمایید تا مزیت </a:t>
            </a:r>
            <a:r>
              <a:rPr lang="fa-IR" sz="2400" dirty="0" err="1">
                <a:cs typeface="B Nazanin" panose="00000400000000000000" pitchFamily="2" charset="-78"/>
              </a:rPr>
              <a:t>هایی</a:t>
            </a:r>
            <a:r>
              <a:rPr lang="fa-IR" sz="2400" dirty="0">
                <a:cs typeface="B Nazanin" panose="00000400000000000000" pitchFamily="2" charset="-78"/>
              </a:rPr>
              <a:t> که می توانند حاصل شوند را کشف کنید.»</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2: شناسایی مزیت های رقابتی «لیستی از مزیت های رقابتی شرکت تهیه نمایید تا در اتخاذ تصمیمات و سیاست گذاری اصلی برنامه بازاریابی یاری رسان شما باشد.»</a:t>
            </a:r>
            <a:endParaRPr lang="en-US" sz="2400" dirty="0">
              <a:cs typeface="B Nazanin" panose="00000400000000000000" pitchFamily="2" charset="-78"/>
            </a:endParaRPr>
          </a:p>
        </p:txBody>
      </p:sp>
    </p:spTree>
    <p:extLst>
      <p:ext uri="{BB962C8B-B14F-4D97-AF65-F5344CB8AC3E}">
        <p14:creationId xmlns:p14="http://schemas.microsoft.com/office/powerpoint/2010/main" val="1495471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236113"/>
            <a:ext cx="7315201" cy="1320800"/>
          </a:xfrm>
        </p:spPr>
        <p:txBody>
          <a:bodyPr>
            <a:normAutofit/>
          </a:bodyPr>
          <a:lstStyle/>
          <a:p>
            <a:pPr algn="r" rtl="1"/>
            <a:r>
              <a:rPr lang="fa-IR" sz="4000" dirty="0" smtClean="0">
                <a:cs typeface="B Titr" panose="00000700000000000000" pitchFamily="2" charset="-78"/>
              </a:rPr>
              <a:t>مراحل اجرای بازاریابی </a:t>
            </a:r>
            <a:r>
              <a:rPr lang="fa-IR" sz="4000" dirty="0" err="1" smtClean="0">
                <a:cs typeface="B Titr" panose="00000700000000000000" pitchFamily="2" charset="-78"/>
              </a:rPr>
              <a:t>پارتیزانی</a:t>
            </a:r>
            <a:r>
              <a:rPr lang="fa-IR" sz="4000" dirty="0" smtClean="0">
                <a:cs typeface="B Titr" panose="00000700000000000000" pitchFamily="2" charset="-78"/>
              </a:rPr>
              <a:t> </a:t>
            </a:r>
            <a:r>
              <a:rPr lang="fa-IR" sz="2400" dirty="0" smtClean="0">
                <a:cs typeface="B Titr" panose="00000700000000000000" pitchFamily="2" charset="-78"/>
              </a:rPr>
              <a:t>(ادامه)</a:t>
            </a:r>
            <a:endParaRPr lang="en-US" sz="2400" dirty="0">
              <a:cs typeface="B Titr" panose="00000700000000000000" pitchFamily="2" charset="-78"/>
            </a:endParaRPr>
          </a:p>
        </p:txBody>
      </p:sp>
      <p:sp>
        <p:nvSpPr>
          <p:cNvPr id="3" name="Content Placeholder 2"/>
          <p:cNvSpPr>
            <a:spLocks noGrp="1"/>
          </p:cNvSpPr>
          <p:nvPr>
            <p:ph idx="1"/>
          </p:nvPr>
        </p:nvSpPr>
        <p:spPr>
          <a:xfrm>
            <a:off x="519446" y="1390918"/>
            <a:ext cx="6563933" cy="5215944"/>
          </a:xfrm>
        </p:spPr>
        <p:txBody>
          <a:bodyPr>
            <a:normAutofit/>
          </a:bodyPr>
          <a:lstStyle/>
          <a:p>
            <a:pPr algn="r" rtl="1"/>
            <a:r>
              <a:rPr lang="fa-IR" sz="2400" dirty="0">
                <a:cs typeface="B Nazanin" panose="00000400000000000000" pitchFamily="2" charset="-78"/>
              </a:rPr>
              <a:t>گام 3: تعیین اهداف تبلیغات </a:t>
            </a:r>
            <a:r>
              <a:rPr lang="fa-IR" sz="2400" dirty="0" err="1">
                <a:cs typeface="B Nazanin" panose="00000400000000000000" pitchFamily="2" charset="-78"/>
              </a:rPr>
              <a:t>پارتیزانی</a:t>
            </a:r>
            <a:r>
              <a:rPr lang="fa-IR" sz="2400" dirty="0">
                <a:cs typeface="B Nazanin" panose="00000400000000000000" pitchFamily="2" charset="-78"/>
              </a:rPr>
              <a:t> «باید اهداف بازاریابی دقیقا مشخص شوند تا در مراحل بعد امکان پایش آنها میسر گردند</a:t>
            </a:r>
            <a:r>
              <a:rPr lang="fa-IR" sz="2400" dirty="0" smtClean="0">
                <a:cs typeface="B Nazanin" panose="00000400000000000000" pitchFamily="2" charset="-78"/>
              </a:rPr>
              <a:t>.»</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4: طراحی استراتژی خلاق «یا تمرکز روی اهداف خاص بازاریابی شرکت، استراتژی های </a:t>
            </a:r>
            <a:r>
              <a:rPr lang="fa-IR" sz="2400" dirty="0" err="1">
                <a:cs typeface="B Nazanin" panose="00000400000000000000" pitchFamily="2" charset="-78"/>
              </a:rPr>
              <a:t>خلاقی</a:t>
            </a:r>
            <a:r>
              <a:rPr lang="fa-IR" sz="2400" dirty="0">
                <a:cs typeface="B Nazanin" panose="00000400000000000000" pitchFamily="2" charset="-78"/>
              </a:rPr>
              <a:t> که برای ارسال پیام به بازارهای هدف به کار گرفته می شوند را مشخص نمایید.»</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5: همگام سازی برنامه با شرکای بازاریابی «همگام شدن با شرکای بازاریابی از یک سو باعث تقویت تبلیغات شده و از سوی دیگر هزینه های بازاریابی را کاهش می دهد.»</a:t>
            </a:r>
            <a:endParaRPr lang="en-US" sz="2400" dirty="0">
              <a:cs typeface="B Nazanin" panose="00000400000000000000" pitchFamily="2" charset="-78"/>
            </a:endParaRPr>
          </a:p>
        </p:txBody>
      </p:sp>
    </p:spTree>
    <p:extLst>
      <p:ext uri="{BB962C8B-B14F-4D97-AF65-F5344CB8AC3E}">
        <p14:creationId xmlns:p14="http://schemas.microsoft.com/office/powerpoint/2010/main" val="3437197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236113"/>
            <a:ext cx="7315201" cy="1320800"/>
          </a:xfrm>
        </p:spPr>
        <p:txBody>
          <a:bodyPr>
            <a:normAutofit/>
          </a:bodyPr>
          <a:lstStyle/>
          <a:p>
            <a:pPr algn="r" rtl="1"/>
            <a:r>
              <a:rPr lang="fa-IR" sz="4000" dirty="0" smtClean="0">
                <a:cs typeface="B Titr" panose="00000700000000000000" pitchFamily="2" charset="-78"/>
              </a:rPr>
              <a:t>مراحل اجرای بازاریابی </a:t>
            </a:r>
            <a:r>
              <a:rPr lang="fa-IR" sz="4000" dirty="0" err="1" smtClean="0">
                <a:cs typeface="B Titr" panose="00000700000000000000" pitchFamily="2" charset="-78"/>
              </a:rPr>
              <a:t>پارتیزانی</a:t>
            </a:r>
            <a:r>
              <a:rPr lang="fa-IR" sz="4000" dirty="0" smtClean="0">
                <a:cs typeface="B Titr" panose="00000700000000000000" pitchFamily="2" charset="-78"/>
              </a:rPr>
              <a:t> </a:t>
            </a:r>
            <a:r>
              <a:rPr lang="fa-IR" sz="2400" dirty="0" smtClean="0">
                <a:cs typeface="B Titr" panose="00000700000000000000" pitchFamily="2" charset="-78"/>
              </a:rPr>
              <a:t>(ادامه)</a:t>
            </a:r>
            <a:endParaRPr lang="en-US" sz="2400" dirty="0">
              <a:cs typeface="B Titr" panose="00000700000000000000" pitchFamily="2" charset="-78"/>
            </a:endParaRPr>
          </a:p>
        </p:txBody>
      </p:sp>
      <p:sp>
        <p:nvSpPr>
          <p:cNvPr id="3" name="Content Placeholder 2"/>
          <p:cNvSpPr>
            <a:spLocks noGrp="1"/>
          </p:cNvSpPr>
          <p:nvPr>
            <p:ph idx="1"/>
          </p:nvPr>
        </p:nvSpPr>
        <p:spPr>
          <a:xfrm>
            <a:off x="609598" y="1556912"/>
            <a:ext cx="6563933" cy="4869645"/>
          </a:xfrm>
        </p:spPr>
        <p:txBody>
          <a:bodyPr>
            <a:normAutofit/>
          </a:bodyPr>
          <a:lstStyle/>
          <a:p>
            <a:pPr algn="r" rtl="1"/>
            <a:r>
              <a:rPr lang="fa-IR" sz="2400" dirty="0">
                <a:cs typeface="B Nazanin" panose="00000400000000000000" pitchFamily="2" charset="-78"/>
              </a:rPr>
              <a:t>گام 6: انتخاب و اولویت بندی اقدامات بازاریابی «حربه های بازاریابی را به دقت انتخاب نمایید و در مورد ترتیب به کارگیری، مسئولیت اجرا و تاریخ اجرای آنها تصمیم گیری کنید.»</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7: اجرای بازاریابی </a:t>
            </a:r>
            <a:r>
              <a:rPr lang="fa-IR" sz="2400" dirty="0" err="1">
                <a:cs typeface="B Nazanin" panose="00000400000000000000" pitchFamily="2" charset="-78"/>
              </a:rPr>
              <a:t>پارتیزانی</a:t>
            </a:r>
            <a:r>
              <a:rPr lang="fa-IR" sz="2400" dirty="0">
                <a:cs typeface="B Nazanin" panose="00000400000000000000" pitchFamily="2" charset="-78"/>
              </a:rPr>
              <a:t> «حمله را باید با سرعتی مناسب شروع کرد تا منجر به هیجان عمومی شود.»</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8: پشتیبانی عملیاتی «در هر مرحله از اجرا، باید از اقدامات بازاریابی پشتیبانی کنید تا مشکلات پیش رو سریع تر حل شوند.»</a:t>
            </a:r>
            <a:endParaRPr lang="en-US" sz="2400" dirty="0">
              <a:cs typeface="B Nazanin" panose="00000400000000000000" pitchFamily="2" charset="-78"/>
            </a:endParaRPr>
          </a:p>
        </p:txBody>
      </p:sp>
    </p:spTree>
    <p:extLst>
      <p:ext uri="{BB962C8B-B14F-4D97-AF65-F5344CB8AC3E}">
        <p14:creationId xmlns:p14="http://schemas.microsoft.com/office/powerpoint/2010/main" val="3698785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236113"/>
            <a:ext cx="7315201" cy="1320800"/>
          </a:xfrm>
        </p:spPr>
        <p:txBody>
          <a:bodyPr>
            <a:normAutofit/>
          </a:bodyPr>
          <a:lstStyle/>
          <a:p>
            <a:pPr algn="r" rtl="1"/>
            <a:r>
              <a:rPr lang="fa-IR" sz="4000" dirty="0" smtClean="0">
                <a:cs typeface="B Titr" panose="00000700000000000000" pitchFamily="2" charset="-78"/>
              </a:rPr>
              <a:t>مراحل اجرای بازاریابی </a:t>
            </a:r>
            <a:r>
              <a:rPr lang="fa-IR" sz="4000" dirty="0" err="1" smtClean="0">
                <a:cs typeface="B Titr" panose="00000700000000000000" pitchFamily="2" charset="-78"/>
              </a:rPr>
              <a:t>پارتیزانی</a:t>
            </a:r>
            <a:r>
              <a:rPr lang="fa-IR" sz="4000" dirty="0" smtClean="0">
                <a:cs typeface="B Titr" panose="00000700000000000000" pitchFamily="2" charset="-78"/>
              </a:rPr>
              <a:t> </a:t>
            </a:r>
            <a:r>
              <a:rPr lang="fa-IR" sz="2400" dirty="0" smtClean="0">
                <a:cs typeface="B Titr" panose="00000700000000000000" pitchFamily="2" charset="-78"/>
              </a:rPr>
              <a:t>(ادامه)</a:t>
            </a:r>
            <a:endParaRPr lang="en-US" sz="2400" dirty="0">
              <a:cs typeface="B Titr" panose="00000700000000000000" pitchFamily="2" charset="-78"/>
            </a:endParaRPr>
          </a:p>
        </p:txBody>
      </p:sp>
      <p:sp>
        <p:nvSpPr>
          <p:cNvPr id="3" name="Content Placeholder 2"/>
          <p:cNvSpPr>
            <a:spLocks noGrp="1"/>
          </p:cNvSpPr>
          <p:nvPr>
            <p:ph idx="1"/>
          </p:nvPr>
        </p:nvSpPr>
        <p:spPr>
          <a:xfrm>
            <a:off x="609598" y="1931830"/>
            <a:ext cx="6563933" cy="4494727"/>
          </a:xfrm>
        </p:spPr>
        <p:txBody>
          <a:bodyPr>
            <a:normAutofit/>
          </a:bodyPr>
          <a:lstStyle/>
          <a:p>
            <a:pPr algn="r" rtl="1"/>
            <a:r>
              <a:rPr lang="fa-IR" sz="2400" dirty="0">
                <a:cs typeface="B Nazanin" panose="00000400000000000000" pitchFamily="2" charset="-78"/>
              </a:rPr>
              <a:t>گام 9: سنجش اثربخشی بازاریابی </a:t>
            </a:r>
            <a:r>
              <a:rPr lang="fa-IR" sz="2400" dirty="0" err="1">
                <a:cs typeface="B Nazanin" panose="00000400000000000000" pitchFamily="2" charset="-78"/>
              </a:rPr>
              <a:t>پارتیزانی</a:t>
            </a:r>
            <a:r>
              <a:rPr lang="fa-IR" sz="2400" dirty="0">
                <a:cs typeface="B Nazanin" panose="00000400000000000000" pitchFamily="2" charset="-78"/>
              </a:rPr>
              <a:t> «سنجش های دوره ای اقدامات بازاریابی باعث جلوگیری از تکرار عملیات بیهوده و تقویت فعالیت های موثر می شوند.»</a:t>
            </a:r>
          </a:p>
          <a:p>
            <a:pPr algn="r" rtl="1"/>
            <a:endParaRPr lang="fa-IR" sz="2400" dirty="0">
              <a:cs typeface="B Nazanin" panose="00000400000000000000" pitchFamily="2" charset="-78"/>
            </a:endParaRPr>
          </a:p>
          <a:p>
            <a:pPr algn="r" rtl="1"/>
            <a:r>
              <a:rPr lang="fa-IR" sz="2400" dirty="0">
                <a:cs typeface="B Nazanin" panose="00000400000000000000" pitchFamily="2" charset="-78"/>
              </a:rPr>
              <a:t>گام 10: بهسازی تلاش های بازاریابی </a:t>
            </a:r>
            <a:r>
              <a:rPr lang="fa-IR" sz="2400" dirty="0" err="1">
                <a:cs typeface="B Nazanin" panose="00000400000000000000" pitchFamily="2" charset="-78"/>
              </a:rPr>
              <a:t>پارتیزانی</a:t>
            </a:r>
            <a:r>
              <a:rPr lang="fa-IR" sz="2400" dirty="0">
                <a:cs typeface="B Nazanin" panose="00000400000000000000" pitchFamily="2" charset="-78"/>
              </a:rPr>
              <a:t> «با بازخورد گرفتن از کلیه اقدامات انجام شده مواردی چون پیام، رسانه و حربه ها را بهبود بخشید.»</a:t>
            </a:r>
            <a:endParaRPr lang="en-US" sz="2400" dirty="0">
              <a:cs typeface="B Nazanin" panose="00000400000000000000" pitchFamily="2" charset="-78"/>
            </a:endParaRPr>
          </a:p>
        </p:txBody>
      </p:sp>
    </p:spTree>
    <p:extLst>
      <p:ext uri="{BB962C8B-B14F-4D97-AF65-F5344CB8AC3E}">
        <p14:creationId xmlns:p14="http://schemas.microsoft.com/office/powerpoint/2010/main" val="54078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236113"/>
            <a:ext cx="7315201" cy="1320800"/>
          </a:xfrm>
        </p:spPr>
        <p:txBody>
          <a:bodyPr>
            <a:normAutofit/>
          </a:bodyPr>
          <a:lstStyle/>
          <a:p>
            <a:pPr algn="r" rtl="1"/>
            <a:r>
              <a:rPr lang="fa-IR" sz="4000" dirty="0" smtClean="0">
                <a:cs typeface="B Titr" panose="00000700000000000000" pitchFamily="2" charset="-78"/>
              </a:rPr>
              <a:t>13 اصل بازاریابی </a:t>
            </a:r>
            <a:r>
              <a:rPr lang="fa-IR" sz="4000" dirty="0" err="1" smtClean="0">
                <a:cs typeface="B Titr" panose="00000700000000000000" pitchFamily="2" charset="-78"/>
              </a:rPr>
              <a:t>پارتیزانی</a:t>
            </a:r>
            <a:endParaRPr lang="en-US" sz="2400" dirty="0">
              <a:cs typeface="B Titr" panose="00000700000000000000" pitchFamily="2" charset="-78"/>
            </a:endParaRPr>
          </a:p>
        </p:txBody>
      </p:sp>
      <p:sp>
        <p:nvSpPr>
          <p:cNvPr id="3" name="Content Placeholder 2"/>
          <p:cNvSpPr>
            <a:spLocks noGrp="1"/>
          </p:cNvSpPr>
          <p:nvPr>
            <p:ph idx="1"/>
          </p:nvPr>
        </p:nvSpPr>
        <p:spPr>
          <a:xfrm>
            <a:off x="609598" y="1223494"/>
            <a:ext cx="6563933" cy="5203064"/>
          </a:xfrm>
        </p:spPr>
        <p:txBody>
          <a:bodyPr>
            <a:normAutofit/>
          </a:bodyPr>
          <a:lstStyle/>
          <a:p>
            <a:pPr algn="r" rtl="1"/>
            <a:r>
              <a:rPr lang="fa-IR" sz="2400" dirty="0">
                <a:cs typeface="B Nazanin" panose="00000400000000000000" pitchFamily="2" charset="-78"/>
              </a:rPr>
              <a:t>جی </a:t>
            </a:r>
            <a:r>
              <a:rPr lang="fa-IR" sz="2400" dirty="0" err="1">
                <a:cs typeface="B Nazanin" panose="00000400000000000000" pitchFamily="2" charset="-78"/>
              </a:rPr>
              <a:t>لوینسون</a:t>
            </a:r>
            <a:r>
              <a:rPr lang="fa-IR" sz="2400" dirty="0">
                <a:cs typeface="B Nazanin" panose="00000400000000000000" pitchFamily="2" charset="-78"/>
              </a:rPr>
              <a:t> مایل است تا بدین نکته اشاره نماید که " 13 راز مهم بازاریابی" او، حیاتی و مهم هستند و در واقع ابزاری برای یک </a:t>
            </a:r>
            <a:r>
              <a:rPr lang="fa-IR" sz="2400" dirty="0" err="1">
                <a:cs typeface="B Nazanin" panose="00000400000000000000" pitchFamily="2" charset="-78"/>
              </a:rPr>
              <a:t>بازاریاب</a:t>
            </a:r>
            <a:r>
              <a:rPr lang="fa-IR" sz="2400" dirty="0">
                <a:cs typeface="B Nazanin" panose="00000400000000000000" pitchFamily="2" charset="-78"/>
              </a:rPr>
              <a:t> </a:t>
            </a:r>
            <a:r>
              <a:rPr lang="fa-IR" sz="2400" dirty="0" err="1">
                <a:cs typeface="B Nazanin" panose="00000400000000000000" pitchFamily="2" charset="-78"/>
              </a:rPr>
              <a:t>پارتیزانی</a:t>
            </a:r>
            <a:r>
              <a:rPr lang="fa-IR" sz="2400" dirty="0">
                <a:cs typeface="B Nazanin" panose="00000400000000000000" pitchFamily="2" charset="-78"/>
              </a:rPr>
              <a:t> هستند. </a:t>
            </a:r>
            <a:endParaRPr lang="fa-IR" sz="2400" dirty="0" smtClean="0">
              <a:cs typeface="B Nazanin" panose="00000400000000000000" pitchFamily="2" charset="-78"/>
            </a:endParaRPr>
          </a:p>
          <a:p>
            <a:pPr algn="r" rtl="1"/>
            <a:endParaRPr lang="fa-IR" sz="2400" dirty="0">
              <a:cs typeface="B Nazanin" panose="00000400000000000000" pitchFamily="2" charset="-78"/>
            </a:endParaRPr>
          </a:p>
          <a:p>
            <a:pPr algn="r" rtl="1"/>
            <a:r>
              <a:rPr lang="fa-IR" sz="2400" dirty="0">
                <a:cs typeface="B Nazanin" panose="00000400000000000000" pitchFamily="2" charset="-78"/>
              </a:rPr>
              <a:t>1. نسبت به برنامه بازاریابی تعهد داشته باشد.</a:t>
            </a:r>
          </a:p>
          <a:p>
            <a:pPr algn="r" rtl="1"/>
            <a:r>
              <a:rPr lang="fa-IR" sz="2400" dirty="0">
                <a:cs typeface="B Nazanin" panose="00000400000000000000" pitchFamily="2" charset="-78"/>
              </a:rPr>
              <a:t>2. به برنامه بازاریابی به عنوان یک سرمایه گذاری بیندیشد.</a:t>
            </a:r>
          </a:p>
          <a:p>
            <a:pPr algn="r" rtl="1"/>
            <a:r>
              <a:rPr lang="fa-IR" sz="2400" dirty="0">
                <a:cs typeface="B Nazanin" panose="00000400000000000000" pitchFamily="2" charset="-78"/>
              </a:rPr>
              <a:t>3. ثبات برنامه را مد نظر قراردهد.</a:t>
            </a:r>
          </a:p>
          <a:p>
            <a:pPr algn="r" rtl="1"/>
            <a:r>
              <a:rPr lang="fa-IR" sz="2400" dirty="0">
                <a:cs typeface="B Nazanin" panose="00000400000000000000" pitchFamily="2" charset="-78"/>
              </a:rPr>
              <a:t>4. اطمینان و دلگرمی در مشتریان احتمالی کسب و کار </a:t>
            </a:r>
            <a:r>
              <a:rPr lang="fa-IR" sz="2400" dirty="0" err="1">
                <a:cs typeface="B Nazanin" panose="00000400000000000000" pitchFamily="2" charset="-78"/>
              </a:rPr>
              <a:t>ایجادکند</a:t>
            </a:r>
            <a:r>
              <a:rPr lang="fa-IR" sz="2400" dirty="0">
                <a:cs typeface="B Nazanin" panose="00000400000000000000" pitchFamily="2" charset="-78"/>
              </a:rPr>
              <a:t>.</a:t>
            </a:r>
          </a:p>
          <a:p>
            <a:pPr algn="r" rtl="1"/>
            <a:endParaRPr lang="fa-IR" sz="2400" dirty="0">
              <a:cs typeface="B Nazanin" panose="00000400000000000000" pitchFamily="2" charset="-78"/>
            </a:endParaRPr>
          </a:p>
        </p:txBody>
      </p:sp>
    </p:spTree>
    <p:extLst>
      <p:ext uri="{BB962C8B-B14F-4D97-AF65-F5344CB8AC3E}">
        <p14:creationId xmlns:p14="http://schemas.microsoft.com/office/powerpoint/2010/main" val="785616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236113"/>
            <a:ext cx="7315201" cy="1320800"/>
          </a:xfrm>
        </p:spPr>
        <p:txBody>
          <a:bodyPr>
            <a:normAutofit/>
          </a:bodyPr>
          <a:lstStyle/>
          <a:p>
            <a:pPr algn="r" rtl="1"/>
            <a:r>
              <a:rPr lang="fa-IR" sz="4000" dirty="0" smtClean="0">
                <a:cs typeface="B Titr" panose="00000700000000000000" pitchFamily="2" charset="-78"/>
              </a:rPr>
              <a:t>13 اصل بازاریابی </a:t>
            </a:r>
            <a:r>
              <a:rPr lang="fa-IR" sz="4000" dirty="0" err="1" smtClean="0">
                <a:cs typeface="B Titr" panose="00000700000000000000" pitchFamily="2" charset="-78"/>
              </a:rPr>
              <a:t>پارتیزانی</a:t>
            </a:r>
            <a:endParaRPr lang="en-US" sz="2400" dirty="0">
              <a:cs typeface="B Titr" panose="00000700000000000000" pitchFamily="2" charset="-78"/>
            </a:endParaRPr>
          </a:p>
        </p:txBody>
      </p:sp>
      <p:sp>
        <p:nvSpPr>
          <p:cNvPr id="3" name="Content Placeholder 2"/>
          <p:cNvSpPr>
            <a:spLocks noGrp="1"/>
          </p:cNvSpPr>
          <p:nvPr>
            <p:ph idx="1"/>
          </p:nvPr>
        </p:nvSpPr>
        <p:spPr>
          <a:xfrm>
            <a:off x="609598" y="1120462"/>
            <a:ext cx="6834391" cy="5499279"/>
          </a:xfrm>
        </p:spPr>
        <p:txBody>
          <a:bodyPr>
            <a:normAutofit lnSpcReduction="10000"/>
          </a:bodyPr>
          <a:lstStyle/>
          <a:p>
            <a:pPr algn="r" rtl="1"/>
            <a:r>
              <a:rPr lang="fa-IR" sz="2400" dirty="0">
                <a:cs typeface="B Nazanin" panose="00000400000000000000" pitchFamily="2" charset="-78"/>
              </a:rPr>
              <a:t>5. به منظور حفظ تعهد، صبور و شکیبا باشد.</a:t>
            </a:r>
          </a:p>
          <a:p>
            <a:pPr algn="r" rtl="1"/>
            <a:r>
              <a:rPr lang="fa-IR" sz="2400" dirty="0">
                <a:cs typeface="B Nazanin" panose="00000400000000000000" pitchFamily="2" charset="-78"/>
              </a:rPr>
              <a:t>6. بازاریابی را به منزله مجموعه ای از حربه ها بنگرد.</a:t>
            </a:r>
          </a:p>
          <a:p>
            <a:pPr algn="r" rtl="1"/>
            <a:r>
              <a:rPr lang="fa-IR" sz="2400" dirty="0">
                <a:cs typeface="B Nazanin" panose="00000400000000000000" pitchFamily="2" charset="-78"/>
              </a:rPr>
              <a:t>7. </a:t>
            </a:r>
            <a:r>
              <a:rPr lang="fa-IR" sz="2400" dirty="0" smtClean="0">
                <a:cs typeface="B Nazanin" panose="00000400000000000000" pitchFamily="2" charset="-78"/>
              </a:rPr>
              <a:t>بداند </a:t>
            </a:r>
            <a:r>
              <a:rPr lang="fa-IR" sz="2400" dirty="0">
                <a:cs typeface="B Nazanin" panose="00000400000000000000" pitchFamily="2" charset="-78"/>
              </a:rPr>
              <a:t>که </a:t>
            </a:r>
            <a:r>
              <a:rPr lang="fa-IR" sz="2400" dirty="0" err="1">
                <a:cs typeface="B Nazanin" panose="00000400000000000000" pitchFamily="2" charset="-78"/>
              </a:rPr>
              <a:t>سودها</a:t>
            </a:r>
            <a:r>
              <a:rPr lang="fa-IR" sz="2400" dirty="0">
                <a:cs typeface="B Nazanin" panose="00000400000000000000" pitchFamily="2" charset="-78"/>
              </a:rPr>
              <a:t> و مزایا به دنبال فروش حاصل می شوند.</a:t>
            </a:r>
          </a:p>
          <a:p>
            <a:pPr algn="r" rtl="1"/>
            <a:r>
              <a:rPr lang="fa-IR" sz="2400" dirty="0">
                <a:cs typeface="B Nazanin" panose="00000400000000000000" pitchFamily="2" charset="-78"/>
              </a:rPr>
              <a:t>8. به راه اندازی کسب و کار به روشی که درخور و مناسب مشتریان باشد، کمک کند.</a:t>
            </a:r>
          </a:p>
          <a:p>
            <a:pPr algn="r" rtl="1"/>
            <a:r>
              <a:rPr lang="fa-IR" sz="2400" dirty="0">
                <a:cs typeface="B Nazanin" panose="00000400000000000000" pitchFamily="2" charset="-78"/>
              </a:rPr>
              <a:t>9. عنصر حیرت یا شگفتی را در بازاریابی بگنجاند.</a:t>
            </a:r>
          </a:p>
          <a:p>
            <a:pPr algn="r" rtl="1"/>
            <a:r>
              <a:rPr lang="fa-IR" sz="2400" dirty="0">
                <a:cs typeface="B Nazanin" panose="00000400000000000000" pitchFamily="2" charset="-78"/>
              </a:rPr>
              <a:t>10. سنجش یا اندازه گیری را جهت قضاوت در مورد اثربخشی حربه ها </a:t>
            </a:r>
            <a:r>
              <a:rPr lang="fa-IR" sz="2400" dirty="0" smtClean="0">
                <a:cs typeface="B Nazanin" panose="00000400000000000000" pitchFamily="2" charset="-78"/>
              </a:rPr>
              <a:t>به ‌</a:t>
            </a:r>
            <a:r>
              <a:rPr lang="fa-IR" sz="2400" dirty="0" err="1" smtClean="0">
                <a:cs typeface="B Nazanin" panose="00000400000000000000" pitchFamily="2" charset="-78"/>
              </a:rPr>
              <a:t>کارگیرد</a:t>
            </a:r>
            <a:r>
              <a:rPr lang="fa-IR" sz="2400" dirty="0">
                <a:cs typeface="B Nazanin" panose="00000400000000000000" pitchFamily="2" charset="-78"/>
              </a:rPr>
              <a:t>.</a:t>
            </a:r>
          </a:p>
          <a:p>
            <a:pPr algn="r" rtl="1"/>
            <a:r>
              <a:rPr lang="fa-IR" sz="2400" dirty="0">
                <a:cs typeface="B Nazanin" panose="00000400000000000000" pitchFamily="2" charset="-78"/>
              </a:rPr>
              <a:t>11. موقعیتی از مشارکت را میان کسب و کار و مشتریان </a:t>
            </a:r>
            <a:r>
              <a:rPr lang="fa-IR" sz="2400" dirty="0" smtClean="0">
                <a:cs typeface="B Nazanin" panose="00000400000000000000" pitchFamily="2" charset="-78"/>
              </a:rPr>
              <a:t>ایجاد کند</a:t>
            </a:r>
            <a:r>
              <a:rPr lang="fa-IR" sz="2400" dirty="0">
                <a:cs typeface="B Nazanin" panose="00000400000000000000" pitchFamily="2" charset="-78"/>
              </a:rPr>
              <a:t>. </a:t>
            </a:r>
          </a:p>
          <a:p>
            <a:pPr algn="r" rtl="1"/>
            <a:r>
              <a:rPr lang="fa-IR" sz="2400" dirty="0">
                <a:cs typeface="B Nazanin" panose="00000400000000000000" pitchFamily="2" charset="-78"/>
              </a:rPr>
              <a:t>12. بیاموزد که به سایر کسب و کارها وابسته است و آنها نیز به کسب و کار او وابسته هستند. </a:t>
            </a:r>
          </a:p>
          <a:p>
            <a:pPr algn="r" rtl="1"/>
            <a:r>
              <a:rPr lang="fa-IR" sz="2400" dirty="0">
                <a:cs typeface="B Nazanin" panose="00000400000000000000" pitchFamily="2" charset="-78"/>
              </a:rPr>
              <a:t>13. به تجهیزات و تسلیحات </a:t>
            </a:r>
            <a:r>
              <a:rPr lang="fa-IR" sz="2400" dirty="0" err="1">
                <a:cs typeface="B Nazanin" panose="00000400000000000000" pitchFamily="2" charset="-78"/>
              </a:rPr>
              <a:t>پارتیزان</a:t>
            </a:r>
            <a:r>
              <a:rPr lang="fa-IR" sz="2400" dirty="0">
                <a:cs typeface="B Nazanin" panose="00000400000000000000" pitchFamily="2" charset="-78"/>
              </a:rPr>
              <a:t> ها، نظیر تکنولوژی مسلط شود و در آنها مهارت یابد. </a:t>
            </a:r>
          </a:p>
          <a:p>
            <a:pPr algn="r" rtl="1"/>
            <a:endParaRPr lang="fa-IR" sz="2400" dirty="0">
              <a:cs typeface="B Nazanin" panose="00000400000000000000" pitchFamily="2" charset="-78"/>
            </a:endParaRPr>
          </a:p>
        </p:txBody>
      </p:sp>
    </p:spTree>
    <p:extLst>
      <p:ext uri="{BB962C8B-B14F-4D97-AF65-F5344CB8AC3E}">
        <p14:creationId xmlns:p14="http://schemas.microsoft.com/office/powerpoint/2010/main" val="1160685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smtClean="0">
                <a:cs typeface="B Titr" panose="00000700000000000000" pitchFamily="2" charset="-78"/>
              </a:rPr>
              <a:t>بازار یابی </a:t>
            </a:r>
            <a:r>
              <a:rPr lang="fa-IR" sz="4000" dirty="0" err="1" smtClean="0">
                <a:cs typeface="B Titr" panose="00000700000000000000" pitchFamily="2" charset="-78"/>
              </a:rPr>
              <a:t>پارتیزانی</a:t>
            </a:r>
            <a:endParaRPr lang="en-US" sz="4000" dirty="0">
              <a:cs typeface="B Titr" panose="00000700000000000000" pitchFamily="2" charset="-78"/>
            </a:endParaRPr>
          </a:p>
        </p:txBody>
      </p:sp>
      <p:sp>
        <p:nvSpPr>
          <p:cNvPr id="3" name="Content Placeholder 2"/>
          <p:cNvSpPr>
            <a:spLocks noGrp="1"/>
          </p:cNvSpPr>
          <p:nvPr>
            <p:ph idx="1"/>
          </p:nvPr>
        </p:nvSpPr>
        <p:spPr>
          <a:xfrm>
            <a:off x="609598" y="1751528"/>
            <a:ext cx="6563933" cy="4675030"/>
          </a:xfrm>
        </p:spPr>
        <p:txBody>
          <a:bodyPr>
            <a:normAutofit/>
          </a:bodyPr>
          <a:lstStyle/>
          <a:p>
            <a:pPr algn="r" rtl="1"/>
            <a:r>
              <a:rPr lang="fa-IR" sz="2400" dirty="0">
                <a:cs typeface="B Nazanin" panose="00000400000000000000" pitchFamily="2" charset="-78"/>
              </a:rPr>
              <a:t>به عنوان مثال برنامه تبلیغاتی (بازاریابی به روش </a:t>
            </a:r>
            <a:r>
              <a:rPr lang="fa-IR" sz="2400" dirty="0" err="1">
                <a:cs typeface="B Nazanin" panose="00000400000000000000" pitchFamily="2" charset="-78"/>
              </a:rPr>
              <a:t>پارتیزانی</a:t>
            </a:r>
            <a:r>
              <a:rPr lang="fa-IR" sz="2400" dirty="0">
                <a:cs typeface="B Nazanin" panose="00000400000000000000" pitchFamily="2" charset="-78"/>
              </a:rPr>
              <a:t>) برای سایت فروش الکترونیکی </a:t>
            </a:r>
            <a:r>
              <a:rPr lang="en-US" sz="2400" dirty="0" err="1">
                <a:cs typeface="B Nazanin" panose="00000400000000000000" pitchFamily="2" charset="-78"/>
              </a:rPr>
              <a:t>ebay</a:t>
            </a:r>
            <a:r>
              <a:rPr lang="en-US" sz="2400" dirty="0">
                <a:cs typeface="B Nazanin" panose="00000400000000000000" pitchFamily="2" charset="-78"/>
              </a:rPr>
              <a:t> </a:t>
            </a:r>
            <a:r>
              <a:rPr lang="fa-IR" sz="2400" dirty="0">
                <a:cs typeface="B Nazanin" panose="00000400000000000000" pitchFamily="2" charset="-78"/>
              </a:rPr>
              <a:t>در بلژیک که توسط شرکت </a:t>
            </a:r>
            <a:r>
              <a:rPr lang="fa-IR" sz="2400" dirty="0" err="1">
                <a:cs typeface="B Nazanin" panose="00000400000000000000" pitchFamily="2" charset="-78"/>
              </a:rPr>
              <a:t>مورتیر</a:t>
            </a:r>
            <a:r>
              <a:rPr lang="fa-IR" sz="2400" dirty="0">
                <a:cs typeface="B Nazanin" panose="00000400000000000000" pitchFamily="2" charset="-78"/>
              </a:rPr>
              <a:t> </a:t>
            </a:r>
            <a:r>
              <a:rPr lang="fa-IR" sz="2400" dirty="0" err="1">
                <a:cs typeface="B Nazanin" panose="00000400000000000000" pitchFamily="2" charset="-78"/>
              </a:rPr>
              <a:t>بریگید</a:t>
            </a:r>
            <a:r>
              <a:rPr lang="fa-IR" sz="2400" dirty="0">
                <a:cs typeface="B Nazanin" panose="00000400000000000000" pitchFamily="2" charset="-78"/>
              </a:rPr>
              <a:t> اجرا شده است؛ برچسب های تبلیغاتی تحت عنوان : « به </a:t>
            </a:r>
            <a:r>
              <a:rPr lang="en-US" sz="2400" dirty="0" err="1">
                <a:cs typeface="B Nazanin" panose="00000400000000000000" pitchFamily="2" charset="-78"/>
              </a:rPr>
              <a:t>ebay</a:t>
            </a:r>
            <a:r>
              <a:rPr lang="en-US" sz="2400" dirty="0">
                <a:cs typeface="B Nazanin" panose="00000400000000000000" pitchFamily="2" charset="-78"/>
              </a:rPr>
              <a:t> </a:t>
            </a:r>
            <a:r>
              <a:rPr lang="fa-IR" sz="2400" dirty="0">
                <a:cs typeface="B Nazanin" panose="00000400000000000000" pitchFamily="2" charset="-78"/>
              </a:rPr>
              <a:t>منتقل شد » بر روی شیشه چندین فروشگاه خالی در بروکسل چسبانده شده است. اینکار شاید تأثیرگذارترین حس را در گسترش تجارت الکترونیک در وجود بازدیدکنندگان این تبلیغات ایجاد کند. حس اینکه دیگر برای خرید نیازی به خروج از خانه نیست و همه مبادلات در دنیای دیگری به نام اینترنت در حال انجام است که از پنجره کوچکی به نام </a:t>
            </a:r>
            <a:r>
              <a:rPr lang="fa-IR" sz="2400" dirty="0" err="1">
                <a:cs typeface="B Nazanin" panose="00000400000000000000" pitchFamily="2" charset="-78"/>
              </a:rPr>
              <a:t>مونیتور</a:t>
            </a:r>
            <a:r>
              <a:rPr lang="fa-IR" sz="2400" dirty="0">
                <a:cs typeface="B Nazanin" panose="00000400000000000000" pitchFamily="2" charset="-78"/>
              </a:rPr>
              <a:t> به راحتی قابل دستیابی برای همگان است.</a:t>
            </a:r>
          </a:p>
          <a:p>
            <a:pPr algn="r" rtl="1"/>
            <a:endParaRPr lang="fa-IR" sz="2400" dirty="0">
              <a:cs typeface="B Nazanin" panose="00000400000000000000" pitchFamily="2" charset="-78"/>
            </a:endParaRPr>
          </a:p>
          <a:p>
            <a:pPr algn="r" rtl="1"/>
            <a:endParaRPr lang="en-US" sz="2400" dirty="0">
              <a:cs typeface="B Nazanin" panose="00000400000000000000" pitchFamily="2" charset="-78"/>
            </a:endParaRPr>
          </a:p>
        </p:txBody>
      </p:sp>
    </p:spTree>
    <p:extLst>
      <p:ext uri="{BB962C8B-B14F-4D97-AF65-F5344CB8AC3E}">
        <p14:creationId xmlns:p14="http://schemas.microsoft.com/office/powerpoint/2010/main" val="13351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a:cs typeface="B Titr" panose="00000700000000000000" pitchFamily="2" charset="-78"/>
              </a:rPr>
              <a:t>بازار یابی </a:t>
            </a:r>
            <a:r>
              <a:rPr lang="fa-IR" sz="4000" dirty="0" err="1">
                <a:cs typeface="B Titr" panose="00000700000000000000" pitchFamily="2" charset="-78"/>
              </a:rPr>
              <a:t>پارتیزانی</a:t>
            </a:r>
            <a:endParaRPr lang="en-US" sz="4000" dirty="0">
              <a:cs typeface="B Titr" panose="00000700000000000000" pitchFamily="2" charset="-78"/>
            </a:endParaRP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1565" y="1556913"/>
            <a:ext cx="7620000" cy="16256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 y="3734083"/>
            <a:ext cx="6191250" cy="1905000"/>
          </a:xfrm>
          <a:prstGeom prst="rect">
            <a:avLst/>
          </a:prstGeom>
        </p:spPr>
      </p:pic>
    </p:spTree>
    <p:extLst>
      <p:ext uri="{BB962C8B-B14F-4D97-AF65-F5344CB8AC3E}">
        <p14:creationId xmlns:p14="http://schemas.microsoft.com/office/powerpoint/2010/main" val="428797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599" y="1001488"/>
            <a:ext cx="7743237" cy="5162159"/>
          </a:xfrm>
        </p:spPr>
      </p:pic>
    </p:spTree>
    <p:extLst>
      <p:ext uri="{BB962C8B-B14F-4D97-AF65-F5344CB8AC3E}">
        <p14:creationId xmlns:p14="http://schemas.microsoft.com/office/powerpoint/2010/main" val="1272645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760" y="772732"/>
            <a:ext cx="7804597" cy="5521752"/>
          </a:xfrm>
        </p:spPr>
      </p:pic>
    </p:spTree>
    <p:extLst>
      <p:ext uri="{BB962C8B-B14F-4D97-AF65-F5344CB8AC3E}">
        <p14:creationId xmlns:p14="http://schemas.microsoft.com/office/powerpoint/2010/main" val="1147051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smtClean="0">
                <a:cs typeface="B Titr" panose="00000700000000000000" pitchFamily="2" charset="-78"/>
              </a:rPr>
              <a:t>مقدمه </a:t>
            </a:r>
            <a:r>
              <a:rPr lang="fa-IR" sz="1800" dirty="0">
                <a:solidFill>
                  <a:srgbClr val="90C226"/>
                </a:solidFill>
                <a:cs typeface="B Titr" panose="00000700000000000000" pitchFamily="2" charset="-78"/>
              </a:rPr>
              <a:t>(ادامه)</a:t>
            </a:r>
            <a:endParaRPr lang="en-US" sz="4000" dirty="0">
              <a:cs typeface="B Titr" panose="00000700000000000000" pitchFamily="2" charset="-78"/>
            </a:endParaRPr>
          </a:p>
        </p:txBody>
      </p:sp>
      <p:sp>
        <p:nvSpPr>
          <p:cNvPr id="3" name="Content Placeholder 2"/>
          <p:cNvSpPr>
            <a:spLocks noGrp="1"/>
          </p:cNvSpPr>
          <p:nvPr>
            <p:ph idx="1"/>
          </p:nvPr>
        </p:nvSpPr>
        <p:spPr>
          <a:xfrm>
            <a:off x="609598" y="1068948"/>
            <a:ext cx="6563933" cy="4675030"/>
          </a:xfrm>
        </p:spPr>
        <p:txBody>
          <a:bodyPr>
            <a:normAutofit/>
          </a:bodyPr>
          <a:lstStyle/>
          <a:p>
            <a:pPr algn="r" rtl="1"/>
            <a:r>
              <a:rPr lang="fa-IR" sz="2400" dirty="0">
                <a:cs typeface="B Nazanin" panose="00000400000000000000" pitchFamily="2" charset="-78"/>
              </a:rPr>
              <a:t>بازاریابی </a:t>
            </a:r>
            <a:r>
              <a:rPr lang="fa-IR" sz="2400" dirty="0" err="1">
                <a:cs typeface="B Nazanin" panose="00000400000000000000" pitchFamily="2" charset="-78"/>
              </a:rPr>
              <a:t>پارتیزانی</a:t>
            </a:r>
            <a:r>
              <a:rPr lang="fa-IR" sz="2400" dirty="0">
                <a:cs typeface="B Nazanin" panose="00000400000000000000" pitchFamily="2" charset="-78"/>
              </a:rPr>
              <a:t> که در فارسی به بازاریابی چریکی نیز موسوم است برگردان عبارت </a:t>
            </a:r>
            <a:r>
              <a:rPr lang="en-US" sz="2400" dirty="0" smtClean="0">
                <a:cs typeface="B Nazanin" panose="00000400000000000000" pitchFamily="2" charset="-78"/>
              </a:rPr>
              <a:t>Guerrilla </a:t>
            </a:r>
            <a:r>
              <a:rPr lang="en-US" sz="2400" dirty="0">
                <a:cs typeface="B Nazanin" panose="00000400000000000000" pitchFamily="2" charset="-78"/>
              </a:rPr>
              <a:t>Marketing </a:t>
            </a:r>
            <a:r>
              <a:rPr lang="fa-IR" sz="2400" dirty="0" smtClean="0">
                <a:cs typeface="B Nazanin" panose="00000400000000000000" pitchFamily="2" charset="-78"/>
              </a:rPr>
              <a:t> است</a:t>
            </a:r>
            <a:r>
              <a:rPr lang="fa-IR" sz="2400" dirty="0">
                <a:cs typeface="B Nazanin" panose="00000400000000000000" pitchFamily="2" charset="-78"/>
              </a:rPr>
              <a:t>. واژه </a:t>
            </a:r>
            <a:r>
              <a:rPr lang="en-US" sz="2400" dirty="0">
                <a:cs typeface="B Nazanin" panose="00000400000000000000" pitchFamily="2" charset="-78"/>
              </a:rPr>
              <a:t>Guerrilla </a:t>
            </a:r>
            <a:r>
              <a:rPr lang="fa-IR" sz="2400" dirty="0">
                <a:cs typeface="B Nazanin" panose="00000400000000000000" pitchFamily="2" charset="-78"/>
              </a:rPr>
              <a:t>به معنی </a:t>
            </a:r>
            <a:r>
              <a:rPr lang="fa-IR" sz="2400" dirty="0" err="1">
                <a:cs typeface="B Nazanin" panose="00000400000000000000" pitchFamily="2" charset="-78"/>
              </a:rPr>
              <a:t>پارتیزان</a:t>
            </a:r>
            <a:r>
              <a:rPr lang="fa-IR" sz="2400" dirty="0">
                <a:cs typeface="B Nazanin" panose="00000400000000000000" pitchFamily="2" charset="-78"/>
              </a:rPr>
              <a:t> است. بازاریابی </a:t>
            </a:r>
            <a:r>
              <a:rPr lang="fa-IR" sz="2400" dirty="0" err="1">
                <a:cs typeface="B Nazanin" panose="00000400000000000000" pitchFamily="2" charset="-78"/>
              </a:rPr>
              <a:t>پارتیزانی</a:t>
            </a:r>
            <a:r>
              <a:rPr lang="fa-IR" sz="2400" dirty="0">
                <a:cs typeface="B Nazanin" panose="00000400000000000000" pitchFamily="2" charset="-78"/>
              </a:rPr>
              <a:t> توسط جی </a:t>
            </a:r>
            <a:r>
              <a:rPr lang="fa-IR" sz="2400" dirty="0" err="1">
                <a:cs typeface="B Nazanin" panose="00000400000000000000" pitchFamily="2" charset="-78"/>
              </a:rPr>
              <a:t>کنراد</a:t>
            </a:r>
            <a:r>
              <a:rPr lang="fa-IR" sz="2400" dirty="0">
                <a:cs typeface="B Nazanin" panose="00000400000000000000" pitchFamily="2" charset="-78"/>
              </a:rPr>
              <a:t> </a:t>
            </a:r>
            <a:r>
              <a:rPr lang="fa-IR" sz="2400" dirty="0" err="1">
                <a:cs typeface="B Nazanin" panose="00000400000000000000" pitchFamily="2" charset="-78"/>
              </a:rPr>
              <a:t>لوینسون</a:t>
            </a:r>
            <a:r>
              <a:rPr lang="fa-IR" sz="2400" dirty="0">
                <a:cs typeface="B Nazanin" panose="00000400000000000000" pitchFamily="2" charset="-78"/>
              </a:rPr>
              <a:t> در کتابی با عنوان بازاریابی </a:t>
            </a:r>
            <a:r>
              <a:rPr lang="fa-IR" sz="2400" dirty="0" err="1">
                <a:cs typeface="B Nazanin" panose="00000400000000000000" pitchFamily="2" charset="-78"/>
              </a:rPr>
              <a:t>پارتیزانی</a:t>
            </a:r>
            <a:r>
              <a:rPr lang="fa-IR" sz="2400" dirty="0">
                <a:cs typeface="B Nazanin" panose="00000400000000000000" pitchFamily="2" charset="-78"/>
              </a:rPr>
              <a:t> در سال ۱۹۸۲ ارائه شد</a:t>
            </a:r>
            <a:r>
              <a:rPr lang="fa-IR" sz="2400" dirty="0" smtClean="0">
                <a:cs typeface="B Nazanin" panose="00000400000000000000" pitchFamily="2" charset="-78"/>
              </a:rPr>
              <a:t>.</a:t>
            </a:r>
          </a:p>
          <a:p>
            <a:pPr algn="r" rtl="1"/>
            <a:endParaRPr lang="fa-IR" sz="2400" dirty="0" smtClean="0">
              <a:cs typeface="B Nazanin" panose="00000400000000000000" pitchFamily="2" charset="-78"/>
            </a:endParaRPr>
          </a:p>
          <a:p>
            <a:pPr algn="r" rtl="1"/>
            <a:endParaRPr lang="en-US" sz="2400"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8966" y="2831922"/>
            <a:ext cx="2999704" cy="3999605"/>
          </a:xfrm>
          <a:prstGeom prst="rect">
            <a:avLst/>
          </a:prstGeom>
        </p:spPr>
      </p:pic>
    </p:spTree>
    <p:extLst>
      <p:ext uri="{BB962C8B-B14F-4D97-AF65-F5344CB8AC3E}">
        <p14:creationId xmlns:p14="http://schemas.microsoft.com/office/powerpoint/2010/main" val="2776131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9317" y="1004551"/>
            <a:ext cx="6692938" cy="5035639"/>
          </a:xfrm>
          <a:prstGeom prst="rect">
            <a:avLst/>
          </a:prstGeom>
        </p:spPr>
      </p:pic>
    </p:spTree>
    <p:extLst>
      <p:ext uri="{BB962C8B-B14F-4D97-AF65-F5344CB8AC3E}">
        <p14:creationId xmlns:p14="http://schemas.microsoft.com/office/powerpoint/2010/main" val="798981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4914" y="1270000"/>
            <a:ext cx="6664984" cy="4840048"/>
          </a:xfrm>
        </p:spPr>
      </p:pic>
    </p:spTree>
    <p:extLst>
      <p:ext uri="{BB962C8B-B14F-4D97-AF65-F5344CB8AC3E}">
        <p14:creationId xmlns:p14="http://schemas.microsoft.com/office/powerpoint/2010/main" val="1275613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9636" y="1564437"/>
            <a:ext cx="8270536" cy="4024994"/>
          </a:xfrm>
        </p:spPr>
      </p:pic>
    </p:spTree>
    <p:extLst>
      <p:ext uri="{BB962C8B-B14F-4D97-AF65-F5344CB8AC3E}">
        <p14:creationId xmlns:p14="http://schemas.microsoft.com/office/powerpoint/2010/main" val="216818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smtClean="0">
                <a:cs typeface="B Titr" panose="00000700000000000000" pitchFamily="2" charset="-78"/>
              </a:rPr>
              <a:t>مقدمه </a:t>
            </a:r>
            <a:r>
              <a:rPr lang="fa-IR" sz="1800" dirty="0" smtClean="0">
                <a:cs typeface="B Titr" panose="00000700000000000000" pitchFamily="2" charset="-78"/>
              </a:rPr>
              <a:t>(ادامه)</a:t>
            </a:r>
            <a:endParaRPr lang="en-US" sz="1800" dirty="0">
              <a:cs typeface="B Titr" panose="00000700000000000000" pitchFamily="2" charset="-78"/>
            </a:endParaRPr>
          </a:p>
        </p:txBody>
      </p:sp>
      <p:sp>
        <p:nvSpPr>
          <p:cNvPr id="3" name="Content Placeholder 2"/>
          <p:cNvSpPr>
            <a:spLocks noGrp="1"/>
          </p:cNvSpPr>
          <p:nvPr>
            <p:ph idx="1"/>
          </p:nvPr>
        </p:nvSpPr>
        <p:spPr>
          <a:xfrm>
            <a:off x="609599" y="1442436"/>
            <a:ext cx="6563933" cy="4675030"/>
          </a:xfrm>
        </p:spPr>
        <p:txBody>
          <a:bodyPr>
            <a:normAutofit fontScale="92500" lnSpcReduction="10000"/>
          </a:bodyPr>
          <a:lstStyle/>
          <a:p>
            <a:pPr algn="r" rtl="1"/>
            <a:r>
              <a:rPr lang="fa-IR" sz="2400" dirty="0" err="1">
                <a:cs typeface="B Nazanin" panose="00000400000000000000" pitchFamily="2" charset="-78"/>
              </a:rPr>
              <a:t>لوینسون</a:t>
            </a:r>
            <a:r>
              <a:rPr lang="fa-IR" sz="2400" dirty="0">
                <a:cs typeface="B Nazanin" panose="00000400000000000000" pitchFamily="2" charset="-78"/>
              </a:rPr>
              <a:t> ۲۰ کتاب دیگر در این باره نوشت و در آن همچنان کسب و کارهای کوچکی را که دارای منابع و بودجه بسیار اندک نسبت به کسب و کارهای بزرگتر بودند، مورد توجه قرار داد و از مزیت </a:t>
            </a:r>
            <a:r>
              <a:rPr lang="fa-IR" sz="2400" dirty="0" err="1">
                <a:cs typeface="B Nazanin" panose="00000400000000000000" pitchFamily="2" charset="-78"/>
              </a:rPr>
              <a:t>تاکتیک‌های</a:t>
            </a:r>
            <a:r>
              <a:rPr lang="fa-IR" sz="2400" dirty="0">
                <a:cs typeface="B Nazanin" panose="00000400000000000000" pitchFamily="2" charset="-78"/>
              </a:rPr>
              <a:t> بازاریابی </a:t>
            </a:r>
            <a:r>
              <a:rPr lang="fa-IR" sz="2400" dirty="0" err="1">
                <a:cs typeface="B Nazanin" panose="00000400000000000000" pitchFamily="2" charset="-78"/>
              </a:rPr>
              <a:t>پارتیزانی</a:t>
            </a:r>
            <a:r>
              <a:rPr lang="fa-IR" sz="2400" dirty="0">
                <a:cs typeface="B Nazanin" panose="00000400000000000000" pitchFamily="2" charset="-78"/>
              </a:rPr>
              <a:t> برای اینگونه </a:t>
            </a:r>
            <a:r>
              <a:rPr lang="fa-IR" sz="2400" dirty="0" err="1">
                <a:cs typeface="B Nazanin" panose="00000400000000000000" pitchFamily="2" charset="-78"/>
              </a:rPr>
              <a:t>شرکت‌ها</a:t>
            </a:r>
            <a:r>
              <a:rPr lang="fa-IR" sz="2400" dirty="0">
                <a:cs typeface="B Nazanin" panose="00000400000000000000" pitchFamily="2" charset="-78"/>
              </a:rPr>
              <a:t> نوشت. </a:t>
            </a:r>
            <a:endParaRPr lang="fa-IR" sz="2400" dirty="0" smtClean="0">
              <a:cs typeface="B Nazanin" panose="00000400000000000000" pitchFamily="2" charset="-78"/>
            </a:endParaRPr>
          </a:p>
          <a:p>
            <a:pPr algn="r" rtl="1"/>
            <a:endParaRPr lang="fa-IR" sz="2400" dirty="0">
              <a:cs typeface="B Nazanin" panose="00000400000000000000" pitchFamily="2" charset="-78"/>
            </a:endParaRPr>
          </a:p>
          <a:p>
            <a:pPr algn="r" rtl="1"/>
            <a:r>
              <a:rPr lang="fa-IR" sz="2400" dirty="0" smtClean="0">
                <a:cs typeface="B Nazanin" panose="00000400000000000000" pitchFamily="2" charset="-78"/>
              </a:rPr>
              <a:t>پرسش </a:t>
            </a:r>
            <a:r>
              <a:rPr lang="fa-IR" sz="2400" dirty="0">
                <a:cs typeface="B Nazanin" panose="00000400000000000000" pitchFamily="2" charset="-78"/>
              </a:rPr>
              <a:t>وی بسیار ساده بود: </a:t>
            </a:r>
            <a:endParaRPr lang="fa-IR" sz="2400" dirty="0" smtClean="0">
              <a:cs typeface="B Nazanin" panose="00000400000000000000" pitchFamily="2" charset="-78"/>
            </a:endParaRPr>
          </a:p>
          <a:p>
            <a:pPr algn="r" rtl="1"/>
            <a:r>
              <a:rPr lang="fa-IR" sz="2400" dirty="0" smtClean="0">
                <a:solidFill>
                  <a:srgbClr val="FF0000"/>
                </a:solidFill>
                <a:cs typeface="B Nazanin" panose="00000400000000000000" pitchFamily="2" charset="-78"/>
              </a:rPr>
              <a:t>چگونه </a:t>
            </a:r>
            <a:r>
              <a:rPr lang="fa-IR" sz="2400" dirty="0">
                <a:solidFill>
                  <a:srgbClr val="FF0000"/>
                </a:solidFill>
                <a:cs typeface="B Nazanin" panose="00000400000000000000" pitchFamily="2" charset="-78"/>
              </a:rPr>
              <a:t>یک مؤسسه کوچک با بودجه بسیار اندک </a:t>
            </a:r>
            <a:r>
              <a:rPr lang="fa-IR" sz="2400" dirty="0" err="1">
                <a:solidFill>
                  <a:srgbClr val="FF0000"/>
                </a:solidFill>
                <a:cs typeface="B Nazanin" panose="00000400000000000000" pitchFamily="2" charset="-78"/>
              </a:rPr>
              <a:t>می‌تواند</a:t>
            </a:r>
            <a:r>
              <a:rPr lang="fa-IR" sz="2400" dirty="0">
                <a:solidFill>
                  <a:srgbClr val="FF0000"/>
                </a:solidFill>
                <a:cs typeface="B Nazanin" panose="00000400000000000000" pitchFamily="2" charset="-78"/>
              </a:rPr>
              <a:t> با </a:t>
            </a:r>
            <a:r>
              <a:rPr lang="fa-IR" sz="2400" dirty="0" err="1">
                <a:solidFill>
                  <a:srgbClr val="FF0000"/>
                </a:solidFill>
                <a:cs typeface="B Nazanin" panose="00000400000000000000" pitchFamily="2" charset="-78"/>
              </a:rPr>
              <a:t>شرکت‌های</a:t>
            </a:r>
            <a:r>
              <a:rPr lang="fa-IR" sz="2400" dirty="0">
                <a:solidFill>
                  <a:srgbClr val="FF0000"/>
                </a:solidFill>
                <a:cs typeface="B Nazanin" panose="00000400000000000000" pitchFamily="2" charset="-78"/>
              </a:rPr>
              <a:t> بزرگتر رقابت کند؟</a:t>
            </a:r>
          </a:p>
          <a:p>
            <a:pPr algn="r" rtl="1"/>
            <a:endParaRPr lang="fa-IR" sz="2400" dirty="0">
              <a:cs typeface="B Nazanin" panose="00000400000000000000" pitchFamily="2" charset="-78"/>
            </a:endParaRPr>
          </a:p>
          <a:p>
            <a:pPr algn="r" rtl="1"/>
            <a:r>
              <a:rPr lang="fa-IR" sz="2400" dirty="0">
                <a:cs typeface="B Nazanin" panose="00000400000000000000" pitchFamily="2" charset="-78"/>
              </a:rPr>
              <a:t>تلویزیون، رادیو و </a:t>
            </a:r>
            <a:r>
              <a:rPr lang="fa-IR" sz="2400" dirty="0" err="1">
                <a:cs typeface="B Nazanin" panose="00000400000000000000" pitchFamily="2" charset="-78"/>
              </a:rPr>
              <a:t>بیلبورد</a:t>
            </a:r>
            <a:r>
              <a:rPr lang="fa-IR" sz="2400" dirty="0">
                <a:cs typeface="B Nazanin" panose="00000400000000000000" pitchFamily="2" charset="-78"/>
              </a:rPr>
              <a:t>، </a:t>
            </a:r>
            <a:r>
              <a:rPr lang="fa-IR" sz="2400" dirty="0" err="1">
                <a:cs typeface="B Nazanin" panose="00000400000000000000" pitchFamily="2" charset="-78"/>
              </a:rPr>
              <a:t>رسانه‌های</a:t>
            </a:r>
            <a:r>
              <a:rPr lang="fa-IR" sz="2400" dirty="0">
                <a:cs typeface="B Nazanin" panose="00000400000000000000" pitchFamily="2" charset="-78"/>
              </a:rPr>
              <a:t> </a:t>
            </a:r>
            <a:r>
              <a:rPr lang="fa-IR" sz="2400" dirty="0" err="1">
                <a:cs typeface="B Nazanin" panose="00000400000000000000" pitchFamily="2" charset="-78"/>
              </a:rPr>
              <a:t>بسیارگرانی</a:t>
            </a:r>
            <a:r>
              <a:rPr lang="fa-IR" sz="2400" dirty="0">
                <a:cs typeface="B Nazanin" panose="00000400000000000000" pitchFamily="2" charset="-78"/>
              </a:rPr>
              <a:t> هستند که در مورد محصول، به مشتری اطلاعات </a:t>
            </a:r>
            <a:r>
              <a:rPr lang="fa-IR" sz="2400" dirty="0" err="1">
                <a:cs typeface="B Nazanin" panose="00000400000000000000" pitchFamily="2" charset="-78"/>
              </a:rPr>
              <a:t>می‌دهند</a:t>
            </a:r>
            <a:r>
              <a:rPr lang="fa-IR" sz="2400" dirty="0">
                <a:cs typeface="B Nazanin" panose="00000400000000000000" pitchFamily="2" charset="-78"/>
              </a:rPr>
              <a:t>. اما کسب و کارهای کوچک قادر به استفاده از آنها نیستند. پس چه راهی برای اینگونه شرایط وجود دارد؟ بهترین راه حل، استفاده از بازاریابی </a:t>
            </a:r>
            <a:r>
              <a:rPr lang="fa-IR" sz="2400" dirty="0" err="1">
                <a:cs typeface="B Nazanin" panose="00000400000000000000" pitchFamily="2" charset="-78"/>
              </a:rPr>
              <a:t>پارتیزانی</a:t>
            </a:r>
            <a:r>
              <a:rPr lang="fa-IR" sz="2400" dirty="0">
                <a:cs typeface="B Nazanin" panose="00000400000000000000" pitchFamily="2" charset="-78"/>
              </a:rPr>
              <a:t> است.</a:t>
            </a:r>
            <a:endParaRPr lang="fa-IR" sz="2400" dirty="0" smtClean="0">
              <a:cs typeface="B Nazanin" panose="00000400000000000000" pitchFamily="2" charset="-78"/>
            </a:endParaRPr>
          </a:p>
          <a:p>
            <a:pPr algn="r" rtl="1"/>
            <a:endParaRPr lang="en-US" sz="2400" dirty="0">
              <a:cs typeface="B Nazanin" panose="00000400000000000000" pitchFamily="2" charset="-78"/>
            </a:endParaRPr>
          </a:p>
        </p:txBody>
      </p:sp>
    </p:spTree>
    <p:extLst>
      <p:ext uri="{BB962C8B-B14F-4D97-AF65-F5344CB8AC3E}">
        <p14:creationId xmlns:p14="http://schemas.microsoft.com/office/powerpoint/2010/main" val="98421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smtClean="0">
                <a:cs typeface="B Titr" panose="00000700000000000000" pitchFamily="2" charset="-78"/>
              </a:rPr>
              <a:t>مقدمه </a:t>
            </a:r>
            <a:r>
              <a:rPr lang="fa-IR" sz="1800" dirty="0">
                <a:solidFill>
                  <a:srgbClr val="90C226"/>
                </a:solidFill>
                <a:cs typeface="B Titr" panose="00000700000000000000" pitchFamily="2" charset="-78"/>
              </a:rPr>
              <a:t>(ادامه)</a:t>
            </a:r>
            <a:endParaRPr lang="en-US" sz="4000" dirty="0">
              <a:cs typeface="B Titr" panose="00000700000000000000" pitchFamily="2" charset="-78"/>
            </a:endParaRPr>
          </a:p>
        </p:txBody>
      </p:sp>
      <p:sp>
        <p:nvSpPr>
          <p:cNvPr id="3" name="Content Placeholder 2"/>
          <p:cNvSpPr>
            <a:spLocks noGrp="1"/>
          </p:cNvSpPr>
          <p:nvPr>
            <p:ph idx="1"/>
          </p:nvPr>
        </p:nvSpPr>
        <p:spPr>
          <a:xfrm>
            <a:off x="609598" y="1236373"/>
            <a:ext cx="6563933" cy="4675030"/>
          </a:xfrm>
        </p:spPr>
        <p:txBody>
          <a:bodyPr>
            <a:normAutofit/>
          </a:bodyPr>
          <a:lstStyle/>
          <a:p>
            <a:pPr algn="r" rtl="1"/>
            <a:r>
              <a:rPr lang="fa-IR" sz="2400" dirty="0">
                <a:cs typeface="B Nazanin" panose="00000400000000000000" pitchFamily="2" charset="-78"/>
              </a:rPr>
              <a:t>بازاریابی </a:t>
            </a:r>
            <a:r>
              <a:rPr lang="fa-IR" sz="2400" dirty="0" err="1">
                <a:cs typeface="B Nazanin" panose="00000400000000000000" pitchFamily="2" charset="-78"/>
              </a:rPr>
              <a:t>پارتیزانی</a:t>
            </a:r>
            <a:r>
              <a:rPr lang="fa-IR" sz="2400" dirty="0">
                <a:cs typeface="B Nazanin" panose="00000400000000000000" pitchFamily="2" charset="-78"/>
              </a:rPr>
              <a:t> روشی نامنظم و نامتعارف در انجام </a:t>
            </a:r>
            <a:r>
              <a:rPr lang="fa-IR" sz="2400" dirty="0" err="1">
                <a:cs typeface="B Nazanin" panose="00000400000000000000" pitchFamily="2" charset="-78"/>
              </a:rPr>
              <a:t>فعالیت‌های</a:t>
            </a:r>
            <a:r>
              <a:rPr lang="fa-IR" sz="2400" dirty="0">
                <a:cs typeface="B Nazanin" panose="00000400000000000000" pitchFamily="2" charset="-78"/>
              </a:rPr>
              <a:t> تبلیغی بر مبنای یک بودجه بسیار کم است. </a:t>
            </a:r>
            <a:endParaRPr lang="fa-IR" sz="2400" dirty="0" smtClean="0">
              <a:cs typeface="B Nazanin" panose="00000400000000000000" pitchFamily="2" charset="-78"/>
            </a:endParaRPr>
          </a:p>
          <a:p>
            <a:pPr algn="r" rtl="1"/>
            <a:endParaRPr lang="fa-IR" sz="2400" dirty="0">
              <a:cs typeface="B Nazanin" panose="00000400000000000000" pitchFamily="2" charset="-78"/>
            </a:endParaRPr>
          </a:p>
          <a:p>
            <a:pPr algn="r" rtl="1"/>
            <a:r>
              <a:rPr lang="fa-IR" sz="2400" dirty="0" smtClean="0">
                <a:cs typeface="B Nazanin" panose="00000400000000000000" pitchFamily="2" charset="-78"/>
              </a:rPr>
              <a:t>چنین </a:t>
            </a:r>
            <a:r>
              <a:rPr lang="fa-IR" sz="2400" dirty="0">
                <a:cs typeface="B Nazanin" panose="00000400000000000000" pitchFamily="2" charset="-78"/>
              </a:rPr>
              <a:t>تبلیغاتی گاه به </a:t>
            </a:r>
            <a:r>
              <a:rPr lang="fa-IR" sz="2400" dirty="0" err="1">
                <a:cs typeface="B Nazanin" panose="00000400000000000000" pitchFamily="2" charset="-78"/>
              </a:rPr>
              <a:t>گونه‌ای</a:t>
            </a:r>
            <a:r>
              <a:rPr lang="fa-IR" sz="2400" dirty="0">
                <a:cs typeface="B Nazanin" panose="00000400000000000000" pitchFamily="2" charset="-78"/>
              </a:rPr>
              <a:t> طرح </a:t>
            </a:r>
            <a:r>
              <a:rPr lang="fa-IR" sz="2400" dirty="0" err="1">
                <a:cs typeface="B Nazanin" panose="00000400000000000000" pitchFamily="2" charset="-78"/>
              </a:rPr>
              <a:t>می‌شود</a:t>
            </a:r>
            <a:r>
              <a:rPr lang="fa-IR" sz="2400" dirty="0">
                <a:cs typeface="B Nazanin" panose="00000400000000000000" pitchFamily="2" charset="-78"/>
              </a:rPr>
              <a:t> که مخاطب حتی از وجود آنها بی اطلاع است و شاید بتوان گفت این نوع بازاریابی از </a:t>
            </a:r>
            <a:r>
              <a:rPr lang="fa-IR" sz="2400" b="1" dirty="0">
                <a:solidFill>
                  <a:srgbClr val="FF0000"/>
                </a:solidFill>
                <a:cs typeface="B Nazanin" panose="00000400000000000000" pitchFamily="2" charset="-78"/>
              </a:rPr>
              <a:t>انواع بازاریابی پنهان یا بازاریابی مبتنی بر هیاهو </a:t>
            </a:r>
            <a:r>
              <a:rPr lang="fa-IR" sz="2400" dirty="0">
                <a:cs typeface="B Nazanin" panose="00000400000000000000" pitchFamily="2" charset="-78"/>
              </a:rPr>
              <a:t>است. </a:t>
            </a:r>
            <a:endParaRPr lang="fa-IR" sz="2400" dirty="0" smtClean="0">
              <a:cs typeface="B Nazanin" panose="00000400000000000000" pitchFamily="2" charset="-78"/>
            </a:endParaRPr>
          </a:p>
          <a:p>
            <a:pPr algn="r" rtl="1"/>
            <a:endParaRPr lang="fa-IR" sz="2400" dirty="0">
              <a:cs typeface="B Nazanin" panose="00000400000000000000" pitchFamily="2" charset="-78"/>
            </a:endParaRPr>
          </a:p>
          <a:p>
            <a:pPr algn="r" rtl="1"/>
            <a:r>
              <a:rPr lang="fa-IR" sz="2400" dirty="0" smtClean="0">
                <a:cs typeface="B Nazanin" panose="00000400000000000000" pitchFamily="2" charset="-78"/>
              </a:rPr>
              <a:t>در </a:t>
            </a:r>
            <a:r>
              <a:rPr lang="fa-IR" sz="2400" dirty="0">
                <a:cs typeface="B Nazanin" panose="00000400000000000000" pitchFamily="2" charset="-78"/>
              </a:rPr>
              <a:t>واقع بازاریابی </a:t>
            </a:r>
            <a:r>
              <a:rPr lang="fa-IR" sz="2400" dirty="0" err="1">
                <a:cs typeface="B Nazanin" panose="00000400000000000000" pitchFamily="2" charset="-78"/>
              </a:rPr>
              <a:t>پارتیزانی</a:t>
            </a:r>
            <a:r>
              <a:rPr lang="fa-IR" sz="2400" dirty="0">
                <a:cs typeface="B Nazanin" panose="00000400000000000000" pitchFamily="2" charset="-78"/>
              </a:rPr>
              <a:t> نوعی بازاریابی نامنظم برای کسب حداکثر نتایج با بکارگیری حداقل منابع است و متضمن ابتکار و نوآوری، شکستن قوانین و جستجوی راهکارهای بدیل برای روشهای بازاریابی سنتی است.</a:t>
            </a:r>
          </a:p>
          <a:p>
            <a:pPr algn="r" rtl="1"/>
            <a:endParaRPr lang="en-US" sz="2400" dirty="0">
              <a:cs typeface="B Nazanin" panose="00000400000000000000" pitchFamily="2" charset="-78"/>
            </a:endParaRPr>
          </a:p>
        </p:txBody>
      </p:sp>
    </p:spTree>
    <p:extLst>
      <p:ext uri="{BB962C8B-B14F-4D97-AF65-F5344CB8AC3E}">
        <p14:creationId xmlns:p14="http://schemas.microsoft.com/office/powerpoint/2010/main" val="60429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smtClean="0">
                <a:cs typeface="B Titr" panose="00000700000000000000" pitchFamily="2" charset="-78"/>
              </a:rPr>
              <a:t>مقدمه </a:t>
            </a:r>
            <a:r>
              <a:rPr lang="fa-IR" sz="1800" dirty="0">
                <a:solidFill>
                  <a:srgbClr val="90C226"/>
                </a:solidFill>
                <a:cs typeface="B Titr" panose="00000700000000000000" pitchFamily="2" charset="-78"/>
              </a:rPr>
              <a:t>(ادامه)</a:t>
            </a:r>
            <a:endParaRPr lang="en-US" sz="4000" dirty="0">
              <a:cs typeface="B Titr" panose="00000700000000000000" pitchFamily="2" charset="-78"/>
            </a:endParaRPr>
          </a:p>
        </p:txBody>
      </p:sp>
      <p:sp>
        <p:nvSpPr>
          <p:cNvPr id="3" name="Content Placeholder 2"/>
          <p:cNvSpPr>
            <a:spLocks noGrp="1"/>
          </p:cNvSpPr>
          <p:nvPr>
            <p:ph idx="1"/>
          </p:nvPr>
        </p:nvSpPr>
        <p:spPr>
          <a:xfrm>
            <a:off x="609598" y="1236373"/>
            <a:ext cx="6563933" cy="5151548"/>
          </a:xfrm>
        </p:spPr>
        <p:txBody>
          <a:bodyPr>
            <a:normAutofit fontScale="92500" lnSpcReduction="10000"/>
          </a:bodyPr>
          <a:lstStyle/>
          <a:p>
            <a:pPr algn="r" rtl="1"/>
            <a:r>
              <a:rPr lang="fa-IR" sz="2400" dirty="0" err="1" smtClean="0">
                <a:cs typeface="B Nazanin" panose="00000400000000000000" pitchFamily="2" charset="-78"/>
              </a:rPr>
              <a:t>می‌توان</a:t>
            </a:r>
            <a:r>
              <a:rPr lang="fa-IR" sz="2400" dirty="0" smtClean="0">
                <a:cs typeface="B Nazanin" panose="00000400000000000000" pitchFamily="2" charset="-78"/>
              </a:rPr>
              <a:t> </a:t>
            </a:r>
            <a:r>
              <a:rPr lang="fa-IR" sz="2400" dirty="0">
                <a:cs typeface="B Nazanin" panose="00000400000000000000" pitchFamily="2" charset="-78"/>
              </a:rPr>
              <a:t>یکی از </a:t>
            </a:r>
            <a:r>
              <a:rPr lang="fa-IR" sz="2400" dirty="0" err="1">
                <a:cs typeface="B Nazanin" panose="00000400000000000000" pitchFamily="2" charset="-78"/>
              </a:rPr>
              <a:t>شاخص‌های</a:t>
            </a:r>
            <a:r>
              <a:rPr lang="fa-IR" sz="2400" dirty="0">
                <a:cs typeface="B Nazanin" panose="00000400000000000000" pitchFamily="2" charset="-78"/>
              </a:rPr>
              <a:t> اصلی بازاریابی </a:t>
            </a:r>
            <a:r>
              <a:rPr lang="fa-IR" sz="2400" dirty="0" err="1">
                <a:cs typeface="B Nazanin" panose="00000400000000000000" pitchFamily="2" charset="-78"/>
              </a:rPr>
              <a:t>پارتیزانی</a:t>
            </a:r>
            <a:r>
              <a:rPr lang="fa-IR" sz="2400" dirty="0">
                <a:cs typeface="B Nazanin" panose="00000400000000000000" pitchFamily="2" charset="-78"/>
              </a:rPr>
              <a:t> را، استفاده از خود مخاطبین </a:t>
            </a:r>
            <a:r>
              <a:rPr lang="fa-IR" sz="2400" dirty="0" err="1">
                <a:cs typeface="B Nazanin" panose="00000400000000000000" pitchFamily="2" charset="-78"/>
              </a:rPr>
              <a:t>به‌عنوان</a:t>
            </a:r>
            <a:r>
              <a:rPr lang="fa-IR" sz="2400" dirty="0">
                <a:cs typeface="B Nazanin" panose="00000400000000000000" pitchFamily="2" charset="-78"/>
              </a:rPr>
              <a:t> ناشران اصلی دانست</a:t>
            </a:r>
            <a:r>
              <a:rPr lang="fa-IR" sz="2400" dirty="0" smtClean="0">
                <a:cs typeface="B Nazanin" panose="00000400000000000000" pitchFamily="2" charset="-78"/>
              </a:rPr>
              <a:t>.</a:t>
            </a:r>
          </a:p>
          <a:p>
            <a:pPr algn="r" rtl="1"/>
            <a:endParaRPr lang="fa-IR" sz="2400" dirty="0">
              <a:cs typeface="B Nazanin" panose="00000400000000000000" pitchFamily="2" charset="-78"/>
            </a:endParaRPr>
          </a:p>
          <a:p>
            <a:pPr algn="r" rtl="1"/>
            <a:r>
              <a:rPr lang="fa-IR" sz="2400" dirty="0">
                <a:cs typeface="B Nazanin" panose="00000400000000000000" pitchFamily="2" charset="-78"/>
              </a:rPr>
              <a:t>عموماً </a:t>
            </a:r>
            <a:r>
              <a:rPr lang="fa-IR" sz="2400" dirty="0" err="1">
                <a:cs typeface="B Nazanin" panose="00000400000000000000" pitchFamily="2" charset="-78"/>
              </a:rPr>
              <a:t>هدفِ</a:t>
            </a:r>
            <a:r>
              <a:rPr lang="fa-IR" sz="2400" dirty="0">
                <a:cs typeface="B Nazanin" panose="00000400000000000000" pitchFamily="2" charset="-78"/>
              </a:rPr>
              <a:t> اصلی از انجام بازاریابی </a:t>
            </a:r>
            <a:r>
              <a:rPr lang="fa-IR" sz="2400" dirty="0" err="1">
                <a:cs typeface="B Nazanin" panose="00000400000000000000" pitchFamily="2" charset="-78"/>
              </a:rPr>
              <a:t>پارتیزانی</a:t>
            </a:r>
            <a:r>
              <a:rPr lang="fa-IR" sz="2400" dirty="0">
                <a:cs typeface="B Nazanin" panose="00000400000000000000" pitchFamily="2" charset="-78"/>
              </a:rPr>
              <a:t> ،‌ انجام تبلیغات مستقیمی است که هدف آن خرید نیست. در اکثر مواقع بازاریابی چریکی پیش درآمدی برای تبلیغات کلامی یا دهان به دهان است،‌ </a:t>
            </a:r>
            <a:r>
              <a:rPr lang="fa-IR" sz="2400" dirty="0" err="1">
                <a:cs typeface="B Nazanin" panose="00000400000000000000" pitchFamily="2" charset="-78"/>
              </a:rPr>
              <a:t>به‌نحوی</a:t>
            </a:r>
            <a:r>
              <a:rPr lang="fa-IR" sz="2400" dirty="0">
                <a:cs typeface="B Nazanin" panose="00000400000000000000" pitchFamily="2" charset="-78"/>
              </a:rPr>
              <a:t> که </a:t>
            </a:r>
            <a:r>
              <a:rPr lang="fa-IR" sz="2400" dirty="0" err="1">
                <a:cs typeface="B Nazanin" panose="00000400000000000000" pitchFamily="2" charset="-78"/>
              </a:rPr>
              <a:t>مخاطبینی</a:t>
            </a:r>
            <a:r>
              <a:rPr lang="fa-IR" sz="2400" dirty="0">
                <a:cs typeface="B Nazanin" panose="00000400000000000000" pitchFamily="2" charset="-78"/>
              </a:rPr>
              <a:t> که در این نوع رویدادها قرار </a:t>
            </a:r>
            <a:r>
              <a:rPr lang="fa-IR" sz="2400" dirty="0" err="1">
                <a:cs typeface="B Nazanin" panose="00000400000000000000" pitchFamily="2" charset="-78"/>
              </a:rPr>
              <a:t>می‌گیرند</a:t>
            </a:r>
            <a:r>
              <a:rPr lang="fa-IR" sz="2400" dirty="0">
                <a:cs typeface="B Nazanin" panose="00000400000000000000" pitchFamily="2" charset="-78"/>
              </a:rPr>
              <a:t> و یا از نزدیک شاهد آن هستند چنان تحت تأثیر قرار بگیرند که بخواهند آن را برای دیگران تعریف کنند.</a:t>
            </a:r>
          </a:p>
          <a:p>
            <a:pPr algn="r" rtl="1"/>
            <a:endParaRPr lang="fa-IR" sz="2400" dirty="0">
              <a:cs typeface="B Nazanin" panose="00000400000000000000" pitchFamily="2" charset="-78"/>
            </a:endParaRPr>
          </a:p>
          <a:p>
            <a:pPr algn="r" rtl="1"/>
            <a:r>
              <a:rPr lang="fa-IR" sz="2400" dirty="0" err="1">
                <a:cs typeface="B Nazanin" panose="00000400000000000000" pitchFamily="2" charset="-78"/>
              </a:rPr>
              <a:t>مطمئناً</a:t>
            </a:r>
            <a:r>
              <a:rPr lang="fa-IR" sz="2400" dirty="0">
                <a:cs typeface="B Nazanin" panose="00000400000000000000" pitchFamily="2" charset="-78"/>
              </a:rPr>
              <a:t> با توجه به تعداد کم افرادی که در معرض </a:t>
            </a:r>
            <a:r>
              <a:rPr lang="fa-IR" sz="2400" dirty="0" err="1">
                <a:cs typeface="B Nazanin" panose="00000400000000000000" pitchFamily="2" charset="-78"/>
              </a:rPr>
              <a:t>کمپین‌های</a:t>
            </a:r>
            <a:r>
              <a:rPr lang="fa-IR" sz="2400" dirty="0">
                <a:cs typeface="B Nazanin" panose="00000400000000000000" pitchFamily="2" charset="-78"/>
              </a:rPr>
              <a:t> بازاریابی چریکی قرار </a:t>
            </a:r>
            <a:r>
              <a:rPr lang="fa-IR" sz="2400" dirty="0" err="1">
                <a:cs typeface="B Nazanin" panose="00000400000000000000" pitchFamily="2" charset="-78"/>
              </a:rPr>
              <a:t>می‌گیرند</a:t>
            </a:r>
            <a:r>
              <a:rPr lang="fa-IR" sz="2400" dirty="0">
                <a:cs typeface="B Nazanin" panose="00000400000000000000" pitchFamily="2" charset="-78"/>
              </a:rPr>
              <a:t>، </a:t>
            </a:r>
            <a:r>
              <a:rPr lang="fa-IR" sz="2400" dirty="0" err="1">
                <a:cs typeface="B Nazanin" panose="00000400000000000000" pitchFamily="2" charset="-78"/>
              </a:rPr>
              <a:t>نمی‌توان</a:t>
            </a:r>
            <a:r>
              <a:rPr lang="fa-IR" sz="2400" dirty="0">
                <a:cs typeface="B Nazanin" panose="00000400000000000000" pitchFamily="2" charset="-78"/>
              </a:rPr>
              <a:t> انتظار رشدی در اهداف بازاریابی و فروش داشت و تنها زمانی این اتفاق </a:t>
            </a:r>
            <a:r>
              <a:rPr lang="fa-IR" sz="2400" dirty="0" err="1">
                <a:cs typeface="B Nazanin" panose="00000400000000000000" pitchFamily="2" charset="-78"/>
              </a:rPr>
              <a:t>می‌افتد</a:t>
            </a:r>
            <a:r>
              <a:rPr lang="fa-IR" sz="2400" dirty="0">
                <a:cs typeface="B Nazanin" panose="00000400000000000000" pitchFamily="2" charset="-78"/>
              </a:rPr>
              <a:t> که نمایش شما در بازاریابی </a:t>
            </a:r>
            <a:r>
              <a:rPr lang="fa-IR" sz="2400" dirty="0" err="1">
                <a:cs typeface="B Nazanin" panose="00000400000000000000" pitchFamily="2" charset="-78"/>
              </a:rPr>
              <a:t>پارتیزانی</a:t>
            </a:r>
            <a:r>
              <a:rPr lang="fa-IR" sz="2400" dirty="0">
                <a:cs typeface="B Nazanin" panose="00000400000000000000" pitchFamily="2" charset="-78"/>
              </a:rPr>
              <a:t> بر روی مخاطبین تاثیر گذاشته و بتواند بطور ویروسی (</a:t>
            </a:r>
            <a:r>
              <a:rPr lang="en-US" sz="2400" dirty="0">
                <a:cs typeface="B Nazanin" panose="00000400000000000000" pitchFamily="2" charset="-78"/>
              </a:rPr>
              <a:t>Viral Marketing) </a:t>
            </a:r>
            <a:r>
              <a:rPr lang="fa-IR" sz="2400" dirty="0">
                <a:cs typeface="B Nazanin" panose="00000400000000000000" pitchFamily="2" charset="-78"/>
              </a:rPr>
              <a:t>موجب انتشار آن شود.</a:t>
            </a:r>
            <a:endParaRPr lang="en-US" sz="2400" dirty="0">
              <a:cs typeface="B Nazanin" panose="00000400000000000000" pitchFamily="2" charset="-78"/>
            </a:endParaRPr>
          </a:p>
        </p:txBody>
      </p:sp>
    </p:spTree>
    <p:extLst>
      <p:ext uri="{BB962C8B-B14F-4D97-AF65-F5344CB8AC3E}">
        <p14:creationId xmlns:p14="http://schemas.microsoft.com/office/powerpoint/2010/main" val="3403726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060" y="1556913"/>
            <a:ext cx="8507535" cy="4399611"/>
          </a:xfrm>
          <a:prstGeom prst="rect">
            <a:avLst/>
          </a:prstGeom>
        </p:spPr>
      </p:pic>
      <p:sp>
        <p:nvSpPr>
          <p:cNvPr id="6" name="Title 1"/>
          <p:cNvSpPr>
            <a:spLocks noGrp="1"/>
          </p:cNvSpPr>
          <p:nvPr>
            <p:ph type="title"/>
          </p:nvPr>
        </p:nvSpPr>
        <p:spPr>
          <a:xfrm>
            <a:off x="609599" y="236113"/>
            <a:ext cx="6563933" cy="1320800"/>
          </a:xfrm>
        </p:spPr>
        <p:txBody>
          <a:bodyPr>
            <a:normAutofit/>
          </a:bodyPr>
          <a:lstStyle/>
          <a:p>
            <a:pPr algn="r" rtl="1"/>
            <a:r>
              <a:rPr lang="fa-IR" sz="4000" dirty="0">
                <a:cs typeface="B Titr" panose="00000700000000000000" pitchFamily="2" charset="-78"/>
              </a:rPr>
              <a:t>اصول بازاریابی </a:t>
            </a:r>
            <a:r>
              <a:rPr lang="fa-IR" sz="4000" dirty="0" err="1">
                <a:cs typeface="B Titr" panose="00000700000000000000" pitchFamily="2" charset="-78"/>
              </a:rPr>
              <a:t>پارتیزانی</a:t>
            </a:r>
            <a:r>
              <a:rPr lang="fa-IR" sz="4000" dirty="0">
                <a:cs typeface="B Titr" panose="00000700000000000000" pitchFamily="2" charset="-78"/>
              </a:rPr>
              <a:t> </a:t>
            </a:r>
            <a:endParaRPr lang="en-US" sz="4000" dirty="0">
              <a:cs typeface="B Titr" panose="00000700000000000000" pitchFamily="2" charset="-78"/>
            </a:endParaRPr>
          </a:p>
        </p:txBody>
      </p:sp>
    </p:spTree>
    <p:extLst>
      <p:ext uri="{BB962C8B-B14F-4D97-AF65-F5344CB8AC3E}">
        <p14:creationId xmlns:p14="http://schemas.microsoft.com/office/powerpoint/2010/main" val="1236277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a:cs typeface="B Titr" panose="00000700000000000000" pitchFamily="2" charset="-78"/>
              </a:rPr>
              <a:t>اصول بازاریابی </a:t>
            </a:r>
            <a:r>
              <a:rPr lang="fa-IR" sz="4000" dirty="0" err="1">
                <a:cs typeface="B Titr" panose="00000700000000000000" pitchFamily="2" charset="-78"/>
              </a:rPr>
              <a:t>پارتیزانی</a:t>
            </a:r>
            <a:r>
              <a:rPr lang="fa-IR" sz="4000" dirty="0">
                <a:cs typeface="B Titr" panose="00000700000000000000" pitchFamily="2" charset="-78"/>
              </a:rPr>
              <a:t> </a:t>
            </a:r>
            <a:endParaRPr lang="en-US" sz="4000" dirty="0">
              <a:cs typeface="B Titr" panose="00000700000000000000" pitchFamily="2" charset="-78"/>
            </a:endParaRPr>
          </a:p>
        </p:txBody>
      </p:sp>
      <p:sp>
        <p:nvSpPr>
          <p:cNvPr id="3" name="Content Placeholder 2"/>
          <p:cNvSpPr>
            <a:spLocks noGrp="1"/>
          </p:cNvSpPr>
          <p:nvPr>
            <p:ph idx="1"/>
          </p:nvPr>
        </p:nvSpPr>
        <p:spPr>
          <a:xfrm>
            <a:off x="609598" y="1249251"/>
            <a:ext cx="6563933" cy="5177307"/>
          </a:xfrm>
        </p:spPr>
        <p:txBody>
          <a:bodyPr>
            <a:normAutofit fontScale="85000" lnSpcReduction="20000"/>
          </a:bodyPr>
          <a:lstStyle/>
          <a:p>
            <a:pPr algn="r" rtl="1"/>
            <a:r>
              <a:rPr lang="fa-IR" sz="2400" dirty="0">
                <a:cs typeface="B Nazanin" panose="00000400000000000000" pitchFamily="2" charset="-78"/>
              </a:rPr>
              <a:t> </a:t>
            </a:r>
            <a:r>
              <a:rPr lang="fa-IR" sz="2400" dirty="0" err="1">
                <a:cs typeface="B Nazanin" panose="00000400000000000000" pitchFamily="2" charset="-78"/>
              </a:rPr>
              <a:t>لوینسون</a:t>
            </a:r>
            <a:r>
              <a:rPr lang="fa-IR" sz="2400" dirty="0">
                <a:cs typeface="B Nazanin" panose="00000400000000000000" pitchFamily="2" charset="-78"/>
              </a:rPr>
              <a:t>، اصول زیر را به عنوان زیربنای بازاریابی </a:t>
            </a:r>
            <a:r>
              <a:rPr lang="fa-IR" sz="2400" dirty="0" err="1">
                <a:cs typeface="B Nazanin" panose="00000400000000000000" pitchFamily="2" charset="-78"/>
              </a:rPr>
              <a:t>پارتیزانی</a:t>
            </a:r>
            <a:r>
              <a:rPr lang="fa-IR" sz="2400" dirty="0">
                <a:cs typeface="B Nazanin" panose="00000400000000000000" pitchFamily="2" charset="-78"/>
              </a:rPr>
              <a:t> شناسایی می کند</a:t>
            </a:r>
            <a:r>
              <a:rPr lang="fa-IR" sz="2400" dirty="0" smtClean="0">
                <a:cs typeface="B Nazanin" panose="00000400000000000000" pitchFamily="2" charset="-78"/>
              </a:rPr>
              <a:t>:</a:t>
            </a:r>
          </a:p>
          <a:p>
            <a:pPr algn="r" rtl="1"/>
            <a:endParaRPr lang="fa-IR" sz="2400" dirty="0">
              <a:cs typeface="B Nazanin" panose="00000400000000000000" pitchFamily="2" charset="-78"/>
            </a:endParaRPr>
          </a:p>
          <a:p>
            <a:pPr lvl="1" algn="r" rtl="1"/>
            <a:r>
              <a:rPr lang="fa-IR" sz="2200" dirty="0">
                <a:cs typeface="B Nazanin" panose="00000400000000000000" pitchFamily="2" charset="-78"/>
              </a:rPr>
              <a:t>۱- بازاریابی </a:t>
            </a:r>
            <a:r>
              <a:rPr lang="fa-IR" sz="2200" dirty="0" err="1">
                <a:cs typeface="B Nazanin" panose="00000400000000000000" pitchFamily="2" charset="-78"/>
              </a:rPr>
              <a:t>پارتیزانی</a:t>
            </a:r>
            <a:r>
              <a:rPr lang="fa-IR" sz="2200" dirty="0">
                <a:cs typeface="B Nazanin" panose="00000400000000000000" pitchFamily="2" charset="-78"/>
              </a:rPr>
              <a:t> بر اساس روان </a:t>
            </a:r>
            <a:r>
              <a:rPr lang="fa-IR" sz="2200" dirty="0" err="1">
                <a:cs typeface="B Nazanin" panose="00000400000000000000" pitchFamily="2" charset="-78"/>
              </a:rPr>
              <a:t>انسان‌ها</a:t>
            </a:r>
            <a:r>
              <a:rPr lang="fa-IR" sz="2200" dirty="0">
                <a:cs typeface="B Nazanin" panose="00000400000000000000" pitchFamily="2" charset="-78"/>
              </a:rPr>
              <a:t> و آن </a:t>
            </a:r>
            <a:r>
              <a:rPr lang="fa-IR" sz="2200" dirty="0" err="1">
                <a:cs typeface="B Nazanin" panose="00000400000000000000" pitchFamily="2" charset="-78"/>
              </a:rPr>
              <a:t>گونه‌ای</a:t>
            </a:r>
            <a:r>
              <a:rPr lang="fa-IR" sz="2200" dirty="0">
                <a:cs typeface="B Nazanin" panose="00000400000000000000" pitchFamily="2" charset="-78"/>
              </a:rPr>
              <a:t> که انسانها </a:t>
            </a:r>
            <a:r>
              <a:rPr lang="fa-IR" sz="2200" dirty="0" err="1">
                <a:cs typeface="B Nazanin" panose="00000400000000000000" pitchFamily="2" charset="-78"/>
              </a:rPr>
              <a:t>می‌اندیشند</a:t>
            </a:r>
            <a:r>
              <a:rPr lang="fa-IR" sz="2200" dirty="0">
                <a:cs typeface="B Nazanin" panose="00000400000000000000" pitchFamily="2" charset="-78"/>
              </a:rPr>
              <a:t> و قضاوت </a:t>
            </a:r>
            <a:r>
              <a:rPr lang="fa-IR" sz="2200" dirty="0" err="1">
                <a:cs typeface="B Nazanin" panose="00000400000000000000" pitchFamily="2" charset="-78"/>
              </a:rPr>
              <a:t>می‌کنند</a:t>
            </a:r>
            <a:r>
              <a:rPr lang="fa-IR" sz="2200" dirty="0">
                <a:cs typeface="B Nazanin" panose="00000400000000000000" pitchFamily="2" charset="-78"/>
              </a:rPr>
              <a:t>، بنا نهاده شده است.</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۲- در بازاریابی </a:t>
            </a:r>
            <a:r>
              <a:rPr lang="fa-IR" sz="2200" dirty="0" err="1">
                <a:cs typeface="B Nazanin" panose="00000400000000000000" pitchFamily="2" charset="-78"/>
              </a:rPr>
              <a:t>پارتیزانی</a:t>
            </a:r>
            <a:r>
              <a:rPr lang="fa-IR" sz="2200" dirty="0">
                <a:cs typeface="B Nazanin" panose="00000400000000000000" pitchFamily="2" charset="-78"/>
              </a:rPr>
              <a:t> تاکید بر سودآوری است و نه تنها افزایش فروش.</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۳- یک روش خوب برای </a:t>
            </a:r>
            <a:r>
              <a:rPr lang="fa-IR" sz="2200" dirty="0" err="1">
                <a:cs typeface="B Nazanin" panose="00000400000000000000" pitchFamily="2" charset="-78"/>
              </a:rPr>
              <a:t>اندازه‌گیری</a:t>
            </a:r>
            <a:r>
              <a:rPr lang="fa-IR" sz="2200" dirty="0">
                <a:cs typeface="B Nazanin" panose="00000400000000000000" pitchFamily="2" charset="-78"/>
              </a:rPr>
              <a:t> در بازاریابی </a:t>
            </a:r>
            <a:r>
              <a:rPr lang="fa-IR" sz="2200" dirty="0" err="1">
                <a:cs typeface="B Nazanin" panose="00000400000000000000" pitchFamily="2" charset="-78"/>
              </a:rPr>
              <a:t>پاتیزانی</a:t>
            </a:r>
            <a:r>
              <a:rPr lang="fa-IR" sz="2200" dirty="0">
                <a:cs typeface="B Nazanin" panose="00000400000000000000" pitchFamily="2" charset="-78"/>
              </a:rPr>
              <a:t> سنجش تعداد </a:t>
            </a:r>
            <a:r>
              <a:rPr lang="fa-IR" sz="2200" dirty="0" err="1">
                <a:cs typeface="B Nazanin" panose="00000400000000000000" pitchFamily="2" charset="-78"/>
              </a:rPr>
              <a:t>رابطه‌ای</a:t>
            </a:r>
            <a:r>
              <a:rPr lang="fa-IR" sz="2200" dirty="0">
                <a:cs typeface="B Nazanin" panose="00000400000000000000" pitchFamily="2" charset="-78"/>
              </a:rPr>
              <a:t> است که شما در مدت زمان مشخصی ایجاد </a:t>
            </a:r>
            <a:r>
              <a:rPr lang="fa-IR" sz="2200" dirty="0" err="1">
                <a:cs typeface="B Nazanin" panose="00000400000000000000" pitchFamily="2" charset="-78"/>
              </a:rPr>
              <a:t>کرده‌اید</a:t>
            </a:r>
            <a:r>
              <a:rPr lang="fa-IR" sz="2200" dirty="0">
                <a:cs typeface="B Nazanin" panose="00000400000000000000" pitchFamily="2" charset="-78"/>
              </a:rPr>
              <a:t>.</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۴- بازاریابی </a:t>
            </a:r>
            <a:r>
              <a:rPr lang="fa-IR" sz="2200" dirty="0" err="1">
                <a:cs typeface="B Nazanin" panose="00000400000000000000" pitchFamily="2" charset="-78"/>
              </a:rPr>
              <a:t>پارتیزانی</a:t>
            </a:r>
            <a:r>
              <a:rPr lang="fa-IR" sz="2200" dirty="0">
                <a:cs typeface="B Nazanin" panose="00000400000000000000" pitchFamily="2" charset="-78"/>
              </a:rPr>
              <a:t> نیروهای خود را صرف بازار هدف و مخاطبین خود </a:t>
            </a:r>
            <a:r>
              <a:rPr lang="fa-IR" sz="2200" dirty="0" err="1">
                <a:cs typeface="B Nazanin" panose="00000400000000000000" pitchFamily="2" charset="-78"/>
              </a:rPr>
              <a:t>می‌سازد</a:t>
            </a:r>
            <a:r>
              <a:rPr lang="fa-IR" sz="2200" dirty="0">
                <a:cs typeface="B Nazanin" panose="00000400000000000000" pitchFamily="2" charset="-78"/>
              </a:rPr>
              <a:t> تا بازاریابی انبوه و هدف قرار دادن </a:t>
            </a:r>
            <a:r>
              <a:rPr lang="fa-IR" sz="2200" dirty="0" err="1">
                <a:cs typeface="B Nazanin" panose="00000400000000000000" pitchFamily="2" charset="-78"/>
              </a:rPr>
              <a:t>جامعه‌ای</a:t>
            </a:r>
            <a:r>
              <a:rPr lang="fa-IR" sz="2200" dirty="0">
                <a:cs typeface="B Nazanin" panose="00000400000000000000" pitchFamily="2" charset="-78"/>
              </a:rPr>
              <a:t> بزرگ.</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۵- در بازاریابی </a:t>
            </a:r>
            <a:r>
              <a:rPr lang="fa-IR" sz="2200" dirty="0" err="1">
                <a:cs typeface="B Nazanin" panose="00000400000000000000" pitchFamily="2" charset="-78"/>
              </a:rPr>
              <a:t>پارتیزانی</a:t>
            </a:r>
            <a:r>
              <a:rPr lang="fa-IR" sz="2200" dirty="0">
                <a:cs typeface="B Nazanin" panose="00000400000000000000" pitchFamily="2" charset="-78"/>
              </a:rPr>
              <a:t> برای </a:t>
            </a:r>
            <a:r>
              <a:rPr lang="fa-IR" sz="2200" dirty="0" smtClean="0">
                <a:cs typeface="B Nazanin" panose="00000400000000000000" pitchFamily="2" charset="-78"/>
              </a:rPr>
              <a:t>توسعه </a:t>
            </a:r>
            <a:r>
              <a:rPr lang="fa-IR" sz="2200" dirty="0">
                <a:cs typeface="B Nazanin" panose="00000400000000000000" pitchFamily="2" charset="-78"/>
              </a:rPr>
              <a:t>کسب و کار تاکید خاصی بر سه مورد است: ایجاد روابط جدید، افزایش تعداد معاملات با افراد فعلی، افزایش حجم معاملات با افراد فعلی.</a:t>
            </a:r>
          </a:p>
        </p:txBody>
      </p:sp>
    </p:spTree>
    <p:extLst>
      <p:ext uri="{BB962C8B-B14F-4D97-AF65-F5344CB8AC3E}">
        <p14:creationId xmlns:p14="http://schemas.microsoft.com/office/powerpoint/2010/main" val="1396277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a:cs typeface="B Titr" panose="00000700000000000000" pitchFamily="2" charset="-78"/>
              </a:rPr>
              <a:t>اصول بازاریابی </a:t>
            </a:r>
            <a:r>
              <a:rPr lang="fa-IR" sz="4000" dirty="0" err="1" smtClean="0">
                <a:cs typeface="B Titr" panose="00000700000000000000" pitchFamily="2" charset="-78"/>
              </a:rPr>
              <a:t>پارتیزانی</a:t>
            </a:r>
            <a:r>
              <a:rPr lang="fa-IR" sz="4000" dirty="0">
                <a:cs typeface="B Titr" panose="00000700000000000000" pitchFamily="2" charset="-78"/>
              </a:rPr>
              <a:t> </a:t>
            </a:r>
            <a:r>
              <a:rPr lang="fa-IR" sz="2000" dirty="0" smtClean="0">
                <a:cs typeface="B Titr" panose="00000700000000000000" pitchFamily="2" charset="-78"/>
              </a:rPr>
              <a:t>(ادامه) </a:t>
            </a:r>
            <a:endParaRPr lang="en-US" sz="4000" dirty="0">
              <a:cs typeface="B Titr" panose="00000700000000000000" pitchFamily="2" charset="-78"/>
            </a:endParaRPr>
          </a:p>
        </p:txBody>
      </p:sp>
      <p:sp>
        <p:nvSpPr>
          <p:cNvPr id="3" name="Content Placeholder 2"/>
          <p:cNvSpPr>
            <a:spLocks noGrp="1"/>
          </p:cNvSpPr>
          <p:nvPr>
            <p:ph idx="1"/>
          </p:nvPr>
        </p:nvSpPr>
        <p:spPr>
          <a:xfrm>
            <a:off x="609598" y="1378039"/>
            <a:ext cx="6563933" cy="5048519"/>
          </a:xfrm>
        </p:spPr>
        <p:txBody>
          <a:bodyPr>
            <a:normAutofit fontScale="92500" lnSpcReduction="10000"/>
          </a:bodyPr>
          <a:lstStyle/>
          <a:p>
            <a:pPr lvl="1" algn="r" rtl="1"/>
            <a:r>
              <a:rPr lang="fa-IR" sz="2200" dirty="0">
                <a:cs typeface="B Nazanin" panose="00000400000000000000" pitchFamily="2" charset="-78"/>
              </a:rPr>
              <a:t>۶- در بازاریابی </a:t>
            </a:r>
            <a:r>
              <a:rPr lang="fa-IR" sz="2200" dirty="0" err="1">
                <a:cs typeface="B Nazanin" panose="00000400000000000000" pitchFamily="2" charset="-78"/>
              </a:rPr>
              <a:t>پارتیزانی</a:t>
            </a:r>
            <a:r>
              <a:rPr lang="fa-IR" sz="2200" dirty="0">
                <a:cs typeface="B Nazanin" panose="00000400000000000000" pitchFamily="2" charset="-78"/>
              </a:rPr>
              <a:t> به جای رقابت برای حذف، تلاش برای همکاری با دیگر کسب و کارها است.</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۷- بازاریابی </a:t>
            </a:r>
            <a:r>
              <a:rPr lang="fa-IR" sz="2200" dirty="0" err="1">
                <a:cs typeface="B Nazanin" panose="00000400000000000000" pitchFamily="2" charset="-78"/>
              </a:rPr>
              <a:t>پارتیزانی</a:t>
            </a:r>
            <a:r>
              <a:rPr lang="fa-IR" sz="2200" dirty="0">
                <a:cs typeface="B Nazanin" panose="00000400000000000000" pitchFamily="2" charset="-78"/>
              </a:rPr>
              <a:t> از عناصر مختلفی تشکیل شده است، که همگی با یکدیگر کار </a:t>
            </a:r>
            <a:r>
              <a:rPr lang="fa-IR" sz="2200" dirty="0" err="1">
                <a:cs typeface="B Nazanin" panose="00000400000000000000" pitchFamily="2" charset="-78"/>
              </a:rPr>
              <a:t>می‌کنند</a:t>
            </a:r>
            <a:r>
              <a:rPr lang="fa-IR" sz="2200" dirty="0">
                <a:cs typeface="B Nazanin" panose="00000400000000000000" pitchFamily="2" charset="-78"/>
              </a:rPr>
              <a:t> و این عناصر یکدیگر را تقویت </a:t>
            </a:r>
            <a:r>
              <a:rPr lang="fa-IR" sz="2200" dirty="0" err="1">
                <a:cs typeface="B Nazanin" panose="00000400000000000000" pitchFamily="2" charset="-78"/>
              </a:rPr>
              <a:t>می‌کنند</a:t>
            </a:r>
            <a:r>
              <a:rPr lang="fa-IR" sz="2200" dirty="0">
                <a:cs typeface="B Nazanin" panose="00000400000000000000" pitchFamily="2" charset="-78"/>
              </a:rPr>
              <a:t>.</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۸- تکنولوژی ابزار و اهرم اصلی در بازاریابی چریکی (</a:t>
            </a:r>
            <a:r>
              <a:rPr lang="fa-IR" sz="2200" dirty="0" err="1">
                <a:cs typeface="B Nazanin" panose="00000400000000000000" pitchFamily="2" charset="-78"/>
              </a:rPr>
              <a:t>پارتیزانی</a:t>
            </a:r>
            <a:r>
              <a:rPr lang="fa-IR" sz="2200" dirty="0">
                <a:cs typeface="B Nazanin" panose="00000400000000000000" pitchFamily="2" charset="-78"/>
              </a:rPr>
              <a:t>) است و باید از تکنولوژی برای رسیدن به سود بیشتر استفاده کنیم.</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۹- به جای پول و سرمایه، ورودی اصلی بازاریابی </a:t>
            </a:r>
            <a:r>
              <a:rPr lang="fa-IR" sz="2200" dirty="0" err="1">
                <a:cs typeface="B Nazanin" panose="00000400000000000000" pitchFamily="2" charset="-78"/>
              </a:rPr>
              <a:t>پارتیزانی</a:t>
            </a:r>
            <a:r>
              <a:rPr lang="fa-IR" sz="2200" dirty="0">
                <a:cs typeface="B Nazanin" panose="00000400000000000000" pitchFamily="2" charset="-78"/>
              </a:rPr>
              <a:t>، صرف زمان و انرژی است.</a:t>
            </a:r>
          </a:p>
          <a:p>
            <a:pPr lvl="1" algn="r" rtl="1"/>
            <a:endParaRPr lang="fa-IR" sz="2200" dirty="0">
              <a:cs typeface="B Nazanin" panose="00000400000000000000" pitchFamily="2" charset="-78"/>
            </a:endParaRPr>
          </a:p>
          <a:p>
            <a:pPr lvl="1" algn="r" rtl="1"/>
            <a:r>
              <a:rPr lang="fa-IR" sz="2200" dirty="0">
                <a:cs typeface="B Nazanin" panose="00000400000000000000" pitchFamily="2" charset="-78"/>
              </a:rPr>
              <a:t>۱۰- </a:t>
            </a:r>
            <a:r>
              <a:rPr lang="fa-IR" sz="2200" dirty="0" err="1">
                <a:cs typeface="B Nazanin" panose="00000400000000000000" pitchFamily="2" charset="-78"/>
              </a:rPr>
              <a:t>پیام‌های</a:t>
            </a:r>
            <a:r>
              <a:rPr lang="fa-IR" sz="2200" dirty="0">
                <a:cs typeface="B Nazanin" panose="00000400000000000000" pitchFamily="2" charset="-78"/>
              </a:rPr>
              <a:t> بازاریابی (تبلیغاتی) به </a:t>
            </a:r>
            <a:r>
              <a:rPr lang="fa-IR" sz="2200" dirty="0" err="1">
                <a:cs typeface="B Nazanin" panose="00000400000000000000" pitchFamily="2" charset="-78"/>
              </a:rPr>
              <a:t>گروه‌های</a:t>
            </a:r>
            <a:r>
              <a:rPr lang="fa-IR" sz="2200" dirty="0">
                <a:cs typeface="B Nazanin" panose="00000400000000000000" pitchFamily="2" charset="-78"/>
              </a:rPr>
              <a:t> کوچکی ارسال </a:t>
            </a:r>
            <a:r>
              <a:rPr lang="fa-IR" sz="2200" dirty="0" err="1">
                <a:cs typeface="B Nazanin" panose="00000400000000000000" pitchFamily="2" charset="-78"/>
              </a:rPr>
              <a:t>می‌شود</a:t>
            </a:r>
            <a:r>
              <a:rPr lang="fa-IR" sz="2200" dirty="0">
                <a:cs typeface="B Nazanin" panose="00000400000000000000" pitchFamily="2" charset="-78"/>
              </a:rPr>
              <a:t> نه پیامهای انبوه به بخش بزرگی جامعه!</a:t>
            </a:r>
            <a:endParaRPr lang="en-US" sz="2200" dirty="0">
              <a:cs typeface="B Nazanin" panose="00000400000000000000" pitchFamily="2" charset="-78"/>
            </a:endParaRPr>
          </a:p>
        </p:txBody>
      </p:sp>
    </p:spTree>
    <p:extLst>
      <p:ext uri="{BB962C8B-B14F-4D97-AF65-F5344CB8AC3E}">
        <p14:creationId xmlns:p14="http://schemas.microsoft.com/office/powerpoint/2010/main" val="124864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36113"/>
            <a:ext cx="6563933" cy="1320800"/>
          </a:xfrm>
        </p:spPr>
        <p:txBody>
          <a:bodyPr>
            <a:normAutofit/>
          </a:bodyPr>
          <a:lstStyle/>
          <a:p>
            <a:pPr algn="r" rtl="1"/>
            <a:r>
              <a:rPr lang="fa-IR" sz="4000" dirty="0" err="1">
                <a:cs typeface="B Titr" panose="00000700000000000000" pitchFamily="2" charset="-78"/>
              </a:rPr>
              <a:t>تاکتیک‌های</a:t>
            </a:r>
            <a:r>
              <a:rPr lang="fa-IR" sz="4000" dirty="0">
                <a:cs typeface="B Titr" panose="00000700000000000000" pitchFamily="2" charset="-78"/>
              </a:rPr>
              <a:t> بازاریابی </a:t>
            </a:r>
            <a:r>
              <a:rPr lang="fa-IR" sz="4000" dirty="0" err="1">
                <a:cs typeface="B Titr" panose="00000700000000000000" pitchFamily="2" charset="-78"/>
              </a:rPr>
              <a:t>پارتیزانی</a:t>
            </a:r>
            <a:endParaRPr lang="en-US" sz="4000" dirty="0">
              <a:cs typeface="B Titr" panose="00000700000000000000" pitchFamily="2" charset="-78"/>
            </a:endParaRPr>
          </a:p>
        </p:txBody>
      </p:sp>
      <p:sp>
        <p:nvSpPr>
          <p:cNvPr id="3" name="Content Placeholder 2"/>
          <p:cNvSpPr>
            <a:spLocks noGrp="1"/>
          </p:cNvSpPr>
          <p:nvPr>
            <p:ph idx="1"/>
          </p:nvPr>
        </p:nvSpPr>
        <p:spPr>
          <a:xfrm>
            <a:off x="609599" y="1223493"/>
            <a:ext cx="6563933" cy="5306096"/>
          </a:xfrm>
        </p:spPr>
        <p:txBody>
          <a:bodyPr>
            <a:normAutofit fontScale="85000" lnSpcReduction="20000"/>
          </a:bodyPr>
          <a:lstStyle/>
          <a:p>
            <a:pPr algn="r" rtl="1"/>
            <a:r>
              <a:rPr lang="fa-IR" sz="2400" dirty="0">
                <a:cs typeface="B Nazanin" panose="00000400000000000000" pitchFamily="2" charset="-78"/>
              </a:rPr>
              <a:t>یک </a:t>
            </a:r>
            <a:r>
              <a:rPr lang="fa-IR" sz="2400" dirty="0" err="1">
                <a:cs typeface="B Nazanin" panose="00000400000000000000" pitchFamily="2" charset="-78"/>
              </a:rPr>
              <a:t>بازاریاب</a:t>
            </a:r>
            <a:r>
              <a:rPr lang="fa-IR" sz="2400" dirty="0">
                <a:cs typeface="B Nazanin" panose="00000400000000000000" pitchFamily="2" charset="-78"/>
              </a:rPr>
              <a:t> </a:t>
            </a:r>
            <a:r>
              <a:rPr lang="fa-IR" sz="2400" dirty="0" err="1">
                <a:cs typeface="B Nazanin" panose="00000400000000000000" pitchFamily="2" charset="-78"/>
              </a:rPr>
              <a:t>پارتیزان</a:t>
            </a:r>
            <a:r>
              <a:rPr lang="fa-IR" sz="2400" dirty="0">
                <a:cs typeface="B Nazanin" panose="00000400000000000000" pitchFamily="2" charset="-78"/>
              </a:rPr>
              <a:t> در </a:t>
            </a:r>
            <a:r>
              <a:rPr lang="fa-IR" sz="2400" dirty="0" err="1">
                <a:cs typeface="B Nazanin" panose="00000400000000000000" pitchFamily="2" charset="-78"/>
              </a:rPr>
              <a:t>تاکتیک‌های</a:t>
            </a:r>
            <a:r>
              <a:rPr lang="fa-IR" sz="2400" dirty="0">
                <a:cs typeface="B Nazanin" panose="00000400000000000000" pitchFamily="2" charset="-78"/>
              </a:rPr>
              <a:t> زیر مهارت یافته و آنها را به عنوان ابزار بازاریابی </a:t>
            </a:r>
            <a:r>
              <a:rPr lang="fa-IR" sz="2400" dirty="0" err="1">
                <a:cs typeface="B Nazanin" panose="00000400000000000000" pitchFamily="2" charset="-78"/>
              </a:rPr>
              <a:t>پارتیزانی</a:t>
            </a:r>
            <a:r>
              <a:rPr lang="fa-IR" sz="2400" dirty="0">
                <a:cs typeface="B Nazanin" panose="00000400000000000000" pitchFamily="2" charset="-78"/>
              </a:rPr>
              <a:t> استفاده نموده و بخوبی بکار </a:t>
            </a:r>
            <a:r>
              <a:rPr lang="fa-IR" sz="2400" dirty="0" err="1">
                <a:cs typeface="B Nazanin" panose="00000400000000000000" pitchFamily="2" charset="-78"/>
              </a:rPr>
              <a:t>می‌بندد</a:t>
            </a:r>
            <a:r>
              <a:rPr lang="fa-IR" sz="2400" dirty="0">
                <a:cs typeface="B Nazanin" panose="00000400000000000000" pitchFamily="2" charset="-78"/>
              </a:rPr>
              <a:t>:</a:t>
            </a:r>
          </a:p>
          <a:p>
            <a:pPr algn="r" rtl="1"/>
            <a:endParaRPr lang="fa-IR" sz="2400" dirty="0">
              <a:cs typeface="B Nazanin" panose="00000400000000000000" pitchFamily="2" charset="-78"/>
            </a:endParaRPr>
          </a:p>
          <a:p>
            <a:pPr lvl="1" algn="r" rtl="1"/>
            <a:r>
              <a:rPr lang="fa-IR" sz="2200" dirty="0">
                <a:cs typeface="B Nazanin" panose="00000400000000000000" pitchFamily="2" charset="-78"/>
              </a:rPr>
              <a:t>    برقراری ارتباط مستقیم و رو در رو با مشتری و تلاش برای ایجاد حس دوستی</a:t>
            </a:r>
          </a:p>
          <a:p>
            <a:pPr lvl="1" algn="r" rtl="1"/>
            <a:r>
              <a:rPr lang="fa-IR" sz="2200" dirty="0">
                <a:cs typeface="B Nazanin" panose="00000400000000000000" pitchFamily="2" charset="-78"/>
              </a:rPr>
              <a:t>    استفاده از تکنیکهای بازاریابی ویروسی.</a:t>
            </a:r>
          </a:p>
          <a:p>
            <a:pPr lvl="1" algn="r" rtl="1"/>
            <a:r>
              <a:rPr lang="fa-IR" sz="2200" dirty="0">
                <a:cs typeface="B Nazanin" panose="00000400000000000000" pitchFamily="2" charset="-78"/>
              </a:rPr>
              <a:t>    استفاده از ارتباطات رده بندی شده منظم مانند تلفن، </a:t>
            </a:r>
            <a:r>
              <a:rPr lang="fa-IR" sz="2200" dirty="0" err="1">
                <a:cs typeface="B Nazanin" panose="00000400000000000000" pitchFamily="2" charset="-78"/>
              </a:rPr>
              <a:t>رایانامه</a:t>
            </a:r>
            <a:r>
              <a:rPr lang="fa-IR" sz="2200" dirty="0">
                <a:cs typeface="B Nazanin" panose="00000400000000000000" pitchFamily="2" charset="-78"/>
              </a:rPr>
              <a:t> و نامه برای نگهداری و تداوم ارتباط</a:t>
            </a:r>
          </a:p>
          <a:p>
            <a:pPr lvl="1" algn="r" rtl="1"/>
            <a:r>
              <a:rPr lang="fa-IR" sz="2200" dirty="0">
                <a:cs typeface="B Nazanin" panose="00000400000000000000" pitchFamily="2" charset="-78"/>
              </a:rPr>
              <a:t>    نظرسنجی منظم و ترغیب مشتریان به مشارکت در نظر </a:t>
            </a:r>
            <a:r>
              <a:rPr lang="fa-IR" sz="2200" dirty="0" err="1">
                <a:cs typeface="B Nazanin" panose="00000400000000000000" pitchFamily="2" charset="-78"/>
              </a:rPr>
              <a:t>سنجی‌ها</a:t>
            </a:r>
            <a:endParaRPr lang="fa-IR" sz="2200" dirty="0">
              <a:cs typeface="B Nazanin" panose="00000400000000000000" pitchFamily="2" charset="-78"/>
            </a:endParaRPr>
          </a:p>
          <a:p>
            <a:pPr lvl="1" algn="r" rtl="1"/>
            <a:r>
              <a:rPr lang="fa-IR" sz="2200" dirty="0">
                <a:cs typeface="B Nazanin" panose="00000400000000000000" pitchFamily="2" charset="-78"/>
              </a:rPr>
              <a:t>    ایجاد </a:t>
            </a:r>
            <a:r>
              <a:rPr lang="fa-IR" sz="2200" dirty="0" err="1">
                <a:cs typeface="B Nazanin" panose="00000400000000000000" pitchFamily="2" charset="-78"/>
              </a:rPr>
              <a:t>گروه‌های</a:t>
            </a:r>
            <a:r>
              <a:rPr lang="fa-IR" sz="2200" dirty="0">
                <a:cs typeface="B Nazanin" panose="00000400000000000000" pitchFamily="2" charset="-78"/>
              </a:rPr>
              <a:t> کاربری متعهد به نشان بنگاه کسب و کار</a:t>
            </a:r>
          </a:p>
          <a:p>
            <a:pPr lvl="1" algn="r" rtl="1"/>
            <a:r>
              <a:rPr lang="fa-IR" sz="2200" dirty="0">
                <a:cs typeface="B Nazanin" panose="00000400000000000000" pitchFamily="2" charset="-78"/>
              </a:rPr>
              <a:t>    اقدامات تبلیغاتی و </a:t>
            </a:r>
            <a:r>
              <a:rPr lang="fa-IR" sz="2200" dirty="0" err="1">
                <a:cs typeface="B Nazanin" panose="00000400000000000000" pitchFamily="2" charset="-78"/>
              </a:rPr>
              <a:t>اعلان‌های</a:t>
            </a:r>
            <a:r>
              <a:rPr lang="fa-IR" sz="2200" dirty="0">
                <a:cs typeface="B Nazanin" panose="00000400000000000000" pitchFamily="2" charset="-78"/>
              </a:rPr>
              <a:t> رده بندی شده</a:t>
            </a:r>
          </a:p>
          <a:p>
            <a:pPr lvl="1" algn="r" rtl="1"/>
            <a:r>
              <a:rPr lang="fa-IR" sz="2200" dirty="0">
                <a:cs typeface="B Nazanin" panose="00000400000000000000" pitchFamily="2" charset="-78"/>
              </a:rPr>
              <a:t>    برقراری </a:t>
            </a:r>
            <a:r>
              <a:rPr lang="fa-IR" sz="2200" dirty="0" err="1">
                <a:cs typeface="B Nazanin" panose="00000400000000000000" pitchFamily="2" charset="-78"/>
              </a:rPr>
              <a:t>وبینارها</a:t>
            </a:r>
            <a:r>
              <a:rPr lang="fa-IR" sz="2200" dirty="0">
                <a:cs typeface="B Nazanin" panose="00000400000000000000" pitchFamily="2" charset="-78"/>
              </a:rPr>
              <a:t> و سمینارها بطور منظم و ترغیب مشتریان به مشارکت در آنها</a:t>
            </a:r>
          </a:p>
          <a:p>
            <a:pPr algn="r" rtl="1"/>
            <a:endParaRPr lang="fa-IR" sz="2400" dirty="0">
              <a:cs typeface="B Nazanin" panose="00000400000000000000" pitchFamily="2" charset="-78"/>
            </a:endParaRPr>
          </a:p>
          <a:p>
            <a:pPr algn="r" rtl="1"/>
            <a:r>
              <a:rPr lang="fa-IR" sz="2400" dirty="0">
                <a:cs typeface="B Nazanin" panose="00000400000000000000" pitchFamily="2" charset="-78"/>
              </a:rPr>
              <a:t>مهارت در این </a:t>
            </a:r>
            <a:r>
              <a:rPr lang="fa-IR" sz="2400" dirty="0" err="1">
                <a:cs typeface="B Nazanin" panose="00000400000000000000" pitchFamily="2" charset="-78"/>
              </a:rPr>
              <a:t>تاکتیک‌ها</a:t>
            </a:r>
            <a:r>
              <a:rPr lang="fa-IR" sz="2400" dirty="0">
                <a:cs typeface="B Nazanin" panose="00000400000000000000" pitchFamily="2" charset="-78"/>
              </a:rPr>
              <a:t> و بکار بندی منظم و مداوم آنها و تداوم آنها منجر به موفقیت یک </a:t>
            </a:r>
            <a:r>
              <a:rPr lang="fa-IR" sz="2400" dirty="0" err="1">
                <a:cs typeface="B Nazanin" panose="00000400000000000000" pitchFamily="2" charset="-78"/>
              </a:rPr>
              <a:t>کمپین</a:t>
            </a:r>
            <a:r>
              <a:rPr lang="fa-IR" sz="2400" dirty="0">
                <a:cs typeface="B Nazanin" panose="00000400000000000000" pitchFamily="2" charset="-78"/>
              </a:rPr>
              <a:t> بازاریابی </a:t>
            </a:r>
            <a:r>
              <a:rPr lang="fa-IR" sz="2400" dirty="0" err="1">
                <a:cs typeface="B Nazanin" panose="00000400000000000000" pitchFamily="2" charset="-78"/>
              </a:rPr>
              <a:t>پارتیزانی</a:t>
            </a:r>
            <a:r>
              <a:rPr lang="fa-IR" sz="2400" dirty="0">
                <a:cs typeface="B Nazanin" panose="00000400000000000000" pitchFamily="2" charset="-78"/>
              </a:rPr>
              <a:t> خواهد شد.</a:t>
            </a:r>
            <a:endParaRPr lang="en-US" sz="2400" dirty="0">
              <a:cs typeface="B Nazanin" panose="00000400000000000000" pitchFamily="2" charset="-78"/>
            </a:endParaRPr>
          </a:p>
        </p:txBody>
      </p:sp>
    </p:spTree>
    <p:extLst>
      <p:ext uri="{BB962C8B-B14F-4D97-AF65-F5344CB8AC3E}">
        <p14:creationId xmlns:p14="http://schemas.microsoft.com/office/powerpoint/2010/main" val="37424884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128</TotalTime>
  <Words>1517</Words>
  <Application>Microsoft Office PowerPoint</Application>
  <PresentationFormat>On-screen Show (4:3)</PresentationFormat>
  <Paragraphs>101</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B Nazanin</vt:lpstr>
      <vt:lpstr>B Titr</vt:lpstr>
      <vt:lpstr>Tahoma</vt:lpstr>
      <vt:lpstr>Trebuchet MS</vt:lpstr>
      <vt:lpstr>Wingdings 3</vt:lpstr>
      <vt:lpstr>Facet</vt:lpstr>
      <vt:lpstr>بازاریابی چریکی</vt:lpstr>
      <vt:lpstr>مقدمه (ادامه)</vt:lpstr>
      <vt:lpstr>مقدمه (ادامه)</vt:lpstr>
      <vt:lpstr>مقدمه (ادامه)</vt:lpstr>
      <vt:lpstr>مقدمه (ادامه)</vt:lpstr>
      <vt:lpstr>اصول بازاریابی پارتیزانی </vt:lpstr>
      <vt:lpstr>اصول بازاریابی پارتیزانی </vt:lpstr>
      <vt:lpstr>اصول بازاریابی پارتیزانی (ادامه) </vt:lpstr>
      <vt:lpstr>تاکتیک‌های بازاریابی پارتیزانی</vt:lpstr>
      <vt:lpstr>مراحل اجرای بازاریابی پارتیزانی</vt:lpstr>
      <vt:lpstr>مراحل اجرای بازاریابی پارتیزانی (ادامه)</vt:lpstr>
      <vt:lpstr>مراحل اجرای بازاریابی پارتیزانی (ادامه)</vt:lpstr>
      <vt:lpstr>مراحل اجرای بازاریابی پارتیزانی (ادامه)</vt:lpstr>
      <vt:lpstr>13 اصل بازاریابی پارتیزانی</vt:lpstr>
      <vt:lpstr>13 اصل بازاریابی پارتیزانی</vt:lpstr>
      <vt:lpstr>بازار یابی پارتیزانی</vt:lpstr>
      <vt:lpstr>بازار یابی پارتیزانی</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بازاریابی چریکی</dc:title>
  <dc:creator>RezA</dc:creator>
  <cp:lastModifiedBy>RezA</cp:lastModifiedBy>
  <cp:revision>21</cp:revision>
  <dcterms:created xsi:type="dcterms:W3CDTF">2014-12-14T19:30:34Z</dcterms:created>
  <dcterms:modified xsi:type="dcterms:W3CDTF">2014-12-15T06:39:16Z</dcterms:modified>
</cp:coreProperties>
</file>