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85" d="100"/>
          <a:sy n="85" d="100"/>
        </p:scale>
        <p:origin x="-11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F297E8-072E-4CCB-BA24-74E46134DE18}" type="datetimeFigureOut">
              <a:rPr lang="en-US" smtClean="0"/>
              <a:pPr/>
              <a:t>10/25/2015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E90F4-1E32-46B7-B60F-BF5DBCDBF5EC}" type="slidenum">
              <a:rPr lang="en-US" smtClean="0"/>
              <a:pPr/>
              <a:t>‹#›</a:t>
            </a:fld>
            <a:endParaRPr lang="en-US"/>
          </a:p>
        </p:txBody>
      </p:sp>
    </p:spTree>
    <p:extLst>
      <p:ext uri="{BB962C8B-B14F-4D97-AF65-F5344CB8AC3E}">
        <p14:creationId xmlns:p14="http://schemas.microsoft.com/office/powerpoint/2010/main" val="228454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698E7F-8F6F-4B48-A582-D6E6E196BC3B}"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A759-EDFC-4EF9-8900-66D75069439C}" type="slidenum">
              <a:rPr lang="en-US" smtClean="0"/>
              <a:pPr/>
              <a:t>‹#›</a:t>
            </a:fld>
            <a:endParaRPr lang="en-US"/>
          </a:p>
        </p:txBody>
      </p:sp>
    </p:spTree>
    <p:extLst>
      <p:ext uri="{BB962C8B-B14F-4D97-AF65-F5344CB8AC3E}">
        <p14:creationId xmlns:p14="http://schemas.microsoft.com/office/powerpoint/2010/main" val="123714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98E7F-8F6F-4B48-A582-D6E6E196BC3B}"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A759-EDFC-4EF9-8900-66D75069439C}" type="slidenum">
              <a:rPr lang="en-US" smtClean="0"/>
              <a:pPr/>
              <a:t>‹#›</a:t>
            </a:fld>
            <a:endParaRPr lang="en-US"/>
          </a:p>
        </p:txBody>
      </p:sp>
    </p:spTree>
    <p:extLst>
      <p:ext uri="{BB962C8B-B14F-4D97-AF65-F5344CB8AC3E}">
        <p14:creationId xmlns:p14="http://schemas.microsoft.com/office/powerpoint/2010/main" val="23756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98E7F-8F6F-4B48-A582-D6E6E196BC3B}"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A759-EDFC-4EF9-8900-66D75069439C}" type="slidenum">
              <a:rPr lang="en-US" smtClean="0"/>
              <a:pPr/>
              <a:t>‹#›</a:t>
            </a:fld>
            <a:endParaRPr lang="en-US"/>
          </a:p>
        </p:txBody>
      </p:sp>
    </p:spTree>
    <p:extLst>
      <p:ext uri="{BB962C8B-B14F-4D97-AF65-F5344CB8AC3E}">
        <p14:creationId xmlns:p14="http://schemas.microsoft.com/office/powerpoint/2010/main" val="20560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98E7F-8F6F-4B48-A582-D6E6E196BC3B}"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A759-EDFC-4EF9-8900-66D75069439C}" type="slidenum">
              <a:rPr lang="en-US" smtClean="0"/>
              <a:pPr/>
              <a:t>‹#›</a:t>
            </a:fld>
            <a:endParaRPr lang="en-US"/>
          </a:p>
        </p:txBody>
      </p:sp>
    </p:spTree>
    <p:extLst>
      <p:ext uri="{BB962C8B-B14F-4D97-AF65-F5344CB8AC3E}">
        <p14:creationId xmlns:p14="http://schemas.microsoft.com/office/powerpoint/2010/main" val="189118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98E7F-8F6F-4B48-A582-D6E6E196BC3B}"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CA759-EDFC-4EF9-8900-66D75069439C}" type="slidenum">
              <a:rPr lang="en-US" smtClean="0"/>
              <a:pPr/>
              <a:t>‹#›</a:t>
            </a:fld>
            <a:endParaRPr lang="en-US"/>
          </a:p>
        </p:txBody>
      </p:sp>
    </p:spTree>
    <p:extLst>
      <p:ext uri="{BB962C8B-B14F-4D97-AF65-F5344CB8AC3E}">
        <p14:creationId xmlns:p14="http://schemas.microsoft.com/office/powerpoint/2010/main" val="152069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698E7F-8F6F-4B48-A582-D6E6E196BC3B}"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CA759-EDFC-4EF9-8900-66D75069439C}" type="slidenum">
              <a:rPr lang="en-US" smtClean="0"/>
              <a:pPr/>
              <a:t>‹#›</a:t>
            </a:fld>
            <a:endParaRPr lang="en-US"/>
          </a:p>
        </p:txBody>
      </p:sp>
    </p:spTree>
    <p:extLst>
      <p:ext uri="{BB962C8B-B14F-4D97-AF65-F5344CB8AC3E}">
        <p14:creationId xmlns:p14="http://schemas.microsoft.com/office/powerpoint/2010/main" val="207657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698E7F-8F6F-4B48-A582-D6E6E196BC3B}" type="datetimeFigureOut">
              <a:rPr lang="en-US" smtClean="0"/>
              <a:pPr/>
              <a:t>10/25/2015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3CA759-EDFC-4EF9-8900-66D75069439C}" type="slidenum">
              <a:rPr lang="en-US" smtClean="0"/>
              <a:pPr/>
              <a:t>‹#›</a:t>
            </a:fld>
            <a:endParaRPr lang="en-US"/>
          </a:p>
        </p:txBody>
      </p:sp>
    </p:spTree>
    <p:extLst>
      <p:ext uri="{BB962C8B-B14F-4D97-AF65-F5344CB8AC3E}">
        <p14:creationId xmlns:p14="http://schemas.microsoft.com/office/powerpoint/2010/main" val="271575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698E7F-8F6F-4B48-A582-D6E6E196BC3B}" type="datetimeFigureOut">
              <a:rPr lang="en-US" smtClean="0"/>
              <a:pPr/>
              <a:t>10/25/2015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CA759-EDFC-4EF9-8900-66D75069439C}" type="slidenum">
              <a:rPr lang="en-US" smtClean="0"/>
              <a:pPr/>
              <a:t>‹#›</a:t>
            </a:fld>
            <a:endParaRPr lang="en-US"/>
          </a:p>
        </p:txBody>
      </p:sp>
    </p:spTree>
    <p:extLst>
      <p:ext uri="{BB962C8B-B14F-4D97-AF65-F5344CB8AC3E}">
        <p14:creationId xmlns:p14="http://schemas.microsoft.com/office/powerpoint/2010/main" val="219985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98E7F-8F6F-4B48-A582-D6E6E196BC3B}" type="datetimeFigureOut">
              <a:rPr lang="en-US" smtClean="0"/>
              <a:pPr/>
              <a:t>10/25/2015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3CA759-EDFC-4EF9-8900-66D75069439C}" type="slidenum">
              <a:rPr lang="en-US" smtClean="0"/>
              <a:pPr/>
              <a:t>‹#›</a:t>
            </a:fld>
            <a:endParaRPr lang="en-US"/>
          </a:p>
        </p:txBody>
      </p:sp>
    </p:spTree>
    <p:extLst>
      <p:ext uri="{BB962C8B-B14F-4D97-AF65-F5344CB8AC3E}">
        <p14:creationId xmlns:p14="http://schemas.microsoft.com/office/powerpoint/2010/main" val="358564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98E7F-8F6F-4B48-A582-D6E6E196BC3B}"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CA759-EDFC-4EF9-8900-66D75069439C}" type="slidenum">
              <a:rPr lang="en-US" smtClean="0"/>
              <a:pPr/>
              <a:t>‹#›</a:t>
            </a:fld>
            <a:endParaRPr lang="en-US"/>
          </a:p>
        </p:txBody>
      </p:sp>
    </p:spTree>
    <p:extLst>
      <p:ext uri="{BB962C8B-B14F-4D97-AF65-F5344CB8AC3E}">
        <p14:creationId xmlns:p14="http://schemas.microsoft.com/office/powerpoint/2010/main" val="23987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98E7F-8F6F-4B48-A582-D6E6E196BC3B}"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CA759-EDFC-4EF9-8900-66D75069439C}" type="slidenum">
              <a:rPr lang="en-US" smtClean="0"/>
              <a:pPr/>
              <a:t>‹#›</a:t>
            </a:fld>
            <a:endParaRPr lang="en-US"/>
          </a:p>
        </p:txBody>
      </p:sp>
    </p:spTree>
    <p:extLst>
      <p:ext uri="{BB962C8B-B14F-4D97-AF65-F5344CB8AC3E}">
        <p14:creationId xmlns:p14="http://schemas.microsoft.com/office/powerpoint/2010/main" val="418569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98E7F-8F6F-4B48-A582-D6E6E196BC3B}" type="datetimeFigureOut">
              <a:rPr lang="en-US" smtClean="0"/>
              <a:pPr/>
              <a:t>10/25/2015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CA759-EDFC-4EF9-8900-66D75069439C}" type="slidenum">
              <a:rPr lang="en-US" smtClean="0"/>
              <a:pPr/>
              <a:t>‹#›</a:t>
            </a:fld>
            <a:endParaRPr lang="en-US"/>
          </a:p>
        </p:txBody>
      </p:sp>
    </p:spTree>
    <p:extLst>
      <p:ext uri="{BB962C8B-B14F-4D97-AF65-F5344CB8AC3E}">
        <p14:creationId xmlns:p14="http://schemas.microsoft.com/office/powerpoint/2010/main" val="722535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3343" y="188640"/>
            <a:ext cx="4323157" cy="2736304"/>
          </a:xfrm>
          <a:prstGeom prst="rect">
            <a:avLst/>
          </a:prstGeom>
        </p:spPr>
      </p:pic>
    </p:spTree>
    <p:extLst>
      <p:ext uri="{BB962C8B-B14F-4D97-AF65-F5344CB8AC3E}">
        <p14:creationId xmlns:p14="http://schemas.microsoft.com/office/powerpoint/2010/main" val="2059428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640960" cy="2862322"/>
          </a:xfrm>
          <a:prstGeom prst="rect">
            <a:avLst/>
          </a:prstGeom>
        </p:spPr>
        <p:txBody>
          <a:bodyPr wrap="square">
            <a:spAutoFit/>
          </a:bodyPr>
          <a:lstStyle/>
          <a:p>
            <a:pPr marL="365125" indent="-255588" algn="justLow" rtl="1"/>
            <a:r>
              <a:rPr lang="fa-IR" b="1" dirty="0">
                <a:solidFill>
                  <a:srgbClr val="FFC000"/>
                </a:solidFill>
                <a:latin typeface="Arial" charset="0"/>
                <a:cs typeface="B Yekan" pitchFamily="2" charset="-78"/>
              </a:rPr>
              <a:t>چرا  </a:t>
            </a:r>
            <a:r>
              <a:rPr lang="en-US" b="1" dirty="0">
                <a:solidFill>
                  <a:srgbClr val="FFC000"/>
                </a:solidFill>
                <a:latin typeface="Arial" charset="0"/>
                <a:cs typeface="B Yekan" pitchFamily="2" charset="-78"/>
              </a:rPr>
              <a:t>p </a:t>
            </a:r>
            <a:r>
              <a:rPr lang="fa-IR" b="1" dirty="0">
                <a:solidFill>
                  <a:srgbClr val="FFC000"/>
                </a:solidFill>
                <a:latin typeface="Arial" charset="0"/>
                <a:cs typeface="B Yekan" pitchFamily="2" charset="-78"/>
              </a:rPr>
              <a:t> عدد اول و بزرگ است ؟ </a:t>
            </a:r>
          </a:p>
          <a:p>
            <a:pPr marL="365125" indent="-255588" algn="justLow" rtl="1"/>
            <a:endParaRPr lang="fa-IR" dirty="0">
              <a:solidFill>
                <a:srgbClr val="FF0000"/>
              </a:solidFill>
              <a:latin typeface="Arial" charset="0"/>
              <a:cs typeface="B Yekan" pitchFamily="2" charset="-78"/>
            </a:endParaRPr>
          </a:p>
          <a:p>
            <a:pPr marL="365125" indent="-255588" algn="justLow" rtl="1">
              <a:buFont typeface="Wingdings" pitchFamily="2" charset="2"/>
              <a:buChar char="Ø"/>
            </a:pPr>
            <a:r>
              <a:rPr lang="fa-IR" dirty="0">
                <a:solidFill>
                  <a:schemeClr val="bg1"/>
                </a:solidFill>
                <a:latin typeface="Arial" charset="0"/>
                <a:cs typeface="B Yekan" pitchFamily="2" charset="-78"/>
              </a:rPr>
              <a:t>قضیه : هرگاه </a:t>
            </a:r>
            <a:r>
              <a:rPr lang="en-US" dirty="0">
                <a:solidFill>
                  <a:schemeClr val="bg1"/>
                </a:solidFill>
                <a:latin typeface="Arial" charset="0"/>
                <a:cs typeface="B Yekan" pitchFamily="2" charset="-78"/>
              </a:rPr>
              <a:t>p </a:t>
            </a:r>
            <a:r>
              <a:rPr lang="fa-IR" dirty="0">
                <a:solidFill>
                  <a:schemeClr val="bg1"/>
                </a:solidFill>
                <a:latin typeface="Arial" charset="0"/>
                <a:cs typeface="B Yekan" pitchFamily="2" charset="-78"/>
              </a:rPr>
              <a:t> عددی اول باشد ، بدون شک ریشه های اولیه به پیمانه </a:t>
            </a:r>
            <a:r>
              <a:rPr lang="en-US" dirty="0">
                <a:solidFill>
                  <a:schemeClr val="bg1"/>
                </a:solidFill>
                <a:latin typeface="Arial" charset="0"/>
                <a:cs typeface="B Yekan" pitchFamily="2" charset="-78"/>
              </a:rPr>
              <a:t>p</a:t>
            </a:r>
            <a:r>
              <a:rPr lang="fa-IR" dirty="0">
                <a:solidFill>
                  <a:schemeClr val="bg1"/>
                </a:solidFill>
                <a:latin typeface="Arial" charset="0"/>
                <a:cs typeface="B Yekan" pitchFamily="2" charset="-78"/>
              </a:rPr>
              <a:t> وجود دارند .</a:t>
            </a:r>
          </a:p>
          <a:p>
            <a:pPr marL="365125" indent="-255588" algn="justLow" rtl="1"/>
            <a:r>
              <a:rPr lang="fa-IR" dirty="0">
                <a:latin typeface="Arial" charset="0"/>
                <a:cs typeface="B Yekan" pitchFamily="2" charset="-78"/>
              </a:rPr>
              <a:t>    </a:t>
            </a:r>
            <a:r>
              <a:rPr lang="fa-IR" dirty="0">
                <a:solidFill>
                  <a:srgbClr val="FFC000"/>
                </a:solidFill>
                <a:latin typeface="Arial" charset="0"/>
                <a:cs typeface="B Yekan" pitchFamily="2" charset="-78"/>
              </a:rPr>
              <a:t>اگر عدد اول نباشد ممکن است ریشه اولیه نداشته باشند.</a:t>
            </a:r>
          </a:p>
          <a:p>
            <a:pPr marL="365125" indent="-255588" algn="justLow" rtl="1"/>
            <a:r>
              <a:rPr lang="fa-IR" dirty="0">
                <a:solidFill>
                  <a:schemeClr val="bg1"/>
                </a:solidFill>
                <a:latin typeface="Arial" charset="0"/>
                <a:cs typeface="B Yekan" pitchFamily="2" charset="-78"/>
              </a:rPr>
              <a:t>پس در مورد وجود ریشه های اولیه برای هر مجموعه </a:t>
            </a:r>
            <a:r>
              <a:rPr lang="en-US" dirty="0">
                <a:solidFill>
                  <a:schemeClr val="bg1"/>
                </a:solidFill>
                <a:latin typeface="Arial" charset="0"/>
                <a:cs typeface="B Yekan" pitchFamily="2" charset="-78"/>
              </a:rPr>
              <a:t>Z*p</a:t>
            </a:r>
            <a:r>
              <a:rPr lang="fa-IR" dirty="0">
                <a:solidFill>
                  <a:schemeClr val="bg1"/>
                </a:solidFill>
                <a:latin typeface="Arial" charset="0"/>
                <a:cs typeface="B Yekan" pitchFamily="2" charset="-78"/>
              </a:rPr>
              <a:t> با فرض اول بودن </a:t>
            </a:r>
            <a:r>
              <a:rPr lang="en-US" dirty="0">
                <a:solidFill>
                  <a:schemeClr val="bg1"/>
                </a:solidFill>
                <a:latin typeface="Arial" charset="0"/>
                <a:cs typeface="B Yekan" pitchFamily="2" charset="-78"/>
              </a:rPr>
              <a:t>p</a:t>
            </a:r>
            <a:r>
              <a:rPr lang="fa-IR" dirty="0">
                <a:solidFill>
                  <a:schemeClr val="bg1"/>
                </a:solidFill>
                <a:latin typeface="Arial" charset="0"/>
                <a:cs typeface="B Yekan" pitchFamily="2" charset="-78"/>
              </a:rPr>
              <a:t> شکی نیست و حتی تعداد مولد ها را می توانیم بدست بیاوریم  ولی آن چه تا به امروز لاینحل باقی مانده است روشی است که بر اساس آن بتوان مستقیماً مولدهای یک مجموعه مثل </a:t>
            </a:r>
            <a:r>
              <a:rPr lang="en-US" dirty="0">
                <a:solidFill>
                  <a:schemeClr val="bg1"/>
                </a:solidFill>
                <a:latin typeface="Arial" charset="0"/>
                <a:cs typeface="B Yekan" pitchFamily="2" charset="-78"/>
              </a:rPr>
              <a:t>Z*p</a:t>
            </a:r>
            <a:r>
              <a:rPr lang="fa-IR" dirty="0">
                <a:solidFill>
                  <a:schemeClr val="bg1"/>
                </a:solidFill>
                <a:latin typeface="Arial" charset="0"/>
                <a:cs typeface="B Yekan" pitchFamily="2" charset="-78"/>
              </a:rPr>
              <a:t> را یافت و در این خصوص باید به سعی و خطا و آزمون متوسل شد . </a:t>
            </a:r>
          </a:p>
          <a:p>
            <a:pPr marL="365125" indent="-255588" algn="justLow" rtl="1"/>
            <a:r>
              <a:rPr lang="fa-IR" dirty="0">
                <a:latin typeface="Arial" charset="0"/>
                <a:cs typeface="B Yekan" pitchFamily="2" charset="-78"/>
              </a:rPr>
              <a:t> </a:t>
            </a:r>
            <a:r>
              <a:rPr lang="fa-IR" dirty="0">
                <a:solidFill>
                  <a:srgbClr val="FFC000"/>
                </a:solidFill>
                <a:latin typeface="Arial" charset="0"/>
                <a:cs typeface="B Yekan" pitchFamily="2" charset="-78"/>
              </a:rPr>
              <a:t>عدد اول انتخابی باید بسیار بزرگ باشد تا تعداد ریشه های اولیه </a:t>
            </a:r>
            <a:r>
              <a:rPr lang="en-US" dirty="0">
                <a:solidFill>
                  <a:srgbClr val="FFC000"/>
                </a:solidFill>
                <a:latin typeface="Arial" charset="0"/>
                <a:cs typeface="B Yekan" pitchFamily="2" charset="-78"/>
              </a:rPr>
              <a:t>Z*p</a:t>
            </a:r>
            <a:r>
              <a:rPr lang="fa-IR" dirty="0">
                <a:solidFill>
                  <a:srgbClr val="FFC000"/>
                </a:solidFill>
                <a:latin typeface="Arial" charset="0"/>
                <a:cs typeface="B Yekan" pitchFamily="2" charset="-78"/>
              </a:rPr>
              <a:t> بیشتر شود و جستجو سخت تر شود .</a:t>
            </a:r>
          </a:p>
        </p:txBody>
      </p:sp>
      <p:sp>
        <p:nvSpPr>
          <p:cNvPr id="3" name="Rectangle 2"/>
          <p:cNvSpPr/>
          <p:nvPr/>
        </p:nvSpPr>
        <p:spPr>
          <a:xfrm>
            <a:off x="481626" y="3107958"/>
            <a:ext cx="8496944" cy="2954655"/>
          </a:xfrm>
          <a:prstGeom prst="rect">
            <a:avLst/>
          </a:prstGeom>
        </p:spPr>
        <p:txBody>
          <a:bodyPr wrap="square">
            <a:spAutoFit/>
          </a:bodyPr>
          <a:lstStyle/>
          <a:p>
            <a:pPr algn="r" rtl="1">
              <a:defRPr/>
            </a:pPr>
            <a:r>
              <a:rPr lang="fa-IR" b="1" dirty="0">
                <a:solidFill>
                  <a:srgbClr val="FFC000"/>
                </a:solidFill>
                <a:cs typeface="B Zar" pitchFamily="2" charset="-78"/>
              </a:rPr>
              <a:t>تعداد ریشه های اولیه به پیمانه </a:t>
            </a:r>
            <a:r>
              <a:rPr lang="en-US" b="1" dirty="0">
                <a:solidFill>
                  <a:srgbClr val="FFC000"/>
                </a:solidFill>
                <a:cs typeface="B Zar" pitchFamily="2" charset="-78"/>
              </a:rPr>
              <a:t>p</a:t>
            </a:r>
            <a:r>
              <a:rPr lang="fa-IR" b="1" dirty="0">
                <a:solidFill>
                  <a:srgbClr val="FFC000"/>
                </a:solidFill>
                <a:cs typeface="B Zar" pitchFamily="2" charset="-78"/>
              </a:rPr>
              <a:t> :</a:t>
            </a:r>
          </a:p>
          <a:p>
            <a:pPr algn="r" rtl="1">
              <a:defRPr/>
            </a:pPr>
            <a:endParaRPr lang="fa-IR" sz="1600" dirty="0">
              <a:solidFill>
                <a:schemeClr val="bg1"/>
              </a:solidFill>
              <a:cs typeface="B Zar" pitchFamily="2" charset="-78"/>
            </a:endParaRPr>
          </a:p>
          <a:p>
            <a:pPr algn="r" rtl="1">
              <a:buFont typeface="Wingdings" pitchFamily="2" charset="2"/>
              <a:buChar char="Ø"/>
              <a:defRPr/>
            </a:pPr>
            <a:r>
              <a:rPr lang="fa-IR" sz="1600" dirty="0">
                <a:solidFill>
                  <a:schemeClr val="bg1"/>
                </a:solidFill>
                <a:cs typeface="B Yekan" pitchFamily="2" charset="-78"/>
              </a:rPr>
              <a:t>قضیه : می دانیم که </a:t>
            </a:r>
            <a:r>
              <a:rPr lang="en-US" sz="1600" dirty="0">
                <a:solidFill>
                  <a:schemeClr val="bg1"/>
                </a:solidFill>
                <a:cs typeface="B Yekan" pitchFamily="2" charset="-78"/>
              </a:rPr>
              <a:t>Z*p</a:t>
            </a:r>
            <a:r>
              <a:rPr lang="fa-IR" sz="1600" dirty="0">
                <a:solidFill>
                  <a:schemeClr val="bg1"/>
                </a:solidFill>
                <a:cs typeface="B Yekan" pitchFamily="2" charset="-78"/>
              </a:rPr>
              <a:t> (</a:t>
            </a:r>
            <a:r>
              <a:rPr lang="en-US" sz="1600" dirty="0">
                <a:solidFill>
                  <a:schemeClr val="bg1"/>
                </a:solidFill>
                <a:cs typeface="B Yekan" pitchFamily="2" charset="-78"/>
              </a:rPr>
              <a:t>p</a:t>
            </a:r>
            <a:r>
              <a:rPr lang="fa-IR" sz="1600" dirty="0">
                <a:solidFill>
                  <a:schemeClr val="bg1"/>
                </a:solidFill>
                <a:cs typeface="B Yekan" pitchFamily="2" charset="-78"/>
              </a:rPr>
              <a:t> عدد اول است ) همیشه دارای ریشه اولیه است بنابراین تعداد ریشه ها عبارت است از :</a:t>
            </a:r>
          </a:p>
          <a:p>
            <a:pPr algn="r" rtl="1">
              <a:defRPr/>
            </a:pPr>
            <a:endParaRPr lang="fa-IR" sz="1600" dirty="0">
              <a:solidFill>
                <a:schemeClr val="bg1"/>
              </a:solidFill>
              <a:cs typeface="B Yekan" pitchFamily="2" charset="-78"/>
            </a:endParaRPr>
          </a:p>
          <a:p>
            <a:pPr algn="r" rtl="1">
              <a:defRPr/>
            </a:pPr>
            <a:endParaRPr lang="fa-IR" sz="1600" dirty="0">
              <a:solidFill>
                <a:schemeClr val="bg1"/>
              </a:solidFill>
              <a:cs typeface="B Yekan" pitchFamily="2" charset="-78"/>
            </a:endParaRPr>
          </a:p>
          <a:p>
            <a:pPr algn="r" rtl="1">
              <a:buFont typeface="Wingdings" pitchFamily="2" charset="2"/>
              <a:buChar char="Ø"/>
              <a:defRPr/>
            </a:pPr>
            <a:r>
              <a:rPr lang="fa-IR" sz="1600" dirty="0">
                <a:solidFill>
                  <a:schemeClr val="bg1"/>
                </a:solidFill>
                <a:cs typeface="B Yekan" pitchFamily="2" charset="-78"/>
              </a:rPr>
              <a:t>تابع اویلر : تعداد اعداد صحیح مثبت کوچکتر از </a:t>
            </a:r>
            <a:r>
              <a:rPr lang="en-US" sz="1600" dirty="0">
                <a:solidFill>
                  <a:schemeClr val="bg1"/>
                </a:solidFill>
                <a:cs typeface="B Yekan" pitchFamily="2" charset="-78"/>
              </a:rPr>
              <a:t>n</a:t>
            </a:r>
            <a:r>
              <a:rPr lang="fa-IR" sz="1600" dirty="0">
                <a:solidFill>
                  <a:schemeClr val="bg1"/>
                </a:solidFill>
                <a:cs typeface="B Yekan" pitchFamily="2" charset="-78"/>
              </a:rPr>
              <a:t> به طوری که نسبت به </a:t>
            </a:r>
            <a:r>
              <a:rPr lang="en-US" sz="1600" dirty="0">
                <a:solidFill>
                  <a:schemeClr val="bg1"/>
                </a:solidFill>
                <a:cs typeface="B Yekan" pitchFamily="2" charset="-78"/>
              </a:rPr>
              <a:t>n</a:t>
            </a:r>
            <a:r>
              <a:rPr lang="fa-IR" sz="1600" dirty="0">
                <a:solidFill>
                  <a:schemeClr val="bg1"/>
                </a:solidFill>
                <a:cs typeface="B Yekan" pitchFamily="2" charset="-78"/>
              </a:rPr>
              <a:t> اول باشند :</a:t>
            </a:r>
          </a:p>
          <a:p>
            <a:pPr algn="r" rtl="1">
              <a:defRPr/>
            </a:pPr>
            <a:endParaRPr lang="fa-IR" sz="1600" dirty="0">
              <a:solidFill>
                <a:schemeClr val="bg1"/>
              </a:solidFill>
              <a:cs typeface="B Yekan" pitchFamily="2" charset="-78"/>
            </a:endParaRPr>
          </a:p>
          <a:p>
            <a:pPr algn="r" rtl="1">
              <a:defRPr/>
            </a:pPr>
            <a:r>
              <a:rPr lang="fa-IR" sz="1600" dirty="0">
                <a:solidFill>
                  <a:schemeClr val="bg1"/>
                </a:solidFill>
                <a:cs typeface="B Yekan" pitchFamily="2" charset="-78"/>
              </a:rPr>
              <a:t>  اگر </a:t>
            </a:r>
            <a:r>
              <a:rPr lang="en-US" sz="1600" dirty="0">
                <a:solidFill>
                  <a:schemeClr val="bg1"/>
                </a:solidFill>
                <a:cs typeface="B Yekan" pitchFamily="2" charset="-78"/>
              </a:rPr>
              <a:t>p</a:t>
            </a:r>
            <a:r>
              <a:rPr lang="fa-IR" sz="1600" dirty="0">
                <a:solidFill>
                  <a:schemeClr val="bg1"/>
                </a:solidFill>
                <a:cs typeface="B Yekan" pitchFamily="2" charset="-78"/>
              </a:rPr>
              <a:t> عدد اول باشد .</a:t>
            </a:r>
          </a:p>
          <a:p>
            <a:pPr algn="r" rtl="1">
              <a:defRPr/>
            </a:pPr>
            <a:endParaRPr lang="fa-IR" sz="2000" dirty="0">
              <a:solidFill>
                <a:schemeClr val="bg1"/>
              </a:solidFill>
              <a:cs typeface="B Yekan" pitchFamily="2" charset="-78"/>
            </a:endParaRPr>
          </a:p>
          <a:p>
            <a:pPr algn="r" rtl="1">
              <a:defRPr/>
            </a:pPr>
            <a:r>
              <a:rPr lang="fa-IR" sz="2000" dirty="0" smtClean="0">
                <a:solidFill>
                  <a:srgbClr val="FFFF00"/>
                </a:solidFill>
                <a:cs typeface="B Yekan" pitchFamily="2" charset="-78"/>
              </a:rPr>
              <a:t>                مثال</a:t>
            </a:r>
            <a:r>
              <a:rPr lang="fa-IR" sz="2000" dirty="0">
                <a:solidFill>
                  <a:srgbClr val="FFFF00"/>
                </a:solidFill>
                <a:cs typeface="B Yekan" pitchFamily="2" charset="-78"/>
              </a:rPr>
              <a:t>:    </a:t>
            </a:r>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929" y="2922220"/>
            <a:ext cx="24955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8" y="4479238"/>
            <a:ext cx="2209800" cy="86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4467" y="5325143"/>
            <a:ext cx="1990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5867400"/>
            <a:ext cx="58483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328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9610" y="1247328"/>
            <a:ext cx="7128791" cy="2376264"/>
          </a:xfrm>
          <a:prstGeom prst="rect">
            <a:avLst/>
          </a:prstGeom>
          <a:ln>
            <a:solidFill>
              <a:srgbClr val="FF0000"/>
            </a:solidFill>
          </a:ln>
          <a:effectLst>
            <a:glow rad="228600">
              <a:schemeClr val="accent2">
                <a:satMod val="175000"/>
                <a:alpha val="40000"/>
              </a:schemeClr>
            </a:glow>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r" rtl="1"/>
            <a:endParaRPr lang="fa-IR"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r" rtl="1"/>
            <a:r>
              <a:rPr lang="fa-IR"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پروژه :</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a:off x="2375756" y="4221088"/>
            <a:ext cx="4644516" cy="2069848"/>
          </a:xfrm>
          <a:prstGeom prst="rect">
            <a:avLst/>
          </a:prstGeom>
          <a:ln>
            <a:solidFill>
              <a:srgbClr val="FF0000"/>
            </a:solidFill>
          </a:ln>
          <a:effectLst>
            <a:glow rad="1397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r" rtl="1"/>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استاد درس :</a:t>
            </a:r>
          </a:p>
          <a:p>
            <a:pPr algn="r" rtl="1"/>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r" rtl="1"/>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دانشجو</a:t>
            </a: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فهیمه محمدی</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TextBox 7"/>
          <p:cNvSpPr txBox="1"/>
          <p:nvPr/>
        </p:nvSpPr>
        <p:spPr>
          <a:xfrm>
            <a:off x="3995936" y="5921605"/>
            <a:ext cx="1296144" cy="369332"/>
          </a:xfrm>
          <a:prstGeom prst="rect">
            <a:avLst/>
          </a:prstGeom>
          <a:noFill/>
        </p:spPr>
        <p:txBody>
          <a:bodyPr wrap="square" rtlCol="0">
            <a:spAutoFit/>
          </a:bodyPr>
          <a:lstStyle/>
          <a:p>
            <a:pPr algn="ctr"/>
            <a:r>
              <a:rPr lang="fa-IR" b="1" dirty="0" smtClean="0">
                <a:cs typeface="2  Titr" pitchFamily="2" charset="-78"/>
              </a:rPr>
              <a:t>پاييز 93</a:t>
            </a:r>
            <a:endParaRPr lang="en-US" b="1" dirty="0">
              <a:cs typeface="2  Titr" pitchFamily="2" charset="-78"/>
            </a:endParaRPr>
          </a:p>
        </p:txBody>
      </p:sp>
      <p:sp>
        <p:nvSpPr>
          <p:cNvPr id="14" name="TextBox 13"/>
          <p:cNvSpPr txBox="1"/>
          <p:nvPr/>
        </p:nvSpPr>
        <p:spPr>
          <a:xfrm>
            <a:off x="1898702" y="2276872"/>
            <a:ext cx="4329482" cy="923330"/>
          </a:xfrm>
          <a:prstGeom prst="rect">
            <a:avLst/>
          </a:prstGeom>
          <a:noFill/>
        </p:spPr>
        <p:txBody>
          <a:bodyPr wrap="square" rtlCol="0">
            <a:spAutoFit/>
          </a:bodyPr>
          <a:lstStyle/>
          <a:p>
            <a:pPr algn="ctr"/>
            <a:r>
              <a:rPr lang="en-US" sz="5400" b="1" dirty="0" err="1" smtClean="0">
                <a:ln w="17780" cmpd="sng">
                  <a:solidFill>
                    <a:srgbClr val="FFFF00"/>
                  </a:solidFill>
                  <a:prstDash val="solid"/>
                  <a:miter lim="800000"/>
                </a:ln>
                <a:effectLst>
                  <a:outerShdw blurRad="50800" algn="tl" rotWithShape="0">
                    <a:srgbClr val="000000"/>
                  </a:outerShdw>
                </a:effectLst>
                <a:cs typeface="2  Titr" pitchFamily="2" charset="-78"/>
              </a:rPr>
              <a:t>ElGamal</a:t>
            </a:r>
            <a:endParaRPr lang="en-US" sz="5400" b="1" dirty="0">
              <a:ln w="17780" cmpd="sng">
                <a:solidFill>
                  <a:srgbClr val="FFFF00"/>
                </a:solidFill>
                <a:prstDash val="solid"/>
                <a:miter lim="800000"/>
              </a:ln>
              <a:effectLst>
                <a:outerShdw blurRad="50800" algn="tl" rotWithShape="0">
                  <a:srgbClr val="000000"/>
                </a:outerShdw>
              </a:effectLst>
              <a:cs typeface="2  Titr" pitchFamily="2" charset="-78"/>
            </a:endParaRPr>
          </a:p>
        </p:txBody>
      </p:sp>
      <p:pic>
        <p:nvPicPr>
          <p:cNvPr id="9" name="Picture 8"/>
          <p:cNvPicPr/>
          <p:nvPr/>
        </p:nvPicPr>
        <p:blipFill>
          <a:blip r:embed="rId2" cstate="print">
            <a:grayscl/>
            <a:extLst>
              <a:ext uri="{28A0092B-C50C-407E-A947-70E740481C1C}">
                <a14:useLocalDpi xmlns:a14="http://schemas.microsoft.com/office/drawing/2010/main" val="0"/>
              </a:ext>
            </a:extLst>
          </a:blip>
          <a:stretch>
            <a:fillRect/>
          </a:stretch>
        </p:blipFill>
        <p:spPr>
          <a:xfrm>
            <a:off x="0" y="0"/>
            <a:ext cx="1676400"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1" y="1052736"/>
            <a:ext cx="1403647" cy="923330"/>
          </a:xfrm>
          <a:prstGeom prst="rect">
            <a:avLst/>
          </a:prstGeom>
        </p:spPr>
        <p:txBody>
          <a:bodyPr wrap="square">
            <a:spAutoFit/>
          </a:bodyPr>
          <a:lstStyle/>
          <a:p>
            <a:pPr algn="ctr" rtl="1">
              <a:buNone/>
            </a:pPr>
            <a:r>
              <a:rPr lang="fa-IR" b="1" dirty="0" smtClean="0">
                <a:cs typeface="B Nazanin" pitchFamily="2" charset="-78"/>
              </a:rPr>
              <a:t>دانشکده فنی و حرفه ای حضرت فاطمه الزهرا(س) کرمان</a:t>
            </a:r>
          </a:p>
        </p:txBody>
      </p:sp>
    </p:spTree>
    <p:extLst>
      <p:ext uri="{BB962C8B-B14F-4D97-AF65-F5344CB8AC3E}">
        <p14:creationId xmlns:p14="http://schemas.microsoft.com/office/powerpoint/2010/main" val="456605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cs typeface="2  Yekan" pitchFamily="2" charset="-78"/>
              </a:rPr>
              <a:t>تاريخچه</a:t>
            </a:r>
            <a:endParaRPr lang="en-US" dirty="0">
              <a:solidFill>
                <a:srgbClr val="FFC000"/>
              </a:solidFill>
              <a:cs typeface="2  Yekan" pitchFamily="2" charset="-78"/>
            </a:endParaRPr>
          </a:p>
        </p:txBody>
      </p:sp>
      <p:sp>
        <p:nvSpPr>
          <p:cNvPr id="3" name="Rectangle 2"/>
          <p:cNvSpPr/>
          <p:nvPr/>
        </p:nvSpPr>
        <p:spPr>
          <a:xfrm>
            <a:off x="683568" y="1443840"/>
            <a:ext cx="7992888" cy="4524315"/>
          </a:xfrm>
          <a:prstGeom prst="rect">
            <a:avLst/>
          </a:prstGeom>
        </p:spPr>
        <p:txBody>
          <a:bodyPr wrap="square">
            <a:spAutoFit/>
          </a:bodyPr>
          <a:lstStyle/>
          <a:p>
            <a:pPr marL="285750" indent="-285750" algn="justLow" rtl="1">
              <a:lnSpc>
                <a:spcPct val="200000"/>
              </a:lnSpc>
              <a:buFont typeface="Arial" pitchFamily="34" charset="0"/>
              <a:buChar char="•"/>
              <a:defRPr/>
            </a:pPr>
            <a:r>
              <a:rPr lang="fa-IR" sz="2400" dirty="0">
                <a:solidFill>
                  <a:schemeClr val="bg1"/>
                </a:solidFill>
                <a:cs typeface="2  Yekan" pitchFamily="2" charset="-78"/>
              </a:rPr>
              <a:t>در سال 1984 دکتر طاهرالجمال الگوریتم دیگری را </a:t>
            </a:r>
            <a:r>
              <a:rPr lang="fa-IR" sz="2400" dirty="0">
                <a:solidFill>
                  <a:srgbClr val="00B050"/>
                </a:solidFill>
                <a:cs typeface="2  Yekan" pitchFamily="2" charset="-78"/>
              </a:rPr>
              <a:t>برای رمزنگاری نامتقارن (کلید عمومی) عرضه کرد </a:t>
            </a:r>
            <a:r>
              <a:rPr lang="fa-IR" sz="2400" dirty="0">
                <a:solidFill>
                  <a:schemeClr val="bg1"/>
                </a:solidFill>
                <a:cs typeface="2  Yekan" pitchFamily="2" charset="-78"/>
              </a:rPr>
              <a:t>که از لحاظ استحکام و اطمینان می توانست با  </a:t>
            </a:r>
            <a:r>
              <a:rPr lang="en-US" sz="2400" dirty="0">
                <a:solidFill>
                  <a:schemeClr val="bg1"/>
                </a:solidFill>
                <a:cs typeface="2  Yekan" pitchFamily="2" charset="-78"/>
              </a:rPr>
              <a:t>RSA</a:t>
            </a:r>
            <a:r>
              <a:rPr lang="fa-IR" sz="2400" dirty="0">
                <a:solidFill>
                  <a:schemeClr val="bg1"/>
                </a:solidFill>
                <a:cs typeface="2  Yekan" pitchFamily="2" charset="-78"/>
              </a:rPr>
              <a:t> رقابت کند ولی این الگوریتم نسبت به </a:t>
            </a:r>
            <a:r>
              <a:rPr lang="en-US" sz="2400" dirty="0">
                <a:solidFill>
                  <a:schemeClr val="bg1"/>
                </a:solidFill>
                <a:cs typeface="2  Yekan" pitchFamily="2" charset="-78"/>
              </a:rPr>
              <a:t>RSA</a:t>
            </a:r>
            <a:r>
              <a:rPr lang="fa-IR" sz="2400" dirty="0">
                <a:solidFill>
                  <a:schemeClr val="bg1"/>
                </a:solidFill>
                <a:cs typeface="2  Yekan" pitchFamily="2" charset="-78"/>
              </a:rPr>
              <a:t> بسیار پیچیده تر و کندتر بود .</a:t>
            </a:r>
            <a:endParaRPr lang="en-US" sz="2400" dirty="0">
              <a:solidFill>
                <a:schemeClr val="bg1"/>
              </a:solidFill>
              <a:cs typeface="2  Yekan" pitchFamily="2" charset="-78"/>
            </a:endParaRPr>
          </a:p>
          <a:p>
            <a:pPr marL="285750" indent="-285750" algn="justLow" rtl="1">
              <a:lnSpc>
                <a:spcPct val="200000"/>
              </a:lnSpc>
              <a:buFont typeface="Arial" pitchFamily="34" charset="0"/>
              <a:buChar char="•"/>
              <a:defRPr/>
            </a:pPr>
            <a:r>
              <a:rPr lang="fa-IR" sz="2400" dirty="0">
                <a:solidFill>
                  <a:schemeClr val="bg1"/>
                </a:solidFill>
                <a:cs typeface="2  Yekan" pitchFamily="2" charset="-78"/>
              </a:rPr>
              <a:t>این الگوریتم به نام شخص ایشان به </a:t>
            </a:r>
            <a:r>
              <a:rPr lang="en-US" sz="2400" dirty="0">
                <a:solidFill>
                  <a:schemeClr val="bg1"/>
                </a:solidFill>
                <a:cs typeface="2  Yekan" pitchFamily="2" charset="-78"/>
              </a:rPr>
              <a:t>ELGAMAL</a:t>
            </a:r>
            <a:r>
              <a:rPr lang="fa-IR" sz="2400" dirty="0">
                <a:solidFill>
                  <a:schemeClr val="bg1"/>
                </a:solidFill>
                <a:cs typeface="2  Yekan" pitchFamily="2" charset="-78"/>
              </a:rPr>
              <a:t> شهرت یافت و توسط </a:t>
            </a:r>
            <a:r>
              <a:rPr lang="en-US" sz="2400" dirty="0">
                <a:solidFill>
                  <a:schemeClr val="bg1"/>
                </a:solidFill>
                <a:cs typeface="2  Yekan" pitchFamily="2" charset="-78"/>
              </a:rPr>
              <a:t>NSA </a:t>
            </a:r>
            <a:r>
              <a:rPr lang="fa-IR" sz="2400" dirty="0">
                <a:solidFill>
                  <a:schemeClr val="bg1"/>
                </a:solidFill>
                <a:cs typeface="2  Yekan" pitchFamily="2" charset="-78"/>
              </a:rPr>
              <a:t>(آژانس امنیت ملی آمریکا) مورد حمایت قرار گرفت .</a:t>
            </a:r>
            <a:endParaRPr lang="en-US" sz="2400" dirty="0">
              <a:solidFill>
                <a:schemeClr val="bg1"/>
              </a:solidFill>
              <a:cs typeface="2  Yekan" pitchFamily="2" charset="-78"/>
            </a:endParaRPr>
          </a:p>
        </p:txBody>
      </p:sp>
    </p:spTree>
    <p:extLst>
      <p:ext uri="{BB962C8B-B14F-4D97-AF65-F5344CB8AC3E}">
        <p14:creationId xmlns:p14="http://schemas.microsoft.com/office/powerpoint/2010/main" val="3330361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907358" y="785813"/>
            <a:ext cx="6977008" cy="3075235"/>
            <a:chOff x="1709614" y="2691384"/>
            <a:chExt cx="5756385" cy="2871216"/>
          </a:xfrm>
        </p:grpSpPr>
        <p:sp>
          <p:nvSpPr>
            <p:cNvPr id="3" name="Rounded Rectangle 2"/>
            <p:cNvSpPr/>
            <p:nvPr/>
          </p:nvSpPr>
          <p:spPr>
            <a:xfrm>
              <a:off x="1841161" y="4953000"/>
              <a:ext cx="2903837" cy="6096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lvl="1" algn="ctr" eaLnBrk="1" hangingPunct="1">
                <a:lnSpc>
                  <a:spcPct val="90000"/>
                </a:lnSpc>
                <a:defRPr/>
              </a:pPr>
              <a:r>
                <a:rPr lang="fa-IR" dirty="0"/>
                <a:t>  )</a:t>
              </a:r>
              <a:r>
                <a:rPr lang="en-US" dirty="0" err="1"/>
                <a:t>g</a:t>
              </a:r>
              <a:r>
                <a:rPr lang="en-US" baseline="40000" dirty="0" err="1"/>
                <a:t>k</a:t>
              </a:r>
              <a:r>
                <a:rPr lang="en-AU" b="1" dirty="0">
                  <a:latin typeface="+mj-lt"/>
                </a:rPr>
                <a:t>mod p,</a:t>
              </a:r>
              <a:r>
                <a:rPr lang="en-US" dirty="0"/>
                <a:t> m</a:t>
              </a:r>
              <a:r>
                <a:rPr lang="en-US" baseline="-4000" dirty="0"/>
                <a:t>i</a:t>
              </a:r>
              <a:r>
                <a:rPr lang="en-US" dirty="0"/>
                <a:t> </a:t>
              </a:r>
              <a:r>
                <a:rPr lang="en-US" dirty="0" err="1"/>
                <a:t>B</a:t>
              </a:r>
              <a:r>
                <a:rPr lang="en-US" baseline="40000" dirty="0" err="1"/>
                <a:t>k</a:t>
              </a:r>
              <a:r>
                <a:rPr lang="en-US" baseline="-4000" dirty="0"/>
                <a:t> </a:t>
              </a:r>
              <a:r>
                <a:rPr lang="en-AU" b="1" dirty="0"/>
                <a:t>mod p</a:t>
              </a:r>
              <a:r>
                <a:rPr lang="en-US" baseline="-4000" dirty="0"/>
                <a:t>  </a:t>
              </a:r>
              <a:r>
                <a:rPr lang="en-AU" b="1" dirty="0">
                  <a:latin typeface="+mj-lt"/>
                </a:rPr>
                <a:t> </a:t>
              </a:r>
              <a:r>
                <a:rPr lang="fa-IR" b="1" dirty="0">
                  <a:latin typeface="+mj-lt"/>
                </a:rPr>
                <a:t>(</a:t>
              </a:r>
              <a:endParaRPr lang="en-AU" b="1" dirty="0">
                <a:latin typeface="+mj-lt"/>
              </a:endParaRPr>
            </a:p>
            <a:p>
              <a:pPr lvl="1" eaLnBrk="1" hangingPunct="1">
                <a:lnSpc>
                  <a:spcPct val="90000"/>
                </a:lnSpc>
                <a:defRPr/>
              </a:pPr>
              <a:endParaRPr lang="en-AU" sz="1400" dirty="0"/>
            </a:p>
          </p:txBody>
        </p:sp>
        <p:sp>
          <p:nvSpPr>
            <p:cNvPr id="4" name="Down Arrow 3"/>
            <p:cNvSpPr/>
            <p:nvPr/>
          </p:nvSpPr>
          <p:spPr>
            <a:xfrm>
              <a:off x="2209801" y="3810000"/>
              <a:ext cx="1981200" cy="1143000"/>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n-US" dirty="0"/>
                <a:t>{</a:t>
              </a:r>
              <a:r>
                <a:rPr lang="en-US" dirty="0" err="1"/>
                <a:t>p,g,b</a:t>
              </a:r>
              <a:r>
                <a:rPr lang="en-US" dirty="0"/>
                <a:t>}</a:t>
              </a:r>
            </a:p>
          </p:txBody>
        </p:sp>
        <p:pic>
          <p:nvPicPr>
            <p:cNvPr id="5"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3576" y="2843784"/>
              <a:ext cx="877824" cy="89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5"/>
            <p:cNvSpPr/>
            <p:nvPr/>
          </p:nvSpPr>
          <p:spPr>
            <a:xfrm>
              <a:off x="5484799" y="3632200"/>
              <a:ext cx="1981200" cy="124460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dirty="0"/>
                <a:t>{</a:t>
              </a:r>
              <a:r>
                <a:rPr lang="en-US" dirty="0" err="1"/>
                <a:t>p,g,a</a:t>
              </a:r>
              <a:r>
                <a:rPr lang="en-US" dirty="0"/>
                <a:t>}</a:t>
              </a:r>
            </a:p>
          </p:txBody>
        </p:sp>
        <p:pic>
          <p:nvPicPr>
            <p:cNvPr id="7"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0120" y="2691384"/>
              <a:ext cx="877824" cy="89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5"/>
            <p:cNvSpPr txBox="1">
              <a:spLocks noChangeArrowheads="1"/>
            </p:cNvSpPr>
            <p:nvPr/>
          </p:nvSpPr>
          <p:spPr bwMode="auto">
            <a:xfrm>
              <a:off x="1709614" y="3119514"/>
              <a:ext cx="9589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Georgia" pitchFamily="18" charset="0"/>
                </a:defRPr>
              </a:lvl1pPr>
              <a:lvl2pPr marL="742950" indent="-331788">
                <a:defRPr sz="2600">
                  <a:solidFill>
                    <a:schemeClr val="accent2"/>
                  </a:solidFill>
                  <a:latin typeface="Georgia" pitchFamily="18" charset="0"/>
                </a:defRPr>
              </a:lvl2pPr>
              <a:lvl3pPr marL="1143000" indent="-439738">
                <a:defRPr sz="2400">
                  <a:solidFill>
                    <a:schemeClr val="accent1"/>
                  </a:solidFill>
                  <a:latin typeface="Georgia" pitchFamily="18" charset="0"/>
                </a:defRPr>
              </a:lvl3pPr>
              <a:lvl4pPr marL="1600200" indent="-620713">
                <a:defRPr sz="2200">
                  <a:solidFill>
                    <a:schemeClr val="accent1"/>
                  </a:solidFill>
                  <a:latin typeface="Georgia" pitchFamily="18" charset="0"/>
                </a:defRPr>
              </a:lvl4pPr>
              <a:lvl5pPr marL="2057400" indent="-850900">
                <a:defRPr sz="2000">
                  <a:solidFill>
                    <a:srgbClr val="A04DA3"/>
                  </a:solidFill>
                  <a:latin typeface="Georgia" pitchFamily="18" charset="0"/>
                </a:defRPr>
              </a:lvl5pPr>
              <a:lvl6pPr marL="2514600" indent="-850900" eaLnBrk="0" fontAlgn="base" hangingPunct="0">
                <a:spcAft>
                  <a:spcPct val="0"/>
                </a:spcAft>
                <a:buClr>
                  <a:srgbClr val="A04DA3"/>
                </a:buClr>
                <a:buFont typeface="Georgia" pitchFamily="18" charset="0"/>
                <a:defRPr sz="2000">
                  <a:solidFill>
                    <a:srgbClr val="A04DA3"/>
                  </a:solidFill>
                  <a:latin typeface="Georgia" pitchFamily="18" charset="0"/>
                </a:defRPr>
              </a:lvl6pPr>
              <a:lvl7pPr marL="2971800" indent="-850900" eaLnBrk="0" fontAlgn="base" hangingPunct="0">
                <a:spcAft>
                  <a:spcPct val="0"/>
                </a:spcAft>
                <a:buClr>
                  <a:srgbClr val="A04DA3"/>
                </a:buClr>
                <a:buFont typeface="Georgia" pitchFamily="18" charset="0"/>
                <a:defRPr sz="2000">
                  <a:solidFill>
                    <a:srgbClr val="A04DA3"/>
                  </a:solidFill>
                  <a:latin typeface="Georgia" pitchFamily="18" charset="0"/>
                </a:defRPr>
              </a:lvl7pPr>
              <a:lvl8pPr marL="3429000" indent="-850900" eaLnBrk="0" fontAlgn="base" hangingPunct="0">
                <a:spcAft>
                  <a:spcPct val="0"/>
                </a:spcAft>
                <a:buClr>
                  <a:srgbClr val="A04DA3"/>
                </a:buClr>
                <a:buFont typeface="Georgia" pitchFamily="18" charset="0"/>
                <a:buChar char="▫"/>
                <a:defRPr sz="2000">
                  <a:solidFill>
                    <a:srgbClr val="A04DA3"/>
                  </a:solidFill>
                  <a:latin typeface="Georgia" pitchFamily="18" charset="0"/>
                </a:defRPr>
              </a:lvl8pPr>
              <a:lvl9pPr marL="3886200" indent="-850900" eaLnBrk="0" fontAlgn="base" hangingPunct="0">
                <a:spcAft>
                  <a:spcPct val="0"/>
                </a:spcAft>
                <a:buClr>
                  <a:srgbClr val="A04DA3"/>
                </a:buClr>
                <a:buFont typeface="Georgia" pitchFamily="18" charset="0"/>
                <a:buChar char="▫"/>
                <a:defRPr sz="2000">
                  <a:solidFill>
                    <a:srgbClr val="A04DA3"/>
                  </a:solidFill>
                  <a:latin typeface="Georgia" pitchFamily="18" charset="0"/>
                </a:defRPr>
              </a:lvl9pPr>
            </a:lstStyle>
            <a:p>
              <a:pPr marL="365125" indent="-255588" eaLnBrk="1" hangingPunct="1"/>
              <a:r>
                <a:rPr lang="en-US" sz="1600" b="1" dirty="0">
                  <a:solidFill>
                    <a:srgbClr val="92D050"/>
                  </a:solidFill>
                  <a:latin typeface="Arial" pitchFamily="34" charset="0"/>
                </a:rPr>
                <a:t>PU. Key</a:t>
              </a:r>
            </a:p>
          </p:txBody>
        </p:sp>
        <p:sp>
          <p:nvSpPr>
            <p:cNvPr id="9" name="TextBox 16"/>
            <p:cNvSpPr txBox="1">
              <a:spLocks noChangeArrowheads="1"/>
            </p:cNvSpPr>
            <p:nvPr/>
          </p:nvSpPr>
          <p:spPr bwMode="auto">
            <a:xfrm>
              <a:off x="4801432" y="2982381"/>
              <a:ext cx="9589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Georgia" pitchFamily="18" charset="0"/>
                </a:defRPr>
              </a:lvl1pPr>
              <a:lvl2pPr marL="742950" indent="-331788">
                <a:defRPr sz="2600">
                  <a:solidFill>
                    <a:schemeClr val="accent2"/>
                  </a:solidFill>
                  <a:latin typeface="Georgia" pitchFamily="18" charset="0"/>
                </a:defRPr>
              </a:lvl2pPr>
              <a:lvl3pPr marL="1143000" indent="-439738">
                <a:defRPr sz="2400">
                  <a:solidFill>
                    <a:schemeClr val="accent1"/>
                  </a:solidFill>
                  <a:latin typeface="Georgia" pitchFamily="18" charset="0"/>
                </a:defRPr>
              </a:lvl3pPr>
              <a:lvl4pPr marL="1600200" indent="-620713">
                <a:defRPr sz="2200">
                  <a:solidFill>
                    <a:schemeClr val="accent1"/>
                  </a:solidFill>
                  <a:latin typeface="Georgia" pitchFamily="18" charset="0"/>
                </a:defRPr>
              </a:lvl4pPr>
              <a:lvl5pPr marL="2057400" indent="-850900">
                <a:defRPr sz="2000">
                  <a:solidFill>
                    <a:srgbClr val="A04DA3"/>
                  </a:solidFill>
                  <a:latin typeface="Georgia" pitchFamily="18" charset="0"/>
                </a:defRPr>
              </a:lvl5pPr>
              <a:lvl6pPr marL="2514600" indent="-850900" eaLnBrk="0" fontAlgn="base" hangingPunct="0">
                <a:spcAft>
                  <a:spcPct val="0"/>
                </a:spcAft>
                <a:buClr>
                  <a:srgbClr val="A04DA3"/>
                </a:buClr>
                <a:buFont typeface="Georgia" pitchFamily="18" charset="0"/>
                <a:defRPr sz="2000">
                  <a:solidFill>
                    <a:srgbClr val="A04DA3"/>
                  </a:solidFill>
                  <a:latin typeface="Georgia" pitchFamily="18" charset="0"/>
                </a:defRPr>
              </a:lvl6pPr>
              <a:lvl7pPr marL="2971800" indent="-850900" eaLnBrk="0" fontAlgn="base" hangingPunct="0">
                <a:spcAft>
                  <a:spcPct val="0"/>
                </a:spcAft>
                <a:buClr>
                  <a:srgbClr val="A04DA3"/>
                </a:buClr>
                <a:buFont typeface="Georgia" pitchFamily="18" charset="0"/>
                <a:defRPr sz="2000">
                  <a:solidFill>
                    <a:srgbClr val="A04DA3"/>
                  </a:solidFill>
                  <a:latin typeface="Georgia" pitchFamily="18" charset="0"/>
                </a:defRPr>
              </a:lvl7pPr>
              <a:lvl8pPr marL="3429000" indent="-850900" eaLnBrk="0" fontAlgn="base" hangingPunct="0">
                <a:spcAft>
                  <a:spcPct val="0"/>
                </a:spcAft>
                <a:buClr>
                  <a:srgbClr val="A04DA3"/>
                </a:buClr>
                <a:buFont typeface="Georgia" pitchFamily="18" charset="0"/>
                <a:buChar char="▫"/>
                <a:defRPr sz="2000">
                  <a:solidFill>
                    <a:srgbClr val="A04DA3"/>
                  </a:solidFill>
                  <a:latin typeface="Georgia" pitchFamily="18" charset="0"/>
                </a:defRPr>
              </a:lvl8pPr>
              <a:lvl9pPr marL="3886200" indent="-850900" eaLnBrk="0" fontAlgn="base" hangingPunct="0">
                <a:spcAft>
                  <a:spcPct val="0"/>
                </a:spcAft>
                <a:buClr>
                  <a:srgbClr val="A04DA3"/>
                </a:buClr>
                <a:buFont typeface="Georgia" pitchFamily="18" charset="0"/>
                <a:buChar char="▫"/>
                <a:defRPr sz="2000">
                  <a:solidFill>
                    <a:srgbClr val="A04DA3"/>
                  </a:solidFill>
                  <a:latin typeface="Georgia" pitchFamily="18" charset="0"/>
                </a:defRPr>
              </a:lvl9pPr>
            </a:lstStyle>
            <a:p>
              <a:pPr marL="365125" indent="-255588" eaLnBrk="1" hangingPunct="1"/>
              <a:r>
                <a:rPr lang="en-US" sz="1600" b="1" dirty="0">
                  <a:solidFill>
                    <a:srgbClr val="92D050"/>
                  </a:solidFill>
                  <a:latin typeface="Arial" pitchFamily="34" charset="0"/>
                </a:rPr>
                <a:t>PR. Key</a:t>
              </a:r>
            </a:p>
          </p:txBody>
        </p:sp>
      </p:grpSp>
      <p:sp>
        <p:nvSpPr>
          <p:cNvPr id="10" name="Rectangle 9"/>
          <p:cNvSpPr/>
          <p:nvPr/>
        </p:nvSpPr>
        <p:spPr>
          <a:xfrm>
            <a:off x="1259632" y="4365104"/>
            <a:ext cx="6624735" cy="1477328"/>
          </a:xfrm>
          <a:prstGeom prst="rect">
            <a:avLst/>
          </a:prstGeom>
        </p:spPr>
        <p:txBody>
          <a:bodyPr wrap="square">
            <a:spAutoFit/>
          </a:bodyPr>
          <a:lstStyle/>
          <a:p>
            <a:pPr algn="just" rtl="1">
              <a:lnSpc>
                <a:spcPct val="150000"/>
              </a:lnSpc>
              <a:defRPr/>
            </a:pPr>
            <a:r>
              <a:rPr lang="fa-IR" sz="2000" dirty="0">
                <a:solidFill>
                  <a:srgbClr val="FFFF00"/>
                </a:solidFill>
                <a:cs typeface="B Yekan" pitchFamily="2" charset="-78"/>
              </a:rPr>
              <a:t>فرض کنید آلیس می خواهد برای خود یک کلید عمومی و یک کلید خصوصی انتخاب کند تا دیگران پیام های خود را پس از رمزنگاری با کلید عمومی آلیس برای او بفرستد. </a:t>
            </a:r>
            <a:endParaRPr lang="en-US" sz="2000" dirty="0">
              <a:solidFill>
                <a:srgbClr val="FFFF00"/>
              </a:solidFill>
              <a:cs typeface="B Yekan" pitchFamily="2" charset="-78"/>
            </a:endParaRPr>
          </a:p>
        </p:txBody>
      </p:sp>
      <p:pic>
        <p:nvPicPr>
          <p:cNvPr id="11" name="Picture 16"/>
          <p:cNvPicPr>
            <a:picLocks noChangeAspect="1" noChangeArrowheads="1"/>
          </p:cNvPicPr>
          <p:nvPr/>
        </p:nvPicPr>
        <p:blipFill>
          <a:blip r:embed="rId3" cstate="print">
            <a:duotone>
              <a:prstClr val="black"/>
              <a:schemeClr val="accent1">
                <a:lumMod val="20000"/>
                <a:lumOff val="80000"/>
                <a:tint val="45000"/>
                <a:satMod val="400000"/>
              </a:schemeClr>
            </a:duotone>
          </a:blip>
          <a:srcRect/>
          <a:stretch>
            <a:fillRect/>
          </a:stretch>
        </p:blipFill>
        <p:spPr bwMode="auto">
          <a:xfrm>
            <a:off x="5235912" y="3251448"/>
            <a:ext cx="2895600" cy="609600"/>
          </a:xfrm>
          <a:prstGeom prst="rect">
            <a:avLst/>
          </a:prstGeom>
          <a:noFill/>
          <a:ln w="9525">
            <a:noFill/>
            <a:miter lim="800000"/>
            <a:headEnd/>
            <a:tailEnd/>
          </a:ln>
        </p:spPr>
      </p:pic>
      <p:sp>
        <p:nvSpPr>
          <p:cNvPr id="12" name="Rectangle 11"/>
          <p:cNvSpPr/>
          <p:nvPr/>
        </p:nvSpPr>
        <p:spPr>
          <a:xfrm>
            <a:off x="2524265" y="3959895"/>
            <a:ext cx="604653" cy="400110"/>
          </a:xfrm>
          <a:prstGeom prst="rect">
            <a:avLst/>
          </a:prstGeom>
        </p:spPr>
        <p:txBody>
          <a:bodyPr wrap="none">
            <a:spAutoFit/>
          </a:bodyPr>
          <a:lstStyle/>
          <a:p>
            <a:r>
              <a:rPr lang="en-US" sz="2000" b="1" dirty="0">
                <a:solidFill>
                  <a:srgbClr val="C00000"/>
                </a:solidFill>
              </a:rPr>
              <a:t>Bob</a:t>
            </a:r>
            <a:endParaRPr lang="en-US" dirty="0"/>
          </a:p>
        </p:txBody>
      </p:sp>
      <p:sp>
        <p:nvSpPr>
          <p:cNvPr id="13" name="Rectangle 12"/>
          <p:cNvSpPr/>
          <p:nvPr/>
        </p:nvSpPr>
        <p:spPr>
          <a:xfrm>
            <a:off x="6322682" y="3986081"/>
            <a:ext cx="572593" cy="400110"/>
          </a:xfrm>
          <a:prstGeom prst="rect">
            <a:avLst/>
          </a:prstGeom>
        </p:spPr>
        <p:txBody>
          <a:bodyPr wrap="none">
            <a:spAutoFit/>
          </a:bodyPr>
          <a:lstStyle/>
          <a:p>
            <a:r>
              <a:rPr lang="en-US" sz="2000" b="1" dirty="0" err="1">
                <a:solidFill>
                  <a:srgbClr val="C00000"/>
                </a:solidFill>
              </a:rPr>
              <a:t>Alic</a:t>
            </a:r>
            <a:endParaRPr lang="en-US" sz="2000" dirty="0"/>
          </a:p>
        </p:txBody>
      </p:sp>
    </p:spTree>
    <p:extLst>
      <p:ext uri="{BB962C8B-B14F-4D97-AF65-F5344CB8AC3E}">
        <p14:creationId xmlns:p14="http://schemas.microsoft.com/office/powerpoint/2010/main" val="1017050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864096"/>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fa-IR"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الگوریتم الجمال : محاسبه کلید عمومی و خصوصی</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Rectangle 3"/>
          <p:cNvSpPr/>
          <p:nvPr/>
        </p:nvSpPr>
        <p:spPr>
          <a:xfrm>
            <a:off x="323528" y="764704"/>
            <a:ext cx="8424936" cy="5940088"/>
          </a:xfrm>
          <a:prstGeom prst="rect">
            <a:avLst/>
          </a:prstGeom>
        </p:spPr>
        <p:txBody>
          <a:bodyPr wrap="square">
            <a:spAutoFit/>
          </a:bodyPr>
          <a:lstStyle/>
          <a:p>
            <a:pPr marL="622300" indent="-514350" algn="justLow" rtl="1">
              <a:buFont typeface="Trebuchet MS" pitchFamily="34" charset="0"/>
              <a:buAutoNum type="arabicPeriod"/>
            </a:pPr>
            <a:r>
              <a:rPr lang="fa-IR" sz="2000" dirty="0">
                <a:solidFill>
                  <a:schemeClr val="bg1"/>
                </a:solidFill>
                <a:latin typeface="Arial" charset="0"/>
                <a:cs typeface="B Yekan" pitchFamily="2" charset="-78"/>
              </a:rPr>
              <a:t>آلیس یک عدد اول بسیار بزرگ (مثلاً 200 رقمی) به نام </a:t>
            </a:r>
            <a:r>
              <a:rPr lang="en-US" sz="2000" dirty="0">
                <a:solidFill>
                  <a:schemeClr val="bg1"/>
                </a:solidFill>
                <a:latin typeface="Arial" charset="0"/>
                <a:cs typeface="B Yekan" pitchFamily="2" charset="-78"/>
              </a:rPr>
              <a:t>P</a:t>
            </a:r>
            <a:r>
              <a:rPr lang="fa-IR" sz="2000" dirty="0">
                <a:solidFill>
                  <a:schemeClr val="bg1"/>
                </a:solidFill>
                <a:latin typeface="Arial" charset="0"/>
                <a:cs typeface="B Yekan" pitchFamily="2" charset="-78"/>
              </a:rPr>
              <a:t> انتخاب کند .</a:t>
            </a:r>
          </a:p>
          <a:p>
            <a:pPr marL="622300" indent="-514350" algn="justLow"/>
            <a:r>
              <a:rPr lang="en-US" sz="2000" b="1" dirty="0">
                <a:solidFill>
                  <a:srgbClr val="FFFF00"/>
                </a:solidFill>
                <a:latin typeface="Arial" charset="0"/>
                <a:cs typeface="B Yekan" pitchFamily="2" charset="-78"/>
              </a:rPr>
              <a:t>P </a:t>
            </a:r>
            <a:r>
              <a:rPr lang="fa-IR" sz="2000" b="1" dirty="0">
                <a:solidFill>
                  <a:srgbClr val="FFFF00"/>
                </a:solidFill>
                <a:latin typeface="Arial" charset="0"/>
                <a:cs typeface="B Yekan" pitchFamily="2" charset="-78"/>
              </a:rPr>
              <a:t>عدد اول بسیار بزرگ </a:t>
            </a:r>
          </a:p>
          <a:p>
            <a:pPr marL="622300" indent="-514350" algn="justLow"/>
            <a:endParaRPr lang="fa-IR" sz="2000" b="1" dirty="0">
              <a:solidFill>
                <a:schemeClr val="bg1"/>
              </a:solidFill>
              <a:latin typeface="Arial" charset="0"/>
              <a:cs typeface="B Yekan" pitchFamily="2" charset="-78"/>
            </a:endParaRPr>
          </a:p>
          <a:p>
            <a:pPr marL="622300" indent="-514350" algn="justLow" rtl="1"/>
            <a:r>
              <a:rPr lang="en-US" sz="2000" dirty="0">
                <a:solidFill>
                  <a:schemeClr val="bg1"/>
                </a:solidFill>
                <a:latin typeface="Arial" charset="0"/>
                <a:cs typeface="B Yekan" pitchFamily="2" charset="-78"/>
              </a:rPr>
              <a:t>2</a:t>
            </a:r>
            <a:r>
              <a:rPr lang="fa-IR" sz="2000" dirty="0">
                <a:solidFill>
                  <a:schemeClr val="bg1"/>
                </a:solidFill>
                <a:latin typeface="Arial" charset="0"/>
                <a:cs typeface="B Yekan" pitchFamily="2" charset="-78"/>
              </a:rPr>
              <a:t>. از ریشه های اولیه (</a:t>
            </a:r>
            <a:r>
              <a:rPr lang="en-US" sz="2000" dirty="0">
                <a:solidFill>
                  <a:schemeClr val="bg1"/>
                </a:solidFill>
                <a:latin typeface="Arial" charset="0"/>
                <a:cs typeface="B Yekan" pitchFamily="2" charset="-78"/>
              </a:rPr>
              <a:t>Primitive root</a:t>
            </a:r>
            <a:r>
              <a:rPr lang="fa-IR" sz="2000" dirty="0">
                <a:solidFill>
                  <a:schemeClr val="bg1"/>
                </a:solidFill>
                <a:latin typeface="Arial" charset="0"/>
                <a:cs typeface="B Yekan" pitchFamily="2" charset="-78"/>
              </a:rPr>
              <a:t>)</a:t>
            </a:r>
            <a:r>
              <a:rPr lang="en-US" sz="2000" dirty="0">
                <a:solidFill>
                  <a:schemeClr val="bg1"/>
                </a:solidFill>
                <a:latin typeface="Arial" charset="0"/>
                <a:cs typeface="B Yekan" pitchFamily="2" charset="-78"/>
              </a:rPr>
              <a:t> </a:t>
            </a:r>
            <a:r>
              <a:rPr lang="fa-IR" sz="2000" dirty="0">
                <a:solidFill>
                  <a:schemeClr val="bg1"/>
                </a:solidFill>
                <a:latin typeface="Arial" charset="0"/>
                <a:cs typeface="B Yekan" pitchFamily="2" charset="-78"/>
              </a:rPr>
              <a:t> یا مولد مجموعه </a:t>
            </a:r>
            <a:r>
              <a:rPr lang="en-US" sz="2000" dirty="0">
                <a:solidFill>
                  <a:schemeClr val="bg1"/>
                </a:solidFill>
                <a:cs typeface="B Yekan" pitchFamily="2" charset="-78"/>
              </a:rPr>
              <a:t>Z</a:t>
            </a:r>
            <a:r>
              <a:rPr lang="en-US" sz="2000" baseline="40000" dirty="0">
                <a:solidFill>
                  <a:schemeClr val="bg1"/>
                </a:solidFill>
                <a:cs typeface="B Yekan" pitchFamily="2" charset="-78"/>
              </a:rPr>
              <a:t>*</a:t>
            </a:r>
            <a:r>
              <a:rPr lang="en-US" sz="2000" baseline="-4000" dirty="0">
                <a:solidFill>
                  <a:schemeClr val="bg1"/>
                </a:solidFill>
                <a:cs typeface="B Yekan" pitchFamily="2" charset="-78"/>
              </a:rPr>
              <a:t>p </a:t>
            </a:r>
            <a:r>
              <a:rPr lang="fa-IR" sz="2000" baseline="-4000" dirty="0">
                <a:solidFill>
                  <a:schemeClr val="bg1"/>
                </a:solidFill>
                <a:cs typeface="B Yekan" pitchFamily="2" charset="-78"/>
              </a:rPr>
              <a:t> </a:t>
            </a:r>
            <a:r>
              <a:rPr lang="fa-IR" sz="2000" dirty="0">
                <a:solidFill>
                  <a:schemeClr val="bg1"/>
                </a:solidFill>
                <a:latin typeface="Arial" charset="0"/>
                <a:cs typeface="B Yekan" pitchFamily="2" charset="-78"/>
              </a:rPr>
              <a:t>عددی را انتخاب می کند و آن را </a:t>
            </a:r>
            <a:r>
              <a:rPr lang="en-US" sz="2000" dirty="0">
                <a:solidFill>
                  <a:schemeClr val="bg1"/>
                </a:solidFill>
                <a:latin typeface="Arial" charset="0"/>
                <a:cs typeface="B Yekan" pitchFamily="2" charset="-78"/>
              </a:rPr>
              <a:t>g</a:t>
            </a:r>
            <a:r>
              <a:rPr lang="fa-IR" sz="2000" dirty="0">
                <a:solidFill>
                  <a:schemeClr val="bg1"/>
                </a:solidFill>
                <a:latin typeface="Arial" charset="0"/>
                <a:cs typeface="B Yekan" pitchFamily="2" charset="-78"/>
              </a:rPr>
              <a:t> می نامد.</a:t>
            </a:r>
          </a:p>
          <a:p>
            <a:pPr marL="622300" indent="-514350" algn="justLow" rtl="1"/>
            <a:endParaRPr lang="fa-IR" sz="2000" dirty="0">
              <a:solidFill>
                <a:srgbClr val="FFFF00"/>
              </a:solidFill>
              <a:latin typeface="Arial" charset="0"/>
              <a:cs typeface="B Yekan" pitchFamily="2" charset="-78"/>
            </a:endParaRPr>
          </a:p>
          <a:p>
            <a:pPr marL="622300" indent="-514350" algn="justLow"/>
            <a:r>
              <a:rPr lang="en-US" sz="2000" b="1" dirty="0">
                <a:solidFill>
                  <a:srgbClr val="FFFF00"/>
                </a:solidFill>
                <a:latin typeface="Arial" charset="0"/>
                <a:cs typeface="B Yekan" pitchFamily="2" charset="-78"/>
              </a:rPr>
              <a:t>g  :</a:t>
            </a:r>
            <a:r>
              <a:rPr lang="fa-IR" sz="2000" b="1" dirty="0">
                <a:solidFill>
                  <a:srgbClr val="FFFF00"/>
                </a:solidFill>
                <a:latin typeface="Arial" charset="0"/>
                <a:cs typeface="B Yekan" pitchFamily="2" charset="-78"/>
              </a:rPr>
              <a:t>  </a:t>
            </a:r>
            <a:r>
              <a:rPr lang="en-US" sz="2000" b="1" dirty="0">
                <a:solidFill>
                  <a:srgbClr val="FFFF00"/>
                </a:solidFill>
                <a:latin typeface="Arial" charset="0"/>
                <a:cs typeface="B Yekan" pitchFamily="2" charset="-78"/>
              </a:rPr>
              <a:t> </a:t>
            </a:r>
            <a:r>
              <a:rPr lang="en-US" sz="2000" b="1" dirty="0">
                <a:solidFill>
                  <a:srgbClr val="FFFF00"/>
                </a:solidFill>
                <a:cs typeface="B Yekan" pitchFamily="2" charset="-78"/>
              </a:rPr>
              <a:t>Z</a:t>
            </a:r>
            <a:r>
              <a:rPr lang="en-US" sz="2000" b="1" baseline="40000" dirty="0">
                <a:solidFill>
                  <a:srgbClr val="FFFF00"/>
                </a:solidFill>
                <a:cs typeface="B Yekan" pitchFamily="2" charset="-78"/>
              </a:rPr>
              <a:t>*</a:t>
            </a:r>
            <a:r>
              <a:rPr lang="en-US" sz="2000" b="1" baseline="-4000" dirty="0">
                <a:solidFill>
                  <a:srgbClr val="FFFF00"/>
                </a:solidFill>
                <a:cs typeface="B Yekan" pitchFamily="2" charset="-78"/>
              </a:rPr>
              <a:t>p </a:t>
            </a:r>
            <a:r>
              <a:rPr lang="fa-IR" sz="2000" b="1" dirty="0">
                <a:solidFill>
                  <a:srgbClr val="FFFF00"/>
                </a:solidFill>
                <a:latin typeface="Arial" charset="0"/>
                <a:cs typeface="B Yekan" pitchFamily="2" charset="-78"/>
              </a:rPr>
              <a:t>ریشه اولیه </a:t>
            </a:r>
            <a:endParaRPr lang="en-US" sz="2000" b="1" dirty="0">
              <a:solidFill>
                <a:srgbClr val="FFFF00"/>
              </a:solidFill>
              <a:latin typeface="Arial" charset="0"/>
              <a:cs typeface="B Yekan" pitchFamily="2" charset="-78"/>
            </a:endParaRPr>
          </a:p>
          <a:p>
            <a:pPr marL="622300" indent="-514350" algn="justLow"/>
            <a:endParaRPr lang="en-US" sz="2000" b="1" dirty="0">
              <a:solidFill>
                <a:schemeClr val="bg1"/>
              </a:solidFill>
              <a:latin typeface="Arial" charset="0"/>
              <a:cs typeface="B Yekan" pitchFamily="2" charset="-78"/>
            </a:endParaRPr>
          </a:p>
          <a:p>
            <a:pPr marL="622300" indent="-514350" algn="justLow" rtl="1"/>
            <a:r>
              <a:rPr lang="en-US" sz="2000" dirty="0">
                <a:solidFill>
                  <a:schemeClr val="bg1"/>
                </a:solidFill>
                <a:latin typeface="Arial" charset="0"/>
                <a:cs typeface="B Yekan" pitchFamily="2" charset="-78"/>
              </a:rPr>
              <a:t>3</a:t>
            </a:r>
            <a:r>
              <a:rPr lang="fa-IR" sz="2000" dirty="0">
                <a:solidFill>
                  <a:schemeClr val="bg1"/>
                </a:solidFill>
                <a:latin typeface="Arial" charset="0"/>
                <a:cs typeface="B Yekan" pitchFamily="2" charset="-78"/>
              </a:rPr>
              <a:t>.عدد </a:t>
            </a:r>
            <a:r>
              <a:rPr lang="en-US" sz="2000" dirty="0">
                <a:solidFill>
                  <a:schemeClr val="bg1"/>
                </a:solidFill>
                <a:latin typeface="Arial" charset="0"/>
                <a:cs typeface="B Yekan" pitchFamily="2" charset="-78"/>
              </a:rPr>
              <a:t>a</a:t>
            </a:r>
            <a:r>
              <a:rPr lang="fa-IR" sz="2000" dirty="0">
                <a:solidFill>
                  <a:schemeClr val="bg1"/>
                </a:solidFill>
                <a:latin typeface="Arial" charset="0"/>
                <a:cs typeface="B Yekan" pitchFamily="2" charset="-78"/>
              </a:rPr>
              <a:t> را به شرط </a:t>
            </a:r>
            <a:r>
              <a:rPr lang="en-US" sz="2000" dirty="0" smtClean="0">
                <a:solidFill>
                  <a:schemeClr val="bg1"/>
                </a:solidFill>
                <a:latin typeface="Arial" charset="0"/>
                <a:cs typeface="B Yekan" pitchFamily="2" charset="-78"/>
              </a:rPr>
              <a:t>                      </a:t>
            </a:r>
            <a:r>
              <a:rPr lang="fa-IR" sz="2000" dirty="0" smtClean="0">
                <a:solidFill>
                  <a:schemeClr val="bg1"/>
                </a:solidFill>
                <a:latin typeface="Arial" charset="0"/>
                <a:cs typeface="B Yekan" pitchFamily="2" charset="-78"/>
              </a:rPr>
              <a:t>انتخاب </a:t>
            </a:r>
            <a:r>
              <a:rPr lang="fa-IR" sz="2000" dirty="0">
                <a:solidFill>
                  <a:schemeClr val="bg1"/>
                </a:solidFill>
                <a:latin typeface="Arial" charset="0"/>
                <a:cs typeface="B Yekan" pitchFamily="2" charset="-78"/>
              </a:rPr>
              <a:t>کرده و آن را کلید خصوصی خود قرار داده و نزد خود نگه می دارد.</a:t>
            </a:r>
          </a:p>
          <a:p>
            <a:pPr marL="622300" indent="-514350" algn="justLow" rtl="1"/>
            <a:endParaRPr lang="fa-IR" sz="2000" dirty="0">
              <a:solidFill>
                <a:schemeClr val="bg1"/>
              </a:solidFill>
              <a:latin typeface="Arial" charset="0"/>
              <a:cs typeface="B Yekan" pitchFamily="2" charset="-78"/>
            </a:endParaRPr>
          </a:p>
          <a:p>
            <a:pPr marL="622300" indent="-514350" algn="justLow" rtl="1"/>
            <a:r>
              <a:rPr lang="en-US" sz="2000" dirty="0">
                <a:solidFill>
                  <a:schemeClr val="bg1"/>
                </a:solidFill>
                <a:latin typeface="Arial" charset="0"/>
                <a:cs typeface="B Yekan" pitchFamily="2" charset="-78"/>
              </a:rPr>
              <a:t>4</a:t>
            </a:r>
            <a:r>
              <a:rPr lang="fa-IR" sz="2000" dirty="0">
                <a:solidFill>
                  <a:schemeClr val="bg1"/>
                </a:solidFill>
                <a:latin typeface="Arial" charset="0"/>
                <a:cs typeface="B Yekan" pitchFamily="2" charset="-78"/>
              </a:rPr>
              <a:t>.سپس </a:t>
            </a:r>
            <a:r>
              <a:rPr lang="en-US" sz="2000" dirty="0">
                <a:solidFill>
                  <a:schemeClr val="bg1"/>
                </a:solidFill>
                <a:latin typeface="Arial" charset="0"/>
                <a:cs typeface="B Yekan" pitchFamily="2" charset="-78"/>
              </a:rPr>
              <a:t>B</a:t>
            </a:r>
            <a:r>
              <a:rPr lang="fa-IR" sz="2000" dirty="0">
                <a:solidFill>
                  <a:schemeClr val="bg1"/>
                </a:solidFill>
                <a:latin typeface="Arial" charset="0"/>
                <a:cs typeface="B Yekan" pitchFamily="2" charset="-78"/>
              </a:rPr>
              <a:t> را به شکل زیر بدست می آید</a:t>
            </a:r>
          </a:p>
          <a:p>
            <a:pPr marL="622300" indent="-514350" algn="justLow"/>
            <a:r>
              <a:rPr lang="en-US" sz="2000" b="1" dirty="0">
                <a:solidFill>
                  <a:srgbClr val="FFFF00"/>
                </a:solidFill>
                <a:cs typeface="B Yekan" pitchFamily="2" charset="-78"/>
              </a:rPr>
              <a:t>   B= </a:t>
            </a:r>
            <a:r>
              <a:rPr lang="en-US" sz="2000" b="1" dirty="0" err="1">
                <a:solidFill>
                  <a:srgbClr val="FFFF00"/>
                </a:solidFill>
                <a:cs typeface="B Yekan" pitchFamily="2" charset="-78"/>
              </a:rPr>
              <a:t>g</a:t>
            </a:r>
            <a:r>
              <a:rPr lang="en-US" sz="2000" b="1" baseline="40000" dirty="0" err="1">
                <a:solidFill>
                  <a:srgbClr val="FFFF00"/>
                </a:solidFill>
                <a:cs typeface="B Yekan" pitchFamily="2" charset="-78"/>
              </a:rPr>
              <a:t>a</a:t>
            </a:r>
            <a:r>
              <a:rPr lang="en-US" sz="2000" b="1" dirty="0">
                <a:solidFill>
                  <a:srgbClr val="FFFF00"/>
                </a:solidFill>
                <a:cs typeface="B Yekan" pitchFamily="2" charset="-78"/>
              </a:rPr>
              <a:t> </a:t>
            </a:r>
            <a:r>
              <a:rPr lang="en-US" sz="2000" b="1" dirty="0">
                <a:solidFill>
                  <a:srgbClr val="FFFF00"/>
                </a:solidFill>
                <a:latin typeface="Arial" charset="0"/>
                <a:cs typeface="B Yekan" pitchFamily="2" charset="-78"/>
              </a:rPr>
              <a:t>mod p</a:t>
            </a:r>
            <a:endParaRPr lang="fa-IR" sz="2000" b="1" dirty="0">
              <a:solidFill>
                <a:srgbClr val="FFFF00"/>
              </a:solidFill>
              <a:latin typeface="Arial" charset="0"/>
              <a:cs typeface="B Yekan" pitchFamily="2" charset="-78"/>
            </a:endParaRPr>
          </a:p>
          <a:p>
            <a:pPr marL="622300" indent="-514350" algn="justLow" rtl="1"/>
            <a:endParaRPr lang="fa-IR" sz="2000" dirty="0">
              <a:solidFill>
                <a:schemeClr val="bg1"/>
              </a:solidFill>
              <a:latin typeface="Arial" charset="0"/>
              <a:cs typeface="B Yekan" pitchFamily="2" charset="-78"/>
            </a:endParaRPr>
          </a:p>
          <a:p>
            <a:pPr marL="622300" indent="-514350" algn="justLow" rtl="1"/>
            <a:r>
              <a:rPr lang="en-US" sz="2000" dirty="0">
                <a:solidFill>
                  <a:schemeClr val="bg1"/>
                </a:solidFill>
                <a:latin typeface="Arial" charset="0"/>
                <a:cs typeface="B Yekan" pitchFamily="2" charset="-78"/>
              </a:rPr>
              <a:t>5</a:t>
            </a:r>
            <a:r>
              <a:rPr lang="fa-IR" sz="2000" dirty="0">
                <a:solidFill>
                  <a:schemeClr val="bg1"/>
                </a:solidFill>
                <a:latin typeface="Arial" charset="0"/>
                <a:cs typeface="B Yekan" pitchFamily="2" charset="-78"/>
              </a:rPr>
              <a:t>. آلیس سه مجموعه عدد (</a:t>
            </a:r>
            <a:r>
              <a:rPr lang="en-US" sz="2000" dirty="0" err="1">
                <a:solidFill>
                  <a:schemeClr val="bg1"/>
                </a:solidFill>
                <a:latin typeface="Arial" charset="0"/>
                <a:cs typeface="B Yekan" pitchFamily="2" charset="-78"/>
              </a:rPr>
              <a:t>p,g,B</a:t>
            </a:r>
            <a:r>
              <a:rPr lang="fa-IR" sz="2000" dirty="0">
                <a:solidFill>
                  <a:schemeClr val="bg1"/>
                </a:solidFill>
                <a:latin typeface="Arial" charset="0"/>
                <a:cs typeface="B Yekan" pitchFamily="2" charset="-78"/>
              </a:rPr>
              <a:t>)</a:t>
            </a:r>
            <a:r>
              <a:rPr lang="en-US" sz="2000" dirty="0">
                <a:solidFill>
                  <a:schemeClr val="bg1"/>
                </a:solidFill>
                <a:latin typeface="Arial" charset="0"/>
                <a:cs typeface="B Yekan" pitchFamily="2" charset="-78"/>
              </a:rPr>
              <a:t> </a:t>
            </a:r>
            <a:r>
              <a:rPr lang="fa-IR" sz="2000" dirty="0">
                <a:solidFill>
                  <a:schemeClr val="bg1"/>
                </a:solidFill>
                <a:latin typeface="Arial" charset="0"/>
                <a:cs typeface="B Yekan" pitchFamily="2" charset="-78"/>
              </a:rPr>
              <a:t>را به عنوان کلید عمومی در اختیار همگان قرار می دهد در حالی که کلید خصوصی اش (</a:t>
            </a:r>
            <a:r>
              <a:rPr lang="en-US" sz="2000" dirty="0" err="1">
                <a:solidFill>
                  <a:schemeClr val="bg1"/>
                </a:solidFill>
                <a:latin typeface="Arial" charset="0"/>
                <a:cs typeface="B Yekan" pitchFamily="2" charset="-78"/>
              </a:rPr>
              <a:t>p,g,a</a:t>
            </a:r>
            <a:r>
              <a:rPr lang="fa-IR" sz="2000" dirty="0">
                <a:solidFill>
                  <a:schemeClr val="bg1"/>
                </a:solidFill>
                <a:latin typeface="Arial" charset="0"/>
                <a:cs typeface="B Yekan" pitchFamily="2" charset="-78"/>
              </a:rPr>
              <a:t>)</a:t>
            </a:r>
            <a:r>
              <a:rPr lang="en-US" sz="2000" dirty="0">
                <a:solidFill>
                  <a:schemeClr val="bg1"/>
                </a:solidFill>
                <a:latin typeface="Arial" charset="0"/>
                <a:cs typeface="B Yekan" pitchFamily="2" charset="-78"/>
              </a:rPr>
              <a:t> </a:t>
            </a:r>
            <a:r>
              <a:rPr lang="fa-IR" sz="2000" dirty="0">
                <a:solidFill>
                  <a:schemeClr val="bg1"/>
                </a:solidFill>
                <a:latin typeface="Arial" charset="0"/>
                <a:cs typeface="B Yekan" pitchFamily="2" charset="-78"/>
              </a:rPr>
              <a:t>است که کلید خصوصی را مخفی نگه می دارد</a:t>
            </a:r>
            <a:r>
              <a:rPr lang="en-US" sz="2000" dirty="0">
                <a:solidFill>
                  <a:schemeClr val="bg1"/>
                </a:solidFill>
                <a:latin typeface="Arial" charset="0"/>
                <a:cs typeface="B Yekan" pitchFamily="2" charset="-78"/>
              </a:rPr>
              <a:t> .</a:t>
            </a:r>
            <a:endParaRPr lang="en-US" sz="2000" dirty="0">
              <a:solidFill>
                <a:srgbClr val="FFFF00"/>
              </a:solidFill>
              <a:latin typeface="Arial" charset="0"/>
              <a:cs typeface="B Yekan" pitchFamily="2" charset="-78"/>
            </a:endParaRPr>
          </a:p>
          <a:p>
            <a:pPr marL="622300" indent="-514350" algn="justLow"/>
            <a:r>
              <a:rPr lang="fa-IR" sz="2000" b="1" dirty="0">
                <a:solidFill>
                  <a:srgbClr val="FFFF00"/>
                </a:solidFill>
                <a:latin typeface="Arial" charset="0"/>
                <a:cs typeface="B Yekan" pitchFamily="2" charset="-78"/>
              </a:rPr>
              <a:t>    کلید عمومی </a:t>
            </a:r>
            <a:r>
              <a:rPr lang="en-US" sz="2000" b="1" dirty="0">
                <a:solidFill>
                  <a:srgbClr val="FFFF00"/>
                </a:solidFill>
                <a:latin typeface="Arial" charset="0"/>
                <a:cs typeface="B Yekan" pitchFamily="2" charset="-78"/>
              </a:rPr>
              <a:t>(</a:t>
            </a:r>
            <a:r>
              <a:rPr lang="en-US" sz="2000" b="1" dirty="0" err="1">
                <a:solidFill>
                  <a:srgbClr val="FFFF00"/>
                </a:solidFill>
                <a:latin typeface="Arial" charset="0"/>
                <a:cs typeface="B Yekan" pitchFamily="2" charset="-78"/>
              </a:rPr>
              <a:t>P,g,B</a:t>
            </a:r>
            <a:r>
              <a:rPr lang="en-US" sz="2000" b="1" dirty="0">
                <a:solidFill>
                  <a:srgbClr val="FFFF00"/>
                </a:solidFill>
                <a:latin typeface="Arial" charset="0"/>
                <a:cs typeface="B Yekan" pitchFamily="2" charset="-78"/>
              </a:rPr>
              <a:t>)</a:t>
            </a:r>
            <a:endParaRPr lang="fa-IR" sz="2000" b="1" dirty="0">
              <a:solidFill>
                <a:srgbClr val="FFFF00"/>
              </a:solidFill>
              <a:latin typeface="Arial" charset="0"/>
              <a:cs typeface="B Yekan" pitchFamily="2" charset="-78"/>
            </a:endParaRPr>
          </a:p>
          <a:p>
            <a:pPr marL="622300" indent="-514350" algn="justLow"/>
            <a:r>
              <a:rPr lang="fa-IR" sz="2000" b="1" dirty="0">
                <a:solidFill>
                  <a:srgbClr val="FFFF00"/>
                </a:solidFill>
                <a:latin typeface="Arial" charset="0"/>
                <a:cs typeface="B Yekan" pitchFamily="2" charset="-78"/>
              </a:rPr>
              <a:t> کلید خصوصی </a:t>
            </a:r>
            <a:r>
              <a:rPr lang="en-US" sz="2000" b="1" dirty="0">
                <a:solidFill>
                  <a:srgbClr val="FFFF00"/>
                </a:solidFill>
                <a:latin typeface="Arial" charset="0"/>
                <a:cs typeface="B Yekan" pitchFamily="2" charset="-78"/>
              </a:rPr>
              <a:t>(</a:t>
            </a:r>
            <a:r>
              <a:rPr lang="en-US" sz="2000" b="1" dirty="0" err="1">
                <a:solidFill>
                  <a:srgbClr val="FFFF00"/>
                </a:solidFill>
                <a:latin typeface="Arial" charset="0"/>
                <a:cs typeface="B Yekan" pitchFamily="2" charset="-78"/>
              </a:rPr>
              <a:t>P,g,a</a:t>
            </a:r>
            <a:r>
              <a:rPr lang="en-US" sz="2000" b="1" dirty="0">
                <a:solidFill>
                  <a:srgbClr val="FFFF00"/>
                </a:solidFill>
                <a:latin typeface="Arial" charset="0"/>
                <a:cs typeface="B Yekan" pitchFamily="2" charset="-78"/>
              </a:rPr>
              <a:t>)</a:t>
            </a:r>
            <a:endParaRPr lang="fa-IR" sz="2000" b="1" dirty="0">
              <a:solidFill>
                <a:srgbClr val="FFFF00"/>
              </a:solidFill>
              <a:latin typeface="Arial" charset="0"/>
              <a:cs typeface="B Yekan" pitchFamily="2" charset="-78"/>
            </a:endParaRPr>
          </a:p>
        </p:txBody>
      </p:sp>
      <p:pic>
        <p:nvPicPr>
          <p:cNvPr id="6"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080" y="3288632"/>
            <a:ext cx="1144588" cy="257175"/>
          </a:xfrm>
          <a:prstGeom prst="rect">
            <a:avLst/>
          </a:prstGeom>
          <a:solidFill>
            <a:schemeClr val="bg1"/>
          </a:solidFill>
          <a:ln>
            <a:noFill/>
          </a:ln>
        </p:spPr>
      </p:pic>
    </p:spTree>
    <p:extLst>
      <p:ext uri="{BB962C8B-B14F-4D97-AF65-F5344CB8AC3E}">
        <p14:creationId xmlns:p14="http://schemas.microsoft.com/office/powerpoint/2010/main" val="83175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116632"/>
            <a:ext cx="4989240" cy="947573"/>
          </a:xfrm>
        </p:spPr>
        <p:txBody>
          <a:bodyPr>
            <a:normAutofit fontScale="90000"/>
          </a:bodyPr>
          <a:lstStyle/>
          <a:p>
            <a:r>
              <a:rPr lang="fa-IR" b="1" dirty="0">
                <a:ln w="18000">
                  <a:solidFill>
                    <a:srgbClr val="FF0000"/>
                  </a:solidFill>
                  <a:prstDash val="solid"/>
                  <a:miter lim="800000"/>
                </a:ln>
                <a:solidFill>
                  <a:srgbClr val="FFFF00"/>
                </a:solidFill>
                <a:effectLst>
                  <a:glow rad="228600">
                    <a:schemeClr val="accent6">
                      <a:satMod val="175000"/>
                      <a:alpha val="40000"/>
                    </a:schemeClr>
                  </a:glow>
                  <a:outerShdw blurRad="25500" dist="23000" dir="7020000" algn="tl">
                    <a:srgbClr val="000000">
                      <a:alpha val="50000"/>
                    </a:srgbClr>
                  </a:outerShdw>
                </a:effectLst>
              </a:rPr>
              <a:t>الگوریتم الجمال :رمزنگاری</a:t>
            </a:r>
            <a:r>
              <a:rPr lang="en-US" b="1" dirty="0">
                <a:ln w="18000">
                  <a:solidFill>
                    <a:srgbClr val="FF0000"/>
                  </a:solidFill>
                  <a:prstDash val="solid"/>
                  <a:miter lim="800000"/>
                </a:ln>
                <a:solidFill>
                  <a:srgbClr val="FFFF00"/>
                </a:solidFill>
                <a:effectLst>
                  <a:glow rad="228600">
                    <a:schemeClr val="accent6">
                      <a:satMod val="175000"/>
                      <a:alpha val="40000"/>
                    </a:schemeClr>
                  </a:glow>
                  <a:outerShdw blurRad="25500" dist="23000" dir="7020000" algn="tl">
                    <a:srgbClr val="000000">
                      <a:alpha val="50000"/>
                    </a:srgbClr>
                  </a:outerShdw>
                </a:effectLst>
              </a:rPr>
              <a:t/>
            </a:r>
            <a:br>
              <a:rPr lang="en-US" b="1" dirty="0">
                <a:ln w="18000">
                  <a:solidFill>
                    <a:srgbClr val="FF0000"/>
                  </a:solidFill>
                  <a:prstDash val="solid"/>
                  <a:miter lim="800000"/>
                </a:ln>
                <a:solidFill>
                  <a:srgbClr val="FFFF00"/>
                </a:solidFill>
                <a:effectLst>
                  <a:glow rad="228600">
                    <a:schemeClr val="accent6">
                      <a:satMod val="175000"/>
                      <a:alpha val="40000"/>
                    </a:schemeClr>
                  </a:glow>
                  <a:outerShdw blurRad="25500" dist="23000" dir="7020000" algn="tl">
                    <a:srgbClr val="000000">
                      <a:alpha val="50000"/>
                    </a:srgbClr>
                  </a:outerShdw>
                </a:effectLst>
              </a:rPr>
            </a:br>
            <a:endParaRPr lang="en-US" b="1" dirty="0">
              <a:ln w="18000">
                <a:solidFill>
                  <a:srgbClr val="FF0000"/>
                </a:solidFill>
                <a:prstDash val="solid"/>
                <a:miter lim="800000"/>
              </a:ln>
              <a:solidFill>
                <a:srgbClr val="FFFF00"/>
              </a:solidFill>
              <a:effectLst>
                <a:glow rad="228600">
                  <a:schemeClr val="accent6">
                    <a:satMod val="175000"/>
                    <a:alpha val="40000"/>
                  </a:schemeClr>
                </a:glow>
                <a:outerShdw blurRad="25500" dist="23000" dir="7020000" algn="tl">
                  <a:srgbClr val="000000">
                    <a:alpha val="50000"/>
                  </a:srgbClr>
                </a:outerShdw>
              </a:effectLst>
            </a:endParaRPr>
          </a:p>
        </p:txBody>
      </p:sp>
      <p:sp>
        <p:nvSpPr>
          <p:cNvPr id="3" name="Rectangle 2"/>
          <p:cNvSpPr/>
          <p:nvPr/>
        </p:nvSpPr>
        <p:spPr>
          <a:xfrm>
            <a:off x="296960" y="764704"/>
            <a:ext cx="8568952" cy="5632311"/>
          </a:xfrm>
          <a:prstGeom prst="rect">
            <a:avLst/>
          </a:prstGeom>
        </p:spPr>
        <p:txBody>
          <a:bodyPr wrap="square">
            <a:spAutoFit/>
          </a:bodyPr>
          <a:lstStyle/>
          <a:p>
            <a:pPr marL="96838" indent="31750" algn="justLow" rtl="1"/>
            <a:r>
              <a:rPr lang="fa-IR" sz="2000" dirty="0">
                <a:solidFill>
                  <a:schemeClr val="bg1"/>
                </a:solidFill>
                <a:latin typeface="Arial" charset="0"/>
                <a:cs typeface="B Yekan" pitchFamily="2" charset="-78"/>
              </a:rPr>
              <a:t>باب می خواهد پیام </a:t>
            </a:r>
            <a:r>
              <a:rPr lang="en-US" sz="2000" dirty="0">
                <a:solidFill>
                  <a:schemeClr val="bg1"/>
                </a:solidFill>
                <a:latin typeface="Arial" charset="0"/>
                <a:cs typeface="B Yekan" pitchFamily="2" charset="-78"/>
              </a:rPr>
              <a:t>m</a:t>
            </a:r>
            <a:r>
              <a:rPr lang="fa-IR" sz="2000" dirty="0">
                <a:solidFill>
                  <a:schemeClr val="bg1"/>
                </a:solidFill>
                <a:latin typeface="Arial" charset="0"/>
                <a:cs typeface="B Yekan" pitchFamily="2" charset="-78"/>
              </a:rPr>
              <a:t> را به آلیس بفرستد پیام ها را به بلوک های </a:t>
            </a:r>
            <a:r>
              <a:rPr lang="en-US" sz="2000" dirty="0">
                <a:solidFill>
                  <a:schemeClr val="bg1"/>
                </a:solidFill>
                <a:latin typeface="Arial" charset="0"/>
                <a:cs typeface="B Yekan" pitchFamily="2" charset="-78"/>
              </a:rPr>
              <a:t>I</a:t>
            </a:r>
            <a:r>
              <a:rPr lang="fa-IR" sz="2000" dirty="0">
                <a:solidFill>
                  <a:schemeClr val="bg1"/>
                </a:solidFill>
                <a:latin typeface="Arial" charset="0"/>
                <a:cs typeface="B Yekan" pitchFamily="2" charset="-78"/>
              </a:rPr>
              <a:t> کارکتری تقسیم می کند. و به بلوک طبق قاعده ی کاملا دلخواه یک عدد صحیح به </a:t>
            </a:r>
            <a:r>
              <a:rPr lang="fa-IR" sz="2000" dirty="0" smtClean="0">
                <a:solidFill>
                  <a:schemeClr val="bg1"/>
                </a:solidFill>
                <a:latin typeface="Arial" charset="0"/>
                <a:cs typeface="B Yekan" pitchFamily="2" charset="-78"/>
              </a:rPr>
              <a:t>نام </a:t>
            </a:r>
            <a:r>
              <a:rPr lang="en-US" sz="2000" b="1" dirty="0" err="1" smtClean="0">
                <a:solidFill>
                  <a:schemeClr val="bg1"/>
                </a:solidFill>
                <a:cs typeface="B Yekan" pitchFamily="2" charset="-78"/>
              </a:rPr>
              <a:t>M</a:t>
            </a:r>
            <a:r>
              <a:rPr lang="en-US" sz="2000" b="1" baseline="-4000" dirty="0" err="1" smtClean="0">
                <a:solidFill>
                  <a:schemeClr val="bg1"/>
                </a:solidFill>
                <a:cs typeface="B Yekan" pitchFamily="2" charset="-78"/>
              </a:rPr>
              <a:t>i</a:t>
            </a:r>
            <a:r>
              <a:rPr lang="en-US" sz="2000" b="1" baseline="-4000" dirty="0" smtClean="0">
                <a:solidFill>
                  <a:schemeClr val="bg1"/>
                </a:solidFill>
                <a:cs typeface="B Yekan" pitchFamily="2" charset="-78"/>
              </a:rPr>
              <a:t> </a:t>
            </a:r>
            <a:r>
              <a:rPr lang="fa-IR" sz="2000" dirty="0">
                <a:solidFill>
                  <a:schemeClr val="bg1"/>
                </a:solidFill>
                <a:latin typeface="Arial" charset="0"/>
                <a:cs typeface="B Yekan" pitchFamily="2" charset="-78"/>
              </a:rPr>
              <a:t>نسبت می دهد به طوریکه </a:t>
            </a:r>
          </a:p>
          <a:p>
            <a:pPr marL="622300" indent="-514350" algn="justLow" rtl="1"/>
            <a:endParaRPr lang="fa-IR" sz="2000" dirty="0">
              <a:latin typeface="Arial" charset="0"/>
              <a:cs typeface="B Yekan" pitchFamily="2" charset="-78"/>
            </a:endParaRPr>
          </a:p>
          <a:p>
            <a:pPr marL="622300" indent="-514350" algn="justLow" rtl="1"/>
            <a:r>
              <a:rPr lang="fa-IR" sz="2000" dirty="0">
                <a:solidFill>
                  <a:schemeClr val="bg1"/>
                </a:solidFill>
                <a:latin typeface="Arial" charset="0"/>
                <a:cs typeface="B Yekan" pitchFamily="2" charset="-78"/>
              </a:rPr>
              <a:t>1. باب یک عدد کاملا تصادفی و دلخواه به نام </a:t>
            </a:r>
            <a:r>
              <a:rPr lang="en-US" sz="2000" dirty="0">
                <a:solidFill>
                  <a:schemeClr val="bg1"/>
                </a:solidFill>
                <a:latin typeface="Arial" charset="0"/>
                <a:cs typeface="B Yekan" pitchFamily="2" charset="-78"/>
              </a:rPr>
              <a:t>K</a:t>
            </a:r>
            <a:r>
              <a:rPr lang="fa-IR" sz="2000" dirty="0">
                <a:solidFill>
                  <a:schemeClr val="bg1"/>
                </a:solidFill>
                <a:latin typeface="Arial" charset="0"/>
                <a:cs typeface="B Yekan" pitchFamily="2" charset="-78"/>
              </a:rPr>
              <a:t> با شرط            </a:t>
            </a:r>
            <a:r>
              <a:rPr lang="en-US" sz="2000" dirty="0">
                <a:solidFill>
                  <a:schemeClr val="bg1"/>
                </a:solidFill>
                <a:latin typeface="Arial" charset="0"/>
                <a:cs typeface="B Yekan" pitchFamily="2" charset="-78"/>
              </a:rPr>
              <a:t>        </a:t>
            </a:r>
            <a:r>
              <a:rPr lang="fa-IR" sz="2000" dirty="0">
                <a:solidFill>
                  <a:schemeClr val="bg1"/>
                </a:solidFill>
                <a:latin typeface="Arial" charset="0"/>
                <a:cs typeface="B Yekan" pitchFamily="2" charset="-78"/>
              </a:rPr>
              <a:t>          انتخاب می کند</a:t>
            </a:r>
          </a:p>
          <a:p>
            <a:pPr marL="622300" indent="-514350" algn="justLow" rtl="1"/>
            <a:endParaRPr lang="fa-IR" sz="2000" dirty="0">
              <a:latin typeface="Arial" charset="0"/>
              <a:cs typeface="B Yekan" pitchFamily="2" charset="-78"/>
            </a:endParaRPr>
          </a:p>
          <a:p>
            <a:pPr marL="622300" indent="-514350" algn="justLow" rtl="1"/>
            <a:r>
              <a:rPr lang="fa-IR" sz="2000" dirty="0">
                <a:solidFill>
                  <a:schemeClr val="bg1"/>
                </a:solidFill>
                <a:latin typeface="Arial" charset="0"/>
                <a:cs typeface="B Yekan" pitchFamily="2" charset="-78"/>
              </a:rPr>
              <a:t>2. هر بلوک </a:t>
            </a:r>
            <a:r>
              <a:rPr lang="en-US" sz="2000" dirty="0" err="1">
                <a:solidFill>
                  <a:schemeClr val="bg1"/>
                </a:solidFill>
                <a:latin typeface="Arial" charset="0"/>
                <a:cs typeface="B Yekan" pitchFamily="2" charset="-78"/>
              </a:rPr>
              <a:t>Mi</a:t>
            </a:r>
            <a:r>
              <a:rPr lang="fa-IR" sz="2000" dirty="0">
                <a:solidFill>
                  <a:schemeClr val="bg1"/>
                </a:solidFill>
                <a:latin typeface="Arial" charset="0"/>
                <a:cs typeface="B Yekan" pitchFamily="2" charset="-78"/>
              </a:rPr>
              <a:t> را طبق رابطه ی زیر به دو عدد   </a:t>
            </a:r>
            <a:r>
              <a:rPr lang="en-US" sz="2000" dirty="0">
                <a:solidFill>
                  <a:schemeClr val="bg1"/>
                </a:solidFill>
                <a:latin typeface="Arial" charset="0"/>
                <a:cs typeface="B Yekan" pitchFamily="2" charset="-78"/>
              </a:rPr>
              <a:t>  </a:t>
            </a:r>
            <a:r>
              <a:rPr lang="fa-IR" sz="2000" dirty="0">
                <a:solidFill>
                  <a:schemeClr val="bg1"/>
                </a:solidFill>
                <a:latin typeface="Arial" charset="0"/>
                <a:cs typeface="B Yekan" pitchFamily="2" charset="-78"/>
              </a:rPr>
              <a:t>            تبدیل و برای آلیس می فرستد:</a:t>
            </a:r>
          </a:p>
          <a:p>
            <a:pPr marL="622300" indent="-514350" algn="justLow" rtl="1"/>
            <a:endParaRPr lang="fa-IR" sz="2000" dirty="0">
              <a:latin typeface="Arial" charset="0"/>
              <a:cs typeface="B Yekan" pitchFamily="2" charset="-78"/>
            </a:endParaRPr>
          </a:p>
          <a:p>
            <a:pPr marL="622300" indent="-514350" algn="justLow"/>
            <a:r>
              <a:rPr lang="fa-IR" sz="2000" dirty="0">
                <a:solidFill>
                  <a:srgbClr val="FF0000"/>
                </a:solidFill>
                <a:cs typeface="B Yekan" pitchFamily="2" charset="-78"/>
              </a:rPr>
              <a:t> )</a:t>
            </a:r>
            <a:r>
              <a:rPr lang="en-US" sz="2000" dirty="0" err="1">
                <a:solidFill>
                  <a:srgbClr val="FF0000"/>
                </a:solidFill>
                <a:cs typeface="B Yekan" pitchFamily="2" charset="-78"/>
              </a:rPr>
              <a:t>g</a:t>
            </a:r>
            <a:r>
              <a:rPr lang="en-US" sz="2000" baseline="40000" dirty="0" err="1">
                <a:solidFill>
                  <a:srgbClr val="FF0000"/>
                </a:solidFill>
                <a:cs typeface="B Yekan" pitchFamily="2" charset="-78"/>
              </a:rPr>
              <a:t>k</a:t>
            </a:r>
            <a:r>
              <a:rPr lang="en-AU" sz="2000" b="1" dirty="0">
                <a:solidFill>
                  <a:srgbClr val="FF0000"/>
                </a:solidFill>
                <a:cs typeface="B Yekan" pitchFamily="2" charset="-78"/>
              </a:rPr>
              <a:t>mod p,</a:t>
            </a:r>
            <a:r>
              <a:rPr lang="en-US" sz="2000" dirty="0">
                <a:solidFill>
                  <a:srgbClr val="FF0000"/>
                </a:solidFill>
                <a:cs typeface="B Yekan" pitchFamily="2" charset="-78"/>
              </a:rPr>
              <a:t> m</a:t>
            </a:r>
            <a:r>
              <a:rPr lang="en-US" sz="2000" baseline="-4000" dirty="0">
                <a:solidFill>
                  <a:srgbClr val="FF0000"/>
                </a:solidFill>
                <a:cs typeface="B Yekan" pitchFamily="2" charset="-78"/>
              </a:rPr>
              <a:t>i</a:t>
            </a:r>
            <a:r>
              <a:rPr lang="en-US" sz="2000" dirty="0">
                <a:solidFill>
                  <a:srgbClr val="FF0000"/>
                </a:solidFill>
                <a:cs typeface="B Yekan" pitchFamily="2" charset="-78"/>
              </a:rPr>
              <a:t> </a:t>
            </a:r>
            <a:r>
              <a:rPr lang="en-US" sz="2000" dirty="0" err="1">
                <a:solidFill>
                  <a:srgbClr val="FF0000"/>
                </a:solidFill>
                <a:cs typeface="B Yekan" pitchFamily="2" charset="-78"/>
              </a:rPr>
              <a:t>B</a:t>
            </a:r>
            <a:r>
              <a:rPr lang="en-US" sz="2000" baseline="40000" dirty="0" err="1">
                <a:solidFill>
                  <a:srgbClr val="FF0000"/>
                </a:solidFill>
                <a:cs typeface="B Yekan" pitchFamily="2" charset="-78"/>
              </a:rPr>
              <a:t>k</a:t>
            </a:r>
            <a:r>
              <a:rPr lang="en-US" sz="2000" baseline="-4000" dirty="0">
                <a:solidFill>
                  <a:srgbClr val="FF0000"/>
                </a:solidFill>
                <a:cs typeface="B Yekan" pitchFamily="2" charset="-78"/>
              </a:rPr>
              <a:t> </a:t>
            </a:r>
            <a:r>
              <a:rPr lang="en-AU" sz="2000" b="1" dirty="0">
                <a:solidFill>
                  <a:srgbClr val="FF0000"/>
                </a:solidFill>
                <a:cs typeface="B Yekan" pitchFamily="2" charset="-78"/>
              </a:rPr>
              <a:t>mod p</a:t>
            </a:r>
            <a:r>
              <a:rPr lang="en-US" sz="2000" baseline="-4000" dirty="0">
                <a:solidFill>
                  <a:srgbClr val="FF0000"/>
                </a:solidFill>
                <a:cs typeface="B Yekan" pitchFamily="2" charset="-78"/>
              </a:rPr>
              <a:t>  </a:t>
            </a:r>
            <a:r>
              <a:rPr lang="en-AU" sz="2000" b="1" dirty="0">
                <a:solidFill>
                  <a:srgbClr val="FF0000"/>
                </a:solidFill>
                <a:cs typeface="B Yekan" pitchFamily="2" charset="-78"/>
              </a:rPr>
              <a:t> </a:t>
            </a:r>
            <a:r>
              <a:rPr lang="fa-IR" sz="2000" b="1" dirty="0">
                <a:solidFill>
                  <a:srgbClr val="FF0000"/>
                </a:solidFill>
                <a:cs typeface="B Yekan" pitchFamily="2" charset="-78"/>
              </a:rPr>
              <a:t>(</a:t>
            </a:r>
          </a:p>
          <a:p>
            <a:pPr marL="622300" indent="-514350" algn="justLow"/>
            <a:endParaRPr lang="fa-IR" sz="2000" b="1" dirty="0">
              <a:latin typeface="Arial" charset="0"/>
              <a:cs typeface="B Yekan" pitchFamily="2" charset="-78"/>
            </a:endParaRPr>
          </a:p>
          <a:p>
            <a:pPr marL="622300" indent="-514350" algn="justLow" rtl="1"/>
            <a:r>
              <a:rPr lang="en-US" sz="2000" b="1" dirty="0">
                <a:solidFill>
                  <a:srgbClr val="00B050"/>
                </a:solidFill>
                <a:latin typeface="Arial" charset="0"/>
                <a:cs typeface="B Yekan" pitchFamily="2" charset="-78"/>
              </a:rPr>
              <a:t>   ***  </a:t>
            </a:r>
            <a:r>
              <a:rPr lang="fa-IR" sz="2000" b="1" dirty="0">
                <a:solidFill>
                  <a:srgbClr val="00B050"/>
                </a:solidFill>
                <a:latin typeface="Arial" charset="0"/>
                <a:cs typeface="B Yekan" pitchFamily="2" charset="-78"/>
              </a:rPr>
              <a:t>باب برای بلوک های متوالی </a:t>
            </a:r>
            <a:r>
              <a:rPr lang="en-US" sz="2000" b="1" dirty="0">
                <a:solidFill>
                  <a:srgbClr val="00B050"/>
                </a:solidFill>
                <a:latin typeface="Arial" charset="0"/>
                <a:cs typeface="B Yekan" pitchFamily="2" charset="-78"/>
              </a:rPr>
              <a:t>K</a:t>
            </a:r>
            <a:r>
              <a:rPr lang="fa-IR" sz="2000" b="1" dirty="0">
                <a:solidFill>
                  <a:srgbClr val="00B050"/>
                </a:solidFill>
                <a:latin typeface="Arial" charset="0"/>
                <a:cs typeface="B Yekan" pitchFamily="2" charset="-78"/>
              </a:rPr>
              <a:t> را تغییر می دهد</a:t>
            </a:r>
          </a:p>
          <a:p>
            <a:pPr marL="622300" indent="-514350" algn="justLow" rtl="1"/>
            <a:endParaRPr lang="fa-IR" sz="2000" b="1" dirty="0">
              <a:solidFill>
                <a:srgbClr val="C00000"/>
              </a:solidFill>
              <a:latin typeface="Arial" charset="0"/>
              <a:cs typeface="B Yekan" pitchFamily="2" charset="-78"/>
            </a:endParaRPr>
          </a:p>
          <a:p>
            <a:pPr marL="622300" indent="-514350" algn="justLow" rtl="1">
              <a:buFont typeface="Wingdings" pitchFamily="2" charset="2"/>
              <a:buChar char="Ø"/>
            </a:pPr>
            <a:r>
              <a:rPr lang="fa-IR" sz="2000" dirty="0">
                <a:solidFill>
                  <a:schemeClr val="bg1"/>
                </a:solidFill>
                <a:latin typeface="Arial" charset="0"/>
                <a:cs typeface="B Yekan" pitchFamily="2" charset="-78"/>
              </a:rPr>
              <a:t>بدین ترتیب بلوک ها رمز می شود</a:t>
            </a:r>
          </a:p>
          <a:p>
            <a:pPr marL="622300" indent="-514350" algn="justLow" rtl="1">
              <a:buFont typeface="Wingdings" pitchFamily="2" charset="2"/>
              <a:buChar char="Ø"/>
            </a:pPr>
            <a:r>
              <a:rPr lang="fa-IR" sz="2000" dirty="0">
                <a:solidFill>
                  <a:schemeClr val="bg1"/>
                </a:solidFill>
                <a:latin typeface="Arial" charset="0"/>
                <a:cs typeface="B Yekan" pitchFamily="2" charset="-78"/>
              </a:rPr>
              <a:t>آنچه که آلیس به ازای هر بلوک رمز شده دریافت می کند عبارت است از زوج عدد صحیح             که به شکل زیر است.</a:t>
            </a:r>
          </a:p>
          <a:p>
            <a:pPr marL="622300" indent="-514350" algn="justLow"/>
            <a:r>
              <a:rPr lang="el-GR" sz="2000" dirty="0">
                <a:solidFill>
                  <a:srgbClr val="FF0000"/>
                </a:solidFill>
                <a:cs typeface="B Yekan" pitchFamily="2" charset="-78"/>
              </a:rPr>
              <a:t>γ</a:t>
            </a:r>
            <a:r>
              <a:rPr lang="fa-IR" sz="2000" dirty="0">
                <a:solidFill>
                  <a:srgbClr val="FF0000"/>
                </a:solidFill>
                <a:cs typeface="B Yekan" pitchFamily="2" charset="-78"/>
              </a:rPr>
              <a:t>=</a:t>
            </a:r>
            <a:r>
              <a:rPr lang="en-US" sz="2000" dirty="0" err="1">
                <a:solidFill>
                  <a:srgbClr val="FF0000"/>
                </a:solidFill>
                <a:cs typeface="B Yekan" pitchFamily="2" charset="-78"/>
              </a:rPr>
              <a:t>g</a:t>
            </a:r>
            <a:r>
              <a:rPr lang="en-US" sz="2000" baseline="40000" dirty="0" err="1">
                <a:solidFill>
                  <a:srgbClr val="FF0000"/>
                </a:solidFill>
                <a:cs typeface="B Yekan" pitchFamily="2" charset="-78"/>
              </a:rPr>
              <a:t>k</a:t>
            </a:r>
            <a:r>
              <a:rPr lang="en-AU" sz="2000" b="1" dirty="0">
                <a:solidFill>
                  <a:srgbClr val="FF0000"/>
                </a:solidFill>
                <a:cs typeface="B Yekan" pitchFamily="2" charset="-78"/>
              </a:rPr>
              <a:t>mod p</a:t>
            </a:r>
            <a:r>
              <a:rPr lang="fa-IR" sz="2000" b="1" dirty="0">
                <a:solidFill>
                  <a:srgbClr val="FF0000"/>
                </a:solidFill>
                <a:cs typeface="B Yekan" pitchFamily="2" charset="-78"/>
              </a:rPr>
              <a:t>     </a:t>
            </a:r>
            <a:r>
              <a:rPr lang="en-AU" sz="2000" b="1" dirty="0">
                <a:solidFill>
                  <a:srgbClr val="FF0000"/>
                </a:solidFill>
                <a:cs typeface="B Yekan" pitchFamily="2" charset="-78"/>
              </a:rPr>
              <a:t>,</a:t>
            </a:r>
            <a:r>
              <a:rPr lang="fa-IR" sz="2000" b="1" dirty="0">
                <a:solidFill>
                  <a:srgbClr val="FF0000"/>
                </a:solidFill>
                <a:cs typeface="B Yekan" pitchFamily="2" charset="-78"/>
              </a:rPr>
              <a:t>  </a:t>
            </a:r>
            <a:r>
              <a:rPr lang="en-US" sz="2000" dirty="0">
                <a:solidFill>
                  <a:srgbClr val="FF0000"/>
                </a:solidFill>
                <a:cs typeface="B Yekan" pitchFamily="2" charset="-78"/>
              </a:rPr>
              <a:t> </a:t>
            </a:r>
            <a:r>
              <a:rPr lang="el-GR" sz="2000" dirty="0">
                <a:solidFill>
                  <a:srgbClr val="FF0000"/>
                </a:solidFill>
                <a:cs typeface="B Yekan" pitchFamily="2" charset="-78"/>
              </a:rPr>
              <a:t>δ</a:t>
            </a:r>
            <a:r>
              <a:rPr lang="fa-IR" sz="2000" dirty="0">
                <a:solidFill>
                  <a:srgbClr val="FF0000"/>
                </a:solidFill>
                <a:cs typeface="B Yekan" pitchFamily="2" charset="-78"/>
              </a:rPr>
              <a:t>= </a:t>
            </a:r>
            <a:r>
              <a:rPr lang="en-US" sz="2000" dirty="0">
                <a:solidFill>
                  <a:srgbClr val="FF0000"/>
                </a:solidFill>
                <a:cs typeface="B Yekan" pitchFamily="2" charset="-78"/>
              </a:rPr>
              <a:t>m</a:t>
            </a:r>
            <a:r>
              <a:rPr lang="en-US" sz="2000" baseline="-4000" dirty="0">
                <a:solidFill>
                  <a:srgbClr val="FF0000"/>
                </a:solidFill>
                <a:cs typeface="B Yekan" pitchFamily="2" charset="-78"/>
              </a:rPr>
              <a:t>i</a:t>
            </a:r>
            <a:r>
              <a:rPr lang="en-US" sz="2000" dirty="0">
                <a:solidFill>
                  <a:srgbClr val="FF0000"/>
                </a:solidFill>
                <a:cs typeface="B Yekan" pitchFamily="2" charset="-78"/>
              </a:rPr>
              <a:t> </a:t>
            </a:r>
            <a:r>
              <a:rPr lang="en-US" sz="2000" dirty="0" err="1">
                <a:solidFill>
                  <a:srgbClr val="FF0000"/>
                </a:solidFill>
                <a:cs typeface="B Yekan" pitchFamily="2" charset="-78"/>
              </a:rPr>
              <a:t>B</a:t>
            </a:r>
            <a:r>
              <a:rPr lang="en-US" sz="2000" baseline="40000" dirty="0" err="1">
                <a:solidFill>
                  <a:srgbClr val="FF0000"/>
                </a:solidFill>
                <a:cs typeface="B Yekan" pitchFamily="2" charset="-78"/>
              </a:rPr>
              <a:t>k</a:t>
            </a:r>
            <a:r>
              <a:rPr lang="en-US" sz="2000" baseline="-4000" dirty="0">
                <a:solidFill>
                  <a:srgbClr val="FF0000"/>
                </a:solidFill>
                <a:cs typeface="B Yekan" pitchFamily="2" charset="-78"/>
              </a:rPr>
              <a:t> </a:t>
            </a:r>
            <a:r>
              <a:rPr lang="en-AU" sz="2000" b="1" dirty="0">
                <a:solidFill>
                  <a:srgbClr val="FF0000"/>
                </a:solidFill>
                <a:cs typeface="B Yekan" pitchFamily="2" charset="-78"/>
              </a:rPr>
              <a:t>mod p</a:t>
            </a:r>
            <a:r>
              <a:rPr lang="en-US" sz="2000" baseline="-4000" dirty="0">
                <a:solidFill>
                  <a:srgbClr val="FF0000"/>
                </a:solidFill>
                <a:cs typeface="B Yekan" pitchFamily="2" charset="-78"/>
              </a:rPr>
              <a:t>  </a:t>
            </a:r>
            <a:r>
              <a:rPr lang="en-AU" sz="2000" b="1" dirty="0">
                <a:solidFill>
                  <a:srgbClr val="FF0000"/>
                </a:solidFill>
                <a:cs typeface="B Yekan" pitchFamily="2" charset="-78"/>
              </a:rPr>
              <a:t> </a:t>
            </a:r>
            <a:endParaRPr lang="fa-IR" sz="2000" b="1" dirty="0">
              <a:solidFill>
                <a:srgbClr val="FF0000"/>
              </a:solidFill>
              <a:cs typeface="B Yekan" pitchFamily="2" charset="-78"/>
            </a:endParaRPr>
          </a:p>
          <a:p>
            <a:pPr marL="622300" indent="-514350" algn="justLow" rtl="1"/>
            <a:endParaRPr lang="fa-IR" sz="2000" dirty="0">
              <a:latin typeface="Arial" charset="0"/>
              <a:cs typeface="B Yekan" pitchFamily="2" charset="-78"/>
            </a:endParaRPr>
          </a:p>
          <a:p>
            <a:pPr marL="622300" indent="-514350" algn="justLow"/>
            <a:r>
              <a:rPr lang="fa-IR" sz="2000" dirty="0">
                <a:latin typeface="Arial" charset="0"/>
                <a:cs typeface="B Yekan" pitchFamily="2" charset="-78"/>
              </a:rPr>
              <a:t>. </a:t>
            </a:r>
          </a:p>
        </p:txBody>
      </p:sp>
      <p:pic>
        <p:nvPicPr>
          <p:cNvPr id="5"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264" y="5053262"/>
            <a:ext cx="542925" cy="434975"/>
          </a:xfrm>
          <a:prstGeom prst="rect">
            <a:avLst/>
          </a:prstGeom>
          <a:solidFill>
            <a:schemeClr val="bg1"/>
          </a:solidFill>
          <a:ln>
            <a:noFill/>
          </a:ln>
        </p:spPr>
      </p:pic>
      <p:pic>
        <p:nvPicPr>
          <p:cNvPr id="6"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896" y="2640807"/>
            <a:ext cx="457200" cy="366712"/>
          </a:xfrm>
          <a:prstGeom prst="rect">
            <a:avLst/>
          </a:prstGeom>
          <a:solidFill>
            <a:schemeClr val="bg1"/>
          </a:solidFill>
          <a:ln>
            <a:noFill/>
          </a:ln>
        </p:spPr>
      </p:pic>
      <p:pic>
        <p:nvPicPr>
          <p:cNvPr id="7"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4697" y="1761111"/>
            <a:ext cx="1447800" cy="304800"/>
          </a:xfrm>
          <a:prstGeom prst="rect">
            <a:avLst/>
          </a:prstGeom>
          <a:solidFill>
            <a:schemeClr val="bg1"/>
          </a:solidFill>
          <a:ln>
            <a:noFill/>
          </a:ln>
        </p:spPr>
      </p:pic>
    </p:spTree>
    <p:extLst>
      <p:ext uri="{BB962C8B-B14F-4D97-AF65-F5344CB8AC3E}">
        <p14:creationId xmlns:p14="http://schemas.microsoft.com/office/powerpoint/2010/main" val="3685803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1827" y="476672"/>
            <a:ext cx="3097323" cy="400110"/>
          </a:xfrm>
          <a:prstGeom prst="rect">
            <a:avLst/>
          </a:prstGeom>
        </p:spPr>
        <p:txBody>
          <a:bodyPr wrap="none">
            <a:spAutoFit/>
          </a:bodyPr>
          <a:lstStyle/>
          <a:p>
            <a:pPr algn="r"/>
            <a:r>
              <a:rPr lang="fa-IR" sz="2000" b="1" dirty="0" smtClean="0">
                <a:solidFill>
                  <a:srgbClr val="92D050"/>
                </a:solidFill>
                <a:cs typeface="B Yekan" pitchFamily="2" charset="-78"/>
              </a:rPr>
              <a:t>الگوريتم الجمال : رمز گشايي    </a:t>
            </a:r>
            <a:endParaRPr lang="en-US" sz="2000" b="1" dirty="0">
              <a:solidFill>
                <a:srgbClr val="92D050"/>
              </a:solidFill>
              <a:cs typeface="B Yekan" pitchFamily="2" charset="-78"/>
            </a:endParaRPr>
          </a:p>
        </p:txBody>
      </p:sp>
      <p:grpSp>
        <p:nvGrpSpPr>
          <p:cNvPr id="4" name="Group 17"/>
          <p:cNvGrpSpPr>
            <a:grpSpLocks/>
          </p:cNvGrpSpPr>
          <p:nvPr/>
        </p:nvGrpSpPr>
        <p:grpSpPr bwMode="auto">
          <a:xfrm>
            <a:off x="746230" y="1274276"/>
            <a:ext cx="7704856" cy="3117082"/>
            <a:chOff x="1841161" y="2691384"/>
            <a:chExt cx="5624838" cy="2871216"/>
          </a:xfrm>
        </p:grpSpPr>
        <p:sp>
          <p:nvSpPr>
            <p:cNvPr id="5" name="Rounded Rectangle 4"/>
            <p:cNvSpPr/>
            <p:nvPr/>
          </p:nvSpPr>
          <p:spPr>
            <a:xfrm>
              <a:off x="1841161" y="4953000"/>
              <a:ext cx="2903837" cy="6096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lvl="1" algn="ctr" eaLnBrk="1" hangingPunct="1">
                <a:lnSpc>
                  <a:spcPct val="90000"/>
                </a:lnSpc>
                <a:defRPr/>
              </a:pPr>
              <a:r>
                <a:rPr lang="fa-IR" dirty="0"/>
                <a:t>  )</a:t>
              </a:r>
              <a:r>
                <a:rPr lang="en-US" dirty="0" err="1"/>
                <a:t>g</a:t>
              </a:r>
              <a:r>
                <a:rPr lang="en-US" baseline="40000" dirty="0" err="1"/>
                <a:t>k</a:t>
              </a:r>
              <a:r>
                <a:rPr lang="en-AU" b="1" dirty="0">
                  <a:latin typeface="+mj-lt"/>
                </a:rPr>
                <a:t>mod p,</a:t>
              </a:r>
              <a:r>
                <a:rPr lang="en-US" dirty="0"/>
                <a:t> m</a:t>
              </a:r>
              <a:r>
                <a:rPr lang="en-US" baseline="-4000" dirty="0"/>
                <a:t>i</a:t>
              </a:r>
              <a:r>
                <a:rPr lang="en-US" dirty="0"/>
                <a:t> </a:t>
              </a:r>
              <a:r>
                <a:rPr lang="en-US" dirty="0" err="1"/>
                <a:t>B</a:t>
              </a:r>
              <a:r>
                <a:rPr lang="en-US" baseline="40000" dirty="0" err="1"/>
                <a:t>k</a:t>
              </a:r>
              <a:r>
                <a:rPr lang="en-US" baseline="-4000" dirty="0"/>
                <a:t> </a:t>
              </a:r>
              <a:r>
                <a:rPr lang="en-AU" b="1" dirty="0"/>
                <a:t>mod p</a:t>
              </a:r>
              <a:r>
                <a:rPr lang="en-US" baseline="-4000" dirty="0"/>
                <a:t>  </a:t>
              </a:r>
              <a:r>
                <a:rPr lang="en-AU" b="1" dirty="0">
                  <a:latin typeface="+mj-lt"/>
                </a:rPr>
                <a:t> </a:t>
              </a:r>
              <a:r>
                <a:rPr lang="fa-IR" b="1" dirty="0">
                  <a:latin typeface="+mj-lt"/>
                </a:rPr>
                <a:t>(</a:t>
              </a:r>
              <a:endParaRPr lang="en-AU" b="1" dirty="0">
                <a:latin typeface="+mj-lt"/>
              </a:endParaRPr>
            </a:p>
            <a:p>
              <a:pPr lvl="1" eaLnBrk="1" hangingPunct="1">
                <a:lnSpc>
                  <a:spcPct val="90000"/>
                </a:lnSpc>
                <a:defRPr/>
              </a:pPr>
              <a:endParaRPr lang="en-AU" sz="1400" dirty="0"/>
            </a:p>
          </p:txBody>
        </p:sp>
        <p:sp>
          <p:nvSpPr>
            <p:cNvPr id="6" name="Down Arrow 5"/>
            <p:cNvSpPr/>
            <p:nvPr/>
          </p:nvSpPr>
          <p:spPr>
            <a:xfrm>
              <a:off x="2209801" y="3810000"/>
              <a:ext cx="1981200" cy="1143000"/>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n-US" dirty="0"/>
                <a:t>{</a:t>
              </a:r>
              <a:r>
                <a:rPr lang="en-US" dirty="0" err="1"/>
                <a:t>p,g,b</a:t>
              </a:r>
              <a:r>
                <a:rPr lang="en-US" dirty="0"/>
                <a:t>}</a:t>
              </a:r>
            </a:p>
          </p:txBody>
        </p:sp>
        <p:pic>
          <p:nvPicPr>
            <p:cNvPr id="7"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3576" y="2843784"/>
              <a:ext cx="877824" cy="89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wn Arrow 7"/>
            <p:cNvSpPr/>
            <p:nvPr/>
          </p:nvSpPr>
          <p:spPr>
            <a:xfrm>
              <a:off x="5484799" y="3632200"/>
              <a:ext cx="1981200" cy="124460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dirty="0"/>
                <a:t>{</a:t>
              </a:r>
              <a:r>
                <a:rPr lang="en-US" dirty="0" err="1"/>
                <a:t>p,g,a</a:t>
              </a:r>
              <a:r>
                <a:rPr lang="en-US" dirty="0"/>
                <a:t>}</a:t>
              </a:r>
            </a:p>
          </p:txBody>
        </p:sp>
        <p:pic>
          <p:nvPicPr>
            <p:cNvPr id="9"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0120" y="2691384"/>
              <a:ext cx="877824" cy="89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5"/>
            <p:cNvSpPr txBox="1">
              <a:spLocks noChangeArrowheads="1"/>
            </p:cNvSpPr>
            <p:nvPr/>
          </p:nvSpPr>
          <p:spPr bwMode="auto">
            <a:xfrm>
              <a:off x="1905690" y="3124200"/>
              <a:ext cx="9589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Georgia" pitchFamily="18" charset="0"/>
                </a:defRPr>
              </a:lvl1pPr>
              <a:lvl2pPr marL="742950" indent="-331788">
                <a:defRPr sz="2600">
                  <a:solidFill>
                    <a:schemeClr val="accent2"/>
                  </a:solidFill>
                  <a:latin typeface="Georgia" pitchFamily="18" charset="0"/>
                </a:defRPr>
              </a:lvl2pPr>
              <a:lvl3pPr marL="1143000" indent="-439738">
                <a:defRPr sz="2400">
                  <a:solidFill>
                    <a:schemeClr val="accent1"/>
                  </a:solidFill>
                  <a:latin typeface="Georgia" pitchFamily="18" charset="0"/>
                </a:defRPr>
              </a:lvl3pPr>
              <a:lvl4pPr marL="1600200" indent="-620713">
                <a:defRPr sz="2200">
                  <a:solidFill>
                    <a:schemeClr val="accent1"/>
                  </a:solidFill>
                  <a:latin typeface="Georgia" pitchFamily="18" charset="0"/>
                </a:defRPr>
              </a:lvl4pPr>
              <a:lvl5pPr marL="2057400" indent="-850900">
                <a:defRPr sz="2000">
                  <a:solidFill>
                    <a:srgbClr val="A04DA3"/>
                  </a:solidFill>
                  <a:latin typeface="Georgia" pitchFamily="18" charset="0"/>
                </a:defRPr>
              </a:lvl5pPr>
              <a:lvl6pPr marL="2514600" indent="-850900" eaLnBrk="0" fontAlgn="base" hangingPunct="0">
                <a:spcAft>
                  <a:spcPct val="0"/>
                </a:spcAft>
                <a:buClr>
                  <a:srgbClr val="A04DA3"/>
                </a:buClr>
                <a:buFont typeface="Georgia" pitchFamily="18" charset="0"/>
                <a:defRPr sz="2000">
                  <a:solidFill>
                    <a:srgbClr val="A04DA3"/>
                  </a:solidFill>
                  <a:latin typeface="Georgia" pitchFamily="18" charset="0"/>
                </a:defRPr>
              </a:lvl6pPr>
              <a:lvl7pPr marL="2971800" indent="-850900" eaLnBrk="0" fontAlgn="base" hangingPunct="0">
                <a:spcAft>
                  <a:spcPct val="0"/>
                </a:spcAft>
                <a:buClr>
                  <a:srgbClr val="A04DA3"/>
                </a:buClr>
                <a:buFont typeface="Georgia" pitchFamily="18" charset="0"/>
                <a:defRPr sz="2000">
                  <a:solidFill>
                    <a:srgbClr val="A04DA3"/>
                  </a:solidFill>
                  <a:latin typeface="Georgia" pitchFamily="18" charset="0"/>
                </a:defRPr>
              </a:lvl7pPr>
              <a:lvl8pPr marL="3429000" indent="-850900" eaLnBrk="0" fontAlgn="base" hangingPunct="0">
                <a:spcAft>
                  <a:spcPct val="0"/>
                </a:spcAft>
                <a:buClr>
                  <a:srgbClr val="A04DA3"/>
                </a:buClr>
                <a:buFont typeface="Georgia" pitchFamily="18" charset="0"/>
                <a:buChar char="▫"/>
                <a:defRPr sz="2000">
                  <a:solidFill>
                    <a:srgbClr val="A04DA3"/>
                  </a:solidFill>
                  <a:latin typeface="Georgia" pitchFamily="18" charset="0"/>
                </a:defRPr>
              </a:lvl8pPr>
              <a:lvl9pPr marL="3886200" indent="-850900" eaLnBrk="0" fontAlgn="base" hangingPunct="0">
                <a:spcAft>
                  <a:spcPct val="0"/>
                </a:spcAft>
                <a:buClr>
                  <a:srgbClr val="A04DA3"/>
                </a:buClr>
                <a:buFont typeface="Georgia" pitchFamily="18" charset="0"/>
                <a:buChar char="▫"/>
                <a:defRPr sz="2000">
                  <a:solidFill>
                    <a:srgbClr val="A04DA3"/>
                  </a:solidFill>
                  <a:latin typeface="Georgia" pitchFamily="18" charset="0"/>
                </a:defRPr>
              </a:lvl9pPr>
            </a:lstStyle>
            <a:p>
              <a:pPr marL="365125" indent="-255588" eaLnBrk="1" hangingPunct="1"/>
              <a:r>
                <a:rPr lang="en-US" sz="1600" b="1">
                  <a:solidFill>
                    <a:srgbClr val="92D050"/>
                  </a:solidFill>
                  <a:latin typeface="Arial" charset="0"/>
                </a:rPr>
                <a:t>PU. Key</a:t>
              </a:r>
            </a:p>
          </p:txBody>
        </p:sp>
        <p:sp>
          <p:nvSpPr>
            <p:cNvPr id="11" name="TextBox 16"/>
            <p:cNvSpPr txBox="1">
              <a:spLocks noChangeArrowheads="1"/>
            </p:cNvSpPr>
            <p:nvPr/>
          </p:nvSpPr>
          <p:spPr bwMode="auto">
            <a:xfrm>
              <a:off x="5037024" y="2802522"/>
              <a:ext cx="9589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Georgia" pitchFamily="18" charset="0"/>
                </a:defRPr>
              </a:lvl1pPr>
              <a:lvl2pPr marL="742950" indent="-331788">
                <a:defRPr sz="2600">
                  <a:solidFill>
                    <a:schemeClr val="accent2"/>
                  </a:solidFill>
                  <a:latin typeface="Georgia" pitchFamily="18" charset="0"/>
                </a:defRPr>
              </a:lvl2pPr>
              <a:lvl3pPr marL="1143000" indent="-439738">
                <a:defRPr sz="2400">
                  <a:solidFill>
                    <a:schemeClr val="accent1"/>
                  </a:solidFill>
                  <a:latin typeface="Georgia" pitchFamily="18" charset="0"/>
                </a:defRPr>
              </a:lvl3pPr>
              <a:lvl4pPr marL="1600200" indent="-620713">
                <a:defRPr sz="2200">
                  <a:solidFill>
                    <a:schemeClr val="accent1"/>
                  </a:solidFill>
                  <a:latin typeface="Georgia" pitchFamily="18" charset="0"/>
                </a:defRPr>
              </a:lvl4pPr>
              <a:lvl5pPr marL="2057400" indent="-850900">
                <a:defRPr sz="2000">
                  <a:solidFill>
                    <a:srgbClr val="A04DA3"/>
                  </a:solidFill>
                  <a:latin typeface="Georgia" pitchFamily="18" charset="0"/>
                </a:defRPr>
              </a:lvl5pPr>
              <a:lvl6pPr marL="2514600" indent="-850900" eaLnBrk="0" fontAlgn="base" hangingPunct="0">
                <a:spcAft>
                  <a:spcPct val="0"/>
                </a:spcAft>
                <a:buClr>
                  <a:srgbClr val="A04DA3"/>
                </a:buClr>
                <a:buFont typeface="Georgia" pitchFamily="18" charset="0"/>
                <a:defRPr sz="2000">
                  <a:solidFill>
                    <a:srgbClr val="A04DA3"/>
                  </a:solidFill>
                  <a:latin typeface="Georgia" pitchFamily="18" charset="0"/>
                </a:defRPr>
              </a:lvl6pPr>
              <a:lvl7pPr marL="2971800" indent="-850900" eaLnBrk="0" fontAlgn="base" hangingPunct="0">
                <a:spcAft>
                  <a:spcPct val="0"/>
                </a:spcAft>
                <a:buClr>
                  <a:srgbClr val="A04DA3"/>
                </a:buClr>
                <a:buFont typeface="Georgia" pitchFamily="18" charset="0"/>
                <a:defRPr sz="2000">
                  <a:solidFill>
                    <a:srgbClr val="A04DA3"/>
                  </a:solidFill>
                  <a:latin typeface="Georgia" pitchFamily="18" charset="0"/>
                </a:defRPr>
              </a:lvl7pPr>
              <a:lvl8pPr marL="3429000" indent="-850900" eaLnBrk="0" fontAlgn="base" hangingPunct="0">
                <a:spcAft>
                  <a:spcPct val="0"/>
                </a:spcAft>
                <a:buClr>
                  <a:srgbClr val="A04DA3"/>
                </a:buClr>
                <a:buFont typeface="Georgia" pitchFamily="18" charset="0"/>
                <a:buChar char="▫"/>
                <a:defRPr sz="2000">
                  <a:solidFill>
                    <a:srgbClr val="A04DA3"/>
                  </a:solidFill>
                  <a:latin typeface="Georgia" pitchFamily="18" charset="0"/>
                </a:defRPr>
              </a:lvl8pPr>
              <a:lvl9pPr marL="3886200" indent="-850900" eaLnBrk="0" fontAlgn="base" hangingPunct="0">
                <a:spcAft>
                  <a:spcPct val="0"/>
                </a:spcAft>
                <a:buClr>
                  <a:srgbClr val="A04DA3"/>
                </a:buClr>
                <a:buFont typeface="Georgia" pitchFamily="18" charset="0"/>
                <a:buChar char="▫"/>
                <a:defRPr sz="2000">
                  <a:solidFill>
                    <a:srgbClr val="A04DA3"/>
                  </a:solidFill>
                  <a:latin typeface="Georgia" pitchFamily="18" charset="0"/>
                </a:defRPr>
              </a:lvl9pPr>
            </a:lstStyle>
            <a:p>
              <a:pPr marL="365125" indent="-255588" eaLnBrk="1" hangingPunct="1"/>
              <a:r>
                <a:rPr lang="en-US" sz="1600" b="1" dirty="0">
                  <a:solidFill>
                    <a:srgbClr val="92D050"/>
                  </a:solidFill>
                  <a:latin typeface="Arial" charset="0"/>
                </a:rPr>
                <a:t>PR. Key</a:t>
              </a:r>
            </a:p>
          </p:txBody>
        </p:sp>
      </p:grpSp>
      <p:sp>
        <p:nvSpPr>
          <p:cNvPr id="12" name="Rectangle 11"/>
          <p:cNvSpPr/>
          <p:nvPr/>
        </p:nvSpPr>
        <p:spPr>
          <a:xfrm>
            <a:off x="6769401" y="3899413"/>
            <a:ext cx="184731" cy="369332"/>
          </a:xfrm>
          <a:prstGeom prst="rect">
            <a:avLst/>
          </a:prstGeom>
        </p:spPr>
        <p:txBody>
          <a:bodyPr wrap="none">
            <a:spAutoFit/>
          </a:bodyPr>
          <a:lstStyle/>
          <a:p>
            <a:endParaRPr lang="en-US" dirty="0"/>
          </a:p>
        </p:txBody>
      </p:sp>
      <p:sp>
        <p:nvSpPr>
          <p:cNvPr id="13" name="Rectangle 12"/>
          <p:cNvSpPr/>
          <p:nvPr/>
        </p:nvSpPr>
        <p:spPr>
          <a:xfrm>
            <a:off x="2441986" y="4494311"/>
            <a:ext cx="184731" cy="369332"/>
          </a:xfrm>
          <a:prstGeom prst="rect">
            <a:avLst/>
          </a:prstGeom>
        </p:spPr>
        <p:txBody>
          <a:bodyPr wrap="none">
            <a:spAutoFit/>
          </a:bodyPr>
          <a:lstStyle/>
          <a:p>
            <a:endParaRPr lang="en-US" dirty="0"/>
          </a:p>
        </p:txBody>
      </p:sp>
      <p:sp>
        <p:nvSpPr>
          <p:cNvPr id="17" name="Rectangle 16"/>
          <p:cNvSpPr/>
          <p:nvPr/>
        </p:nvSpPr>
        <p:spPr>
          <a:xfrm>
            <a:off x="834621" y="4863643"/>
            <a:ext cx="7913843" cy="523220"/>
          </a:xfrm>
          <a:prstGeom prst="rect">
            <a:avLst/>
          </a:prstGeom>
        </p:spPr>
        <p:txBody>
          <a:bodyPr wrap="square">
            <a:spAutoFit/>
          </a:bodyPr>
          <a:lstStyle/>
          <a:p>
            <a:pPr algn="r" rtl="1"/>
            <a:r>
              <a:rPr lang="fa-IR" sz="2800" dirty="0">
                <a:solidFill>
                  <a:schemeClr val="bg1"/>
                </a:solidFill>
                <a:latin typeface="Arial" charset="0"/>
                <a:cs typeface="B Zar" pitchFamily="2" charset="-78"/>
              </a:rPr>
              <a:t> آلیس می تواند طبق رابطه های زیر داده های رمز شده را رمزگشایی کند:</a:t>
            </a:r>
            <a:endParaRPr lang="en-US" sz="2800" dirty="0">
              <a:solidFill>
                <a:schemeClr val="bg1"/>
              </a:solidFill>
            </a:endParaRPr>
          </a:p>
        </p:txBody>
      </p:sp>
      <p:pic>
        <p:nvPicPr>
          <p:cNvPr id="18" name="Picture 17"/>
          <p:cNvPicPr>
            <a:picLocks noChangeAspect="1" noChangeArrowheads="1"/>
          </p:cNvPicPr>
          <p:nvPr/>
        </p:nvPicPr>
        <p:blipFill>
          <a:blip r:embed="rId3" cstate="print">
            <a:duotone>
              <a:prstClr val="black"/>
              <a:schemeClr val="accent1">
                <a:lumMod val="20000"/>
                <a:lumOff val="80000"/>
                <a:tint val="45000"/>
                <a:satMod val="400000"/>
              </a:schemeClr>
            </a:duotone>
          </a:blip>
          <a:srcRect/>
          <a:stretch>
            <a:fillRect/>
          </a:stretch>
        </p:blipFill>
        <p:spPr bwMode="auto">
          <a:xfrm>
            <a:off x="2809571" y="5793215"/>
            <a:ext cx="2895600" cy="609600"/>
          </a:xfrm>
          <a:prstGeom prst="rect">
            <a:avLst/>
          </a:prstGeom>
          <a:noFill/>
          <a:ln w="9525">
            <a:noFill/>
            <a:miter lim="800000"/>
            <a:headEnd/>
            <a:tailEnd/>
          </a:ln>
        </p:spPr>
      </p:pic>
    </p:spTree>
    <p:extLst>
      <p:ext uri="{BB962C8B-B14F-4D97-AF65-F5344CB8AC3E}">
        <p14:creationId xmlns:p14="http://schemas.microsoft.com/office/powerpoint/2010/main" val="1358915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40339" y="476672"/>
            <a:ext cx="5542223" cy="523220"/>
          </a:xfrm>
          <a:prstGeom prst="rect">
            <a:avLst/>
          </a:prstGeom>
        </p:spPr>
        <p:txBody>
          <a:bodyPr wrap="none">
            <a:spAutoFit/>
          </a:bodyPr>
          <a:lstStyle/>
          <a:p>
            <a:pPr algn="r" rtl="1">
              <a:buFont typeface="Wingdings" pitchFamily="2" charset="2"/>
              <a:buChar char="v"/>
              <a:defRPr/>
            </a:pPr>
            <a:r>
              <a:rPr lang="fa-IR" sz="2800" dirty="0">
                <a:solidFill>
                  <a:srgbClr val="92D050"/>
                </a:solidFill>
                <a:effectLst>
                  <a:glow rad="228600">
                    <a:schemeClr val="accent5">
                      <a:satMod val="175000"/>
                      <a:alpha val="40000"/>
                    </a:schemeClr>
                  </a:glow>
                </a:effectLst>
                <a:cs typeface="B Koodak" pitchFamily="2" charset="-78"/>
              </a:rPr>
              <a:t>ریشه های اولیه </a:t>
            </a:r>
            <a:r>
              <a:rPr lang="en-US" sz="2800" dirty="0">
                <a:solidFill>
                  <a:srgbClr val="92D050"/>
                </a:solidFill>
                <a:effectLst>
                  <a:glow rad="228600">
                    <a:schemeClr val="accent5">
                      <a:satMod val="175000"/>
                      <a:alpha val="40000"/>
                    </a:schemeClr>
                  </a:glow>
                </a:effectLst>
                <a:cs typeface="B Koodak" pitchFamily="2" charset="-78"/>
              </a:rPr>
              <a:t>Primitive Root)</a:t>
            </a:r>
            <a:r>
              <a:rPr lang="fa-IR" sz="2800" dirty="0">
                <a:solidFill>
                  <a:srgbClr val="92D050"/>
                </a:solidFill>
                <a:effectLst>
                  <a:glow rad="228600">
                    <a:schemeClr val="accent5">
                      <a:satMod val="175000"/>
                      <a:alpha val="40000"/>
                    </a:schemeClr>
                  </a:glow>
                </a:effectLst>
                <a:cs typeface="B Koodak" pitchFamily="2" charset="-78"/>
              </a:rPr>
              <a:t>) یا مولد</a:t>
            </a:r>
          </a:p>
        </p:txBody>
      </p:sp>
      <p:sp>
        <p:nvSpPr>
          <p:cNvPr id="6" name="Rectangle 5"/>
          <p:cNvSpPr/>
          <p:nvPr/>
        </p:nvSpPr>
        <p:spPr>
          <a:xfrm>
            <a:off x="683568" y="1196752"/>
            <a:ext cx="7942211" cy="1631216"/>
          </a:xfrm>
          <a:prstGeom prst="rect">
            <a:avLst/>
          </a:prstGeom>
        </p:spPr>
        <p:txBody>
          <a:bodyPr wrap="square">
            <a:spAutoFit/>
          </a:bodyPr>
          <a:lstStyle/>
          <a:p>
            <a:pPr algn="justLow" rtl="1">
              <a:buFont typeface="Wingdings" pitchFamily="2" charset="2"/>
              <a:buChar char="v"/>
              <a:defRPr/>
            </a:pPr>
            <a:r>
              <a:rPr lang="fa-IR" sz="2000" dirty="0">
                <a:solidFill>
                  <a:srgbClr val="FFFF00"/>
                </a:solidFill>
                <a:cs typeface="B Yekan" pitchFamily="2" charset="-78"/>
              </a:rPr>
              <a:t> </a:t>
            </a:r>
            <a:r>
              <a:rPr lang="en-US" sz="2000" dirty="0">
                <a:solidFill>
                  <a:srgbClr val="FFFF00"/>
                </a:solidFill>
                <a:cs typeface="B Yekan" pitchFamily="2" charset="-78"/>
              </a:rPr>
              <a:t>p</a:t>
            </a:r>
            <a:r>
              <a:rPr lang="fa-IR" sz="2000" dirty="0">
                <a:solidFill>
                  <a:srgbClr val="FFFF00"/>
                </a:solidFill>
                <a:cs typeface="B Yekan" pitchFamily="2" charset="-78"/>
              </a:rPr>
              <a:t> عدد اول است </a:t>
            </a:r>
            <a:endParaRPr lang="en-US" sz="2000" dirty="0">
              <a:solidFill>
                <a:srgbClr val="FFFF00"/>
              </a:solidFill>
              <a:cs typeface="B Yekan" pitchFamily="2" charset="-78"/>
            </a:endParaRPr>
          </a:p>
          <a:p>
            <a:pPr algn="justLow" rtl="1">
              <a:buFont typeface="Wingdings" pitchFamily="2" charset="2"/>
              <a:buChar char="v"/>
              <a:defRPr/>
            </a:pPr>
            <a:r>
              <a:rPr lang="en-US" sz="2000" dirty="0">
                <a:solidFill>
                  <a:schemeClr val="bg1"/>
                </a:solidFill>
                <a:cs typeface="B Yekan" pitchFamily="2" charset="-78"/>
              </a:rPr>
              <a:t>  </a:t>
            </a:r>
            <a:r>
              <a:rPr lang="fa-IR" sz="2000" dirty="0">
                <a:solidFill>
                  <a:schemeClr val="bg1"/>
                </a:solidFill>
                <a:cs typeface="B Yekan" pitchFamily="2" charset="-78"/>
              </a:rPr>
              <a:t>  </a:t>
            </a:r>
            <a:r>
              <a:rPr lang="fa-IR" sz="2000" b="1" baseline="-4000" dirty="0">
                <a:solidFill>
                  <a:schemeClr val="bg1"/>
                </a:solidFill>
                <a:cs typeface="B Yekan" pitchFamily="2" charset="-78"/>
              </a:rPr>
              <a:t>{</a:t>
            </a:r>
            <a:r>
              <a:rPr lang="en-US" sz="2000" b="1" dirty="0">
                <a:solidFill>
                  <a:schemeClr val="bg1"/>
                </a:solidFill>
                <a:cs typeface="B Yekan" pitchFamily="2" charset="-78"/>
              </a:rPr>
              <a:t>Z</a:t>
            </a:r>
            <a:r>
              <a:rPr lang="en-US" sz="2000" b="1" baseline="40000" dirty="0">
                <a:solidFill>
                  <a:schemeClr val="bg1"/>
                </a:solidFill>
                <a:cs typeface="B Yekan" pitchFamily="2" charset="-78"/>
              </a:rPr>
              <a:t>*</a:t>
            </a:r>
            <a:r>
              <a:rPr lang="en-US" sz="2000" b="1" baseline="-4000" dirty="0">
                <a:solidFill>
                  <a:schemeClr val="bg1"/>
                </a:solidFill>
                <a:cs typeface="B Yekan" pitchFamily="2" charset="-78"/>
              </a:rPr>
              <a:t>p  = { 1, …, p-1</a:t>
            </a:r>
          </a:p>
          <a:p>
            <a:pPr algn="justLow" rtl="1">
              <a:buFont typeface="Wingdings" pitchFamily="2" charset="2"/>
              <a:buChar char="v"/>
              <a:defRPr/>
            </a:pPr>
            <a:r>
              <a:rPr lang="en-US" sz="2000" dirty="0">
                <a:solidFill>
                  <a:srgbClr val="FFFF00"/>
                </a:solidFill>
                <a:cs typeface="B Yekan" pitchFamily="2" charset="-78"/>
              </a:rPr>
              <a:t> </a:t>
            </a:r>
            <a:r>
              <a:rPr lang="fa-IR" sz="2000" dirty="0">
                <a:solidFill>
                  <a:srgbClr val="FFFF00"/>
                </a:solidFill>
                <a:cs typeface="B Yekan" pitchFamily="2" charset="-78"/>
              </a:rPr>
              <a:t>   ویژگی یک مولد مثل </a:t>
            </a:r>
            <a:r>
              <a:rPr lang="en-US" sz="2000" dirty="0">
                <a:solidFill>
                  <a:srgbClr val="FFFF00"/>
                </a:solidFill>
                <a:cs typeface="B Yekan" pitchFamily="2" charset="-78"/>
              </a:rPr>
              <a:t>g </a:t>
            </a:r>
            <a:r>
              <a:rPr lang="fa-IR" sz="2000" dirty="0">
                <a:solidFill>
                  <a:srgbClr val="FFFF00"/>
                </a:solidFill>
                <a:cs typeface="B Yekan" pitchFamily="2" charset="-78"/>
              </a:rPr>
              <a:t> این است که باقیمانده توانهای متوالی </a:t>
            </a:r>
            <a:r>
              <a:rPr lang="en-US" sz="2000" dirty="0">
                <a:solidFill>
                  <a:srgbClr val="FFFF00"/>
                </a:solidFill>
                <a:cs typeface="B Yekan" pitchFamily="2" charset="-78"/>
              </a:rPr>
              <a:t>g</a:t>
            </a:r>
            <a:r>
              <a:rPr lang="fa-IR" sz="2000" dirty="0">
                <a:solidFill>
                  <a:srgbClr val="FFFF00"/>
                </a:solidFill>
                <a:cs typeface="B Yekan" pitchFamily="2" charset="-78"/>
              </a:rPr>
              <a:t> از </a:t>
            </a:r>
            <a:r>
              <a:rPr lang="en-US" sz="2000" dirty="0">
                <a:solidFill>
                  <a:srgbClr val="FFFF00"/>
                </a:solidFill>
                <a:cs typeface="B Yekan" pitchFamily="2" charset="-78"/>
              </a:rPr>
              <a:t> </a:t>
            </a:r>
            <a:r>
              <a:rPr lang="en-US" sz="2000" b="1" dirty="0">
                <a:solidFill>
                  <a:schemeClr val="bg1"/>
                </a:solidFill>
                <a:cs typeface="B Yekan" pitchFamily="2" charset="-78"/>
              </a:rPr>
              <a:t>g</a:t>
            </a:r>
            <a:r>
              <a:rPr lang="en-US" sz="2000" b="1" baseline="40000" dirty="0">
                <a:solidFill>
                  <a:schemeClr val="bg1"/>
                </a:solidFill>
                <a:cs typeface="B Yekan" pitchFamily="2" charset="-78"/>
              </a:rPr>
              <a:t>0</a:t>
            </a:r>
            <a:r>
              <a:rPr lang="fa-IR" sz="2000" dirty="0">
                <a:solidFill>
                  <a:schemeClr val="bg1"/>
                </a:solidFill>
                <a:cs typeface="B Yekan" pitchFamily="2" charset="-78"/>
              </a:rPr>
              <a:t> تا </a:t>
            </a:r>
            <a:r>
              <a:rPr lang="en-US" sz="2000" b="1" dirty="0">
                <a:solidFill>
                  <a:schemeClr val="bg1"/>
                </a:solidFill>
                <a:cs typeface="B Yekan" pitchFamily="2" charset="-78"/>
              </a:rPr>
              <a:t>g</a:t>
            </a:r>
            <a:r>
              <a:rPr lang="en-US" sz="2000" b="1" baseline="40000" dirty="0">
                <a:solidFill>
                  <a:schemeClr val="bg1"/>
                </a:solidFill>
                <a:cs typeface="B Yekan" pitchFamily="2" charset="-78"/>
              </a:rPr>
              <a:t>p-2</a:t>
            </a:r>
            <a:r>
              <a:rPr lang="fa-IR" sz="2000" dirty="0">
                <a:solidFill>
                  <a:schemeClr val="bg1"/>
                </a:solidFill>
                <a:cs typeface="B Yekan" pitchFamily="2" charset="-78"/>
              </a:rPr>
              <a:t> </a:t>
            </a:r>
            <a:r>
              <a:rPr lang="fa-IR" sz="2000" dirty="0">
                <a:solidFill>
                  <a:srgbClr val="FFFF00"/>
                </a:solidFill>
                <a:cs typeface="B Yekan" pitchFamily="2" charset="-78"/>
              </a:rPr>
              <a:t>تمام اعداد مجموعه</a:t>
            </a:r>
          </a:p>
          <a:p>
            <a:pPr algn="justLow" rtl="1">
              <a:defRPr/>
            </a:pPr>
            <a:r>
              <a:rPr lang="fa-IR" sz="2000" dirty="0">
                <a:solidFill>
                  <a:schemeClr val="bg1"/>
                </a:solidFill>
                <a:cs typeface="B Yekan" pitchFamily="2" charset="-78"/>
              </a:rPr>
              <a:t>        </a:t>
            </a:r>
            <a:r>
              <a:rPr lang="fa-IR" sz="2000" b="1" baseline="-4000" dirty="0">
                <a:solidFill>
                  <a:schemeClr val="bg1"/>
                </a:solidFill>
                <a:cs typeface="B Yekan" pitchFamily="2" charset="-78"/>
              </a:rPr>
              <a:t>{</a:t>
            </a:r>
            <a:r>
              <a:rPr lang="en-US" sz="2000" b="1" dirty="0">
                <a:solidFill>
                  <a:schemeClr val="bg1"/>
                </a:solidFill>
                <a:cs typeface="B Yekan" pitchFamily="2" charset="-78"/>
              </a:rPr>
              <a:t>Z</a:t>
            </a:r>
            <a:r>
              <a:rPr lang="en-US" sz="2000" b="1" baseline="40000" dirty="0">
                <a:solidFill>
                  <a:schemeClr val="bg1"/>
                </a:solidFill>
                <a:cs typeface="B Yekan" pitchFamily="2" charset="-78"/>
              </a:rPr>
              <a:t>*</a:t>
            </a:r>
            <a:r>
              <a:rPr lang="en-US" sz="2000" b="1" baseline="-4000" dirty="0">
                <a:solidFill>
                  <a:schemeClr val="bg1"/>
                </a:solidFill>
                <a:cs typeface="B Yekan" pitchFamily="2" charset="-78"/>
              </a:rPr>
              <a:t>p  = { 1, … p-1,  </a:t>
            </a:r>
            <a:r>
              <a:rPr lang="fa-IR" sz="2000" b="1" baseline="-4000" dirty="0">
                <a:solidFill>
                  <a:schemeClr val="bg1"/>
                </a:solidFill>
                <a:cs typeface="B Yekan" pitchFamily="2" charset="-78"/>
              </a:rPr>
              <a:t>  </a:t>
            </a:r>
            <a:r>
              <a:rPr lang="fa-IR" sz="2000" dirty="0">
                <a:solidFill>
                  <a:srgbClr val="FFFF00"/>
                </a:solidFill>
                <a:cs typeface="B Yekan" pitchFamily="2" charset="-78"/>
              </a:rPr>
              <a:t>را (با ترتیبی متفاوت) تولید می کند . </a:t>
            </a:r>
          </a:p>
        </p:txBody>
      </p:sp>
      <p:sp>
        <p:nvSpPr>
          <p:cNvPr id="7" name="Rectangle 6"/>
          <p:cNvSpPr/>
          <p:nvPr/>
        </p:nvSpPr>
        <p:spPr>
          <a:xfrm>
            <a:off x="1043608" y="3013502"/>
            <a:ext cx="7440551" cy="369332"/>
          </a:xfrm>
          <a:prstGeom prst="rect">
            <a:avLst/>
          </a:prstGeom>
        </p:spPr>
        <p:txBody>
          <a:bodyPr wrap="square">
            <a:spAutoFit/>
          </a:bodyPr>
          <a:lstStyle/>
          <a:p>
            <a:pPr algn="r" rtl="1">
              <a:buFont typeface="Wingdings" pitchFamily="2" charset="2"/>
              <a:buChar char="v"/>
              <a:defRPr/>
            </a:pPr>
            <a:r>
              <a:rPr lang="fa-IR" dirty="0">
                <a:solidFill>
                  <a:schemeClr val="accent6">
                    <a:lumMod val="75000"/>
                  </a:schemeClr>
                </a:solidFill>
                <a:cs typeface="B Zar" pitchFamily="2" charset="-78"/>
              </a:rPr>
              <a:t>این همان مفهومی است که برای انتخاب عدد </a:t>
            </a:r>
            <a:r>
              <a:rPr lang="en-US" dirty="0">
                <a:solidFill>
                  <a:schemeClr val="accent6">
                    <a:lumMod val="75000"/>
                  </a:schemeClr>
                </a:solidFill>
                <a:cs typeface="B Zar" pitchFamily="2" charset="-78"/>
              </a:rPr>
              <a:t>g </a:t>
            </a:r>
            <a:r>
              <a:rPr lang="fa-IR" dirty="0">
                <a:solidFill>
                  <a:schemeClr val="accent6">
                    <a:lumMod val="75000"/>
                  </a:schemeClr>
                </a:solidFill>
                <a:cs typeface="B Zar" pitchFamily="2" charset="-78"/>
              </a:rPr>
              <a:t> در کلید عمومی و کلید خصوصی به آن اشاره شد :</a:t>
            </a:r>
          </a:p>
        </p:txBody>
      </p:sp>
      <p:sp>
        <p:nvSpPr>
          <p:cNvPr id="8" name="Rectangle 7"/>
          <p:cNvSpPr/>
          <p:nvPr/>
        </p:nvSpPr>
        <p:spPr>
          <a:xfrm>
            <a:off x="7872574" y="4289086"/>
            <a:ext cx="775853" cy="369332"/>
          </a:xfrm>
          <a:prstGeom prst="rect">
            <a:avLst/>
          </a:prstGeom>
        </p:spPr>
        <p:txBody>
          <a:bodyPr wrap="none">
            <a:spAutoFit/>
          </a:bodyPr>
          <a:lstStyle/>
          <a:p>
            <a:pPr marL="623887" indent="-514350" algn="r" rtl="1">
              <a:defRPr/>
            </a:pPr>
            <a:r>
              <a:rPr lang="fa-IR" b="1" dirty="0">
                <a:solidFill>
                  <a:schemeClr val="bg1"/>
                </a:solidFill>
                <a:cs typeface="B Zar" pitchFamily="2" charset="-78"/>
              </a:rPr>
              <a:t>مثال </a:t>
            </a:r>
            <a:r>
              <a:rPr lang="fa-IR" b="1" dirty="0">
                <a:solidFill>
                  <a:srgbClr val="7030A0"/>
                </a:solidFill>
                <a:cs typeface="B Zar" pitchFamily="2" charset="-78"/>
              </a:rPr>
              <a:t>:</a:t>
            </a:r>
          </a:p>
        </p:txBody>
      </p:sp>
      <p:sp>
        <p:nvSpPr>
          <p:cNvPr id="9" name="Rectangle 8"/>
          <p:cNvSpPr/>
          <p:nvPr/>
        </p:nvSpPr>
        <p:spPr>
          <a:xfrm>
            <a:off x="5689964" y="3611516"/>
            <a:ext cx="2286000" cy="2400657"/>
          </a:xfrm>
          <a:prstGeom prst="rect">
            <a:avLst/>
          </a:prstGeom>
        </p:spPr>
        <p:txBody>
          <a:bodyPr wrap="square">
            <a:spAutoFit/>
          </a:bodyPr>
          <a:lstStyle/>
          <a:p>
            <a:pPr marL="365125" indent="-255588"/>
            <a:r>
              <a:rPr lang="en-US" sz="2400" b="1" dirty="0" err="1">
                <a:solidFill>
                  <a:schemeClr val="bg1"/>
                </a:solidFill>
                <a:latin typeface="Arial" charset="0"/>
              </a:rPr>
              <a:t>g</a:t>
            </a:r>
            <a:r>
              <a:rPr lang="en-US" sz="2400" b="1" baseline="40000" dirty="0" err="1">
                <a:solidFill>
                  <a:schemeClr val="bg1"/>
                </a:solidFill>
                <a:latin typeface="Arial" charset="0"/>
              </a:rPr>
              <a:t>h</a:t>
            </a:r>
            <a:r>
              <a:rPr lang="fa-IR" sz="2400" b="1" baseline="40000" dirty="0">
                <a:solidFill>
                  <a:schemeClr val="bg1"/>
                </a:solidFill>
                <a:latin typeface="Arial" charset="0"/>
              </a:rPr>
              <a:t> </a:t>
            </a:r>
            <a:r>
              <a:rPr lang="en-US" sz="2400" b="1" baseline="40000" dirty="0">
                <a:solidFill>
                  <a:schemeClr val="bg1"/>
                </a:solidFill>
                <a:latin typeface="Arial" charset="0"/>
              </a:rPr>
              <a:t> </a:t>
            </a:r>
            <a:r>
              <a:rPr lang="en-US" sz="2400" b="1" dirty="0">
                <a:solidFill>
                  <a:schemeClr val="bg1"/>
                </a:solidFill>
                <a:latin typeface="Arial" charset="0"/>
              </a:rPr>
              <a:t>Mod P</a:t>
            </a:r>
          </a:p>
          <a:p>
            <a:pPr marL="365125" indent="-255588"/>
            <a:endParaRPr lang="en-US" b="1" dirty="0">
              <a:solidFill>
                <a:srgbClr val="7030A0"/>
              </a:solidFill>
              <a:latin typeface="Arial" charset="0"/>
            </a:endParaRPr>
          </a:p>
          <a:p>
            <a:pPr marL="365125" indent="-255588"/>
            <a:r>
              <a:rPr lang="fa-IR" b="1" dirty="0">
                <a:solidFill>
                  <a:schemeClr val="bg1"/>
                </a:solidFill>
                <a:latin typeface="Arial" charset="0"/>
              </a:rPr>
              <a:t>3</a:t>
            </a:r>
            <a:r>
              <a:rPr lang="en-US" b="1" baseline="40000" dirty="0">
                <a:solidFill>
                  <a:schemeClr val="bg1"/>
                </a:solidFill>
                <a:latin typeface="Arial" charset="0"/>
              </a:rPr>
              <a:t>0</a:t>
            </a:r>
            <a:r>
              <a:rPr lang="fa-IR" b="1" baseline="40000" dirty="0">
                <a:solidFill>
                  <a:schemeClr val="bg1"/>
                </a:solidFill>
                <a:latin typeface="Arial" charset="0"/>
              </a:rPr>
              <a:t> </a:t>
            </a:r>
            <a:r>
              <a:rPr lang="en-US" b="1" baseline="40000" dirty="0">
                <a:solidFill>
                  <a:schemeClr val="bg1"/>
                </a:solidFill>
                <a:latin typeface="Arial" charset="0"/>
              </a:rPr>
              <a:t> </a:t>
            </a:r>
            <a:r>
              <a:rPr lang="en-US" b="1" dirty="0">
                <a:solidFill>
                  <a:schemeClr val="bg1"/>
                </a:solidFill>
                <a:latin typeface="Arial" charset="0"/>
              </a:rPr>
              <a:t>Mod 7 = 1</a:t>
            </a:r>
          </a:p>
          <a:p>
            <a:pPr marL="365125" indent="-255588"/>
            <a:r>
              <a:rPr lang="fa-IR" b="1" dirty="0">
                <a:solidFill>
                  <a:schemeClr val="bg1"/>
                </a:solidFill>
                <a:latin typeface="Arial" charset="0"/>
              </a:rPr>
              <a:t>3</a:t>
            </a:r>
            <a:r>
              <a:rPr lang="en-US" b="1" baseline="40000" dirty="0">
                <a:solidFill>
                  <a:schemeClr val="bg1"/>
                </a:solidFill>
                <a:latin typeface="Arial" charset="0"/>
              </a:rPr>
              <a:t>1</a:t>
            </a:r>
            <a:r>
              <a:rPr lang="fa-IR" b="1" baseline="40000" dirty="0">
                <a:solidFill>
                  <a:schemeClr val="bg1"/>
                </a:solidFill>
                <a:latin typeface="Arial" charset="0"/>
              </a:rPr>
              <a:t> </a:t>
            </a:r>
            <a:r>
              <a:rPr lang="en-US" b="1" baseline="40000" dirty="0">
                <a:solidFill>
                  <a:schemeClr val="bg1"/>
                </a:solidFill>
                <a:latin typeface="Arial" charset="0"/>
              </a:rPr>
              <a:t> </a:t>
            </a:r>
            <a:r>
              <a:rPr lang="en-US" b="1" dirty="0">
                <a:solidFill>
                  <a:schemeClr val="bg1"/>
                </a:solidFill>
                <a:latin typeface="Arial" charset="0"/>
              </a:rPr>
              <a:t>Mod 7 = 3</a:t>
            </a:r>
          </a:p>
          <a:p>
            <a:pPr marL="365125" indent="-255588"/>
            <a:r>
              <a:rPr lang="fa-IR" b="1" dirty="0">
                <a:solidFill>
                  <a:schemeClr val="bg1"/>
                </a:solidFill>
                <a:latin typeface="Arial" charset="0"/>
              </a:rPr>
              <a:t>3</a:t>
            </a:r>
            <a:r>
              <a:rPr lang="en-US" b="1" baseline="40000" dirty="0">
                <a:solidFill>
                  <a:schemeClr val="bg1"/>
                </a:solidFill>
                <a:latin typeface="Arial" charset="0"/>
              </a:rPr>
              <a:t>2</a:t>
            </a:r>
            <a:r>
              <a:rPr lang="fa-IR" b="1" baseline="40000" dirty="0">
                <a:solidFill>
                  <a:schemeClr val="bg1"/>
                </a:solidFill>
                <a:latin typeface="Arial" charset="0"/>
              </a:rPr>
              <a:t> </a:t>
            </a:r>
            <a:r>
              <a:rPr lang="en-US" b="1" baseline="40000" dirty="0">
                <a:solidFill>
                  <a:schemeClr val="bg1"/>
                </a:solidFill>
                <a:latin typeface="Arial" charset="0"/>
              </a:rPr>
              <a:t> </a:t>
            </a:r>
            <a:r>
              <a:rPr lang="en-US" b="1" dirty="0">
                <a:solidFill>
                  <a:schemeClr val="bg1"/>
                </a:solidFill>
                <a:latin typeface="Arial" charset="0"/>
              </a:rPr>
              <a:t>Mod 7 = 2</a:t>
            </a:r>
          </a:p>
          <a:p>
            <a:pPr marL="365125" indent="-255588"/>
            <a:r>
              <a:rPr lang="fa-IR" b="1" dirty="0">
                <a:solidFill>
                  <a:schemeClr val="bg1"/>
                </a:solidFill>
                <a:latin typeface="Arial" charset="0"/>
              </a:rPr>
              <a:t>3</a:t>
            </a:r>
            <a:r>
              <a:rPr lang="en-US" b="1" baseline="40000" dirty="0">
                <a:solidFill>
                  <a:schemeClr val="bg1"/>
                </a:solidFill>
                <a:latin typeface="Arial" charset="0"/>
              </a:rPr>
              <a:t>3 </a:t>
            </a:r>
            <a:r>
              <a:rPr lang="en-US" b="1" dirty="0">
                <a:solidFill>
                  <a:schemeClr val="bg1"/>
                </a:solidFill>
                <a:latin typeface="Arial" charset="0"/>
              </a:rPr>
              <a:t>Mod 7 = 6</a:t>
            </a:r>
          </a:p>
          <a:p>
            <a:pPr marL="365125" indent="-255588"/>
            <a:r>
              <a:rPr lang="fa-IR" b="1" dirty="0">
                <a:solidFill>
                  <a:schemeClr val="bg1"/>
                </a:solidFill>
                <a:latin typeface="Arial" charset="0"/>
              </a:rPr>
              <a:t>3</a:t>
            </a:r>
            <a:r>
              <a:rPr lang="en-US" b="1" baseline="40000" dirty="0">
                <a:solidFill>
                  <a:schemeClr val="bg1"/>
                </a:solidFill>
                <a:latin typeface="Arial" charset="0"/>
              </a:rPr>
              <a:t>4</a:t>
            </a:r>
            <a:r>
              <a:rPr lang="fa-IR" b="1" baseline="40000" dirty="0">
                <a:solidFill>
                  <a:schemeClr val="bg1"/>
                </a:solidFill>
                <a:latin typeface="Arial" charset="0"/>
              </a:rPr>
              <a:t> </a:t>
            </a:r>
            <a:r>
              <a:rPr lang="en-US" b="1" baseline="40000" dirty="0">
                <a:solidFill>
                  <a:schemeClr val="bg1"/>
                </a:solidFill>
                <a:latin typeface="Arial" charset="0"/>
              </a:rPr>
              <a:t> </a:t>
            </a:r>
            <a:r>
              <a:rPr lang="en-US" b="1" dirty="0">
                <a:solidFill>
                  <a:schemeClr val="bg1"/>
                </a:solidFill>
                <a:latin typeface="Arial" charset="0"/>
              </a:rPr>
              <a:t>Mod 7 = 4</a:t>
            </a:r>
          </a:p>
          <a:p>
            <a:pPr marL="365125" indent="-255588"/>
            <a:r>
              <a:rPr lang="fa-IR" b="1" dirty="0">
                <a:solidFill>
                  <a:schemeClr val="bg1"/>
                </a:solidFill>
                <a:latin typeface="Arial" charset="0"/>
              </a:rPr>
              <a:t>3</a:t>
            </a:r>
            <a:r>
              <a:rPr lang="en-US" b="1" baseline="40000" dirty="0">
                <a:solidFill>
                  <a:schemeClr val="bg1"/>
                </a:solidFill>
                <a:latin typeface="Arial" charset="0"/>
              </a:rPr>
              <a:t>5</a:t>
            </a:r>
            <a:r>
              <a:rPr lang="fa-IR" b="1" baseline="40000" dirty="0">
                <a:solidFill>
                  <a:schemeClr val="bg1"/>
                </a:solidFill>
                <a:latin typeface="Arial" charset="0"/>
              </a:rPr>
              <a:t> </a:t>
            </a:r>
            <a:r>
              <a:rPr lang="en-US" b="1" baseline="40000" dirty="0">
                <a:solidFill>
                  <a:schemeClr val="bg1"/>
                </a:solidFill>
                <a:latin typeface="Arial" charset="0"/>
              </a:rPr>
              <a:t> </a:t>
            </a:r>
            <a:r>
              <a:rPr lang="en-US" b="1" dirty="0">
                <a:solidFill>
                  <a:schemeClr val="bg1"/>
                </a:solidFill>
                <a:latin typeface="Arial" charset="0"/>
              </a:rPr>
              <a:t>Mod 7 = 5</a:t>
            </a:r>
          </a:p>
        </p:txBody>
      </p:sp>
      <p:pic>
        <p:nvPicPr>
          <p:cNvPr id="1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5680" y="3913590"/>
            <a:ext cx="2512607" cy="206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79512" y="3382834"/>
            <a:ext cx="2304256" cy="830997"/>
          </a:xfrm>
          <a:prstGeom prst="rect">
            <a:avLst/>
          </a:prstGeom>
        </p:spPr>
        <p:txBody>
          <a:bodyPr wrap="square">
            <a:spAutoFit/>
          </a:bodyPr>
          <a:lstStyle/>
          <a:p>
            <a:pPr marL="623887" indent="-514350">
              <a:defRPr/>
            </a:pPr>
            <a:r>
              <a:rPr lang="fa-IR" sz="2800" b="1" dirty="0">
                <a:solidFill>
                  <a:schemeClr val="bg1"/>
                </a:solidFill>
                <a:cs typeface="B Zar" pitchFamily="2" charset="-78"/>
              </a:rPr>
              <a:t> </a:t>
            </a:r>
            <a:r>
              <a:rPr lang="fa-IR" b="1" dirty="0">
                <a:solidFill>
                  <a:schemeClr val="bg1"/>
                </a:solidFill>
                <a:cs typeface="B Zar" pitchFamily="2" charset="-78"/>
              </a:rPr>
              <a:t>کلید عمومی </a:t>
            </a:r>
            <a:r>
              <a:rPr lang="en-US" b="1" dirty="0">
                <a:solidFill>
                  <a:schemeClr val="bg1"/>
                </a:solidFill>
                <a:cs typeface="B Zar" pitchFamily="2" charset="-78"/>
              </a:rPr>
              <a:t>(</a:t>
            </a:r>
            <a:r>
              <a:rPr lang="en-US" b="1" dirty="0" err="1">
                <a:solidFill>
                  <a:schemeClr val="bg1"/>
                </a:solidFill>
                <a:cs typeface="B Zar" pitchFamily="2" charset="-78"/>
              </a:rPr>
              <a:t>P,g,B</a:t>
            </a:r>
            <a:r>
              <a:rPr lang="en-US" b="1" dirty="0">
                <a:solidFill>
                  <a:schemeClr val="bg1"/>
                </a:solidFill>
                <a:cs typeface="B Zar" pitchFamily="2" charset="-78"/>
              </a:rPr>
              <a:t>)</a:t>
            </a:r>
            <a:endParaRPr lang="fa-IR" b="1" dirty="0">
              <a:solidFill>
                <a:schemeClr val="bg1"/>
              </a:solidFill>
              <a:cs typeface="B Zar" pitchFamily="2" charset="-78"/>
            </a:endParaRPr>
          </a:p>
          <a:p>
            <a:pPr marL="623887" indent="-514350">
              <a:defRPr/>
            </a:pPr>
            <a:r>
              <a:rPr lang="fa-IR" b="1" dirty="0">
                <a:solidFill>
                  <a:schemeClr val="bg1"/>
                </a:solidFill>
                <a:cs typeface="B Zar" pitchFamily="2" charset="-78"/>
              </a:rPr>
              <a:t> کلید خصوصی </a:t>
            </a:r>
            <a:r>
              <a:rPr lang="en-US" sz="2000" b="1" dirty="0">
                <a:solidFill>
                  <a:schemeClr val="bg1"/>
                </a:solidFill>
                <a:cs typeface="B Zar" pitchFamily="2" charset="-78"/>
              </a:rPr>
              <a:t>(</a:t>
            </a:r>
            <a:r>
              <a:rPr lang="en-US" sz="2000" b="1" dirty="0" err="1">
                <a:solidFill>
                  <a:schemeClr val="bg1"/>
                </a:solidFill>
                <a:cs typeface="B Zar" pitchFamily="2" charset="-78"/>
              </a:rPr>
              <a:t>P,g,a</a:t>
            </a:r>
            <a:r>
              <a:rPr lang="en-US" sz="2000" b="1" dirty="0">
                <a:solidFill>
                  <a:schemeClr val="bg1"/>
                </a:solidFill>
                <a:cs typeface="B Zar" pitchFamily="2" charset="-78"/>
              </a:rPr>
              <a:t>)</a:t>
            </a:r>
            <a:endParaRPr lang="en-US" sz="2800" b="1" dirty="0">
              <a:solidFill>
                <a:schemeClr val="bg1"/>
              </a:solidFill>
              <a:cs typeface="B Zar" pitchFamily="2" charset="-78"/>
            </a:endParaRPr>
          </a:p>
        </p:txBody>
      </p:sp>
      <p:sp>
        <p:nvSpPr>
          <p:cNvPr id="12" name="Rectangle 11"/>
          <p:cNvSpPr/>
          <p:nvPr/>
        </p:nvSpPr>
        <p:spPr>
          <a:xfrm>
            <a:off x="505524" y="4473752"/>
            <a:ext cx="540533" cy="369332"/>
          </a:xfrm>
          <a:prstGeom prst="rect">
            <a:avLst/>
          </a:prstGeom>
        </p:spPr>
        <p:txBody>
          <a:bodyPr wrap="none">
            <a:spAutoFit/>
          </a:bodyPr>
          <a:lstStyle/>
          <a:p>
            <a:r>
              <a:rPr lang="en-US" b="1" dirty="0">
                <a:solidFill>
                  <a:srgbClr val="7030A0"/>
                </a:solidFill>
                <a:cs typeface="B Zar" pitchFamily="2" charset="-78"/>
              </a:rPr>
              <a:t>P=7</a:t>
            </a:r>
            <a:endParaRPr lang="en-US" dirty="0"/>
          </a:p>
        </p:txBody>
      </p:sp>
      <p:sp>
        <p:nvSpPr>
          <p:cNvPr id="13" name="Rectangle 12"/>
          <p:cNvSpPr/>
          <p:nvPr/>
        </p:nvSpPr>
        <p:spPr>
          <a:xfrm>
            <a:off x="415070" y="4994762"/>
            <a:ext cx="1257075" cy="369332"/>
          </a:xfrm>
          <a:prstGeom prst="rect">
            <a:avLst/>
          </a:prstGeom>
        </p:spPr>
        <p:txBody>
          <a:bodyPr wrap="none">
            <a:spAutoFit/>
          </a:bodyPr>
          <a:lstStyle/>
          <a:p>
            <a:r>
              <a:rPr lang="en-US" b="1" baseline="-4000" dirty="0">
                <a:solidFill>
                  <a:srgbClr val="7030A0"/>
                </a:solidFill>
                <a:cs typeface="B Zar" pitchFamily="2" charset="-78"/>
              </a:rPr>
              <a:t>1,2,…, 6</a:t>
            </a:r>
            <a:r>
              <a:rPr lang="fa-IR" b="1" baseline="-4000" dirty="0">
                <a:solidFill>
                  <a:srgbClr val="7030A0"/>
                </a:solidFill>
                <a:cs typeface="B Zar" pitchFamily="2" charset="-78"/>
              </a:rPr>
              <a:t> </a:t>
            </a:r>
            <a:r>
              <a:rPr lang="en-US" b="1" dirty="0">
                <a:solidFill>
                  <a:srgbClr val="7030A0"/>
                </a:solidFill>
                <a:cs typeface="B Zar" pitchFamily="2" charset="-78"/>
              </a:rPr>
              <a:t>Z</a:t>
            </a:r>
            <a:r>
              <a:rPr lang="en-US" b="1" baseline="40000" dirty="0">
                <a:solidFill>
                  <a:srgbClr val="7030A0"/>
                </a:solidFill>
                <a:cs typeface="B Zar" pitchFamily="2" charset="-78"/>
              </a:rPr>
              <a:t>*</a:t>
            </a:r>
            <a:r>
              <a:rPr lang="en-US" b="1" baseline="-4000" dirty="0">
                <a:solidFill>
                  <a:srgbClr val="7030A0"/>
                </a:solidFill>
                <a:cs typeface="B Zar" pitchFamily="2" charset="-78"/>
              </a:rPr>
              <a:t>7  = { </a:t>
            </a:r>
            <a:endParaRPr lang="en-US" dirty="0"/>
          </a:p>
        </p:txBody>
      </p:sp>
      <p:sp>
        <p:nvSpPr>
          <p:cNvPr id="14" name="Rectangle 13"/>
          <p:cNvSpPr/>
          <p:nvPr/>
        </p:nvSpPr>
        <p:spPr>
          <a:xfrm>
            <a:off x="748340" y="6012173"/>
            <a:ext cx="7706772" cy="707886"/>
          </a:xfrm>
          <a:prstGeom prst="rect">
            <a:avLst/>
          </a:prstGeom>
        </p:spPr>
        <p:txBody>
          <a:bodyPr wrap="square">
            <a:spAutoFit/>
          </a:bodyPr>
          <a:lstStyle/>
          <a:p>
            <a:pPr marL="365125" indent="-255588" algn="justLow" rtl="1"/>
            <a:r>
              <a:rPr lang="fa-IR" sz="2000" dirty="0">
                <a:solidFill>
                  <a:srgbClr val="92D050"/>
                </a:solidFill>
                <a:latin typeface="Arial" charset="0"/>
                <a:cs typeface="B Zar" pitchFamily="2" charset="-78"/>
              </a:rPr>
              <a:t>در این جدول فقط </a:t>
            </a:r>
            <a:r>
              <a:rPr lang="en-US" sz="2000" dirty="0">
                <a:solidFill>
                  <a:srgbClr val="92D050"/>
                </a:solidFill>
                <a:latin typeface="Arial" charset="0"/>
                <a:cs typeface="B Zar" pitchFamily="2" charset="-78"/>
              </a:rPr>
              <a:t>g=3</a:t>
            </a:r>
            <a:r>
              <a:rPr lang="fa-IR" sz="2000" dirty="0">
                <a:solidFill>
                  <a:srgbClr val="92D050"/>
                </a:solidFill>
                <a:latin typeface="Arial" charset="0"/>
                <a:cs typeface="B Zar" pitchFamily="2" charset="-78"/>
              </a:rPr>
              <a:t> و </a:t>
            </a:r>
            <a:r>
              <a:rPr lang="en-US" sz="2000" dirty="0">
                <a:solidFill>
                  <a:srgbClr val="92D050"/>
                </a:solidFill>
                <a:latin typeface="Arial" charset="0"/>
                <a:cs typeface="B Zar" pitchFamily="2" charset="-78"/>
              </a:rPr>
              <a:t>g</a:t>
            </a:r>
            <a:r>
              <a:rPr lang="fa-IR" sz="2000" dirty="0">
                <a:solidFill>
                  <a:srgbClr val="92D050"/>
                </a:solidFill>
                <a:latin typeface="Arial" charset="0"/>
                <a:cs typeface="B Zar" pitchFamily="2" charset="-78"/>
              </a:rPr>
              <a:t>=5  است که </a:t>
            </a:r>
            <a:r>
              <a:rPr lang="en-US" sz="2000" dirty="0">
                <a:solidFill>
                  <a:srgbClr val="92D050"/>
                </a:solidFill>
                <a:latin typeface="Arial" charset="0"/>
                <a:cs typeface="B Zar" pitchFamily="2" charset="-78"/>
              </a:rPr>
              <a:t>  </a:t>
            </a:r>
            <a:r>
              <a:rPr lang="fa-IR" sz="2000" dirty="0">
                <a:solidFill>
                  <a:srgbClr val="92D050"/>
                </a:solidFill>
                <a:latin typeface="Arial" charset="0"/>
                <a:cs typeface="B Zar" pitchFamily="2" charset="-78"/>
              </a:rPr>
              <a:t>{</a:t>
            </a:r>
            <a:r>
              <a:rPr lang="en-US" sz="2000" dirty="0">
                <a:solidFill>
                  <a:srgbClr val="92D050"/>
                </a:solidFill>
                <a:latin typeface="Arial" charset="0"/>
                <a:cs typeface="B Zar" pitchFamily="2" charset="-78"/>
              </a:rPr>
              <a:t>Z*7  = { 1,2,…, 6 </a:t>
            </a:r>
            <a:r>
              <a:rPr lang="fa-IR" sz="2000" dirty="0">
                <a:solidFill>
                  <a:srgbClr val="92D050"/>
                </a:solidFill>
                <a:latin typeface="Arial" charset="0"/>
                <a:cs typeface="B Zar" pitchFamily="2" charset="-78"/>
              </a:rPr>
              <a:t>  را تولید می کند پس{3و5} ریشه های اولیه هستند.</a:t>
            </a:r>
            <a:endParaRPr lang="en-US" sz="2000" dirty="0">
              <a:solidFill>
                <a:srgbClr val="92D050"/>
              </a:solidFill>
              <a:latin typeface="Arial" charset="0"/>
              <a:cs typeface="B Zar" pitchFamily="2" charset="-78"/>
            </a:endParaRPr>
          </a:p>
        </p:txBody>
      </p:sp>
    </p:spTree>
    <p:extLst>
      <p:ext uri="{BB962C8B-B14F-4D97-AF65-F5344CB8AC3E}">
        <p14:creationId xmlns:p14="http://schemas.microsoft.com/office/powerpoint/2010/main" val="2720392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052133"/>
            <a:ext cx="8640960" cy="4708981"/>
          </a:xfrm>
          <a:prstGeom prst="rect">
            <a:avLst/>
          </a:prstGeom>
        </p:spPr>
        <p:txBody>
          <a:bodyPr wrap="square">
            <a:spAutoFit/>
          </a:bodyPr>
          <a:lstStyle/>
          <a:p>
            <a:pPr marL="365125" indent="-255588" algn="r" rtl="1"/>
            <a:r>
              <a:rPr lang="fa-IR" sz="2000" dirty="0">
                <a:solidFill>
                  <a:schemeClr val="bg1"/>
                </a:solidFill>
                <a:latin typeface="Arial" charset="0"/>
                <a:cs typeface="B Yekan" pitchFamily="2" charset="-78"/>
              </a:rPr>
              <a:t>چرا                       است و جلوتر نرفته ایم ؟ </a:t>
            </a:r>
          </a:p>
          <a:p>
            <a:pPr marL="365125" indent="-255588" algn="r" rtl="1"/>
            <a:endParaRPr lang="fa-IR" sz="2000" dirty="0">
              <a:solidFill>
                <a:schemeClr val="bg1"/>
              </a:solidFill>
              <a:latin typeface="Arial" charset="0"/>
              <a:cs typeface="B Yekan" pitchFamily="2" charset="-78"/>
            </a:endParaRPr>
          </a:p>
          <a:p>
            <a:pPr marL="365125" indent="-255588" algn="r" rtl="1"/>
            <a:r>
              <a:rPr lang="fa-IR" sz="2000" dirty="0">
                <a:solidFill>
                  <a:schemeClr val="bg1"/>
                </a:solidFill>
                <a:latin typeface="Arial" charset="0"/>
                <a:cs typeface="B Yekan" pitchFamily="2" charset="-78"/>
              </a:rPr>
              <a:t>قضیه فرما : هرگاه </a:t>
            </a:r>
            <a:r>
              <a:rPr lang="en-US" sz="2000" dirty="0">
                <a:solidFill>
                  <a:schemeClr val="bg1"/>
                </a:solidFill>
                <a:latin typeface="Arial" charset="0"/>
                <a:cs typeface="B Yekan" pitchFamily="2" charset="-78"/>
              </a:rPr>
              <a:t>p </a:t>
            </a:r>
            <a:r>
              <a:rPr lang="fa-IR" sz="2000" dirty="0">
                <a:solidFill>
                  <a:schemeClr val="bg1"/>
                </a:solidFill>
                <a:latin typeface="Arial" charset="0"/>
                <a:cs typeface="B Yekan" pitchFamily="2" charset="-78"/>
              </a:rPr>
              <a:t> عددی اول و </a:t>
            </a:r>
            <a:r>
              <a:rPr lang="en-US" sz="2000" dirty="0">
                <a:solidFill>
                  <a:schemeClr val="bg1"/>
                </a:solidFill>
                <a:latin typeface="Arial" charset="0"/>
                <a:cs typeface="B Yekan" pitchFamily="2" charset="-78"/>
              </a:rPr>
              <a:t>g</a:t>
            </a:r>
            <a:r>
              <a:rPr lang="fa-IR" sz="2000" dirty="0">
                <a:solidFill>
                  <a:schemeClr val="bg1"/>
                </a:solidFill>
                <a:latin typeface="Arial" charset="0"/>
                <a:cs typeface="B Yekan" pitchFamily="2" charset="-78"/>
              </a:rPr>
              <a:t> یک عدد مثبت غیر قابل تقسیم بر </a:t>
            </a:r>
            <a:r>
              <a:rPr lang="en-US" sz="2000" dirty="0">
                <a:solidFill>
                  <a:schemeClr val="bg1"/>
                </a:solidFill>
                <a:latin typeface="Arial" charset="0"/>
                <a:cs typeface="B Yekan" pitchFamily="2" charset="-78"/>
              </a:rPr>
              <a:t>p</a:t>
            </a:r>
            <a:r>
              <a:rPr lang="fa-IR" sz="2000" dirty="0">
                <a:solidFill>
                  <a:schemeClr val="bg1"/>
                </a:solidFill>
                <a:latin typeface="Arial" charset="0"/>
                <a:cs typeface="B Yekan" pitchFamily="2" charset="-78"/>
              </a:rPr>
              <a:t> باشد :</a:t>
            </a:r>
          </a:p>
          <a:p>
            <a:pPr marL="365125" indent="-255588" algn="r" rtl="1"/>
            <a:r>
              <a:rPr lang="fa-IR" sz="2000" dirty="0">
                <a:solidFill>
                  <a:schemeClr val="bg1"/>
                </a:solidFill>
                <a:latin typeface="Arial" charset="0"/>
                <a:cs typeface="B Yekan" pitchFamily="2" charset="-78"/>
              </a:rPr>
              <a:t> </a:t>
            </a:r>
          </a:p>
          <a:p>
            <a:pPr marL="365125" indent="-255588" algn="r" rtl="1"/>
            <a:r>
              <a:rPr lang="fa-IR" sz="2000" dirty="0">
                <a:solidFill>
                  <a:schemeClr val="bg1"/>
                </a:solidFill>
                <a:latin typeface="Arial" charset="0"/>
                <a:cs typeface="B Yekan" pitchFamily="2" charset="-78"/>
              </a:rPr>
              <a:t>پس داریم :</a:t>
            </a:r>
          </a:p>
          <a:p>
            <a:pPr marL="365125" indent="-255588" algn="r" rtl="1"/>
            <a:endParaRPr lang="fa-IR" sz="2000" dirty="0">
              <a:solidFill>
                <a:schemeClr val="bg1"/>
              </a:solidFill>
              <a:latin typeface="Arial" charset="0"/>
              <a:cs typeface="B Yekan" pitchFamily="2" charset="-78"/>
            </a:endParaRPr>
          </a:p>
          <a:p>
            <a:pPr marL="365125" indent="-255588" algn="r" rtl="1"/>
            <a:endParaRPr lang="fa-IR" sz="2000" dirty="0">
              <a:solidFill>
                <a:schemeClr val="bg1"/>
              </a:solidFill>
              <a:latin typeface="Arial" charset="0"/>
              <a:cs typeface="B Yekan" pitchFamily="2" charset="-78"/>
            </a:endParaRPr>
          </a:p>
          <a:p>
            <a:pPr marL="365125" indent="-255588" algn="r" rtl="1"/>
            <a:r>
              <a:rPr lang="fa-IR" sz="2000" dirty="0">
                <a:solidFill>
                  <a:schemeClr val="bg1"/>
                </a:solidFill>
                <a:latin typeface="Arial" charset="0"/>
                <a:cs typeface="B Yekan" pitchFamily="2" charset="-78"/>
              </a:rPr>
              <a:t>پس توان ها به پیمانه 6 تغییر می کنند و نتایج به صورت منظم تکرار خواهد شد :</a:t>
            </a:r>
          </a:p>
          <a:p>
            <a:pPr marL="365125" indent="-255588" algn="r" rtl="1"/>
            <a:endParaRPr lang="fa-IR" sz="2000" dirty="0">
              <a:solidFill>
                <a:schemeClr val="bg1"/>
              </a:solidFill>
              <a:latin typeface="Arial" charset="0"/>
              <a:cs typeface="B Yekan" pitchFamily="2" charset="-78"/>
            </a:endParaRPr>
          </a:p>
          <a:p>
            <a:pPr marL="365125" indent="-255588" algn="r" rtl="1"/>
            <a:endParaRPr lang="fa-IR" sz="2000" dirty="0">
              <a:solidFill>
                <a:schemeClr val="bg1"/>
              </a:solidFill>
              <a:latin typeface="Arial" charset="0"/>
              <a:cs typeface="B Yekan" pitchFamily="2" charset="-78"/>
            </a:endParaRPr>
          </a:p>
          <a:p>
            <a:pPr marL="365125" indent="-255588" algn="r" rtl="1"/>
            <a:endParaRPr lang="fa-IR" sz="2000" dirty="0">
              <a:solidFill>
                <a:schemeClr val="bg1"/>
              </a:solidFill>
              <a:latin typeface="Arial" charset="0"/>
              <a:cs typeface="B Yekan" pitchFamily="2" charset="-78"/>
            </a:endParaRPr>
          </a:p>
          <a:p>
            <a:pPr marL="365125" indent="-255588" algn="r" rtl="1"/>
            <a:endParaRPr lang="fa-IR" sz="2000" dirty="0">
              <a:solidFill>
                <a:schemeClr val="bg1"/>
              </a:solidFill>
              <a:latin typeface="Arial" charset="0"/>
              <a:cs typeface="B Yekan" pitchFamily="2" charset="-78"/>
            </a:endParaRPr>
          </a:p>
          <a:p>
            <a:pPr marL="365125" indent="-255588" algn="r" rtl="1"/>
            <a:endParaRPr lang="fa-IR" sz="2000" dirty="0">
              <a:solidFill>
                <a:schemeClr val="bg1"/>
              </a:solidFill>
              <a:latin typeface="Arial" charset="0"/>
              <a:cs typeface="B Yekan" pitchFamily="2" charset="-78"/>
            </a:endParaRPr>
          </a:p>
          <a:p>
            <a:pPr marL="365125" indent="-255588" algn="r" rtl="1"/>
            <a:endParaRPr lang="fa-IR" sz="2000" dirty="0">
              <a:solidFill>
                <a:schemeClr val="bg1"/>
              </a:solidFill>
              <a:latin typeface="Arial" charset="0"/>
              <a:cs typeface="B Yekan" pitchFamily="2" charset="-78"/>
            </a:endParaRPr>
          </a:p>
          <a:p>
            <a:pPr marL="365125" indent="-255588" algn="r" rtl="1"/>
            <a:r>
              <a:rPr lang="fa-IR" sz="2000" dirty="0">
                <a:solidFill>
                  <a:schemeClr val="bg1"/>
                </a:solidFill>
                <a:latin typeface="Arial" charset="0"/>
                <a:cs typeface="B Yekan" pitchFamily="2" charset="-78"/>
              </a:rPr>
              <a:t>به همین خاطر </a:t>
            </a:r>
            <a:r>
              <a:rPr lang="fa-IR" sz="2000" dirty="0">
                <a:solidFill>
                  <a:srgbClr val="FF0000"/>
                </a:solidFill>
                <a:latin typeface="Arial" charset="0"/>
                <a:cs typeface="B Yekan" pitchFamily="2" charset="-78"/>
              </a:rPr>
              <a:t> </a:t>
            </a:r>
            <a:r>
              <a:rPr lang="en-US" sz="2000" b="1" dirty="0">
                <a:solidFill>
                  <a:srgbClr val="FF0000"/>
                </a:solidFill>
                <a:latin typeface="Arial" charset="0"/>
                <a:cs typeface="B Yekan" pitchFamily="2" charset="-78"/>
              </a:rPr>
              <a:t>g</a:t>
            </a:r>
            <a:r>
              <a:rPr lang="en-US" sz="2000" b="1" baseline="40000" dirty="0">
                <a:solidFill>
                  <a:srgbClr val="FF0000"/>
                </a:solidFill>
                <a:latin typeface="Arial" charset="0"/>
                <a:cs typeface="B Yekan" pitchFamily="2" charset="-78"/>
              </a:rPr>
              <a:t>0</a:t>
            </a:r>
            <a:r>
              <a:rPr lang="fa-IR" sz="2000" dirty="0">
                <a:solidFill>
                  <a:srgbClr val="FF0000"/>
                </a:solidFill>
                <a:latin typeface="Arial" charset="0"/>
                <a:cs typeface="B Yekan" pitchFamily="2" charset="-78"/>
              </a:rPr>
              <a:t> تا </a:t>
            </a:r>
            <a:r>
              <a:rPr lang="en-US" sz="2000" b="1" dirty="0">
                <a:solidFill>
                  <a:srgbClr val="FF0000"/>
                </a:solidFill>
                <a:latin typeface="Arial" charset="0"/>
                <a:cs typeface="B Yekan" pitchFamily="2" charset="-78"/>
              </a:rPr>
              <a:t>g</a:t>
            </a:r>
            <a:r>
              <a:rPr lang="en-US" sz="2000" b="1" baseline="40000" dirty="0">
                <a:solidFill>
                  <a:srgbClr val="FF0000"/>
                </a:solidFill>
                <a:latin typeface="Arial" charset="0"/>
                <a:cs typeface="B Yekan" pitchFamily="2" charset="-78"/>
              </a:rPr>
              <a:t>p-2</a:t>
            </a:r>
            <a:r>
              <a:rPr lang="fa-IR" sz="2000" dirty="0">
                <a:solidFill>
                  <a:schemeClr val="bg1"/>
                </a:solidFill>
                <a:latin typeface="Arial" charset="0"/>
                <a:cs typeface="B Yekan" pitchFamily="2" charset="-78"/>
              </a:rPr>
              <a:t>   است .</a:t>
            </a:r>
            <a:endParaRPr lang="en-US" sz="2000" dirty="0">
              <a:solidFill>
                <a:schemeClr val="bg1"/>
              </a:solidFill>
              <a:latin typeface="Arial" charset="0"/>
              <a:cs typeface="B Yekan" pitchFamily="2" charset="-78"/>
            </a:endParaRPr>
          </a:p>
        </p:txBody>
      </p:sp>
      <p:pic>
        <p:nvPicPr>
          <p:cNvPr id="3" name="Picture 10"/>
          <p:cNvPicPr>
            <a:picLocks noChangeAspect="1" noChangeArrowheads="1"/>
          </p:cNvPicPr>
          <p:nvPr/>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107504" y="1524000"/>
            <a:ext cx="1295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2420888"/>
            <a:ext cx="2162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204" y="3641725"/>
            <a:ext cx="80295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947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907</Words>
  <Application>Microsoft Office PowerPoint</Application>
  <PresentationFormat>On-screen Show (4:3)</PresentationFormat>
  <Paragraphs>109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تاريخچه</vt:lpstr>
      <vt:lpstr>PowerPoint Presentation</vt:lpstr>
      <vt:lpstr>الگوریتم الجمال : محاسبه کلید عمومی و خصوصی </vt:lpstr>
      <vt:lpstr>الگوریتم الجمال :رمزنگاری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sepanta_server</dc:creator>
  <cp:lastModifiedBy>fahimeh</cp:lastModifiedBy>
  <cp:revision>25</cp:revision>
  <dcterms:created xsi:type="dcterms:W3CDTF">2014-11-25T07:27:22Z</dcterms:created>
  <dcterms:modified xsi:type="dcterms:W3CDTF">2015-10-25T10:49:10Z</dcterms:modified>
</cp:coreProperties>
</file>