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7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DB09A70-D167-4F63-A7F7-06ED566BBAA5}" type="datetimeFigureOut">
              <a:rPr lang="en-US" smtClean="0"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0C0275-E9C3-4B5D-9978-8C93E448E2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8.xml"/><Relationship Id="rId7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590800"/>
            <a:ext cx="7772400" cy="1066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a-IR" sz="6000" dirty="0" smtClean="0"/>
              <a:t>بسم الله الرحمان رحیم 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9" y="6248400"/>
            <a:ext cx="2209800" cy="533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Erfan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haj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zadh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812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024744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Idioms from Recreation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767182"/>
              </p:ext>
            </p:extLst>
          </p:nvPr>
        </p:nvGraphicFramePr>
        <p:xfrm>
          <a:off x="76200" y="533399"/>
          <a:ext cx="8915400" cy="63924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38200"/>
                <a:gridCol w="1905000"/>
                <a:gridCol w="4114800"/>
                <a:gridCol w="2057400"/>
              </a:tblGrid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get a kick out of something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enjoy something a lot</a:t>
                      </a:r>
                      <a:endParaRPr lang="fa-I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dirty="0" smtClean="0"/>
                        <a:t>چیزی را خیلی خوش[دوست] داشتن</a:t>
                      </a:r>
                      <a:endParaRPr lang="en-US" sz="1400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fly a kite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 go away or stop annoying someone, </a:t>
                      </a:r>
                    </a:p>
                    <a:p>
                      <a:r>
                        <a:rPr lang="en-US" sz="1600" dirty="0" smtClean="0"/>
                        <a:t>usually said in anger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دور شدن و اتمام اذیت کردن کسی</a:t>
                      </a:r>
                      <a:endParaRPr lang="en-US" sz="1600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good sport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someone who does not complain if he or </a:t>
                      </a:r>
                    </a:p>
                    <a:p>
                      <a:r>
                        <a:rPr lang="en-US" sz="1400" dirty="0" smtClean="0"/>
                        <a:t>she loses or who does not boast if he or </a:t>
                      </a:r>
                    </a:p>
                    <a:p>
                      <a:r>
                        <a:rPr lang="en-US" sz="1400" dirty="0" smtClean="0"/>
                        <a:t>she wins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200" dirty="0" smtClean="0"/>
                        <a:t>کسی که از باخت ترس و شکایتی ندارد و همچنین اگر برنده شود مغرور نمیشود</a:t>
                      </a:r>
                      <a:endParaRPr lang="en-US" sz="1200" dirty="0"/>
                    </a:p>
                  </a:txBody>
                  <a:tcPr/>
                </a:tc>
              </a:tr>
              <a:tr h="48075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the same boat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in the same situation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در شرایط یکسان</a:t>
                      </a:r>
                      <a:endParaRPr lang="en-US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keep the ball rolling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to make something continue to happen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کاری کردن برای ادامه دادن کار یا اتفاقی</a:t>
                      </a:r>
                      <a:endParaRPr lang="en-US" sz="1600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negative answer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جواب منفی</a:t>
                      </a:r>
                      <a:endParaRPr lang="en-US" dirty="0"/>
                    </a:p>
                  </a:txBody>
                  <a:tcPr/>
                </a:tc>
              </a:tr>
              <a:tr h="43780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inappropriate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 </a:t>
                      </a:r>
                      <a:r>
                        <a:rPr lang="fa-IR" dirty="0" smtClean="0"/>
                        <a:t>غلط</a:t>
                      </a:r>
                      <a:endParaRPr lang="en-US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ball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very good at doing things, effective and efficient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خوب بودن در انجام کارها</a:t>
                      </a:r>
                      <a:endParaRPr lang="en-US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put one's cards on the table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not to hide anything, to explain </a:t>
                      </a:r>
                    </a:p>
                    <a:p>
                      <a:r>
                        <a:rPr lang="en-US" dirty="0" smtClean="0"/>
                        <a:t>the situation fully and honestly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پنهان کاری نکردن</a:t>
                      </a:r>
                      <a:endParaRPr lang="en-US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Right off the bat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immediately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بدون تاخیر</a:t>
                      </a:r>
                      <a:endParaRPr lang="en-US" dirty="0"/>
                    </a:p>
                  </a:txBody>
                  <a:tcPr/>
                </a:tc>
              </a:tr>
              <a:tr h="574964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Sink or swim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 or succeed, no matter 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برنده یا بازنده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228600" y="0"/>
            <a:ext cx="685800" cy="4572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024744" cy="6096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b="1" dirty="0">
                <a:ln/>
                <a:solidFill>
                  <a:schemeClr val="accent3"/>
                </a:solidFill>
              </a:rPr>
              <a:t>Idioms with the Word And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563094"/>
              </p:ext>
            </p:extLst>
          </p:nvPr>
        </p:nvGraphicFramePr>
        <p:xfrm>
          <a:off x="76201" y="609600"/>
          <a:ext cx="906780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025"/>
                <a:gridCol w="1782559"/>
                <a:gridCol w="4107635"/>
                <a:gridCol w="2402581"/>
              </a:tblGrid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Back and forth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 from one place to another and back to the first 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رفت و برگشت از یک مکان به مکان دیگر</a:t>
                      </a:r>
                      <a:endParaRPr lang="en-US" sz="1600" dirty="0"/>
                    </a:p>
                  </a:txBody>
                  <a:tcPr/>
                </a:tc>
              </a:tr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and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800" dirty="0" smtClean="0"/>
                        <a:t>در اکثر مواقع</a:t>
                      </a:r>
                      <a:endParaRPr lang="en-US" sz="1800" dirty="0"/>
                    </a:p>
                  </a:txBody>
                  <a:tcPr/>
                </a:tc>
              </a:tr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cock and bull story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long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عذر طولانی که در اکثر مواقع اشتباه است</a:t>
                      </a:r>
                      <a:endParaRPr lang="en-US" sz="1600" dirty="0"/>
                    </a:p>
                  </a:txBody>
                  <a:tcPr/>
                </a:tc>
              </a:tr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Fair and square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cheating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صادقانه</a:t>
                      </a:r>
                      <a:endParaRPr lang="en-US" dirty="0"/>
                    </a:p>
                  </a:txBody>
                  <a:tcPr/>
                </a:tc>
              </a:tr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 and outs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the details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با جزئیات کامل</a:t>
                      </a:r>
                      <a:endParaRPr lang="en-US" dirty="0"/>
                    </a:p>
                  </a:txBody>
                  <a:tcPr/>
                </a:tc>
              </a:tr>
              <a:tr h="554181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Odds and ends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 variety of small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جنس بنجل</a:t>
                      </a:r>
                      <a:endParaRPr lang="en-US" dirty="0"/>
                    </a:p>
                  </a:txBody>
                  <a:tcPr/>
                </a:tc>
              </a:tr>
              <a:tr h="358836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Right and left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large 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تعداد زیاد</a:t>
                      </a:r>
                      <a:endParaRPr lang="en-US" dirty="0"/>
                    </a:p>
                  </a:txBody>
                  <a:tcPr/>
                </a:tc>
              </a:tr>
              <a:tr h="566655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Safe and 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no damage or injury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سالم و سلامت</a:t>
                      </a:r>
                      <a:endParaRPr lang="en-US" dirty="0" smtClean="0"/>
                    </a:p>
                  </a:txBody>
                  <a:tcPr/>
                </a:tc>
              </a:tr>
              <a:tr h="383775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Song and dance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untrue story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داستان غلط</a:t>
                      </a:r>
                      <a:endParaRPr lang="en-US" dirty="0"/>
                    </a:p>
                  </a:txBody>
                  <a:tcPr/>
                </a:tc>
              </a:tr>
              <a:tr h="4627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Spick and span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خیلی تمیز</a:t>
                      </a:r>
                      <a:endParaRPr lang="en-US" dirty="0"/>
                    </a:p>
                  </a:txBody>
                  <a:tcPr/>
                </a:tc>
              </a:tr>
              <a:tr h="944881">
                <a:tc>
                  <a:txBody>
                    <a:bodyPr/>
                    <a:lstStyle/>
                    <a:p>
                      <a:r>
                        <a:rPr lang="en-US" smtClean="0"/>
                        <a:t>11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Wear and tear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damage that happens as something gets old and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آسیب هایی که بر اثر قدیمی شدن و یا استفاده زیاد به وجود می آید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228600" y="0"/>
            <a:ext cx="685800" cy="609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4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hlinkClick r:id="rId2" action="ppaction://hlinksldjump"/>
          </p:cNvPr>
          <p:cNvSpPr/>
          <p:nvPr/>
        </p:nvSpPr>
        <p:spPr>
          <a:xfrm>
            <a:off x="3463636" y="2556164"/>
            <a:ext cx="16002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Oval 7">
            <a:hlinkClick r:id="rId3" action="ppaction://hlinksldjump"/>
          </p:cNvPr>
          <p:cNvSpPr/>
          <p:nvPr/>
        </p:nvSpPr>
        <p:spPr>
          <a:xfrm>
            <a:off x="3463636" y="4648200"/>
            <a:ext cx="16002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Oval 8">
            <a:hlinkClick r:id="rId4" action="ppaction://hlinksldjump"/>
          </p:cNvPr>
          <p:cNvSpPr/>
          <p:nvPr/>
        </p:nvSpPr>
        <p:spPr>
          <a:xfrm>
            <a:off x="838200" y="4648200"/>
            <a:ext cx="1600200" cy="1447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Oval 10">
            <a:hlinkClick r:id="rId5" action="ppaction://hlinksldjump"/>
          </p:cNvPr>
          <p:cNvSpPr/>
          <p:nvPr/>
        </p:nvSpPr>
        <p:spPr>
          <a:xfrm>
            <a:off x="838200" y="2576946"/>
            <a:ext cx="1600200" cy="1447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Oval 11">
            <a:hlinkClick r:id="rId6" action="ppaction://hlinksldjump"/>
          </p:cNvPr>
          <p:cNvSpPr/>
          <p:nvPr/>
        </p:nvSpPr>
        <p:spPr>
          <a:xfrm>
            <a:off x="6096000" y="762000"/>
            <a:ext cx="16002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" name="Oval 12">
            <a:hlinkClick r:id="rId7" action="ppaction://hlinksldjump"/>
          </p:cNvPr>
          <p:cNvSpPr/>
          <p:nvPr/>
        </p:nvSpPr>
        <p:spPr>
          <a:xfrm>
            <a:off x="3453245" y="685800"/>
            <a:ext cx="1600200" cy="1447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Oval 13">
            <a:hlinkClick r:id="rId8" action="ppaction://hlinksldjump"/>
          </p:cNvPr>
          <p:cNvSpPr/>
          <p:nvPr/>
        </p:nvSpPr>
        <p:spPr>
          <a:xfrm>
            <a:off x="838200" y="762000"/>
            <a:ext cx="1600200" cy="14478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2" name="Oval 1">
            <a:hlinkClick r:id="rId9" action="ppaction://hlinksldjump"/>
          </p:cNvPr>
          <p:cNvSpPr/>
          <p:nvPr/>
        </p:nvSpPr>
        <p:spPr>
          <a:xfrm>
            <a:off x="6096000" y="2556164"/>
            <a:ext cx="1600200" cy="144087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8</a:t>
            </a:r>
            <a:endParaRPr lang="en-US" dirty="0"/>
          </a:p>
        </p:txBody>
      </p:sp>
      <p:sp>
        <p:nvSpPr>
          <p:cNvPr id="15" name="Oval 14">
            <a:hlinkClick r:id="rId10" action="ppaction://hlinksldjump"/>
          </p:cNvPr>
          <p:cNvSpPr/>
          <p:nvPr/>
        </p:nvSpPr>
        <p:spPr>
          <a:xfrm>
            <a:off x="6064827" y="4648200"/>
            <a:ext cx="1600200" cy="144087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3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42013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Idioms from Colors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7941221"/>
              </p:ext>
            </p:extLst>
          </p:nvPr>
        </p:nvGraphicFramePr>
        <p:xfrm>
          <a:off x="609600" y="990600"/>
          <a:ext cx="7848600" cy="5547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4236"/>
                <a:gridCol w="2329964"/>
                <a:gridCol w="2762250"/>
                <a:gridCol w="196215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Owing</a:t>
                      </a:r>
                      <a:r>
                        <a:rPr lang="en-US" baseline="0" dirty="0" smtClean="0"/>
                        <a:t> money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موقعیت بد 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  <a:r>
                        <a:rPr lang="en-US" baseline="0" dirty="0" smtClean="0"/>
                        <a:t> 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complicated official procedures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600" dirty="0" smtClean="0"/>
                        <a:t>and forms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نامه نگاری ها و پیچیدگی های اداری</a:t>
                      </a:r>
                      <a:endParaRPr lang="en-US" sz="1600" dirty="0"/>
                    </a:p>
                  </a:txBody>
                  <a:tcPr/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green light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the okay to start something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چراغ سبز و اوکی دادن برای شروع کار</a:t>
                      </a:r>
                      <a:endParaRPr lang="en-US" sz="16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red carpet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special honors for a special or important person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fa-IR" sz="1400" dirty="0" smtClean="0"/>
                        <a:t>فرش قرمز و انتظامات و فرمایشات ویژه برای کار یا شخص خاص</a:t>
                      </a:r>
                      <a:endParaRPr lang="en-US" sz="14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black market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market not controlled by government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بازار سیاه،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White lie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something that is not true but that causes no harm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دروغ مصلحتی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Green with envy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jealous of someone else's good fortune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حسادت زیاد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feel 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feel sad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غمگین بودن</a:t>
                      </a:r>
                      <a:endParaRPr lang="en-US" dirty="0"/>
                    </a:p>
                  </a:txBody>
                  <a:tcPr/>
                </a:tc>
              </a:tr>
              <a:tr h="55880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the 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having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داشتن پول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>
            <a:hlinkClick r:id="rId2" action="ppaction://hlinksldjump"/>
          </p:cNvPr>
          <p:cNvSpPr/>
          <p:nvPr/>
        </p:nvSpPr>
        <p:spPr>
          <a:xfrm>
            <a:off x="76200" y="152400"/>
            <a:ext cx="762000" cy="685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24744" cy="685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Idioms from Food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125501"/>
              </p:ext>
            </p:extLst>
          </p:nvPr>
        </p:nvGraphicFramePr>
        <p:xfrm>
          <a:off x="685800" y="990600"/>
          <a:ext cx="7848600" cy="5841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66800"/>
                <a:gridCol w="2590800"/>
                <a:gridCol w="2514600"/>
                <a:gridCol w="1676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cream someone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 totally beat some one in a game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dirty="0" smtClean="0"/>
                        <a:t>شکست دادن و یا بهتر بودن از دیگران</a:t>
                      </a:r>
                      <a:endParaRPr lang="en-US" sz="14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Fishy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suspicious, not right or honest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مشکوک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banana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go crazy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دیوانه شدن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a pickle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 trouble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در شرایط بد بودن</a:t>
                      </a:r>
                      <a:endParaRPr lang="en-US" sz="1600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lemon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something that doesn't work, usually an electrical appliance or mechanical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خراب بودن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800" b="0" dirty="0" smtClean="0"/>
                        <a:t>very upset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خیلی دیوانه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 very nice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dirty="0" smtClean="0"/>
                        <a:t>(یک شخص بسیار خوب و با شخصیت</a:t>
                      </a:r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Peanuts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very small amount of money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ارزان</a:t>
                      </a:r>
                      <a:endParaRPr lang="en-US" dirty="0"/>
                    </a:p>
                  </a:txBody>
                  <a:tcPr/>
                </a:tc>
              </a:tr>
              <a:tr h="575733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piece of cake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something that is very easy to do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مثل آب خوردن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>
            <a:hlinkClick r:id="rId2" action="ppaction://hlinksldjump"/>
          </p:cNvPr>
          <p:cNvSpPr/>
          <p:nvPr/>
        </p:nvSpPr>
        <p:spPr>
          <a:xfrm>
            <a:off x="145473" y="228600"/>
            <a:ext cx="762000" cy="609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8" y="1673225"/>
            <a:ext cx="6778625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19300" y="76200"/>
            <a:ext cx="5105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Idioms from Numbers</a:t>
            </a:r>
            <a:endParaRPr 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162745"/>
              </p:ext>
            </p:extLst>
          </p:nvPr>
        </p:nvGraphicFramePr>
        <p:xfrm>
          <a:off x="647700" y="599420"/>
          <a:ext cx="7848600" cy="62303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43000"/>
                <a:gridCol w="2057400"/>
                <a:gridCol w="2686050"/>
                <a:gridCol w="1962150"/>
              </a:tblGrid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first sight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a quick 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اول)</a:t>
                      </a:r>
                      <a:r>
                        <a:rPr lang="en-US" sz="1600" dirty="0" smtClean="0"/>
                        <a:t> )</a:t>
                      </a:r>
                      <a:r>
                        <a:rPr lang="fa-IR" sz="1600" dirty="0" smtClean="0"/>
                        <a:t>در یک نگاه</a:t>
                      </a:r>
                      <a:endParaRPr lang="en-US" sz="16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Forty winks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short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چُرت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seventh heaven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 happy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600" dirty="0" smtClean="0"/>
                        <a:t>خیلی خوشحال بودن</a:t>
                      </a:r>
                      <a:endParaRPr lang="en-US" sz="16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two minds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having trouble making a decision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سختی در تصمیم گیری</a:t>
                      </a:r>
                      <a:endParaRPr lang="en-US" sz="16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cloud 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extremely happy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خیلی خوشحال بودن</a:t>
                      </a:r>
                      <a:endParaRPr lang="en-US" sz="16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 second thought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changing one's mind after thinking more </a:t>
                      </a:r>
                    </a:p>
                    <a:p>
                      <a:r>
                        <a:rPr lang="en-US" sz="1400" dirty="0" smtClean="0"/>
                        <a:t>about something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dirty="0" smtClean="0"/>
                        <a:t>تغییر دادن ذهنیت پس از فکر کردن بیشتر درباره چیزی</a:t>
                      </a:r>
                      <a:endParaRPr lang="en-US" sz="14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put two and two together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finally understand something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نتیجه گیری کردن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easy and natural to someone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استعدادی در چیزی داشتن</a:t>
                      </a:r>
                      <a:endParaRPr lang="en-US" sz="1600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to 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the very best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بهترین</a:t>
                      </a:r>
                      <a:endParaRPr lang="en-US" dirty="0"/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dozen of the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either choice okay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dirty="0" smtClean="0"/>
                        <a:t>تفاوت و فرق نداشتن بین چیزی و تایید مورد انتخابی)</a:t>
                      </a:r>
                    </a:p>
                  </a:txBody>
                  <a:tcPr/>
                </a:tc>
              </a:tr>
              <a:tr h="477982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sixth sense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special feeling for something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حس ششم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Oval 1">
            <a:hlinkClick r:id="rId3" action="ppaction://hlinksldjump"/>
          </p:cNvPr>
          <p:cNvSpPr/>
          <p:nvPr/>
        </p:nvSpPr>
        <p:spPr>
          <a:xfrm>
            <a:off x="152400" y="76200"/>
            <a:ext cx="685800" cy="5232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2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5" y="72736"/>
            <a:ext cx="7024744" cy="6096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Idioms from Parts of the Body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658579"/>
              </p:ext>
            </p:extLst>
          </p:nvPr>
        </p:nvGraphicFramePr>
        <p:xfrm>
          <a:off x="498763" y="713509"/>
          <a:ext cx="7924800" cy="617635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64424"/>
                <a:gridCol w="1782106"/>
                <a:gridCol w="2797070"/>
                <a:gridCol w="1981200"/>
              </a:tblGrid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big 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person who talks too much and does not keep secret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آدم دهن لق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By heart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by 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از حفظ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cost an arm and a leg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 be very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گران بودن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have a sweet tooth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like sweet foods very much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b="0" i="0" dirty="0" smtClean="0">
                          <a:solidFill>
                            <a:srgbClr val="000000"/>
                          </a:solidFill>
                          <a:effectLst/>
                          <a:latin typeface="Vazir"/>
                        </a:rPr>
                        <a:t>خوراکی های شیرین را دوست داشتن</a:t>
                      </a:r>
                      <a:endParaRPr lang="en-US" sz="16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Head over heels in love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much in love.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عشق و علاقه زیاد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long face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dissatisfied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ناراحت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always wanting to know other people's business and what other people are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فضول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pain in the neck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Harass</a:t>
                      </a:r>
                      <a:r>
                        <a:rPr lang="en-US" baseline="0" dirty="0" smtClean="0"/>
                        <a:t>  someone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آزار دهنده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pull someone's leg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kid or trick someone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dirty="0" smtClean="0"/>
                        <a:t>شوخی کردن با کسی، </a:t>
                      </a:r>
                      <a:endParaRPr lang="en-US" sz="1400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see eye to eye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to agree completely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موافقت کامل</a:t>
                      </a:r>
                      <a:endParaRPr lang="en-US" dirty="0"/>
                    </a:p>
                  </a:txBody>
                  <a:tcPr/>
                </a:tc>
              </a:tr>
              <a:tr h="484909">
                <a:tc>
                  <a:txBody>
                    <a:bodyPr/>
                    <a:lstStyle/>
                    <a:p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shake a leg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hurry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عجله کردن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90053" y="-6928"/>
            <a:ext cx="748148" cy="69272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22216" cy="533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Idioms from People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5564"/>
              </p:ext>
            </p:extLst>
          </p:nvPr>
        </p:nvGraphicFramePr>
        <p:xfrm>
          <a:off x="6927" y="609596"/>
          <a:ext cx="8984672" cy="6213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8873"/>
                <a:gridCol w="2209800"/>
                <a:gridCol w="3849831"/>
                <a:gridCol w="2246168"/>
              </a:tblGrid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4888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52400" y="-13855"/>
            <a:ext cx="685800" cy="609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024744" cy="5334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Idioms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 Animals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val 4">
            <a:hlinkClick r:id="rId2" action="ppaction://hlinksldjump"/>
          </p:cNvPr>
          <p:cNvSpPr/>
          <p:nvPr/>
        </p:nvSpPr>
        <p:spPr>
          <a:xfrm>
            <a:off x="228600" y="-6927"/>
            <a:ext cx="762000" cy="616527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541021"/>
              </p:ext>
            </p:extLst>
          </p:nvPr>
        </p:nvGraphicFramePr>
        <p:xfrm>
          <a:off x="228600" y="671941"/>
          <a:ext cx="8686800" cy="615595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066800"/>
                <a:gridCol w="1905000"/>
                <a:gridCol w="3657600"/>
                <a:gridCol w="2057400"/>
              </a:tblGrid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As blind as a bat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/>
                        <a:t>not able to see well because of very bad eyesight</a:t>
                      </a:r>
                      <a:endParaRPr lang="en-US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400" b="0" dirty="0" smtClean="0"/>
                        <a:t>خوب ندیدن بخاطر ضعف بینایی و مشکل در دیدن</a:t>
                      </a:r>
                      <a:endParaRPr lang="en-US" sz="1400" b="0" dirty="0"/>
                    </a:p>
                  </a:txBody>
                  <a:tcPr/>
                </a:tc>
              </a:tr>
              <a:tr h="449647">
                <a:tc>
                  <a:txBody>
                    <a:bodyPr/>
                    <a:lstStyle/>
                    <a:p>
                      <a:r>
                        <a:rPr lang="fa-I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As quiet as a mouse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making almost no noise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ساکت و خجالتی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bookworm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someone who reads a</a:t>
                      </a:r>
                      <a:r>
                        <a:rPr lang="fa-IR" dirty="0" smtClean="0"/>
                        <a:t> </a:t>
                      </a:r>
                      <a:r>
                        <a:rPr lang="en-US" dirty="0" smtClean="0"/>
                        <a:t>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خرخون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copycat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person who wants to do the same thing as other people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کسی از بقیه کپی میزنه</a:t>
                      </a:r>
                      <a:endParaRPr lang="en-U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Chicken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ترسیده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early bird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the first person to be somewhere,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آدم سحرخیز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eat like a horse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eat a lot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خیلی غذا خوردن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Pigheaded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not taking advise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یه دنده، کله خر</a:t>
                      </a:r>
                      <a:endParaRPr lang="en-US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smell a 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think there may be something wrong, to feel something is fishy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بوی چیز غلطی را حس کردن</a:t>
                      </a:r>
                      <a:endParaRPr lang="en-U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talk turkey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talk openly and directly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صحبت کردن مشخص و مستقیم</a:t>
                      </a:r>
                      <a:endParaRPr lang="en-US" sz="1600" dirty="0"/>
                    </a:p>
                  </a:txBody>
                  <a:tcPr/>
                </a:tc>
              </a:tr>
              <a:tr h="554812">
                <a:tc>
                  <a:txBody>
                    <a:bodyPr/>
                    <a:lstStyle/>
                    <a:p>
                      <a:r>
                        <a:rPr lang="fa-IR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work like a dog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work very hard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سخت کار کردن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78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"/>
            <a:ext cx="7024744" cy="533399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Idioms from Geography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153718"/>
              </p:ext>
            </p:extLst>
          </p:nvPr>
        </p:nvGraphicFramePr>
        <p:xfrm>
          <a:off x="76200" y="533400"/>
          <a:ext cx="9067799" cy="641308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62000"/>
                <a:gridCol w="2367595"/>
                <a:gridCol w="4012300"/>
                <a:gridCol w="1925904"/>
              </a:tblGrid>
              <a:tr h="666814">
                <a:tc>
                  <a:txBody>
                    <a:bodyPr/>
                    <a:lstStyle/>
                    <a:p>
                      <a:r>
                        <a:rPr lang="en-US" sz="2000" b="0" i="0" dirty="0" smtClean="0"/>
                        <a:t>1</a:t>
                      </a:r>
                      <a:endParaRPr lang="en-US" sz="20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/>
                        <a:t>dirt cheap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inexpensive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ارزان</a:t>
                      </a:r>
                      <a:endParaRPr lang="en-US" dirty="0"/>
                    </a:p>
                  </a:txBody>
                  <a:tcPr/>
                </a:tc>
              </a:tr>
              <a:tr h="4761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Down to earth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sensible and practical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مستقیم</a:t>
                      </a:r>
                      <a:endParaRPr lang="en-US" dirty="0"/>
                    </a:p>
                  </a:txBody>
                  <a:tcPr/>
                </a:tc>
              </a:tr>
              <a:tr h="4127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To go downhill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to go down in numbers or in 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تحلیل رفتن</a:t>
                      </a:r>
                      <a:endParaRPr lang="en-US" dirty="0"/>
                    </a:p>
                  </a:txBody>
                  <a:tcPr/>
                </a:tc>
              </a:tr>
              <a:tr h="619183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 make a mountain out of a molehill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make a big problem out of </a:t>
                      </a:r>
                    </a:p>
                    <a:p>
                      <a:r>
                        <a:rPr lang="en-US" dirty="0" smtClean="0"/>
                        <a:t>a small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از کاه کوه ساختن</a:t>
                      </a:r>
                      <a:endParaRPr lang="en-US" dirty="0"/>
                    </a:p>
                  </a:txBody>
                  <a:tcPr/>
                </a:tc>
              </a:tr>
              <a:tr h="61040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Once in a blue moon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almost never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به </a:t>
                      </a:r>
                      <a:r>
                        <a:rPr lang="fa-IR" sz="1800" dirty="0" smtClean="0"/>
                        <a:t>ندرت</a:t>
                      </a:r>
                      <a:endParaRPr lang="en-US" dirty="0"/>
                    </a:p>
                  </a:txBody>
                  <a:tcPr/>
                </a:tc>
              </a:tr>
              <a:tr h="4165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Out of 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of the trouble or difficulty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بدون مشکل</a:t>
                      </a:r>
                      <a:endParaRPr lang="en-US" dirty="0"/>
                    </a:p>
                  </a:txBody>
                  <a:tcPr/>
                </a:tc>
              </a:tr>
              <a:tr h="6104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Out of this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excellent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خیلی خوب</a:t>
                      </a:r>
                      <a:endParaRPr lang="en-US" dirty="0"/>
                    </a:p>
                  </a:txBody>
                  <a:tcPr/>
                </a:tc>
              </a:tr>
              <a:tr h="48479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 the hill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getting too 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پای کسی به لب گور رسیدن</a:t>
                      </a:r>
                      <a:endParaRPr lang="en-US" sz="1600" dirty="0"/>
                    </a:p>
                  </a:txBody>
                  <a:tcPr/>
                </a:tc>
              </a:tr>
              <a:tr h="6104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top of the iceberg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part of a larger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بخش کوچکی از مشکل بزرگتر</a:t>
                      </a:r>
                      <a:endParaRPr lang="en-US" sz="1600" dirty="0"/>
                    </a:p>
                  </a:txBody>
                  <a:tcPr/>
                </a:tc>
              </a:tr>
              <a:tr h="59142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Up the creek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trouble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در موقعیت مشکل بودن</a:t>
                      </a:r>
                      <a:endParaRPr lang="en-US" sz="1600" dirty="0"/>
                    </a:p>
                  </a:txBody>
                  <a:tcPr/>
                </a:tc>
              </a:tr>
              <a:tr h="635061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To win by a landslide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get almost all of the votes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پیروزی با اکثریت آراء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>
            <a:hlinkClick r:id="rId2" action="ppaction://hlinksldjump"/>
          </p:cNvPr>
          <p:cNvSpPr/>
          <p:nvPr/>
        </p:nvSpPr>
        <p:spPr>
          <a:xfrm>
            <a:off x="228600" y="0"/>
            <a:ext cx="685800" cy="533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213</TotalTime>
  <Words>1218</Words>
  <Application>Microsoft Office PowerPoint</Application>
  <PresentationFormat>On-screen Show (4:3)</PresentationFormat>
  <Paragraphs>373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بسم الله الرحمان رحیم </vt:lpstr>
      <vt:lpstr>PowerPoint Presentation</vt:lpstr>
      <vt:lpstr>Idioms from Colors</vt:lpstr>
      <vt:lpstr>Idioms from Food</vt:lpstr>
      <vt:lpstr>PowerPoint Presentation</vt:lpstr>
      <vt:lpstr>Idioms from Parts of the Body </vt:lpstr>
      <vt:lpstr>Idioms from People</vt:lpstr>
      <vt:lpstr>Idioms from Animals</vt:lpstr>
      <vt:lpstr>Idioms from Geography </vt:lpstr>
      <vt:lpstr>Idioms from Recreation</vt:lpstr>
      <vt:lpstr>Idioms with the Word 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الرحمان رحیم</dc:title>
  <dc:creator>Windows User</dc:creator>
  <cp:lastModifiedBy>Windows User</cp:lastModifiedBy>
  <cp:revision>23</cp:revision>
  <dcterms:created xsi:type="dcterms:W3CDTF">2020-10-07T20:52:06Z</dcterms:created>
  <dcterms:modified xsi:type="dcterms:W3CDTF">2020-10-10T15:11:03Z</dcterms:modified>
</cp:coreProperties>
</file>