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7" r:id="rId3"/>
    <p:sldId id="268" r:id="rId4"/>
    <p:sldId id="263" r:id="rId5"/>
    <p:sldId id="262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65" r:id="rId16"/>
    <p:sldId id="278" r:id="rId17"/>
    <p:sldId id="264" r:id="rId18"/>
    <p:sldId id="279" r:id="rId19"/>
    <p:sldId id="280" r:id="rId20"/>
    <p:sldId id="281" r:id="rId21"/>
    <p:sldId id="26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>
      <p:cViewPr varScale="1">
        <p:scale>
          <a:sx n="79" d="100"/>
          <a:sy n="79" d="100"/>
        </p:scale>
        <p:origin x="88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921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72740"/>
            <a:ext cx="8496944" cy="6512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5" y="764705"/>
            <a:ext cx="7560841" cy="1008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2132856"/>
            <a:ext cx="7560840" cy="403244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DA88-D322-4376-BC3A-AC49265F2612}" type="datetimeFigureOut">
              <a:rPr lang="en-US" smtClean="0"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41C2-788C-4B6D-AD10-221C537680F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C:\Users\Acer\Desktop\Noorang 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381328"/>
            <a:ext cx="751926" cy="195501"/>
          </a:xfrm>
          <a:prstGeom prst="rect">
            <a:avLst/>
          </a:prstGeom>
          <a:noFill/>
          <a:effectLst>
            <a:glow rad="127000">
              <a:schemeClr val="bg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14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92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Content Placeholder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89" y="179318"/>
            <a:ext cx="8478983" cy="64987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560840" cy="9361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772817"/>
            <a:ext cx="7560840" cy="41764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DA88-D322-4376-BC3A-AC49265F2612}" type="datetimeFigureOut">
              <a:rPr lang="en-US" smtClean="0"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41C2-788C-4B6D-AD10-221C53768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52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WORK\WORK DAY\Eghtedareee\power\01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29"/>
            <a:ext cx="9144000" cy="684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3" y="4406900"/>
            <a:ext cx="748883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3" y="2906713"/>
            <a:ext cx="748883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DA88-D322-4376-BC3A-AC49265F2612}" type="datetimeFigureOut">
              <a:rPr lang="en-US" smtClean="0"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41C2-788C-4B6D-AD10-221C53768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92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54"/>
          <a:stretch/>
        </p:blipFill>
        <p:spPr>
          <a:xfrm>
            <a:off x="296882" y="142775"/>
            <a:ext cx="8562109" cy="1558033"/>
          </a:xfrm>
          <a:prstGeom prst="rect">
            <a:avLst/>
          </a:prstGeom>
        </p:spPr>
      </p:pic>
      <p:pic>
        <p:nvPicPr>
          <p:cNvPr id="8" name="Content Placeholder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3508" y="1664803"/>
            <a:ext cx="4824536" cy="4608512"/>
          </a:xfrm>
          <a:prstGeom prst="rect">
            <a:avLst/>
          </a:prstGeom>
        </p:spPr>
      </p:pic>
      <p:pic>
        <p:nvPicPr>
          <p:cNvPr id="9" name="Content Placeholder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75956" y="1664804"/>
            <a:ext cx="4824536" cy="46085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560840" cy="79208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560" y="1700808"/>
            <a:ext cx="3816424" cy="4392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700808"/>
            <a:ext cx="3816424" cy="4392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DA88-D322-4376-BC3A-AC49265F2612}" type="datetimeFigureOut">
              <a:rPr lang="en-US" smtClean="0"/>
              <a:t>8/13/2015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41C2-788C-4B6D-AD10-221C53768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07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560840" cy="9361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772817"/>
            <a:ext cx="7560840" cy="41764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DA88-D322-4376-BC3A-AC49265F2612}" type="datetimeFigureOut">
              <a:rPr lang="en-US" smtClean="0"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41C2-788C-4B6D-AD10-221C537680FF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D:\EGHTEDARI\POWER POINT\power part 1\orginal file\png\Untitled-0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68"/>
            <a:ext cx="9148762" cy="68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790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921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32" y="172740"/>
            <a:ext cx="8476200" cy="64966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48883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DA88-D322-4376-BC3A-AC49265F2612}" type="datetimeFigureOut">
              <a:rPr lang="en-US" smtClean="0"/>
              <a:t>8/13/2015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41C2-788C-4B6D-AD10-221C53768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02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EGHTEDARI\POWER POINT\power part 1\orginal file\png\Untitled-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8"/>
            <a:ext cx="9144000" cy="685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FDA88-D322-4376-BC3A-AC49265F2612}" type="datetimeFigureOut">
              <a:rPr lang="en-US" smtClean="0"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B41C2-788C-4B6D-AD10-221C53768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90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4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jp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912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04800"/>
            <a:ext cx="7560840" cy="655486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Diagram of the surah</a:t>
            </a:r>
            <a:endParaRPr lang="en-US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09799" y="1156856"/>
            <a:ext cx="2362200" cy="104239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Woe to every scorner and mocker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31326" y="1738022"/>
            <a:ext cx="7560840" cy="41764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601880" y="2250695"/>
            <a:ext cx="1726066" cy="77226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</a:rPr>
              <a:t>Who collects wealth and [continuously] counts it.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3392107" y="2466640"/>
            <a:ext cx="732420" cy="404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188688" y="2312697"/>
            <a:ext cx="1891338" cy="838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</a:rPr>
              <a:t>He thinks that his wealth will make him immortal.</a:t>
            </a:r>
          </a:p>
        </p:txBody>
      </p:sp>
      <p:sp>
        <p:nvSpPr>
          <p:cNvPr id="15" name="Right Brace 14"/>
          <p:cNvSpPr/>
          <p:nvPr/>
        </p:nvSpPr>
        <p:spPr>
          <a:xfrm rot="5400000">
            <a:off x="3636100" y="963883"/>
            <a:ext cx="451374" cy="464819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468311" y="3580131"/>
            <a:ext cx="2476498" cy="88393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No! He will surely be thrown into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Crusher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732683" y="4494759"/>
            <a:ext cx="0" cy="168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2620216" y="4767127"/>
            <a:ext cx="1881475" cy="708721"/>
          </a:xfrm>
          <a:prstGeom prst="roundRect">
            <a:avLst/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</a:rPr>
              <a:t>And what can make you know what is the Crusher?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4478432" y="3973414"/>
            <a:ext cx="1432376" cy="1042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421699" y="4481845"/>
            <a:ext cx="1475133" cy="5898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431664" y="5020011"/>
            <a:ext cx="1475133" cy="137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515667" y="5173868"/>
            <a:ext cx="1381165" cy="398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943600" y="3817919"/>
            <a:ext cx="1728420" cy="39460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It is the fire of Allah , [eternally] fueled,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943600" y="4263268"/>
            <a:ext cx="1724229" cy="41665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Which mounts directed at the hearts.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939589" y="4795161"/>
            <a:ext cx="1724229" cy="4280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Indeed, Hellfire will be closed down upon them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939589" y="5338460"/>
            <a:ext cx="1724229" cy="4527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extended columns.</a:t>
            </a:r>
          </a:p>
        </p:txBody>
      </p:sp>
      <p:sp>
        <p:nvSpPr>
          <p:cNvPr id="2" name="Right Brace 1"/>
          <p:cNvSpPr/>
          <p:nvPr/>
        </p:nvSpPr>
        <p:spPr>
          <a:xfrm>
            <a:off x="6553200" y="1156857"/>
            <a:ext cx="152400" cy="8243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6905328" y="1165313"/>
            <a:ext cx="1219200" cy="599048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charactersitics</a:t>
            </a:r>
            <a:endParaRPr lang="en-US" sz="1400" b="1" dirty="0"/>
          </a:p>
        </p:txBody>
      </p:sp>
      <p:sp>
        <p:nvSpPr>
          <p:cNvPr id="5" name="Right Brace 4"/>
          <p:cNvSpPr/>
          <p:nvPr/>
        </p:nvSpPr>
        <p:spPr>
          <a:xfrm>
            <a:off x="1264231" y="2251324"/>
            <a:ext cx="114300" cy="86603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38591" y="2362128"/>
            <a:ext cx="1066800" cy="54939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actions</a:t>
            </a:r>
            <a:endParaRPr lang="en-US" sz="1400" b="1" dirty="0"/>
          </a:p>
        </p:txBody>
      </p:sp>
      <p:sp>
        <p:nvSpPr>
          <p:cNvPr id="8" name="Right Brace 7"/>
          <p:cNvSpPr/>
          <p:nvPr/>
        </p:nvSpPr>
        <p:spPr>
          <a:xfrm>
            <a:off x="6553200" y="2250696"/>
            <a:ext cx="162351" cy="7894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946014" y="2362128"/>
            <a:ext cx="1143000" cy="558134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beliefs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0910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1" grpId="0" animBg="1"/>
      <p:bldP spid="12" grpId="0" animBg="1"/>
      <p:bldP spid="13" grpId="0" animBg="1"/>
      <p:bldP spid="16" grpId="0" animBg="1"/>
      <p:bldP spid="19" grpId="0" animBg="1"/>
      <p:bldP spid="32" grpId="0" animBg="1"/>
      <p:bldP spid="33" grpId="0" animBg="1"/>
      <p:bldP spid="34" grpId="0" animBg="1"/>
      <p:bldP spid="35" grpId="0" animBg="1"/>
      <p:bldP spid="2" grpId="0" animBg="1"/>
      <p:bldP spid="3" grpId="0" animBg="1"/>
      <p:bldP spid="5" grpId="0" animBg="1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7583" y="2906714"/>
            <a:ext cx="7488833" cy="2862262"/>
          </a:xfrm>
        </p:spPr>
        <p:txBody>
          <a:bodyPr/>
          <a:lstStyle/>
          <a:p>
            <a:pPr algn="ctr"/>
            <a:r>
              <a:rPr lang="en-US" dirty="0" smtClean="0"/>
              <a:t>WORDS OF THE SURAH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4722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36542"/>
              </p:ext>
            </p:extLst>
          </p:nvPr>
        </p:nvGraphicFramePr>
        <p:xfrm>
          <a:off x="1066800" y="1700808"/>
          <a:ext cx="6934200" cy="36783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67100"/>
                <a:gridCol w="3467100"/>
              </a:tblGrid>
              <a:tr h="10357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Scorn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Hamz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hu’ma’zah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Scorning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reproaching,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hamz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 reproaching someone mildly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6068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Mock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lamz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lu’ma’zah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Mimicking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someone with contempt and ridicule, and blaming them.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Hamz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 done in the absence of someone while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Lamz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 scolding someone in their presence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0357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ja’ma’a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Adding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something to something else and amassing them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869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3503369"/>
              </p:ext>
            </p:extLst>
          </p:nvPr>
        </p:nvGraphicFramePr>
        <p:xfrm>
          <a:off x="1066800" y="1700810"/>
          <a:ext cx="7086600" cy="4318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43300"/>
                <a:gridCol w="3543300"/>
              </a:tblGrid>
              <a:tr h="7836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Property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wealth,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maal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Whatever one possesses be it money, cattle, facilities, etc.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7836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a’da’da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(a’ da’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dda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Counting along with collecting, these two are distinguished in the meaning of the word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7836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Examine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speculate,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Ha’sa’ba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yah’si’bu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Reflecting deeply on a subject and getting precise information about it 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1843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Immortalize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Kha’la’da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akh’lad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Perpetuity and perdurability. Durability of everything is consistent with its qualities and capacities.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7836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Discard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Na’ba’tha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yun’ba’tha’nna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Throwing something away because you don’t need it any longer or it is not useful anymore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997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6643341"/>
              </p:ext>
            </p:extLst>
          </p:nvPr>
        </p:nvGraphicFramePr>
        <p:xfrm>
          <a:off x="914400" y="1700808"/>
          <a:ext cx="7315200" cy="38254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7600"/>
                <a:gridCol w="3657600"/>
              </a:tblGrid>
              <a:tr h="11947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Crush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Ho’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ta’ma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Crush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keep down in an irrespective way, so that the object is not desirable anymore; both physically or spiritually 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212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ablaze,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Wa’gha’da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Mu’gha’da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Cause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start burning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0667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Rise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mount,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Ta’la’a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ta’ta’li’ou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Rising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something over something else or mounting over something 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212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Attach, A’sa’da (mu’sa’da)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Attaching something to something else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212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Extend, Ma’da’da (mu’ma’dda’da)   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Extending something in one or more directions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857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Visualizing the words</a:t>
            </a:r>
            <a:endParaRPr lang="en-US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96639118"/>
              </p:ext>
            </p:extLst>
          </p:nvPr>
        </p:nvGraphicFramePr>
        <p:xfrm>
          <a:off x="611188" y="1828800"/>
          <a:ext cx="3816350" cy="42672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7869"/>
                <a:gridCol w="1908481"/>
              </a:tblGrid>
              <a:tr h="4215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Woe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26" marR="66126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Curse and a grave warning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26" marR="66126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2923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Scorner 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mocker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26" marR="66126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 who is always criticizing , reprimanding and scorning others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26" marR="66126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8550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collecting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26" marR="66126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Putting 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things on top of one another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26" marR="66126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215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property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26" marR="66126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Wealth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possessions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26" marR="66126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215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counting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26" marR="66126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Counting 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numbers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26" marR="66126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8550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examining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26" marR="66126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Measuring 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things by adding and multiplying numbers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26" marR="66126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86241877"/>
              </p:ext>
            </p:extLst>
          </p:nvPr>
        </p:nvGraphicFramePr>
        <p:xfrm>
          <a:off x="4716463" y="1828799"/>
          <a:ext cx="3741737" cy="42672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0568"/>
                <a:gridCol w="1871169"/>
              </a:tblGrid>
              <a:tr h="5315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immortalize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26" marR="66126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Immortality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unfading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26" marR="66126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0780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discarding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26" marR="66126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Throwing 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something away casually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26" marR="66126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315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crushing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26" marR="66126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Crushing 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some wood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26" marR="66126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315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 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ablaze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26" marR="66126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Blazing 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fires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26" marR="66126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315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rising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26" marR="66126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Rising 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the sun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26" marR="66126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315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attached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26" marR="66126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Parallel and overlapping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26" marR="66126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315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Extended 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columns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26" marR="66126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 high column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26" marR="66126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243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7584" y="836712"/>
            <a:ext cx="7488832" cy="4192488"/>
          </a:xfrm>
        </p:spPr>
        <p:txBody>
          <a:bodyPr/>
          <a:lstStyle/>
          <a:p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Speculative statements</a:t>
            </a:r>
            <a:endParaRPr lang="en-US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440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762000"/>
            <a:ext cx="7488833" cy="136207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27583" y="914401"/>
            <a:ext cx="7488833" cy="3429000"/>
          </a:xfrm>
        </p:spPr>
        <p:txBody>
          <a:bodyPr/>
          <a:lstStyle/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000000"/>
                </a:solidFill>
                <a:latin typeface="Andalus" panose="02020603050405020304" pitchFamily="18" charset="-78"/>
                <a:ea typeface="Times New Roman" panose="02020603050405020304" pitchFamily="18" charset="0"/>
                <a:cs typeface="Andalus" panose="02020603050405020304" pitchFamily="18" charset="-78"/>
              </a:rPr>
              <a:t>Woe to every scorner and mocker</a:t>
            </a:r>
            <a:endParaRPr lang="en-US" b="1" dirty="0">
              <a:latin typeface="Andalus" panose="02020603050405020304" pitchFamily="18" charset="-78"/>
              <a:ea typeface="Calibri" panose="020F0502020204030204" pitchFamily="34" charset="0"/>
              <a:cs typeface="Andalus" panose="02020603050405020304" pitchFamily="18" charset="-78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scorner is cursed by Allah with every scorn and insult cast on others, whether overtly or covertly. This means, crushing others is extremely appalling to Allah.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Mocking others, whether overtly or covertly, is an example of scorn/mock (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Hamz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Lamz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Reproaching others for their inabilities is an example of scorn/mock (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Hamz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Lamz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Every scorner/mocker is reprimanded by Allah.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7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3" y="5410200"/>
            <a:ext cx="7488833" cy="35877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3" y="838201"/>
            <a:ext cx="7488833" cy="3505200"/>
          </a:xfrm>
        </p:spPr>
        <p:txBody>
          <a:bodyPr/>
          <a:lstStyle/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b="1" dirty="0">
                <a:solidFill>
                  <a:srgbClr val="000000"/>
                </a:solidFill>
                <a:latin typeface="Andalus" panose="02020603050405020304" pitchFamily="18" charset="-78"/>
                <a:ea typeface="Times New Roman" panose="02020603050405020304" pitchFamily="18" charset="0"/>
                <a:cs typeface="Andalus" panose="02020603050405020304" pitchFamily="18" charset="-78"/>
              </a:rPr>
              <a:t>Who collects wealth and [continuously] counts it. He thinks that his wealth will make him immortal.</a:t>
            </a:r>
            <a:endParaRPr lang="en-US" b="1" dirty="0">
              <a:latin typeface="Andalus" panose="02020603050405020304" pitchFamily="18" charset="-78"/>
              <a:ea typeface="Calibri" panose="020F0502020204030204" pitchFamily="34" charset="0"/>
              <a:cs typeface="Andalus" panose="02020603050405020304" pitchFamily="18" charset="-78"/>
            </a:endParaRP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According to Allah, scorner/mocker is the one who collect wealth and continuously counts it, and believes his wealth can immortalize him.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Whoever collects wealth and counts it, will become a scorner/mocker; because he will begin to count, only, on his own abilities and on the causes and effects independent from Allah.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53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3" y="5181600"/>
            <a:ext cx="7488833" cy="58737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3" y="990601"/>
            <a:ext cx="7488833" cy="34163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No! He will surely be thrown into the Crusher. And what can make you know what is the Crusher? It is the fire of Allah, [eternally] fueled, which mounts directed at the hearts.</a:t>
            </a:r>
          </a:p>
          <a:p>
            <a:r>
              <a:rPr lang="en-US" dirty="0"/>
              <a:t>•	The reality of scorn/mockery is devaluing and crushing of the scorner/mocker himself.</a:t>
            </a:r>
          </a:p>
          <a:p>
            <a:r>
              <a:rPr lang="en-US" dirty="0"/>
              <a:t>•	Since the crusher (fire) is the reality of scorn/mockery, the scorner and mocker is in fact breaking and burning himself as well as others.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6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Surah Al-</a:t>
            </a:r>
            <a:r>
              <a:rPr lang="en-US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humazah</a:t>
            </a:r>
            <a:endParaRPr lang="en-US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00" y="2825552"/>
            <a:ext cx="7560840" cy="2051248"/>
          </a:xfrm>
        </p:spPr>
        <p:txBody>
          <a:bodyPr/>
          <a:lstStyle/>
          <a:p>
            <a:r>
              <a:rPr lang="en-US" b="1" dirty="0"/>
              <a:t>Getting away from the obstacles of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18941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3" y="5181600"/>
            <a:ext cx="7488833" cy="58737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3" y="1066801"/>
            <a:ext cx="7488833" cy="259079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Indeed, Hellfire will be closed down upon them, in extended columns.</a:t>
            </a:r>
          </a:p>
          <a:p>
            <a:r>
              <a:rPr lang="en-US" dirty="0"/>
              <a:t>•	Since human beings have different levels, the chastisement for scorn and mockery functions in all of those levels. Therefore, such a person never feels happiness in any level.</a:t>
            </a:r>
          </a:p>
          <a:p>
            <a:r>
              <a:rPr lang="en-US" dirty="0"/>
              <a:t>•	The hell fire extends deep inside of mankind.</a:t>
            </a:r>
          </a:p>
        </p:txBody>
      </p:sp>
    </p:spTree>
    <p:extLst>
      <p:ext uri="{BB962C8B-B14F-4D97-AF65-F5344CB8AC3E}">
        <p14:creationId xmlns:p14="http://schemas.microsoft.com/office/powerpoint/2010/main" val="407093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9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7924800" cy="5715000"/>
          </a:xfrm>
        </p:spPr>
      </p:pic>
      <p:sp>
        <p:nvSpPr>
          <p:cNvPr id="5" name="TextBox 4"/>
          <p:cNvSpPr txBox="1"/>
          <p:nvPr/>
        </p:nvSpPr>
        <p:spPr>
          <a:xfrm>
            <a:off x="721804" y="1337458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600" b="1" dirty="0">
                <a:cs typeface="Davat" panose="00000400000000000000" pitchFamily="2" charset="-78"/>
              </a:rPr>
              <a:t>1.  وَيْلٌ لِّكُلِّ هُمَزَةٍ لُّمَزَةٍ</a:t>
            </a:r>
            <a:endParaRPr lang="en-US" sz="3600" b="1" dirty="0">
              <a:cs typeface="Davat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516" y="2266771"/>
            <a:ext cx="5871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ndalus" panose="02020603050405020304" pitchFamily="18" charset="-78"/>
                <a:cs typeface="Andalus" panose="02020603050405020304" pitchFamily="18" charset="-78"/>
              </a:rPr>
              <a:t>Woe to every scorner and mocker</a:t>
            </a:r>
          </a:p>
        </p:txBody>
      </p:sp>
      <p:pic>
        <p:nvPicPr>
          <p:cNvPr id="3" name="10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536.8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33800" y="51242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915400" cy="6629400"/>
          </a:xfrm>
        </p:spPr>
      </p:pic>
      <p:sp>
        <p:nvSpPr>
          <p:cNvPr id="5" name="TextBox 4"/>
          <p:cNvSpPr txBox="1"/>
          <p:nvPr/>
        </p:nvSpPr>
        <p:spPr>
          <a:xfrm>
            <a:off x="1143000" y="2355093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b="1" dirty="0">
                <a:solidFill>
                  <a:schemeClr val="bg1"/>
                </a:solidFill>
                <a:cs typeface="Davat" panose="00000400000000000000" pitchFamily="2" charset="-78"/>
              </a:rPr>
              <a:t>2. ٱلَّذِى جَمَعَ مَالًا وَعَدَّدَهُۥ</a:t>
            </a:r>
            <a:endParaRPr lang="en-US" sz="3600" b="1" dirty="0">
              <a:solidFill>
                <a:schemeClr val="bg1"/>
              </a:solidFill>
              <a:cs typeface="Davat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3366372"/>
            <a:ext cx="6716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Who collects wealth and [continuously] counts it.</a:t>
            </a:r>
          </a:p>
        </p:txBody>
      </p:sp>
      <p:pic>
        <p:nvPicPr>
          <p:cNvPr id="3" name="10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052" end="63398.8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33800" y="46367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3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104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02125" y="3556000"/>
            <a:ext cx="609600" cy="609600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5" y="160766"/>
            <a:ext cx="8763000" cy="6629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228745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>
                <a:cs typeface="Davat" panose="00000400000000000000" pitchFamily="2" charset="-78"/>
              </a:rPr>
              <a:t>3</a:t>
            </a:r>
            <a:r>
              <a:rPr lang="fa-IR" sz="3600" dirty="0">
                <a:solidFill>
                  <a:schemeClr val="bg1"/>
                </a:solidFill>
                <a:cs typeface="Davat" panose="00000400000000000000" pitchFamily="2" charset="-78"/>
              </a:rPr>
              <a:t>. يَحْسَبُ أَنَّ مَالَهُۥٓ أَخْلَدَهُۥ</a:t>
            </a:r>
            <a:endParaRPr lang="en-US" sz="3600" dirty="0">
              <a:solidFill>
                <a:schemeClr val="bg1"/>
              </a:solidFill>
              <a:cs typeface="Davat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7568" y="2514600"/>
            <a:ext cx="64890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He thinks that 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his wealth </a:t>
            </a:r>
            <a:r>
              <a:rPr lang="en-US" sz="32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will m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a</a:t>
            </a:r>
            <a:r>
              <a:rPr lang="en-US" sz="32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ke him immortal.</a:t>
            </a:r>
          </a:p>
        </p:txBody>
      </p:sp>
      <p:pic>
        <p:nvPicPr>
          <p:cNvPr id="8" name="10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27167" end="53333.8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76483" y="5334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897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609600"/>
            <a:ext cx="8077200" cy="5638800"/>
          </a:xfrm>
        </p:spPr>
      </p:pic>
      <p:sp>
        <p:nvSpPr>
          <p:cNvPr id="5" name="TextBox 4"/>
          <p:cNvSpPr txBox="1"/>
          <p:nvPr/>
        </p:nvSpPr>
        <p:spPr>
          <a:xfrm>
            <a:off x="914400" y="12192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b="1" dirty="0">
                <a:solidFill>
                  <a:schemeClr val="bg1"/>
                </a:solidFill>
                <a:cs typeface="Davat" panose="00000400000000000000" pitchFamily="2" charset="-78"/>
              </a:rPr>
              <a:t>4. كَلَّا </a:t>
            </a:r>
            <a:r>
              <a:rPr lang="fa-IR" sz="3600" b="1" dirty="0" smtClean="0">
                <a:solidFill>
                  <a:schemeClr val="bg1"/>
                </a:solidFill>
                <a:cs typeface="Davat" panose="00000400000000000000" pitchFamily="2" charset="-78"/>
              </a:rPr>
              <a:t> لَيُنبَذَنَّ </a:t>
            </a:r>
            <a:r>
              <a:rPr lang="fa-IR" sz="3600" b="1" dirty="0">
                <a:solidFill>
                  <a:schemeClr val="bg1"/>
                </a:solidFill>
                <a:cs typeface="Davat" panose="00000400000000000000" pitchFamily="2" charset="-78"/>
              </a:rPr>
              <a:t>فِى ٱلْحُطَمَةِ</a:t>
            </a:r>
            <a:endParaRPr lang="en-US" sz="3600" b="1" dirty="0">
              <a:solidFill>
                <a:schemeClr val="bg1"/>
              </a:solidFill>
              <a:cs typeface="Davat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2590800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No! He will surely be thrown into the Crusher.</a:t>
            </a:r>
          </a:p>
        </p:txBody>
      </p:sp>
      <p:pic>
        <p:nvPicPr>
          <p:cNvPr id="3" name="10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7000" end="41397.8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1" y="39388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0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763000" cy="6477000"/>
          </a:xfrm>
        </p:spPr>
      </p:pic>
      <p:sp>
        <p:nvSpPr>
          <p:cNvPr id="5" name="TextBox 4"/>
          <p:cNvSpPr txBox="1"/>
          <p:nvPr/>
        </p:nvSpPr>
        <p:spPr>
          <a:xfrm>
            <a:off x="1295400" y="1363560"/>
            <a:ext cx="5105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b="1" dirty="0">
                <a:solidFill>
                  <a:schemeClr val="bg1"/>
                </a:solidFill>
                <a:cs typeface="Davat" panose="00000400000000000000" pitchFamily="2" charset="-78"/>
              </a:rPr>
              <a:t>5. </a:t>
            </a:r>
            <a:r>
              <a:rPr lang="fa-IR" sz="3600" b="1" dirty="0" smtClean="0">
                <a:solidFill>
                  <a:schemeClr val="bg1"/>
                </a:solidFill>
                <a:cs typeface="Davat" panose="00000400000000000000" pitchFamily="2" charset="-78"/>
              </a:rPr>
              <a:t>وَمَا أَدْرَیكَ </a:t>
            </a:r>
            <a:r>
              <a:rPr lang="fa-IR" sz="3600" b="1" dirty="0">
                <a:solidFill>
                  <a:schemeClr val="bg1"/>
                </a:solidFill>
                <a:cs typeface="Davat" panose="00000400000000000000" pitchFamily="2" charset="-78"/>
              </a:rPr>
              <a:t>مَا ٱلْحُطَمَةُ</a:t>
            </a:r>
            <a:endParaRPr lang="en-US" sz="3600" b="1" dirty="0">
              <a:solidFill>
                <a:schemeClr val="bg1"/>
              </a:solidFill>
              <a:cs typeface="Davat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3316" y="2590800"/>
            <a:ext cx="54422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And what can make you know what is the Crusher?</a:t>
            </a:r>
          </a:p>
        </p:txBody>
      </p:sp>
      <p:pic>
        <p:nvPicPr>
          <p:cNvPr id="3" name="10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8349" end="33674.8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98404" y="42409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8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7924800" cy="5638800"/>
          </a:xfrm>
        </p:spPr>
      </p:pic>
      <p:sp>
        <p:nvSpPr>
          <p:cNvPr id="5" name="TextBox 4"/>
          <p:cNvSpPr txBox="1"/>
          <p:nvPr/>
        </p:nvSpPr>
        <p:spPr>
          <a:xfrm>
            <a:off x="1447800" y="1143000"/>
            <a:ext cx="472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b="1" dirty="0" smtClean="0">
                <a:solidFill>
                  <a:schemeClr val="bg1"/>
                </a:solidFill>
                <a:cs typeface="Davat" panose="00000400000000000000" pitchFamily="2" charset="-78"/>
              </a:rPr>
              <a:t>6</a:t>
            </a:r>
            <a:r>
              <a:rPr lang="fa-IR" sz="3200" b="1" dirty="0">
                <a:solidFill>
                  <a:schemeClr val="bg1"/>
                </a:solidFill>
                <a:cs typeface="Davat" panose="00000400000000000000" pitchFamily="2" charset="-78"/>
              </a:rPr>
              <a:t>. نَارُ ٱللَّهِ </a:t>
            </a:r>
            <a:r>
              <a:rPr lang="fa-IR" sz="3200" b="1" dirty="0" smtClean="0">
                <a:solidFill>
                  <a:schemeClr val="bg1"/>
                </a:solidFill>
                <a:cs typeface="Davat" panose="00000400000000000000" pitchFamily="2" charset="-78"/>
              </a:rPr>
              <a:t>ٱلْمُوقَدَةُ</a:t>
            </a:r>
            <a:endParaRPr lang="en-US" sz="3200" b="1" dirty="0" smtClean="0">
              <a:solidFill>
                <a:schemeClr val="bg1"/>
              </a:solidFill>
              <a:cs typeface="Davat" panose="00000400000000000000" pitchFamily="2" charset="-78"/>
            </a:endParaRPr>
          </a:p>
          <a:p>
            <a:r>
              <a:rPr lang="fa-IR" sz="3200" b="1" dirty="0">
                <a:solidFill>
                  <a:schemeClr val="bg1"/>
                </a:solidFill>
                <a:cs typeface="Davat" panose="00000400000000000000" pitchFamily="2" charset="-78"/>
              </a:rPr>
              <a:t>7. ٱلَّتِى تَطَّلِعُ عَلَى </a:t>
            </a:r>
            <a:r>
              <a:rPr lang="fa-IR" sz="3200" b="1" dirty="0" smtClean="0">
                <a:solidFill>
                  <a:schemeClr val="bg1"/>
                </a:solidFill>
                <a:cs typeface="Davat" panose="00000400000000000000" pitchFamily="2" charset="-78"/>
              </a:rPr>
              <a:t>ٱلْأَفْـِدَةِ</a:t>
            </a:r>
            <a:endParaRPr lang="en-US" sz="3200" b="1" dirty="0">
              <a:solidFill>
                <a:schemeClr val="bg1"/>
              </a:solidFill>
              <a:cs typeface="Davat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976235"/>
            <a:ext cx="6324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It is the fire of Allah , [eternally] fueled</a:t>
            </a:r>
            <a:r>
              <a:rPr lang="en-US" sz="32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</a:t>
            </a:r>
          </a:p>
          <a:p>
            <a:r>
              <a:rPr lang="en-US" sz="32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Which mounts directed at the hearts.</a:t>
            </a:r>
          </a:p>
          <a:p>
            <a:endParaRPr lang="en-US" sz="32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3" name="10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6237" end="16782.8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24400" y="4724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5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" y="609600"/>
            <a:ext cx="7924800" cy="5638799"/>
          </a:xfrm>
        </p:spPr>
      </p:pic>
      <p:sp>
        <p:nvSpPr>
          <p:cNvPr id="5" name="TextBox 4"/>
          <p:cNvSpPr txBox="1"/>
          <p:nvPr/>
        </p:nvSpPr>
        <p:spPr>
          <a:xfrm>
            <a:off x="3124200" y="1728882"/>
            <a:ext cx="373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b="1" dirty="0">
                <a:solidFill>
                  <a:schemeClr val="bg1"/>
                </a:solidFill>
                <a:cs typeface="Davat" panose="00000400000000000000" pitchFamily="2" charset="-78"/>
              </a:rPr>
              <a:t>8. إِنَّهَا عَلَيْهِم </a:t>
            </a:r>
            <a:r>
              <a:rPr lang="fa-IR" sz="3200" b="1" dirty="0" smtClean="0">
                <a:solidFill>
                  <a:schemeClr val="bg1"/>
                </a:solidFill>
                <a:cs typeface="Davat" panose="00000400000000000000" pitchFamily="2" charset="-78"/>
              </a:rPr>
              <a:t>مُّؤْصَدَةٌ</a:t>
            </a:r>
            <a:endParaRPr lang="en-US" sz="3200" b="1" dirty="0" smtClean="0">
              <a:solidFill>
                <a:schemeClr val="bg1"/>
              </a:solidFill>
              <a:cs typeface="Davat" panose="00000400000000000000" pitchFamily="2" charset="-78"/>
            </a:endParaRPr>
          </a:p>
          <a:p>
            <a:r>
              <a:rPr lang="fa-IR" sz="3200" b="1" dirty="0">
                <a:solidFill>
                  <a:schemeClr val="bg1"/>
                </a:solidFill>
                <a:cs typeface="Davat" panose="00000400000000000000" pitchFamily="2" charset="-78"/>
              </a:rPr>
              <a:t>9. فِى عَمَدٍ </a:t>
            </a:r>
            <a:r>
              <a:rPr lang="fa-IR" sz="3200" b="1" dirty="0" smtClean="0">
                <a:solidFill>
                  <a:schemeClr val="bg1"/>
                </a:solidFill>
                <a:cs typeface="Davat" panose="00000400000000000000" pitchFamily="2" charset="-78"/>
              </a:rPr>
              <a:t>مُّمَدَّدَةٍ</a:t>
            </a:r>
            <a:endParaRPr lang="en-US" sz="3200" b="1" dirty="0">
              <a:solidFill>
                <a:schemeClr val="bg1"/>
              </a:solidFill>
              <a:cs typeface="Davat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3886200"/>
            <a:ext cx="6096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Indeed, Hellfire will be closed down upon </a:t>
            </a:r>
            <a:r>
              <a:rPr lang="en-US" sz="3200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them</a:t>
            </a:r>
          </a:p>
          <a:p>
            <a:r>
              <a:rPr lang="en-US" sz="32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 extended columns.</a:t>
            </a:r>
          </a:p>
          <a:p>
            <a:endParaRPr lang="en-US" sz="3200" b="1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3" name="10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309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68453" y="49172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32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</Template>
  <TotalTime>207</TotalTime>
  <Words>701</Words>
  <Application>Microsoft Office PowerPoint</Application>
  <PresentationFormat>On-screen Show (4:3)</PresentationFormat>
  <Paragraphs>154</Paragraphs>
  <Slides>21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Andalus</vt:lpstr>
      <vt:lpstr>Arial</vt:lpstr>
      <vt:lpstr>Calibri</vt:lpstr>
      <vt:lpstr>Davat</vt:lpstr>
      <vt:lpstr>Georgia</vt:lpstr>
      <vt:lpstr>Symbol</vt:lpstr>
      <vt:lpstr>Times New Roman</vt:lpstr>
      <vt:lpstr>4</vt:lpstr>
      <vt:lpstr>PowerPoint Presentation</vt:lpstr>
      <vt:lpstr>Surah Al-humazah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Diagram of the surah</vt:lpstr>
      <vt:lpstr>WORDS OF THE SURAH</vt:lpstr>
      <vt:lpstr>PowerPoint Presentation</vt:lpstr>
      <vt:lpstr>PowerPoint Presentation</vt:lpstr>
      <vt:lpstr>PowerPoint Presentation</vt:lpstr>
      <vt:lpstr>Visualizing the words</vt:lpstr>
      <vt:lpstr>Speculative statements</vt:lpstr>
      <vt:lpstr>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fahimeh</dc:creator>
  <cp:lastModifiedBy>fahimeh</cp:lastModifiedBy>
  <cp:revision>18</cp:revision>
  <dcterms:created xsi:type="dcterms:W3CDTF">2015-08-12T18:35:53Z</dcterms:created>
  <dcterms:modified xsi:type="dcterms:W3CDTF">2015-08-13T07:50:06Z</dcterms:modified>
</cp:coreProperties>
</file>