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3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2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8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9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4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97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4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08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30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45BF7-49A2-470A-8486-04D79C33A6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DF9D84-45F0-4290-B2A9-6EBBBE32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90061"/>
            <a:ext cx="6815669" cy="1515533"/>
          </a:xfrm>
        </p:spPr>
        <p:txBody>
          <a:bodyPr/>
          <a:lstStyle/>
          <a:p>
            <a:r>
              <a:rPr lang="fa-IR" sz="7200" dirty="0" smtClean="0">
                <a:cs typeface="B Homa" panose="00000400000000000000" pitchFamily="2" charset="-78"/>
              </a:rPr>
              <a:t>به نام خدا</a:t>
            </a:r>
            <a:endParaRPr lang="en-US" sz="7200" dirty="0">
              <a:cs typeface="B Hom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856773"/>
            <a:ext cx="6815669" cy="1320802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cs typeface="B Badr" panose="00000400000000000000" pitchFamily="2" charset="-78"/>
              </a:rPr>
              <a:t>اعداد طبیعی</a:t>
            </a:r>
            <a:endParaRPr lang="en-US" sz="4000" b="1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7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anose="00000400000000000000" pitchFamily="2" charset="-78"/>
              </a:rPr>
              <a:t>اعداد طبیعی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cs typeface="B Badr" panose="00000400000000000000" pitchFamily="2" charset="-78"/>
              </a:rPr>
              <a:t>اعداد اولیه : اعدادی که تجزیه نمی شود </a:t>
            </a:r>
          </a:p>
          <a:p>
            <a:pPr marL="0" indent="0" algn="r">
              <a:buNone/>
            </a:pPr>
            <a:r>
              <a:rPr lang="fa-IR" dirty="0" smtClean="0">
                <a:cs typeface="B Badr" panose="00000400000000000000" pitchFamily="2" charset="-78"/>
              </a:rPr>
              <a:t>اعداد اول : فقط دو مقسوم علیه دارند یک وخودشان مثل ۲و۳و۵  </a:t>
            </a:r>
          </a:p>
          <a:p>
            <a:pPr marL="0" indent="0" algn="r">
              <a:buNone/>
            </a:pPr>
            <a:r>
              <a:rPr lang="fa-IR" dirty="0" smtClean="0">
                <a:cs typeface="B Badr" panose="00000400000000000000" pitchFamily="2" charset="-78"/>
              </a:rPr>
              <a:t>اعداد مرکب : به صورت حاصل ضرب دو عدد طبیعی بزرگتر از یک</a:t>
            </a:r>
          </a:p>
          <a:p>
            <a:pPr marL="0" indent="0" algn="r">
              <a:buNone/>
            </a:pPr>
            <a:endParaRPr lang="fa-IR" dirty="0">
              <a:cs typeface="B Badr" panose="00000400000000000000" pitchFamily="2" charset="-78"/>
            </a:endParaRPr>
          </a:p>
          <a:p>
            <a:pPr marL="0" indent="0" algn="r">
              <a:buNone/>
            </a:pPr>
            <a:endParaRPr lang="fa-IR" dirty="0" smtClean="0">
              <a:cs typeface="B Bad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عدد یک نه اول و نه مرکب است .</a:t>
            </a:r>
            <a:r>
              <a:rPr lang="en-US" dirty="0" smtClean="0">
                <a:solidFill>
                  <a:srgbClr val="FF0000"/>
                </a:solidFill>
                <a:cs typeface="B Badr" panose="00000400000000000000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B Badr" panose="00000400000000000000" pitchFamily="2" charset="-78"/>
              </a:rPr>
              <a:t>*</a:t>
            </a:r>
            <a:endParaRPr lang="fa-IR" b="1" dirty="0">
              <a:solidFill>
                <a:srgbClr val="FF0000"/>
              </a:solidFill>
              <a:cs typeface="B Bad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07505" y="4144682"/>
            <a:ext cx="2187388" cy="654424"/>
          </a:xfrm>
          <a:prstGeom prst="roundRect">
            <a:avLst>
              <a:gd name="adj" fmla="val 111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مثال : ۵۰ = ۵×۵×۲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9" y="4144682"/>
            <a:ext cx="1793502" cy="16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anose="00000400000000000000" pitchFamily="2" charset="-78"/>
              </a:rPr>
              <a:t>روش غربال 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>
                <a:cs typeface="B Badr" panose="000004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fa-IR" dirty="0" smtClean="0">
                <a:cs typeface="B Badr" panose="00000400000000000000" pitchFamily="2" charset="-78"/>
              </a:rPr>
              <a:t>۱۰  ۹  ۸  ۷  ۶  ۵  ۴   ۳  ۲  ۱</a:t>
            </a:r>
          </a:p>
          <a:p>
            <a:pPr marL="0" indent="0" algn="ctr">
              <a:buNone/>
            </a:pPr>
            <a:r>
              <a:rPr lang="fa-IR" dirty="0" smtClean="0">
                <a:cs typeface="B Badr" panose="00000400000000000000" pitchFamily="2" charset="-78"/>
              </a:rPr>
              <a:t>۲۰ ۱۹  ۱۸  ۱۷   ۱۶ ۱۵   ۱۴ </a:t>
            </a:r>
            <a:r>
              <a:rPr lang="fa-IR" dirty="0">
                <a:cs typeface="B Badr" panose="00000400000000000000" pitchFamily="2" charset="-78"/>
              </a:rPr>
              <a:t>۱۳ </a:t>
            </a:r>
            <a:r>
              <a:rPr lang="fa-IR" dirty="0" smtClean="0">
                <a:cs typeface="B Badr" panose="00000400000000000000" pitchFamily="2" charset="-78"/>
              </a:rPr>
              <a:t> ۱۲  ۱۱ </a:t>
            </a:r>
            <a:endParaRPr lang="fa-IR" dirty="0">
              <a:cs typeface="B Badr" panose="000004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Badr" panose="00000400000000000000" pitchFamily="2" charset="-78"/>
              </a:rPr>
              <a:t>۳۰  ۲۹   </a:t>
            </a:r>
            <a:r>
              <a:rPr lang="fa-IR" dirty="0">
                <a:cs typeface="B Badr" panose="00000400000000000000" pitchFamily="2" charset="-78"/>
              </a:rPr>
              <a:t>۲۸ </a:t>
            </a:r>
            <a:r>
              <a:rPr lang="fa-IR" dirty="0" smtClean="0">
                <a:cs typeface="B Badr" panose="00000400000000000000" pitchFamily="2" charset="-78"/>
              </a:rPr>
              <a:t> ۲۷  </a:t>
            </a:r>
            <a:r>
              <a:rPr lang="fa-IR" dirty="0">
                <a:cs typeface="B Badr" panose="00000400000000000000" pitchFamily="2" charset="-78"/>
              </a:rPr>
              <a:t>۲۶ </a:t>
            </a:r>
            <a:r>
              <a:rPr lang="fa-IR" dirty="0" smtClean="0">
                <a:cs typeface="B Badr" panose="00000400000000000000" pitchFamily="2" charset="-78"/>
              </a:rPr>
              <a:t>  ۲۵   ۲۴  </a:t>
            </a:r>
            <a:r>
              <a:rPr lang="fa-IR" dirty="0">
                <a:cs typeface="B Badr" panose="00000400000000000000" pitchFamily="2" charset="-78"/>
              </a:rPr>
              <a:t>۲۳ </a:t>
            </a:r>
            <a:r>
              <a:rPr lang="fa-IR" dirty="0" smtClean="0">
                <a:cs typeface="B Badr" panose="00000400000000000000" pitchFamily="2" charset="-78"/>
              </a:rPr>
              <a:t> ۲۲  </a:t>
            </a:r>
            <a:r>
              <a:rPr lang="fa-IR" dirty="0">
                <a:cs typeface="B Badr" panose="00000400000000000000" pitchFamily="2" charset="-78"/>
              </a:rPr>
              <a:t>۲۱</a:t>
            </a:r>
          </a:p>
          <a:p>
            <a:pPr marL="0" indent="0" algn="ctr">
              <a:buNone/>
            </a:pPr>
            <a:endParaRPr lang="fa-IR" dirty="0" smtClean="0">
              <a:cs typeface="B Badr" panose="00000400000000000000" pitchFamily="2" charset="-78"/>
            </a:endParaRPr>
          </a:p>
          <a:p>
            <a:pPr marL="0" indent="0" algn="ctr">
              <a:buNone/>
            </a:pP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61710" y="3123446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42366" y="3132500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1021" y="3132500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1566" y="3132500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4978" y="3637984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70350" y="3637984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0524" y="3644019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75897" y="3637984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80230" y="4152522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01548" y="4152522"/>
            <a:ext cx="289711" cy="29876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590106" y="3143145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49768" y="3143145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11087" y="3143145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50523" y="3150607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40234" y="3132500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29945" y="3150607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90105" y="3681575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352482" y="3637984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60608" y="3679061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06149" y="3676547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98290" y="3676547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828977" y="3676547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54854" y="4145144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99980" y="4164090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254397" y="4145144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36869" y="4152522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219341" y="4145144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3546" y="4164090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98290" y="4145145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928370" y="4156548"/>
            <a:ext cx="190124" cy="21158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72193" y="3341063"/>
            <a:ext cx="236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00B050"/>
                </a:solidFill>
                <a:cs typeface="B Badr" panose="00000400000000000000" pitchFamily="2" charset="-78"/>
              </a:rPr>
              <a:t>اعداد اول ۱ تا ۳۰ را مشخص کنید با روش الگوریتم غربال</a:t>
            </a:r>
            <a:endParaRPr lang="en-US" sz="2000" dirty="0">
              <a:solidFill>
                <a:srgbClr val="00B050"/>
              </a:solidFill>
              <a:cs typeface="B Badr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2214" y="3150607"/>
            <a:ext cx="269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Badr" panose="00000400000000000000" pitchFamily="2" charset="-78"/>
              </a:rPr>
              <a:t>۱- عدد یک را خط می زنیم</a:t>
            </a:r>
          </a:p>
          <a:p>
            <a:pPr algn="ctr"/>
            <a:r>
              <a:rPr lang="fa-IR" dirty="0" smtClean="0">
                <a:cs typeface="B Badr" panose="00000400000000000000" pitchFamily="2" charset="-78"/>
              </a:rPr>
              <a:t> ۲- مضربهای عدد خط نزده بعدی را خط می زنیم ۳- تا جایی ادامه می دهیم که همه ی مضربهای یک عدد اول خط خورده باشد</a:t>
            </a:r>
            <a:endParaRPr lang="en-US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73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1186"/>
            <a:ext cx="9601196" cy="1303867"/>
          </a:xfrm>
        </p:spPr>
        <p:txBody>
          <a:bodyPr/>
          <a:lstStyle/>
          <a:p>
            <a:r>
              <a:rPr lang="fa-IR" dirty="0" smtClean="0">
                <a:cs typeface="B Homa" panose="00000400000000000000" pitchFamily="2" charset="-78"/>
              </a:rPr>
              <a:t>در چه صورت دو عدد نسبت به هم اولند ؟؟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fa-IR" dirty="0" smtClean="0">
              <a:cs typeface="B Bad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Badr" panose="00000400000000000000" pitchFamily="2" charset="-78"/>
              </a:rPr>
              <a:t>دو عدد که مواد تشکیل دهنده ی متفاوتی داشته باشند نسبت به هم اولند   ۲×۲×۲×۲=۱۶   ۳×۷ = ۲۱</a:t>
            </a:r>
          </a:p>
          <a:p>
            <a:pPr marL="0" indent="0" algn="r">
              <a:buNone/>
            </a:pPr>
            <a:endParaRPr lang="fa-IR" dirty="0" smtClean="0">
              <a:cs typeface="B Bad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0000"/>
                </a:solidFill>
                <a:cs typeface="B Badr" panose="00000400000000000000" pitchFamily="2" charset="-78"/>
              </a:rPr>
              <a:t>نکته : </a:t>
            </a:r>
            <a:r>
              <a:rPr lang="fa-IR" dirty="0" smtClean="0">
                <a:cs typeface="B Badr" panose="00000400000000000000" pitchFamily="2" charset="-78"/>
              </a:rPr>
              <a:t>دو عدد متوالی همیشه نسبت به هم اولند                 ۱۴و۱۵</a:t>
            </a:r>
            <a:endParaRPr lang="en-US" dirty="0"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7908" y="3962902"/>
            <a:ext cx="363647" cy="2534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81877" y="4416413"/>
            <a:ext cx="307817" cy="2172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7909" y="4379275"/>
            <a:ext cx="363647" cy="205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24537" y="4010517"/>
            <a:ext cx="363647" cy="2058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8181" y="3799401"/>
            <a:ext cx="3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۳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8181" y="4449031"/>
            <a:ext cx="3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۵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0492" y="3799401"/>
            <a:ext cx="3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۷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1219" y="4499422"/>
            <a:ext cx="3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۲</a:t>
            </a:r>
            <a:endParaRPr lang="en-US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9087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Homa" panose="00000400000000000000" pitchFamily="2" charset="-78"/>
              </a:rPr>
              <a:t>س : عدد ۱۱۹ اول است یا </a:t>
            </a:r>
            <a:r>
              <a:rPr lang="fa-IR" dirty="0" smtClean="0">
                <a:cs typeface="B Homa" panose="00000400000000000000" pitchFamily="2" charset="-78"/>
              </a:rPr>
              <a:t>مرکب</a:t>
            </a:r>
            <a:r>
              <a:rPr lang="fa-IR" dirty="0">
                <a:cs typeface="B Homa" panose="00000400000000000000" pitchFamily="2" charset="-78"/>
              </a:rPr>
              <a:t> </a:t>
            </a:r>
            <a:r>
              <a:rPr lang="fa-IR" dirty="0" smtClean="0">
                <a:cs typeface="B Homa" panose="00000400000000000000" pitchFamily="2" charset="-78"/>
              </a:rPr>
              <a:t>؟؟</a:t>
            </a:r>
            <a:r>
              <a:rPr lang="fa-IR" dirty="0" smtClean="0">
                <a:cs typeface="B Homa" panose="00000400000000000000" pitchFamily="2" charset="-78"/>
              </a:rPr>
              <a:t> 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58" y="2556932"/>
            <a:ext cx="10030484" cy="3318936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 smtClean="0">
                <a:cs typeface="B Badr" panose="00000400000000000000" pitchFamily="2" charset="-78"/>
              </a:rPr>
              <a:t>به اعداد اول تقسیم می کنیم اگر باقی مانده صفر شد عدد مرکب است و اگر باقی مانده صفر نشد عدد اول است</a:t>
            </a:r>
          </a:p>
          <a:p>
            <a:pPr marL="0" indent="0" algn="ctr">
              <a:buNone/>
            </a:pPr>
            <a:endParaRPr lang="fa-IR" dirty="0">
              <a:cs typeface="B Badr" panose="00000400000000000000" pitchFamily="2" charset="-78"/>
            </a:endParaRPr>
          </a:p>
          <a:p>
            <a:pPr marL="0" indent="0" algn="ctr">
              <a:buNone/>
            </a:pPr>
            <a:endParaRPr lang="fa-IR" dirty="0" smtClean="0">
              <a:cs typeface="B Badr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Badr" panose="00000400000000000000" pitchFamily="2" charset="-78"/>
            </a:endParaRPr>
          </a:p>
          <a:p>
            <a:pPr marL="0" indent="0" algn="ctr">
              <a:buNone/>
            </a:pPr>
            <a:endParaRPr lang="en-US" dirty="0">
              <a:cs typeface="B Badr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99168" y="379340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2582048" y="397628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93128" y="379340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3676008" y="397628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34277" y="379340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4717157" y="3976282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4067" y="3793401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5866947" y="3976281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2145973" y="4056254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3241442" y="4056254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4273537" y="4058366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5432381" y="4056254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51472" y="3792745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۱۱۹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6262" y="3792745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۱۱۹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6580" y="3792745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۱۱۹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9501" y="3815478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۱۱۹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0543" y="3792745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۲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0131" y="3789828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۳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67768" y="3805770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۵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4422" y="3805770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۷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65545" y="4239133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Homa" panose="00000400000000000000" pitchFamily="2" charset="-78"/>
              </a:rPr>
              <a:t>۱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7015" y="4236217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۲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03258" y="4236217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۴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6760" y="4236217"/>
            <a:ext cx="50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Homa" panose="00000400000000000000" pitchFamily="2" charset="-78"/>
              </a:rPr>
              <a:t>۰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7327726" y="3306376"/>
            <a:ext cx="3304515" cy="2598345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تقسیم به عداد اول تا جایی ادامه پیدا می کند که توان دوم اعداد از عدد مورد نظر کوچک تر باشد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19289" y="5141010"/>
                <a:ext cx="543354" cy="336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</m:t>
                          </m:r>
                        </m:e>
                        <m:sup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= 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89" y="5141010"/>
                <a:ext cx="543354" cy="336439"/>
              </a:xfrm>
              <a:prstGeom prst="rect">
                <a:avLst/>
              </a:prstGeom>
              <a:blipFill>
                <a:blip r:embed="rId5"/>
                <a:stretch>
                  <a:fillRect l="-10112" t="-5357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059593" y="5124563"/>
            <a:ext cx="45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Badr" panose="00000400000000000000" pitchFamily="2" charset="-78"/>
              </a:rPr>
              <a:t>۴۹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33207" y="5126526"/>
            <a:ext cx="6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Badr" panose="00000400000000000000" pitchFamily="2" charset="-78"/>
              </a:rPr>
              <a:t> </a:t>
            </a:r>
            <a:r>
              <a:rPr lang="fa-IR" dirty="0" smtClean="0">
                <a:cs typeface="B Badr" panose="00000400000000000000" pitchFamily="2" charset="-78"/>
              </a:rPr>
              <a:t>  ۱۱۹</a:t>
            </a:r>
            <a:endParaRPr lang="en-US" dirty="0">
              <a:cs typeface="B Bad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65997" y="5141010"/>
                <a:ext cx="665182" cy="336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۱۱</m:t>
                          </m:r>
                        </m:e>
                        <m:sup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= 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997" y="5141010"/>
                <a:ext cx="665182" cy="336439"/>
              </a:xfrm>
              <a:prstGeom prst="rect">
                <a:avLst/>
              </a:prstGeom>
              <a:blipFill>
                <a:blip r:embed="rId4"/>
                <a:stretch>
                  <a:fillRect l="-8182" t="-5357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890333" y="5126526"/>
            <a:ext cx="54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Badr" panose="00000400000000000000" pitchFamily="2" charset="-78"/>
              </a:rPr>
              <a:t>۱۲۱</a:t>
            </a:r>
            <a:endParaRPr lang="en-US" dirty="0">
              <a:cs typeface="B Badr" panose="00000400000000000000" pitchFamily="2" charset="-78"/>
            </a:endParaRPr>
          </a:p>
        </p:txBody>
      </p:sp>
      <p:sp>
        <p:nvSpPr>
          <p:cNvPr id="47" name="Chevron 46"/>
          <p:cNvSpPr/>
          <p:nvPr/>
        </p:nvSpPr>
        <p:spPr>
          <a:xfrm flipH="1">
            <a:off x="8400545" y="5169855"/>
            <a:ext cx="265161" cy="271706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flipH="1">
            <a:off x="9116866" y="5169855"/>
            <a:ext cx="265161" cy="271706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1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16600" dirty="0" smtClean="0">
                <a:cs typeface="B Homa" panose="00000400000000000000" pitchFamily="2" charset="-78"/>
              </a:rPr>
              <a:t>پایان</a:t>
            </a:r>
            <a:endParaRPr lang="en-US" sz="16600" dirty="0">
              <a:cs typeface="B Homa" panose="00000400000000000000" pitchFamily="2" charset="-78"/>
            </a:endParaRPr>
          </a:p>
          <a:p>
            <a:pPr marL="0" indent="0" algn="ctr">
              <a:buNone/>
            </a:pPr>
            <a:endParaRPr lang="en-US" sz="166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5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247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 Badr</vt:lpstr>
      <vt:lpstr>B Homa</vt:lpstr>
      <vt:lpstr>Cambria Math</vt:lpstr>
      <vt:lpstr>Garamond</vt:lpstr>
      <vt:lpstr>Times New Roman</vt:lpstr>
      <vt:lpstr>Organic</vt:lpstr>
      <vt:lpstr>به نام خدا</vt:lpstr>
      <vt:lpstr>اعداد طبیعی</vt:lpstr>
      <vt:lpstr>روش غربال </vt:lpstr>
      <vt:lpstr>در چه صورت دو عدد نسبت به هم اولند ؟؟</vt:lpstr>
      <vt:lpstr>س : عدد ۱۱۹ اول است یا مرکب ؟؟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14</cp:revision>
  <dcterms:created xsi:type="dcterms:W3CDTF">2016-11-21T18:09:03Z</dcterms:created>
  <dcterms:modified xsi:type="dcterms:W3CDTF">2016-11-21T20:07:01Z</dcterms:modified>
</cp:coreProperties>
</file>