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6" r:id="rId25"/>
    <p:sldId id="287" r:id="rId26"/>
    <p:sldId id="288" r:id="rId27"/>
    <p:sldId id="289" r:id="rId28"/>
    <p:sldId id="290" r:id="rId29"/>
    <p:sldId id="283" r:id="rId30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319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5D4135-74B8-40B1-B449-23836FA2962E}" type="datetimeFigureOut">
              <a:rPr lang="fa-IR" smtClean="0"/>
              <a:pPr/>
              <a:t>1436/02/18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87B6E7-2A80-493D-BEB2-E568AE6E4EC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1452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950DA-299F-47BA-883A-74FE34DC6E40}" type="datetimeFigureOut">
              <a:rPr lang="fa-IR" smtClean="0"/>
              <a:pPr/>
              <a:t>1436/02/18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5C151B-512B-4EFD-AD6C-C75A6146D5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93901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7CB60-060B-4310-BE84-963DCF35783F}" type="slidenum">
              <a:rPr lang="fa-IR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7CB60-060B-4310-BE84-963DCF35783F}" type="slidenum">
              <a:rPr lang="fa-IR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3F2-523C-457A-875E-02F847361F49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6715-9215-4E57-98F5-EBA78434EBFB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CA9-986F-487E-8CAC-70A5839AA0A3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829A2-32F9-4AC1-AEB1-0D47CA144B9F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858B-6FBE-4982-8EBF-53B9E73AAC77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F9A1-0ACD-4CB5-A88E-9DF214923540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0C74-F707-488A-9A40-2214EA4D1E13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4E35-30A6-46C1-974D-6C1D9435A81D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9392-1EC9-4A7B-8DE4-B189021C98B0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2051-8F7B-4217-95E0-832645953E3C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99A-4760-4F7C-BF1D-E005D8140321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0FA-EA45-4732-9130-F8453707982B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68430-A527-4699-84FB-20340122D968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0005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کنترل پروژه</a:t>
            </a:r>
            <a:b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دانشگاه جامع علمی کاربردی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کارخانجات مخابراتی ایران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(ITMC)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نیمسال اول 94-93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DA5B-A895-4D54-A7C0-F1A1F6187480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9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39750" y="571480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5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6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37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8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0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1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2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5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6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7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2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3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4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5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6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7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58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59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0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1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2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3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4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5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6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7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8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69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0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1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72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3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4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5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6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77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2878" name="AutoShape 62"/>
          <p:cNvCxnSpPr>
            <a:cxnSpLocks noChangeShapeType="1"/>
            <a:stCxn id="162864" idx="3"/>
            <a:endCxn id="162843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2879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2880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1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2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3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4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5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6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7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8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89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0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1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2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3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4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95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2896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62897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2898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2899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62900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2901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2902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2903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62904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2905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2906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62907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2908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2909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2910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2911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2912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62913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2914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2915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62916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2917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2918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62919" name="Text Box 103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/>
            <a:r>
              <a:rPr lang="en-GB" sz="2400" b="1" dirty="0">
                <a:solidFill>
                  <a:srgbClr val="800000"/>
                </a:solidFill>
              </a:rPr>
              <a:t>LF= EF</a:t>
            </a:r>
            <a:r>
              <a:rPr lang="en-GB" sz="1400" b="1" dirty="0">
                <a:solidFill>
                  <a:srgbClr val="800000"/>
                </a:solidFill>
              </a:rPr>
              <a:t>(Finish)</a:t>
            </a:r>
            <a:r>
              <a:rPr lang="fa-IR" sz="1600" b="1" dirty="0">
                <a:solidFill>
                  <a:srgbClr val="800000"/>
                </a:solidFill>
                <a:cs typeface="B Yekan" pitchFamily="2" charset="-78"/>
              </a:rPr>
              <a:t>براي فعاليت پاياني داريم :</a:t>
            </a:r>
            <a:r>
              <a:rPr lang="fa-IR" dirty="0"/>
              <a:t>              </a:t>
            </a:r>
            <a:endParaRPr lang="en-GB" dirty="0"/>
          </a:p>
        </p:txBody>
      </p:sp>
      <p:sp>
        <p:nvSpPr>
          <p:cNvPr id="162920" name="Text Box 104"/>
          <p:cNvSpPr txBox="1">
            <a:spLocks noChangeArrowheads="1"/>
          </p:cNvSpPr>
          <p:nvPr/>
        </p:nvSpPr>
        <p:spPr bwMode="auto">
          <a:xfrm>
            <a:off x="6929454" y="5143512"/>
            <a:ext cx="19881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 b="1" dirty="0">
                <a:latin typeface="Times New Roman" pitchFamily="18" charset="0"/>
              </a:rPr>
              <a:t>    Latest Finish (LF)</a:t>
            </a:r>
          </a:p>
          <a:p>
            <a:pPr eaLnBrk="0" hangingPunct="0"/>
            <a:endParaRPr lang="en-GB" sz="1600" b="1" dirty="0">
              <a:latin typeface="Times New Roman" pitchFamily="18" charset="0"/>
            </a:endParaRPr>
          </a:p>
        </p:txBody>
      </p:sp>
      <p:sp>
        <p:nvSpPr>
          <p:cNvPr id="162921" name="Line 105"/>
          <p:cNvSpPr>
            <a:spLocks noChangeShapeType="1"/>
          </p:cNvSpPr>
          <p:nvPr/>
        </p:nvSpPr>
        <p:spPr bwMode="auto">
          <a:xfrm>
            <a:off x="8228013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" name="Text Box 104"/>
          <p:cNvSpPr txBox="1">
            <a:spLocks noChangeArrowheads="1"/>
          </p:cNvSpPr>
          <p:nvPr/>
        </p:nvSpPr>
        <p:spPr bwMode="auto">
          <a:xfrm>
            <a:off x="6960120" y="3000372"/>
            <a:ext cx="19207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 b="1" dirty="0" smtClean="0">
                <a:latin typeface="Times New Roman" pitchFamily="18" charset="0"/>
              </a:rPr>
              <a:t>Earliest </a:t>
            </a:r>
            <a:r>
              <a:rPr lang="en-GB" sz="1600" b="1" dirty="0">
                <a:latin typeface="Times New Roman" pitchFamily="18" charset="0"/>
              </a:rPr>
              <a:t>Finish </a:t>
            </a:r>
            <a:r>
              <a:rPr lang="en-GB" sz="1600" b="1" dirty="0" smtClean="0">
                <a:latin typeface="Times New Roman" pitchFamily="18" charset="0"/>
              </a:rPr>
              <a:t>(EF</a:t>
            </a:r>
            <a:r>
              <a:rPr lang="en-GB" sz="1600" b="1" dirty="0">
                <a:latin typeface="Times New Roman" pitchFamily="18" charset="0"/>
              </a:rPr>
              <a:t>)</a:t>
            </a:r>
          </a:p>
          <a:p>
            <a:pPr eaLnBrk="0" hangingPunct="0"/>
            <a:endParaRPr lang="en-GB" sz="1600" b="1" dirty="0">
              <a:latin typeface="Times New Roman" pitchFamily="18" charset="0"/>
            </a:endParaRPr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>
            <a:off x="8215338" y="335756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16DE-01C9-40C5-B311-CCE2370181E6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3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8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9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1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4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5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6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7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8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4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8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9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0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1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3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4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7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8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9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0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1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2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3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4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5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6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7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9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0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1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3902" name="AutoShape 62"/>
          <p:cNvCxnSpPr>
            <a:cxnSpLocks noChangeShapeType="1"/>
            <a:stCxn id="163888" idx="3"/>
            <a:endCxn id="163867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3903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3904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5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6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7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8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9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0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1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2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3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4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5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6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7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8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9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3920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63921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3922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3923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63924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3925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3926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3927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63928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3929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3930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63931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3932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3933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3934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3935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3936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63937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3938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3939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63940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3941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3942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63943" name="Text Box 103"/>
          <p:cNvSpPr txBox="1">
            <a:spLocks noChangeArrowheads="1"/>
          </p:cNvSpPr>
          <p:nvPr/>
        </p:nvSpPr>
        <p:spPr bwMode="auto">
          <a:xfrm>
            <a:off x="6729971" y="5072074"/>
            <a:ext cx="187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 b="1" dirty="0">
                <a:latin typeface="Times New Roman" pitchFamily="18" charset="0"/>
              </a:rPr>
              <a:t>    Latest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GB" sz="1600" b="1" dirty="0">
                <a:latin typeface="Times New Roman" pitchFamily="18" charset="0"/>
              </a:rPr>
              <a:t> (L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 b="1" dirty="0">
                <a:latin typeface="Times New Roman" pitchFamily="18" charset="0"/>
              </a:rPr>
              <a:t>)</a:t>
            </a:r>
          </a:p>
          <a:p>
            <a:pPr eaLnBrk="0" hangingPunct="0"/>
            <a:endParaRPr lang="en-GB" sz="1600" b="1" dirty="0">
              <a:latin typeface="Times New Roman" pitchFamily="18" charset="0"/>
            </a:endParaRPr>
          </a:p>
        </p:txBody>
      </p:sp>
      <p:sp>
        <p:nvSpPr>
          <p:cNvPr id="163944" name="Line 104"/>
          <p:cNvSpPr>
            <a:spLocks noChangeShapeType="1"/>
          </p:cNvSpPr>
          <p:nvPr/>
        </p:nvSpPr>
        <p:spPr bwMode="auto">
          <a:xfrm>
            <a:off x="7451725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5" name="Text Box 105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LS= LF - 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ADE2-B30C-4683-BA54-22B20E80B367}" type="slidenum">
              <a:rPr lang="en-US"/>
              <a:pPr/>
              <a:t>12</a:t>
            </a:fld>
            <a:endParaRPr lang="en-US"/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0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3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4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7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8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9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1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8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3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4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5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6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7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8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9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0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1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2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4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5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6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7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8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19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0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1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2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3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4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4926" name="AutoShape 62"/>
          <p:cNvCxnSpPr>
            <a:cxnSpLocks noChangeShapeType="1"/>
            <a:stCxn id="164912" idx="3"/>
            <a:endCxn id="164891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4927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4928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29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0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1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2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3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4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5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6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7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8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39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40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41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42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43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4944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64945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4946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4947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64948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4949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4950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4951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64952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4953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4955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4956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4957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4958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4959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4960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64961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4962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4963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64964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4965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4966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4967" name="Text Box 103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/>
            <a:r>
              <a:rPr lang="en-GB" sz="2400" b="1" dirty="0">
                <a:solidFill>
                  <a:srgbClr val="800000"/>
                </a:solidFill>
                <a:latin typeface="Times New Roman" pitchFamily="18" charset="0"/>
              </a:rPr>
              <a:t>LF= min{LS} </a:t>
            </a:r>
            <a:r>
              <a:rPr lang="en-GB" sz="1200" b="1" dirty="0">
                <a:solidFill>
                  <a:srgbClr val="800000"/>
                </a:solidFill>
                <a:latin typeface="Times New Roman" pitchFamily="18" charset="0"/>
              </a:rPr>
              <a:t>for all </a:t>
            </a:r>
            <a:r>
              <a:rPr lang="en-GB" sz="1200" b="1" dirty="0" smtClean="0">
                <a:solidFill>
                  <a:srgbClr val="800000"/>
                </a:solidFill>
                <a:latin typeface="Times New Roman" pitchFamily="18" charset="0"/>
              </a:rPr>
              <a:t>Successor</a:t>
            </a:r>
            <a:r>
              <a:rPr lang="en-US" sz="1200" b="1" dirty="0" smtClean="0">
                <a:solidFill>
                  <a:srgbClr val="800000"/>
                </a:solidFill>
                <a:latin typeface="Times New Roman" pitchFamily="18" charset="0"/>
              </a:rPr>
              <a:t>s</a:t>
            </a:r>
            <a:r>
              <a:rPr lang="fa-IR" sz="1400" b="1" dirty="0" smtClean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براي </a:t>
            </a:r>
            <a:r>
              <a:rPr lang="fa-IR" sz="1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فعاليتهاي غير پاياني داريم:</a:t>
            </a:r>
            <a:r>
              <a:rPr lang="fa-IR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GB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1BCA-A47B-4530-9106-4A1E04AC1739}" type="slidenum">
              <a:rPr lang="en-US"/>
              <a:pPr/>
              <a:t>13</a:t>
            </a:fld>
            <a:endParaRPr lang="en-US"/>
          </a:p>
        </p:txBody>
      </p:sp>
      <p:sp>
        <p:nvSpPr>
          <p:cNvPr id="16589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2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3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4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5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6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7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1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2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3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4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5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6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7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8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9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0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1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2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3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4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5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6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7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8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29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0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1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2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3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4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5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6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7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8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9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0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1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2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3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44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5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6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7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8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49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5950" name="AutoShape 62"/>
          <p:cNvCxnSpPr>
            <a:cxnSpLocks noChangeShapeType="1"/>
            <a:stCxn id="165936" idx="3"/>
            <a:endCxn id="165915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5951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5952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3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4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5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6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7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8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59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0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1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2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3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4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5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6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7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5968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0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0</a:t>
            </a:r>
          </a:p>
        </p:txBody>
      </p:sp>
      <p:sp>
        <p:nvSpPr>
          <p:cNvPr id="165969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5970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5971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2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3</a:t>
            </a:r>
          </a:p>
        </p:txBody>
      </p:sp>
      <p:sp>
        <p:nvSpPr>
          <p:cNvPr id="165972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5973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5974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5975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3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5</a:t>
            </a:r>
          </a:p>
        </p:txBody>
      </p:sp>
      <p:sp>
        <p:nvSpPr>
          <p:cNvPr id="165976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5977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5978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5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 0 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5979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5980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5981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5982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5983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5984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5</a:t>
            </a:r>
          </a:p>
        </p:txBody>
      </p:sp>
      <p:sp>
        <p:nvSpPr>
          <p:cNvPr id="165985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5986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5987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rgbClr val="003300"/>
                </a:solidFill>
                <a:latin typeface="Times New Roman" pitchFamily="18" charset="0"/>
              </a:rPr>
              <a:t>  6      </a:t>
            </a:r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3300"/>
                </a:solidFill>
                <a:latin typeface="Times New Roman" pitchFamily="18" charset="0"/>
              </a:rPr>
              <a:t>      7</a:t>
            </a:r>
          </a:p>
        </p:txBody>
      </p:sp>
      <p:sp>
        <p:nvSpPr>
          <p:cNvPr id="165988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5989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5990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7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DE92-7299-4EB9-8EC2-205490AA7BC5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8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0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33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4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5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7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8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0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1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3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4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5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6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8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49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0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1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3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4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5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6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7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8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59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0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61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2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3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4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5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6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7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68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69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0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1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2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3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6974" name="AutoShape 62"/>
          <p:cNvCxnSpPr>
            <a:cxnSpLocks noChangeShapeType="1"/>
            <a:stCxn id="166960" idx="3"/>
            <a:endCxn id="166939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6975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6976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7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8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79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0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1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2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3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4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5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6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7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8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89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90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91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6992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0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0</a:t>
            </a:r>
          </a:p>
        </p:txBody>
      </p:sp>
      <p:sp>
        <p:nvSpPr>
          <p:cNvPr id="166993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6994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6995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2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3</a:t>
            </a:r>
          </a:p>
        </p:txBody>
      </p:sp>
      <p:sp>
        <p:nvSpPr>
          <p:cNvPr id="166996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6997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6998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6999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3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5</a:t>
            </a:r>
          </a:p>
        </p:txBody>
      </p:sp>
      <p:sp>
        <p:nvSpPr>
          <p:cNvPr id="167000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7001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7002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5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 0 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7003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7004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7005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7006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7007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7008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 5</a:t>
            </a:r>
          </a:p>
        </p:txBody>
      </p:sp>
      <p:sp>
        <p:nvSpPr>
          <p:cNvPr id="167009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7010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7011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rgbClr val="003300"/>
                </a:solidFill>
                <a:latin typeface="Times New Roman" pitchFamily="18" charset="0"/>
              </a:rPr>
              <a:t>  6      </a:t>
            </a:r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3300"/>
                </a:solidFill>
                <a:latin typeface="Times New Roman" pitchFamily="18" charset="0"/>
              </a:rPr>
              <a:t>      7</a:t>
            </a:r>
          </a:p>
        </p:txBody>
      </p:sp>
      <p:sp>
        <p:nvSpPr>
          <p:cNvPr id="167012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7013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7014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7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 </a:t>
            </a:r>
            <a:r>
              <a:rPr lang="en-GB" sz="1400">
                <a:solidFill>
                  <a:srgbClr val="003300"/>
                </a:solidFill>
                <a:latin typeface="Times New Roman" pitchFamily="18" charset="0"/>
              </a:rPr>
              <a:t>     9</a:t>
            </a:r>
          </a:p>
        </p:txBody>
      </p:sp>
      <p:sp>
        <p:nvSpPr>
          <p:cNvPr id="167015" name="AutoShape 103"/>
          <p:cNvSpPr>
            <a:spLocks noChangeArrowheads="1"/>
          </p:cNvSpPr>
          <p:nvPr/>
        </p:nvSpPr>
        <p:spPr bwMode="auto">
          <a:xfrm>
            <a:off x="1763713" y="2060575"/>
            <a:ext cx="5256212" cy="574675"/>
          </a:xfrm>
          <a:prstGeom prst="rightArrow">
            <a:avLst>
              <a:gd name="adj1" fmla="val 50000"/>
              <a:gd name="adj2" fmla="val 2286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Forward Pass</a:t>
            </a:r>
          </a:p>
        </p:txBody>
      </p:sp>
      <p:sp>
        <p:nvSpPr>
          <p:cNvPr id="167016" name="AutoShape 104"/>
          <p:cNvSpPr>
            <a:spLocks noChangeArrowheads="1"/>
          </p:cNvSpPr>
          <p:nvPr/>
        </p:nvSpPr>
        <p:spPr bwMode="auto">
          <a:xfrm>
            <a:off x="1692275" y="5948363"/>
            <a:ext cx="5329238" cy="576262"/>
          </a:xfrm>
          <a:prstGeom prst="leftArrow">
            <a:avLst>
              <a:gd name="adj1" fmla="val 50000"/>
              <a:gd name="adj2" fmla="val 231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Backward Pass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B56-1CE1-42FD-A9EA-6FED39417C6F}" type="slidenum">
              <a:rPr lang="en-US"/>
              <a:pPr/>
              <a:t>15</a:t>
            </a:fld>
            <a:endParaRPr lang="en-US"/>
          </a:p>
        </p:txBody>
      </p:sp>
      <p:sp>
        <p:nvSpPr>
          <p:cNvPr id="167939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graphicFrame>
        <p:nvGraphicFramePr>
          <p:cNvPr id="167942" name="Group 6"/>
          <p:cNvGraphicFramePr>
            <a:graphicFrameLocks noGrp="1"/>
          </p:cNvGraphicFramePr>
          <p:nvPr/>
        </p:nvGraphicFramePr>
        <p:xfrm>
          <a:off x="1403350" y="2155825"/>
          <a:ext cx="6096000" cy="4131312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ديرترين زمان پايان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ديرترين زمان شروع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زودترين زمان پايان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زودترين زمان شروع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كد فعاليت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Finish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F543-896E-49C3-BAC8-21454155F697}" type="slidenum">
              <a:rPr lang="en-US"/>
              <a:pPr/>
              <a:t>16</a:t>
            </a:fld>
            <a:endParaRPr lang="en-US"/>
          </a:p>
        </p:txBody>
      </p:sp>
      <p:sp>
        <p:nvSpPr>
          <p:cNvPr id="178181" name="Text Box 5" descr="Narrow horizontal"/>
          <p:cNvSpPr txBox="1">
            <a:spLocks noChangeArrowheads="1"/>
          </p:cNvSpPr>
          <p:nvPr/>
        </p:nvSpPr>
        <p:spPr bwMode="auto">
          <a:xfrm>
            <a:off x="0" y="609600"/>
            <a:ext cx="9144000" cy="427038"/>
          </a:xfrm>
          <a:prstGeom prst="rect">
            <a:avLst/>
          </a:prstGeom>
          <a:pattFill prst="nar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SA" sz="2200">
                <a:solidFill>
                  <a:srgbClr val="000066"/>
                </a:solidFill>
                <a:latin typeface="Times New Roman" pitchFamily="18" charset="0"/>
                <a:cs typeface="Traffic" pitchFamily="2" charset="-78"/>
              </a:rPr>
              <a:t>  محاسبات زمانبندي پروژه </a:t>
            </a:r>
            <a:endParaRPr lang="en-US" sz="2200">
              <a:solidFill>
                <a:srgbClr val="000066"/>
              </a:solidFill>
              <a:latin typeface="Times New Roman" pitchFamily="18" charset="0"/>
              <a:cs typeface="Traffic" pitchFamily="2" charset="-7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086600" y="1214438"/>
            <a:ext cx="2057400" cy="538162"/>
            <a:chOff x="4368" y="490"/>
            <a:chExt cx="1392" cy="573"/>
          </a:xfrm>
        </p:grpSpPr>
        <p:cxnSp>
          <p:nvCxnSpPr>
            <p:cNvPr id="178183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78184" name="Text Box 8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محاسبات رفت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43000" y="2209800"/>
            <a:ext cx="7315200" cy="1628775"/>
            <a:chOff x="720" y="1392"/>
            <a:chExt cx="4608" cy="1026"/>
          </a:xfrm>
        </p:grpSpPr>
        <p:sp>
          <p:nvSpPr>
            <p:cNvPr id="178186" name="Text Box 10"/>
            <p:cNvSpPr txBox="1">
              <a:spLocks noChangeArrowheads="1"/>
            </p:cNvSpPr>
            <p:nvPr/>
          </p:nvSpPr>
          <p:spPr bwMode="auto">
            <a:xfrm>
              <a:off x="720" y="1392"/>
              <a:ext cx="4608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>
                <a:lnSpc>
                  <a:spcPct val="140000"/>
                </a:lnSpc>
              </a:pP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           (Earliest Start)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=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زودترين زمان شروع فعاليت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       </a:t>
              </a:r>
            </a:p>
            <a:p>
              <a:pPr algn="r" rtl="1">
                <a:lnSpc>
                  <a:spcPct val="140000"/>
                </a:lnSpc>
              </a:pPr>
              <a:r>
                <a:rPr lang="en-US">
                  <a:latin typeface="Times New Roman" pitchFamily="18" charset="0"/>
                  <a:cs typeface="Traffic" pitchFamily="2" charset="-78"/>
                </a:rPr>
                <a:t> (Earliest Finish)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   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=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زودترين زمان پايان فعاليت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</a:p>
            <a:p>
              <a:pPr algn="r" rtl="1">
                <a:lnSpc>
                  <a:spcPct val="140000"/>
                </a:lnSpc>
              </a:pP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(Duration)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=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مدت زمان فعاليت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	</a:t>
              </a:r>
            </a:p>
            <a:p>
              <a:pPr algn="r" rtl="1">
                <a:lnSpc>
                  <a:spcPct val="140000"/>
                </a:lnSpc>
              </a:pPr>
              <a:endParaRPr lang="en-US">
                <a:latin typeface="Times New Roman" pitchFamily="18" charset="0"/>
                <a:cs typeface="Traffic" pitchFamily="2" charset="-78"/>
              </a:endParaRPr>
            </a:p>
          </p:txBody>
        </p:sp>
        <p:sp>
          <p:nvSpPr>
            <p:cNvPr id="178187" name="Text Box 11"/>
            <p:cNvSpPr txBox="1">
              <a:spLocks noChangeArrowheads="1"/>
            </p:cNvSpPr>
            <p:nvPr/>
          </p:nvSpPr>
          <p:spPr bwMode="auto">
            <a:xfrm>
              <a:off x="3792" y="1392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ESi</a:t>
              </a:r>
            </a:p>
          </p:txBody>
        </p:sp>
        <p:sp>
          <p:nvSpPr>
            <p:cNvPr id="178188" name="Text Box 12"/>
            <p:cNvSpPr txBox="1">
              <a:spLocks noChangeArrowheads="1"/>
            </p:cNvSpPr>
            <p:nvPr/>
          </p:nvSpPr>
          <p:spPr bwMode="auto">
            <a:xfrm>
              <a:off x="3792" y="1641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EFi</a:t>
              </a:r>
            </a:p>
          </p:txBody>
        </p:sp>
        <p:sp>
          <p:nvSpPr>
            <p:cNvPr id="178189" name="Text Box 13"/>
            <p:cNvSpPr txBox="1">
              <a:spLocks noChangeArrowheads="1"/>
            </p:cNvSpPr>
            <p:nvPr/>
          </p:nvSpPr>
          <p:spPr bwMode="auto">
            <a:xfrm>
              <a:off x="3840" y="18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Di</a:t>
              </a:r>
            </a:p>
          </p:txBody>
        </p:sp>
      </p:grp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685800" y="3733800"/>
            <a:ext cx="7620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rtl="0">
              <a:lnSpc>
                <a:spcPct val="140000"/>
              </a:lnSpc>
            </a:pPr>
            <a:r>
              <a:rPr lang="ar-SA" dirty="0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قواعد محاسبات رفت:</a:t>
            </a:r>
          </a:p>
          <a:p>
            <a:pPr marL="457200" indent="-457200" algn="l" rtl="0">
              <a:lnSpc>
                <a:spcPct val="140000"/>
              </a:lnSpc>
            </a:pPr>
            <a:r>
              <a:rPr lang="en-US" dirty="0" smtClean="0">
                <a:latin typeface="Times New Roman" pitchFamily="18" charset="0"/>
                <a:cs typeface="Traffic" pitchFamily="2" charset="-78"/>
              </a:rPr>
              <a:t>  A)     ES (start) = 0</a:t>
            </a:r>
            <a:r>
              <a:rPr lang="ar-SA" dirty="0" smtClean="0">
                <a:latin typeface="Times New Roman" pitchFamily="18" charset="0"/>
                <a:cs typeface="Traffic" pitchFamily="2" charset="-78"/>
              </a:rPr>
              <a:t>                                                                    </a:t>
            </a:r>
            <a:endParaRPr lang="ar-SA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140000"/>
              </a:lnSpc>
              <a:buFontTx/>
              <a:buAutoNum type="alphaUcParenR" startAt="2"/>
            </a:pPr>
            <a:r>
              <a:rPr lang="en-US" dirty="0">
                <a:latin typeface="Times New Roman" pitchFamily="18" charset="0"/>
                <a:cs typeface="Traffic" pitchFamily="2" charset="-78"/>
              </a:rPr>
              <a:t> 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ESi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=  Max{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EFj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}    j={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مجموعه فعاليتهای پيش نياز فعاليت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}</a:t>
            </a:r>
            <a:endParaRPr lang="ar-SA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140000"/>
              </a:lnSpc>
              <a:buFontTx/>
              <a:buAutoNum type="alphaUcParenR" startAt="2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ESi+Di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 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2667000" y="5562600"/>
            <a:ext cx="56975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r" rtl="1">
              <a:lnSpc>
                <a:spcPct val="140000"/>
              </a:lnSpc>
            </a:pPr>
            <a:r>
              <a:rPr lang="en-US">
                <a:latin typeface="Times New Roman" pitchFamily="18" charset="0"/>
                <a:cs typeface="Traffic" pitchFamily="2" charset="-78"/>
              </a:rPr>
              <a:t>)</a:t>
            </a:r>
            <a:r>
              <a:rPr lang="ar-SA">
                <a:latin typeface="Times New Roman" pitchFamily="18" charset="0"/>
                <a:cs typeface="Traffic" pitchFamily="2" charset="-78"/>
              </a:rPr>
              <a:t> </a:t>
            </a:r>
            <a:r>
              <a:rPr lang="en-US">
                <a:latin typeface="Times New Roman" pitchFamily="18" charset="0"/>
                <a:cs typeface="Traffic" pitchFamily="2" charset="-78"/>
              </a:rPr>
              <a:t>   EF(finish</a:t>
            </a:r>
            <a:r>
              <a:rPr lang="ar-SA" u="sng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حداقل زماني است كه پروژه انجام مي شود.</a:t>
            </a:r>
          </a:p>
          <a:p>
            <a:pPr marL="457200" indent="-457200">
              <a:lnSpc>
                <a:spcPct val="140000"/>
              </a:lnSpc>
            </a:pPr>
            <a:endParaRPr lang="en-US" u="sng">
              <a:solidFill>
                <a:schemeClr val="accent2"/>
              </a:solidFill>
              <a:latin typeface="Times New Roman" pitchFamily="18" charset="0"/>
              <a:cs typeface="Traffic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0" grpId="0" autoUpdateAnimBg="0"/>
      <p:bldP spid="1781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0B9-8F24-499D-824C-7BB86EABB04A}" type="slidenum">
              <a:rPr lang="en-US"/>
              <a:pPr/>
              <a:t>17</a:t>
            </a:fld>
            <a:endParaRPr lang="en-US"/>
          </a:p>
        </p:txBody>
      </p:sp>
      <p:sp>
        <p:nvSpPr>
          <p:cNvPr id="179205" name="Text Box 5" descr="Narrow horizontal"/>
          <p:cNvSpPr txBox="1">
            <a:spLocks noChangeArrowheads="1"/>
          </p:cNvSpPr>
          <p:nvPr/>
        </p:nvSpPr>
        <p:spPr bwMode="auto">
          <a:xfrm>
            <a:off x="0" y="609600"/>
            <a:ext cx="9144000" cy="427038"/>
          </a:xfrm>
          <a:prstGeom prst="rect">
            <a:avLst/>
          </a:prstGeom>
          <a:pattFill prst="nar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SA" sz="2200">
                <a:solidFill>
                  <a:srgbClr val="000066"/>
                </a:solidFill>
                <a:latin typeface="Times New Roman" pitchFamily="18" charset="0"/>
                <a:cs typeface="Traffic" pitchFamily="2" charset="-78"/>
              </a:rPr>
              <a:t>  محاسبات زمانبندي پروژه </a:t>
            </a:r>
            <a:endParaRPr lang="en-US" sz="2200">
              <a:solidFill>
                <a:srgbClr val="000066"/>
              </a:solidFill>
              <a:latin typeface="Times New Roman" pitchFamily="18" charset="0"/>
              <a:cs typeface="Traffic" pitchFamily="2" charset="-7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086600" y="1214438"/>
            <a:ext cx="2057400" cy="538162"/>
            <a:chOff x="4368" y="490"/>
            <a:chExt cx="1392" cy="573"/>
          </a:xfrm>
        </p:grpSpPr>
        <p:cxnSp>
          <p:nvCxnSpPr>
            <p:cNvPr id="179207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79208" name="Text Box 8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محاسبات برگشت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43000" y="2209800"/>
            <a:ext cx="7315200" cy="1628775"/>
            <a:chOff x="720" y="1392"/>
            <a:chExt cx="4608" cy="1026"/>
          </a:xfrm>
        </p:grpSpPr>
        <p:sp>
          <p:nvSpPr>
            <p:cNvPr id="179210" name="Text Box 10"/>
            <p:cNvSpPr txBox="1">
              <a:spLocks noChangeArrowheads="1"/>
            </p:cNvSpPr>
            <p:nvPr/>
          </p:nvSpPr>
          <p:spPr bwMode="auto">
            <a:xfrm>
              <a:off x="720" y="1392"/>
              <a:ext cx="4608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>
                <a:lnSpc>
                  <a:spcPct val="140000"/>
                </a:lnSpc>
              </a:pP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           (Latest Start)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=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ديرترين زمان شروع فعاليت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       </a:t>
              </a:r>
            </a:p>
            <a:p>
              <a:pPr algn="r" rtl="1">
                <a:lnSpc>
                  <a:spcPct val="140000"/>
                </a:lnSpc>
              </a:pPr>
              <a:r>
                <a:rPr lang="en-US">
                  <a:latin typeface="Times New Roman" pitchFamily="18" charset="0"/>
                  <a:cs typeface="Traffic" pitchFamily="2" charset="-78"/>
                </a:rPr>
                <a:t> (Latest Finish)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    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=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ديرترين زمان پايان فعاليت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</a:p>
            <a:p>
              <a:pPr algn="r" rtl="1">
                <a:lnSpc>
                  <a:spcPct val="140000"/>
                </a:lnSpc>
              </a:pPr>
              <a:r>
                <a:rPr lang="ar-SA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(Duration)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    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 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  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      =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مدت زمان فعاليت </a:t>
              </a:r>
              <a:r>
                <a:rPr lang="en-US">
                  <a:latin typeface="Times New Roman" pitchFamily="18" charset="0"/>
                  <a:cs typeface="Traffic" pitchFamily="2" charset="-78"/>
                </a:rPr>
                <a:t>i</a:t>
              </a:r>
              <a:r>
                <a:rPr lang="ar-SA">
                  <a:latin typeface="Times New Roman" pitchFamily="18" charset="0"/>
                  <a:cs typeface="Traffic" pitchFamily="2" charset="-78"/>
                </a:rPr>
                <a:t>	</a:t>
              </a:r>
            </a:p>
            <a:p>
              <a:pPr algn="r" rtl="1">
                <a:lnSpc>
                  <a:spcPct val="140000"/>
                </a:lnSpc>
              </a:pPr>
              <a:endParaRPr lang="en-US">
                <a:latin typeface="Times New Roman" pitchFamily="18" charset="0"/>
                <a:cs typeface="Traffic" pitchFamily="2" charset="-78"/>
              </a:endParaRPr>
            </a:p>
          </p:txBody>
        </p:sp>
        <p:sp>
          <p:nvSpPr>
            <p:cNvPr id="179211" name="Text Box 11"/>
            <p:cNvSpPr txBox="1">
              <a:spLocks noChangeArrowheads="1"/>
            </p:cNvSpPr>
            <p:nvPr/>
          </p:nvSpPr>
          <p:spPr bwMode="auto">
            <a:xfrm>
              <a:off x="3792" y="1392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LSi</a:t>
              </a:r>
            </a:p>
          </p:txBody>
        </p:sp>
        <p:sp>
          <p:nvSpPr>
            <p:cNvPr id="179212" name="Text Box 12"/>
            <p:cNvSpPr txBox="1">
              <a:spLocks noChangeArrowheads="1"/>
            </p:cNvSpPr>
            <p:nvPr/>
          </p:nvSpPr>
          <p:spPr bwMode="auto">
            <a:xfrm>
              <a:off x="3792" y="1641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LFi</a:t>
              </a:r>
            </a:p>
          </p:txBody>
        </p:sp>
        <p:sp>
          <p:nvSpPr>
            <p:cNvPr id="179213" name="Text Box 13"/>
            <p:cNvSpPr txBox="1">
              <a:spLocks noChangeArrowheads="1"/>
            </p:cNvSpPr>
            <p:nvPr/>
          </p:nvSpPr>
          <p:spPr bwMode="auto">
            <a:xfrm>
              <a:off x="3840" y="18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raffic" pitchFamily="2" charset="-78"/>
                </a:rPr>
                <a:t>Di</a:t>
              </a:r>
            </a:p>
          </p:txBody>
        </p:sp>
      </p:grp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304800" y="5562600"/>
            <a:ext cx="80597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r" rtl="1">
              <a:lnSpc>
                <a:spcPct val="140000"/>
              </a:lnSpc>
            </a:pPr>
            <a:r>
              <a:rPr lang="en-US" dirty="0" smtClean="0">
                <a:latin typeface="Times New Roman" pitchFamily="18" charset="0"/>
                <a:cs typeface="Traffic" pitchFamily="2" charset="-78"/>
              </a:rPr>
              <a:t>LF Finish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)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) مي تواند عددي غير از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)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 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EF(Finish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 باشد(طبيعتا" بايد عددي بزرگتر از 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EF(Finish)</a:t>
            </a:r>
            <a:endParaRPr lang="ar-SA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r" rtl="1">
              <a:lnSpc>
                <a:spcPct val="140000"/>
              </a:lnSpc>
            </a:pPr>
            <a:r>
              <a:rPr lang="ar-SA" dirty="0">
                <a:latin typeface="Times New Roman" pitchFamily="18" charset="0"/>
                <a:cs typeface="Traffic" pitchFamily="2" charset="-78"/>
              </a:rPr>
              <a:t>باشد) در اين صورت ما براي اتمام پروژه مهلتي پيش از حداقل زمان پروژه تعيين </a:t>
            </a:r>
            <a:r>
              <a:rPr lang="ar-SA" dirty="0" smtClean="0">
                <a:latin typeface="Times New Roman" pitchFamily="18" charset="0"/>
                <a:cs typeface="Traffic" pitchFamily="2" charset="-78"/>
              </a:rPr>
              <a:t>كرده</a:t>
            </a:r>
            <a:r>
              <a:rPr lang="en-US" dirty="0" smtClean="0">
                <a:latin typeface="Times New Roman" pitchFamily="18" charset="0"/>
                <a:cs typeface="Traffic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Traffic" pitchFamily="2" charset="-78"/>
              </a:rPr>
              <a:t> است.</a:t>
            </a:r>
            <a:r>
              <a:rPr lang="ar-SA" dirty="0" smtClean="0">
                <a:latin typeface="Times New Roman" pitchFamily="18" charset="0"/>
                <a:cs typeface="Traffic" pitchFamily="2" charset="-78"/>
              </a:rPr>
              <a:t>.</a:t>
            </a:r>
            <a:endParaRPr lang="en-US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r" rtl="1">
              <a:lnSpc>
                <a:spcPct val="140000"/>
              </a:lnSpc>
            </a:pPr>
            <a:endParaRPr lang="fa-IR" dirty="0">
              <a:latin typeface="Times New Roman" pitchFamily="18" charset="0"/>
              <a:cs typeface="Traffic" pitchFamily="2" charset="-78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5800" y="3733800"/>
            <a:ext cx="7620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rtl="0">
              <a:lnSpc>
                <a:spcPct val="140000"/>
              </a:lnSpc>
            </a:pPr>
            <a:r>
              <a:rPr lang="ar-SA" dirty="0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قواعد محاسبات برگشت:</a:t>
            </a:r>
          </a:p>
          <a:p>
            <a:pPr marL="457200" indent="-457200" algn="l" rtl="0">
              <a:lnSpc>
                <a:spcPct val="140000"/>
              </a:lnSpc>
            </a:pPr>
            <a:r>
              <a:rPr lang="en-US" dirty="0">
                <a:latin typeface="Times New Roman" pitchFamily="18" charset="0"/>
                <a:cs typeface="Traffic" pitchFamily="2" charset="-78"/>
              </a:rPr>
              <a:t>A)     LF (finish) = EF(finish)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                                                                    </a:t>
            </a:r>
          </a:p>
          <a:p>
            <a:pPr marL="457200" indent="-457200" algn="l" rtl="0">
              <a:lnSpc>
                <a:spcPct val="140000"/>
              </a:lnSpc>
              <a:buFontTx/>
              <a:buAutoNum type="alphaUcParenR" startAt="2"/>
            </a:pPr>
            <a:r>
              <a:rPr lang="en-US" dirty="0">
                <a:latin typeface="Times New Roman" pitchFamily="18" charset="0"/>
                <a:cs typeface="Traffic" pitchFamily="2" charset="-78"/>
              </a:rPr>
              <a:t> 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LFi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=  Min{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LS</a:t>
            </a:r>
            <a:r>
              <a:rPr lang="en-US" baseline="-25000" dirty="0" err="1">
                <a:latin typeface="Times New Roman" pitchFamily="18" charset="0"/>
                <a:cs typeface="Traffic" pitchFamily="2" charset="-78"/>
              </a:rPr>
              <a:t>k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}    k={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مجموعه فعاليتهای پس نياز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}</a:t>
            </a:r>
            <a:endParaRPr lang="ar-SA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140000"/>
              </a:lnSpc>
              <a:buFontTx/>
              <a:buAutoNum type="alphaUcParenR" startAt="2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LFi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5" grpId="0" autoUpdateAnimBg="0"/>
      <p:bldP spid="1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CC85-25E5-44FB-84E3-907AA98E06B5}" type="slidenum">
              <a:rPr lang="en-US"/>
              <a:pPr/>
              <a:t>18</a:t>
            </a:fld>
            <a:endParaRPr lang="en-US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09600" y="1905000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SA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شناوري كل فعاليت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: Total Float   (Total slaok)</a:t>
            </a:r>
            <a:endParaRPr lang="fa-IR">
              <a:solidFill>
                <a:schemeClr val="accent2"/>
              </a:solidFill>
              <a:latin typeface="Times New Roman" pitchFamily="18" charset="0"/>
              <a:cs typeface="Traffic" pitchFamily="2" charset="-78"/>
            </a:endParaRPr>
          </a:p>
          <a:p>
            <a:pPr algn="r" rtl="1"/>
            <a:r>
              <a:rPr lang="ar-SA">
                <a:latin typeface="Times New Roman" pitchFamily="18" charset="0"/>
                <a:cs typeface="Traffic" pitchFamily="2" charset="-78"/>
              </a:rPr>
              <a:t>شناوري كل يك فعاليت مدت زماني است كه يك فعاليت مي تواند نسبت به زودترين زمان شروع، ديرتر شروع شود بدون آنكه زمانبندي كل پروژه به تأخير بيافند</a:t>
            </a:r>
            <a:r>
              <a:rPr lang="en-US">
                <a:latin typeface="Times New Roman" pitchFamily="18" charset="0"/>
                <a:cs typeface="Traffic" pitchFamily="2" charset="-78"/>
              </a:rPr>
              <a:t>.</a:t>
            </a:r>
            <a:endParaRPr lang="fa-IR">
              <a:latin typeface="Times New Roman" pitchFamily="18" charset="0"/>
              <a:cs typeface="Traffic" pitchFamily="2" charset="-78"/>
            </a:endParaRPr>
          </a:p>
          <a:p>
            <a:pPr algn="r" rtl="1"/>
            <a:endParaRPr lang="fa-IR">
              <a:latin typeface="Times New Roman" pitchFamily="18" charset="0"/>
              <a:cs typeface="Traffic" pitchFamily="2" charset="-7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086600" y="1214438"/>
            <a:ext cx="2057400" cy="538162"/>
            <a:chOff x="4368" y="490"/>
            <a:chExt cx="1392" cy="573"/>
          </a:xfrm>
        </p:grpSpPr>
        <p:cxnSp>
          <p:nvCxnSpPr>
            <p:cNvPr id="180231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80232" name="Text Box 8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AvantGarde Md BT" pitchFamily="42" charset="0"/>
                  <a:cs typeface="Traffic" pitchFamily="2" charset="-78"/>
                </a:rPr>
                <a:t>چند تعريف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457200" y="4191000"/>
            <a:ext cx="8305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SA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شناوري آزاد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(Free Float)(FF)</a:t>
            </a:r>
            <a:r>
              <a:rPr lang="fa-IR">
                <a:solidFill>
                  <a:schemeClr val="accent2"/>
                </a:solidFill>
                <a:latin typeface="Times New Roman" pitchFamily="18" charset="0"/>
                <a:cs typeface="Traffic" pitchFamily="2" charset="-78"/>
              </a:rPr>
              <a:t> :</a:t>
            </a:r>
          </a:p>
          <a:p>
            <a:pPr algn="r" rtl="1"/>
            <a:r>
              <a:rPr lang="ar-SA">
                <a:latin typeface="Times New Roman" pitchFamily="18" charset="0"/>
                <a:cs typeface="Traffic" pitchFamily="2" charset="-78"/>
              </a:rPr>
              <a:t>مدت زماني است كه يك فعاليت مي تواند نسبت به زودترين زمانبندي اش ديرتر تمام شود</a:t>
            </a:r>
            <a:r>
              <a:rPr lang="en-US">
                <a:latin typeface="Times New Roman" pitchFamily="18" charset="0"/>
                <a:cs typeface="Traffic" pitchFamily="2" charset="-78"/>
              </a:rPr>
              <a:t>.</a:t>
            </a:r>
            <a:r>
              <a:rPr lang="ar-SA">
                <a:latin typeface="Times New Roman" pitchFamily="18" charset="0"/>
                <a:cs typeface="Traffic" pitchFamily="2" charset="-78"/>
              </a:rPr>
              <a:t>بدون </a:t>
            </a:r>
            <a:endParaRPr lang="en-US">
              <a:latin typeface="Times New Roman" pitchFamily="18" charset="0"/>
              <a:cs typeface="Traffic" pitchFamily="2" charset="-78"/>
            </a:endParaRPr>
          </a:p>
          <a:p>
            <a:pPr algn="r" rtl="1"/>
            <a:r>
              <a:rPr lang="ar-SA">
                <a:latin typeface="Times New Roman" pitchFamily="18" charset="0"/>
                <a:cs typeface="Traffic" pitchFamily="2" charset="-78"/>
              </a:rPr>
              <a:t>آنكه بر زمانبندي فعاليت هاي بعدي تأثير بگذارد</a:t>
            </a:r>
            <a:r>
              <a:rPr lang="en-US">
                <a:latin typeface="Times New Roman" pitchFamily="18" charset="0"/>
                <a:cs typeface="Traffic" pitchFamily="2" charset="-78"/>
              </a:rPr>
              <a:t>.</a:t>
            </a:r>
            <a:r>
              <a:rPr lang="ar-SA">
                <a:latin typeface="Times New Roman" pitchFamily="18" charset="0"/>
                <a:cs typeface="Traffic" pitchFamily="2" charset="-78"/>
              </a:rPr>
              <a:t>                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85800" y="5170488"/>
            <a:ext cx="7620000" cy="93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rtl="0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raffic" pitchFamily="2" charset="-78"/>
              </a:rPr>
              <a:t>            </a:t>
            </a:r>
            <a:r>
              <a:rPr lang="en-US" sz="2400" dirty="0">
                <a:latin typeface="Times New Roman" pitchFamily="18" charset="0"/>
                <a:cs typeface="Traffic" pitchFamily="2" charset="-78"/>
              </a:rPr>
              <a:t>FF  = Min{</a:t>
            </a:r>
            <a:r>
              <a:rPr lang="en-US" sz="2400" dirty="0" err="1">
                <a:latin typeface="Times New Roman" pitchFamily="18" charset="0"/>
                <a:cs typeface="Traffic" pitchFamily="2" charset="-78"/>
              </a:rPr>
              <a:t>ESj</a:t>
            </a:r>
            <a:r>
              <a:rPr lang="en-US" sz="2400" dirty="0">
                <a:latin typeface="Times New Roman" pitchFamily="18" charset="0"/>
                <a:cs typeface="Traffic" pitchFamily="2" charset="-78"/>
              </a:rPr>
              <a:t>}   - </a:t>
            </a:r>
            <a:r>
              <a:rPr lang="en-US" sz="2400" dirty="0" err="1">
                <a:latin typeface="Times New Roman" pitchFamily="18" charset="0"/>
                <a:cs typeface="Traffic" pitchFamily="2" charset="-78"/>
              </a:rPr>
              <a:t>EFi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   </a:t>
            </a:r>
            <a:endParaRPr lang="fa-IR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90000"/>
              </a:lnSpc>
            </a:pPr>
            <a:endParaRPr lang="en-US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raffic" pitchFamily="2" charset="-78"/>
              </a:rPr>
              <a:t>            j={</a:t>
            </a:r>
            <a:r>
              <a:rPr lang="en-US" dirty="0" err="1">
                <a:latin typeface="Times New Roman" pitchFamily="18" charset="0"/>
                <a:cs typeface="Traffic" pitchFamily="2" charset="-78"/>
              </a:rPr>
              <a:t>i</a:t>
            </a:r>
            <a:r>
              <a:rPr lang="ar-SA" dirty="0">
                <a:latin typeface="Times New Roman" pitchFamily="18" charset="0"/>
                <a:cs typeface="Traffic" pitchFamily="2" charset="-78"/>
              </a:rPr>
              <a:t>مجموعه فعاليت هاي پس نياز </a:t>
            </a:r>
            <a:r>
              <a:rPr lang="en-US" dirty="0">
                <a:latin typeface="Times New Roman" pitchFamily="18" charset="0"/>
                <a:cs typeface="Traffic" pitchFamily="2" charset="-78"/>
              </a:rPr>
              <a:t>  }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85800" y="2895600"/>
            <a:ext cx="76200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rtl="0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raffic" pitchFamily="2" charset="-78"/>
              </a:rPr>
              <a:t>  </a:t>
            </a:r>
            <a:r>
              <a:rPr lang="en-US" sz="2400" dirty="0" smtClean="0">
                <a:latin typeface="Times New Roman" pitchFamily="18" charset="0"/>
                <a:cs typeface="Traffic" pitchFamily="2" charset="-78"/>
              </a:rPr>
              <a:t>        </a:t>
            </a:r>
            <a:r>
              <a:rPr lang="en-US" sz="2400" dirty="0">
                <a:latin typeface="Times New Roman" pitchFamily="18" charset="0"/>
                <a:cs typeface="Traffic" pitchFamily="2" charset="-78"/>
              </a:rPr>
              <a:t>TF  = </a:t>
            </a:r>
            <a:r>
              <a:rPr lang="en-US" sz="2400" dirty="0" err="1">
                <a:latin typeface="Times New Roman" pitchFamily="18" charset="0"/>
                <a:cs typeface="Traffic" pitchFamily="2" charset="-78"/>
              </a:rPr>
              <a:t>LSi</a:t>
            </a:r>
            <a:r>
              <a:rPr lang="en-US" sz="2400" dirty="0">
                <a:latin typeface="Times New Roman" pitchFamily="18" charset="0"/>
                <a:cs typeface="Traffic" pitchFamily="2" charset="-78"/>
              </a:rPr>
              <a:t> - </a:t>
            </a:r>
            <a:r>
              <a:rPr lang="en-US" sz="2400" dirty="0" err="1">
                <a:latin typeface="Times New Roman" pitchFamily="18" charset="0"/>
                <a:cs typeface="Traffic" pitchFamily="2" charset="-78"/>
              </a:rPr>
              <a:t>ESi</a:t>
            </a:r>
            <a:r>
              <a:rPr lang="ar-SA" sz="2400" dirty="0">
                <a:latin typeface="Times New Roman" pitchFamily="18" charset="0"/>
                <a:cs typeface="Traffic" pitchFamily="2" charset="-78"/>
              </a:rPr>
              <a:t>                                                                    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raffic" pitchFamily="2" charset="-78"/>
              </a:rPr>
              <a:t> </a:t>
            </a:r>
            <a:r>
              <a:rPr lang="en-US" sz="2000" u="sng" dirty="0">
                <a:latin typeface="Times New Roman" pitchFamily="18" charset="0"/>
                <a:cs typeface="Traffic" pitchFamily="2" charset="-78"/>
              </a:rPr>
              <a:t>OR</a:t>
            </a:r>
            <a:endParaRPr lang="ar-SA" sz="2000" u="sng" dirty="0">
              <a:latin typeface="Times New Roman" pitchFamily="18" charset="0"/>
              <a:cs typeface="Traffic" pitchFamily="2" charset="-78"/>
            </a:endParaRPr>
          </a:p>
          <a:p>
            <a:pPr marL="457200" indent="-457200" algn="l" rtl="0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TF 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raffic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autoUpdateAnimBg="0"/>
      <p:bldP spid="180234" grpId="0" autoUpdateAnimBg="0"/>
      <p:bldP spid="180235" grpId="0" autoUpdateAnimBg="0"/>
      <p:bldP spid="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13B8-E76E-49E6-AFD6-CE7020A91EA9}" type="slidenum">
              <a:rPr lang="en-US"/>
              <a:pPr/>
              <a:t>19</a:t>
            </a:fld>
            <a:endParaRPr lang="en-US"/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شناوري كل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1763713" y="2709863"/>
            <a:ext cx="0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1763713" y="3070225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Activity 7</a:t>
            </a:r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>
            <a:off x="4067175" y="27098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1527175" y="2297113"/>
            <a:ext cx="749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ES=6</a:t>
            </a: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3867150" y="227647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EF=8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2917825" y="451008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2917825" y="4870450"/>
            <a:ext cx="23034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Activity 7</a:t>
            </a: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5221288" y="451008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2681288" y="4097338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LS=7</a:t>
            </a: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5021263" y="4076700"/>
            <a:ext cx="71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LF=9</a:t>
            </a: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684213" y="2060575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7596188" y="18446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TIME</a:t>
            </a:r>
          </a:p>
        </p:txBody>
      </p:sp>
      <p:sp>
        <p:nvSpPr>
          <p:cNvPr id="171026" name="AutoShape 18"/>
          <p:cNvSpPr>
            <a:spLocks noChangeArrowheads="1"/>
          </p:cNvSpPr>
          <p:nvPr/>
        </p:nvSpPr>
        <p:spPr bwMode="auto">
          <a:xfrm>
            <a:off x="1763713" y="4652963"/>
            <a:ext cx="1152525" cy="647700"/>
          </a:xfrm>
          <a:prstGeom prst="leftRightArrow">
            <a:avLst>
              <a:gd name="adj1" fmla="val 50000"/>
              <a:gd name="adj2" fmla="val 3558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TF</a:t>
            </a: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TF=LS-ES    </a:t>
            </a:r>
            <a:r>
              <a:rPr 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TF=LF-EF</a:t>
            </a:r>
            <a:endParaRPr lang="en-GB" sz="24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1817688" y="5300663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Total Float	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2"/>
                </a:solidFill>
                <a:effectLst/>
                <a:cs typeface="B Titr" pitchFamily="2" charset="-78"/>
              </a:rPr>
              <a:t>ادامه فصل چهارم</a:t>
            </a:r>
            <a:endParaRPr lang="fa-IR" b="1" dirty="0">
              <a:solidFill>
                <a:schemeClr val="tx2"/>
              </a:soli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07157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solidFill>
                  <a:schemeClr val="tx2"/>
                </a:solidFill>
                <a:cs typeface="B Titr" pitchFamily="2" charset="-78"/>
              </a:rPr>
              <a:t>زمانبندی پروژه</a:t>
            </a:r>
            <a:endParaRPr lang="fa-IR" sz="3200" b="1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CAAB-BA99-4F92-9CC9-3B0E853D5F3E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/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شناوري كل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2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53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8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9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0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1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3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4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5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6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7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8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9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0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1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2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3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74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5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6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7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8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9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0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81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2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3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4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5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6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7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88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89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0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1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2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3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72094" name="AutoShape 62"/>
          <p:cNvCxnSpPr>
            <a:cxnSpLocks noChangeShapeType="1"/>
            <a:stCxn id="172080" idx="3"/>
            <a:endCxn id="172059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72095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72096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7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8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99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0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1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2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3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4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5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6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7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8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09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10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11" name="Text Box 79"/>
          <p:cNvSpPr txBox="1">
            <a:spLocks noChangeArrowheads="1"/>
          </p:cNvSpPr>
          <p:nvPr/>
        </p:nvSpPr>
        <p:spPr bwMode="auto">
          <a:xfrm>
            <a:off x="4067175" y="6161088"/>
            <a:ext cx="1084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Total Float</a:t>
            </a:r>
          </a:p>
          <a:p>
            <a:pPr eaLnBrk="0" hangingPunct="0"/>
            <a:endParaRPr lang="en-GB" sz="1600">
              <a:latin typeface="Times New Roman" pitchFamily="18" charset="0"/>
            </a:endParaRPr>
          </a:p>
        </p:txBody>
      </p:sp>
      <p:sp>
        <p:nvSpPr>
          <p:cNvPr id="172112" name="Line 80"/>
          <p:cNvSpPr>
            <a:spLocks noChangeShapeType="1"/>
          </p:cNvSpPr>
          <p:nvPr/>
        </p:nvSpPr>
        <p:spPr bwMode="auto">
          <a:xfrm>
            <a:off x="4589463" y="57864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13" name="Text Box 81"/>
          <p:cNvSpPr txBox="1">
            <a:spLocks noChangeArrowheads="1"/>
          </p:cNvSpPr>
          <p:nvPr/>
        </p:nvSpPr>
        <p:spPr bwMode="auto">
          <a:xfrm>
            <a:off x="687388" y="374015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0       0      0</a:t>
            </a:r>
          </a:p>
        </p:txBody>
      </p:sp>
      <p:sp>
        <p:nvSpPr>
          <p:cNvPr id="172114" name="Text Box 82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0       0      0</a:t>
            </a:r>
          </a:p>
        </p:txBody>
      </p:sp>
      <p:sp>
        <p:nvSpPr>
          <p:cNvPr id="172115" name="Text Box 83"/>
          <p:cNvSpPr txBox="1">
            <a:spLocks noChangeArrowheads="1"/>
          </p:cNvSpPr>
          <p:nvPr/>
        </p:nvSpPr>
        <p:spPr bwMode="auto">
          <a:xfrm>
            <a:off x="611188" y="3644900"/>
            <a:ext cx="11588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Start</a:t>
            </a:r>
          </a:p>
        </p:txBody>
      </p:sp>
      <p:sp>
        <p:nvSpPr>
          <p:cNvPr id="172116" name="Text Box 84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72117" name="Text Box 85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2       2      3</a:t>
            </a:r>
          </a:p>
        </p:txBody>
      </p:sp>
      <p:sp>
        <p:nvSpPr>
          <p:cNvPr id="172118" name="Text Box 86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72119" name="Text Box 87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72120" name="Text Box 88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72121" name="Text Box 89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3      2      5</a:t>
            </a:r>
          </a:p>
        </p:txBody>
      </p:sp>
      <p:sp>
        <p:nvSpPr>
          <p:cNvPr id="172122" name="Text Box 90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72123" name="Text Box 91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72124" name="Text Box 92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5       0       9</a:t>
            </a:r>
          </a:p>
        </p:txBody>
      </p:sp>
      <p:sp>
        <p:nvSpPr>
          <p:cNvPr id="172125" name="Text Box 93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72126" name="Text Box 94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72127" name="Text Box 95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9      0      9</a:t>
            </a:r>
          </a:p>
        </p:txBody>
      </p:sp>
      <p:sp>
        <p:nvSpPr>
          <p:cNvPr id="172128" name="Text Box 96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72129" name="Text Box 97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72130" name="Text Box 98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0      0      5</a:t>
            </a:r>
          </a:p>
        </p:txBody>
      </p:sp>
      <p:sp>
        <p:nvSpPr>
          <p:cNvPr id="172131" name="Text Box 99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72132" name="Text Box 100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72133" name="Text Box 101"/>
          <p:cNvSpPr txBox="1">
            <a:spLocks noChangeArrowheads="1"/>
          </p:cNvSpPr>
          <p:nvPr/>
        </p:nvSpPr>
        <p:spPr bwMode="auto">
          <a:xfrm>
            <a:off x="3963988" y="54165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6      1      7</a:t>
            </a:r>
          </a:p>
        </p:txBody>
      </p:sp>
      <p:sp>
        <p:nvSpPr>
          <p:cNvPr id="172134" name="Text Box 102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72135" name="Text Box 103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72136" name="Text Box 104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7     1      9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7BF-4CB6-4473-8A2D-51B7AC08F173}" type="slidenum">
              <a:rPr lang="en-US"/>
              <a:pPr/>
              <a:t>21</a:t>
            </a:fld>
            <a:endParaRPr lang="en-US"/>
          </a:p>
        </p:txBody>
      </p:sp>
      <p:sp>
        <p:nvSpPr>
          <p:cNvPr id="19251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شناوري آزاد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19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1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8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9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0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33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4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5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6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7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8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9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40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1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2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3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4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5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6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47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8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9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0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1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2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3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54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5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6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7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8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59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0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61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2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3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4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5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6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7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68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9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1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2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3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92574" name="AutoShape 62"/>
          <p:cNvCxnSpPr>
            <a:cxnSpLocks noChangeShapeType="1"/>
            <a:stCxn id="192560" idx="3"/>
            <a:endCxn id="192539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192575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99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2576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7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8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9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0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1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2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3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4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5" name="Line 73"/>
          <p:cNvSpPr>
            <a:spLocks noChangeShapeType="1"/>
          </p:cNvSpPr>
          <p:nvPr/>
        </p:nvSpPr>
        <p:spPr bwMode="auto">
          <a:xfrm>
            <a:off x="6877050" y="4365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6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7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8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9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90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93" name="Text Box 81"/>
          <p:cNvSpPr txBox="1">
            <a:spLocks noChangeArrowheads="1"/>
          </p:cNvSpPr>
          <p:nvPr/>
        </p:nvSpPr>
        <p:spPr bwMode="auto">
          <a:xfrm>
            <a:off x="687388" y="374015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0       0      0</a:t>
            </a:r>
          </a:p>
        </p:txBody>
      </p:sp>
      <p:sp>
        <p:nvSpPr>
          <p:cNvPr id="192594" name="Text Box 82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0       0      0</a:t>
            </a:r>
          </a:p>
        </p:txBody>
      </p:sp>
      <p:sp>
        <p:nvSpPr>
          <p:cNvPr id="192595" name="Text Box 83"/>
          <p:cNvSpPr txBox="1">
            <a:spLocks noChangeArrowheads="1"/>
          </p:cNvSpPr>
          <p:nvPr/>
        </p:nvSpPr>
        <p:spPr bwMode="auto">
          <a:xfrm>
            <a:off x="611188" y="3644900"/>
            <a:ext cx="11588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Start</a:t>
            </a:r>
          </a:p>
        </p:txBody>
      </p:sp>
      <p:sp>
        <p:nvSpPr>
          <p:cNvPr id="192596" name="Text Box 84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92597" name="Text Box 85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2       2      3</a:t>
            </a:r>
          </a:p>
        </p:txBody>
      </p:sp>
      <p:sp>
        <p:nvSpPr>
          <p:cNvPr id="192598" name="Text Box 86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2599" name="Text Box 87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92600" name="Text Box 88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92601" name="Text Box 89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3      2      5</a:t>
            </a:r>
          </a:p>
        </p:txBody>
      </p:sp>
      <p:sp>
        <p:nvSpPr>
          <p:cNvPr id="192602" name="Text Box 90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92603" name="Text Box 91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92604" name="Text Box 92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5       0       9</a:t>
            </a:r>
          </a:p>
        </p:txBody>
      </p:sp>
      <p:sp>
        <p:nvSpPr>
          <p:cNvPr id="192605" name="Text Box 93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92606" name="Text Box 94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92607" name="Text Box 95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9      0      9</a:t>
            </a:r>
          </a:p>
        </p:txBody>
      </p:sp>
      <p:sp>
        <p:nvSpPr>
          <p:cNvPr id="192608" name="Text Box 96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92609" name="Text Box 97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92610" name="Text Box 98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0      0      5</a:t>
            </a:r>
          </a:p>
        </p:txBody>
      </p:sp>
      <p:sp>
        <p:nvSpPr>
          <p:cNvPr id="192611" name="Text Box 99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92612" name="Text Box 100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92613" name="Text Box 101"/>
          <p:cNvSpPr txBox="1">
            <a:spLocks noChangeArrowheads="1"/>
          </p:cNvSpPr>
          <p:nvPr/>
        </p:nvSpPr>
        <p:spPr bwMode="auto">
          <a:xfrm>
            <a:off x="3963988" y="54165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6      1      7</a:t>
            </a:r>
          </a:p>
        </p:txBody>
      </p:sp>
      <p:sp>
        <p:nvSpPr>
          <p:cNvPr id="192614" name="Text Box 102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92615" name="Text Box 103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92616" name="Text Box 104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7     1      9</a:t>
            </a:r>
          </a:p>
        </p:txBody>
      </p:sp>
      <p:sp>
        <p:nvSpPr>
          <p:cNvPr id="192617" name="Text Box 105"/>
          <p:cNvSpPr txBox="1">
            <a:spLocks noChangeArrowheads="1"/>
          </p:cNvSpPr>
          <p:nvPr/>
        </p:nvSpPr>
        <p:spPr bwMode="auto">
          <a:xfrm>
            <a:off x="468313" y="3500438"/>
            <a:ext cx="1368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FF=MIN(0,0)-0=0</a:t>
            </a:r>
          </a:p>
        </p:txBody>
      </p:sp>
      <p:sp>
        <p:nvSpPr>
          <p:cNvPr id="192624" name="Text Box 112"/>
          <p:cNvSpPr txBox="1">
            <a:spLocks noChangeArrowheads="1"/>
          </p:cNvSpPr>
          <p:nvPr/>
        </p:nvSpPr>
        <p:spPr bwMode="auto">
          <a:xfrm>
            <a:off x="2195513" y="4508500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FF=MIN(5,5)-5=0</a:t>
            </a:r>
          </a:p>
        </p:txBody>
      </p:sp>
      <p:sp>
        <p:nvSpPr>
          <p:cNvPr id="192625" name="Text Box 113"/>
          <p:cNvSpPr txBox="1">
            <a:spLocks noChangeArrowheads="1"/>
          </p:cNvSpPr>
          <p:nvPr/>
        </p:nvSpPr>
        <p:spPr bwMode="auto">
          <a:xfrm>
            <a:off x="3851275" y="4508500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FF=MIN(6)-6=0</a:t>
            </a:r>
          </a:p>
        </p:txBody>
      </p:sp>
      <p:sp>
        <p:nvSpPr>
          <p:cNvPr id="192626" name="Text Box 114"/>
          <p:cNvSpPr txBox="1">
            <a:spLocks noChangeArrowheads="1"/>
          </p:cNvSpPr>
          <p:nvPr/>
        </p:nvSpPr>
        <p:spPr bwMode="auto">
          <a:xfrm>
            <a:off x="5435600" y="4508500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FF=MIN(9)-8=1</a:t>
            </a:r>
          </a:p>
        </p:txBody>
      </p:sp>
      <p:sp>
        <p:nvSpPr>
          <p:cNvPr id="192627" name="Text Box 115"/>
          <p:cNvSpPr txBox="1">
            <a:spLocks noChangeArrowheads="1"/>
          </p:cNvSpPr>
          <p:nvPr/>
        </p:nvSpPr>
        <p:spPr bwMode="auto">
          <a:xfrm>
            <a:off x="5435600" y="2492375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FF=MIN(9)-9=0</a:t>
            </a:r>
          </a:p>
        </p:txBody>
      </p:sp>
      <p:sp>
        <p:nvSpPr>
          <p:cNvPr id="192628" name="Text Box 116"/>
          <p:cNvSpPr txBox="1">
            <a:spLocks noChangeArrowheads="1"/>
          </p:cNvSpPr>
          <p:nvPr/>
        </p:nvSpPr>
        <p:spPr bwMode="auto">
          <a:xfrm>
            <a:off x="3924300" y="2492375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FF=MIN(5)-3=2</a:t>
            </a:r>
          </a:p>
        </p:txBody>
      </p:sp>
      <p:sp>
        <p:nvSpPr>
          <p:cNvPr id="192629" name="Text Box 117"/>
          <p:cNvSpPr txBox="1">
            <a:spLocks noChangeArrowheads="1"/>
          </p:cNvSpPr>
          <p:nvPr/>
        </p:nvSpPr>
        <p:spPr bwMode="auto">
          <a:xfrm>
            <a:off x="2195513" y="2492375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FF=MIN(1)-1=0</a:t>
            </a:r>
          </a:p>
        </p:txBody>
      </p:sp>
      <p:sp>
        <p:nvSpPr>
          <p:cNvPr id="192630" name="Text Box 118"/>
          <p:cNvSpPr txBox="1">
            <a:spLocks noChangeArrowheads="1"/>
          </p:cNvSpPr>
          <p:nvPr/>
        </p:nvSpPr>
        <p:spPr bwMode="auto">
          <a:xfrm>
            <a:off x="7235825" y="3500438"/>
            <a:ext cx="1368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FF=0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7" grpId="0"/>
      <p:bldP spid="192624" grpId="0"/>
      <p:bldP spid="192625" grpId="0"/>
      <p:bldP spid="192626" grpId="0"/>
      <p:bldP spid="192627" grpId="0"/>
      <p:bldP spid="192628" grpId="0"/>
      <p:bldP spid="192629" grpId="0"/>
      <p:bldP spid="1926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E668-EF9B-4249-8DA0-B339886C276D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8200" y="1214438"/>
            <a:ext cx="4495800" cy="538162"/>
            <a:chOff x="4368" y="490"/>
            <a:chExt cx="1392" cy="573"/>
          </a:xfrm>
        </p:grpSpPr>
        <p:cxnSp>
          <p:nvCxnSpPr>
            <p:cNvPr id="193539" name="AutoShape 3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93540" name="Text Box 4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مثال</a:t>
              </a:r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 : </a:t>
              </a:r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طراحي وايجاد يك كارخانه را در نظر بگيريد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sp>
        <p:nvSpPr>
          <p:cNvPr id="193656" name="Rectangle 120"/>
          <p:cNvSpPr>
            <a:spLocks noChangeArrowheads="1"/>
          </p:cNvSpPr>
          <p:nvPr/>
        </p:nvSpPr>
        <p:spPr bwMode="auto">
          <a:xfrm>
            <a:off x="611188" y="1905000"/>
            <a:ext cx="8151812" cy="462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b="1" dirty="0">
                <a:latin typeface="Times New Roman" pitchFamily="18" charset="0"/>
                <a:cs typeface="B Nazanin" pitchFamily="2" charset="-78"/>
              </a:rPr>
              <a:t>مقرر شده است كه كارخانه‌اي جهت توليد قطعات خودرو ايجاد شود. مطابق بررسي ها انجام شده ابتدا لازم است كه طراحي كارخانه ( كه 60 روز زمان مي‌برد) انجام شود. پس از اتمام طراحي، دو فعاليت مي‌توانند شروع شوند فعاليت ساخت كارخانه ( طي 180 روز) و فعاليت خريد ماشين‌آلات  (طي 30 روز) . پس از اتمام فعاليتهاي ساخت كارخانه و همچنين خريد ماشين‌آلات، نصب و راه اندازي ماشين آلات در كارخانه طي 30 روز انجام مي‌شود. </a:t>
            </a:r>
          </a:p>
          <a:p>
            <a:pPr algn="just" rtl="1">
              <a:lnSpc>
                <a:spcPct val="150000"/>
              </a:lnSpc>
            </a:pPr>
            <a:endParaRPr lang="fa-IR" sz="2200" b="1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b="1" dirty="0">
                <a:latin typeface="Times New Roman" pitchFamily="18" charset="0"/>
                <a:cs typeface="B Nazanin" pitchFamily="2" charset="-78"/>
              </a:rPr>
              <a:t>زمانبندي و همچنين شناوري كل و شناوري آزاد فعاليتها را بدست‌ آوريد.</a:t>
            </a:r>
          </a:p>
          <a:p>
            <a:pPr algn="just" rtl="1">
              <a:lnSpc>
                <a:spcPct val="150000"/>
              </a:lnSpc>
            </a:pPr>
            <a:endParaRPr lang="fa-IR" sz="2200" b="1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5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0C9-6577-4D42-BD4A-8B1DF66EE784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" y="1905000"/>
            <a:ext cx="8915400" cy="4038600"/>
            <a:chOff x="48" y="1200"/>
            <a:chExt cx="5616" cy="254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8" y="2064"/>
              <a:ext cx="960" cy="720"/>
              <a:chOff x="288" y="1470"/>
              <a:chExt cx="432" cy="402"/>
            </a:xfrm>
          </p:grpSpPr>
          <p:sp>
            <p:nvSpPr>
              <p:cNvPr id="177162" name="Rectangle 10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START</a:t>
                </a: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8" name="Rectangle 16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69" name="Line 17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0" name="Line 18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1" name="Line 19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2" name="Line 20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3" name="Line 21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4" name="Line 22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5" name="Line 23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6" name="Line 24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7" name="Line 25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78" name="Line 26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1152" y="2064"/>
              <a:ext cx="960" cy="720"/>
              <a:chOff x="288" y="1470"/>
              <a:chExt cx="432" cy="402"/>
            </a:xfrm>
          </p:grpSpPr>
          <p:sp>
            <p:nvSpPr>
              <p:cNvPr id="177180" name="Rectangle 28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181" name="Rectangle 29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82" name="Rectangle 30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83" name="Rectangle 31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ar-SA">
                    <a:latin typeface="AvantGarde Md BT" pitchFamily="42" charset="0"/>
                    <a:cs typeface="Traffic" pitchFamily="2" charset="-78"/>
                  </a:rPr>
                  <a:t>طراحي كارخانه</a:t>
                </a:r>
                <a:endParaRPr lang="en-US">
                  <a:latin typeface="AvantGarde Md BT" pitchFamily="42" charset="0"/>
                  <a:cs typeface="Traffic" pitchFamily="2" charset="-78"/>
                </a:endParaRPr>
              </a:p>
            </p:txBody>
          </p:sp>
          <p:sp>
            <p:nvSpPr>
              <p:cNvPr id="177184" name="Rectangle 32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185" name="Rectangle 33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186" name="Rectangle 34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187" name="Line 35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88" name="Line 36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89" name="Line 37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0" name="Line 38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1" name="Line 39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2" name="Line 40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3" name="Line 41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4" name="Line 42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5" name="Line 43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  <p:sp>
            <p:nvSpPr>
              <p:cNvPr id="177196" name="Line 44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57150" tIns="0" rIns="57150" bIns="0" anchor="ctr"/>
              <a:lstStyle/>
              <a:p>
                <a:endParaRPr lang="en-US"/>
              </a:p>
            </p:txBody>
          </p:sp>
        </p:grp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3600" y="2064"/>
              <a:ext cx="960" cy="720"/>
              <a:chOff x="288" y="1470"/>
              <a:chExt cx="432" cy="402"/>
            </a:xfrm>
          </p:grpSpPr>
          <p:sp>
            <p:nvSpPr>
              <p:cNvPr id="177198" name="Rectangle 46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199" name="Rectangle 47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200" name="Rectangle 48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240</a:t>
                </a:r>
              </a:p>
            </p:txBody>
          </p:sp>
          <p:sp>
            <p:nvSpPr>
              <p:cNvPr id="177201" name="Rectangle 49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ar-SA">
                    <a:latin typeface="AvantGarde Md BT" pitchFamily="42" charset="0"/>
                    <a:cs typeface="Traffic" pitchFamily="2" charset="-78"/>
                  </a:rPr>
                  <a:t>نصب وراه اندازي</a:t>
                </a:r>
                <a:endParaRPr lang="en-US">
                  <a:latin typeface="AvantGarde Md BT" pitchFamily="42" charset="0"/>
                  <a:cs typeface="Traffic" pitchFamily="2" charset="-78"/>
                </a:endParaRPr>
              </a:p>
            </p:txBody>
          </p:sp>
          <p:sp>
            <p:nvSpPr>
              <p:cNvPr id="177202" name="Rectangle 50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203" name="Rectangle 51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30</a:t>
                </a:r>
              </a:p>
            </p:txBody>
          </p:sp>
          <p:sp>
            <p:nvSpPr>
              <p:cNvPr id="177204" name="Rectangle 52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240</a:t>
                </a:r>
              </a:p>
            </p:txBody>
          </p:sp>
          <p:sp>
            <p:nvSpPr>
              <p:cNvPr id="177205" name="Line 53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06" name="Line 54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07" name="Line 55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08" name="Line 56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09" name="Line 57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10" name="Line 58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11" name="Line 59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12" name="Line 60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13" name="Line 61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14" name="Line 62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6" name="Group 63"/>
            <p:cNvGrpSpPr>
              <a:grpSpLocks/>
            </p:cNvGrpSpPr>
            <p:nvPr/>
          </p:nvGrpSpPr>
          <p:grpSpPr bwMode="auto">
            <a:xfrm>
              <a:off x="2352" y="3024"/>
              <a:ext cx="960" cy="720"/>
              <a:chOff x="288" y="1470"/>
              <a:chExt cx="432" cy="402"/>
            </a:xfrm>
          </p:grpSpPr>
          <p:sp>
            <p:nvSpPr>
              <p:cNvPr id="177216" name="Rectangle 64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240</a:t>
                </a:r>
              </a:p>
            </p:txBody>
          </p:sp>
          <p:sp>
            <p:nvSpPr>
              <p:cNvPr id="177217" name="Rectangle 65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150</a:t>
                </a:r>
              </a:p>
            </p:txBody>
          </p:sp>
          <p:sp>
            <p:nvSpPr>
              <p:cNvPr id="177218" name="Rectangle 66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210</a:t>
                </a:r>
              </a:p>
            </p:txBody>
          </p:sp>
          <p:sp>
            <p:nvSpPr>
              <p:cNvPr id="177219" name="Rectangle 67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ar-SA">
                    <a:latin typeface="AvantGarde Md BT" pitchFamily="42" charset="0"/>
                    <a:cs typeface="Traffic" pitchFamily="2" charset="-78"/>
                  </a:rPr>
                  <a:t>خريد ماشين</a:t>
                </a:r>
                <a:endParaRPr lang="en-US">
                  <a:latin typeface="AvantGarde Md BT" pitchFamily="42" charset="0"/>
                  <a:cs typeface="Traffic" pitchFamily="2" charset="-78"/>
                </a:endParaRPr>
              </a:p>
            </p:txBody>
          </p:sp>
          <p:sp>
            <p:nvSpPr>
              <p:cNvPr id="177220" name="Rectangle 68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90</a:t>
                </a:r>
              </a:p>
            </p:txBody>
          </p:sp>
          <p:sp>
            <p:nvSpPr>
              <p:cNvPr id="177221" name="Rectangle 69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30</a:t>
                </a:r>
              </a:p>
            </p:txBody>
          </p:sp>
          <p:sp>
            <p:nvSpPr>
              <p:cNvPr id="177222" name="Rectangle 70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223" name="Line 71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4" name="Line 72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5" name="Line 73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6" name="Line 74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7" name="Line 75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8" name="Line 76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29" name="Line 77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30" name="Line 78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31" name="Line 79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32" name="Line 80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7" name="Group 81"/>
            <p:cNvGrpSpPr>
              <a:grpSpLocks/>
            </p:cNvGrpSpPr>
            <p:nvPr/>
          </p:nvGrpSpPr>
          <p:grpSpPr bwMode="auto">
            <a:xfrm>
              <a:off x="2352" y="1200"/>
              <a:ext cx="960" cy="720"/>
              <a:chOff x="288" y="1470"/>
              <a:chExt cx="432" cy="402"/>
            </a:xfrm>
          </p:grpSpPr>
          <p:sp>
            <p:nvSpPr>
              <p:cNvPr id="177234" name="Rectangle 82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240</a:t>
                </a:r>
              </a:p>
            </p:txBody>
          </p:sp>
          <p:sp>
            <p:nvSpPr>
              <p:cNvPr id="177235" name="Rectangle 83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236" name="Rectangle 84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237" name="Rectangle 85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ar-SA">
                    <a:latin typeface="AvantGarde Md BT" pitchFamily="42" charset="0"/>
                    <a:cs typeface="Traffic" pitchFamily="2" charset="-78"/>
                  </a:rPr>
                  <a:t>ساخت كارخانه</a:t>
                </a:r>
                <a:endParaRPr lang="en-US">
                  <a:latin typeface="AvantGarde Md BT" pitchFamily="42" charset="0"/>
                  <a:cs typeface="Traffic" pitchFamily="2" charset="-78"/>
                </a:endParaRPr>
              </a:p>
            </p:txBody>
          </p:sp>
          <p:sp>
            <p:nvSpPr>
              <p:cNvPr id="177238" name="Rectangle 86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240</a:t>
                </a:r>
              </a:p>
            </p:txBody>
          </p:sp>
          <p:sp>
            <p:nvSpPr>
              <p:cNvPr id="177239" name="Rectangle 87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180</a:t>
                </a:r>
              </a:p>
            </p:txBody>
          </p:sp>
          <p:sp>
            <p:nvSpPr>
              <p:cNvPr id="177240" name="Rectangle 88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60</a:t>
                </a:r>
              </a:p>
            </p:txBody>
          </p:sp>
          <p:sp>
            <p:nvSpPr>
              <p:cNvPr id="177241" name="Line 89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2" name="Line 90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3" name="Line 91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4" name="Line 92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5" name="Line 93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6" name="Line 94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7" name="Line 95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8" name="Line 96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49" name="Line 97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50" name="Line 98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8" name="Group 99"/>
            <p:cNvGrpSpPr>
              <a:grpSpLocks/>
            </p:cNvGrpSpPr>
            <p:nvPr/>
          </p:nvGrpSpPr>
          <p:grpSpPr bwMode="auto">
            <a:xfrm>
              <a:off x="4704" y="2064"/>
              <a:ext cx="960" cy="720"/>
              <a:chOff x="288" y="1470"/>
              <a:chExt cx="432" cy="402"/>
            </a:xfrm>
          </p:grpSpPr>
          <p:sp>
            <p:nvSpPr>
              <p:cNvPr id="177252" name="Rectangle 100"/>
              <p:cNvSpPr>
                <a:spLocks noChangeArrowheads="1"/>
              </p:cNvSpPr>
              <p:nvPr/>
            </p:nvSpPr>
            <p:spPr bwMode="auto">
              <a:xfrm>
                <a:off x="576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253" name="Rectangle 101"/>
              <p:cNvSpPr>
                <a:spLocks noChangeArrowheads="1"/>
              </p:cNvSpPr>
              <p:nvPr/>
            </p:nvSpPr>
            <p:spPr bwMode="auto">
              <a:xfrm>
                <a:off x="432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254" name="Rectangle 102"/>
              <p:cNvSpPr>
                <a:spLocks noChangeArrowheads="1"/>
              </p:cNvSpPr>
              <p:nvPr/>
            </p:nvSpPr>
            <p:spPr bwMode="auto">
              <a:xfrm>
                <a:off x="288" y="1738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255" name="Rectangle 103"/>
              <p:cNvSpPr>
                <a:spLocks noChangeArrowheads="1"/>
              </p:cNvSpPr>
              <p:nvPr/>
            </p:nvSpPr>
            <p:spPr bwMode="auto">
              <a:xfrm>
                <a:off x="288" y="1604"/>
                <a:ext cx="432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latin typeface="AvantGarde Md BT" pitchFamily="42" charset="0"/>
                    <a:cs typeface="Traffic" pitchFamily="2" charset="-78"/>
                  </a:rPr>
                  <a:t>FINISH</a:t>
                </a:r>
              </a:p>
            </p:txBody>
          </p:sp>
          <p:sp>
            <p:nvSpPr>
              <p:cNvPr id="177256" name="Rectangle 104"/>
              <p:cNvSpPr>
                <a:spLocks noChangeArrowheads="1"/>
              </p:cNvSpPr>
              <p:nvPr/>
            </p:nvSpPr>
            <p:spPr bwMode="auto">
              <a:xfrm>
                <a:off x="576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257" name="Rectangle 105"/>
              <p:cNvSpPr>
                <a:spLocks noChangeArrowheads="1"/>
              </p:cNvSpPr>
              <p:nvPr/>
            </p:nvSpPr>
            <p:spPr bwMode="auto">
              <a:xfrm>
                <a:off x="432" y="1470"/>
                <a:ext cx="144" cy="134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500">
                    <a:solidFill>
                      <a:schemeClr val="bg1"/>
                    </a:solidFill>
                    <a:latin typeface="AvantGarde Md BT" pitchFamily="42" charset="0"/>
                    <a:cs typeface="Traffic" pitchFamily="2" charset="-78"/>
                  </a:rPr>
                  <a:t>0</a:t>
                </a:r>
              </a:p>
            </p:txBody>
          </p:sp>
          <p:sp>
            <p:nvSpPr>
              <p:cNvPr id="177258" name="Rectangle 106"/>
              <p:cNvSpPr>
                <a:spLocks noChangeArrowheads="1"/>
              </p:cNvSpPr>
              <p:nvPr/>
            </p:nvSpPr>
            <p:spPr bwMode="auto">
              <a:xfrm>
                <a:off x="288" y="1470"/>
                <a:ext cx="144" cy="134"/>
              </a:xfrm>
              <a:prstGeom prst="rect">
                <a:avLst/>
              </a:prstGeom>
              <a:noFill/>
              <a:ln w="9525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900">
                    <a:latin typeface="AvantGarde Md BT" pitchFamily="42" charset="0"/>
                    <a:cs typeface="Traffic" pitchFamily="2" charset="-78"/>
                  </a:rPr>
                  <a:t>270</a:t>
                </a:r>
              </a:p>
            </p:txBody>
          </p:sp>
          <p:sp>
            <p:nvSpPr>
              <p:cNvPr id="177259" name="Line 107"/>
              <p:cNvSpPr>
                <a:spLocks noChangeShapeType="1"/>
              </p:cNvSpPr>
              <p:nvPr/>
            </p:nvSpPr>
            <p:spPr bwMode="auto">
              <a:xfrm>
                <a:off x="288" y="1604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0" name="Line 108"/>
              <p:cNvSpPr>
                <a:spLocks noChangeShapeType="1"/>
              </p:cNvSpPr>
              <p:nvPr/>
            </p:nvSpPr>
            <p:spPr bwMode="auto">
              <a:xfrm>
                <a:off x="288" y="173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1" name="Line 109"/>
              <p:cNvSpPr>
                <a:spLocks noChangeShapeType="1"/>
              </p:cNvSpPr>
              <p:nvPr/>
            </p:nvSpPr>
            <p:spPr bwMode="auto">
              <a:xfrm>
                <a:off x="432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2" name="Line 110"/>
              <p:cNvSpPr>
                <a:spLocks noChangeShapeType="1"/>
              </p:cNvSpPr>
              <p:nvPr/>
            </p:nvSpPr>
            <p:spPr bwMode="auto">
              <a:xfrm>
                <a:off x="576" y="1470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3" name="Line 111"/>
              <p:cNvSpPr>
                <a:spLocks noChangeShapeType="1"/>
              </p:cNvSpPr>
              <p:nvPr/>
            </p:nvSpPr>
            <p:spPr bwMode="auto">
              <a:xfrm>
                <a:off x="432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4" name="Line 112"/>
              <p:cNvSpPr>
                <a:spLocks noChangeShapeType="1"/>
              </p:cNvSpPr>
              <p:nvPr/>
            </p:nvSpPr>
            <p:spPr bwMode="auto">
              <a:xfrm>
                <a:off x="576" y="1738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5" name="Line 113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6" name="Line 114"/>
              <p:cNvSpPr>
                <a:spLocks noChangeShapeType="1"/>
              </p:cNvSpPr>
              <p:nvPr/>
            </p:nvSpPr>
            <p:spPr bwMode="auto">
              <a:xfrm>
                <a:off x="288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7" name="Line 115"/>
              <p:cNvSpPr>
                <a:spLocks noChangeShapeType="1"/>
              </p:cNvSpPr>
              <p:nvPr/>
            </p:nvSpPr>
            <p:spPr bwMode="auto">
              <a:xfrm>
                <a:off x="720" y="1470"/>
                <a:ext cx="0" cy="402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77268" name="Line 116"/>
              <p:cNvSpPr>
                <a:spLocks noChangeShapeType="1"/>
              </p:cNvSpPr>
              <p:nvPr/>
            </p:nvSpPr>
            <p:spPr bwMode="auto">
              <a:xfrm>
                <a:off x="288" y="1872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77269" name="Line 117"/>
            <p:cNvSpPr>
              <a:spLocks noChangeShapeType="1"/>
            </p:cNvSpPr>
            <p:nvPr/>
          </p:nvSpPr>
          <p:spPr bwMode="auto">
            <a:xfrm>
              <a:off x="1008" y="2400"/>
              <a:ext cx="144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70" name="Line 118"/>
            <p:cNvSpPr>
              <a:spLocks noChangeShapeType="1"/>
            </p:cNvSpPr>
            <p:nvPr/>
          </p:nvSpPr>
          <p:spPr bwMode="auto">
            <a:xfrm flipV="1">
              <a:off x="2112" y="1584"/>
              <a:ext cx="240" cy="48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71" name="Line 119"/>
            <p:cNvSpPr>
              <a:spLocks noChangeShapeType="1"/>
            </p:cNvSpPr>
            <p:nvPr/>
          </p:nvSpPr>
          <p:spPr bwMode="auto">
            <a:xfrm>
              <a:off x="3312" y="1584"/>
              <a:ext cx="288" cy="768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72" name="Line 120"/>
            <p:cNvSpPr>
              <a:spLocks noChangeShapeType="1"/>
            </p:cNvSpPr>
            <p:nvPr/>
          </p:nvSpPr>
          <p:spPr bwMode="auto">
            <a:xfrm>
              <a:off x="2112" y="2784"/>
              <a:ext cx="240" cy="62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73" name="Line 121"/>
            <p:cNvSpPr>
              <a:spLocks noChangeShapeType="1"/>
            </p:cNvSpPr>
            <p:nvPr/>
          </p:nvSpPr>
          <p:spPr bwMode="auto">
            <a:xfrm flipV="1">
              <a:off x="3312" y="2496"/>
              <a:ext cx="288" cy="86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74" name="Line 122"/>
            <p:cNvSpPr>
              <a:spLocks noChangeShapeType="1"/>
            </p:cNvSpPr>
            <p:nvPr/>
          </p:nvSpPr>
          <p:spPr bwMode="auto">
            <a:xfrm>
              <a:off x="4560" y="2400"/>
              <a:ext cx="144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10069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solidFill>
            <a:srgbClr val="FF00FF">
              <a:alpha val="53999"/>
            </a:srgbClr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34925" y="1068388"/>
            <a:ext cx="9074150" cy="4105275"/>
            <a:chOff x="22" y="673"/>
            <a:chExt cx="5716" cy="2586"/>
          </a:xfrm>
        </p:grpSpPr>
        <p:sp>
          <p:nvSpPr>
            <p:cNvPr id="248863" name="Rectangle 31"/>
            <p:cNvSpPr>
              <a:spLocks noChangeArrowheads="1"/>
            </p:cNvSpPr>
            <p:nvPr/>
          </p:nvSpPr>
          <p:spPr bwMode="auto">
            <a:xfrm>
              <a:off x="496" y="1960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864" name="Rectangle 32"/>
            <p:cNvSpPr>
              <a:spLocks noChangeArrowheads="1"/>
            </p:cNvSpPr>
            <p:nvPr/>
          </p:nvSpPr>
          <p:spPr bwMode="auto">
            <a:xfrm>
              <a:off x="279" y="1960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865" name="Rectangle 33"/>
            <p:cNvSpPr>
              <a:spLocks noChangeArrowheads="1"/>
            </p:cNvSpPr>
            <p:nvPr/>
          </p:nvSpPr>
          <p:spPr bwMode="auto">
            <a:xfrm>
              <a:off x="496" y="1616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8866" name="Rectangle 34"/>
            <p:cNvSpPr>
              <a:spLocks noChangeArrowheads="1"/>
            </p:cNvSpPr>
            <p:nvPr/>
          </p:nvSpPr>
          <p:spPr bwMode="auto">
            <a:xfrm>
              <a:off x="279" y="1616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0</a:t>
              </a:r>
            </a:p>
          </p:txBody>
        </p:sp>
        <p:sp>
          <p:nvSpPr>
            <p:cNvPr id="248867" name="Rectangle 35"/>
            <p:cNvSpPr>
              <a:spLocks noChangeArrowheads="1"/>
            </p:cNvSpPr>
            <p:nvPr/>
          </p:nvSpPr>
          <p:spPr bwMode="auto">
            <a:xfrm>
              <a:off x="22" y="1960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868" name="Rectangle 36"/>
            <p:cNvSpPr>
              <a:spLocks noChangeArrowheads="1"/>
            </p:cNvSpPr>
            <p:nvPr/>
          </p:nvSpPr>
          <p:spPr bwMode="auto">
            <a:xfrm>
              <a:off x="22" y="1788"/>
              <a:ext cx="77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فعالیت اغازین</a:t>
              </a:r>
              <a:endParaRPr lang="en-US" sz="1200"/>
            </a:p>
          </p:txBody>
        </p:sp>
        <p:sp>
          <p:nvSpPr>
            <p:cNvPr id="248869" name="Rectangle 37"/>
            <p:cNvSpPr>
              <a:spLocks noChangeArrowheads="1"/>
            </p:cNvSpPr>
            <p:nvPr/>
          </p:nvSpPr>
          <p:spPr bwMode="auto">
            <a:xfrm>
              <a:off x="22" y="1616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8870" name="Line 38"/>
            <p:cNvSpPr>
              <a:spLocks noChangeShapeType="1"/>
            </p:cNvSpPr>
            <p:nvPr/>
          </p:nvSpPr>
          <p:spPr bwMode="auto">
            <a:xfrm>
              <a:off x="22" y="1616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1" name="Line 39"/>
            <p:cNvSpPr>
              <a:spLocks noChangeShapeType="1"/>
            </p:cNvSpPr>
            <p:nvPr/>
          </p:nvSpPr>
          <p:spPr bwMode="auto">
            <a:xfrm>
              <a:off x="22" y="2132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2" name="Line 40"/>
            <p:cNvSpPr>
              <a:spLocks noChangeShapeType="1"/>
            </p:cNvSpPr>
            <p:nvPr/>
          </p:nvSpPr>
          <p:spPr bwMode="auto">
            <a:xfrm>
              <a:off x="793" y="161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3" name="Line 41"/>
            <p:cNvSpPr>
              <a:spLocks noChangeShapeType="1"/>
            </p:cNvSpPr>
            <p:nvPr/>
          </p:nvSpPr>
          <p:spPr bwMode="auto">
            <a:xfrm>
              <a:off x="22" y="1788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4" name="Line 42"/>
            <p:cNvSpPr>
              <a:spLocks noChangeShapeType="1"/>
            </p:cNvSpPr>
            <p:nvPr/>
          </p:nvSpPr>
          <p:spPr bwMode="auto">
            <a:xfrm>
              <a:off x="22" y="178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5" name="Line 43"/>
            <p:cNvSpPr>
              <a:spLocks noChangeShapeType="1"/>
            </p:cNvSpPr>
            <p:nvPr/>
          </p:nvSpPr>
          <p:spPr bwMode="auto">
            <a:xfrm>
              <a:off x="22" y="161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6" name="Line 44"/>
            <p:cNvSpPr>
              <a:spLocks noChangeShapeType="1"/>
            </p:cNvSpPr>
            <p:nvPr/>
          </p:nvSpPr>
          <p:spPr bwMode="auto">
            <a:xfrm>
              <a:off x="22" y="1960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7" name="Line 45"/>
            <p:cNvSpPr>
              <a:spLocks noChangeShapeType="1"/>
            </p:cNvSpPr>
            <p:nvPr/>
          </p:nvSpPr>
          <p:spPr bwMode="auto">
            <a:xfrm>
              <a:off x="279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8" name="Line 46"/>
            <p:cNvSpPr>
              <a:spLocks noChangeShapeType="1"/>
            </p:cNvSpPr>
            <p:nvPr/>
          </p:nvSpPr>
          <p:spPr bwMode="auto">
            <a:xfrm>
              <a:off x="496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79" name="Line 47"/>
            <p:cNvSpPr>
              <a:spLocks noChangeShapeType="1"/>
            </p:cNvSpPr>
            <p:nvPr/>
          </p:nvSpPr>
          <p:spPr bwMode="auto">
            <a:xfrm>
              <a:off x="279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80" name="Line 48"/>
            <p:cNvSpPr>
              <a:spLocks noChangeShapeType="1"/>
            </p:cNvSpPr>
            <p:nvPr/>
          </p:nvSpPr>
          <p:spPr bwMode="auto">
            <a:xfrm>
              <a:off x="496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94" name="Rectangle 62"/>
            <p:cNvSpPr>
              <a:spLocks noChangeArrowheads="1"/>
            </p:cNvSpPr>
            <p:nvPr/>
          </p:nvSpPr>
          <p:spPr bwMode="auto">
            <a:xfrm>
              <a:off x="1648" y="1053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895" name="Rectangle 63"/>
            <p:cNvSpPr>
              <a:spLocks noChangeArrowheads="1"/>
            </p:cNvSpPr>
            <p:nvPr/>
          </p:nvSpPr>
          <p:spPr bwMode="auto">
            <a:xfrm>
              <a:off x="1444" y="1053"/>
              <a:ext cx="20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896" name="Rectangle 64"/>
            <p:cNvSpPr>
              <a:spLocks noChangeArrowheads="1"/>
            </p:cNvSpPr>
            <p:nvPr/>
          </p:nvSpPr>
          <p:spPr bwMode="auto">
            <a:xfrm>
              <a:off x="1648" y="709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248897" name="Rectangle 65"/>
            <p:cNvSpPr>
              <a:spLocks noChangeArrowheads="1"/>
            </p:cNvSpPr>
            <p:nvPr/>
          </p:nvSpPr>
          <p:spPr bwMode="auto">
            <a:xfrm>
              <a:off x="1444" y="709"/>
              <a:ext cx="20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7</a:t>
              </a:r>
            </a:p>
          </p:txBody>
        </p:sp>
        <p:sp>
          <p:nvSpPr>
            <p:cNvPr id="248898" name="Rectangle 66"/>
            <p:cNvSpPr>
              <a:spLocks noChangeArrowheads="1"/>
            </p:cNvSpPr>
            <p:nvPr/>
          </p:nvSpPr>
          <p:spPr bwMode="auto">
            <a:xfrm>
              <a:off x="1202" y="1053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899" name="Rectangle 67"/>
            <p:cNvSpPr>
              <a:spLocks noChangeArrowheads="1"/>
            </p:cNvSpPr>
            <p:nvPr/>
          </p:nvSpPr>
          <p:spPr bwMode="auto">
            <a:xfrm>
              <a:off x="1202" y="881"/>
              <a:ext cx="72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A</a:t>
              </a:r>
            </a:p>
          </p:txBody>
        </p:sp>
        <p:sp>
          <p:nvSpPr>
            <p:cNvPr id="248900" name="Rectangle 68"/>
            <p:cNvSpPr>
              <a:spLocks noChangeArrowheads="1"/>
            </p:cNvSpPr>
            <p:nvPr/>
          </p:nvSpPr>
          <p:spPr bwMode="auto">
            <a:xfrm>
              <a:off x="1202" y="709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8901" name="Line 69"/>
            <p:cNvSpPr>
              <a:spLocks noChangeShapeType="1"/>
            </p:cNvSpPr>
            <p:nvPr/>
          </p:nvSpPr>
          <p:spPr bwMode="auto">
            <a:xfrm>
              <a:off x="1202" y="709"/>
              <a:ext cx="72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2" name="Line 70"/>
            <p:cNvSpPr>
              <a:spLocks noChangeShapeType="1"/>
            </p:cNvSpPr>
            <p:nvPr/>
          </p:nvSpPr>
          <p:spPr bwMode="auto">
            <a:xfrm>
              <a:off x="1202" y="1225"/>
              <a:ext cx="72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3" name="Line 71"/>
            <p:cNvSpPr>
              <a:spLocks noChangeShapeType="1"/>
            </p:cNvSpPr>
            <p:nvPr/>
          </p:nvSpPr>
          <p:spPr bwMode="auto">
            <a:xfrm>
              <a:off x="1927" y="709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4" name="Line 72"/>
            <p:cNvSpPr>
              <a:spLocks noChangeShapeType="1"/>
            </p:cNvSpPr>
            <p:nvPr/>
          </p:nvSpPr>
          <p:spPr bwMode="auto">
            <a:xfrm>
              <a:off x="1202" y="881"/>
              <a:ext cx="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5" name="Line 73"/>
            <p:cNvSpPr>
              <a:spLocks noChangeShapeType="1"/>
            </p:cNvSpPr>
            <p:nvPr/>
          </p:nvSpPr>
          <p:spPr bwMode="auto">
            <a:xfrm>
              <a:off x="1202" y="881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6" name="Line 74"/>
            <p:cNvSpPr>
              <a:spLocks noChangeShapeType="1"/>
            </p:cNvSpPr>
            <p:nvPr/>
          </p:nvSpPr>
          <p:spPr bwMode="auto">
            <a:xfrm>
              <a:off x="1202" y="709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7" name="Line 75"/>
            <p:cNvSpPr>
              <a:spLocks noChangeShapeType="1"/>
            </p:cNvSpPr>
            <p:nvPr/>
          </p:nvSpPr>
          <p:spPr bwMode="auto">
            <a:xfrm>
              <a:off x="1202" y="1053"/>
              <a:ext cx="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8" name="Line 76"/>
            <p:cNvSpPr>
              <a:spLocks noChangeShapeType="1"/>
            </p:cNvSpPr>
            <p:nvPr/>
          </p:nvSpPr>
          <p:spPr bwMode="auto">
            <a:xfrm>
              <a:off x="1444" y="709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9" name="Line 77"/>
            <p:cNvSpPr>
              <a:spLocks noChangeShapeType="1"/>
            </p:cNvSpPr>
            <p:nvPr/>
          </p:nvSpPr>
          <p:spPr bwMode="auto">
            <a:xfrm>
              <a:off x="1648" y="709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10" name="Line 78"/>
            <p:cNvSpPr>
              <a:spLocks noChangeShapeType="1"/>
            </p:cNvSpPr>
            <p:nvPr/>
          </p:nvSpPr>
          <p:spPr bwMode="auto">
            <a:xfrm>
              <a:off x="1444" y="10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11" name="Line 79"/>
            <p:cNvSpPr>
              <a:spLocks noChangeShapeType="1"/>
            </p:cNvSpPr>
            <p:nvPr/>
          </p:nvSpPr>
          <p:spPr bwMode="auto">
            <a:xfrm>
              <a:off x="1648" y="10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14" name="Rectangle 82"/>
            <p:cNvSpPr>
              <a:spLocks noChangeArrowheads="1"/>
            </p:cNvSpPr>
            <p:nvPr/>
          </p:nvSpPr>
          <p:spPr bwMode="auto">
            <a:xfrm>
              <a:off x="1603" y="2640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15" name="Rectangle 83"/>
            <p:cNvSpPr>
              <a:spLocks noChangeArrowheads="1"/>
            </p:cNvSpPr>
            <p:nvPr/>
          </p:nvSpPr>
          <p:spPr bwMode="auto">
            <a:xfrm>
              <a:off x="1398" y="2640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916" name="Rectangle 84"/>
            <p:cNvSpPr>
              <a:spLocks noChangeArrowheads="1"/>
            </p:cNvSpPr>
            <p:nvPr/>
          </p:nvSpPr>
          <p:spPr bwMode="auto">
            <a:xfrm>
              <a:off x="1603" y="2296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8917" name="Rectangle 85"/>
            <p:cNvSpPr>
              <a:spLocks noChangeArrowheads="1"/>
            </p:cNvSpPr>
            <p:nvPr/>
          </p:nvSpPr>
          <p:spPr bwMode="auto">
            <a:xfrm>
              <a:off x="1398" y="2296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4</a:t>
              </a:r>
            </a:p>
          </p:txBody>
        </p:sp>
        <p:sp>
          <p:nvSpPr>
            <p:cNvPr id="248918" name="Rectangle 86"/>
            <p:cNvSpPr>
              <a:spLocks noChangeArrowheads="1"/>
            </p:cNvSpPr>
            <p:nvPr/>
          </p:nvSpPr>
          <p:spPr bwMode="auto">
            <a:xfrm>
              <a:off x="1156" y="2640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19" name="Rectangle 87"/>
            <p:cNvSpPr>
              <a:spLocks noChangeArrowheads="1"/>
            </p:cNvSpPr>
            <p:nvPr/>
          </p:nvSpPr>
          <p:spPr bwMode="auto">
            <a:xfrm>
              <a:off x="1156" y="2468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B</a:t>
              </a:r>
            </a:p>
          </p:txBody>
        </p:sp>
        <p:sp>
          <p:nvSpPr>
            <p:cNvPr id="248920" name="Rectangle 88"/>
            <p:cNvSpPr>
              <a:spLocks noChangeArrowheads="1"/>
            </p:cNvSpPr>
            <p:nvPr/>
          </p:nvSpPr>
          <p:spPr bwMode="auto">
            <a:xfrm>
              <a:off x="1156" y="2296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8921" name="Line 89"/>
            <p:cNvSpPr>
              <a:spLocks noChangeShapeType="1"/>
            </p:cNvSpPr>
            <p:nvPr/>
          </p:nvSpPr>
          <p:spPr bwMode="auto">
            <a:xfrm>
              <a:off x="1156" y="2296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2" name="Line 90"/>
            <p:cNvSpPr>
              <a:spLocks noChangeShapeType="1"/>
            </p:cNvSpPr>
            <p:nvPr/>
          </p:nvSpPr>
          <p:spPr bwMode="auto">
            <a:xfrm>
              <a:off x="1156" y="2812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3" name="Line 91"/>
            <p:cNvSpPr>
              <a:spLocks noChangeShapeType="1"/>
            </p:cNvSpPr>
            <p:nvPr/>
          </p:nvSpPr>
          <p:spPr bwMode="auto">
            <a:xfrm>
              <a:off x="1882" y="229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4" name="Line 92"/>
            <p:cNvSpPr>
              <a:spLocks noChangeShapeType="1"/>
            </p:cNvSpPr>
            <p:nvPr/>
          </p:nvSpPr>
          <p:spPr bwMode="auto">
            <a:xfrm>
              <a:off x="1156" y="246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5" name="Line 93"/>
            <p:cNvSpPr>
              <a:spLocks noChangeShapeType="1"/>
            </p:cNvSpPr>
            <p:nvPr/>
          </p:nvSpPr>
          <p:spPr bwMode="auto">
            <a:xfrm>
              <a:off x="1156" y="246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6" name="Line 94"/>
            <p:cNvSpPr>
              <a:spLocks noChangeShapeType="1"/>
            </p:cNvSpPr>
            <p:nvPr/>
          </p:nvSpPr>
          <p:spPr bwMode="auto">
            <a:xfrm>
              <a:off x="1156" y="229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7" name="Line 95"/>
            <p:cNvSpPr>
              <a:spLocks noChangeShapeType="1"/>
            </p:cNvSpPr>
            <p:nvPr/>
          </p:nvSpPr>
          <p:spPr bwMode="auto">
            <a:xfrm>
              <a:off x="1156" y="264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8" name="Line 96"/>
            <p:cNvSpPr>
              <a:spLocks noChangeShapeType="1"/>
            </p:cNvSpPr>
            <p:nvPr/>
          </p:nvSpPr>
          <p:spPr bwMode="auto">
            <a:xfrm>
              <a:off x="1398" y="229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29" name="Line 97"/>
            <p:cNvSpPr>
              <a:spLocks noChangeShapeType="1"/>
            </p:cNvSpPr>
            <p:nvPr/>
          </p:nvSpPr>
          <p:spPr bwMode="auto">
            <a:xfrm>
              <a:off x="1603" y="229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30" name="Line 98"/>
            <p:cNvSpPr>
              <a:spLocks noChangeShapeType="1"/>
            </p:cNvSpPr>
            <p:nvPr/>
          </p:nvSpPr>
          <p:spPr bwMode="auto">
            <a:xfrm>
              <a:off x="1398" y="264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31" name="Line 99"/>
            <p:cNvSpPr>
              <a:spLocks noChangeShapeType="1"/>
            </p:cNvSpPr>
            <p:nvPr/>
          </p:nvSpPr>
          <p:spPr bwMode="auto">
            <a:xfrm>
              <a:off x="1603" y="264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33" name="Rectangle 101"/>
            <p:cNvSpPr>
              <a:spLocks noChangeArrowheads="1"/>
            </p:cNvSpPr>
            <p:nvPr/>
          </p:nvSpPr>
          <p:spPr bwMode="auto">
            <a:xfrm>
              <a:off x="2601" y="2958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34" name="Rectangle 102"/>
            <p:cNvSpPr>
              <a:spLocks noChangeArrowheads="1"/>
            </p:cNvSpPr>
            <p:nvPr/>
          </p:nvSpPr>
          <p:spPr bwMode="auto">
            <a:xfrm>
              <a:off x="2396" y="2958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935" name="Rectangle 103"/>
            <p:cNvSpPr>
              <a:spLocks noChangeArrowheads="1"/>
            </p:cNvSpPr>
            <p:nvPr/>
          </p:nvSpPr>
          <p:spPr bwMode="auto">
            <a:xfrm>
              <a:off x="2601" y="2614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248936" name="Rectangle 104"/>
            <p:cNvSpPr>
              <a:spLocks noChangeArrowheads="1"/>
            </p:cNvSpPr>
            <p:nvPr/>
          </p:nvSpPr>
          <p:spPr bwMode="auto">
            <a:xfrm>
              <a:off x="2396" y="2614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6</a:t>
              </a:r>
            </a:p>
          </p:txBody>
        </p:sp>
        <p:sp>
          <p:nvSpPr>
            <p:cNvPr id="248937" name="Rectangle 105"/>
            <p:cNvSpPr>
              <a:spLocks noChangeArrowheads="1"/>
            </p:cNvSpPr>
            <p:nvPr/>
          </p:nvSpPr>
          <p:spPr bwMode="auto">
            <a:xfrm>
              <a:off x="2154" y="2958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38" name="Rectangle 106"/>
            <p:cNvSpPr>
              <a:spLocks noChangeArrowheads="1"/>
            </p:cNvSpPr>
            <p:nvPr/>
          </p:nvSpPr>
          <p:spPr bwMode="auto">
            <a:xfrm>
              <a:off x="2154" y="2786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D</a:t>
              </a:r>
            </a:p>
          </p:txBody>
        </p:sp>
        <p:sp>
          <p:nvSpPr>
            <p:cNvPr id="248939" name="Rectangle 107"/>
            <p:cNvSpPr>
              <a:spLocks noChangeArrowheads="1"/>
            </p:cNvSpPr>
            <p:nvPr/>
          </p:nvSpPr>
          <p:spPr bwMode="auto">
            <a:xfrm>
              <a:off x="2154" y="261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8940" name="Line 108"/>
            <p:cNvSpPr>
              <a:spLocks noChangeShapeType="1"/>
            </p:cNvSpPr>
            <p:nvPr/>
          </p:nvSpPr>
          <p:spPr bwMode="auto">
            <a:xfrm>
              <a:off x="2154" y="2614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1" name="Line 109"/>
            <p:cNvSpPr>
              <a:spLocks noChangeShapeType="1"/>
            </p:cNvSpPr>
            <p:nvPr/>
          </p:nvSpPr>
          <p:spPr bwMode="auto">
            <a:xfrm>
              <a:off x="2154" y="3130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2" name="Line 110"/>
            <p:cNvSpPr>
              <a:spLocks noChangeShapeType="1"/>
            </p:cNvSpPr>
            <p:nvPr/>
          </p:nvSpPr>
          <p:spPr bwMode="auto">
            <a:xfrm>
              <a:off x="2880" y="2614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3" name="Line 111"/>
            <p:cNvSpPr>
              <a:spLocks noChangeShapeType="1"/>
            </p:cNvSpPr>
            <p:nvPr/>
          </p:nvSpPr>
          <p:spPr bwMode="auto">
            <a:xfrm>
              <a:off x="2154" y="2786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4" name="Line 112"/>
            <p:cNvSpPr>
              <a:spLocks noChangeShapeType="1"/>
            </p:cNvSpPr>
            <p:nvPr/>
          </p:nvSpPr>
          <p:spPr bwMode="auto">
            <a:xfrm>
              <a:off x="2154" y="278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5" name="Line 113"/>
            <p:cNvSpPr>
              <a:spLocks noChangeShapeType="1"/>
            </p:cNvSpPr>
            <p:nvPr/>
          </p:nvSpPr>
          <p:spPr bwMode="auto">
            <a:xfrm>
              <a:off x="2154" y="2614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6" name="Line 114"/>
            <p:cNvSpPr>
              <a:spLocks noChangeShapeType="1"/>
            </p:cNvSpPr>
            <p:nvPr/>
          </p:nvSpPr>
          <p:spPr bwMode="auto">
            <a:xfrm>
              <a:off x="2154" y="295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7" name="Line 115"/>
            <p:cNvSpPr>
              <a:spLocks noChangeShapeType="1"/>
            </p:cNvSpPr>
            <p:nvPr/>
          </p:nvSpPr>
          <p:spPr bwMode="auto">
            <a:xfrm>
              <a:off x="2396" y="261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8" name="Line 116"/>
            <p:cNvSpPr>
              <a:spLocks noChangeShapeType="1"/>
            </p:cNvSpPr>
            <p:nvPr/>
          </p:nvSpPr>
          <p:spPr bwMode="auto">
            <a:xfrm>
              <a:off x="2601" y="261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49" name="Line 117"/>
            <p:cNvSpPr>
              <a:spLocks noChangeShapeType="1"/>
            </p:cNvSpPr>
            <p:nvPr/>
          </p:nvSpPr>
          <p:spPr bwMode="auto">
            <a:xfrm>
              <a:off x="2396" y="295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50" name="Line 118"/>
            <p:cNvSpPr>
              <a:spLocks noChangeShapeType="1"/>
            </p:cNvSpPr>
            <p:nvPr/>
          </p:nvSpPr>
          <p:spPr bwMode="auto">
            <a:xfrm>
              <a:off x="2601" y="295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52" name="Rectangle 120"/>
            <p:cNvSpPr>
              <a:spLocks noChangeArrowheads="1"/>
            </p:cNvSpPr>
            <p:nvPr/>
          </p:nvSpPr>
          <p:spPr bwMode="auto">
            <a:xfrm>
              <a:off x="2583" y="1897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53" name="Rectangle 121"/>
            <p:cNvSpPr>
              <a:spLocks noChangeArrowheads="1"/>
            </p:cNvSpPr>
            <p:nvPr/>
          </p:nvSpPr>
          <p:spPr bwMode="auto">
            <a:xfrm>
              <a:off x="2366" y="1897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954" name="Rectangle 122"/>
            <p:cNvSpPr>
              <a:spLocks noChangeArrowheads="1"/>
            </p:cNvSpPr>
            <p:nvPr/>
          </p:nvSpPr>
          <p:spPr bwMode="auto">
            <a:xfrm>
              <a:off x="2583" y="1553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8955" name="Rectangle 123"/>
            <p:cNvSpPr>
              <a:spLocks noChangeArrowheads="1"/>
            </p:cNvSpPr>
            <p:nvPr/>
          </p:nvSpPr>
          <p:spPr bwMode="auto">
            <a:xfrm>
              <a:off x="2366" y="1553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8</a:t>
              </a:r>
            </a:p>
          </p:txBody>
        </p:sp>
        <p:sp>
          <p:nvSpPr>
            <p:cNvPr id="248956" name="Rectangle 124"/>
            <p:cNvSpPr>
              <a:spLocks noChangeArrowheads="1"/>
            </p:cNvSpPr>
            <p:nvPr/>
          </p:nvSpPr>
          <p:spPr bwMode="auto">
            <a:xfrm>
              <a:off x="2109" y="1897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57" name="Rectangle 125"/>
            <p:cNvSpPr>
              <a:spLocks noChangeArrowheads="1"/>
            </p:cNvSpPr>
            <p:nvPr/>
          </p:nvSpPr>
          <p:spPr bwMode="auto">
            <a:xfrm>
              <a:off x="2109" y="1725"/>
              <a:ext cx="77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C</a:t>
              </a:r>
            </a:p>
          </p:txBody>
        </p:sp>
        <p:sp>
          <p:nvSpPr>
            <p:cNvPr id="248958" name="Rectangle 126"/>
            <p:cNvSpPr>
              <a:spLocks noChangeArrowheads="1"/>
            </p:cNvSpPr>
            <p:nvPr/>
          </p:nvSpPr>
          <p:spPr bwMode="auto">
            <a:xfrm>
              <a:off x="2109" y="1553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8959" name="Line 127"/>
            <p:cNvSpPr>
              <a:spLocks noChangeShapeType="1"/>
            </p:cNvSpPr>
            <p:nvPr/>
          </p:nvSpPr>
          <p:spPr bwMode="auto">
            <a:xfrm>
              <a:off x="2109" y="155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0" name="Line 128"/>
            <p:cNvSpPr>
              <a:spLocks noChangeShapeType="1"/>
            </p:cNvSpPr>
            <p:nvPr/>
          </p:nvSpPr>
          <p:spPr bwMode="auto">
            <a:xfrm>
              <a:off x="2109" y="2069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1" name="Line 129"/>
            <p:cNvSpPr>
              <a:spLocks noChangeShapeType="1"/>
            </p:cNvSpPr>
            <p:nvPr/>
          </p:nvSpPr>
          <p:spPr bwMode="auto">
            <a:xfrm>
              <a:off x="2880" y="1553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2" name="Line 130"/>
            <p:cNvSpPr>
              <a:spLocks noChangeShapeType="1"/>
            </p:cNvSpPr>
            <p:nvPr/>
          </p:nvSpPr>
          <p:spPr bwMode="auto">
            <a:xfrm>
              <a:off x="2109" y="1725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3" name="Line 131"/>
            <p:cNvSpPr>
              <a:spLocks noChangeShapeType="1"/>
            </p:cNvSpPr>
            <p:nvPr/>
          </p:nvSpPr>
          <p:spPr bwMode="auto">
            <a:xfrm>
              <a:off x="2109" y="1725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4" name="Line 132"/>
            <p:cNvSpPr>
              <a:spLocks noChangeShapeType="1"/>
            </p:cNvSpPr>
            <p:nvPr/>
          </p:nvSpPr>
          <p:spPr bwMode="auto">
            <a:xfrm>
              <a:off x="2109" y="1553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5" name="Line 133"/>
            <p:cNvSpPr>
              <a:spLocks noChangeShapeType="1"/>
            </p:cNvSpPr>
            <p:nvPr/>
          </p:nvSpPr>
          <p:spPr bwMode="auto">
            <a:xfrm>
              <a:off x="2109" y="1897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6" name="Line 134"/>
            <p:cNvSpPr>
              <a:spLocks noChangeShapeType="1"/>
            </p:cNvSpPr>
            <p:nvPr/>
          </p:nvSpPr>
          <p:spPr bwMode="auto">
            <a:xfrm>
              <a:off x="2366" y="15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7" name="Line 135"/>
            <p:cNvSpPr>
              <a:spLocks noChangeShapeType="1"/>
            </p:cNvSpPr>
            <p:nvPr/>
          </p:nvSpPr>
          <p:spPr bwMode="auto">
            <a:xfrm>
              <a:off x="2583" y="15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8" name="Line 136"/>
            <p:cNvSpPr>
              <a:spLocks noChangeShapeType="1"/>
            </p:cNvSpPr>
            <p:nvPr/>
          </p:nvSpPr>
          <p:spPr bwMode="auto">
            <a:xfrm>
              <a:off x="2366" y="189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9" name="Line 137"/>
            <p:cNvSpPr>
              <a:spLocks noChangeShapeType="1"/>
            </p:cNvSpPr>
            <p:nvPr/>
          </p:nvSpPr>
          <p:spPr bwMode="auto">
            <a:xfrm>
              <a:off x="2583" y="189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72" name="Rectangle 140"/>
            <p:cNvSpPr>
              <a:spLocks noChangeArrowheads="1"/>
            </p:cNvSpPr>
            <p:nvPr/>
          </p:nvSpPr>
          <p:spPr bwMode="auto">
            <a:xfrm>
              <a:off x="3871" y="1017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73" name="Rectangle 141"/>
            <p:cNvSpPr>
              <a:spLocks noChangeArrowheads="1"/>
            </p:cNvSpPr>
            <p:nvPr/>
          </p:nvSpPr>
          <p:spPr bwMode="auto">
            <a:xfrm>
              <a:off x="3666" y="1017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974" name="Rectangle 142"/>
            <p:cNvSpPr>
              <a:spLocks noChangeArrowheads="1"/>
            </p:cNvSpPr>
            <p:nvPr/>
          </p:nvSpPr>
          <p:spPr bwMode="auto">
            <a:xfrm>
              <a:off x="3871" y="673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27</a:t>
              </a:r>
            </a:p>
          </p:txBody>
        </p:sp>
        <p:sp>
          <p:nvSpPr>
            <p:cNvPr id="248975" name="Rectangle 143"/>
            <p:cNvSpPr>
              <a:spLocks noChangeArrowheads="1"/>
            </p:cNvSpPr>
            <p:nvPr/>
          </p:nvSpPr>
          <p:spPr bwMode="auto">
            <a:xfrm>
              <a:off x="3666" y="673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000"/>
                <a:t>15</a:t>
              </a:r>
            </a:p>
          </p:txBody>
        </p:sp>
        <p:sp>
          <p:nvSpPr>
            <p:cNvPr id="248976" name="Rectangle 144"/>
            <p:cNvSpPr>
              <a:spLocks noChangeArrowheads="1"/>
            </p:cNvSpPr>
            <p:nvPr/>
          </p:nvSpPr>
          <p:spPr bwMode="auto">
            <a:xfrm>
              <a:off x="3424" y="1017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77" name="Rectangle 145"/>
            <p:cNvSpPr>
              <a:spLocks noChangeArrowheads="1"/>
            </p:cNvSpPr>
            <p:nvPr/>
          </p:nvSpPr>
          <p:spPr bwMode="auto">
            <a:xfrm>
              <a:off x="3424" y="845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G</a:t>
              </a:r>
            </a:p>
          </p:txBody>
        </p:sp>
        <p:sp>
          <p:nvSpPr>
            <p:cNvPr id="248978" name="Rectangle 146"/>
            <p:cNvSpPr>
              <a:spLocks noChangeArrowheads="1"/>
            </p:cNvSpPr>
            <p:nvPr/>
          </p:nvSpPr>
          <p:spPr bwMode="auto">
            <a:xfrm>
              <a:off x="3424" y="673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8979" name="Line 147"/>
            <p:cNvSpPr>
              <a:spLocks noChangeShapeType="1"/>
            </p:cNvSpPr>
            <p:nvPr/>
          </p:nvSpPr>
          <p:spPr bwMode="auto">
            <a:xfrm>
              <a:off x="3424" y="673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0" name="Line 148"/>
            <p:cNvSpPr>
              <a:spLocks noChangeShapeType="1"/>
            </p:cNvSpPr>
            <p:nvPr/>
          </p:nvSpPr>
          <p:spPr bwMode="auto">
            <a:xfrm>
              <a:off x="3424" y="1189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1" name="Line 149"/>
            <p:cNvSpPr>
              <a:spLocks noChangeShapeType="1"/>
            </p:cNvSpPr>
            <p:nvPr/>
          </p:nvSpPr>
          <p:spPr bwMode="auto">
            <a:xfrm>
              <a:off x="4150" y="673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2" name="Line 150"/>
            <p:cNvSpPr>
              <a:spLocks noChangeShapeType="1"/>
            </p:cNvSpPr>
            <p:nvPr/>
          </p:nvSpPr>
          <p:spPr bwMode="auto">
            <a:xfrm>
              <a:off x="3424" y="845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3" name="Line 151"/>
            <p:cNvSpPr>
              <a:spLocks noChangeShapeType="1"/>
            </p:cNvSpPr>
            <p:nvPr/>
          </p:nvSpPr>
          <p:spPr bwMode="auto">
            <a:xfrm>
              <a:off x="3424" y="845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4" name="Line 152"/>
            <p:cNvSpPr>
              <a:spLocks noChangeShapeType="1"/>
            </p:cNvSpPr>
            <p:nvPr/>
          </p:nvSpPr>
          <p:spPr bwMode="auto">
            <a:xfrm>
              <a:off x="3424" y="673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5" name="Line 153"/>
            <p:cNvSpPr>
              <a:spLocks noChangeShapeType="1"/>
            </p:cNvSpPr>
            <p:nvPr/>
          </p:nvSpPr>
          <p:spPr bwMode="auto">
            <a:xfrm>
              <a:off x="3424" y="1017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6" name="Line 154"/>
            <p:cNvSpPr>
              <a:spLocks noChangeShapeType="1"/>
            </p:cNvSpPr>
            <p:nvPr/>
          </p:nvSpPr>
          <p:spPr bwMode="auto">
            <a:xfrm>
              <a:off x="3666" y="67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7" name="Line 155"/>
            <p:cNvSpPr>
              <a:spLocks noChangeShapeType="1"/>
            </p:cNvSpPr>
            <p:nvPr/>
          </p:nvSpPr>
          <p:spPr bwMode="auto">
            <a:xfrm>
              <a:off x="3871" y="67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8" name="Line 156"/>
            <p:cNvSpPr>
              <a:spLocks noChangeShapeType="1"/>
            </p:cNvSpPr>
            <p:nvPr/>
          </p:nvSpPr>
          <p:spPr bwMode="auto">
            <a:xfrm>
              <a:off x="3666" y="101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89" name="Line 157"/>
            <p:cNvSpPr>
              <a:spLocks noChangeShapeType="1"/>
            </p:cNvSpPr>
            <p:nvPr/>
          </p:nvSpPr>
          <p:spPr bwMode="auto">
            <a:xfrm>
              <a:off x="3871" y="101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91" name="Rectangle 159"/>
            <p:cNvSpPr>
              <a:spLocks noChangeArrowheads="1"/>
            </p:cNvSpPr>
            <p:nvPr/>
          </p:nvSpPr>
          <p:spPr bwMode="auto">
            <a:xfrm>
              <a:off x="3917" y="1888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92" name="Rectangle 160"/>
            <p:cNvSpPr>
              <a:spLocks noChangeArrowheads="1"/>
            </p:cNvSpPr>
            <p:nvPr/>
          </p:nvSpPr>
          <p:spPr bwMode="auto">
            <a:xfrm>
              <a:off x="3712" y="1888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8993" name="Rectangle 161"/>
            <p:cNvSpPr>
              <a:spLocks noChangeArrowheads="1"/>
            </p:cNvSpPr>
            <p:nvPr/>
          </p:nvSpPr>
          <p:spPr bwMode="auto">
            <a:xfrm>
              <a:off x="3917" y="1544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248994" name="Rectangle 162"/>
            <p:cNvSpPr>
              <a:spLocks noChangeArrowheads="1"/>
            </p:cNvSpPr>
            <p:nvPr/>
          </p:nvSpPr>
          <p:spPr bwMode="auto">
            <a:xfrm>
              <a:off x="3712" y="1544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9</a:t>
              </a:r>
            </a:p>
          </p:txBody>
        </p:sp>
        <p:sp>
          <p:nvSpPr>
            <p:cNvPr id="248995" name="Rectangle 163"/>
            <p:cNvSpPr>
              <a:spLocks noChangeArrowheads="1"/>
            </p:cNvSpPr>
            <p:nvPr/>
          </p:nvSpPr>
          <p:spPr bwMode="auto">
            <a:xfrm>
              <a:off x="3470" y="1888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8996" name="Rectangle 164"/>
            <p:cNvSpPr>
              <a:spLocks noChangeArrowheads="1"/>
            </p:cNvSpPr>
            <p:nvPr/>
          </p:nvSpPr>
          <p:spPr bwMode="auto">
            <a:xfrm>
              <a:off x="3470" y="1716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E</a:t>
              </a:r>
            </a:p>
          </p:txBody>
        </p:sp>
        <p:sp>
          <p:nvSpPr>
            <p:cNvPr id="248997" name="Rectangle 165"/>
            <p:cNvSpPr>
              <a:spLocks noChangeArrowheads="1"/>
            </p:cNvSpPr>
            <p:nvPr/>
          </p:nvSpPr>
          <p:spPr bwMode="auto">
            <a:xfrm>
              <a:off x="3470" y="154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8998" name="Line 166"/>
            <p:cNvSpPr>
              <a:spLocks noChangeShapeType="1"/>
            </p:cNvSpPr>
            <p:nvPr/>
          </p:nvSpPr>
          <p:spPr bwMode="auto">
            <a:xfrm>
              <a:off x="3470" y="1544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99" name="Line 167"/>
            <p:cNvSpPr>
              <a:spLocks noChangeShapeType="1"/>
            </p:cNvSpPr>
            <p:nvPr/>
          </p:nvSpPr>
          <p:spPr bwMode="auto">
            <a:xfrm>
              <a:off x="3470" y="2060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0" name="Line 168"/>
            <p:cNvSpPr>
              <a:spLocks noChangeShapeType="1"/>
            </p:cNvSpPr>
            <p:nvPr/>
          </p:nvSpPr>
          <p:spPr bwMode="auto">
            <a:xfrm>
              <a:off x="4196" y="1544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1" name="Line 169"/>
            <p:cNvSpPr>
              <a:spLocks noChangeShapeType="1"/>
            </p:cNvSpPr>
            <p:nvPr/>
          </p:nvSpPr>
          <p:spPr bwMode="auto">
            <a:xfrm>
              <a:off x="3470" y="1716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2" name="Line 170"/>
            <p:cNvSpPr>
              <a:spLocks noChangeShapeType="1"/>
            </p:cNvSpPr>
            <p:nvPr/>
          </p:nvSpPr>
          <p:spPr bwMode="auto">
            <a:xfrm>
              <a:off x="3470" y="171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3" name="Line 171"/>
            <p:cNvSpPr>
              <a:spLocks noChangeShapeType="1"/>
            </p:cNvSpPr>
            <p:nvPr/>
          </p:nvSpPr>
          <p:spPr bwMode="auto">
            <a:xfrm>
              <a:off x="3470" y="1544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4" name="Line 172"/>
            <p:cNvSpPr>
              <a:spLocks noChangeShapeType="1"/>
            </p:cNvSpPr>
            <p:nvPr/>
          </p:nvSpPr>
          <p:spPr bwMode="auto">
            <a:xfrm>
              <a:off x="3470" y="188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5" name="Line 173"/>
            <p:cNvSpPr>
              <a:spLocks noChangeShapeType="1"/>
            </p:cNvSpPr>
            <p:nvPr/>
          </p:nvSpPr>
          <p:spPr bwMode="auto">
            <a:xfrm>
              <a:off x="3712" y="154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6" name="Line 174"/>
            <p:cNvSpPr>
              <a:spLocks noChangeShapeType="1"/>
            </p:cNvSpPr>
            <p:nvPr/>
          </p:nvSpPr>
          <p:spPr bwMode="auto">
            <a:xfrm>
              <a:off x="3917" y="154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7" name="Line 175"/>
            <p:cNvSpPr>
              <a:spLocks noChangeShapeType="1"/>
            </p:cNvSpPr>
            <p:nvPr/>
          </p:nvSpPr>
          <p:spPr bwMode="auto">
            <a:xfrm>
              <a:off x="3712" y="188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08" name="Line 176"/>
            <p:cNvSpPr>
              <a:spLocks noChangeShapeType="1"/>
            </p:cNvSpPr>
            <p:nvPr/>
          </p:nvSpPr>
          <p:spPr bwMode="auto">
            <a:xfrm>
              <a:off x="3917" y="188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10" name="Rectangle 178"/>
            <p:cNvSpPr>
              <a:spLocks noChangeArrowheads="1"/>
            </p:cNvSpPr>
            <p:nvPr/>
          </p:nvSpPr>
          <p:spPr bwMode="auto">
            <a:xfrm>
              <a:off x="4768" y="3073"/>
              <a:ext cx="289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rgbClr val="FF3300"/>
                </a:solidFill>
              </a:endParaRPr>
            </a:p>
          </p:txBody>
        </p:sp>
        <p:sp>
          <p:nvSpPr>
            <p:cNvPr id="249011" name="Rectangle 179"/>
            <p:cNvSpPr>
              <a:spLocks noChangeArrowheads="1"/>
            </p:cNvSpPr>
            <p:nvPr/>
          </p:nvSpPr>
          <p:spPr bwMode="auto">
            <a:xfrm>
              <a:off x="4589" y="3073"/>
              <a:ext cx="179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9012" name="Rectangle 180"/>
            <p:cNvSpPr>
              <a:spLocks noChangeArrowheads="1"/>
            </p:cNvSpPr>
            <p:nvPr/>
          </p:nvSpPr>
          <p:spPr bwMode="auto">
            <a:xfrm>
              <a:off x="4768" y="2659"/>
              <a:ext cx="28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33</a:t>
              </a:r>
            </a:p>
          </p:txBody>
        </p:sp>
        <p:sp>
          <p:nvSpPr>
            <p:cNvPr id="249013" name="Rectangle 181"/>
            <p:cNvSpPr>
              <a:spLocks noChangeArrowheads="1"/>
            </p:cNvSpPr>
            <p:nvPr/>
          </p:nvSpPr>
          <p:spPr bwMode="auto">
            <a:xfrm>
              <a:off x="4589" y="2659"/>
              <a:ext cx="17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700"/>
                <a:t>12</a:t>
              </a:r>
            </a:p>
          </p:txBody>
        </p:sp>
        <p:sp>
          <p:nvSpPr>
            <p:cNvPr id="249014" name="Rectangle 182"/>
            <p:cNvSpPr>
              <a:spLocks noChangeArrowheads="1"/>
            </p:cNvSpPr>
            <p:nvPr/>
          </p:nvSpPr>
          <p:spPr bwMode="auto">
            <a:xfrm>
              <a:off x="4377" y="3073"/>
              <a:ext cx="212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000">
                <a:solidFill>
                  <a:srgbClr val="FF3300"/>
                </a:solidFill>
              </a:endParaRPr>
            </a:p>
          </p:txBody>
        </p:sp>
        <p:sp>
          <p:nvSpPr>
            <p:cNvPr id="249015" name="Rectangle 183"/>
            <p:cNvSpPr>
              <a:spLocks noChangeArrowheads="1"/>
            </p:cNvSpPr>
            <p:nvPr/>
          </p:nvSpPr>
          <p:spPr bwMode="auto">
            <a:xfrm>
              <a:off x="4377" y="2887"/>
              <a:ext cx="68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F</a:t>
              </a:r>
            </a:p>
          </p:txBody>
        </p:sp>
        <p:sp>
          <p:nvSpPr>
            <p:cNvPr id="249016" name="Rectangle 184"/>
            <p:cNvSpPr>
              <a:spLocks noChangeArrowheads="1"/>
            </p:cNvSpPr>
            <p:nvPr/>
          </p:nvSpPr>
          <p:spPr bwMode="auto">
            <a:xfrm>
              <a:off x="4377" y="2659"/>
              <a:ext cx="21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0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249017" name="Line 185"/>
            <p:cNvSpPr>
              <a:spLocks noChangeShapeType="1"/>
            </p:cNvSpPr>
            <p:nvPr/>
          </p:nvSpPr>
          <p:spPr bwMode="auto">
            <a:xfrm>
              <a:off x="4377" y="2659"/>
              <a:ext cx="6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18" name="Line 186"/>
            <p:cNvSpPr>
              <a:spLocks noChangeShapeType="1"/>
            </p:cNvSpPr>
            <p:nvPr/>
          </p:nvSpPr>
          <p:spPr bwMode="auto">
            <a:xfrm>
              <a:off x="4377" y="3259"/>
              <a:ext cx="6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19" name="Line 187"/>
            <p:cNvSpPr>
              <a:spLocks noChangeShapeType="1"/>
            </p:cNvSpPr>
            <p:nvPr/>
          </p:nvSpPr>
          <p:spPr bwMode="auto">
            <a:xfrm>
              <a:off x="5057" y="2659"/>
              <a:ext cx="0" cy="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0" name="Line 188"/>
            <p:cNvSpPr>
              <a:spLocks noChangeShapeType="1"/>
            </p:cNvSpPr>
            <p:nvPr/>
          </p:nvSpPr>
          <p:spPr bwMode="auto">
            <a:xfrm>
              <a:off x="4377" y="2887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1" name="Line 189"/>
            <p:cNvSpPr>
              <a:spLocks noChangeShapeType="1"/>
            </p:cNvSpPr>
            <p:nvPr/>
          </p:nvSpPr>
          <p:spPr bwMode="auto">
            <a:xfrm>
              <a:off x="4377" y="2887"/>
              <a:ext cx="0" cy="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2" name="Line 190"/>
            <p:cNvSpPr>
              <a:spLocks noChangeShapeType="1"/>
            </p:cNvSpPr>
            <p:nvPr/>
          </p:nvSpPr>
          <p:spPr bwMode="auto">
            <a:xfrm>
              <a:off x="4377" y="2659"/>
              <a:ext cx="0" cy="2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3" name="Line 191"/>
            <p:cNvSpPr>
              <a:spLocks noChangeShapeType="1"/>
            </p:cNvSpPr>
            <p:nvPr/>
          </p:nvSpPr>
          <p:spPr bwMode="auto">
            <a:xfrm>
              <a:off x="4377" y="3073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4" name="Line 192"/>
            <p:cNvSpPr>
              <a:spLocks noChangeShapeType="1"/>
            </p:cNvSpPr>
            <p:nvPr/>
          </p:nvSpPr>
          <p:spPr bwMode="auto">
            <a:xfrm>
              <a:off x="4589" y="2659"/>
              <a:ext cx="0" cy="2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5" name="Line 193"/>
            <p:cNvSpPr>
              <a:spLocks noChangeShapeType="1"/>
            </p:cNvSpPr>
            <p:nvPr/>
          </p:nvSpPr>
          <p:spPr bwMode="auto">
            <a:xfrm>
              <a:off x="4768" y="2659"/>
              <a:ext cx="0" cy="2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6" name="Line 194"/>
            <p:cNvSpPr>
              <a:spLocks noChangeShapeType="1"/>
            </p:cNvSpPr>
            <p:nvPr/>
          </p:nvSpPr>
          <p:spPr bwMode="auto">
            <a:xfrm>
              <a:off x="4589" y="307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7" name="Line 195"/>
            <p:cNvSpPr>
              <a:spLocks noChangeShapeType="1"/>
            </p:cNvSpPr>
            <p:nvPr/>
          </p:nvSpPr>
          <p:spPr bwMode="auto">
            <a:xfrm>
              <a:off x="4768" y="307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29" name="Rectangle 197"/>
            <p:cNvSpPr>
              <a:spLocks noChangeArrowheads="1"/>
            </p:cNvSpPr>
            <p:nvPr/>
          </p:nvSpPr>
          <p:spPr bwMode="auto">
            <a:xfrm>
              <a:off x="5538" y="1960"/>
              <a:ext cx="20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900">
                <a:solidFill>
                  <a:srgbClr val="FF3300"/>
                </a:solidFill>
              </a:endParaRPr>
            </a:p>
          </p:txBody>
        </p:sp>
        <p:sp>
          <p:nvSpPr>
            <p:cNvPr id="249030" name="Rectangle 198"/>
            <p:cNvSpPr>
              <a:spLocks noChangeArrowheads="1"/>
            </p:cNvSpPr>
            <p:nvPr/>
          </p:nvSpPr>
          <p:spPr bwMode="auto">
            <a:xfrm>
              <a:off x="5341" y="1960"/>
              <a:ext cx="1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1200"/>
            </a:p>
          </p:txBody>
        </p:sp>
        <p:sp>
          <p:nvSpPr>
            <p:cNvPr id="249031" name="Rectangle 199"/>
            <p:cNvSpPr>
              <a:spLocks noChangeArrowheads="1"/>
            </p:cNvSpPr>
            <p:nvPr/>
          </p:nvSpPr>
          <p:spPr bwMode="auto">
            <a:xfrm>
              <a:off x="5538" y="1616"/>
              <a:ext cx="20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0000FF"/>
                  </a:solidFill>
                </a:rPr>
                <a:t>38</a:t>
              </a:r>
            </a:p>
          </p:txBody>
        </p:sp>
        <p:sp>
          <p:nvSpPr>
            <p:cNvPr id="249032" name="Rectangle 200"/>
            <p:cNvSpPr>
              <a:spLocks noChangeArrowheads="1"/>
            </p:cNvSpPr>
            <p:nvPr/>
          </p:nvSpPr>
          <p:spPr bwMode="auto">
            <a:xfrm>
              <a:off x="5341" y="1616"/>
              <a:ext cx="1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5</a:t>
              </a:r>
            </a:p>
          </p:txBody>
        </p:sp>
        <p:sp>
          <p:nvSpPr>
            <p:cNvPr id="249033" name="Rectangle 201"/>
            <p:cNvSpPr>
              <a:spLocks noChangeArrowheads="1"/>
            </p:cNvSpPr>
            <p:nvPr/>
          </p:nvSpPr>
          <p:spPr bwMode="auto">
            <a:xfrm>
              <a:off x="5145" y="1960"/>
              <a:ext cx="19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900">
                <a:solidFill>
                  <a:srgbClr val="FF3300"/>
                </a:solidFill>
              </a:endParaRPr>
            </a:p>
          </p:txBody>
        </p:sp>
        <p:sp>
          <p:nvSpPr>
            <p:cNvPr id="249034" name="Rectangle 202"/>
            <p:cNvSpPr>
              <a:spLocks noChangeArrowheads="1"/>
            </p:cNvSpPr>
            <p:nvPr/>
          </p:nvSpPr>
          <p:spPr bwMode="auto">
            <a:xfrm>
              <a:off x="5145" y="1788"/>
              <a:ext cx="59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H</a:t>
              </a:r>
            </a:p>
          </p:txBody>
        </p:sp>
        <p:sp>
          <p:nvSpPr>
            <p:cNvPr id="249035" name="Rectangle 203"/>
            <p:cNvSpPr>
              <a:spLocks noChangeArrowheads="1"/>
            </p:cNvSpPr>
            <p:nvPr/>
          </p:nvSpPr>
          <p:spPr bwMode="auto">
            <a:xfrm>
              <a:off x="5145" y="1616"/>
              <a:ext cx="19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0000FF"/>
                  </a:solidFill>
                </a:rPr>
                <a:t>33</a:t>
              </a:r>
            </a:p>
          </p:txBody>
        </p:sp>
        <p:sp>
          <p:nvSpPr>
            <p:cNvPr id="249036" name="Line 204"/>
            <p:cNvSpPr>
              <a:spLocks noChangeShapeType="1"/>
            </p:cNvSpPr>
            <p:nvPr/>
          </p:nvSpPr>
          <p:spPr bwMode="auto">
            <a:xfrm>
              <a:off x="5145" y="1616"/>
              <a:ext cx="59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37" name="Line 205"/>
            <p:cNvSpPr>
              <a:spLocks noChangeShapeType="1"/>
            </p:cNvSpPr>
            <p:nvPr/>
          </p:nvSpPr>
          <p:spPr bwMode="auto">
            <a:xfrm>
              <a:off x="5145" y="2132"/>
              <a:ext cx="59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38" name="Line 206"/>
            <p:cNvSpPr>
              <a:spLocks noChangeShapeType="1"/>
            </p:cNvSpPr>
            <p:nvPr/>
          </p:nvSpPr>
          <p:spPr bwMode="auto">
            <a:xfrm>
              <a:off x="5738" y="161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39" name="Line 207"/>
            <p:cNvSpPr>
              <a:spLocks noChangeShapeType="1"/>
            </p:cNvSpPr>
            <p:nvPr/>
          </p:nvSpPr>
          <p:spPr bwMode="auto">
            <a:xfrm>
              <a:off x="5145" y="1788"/>
              <a:ext cx="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0" name="Line 208"/>
            <p:cNvSpPr>
              <a:spLocks noChangeShapeType="1"/>
            </p:cNvSpPr>
            <p:nvPr/>
          </p:nvSpPr>
          <p:spPr bwMode="auto">
            <a:xfrm>
              <a:off x="5145" y="178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1" name="Line 209"/>
            <p:cNvSpPr>
              <a:spLocks noChangeShapeType="1"/>
            </p:cNvSpPr>
            <p:nvPr/>
          </p:nvSpPr>
          <p:spPr bwMode="auto">
            <a:xfrm>
              <a:off x="5145" y="161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2" name="Line 210"/>
            <p:cNvSpPr>
              <a:spLocks noChangeShapeType="1"/>
            </p:cNvSpPr>
            <p:nvPr/>
          </p:nvSpPr>
          <p:spPr bwMode="auto">
            <a:xfrm>
              <a:off x="5145" y="1960"/>
              <a:ext cx="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3" name="Line 211"/>
            <p:cNvSpPr>
              <a:spLocks noChangeShapeType="1"/>
            </p:cNvSpPr>
            <p:nvPr/>
          </p:nvSpPr>
          <p:spPr bwMode="auto">
            <a:xfrm>
              <a:off x="5341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4" name="Line 212"/>
            <p:cNvSpPr>
              <a:spLocks noChangeShapeType="1"/>
            </p:cNvSpPr>
            <p:nvPr/>
          </p:nvSpPr>
          <p:spPr bwMode="auto">
            <a:xfrm>
              <a:off x="5538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5" name="Line 213"/>
            <p:cNvSpPr>
              <a:spLocks noChangeShapeType="1"/>
            </p:cNvSpPr>
            <p:nvPr/>
          </p:nvSpPr>
          <p:spPr bwMode="auto">
            <a:xfrm>
              <a:off x="5341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46" name="Line 214"/>
            <p:cNvSpPr>
              <a:spLocks noChangeShapeType="1"/>
            </p:cNvSpPr>
            <p:nvPr/>
          </p:nvSpPr>
          <p:spPr bwMode="auto">
            <a:xfrm>
              <a:off x="5538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68" name="Line 236"/>
            <p:cNvSpPr>
              <a:spLocks noChangeShapeType="1"/>
            </p:cNvSpPr>
            <p:nvPr/>
          </p:nvSpPr>
          <p:spPr bwMode="auto">
            <a:xfrm>
              <a:off x="793" y="1797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69" name="Line 237"/>
            <p:cNvSpPr>
              <a:spLocks noChangeShapeType="1"/>
            </p:cNvSpPr>
            <p:nvPr/>
          </p:nvSpPr>
          <p:spPr bwMode="auto">
            <a:xfrm>
              <a:off x="930" y="981"/>
              <a:ext cx="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0" name="Line 238"/>
            <p:cNvSpPr>
              <a:spLocks noChangeShapeType="1"/>
            </p:cNvSpPr>
            <p:nvPr/>
          </p:nvSpPr>
          <p:spPr bwMode="auto">
            <a:xfrm>
              <a:off x="930" y="98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1" name="Line 239"/>
            <p:cNvSpPr>
              <a:spLocks noChangeShapeType="1"/>
            </p:cNvSpPr>
            <p:nvPr/>
          </p:nvSpPr>
          <p:spPr bwMode="auto">
            <a:xfrm flipV="1">
              <a:off x="930" y="256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2" name="Line 240"/>
            <p:cNvSpPr>
              <a:spLocks noChangeShapeType="1"/>
            </p:cNvSpPr>
            <p:nvPr/>
          </p:nvSpPr>
          <p:spPr bwMode="auto">
            <a:xfrm>
              <a:off x="1882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3" name="Line 241"/>
            <p:cNvSpPr>
              <a:spLocks noChangeShapeType="1"/>
            </p:cNvSpPr>
            <p:nvPr/>
          </p:nvSpPr>
          <p:spPr bwMode="auto">
            <a:xfrm>
              <a:off x="1973" y="1797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4" name="Line 242"/>
            <p:cNvSpPr>
              <a:spLocks noChangeShapeType="1"/>
            </p:cNvSpPr>
            <p:nvPr/>
          </p:nvSpPr>
          <p:spPr bwMode="auto">
            <a:xfrm>
              <a:off x="1973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5" name="Line 243"/>
            <p:cNvSpPr>
              <a:spLocks noChangeShapeType="1"/>
            </p:cNvSpPr>
            <p:nvPr/>
          </p:nvSpPr>
          <p:spPr bwMode="auto">
            <a:xfrm>
              <a:off x="1973" y="287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6" name="Line 244"/>
            <p:cNvSpPr>
              <a:spLocks noChangeShapeType="1"/>
            </p:cNvSpPr>
            <p:nvPr/>
          </p:nvSpPr>
          <p:spPr bwMode="auto">
            <a:xfrm>
              <a:off x="2880" y="179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7" name="Line 245"/>
            <p:cNvSpPr>
              <a:spLocks noChangeShapeType="1"/>
            </p:cNvSpPr>
            <p:nvPr/>
          </p:nvSpPr>
          <p:spPr bwMode="auto">
            <a:xfrm>
              <a:off x="1927" y="935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8" name="Line 246"/>
            <p:cNvSpPr>
              <a:spLocks noChangeShapeType="1"/>
            </p:cNvSpPr>
            <p:nvPr/>
          </p:nvSpPr>
          <p:spPr bwMode="auto">
            <a:xfrm flipV="1">
              <a:off x="3016" y="981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79" name="Line 247"/>
            <p:cNvSpPr>
              <a:spLocks noChangeShapeType="1"/>
            </p:cNvSpPr>
            <p:nvPr/>
          </p:nvSpPr>
          <p:spPr bwMode="auto">
            <a:xfrm>
              <a:off x="3016" y="981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0" name="Line 248"/>
            <p:cNvSpPr>
              <a:spLocks noChangeShapeType="1"/>
            </p:cNvSpPr>
            <p:nvPr/>
          </p:nvSpPr>
          <p:spPr bwMode="auto">
            <a:xfrm>
              <a:off x="2880" y="2840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1" name="Line 249"/>
            <p:cNvSpPr>
              <a:spLocks noChangeShapeType="1"/>
            </p:cNvSpPr>
            <p:nvPr/>
          </p:nvSpPr>
          <p:spPr bwMode="auto">
            <a:xfrm>
              <a:off x="4195" y="1797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2" name="Line 250"/>
            <p:cNvSpPr>
              <a:spLocks noChangeShapeType="1"/>
            </p:cNvSpPr>
            <p:nvPr/>
          </p:nvSpPr>
          <p:spPr bwMode="auto">
            <a:xfrm>
              <a:off x="4240" y="1797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3" name="Line 251"/>
            <p:cNvSpPr>
              <a:spLocks noChangeShapeType="1"/>
            </p:cNvSpPr>
            <p:nvPr/>
          </p:nvSpPr>
          <p:spPr bwMode="auto">
            <a:xfrm>
              <a:off x="4241" y="275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6" name="Line 254"/>
            <p:cNvSpPr>
              <a:spLocks noChangeShapeType="1"/>
            </p:cNvSpPr>
            <p:nvPr/>
          </p:nvSpPr>
          <p:spPr bwMode="auto">
            <a:xfrm>
              <a:off x="4150" y="93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7" name="Line 255"/>
            <p:cNvSpPr>
              <a:spLocks noChangeShapeType="1"/>
            </p:cNvSpPr>
            <p:nvPr/>
          </p:nvSpPr>
          <p:spPr bwMode="auto">
            <a:xfrm>
              <a:off x="4603" y="935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88" name="Line 256"/>
            <p:cNvSpPr>
              <a:spLocks noChangeShapeType="1"/>
            </p:cNvSpPr>
            <p:nvPr/>
          </p:nvSpPr>
          <p:spPr bwMode="auto">
            <a:xfrm>
              <a:off x="4604" y="1887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90" name="Line 258"/>
            <p:cNvSpPr>
              <a:spLocks noChangeShapeType="1"/>
            </p:cNvSpPr>
            <p:nvPr/>
          </p:nvSpPr>
          <p:spPr bwMode="auto">
            <a:xfrm flipV="1">
              <a:off x="5057" y="1933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91" name="Line 259"/>
            <p:cNvSpPr>
              <a:spLocks noChangeShapeType="1"/>
            </p:cNvSpPr>
            <p:nvPr/>
          </p:nvSpPr>
          <p:spPr bwMode="auto">
            <a:xfrm>
              <a:off x="5057" y="193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10069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solidFill>
            <a:srgbClr val="FF00FF">
              <a:alpha val="53999"/>
            </a:srgbClr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187"/>
          <p:cNvGrpSpPr>
            <a:grpSpLocks/>
          </p:cNvGrpSpPr>
          <p:nvPr/>
        </p:nvGrpSpPr>
        <p:grpSpPr bwMode="auto">
          <a:xfrm>
            <a:off x="34925" y="1068388"/>
            <a:ext cx="9074150" cy="4105275"/>
            <a:chOff x="22" y="673"/>
            <a:chExt cx="5716" cy="2586"/>
          </a:xfrm>
        </p:grpSpPr>
        <p:sp>
          <p:nvSpPr>
            <p:cNvPr id="247812" name="Rectangle 4"/>
            <p:cNvSpPr>
              <a:spLocks noChangeArrowheads="1"/>
            </p:cNvSpPr>
            <p:nvPr/>
          </p:nvSpPr>
          <p:spPr bwMode="auto">
            <a:xfrm>
              <a:off x="496" y="1960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279" y="1960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814" name="Rectangle 6"/>
            <p:cNvSpPr>
              <a:spLocks noChangeArrowheads="1"/>
            </p:cNvSpPr>
            <p:nvPr/>
          </p:nvSpPr>
          <p:spPr bwMode="auto">
            <a:xfrm>
              <a:off x="496" y="1616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7815" name="Rectangle 7"/>
            <p:cNvSpPr>
              <a:spLocks noChangeArrowheads="1"/>
            </p:cNvSpPr>
            <p:nvPr/>
          </p:nvSpPr>
          <p:spPr bwMode="auto">
            <a:xfrm>
              <a:off x="279" y="1616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0</a:t>
              </a:r>
            </a:p>
          </p:txBody>
        </p:sp>
        <p:sp>
          <p:nvSpPr>
            <p:cNvPr id="247816" name="Rectangle 8"/>
            <p:cNvSpPr>
              <a:spLocks noChangeArrowheads="1"/>
            </p:cNvSpPr>
            <p:nvPr/>
          </p:nvSpPr>
          <p:spPr bwMode="auto">
            <a:xfrm>
              <a:off x="22" y="1960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247817" name="Rectangle 9"/>
            <p:cNvSpPr>
              <a:spLocks noChangeArrowheads="1"/>
            </p:cNvSpPr>
            <p:nvPr/>
          </p:nvSpPr>
          <p:spPr bwMode="auto">
            <a:xfrm>
              <a:off x="22" y="1788"/>
              <a:ext cx="77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فعالیت اغازین</a:t>
              </a:r>
              <a:endParaRPr lang="en-US" sz="1200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2" y="1616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7819" name="Line 11"/>
            <p:cNvSpPr>
              <a:spLocks noChangeShapeType="1"/>
            </p:cNvSpPr>
            <p:nvPr/>
          </p:nvSpPr>
          <p:spPr bwMode="auto">
            <a:xfrm>
              <a:off x="22" y="1616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22" y="2132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793" y="161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2" name="Line 14"/>
            <p:cNvSpPr>
              <a:spLocks noChangeShapeType="1"/>
            </p:cNvSpPr>
            <p:nvPr/>
          </p:nvSpPr>
          <p:spPr bwMode="auto">
            <a:xfrm>
              <a:off x="22" y="1788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3" name="Line 15"/>
            <p:cNvSpPr>
              <a:spLocks noChangeShapeType="1"/>
            </p:cNvSpPr>
            <p:nvPr/>
          </p:nvSpPr>
          <p:spPr bwMode="auto">
            <a:xfrm>
              <a:off x="22" y="178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4" name="Line 16"/>
            <p:cNvSpPr>
              <a:spLocks noChangeShapeType="1"/>
            </p:cNvSpPr>
            <p:nvPr/>
          </p:nvSpPr>
          <p:spPr bwMode="auto">
            <a:xfrm>
              <a:off x="22" y="161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22" y="1960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279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7" name="Line 19"/>
            <p:cNvSpPr>
              <a:spLocks noChangeShapeType="1"/>
            </p:cNvSpPr>
            <p:nvPr/>
          </p:nvSpPr>
          <p:spPr bwMode="auto">
            <a:xfrm>
              <a:off x="496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8" name="Line 20"/>
            <p:cNvSpPr>
              <a:spLocks noChangeShapeType="1"/>
            </p:cNvSpPr>
            <p:nvPr/>
          </p:nvSpPr>
          <p:spPr bwMode="auto">
            <a:xfrm>
              <a:off x="279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496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Rectangle 22"/>
            <p:cNvSpPr>
              <a:spLocks noChangeArrowheads="1"/>
            </p:cNvSpPr>
            <p:nvPr/>
          </p:nvSpPr>
          <p:spPr bwMode="auto">
            <a:xfrm>
              <a:off x="1648" y="1053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18</a:t>
              </a:r>
            </a:p>
          </p:txBody>
        </p:sp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1444" y="1053"/>
              <a:ext cx="20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000"/>
                <a:t>11</a:t>
              </a:r>
              <a:endParaRPr lang="en-US" sz="1000"/>
            </a:p>
          </p:txBody>
        </p:sp>
        <p:sp>
          <p:nvSpPr>
            <p:cNvPr id="247832" name="Rectangle 24"/>
            <p:cNvSpPr>
              <a:spLocks noChangeArrowheads="1"/>
            </p:cNvSpPr>
            <p:nvPr/>
          </p:nvSpPr>
          <p:spPr bwMode="auto">
            <a:xfrm>
              <a:off x="1648" y="709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247833" name="Rectangle 25"/>
            <p:cNvSpPr>
              <a:spLocks noChangeArrowheads="1"/>
            </p:cNvSpPr>
            <p:nvPr/>
          </p:nvSpPr>
          <p:spPr bwMode="auto">
            <a:xfrm>
              <a:off x="1444" y="709"/>
              <a:ext cx="20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7</a:t>
              </a:r>
            </a:p>
          </p:txBody>
        </p:sp>
        <p:sp>
          <p:nvSpPr>
            <p:cNvPr id="247834" name="Rectangle 26"/>
            <p:cNvSpPr>
              <a:spLocks noChangeArrowheads="1"/>
            </p:cNvSpPr>
            <p:nvPr/>
          </p:nvSpPr>
          <p:spPr bwMode="auto">
            <a:xfrm>
              <a:off x="1202" y="1053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11</a:t>
              </a:r>
            </a:p>
          </p:txBody>
        </p:sp>
        <p:sp>
          <p:nvSpPr>
            <p:cNvPr id="247835" name="Rectangle 27"/>
            <p:cNvSpPr>
              <a:spLocks noChangeArrowheads="1"/>
            </p:cNvSpPr>
            <p:nvPr/>
          </p:nvSpPr>
          <p:spPr bwMode="auto">
            <a:xfrm>
              <a:off x="1202" y="881"/>
              <a:ext cx="72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A</a:t>
              </a: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1202" y="709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auto">
            <a:xfrm>
              <a:off x="1202" y="709"/>
              <a:ext cx="72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1202" y="1225"/>
              <a:ext cx="72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1927" y="709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0" name="Line 32"/>
            <p:cNvSpPr>
              <a:spLocks noChangeShapeType="1"/>
            </p:cNvSpPr>
            <p:nvPr/>
          </p:nvSpPr>
          <p:spPr bwMode="auto">
            <a:xfrm>
              <a:off x="1202" y="881"/>
              <a:ext cx="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1" name="Line 33"/>
            <p:cNvSpPr>
              <a:spLocks noChangeShapeType="1"/>
            </p:cNvSpPr>
            <p:nvPr/>
          </p:nvSpPr>
          <p:spPr bwMode="auto">
            <a:xfrm>
              <a:off x="1202" y="881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>
              <a:off x="1202" y="709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3" name="Line 35"/>
            <p:cNvSpPr>
              <a:spLocks noChangeShapeType="1"/>
            </p:cNvSpPr>
            <p:nvPr/>
          </p:nvSpPr>
          <p:spPr bwMode="auto">
            <a:xfrm>
              <a:off x="1202" y="1053"/>
              <a:ext cx="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4" name="Line 36"/>
            <p:cNvSpPr>
              <a:spLocks noChangeShapeType="1"/>
            </p:cNvSpPr>
            <p:nvPr/>
          </p:nvSpPr>
          <p:spPr bwMode="auto">
            <a:xfrm>
              <a:off x="1444" y="709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5" name="Line 37"/>
            <p:cNvSpPr>
              <a:spLocks noChangeShapeType="1"/>
            </p:cNvSpPr>
            <p:nvPr/>
          </p:nvSpPr>
          <p:spPr bwMode="auto">
            <a:xfrm>
              <a:off x="1648" y="709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auto">
            <a:xfrm>
              <a:off x="1444" y="10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7" name="Line 39"/>
            <p:cNvSpPr>
              <a:spLocks noChangeShapeType="1"/>
            </p:cNvSpPr>
            <p:nvPr/>
          </p:nvSpPr>
          <p:spPr bwMode="auto">
            <a:xfrm>
              <a:off x="1648" y="10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8" name="Rectangle 40"/>
            <p:cNvSpPr>
              <a:spLocks noChangeArrowheads="1"/>
            </p:cNvSpPr>
            <p:nvPr/>
          </p:nvSpPr>
          <p:spPr bwMode="auto">
            <a:xfrm>
              <a:off x="1603" y="2640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47849" name="Rectangle 41"/>
            <p:cNvSpPr>
              <a:spLocks noChangeArrowheads="1"/>
            </p:cNvSpPr>
            <p:nvPr/>
          </p:nvSpPr>
          <p:spPr bwMode="auto">
            <a:xfrm>
              <a:off x="1398" y="2640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850" name="Rectangle 42"/>
            <p:cNvSpPr>
              <a:spLocks noChangeArrowheads="1"/>
            </p:cNvSpPr>
            <p:nvPr/>
          </p:nvSpPr>
          <p:spPr bwMode="auto">
            <a:xfrm>
              <a:off x="1603" y="2296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7851" name="Rectangle 43"/>
            <p:cNvSpPr>
              <a:spLocks noChangeArrowheads="1"/>
            </p:cNvSpPr>
            <p:nvPr/>
          </p:nvSpPr>
          <p:spPr bwMode="auto">
            <a:xfrm>
              <a:off x="1398" y="2296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4</a:t>
              </a:r>
            </a:p>
          </p:txBody>
        </p:sp>
        <p:sp>
          <p:nvSpPr>
            <p:cNvPr id="247852" name="Rectangle 44"/>
            <p:cNvSpPr>
              <a:spLocks noChangeArrowheads="1"/>
            </p:cNvSpPr>
            <p:nvPr/>
          </p:nvSpPr>
          <p:spPr bwMode="auto">
            <a:xfrm>
              <a:off x="1156" y="2640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247853" name="Rectangle 45"/>
            <p:cNvSpPr>
              <a:spLocks noChangeArrowheads="1"/>
            </p:cNvSpPr>
            <p:nvPr/>
          </p:nvSpPr>
          <p:spPr bwMode="auto">
            <a:xfrm>
              <a:off x="1156" y="2468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B</a:t>
              </a:r>
            </a:p>
          </p:txBody>
        </p:sp>
        <p:sp>
          <p:nvSpPr>
            <p:cNvPr id="247854" name="Rectangle 46"/>
            <p:cNvSpPr>
              <a:spLocks noChangeArrowheads="1"/>
            </p:cNvSpPr>
            <p:nvPr/>
          </p:nvSpPr>
          <p:spPr bwMode="auto">
            <a:xfrm>
              <a:off x="1156" y="2296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47855" name="Line 47"/>
            <p:cNvSpPr>
              <a:spLocks noChangeShapeType="1"/>
            </p:cNvSpPr>
            <p:nvPr/>
          </p:nvSpPr>
          <p:spPr bwMode="auto">
            <a:xfrm>
              <a:off x="1156" y="2296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6" name="Line 48"/>
            <p:cNvSpPr>
              <a:spLocks noChangeShapeType="1"/>
            </p:cNvSpPr>
            <p:nvPr/>
          </p:nvSpPr>
          <p:spPr bwMode="auto">
            <a:xfrm>
              <a:off x="1156" y="2812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7" name="Line 49"/>
            <p:cNvSpPr>
              <a:spLocks noChangeShapeType="1"/>
            </p:cNvSpPr>
            <p:nvPr/>
          </p:nvSpPr>
          <p:spPr bwMode="auto">
            <a:xfrm>
              <a:off x="1882" y="229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8" name="Line 50"/>
            <p:cNvSpPr>
              <a:spLocks noChangeShapeType="1"/>
            </p:cNvSpPr>
            <p:nvPr/>
          </p:nvSpPr>
          <p:spPr bwMode="auto">
            <a:xfrm>
              <a:off x="1156" y="246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9" name="Line 51"/>
            <p:cNvSpPr>
              <a:spLocks noChangeShapeType="1"/>
            </p:cNvSpPr>
            <p:nvPr/>
          </p:nvSpPr>
          <p:spPr bwMode="auto">
            <a:xfrm>
              <a:off x="1156" y="246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0" name="Line 52"/>
            <p:cNvSpPr>
              <a:spLocks noChangeShapeType="1"/>
            </p:cNvSpPr>
            <p:nvPr/>
          </p:nvSpPr>
          <p:spPr bwMode="auto">
            <a:xfrm>
              <a:off x="1156" y="229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1" name="Line 53"/>
            <p:cNvSpPr>
              <a:spLocks noChangeShapeType="1"/>
            </p:cNvSpPr>
            <p:nvPr/>
          </p:nvSpPr>
          <p:spPr bwMode="auto">
            <a:xfrm>
              <a:off x="1156" y="264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2" name="Line 54"/>
            <p:cNvSpPr>
              <a:spLocks noChangeShapeType="1"/>
            </p:cNvSpPr>
            <p:nvPr/>
          </p:nvSpPr>
          <p:spPr bwMode="auto">
            <a:xfrm>
              <a:off x="1398" y="229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3" name="Line 55"/>
            <p:cNvSpPr>
              <a:spLocks noChangeShapeType="1"/>
            </p:cNvSpPr>
            <p:nvPr/>
          </p:nvSpPr>
          <p:spPr bwMode="auto">
            <a:xfrm>
              <a:off x="1603" y="229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4" name="Line 56"/>
            <p:cNvSpPr>
              <a:spLocks noChangeShapeType="1"/>
            </p:cNvSpPr>
            <p:nvPr/>
          </p:nvSpPr>
          <p:spPr bwMode="auto">
            <a:xfrm>
              <a:off x="1398" y="264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5" name="Line 57"/>
            <p:cNvSpPr>
              <a:spLocks noChangeShapeType="1"/>
            </p:cNvSpPr>
            <p:nvPr/>
          </p:nvSpPr>
          <p:spPr bwMode="auto">
            <a:xfrm>
              <a:off x="1603" y="264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6" name="Rectangle 58"/>
            <p:cNvSpPr>
              <a:spLocks noChangeArrowheads="1"/>
            </p:cNvSpPr>
            <p:nvPr/>
          </p:nvSpPr>
          <p:spPr bwMode="auto">
            <a:xfrm>
              <a:off x="2601" y="2958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21</a:t>
              </a:r>
            </a:p>
          </p:txBody>
        </p:sp>
        <p:sp>
          <p:nvSpPr>
            <p:cNvPr id="247867" name="Rectangle 59"/>
            <p:cNvSpPr>
              <a:spLocks noChangeArrowheads="1"/>
            </p:cNvSpPr>
            <p:nvPr/>
          </p:nvSpPr>
          <p:spPr bwMode="auto">
            <a:xfrm>
              <a:off x="2396" y="2958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9</a:t>
              </a:r>
              <a:endParaRPr lang="en-US" sz="1200"/>
            </a:p>
          </p:txBody>
        </p:sp>
        <p:sp>
          <p:nvSpPr>
            <p:cNvPr id="247868" name="Rectangle 60"/>
            <p:cNvSpPr>
              <a:spLocks noChangeArrowheads="1"/>
            </p:cNvSpPr>
            <p:nvPr/>
          </p:nvSpPr>
          <p:spPr bwMode="auto">
            <a:xfrm>
              <a:off x="2601" y="2614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247869" name="Rectangle 61"/>
            <p:cNvSpPr>
              <a:spLocks noChangeArrowheads="1"/>
            </p:cNvSpPr>
            <p:nvPr/>
          </p:nvSpPr>
          <p:spPr bwMode="auto">
            <a:xfrm>
              <a:off x="2396" y="2614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6</a:t>
              </a:r>
            </a:p>
          </p:txBody>
        </p:sp>
        <p:sp>
          <p:nvSpPr>
            <p:cNvPr id="247870" name="Rectangle 62"/>
            <p:cNvSpPr>
              <a:spLocks noChangeArrowheads="1"/>
            </p:cNvSpPr>
            <p:nvPr/>
          </p:nvSpPr>
          <p:spPr bwMode="auto">
            <a:xfrm>
              <a:off x="2154" y="2958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15</a:t>
              </a:r>
            </a:p>
          </p:txBody>
        </p:sp>
        <p:sp>
          <p:nvSpPr>
            <p:cNvPr id="247871" name="Rectangle 63"/>
            <p:cNvSpPr>
              <a:spLocks noChangeArrowheads="1"/>
            </p:cNvSpPr>
            <p:nvPr/>
          </p:nvSpPr>
          <p:spPr bwMode="auto">
            <a:xfrm>
              <a:off x="2154" y="2786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D</a:t>
              </a:r>
            </a:p>
          </p:txBody>
        </p:sp>
        <p:sp>
          <p:nvSpPr>
            <p:cNvPr id="247872" name="Rectangle 64"/>
            <p:cNvSpPr>
              <a:spLocks noChangeArrowheads="1"/>
            </p:cNvSpPr>
            <p:nvPr/>
          </p:nvSpPr>
          <p:spPr bwMode="auto">
            <a:xfrm>
              <a:off x="2154" y="261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7873" name="Line 65"/>
            <p:cNvSpPr>
              <a:spLocks noChangeShapeType="1"/>
            </p:cNvSpPr>
            <p:nvPr/>
          </p:nvSpPr>
          <p:spPr bwMode="auto">
            <a:xfrm>
              <a:off x="2154" y="2614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4" name="Line 66"/>
            <p:cNvSpPr>
              <a:spLocks noChangeShapeType="1"/>
            </p:cNvSpPr>
            <p:nvPr/>
          </p:nvSpPr>
          <p:spPr bwMode="auto">
            <a:xfrm>
              <a:off x="2154" y="3130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5" name="Line 67"/>
            <p:cNvSpPr>
              <a:spLocks noChangeShapeType="1"/>
            </p:cNvSpPr>
            <p:nvPr/>
          </p:nvSpPr>
          <p:spPr bwMode="auto">
            <a:xfrm>
              <a:off x="2880" y="2614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6" name="Line 68"/>
            <p:cNvSpPr>
              <a:spLocks noChangeShapeType="1"/>
            </p:cNvSpPr>
            <p:nvPr/>
          </p:nvSpPr>
          <p:spPr bwMode="auto">
            <a:xfrm>
              <a:off x="2154" y="2786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7" name="Line 69"/>
            <p:cNvSpPr>
              <a:spLocks noChangeShapeType="1"/>
            </p:cNvSpPr>
            <p:nvPr/>
          </p:nvSpPr>
          <p:spPr bwMode="auto">
            <a:xfrm>
              <a:off x="2154" y="278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8" name="Line 70"/>
            <p:cNvSpPr>
              <a:spLocks noChangeShapeType="1"/>
            </p:cNvSpPr>
            <p:nvPr/>
          </p:nvSpPr>
          <p:spPr bwMode="auto">
            <a:xfrm>
              <a:off x="2154" y="2614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9" name="Line 71"/>
            <p:cNvSpPr>
              <a:spLocks noChangeShapeType="1"/>
            </p:cNvSpPr>
            <p:nvPr/>
          </p:nvSpPr>
          <p:spPr bwMode="auto">
            <a:xfrm>
              <a:off x="2154" y="295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0" name="Line 72"/>
            <p:cNvSpPr>
              <a:spLocks noChangeShapeType="1"/>
            </p:cNvSpPr>
            <p:nvPr/>
          </p:nvSpPr>
          <p:spPr bwMode="auto">
            <a:xfrm>
              <a:off x="2396" y="261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1" name="Line 73"/>
            <p:cNvSpPr>
              <a:spLocks noChangeShapeType="1"/>
            </p:cNvSpPr>
            <p:nvPr/>
          </p:nvSpPr>
          <p:spPr bwMode="auto">
            <a:xfrm>
              <a:off x="2601" y="261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2" name="Line 74"/>
            <p:cNvSpPr>
              <a:spLocks noChangeShapeType="1"/>
            </p:cNvSpPr>
            <p:nvPr/>
          </p:nvSpPr>
          <p:spPr bwMode="auto">
            <a:xfrm>
              <a:off x="2396" y="295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3" name="Line 75"/>
            <p:cNvSpPr>
              <a:spLocks noChangeShapeType="1"/>
            </p:cNvSpPr>
            <p:nvPr/>
          </p:nvSpPr>
          <p:spPr bwMode="auto">
            <a:xfrm>
              <a:off x="2601" y="295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4" name="Rectangle 76"/>
            <p:cNvSpPr>
              <a:spLocks noChangeArrowheads="1"/>
            </p:cNvSpPr>
            <p:nvPr/>
          </p:nvSpPr>
          <p:spPr bwMode="auto">
            <a:xfrm>
              <a:off x="2583" y="1897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12</a:t>
              </a:r>
            </a:p>
          </p:txBody>
        </p:sp>
        <p:sp>
          <p:nvSpPr>
            <p:cNvPr id="247885" name="Rectangle 77"/>
            <p:cNvSpPr>
              <a:spLocks noChangeArrowheads="1"/>
            </p:cNvSpPr>
            <p:nvPr/>
          </p:nvSpPr>
          <p:spPr bwMode="auto">
            <a:xfrm>
              <a:off x="2366" y="1897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886" name="Rectangle 78"/>
            <p:cNvSpPr>
              <a:spLocks noChangeArrowheads="1"/>
            </p:cNvSpPr>
            <p:nvPr/>
          </p:nvSpPr>
          <p:spPr bwMode="auto">
            <a:xfrm>
              <a:off x="2583" y="1553"/>
              <a:ext cx="2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7887" name="Rectangle 79"/>
            <p:cNvSpPr>
              <a:spLocks noChangeArrowheads="1"/>
            </p:cNvSpPr>
            <p:nvPr/>
          </p:nvSpPr>
          <p:spPr bwMode="auto">
            <a:xfrm>
              <a:off x="2366" y="1553"/>
              <a:ext cx="21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8</a:t>
              </a:r>
            </a:p>
          </p:txBody>
        </p:sp>
        <p:sp>
          <p:nvSpPr>
            <p:cNvPr id="247888" name="Rectangle 80"/>
            <p:cNvSpPr>
              <a:spLocks noChangeArrowheads="1"/>
            </p:cNvSpPr>
            <p:nvPr/>
          </p:nvSpPr>
          <p:spPr bwMode="auto">
            <a:xfrm>
              <a:off x="2109" y="1897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47889" name="Rectangle 81"/>
            <p:cNvSpPr>
              <a:spLocks noChangeArrowheads="1"/>
            </p:cNvSpPr>
            <p:nvPr/>
          </p:nvSpPr>
          <p:spPr bwMode="auto">
            <a:xfrm>
              <a:off x="2109" y="1725"/>
              <a:ext cx="77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C</a:t>
              </a:r>
            </a:p>
          </p:txBody>
        </p:sp>
        <p:sp>
          <p:nvSpPr>
            <p:cNvPr id="247890" name="Rectangle 82"/>
            <p:cNvSpPr>
              <a:spLocks noChangeArrowheads="1"/>
            </p:cNvSpPr>
            <p:nvPr/>
          </p:nvSpPr>
          <p:spPr bwMode="auto">
            <a:xfrm>
              <a:off x="2109" y="1553"/>
              <a:ext cx="25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47891" name="Line 83"/>
            <p:cNvSpPr>
              <a:spLocks noChangeShapeType="1"/>
            </p:cNvSpPr>
            <p:nvPr/>
          </p:nvSpPr>
          <p:spPr bwMode="auto">
            <a:xfrm>
              <a:off x="2109" y="155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2" name="Line 84"/>
            <p:cNvSpPr>
              <a:spLocks noChangeShapeType="1"/>
            </p:cNvSpPr>
            <p:nvPr/>
          </p:nvSpPr>
          <p:spPr bwMode="auto">
            <a:xfrm>
              <a:off x="2109" y="2069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3" name="Line 85"/>
            <p:cNvSpPr>
              <a:spLocks noChangeShapeType="1"/>
            </p:cNvSpPr>
            <p:nvPr/>
          </p:nvSpPr>
          <p:spPr bwMode="auto">
            <a:xfrm>
              <a:off x="2880" y="1553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4" name="Line 86"/>
            <p:cNvSpPr>
              <a:spLocks noChangeShapeType="1"/>
            </p:cNvSpPr>
            <p:nvPr/>
          </p:nvSpPr>
          <p:spPr bwMode="auto">
            <a:xfrm>
              <a:off x="2109" y="1725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5" name="Line 87"/>
            <p:cNvSpPr>
              <a:spLocks noChangeShapeType="1"/>
            </p:cNvSpPr>
            <p:nvPr/>
          </p:nvSpPr>
          <p:spPr bwMode="auto">
            <a:xfrm>
              <a:off x="2109" y="1725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6" name="Line 88"/>
            <p:cNvSpPr>
              <a:spLocks noChangeShapeType="1"/>
            </p:cNvSpPr>
            <p:nvPr/>
          </p:nvSpPr>
          <p:spPr bwMode="auto">
            <a:xfrm>
              <a:off x="2109" y="1553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7" name="Line 89"/>
            <p:cNvSpPr>
              <a:spLocks noChangeShapeType="1"/>
            </p:cNvSpPr>
            <p:nvPr/>
          </p:nvSpPr>
          <p:spPr bwMode="auto">
            <a:xfrm>
              <a:off x="2109" y="1897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8" name="Line 90"/>
            <p:cNvSpPr>
              <a:spLocks noChangeShapeType="1"/>
            </p:cNvSpPr>
            <p:nvPr/>
          </p:nvSpPr>
          <p:spPr bwMode="auto">
            <a:xfrm>
              <a:off x="2366" y="15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9" name="Line 91"/>
            <p:cNvSpPr>
              <a:spLocks noChangeShapeType="1"/>
            </p:cNvSpPr>
            <p:nvPr/>
          </p:nvSpPr>
          <p:spPr bwMode="auto">
            <a:xfrm>
              <a:off x="2583" y="155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00" name="Line 92"/>
            <p:cNvSpPr>
              <a:spLocks noChangeShapeType="1"/>
            </p:cNvSpPr>
            <p:nvPr/>
          </p:nvSpPr>
          <p:spPr bwMode="auto">
            <a:xfrm>
              <a:off x="2366" y="189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01" name="Line 93"/>
            <p:cNvSpPr>
              <a:spLocks noChangeShapeType="1"/>
            </p:cNvSpPr>
            <p:nvPr/>
          </p:nvSpPr>
          <p:spPr bwMode="auto">
            <a:xfrm>
              <a:off x="2583" y="189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02" name="Rectangle 94"/>
            <p:cNvSpPr>
              <a:spLocks noChangeArrowheads="1"/>
            </p:cNvSpPr>
            <p:nvPr/>
          </p:nvSpPr>
          <p:spPr bwMode="auto">
            <a:xfrm>
              <a:off x="3871" y="1017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33</a:t>
              </a:r>
            </a:p>
          </p:txBody>
        </p:sp>
        <p:sp>
          <p:nvSpPr>
            <p:cNvPr id="247903" name="Rectangle 95"/>
            <p:cNvSpPr>
              <a:spLocks noChangeArrowheads="1"/>
            </p:cNvSpPr>
            <p:nvPr/>
          </p:nvSpPr>
          <p:spPr bwMode="auto">
            <a:xfrm>
              <a:off x="3666" y="1017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6</a:t>
              </a:r>
              <a:endParaRPr lang="en-US" sz="1200"/>
            </a:p>
          </p:txBody>
        </p:sp>
        <p:sp>
          <p:nvSpPr>
            <p:cNvPr id="247904" name="Rectangle 96"/>
            <p:cNvSpPr>
              <a:spLocks noChangeArrowheads="1"/>
            </p:cNvSpPr>
            <p:nvPr/>
          </p:nvSpPr>
          <p:spPr bwMode="auto">
            <a:xfrm>
              <a:off x="3871" y="673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27</a:t>
              </a:r>
            </a:p>
          </p:txBody>
        </p:sp>
        <p:sp>
          <p:nvSpPr>
            <p:cNvPr id="247905" name="Rectangle 97"/>
            <p:cNvSpPr>
              <a:spLocks noChangeArrowheads="1"/>
            </p:cNvSpPr>
            <p:nvPr/>
          </p:nvSpPr>
          <p:spPr bwMode="auto">
            <a:xfrm>
              <a:off x="3666" y="673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000"/>
                <a:t>15</a:t>
              </a:r>
            </a:p>
          </p:txBody>
        </p:sp>
        <p:sp>
          <p:nvSpPr>
            <p:cNvPr id="247906" name="Rectangle 98"/>
            <p:cNvSpPr>
              <a:spLocks noChangeArrowheads="1"/>
            </p:cNvSpPr>
            <p:nvPr/>
          </p:nvSpPr>
          <p:spPr bwMode="auto">
            <a:xfrm>
              <a:off x="3424" y="1017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18</a:t>
              </a:r>
            </a:p>
          </p:txBody>
        </p:sp>
        <p:sp>
          <p:nvSpPr>
            <p:cNvPr id="247907" name="Rectangle 99"/>
            <p:cNvSpPr>
              <a:spLocks noChangeArrowheads="1"/>
            </p:cNvSpPr>
            <p:nvPr/>
          </p:nvSpPr>
          <p:spPr bwMode="auto">
            <a:xfrm>
              <a:off x="3424" y="845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G</a:t>
              </a:r>
            </a:p>
          </p:txBody>
        </p:sp>
        <p:sp>
          <p:nvSpPr>
            <p:cNvPr id="247908" name="Rectangle 100"/>
            <p:cNvSpPr>
              <a:spLocks noChangeArrowheads="1"/>
            </p:cNvSpPr>
            <p:nvPr/>
          </p:nvSpPr>
          <p:spPr bwMode="auto">
            <a:xfrm>
              <a:off x="3424" y="673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7909" name="Line 101"/>
            <p:cNvSpPr>
              <a:spLocks noChangeShapeType="1"/>
            </p:cNvSpPr>
            <p:nvPr/>
          </p:nvSpPr>
          <p:spPr bwMode="auto">
            <a:xfrm>
              <a:off x="3424" y="673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0" name="Line 102"/>
            <p:cNvSpPr>
              <a:spLocks noChangeShapeType="1"/>
            </p:cNvSpPr>
            <p:nvPr/>
          </p:nvSpPr>
          <p:spPr bwMode="auto">
            <a:xfrm>
              <a:off x="3424" y="1189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1" name="Line 103"/>
            <p:cNvSpPr>
              <a:spLocks noChangeShapeType="1"/>
            </p:cNvSpPr>
            <p:nvPr/>
          </p:nvSpPr>
          <p:spPr bwMode="auto">
            <a:xfrm>
              <a:off x="4150" y="673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2" name="Line 104"/>
            <p:cNvSpPr>
              <a:spLocks noChangeShapeType="1"/>
            </p:cNvSpPr>
            <p:nvPr/>
          </p:nvSpPr>
          <p:spPr bwMode="auto">
            <a:xfrm>
              <a:off x="3424" y="845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3" name="Line 105"/>
            <p:cNvSpPr>
              <a:spLocks noChangeShapeType="1"/>
            </p:cNvSpPr>
            <p:nvPr/>
          </p:nvSpPr>
          <p:spPr bwMode="auto">
            <a:xfrm>
              <a:off x="3424" y="845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4" name="Line 106"/>
            <p:cNvSpPr>
              <a:spLocks noChangeShapeType="1"/>
            </p:cNvSpPr>
            <p:nvPr/>
          </p:nvSpPr>
          <p:spPr bwMode="auto">
            <a:xfrm>
              <a:off x="3424" y="673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5" name="Line 107"/>
            <p:cNvSpPr>
              <a:spLocks noChangeShapeType="1"/>
            </p:cNvSpPr>
            <p:nvPr/>
          </p:nvSpPr>
          <p:spPr bwMode="auto">
            <a:xfrm>
              <a:off x="3424" y="1017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6" name="Line 108"/>
            <p:cNvSpPr>
              <a:spLocks noChangeShapeType="1"/>
            </p:cNvSpPr>
            <p:nvPr/>
          </p:nvSpPr>
          <p:spPr bwMode="auto">
            <a:xfrm>
              <a:off x="3666" y="67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7" name="Line 109"/>
            <p:cNvSpPr>
              <a:spLocks noChangeShapeType="1"/>
            </p:cNvSpPr>
            <p:nvPr/>
          </p:nvSpPr>
          <p:spPr bwMode="auto">
            <a:xfrm>
              <a:off x="3871" y="673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8" name="Line 110"/>
            <p:cNvSpPr>
              <a:spLocks noChangeShapeType="1"/>
            </p:cNvSpPr>
            <p:nvPr/>
          </p:nvSpPr>
          <p:spPr bwMode="auto">
            <a:xfrm>
              <a:off x="3666" y="101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9" name="Line 111"/>
            <p:cNvSpPr>
              <a:spLocks noChangeShapeType="1"/>
            </p:cNvSpPr>
            <p:nvPr/>
          </p:nvSpPr>
          <p:spPr bwMode="auto">
            <a:xfrm>
              <a:off x="3871" y="1017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20" name="Rectangle 112"/>
            <p:cNvSpPr>
              <a:spLocks noChangeArrowheads="1"/>
            </p:cNvSpPr>
            <p:nvPr/>
          </p:nvSpPr>
          <p:spPr bwMode="auto">
            <a:xfrm>
              <a:off x="3917" y="1888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21</a:t>
              </a:r>
            </a:p>
          </p:txBody>
        </p:sp>
        <p:sp>
          <p:nvSpPr>
            <p:cNvPr id="247921" name="Rectangle 113"/>
            <p:cNvSpPr>
              <a:spLocks noChangeArrowheads="1"/>
            </p:cNvSpPr>
            <p:nvPr/>
          </p:nvSpPr>
          <p:spPr bwMode="auto">
            <a:xfrm>
              <a:off x="3712" y="1888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922" name="Rectangle 114"/>
            <p:cNvSpPr>
              <a:spLocks noChangeArrowheads="1"/>
            </p:cNvSpPr>
            <p:nvPr/>
          </p:nvSpPr>
          <p:spPr bwMode="auto">
            <a:xfrm>
              <a:off x="3917" y="1544"/>
              <a:ext cx="27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247923" name="Rectangle 115"/>
            <p:cNvSpPr>
              <a:spLocks noChangeArrowheads="1"/>
            </p:cNvSpPr>
            <p:nvPr/>
          </p:nvSpPr>
          <p:spPr bwMode="auto">
            <a:xfrm>
              <a:off x="3712" y="1544"/>
              <a:ext cx="20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9</a:t>
              </a:r>
            </a:p>
          </p:txBody>
        </p:sp>
        <p:sp>
          <p:nvSpPr>
            <p:cNvPr id="247924" name="Rectangle 116"/>
            <p:cNvSpPr>
              <a:spLocks noChangeArrowheads="1"/>
            </p:cNvSpPr>
            <p:nvPr/>
          </p:nvSpPr>
          <p:spPr bwMode="auto">
            <a:xfrm>
              <a:off x="3470" y="1888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12</a:t>
              </a:r>
            </a:p>
          </p:txBody>
        </p:sp>
        <p:sp>
          <p:nvSpPr>
            <p:cNvPr id="247925" name="Rectangle 117"/>
            <p:cNvSpPr>
              <a:spLocks noChangeArrowheads="1"/>
            </p:cNvSpPr>
            <p:nvPr/>
          </p:nvSpPr>
          <p:spPr bwMode="auto">
            <a:xfrm>
              <a:off x="3470" y="1716"/>
              <a:ext cx="7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E</a:t>
              </a:r>
            </a:p>
          </p:txBody>
        </p:sp>
        <p:sp>
          <p:nvSpPr>
            <p:cNvPr id="247926" name="Rectangle 118"/>
            <p:cNvSpPr>
              <a:spLocks noChangeArrowheads="1"/>
            </p:cNvSpPr>
            <p:nvPr/>
          </p:nvSpPr>
          <p:spPr bwMode="auto">
            <a:xfrm>
              <a:off x="3470" y="154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247927" name="Line 119"/>
            <p:cNvSpPr>
              <a:spLocks noChangeShapeType="1"/>
            </p:cNvSpPr>
            <p:nvPr/>
          </p:nvSpPr>
          <p:spPr bwMode="auto">
            <a:xfrm>
              <a:off x="3470" y="1544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28" name="Line 120"/>
            <p:cNvSpPr>
              <a:spLocks noChangeShapeType="1"/>
            </p:cNvSpPr>
            <p:nvPr/>
          </p:nvSpPr>
          <p:spPr bwMode="auto">
            <a:xfrm>
              <a:off x="3470" y="2060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29" name="Line 121"/>
            <p:cNvSpPr>
              <a:spLocks noChangeShapeType="1"/>
            </p:cNvSpPr>
            <p:nvPr/>
          </p:nvSpPr>
          <p:spPr bwMode="auto">
            <a:xfrm>
              <a:off x="4196" y="1544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0" name="Line 122"/>
            <p:cNvSpPr>
              <a:spLocks noChangeShapeType="1"/>
            </p:cNvSpPr>
            <p:nvPr/>
          </p:nvSpPr>
          <p:spPr bwMode="auto">
            <a:xfrm>
              <a:off x="3470" y="1716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1" name="Line 123"/>
            <p:cNvSpPr>
              <a:spLocks noChangeShapeType="1"/>
            </p:cNvSpPr>
            <p:nvPr/>
          </p:nvSpPr>
          <p:spPr bwMode="auto">
            <a:xfrm>
              <a:off x="3470" y="171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2" name="Line 124"/>
            <p:cNvSpPr>
              <a:spLocks noChangeShapeType="1"/>
            </p:cNvSpPr>
            <p:nvPr/>
          </p:nvSpPr>
          <p:spPr bwMode="auto">
            <a:xfrm>
              <a:off x="3470" y="1544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3" name="Line 125"/>
            <p:cNvSpPr>
              <a:spLocks noChangeShapeType="1"/>
            </p:cNvSpPr>
            <p:nvPr/>
          </p:nvSpPr>
          <p:spPr bwMode="auto">
            <a:xfrm>
              <a:off x="3470" y="188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4" name="Line 126"/>
            <p:cNvSpPr>
              <a:spLocks noChangeShapeType="1"/>
            </p:cNvSpPr>
            <p:nvPr/>
          </p:nvSpPr>
          <p:spPr bwMode="auto">
            <a:xfrm>
              <a:off x="3712" y="154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5" name="Line 127"/>
            <p:cNvSpPr>
              <a:spLocks noChangeShapeType="1"/>
            </p:cNvSpPr>
            <p:nvPr/>
          </p:nvSpPr>
          <p:spPr bwMode="auto">
            <a:xfrm>
              <a:off x="3917" y="1544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6" name="Line 128"/>
            <p:cNvSpPr>
              <a:spLocks noChangeShapeType="1"/>
            </p:cNvSpPr>
            <p:nvPr/>
          </p:nvSpPr>
          <p:spPr bwMode="auto">
            <a:xfrm>
              <a:off x="3712" y="188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7" name="Line 129"/>
            <p:cNvSpPr>
              <a:spLocks noChangeShapeType="1"/>
            </p:cNvSpPr>
            <p:nvPr/>
          </p:nvSpPr>
          <p:spPr bwMode="auto">
            <a:xfrm>
              <a:off x="3917" y="1888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8" name="Rectangle 130"/>
            <p:cNvSpPr>
              <a:spLocks noChangeArrowheads="1"/>
            </p:cNvSpPr>
            <p:nvPr/>
          </p:nvSpPr>
          <p:spPr bwMode="auto">
            <a:xfrm>
              <a:off x="4768" y="3073"/>
              <a:ext cx="289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33</a:t>
              </a:r>
            </a:p>
          </p:txBody>
        </p:sp>
        <p:sp>
          <p:nvSpPr>
            <p:cNvPr id="247939" name="Rectangle 131"/>
            <p:cNvSpPr>
              <a:spLocks noChangeArrowheads="1"/>
            </p:cNvSpPr>
            <p:nvPr/>
          </p:nvSpPr>
          <p:spPr bwMode="auto">
            <a:xfrm>
              <a:off x="4589" y="3073"/>
              <a:ext cx="179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940" name="Rectangle 132"/>
            <p:cNvSpPr>
              <a:spLocks noChangeArrowheads="1"/>
            </p:cNvSpPr>
            <p:nvPr/>
          </p:nvSpPr>
          <p:spPr bwMode="auto">
            <a:xfrm>
              <a:off x="4768" y="2659"/>
              <a:ext cx="28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33</a:t>
              </a:r>
            </a:p>
          </p:txBody>
        </p:sp>
        <p:sp>
          <p:nvSpPr>
            <p:cNvPr id="247941" name="Rectangle 133"/>
            <p:cNvSpPr>
              <a:spLocks noChangeArrowheads="1"/>
            </p:cNvSpPr>
            <p:nvPr/>
          </p:nvSpPr>
          <p:spPr bwMode="auto">
            <a:xfrm>
              <a:off x="4589" y="2659"/>
              <a:ext cx="17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700"/>
                <a:t>12</a:t>
              </a:r>
            </a:p>
          </p:txBody>
        </p:sp>
        <p:sp>
          <p:nvSpPr>
            <p:cNvPr id="247942" name="Rectangle 134"/>
            <p:cNvSpPr>
              <a:spLocks noChangeArrowheads="1"/>
            </p:cNvSpPr>
            <p:nvPr/>
          </p:nvSpPr>
          <p:spPr bwMode="auto">
            <a:xfrm>
              <a:off x="4377" y="3073"/>
              <a:ext cx="212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000">
                  <a:solidFill>
                    <a:srgbClr val="FF3300"/>
                  </a:solidFill>
                </a:rPr>
                <a:t>21</a:t>
              </a:r>
            </a:p>
          </p:txBody>
        </p:sp>
        <p:sp>
          <p:nvSpPr>
            <p:cNvPr id="247943" name="Rectangle 135"/>
            <p:cNvSpPr>
              <a:spLocks noChangeArrowheads="1"/>
            </p:cNvSpPr>
            <p:nvPr/>
          </p:nvSpPr>
          <p:spPr bwMode="auto">
            <a:xfrm>
              <a:off x="4377" y="2887"/>
              <a:ext cx="68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F</a:t>
              </a:r>
            </a:p>
          </p:txBody>
        </p:sp>
        <p:sp>
          <p:nvSpPr>
            <p:cNvPr id="247944" name="Rectangle 136"/>
            <p:cNvSpPr>
              <a:spLocks noChangeArrowheads="1"/>
            </p:cNvSpPr>
            <p:nvPr/>
          </p:nvSpPr>
          <p:spPr bwMode="auto">
            <a:xfrm>
              <a:off x="4377" y="2659"/>
              <a:ext cx="21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0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247945" name="Line 137"/>
            <p:cNvSpPr>
              <a:spLocks noChangeShapeType="1"/>
            </p:cNvSpPr>
            <p:nvPr/>
          </p:nvSpPr>
          <p:spPr bwMode="auto">
            <a:xfrm>
              <a:off x="4377" y="2659"/>
              <a:ext cx="6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46" name="Line 138"/>
            <p:cNvSpPr>
              <a:spLocks noChangeShapeType="1"/>
            </p:cNvSpPr>
            <p:nvPr/>
          </p:nvSpPr>
          <p:spPr bwMode="auto">
            <a:xfrm>
              <a:off x="4377" y="3259"/>
              <a:ext cx="6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47" name="Line 139"/>
            <p:cNvSpPr>
              <a:spLocks noChangeShapeType="1"/>
            </p:cNvSpPr>
            <p:nvPr/>
          </p:nvSpPr>
          <p:spPr bwMode="auto">
            <a:xfrm>
              <a:off x="5057" y="2659"/>
              <a:ext cx="0" cy="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48" name="Line 140"/>
            <p:cNvSpPr>
              <a:spLocks noChangeShapeType="1"/>
            </p:cNvSpPr>
            <p:nvPr/>
          </p:nvSpPr>
          <p:spPr bwMode="auto">
            <a:xfrm>
              <a:off x="4377" y="2887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49" name="Line 141"/>
            <p:cNvSpPr>
              <a:spLocks noChangeShapeType="1"/>
            </p:cNvSpPr>
            <p:nvPr/>
          </p:nvSpPr>
          <p:spPr bwMode="auto">
            <a:xfrm>
              <a:off x="4377" y="2887"/>
              <a:ext cx="0" cy="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0" name="Line 142"/>
            <p:cNvSpPr>
              <a:spLocks noChangeShapeType="1"/>
            </p:cNvSpPr>
            <p:nvPr/>
          </p:nvSpPr>
          <p:spPr bwMode="auto">
            <a:xfrm>
              <a:off x="4377" y="2659"/>
              <a:ext cx="0" cy="2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1" name="Line 143"/>
            <p:cNvSpPr>
              <a:spLocks noChangeShapeType="1"/>
            </p:cNvSpPr>
            <p:nvPr/>
          </p:nvSpPr>
          <p:spPr bwMode="auto">
            <a:xfrm>
              <a:off x="4377" y="3073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2" name="Line 144"/>
            <p:cNvSpPr>
              <a:spLocks noChangeShapeType="1"/>
            </p:cNvSpPr>
            <p:nvPr/>
          </p:nvSpPr>
          <p:spPr bwMode="auto">
            <a:xfrm>
              <a:off x="4589" y="2659"/>
              <a:ext cx="0" cy="2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3" name="Line 145"/>
            <p:cNvSpPr>
              <a:spLocks noChangeShapeType="1"/>
            </p:cNvSpPr>
            <p:nvPr/>
          </p:nvSpPr>
          <p:spPr bwMode="auto">
            <a:xfrm>
              <a:off x="4768" y="2659"/>
              <a:ext cx="0" cy="2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4" name="Line 146"/>
            <p:cNvSpPr>
              <a:spLocks noChangeShapeType="1"/>
            </p:cNvSpPr>
            <p:nvPr/>
          </p:nvSpPr>
          <p:spPr bwMode="auto">
            <a:xfrm>
              <a:off x="4589" y="307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5" name="Line 147"/>
            <p:cNvSpPr>
              <a:spLocks noChangeShapeType="1"/>
            </p:cNvSpPr>
            <p:nvPr/>
          </p:nvSpPr>
          <p:spPr bwMode="auto">
            <a:xfrm>
              <a:off x="4768" y="307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56" name="Rectangle 148"/>
            <p:cNvSpPr>
              <a:spLocks noChangeArrowheads="1"/>
            </p:cNvSpPr>
            <p:nvPr/>
          </p:nvSpPr>
          <p:spPr bwMode="auto">
            <a:xfrm>
              <a:off x="5538" y="1960"/>
              <a:ext cx="20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FF3300"/>
                  </a:solidFill>
                </a:rPr>
                <a:t>38</a:t>
              </a:r>
            </a:p>
          </p:txBody>
        </p:sp>
        <p:sp>
          <p:nvSpPr>
            <p:cNvPr id="247957" name="Rectangle 149"/>
            <p:cNvSpPr>
              <a:spLocks noChangeArrowheads="1"/>
            </p:cNvSpPr>
            <p:nvPr/>
          </p:nvSpPr>
          <p:spPr bwMode="auto">
            <a:xfrm>
              <a:off x="5341" y="1960"/>
              <a:ext cx="1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fa-IR" sz="1200"/>
                <a:t>0</a:t>
              </a:r>
              <a:endParaRPr lang="en-US" sz="1200"/>
            </a:p>
          </p:txBody>
        </p:sp>
        <p:sp>
          <p:nvSpPr>
            <p:cNvPr id="247958" name="Rectangle 150"/>
            <p:cNvSpPr>
              <a:spLocks noChangeArrowheads="1"/>
            </p:cNvSpPr>
            <p:nvPr/>
          </p:nvSpPr>
          <p:spPr bwMode="auto">
            <a:xfrm>
              <a:off x="5538" y="1616"/>
              <a:ext cx="20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0000FF"/>
                  </a:solidFill>
                </a:rPr>
                <a:t>38</a:t>
              </a:r>
            </a:p>
          </p:txBody>
        </p:sp>
        <p:sp>
          <p:nvSpPr>
            <p:cNvPr id="247959" name="Rectangle 151"/>
            <p:cNvSpPr>
              <a:spLocks noChangeArrowheads="1"/>
            </p:cNvSpPr>
            <p:nvPr/>
          </p:nvSpPr>
          <p:spPr bwMode="auto">
            <a:xfrm>
              <a:off x="5341" y="1616"/>
              <a:ext cx="1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5</a:t>
              </a:r>
            </a:p>
          </p:txBody>
        </p:sp>
        <p:sp>
          <p:nvSpPr>
            <p:cNvPr id="247960" name="Rectangle 152"/>
            <p:cNvSpPr>
              <a:spLocks noChangeArrowheads="1"/>
            </p:cNvSpPr>
            <p:nvPr/>
          </p:nvSpPr>
          <p:spPr bwMode="auto">
            <a:xfrm>
              <a:off x="5145" y="1960"/>
              <a:ext cx="19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FF3300"/>
                  </a:solidFill>
                </a:rPr>
                <a:t>33</a:t>
              </a:r>
            </a:p>
          </p:txBody>
        </p:sp>
        <p:sp>
          <p:nvSpPr>
            <p:cNvPr id="247961" name="Rectangle 153"/>
            <p:cNvSpPr>
              <a:spLocks noChangeArrowheads="1"/>
            </p:cNvSpPr>
            <p:nvPr/>
          </p:nvSpPr>
          <p:spPr bwMode="auto">
            <a:xfrm>
              <a:off x="5145" y="1788"/>
              <a:ext cx="59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200"/>
                <a:t>H</a:t>
              </a:r>
            </a:p>
          </p:txBody>
        </p:sp>
        <p:sp>
          <p:nvSpPr>
            <p:cNvPr id="247962" name="Rectangle 154"/>
            <p:cNvSpPr>
              <a:spLocks noChangeArrowheads="1"/>
            </p:cNvSpPr>
            <p:nvPr/>
          </p:nvSpPr>
          <p:spPr bwMode="auto">
            <a:xfrm>
              <a:off x="5145" y="1616"/>
              <a:ext cx="19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900">
                  <a:solidFill>
                    <a:srgbClr val="0000FF"/>
                  </a:solidFill>
                </a:rPr>
                <a:t>33</a:t>
              </a:r>
            </a:p>
          </p:txBody>
        </p:sp>
        <p:sp>
          <p:nvSpPr>
            <p:cNvPr id="247963" name="Line 155"/>
            <p:cNvSpPr>
              <a:spLocks noChangeShapeType="1"/>
            </p:cNvSpPr>
            <p:nvPr/>
          </p:nvSpPr>
          <p:spPr bwMode="auto">
            <a:xfrm>
              <a:off x="5145" y="1616"/>
              <a:ext cx="59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4" name="Line 156"/>
            <p:cNvSpPr>
              <a:spLocks noChangeShapeType="1"/>
            </p:cNvSpPr>
            <p:nvPr/>
          </p:nvSpPr>
          <p:spPr bwMode="auto">
            <a:xfrm>
              <a:off x="5145" y="2132"/>
              <a:ext cx="59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5" name="Line 157"/>
            <p:cNvSpPr>
              <a:spLocks noChangeShapeType="1"/>
            </p:cNvSpPr>
            <p:nvPr/>
          </p:nvSpPr>
          <p:spPr bwMode="auto">
            <a:xfrm>
              <a:off x="5738" y="1616"/>
              <a:ext cx="0" cy="5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6" name="Line 158"/>
            <p:cNvSpPr>
              <a:spLocks noChangeShapeType="1"/>
            </p:cNvSpPr>
            <p:nvPr/>
          </p:nvSpPr>
          <p:spPr bwMode="auto">
            <a:xfrm>
              <a:off x="5145" y="1788"/>
              <a:ext cx="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7" name="Line 159"/>
            <p:cNvSpPr>
              <a:spLocks noChangeShapeType="1"/>
            </p:cNvSpPr>
            <p:nvPr/>
          </p:nvSpPr>
          <p:spPr bwMode="auto">
            <a:xfrm>
              <a:off x="5145" y="1788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8" name="Line 160"/>
            <p:cNvSpPr>
              <a:spLocks noChangeShapeType="1"/>
            </p:cNvSpPr>
            <p:nvPr/>
          </p:nvSpPr>
          <p:spPr bwMode="auto">
            <a:xfrm>
              <a:off x="5145" y="1616"/>
              <a:ext cx="0" cy="1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69" name="Line 161"/>
            <p:cNvSpPr>
              <a:spLocks noChangeShapeType="1"/>
            </p:cNvSpPr>
            <p:nvPr/>
          </p:nvSpPr>
          <p:spPr bwMode="auto">
            <a:xfrm>
              <a:off x="5145" y="1960"/>
              <a:ext cx="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0" name="Line 162"/>
            <p:cNvSpPr>
              <a:spLocks noChangeShapeType="1"/>
            </p:cNvSpPr>
            <p:nvPr/>
          </p:nvSpPr>
          <p:spPr bwMode="auto">
            <a:xfrm>
              <a:off x="5341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1" name="Line 163"/>
            <p:cNvSpPr>
              <a:spLocks noChangeShapeType="1"/>
            </p:cNvSpPr>
            <p:nvPr/>
          </p:nvSpPr>
          <p:spPr bwMode="auto">
            <a:xfrm>
              <a:off x="5538" y="1616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2" name="Line 164"/>
            <p:cNvSpPr>
              <a:spLocks noChangeShapeType="1"/>
            </p:cNvSpPr>
            <p:nvPr/>
          </p:nvSpPr>
          <p:spPr bwMode="auto">
            <a:xfrm>
              <a:off x="5341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3" name="Line 165"/>
            <p:cNvSpPr>
              <a:spLocks noChangeShapeType="1"/>
            </p:cNvSpPr>
            <p:nvPr/>
          </p:nvSpPr>
          <p:spPr bwMode="auto">
            <a:xfrm>
              <a:off x="5538" y="1960"/>
              <a:ext cx="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4" name="Line 166"/>
            <p:cNvSpPr>
              <a:spLocks noChangeShapeType="1"/>
            </p:cNvSpPr>
            <p:nvPr/>
          </p:nvSpPr>
          <p:spPr bwMode="auto">
            <a:xfrm>
              <a:off x="793" y="1797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5" name="Line 167"/>
            <p:cNvSpPr>
              <a:spLocks noChangeShapeType="1"/>
            </p:cNvSpPr>
            <p:nvPr/>
          </p:nvSpPr>
          <p:spPr bwMode="auto">
            <a:xfrm>
              <a:off x="930" y="981"/>
              <a:ext cx="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6" name="Line 168"/>
            <p:cNvSpPr>
              <a:spLocks noChangeShapeType="1"/>
            </p:cNvSpPr>
            <p:nvPr/>
          </p:nvSpPr>
          <p:spPr bwMode="auto">
            <a:xfrm>
              <a:off x="930" y="98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7" name="Line 169"/>
            <p:cNvSpPr>
              <a:spLocks noChangeShapeType="1"/>
            </p:cNvSpPr>
            <p:nvPr/>
          </p:nvSpPr>
          <p:spPr bwMode="auto">
            <a:xfrm flipV="1">
              <a:off x="930" y="256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8" name="Line 170"/>
            <p:cNvSpPr>
              <a:spLocks noChangeShapeType="1"/>
            </p:cNvSpPr>
            <p:nvPr/>
          </p:nvSpPr>
          <p:spPr bwMode="auto">
            <a:xfrm>
              <a:off x="1882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9" name="Line 171"/>
            <p:cNvSpPr>
              <a:spLocks noChangeShapeType="1"/>
            </p:cNvSpPr>
            <p:nvPr/>
          </p:nvSpPr>
          <p:spPr bwMode="auto">
            <a:xfrm>
              <a:off x="1973" y="1797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0" name="Line 172"/>
            <p:cNvSpPr>
              <a:spLocks noChangeShapeType="1"/>
            </p:cNvSpPr>
            <p:nvPr/>
          </p:nvSpPr>
          <p:spPr bwMode="auto">
            <a:xfrm>
              <a:off x="1973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1" name="Line 173"/>
            <p:cNvSpPr>
              <a:spLocks noChangeShapeType="1"/>
            </p:cNvSpPr>
            <p:nvPr/>
          </p:nvSpPr>
          <p:spPr bwMode="auto">
            <a:xfrm>
              <a:off x="1973" y="287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2" name="Line 174"/>
            <p:cNvSpPr>
              <a:spLocks noChangeShapeType="1"/>
            </p:cNvSpPr>
            <p:nvPr/>
          </p:nvSpPr>
          <p:spPr bwMode="auto">
            <a:xfrm>
              <a:off x="2880" y="179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3" name="Line 175"/>
            <p:cNvSpPr>
              <a:spLocks noChangeShapeType="1"/>
            </p:cNvSpPr>
            <p:nvPr/>
          </p:nvSpPr>
          <p:spPr bwMode="auto">
            <a:xfrm>
              <a:off x="1927" y="935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4" name="Line 176"/>
            <p:cNvSpPr>
              <a:spLocks noChangeShapeType="1"/>
            </p:cNvSpPr>
            <p:nvPr/>
          </p:nvSpPr>
          <p:spPr bwMode="auto">
            <a:xfrm flipV="1">
              <a:off x="3016" y="981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5" name="Line 177"/>
            <p:cNvSpPr>
              <a:spLocks noChangeShapeType="1"/>
            </p:cNvSpPr>
            <p:nvPr/>
          </p:nvSpPr>
          <p:spPr bwMode="auto">
            <a:xfrm>
              <a:off x="3016" y="981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6" name="Line 178"/>
            <p:cNvSpPr>
              <a:spLocks noChangeShapeType="1"/>
            </p:cNvSpPr>
            <p:nvPr/>
          </p:nvSpPr>
          <p:spPr bwMode="auto">
            <a:xfrm>
              <a:off x="2880" y="2840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7" name="Line 179"/>
            <p:cNvSpPr>
              <a:spLocks noChangeShapeType="1"/>
            </p:cNvSpPr>
            <p:nvPr/>
          </p:nvSpPr>
          <p:spPr bwMode="auto">
            <a:xfrm>
              <a:off x="4195" y="1797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8" name="Line 180"/>
            <p:cNvSpPr>
              <a:spLocks noChangeShapeType="1"/>
            </p:cNvSpPr>
            <p:nvPr/>
          </p:nvSpPr>
          <p:spPr bwMode="auto">
            <a:xfrm>
              <a:off x="4240" y="1797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89" name="Line 181"/>
            <p:cNvSpPr>
              <a:spLocks noChangeShapeType="1"/>
            </p:cNvSpPr>
            <p:nvPr/>
          </p:nvSpPr>
          <p:spPr bwMode="auto">
            <a:xfrm>
              <a:off x="4241" y="275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90" name="Line 182"/>
            <p:cNvSpPr>
              <a:spLocks noChangeShapeType="1"/>
            </p:cNvSpPr>
            <p:nvPr/>
          </p:nvSpPr>
          <p:spPr bwMode="auto">
            <a:xfrm>
              <a:off x="4150" y="93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91" name="Line 183"/>
            <p:cNvSpPr>
              <a:spLocks noChangeShapeType="1"/>
            </p:cNvSpPr>
            <p:nvPr/>
          </p:nvSpPr>
          <p:spPr bwMode="auto">
            <a:xfrm>
              <a:off x="4603" y="935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92" name="Line 184"/>
            <p:cNvSpPr>
              <a:spLocks noChangeShapeType="1"/>
            </p:cNvSpPr>
            <p:nvPr/>
          </p:nvSpPr>
          <p:spPr bwMode="auto">
            <a:xfrm>
              <a:off x="4604" y="1887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93" name="Line 185"/>
            <p:cNvSpPr>
              <a:spLocks noChangeShapeType="1"/>
            </p:cNvSpPr>
            <p:nvPr/>
          </p:nvSpPr>
          <p:spPr bwMode="auto">
            <a:xfrm flipV="1">
              <a:off x="5057" y="1933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94" name="Line 186"/>
            <p:cNvSpPr>
              <a:spLocks noChangeShapeType="1"/>
            </p:cNvSpPr>
            <p:nvPr/>
          </p:nvSpPr>
          <p:spPr bwMode="auto">
            <a:xfrm>
              <a:off x="5057" y="193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/>
          <a:lstStyle/>
          <a:p>
            <a:pPr algn="ctr" eaLnBrk="1" hangingPunct="1"/>
            <a:r>
              <a:rPr lang="fa-IR" sz="2800" dirty="0" smtClean="0">
                <a:cs typeface="B Titr" pitchFamily="2" charset="-78"/>
              </a:rPr>
              <a:t>مسیر بحرانی</a:t>
            </a:r>
            <a:endParaRPr lang="en-US" sz="2800" dirty="0" smtClean="0">
              <a:cs typeface="B Titr" pitchFamily="2" charset="-7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280400" cy="344329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 مسير بحراني </a:t>
            </a:r>
            <a:r>
              <a:rPr lang="en-US" sz="2800" b="1" dirty="0" smtClean="0">
                <a:cs typeface="B Nazanin" pitchFamily="2" charset="-78"/>
              </a:rPr>
              <a:t>Critical </a:t>
            </a:r>
            <a:r>
              <a:rPr lang="en-US" sz="2800" b="1" dirty="0" smtClean="0">
                <a:cs typeface="B Nazanin" pitchFamily="2" charset="-78"/>
              </a:rPr>
              <a:t>Path</a:t>
            </a:r>
            <a:r>
              <a:rPr lang="fa-IR" sz="2800" b="1" dirty="0" smtClean="0">
                <a:cs typeface="B Nazanin" pitchFamily="2" charset="-78"/>
              </a:rPr>
              <a:t> : </a:t>
            </a:r>
          </a:p>
          <a:p>
            <a:pPr marL="975360" lvl="1" indent="-609600" algn="just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طولاني </a:t>
            </a:r>
            <a:r>
              <a:rPr lang="fa-IR" sz="2000" b="1" dirty="0" smtClean="0">
                <a:cs typeface="B Nazanin" pitchFamily="2" charset="-78"/>
              </a:rPr>
              <a:t>ترين مسير شبكه ( در غالب موارد مسيري كه فعاليتهاي با شناوري كل صفر را شامل مي‌شود</a:t>
            </a:r>
            <a:r>
              <a:rPr lang="fa-IR" sz="2000" b="1" dirty="0" smtClean="0">
                <a:cs typeface="B Nazanin" pitchFamily="2" charset="-78"/>
              </a:rPr>
              <a:t>.)</a:t>
            </a:r>
          </a:p>
          <a:p>
            <a:pPr marL="609600" indent="-609600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ممكن است در يك شبكه چند مسير بحراني داشته باشيم.</a:t>
            </a:r>
            <a:endParaRPr lang="en-US" sz="2400" b="1" dirty="0" smtClean="0">
              <a:cs typeface="B Nazanin" pitchFamily="2" charset="-78"/>
            </a:endParaRPr>
          </a:p>
          <a:p>
            <a:pPr marL="609600" indent="-609600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فعالیت های مسیر بحرانی در نرم افزار به صورت پیش فرض با رنگ قرمز نشان داده می شوند.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1085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BDCB95-6681-458E-AB37-DC9629BF0AB8}" type="slidenum">
              <a:rPr lang="fa-IR" smtClean="0">
                <a:solidFill>
                  <a:schemeClr val="tx2"/>
                </a:solidFill>
                <a:cs typeface="B Nazanin" pitchFamily="2" charset="-78"/>
              </a:rPr>
              <a:pPr/>
              <a:t>26</a:t>
            </a:fld>
            <a:endParaRPr lang="en-US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>
                <a:solidFill>
                  <a:schemeClr val="accent2"/>
                </a:solidFill>
                <a:cs typeface="B Titr" pitchFamily="2" charset="-78"/>
              </a:rPr>
              <a:t>زمانبندي پروژه</a:t>
            </a:r>
            <a:endParaRPr lang="en-US" sz="22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60B-F845-4BE2-A162-FF2FC03AFD8B}" type="slidenum">
              <a:rPr lang="en-US"/>
              <a:pPr/>
              <a:t>27</a:t>
            </a:fld>
            <a:endParaRPr lang="en-US"/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071538" y="571480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accent2"/>
                </a:solidFill>
                <a:latin typeface="Book Antiqua" pitchFamily="18" charset="0"/>
              </a:rPr>
              <a:t>Project  Scheduling</a:t>
            </a:r>
            <a:endParaRPr lang="en-US" dirty="0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7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8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1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7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09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0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1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2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3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5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6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7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8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9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0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2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3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4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6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7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9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0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1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2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3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4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5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6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8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9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0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1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74142" name="AutoShape 62"/>
          <p:cNvCxnSpPr>
            <a:cxnSpLocks noChangeShapeType="1"/>
            <a:stCxn id="174128" idx="3"/>
            <a:endCxn id="174107" idx="1"/>
          </p:cNvCxnSpPr>
          <p:nvPr/>
        </p:nvCxnSpPr>
        <p:spPr bwMode="auto">
          <a:xfrm>
            <a:off x="1784350" y="4262438"/>
            <a:ext cx="504825" cy="990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74143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74144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7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8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9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0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1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2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3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4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5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6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7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8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1" name="Text Box 81"/>
          <p:cNvSpPr txBox="1">
            <a:spLocks noChangeArrowheads="1"/>
          </p:cNvSpPr>
          <p:nvPr/>
        </p:nvSpPr>
        <p:spPr bwMode="auto">
          <a:xfrm>
            <a:off x="687388" y="374015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0       0      0</a:t>
            </a:r>
          </a:p>
        </p:txBody>
      </p:sp>
      <p:sp>
        <p:nvSpPr>
          <p:cNvPr id="174162" name="Text Box 82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 dirty="0">
                <a:latin typeface="Times New Roman" pitchFamily="18" charset="0"/>
              </a:rPr>
              <a:t> 0      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GB" sz="1400" dirty="0">
                <a:latin typeface="Times New Roman" pitchFamily="18" charset="0"/>
              </a:rPr>
              <a:t>      0</a:t>
            </a:r>
          </a:p>
        </p:txBody>
      </p:sp>
      <p:sp>
        <p:nvSpPr>
          <p:cNvPr id="174163" name="Text Box 83"/>
          <p:cNvSpPr txBox="1">
            <a:spLocks noChangeArrowheads="1"/>
          </p:cNvSpPr>
          <p:nvPr/>
        </p:nvSpPr>
        <p:spPr bwMode="auto">
          <a:xfrm>
            <a:off x="611188" y="3644900"/>
            <a:ext cx="11588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   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74164" name="Text Box 84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74165" name="Text Box 85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2       2      3</a:t>
            </a:r>
          </a:p>
        </p:txBody>
      </p:sp>
      <p:sp>
        <p:nvSpPr>
          <p:cNvPr id="174166" name="Text Box 86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74167" name="Text Box 87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74168" name="Text Box 88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74169" name="Text Box 89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3      2      5</a:t>
            </a:r>
          </a:p>
        </p:txBody>
      </p:sp>
      <p:sp>
        <p:nvSpPr>
          <p:cNvPr id="174170" name="Text Box 90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74171" name="Text Box 91"/>
          <p:cNvSpPr txBox="1">
            <a:spLocks noChangeArrowheads="1"/>
          </p:cNvSpPr>
          <p:nvPr/>
        </p:nvSpPr>
        <p:spPr bwMode="auto">
          <a:xfrm>
            <a:off x="5640388" y="2636838"/>
            <a:ext cx="7604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     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 4</a:t>
            </a:r>
          </a:p>
        </p:txBody>
      </p:sp>
      <p:sp>
        <p:nvSpPr>
          <p:cNvPr id="174172" name="Text Box 92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 dirty="0">
                <a:latin typeface="Times New Roman" pitchFamily="18" charset="0"/>
              </a:rPr>
              <a:t>5      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GB" sz="1400" dirty="0">
                <a:latin typeface="Times New Roman" pitchFamily="18" charset="0"/>
              </a:rPr>
              <a:t>       9</a:t>
            </a:r>
          </a:p>
        </p:txBody>
      </p:sp>
      <p:sp>
        <p:nvSpPr>
          <p:cNvPr id="174173" name="Text Box 93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74174" name="Text Box 94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74175" name="Text Box 95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 dirty="0">
                <a:latin typeface="Times New Roman" pitchFamily="18" charset="0"/>
              </a:rPr>
              <a:t>   9     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GB" sz="1400" dirty="0">
                <a:latin typeface="Times New Roman" pitchFamily="18" charset="0"/>
              </a:rPr>
              <a:t>      9</a:t>
            </a:r>
          </a:p>
        </p:txBody>
      </p:sp>
      <p:sp>
        <p:nvSpPr>
          <p:cNvPr id="174176" name="Text Box 96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74177" name="Text Box 97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74178" name="Text Box 98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 dirty="0">
                <a:latin typeface="Times New Roman" pitchFamily="18" charset="0"/>
              </a:rPr>
              <a:t>  0     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GB" sz="1400" dirty="0">
                <a:latin typeface="Times New Roman" pitchFamily="18" charset="0"/>
              </a:rPr>
              <a:t>      5</a:t>
            </a:r>
          </a:p>
        </p:txBody>
      </p:sp>
      <p:sp>
        <p:nvSpPr>
          <p:cNvPr id="174179" name="Text Box 99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74180" name="Text Box 100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74181" name="Text Box 101"/>
          <p:cNvSpPr txBox="1">
            <a:spLocks noChangeArrowheads="1"/>
          </p:cNvSpPr>
          <p:nvPr/>
        </p:nvSpPr>
        <p:spPr bwMode="auto">
          <a:xfrm>
            <a:off x="3963988" y="54165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6      1      7</a:t>
            </a:r>
          </a:p>
        </p:txBody>
      </p:sp>
      <p:sp>
        <p:nvSpPr>
          <p:cNvPr id="174182" name="Text Box 102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74183" name="Text Box 103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74184" name="Text Box 104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7     1      9</a:t>
            </a:r>
          </a:p>
        </p:txBody>
      </p:sp>
      <p:sp>
        <p:nvSpPr>
          <p:cNvPr id="104" name="Text Box 4"/>
          <p:cNvSpPr txBox="1">
            <a:spLocks noChangeArrowheads="1"/>
          </p:cNvSpPr>
          <p:nvPr/>
        </p:nvSpPr>
        <p:spPr bwMode="auto">
          <a:xfrm>
            <a:off x="2214546" y="1928802"/>
            <a:ext cx="6183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 smtClean="0">
                <a:solidFill>
                  <a:srgbClr val="FF0000"/>
                </a:solidFill>
                <a:latin typeface="Book Antiqua" pitchFamily="18" charset="0"/>
                <a:cs typeface="B Nazanin" pitchFamily="2" charset="-78"/>
              </a:rPr>
              <a:t>نمونه ای از فعالیت های مسیر بحرانی در پروژه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BA68-21A4-49E6-9E95-C9E9D403152E}" type="slidenum">
              <a:rPr lang="en-US"/>
              <a:pPr/>
              <a:t>28</a:t>
            </a:fld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6612" name="Picture 4" descr="GANTT (CRITICAL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647700"/>
            <a:ext cx="8424862" cy="6088063"/>
          </a:xfrm>
          <a:noFill/>
          <a:ln/>
        </p:spPr>
      </p:pic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1571604" y="188913"/>
            <a:ext cx="6072229" cy="461665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400" b="1" dirty="0">
                <a:cs typeface="B Nazanin" pitchFamily="2" charset="-78"/>
              </a:rPr>
              <a:t>يك نمونه نمودار </a:t>
            </a:r>
            <a:r>
              <a:rPr lang="fa-IR" sz="2400" b="1" dirty="0" smtClean="0">
                <a:cs typeface="B Nazanin" pitchFamily="2" charset="-78"/>
              </a:rPr>
              <a:t>گانت با فعالیت های مسیر بحرانی</a:t>
            </a:r>
            <a:endParaRPr lang="en-US" sz="16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/>
          <a:lstStyle/>
          <a:p>
            <a:pPr algn="ctr" eaLnBrk="1" hangingPunct="1"/>
            <a:r>
              <a:rPr lang="fa-IR" sz="2800" dirty="0" smtClean="0">
                <a:cs typeface="B Titr" pitchFamily="2" charset="-78"/>
              </a:rPr>
              <a:t>روش های کمّی کنترل پروژه</a:t>
            </a:r>
            <a:endParaRPr lang="en-US" sz="2800" dirty="0" smtClean="0">
              <a:cs typeface="B Titr" pitchFamily="2" charset="-7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280400" cy="1871662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fa-IR" sz="2000" b="1" dirty="0" smtClean="0">
                <a:cs typeface="B Nazanin" pitchFamily="2" charset="-78"/>
              </a:rPr>
              <a:t>در خصوص برنامه ریزی پروژه چهار روش متعارف وجود دارد که عبارتند از: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روش نمودار میله ای </a:t>
            </a:r>
            <a:r>
              <a:rPr lang="fr-FR" sz="2000" b="1" dirty="0" smtClean="0">
                <a:cs typeface="B Nazanin" pitchFamily="2" charset="-78"/>
              </a:rPr>
              <a:t>Gantt /Bar Chart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روش مسیر بحرانی </a:t>
            </a:r>
            <a:r>
              <a:rPr lang="fr-FR" sz="2000" b="1" dirty="0" smtClean="0">
                <a:cs typeface="B Nazanin" pitchFamily="2" charset="-78"/>
              </a:rPr>
              <a:t>(CPM)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تکنیک ارزیابی و بازنگری پروژه </a:t>
            </a:r>
            <a:r>
              <a:rPr lang="fr-FR" sz="2000" b="1" dirty="0" smtClean="0">
                <a:cs typeface="B Nazanin" pitchFamily="2" charset="-78"/>
              </a:rPr>
              <a:t>(PERT)</a:t>
            </a:r>
            <a:endParaRPr lang="fa-IR" sz="2000" b="1" dirty="0" smtClean="0">
              <a:cs typeface="B Nazanin" pitchFamily="2" charset="-78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تکنیک ارزیابی و بازنگری گرافیکی </a:t>
            </a:r>
            <a:r>
              <a:rPr lang="fr-FR" sz="2000" b="1" dirty="0" smtClean="0">
                <a:cs typeface="B Nazanin" pitchFamily="2" charset="-78"/>
              </a:rPr>
              <a:t>(GERT)</a:t>
            </a:r>
            <a:endParaRPr lang="fa-IR" sz="2000" b="1" dirty="0" smtClean="0">
              <a:cs typeface="B Nazanin" pitchFamily="2" charset="-78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b="1" dirty="0" smtClean="0">
              <a:cs typeface="B Nazanin" pitchFamily="2" charset="-78"/>
            </a:endParaRPr>
          </a:p>
        </p:txBody>
      </p:sp>
      <p:graphicFrame>
        <p:nvGraphicFramePr>
          <p:cNvPr id="888871" name="Group 39"/>
          <p:cNvGraphicFramePr>
            <a:graphicFrameLocks noGrp="1"/>
          </p:cNvGraphicFramePr>
          <p:nvPr>
            <p:ph sz="half" idx="2"/>
          </p:nvPr>
        </p:nvGraphicFramePr>
        <p:xfrm>
          <a:off x="611188" y="3863975"/>
          <a:ext cx="8075612" cy="2088833"/>
        </p:xfrm>
        <a:graphic>
          <a:graphicData uri="http://schemas.openxmlformats.org/drawingml/2006/table">
            <a:tbl>
              <a:tblPr/>
              <a:tblGrid>
                <a:gridCol w="2692400"/>
                <a:gridCol w="2690812"/>
                <a:gridCol w="2692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زمان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فعالیت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روش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قطعی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قطعی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Gantt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قطعی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قطعی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CPM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احتمالی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قطعی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PERT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احتمالی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احتمالی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GERT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BDCB95-6681-458E-AB37-DC9629BF0AB8}" type="slidenum">
              <a:rPr lang="fa-IR" smtClean="0">
                <a:solidFill>
                  <a:schemeClr val="tx2"/>
                </a:solidFill>
                <a:cs typeface="B Nazanin" pitchFamily="2" charset="-78"/>
              </a:rPr>
              <a:pPr/>
              <a:t>29</a:t>
            </a:fld>
            <a:endParaRPr lang="en-US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098F-708B-44D5-B86D-C6C1BFE53850}" type="slidenum">
              <a:rPr lang="en-US"/>
              <a:pPr/>
              <a:t>3</a:t>
            </a:fld>
            <a:endParaRPr lang="en-US"/>
          </a:p>
        </p:txBody>
      </p:sp>
      <p:sp>
        <p:nvSpPr>
          <p:cNvPr id="15565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0" y="1571612"/>
            <a:ext cx="88931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B Nazanin" pitchFamily="2" charset="-78"/>
              </a:rPr>
              <a:t>تهيه زمانبندي پروژه، فرآيند تعيين زمانهاي شروع و پايان فعاليتهاي پروژه است.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3216275" y="3992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82625" y="2132013"/>
            <a:ext cx="4464050" cy="3794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اهداف زماني پروژه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5651500" y="3913188"/>
            <a:ext cx="32416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وروديهاي لازم جهت زمانبندي پروژه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682625" y="5065713"/>
            <a:ext cx="4464050" cy="3794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برآورد مدت زمان فعاليتها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684213" y="2852738"/>
            <a:ext cx="4464050" cy="3794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ساختار شكست كار </a:t>
            </a:r>
            <a:r>
              <a:rPr lang="en-US" b="1">
                <a:cs typeface="B Nazanin" pitchFamily="2" charset="-78"/>
              </a:rPr>
              <a:t>WBS</a:t>
            </a:r>
          </a:p>
        </p:txBody>
      </p:sp>
      <p:cxnSp>
        <p:nvCxnSpPr>
          <p:cNvPr id="155659" name="AutoShape 11"/>
          <p:cNvCxnSpPr>
            <a:cxnSpLocks noChangeShapeType="1"/>
            <a:stCxn id="155656" idx="1"/>
            <a:endCxn id="155655" idx="3"/>
          </p:cNvCxnSpPr>
          <p:nvPr/>
        </p:nvCxnSpPr>
        <p:spPr bwMode="auto">
          <a:xfrm flipH="1" flipV="1">
            <a:off x="5146675" y="2322513"/>
            <a:ext cx="504825" cy="178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5660" name="AutoShape 12"/>
          <p:cNvCxnSpPr>
            <a:cxnSpLocks noChangeShapeType="1"/>
            <a:stCxn id="155656" idx="1"/>
            <a:endCxn id="155657" idx="3"/>
          </p:cNvCxnSpPr>
          <p:nvPr/>
        </p:nvCxnSpPr>
        <p:spPr bwMode="auto">
          <a:xfrm flipH="1">
            <a:off x="5146675" y="4103688"/>
            <a:ext cx="504825" cy="115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5661" name="AutoShape 13"/>
          <p:cNvCxnSpPr>
            <a:cxnSpLocks noChangeShapeType="1"/>
            <a:stCxn id="155656" idx="1"/>
            <a:endCxn id="155658" idx="3"/>
          </p:cNvCxnSpPr>
          <p:nvPr/>
        </p:nvCxnSpPr>
        <p:spPr bwMode="auto">
          <a:xfrm flipH="1" flipV="1">
            <a:off x="5148263" y="3043238"/>
            <a:ext cx="503237" cy="1060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684213" y="355282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روابط پيشنيازي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84213" y="4344988"/>
            <a:ext cx="4464050" cy="3794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شبكه پروژه</a:t>
            </a:r>
            <a:endParaRPr lang="en-US" b="1">
              <a:cs typeface="B Nazanin" pitchFamily="2" charset="-78"/>
            </a:endParaRPr>
          </a:p>
        </p:txBody>
      </p:sp>
      <p:cxnSp>
        <p:nvCxnSpPr>
          <p:cNvPr id="155664" name="AutoShape 16"/>
          <p:cNvCxnSpPr>
            <a:cxnSpLocks noChangeShapeType="1"/>
            <a:stCxn id="155656" idx="1"/>
            <a:endCxn id="155662" idx="3"/>
          </p:cNvCxnSpPr>
          <p:nvPr/>
        </p:nvCxnSpPr>
        <p:spPr bwMode="auto">
          <a:xfrm flipH="1" flipV="1">
            <a:off x="5148263" y="3743325"/>
            <a:ext cx="50323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5665" name="AutoShape 17"/>
          <p:cNvCxnSpPr>
            <a:cxnSpLocks noChangeShapeType="1"/>
            <a:stCxn id="155656" idx="1"/>
            <a:endCxn id="155663" idx="3"/>
          </p:cNvCxnSpPr>
          <p:nvPr/>
        </p:nvCxnSpPr>
        <p:spPr bwMode="auto">
          <a:xfrm flipH="1">
            <a:off x="5148263" y="4103688"/>
            <a:ext cx="503237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684213" y="5786438"/>
            <a:ext cx="4464050" cy="3794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تقويم كاري پروژه</a:t>
            </a:r>
            <a:endParaRPr lang="en-US" b="1">
              <a:cs typeface="B Nazanin" pitchFamily="2" charset="-78"/>
            </a:endParaRPr>
          </a:p>
        </p:txBody>
      </p:sp>
      <p:cxnSp>
        <p:nvCxnSpPr>
          <p:cNvPr id="155667" name="AutoShape 19"/>
          <p:cNvCxnSpPr>
            <a:cxnSpLocks noChangeShapeType="1"/>
            <a:stCxn id="155656" idx="1"/>
            <a:endCxn id="155666" idx="3"/>
          </p:cNvCxnSpPr>
          <p:nvPr/>
        </p:nvCxnSpPr>
        <p:spPr bwMode="auto">
          <a:xfrm flipH="1">
            <a:off x="5148263" y="4103688"/>
            <a:ext cx="503237" cy="187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268-96FC-4B5E-AF63-696BE7CD3212}" type="slidenum">
              <a:rPr lang="en-US"/>
              <a:pPr/>
              <a:t>4</a:t>
            </a:fld>
            <a:endParaRPr lang="en-US"/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642918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4214810" y="571480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3657600" y="3211513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3657600" y="35925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3657600" y="42783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4191000" y="3211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4724400" y="3211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4191000" y="42783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4724400" y="42783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2041525" y="22066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Times New Roman" pitchFamily="18" charset="0"/>
            </a:endParaRP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1371600" y="1916113"/>
            <a:ext cx="624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 dirty="0">
                <a:latin typeface="Times New Roman" pitchFamily="18" charset="0"/>
              </a:rPr>
              <a:t>                 Earliest Start     Estimated Duration      Earliest Finish</a:t>
            </a: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1965325" y="55594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Times New Roman" pitchFamily="18" charset="0"/>
            </a:endParaRP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1891326" y="5711825"/>
            <a:ext cx="4822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 dirty="0">
                <a:latin typeface="Times New Roman" pitchFamily="18" charset="0"/>
              </a:rPr>
              <a:t>         </a:t>
            </a:r>
            <a:r>
              <a:rPr lang="en-GB" sz="1600" dirty="0" smtClean="0">
                <a:latin typeface="Times New Roman" pitchFamily="18" charset="0"/>
              </a:rPr>
              <a:t>Total Float               Latest Finish</a:t>
            </a:r>
            <a:r>
              <a:rPr lang="en-GB" sz="1600" dirty="0">
                <a:latin typeface="Times New Roman" pitchFamily="18" charset="0"/>
              </a:rPr>
              <a:t>	Latest </a:t>
            </a:r>
            <a:r>
              <a:rPr lang="en-US" sz="1600" dirty="0" smtClean="0">
                <a:latin typeface="Times New Roman" pitchFamily="18" charset="0"/>
              </a:rPr>
              <a:t>Start</a:t>
            </a:r>
            <a:endParaRPr lang="en-GB" sz="1600" dirty="0">
              <a:latin typeface="Times New Roman" pitchFamily="18" charset="0"/>
            </a:endParaRPr>
          </a:p>
          <a:p>
            <a:pPr eaLnBrk="0" hangingPunct="0"/>
            <a:endParaRPr lang="en-GB" sz="1600" dirty="0">
              <a:latin typeface="Times New Roman" pitchFamily="18" charset="0"/>
            </a:endParaRPr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>
            <a:off x="2857488" y="2500305"/>
            <a:ext cx="1028712" cy="6350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4495800" y="22971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 flipH="1">
            <a:off x="5029200" y="2297113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V="1">
            <a:off x="2895600" y="4735513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 flipV="1">
            <a:off x="4495800" y="47355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>
            <a:off x="5029200" y="4735513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 flipH="1">
            <a:off x="1905000" y="38973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>
            <a:off x="5181600" y="38973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1219200" y="3440113"/>
            <a:ext cx="229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Link to preceding activity</a:t>
            </a:r>
          </a:p>
        </p:txBody>
      </p: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5394325" y="3425825"/>
            <a:ext cx="2397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Link to succeeding activity</a:t>
            </a:r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1785918" y="1214422"/>
            <a:ext cx="4405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sz="2000" dirty="0">
                <a:solidFill>
                  <a:srgbClr val="006600"/>
                </a:solidFill>
                <a:latin typeface="Times New Roman" pitchFamily="18" charset="0"/>
                <a:cs typeface="B Titr" pitchFamily="2" charset="-78"/>
              </a:rPr>
              <a:t>نمادگذاري يك فعاليت در زمانبندي شبكه گرهي</a:t>
            </a:r>
            <a:endParaRPr lang="en-GB" sz="2000" dirty="0">
              <a:solidFill>
                <a:srgbClr val="0066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3657600" y="3668713"/>
            <a:ext cx="1355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Activity </a:t>
            </a:r>
            <a:r>
              <a:rPr lang="fa-IR" sz="1600">
                <a:latin typeface="Times New Roman" pitchFamily="18" charset="0"/>
                <a:cs typeface="Times New Roman" pitchFamily="18" charset="0"/>
              </a:rPr>
              <a:t>‍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Code</a:t>
            </a:r>
            <a:endParaRPr lang="en-GB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>
                <a:latin typeface="Times New Roman" pitchFamily="18" charset="0"/>
              </a:rPr>
              <a:t>Or description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1736" y="2214554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زودترین زمان شروع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5074" y="2214554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زودترین زمان پایان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71604" y="6000768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دیرترین زمان شروع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86380" y="6000768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دیرترین زمان پایان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034" y="371475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ارتباط با فعالیت های پیش نیاز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16" y="378619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ارتباط با فعالیت های پس نیاز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2214555"/>
            <a:ext cx="1000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500" b="1" dirty="0" smtClean="0">
                <a:cs typeface="B Nazanin" pitchFamily="2" charset="-78"/>
              </a:rPr>
              <a:t>مدت زمان انجام فعالیت</a:t>
            </a:r>
            <a:endParaRPr lang="en-US" sz="1500" b="1" dirty="0">
              <a:cs typeface="B Nazanin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8992" y="6000768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شناوری کل</a:t>
            </a:r>
            <a:endParaRPr lang="en-US" sz="1600" b="1" dirty="0"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A460-9BAD-4106-A12E-9EDE01AD553A}" type="slidenum">
              <a:rPr lang="en-US"/>
              <a:pPr/>
              <a:t>5</a:t>
            </a:fld>
            <a:endParaRPr lang="en-US"/>
          </a:p>
        </p:txBody>
      </p:sp>
      <p:sp>
        <p:nvSpPr>
          <p:cNvPr id="157699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303463" y="34686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2303463" y="3697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>
            <a:off x="2303463" y="4154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26844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30654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26844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30654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3979863" y="34686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979863" y="3697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3979863" y="4154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43608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>
            <a:off x="47418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43608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>
            <a:off x="47418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5503863" y="34686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17" name="Line 21"/>
          <p:cNvSpPr>
            <a:spLocks noChangeShapeType="1"/>
          </p:cNvSpPr>
          <p:nvPr/>
        </p:nvSpPr>
        <p:spPr bwMode="auto">
          <a:xfrm>
            <a:off x="5503863" y="3697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>
            <a:off x="5503863" y="4154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58848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6265863" y="3468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1" name="Line 25"/>
          <p:cNvSpPr>
            <a:spLocks noChangeShapeType="1"/>
          </p:cNvSpPr>
          <p:nvPr/>
        </p:nvSpPr>
        <p:spPr bwMode="auto">
          <a:xfrm>
            <a:off x="58848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2" name="Line 26"/>
          <p:cNvSpPr>
            <a:spLocks noChangeShapeType="1"/>
          </p:cNvSpPr>
          <p:nvPr/>
        </p:nvSpPr>
        <p:spPr bwMode="auto">
          <a:xfrm>
            <a:off x="6265863" y="4154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2303463" y="54498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24" name="Line 28"/>
          <p:cNvSpPr>
            <a:spLocks noChangeShapeType="1"/>
          </p:cNvSpPr>
          <p:nvPr/>
        </p:nvSpPr>
        <p:spPr bwMode="auto">
          <a:xfrm>
            <a:off x="2303463" y="5678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5" name="Line 29"/>
          <p:cNvSpPr>
            <a:spLocks noChangeShapeType="1"/>
          </p:cNvSpPr>
          <p:nvPr/>
        </p:nvSpPr>
        <p:spPr bwMode="auto">
          <a:xfrm>
            <a:off x="2303463" y="61356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6" name="Line 30"/>
          <p:cNvSpPr>
            <a:spLocks noChangeShapeType="1"/>
          </p:cNvSpPr>
          <p:nvPr/>
        </p:nvSpPr>
        <p:spPr bwMode="auto">
          <a:xfrm>
            <a:off x="26844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7" name="Line 31"/>
          <p:cNvSpPr>
            <a:spLocks noChangeShapeType="1"/>
          </p:cNvSpPr>
          <p:nvPr/>
        </p:nvSpPr>
        <p:spPr bwMode="auto">
          <a:xfrm>
            <a:off x="30654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8" name="Line 32"/>
          <p:cNvSpPr>
            <a:spLocks noChangeShapeType="1"/>
          </p:cNvSpPr>
          <p:nvPr/>
        </p:nvSpPr>
        <p:spPr bwMode="auto">
          <a:xfrm>
            <a:off x="26844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29" name="Line 33"/>
          <p:cNvSpPr>
            <a:spLocks noChangeShapeType="1"/>
          </p:cNvSpPr>
          <p:nvPr/>
        </p:nvSpPr>
        <p:spPr bwMode="auto">
          <a:xfrm>
            <a:off x="30654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3979863" y="54498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3979863" y="5678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>
            <a:off x="3979863" y="61356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43608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>
            <a:off x="47418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43608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>
            <a:off x="47418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7" name="Rectangle 41"/>
          <p:cNvSpPr>
            <a:spLocks noChangeArrowheads="1"/>
          </p:cNvSpPr>
          <p:nvPr/>
        </p:nvSpPr>
        <p:spPr bwMode="auto">
          <a:xfrm>
            <a:off x="5503863" y="54498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38" name="Line 42"/>
          <p:cNvSpPr>
            <a:spLocks noChangeShapeType="1"/>
          </p:cNvSpPr>
          <p:nvPr/>
        </p:nvSpPr>
        <p:spPr bwMode="auto">
          <a:xfrm>
            <a:off x="5503863" y="5678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>
            <a:off x="5503863" y="61356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0" name="Line 44"/>
          <p:cNvSpPr>
            <a:spLocks noChangeShapeType="1"/>
          </p:cNvSpPr>
          <p:nvPr/>
        </p:nvSpPr>
        <p:spPr bwMode="auto">
          <a:xfrm>
            <a:off x="58848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1" name="Line 45"/>
          <p:cNvSpPr>
            <a:spLocks noChangeShapeType="1"/>
          </p:cNvSpPr>
          <p:nvPr/>
        </p:nvSpPr>
        <p:spPr bwMode="auto">
          <a:xfrm>
            <a:off x="6265863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2" name="Line 46"/>
          <p:cNvSpPr>
            <a:spLocks noChangeShapeType="1"/>
          </p:cNvSpPr>
          <p:nvPr/>
        </p:nvSpPr>
        <p:spPr bwMode="auto">
          <a:xfrm>
            <a:off x="58848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3" name="Line 47"/>
          <p:cNvSpPr>
            <a:spLocks noChangeShapeType="1"/>
          </p:cNvSpPr>
          <p:nvPr/>
        </p:nvSpPr>
        <p:spPr bwMode="auto">
          <a:xfrm>
            <a:off x="6265863" y="613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4" name="Rectangle 48"/>
          <p:cNvSpPr>
            <a:spLocks noChangeArrowheads="1"/>
          </p:cNvSpPr>
          <p:nvPr/>
        </p:nvSpPr>
        <p:spPr bwMode="auto">
          <a:xfrm>
            <a:off x="627063" y="44592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45" name="Line 49"/>
          <p:cNvSpPr>
            <a:spLocks noChangeShapeType="1"/>
          </p:cNvSpPr>
          <p:nvPr/>
        </p:nvSpPr>
        <p:spPr bwMode="auto">
          <a:xfrm>
            <a:off x="627063" y="46878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6" name="Line 50"/>
          <p:cNvSpPr>
            <a:spLocks noChangeShapeType="1"/>
          </p:cNvSpPr>
          <p:nvPr/>
        </p:nvSpPr>
        <p:spPr bwMode="auto">
          <a:xfrm>
            <a:off x="627063" y="51450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7" name="Line 51"/>
          <p:cNvSpPr>
            <a:spLocks noChangeShapeType="1"/>
          </p:cNvSpPr>
          <p:nvPr/>
        </p:nvSpPr>
        <p:spPr bwMode="auto">
          <a:xfrm>
            <a:off x="1008063" y="4459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8" name="Line 52"/>
          <p:cNvSpPr>
            <a:spLocks noChangeShapeType="1"/>
          </p:cNvSpPr>
          <p:nvPr/>
        </p:nvSpPr>
        <p:spPr bwMode="auto">
          <a:xfrm>
            <a:off x="1389063" y="4459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49" name="Line 53"/>
          <p:cNvSpPr>
            <a:spLocks noChangeShapeType="1"/>
          </p:cNvSpPr>
          <p:nvPr/>
        </p:nvSpPr>
        <p:spPr bwMode="auto">
          <a:xfrm>
            <a:off x="1008063" y="5145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0" name="Line 54"/>
          <p:cNvSpPr>
            <a:spLocks noChangeShapeType="1"/>
          </p:cNvSpPr>
          <p:nvPr/>
        </p:nvSpPr>
        <p:spPr bwMode="auto">
          <a:xfrm>
            <a:off x="1389063" y="5145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1" name="Rectangle 55"/>
          <p:cNvSpPr>
            <a:spLocks noChangeArrowheads="1"/>
          </p:cNvSpPr>
          <p:nvPr/>
        </p:nvSpPr>
        <p:spPr bwMode="auto">
          <a:xfrm>
            <a:off x="7256463" y="445928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52" name="Line 56"/>
          <p:cNvSpPr>
            <a:spLocks noChangeShapeType="1"/>
          </p:cNvSpPr>
          <p:nvPr/>
        </p:nvSpPr>
        <p:spPr bwMode="auto">
          <a:xfrm>
            <a:off x="7256463" y="46878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3" name="Line 57"/>
          <p:cNvSpPr>
            <a:spLocks noChangeShapeType="1"/>
          </p:cNvSpPr>
          <p:nvPr/>
        </p:nvSpPr>
        <p:spPr bwMode="auto">
          <a:xfrm>
            <a:off x="7256463" y="51450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4" name="Line 58"/>
          <p:cNvSpPr>
            <a:spLocks noChangeShapeType="1"/>
          </p:cNvSpPr>
          <p:nvPr/>
        </p:nvSpPr>
        <p:spPr bwMode="auto">
          <a:xfrm>
            <a:off x="7637463" y="4459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5" name="Line 59"/>
          <p:cNvSpPr>
            <a:spLocks noChangeShapeType="1"/>
          </p:cNvSpPr>
          <p:nvPr/>
        </p:nvSpPr>
        <p:spPr bwMode="auto">
          <a:xfrm>
            <a:off x="8018463" y="4459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6" name="Line 60"/>
          <p:cNvSpPr>
            <a:spLocks noChangeShapeType="1"/>
          </p:cNvSpPr>
          <p:nvPr/>
        </p:nvSpPr>
        <p:spPr bwMode="auto">
          <a:xfrm>
            <a:off x="7637463" y="5145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57" name="Line 61"/>
          <p:cNvSpPr>
            <a:spLocks noChangeShapeType="1"/>
          </p:cNvSpPr>
          <p:nvPr/>
        </p:nvSpPr>
        <p:spPr bwMode="auto">
          <a:xfrm>
            <a:off x="8018463" y="5145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57758" name="AutoShape 62"/>
          <p:cNvCxnSpPr>
            <a:cxnSpLocks noChangeShapeType="1"/>
            <a:stCxn id="157744" idx="3"/>
            <a:endCxn id="157723" idx="1"/>
          </p:cNvCxnSpPr>
          <p:nvPr/>
        </p:nvCxnSpPr>
        <p:spPr bwMode="auto">
          <a:xfrm>
            <a:off x="1770063" y="491648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7759" name="AutoShape 63"/>
          <p:cNvCxnSpPr>
            <a:cxnSpLocks noChangeShapeType="1"/>
          </p:cNvCxnSpPr>
          <p:nvPr/>
        </p:nvCxnSpPr>
        <p:spPr bwMode="auto">
          <a:xfrm rot="16200000">
            <a:off x="1541463" y="4078288"/>
            <a:ext cx="990600" cy="533400"/>
          </a:xfrm>
          <a:prstGeom prst="bentConnector3">
            <a:avLst>
              <a:gd name="adj1" fmla="val 940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57760" name="Line 64"/>
          <p:cNvSpPr>
            <a:spLocks noChangeShapeType="1"/>
          </p:cNvSpPr>
          <p:nvPr/>
        </p:nvSpPr>
        <p:spPr bwMode="auto">
          <a:xfrm>
            <a:off x="3446463" y="38496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1" name="Line 65"/>
          <p:cNvSpPr>
            <a:spLocks noChangeShapeType="1"/>
          </p:cNvSpPr>
          <p:nvPr/>
        </p:nvSpPr>
        <p:spPr bwMode="auto">
          <a:xfrm>
            <a:off x="5122863" y="3849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2" name="Line 66"/>
          <p:cNvSpPr>
            <a:spLocks noChangeShapeType="1"/>
          </p:cNvSpPr>
          <p:nvPr/>
        </p:nvSpPr>
        <p:spPr bwMode="auto">
          <a:xfrm>
            <a:off x="3446463" y="59070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3" name="Line 67"/>
          <p:cNvSpPr>
            <a:spLocks noChangeShapeType="1"/>
          </p:cNvSpPr>
          <p:nvPr/>
        </p:nvSpPr>
        <p:spPr bwMode="auto">
          <a:xfrm>
            <a:off x="5122863" y="5907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4" name="Line 68"/>
          <p:cNvSpPr>
            <a:spLocks noChangeShapeType="1"/>
          </p:cNvSpPr>
          <p:nvPr/>
        </p:nvSpPr>
        <p:spPr bwMode="auto">
          <a:xfrm>
            <a:off x="6646863" y="59070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5" name="Line 69"/>
          <p:cNvSpPr>
            <a:spLocks noChangeShapeType="1"/>
          </p:cNvSpPr>
          <p:nvPr/>
        </p:nvSpPr>
        <p:spPr bwMode="auto">
          <a:xfrm>
            <a:off x="6646863" y="384968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6" name="Line 70"/>
          <p:cNvSpPr>
            <a:spLocks noChangeShapeType="1"/>
          </p:cNvSpPr>
          <p:nvPr/>
        </p:nvSpPr>
        <p:spPr bwMode="auto">
          <a:xfrm>
            <a:off x="6875463" y="384968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7" name="Line 71"/>
          <p:cNvSpPr>
            <a:spLocks noChangeShapeType="1"/>
          </p:cNvSpPr>
          <p:nvPr/>
        </p:nvSpPr>
        <p:spPr bwMode="auto">
          <a:xfrm>
            <a:off x="6875463" y="49926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8" name="Line 72"/>
          <p:cNvSpPr>
            <a:spLocks noChangeShapeType="1"/>
          </p:cNvSpPr>
          <p:nvPr/>
        </p:nvSpPr>
        <p:spPr bwMode="auto">
          <a:xfrm>
            <a:off x="6875463" y="48402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69" name="Line 73"/>
          <p:cNvSpPr>
            <a:spLocks noChangeShapeType="1"/>
          </p:cNvSpPr>
          <p:nvPr/>
        </p:nvSpPr>
        <p:spPr bwMode="auto">
          <a:xfrm>
            <a:off x="6875463" y="4992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0" name="Line 74"/>
          <p:cNvSpPr>
            <a:spLocks noChangeShapeType="1"/>
          </p:cNvSpPr>
          <p:nvPr/>
        </p:nvSpPr>
        <p:spPr bwMode="auto">
          <a:xfrm>
            <a:off x="3446463" y="57546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1" name="Line 75"/>
          <p:cNvSpPr>
            <a:spLocks noChangeShapeType="1"/>
          </p:cNvSpPr>
          <p:nvPr/>
        </p:nvSpPr>
        <p:spPr bwMode="auto">
          <a:xfrm flipV="1">
            <a:off x="3675063" y="49164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2" name="Line 76"/>
          <p:cNvSpPr>
            <a:spLocks noChangeShapeType="1"/>
          </p:cNvSpPr>
          <p:nvPr/>
        </p:nvSpPr>
        <p:spPr bwMode="auto">
          <a:xfrm>
            <a:off x="3675063" y="491648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3" name="Line 77"/>
          <p:cNvSpPr>
            <a:spLocks noChangeShapeType="1"/>
          </p:cNvSpPr>
          <p:nvPr/>
        </p:nvSpPr>
        <p:spPr bwMode="auto">
          <a:xfrm flipV="1">
            <a:off x="5351463" y="40020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4" name="Line 78"/>
          <p:cNvSpPr>
            <a:spLocks noChangeShapeType="1"/>
          </p:cNvSpPr>
          <p:nvPr/>
        </p:nvSpPr>
        <p:spPr bwMode="auto">
          <a:xfrm>
            <a:off x="5351463" y="4002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5" name="Text Box 79"/>
          <p:cNvSpPr txBox="1">
            <a:spLocks noChangeArrowheads="1"/>
          </p:cNvSpPr>
          <p:nvPr/>
        </p:nvSpPr>
        <p:spPr bwMode="auto">
          <a:xfrm>
            <a:off x="3286116" y="2714620"/>
            <a:ext cx="25098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600" dirty="0">
                <a:latin typeface="Times New Roman" pitchFamily="18" charset="0"/>
              </a:rPr>
              <a:t>Duration (D)	</a:t>
            </a:r>
          </a:p>
        </p:txBody>
      </p:sp>
      <p:sp>
        <p:nvSpPr>
          <p:cNvPr id="157776" name="Line 80"/>
          <p:cNvSpPr>
            <a:spLocks noChangeShapeType="1"/>
          </p:cNvSpPr>
          <p:nvPr/>
        </p:nvSpPr>
        <p:spPr bwMode="auto">
          <a:xfrm>
            <a:off x="4572000" y="3146425"/>
            <a:ext cx="17463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77" name="Text Box 81"/>
          <p:cNvSpPr txBox="1">
            <a:spLocks noChangeArrowheads="1"/>
          </p:cNvSpPr>
          <p:nvPr/>
        </p:nvSpPr>
        <p:spPr bwMode="auto">
          <a:xfrm>
            <a:off x="687388" y="439420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57778" name="Text Box 82"/>
          <p:cNvSpPr txBox="1">
            <a:spLocks noChangeArrowheads="1"/>
          </p:cNvSpPr>
          <p:nvPr/>
        </p:nvSpPr>
        <p:spPr bwMode="auto">
          <a:xfrm>
            <a:off x="611188" y="508000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57779" name="Text Box 83"/>
          <p:cNvSpPr txBox="1">
            <a:spLocks noChangeArrowheads="1"/>
          </p:cNvSpPr>
          <p:nvPr/>
        </p:nvSpPr>
        <p:spPr bwMode="auto">
          <a:xfrm>
            <a:off x="611188" y="473075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57780" name="Text Box 84"/>
          <p:cNvSpPr txBox="1">
            <a:spLocks noChangeArrowheads="1"/>
          </p:cNvSpPr>
          <p:nvPr/>
        </p:nvSpPr>
        <p:spPr bwMode="auto">
          <a:xfrm>
            <a:off x="2287588" y="340360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7781" name="Text Box 85"/>
          <p:cNvSpPr txBox="1">
            <a:spLocks noChangeArrowheads="1"/>
          </p:cNvSpPr>
          <p:nvPr/>
        </p:nvSpPr>
        <p:spPr bwMode="auto">
          <a:xfrm>
            <a:off x="2379663" y="407828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57782" name="Text Box 86"/>
          <p:cNvSpPr txBox="1">
            <a:spLocks noChangeArrowheads="1"/>
          </p:cNvSpPr>
          <p:nvPr/>
        </p:nvSpPr>
        <p:spPr bwMode="auto">
          <a:xfrm>
            <a:off x="2268538" y="36560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7783" name="Text Box 87"/>
          <p:cNvSpPr txBox="1">
            <a:spLocks noChangeArrowheads="1"/>
          </p:cNvSpPr>
          <p:nvPr/>
        </p:nvSpPr>
        <p:spPr bwMode="auto">
          <a:xfrm>
            <a:off x="3963988" y="340360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7784" name="Text Box 88"/>
          <p:cNvSpPr txBox="1">
            <a:spLocks noChangeArrowheads="1"/>
          </p:cNvSpPr>
          <p:nvPr/>
        </p:nvSpPr>
        <p:spPr bwMode="auto">
          <a:xfrm>
            <a:off x="4110038" y="329088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57785" name="Text Box 89"/>
          <p:cNvSpPr txBox="1">
            <a:spLocks noChangeArrowheads="1"/>
          </p:cNvSpPr>
          <p:nvPr/>
        </p:nvSpPr>
        <p:spPr bwMode="auto">
          <a:xfrm>
            <a:off x="3963988" y="408940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57786" name="Text Box 90"/>
          <p:cNvSpPr txBox="1">
            <a:spLocks noChangeArrowheads="1"/>
          </p:cNvSpPr>
          <p:nvPr/>
        </p:nvSpPr>
        <p:spPr bwMode="auto">
          <a:xfrm>
            <a:off x="5487988" y="340360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 4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7787" name="Text Box 91"/>
          <p:cNvSpPr txBox="1">
            <a:spLocks noChangeArrowheads="1"/>
          </p:cNvSpPr>
          <p:nvPr/>
        </p:nvSpPr>
        <p:spPr bwMode="auto">
          <a:xfrm>
            <a:off x="5640388" y="329088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57788" name="Text Box 92"/>
          <p:cNvSpPr txBox="1">
            <a:spLocks noChangeArrowheads="1"/>
          </p:cNvSpPr>
          <p:nvPr/>
        </p:nvSpPr>
        <p:spPr bwMode="auto">
          <a:xfrm>
            <a:off x="5564188" y="408940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57789" name="Text Box 93"/>
          <p:cNvSpPr txBox="1">
            <a:spLocks noChangeArrowheads="1"/>
          </p:cNvSpPr>
          <p:nvPr/>
        </p:nvSpPr>
        <p:spPr bwMode="auto">
          <a:xfrm>
            <a:off x="7316788" y="43942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  <a:r>
              <a:rPr lang="en-GB" sz="1400"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7790" name="Text Box 94"/>
          <p:cNvSpPr txBox="1">
            <a:spLocks noChangeArrowheads="1"/>
          </p:cNvSpPr>
          <p:nvPr/>
        </p:nvSpPr>
        <p:spPr bwMode="auto">
          <a:xfrm>
            <a:off x="7164388" y="463391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57791" name="Text Box 95"/>
          <p:cNvSpPr txBox="1">
            <a:spLocks noChangeArrowheads="1"/>
          </p:cNvSpPr>
          <p:nvPr/>
        </p:nvSpPr>
        <p:spPr bwMode="auto">
          <a:xfrm>
            <a:off x="7240588" y="508000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9      0      9</a:t>
            </a:r>
          </a:p>
        </p:txBody>
      </p:sp>
      <p:sp>
        <p:nvSpPr>
          <p:cNvPr id="157792" name="Text Box 96"/>
          <p:cNvSpPr txBox="1">
            <a:spLocks noChangeArrowheads="1"/>
          </p:cNvSpPr>
          <p:nvPr/>
        </p:nvSpPr>
        <p:spPr bwMode="auto">
          <a:xfrm>
            <a:off x="2363788" y="538480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5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</a:t>
            </a:r>
          </a:p>
        </p:txBody>
      </p:sp>
      <p:sp>
        <p:nvSpPr>
          <p:cNvPr id="157793" name="Text Box 97"/>
          <p:cNvSpPr txBox="1">
            <a:spLocks noChangeArrowheads="1"/>
          </p:cNvSpPr>
          <p:nvPr/>
        </p:nvSpPr>
        <p:spPr bwMode="auto">
          <a:xfrm>
            <a:off x="2363788" y="561340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57794" name="Text Box 98"/>
          <p:cNvSpPr txBox="1">
            <a:spLocks noChangeArrowheads="1"/>
          </p:cNvSpPr>
          <p:nvPr/>
        </p:nvSpPr>
        <p:spPr bwMode="auto">
          <a:xfrm>
            <a:off x="2303463" y="607060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57795" name="Text Box 99"/>
          <p:cNvSpPr txBox="1">
            <a:spLocks noChangeArrowheads="1"/>
          </p:cNvSpPr>
          <p:nvPr/>
        </p:nvSpPr>
        <p:spPr bwMode="auto">
          <a:xfrm>
            <a:off x="4040188" y="53848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7796" name="Text Box 100"/>
          <p:cNvSpPr txBox="1">
            <a:spLocks noChangeArrowheads="1"/>
          </p:cNvSpPr>
          <p:nvPr/>
        </p:nvSpPr>
        <p:spPr bwMode="auto">
          <a:xfrm>
            <a:off x="4192588" y="561340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7797" name="Text Box 101"/>
          <p:cNvSpPr txBox="1">
            <a:spLocks noChangeArrowheads="1"/>
          </p:cNvSpPr>
          <p:nvPr/>
        </p:nvSpPr>
        <p:spPr bwMode="auto">
          <a:xfrm>
            <a:off x="3963988" y="604520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57798" name="Text Box 102"/>
          <p:cNvSpPr txBox="1">
            <a:spLocks noChangeArrowheads="1"/>
          </p:cNvSpPr>
          <p:nvPr/>
        </p:nvSpPr>
        <p:spPr bwMode="auto">
          <a:xfrm>
            <a:off x="5564188" y="53848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57799" name="Text Box 103"/>
          <p:cNvSpPr txBox="1">
            <a:spLocks noChangeArrowheads="1"/>
          </p:cNvSpPr>
          <p:nvPr/>
        </p:nvSpPr>
        <p:spPr bwMode="auto">
          <a:xfrm>
            <a:off x="5564188" y="561340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57800" name="Text Box 104"/>
          <p:cNvSpPr txBox="1">
            <a:spLocks noChangeArrowheads="1"/>
          </p:cNvSpPr>
          <p:nvPr/>
        </p:nvSpPr>
        <p:spPr bwMode="auto">
          <a:xfrm>
            <a:off x="5640388" y="607060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5365-BE9F-4835-B4DA-81B11D783A76}" type="slidenum">
              <a:rPr lang="en-US"/>
              <a:pPr/>
              <a:t>6</a:t>
            </a:fld>
            <a:endParaRPr lang="en-US"/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6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41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2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6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48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9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0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1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3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4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5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6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7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68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69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0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1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5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0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58782" name="AutoShape 62"/>
          <p:cNvCxnSpPr>
            <a:cxnSpLocks noChangeShapeType="1"/>
            <a:stCxn id="158768" idx="3"/>
            <a:endCxn id="158747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8783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58784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5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6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7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8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9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0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1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2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3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4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5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6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7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8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99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58800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58801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58802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8803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58804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8805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8806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58807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58808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 4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8809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58810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58811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  <a:r>
              <a:rPr lang="en-GB" sz="1400"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8812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58813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9      0      9</a:t>
            </a:r>
          </a:p>
        </p:txBody>
      </p:sp>
      <p:sp>
        <p:nvSpPr>
          <p:cNvPr id="158814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5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</a:t>
            </a:r>
          </a:p>
        </p:txBody>
      </p:sp>
      <p:sp>
        <p:nvSpPr>
          <p:cNvPr id="158815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58816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58817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8818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8819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58820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58821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58822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58823" name="Text Box 103"/>
          <p:cNvSpPr txBox="1">
            <a:spLocks noChangeArrowheads="1"/>
          </p:cNvSpPr>
          <p:nvPr/>
        </p:nvSpPr>
        <p:spPr bwMode="auto">
          <a:xfrm>
            <a:off x="112713" y="2997200"/>
            <a:ext cx="1938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Earliest Start (ES)</a:t>
            </a:r>
          </a:p>
        </p:txBody>
      </p:sp>
      <p:sp>
        <p:nvSpPr>
          <p:cNvPr id="158824" name="Line 104"/>
          <p:cNvSpPr>
            <a:spLocks noChangeShapeType="1"/>
          </p:cNvSpPr>
          <p:nvPr/>
        </p:nvSpPr>
        <p:spPr bwMode="auto">
          <a:xfrm flipH="1">
            <a:off x="755650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825" name="Text Box 105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/>
            <a:r>
              <a:rPr lang="en-GB" sz="2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E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S</a:t>
            </a:r>
            <a:r>
              <a:rPr lang="en-GB" sz="2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= 0</a:t>
            </a:r>
            <a:r>
              <a:rPr lang="fa-IR" sz="1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براي فعاليت شروعي داريم :              </a:t>
            </a:r>
            <a:endParaRPr lang="en-GB" sz="1400" b="1" dirty="0">
              <a:solidFill>
                <a:srgbClr val="800000"/>
              </a:solidFill>
              <a:latin typeface="Times New Roman" pitchFamily="18" charset="0"/>
              <a:cs typeface="B Yeka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7A88-EBF7-44FE-AFA2-B8362B53A84B}" type="slidenum">
              <a:rPr lang="en-US"/>
              <a:pPr/>
              <a:t>7</a:t>
            </a:fld>
            <a:endParaRPr lang="en-US"/>
          </a:p>
        </p:txBody>
      </p:sp>
      <p:sp>
        <p:nvSpPr>
          <p:cNvPr id="15974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0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1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4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6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7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8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5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7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89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1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2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93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4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5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6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7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8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99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0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1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2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3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4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5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59806" name="AutoShape 62"/>
          <p:cNvCxnSpPr>
            <a:cxnSpLocks noChangeShapeType="1"/>
            <a:stCxn id="159792" idx="3"/>
            <a:endCxn id="159771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9807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59808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09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0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1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2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3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4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5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6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7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8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19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20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21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22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23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1600" dirty="0">
                <a:latin typeface="Times New Roman" pitchFamily="18" charset="0"/>
              </a:rPr>
              <a:t>0</a:t>
            </a:r>
            <a:r>
              <a:rPr lang="en-GB" sz="1400" dirty="0">
                <a:latin typeface="Times New Roman" pitchFamily="18" charset="0"/>
              </a:rPr>
              <a:t>       0      0</a:t>
            </a:r>
          </a:p>
        </p:txBody>
      </p:sp>
      <p:sp>
        <p:nvSpPr>
          <p:cNvPr id="159824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59825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59826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9827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59828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9829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9830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59831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59832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 4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  <a:r>
              <a:rPr lang="en-GB" sz="1400"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9      0      9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5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59840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59841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9842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59843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59844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59845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59846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214282" y="2928934"/>
            <a:ext cx="193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 dirty="0">
                <a:latin typeface="Times New Roman" pitchFamily="18" charset="0"/>
              </a:rPr>
              <a:t>Earliest Finish (EF)</a:t>
            </a:r>
          </a:p>
        </p:txBody>
      </p:sp>
      <p:sp>
        <p:nvSpPr>
          <p:cNvPr id="159848" name="Line 104"/>
          <p:cNvSpPr>
            <a:spLocks noChangeShapeType="1"/>
          </p:cNvSpPr>
          <p:nvPr/>
        </p:nvSpPr>
        <p:spPr bwMode="auto">
          <a:xfrm flipH="1">
            <a:off x="1547813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849" name="Text Box 105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EF= ES + 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D9E0-2C03-46E8-AFB2-CBBD9D4FA1CB}" type="slidenum">
              <a:rPr lang="en-US"/>
              <a:pPr/>
              <a:t>8</a:t>
            </a:fld>
            <a:endParaRPr lang="en-US"/>
          </a:p>
        </p:txBody>
      </p:sp>
      <p:sp>
        <p:nvSpPr>
          <p:cNvPr id="16077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39750" y="642918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4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6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7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8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9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0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1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1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3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4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5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7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8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19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0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1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2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4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5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6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7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8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29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0830" name="AutoShape 62"/>
          <p:cNvCxnSpPr>
            <a:cxnSpLocks noChangeShapeType="1"/>
            <a:stCxn id="160816" idx="3"/>
            <a:endCxn id="160795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0831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0832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3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4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5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6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7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8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39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0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1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2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3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4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5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6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847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0848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60849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0850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60851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60852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0853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0854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0855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60856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 4 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0857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0858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60859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  <a:r>
              <a:rPr lang="en-GB" sz="1400">
                <a:latin typeface="Times New Roman" pitchFamily="18" charset="0"/>
              </a:rPr>
              <a:t>      0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60860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0861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9      0      9</a:t>
            </a:r>
          </a:p>
        </p:txBody>
      </p:sp>
      <p:sp>
        <p:nvSpPr>
          <p:cNvPr id="160862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</a:t>
            </a:r>
          </a:p>
        </p:txBody>
      </p:sp>
      <p:sp>
        <p:nvSpPr>
          <p:cNvPr id="160863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0864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60865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1400">
                <a:latin typeface="Times New Roman" pitchFamily="18" charset="0"/>
              </a:rPr>
              <a:t>      1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0866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0867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60868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>
                <a:latin typeface="Times New Roman" pitchFamily="18" charset="0"/>
              </a:rPr>
              <a:t>      2      </a:t>
            </a: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60869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0870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60871" name="Text Box 103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/>
            <a:r>
              <a:rPr lang="en-GB" sz="2400" b="1" dirty="0">
                <a:solidFill>
                  <a:srgbClr val="800000"/>
                </a:solidFill>
                <a:latin typeface="Times New Roman" pitchFamily="18" charset="0"/>
              </a:rPr>
              <a:t>E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="1" dirty="0">
                <a:solidFill>
                  <a:srgbClr val="800000"/>
                </a:solidFill>
                <a:latin typeface="Times New Roman" pitchFamily="18" charset="0"/>
              </a:rPr>
              <a:t>= max{EF} </a:t>
            </a:r>
            <a:r>
              <a:rPr lang="en-GB" sz="1200" b="1" dirty="0">
                <a:solidFill>
                  <a:srgbClr val="800000"/>
                </a:solidFill>
                <a:latin typeface="Times New Roman" pitchFamily="18" charset="0"/>
              </a:rPr>
              <a:t>for all Predecessor</a:t>
            </a:r>
            <a:r>
              <a:rPr lang="fa-IR" sz="1400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براي فعاليتهاي غير شروعي داريم:</a:t>
            </a:r>
            <a:r>
              <a:rPr lang="fa-IR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GB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زمانبندي پروژه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8E4-D200-4959-82FF-9C98FC51195E}" type="slidenum">
              <a:rPr lang="en-US"/>
              <a:pPr/>
              <a:t>9</a:t>
            </a:fld>
            <a:endParaRPr lang="en-US"/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Project  Scheduling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411413" y="1341438"/>
            <a:ext cx="4321175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زمانبندي در شبكه گرهي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23034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>
            <a:off x="23034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23034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2684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>
            <a:off x="30654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2684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30654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3979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3979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3979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>
            <a:off x="4360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4741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>
            <a:off x="4360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>
            <a:off x="4741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2" name="Rectangle 20"/>
          <p:cNvSpPr>
            <a:spLocks noChangeArrowheads="1"/>
          </p:cNvSpPr>
          <p:nvPr/>
        </p:nvSpPr>
        <p:spPr bwMode="auto">
          <a:xfrm>
            <a:off x="5503863" y="28146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3" name="Line 21"/>
          <p:cNvSpPr>
            <a:spLocks noChangeShapeType="1"/>
          </p:cNvSpPr>
          <p:nvPr/>
        </p:nvSpPr>
        <p:spPr bwMode="auto">
          <a:xfrm>
            <a:off x="5503863" y="30432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4" name="Line 22"/>
          <p:cNvSpPr>
            <a:spLocks noChangeShapeType="1"/>
          </p:cNvSpPr>
          <p:nvPr/>
        </p:nvSpPr>
        <p:spPr bwMode="auto">
          <a:xfrm>
            <a:off x="5503863" y="3500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5884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6" name="Line 24"/>
          <p:cNvSpPr>
            <a:spLocks noChangeShapeType="1"/>
          </p:cNvSpPr>
          <p:nvPr/>
        </p:nvSpPr>
        <p:spPr bwMode="auto">
          <a:xfrm>
            <a:off x="6265863" y="2814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7" name="Line 25"/>
          <p:cNvSpPr>
            <a:spLocks noChangeShapeType="1"/>
          </p:cNvSpPr>
          <p:nvPr/>
        </p:nvSpPr>
        <p:spPr bwMode="auto">
          <a:xfrm>
            <a:off x="5884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8" name="Line 26"/>
          <p:cNvSpPr>
            <a:spLocks noChangeShapeType="1"/>
          </p:cNvSpPr>
          <p:nvPr/>
        </p:nvSpPr>
        <p:spPr bwMode="auto">
          <a:xfrm>
            <a:off x="6265863" y="3500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9" name="Rectangle 27"/>
          <p:cNvSpPr>
            <a:spLocks noChangeArrowheads="1"/>
          </p:cNvSpPr>
          <p:nvPr/>
        </p:nvSpPr>
        <p:spPr bwMode="auto">
          <a:xfrm>
            <a:off x="23034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20" name="Line 28"/>
          <p:cNvSpPr>
            <a:spLocks noChangeShapeType="1"/>
          </p:cNvSpPr>
          <p:nvPr/>
        </p:nvSpPr>
        <p:spPr bwMode="auto">
          <a:xfrm>
            <a:off x="23034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1" name="Line 29"/>
          <p:cNvSpPr>
            <a:spLocks noChangeShapeType="1"/>
          </p:cNvSpPr>
          <p:nvPr/>
        </p:nvSpPr>
        <p:spPr bwMode="auto">
          <a:xfrm>
            <a:off x="23034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2" name="Line 30"/>
          <p:cNvSpPr>
            <a:spLocks noChangeShapeType="1"/>
          </p:cNvSpPr>
          <p:nvPr/>
        </p:nvSpPr>
        <p:spPr bwMode="auto">
          <a:xfrm>
            <a:off x="2684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3" name="Line 31"/>
          <p:cNvSpPr>
            <a:spLocks noChangeShapeType="1"/>
          </p:cNvSpPr>
          <p:nvPr/>
        </p:nvSpPr>
        <p:spPr bwMode="auto">
          <a:xfrm>
            <a:off x="30654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4" name="Line 32"/>
          <p:cNvSpPr>
            <a:spLocks noChangeShapeType="1"/>
          </p:cNvSpPr>
          <p:nvPr/>
        </p:nvSpPr>
        <p:spPr bwMode="auto">
          <a:xfrm>
            <a:off x="2684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>
            <a:off x="30654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6" name="Rectangle 34"/>
          <p:cNvSpPr>
            <a:spLocks noChangeArrowheads="1"/>
          </p:cNvSpPr>
          <p:nvPr/>
        </p:nvSpPr>
        <p:spPr bwMode="auto">
          <a:xfrm>
            <a:off x="3979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>
            <a:off x="3979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3979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>
            <a:off x="4360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4741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1" name="Line 39"/>
          <p:cNvSpPr>
            <a:spLocks noChangeShapeType="1"/>
          </p:cNvSpPr>
          <p:nvPr/>
        </p:nvSpPr>
        <p:spPr bwMode="auto">
          <a:xfrm>
            <a:off x="4360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2" name="Line 40"/>
          <p:cNvSpPr>
            <a:spLocks noChangeShapeType="1"/>
          </p:cNvSpPr>
          <p:nvPr/>
        </p:nvSpPr>
        <p:spPr bwMode="auto">
          <a:xfrm>
            <a:off x="4741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3" name="Rectangle 41"/>
          <p:cNvSpPr>
            <a:spLocks noChangeArrowheads="1"/>
          </p:cNvSpPr>
          <p:nvPr/>
        </p:nvSpPr>
        <p:spPr bwMode="auto">
          <a:xfrm>
            <a:off x="5503863" y="47958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34" name="Line 42"/>
          <p:cNvSpPr>
            <a:spLocks noChangeShapeType="1"/>
          </p:cNvSpPr>
          <p:nvPr/>
        </p:nvSpPr>
        <p:spPr bwMode="auto">
          <a:xfrm>
            <a:off x="5503863" y="5024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5" name="Line 43"/>
          <p:cNvSpPr>
            <a:spLocks noChangeShapeType="1"/>
          </p:cNvSpPr>
          <p:nvPr/>
        </p:nvSpPr>
        <p:spPr bwMode="auto">
          <a:xfrm>
            <a:off x="5503863" y="54816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6" name="Line 44"/>
          <p:cNvSpPr>
            <a:spLocks noChangeShapeType="1"/>
          </p:cNvSpPr>
          <p:nvPr/>
        </p:nvSpPr>
        <p:spPr bwMode="auto">
          <a:xfrm>
            <a:off x="5884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7" name="Line 45"/>
          <p:cNvSpPr>
            <a:spLocks noChangeShapeType="1"/>
          </p:cNvSpPr>
          <p:nvPr/>
        </p:nvSpPr>
        <p:spPr bwMode="auto">
          <a:xfrm>
            <a:off x="6265863" y="4795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8" name="Line 46"/>
          <p:cNvSpPr>
            <a:spLocks noChangeShapeType="1"/>
          </p:cNvSpPr>
          <p:nvPr/>
        </p:nvSpPr>
        <p:spPr bwMode="auto">
          <a:xfrm>
            <a:off x="5884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9" name="Line 47"/>
          <p:cNvSpPr>
            <a:spLocks noChangeShapeType="1"/>
          </p:cNvSpPr>
          <p:nvPr/>
        </p:nvSpPr>
        <p:spPr bwMode="auto">
          <a:xfrm>
            <a:off x="6265863" y="54816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0" name="Rectangle 48"/>
          <p:cNvSpPr>
            <a:spLocks noChangeArrowheads="1"/>
          </p:cNvSpPr>
          <p:nvPr/>
        </p:nvSpPr>
        <p:spPr bwMode="auto">
          <a:xfrm>
            <a:off x="6270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41" name="Line 49"/>
          <p:cNvSpPr>
            <a:spLocks noChangeShapeType="1"/>
          </p:cNvSpPr>
          <p:nvPr/>
        </p:nvSpPr>
        <p:spPr bwMode="auto">
          <a:xfrm>
            <a:off x="6270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2" name="Line 50"/>
          <p:cNvSpPr>
            <a:spLocks noChangeShapeType="1"/>
          </p:cNvSpPr>
          <p:nvPr/>
        </p:nvSpPr>
        <p:spPr bwMode="auto">
          <a:xfrm>
            <a:off x="6270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3" name="Line 51"/>
          <p:cNvSpPr>
            <a:spLocks noChangeShapeType="1"/>
          </p:cNvSpPr>
          <p:nvPr/>
        </p:nvSpPr>
        <p:spPr bwMode="auto">
          <a:xfrm>
            <a:off x="1008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4" name="Line 52"/>
          <p:cNvSpPr>
            <a:spLocks noChangeShapeType="1"/>
          </p:cNvSpPr>
          <p:nvPr/>
        </p:nvSpPr>
        <p:spPr bwMode="auto">
          <a:xfrm>
            <a:off x="13890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5" name="Line 53"/>
          <p:cNvSpPr>
            <a:spLocks noChangeShapeType="1"/>
          </p:cNvSpPr>
          <p:nvPr/>
        </p:nvSpPr>
        <p:spPr bwMode="auto">
          <a:xfrm>
            <a:off x="1008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6" name="Line 54"/>
          <p:cNvSpPr>
            <a:spLocks noChangeShapeType="1"/>
          </p:cNvSpPr>
          <p:nvPr/>
        </p:nvSpPr>
        <p:spPr bwMode="auto">
          <a:xfrm>
            <a:off x="13890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7" name="Rectangle 55"/>
          <p:cNvSpPr>
            <a:spLocks noChangeArrowheads="1"/>
          </p:cNvSpPr>
          <p:nvPr/>
        </p:nvSpPr>
        <p:spPr bwMode="auto">
          <a:xfrm>
            <a:off x="7256463" y="3805238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48" name="Line 56"/>
          <p:cNvSpPr>
            <a:spLocks noChangeShapeType="1"/>
          </p:cNvSpPr>
          <p:nvPr/>
        </p:nvSpPr>
        <p:spPr bwMode="auto">
          <a:xfrm>
            <a:off x="7256463" y="40338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9" name="Line 57"/>
          <p:cNvSpPr>
            <a:spLocks noChangeShapeType="1"/>
          </p:cNvSpPr>
          <p:nvPr/>
        </p:nvSpPr>
        <p:spPr bwMode="auto">
          <a:xfrm>
            <a:off x="7256463" y="449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0" name="Line 58"/>
          <p:cNvSpPr>
            <a:spLocks noChangeShapeType="1"/>
          </p:cNvSpPr>
          <p:nvPr/>
        </p:nvSpPr>
        <p:spPr bwMode="auto">
          <a:xfrm>
            <a:off x="7637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1" name="Line 59"/>
          <p:cNvSpPr>
            <a:spLocks noChangeShapeType="1"/>
          </p:cNvSpPr>
          <p:nvPr/>
        </p:nvSpPr>
        <p:spPr bwMode="auto">
          <a:xfrm>
            <a:off x="8018463" y="3805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2" name="Line 60"/>
          <p:cNvSpPr>
            <a:spLocks noChangeShapeType="1"/>
          </p:cNvSpPr>
          <p:nvPr/>
        </p:nvSpPr>
        <p:spPr bwMode="auto">
          <a:xfrm>
            <a:off x="7637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3" name="Line 61"/>
          <p:cNvSpPr>
            <a:spLocks noChangeShapeType="1"/>
          </p:cNvSpPr>
          <p:nvPr/>
        </p:nvSpPr>
        <p:spPr bwMode="auto">
          <a:xfrm>
            <a:off x="8018463" y="4491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1854" name="AutoShape 62"/>
          <p:cNvCxnSpPr>
            <a:cxnSpLocks noChangeShapeType="1"/>
            <a:stCxn id="161840" idx="3"/>
            <a:endCxn id="161819" idx="1"/>
          </p:cNvCxnSpPr>
          <p:nvPr/>
        </p:nvCxnSpPr>
        <p:spPr bwMode="auto">
          <a:xfrm>
            <a:off x="1770063" y="4262438"/>
            <a:ext cx="5334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1855" name="AutoShape 63"/>
          <p:cNvCxnSpPr>
            <a:cxnSpLocks noChangeShapeType="1"/>
          </p:cNvCxnSpPr>
          <p:nvPr/>
        </p:nvCxnSpPr>
        <p:spPr bwMode="auto">
          <a:xfrm rot="16200000">
            <a:off x="1541463" y="3424238"/>
            <a:ext cx="990600" cy="533400"/>
          </a:xfrm>
          <a:prstGeom prst="bentConnector3">
            <a:avLst>
              <a:gd name="adj1" fmla="val 84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1856" name="Line 64"/>
          <p:cNvSpPr>
            <a:spLocks noChangeShapeType="1"/>
          </p:cNvSpPr>
          <p:nvPr/>
        </p:nvSpPr>
        <p:spPr bwMode="auto">
          <a:xfrm>
            <a:off x="3446463" y="319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7" name="Line 65"/>
          <p:cNvSpPr>
            <a:spLocks noChangeShapeType="1"/>
          </p:cNvSpPr>
          <p:nvPr/>
        </p:nvSpPr>
        <p:spPr bwMode="auto">
          <a:xfrm>
            <a:off x="5122863" y="3195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8" name="Line 66"/>
          <p:cNvSpPr>
            <a:spLocks noChangeShapeType="1"/>
          </p:cNvSpPr>
          <p:nvPr/>
        </p:nvSpPr>
        <p:spPr bwMode="auto">
          <a:xfrm>
            <a:off x="3446463" y="52530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59" name="Line 67"/>
          <p:cNvSpPr>
            <a:spLocks noChangeShapeType="1"/>
          </p:cNvSpPr>
          <p:nvPr/>
        </p:nvSpPr>
        <p:spPr bwMode="auto">
          <a:xfrm>
            <a:off x="5122863" y="52530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0" name="Line 68"/>
          <p:cNvSpPr>
            <a:spLocks noChangeShapeType="1"/>
          </p:cNvSpPr>
          <p:nvPr/>
        </p:nvSpPr>
        <p:spPr bwMode="auto">
          <a:xfrm>
            <a:off x="6646863" y="5253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1" name="Line 69"/>
          <p:cNvSpPr>
            <a:spLocks noChangeShapeType="1"/>
          </p:cNvSpPr>
          <p:nvPr/>
        </p:nvSpPr>
        <p:spPr bwMode="auto">
          <a:xfrm>
            <a:off x="6646863" y="31956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2" name="Line 70"/>
          <p:cNvSpPr>
            <a:spLocks noChangeShapeType="1"/>
          </p:cNvSpPr>
          <p:nvPr/>
        </p:nvSpPr>
        <p:spPr bwMode="auto">
          <a:xfrm>
            <a:off x="6875463" y="31956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3" name="Line 71"/>
          <p:cNvSpPr>
            <a:spLocks noChangeShapeType="1"/>
          </p:cNvSpPr>
          <p:nvPr/>
        </p:nvSpPr>
        <p:spPr bwMode="auto">
          <a:xfrm>
            <a:off x="6875463" y="433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4" name="Line 72"/>
          <p:cNvSpPr>
            <a:spLocks noChangeShapeType="1"/>
          </p:cNvSpPr>
          <p:nvPr/>
        </p:nvSpPr>
        <p:spPr bwMode="auto">
          <a:xfrm>
            <a:off x="6875463" y="4186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5" name="Line 73"/>
          <p:cNvSpPr>
            <a:spLocks noChangeShapeType="1"/>
          </p:cNvSpPr>
          <p:nvPr/>
        </p:nvSpPr>
        <p:spPr bwMode="auto">
          <a:xfrm>
            <a:off x="6875463" y="4338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6" name="Line 74"/>
          <p:cNvSpPr>
            <a:spLocks noChangeShapeType="1"/>
          </p:cNvSpPr>
          <p:nvPr/>
        </p:nvSpPr>
        <p:spPr bwMode="auto">
          <a:xfrm>
            <a:off x="3446463" y="5100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7" name="Line 75"/>
          <p:cNvSpPr>
            <a:spLocks noChangeShapeType="1"/>
          </p:cNvSpPr>
          <p:nvPr/>
        </p:nvSpPr>
        <p:spPr bwMode="auto">
          <a:xfrm flipV="1">
            <a:off x="3675063" y="4262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8" name="Line 76"/>
          <p:cNvSpPr>
            <a:spLocks noChangeShapeType="1"/>
          </p:cNvSpPr>
          <p:nvPr/>
        </p:nvSpPr>
        <p:spPr bwMode="auto">
          <a:xfrm>
            <a:off x="3675063" y="4262438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69" name="Line 77"/>
          <p:cNvSpPr>
            <a:spLocks noChangeShapeType="1"/>
          </p:cNvSpPr>
          <p:nvPr/>
        </p:nvSpPr>
        <p:spPr bwMode="auto">
          <a:xfrm flipV="1">
            <a:off x="5351463" y="33480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70" name="Line 78"/>
          <p:cNvSpPr>
            <a:spLocks noChangeShapeType="1"/>
          </p:cNvSpPr>
          <p:nvPr/>
        </p:nvSpPr>
        <p:spPr bwMode="auto">
          <a:xfrm>
            <a:off x="5351463" y="33480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71" name="Text Box 79"/>
          <p:cNvSpPr txBox="1">
            <a:spLocks noChangeArrowheads="1"/>
          </p:cNvSpPr>
          <p:nvPr/>
        </p:nvSpPr>
        <p:spPr bwMode="auto">
          <a:xfrm>
            <a:off x="687388" y="374015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0</a:t>
            </a:r>
            <a:r>
              <a:rPr lang="en-GB" sz="1400">
                <a:latin typeface="Times New Roman" pitchFamily="18" charset="0"/>
              </a:rPr>
              <a:t>       0      0</a:t>
            </a:r>
          </a:p>
        </p:txBody>
      </p:sp>
      <p:sp>
        <p:nvSpPr>
          <p:cNvPr id="161872" name="Text Box 80"/>
          <p:cNvSpPr txBox="1">
            <a:spLocks noChangeArrowheads="1"/>
          </p:cNvSpPr>
          <p:nvPr/>
        </p:nvSpPr>
        <p:spPr bwMode="auto">
          <a:xfrm>
            <a:off x="611188" y="44259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0       0      0</a:t>
            </a:r>
          </a:p>
        </p:txBody>
      </p:sp>
      <p:sp>
        <p:nvSpPr>
          <p:cNvPr id="161873" name="Text Box 81"/>
          <p:cNvSpPr txBox="1">
            <a:spLocks noChangeArrowheads="1"/>
          </p:cNvSpPr>
          <p:nvPr/>
        </p:nvSpPr>
        <p:spPr bwMode="auto">
          <a:xfrm>
            <a:off x="611188" y="4076700"/>
            <a:ext cx="1081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161874" name="Text Box 82"/>
          <p:cNvSpPr txBox="1">
            <a:spLocks noChangeArrowheads="1"/>
          </p:cNvSpPr>
          <p:nvPr/>
        </p:nvSpPr>
        <p:spPr bwMode="auto">
          <a:xfrm>
            <a:off x="22875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0       1      1</a:t>
            </a:r>
          </a:p>
        </p:txBody>
      </p:sp>
      <p:sp>
        <p:nvSpPr>
          <p:cNvPr id="161875" name="Text Box 83"/>
          <p:cNvSpPr txBox="1">
            <a:spLocks noChangeArrowheads="1"/>
          </p:cNvSpPr>
          <p:nvPr/>
        </p:nvSpPr>
        <p:spPr bwMode="auto">
          <a:xfrm>
            <a:off x="2379663" y="34242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2       2      3</a:t>
            </a:r>
          </a:p>
        </p:txBody>
      </p:sp>
      <p:sp>
        <p:nvSpPr>
          <p:cNvPr id="161876" name="Text Box 84"/>
          <p:cNvSpPr txBox="1">
            <a:spLocks noChangeArrowheads="1"/>
          </p:cNvSpPr>
          <p:nvPr/>
        </p:nvSpPr>
        <p:spPr bwMode="auto">
          <a:xfrm>
            <a:off x="2268538" y="30019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1877" name="Text Box 85"/>
          <p:cNvSpPr txBox="1">
            <a:spLocks noChangeArrowheads="1"/>
          </p:cNvSpPr>
          <p:nvPr/>
        </p:nvSpPr>
        <p:spPr bwMode="auto">
          <a:xfrm>
            <a:off x="3963988" y="27495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 1      2      3</a:t>
            </a:r>
          </a:p>
        </p:txBody>
      </p:sp>
      <p:sp>
        <p:nvSpPr>
          <p:cNvPr id="161878" name="Text Box 86"/>
          <p:cNvSpPr txBox="1">
            <a:spLocks noChangeArrowheads="1"/>
          </p:cNvSpPr>
          <p:nvPr/>
        </p:nvSpPr>
        <p:spPr bwMode="auto">
          <a:xfrm>
            <a:off x="4110038" y="2636838"/>
            <a:ext cx="893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          3</a:t>
            </a:r>
          </a:p>
        </p:txBody>
      </p:sp>
      <p:sp>
        <p:nvSpPr>
          <p:cNvPr id="161879" name="Text Box 87"/>
          <p:cNvSpPr txBox="1">
            <a:spLocks noChangeArrowheads="1"/>
          </p:cNvSpPr>
          <p:nvPr/>
        </p:nvSpPr>
        <p:spPr bwMode="auto">
          <a:xfrm>
            <a:off x="3963988" y="34353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 dirty="0">
                <a:solidFill>
                  <a:schemeClr val="bg1"/>
                </a:solidFill>
                <a:latin typeface="Times New Roman" pitchFamily="18" charset="0"/>
              </a:rPr>
              <a:t>   3      2      5</a:t>
            </a:r>
          </a:p>
        </p:txBody>
      </p:sp>
      <p:sp>
        <p:nvSpPr>
          <p:cNvPr id="161880" name="Text Box 88"/>
          <p:cNvSpPr txBox="1">
            <a:spLocks noChangeArrowheads="1"/>
          </p:cNvSpPr>
          <p:nvPr/>
        </p:nvSpPr>
        <p:spPr bwMode="auto">
          <a:xfrm>
            <a:off x="5487988" y="27495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 5       4       9</a:t>
            </a:r>
          </a:p>
        </p:txBody>
      </p:sp>
      <p:sp>
        <p:nvSpPr>
          <p:cNvPr id="161881" name="Text Box 89"/>
          <p:cNvSpPr txBox="1">
            <a:spLocks noChangeArrowheads="1"/>
          </p:cNvSpPr>
          <p:nvPr/>
        </p:nvSpPr>
        <p:spPr bwMode="auto">
          <a:xfrm>
            <a:off x="5640388" y="2636838"/>
            <a:ext cx="7604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       4</a:t>
            </a:r>
          </a:p>
        </p:txBody>
      </p:sp>
      <p:sp>
        <p:nvSpPr>
          <p:cNvPr id="161882" name="Text Box 90"/>
          <p:cNvSpPr txBox="1">
            <a:spLocks noChangeArrowheads="1"/>
          </p:cNvSpPr>
          <p:nvPr/>
        </p:nvSpPr>
        <p:spPr bwMode="auto">
          <a:xfrm>
            <a:off x="5564188" y="34353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5       0       9</a:t>
            </a:r>
          </a:p>
        </p:txBody>
      </p:sp>
      <p:sp>
        <p:nvSpPr>
          <p:cNvPr id="161883" name="Text Box 91"/>
          <p:cNvSpPr txBox="1">
            <a:spLocks noChangeArrowheads="1"/>
          </p:cNvSpPr>
          <p:nvPr/>
        </p:nvSpPr>
        <p:spPr bwMode="auto">
          <a:xfrm>
            <a:off x="7316788" y="37401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9      0      9</a:t>
            </a:r>
          </a:p>
        </p:txBody>
      </p:sp>
      <p:sp>
        <p:nvSpPr>
          <p:cNvPr id="161884" name="Text Box 92"/>
          <p:cNvSpPr txBox="1">
            <a:spLocks noChangeArrowheads="1"/>
          </p:cNvSpPr>
          <p:nvPr/>
        </p:nvSpPr>
        <p:spPr bwMode="auto">
          <a:xfrm>
            <a:off x="7164388" y="3979863"/>
            <a:ext cx="13716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Finish</a:t>
            </a:r>
          </a:p>
        </p:txBody>
      </p:sp>
      <p:sp>
        <p:nvSpPr>
          <p:cNvPr id="161885" name="Text Box 93"/>
          <p:cNvSpPr txBox="1">
            <a:spLocks noChangeArrowheads="1"/>
          </p:cNvSpPr>
          <p:nvPr/>
        </p:nvSpPr>
        <p:spPr bwMode="auto">
          <a:xfrm>
            <a:off x="7240588" y="4425950"/>
            <a:ext cx="111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 9      0      9</a:t>
            </a:r>
          </a:p>
        </p:txBody>
      </p:sp>
      <p:sp>
        <p:nvSpPr>
          <p:cNvPr id="161886" name="Text Box 94"/>
          <p:cNvSpPr txBox="1">
            <a:spLocks noChangeArrowheads="1"/>
          </p:cNvSpPr>
          <p:nvPr/>
        </p:nvSpPr>
        <p:spPr bwMode="auto">
          <a:xfrm>
            <a:off x="2363788" y="4730750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0      5      5   </a:t>
            </a:r>
          </a:p>
        </p:txBody>
      </p:sp>
      <p:sp>
        <p:nvSpPr>
          <p:cNvPr id="161887" name="Text Box 95"/>
          <p:cNvSpPr txBox="1">
            <a:spLocks noChangeArrowheads="1"/>
          </p:cNvSpPr>
          <p:nvPr/>
        </p:nvSpPr>
        <p:spPr bwMode="auto">
          <a:xfrm>
            <a:off x="23637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61888" name="Text Box 96"/>
          <p:cNvSpPr txBox="1">
            <a:spLocks noChangeArrowheads="1"/>
          </p:cNvSpPr>
          <p:nvPr/>
        </p:nvSpPr>
        <p:spPr bwMode="auto">
          <a:xfrm>
            <a:off x="2303463" y="541655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  0      0      5</a:t>
            </a:r>
          </a:p>
        </p:txBody>
      </p:sp>
      <p:sp>
        <p:nvSpPr>
          <p:cNvPr id="161889" name="Text Box 97"/>
          <p:cNvSpPr txBox="1">
            <a:spLocks noChangeArrowheads="1"/>
          </p:cNvSpPr>
          <p:nvPr/>
        </p:nvSpPr>
        <p:spPr bwMode="auto">
          <a:xfrm>
            <a:off x="4040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5      1      6</a:t>
            </a:r>
          </a:p>
        </p:txBody>
      </p:sp>
      <p:sp>
        <p:nvSpPr>
          <p:cNvPr id="161890" name="Text Box 98"/>
          <p:cNvSpPr txBox="1">
            <a:spLocks noChangeArrowheads="1"/>
          </p:cNvSpPr>
          <p:nvPr/>
        </p:nvSpPr>
        <p:spPr bwMode="auto">
          <a:xfrm>
            <a:off x="4192588" y="4959350"/>
            <a:ext cx="627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1891" name="Text Box 99"/>
          <p:cNvSpPr txBox="1">
            <a:spLocks noChangeArrowheads="1"/>
          </p:cNvSpPr>
          <p:nvPr/>
        </p:nvSpPr>
        <p:spPr bwMode="auto">
          <a:xfrm>
            <a:off x="3963988" y="53911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solidFill>
                  <a:schemeClr val="bg1"/>
                </a:solidFill>
                <a:latin typeface="Times New Roman" pitchFamily="18" charset="0"/>
              </a:rPr>
              <a:t>  6      1      7</a:t>
            </a:r>
          </a:p>
        </p:txBody>
      </p:sp>
      <p:sp>
        <p:nvSpPr>
          <p:cNvPr id="161892" name="Text Box 100"/>
          <p:cNvSpPr txBox="1">
            <a:spLocks noChangeArrowheads="1"/>
          </p:cNvSpPr>
          <p:nvPr/>
        </p:nvSpPr>
        <p:spPr bwMode="auto">
          <a:xfrm>
            <a:off x="5564188" y="47307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 6      2      8</a:t>
            </a:r>
          </a:p>
        </p:txBody>
      </p:sp>
      <p:sp>
        <p:nvSpPr>
          <p:cNvPr id="161893" name="Text Box 101"/>
          <p:cNvSpPr txBox="1">
            <a:spLocks noChangeArrowheads="1"/>
          </p:cNvSpPr>
          <p:nvPr/>
        </p:nvSpPr>
        <p:spPr bwMode="auto">
          <a:xfrm>
            <a:off x="5564188" y="4959350"/>
            <a:ext cx="80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b="1">
                <a:solidFill>
                  <a:schemeClr val="accent2"/>
                </a:solidFill>
                <a:latin typeface="Times New Roman" pitchFamily="18" charset="0"/>
              </a:rPr>
              <a:t> 7</a:t>
            </a:r>
          </a:p>
        </p:txBody>
      </p:sp>
      <p:sp>
        <p:nvSpPr>
          <p:cNvPr id="161894" name="Text Box 102"/>
          <p:cNvSpPr txBox="1">
            <a:spLocks noChangeArrowheads="1"/>
          </p:cNvSpPr>
          <p:nvPr/>
        </p:nvSpPr>
        <p:spPr bwMode="auto">
          <a:xfrm>
            <a:off x="5640388" y="5416550"/>
            <a:ext cx="93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solidFill>
                  <a:schemeClr val="bg1"/>
                </a:solidFill>
                <a:latin typeface="Times New Roman" pitchFamily="18" charset="0"/>
              </a:rPr>
              <a:t>7     1      9</a:t>
            </a:r>
          </a:p>
        </p:txBody>
      </p:sp>
      <p:sp>
        <p:nvSpPr>
          <p:cNvPr id="161895" name="Text Box 103"/>
          <p:cNvSpPr txBox="1">
            <a:spLocks noChangeArrowheads="1"/>
          </p:cNvSpPr>
          <p:nvPr/>
        </p:nvSpPr>
        <p:spPr bwMode="auto">
          <a:xfrm>
            <a:off x="611188" y="6130925"/>
            <a:ext cx="7921625" cy="466725"/>
          </a:xfrm>
          <a:prstGeom prst="rect">
            <a:avLst/>
          </a:prstGeom>
          <a:gradFill rotWithShape="1">
            <a:gsLst>
              <a:gs pos="0">
                <a:srgbClr val="D4D4D4"/>
              </a:gs>
              <a:gs pos="50000">
                <a:srgbClr val="E9E9E9"/>
              </a:gs>
              <a:gs pos="100000">
                <a:srgbClr val="D4D4D4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fa-IR" b="1" dirty="0">
                <a:solidFill>
                  <a:srgbClr val="800000"/>
                </a:solidFill>
                <a:latin typeface="Times New Roman" pitchFamily="18" charset="0"/>
                <a:cs typeface="B Yekan" pitchFamily="2" charset="-78"/>
              </a:rPr>
              <a:t>زودترين زمان اتمام پروژه</a:t>
            </a:r>
            <a:r>
              <a:rPr lang="fa-IR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1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(Finish)</a:t>
            </a:r>
            <a:endParaRPr lang="en-GB" sz="1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2082</Words>
  <Application>Microsoft Office PowerPoint</Application>
  <PresentationFormat>On-screen Show (4:3)</PresentationFormat>
  <Paragraphs>708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کنترل پروژه دانشگاه جامع علمی کاربردی  کارخانجات مخابراتی ایران (ITMC)   نیمسال اول 94-93</vt:lpstr>
      <vt:lpstr>ادامه فصل چهارم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زمانبندي پروژه</vt:lpstr>
      <vt:lpstr>Slide 16</vt:lpstr>
      <vt:lpstr>Slide 17</vt:lpstr>
      <vt:lpstr>Slide 18</vt:lpstr>
      <vt:lpstr>زمانبندي پروژه</vt:lpstr>
      <vt:lpstr>زمانبندي پروژه</vt:lpstr>
      <vt:lpstr>زمانبندي پروژه</vt:lpstr>
      <vt:lpstr>Slide 22</vt:lpstr>
      <vt:lpstr>Slide 23</vt:lpstr>
      <vt:lpstr>Slide 24</vt:lpstr>
      <vt:lpstr>Slide 25</vt:lpstr>
      <vt:lpstr>مسیر بحرانی</vt:lpstr>
      <vt:lpstr>زمانبندي پروژه</vt:lpstr>
      <vt:lpstr>Slide 28</vt:lpstr>
      <vt:lpstr>روش های کمّی کنترل پروژه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ajamshidi</dc:creator>
  <cp:lastModifiedBy>Mehrnoosh</cp:lastModifiedBy>
  <cp:revision>343</cp:revision>
  <dcterms:created xsi:type="dcterms:W3CDTF">2013-10-07T06:13:11Z</dcterms:created>
  <dcterms:modified xsi:type="dcterms:W3CDTF">2014-12-10T22:15:20Z</dcterms:modified>
</cp:coreProperties>
</file>