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76" r:id="rId6"/>
    <p:sldId id="278" r:id="rId7"/>
    <p:sldId id="277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66" d="100"/>
          <a:sy n="66" d="100"/>
        </p:scale>
        <p:origin x="-127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86CACEE-EBE4-4389-8BAD-1C0224DDDE5E}" type="datetimeFigureOut">
              <a:rPr lang="fa-IR" smtClean="0"/>
              <a:pPr/>
              <a:t>12/22/1432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9D87AFE-820C-47D0-B9BF-B261FBA236AF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92366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72FA2-B189-48AA-AA65-C20592236250}" type="slidenum">
              <a:rPr lang="fa-IR" smtClean="0"/>
              <a:pPr/>
              <a:t>1</a:t>
            </a:fld>
            <a:endParaRPr lang="fa-I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87AFE-820C-47D0-B9BF-B261FBA236AF}" type="slidenum">
              <a:rPr lang="fa-IR" smtClean="0"/>
              <a:pPr/>
              <a:t>13</a:t>
            </a:fld>
            <a:endParaRPr lang="fa-I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87AFE-820C-47D0-B9BF-B261FBA236AF}" type="slidenum">
              <a:rPr lang="fa-IR" smtClean="0"/>
              <a:pPr/>
              <a:t>14</a:t>
            </a:fld>
            <a:endParaRPr lang="fa-I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87AFE-820C-47D0-B9BF-B261FBA236AF}" type="slidenum">
              <a:rPr lang="fa-IR" smtClean="0"/>
              <a:pPr/>
              <a:t>15</a:t>
            </a:fld>
            <a:endParaRPr lang="fa-I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87AFE-820C-47D0-B9BF-B261FBA236AF}" type="slidenum">
              <a:rPr lang="fa-IR" smtClean="0"/>
              <a:pPr/>
              <a:t>16</a:t>
            </a:fld>
            <a:endParaRPr lang="fa-I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87AFE-820C-47D0-B9BF-B261FBA236AF}" type="slidenum">
              <a:rPr lang="fa-IR" smtClean="0"/>
              <a:pPr/>
              <a:t>17</a:t>
            </a:fld>
            <a:endParaRPr lang="fa-I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87AFE-820C-47D0-B9BF-B261FBA236AF}" type="slidenum">
              <a:rPr lang="fa-IR" smtClean="0"/>
              <a:pPr/>
              <a:t>18</a:t>
            </a:fld>
            <a:endParaRPr lang="fa-I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87AFE-820C-47D0-B9BF-B261FBA236AF}" type="slidenum">
              <a:rPr lang="fa-IR" smtClean="0"/>
              <a:pPr/>
              <a:t>19</a:t>
            </a:fld>
            <a:endParaRPr lang="fa-I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87AFE-820C-47D0-B9BF-B261FBA236AF}" type="slidenum">
              <a:rPr lang="fa-IR" smtClean="0"/>
              <a:pPr/>
              <a:t>20</a:t>
            </a:fld>
            <a:endParaRPr lang="fa-I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2E94D-477A-438F-B1CC-551E65E1F60F}" type="slidenum">
              <a:rPr lang="fa-IR" smtClean="0"/>
              <a:pPr/>
              <a:t>2</a:t>
            </a:fld>
            <a:endParaRPr lang="fa-I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87AFE-820C-47D0-B9BF-B261FBA236AF}" type="slidenum">
              <a:rPr lang="fa-IR" smtClean="0"/>
              <a:pPr/>
              <a:t>3</a:t>
            </a:fld>
            <a:endParaRPr lang="fa-I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87AFE-820C-47D0-B9BF-B261FBA236AF}" type="slidenum">
              <a:rPr lang="fa-IR" smtClean="0"/>
              <a:pPr/>
              <a:t>4</a:t>
            </a:fld>
            <a:endParaRPr lang="fa-I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87AFE-820C-47D0-B9BF-B261FBA236AF}" type="slidenum">
              <a:rPr lang="fa-IR" smtClean="0"/>
              <a:pPr/>
              <a:t>8</a:t>
            </a:fld>
            <a:endParaRPr lang="fa-I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87AFE-820C-47D0-B9BF-B261FBA236AF}" type="slidenum">
              <a:rPr lang="fa-IR" smtClean="0"/>
              <a:pPr/>
              <a:t>9</a:t>
            </a:fld>
            <a:endParaRPr lang="fa-I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87AFE-820C-47D0-B9BF-B261FBA236AF}" type="slidenum">
              <a:rPr lang="fa-IR" smtClean="0"/>
              <a:pPr/>
              <a:t>10</a:t>
            </a:fld>
            <a:endParaRPr lang="fa-I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87AFE-820C-47D0-B9BF-B261FBA236AF}" type="slidenum">
              <a:rPr lang="fa-IR" smtClean="0"/>
              <a:pPr/>
              <a:t>11</a:t>
            </a:fld>
            <a:endParaRPr lang="fa-I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87AFE-820C-47D0-B9BF-B261FBA236AF}" type="slidenum">
              <a:rPr lang="fa-IR" smtClean="0"/>
              <a:pPr/>
              <a:t>12</a:t>
            </a:fld>
            <a:endParaRPr lang="fa-I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7C351-DA2B-48A8-AC33-13FF1C99FBBA}" type="datetimeFigureOut">
              <a:rPr lang="fa-IR" smtClean="0"/>
              <a:pPr/>
              <a:t>12/22/1432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0AEB-2398-417A-A40F-042C6FB126A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7C351-DA2B-48A8-AC33-13FF1C99FBBA}" type="datetimeFigureOut">
              <a:rPr lang="fa-IR" smtClean="0"/>
              <a:pPr/>
              <a:t>12/22/1432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0AEB-2398-417A-A40F-042C6FB126A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7C351-DA2B-48A8-AC33-13FF1C99FBBA}" type="datetimeFigureOut">
              <a:rPr lang="fa-IR" smtClean="0"/>
              <a:pPr/>
              <a:t>12/22/1432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0AEB-2398-417A-A40F-042C6FB126A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cs typeface="B Jadid" pitchFamily="2" charset="-7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504351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buNone/>
              <a:defRPr sz="360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defRPr>
            </a:lvl1pPr>
            <a:lvl2pPr>
              <a:defRPr sz="320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defRPr>
            </a:lvl2pPr>
            <a:lvl3pPr>
              <a:lnSpc>
                <a:spcPct val="150000"/>
              </a:lnSpc>
              <a:buNone/>
              <a:defRPr sz="280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defRPr>
            </a:lvl3pPr>
            <a:lvl4pPr>
              <a:lnSpc>
                <a:spcPct val="150000"/>
              </a:lnSpc>
              <a:defRPr sz="240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defRPr>
            </a:lvl4pPr>
            <a:lvl5pPr>
              <a:lnSpc>
                <a:spcPct val="150000"/>
              </a:lnSpc>
              <a:defRPr sz="240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defRPr>
            </a:lvl5pPr>
          </a:lstStyle>
          <a:p>
            <a:pPr lvl="0"/>
            <a:r>
              <a:rPr lang="en-US" dirty="0" smtClean="0"/>
              <a:t>Click to edit Master text </a:t>
            </a:r>
            <a:r>
              <a:rPr lang="en-US" dirty="0" err="1" smtClean="0"/>
              <a:t>styecond</a:t>
            </a:r>
            <a:r>
              <a:rPr lang="en-US" dirty="0" smtClean="0"/>
              <a:t>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a-I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7C351-DA2B-48A8-AC33-13FF1C99FBBA}" type="datetimeFigureOut">
              <a:rPr lang="fa-IR" smtClean="0"/>
              <a:pPr/>
              <a:t>12/22/1432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0AEB-2398-417A-A40F-042C6FB126A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7C351-DA2B-48A8-AC33-13FF1C99FBBA}" type="datetimeFigureOut">
              <a:rPr lang="fa-IR" smtClean="0"/>
              <a:pPr/>
              <a:t>12/22/1432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0AEB-2398-417A-A40F-042C6FB126A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7C351-DA2B-48A8-AC33-13FF1C99FBBA}" type="datetimeFigureOut">
              <a:rPr lang="fa-IR" smtClean="0"/>
              <a:pPr/>
              <a:t>12/22/1432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0AEB-2398-417A-A40F-042C6FB126A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7C351-DA2B-48A8-AC33-13FF1C99FBBA}" type="datetimeFigureOut">
              <a:rPr lang="fa-IR" smtClean="0"/>
              <a:pPr/>
              <a:t>12/22/1432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0AEB-2398-417A-A40F-042C6FB126A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7C351-DA2B-48A8-AC33-13FF1C99FBBA}" type="datetimeFigureOut">
              <a:rPr lang="fa-IR" smtClean="0"/>
              <a:pPr/>
              <a:t>12/22/1432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0AEB-2398-417A-A40F-042C6FB126A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7C351-DA2B-48A8-AC33-13FF1C99FBBA}" type="datetimeFigureOut">
              <a:rPr lang="fa-IR" smtClean="0"/>
              <a:pPr/>
              <a:t>12/22/1432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0AEB-2398-417A-A40F-042C6FB126A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7C351-DA2B-48A8-AC33-13FF1C99FBBA}" type="datetimeFigureOut">
              <a:rPr lang="fa-IR" smtClean="0"/>
              <a:pPr/>
              <a:t>12/22/1432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0AEB-2398-417A-A40F-042C6FB126A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8000">
              <a:srgbClr val="000000"/>
            </a:gs>
            <a:gs pos="87000">
              <a:srgbClr val="000040"/>
            </a:gs>
            <a:gs pos="87000">
              <a:srgbClr val="400040"/>
            </a:gs>
            <a:gs pos="95000">
              <a:srgbClr val="8F0040"/>
            </a:gs>
            <a:gs pos="100000">
              <a:srgbClr val="F27300"/>
            </a:gs>
            <a:gs pos="100000">
              <a:srgbClr val="FFBF00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7C351-DA2B-48A8-AC33-13FF1C99FBBA}" type="datetimeFigureOut">
              <a:rPr lang="fa-IR" smtClean="0"/>
              <a:pPr/>
              <a:t>12/22/1432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0AEB-2398-417A-A40F-042C6FB126AB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"/>
            <a:ext cx="9144000" cy="7162800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pPr algn="r"/>
            <a:r>
              <a:rPr lang="fa-IR" dirty="0" smtClean="0"/>
              <a:t>نتايج بحث: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85860"/>
            <a:ext cx="9001156" cy="5357850"/>
          </a:xfrm>
        </p:spPr>
        <p:txBody>
          <a:bodyPr>
            <a:normAutofit/>
          </a:bodyPr>
          <a:lstStyle/>
          <a:p>
            <a:pPr>
              <a:lnSpc>
                <a:spcPct val="250000"/>
              </a:lnSpc>
            </a:pPr>
            <a:r>
              <a:rPr lang="fa-IR" sz="3200" dirty="0" smtClean="0"/>
              <a:t>1) مفاهيمي كه هم برواجب و هم بر ممكن حمل مي‌‌شوند اعتباري هستند</a:t>
            </a:r>
            <a:r>
              <a:rPr lang="fa-IR" sz="3200" dirty="0">
                <a:solidFill>
                  <a:prstClr val="white"/>
                </a:solidFill>
                <a:sym typeface="Symbol"/>
              </a:rPr>
              <a:t> </a:t>
            </a:r>
            <a:r>
              <a:rPr lang="fa-IR" sz="3200" dirty="0" smtClean="0">
                <a:solidFill>
                  <a:prstClr val="white"/>
                </a:solidFill>
                <a:sym typeface="Symbol"/>
              </a:rPr>
              <a:t></a:t>
            </a:r>
            <a:r>
              <a:rPr lang="fa-IR" sz="2800" dirty="0" smtClean="0">
                <a:solidFill>
                  <a:prstClr val="white"/>
                </a:solidFill>
                <a:sym typeface="Symbol"/>
              </a:rPr>
              <a:t>بطلان ماهيت داشتن واجب </a:t>
            </a:r>
            <a:endParaRPr lang="fa-IR" sz="3200" dirty="0" smtClean="0">
              <a:solidFill>
                <a:prstClr val="white"/>
              </a:solidFill>
              <a:sym typeface="Symbol"/>
            </a:endParaRPr>
          </a:p>
          <a:p>
            <a:pPr>
              <a:lnSpc>
                <a:spcPct val="250000"/>
              </a:lnSpc>
            </a:pPr>
            <a:r>
              <a:rPr lang="fa-IR" sz="3200" dirty="0" smtClean="0">
                <a:sym typeface="Symbol"/>
              </a:rPr>
              <a:t>2) مفهومي كه بر بيش از يك مقوله حمل شود اعتباري است</a:t>
            </a:r>
            <a:r>
              <a:rPr lang="fa-IR" sz="3200" dirty="0">
                <a:solidFill>
                  <a:prstClr val="white"/>
                </a:solidFill>
                <a:sym typeface="Symbol"/>
              </a:rPr>
              <a:t> </a:t>
            </a:r>
            <a:r>
              <a:rPr lang="fa-IR" sz="3200" dirty="0" smtClean="0">
                <a:solidFill>
                  <a:prstClr val="white"/>
                </a:solidFill>
                <a:sym typeface="Symbol"/>
              </a:rPr>
              <a:t> </a:t>
            </a:r>
            <a:r>
              <a:rPr lang="fa-IR" sz="3000" dirty="0" smtClean="0">
                <a:solidFill>
                  <a:prstClr val="white"/>
                </a:solidFill>
                <a:sym typeface="Symbol"/>
              </a:rPr>
              <a:t>بطلان چند ماهيت بودن يك ماهيت</a:t>
            </a:r>
            <a:endParaRPr lang="fa-IR" sz="3200" dirty="0" smtClean="0">
              <a:solidFill>
                <a:prstClr val="white"/>
              </a:solidFill>
              <a:sym typeface="Symbol"/>
            </a:endParaRPr>
          </a:p>
          <a:p>
            <a:pPr>
              <a:lnSpc>
                <a:spcPct val="250000"/>
              </a:lnSpc>
            </a:pPr>
            <a:r>
              <a:rPr lang="fa-IR" sz="3200" dirty="0" smtClean="0">
                <a:sym typeface="Symbol"/>
              </a:rPr>
              <a:t>3) مفاهيم اعتباري نه حدّ دارند و نه حدّ چيزي واقع مي‌شوند</a:t>
            </a:r>
            <a:r>
              <a:rPr lang="fa-IR" sz="3200" dirty="0">
                <a:solidFill>
                  <a:prstClr val="white"/>
                </a:solidFill>
                <a:sym typeface="Symbol"/>
              </a:rPr>
              <a:t> </a:t>
            </a:r>
            <a:r>
              <a:rPr lang="fa-IR" sz="3200" dirty="0" smtClean="0">
                <a:solidFill>
                  <a:prstClr val="white"/>
                </a:solidFill>
                <a:sym typeface="Symbol"/>
              </a:rPr>
              <a:t></a:t>
            </a:r>
            <a:r>
              <a:rPr lang="fa-IR" sz="3500" dirty="0" smtClean="0">
                <a:solidFill>
                  <a:prstClr val="white"/>
                </a:solidFill>
                <a:sym typeface="Symbol"/>
              </a:rPr>
              <a:t> </a:t>
            </a:r>
            <a:r>
              <a:rPr lang="fa-IR" sz="2600" dirty="0" smtClean="0">
                <a:solidFill>
                  <a:prstClr val="white"/>
                </a:solidFill>
                <a:sym typeface="Symbol"/>
              </a:rPr>
              <a:t>تحت هيچ مقوله اي نيستند تا جنس يا فصل داشته باشند يا جنس </a:t>
            </a:r>
            <a:r>
              <a:rPr lang="fa-IR" sz="2600" smtClean="0">
                <a:solidFill>
                  <a:prstClr val="white"/>
                </a:solidFill>
                <a:sym typeface="Symbol"/>
              </a:rPr>
              <a:t>و (فصل) </a:t>
            </a:r>
            <a:r>
              <a:rPr lang="fa-IR" sz="2600" dirty="0" smtClean="0">
                <a:solidFill>
                  <a:prstClr val="white"/>
                </a:solidFill>
                <a:sym typeface="Symbol"/>
              </a:rPr>
              <a:t>چيزي واقع شوند</a:t>
            </a:r>
            <a:endParaRPr lang="fa-IR" sz="3200" dirty="0" smtClean="0">
              <a:solidFill>
                <a:prstClr val="white"/>
              </a:solidFill>
              <a:sym typeface="Symbol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سه معناي ديگر اعتباري: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fa-IR" sz="4000" dirty="0" smtClean="0"/>
              <a:t>1- اعتباري                            اصيل </a:t>
            </a:r>
            <a:r>
              <a:rPr lang="fa-IR" sz="4000" dirty="0" smtClean="0">
                <a:solidFill>
                  <a:schemeClr val="bg1"/>
                </a:solidFill>
              </a:rPr>
              <a:t>( بالذات منشأ آثار بودن).</a:t>
            </a:r>
          </a:p>
          <a:p>
            <a:pPr>
              <a:lnSpc>
                <a:spcPct val="200000"/>
              </a:lnSpc>
            </a:pPr>
            <a:r>
              <a:rPr lang="fa-IR" sz="4000" dirty="0" smtClean="0"/>
              <a:t>2- اعتباري                     ما له وجود منحاز</a:t>
            </a:r>
            <a:r>
              <a:rPr lang="fa-IR" sz="4000" dirty="0" smtClean="0">
                <a:solidFill>
                  <a:schemeClr val="bg1"/>
                </a:solidFill>
              </a:rPr>
              <a:t>(في نفسه).</a:t>
            </a:r>
          </a:p>
          <a:p>
            <a:pPr>
              <a:lnSpc>
                <a:spcPct val="200000"/>
              </a:lnSpc>
            </a:pPr>
            <a:r>
              <a:rPr lang="fa-IR" sz="4000" dirty="0" smtClean="0"/>
              <a:t>3- حمل با تشبيه  ومناسبت بخاطر يك غايت عملي.</a:t>
            </a:r>
            <a:endParaRPr lang="fa-IR" sz="4000" dirty="0"/>
          </a:p>
        </p:txBody>
      </p:sp>
      <p:sp>
        <p:nvSpPr>
          <p:cNvPr id="4" name="Not Equal 3"/>
          <p:cNvSpPr/>
          <p:nvPr/>
        </p:nvSpPr>
        <p:spPr>
          <a:xfrm>
            <a:off x="6500826" y="2143116"/>
            <a:ext cx="628648" cy="500066"/>
          </a:xfrm>
          <a:prstGeom prst="mathNotEqual">
            <a:avLst>
              <a:gd name="adj1" fmla="val 11628"/>
              <a:gd name="adj2" fmla="val 6600000"/>
              <a:gd name="adj3" fmla="val 2716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5" name="Not Equal 4"/>
          <p:cNvSpPr/>
          <p:nvPr/>
        </p:nvSpPr>
        <p:spPr>
          <a:xfrm>
            <a:off x="6572264" y="3500438"/>
            <a:ext cx="628648" cy="500066"/>
          </a:xfrm>
          <a:prstGeom prst="mathNotEqual">
            <a:avLst>
              <a:gd name="adj1" fmla="val 11628"/>
              <a:gd name="adj2" fmla="val 6600000"/>
              <a:gd name="adj3" fmla="val 2716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607223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fa-IR" sz="8000" dirty="0" smtClean="0">
                <a:cs typeface="MCS Kufy Madany E_U 3D." pitchFamily="2" charset="-78"/>
              </a:rPr>
              <a:t>الفصل العاشر:</a:t>
            </a:r>
          </a:p>
          <a:p>
            <a:pPr algn="ctr">
              <a:lnSpc>
                <a:spcPct val="150000"/>
              </a:lnSpc>
            </a:pPr>
            <a:r>
              <a:rPr lang="fa-IR" sz="8000" dirty="0" smtClean="0">
                <a:cs typeface="MCS Kufy Madany E_U 3D." pitchFamily="2" charset="-78"/>
              </a:rPr>
              <a:t>في احكام متفرّقة</a:t>
            </a:r>
            <a:endParaRPr lang="fa-IR" sz="5400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5206" y="1571612"/>
            <a:ext cx="1928794" cy="365442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a-IR" sz="3600" dirty="0" smtClean="0"/>
              <a:t>معلوم در علم حصولي:</a:t>
            </a:r>
            <a:endParaRPr lang="fa-I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4" y="857232"/>
            <a:ext cx="7115164" cy="6072230"/>
          </a:xfrm>
        </p:spPr>
        <p:txBody>
          <a:bodyPr>
            <a:normAutofit/>
          </a:bodyPr>
          <a:lstStyle/>
          <a:p>
            <a:pPr>
              <a:lnSpc>
                <a:spcPct val="300000"/>
              </a:lnSpc>
            </a:pPr>
            <a:r>
              <a:rPr lang="fa-IR" sz="4800" dirty="0" smtClean="0"/>
              <a:t>1- </a:t>
            </a:r>
            <a:r>
              <a:rPr lang="fa-IR" sz="4800" dirty="0" smtClean="0">
                <a:solidFill>
                  <a:schemeClr val="bg1"/>
                </a:solidFill>
              </a:rPr>
              <a:t>معلوم بالذات : </a:t>
            </a:r>
            <a:r>
              <a:rPr lang="fa-IR" sz="4800" dirty="0" smtClean="0"/>
              <a:t>صورت حاصلة عند العالم</a:t>
            </a:r>
          </a:p>
          <a:p>
            <a:pPr>
              <a:lnSpc>
                <a:spcPct val="300000"/>
              </a:lnSpc>
            </a:pPr>
            <a:r>
              <a:rPr lang="fa-IR" sz="4800" dirty="0" smtClean="0"/>
              <a:t>2- </a:t>
            </a:r>
            <a:r>
              <a:rPr lang="fa-IR" sz="4800" dirty="0" smtClean="0">
                <a:solidFill>
                  <a:schemeClr val="bg1"/>
                </a:solidFill>
              </a:rPr>
              <a:t>معلوم بالعرض: </a:t>
            </a:r>
            <a:r>
              <a:rPr lang="fa-IR" sz="4800" dirty="0" smtClean="0"/>
              <a:t>امر خارجي محكي بالصورة العلميّة</a:t>
            </a:r>
            <a:endParaRPr lang="fa-IR" sz="4800" dirty="0"/>
          </a:p>
        </p:txBody>
      </p:sp>
      <p:sp>
        <p:nvSpPr>
          <p:cNvPr id="4" name="Right Brace 3"/>
          <p:cNvSpPr/>
          <p:nvPr/>
        </p:nvSpPr>
        <p:spPr>
          <a:xfrm>
            <a:off x="6916882" y="1428736"/>
            <a:ext cx="584076" cy="4357718"/>
          </a:xfrm>
          <a:prstGeom prst="rightBrace">
            <a:avLst>
              <a:gd name="adj1" fmla="val 60518"/>
              <a:gd name="adj2" fmla="val 50000"/>
            </a:avLst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>
            <a:noAutofit/>
          </a:bodyPr>
          <a:lstStyle/>
          <a:p>
            <a:r>
              <a:rPr lang="fa-IR" sz="3200" dirty="0" smtClean="0"/>
              <a:t>علوم حصولي در حقيقت علوم حضوري هستند:</a:t>
            </a:r>
            <a:endParaRPr lang="fa-I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071546"/>
            <a:ext cx="8715436" cy="5572164"/>
          </a:xfrm>
          <a:blipFill>
            <a:blip r:embed="rId3">
              <a:lum bright="-27000" contrast="23000"/>
            </a:blip>
            <a:tile tx="0" ty="0" sx="100000" sy="100000" flip="none" algn="tl"/>
          </a:blip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  <a:softEdge rad="63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55000" lnSpcReduction="20000"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fa-IR" sz="5700" dirty="0" smtClean="0"/>
              <a:t>كلّ معقول مجرّد </a:t>
            </a:r>
            <a:r>
              <a:rPr lang="fa-IR" sz="4100" dirty="0" smtClean="0">
                <a:solidFill>
                  <a:schemeClr val="bg1"/>
                </a:solidFill>
              </a:rPr>
              <a:t>( اثبات در فصول قبل)</a:t>
            </a:r>
            <a:endParaRPr lang="fa-IR" sz="4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fa-IR" sz="5800" dirty="0" smtClean="0"/>
              <a:t>نفس عاقله به وسيله معقولات به فعليت مي‌رسد و استكمال مي‌يابد </a:t>
            </a:r>
            <a:r>
              <a:rPr lang="fa-IR" sz="4100" dirty="0" smtClean="0">
                <a:solidFill>
                  <a:schemeClr val="bg1"/>
                </a:solidFill>
              </a:rPr>
              <a:t>( اثبات در فصول قبل)</a:t>
            </a:r>
          </a:p>
          <a:p>
            <a:pPr>
              <a:lnSpc>
                <a:spcPct val="220000"/>
              </a:lnSpc>
              <a:buFontTx/>
              <a:buChar char="-"/>
            </a:pPr>
            <a:r>
              <a:rPr lang="fa-IR" sz="5800" dirty="0" smtClean="0"/>
              <a:t>ما تستكمل به النفس أقوي وجوداً من النفس العاقلة</a:t>
            </a:r>
            <a:r>
              <a:rPr lang="fa-IR" sz="5800" dirty="0" smtClean="0">
                <a:solidFill>
                  <a:schemeClr val="bg1"/>
                </a:solidFill>
              </a:rPr>
              <a:t>(بديهي)</a:t>
            </a:r>
          </a:p>
          <a:p>
            <a:pPr algn="ctr">
              <a:lnSpc>
                <a:spcPct val="150000"/>
              </a:lnSpc>
            </a:pPr>
            <a:r>
              <a:rPr lang="fa-IR" dirty="0" smtClean="0">
                <a:solidFill>
                  <a:schemeClr val="bg1"/>
                </a:solidFill>
              </a:rPr>
              <a:t>--------------------------------------------</a:t>
            </a:r>
          </a:p>
          <a:p>
            <a:pPr algn="ctr">
              <a:lnSpc>
                <a:spcPct val="220000"/>
              </a:lnSpc>
            </a:pPr>
            <a:r>
              <a:rPr lang="fa-IR" sz="5800" dirty="0" smtClean="0">
                <a:sym typeface="Webdings"/>
              </a:rPr>
              <a:t>علوم ما در واقع موجوداتي  مجرّد هستند  كه با وجود خارجي‌اشان نزد نفس حاضر مي‌شوند و نفس با خود آنها </a:t>
            </a:r>
            <a:r>
              <a:rPr lang="fa-IR" sz="5800" dirty="0" smtClean="0">
                <a:solidFill>
                  <a:schemeClr val="bg1"/>
                </a:solidFill>
                <a:sym typeface="Webdings"/>
              </a:rPr>
              <a:t>( اگر جوهر باشند) </a:t>
            </a:r>
            <a:r>
              <a:rPr lang="fa-IR" sz="5800" dirty="0" smtClean="0">
                <a:sym typeface="Webdings"/>
              </a:rPr>
              <a:t>و يا موضوع آنها </a:t>
            </a:r>
            <a:r>
              <a:rPr lang="fa-IR" sz="5800" dirty="0" smtClean="0">
                <a:solidFill>
                  <a:schemeClr val="bg1"/>
                </a:solidFill>
                <a:sym typeface="Webdings"/>
              </a:rPr>
              <a:t>(اگر عرض باشند)</a:t>
            </a:r>
            <a:r>
              <a:rPr lang="fa-IR" sz="5800" dirty="0" smtClean="0">
                <a:sym typeface="Webdings"/>
              </a:rPr>
              <a:t>اتّحاد برقرار مي‌كند.</a:t>
            </a:r>
            <a:endParaRPr lang="fa-IR" sz="58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500042"/>
            <a:ext cx="8501122" cy="6000792"/>
          </a:xfrm>
          <a:blipFill>
            <a:blip r:embed="rId3">
              <a:lum bright="-4000" contrast="34000"/>
            </a:blip>
            <a:tile tx="0" ty="0" sx="100000" sy="100000" flip="none" algn="tl"/>
          </a:blipFill>
          <a:ln>
            <a:solidFill>
              <a:schemeClr val="bg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pPr algn="ctr">
              <a:lnSpc>
                <a:spcPct val="250000"/>
              </a:lnSpc>
            </a:pPr>
            <a:r>
              <a:rPr lang="fa-IR" dirty="0" smtClean="0">
                <a:cs typeface="HNOOH" pitchFamily="2" charset="-78"/>
              </a:rPr>
              <a:t>دليل</a:t>
            </a:r>
            <a:r>
              <a:rPr lang="fa-IR" dirty="0" smtClean="0"/>
              <a:t> </a:t>
            </a:r>
            <a:r>
              <a:rPr lang="fa-IR" dirty="0" smtClean="0">
                <a:cs typeface="HNOOH" pitchFamily="2" charset="-78"/>
              </a:rPr>
              <a:t>بي اثر دانستن صور علميه= ارتباط با عالم مادّه</a:t>
            </a:r>
          </a:p>
          <a:p>
            <a:pPr algn="ctr">
              <a:lnSpc>
                <a:spcPct val="250000"/>
              </a:lnSpc>
            </a:pPr>
            <a:r>
              <a:rPr lang="fa-IR" sz="5400" dirty="0" smtClean="0"/>
              <a:t> بنا بر اين جايي كه ارتباط با مادّه ذاتاً و فعلاً وجود ندارد </a:t>
            </a:r>
            <a:r>
              <a:rPr lang="fa-IR" sz="4800" dirty="0" smtClean="0">
                <a:solidFill>
                  <a:schemeClr val="bg1"/>
                </a:solidFill>
              </a:rPr>
              <a:t>(عالم تجرّد عقلي) </a:t>
            </a:r>
            <a:r>
              <a:rPr lang="fa-IR" sz="5400" dirty="0" smtClean="0"/>
              <a:t>علم حصولي نيز تحقّق نمي‌يابد.</a:t>
            </a:r>
            <a:endParaRPr lang="fa-IR" sz="54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285728"/>
            <a:ext cx="8643998" cy="6357982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fa-IR" sz="7200" spc="-300" dirty="0" smtClean="0">
                <a:cs typeface="MCS Kufy Madany E_U 3D." pitchFamily="2" charset="-78"/>
              </a:rPr>
              <a:t>الفصل </a:t>
            </a:r>
            <a:r>
              <a:rPr lang="fa-IR" sz="7200" dirty="0" smtClean="0">
                <a:cs typeface="MCS Kufy Madany E_U 3D." pitchFamily="2" charset="-78"/>
              </a:rPr>
              <a:t>الحادي‌عشر</a:t>
            </a:r>
            <a:r>
              <a:rPr lang="fa-IR" sz="7200" spc="-300" dirty="0" smtClean="0">
                <a:cs typeface="MCS Kufy Madany E_U 3D." pitchFamily="2" charset="-78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fa-IR" sz="8000" spc="-300" dirty="0" smtClean="0">
                <a:cs typeface="MCS Kufy Madany E_U 3D." pitchFamily="2" charset="-78"/>
              </a:rPr>
              <a:t> كلّ مجرّد  فهو عاقل [و عقل و معقول]</a:t>
            </a:r>
            <a:endParaRPr lang="fa-IR" sz="4000" spc="-3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80" y="274638"/>
            <a:ext cx="8229600" cy="1143000"/>
          </a:xfrm>
        </p:spPr>
        <p:txBody>
          <a:bodyPr/>
          <a:lstStyle/>
          <a:p>
            <a:pPr algn="r"/>
            <a:r>
              <a:rPr lang="fa-IR" dirty="0" smtClean="0"/>
              <a:t>هر مجرّدي عاقل است: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470" y="1600200"/>
            <a:ext cx="8929718" cy="504351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a-IR" dirty="0" smtClean="0"/>
              <a:t>الف - نسبت به خودش: </a:t>
            </a:r>
            <a:r>
              <a:rPr lang="fa-IR" dirty="0" smtClean="0">
                <a:solidFill>
                  <a:schemeClr val="bg1"/>
                </a:solidFill>
              </a:rPr>
              <a:t>( خودش نزد خود حاضر است و العلم حضور شيء عند شيء )</a:t>
            </a:r>
          </a:p>
          <a:p>
            <a:pPr>
              <a:lnSpc>
                <a:spcPct val="150000"/>
              </a:lnSpc>
            </a:pPr>
            <a:r>
              <a:rPr lang="fa-IR" dirty="0" smtClean="0"/>
              <a:t>ب- نسبت به ساير مجرّدات:</a:t>
            </a:r>
          </a:p>
          <a:p>
            <a:pPr>
              <a:lnSpc>
                <a:spcPct val="150000"/>
              </a:lnSpc>
            </a:pPr>
            <a:r>
              <a:rPr lang="fa-IR" dirty="0" smtClean="0"/>
              <a:t> </a:t>
            </a:r>
            <a:r>
              <a:rPr lang="fa-IR" dirty="0" smtClean="0">
                <a:solidFill>
                  <a:schemeClr val="bg1"/>
                </a:solidFill>
              </a:rPr>
              <a:t>( امكان تعقّل هر ذات تامّ قابل تعقّلي را دارد و ما للمجرّد بالقوّة  فهو له بالفعل )</a:t>
            </a:r>
          </a:p>
          <a:p>
            <a:endParaRPr lang="fa-IR" dirty="0" smtClean="0"/>
          </a:p>
          <a:p>
            <a:endParaRPr lang="fa-IR" dirty="0"/>
          </a:p>
        </p:txBody>
      </p:sp>
      <p:sp>
        <p:nvSpPr>
          <p:cNvPr id="4" name="Rectangle 3"/>
          <p:cNvSpPr/>
          <p:nvPr/>
        </p:nvSpPr>
        <p:spPr>
          <a:xfrm>
            <a:off x="186334" y="4374071"/>
            <a:ext cx="872226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4400" dirty="0" smtClean="0">
                <a:solidFill>
                  <a:prstClr val="white"/>
                </a:solidFill>
                <a:ea typeface="+mj-ea"/>
                <a:cs typeface="B Jadid" pitchFamily="2" charset="-78"/>
              </a:rPr>
              <a:t>هر مجرّدي معقول است: </a:t>
            </a:r>
            <a:r>
              <a:rPr lang="fa-IR" sz="3600" dirty="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(براي خودش و ساير مجرّدات)</a:t>
            </a:r>
            <a:r>
              <a:rPr lang="fa-IR" sz="4400" dirty="0" smtClean="0">
                <a:solidFill>
                  <a:prstClr val="white"/>
                </a:solidFill>
                <a:ea typeface="+mj-ea"/>
                <a:cs typeface="B Jadid" pitchFamily="2" charset="-78"/>
              </a:rPr>
              <a:t> </a:t>
            </a:r>
            <a:endParaRPr lang="fa-IR" dirty="0"/>
          </a:p>
        </p:txBody>
      </p:sp>
      <p:sp>
        <p:nvSpPr>
          <p:cNvPr id="5" name="Rectangle 4"/>
          <p:cNvSpPr/>
          <p:nvPr/>
        </p:nvSpPr>
        <p:spPr>
          <a:xfrm>
            <a:off x="1043589" y="5517079"/>
            <a:ext cx="783900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4400" dirty="0" smtClean="0">
                <a:solidFill>
                  <a:prstClr val="white"/>
                </a:solidFill>
                <a:ea typeface="+mj-ea"/>
                <a:cs typeface="B Jadid" pitchFamily="2" charset="-78"/>
              </a:rPr>
              <a:t>هر مجرّدي عقل است: </a:t>
            </a:r>
            <a:r>
              <a:rPr lang="fa-IR" sz="3600" dirty="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( عقل عين معقول است) 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a-IR" dirty="0" smtClean="0">
                <a:solidFill>
                  <a:srgbClr val="FFFF00"/>
                </a:solidFill>
              </a:rPr>
              <a:t>اشكال: </a:t>
            </a:r>
            <a:r>
              <a:rPr lang="fa-IR" sz="3600" dirty="0" smtClean="0"/>
              <a:t>بنابر اين نفس مجرّد انساني بايد به همه معقولات علم داشته باشد.</a:t>
            </a:r>
            <a:endParaRPr lang="fa-I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85926"/>
            <a:ext cx="9001156" cy="504351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a-IR" sz="5400" dirty="0" smtClean="0">
                <a:solidFill>
                  <a:schemeClr val="bg1"/>
                </a:solidFill>
              </a:rPr>
              <a:t>پاسخ:  </a:t>
            </a:r>
            <a:r>
              <a:rPr lang="fa-IR" sz="4400" dirty="0" smtClean="0"/>
              <a:t>هو كذلك  منتها تجرّد نفس تامّ نيست و تنها به ميزاني كه از مادّه رها شود علم پيدا مي‌كند.</a:t>
            </a:r>
          </a:p>
          <a:p>
            <a:pPr>
              <a:lnSpc>
                <a:spcPct val="150000"/>
              </a:lnSpc>
            </a:pPr>
            <a:r>
              <a:rPr lang="fa-IR" sz="6600" dirty="0" smtClean="0">
                <a:solidFill>
                  <a:schemeClr val="bg1"/>
                </a:solidFill>
              </a:rPr>
              <a:t>بله</a:t>
            </a:r>
            <a:r>
              <a:rPr lang="fa-IR" sz="5400" dirty="0" smtClean="0"/>
              <a:t> </a:t>
            </a:r>
            <a:r>
              <a:rPr lang="fa-IR" sz="4400" dirty="0" smtClean="0"/>
              <a:t>اگر نفس  از تعلّق به مادّه رها شود و مجرّد تامّ شود به مرحله </a:t>
            </a:r>
            <a:r>
              <a:rPr lang="fa-IR" sz="4400" dirty="0" smtClean="0">
                <a:solidFill>
                  <a:schemeClr val="bg1"/>
                </a:solidFill>
              </a:rPr>
              <a:t>«عقل‌مستفاد»  </a:t>
            </a:r>
            <a:r>
              <a:rPr lang="fa-IR" sz="4400" dirty="0" smtClean="0"/>
              <a:t>مي‌رسد.</a:t>
            </a:r>
            <a:endParaRPr lang="fa-IR" sz="4400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6000792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150000"/>
              </a:lnSpc>
            </a:pPr>
            <a:r>
              <a:rPr lang="fa-IR" sz="8600" spc="-300" dirty="0" smtClean="0">
                <a:cs typeface="MCS Kufy Madany E_U 3D." pitchFamily="2" charset="-78"/>
              </a:rPr>
              <a:t>الفصل </a:t>
            </a:r>
            <a:r>
              <a:rPr lang="fa-IR" sz="8600" dirty="0" smtClean="0">
                <a:cs typeface="MCS Kufy Madany E_U 3D." pitchFamily="2" charset="-78"/>
              </a:rPr>
              <a:t>الثاني‌ عشر:</a:t>
            </a:r>
          </a:p>
          <a:p>
            <a:pPr algn="ctr">
              <a:lnSpc>
                <a:spcPct val="150000"/>
              </a:lnSpc>
            </a:pPr>
            <a:r>
              <a:rPr lang="fa-IR" sz="7200" dirty="0" smtClean="0">
                <a:cs typeface="MCS Kufy Madany E_U 3D." pitchFamily="2" charset="-78"/>
              </a:rPr>
              <a:t>في العلم الحضوري وأنّه لا يختصّ بعلم الشيء بنفسه</a:t>
            </a:r>
            <a:endParaRPr lang="fa-I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fa-IR" sz="7200" spc="-300" dirty="0" smtClean="0">
                <a:solidFill>
                  <a:srgbClr val="FFFF00"/>
                </a:solidFill>
                <a:ea typeface="+mj-ea"/>
                <a:cs typeface="MCS Kufy Madany E_U 3D." pitchFamily="2" charset="-78"/>
              </a:rPr>
              <a:t>المرحلة الحادي عشرة</a:t>
            </a:r>
            <a:r>
              <a:rPr lang="fa-IR" sz="8000" spc="-300" dirty="0" smtClean="0">
                <a:solidFill>
                  <a:srgbClr val="FFFF00"/>
                </a:solidFill>
                <a:ea typeface="+mj-ea"/>
                <a:cs typeface="MCS Kufy Madany E_U 3D." pitchFamily="2" charset="-78"/>
              </a:rPr>
              <a:t>:</a:t>
            </a:r>
          </a:p>
          <a:p>
            <a:pPr algn="ctr">
              <a:lnSpc>
                <a:spcPct val="200000"/>
              </a:lnSpc>
              <a:buNone/>
            </a:pPr>
            <a:r>
              <a:rPr lang="fa-IR" sz="6600" spc="-300" dirty="0" smtClean="0">
                <a:solidFill>
                  <a:srgbClr val="FFFF00"/>
                </a:solidFill>
                <a:ea typeface="+mj-ea"/>
                <a:cs typeface="MCS Kufy Madany E_U 3D." pitchFamily="2" charset="-78"/>
              </a:rPr>
              <a:t>في العلم و العالم و المعلوم</a:t>
            </a:r>
            <a:endParaRPr lang="fa-IR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1114"/>
            <a:ext cx="8229600" cy="796908"/>
          </a:xfrm>
        </p:spPr>
        <p:txBody>
          <a:bodyPr>
            <a:normAutofit/>
          </a:bodyPr>
          <a:lstStyle/>
          <a:p>
            <a:r>
              <a:rPr lang="fa-IR" sz="3600" dirty="0" smtClean="0"/>
              <a:t>اقوال در مورد علم حضوري:</a:t>
            </a:r>
            <a:endParaRPr lang="fa-I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285728"/>
            <a:ext cx="8643998" cy="6286520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fa-IR" sz="5400" dirty="0" smtClean="0">
                <a:solidFill>
                  <a:schemeClr val="bg1"/>
                </a:solidFill>
              </a:rPr>
              <a:t>	</a:t>
            </a:r>
            <a:r>
              <a:rPr lang="fa-IR" sz="4800" dirty="0" smtClean="0">
                <a:solidFill>
                  <a:schemeClr val="bg1"/>
                </a:solidFill>
              </a:rPr>
              <a:t>مشّاؤون:</a:t>
            </a:r>
            <a:r>
              <a:rPr lang="fa-IR" sz="4000" dirty="0" smtClean="0"/>
              <a:t>علم حضوري مختص به علم شيء بنفسه است.</a:t>
            </a:r>
          </a:p>
          <a:p>
            <a:pPr>
              <a:lnSpc>
                <a:spcPct val="150000"/>
              </a:lnSpc>
            </a:pPr>
            <a:r>
              <a:rPr lang="fa-IR" sz="4800" dirty="0" smtClean="0">
                <a:solidFill>
                  <a:schemeClr val="bg1"/>
                </a:solidFill>
              </a:rPr>
              <a:t>	إشراقيّون:</a:t>
            </a:r>
            <a:r>
              <a:rPr lang="fa-IR" sz="4000" dirty="0" smtClean="0"/>
              <a:t>علم حضوري علاوه بر علم الشيء بنفسه شامل </a:t>
            </a:r>
          </a:p>
          <a:p>
            <a:pPr>
              <a:lnSpc>
                <a:spcPct val="150000"/>
              </a:lnSpc>
            </a:pPr>
            <a:r>
              <a:rPr lang="fa-IR" sz="4000" dirty="0" smtClean="0"/>
              <a:t>        علم العلّة بالمعلول و المعلول بالعلّة</a:t>
            </a:r>
            <a:r>
              <a:rPr lang="fa-IR" dirty="0" smtClean="0">
                <a:solidFill>
                  <a:schemeClr val="bg1"/>
                </a:solidFill>
              </a:rPr>
              <a:t>‌(اگر هر دو مجرّد باشند) </a:t>
            </a:r>
            <a:r>
              <a:rPr lang="fa-IR" sz="4000" dirty="0" smtClean="0"/>
              <a:t>نيز مي‌شود.</a:t>
            </a:r>
          </a:p>
          <a:p>
            <a:pPr algn="ctr">
              <a:lnSpc>
                <a:spcPct val="150000"/>
              </a:lnSpc>
            </a:pPr>
            <a:r>
              <a:rPr lang="fa-IR" sz="4800" dirty="0" smtClean="0">
                <a:solidFill>
                  <a:schemeClr val="bg1"/>
                </a:solidFill>
              </a:rPr>
              <a:t>مضنّف</a:t>
            </a:r>
            <a:r>
              <a:rPr lang="fa-IR" sz="2400" dirty="0" smtClean="0">
                <a:solidFill>
                  <a:schemeClr val="bg1"/>
                </a:solidFill>
              </a:rPr>
              <a:t>(رحمه الله)</a:t>
            </a:r>
            <a:r>
              <a:rPr lang="fa-IR" sz="4800" dirty="0" smtClean="0">
                <a:solidFill>
                  <a:schemeClr val="bg1"/>
                </a:solidFill>
              </a:rPr>
              <a:t>:</a:t>
            </a:r>
            <a:r>
              <a:rPr lang="fa-IR" sz="4400" dirty="0" smtClean="0"/>
              <a:t>الحقّ هو الثاني</a:t>
            </a:r>
            <a:endParaRPr lang="fa-IR" sz="4000" dirty="0" smtClean="0"/>
          </a:p>
          <a:p>
            <a:pPr algn="ctr">
              <a:lnSpc>
                <a:spcPct val="150000"/>
              </a:lnSpc>
            </a:pPr>
            <a:r>
              <a:rPr lang="fa-IR" sz="4000" dirty="0" smtClean="0"/>
              <a:t>(اگر علّت و معلول مجرّد باشند نزد هم حاضرند وهو العلم الحضوري)</a:t>
            </a:r>
          </a:p>
          <a:p>
            <a:pPr>
              <a:lnSpc>
                <a:spcPct val="150000"/>
              </a:lnSpc>
            </a:pPr>
            <a:endParaRPr lang="fa-IR" sz="4400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r>
              <a:rPr lang="fa-IR" sz="3600" smtClean="0"/>
              <a:t>موجود بالفعل مجرّد است و از عوارض اوّلي مجرّد، </a:t>
            </a:r>
            <a:r>
              <a:rPr lang="fa-IR" sz="3600" smtClean="0">
                <a:solidFill>
                  <a:srgbClr val="FFFF00"/>
                </a:solidFill>
              </a:rPr>
              <a:t>علم و عالم و معلوم</a:t>
            </a:r>
            <a:r>
              <a:rPr lang="fa-IR" sz="3600" smtClean="0"/>
              <a:t> بودن است.</a:t>
            </a:r>
            <a:endParaRPr lang="fa-IR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fa-IR" sz="7200" spc="-300" smtClean="0">
                <a:cs typeface="MCS Kufy Madany E_U 3D." pitchFamily="2" charset="-78"/>
              </a:rPr>
              <a:t>الفصل الاوّل:</a:t>
            </a:r>
          </a:p>
          <a:p>
            <a:pPr algn="ctr"/>
            <a:r>
              <a:rPr lang="fa-IR" sz="7200" spc="-300" smtClean="0">
                <a:cs typeface="MCS Kufy Madany E_U 3D." pitchFamily="2" charset="-78"/>
              </a:rPr>
              <a:t>في تعريف العلم و انقسامه الاوّلي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405" y="172279"/>
            <a:ext cx="8712968" cy="1744553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fa-IR" sz="4800" smtClean="0"/>
              <a:t>وجود علم </a:t>
            </a:r>
            <a:r>
              <a:rPr lang="fa-IR" sz="4800" smtClean="0">
                <a:solidFill>
                  <a:schemeClr val="bg1"/>
                </a:solidFill>
              </a:rPr>
              <a:t>ضروري</a:t>
            </a:r>
            <a:r>
              <a:rPr lang="fa-IR" sz="4800" smtClean="0"/>
              <a:t> و مفهوم آن </a:t>
            </a:r>
            <a:r>
              <a:rPr lang="fa-IR" sz="4800" smtClean="0">
                <a:solidFill>
                  <a:schemeClr val="bg1"/>
                </a:solidFill>
              </a:rPr>
              <a:t>بديهي</a:t>
            </a:r>
            <a:r>
              <a:rPr lang="fa-IR" sz="4800" smtClean="0"/>
              <a:t>  </a:t>
            </a:r>
            <a:r>
              <a:rPr lang="en-US" sz="4200" smtClean="0"/>
              <a:t>]</a:t>
            </a:r>
            <a:r>
              <a:rPr lang="fa-IR" sz="4200" smtClean="0"/>
              <a:t>و غير قابل تعريف</a:t>
            </a:r>
            <a:r>
              <a:rPr lang="en-US" sz="4200" smtClean="0"/>
              <a:t>[ </a:t>
            </a:r>
            <a:r>
              <a:rPr lang="fa-IR" sz="4800" smtClean="0"/>
              <a:t>است  و در اين مرحله فقط با </a:t>
            </a:r>
            <a:r>
              <a:rPr lang="fa-IR" sz="4800" smtClean="0">
                <a:solidFill>
                  <a:schemeClr val="bg1"/>
                </a:solidFill>
              </a:rPr>
              <a:t>اظهر خواصّ </a:t>
            </a:r>
            <a:r>
              <a:rPr lang="fa-IR" sz="4800" smtClean="0"/>
              <a:t>آن آشنا مي‌شويم.</a:t>
            </a:r>
          </a:p>
        </p:txBody>
      </p:sp>
      <p:sp>
        <p:nvSpPr>
          <p:cNvPr id="4" name="Rectangle 3"/>
          <p:cNvSpPr/>
          <p:nvPr/>
        </p:nvSpPr>
        <p:spPr>
          <a:xfrm>
            <a:off x="8316416" y="2348880"/>
            <a:ext cx="70724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lnSpc>
                <a:spcPct val="150000"/>
              </a:lnSpc>
              <a:spcBef>
                <a:spcPct val="20000"/>
              </a:spcBef>
            </a:pPr>
            <a:r>
              <a:rPr lang="fa-IR" sz="480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علم:</a:t>
            </a:r>
          </a:p>
        </p:txBody>
      </p:sp>
      <p:sp>
        <p:nvSpPr>
          <p:cNvPr id="5" name="Rectangle 4"/>
          <p:cNvSpPr/>
          <p:nvPr/>
        </p:nvSpPr>
        <p:spPr>
          <a:xfrm>
            <a:off x="323528" y="1772816"/>
            <a:ext cx="7416824" cy="2456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Bef>
                <a:spcPct val="20000"/>
              </a:spcBef>
            </a:pPr>
            <a:r>
              <a:rPr lang="fa-IR" sz="480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حصول ماهيات امور خارجه نزد </a:t>
            </a:r>
            <a:r>
              <a:rPr lang="fa-IR" sz="480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ما </a:t>
            </a:r>
            <a:r>
              <a:rPr lang="fa-IR" sz="480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	علم </a:t>
            </a:r>
            <a:r>
              <a:rPr lang="fa-IR" sz="480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به </a:t>
            </a:r>
            <a:r>
              <a:rPr lang="fa-IR" sz="480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امور </a:t>
            </a:r>
            <a:r>
              <a:rPr lang="fa-IR" sz="480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خارج </a:t>
            </a:r>
            <a:r>
              <a:rPr lang="fa-IR" sz="480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از نفس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</a:pPr>
            <a:r>
              <a:rPr lang="fa-IR" sz="480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حصول خود معلوم (با وجود خارجي و نه با ماهيت) نزد </a:t>
            </a:r>
            <a:r>
              <a:rPr lang="fa-IR" sz="480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ما </a:t>
            </a:r>
            <a:r>
              <a:rPr lang="fa-IR" sz="480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	علم </a:t>
            </a:r>
            <a:r>
              <a:rPr lang="fa-IR" sz="480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به ذات </a:t>
            </a:r>
            <a:r>
              <a:rPr lang="fa-IR" sz="480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خود </a:t>
            </a:r>
            <a:endParaRPr lang="fa-IR" sz="4800">
              <a:solidFill>
                <a:srgbClr val="FFFF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271821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lnSpc>
                <a:spcPct val="150000"/>
              </a:lnSpc>
              <a:spcBef>
                <a:spcPct val="20000"/>
              </a:spcBef>
            </a:pPr>
            <a:r>
              <a:rPr lang="fa-IR" sz="480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دليل حضوري بودن علم به ذات :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</a:pPr>
            <a:r>
              <a:rPr lang="fa-IR" sz="400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مفاهيم حاضر در ذهن قابل صدق بر كثيرين هستند امّا علم به ذات اين‌گونه نيست و شخصي است </a:t>
            </a:r>
            <a:r>
              <a:rPr lang="fa-IR" sz="400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والتّشخّص </a:t>
            </a:r>
            <a:r>
              <a:rPr lang="fa-IR" sz="400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شأن </a:t>
            </a:r>
            <a:r>
              <a:rPr lang="fa-IR" sz="4000" smtClean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الوجود.</a:t>
            </a:r>
            <a:endParaRPr lang="fa-IR" sz="4000">
              <a:solidFill>
                <a:srgbClr val="FFFF00"/>
              </a:solidFill>
              <a:latin typeface="IranNastaliq" pitchFamily="18" charset="0"/>
              <a:cs typeface="IranNastaliq" pitchFamily="18" charset="0"/>
            </a:endParaRPr>
          </a:p>
        </p:txBody>
      </p:sp>
      <p:cxnSp>
        <p:nvCxnSpPr>
          <p:cNvPr id="8" name="متصل کننده پیکان مستقیم 7"/>
          <p:cNvCxnSpPr/>
          <p:nvPr/>
        </p:nvCxnSpPr>
        <p:spPr>
          <a:xfrm flipH="1">
            <a:off x="4031940" y="2428673"/>
            <a:ext cx="68407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" name="متصل کننده پیکان مستقیم 10"/>
          <p:cNvCxnSpPr/>
          <p:nvPr/>
        </p:nvCxnSpPr>
        <p:spPr>
          <a:xfrm flipH="1">
            <a:off x="2274502" y="3652809"/>
            <a:ext cx="68407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" name="Right Brace 11"/>
          <p:cNvSpPr/>
          <p:nvPr/>
        </p:nvSpPr>
        <p:spPr>
          <a:xfrm>
            <a:off x="7740352" y="2060848"/>
            <a:ext cx="587496" cy="1944216"/>
          </a:xfrm>
          <a:prstGeom prst="rightBrace">
            <a:avLst>
              <a:gd name="adj1" fmla="val 30568"/>
              <a:gd name="adj2" fmla="val 50000"/>
            </a:avLst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19767682">
            <a:off x="-76713" y="622464"/>
            <a:ext cx="2826544" cy="792088"/>
          </a:xfrm>
        </p:spPr>
        <p:txBody>
          <a:bodyPr>
            <a:noAutofit/>
          </a:bodyPr>
          <a:lstStyle/>
          <a:p>
            <a:r>
              <a:rPr lang="fa-IR" sz="3200" smtClean="0"/>
              <a:t>اثبات اتّحاد علم </a:t>
            </a:r>
            <a:br>
              <a:rPr lang="fa-IR" sz="3200" smtClean="0"/>
            </a:br>
            <a:r>
              <a:rPr lang="fa-IR" sz="3200" smtClean="0"/>
              <a:t>و </a:t>
            </a:r>
            <a:r>
              <a:rPr lang="fa-IR" sz="3200" spc="300" smtClean="0"/>
              <a:t>عالم</a:t>
            </a:r>
            <a:r>
              <a:rPr lang="fa-IR" sz="3200" smtClean="0"/>
              <a:t> و معلوم:</a:t>
            </a:r>
            <a:endParaRPr lang="fa-IR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>
          <a:xfrm>
            <a:off x="29029" y="0"/>
            <a:ext cx="8892480" cy="68580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fa-IR" sz="4400" smtClean="0">
                <a:solidFill>
                  <a:schemeClr val="bg1"/>
                </a:solidFill>
              </a:rPr>
              <a:t>اثبات اتّحاد علم و معلوم:</a:t>
            </a:r>
          </a:p>
          <a:p>
            <a:pPr>
              <a:lnSpc>
                <a:spcPct val="110000"/>
              </a:lnSpc>
            </a:pPr>
            <a:r>
              <a:rPr lang="fa-IR" sz="4800" smtClean="0"/>
              <a:t>علم = حصول معلوم = وجود معلوم= نفس معلوم</a:t>
            </a:r>
          </a:p>
          <a:p>
            <a:pPr>
              <a:lnSpc>
                <a:spcPct val="110000"/>
              </a:lnSpc>
            </a:pPr>
            <a:r>
              <a:rPr lang="fa-IR" sz="4400" smtClean="0">
                <a:solidFill>
                  <a:schemeClr val="bg1"/>
                </a:solidFill>
              </a:rPr>
              <a:t>اثبات اتّحاد معلوم با عالم (علم حضوري):</a:t>
            </a:r>
          </a:p>
          <a:p>
            <a:pPr>
              <a:lnSpc>
                <a:spcPct val="110000"/>
              </a:lnSpc>
            </a:pPr>
            <a:r>
              <a:rPr lang="fa-IR" sz="4400" smtClean="0">
                <a:solidFill>
                  <a:schemeClr val="bg1"/>
                </a:solidFill>
              </a:rPr>
              <a:t>الف- معلوم جوهر (موجود لنفسه)است:</a:t>
            </a:r>
            <a:r>
              <a:rPr lang="fa-IR" sz="4400" smtClean="0"/>
              <a:t> 1/ وجود معلوم لنفسه است 2/ وجود معلوم للعالم است 3/يك وجود نمي‌تواند هم لنفسه باشد هم لغيره</a:t>
            </a:r>
            <a:r>
              <a:rPr lang="fa-IR" sz="4800" smtClean="0">
                <a:solidFill>
                  <a:schemeClr val="bg1"/>
                </a:solidFill>
              </a:rPr>
              <a:t>پس</a:t>
            </a:r>
            <a:r>
              <a:rPr lang="fa-IR" sz="4400" smtClean="0"/>
              <a:t> معلوم با عالم متّحد است.</a:t>
            </a:r>
          </a:p>
          <a:p>
            <a:pPr>
              <a:lnSpc>
                <a:spcPct val="110000"/>
              </a:lnSpc>
            </a:pPr>
            <a:r>
              <a:rPr lang="fa-IR" sz="4400" smtClean="0">
                <a:solidFill>
                  <a:schemeClr val="bg1"/>
                </a:solidFill>
              </a:rPr>
              <a:t>ب- معلوم موجود لموضوعه است:</a:t>
            </a:r>
            <a:r>
              <a:rPr lang="fa-IR" sz="4400" smtClean="0"/>
              <a:t> 1/وجود معلوم للموضوع است 2/ وجود معلوم للعالم است 3/ يك وجود نمي‌تواند متعلّق </a:t>
            </a:r>
            <a:r>
              <a:rPr lang="fa-IR" sz="4400"/>
              <a:t> به دوشيء جدا از </a:t>
            </a:r>
            <a:r>
              <a:rPr lang="fa-IR" sz="4400"/>
              <a:t>هم </a:t>
            </a:r>
            <a:r>
              <a:rPr lang="fa-IR" sz="4400" smtClean="0"/>
              <a:t>باشد پس موضوع معلوم با عالم متّحد است  4/ وجود معلوم با وجود موضوع متّحد است 5/ متّحد المتّحد متّحد پ</a:t>
            </a:r>
            <a:r>
              <a:rPr lang="fa-IR" sz="4400" smtClean="0">
                <a:solidFill>
                  <a:schemeClr val="bg1"/>
                </a:solidFill>
              </a:rPr>
              <a:t>س </a:t>
            </a:r>
            <a:r>
              <a:rPr lang="fa-IR" sz="4400" smtClean="0"/>
              <a:t>معلوم با عالم متّحد است.</a:t>
            </a:r>
            <a:endParaRPr lang="fa-IR" sz="4400"/>
          </a:p>
        </p:txBody>
      </p:sp>
    </p:spTree>
    <p:extLst>
      <p:ext uri="{BB962C8B-B14F-4D97-AF65-F5344CB8AC3E}">
        <p14:creationId xmlns:p14="http://schemas.microsoft.com/office/powerpoint/2010/main" val="353525567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08912" cy="814358"/>
          </a:xfrm>
        </p:spPr>
        <p:txBody>
          <a:bodyPr>
            <a:noAutofit/>
          </a:bodyPr>
          <a:lstStyle/>
          <a:p>
            <a:r>
              <a:rPr lang="fa-IR" sz="4000" smtClean="0"/>
              <a:t>اثبات اتّحاد علم و </a:t>
            </a:r>
            <a:r>
              <a:rPr lang="fa-IR" sz="4000" spc="300" smtClean="0"/>
              <a:t>عالم</a:t>
            </a:r>
            <a:r>
              <a:rPr lang="fa-IR" sz="4000" smtClean="0"/>
              <a:t> و معلوم:</a:t>
            </a:r>
            <a:endParaRPr lang="fa-IR" sz="540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>
          <a:xfrm>
            <a:off x="29029" y="1628800"/>
            <a:ext cx="8892480" cy="5229200"/>
          </a:xfrm>
        </p:spPr>
        <p:txBody>
          <a:bodyPr>
            <a:normAutofit/>
          </a:bodyPr>
          <a:lstStyle/>
          <a:p>
            <a:pPr algn="ctr"/>
            <a:r>
              <a:rPr lang="fa-IR" sz="8000" smtClean="0"/>
              <a:t>اثبات اتّحاد معلوم با عالم (علم حصولي):</a:t>
            </a:r>
          </a:p>
          <a:p>
            <a:pPr algn="ctr"/>
            <a:r>
              <a:rPr lang="fa-IR" sz="6000" smtClean="0">
                <a:solidFill>
                  <a:schemeClr val="bg1"/>
                </a:solidFill>
              </a:rPr>
              <a:t>1- معلوم حصولي چه  لنفسه باشد و چه لغيره  وجودش للعالم است.</a:t>
            </a:r>
          </a:p>
          <a:p>
            <a:pPr algn="ctr"/>
            <a:r>
              <a:rPr lang="fa-IR" sz="6000" smtClean="0">
                <a:solidFill>
                  <a:schemeClr val="bg1"/>
                </a:solidFill>
              </a:rPr>
              <a:t>2-علم حصولي در واقع علم حضوري است.</a:t>
            </a:r>
          </a:p>
          <a:p>
            <a:pPr algn="ctr"/>
            <a:endParaRPr lang="fa-IR" sz="600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418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10000"/>
              </a:lnSpc>
              <a:spcBef>
                <a:spcPct val="20000"/>
              </a:spcBef>
            </a:pPr>
            <a:r>
              <a:rPr lang="fa-IR" sz="6000">
                <a:solidFill>
                  <a:prstClr val="white"/>
                </a:solidFill>
                <a:latin typeface="IranNastaliq" pitchFamily="18" charset="0"/>
                <a:ea typeface="+mn-ea"/>
                <a:cs typeface="IranNastaliq" pitchFamily="18" charset="0"/>
              </a:rPr>
              <a:t>اثبات </a:t>
            </a:r>
            <a:r>
              <a:rPr lang="fa-IR" sz="6000">
                <a:solidFill>
                  <a:prstClr val="white"/>
                </a:solidFill>
                <a:latin typeface="IranNastaliq" pitchFamily="18" charset="0"/>
                <a:ea typeface="+mn-ea"/>
                <a:cs typeface="IranNastaliq" pitchFamily="18" charset="0"/>
              </a:rPr>
              <a:t>تجرّد </a:t>
            </a:r>
            <a:r>
              <a:rPr lang="fa-IR" sz="6000" smtClean="0">
                <a:solidFill>
                  <a:prstClr val="white"/>
                </a:solidFill>
                <a:latin typeface="IranNastaliq" pitchFamily="18" charset="0"/>
                <a:ea typeface="+mn-ea"/>
                <a:cs typeface="IranNastaliq" pitchFamily="18" charset="0"/>
              </a:rPr>
              <a:t>علم و عالم</a:t>
            </a:r>
            <a:endParaRPr lang="fa-IR" sz="600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805264"/>
          </a:xfrm>
        </p:spPr>
        <p:txBody>
          <a:bodyPr>
            <a:noAutofit/>
          </a:bodyPr>
          <a:lstStyle/>
          <a:p>
            <a:pPr algn="ctr">
              <a:lnSpc>
                <a:spcPct val="110000"/>
              </a:lnSpc>
            </a:pPr>
            <a:r>
              <a:rPr lang="fa-IR" sz="6000" smtClean="0"/>
              <a:t>الف – تجرّد علم</a:t>
            </a:r>
          </a:p>
          <a:p>
            <a:pPr algn="ctr">
              <a:lnSpc>
                <a:spcPct val="110000"/>
              </a:lnSpc>
            </a:pPr>
            <a:r>
              <a:rPr lang="fa-IR" sz="6000" smtClean="0">
                <a:solidFill>
                  <a:prstClr val="white"/>
                </a:solidFill>
              </a:rPr>
              <a:t>امور </a:t>
            </a:r>
            <a:r>
              <a:rPr lang="fa-IR" sz="6000">
                <a:solidFill>
                  <a:prstClr val="white"/>
                </a:solidFill>
              </a:rPr>
              <a:t>مادّي </a:t>
            </a:r>
            <a:r>
              <a:rPr lang="fa-IR" sz="6000" smtClean="0">
                <a:solidFill>
                  <a:prstClr val="white"/>
                </a:solidFill>
              </a:rPr>
              <a:t>متغيّرند(اثبات در مرحله قوّه و فعل)</a:t>
            </a:r>
          </a:p>
          <a:p>
            <a:pPr algn="ctr">
              <a:lnSpc>
                <a:spcPct val="110000"/>
              </a:lnSpc>
            </a:pPr>
            <a:r>
              <a:rPr lang="fa-IR" sz="6000" smtClean="0">
                <a:solidFill>
                  <a:prstClr val="white"/>
                </a:solidFill>
              </a:rPr>
              <a:t>علم </a:t>
            </a:r>
            <a:r>
              <a:rPr lang="fa-IR" sz="6000">
                <a:solidFill>
                  <a:prstClr val="white"/>
                </a:solidFill>
              </a:rPr>
              <a:t>تغيّر نا پذير است</a:t>
            </a:r>
            <a:r>
              <a:rPr lang="fa-IR" sz="6000">
                <a:solidFill>
                  <a:prstClr val="white"/>
                </a:solidFill>
              </a:rPr>
              <a:t>.(</a:t>
            </a:r>
            <a:r>
              <a:rPr lang="fa-IR" sz="6000" smtClean="0">
                <a:solidFill>
                  <a:prstClr val="white"/>
                </a:solidFill>
              </a:rPr>
              <a:t>وجداني)</a:t>
            </a:r>
            <a:endParaRPr lang="fa-IR" sz="6000" smtClean="0">
              <a:solidFill>
                <a:prstClr val="white"/>
              </a:solidFill>
            </a:endParaRPr>
          </a:p>
          <a:p>
            <a:pPr algn="ctr">
              <a:lnSpc>
                <a:spcPct val="110000"/>
              </a:lnSpc>
            </a:pPr>
            <a:r>
              <a:rPr lang="fa-IR" sz="6000" smtClean="0"/>
              <a:t>ب -تجرّد عالم</a:t>
            </a:r>
          </a:p>
          <a:p>
            <a:pPr algn="ctr">
              <a:lnSpc>
                <a:spcPct val="110000"/>
              </a:lnSpc>
            </a:pPr>
            <a:r>
              <a:rPr lang="fa-IR" sz="6000" smtClean="0">
                <a:solidFill>
                  <a:prstClr val="white"/>
                </a:solidFill>
              </a:rPr>
              <a:t>محضر المجرّد مجرّد</a:t>
            </a:r>
            <a:endParaRPr lang="fa-IR" sz="6000"/>
          </a:p>
        </p:txBody>
      </p:sp>
    </p:spTree>
    <p:extLst>
      <p:ext uri="{BB962C8B-B14F-4D97-AF65-F5344CB8AC3E}">
        <p14:creationId xmlns:p14="http://schemas.microsoft.com/office/powerpoint/2010/main" val="310820838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607223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fa-IR" sz="6600" dirty="0">
                <a:cs typeface="MCS Kufy Madany E_U 3D." pitchFamily="2" charset="-78"/>
              </a:rPr>
              <a:t>الفصل </a:t>
            </a:r>
            <a:r>
              <a:rPr lang="fa-IR" sz="6600" dirty="0" smtClean="0">
                <a:cs typeface="MCS Kufy Madany E_U 3D." pitchFamily="2" charset="-78"/>
              </a:rPr>
              <a:t>التّاسع:</a:t>
            </a:r>
          </a:p>
          <a:p>
            <a:pPr algn="ctr">
              <a:lnSpc>
                <a:spcPct val="150000"/>
              </a:lnSpc>
            </a:pPr>
            <a:r>
              <a:rPr lang="fa-IR" sz="7200" dirty="0" smtClean="0">
                <a:cs typeface="MCS Kufy Madany E_U 3D." pitchFamily="2" charset="-78"/>
              </a:rPr>
              <a:t>العلم الحصولي الحقيقي و الاعتباريّ</a:t>
            </a:r>
            <a:endParaRPr lang="fa-IR" sz="4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r>
              <a:rPr lang="fa-IR" dirty="0" smtClean="0"/>
              <a:t>علم حصولي</a:t>
            </a:r>
            <a:r>
              <a:rPr lang="fa-IR" sz="2800" dirty="0" smtClean="0">
                <a:solidFill>
                  <a:srgbClr val="FFFF00"/>
                </a:solidFill>
              </a:rPr>
              <a:t>(تصوّرات معقوله)</a:t>
            </a:r>
            <a:r>
              <a:rPr lang="fa-IR" dirty="0" smtClean="0"/>
              <a:t>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85860"/>
            <a:ext cx="8786874" cy="5357850"/>
          </a:xfrm>
        </p:spPr>
        <p:txBody>
          <a:bodyPr>
            <a:normAutofit fontScale="92500" lnSpcReduction="20000"/>
          </a:bodyPr>
          <a:lstStyle/>
          <a:p>
            <a:r>
              <a:rPr lang="fa-IR" dirty="0" smtClean="0"/>
              <a:t>1- حقيقي</a:t>
            </a:r>
            <a:r>
              <a:rPr lang="fa-IR" sz="3200" dirty="0" smtClean="0">
                <a:solidFill>
                  <a:schemeClr val="bg1"/>
                </a:solidFill>
              </a:rPr>
              <a:t>(معقول اوّلي)  </a:t>
            </a:r>
            <a:r>
              <a:rPr lang="fa-IR" dirty="0" smtClean="0">
                <a:solidFill>
                  <a:schemeClr val="bg1"/>
                </a:solidFill>
                <a:sym typeface="Symbol"/>
              </a:rPr>
              <a:t></a:t>
            </a:r>
            <a:r>
              <a:rPr lang="fa-IR" dirty="0" smtClean="0">
                <a:sym typeface="Symbol"/>
              </a:rPr>
              <a:t>هم در خارج و هم در ذهن </a:t>
            </a:r>
            <a:r>
              <a:rPr lang="fa-IR" dirty="0" smtClean="0">
                <a:solidFill>
                  <a:schemeClr val="bg1"/>
                </a:solidFill>
                <a:sym typeface="Symbol"/>
              </a:rPr>
              <a:t>«مفاهيم ماهوي»</a:t>
            </a:r>
            <a:r>
              <a:rPr lang="fa-IR" sz="3200" dirty="0" smtClean="0">
                <a:solidFill>
                  <a:schemeClr val="bg1"/>
                </a:solidFill>
                <a:sym typeface="Symbol"/>
              </a:rPr>
              <a:t>-انسان</a:t>
            </a:r>
            <a:endParaRPr lang="fa-IR" dirty="0" smtClean="0">
              <a:solidFill>
                <a:schemeClr val="bg1"/>
              </a:solidFill>
              <a:sym typeface="Symbol"/>
            </a:endParaRPr>
          </a:p>
          <a:p>
            <a:endParaRPr lang="fa-IR" dirty="0">
              <a:sym typeface="Symbol"/>
            </a:endParaRPr>
          </a:p>
          <a:p>
            <a:endParaRPr lang="fa-IR" dirty="0" smtClean="0">
              <a:sym typeface="Symbol"/>
            </a:endParaRPr>
          </a:p>
          <a:p>
            <a:endParaRPr lang="fa-IR" dirty="0" smtClean="0">
              <a:sym typeface="Symbol"/>
            </a:endParaRPr>
          </a:p>
          <a:p>
            <a:r>
              <a:rPr lang="fa-IR" sz="3200" dirty="0" smtClean="0">
                <a:sym typeface="Symbol"/>
              </a:rPr>
              <a:t>2- اعتباري(معقول ثانوي)*</a:t>
            </a:r>
          </a:p>
          <a:p>
            <a:r>
              <a:rPr lang="fa-IR" dirty="0" smtClean="0">
                <a:sym typeface="Symbol"/>
              </a:rPr>
              <a:t>________________</a:t>
            </a:r>
          </a:p>
          <a:p>
            <a:pPr>
              <a:lnSpc>
                <a:spcPct val="150000"/>
              </a:lnSpc>
            </a:pPr>
            <a:r>
              <a:rPr lang="fa-IR" sz="2800" dirty="0">
                <a:solidFill>
                  <a:schemeClr val="bg1"/>
                </a:solidFill>
                <a:sym typeface="Symbol"/>
              </a:rPr>
              <a:t>*</a:t>
            </a:r>
            <a:r>
              <a:rPr lang="fa-IR" sz="2800" dirty="0" smtClean="0">
                <a:solidFill>
                  <a:schemeClr val="bg1"/>
                </a:solidFill>
                <a:sym typeface="Symbol"/>
              </a:rPr>
              <a:t>(مصداق دارند ولي فرد ندارند)</a:t>
            </a:r>
          </a:p>
          <a:p>
            <a:endParaRPr lang="fa-IR" dirty="0"/>
          </a:p>
        </p:txBody>
      </p:sp>
      <p:sp>
        <p:nvSpPr>
          <p:cNvPr id="4" name="Rectangle 3"/>
          <p:cNvSpPr/>
          <p:nvPr/>
        </p:nvSpPr>
        <p:spPr>
          <a:xfrm>
            <a:off x="-500098" y="2571744"/>
            <a:ext cx="635798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a-IR" sz="3200" dirty="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  <a:sym typeface="Symbol"/>
              </a:rPr>
              <a:t>حيثيت مصداقش در </a:t>
            </a:r>
            <a:r>
              <a:rPr lang="fa-IR" sz="3200" dirty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  <a:sym typeface="Symbol"/>
              </a:rPr>
              <a:t>خارج </a:t>
            </a:r>
            <a:r>
              <a:rPr lang="fa-IR" sz="3200" dirty="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  <a:sym typeface="Symbol"/>
              </a:rPr>
              <a:t> بودن است</a:t>
            </a:r>
            <a:r>
              <a:rPr lang="fa-IR" sz="3200" dirty="0">
                <a:solidFill>
                  <a:prstClr val="white"/>
                </a:solidFill>
                <a:latin typeface="IranNastaliq" pitchFamily="18" charset="0"/>
                <a:cs typeface="IranNastaliq" pitchFamily="18" charset="0"/>
                <a:sym typeface="Symbol"/>
              </a:rPr>
              <a:t> </a:t>
            </a:r>
            <a:r>
              <a:rPr lang="fa-IR" sz="2800" dirty="0" smtClean="0">
                <a:solidFill>
                  <a:prstClr val="white"/>
                </a:solidFill>
                <a:latin typeface="IranNastaliq" pitchFamily="18" charset="0"/>
                <a:cs typeface="IranNastaliq" pitchFamily="18" charset="0"/>
                <a:sym typeface="Symbol"/>
              </a:rPr>
              <a:t>و</a:t>
            </a:r>
            <a:r>
              <a:rPr lang="fa-IR" sz="2400" dirty="0" smtClean="0">
                <a:solidFill>
                  <a:prstClr val="white"/>
                </a:solidFill>
                <a:latin typeface="IranNastaliq" pitchFamily="18" charset="0"/>
                <a:cs typeface="IranNastaliq" pitchFamily="18" charset="0"/>
                <a:sym typeface="Symbol"/>
              </a:rPr>
              <a:t>جود وصفات حقيقي آن</a:t>
            </a:r>
            <a:endParaRPr lang="fa-IR" sz="2800" dirty="0" smtClean="0">
              <a:solidFill>
                <a:prstClr val="white"/>
              </a:solidFill>
              <a:latin typeface="IranNastaliq" pitchFamily="18" charset="0"/>
              <a:cs typeface="IranNastaliq" pitchFamily="18" charset="0"/>
              <a:sym typeface="Symbol"/>
            </a:endParaRPr>
          </a:p>
          <a:p>
            <a:pPr algn="ctr">
              <a:lnSpc>
                <a:spcPct val="150000"/>
              </a:lnSpc>
            </a:pPr>
            <a:r>
              <a:rPr lang="fa-IR" sz="2800" dirty="0" smtClean="0">
                <a:solidFill>
                  <a:prstClr val="white"/>
                </a:solidFill>
                <a:latin typeface="IranNastaliq" pitchFamily="18" charset="0"/>
                <a:cs typeface="IranNastaliq" pitchFamily="18" charset="0"/>
                <a:sym typeface="Symbol"/>
              </a:rPr>
              <a:t>(معقول ثانوي فلسفي)</a:t>
            </a:r>
            <a:endParaRPr lang="fa-IR" sz="1400" dirty="0"/>
          </a:p>
        </p:txBody>
      </p:sp>
      <p:sp>
        <p:nvSpPr>
          <p:cNvPr id="5" name="Rectangle 4"/>
          <p:cNvSpPr/>
          <p:nvPr/>
        </p:nvSpPr>
        <p:spPr>
          <a:xfrm>
            <a:off x="725995" y="4572008"/>
            <a:ext cx="498901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a-IR" sz="3200" dirty="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  <a:sym typeface="Symbol"/>
              </a:rPr>
              <a:t>حيثيت مصداقش در ذهن  بودن است    </a:t>
            </a:r>
            <a:r>
              <a:rPr lang="fa-IR" sz="3200" dirty="0" smtClean="0">
                <a:solidFill>
                  <a:prstClr val="white"/>
                </a:solidFill>
                <a:latin typeface="IranNastaliq" pitchFamily="18" charset="0"/>
                <a:cs typeface="IranNastaliq" pitchFamily="18" charset="0"/>
                <a:sym typeface="Symbol"/>
              </a:rPr>
              <a:t> </a:t>
            </a:r>
            <a:r>
              <a:rPr lang="fa-IR" sz="2800" dirty="0" smtClean="0">
                <a:solidFill>
                  <a:prstClr val="white"/>
                </a:solidFill>
                <a:latin typeface="IranNastaliq" pitchFamily="18" charset="0"/>
                <a:cs typeface="IranNastaliq" pitchFamily="18" charset="0"/>
                <a:sym typeface="Symbol"/>
              </a:rPr>
              <a:t>كلّي ،نوع</a:t>
            </a:r>
          </a:p>
          <a:p>
            <a:pPr lvl="2" algn="ctr">
              <a:lnSpc>
                <a:spcPct val="150000"/>
              </a:lnSpc>
            </a:pPr>
            <a:r>
              <a:rPr lang="fa-IR" sz="2800" dirty="0" smtClean="0">
                <a:solidFill>
                  <a:prstClr val="white"/>
                </a:solidFill>
                <a:latin typeface="IranNastaliq" pitchFamily="18" charset="0"/>
                <a:cs typeface="IranNastaliq" pitchFamily="18" charset="0"/>
                <a:sym typeface="Symbol"/>
              </a:rPr>
              <a:t>(معقول ثانوي منطقي)</a:t>
            </a:r>
            <a:endParaRPr lang="fa-IR" sz="2800" dirty="0" smtClean="0"/>
          </a:p>
          <a:p>
            <a:r>
              <a:rPr lang="fa-IR" sz="3600" dirty="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  <a:sym typeface="Symbol"/>
              </a:rPr>
              <a:t> </a:t>
            </a:r>
            <a:endParaRPr lang="fa-IR" dirty="0"/>
          </a:p>
        </p:txBody>
      </p:sp>
      <p:sp>
        <p:nvSpPr>
          <p:cNvPr id="6" name="Right Brace 5"/>
          <p:cNvSpPr/>
          <p:nvPr/>
        </p:nvSpPr>
        <p:spPr>
          <a:xfrm>
            <a:off x="5715008" y="2357430"/>
            <a:ext cx="369762" cy="3714776"/>
          </a:xfrm>
          <a:prstGeom prst="rightBrace">
            <a:avLst>
              <a:gd name="adj1" fmla="val 112268"/>
              <a:gd name="adj2" fmla="val 50000"/>
            </a:avLst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3">
          <a:schemeClr val="accent6"/>
        </a:lnRef>
        <a:fillRef idx="0">
          <a:schemeClr val="accent6"/>
        </a:fillRef>
        <a:effectRef idx="2">
          <a:schemeClr val="accent6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16489</TotalTime>
  <Words>794</Words>
  <Application>Microsoft Office PowerPoint</Application>
  <PresentationFormat>نمایش روی پرده (4:3)</PresentationFormat>
  <Paragraphs>99</Paragraphs>
  <Slides>20</Slides>
  <Notes>17</Notes>
  <HiddenSlides>0</HiddenSlides>
  <MMClips>0</MMClips>
  <ScaleCrop>false</ScaleCrop>
  <HeadingPairs>
    <vt:vector size="4" baseType="variant">
      <vt:variant>
        <vt:lpstr>طرح زمینه</vt:lpstr>
      </vt:variant>
      <vt:variant>
        <vt:i4>1</vt:i4>
      </vt:variant>
      <vt:variant>
        <vt:lpstr>عنوان های اسلاید</vt:lpstr>
      </vt:variant>
      <vt:variant>
        <vt:i4>20</vt:i4>
      </vt:variant>
    </vt:vector>
  </HeadingPairs>
  <TitlesOfParts>
    <vt:vector size="21" baseType="lpstr">
      <vt:lpstr>Office Theme</vt:lpstr>
      <vt:lpstr>ارائه PowerPoint</vt:lpstr>
      <vt:lpstr>ارائه PowerPoint</vt:lpstr>
      <vt:lpstr>موجود بالفعل مجرّد است و از عوارض اوّلي مجرّد، علم و عالم و معلوم بودن است.</vt:lpstr>
      <vt:lpstr>ارائه PowerPoint</vt:lpstr>
      <vt:lpstr>اثبات اتّحاد علم  و عالم و معلوم:</vt:lpstr>
      <vt:lpstr>اثبات اتّحاد علم و عالم و معلوم:</vt:lpstr>
      <vt:lpstr>اثبات تجرّد علم و عالم</vt:lpstr>
      <vt:lpstr>ارائه PowerPoint</vt:lpstr>
      <vt:lpstr>علم حصولي(تصوّرات معقوله):</vt:lpstr>
      <vt:lpstr>نتايج بحث:</vt:lpstr>
      <vt:lpstr>سه معناي ديگر اعتباري:</vt:lpstr>
      <vt:lpstr>ارائه PowerPoint</vt:lpstr>
      <vt:lpstr>معلوم در علم حصولي:</vt:lpstr>
      <vt:lpstr>علوم حصولي در حقيقت علوم حضوري هستند:</vt:lpstr>
      <vt:lpstr>ارائه PowerPoint</vt:lpstr>
      <vt:lpstr>ارائه PowerPoint</vt:lpstr>
      <vt:lpstr>هر مجرّدي عاقل است: </vt:lpstr>
      <vt:lpstr>اشكال: بنابر اين نفس مجرّد انساني بايد به همه معقولات علم داشته باشد.</vt:lpstr>
      <vt:lpstr>ارائه PowerPoint</vt:lpstr>
      <vt:lpstr>اقوال در مورد علم حضوري: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aref</dc:creator>
  <cp:lastModifiedBy>hamid</cp:lastModifiedBy>
  <cp:revision>60</cp:revision>
  <dcterms:created xsi:type="dcterms:W3CDTF">2010-12-01T21:56:40Z</dcterms:created>
  <dcterms:modified xsi:type="dcterms:W3CDTF">2011-11-21T15:13:38Z</dcterms:modified>
</cp:coreProperties>
</file>