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 id="2147483768" r:id="rId2"/>
    <p:sldMasterId id="2147483780" r:id="rId3"/>
  </p:sldMasterIdLst>
  <p:notesMasterIdLst>
    <p:notesMasterId r:id="rId45"/>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7" r:id="rId4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86559" autoAdjust="0"/>
  </p:normalViewPr>
  <p:slideViewPr>
    <p:cSldViewPr>
      <p:cViewPr varScale="1">
        <p:scale>
          <a:sx n="63" d="100"/>
          <a:sy n="63" d="100"/>
        </p:scale>
        <p:origin x="-72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heme" Target="theme/theme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E3505BD-EEBD-42FB-ACA4-376FAD6EE044}" type="datetimeFigureOut">
              <a:rPr lang="fa-IR" smtClean="0"/>
              <a:pPr/>
              <a:t>1435/06/29</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C61064E-9210-48D5-A957-A7E837A1BF5A}"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4C61064E-9210-48D5-A957-A7E837A1BF5A}" type="slidenum">
              <a:rPr lang="fa-IR" smtClean="0"/>
              <a:pPr/>
              <a:t>7</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11" name="Slide Number Placeholder 10"/>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advClick="0" advTm="10000">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advClick="0" advTm="10000">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advClick="0" advTm="10000">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11" name="Slide Number Placeholder 10"/>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p:wedg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p:wedg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p:wedg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p:wedg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p:wedg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p:wedg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p:wedg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advClick="0" advTm="10000">
    <p:wedg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A63F589-05F7-4660-814B-EB9744A7719F}" type="slidenum">
              <a:rPr lang="fa-IR" smtClean="0"/>
              <a:pPr/>
              <a:t>‹#›</a:t>
            </a:fld>
            <a:endParaRPr lang="fa-I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transition>
    <p:wedg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p:wedg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p:wedg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91F72E8-B446-4735-95C6-BB278CC8875E}" type="datetimeFigureOut">
              <a:rPr lang="fa-IR" smtClean="0"/>
              <a:pPr/>
              <a:t>1435/06/29</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A63F589-05F7-4660-814B-EB9744A7719F}"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p:wedg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91F72E8-B446-4735-95C6-BB278CC8875E}" type="datetimeFigureOut">
              <a:rPr lang="fa-IR" smtClean="0"/>
              <a:pPr/>
              <a:t>1435/06/29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A63F589-05F7-4660-814B-EB9744A7719F}"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edg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91F72E8-B446-4735-95C6-BB278CC8875E}" type="datetimeFigureOut">
              <a:rPr lang="fa-IR" smtClean="0"/>
              <a:pPr/>
              <a:t>1435/06/29</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A63F589-05F7-4660-814B-EB9744A7719F}"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transition>
    <p:wedg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491F72E8-B446-4735-95C6-BB278CC8875E}" type="datetimeFigureOut">
              <a:rPr lang="fa-IR" smtClean="0"/>
              <a:pPr/>
              <a:t>1435/06/29</a:t>
            </a:fld>
            <a:endParaRPr lang="fa-IR"/>
          </a:p>
        </p:txBody>
      </p:sp>
      <p:sp>
        <p:nvSpPr>
          <p:cNvPr id="10" name="Slide Number Placeholder 9"/>
          <p:cNvSpPr>
            <a:spLocks noGrp="1"/>
          </p:cNvSpPr>
          <p:nvPr>
            <p:ph type="sldNum" sz="quarter" idx="16"/>
          </p:nvPr>
        </p:nvSpPr>
        <p:spPr/>
        <p:txBody>
          <a:bodyPr rtlCol="0"/>
          <a:lstStyle/>
          <a:p>
            <a:fld id="{4A63F589-05F7-4660-814B-EB9744A7719F}"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transition>
    <p:wedg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91F72E8-B446-4735-95C6-BB278CC8875E}" type="datetimeFigureOut">
              <a:rPr lang="fa-IR" smtClean="0"/>
              <a:pPr/>
              <a:t>1435/06/29</a:t>
            </a:fld>
            <a:endParaRPr lang="fa-IR"/>
          </a:p>
        </p:txBody>
      </p:sp>
      <p:sp>
        <p:nvSpPr>
          <p:cNvPr id="12" name="Slide Number Placeholder 11"/>
          <p:cNvSpPr>
            <a:spLocks noGrp="1"/>
          </p:cNvSpPr>
          <p:nvPr>
            <p:ph type="sldNum" sz="quarter" idx="16"/>
          </p:nvPr>
        </p:nvSpPr>
        <p:spPr/>
        <p:txBody>
          <a:bodyPr rtlCol="0"/>
          <a:lstStyle/>
          <a:p>
            <a:fld id="{4A63F589-05F7-4660-814B-EB9744A7719F}"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wedg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91F72E8-B446-4735-95C6-BB278CC8875E}" type="datetimeFigureOut">
              <a:rPr lang="fa-IR" smtClean="0"/>
              <a:pPr/>
              <a:t>1435/06/29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A63F589-05F7-4660-814B-EB9744A7719F}" type="slidenum">
              <a:rPr lang="fa-IR" smtClean="0"/>
              <a:pPr/>
              <a:t>‹#›</a:t>
            </a:fld>
            <a:endParaRPr lang="fa-IR"/>
          </a:p>
        </p:txBody>
      </p:sp>
    </p:spTree>
  </p:cSld>
  <p:clrMapOvr>
    <a:masterClrMapping/>
  </p:clrMapOvr>
  <p:transition>
    <p:wedg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F72E8-B446-4735-95C6-BB278CC8875E}" type="datetimeFigureOut">
              <a:rPr lang="fa-IR" smtClean="0"/>
              <a:pPr/>
              <a:t>1435/06/29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A63F589-05F7-4660-814B-EB9744A7719F}" type="slidenum">
              <a:rPr lang="fa-IR" smtClean="0"/>
              <a:pPr/>
              <a:t>‹#›</a:t>
            </a:fld>
            <a:endParaRPr lang="fa-IR"/>
          </a:p>
        </p:txBody>
      </p:sp>
    </p:spTree>
  </p:cSld>
  <p:clrMapOvr>
    <a:masterClrMapping/>
  </p:clrMapOvr>
  <p:transition>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advClick="0" advTm="10000">
    <p:wedg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91F72E8-B446-4735-95C6-BB278CC8875E}" type="datetimeFigureOut">
              <a:rPr lang="fa-IR" smtClean="0"/>
              <a:pPr/>
              <a:t>1435/06/29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A63F589-05F7-4660-814B-EB9744A7719F}"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edge/>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491F72E8-B446-4735-95C6-BB278CC8875E}" type="datetimeFigureOut">
              <a:rPr lang="fa-IR" smtClean="0"/>
              <a:pPr/>
              <a:t>1435/06/29</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A63F589-05F7-4660-814B-EB9744A7719F}"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p:wedge/>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1F72E8-B446-4735-95C6-BB278CC8875E}" type="datetimeFigureOut">
              <a:rPr lang="fa-IR" smtClean="0"/>
              <a:pPr/>
              <a:t>1435/06/29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A63F589-05F7-4660-814B-EB9744A7719F}" type="slidenum">
              <a:rPr lang="fa-IR" smtClean="0"/>
              <a:pPr/>
              <a:t>‹#›</a:t>
            </a:fld>
            <a:endParaRPr lang="fa-IR"/>
          </a:p>
        </p:txBody>
      </p:sp>
    </p:spTree>
  </p:cSld>
  <p:clrMapOvr>
    <a:masterClrMapping/>
  </p:clrMapOvr>
  <p:transition>
    <p:wedge/>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491F72E8-B446-4735-95C6-BB278CC8875E}" type="datetimeFigureOut">
              <a:rPr lang="fa-IR" smtClean="0"/>
              <a:pPr/>
              <a:t>1435/06/29</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A63F589-05F7-4660-814B-EB9744A7719F}"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advClick="0" advTm="10000">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advClick="0" advTm="10000">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advClick="0" advTm="10000">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advClick="0" advTm="10000">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A63F589-05F7-4660-814B-EB9744A7719F}" type="slidenum">
              <a:rPr lang="fa-IR" smtClean="0"/>
              <a:pPr/>
              <a:t>‹#›</a:t>
            </a:fld>
            <a:endParaRPr lang="fa-IR"/>
          </a:p>
        </p:txBody>
      </p:sp>
    </p:spTree>
  </p:cSld>
  <p:clrMapOvr>
    <a:masterClrMapping/>
  </p:clrMapOvr>
  <p:transition advClick="0" advTm="10000">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1F72E8-B446-4735-95C6-BB278CC8875E}" type="datetimeFigureOut">
              <a:rPr lang="fa-IR" smtClean="0"/>
              <a:pPr/>
              <a:t>1435/06/29</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A63F589-05F7-4660-814B-EB9744A7719F}" type="slidenum">
              <a:rPr lang="fa-IR" smtClean="0"/>
              <a:pPr/>
              <a:t>‹#›</a:t>
            </a:fld>
            <a:endParaRPr lang="fa-I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transition advClick="0" advTm="10000">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91F72E8-B446-4735-95C6-BB278CC8875E}" type="datetimeFigureOut">
              <a:rPr lang="fa-IR" smtClean="0"/>
              <a:pPr/>
              <a:t>1435/06/29</a:t>
            </a:fld>
            <a:endParaRPr lang="fa-I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a-I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A63F589-05F7-4660-814B-EB9744A7719F}"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advClick="0" advTm="10000">
    <p:wedge/>
  </p:transition>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91F72E8-B446-4735-95C6-BB278CC8875E}" type="datetimeFigureOut">
              <a:rPr lang="fa-IR" smtClean="0"/>
              <a:pPr/>
              <a:t>1435/06/29</a:t>
            </a:fld>
            <a:endParaRPr lang="fa-I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a-I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A63F589-05F7-4660-814B-EB9744A7719F}"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p:wedge/>
  </p:transition>
  <p:timing>
    <p:tnLst>
      <p:par>
        <p:cTn id="1" dur="indefinite" restart="never" nodeType="tmRoot"/>
      </p:par>
    </p:tnLst>
  </p:timing>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91F72E8-B446-4735-95C6-BB278CC8875E}" type="datetimeFigureOut">
              <a:rPr lang="fa-IR" smtClean="0"/>
              <a:pPr/>
              <a:t>1435/06/29</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A63F589-05F7-4660-814B-EB9744A7719F}"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wedge/>
  </p:transition>
  <p:timing>
    <p:tnLst>
      <p:par>
        <p:cTn id="1" dur="indefinite" restart="never" nodeType="tmRoot"/>
      </p:par>
    </p:tnLst>
  </p:timing>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audio" Target="file:///C:\Documents%20and%20Settings\Dear-User\My%20Documents\Downloads\Music\09%20-%20Bahram.mp3"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143504" y="1428736"/>
            <a:ext cx="3571900" cy="523220"/>
          </a:xfrm>
          <a:prstGeom prst="rect">
            <a:avLst/>
          </a:prstGeom>
          <a:noFill/>
        </p:spPr>
        <p:txBody>
          <a:bodyPr wrap="square" rtlCol="1">
            <a:spAutoFit/>
          </a:bodyPr>
          <a:lstStyle/>
          <a:p>
            <a:r>
              <a:rPr lang="fa-I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گردآورنده :</a:t>
            </a:r>
            <a:endPar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8" name="TextBox 7"/>
          <p:cNvSpPr txBox="1"/>
          <p:nvPr/>
        </p:nvSpPr>
        <p:spPr>
          <a:xfrm>
            <a:off x="428596" y="1357298"/>
            <a:ext cx="4643470" cy="584775"/>
          </a:xfrm>
          <a:prstGeom prst="rect">
            <a:avLst/>
          </a:prstGeom>
          <a:noFill/>
        </p:spPr>
        <p:txBody>
          <a:bodyPr wrap="square" rtlCol="1">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fa-IR" sz="3200" b="1" dirty="0" smtClean="0">
                <a:ln/>
                <a:solidFill>
                  <a:schemeClr val="accent3"/>
                </a:solidFill>
              </a:rPr>
              <a:t>امير حسين محبي نيا</a:t>
            </a:r>
            <a:endParaRPr lang="fa-IR" sz="3200" b="1" dirty="0">
              <a:ln/>
              <a:solidFill>
                <a:schemeClr val="accent3"/>
              </a:solidFill>
            </a:endParaRPr>
          </a:p>
        </p:txBody>
      </p:sp>
      <p:sp>
        <p:nvSpPr>
          <p:cNvPr id="9" name="TextBox 8"/>
          <p:cNvSpPr txBox="1"/>
          <p:nvPr/>
        </p:nvSpPr>
        <p:spPr>
          <a:xfrm>
            <a:off x="4143372" y="2143116"/>
            <a:ext cx="4572032" cy="523220"/>
          </a:xfrm>
          <a:prstGeom prst="rect">
            <a:avLst/>
          </a:prstGeom>
          <a:noFill/>
        </p:spPr>
        <p:txBody>
          <a:bodyPr wrap="square" rtlCol="1">
            <a:spAutoFit/>
          </a:bodyPr>
          <a:lstStyle/>
          <a:p>
            <a:r>
              <a:rPr lang="fa-I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معلم مربوطه :</a:t>
            </a:r>
            <a:endPar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0" name="TextBox 9"/>
          <p:cNvSpPr txBox="1"/>
          <p:nvPr/>
        </p:nvSpPr>
        <p:spPr>
          <a:xfrm>
            <a:off x="428596" y="2143116"/>
            <a:ext cx="4714908" cy="1077218"/>
          </a:xfrm>
          <a:prstGeom prst="rect">
            <a:avLst/>
          </a:prstGeom>
          <a:noFill/>
        </p:spPr>
        <p:txBody>
          <a:bodyPr wrap="square" rtlCol="1">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fa-IR" sz="3200" b="1" dirty="0" smtClean="0">
                <a:ln/>
                <a:solidFill>
                  <a:schemeClr val="accent3"/>
                </a:solidFill>
              </a:rPr>
              <a:t>جناب اقاي احمدي</a:t>
            </a:r>
          </a:p>
          <a:p>
            <a:endParaRPr lang="fa-IR" sz="3200" b="1" dirty="0">
              <a:ln/>
              <a:solidFill>
                <a:schemeClr val="accent3"/>
              </a:solidFill>
            </a:endParaRPr>
          </a:p>
        </p:txBody>
      </p:sp>
      <p:sp>
        <p:nvSpPr>
          <p:cNvPr id="11" name="TextBox 10"/>
          <p:cNvSpPr txBox="1"/>
          <p:nvPr/>
        </p:nvSpPr>
        <p:spPr>
          <a:xfrm>
            <a:off x="4143372" y="4643446"/>
            <a:ext cx="1785950" cy="523220"/>
          </a:xfrm>
          <a:prstGeom prst="rect">
            <a:avLst/>
          </a:prstGeom>
          <a:noFill/>
        </p:spPr>
        <p:txBody>
          <a:bodyPr wrap="square" rtlCol="1">
            <a:spAutoFit/>
          </a:bodyPr>
          <a:lstStyle/>
          <a:p>
            <a:r>
              <a:rPr lang="fa-I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موضوع :</a:t>
            </a:r>
            <a:endPar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2" name="TextBox 11"/>
          <p:cNvSpPr txBox="1"/>
          <p:nvPr/>
        </p:nvSpPr>
        <p:spPr>
          <a:xfrm>
            <a:off x="1357290" y="5429264"/>
            <a:ext cx="5500726" cy="584775"/>
          </a:xfrm>
          <a:prstGeom prst="rect">
            <a:avLst/>
          </a:prstGeom>
          <a:noFill/>
        </p:spPr>
        <p:txBody>
          <a:bodyPr wrap="square" rtlCol="1">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fa-IR" sz="3200" b="1" dirty="0" smtClean="0">
                <a:ln/>
                <a:solidFill>
                  <a:schemeClr val="accent3"/>
                </a:solidFill>
              </a:rPr>
              <a:t>عمرخيام نيشابوري</a:t>
            </a:r>
            <a:endParaRPr lang="fa-IR" sz="3200" b="1" dirty="0">
              <a:ln/>
              <a:solidFill>
                <a:schemeClr val="accent3"/>
              </a:solidFill>
            </a:endParaRPr>
          </a:p>
        </p:txBody>
      </p:sp>
      <p:sp>
        <p:nvSpPr>
          <p:cNvPr id="15" name="TextBox 14"/>
          <p:cNvSpPr txBox="1"/>
          <p:nvPr/>
        </p:nvSpPr>
        <p:spPr>
          <a:xfrm>
            <a:off x="6143636" y="2928934"/>
            <a:ext cx="2500330" cy="523220"/>
          </a:xfrm>
          <a:prstGeom prst="rect">
            <a:avLst/>
          </a:prstGeom>
          <a:noFill/>
        </p:spPr>
        <p:txBody>
          <a:bodyPr wrap="square" rtlCol="1">
            <a:spAutoFit/>
          </a:bodyPr>
          <a:lstStyle/>
          <a:p>
            <a:r>
              <a:rPr lang="fa-I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نام درس :</a:t>
            </a:r>
            <a:endPar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6" name="TextBox 15"/>
          <p:cNvSpPr txBox="1"/>
          <p:nvPr/>
        </p:nvSpPr>
        <p:spPr>
          <a:xfrm>
            <a:off x="928662" y="2857496"/>
            <a:ext cx="4214842" cy="584775"/>
          </a:xfrm>
          <a:prstGeom prst="rect">
            <a:avLst/>
          </a:prstGeom>
          <a:noFill/>
        </p:spPr>
        <p:txBody>
          <a:bodyPr wrap="square" rtlCol="1">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fa-IR" sz="3200" b="1" dirty="0" smtClean="0">
                <a:ln/>
                <a:solidFill>
                  <a:schemeClr val="accent3"/>
                </a:solidFill>
              </a:rPr>
              <a:t>ادبيات فارسي</a:t>
            </a:r>
            <a:endParaRPr lang="fa-IR" sz="3200" b="1" dirty="0">
              <a:ln/>
              <a:solidFill>
                <a:schemeClr val="accent3"/>
              </a:solidFill>
            </a:endParaRPr>
          </a:p>
        </p:txBody>
      </p:sp>
      <p:sp>
        <p:nvSpPr>
          <p:cNvPr id="17" name="TextBox 16"/>
          <p:cNvSpPr txBox="1"/>
          <p:nvPr/>
        </p:nvSpPr>
        <p:spPr>
          <a:xfrm>
            <a:off x="6286512" y="3786190"/>
            <a:ext cx="2357454" cy="523220"/>
          </a:xfrm>
          <a:prstGeom prst="rect">
            <a:avLst/>
          </a:prstGeom>
          <a:noFill/>
        </p:spPr>
        <p:txBody>
          <a:bodyPr wrap="square" rtlCol="1">
            <a:spAutoFit/>
          </a:bodyPr>
          <a:lstStyle/>
          <a:p>
            <a:r>
              <a:rPr lang="fa-I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نام مدرسه :</a:t>
            </a:r>
            <a:endPar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8" name="TextBox 17"/>
          <p:cNvSpPr txBox="1"/>
          <p:nvPr/>
        </p:nvSpPr>
        <p:spPr>
          <a:xfrm>
            <a:off x="-357222" y="3714752"/>
            <a:ext cx="5500726" cy="584775"/>
          </a:xfrm>
          <a:prstGeom prst="rect">
            <a:avLst/>
          </a:prstGeom>
          <a:noFill/>
        </p:spPr>
        <p:txBody>
          <a:bodyPr wrap="square" rtlCol="1">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fa-IR" sz="3200" b="1" dirty="0" smtClean="0">
                <a:ln/>
                <a:solidFill>
                  <a:schemeClr val="accent3"/>
                </a:solidFill>
              </a:rPr>
              <a:t>شاهد</a:t>
            </a:r>
            <a:endParaRPr lang="fa-IR" sz="3200" b="1" dirty="0">
              <a:ln/>
              <a:solidFill>
                <a:schemeClr val="accent3"/>
              </a:solidFill>
            </a:endParaRPr>
          </a:p>
        </p:txBody>
      </p:sp>
      <p:pic>
        <p:nvPicPr>
          <p:cNvPr id="20" name="09 - Bahram.mp3">
            <a:hlinkClick r:id="" action="ppaction://media"/>
          </p:cNvPr>
          <p:cNvPicPr>
            <a:picLocks noRot="1" noChangeAspect="1"/>
          </p:cNvPicPr>
          <p:nvPr>
            <a:audioFile r:link="rId1"/>
          </p:nvPr>
        </p:nvPicPr>
        <p:blipFill>
          <a:blip r:embed="rId3"/>
          <a:stretch>
            <a:fillRect/>
          </a:stretch>
        </p:blipFill>
        <p:spPr>
          <a:xfrm>
            <a:off x="357158" y="6215082"/>
            <a:ext cx="304800" cy="304800"/>
          </a:xfrm>
          <a:prstGeom prst="rect">
            <a:avLst/>
          </a:prstGeom>
        </p:spPr>
      </p:pic>
    </p:spTree>
  </p:cSld>
  <p:clrMapOvr>
    <a:masterClrMapping/>
  </p:clrMapOvr>
  <p:transition advClick="0" advTm="5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2000"/>
                                        <p:tgtEl>
                                          <p:spTgt spid="12">
                                            <p:txEl>
                                              <p:pRg st="0" end="0"/>
                                            </p:txEl>
                                          </p:spTgt>
                                        </p:tgtEl>
                                      </p:cBhvr>
                                    </p:animEffect>
                                  </p:childTnLst>
                                </p:cTn>
                              </p:par>
                            </p:childTnLst>
                          </p:cTn>
                        </p:par>
                        <p:par>
                          <p:cTn id="8" fill="hold">
                            <p:stCondLst>
                              <p:cond delay="2000"/>
                            </p:stCondLst>
                            <p:childTnLst>
                              <p:par>
                                <p:cTn id="9" presetID="1" presetClass="mediacall" presetSubtype="0" fill="hold" nodeType="afterEffect">
                                  <p:stCondLst>
                                    <p:cond delay="0"/>
                                  </p:stCondLst>
                                  <p:childTnLst>
                                    <p:cmd type="call" cmd="playFrom(0.0)">
                                      <p:cBhvr>
                                        <p:cTn id="10" dur="1" fill="hold"/>
                                        <p:tgtEl>
                                          <p:spTgt spid="2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showWhenStopped="0">
                <p:cTn id="11" repeatCount="indefinite" fill="hold" display="0">
                  <p:stCondLst>
                    <p:cond delay="indefinite"/>
                  </p:stCondLst>
                  <p:endCondLst>
                    <p:cond evt="onPrev" delay="0">
                      <p:tgtEl>
                        <p:sldTgt/>
                      </p:tgtEl>
                    </p:cond>
                    <p:cond evt="onStopAudio" delay="0">
                      <p:tgtEl>
                        <p:sldTgt/>
                      </p:tgtEl>
                    </p:cond>
                  </p:endCondLst>
                </p:cTn>
                <p:tgtEl>
                  <p:spTgt spid="20"/>
                </p:tgtEl>
              </p:cMediaNode>
            </p:audio>
          </p:childTnLst>
        </p:cTn>
      </p:par>
    </p:tnLst>
    <p:bldLst>
      <p:bldP spid="12"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500034" y="428604"/>
            <a:ext cx="821537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t>
            </a:r>
            <a:r>
              <a:rPr kumimoji="0" lang="en-US" sz="2800" b="1" i="0" u="none" strike="noStrike" normalizeH="0" baseline="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a+b</a:t>
            </a: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)3 = a3+3a2b+3ab2+b3 (1,3,3,1</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t>
            </a:r>
            <a:r>
              <a:rPr kumimoji="0" lang="en-US" sz="2800" b="1" i="0" u="none" strike="noStrike" normalizeH="0" baseline="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a+b</a:t>
            </a: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)4 = a4+4a3b2+6a2b2+4a2b3+b4 (1,4,6,4,1</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 </a:t>
            </a:r>
            <a:r>
              <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اعداد داخل پرانتزها، معرف ضریبهای عددی جمله ها در بسط دوجمله ای است.</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بلیز پاسکال (</a:t>
            </a:r>
            <a:r>
              <a:rPr kumimoji="0" lang="en-US" sz="2800" b="1" i="0" u="none" strike="noStrike" normalizeH="0" baseline="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Blaise</a:t>
            </a: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Pascal</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فیلسوف و ریاضی دان فرانسوی که کم وبیش با نیوتون همزمان بود، برای تنظیم ضریبهای بسط دوجمله ای، مثلثی درست کرد که امروز به "مثلث حسابی پاسکال" مشهور است. طرح این مثلث برای نخستین بار در سال 1665 میلادی در "رساله مربوط به مثلث حسابی "چاپ شد.مثلث ابی چنین است:</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143372" y="428604"/>
            <a:ext cx="4572000" cy="3108543"/>
          </a:xfrm>
          <a:prstGeom prst="rect">
            <a:avLst/>
          </a:prstGeom>
        </p:spPr>
        <p:txBody>
          <a:bodyPr>
            <a:spAutoFit/>
          </a:bodyPr>
          <a:lstStyle/>
          <a:p>
            <a:pPr lvl="0" fontAlgn="base">
              <a:spcBef>
                <a:spcPct val="0"/>
              </a:spcBef>
              <a:spcAft>
                <a:spcPct val="0"/>
              </a:spcAf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1</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lvl="0" eaLnBrk="0" fontAlgn="base" hangingPunct="0">
              <a:spcBef>
                <a:spcPct val="0"/>
              </a:spcBef>
              <a:spcAft>
                <a:spcPct val="0"/>
              </a:spcAf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1 1</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lvl="0" eaLnBrk="0" fontAlgn="base" hangingPunct="0">
              <a:spcBef>
                <a:spcPct val="0"/>
              </a:spcBef>
              <a:spcAft>
                <a:spcPct val="0"/>
              </a:spcAf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1 2 1</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lvl="0" eaLnBrk="0" fontAlgn="base" hangingPunct="0">
              <a:spcBef>
                <a:spcPct val="0"/>
              </a:spcBef>
              <a:spcAft>
                <a:spcPct val="0"/>
              </a:spcAf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1 3 3 1</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lvl="0" eaLnBrk="0" fontAlgn="base" hangingPunct="0">
              <a:spcBef>
                <a:spcPct val="0"/>
              </a:spcBef>
              <a:spcAft>
                <a:spcPct val="0"/>
              </a:spcAf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1 4 6 4 1</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lvl="0" eaLnBrk="0" fontAlgn="base" hangingPunct="0">
              <a:spcBef>
                <a:spcPct val="0"/>
              </a:spcBef>
              <a:spcAft>
                <a:spcPct val="0"/>
              </a:spcAf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1 5 10 10 5 1</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lvl="0" eaLnBrk="0" fontAlgn="base" hangingPunct="0">
              <a:spcBef>
                <a:spcPct val="0"/>
              </a:spcBef>
              <a:spcAft>
                <a:spcPct val="0"/>
              </a:spcAf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1 6 15 20 15 6 1</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21505" name="Rectangle 1"/>
          <p:cNvSpPr>
            <a:spLocks noChangeArrowheads="1"/>
          </p:cNvSpPr>
          <p:nvPr/>
        </p:nvSpPr>
        <p:spPr bwMode="auto">
          <a:xfrm>
            <a:off x="500034" y="3429000"/>
            <a:ext cx="821537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دراین مثلث از سطر سوم به بعد هر عددبرابر با مجموع اعداد بالا و سمت چپ آن در سطر قبل است و بنابراین میتوان آنرا تا هر جا که للازم باشدادامه داد. هرسطر این مثلث ضریبهای بسط دوجمله ای را در یکی از حالتها بدست میدهد بطوری که </a:t>
            </a: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n </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همان شماره سطر باشد.</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9" name="Rectangle 8"/>
          <p:cNvSpPr/>
          <p:nvPr/>
        </p:nvSpPr>
        <p:spPr>
          <a:xfrm>
            <a:off x="500034" y="5143512"/>
            <a:ext cx="8215338" cy="523220"/>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Times New Roman"/>
                <a:cs typeface="Arial"/>
              </a:rPr>
              <a:t>ضریبهای بسط دوجمله ای (برای توانهای درست و مثبت) حتا در</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advClick="0" advTm="10000">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428604"/>
            <a:ext cx="8143932" cy="1815882"/>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Times New Roman"/>
                <a:cs typeface="Arial"/>
              </a:rPr>
              <a:t>سده دوم پیش از میلاد البته به صورت کم و بیش مبهم برای دانشمندان هندی روشن بوده است .باوجود این حق این است که دستور بسط دو جمله ای با نام نیوتن همراه باشد زیرا نیوتن آن را برای حالت کلی و</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0481" name="Rectangle 1"/>
          <p:cNvSpPr>
            <a:spLocks noChangeArrowheads="1"/>
          </p:cNvSpPr>
          <p:nvPr/>
        </p:nvSpPr>
        <p:spPr bwMode="auto">
          <a:xfrm>
            <a:off x="642910" y="1714488"/>
            <a:ext cx="592929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وقتی </a:t>
            </a: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n </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عددی کسری یا منفی باشد در سال</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482" name="Rectangle 2"/>
          <p:cNvSpPr>
            <a:spLocks noChangeArrowheads="1"/>
          </p:cNvSpPr>
          <p:nvPr/>
        </p:nvSpPr>
        <p:spPr bwMode="auto">
          <a:xfrm>
            <a:off x="428596" y="2214554"/>
            <a:ext cx="828680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1676میلادی بکاربرد.که البته در این صورت به یک رشته بی پایان تبدیل میشود.</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اما در باره مثلث حسابی وضریبهای بسط دوجمله </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483" name="Rectangle 3"/>
          <p:cNvSpPr>
            <a:spLocks noChangeArrowheads="1"/>
          </p:cNvSpPr>
          <p:nvPr/>
        </p:nvSpPr>
        <p:spPr bwMode="auto">
          <a:xfrm>
            <a:off x="428596" y="3571876"/>
            <a:ext cx="8286744"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ای در حالت طبیعی بودن </a:t>
            </a: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n</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از جمله، دستور بسط دو جمله ای را میتوان در "کتاب حساب مخفی" میخائیل شتیفل جبردان آلمانی (که در سال 1524 چاپ شد) پیدا کرد.</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8" name="Rectangle 7"/>
          <p:cNvSpPr/>
          <p:nvPr/>
        </p:nvSpPr>
        <p:spPr>
          <a:xfrm>
            <a:off x="500034" y="4929198"/>
            <a:ext cx="8177995" cy="523220"/>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Times New Roman"/>
                <a:cs typeface="Arial"/>
              </a:rPr>
              <a:t>در سال 1948 میلادی،پاول لیوکی آلمانی،مورخ </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9" name="Rectangle 8"/>
          <p:cNvSpPr/>
          <p:nvPr/>
        </p:nvSpPr>
        <p:spPr>
          <a:xfrm>
            <a:off x="0" y="4929198"/>
            <a:ext cx="3000364" cy="523220"/>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Times New Roman"/>
                <a:cs typeface="Arial"/>
              </a:rPr>
              <a:t>ریاضیات،وجود</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0" name="Rectangle 9"/>
          <p:cNvSpPr/>
          <p:nvPr/>
        </p:nvSpPr>
        <p:spPr>
          <a:xfrm>
            <a:off x="7786710" y="5357826"/>
            <a:ext cx="941283" cy="523220"/>
          </a:xfrm>
          <a:prstGeom prst="rect">
            <a:avLst/>
          </a:prstGeom>
        </p:spPr>
        <p:txBody>
          <a:bodyPr wrap="none">
            <a:spAutoFit/>
          </a:bodyPr>
          <a:lstStyle/>
          <a:p>
            <a:r>
              <a:rPr lang="fa-IR" sz="2800" b="1" dirty="0">
                <a:ln w="1905"/>
                <a:gradFill>
                  <a:gsLst>
                    <a:gs pos="0">
                      <a:srgbClr val="C19859">
                        <a:shade val="20000"/>
                        <a:satMod val="200000"/>
                      </a:srgbClr>
                    </a:gs>
                    <a:gs pos="78000">
                      <a:srgbClr val="C19859">
                        <a:tint val="90000"/>
                        <a:shade val="89000"/>
                        <a:satMod val="220000"/>
                      </a:srgbClr>
                    </a:gs>
                    <a:gs pos="100000">
                      <a:srgbClr val="C19859">
                        <a:tint val="12000"/>
                        <a:satMod val="255000"/>
                      </a:srgbClr>
                    </a:gs>
                  </a:gsLst>
                  <a:lin ang="5400000"/>
                </a:gradFill>
                <a:effectLst>
                  <a:innerShdw blurRad="69850" dist="43180" dir="5400000">
                    <a:srgbClr val="000000">
                      <a:alpha val="65000"/>
                    </a:srgbClr>
                  </a:innerShdw>
                </a:effectLst>
                <a:latin typeface="Calibri"/>
                <a:ea typeface="Times New Roman"/>
                <a:cs typeface="Arial"/>
              </a:rPr>
              <a:t>دستور</a:t>
            </a:r>
            <a:endParaRPr lang="fa-IR" dirty="0"/>
          </a:p>
        </p:txBody>
      </p:sp>
      <p:sp>
        <p:nvSpPr>
          <p:cNvPr id="11" name="Rectangle 10"/>
          <p:cNvSpPr/>
          <p:nvPr/>
        </p:nvSpPr>
        <p:spPr>
          <a:xfrm>
            <a:off x="2969902" y="5429264"/>
            <a:ext cx="4876656" cy="523220"/>
          </a:xfrm>
          <a:prstGeom prst="rect">
            <a:avLst/>
          </a:prstGeom>
        </p:spPr>
        <p:txBody>
          <a:bodyPr wrap="non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Times New Roman"/>
                <a:cs typeface="Arial"/>
              </a:rPr>
              <a:t>نیوتن را برای توانهای طبیعی ،دز کتاب </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advClick="0" advTm="10000">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00034" y="428604"/>
            <a:ext cx="8215338" cy="2246769"/>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Times New Roman"/>
                <a:cs typeface="Arial"/>
              </a:rPr>
              <a:t>"مفتاح الحساب"(1427 میلادی) غیاث الدین جمشید کاشانی کشف کرد. بعدها س.آ.احمدوف ،مورخ ریاضیات و اهل تاشکند، دستور نیوتون وقانون تشکیل ضریبهای بسط دوجمله ای را،در یکی از رساله های نصر الدین توسی،ریاضیدان بزرگ سده سیزدهم میلادی ،کشف کرد (این رساله توسی درباره محاسبه بحث </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9457" name="Rectangle 1"/>
          <p:cNvSpPr>
            <a:spLocks noChangeArrowheads="1"/>
          </p:cNvSpPr>
          <p:nvPr/>
        </p:nvSpPr>
        <p:spPr bwMode="auto">
          <a:xfrm>
            <a:off x="428596" y="2571744"/>
            <a:ext cx="8286808"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چه جمشید کاشانی وچه نصرالدین توسی ،این قاعده را ضمن بررسی قانون های مربوط به ریشه گرفتن از عددها آورده اند.</a:t>
            </a:r>
            <a:endParaRPr kumimoji="0" lang="fa-IR" sz="1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8" name="TextBox 7"/>
          <p:cNvSpPr txBox="1"/>
          <p:nvPr/>
        </p:nvSpPr>
        <p:spPr>
          <a:xfrm>
            <a:off x="571472" y="2143116"/>
            <a:ext cx="2286016" cy="523220"/>
          </a:xfrm>
          <a:prstGeom prst="rect">
            <a:avLst/>
          </a:prstGeom>
          <a:noFill/>
        </p:spPr>
        <p:txBody>
          <a:bodyPr wrap="square" rtlCol="1">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میکند).</a:t>
            </a:r>
            <a:endParaRPr lang="fa-I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9" name="Rectangle 8"/>
          <p:cNvSpPr/>
          <p:nvPr/>
        </p:nvSpPr>
        <p:spPr>
          <a:xfrm>
            <a:off x="500034" y="3429000"/>
            <a:ext cx="8143900" cy="1815882"/>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Times New Roman"/>
                <a:cs typeface="Arial"/>
              </a:rPr>
              <a:t>همچنین براساس آگاهی هایی که داریم حکیم عمر خیام رساله ای داشته که خود رساله تاکنون پیدا نشده ولی از نام آن "درستی شیوه های هندی در جذر وکعب "اطلاع داریم ،کهدر آن به تعمیم قانونهای هندی درباره ریشه دوم و سوم ،برای هر </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9458" name="Rectangle 2"/>
          <p:cNvSpPr>
            <a:spLocks noChangeArrowheads="1"/>
          </p:cNvSpPr>
          <p:nvPr/>
        </p:nvSpPr>
        <p:spPr bwMode="auto">
          <a:xfrm>
            <a:off x="1107865" y="5214950"/>
            <a:ext cx="7536037"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ریشه دلخواه پرداخته.لذا خیام از "دستور نیوتن" اطلاع داشته.</a:t>
            </a:r>
            <a:endParaRPr kumimoji="0" lang="fa-IR" sz="1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428604"/>
            <a:ext cx="8286776" cy="2246769"/>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Times New Roman"/>
                <a:cs typeface="Arial"/>
              </a:rPr>
              <a:t>اما بنا به اسناد تاریخی معتبر قانونهای مربوط بهضریبهای بسط دوجمله ای وطرح مثلث حسابی تا سده دهم میلادی(برابر چهارم هجری) جلو میرود و به کرجی (ابوبکر محمد بن حسن حاسب کرجی ریاضیدان سده ده و یازده میلادی) پایان میپذیرد .بنابراین حتی" مثلث حسابی پاسکال" را </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8433" name="Rectangle 1"/>
          <p:cNvSpPr>
            <a:spLocks noChangeArrowheads="1"/>
          </p:cNvSpPr>
          <p:nvPr/>
        </p:nvSpPr>
        <p:spPr bwMode="auto">
          <a:xfrm>
            <a:off x="-571536" y="2143116"/>
            <a:ext cx="700086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هم از نظر تاریخی نمیتوان "مثلث حسابی خیام "</a:t>
            </a:r>
            <a:endParaRPr kumimoji="0" lang="fa-IR" sz="1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6" name="Rectangle 5"/>
          <p:cNvSpPr/>
          <p:nvPr/>
        </p:nvSpPr>
        <p:spPr>
          <a:xfrm>
            <a:off x="7858148" y="2571744"/>
            <a:ext cx="837088" cy="523220"/>
          </a:xfrm>
          <a:prstGeom prst="rect">
            <a:avLst/>
          </a:prstGeom>
        </p:spPr>
        <p:txBody>
          <a:bodyPr wrap="none">
            <a:spAutoFit/>
          </a:bodyPr>
          <a:lstStyle/>
          <a:p>
            <a:pPr lvl="0" fontAlgn="base">
              <a:spcBef>
                <a:spcPct val="0"/>
              </a:spcBef>
              <a:spcAft>
                <a:spcPct val="0"/>
              </a:spcAft>
            </a:pPr>
            <a:r>
              <a:rPr lang="fa-IR" sz="2800" b="1" dirty="0">
                <a:ln w="1905"/>
                <a:gradFill>
                  <a:gsLst>
                    <a:gs pos="0">
                      <a:srgbClr val="C19859">
                        <a:shade val="20000"/>
                        <a:satMod val="200000"/>
                      </a:srgbClr>
                    </a:gs>
                    <a:gs pos="78000">
                      <a:srgbClr val="C19859">
                        <a:tint val="90000"/>
                        <a:shade val="89000"/>
                        <a:satMod val="220000"/>
                      </a:srgbClr>
                    </a:gs>
                    <a:gs pos="100000">
                      <a:srgbClr val="C19859">
                        <a:tint val="12000"/>
                        <a:satMod val="255000"/>
                      </a:srgb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نامید.</a:t>
            </a:r>
            <a:endParaRPr lang="fa-IR" b="1" dirty="0">
              <a:ln w="1905"/>
              <a:gradFill>
                <a:gsLst>
                  <a:gs pos="0">
                    <a:srgbClr val="C19859">
                      <a:shade val="20000"/>
                      <a:satMod val="200000"/>
                    </a:srgbClr>
                  </a:gs>
                  <a:gs pos="78000">
                    <a:srgbClr val="C19859">
                      <a:tint val="90000"/>
                      <a:shade val="89000"/>
                      <a:satMod val="220000"/>
                    </a:srgbClr>
                  </a:gs>
                  <a:gs pos="100000">
                    <a:srgbClr val="C19859">
                      <a:tint val="12000"/>
                      <a:satMod val="255000"/>
                    </a:srgb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5984" y="428604"/>
            <a:ext cx="6429420" cy="584775"/>
          </a:xfrm>
          <a:prstGeom prst="rect">
            <a:avLst/>
          </a:prstGeom>
          <a:noFill/>
        </p:spPr>
        <p:txBody>
          <a:bodyPr wrap="square" rtlCol="1">
            <a:spAutoFit/>
          </a:bodyPr>
          <a:lstStyle/>
          <a:p>
            <a:r>
              <a:rPr lang="fa-I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آثار حكيم خيام نيشابوري :</a:t>
            </a:r>
            <a:endParaRPr lang="fa-I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097" name="Rectangle 1"/>
          <p:cNvSpPr>
            <a:spLocks noChangeArrowheads="1"/>
          </p:cNvSpPr>
          <p:nvPr/>
        </p:nvSpPr>
        <p:spPr bwMode="auto">
          <a:xfrm>
            <a:off x="428596" y="1000108"/>
            <a:ext cx="8286745"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خیام آثار علمی و ادبی بسیار تالیف نمود که معروفترین آنها هفده رساله و کتاب است بشرح زیر:</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4098" name="Rectangle 2"/>
          <p:cNvSpPr>
            <a:spLocks noChangeArrowheads="1"/>
          </p:cNvSpPr>
          <p:nvPr/>
        </p:nvSpPr>
        <p:spPr bwMode="auto">
          <a:xfrm>
            <a:off x="428596" y="1928802"/>
            <a:ext cx="8286744"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۱-</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رساله فی براهین‌الجبر و المقابله به زبان عربی، در جبر و مقابله که فوق العاده معروف است و بوسیله دکتر غلامحسین مصاحب در تهران به چاپ رسیده است.</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7" name="Rectangle 6"/>
          <p:cNvSpPr/>
          <p:nvPr/>
        </p:nvSpPr>
        <p:spPr>
          <a:xfrm>
            <a:off x="428596" y="3214686"/>
            <a:ext cx="8286776" cy="1815882"/>
          </a:xfrm>
          <a:prstGeom prst="rect">
            <a:avLst/>
          </a:prstGeom>
        </p:spPr>
        <p:txBody>
          <a:bodyPr wrap="square">
            <a:spAutoFit/>
          </a:bodyPr>
          <a:lstStyle/>
          <a:p>
            <a:r>
              <a:rPr lang="fa-I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Times New Roman"/>
                <a:cs typeface="Arial"/>
              </a:rPr>
              <a:t>۲-</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Times New Roman"/>
                <a:cs typeface="Arial"/>
              </a:rPr>
              <a:t> رساله کون و تکلیف به عربی درباره حکمت خالق در خلق عالم و حکمت تکلیف که خیام آن را در پاسخ پرسش امام ابونصر محمدبن ابراهیم نسوی در سال ۴۷۳ نوشته است و او یکی از شاگردان پورسینا بوده و در مجموعه جامع </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099" name="Rectangle 3"/>
          <p:cNvSpPr>
            <a:spLocks noChangeArrowheads="1"/>
          </p:cNvSpPr>
          <p:nvPr/>
        </p:nvSpPr>
        <p:spPr bwMode="auto">
          <a:xfrm>
            <a:off x="428596" y="5000636"/>
            <a:ext cx="8286808"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البدایع باهتمام سید محی الدین صبری بسال ۱۲۳۰ و کتاب خیام در هند به اهتمام سلیمان ندوی سال ۱۹۳۳ میلادی چاپ شده است.</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428596" y="428604"/>
            <a:ext cx="8286808"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۳-</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رساله‌ای در شرح مشکلات کتاب مصادرات اقلیدس و این رساله در سال ۱۳۱۴ به اهتمام دکتر تقی ارانی به چاپ رسید که از لحاظ ریاضی بسیار مهم است.</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۴-</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رساله روضة‌القلوب در کلیات وجود.</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۵-</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رساله ضیاء العلی.</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۶- </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رساله میزان‌الحکمه.</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۷-</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رساله‌ای در صورت و تضاد.</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3074" name="Rectangle 2"/>
          <p:cNvSpPr>
            <a:spLocks noChangeArrowheads="1"/>
          </p:cNvSpPr>
          <p:nvPr/>
        </p:nvSpPr>
        <p:spPr bwMode="auto">
          <a:xfrm>
            <a:off x="428596" y="3500438"/>
            <a:ext cx="8286808"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۸-</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ترجمه خطبه ابن سینا.</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۹-</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رساله‌ای در صحت طرق هندسی برای استخراج جذر و کعب.</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3075" name="Rectangle 3"/>
          <p:cNvSpPr>
            <a:spLocks noChangeArrowheads="1"/>
          </p:cNvSpPr>
          <p:nvPr/>
        </p:nvSpPr>
        <p:spPr bwMode="auto">
          <a:xfrm>
            <a:off x="5245826" y="4357694"/>
            <a:ext cx="3567002"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۱۰-</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رساله مشکلات ایجاب. </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7" name="Rectangle 6"/>
          <p:cNvSpPr/>
          <p:nvPr/>
        </p:nvSpPr>
        <p:spPr>
          <a:xfrm>
            <a:off x="4643438" y="4786322"/>
            <a:ext cx="4143388" cy="523220"/>
          </a:xfrm>
          <a:prstGeom prst="rect">
            <a:avLst/>
          </a:prstGeom>
        </p:spPr>
        <p:txBody>
          <a:bodyPr wrap="square">
            <a:spAutoFit/>
          </a:bodyPr>
          <a:lstStyle/>
          <a:p>
            <a:r>
              <a:rPr lang="fa-I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۱۱-</a:t>
            </a:r>
            <a:r>
              <a:rPr lang="fa-IR" sz="2800" b="1" dirty="0" smtClean="0">
                <a:ln w="1905"/>
                <a:gradFill>
                  <a:gsLst>
                    <a:gs pos="0">
                      <a:srgbClr val="C19859">
                        <a:shade val="20000"/>
                        <a:satMod val="200000"/>
                      </a:srgbClr>
                    </a:gs>
                    <a:gs pos="78000">
                      <a:srgbClr val="C19859">
                        <a:tint val="90000"/>
                        <a:shade val="89000"/>
                        <a:satMod val="220000"/>
                      </a:srgbClr>
                    </a:gs>
                    <a:gs pos="100000">
                      <a:srgbClr val="C19859">
                        <a:tint val="12000"/>
                        <a:satMod val="255000"/>
                      </a:srgb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رساله‌ای در طبیعیات</a:t>
            </a:r>
            <a:endParaRPr lang="fa-IR" dirty="0"/>
          </a:p>
        </p:txBody>
      </p:sp>
      <p:sp>
        <p:nvSpPr>
          <p:cNvPr id="8" name="Rectangle 7"/>
          <p:cNvSpPr/>
          <p:nvPr/>
        </p:nvSpPr>
        <p:spPr>
          <a:xfrm>
            <a:off x="1285852" y="5214950"/>
            <a:ext cx="7500974" cy="523220"/>
          </a:xfrm>
          <a:prstGeom prst="rect">
            <a:avLst/>
          </a:prstGeom>
        </p:spPr>
        <p:txBody>
          <a:bodyPr wrap="square">
            <a:spAutoFit/>
          </a:bodyPr>
          <a:lstStyle/>
          <a:p>
            <a:pPr lvl="0" eaLnBrk="0" fontAlgn="base" hangingPunct="0">
              <a:spcBef>
                <a:spcPct val="0"/>
              </a:spcBef>
              <a:spcAft>
                <a:spcPct val="0"/>
              </a:spcAft>
            </a:pPr>
            <a:r>
              <a:rPr lang="fa-IR" sz="2800" b="1" dirty="0" smtClean="0">
                <a:ln w="10541" cmpd="sng">
                  <a:solidFill>
                    <a:srgbClr val="F07F09">
                      <a:shade val="88000"/>
                      <a:satMod val="110000"/>
                    </a:srgbClr>
                  </a:solidFill>
                  <a:prstDash val="solid"/>
                </a:ln>
                <a:gradFill>
                  <a:gsLst>
                    <a:gs pos="0">
                      <a:srgbClr val="F07F09">
                        <a:tint val="40000"/>
                        <a:satMod val="250000"/>
                      </a:srgbClr>
                    </a:gs>
                    <a:gs pos="9000">
                      <a:srgbClr val="F07F09">
                        <a:tint val="52000"/>
                        <a:satMod val="300000"/>
                      </a:srgbClr>
                    </a:gs>
                    <a:gs pos="50000">
                      <a:srgbClr val="F07F09">
                        <a:shade val="20000"/>
                        <a:satMod val="300000"/>
                      </a:srgbClr>
                    </a:gs>
                    <a:gs pos="79000">
                      <a:srgbClr val="F07F09">
                        <a:tint val="52000"/>
                        <a:satMod val="300000"/>
                      </a:srgbClr>
                    </a:gs>
                    <a:gs pos="100000">
                      <a:srgbClr val="F07F09">
                        <a:tint val="40000"/>
                        <a:satMod val="250000"/>
                      </a:srgbClr>
                    </a:gs>
                  </a:gsLst>
                  <a:lin ang="5400000"/>
                </a:gradFill>
                <a:latin typeface="Calibri" pitchFamily="34" charset="0"/>
                <a:ea typeface="Times New Roman" pitchFamily="18" charset="0"/>
                <a:cs typeface="Arial" pitchFamily="34" charset="0"/>
              </a:rPr>
              <a:t>12-</a:t>
            </a:r>
            <a:r>
              <a:rPr lang="fa-IR" sz="2800" b="1" dirty="0" smtClean="0">
                <a:ln w="1905"/>
                <a:gradFill>
                  <a:gsLst>
                    <a:gs pos="0">
                      <a:srgbClr val="C19859">
                        <a:shade val="20000"/>
                        <a:satMod val="200000"/>
                      </a:srgbClr>
                    </a:gs>
                    <a:gs pos="78000">
                      <a:srgbClr val="C19859">
                        <a:tint val="90000"/>
                        <a:shade val="89000"/>
                        <a:satMod val="220000"/>
                      </a:srgbClr>
                    </a:gs>
                    <a:gs pos="100000">
                      <a:srgbClr val="C19859">
                        <a:tint val="12000"/>
                        <a:satMod val="255000"/>
                      </a:srgb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رساله‌ای در بیان زیگ ملکشهاهی</a:t>
            </a:r>
            <a:endParaRPr lang="fa-IR" sz="2800" b="1" dirty="0" smtClean="0">
              <a:ln w="1905"/>
              <a:gradFill>
                <a:gsLst>
                  <a:gs pos="0">
                    <a:srgbClr val="C19859">
                      <a:shade val="20000"/>
                      <a:satMod val="200000"/>
                    </a:srgbClr>
                  </a:gs>
                  <a:gs pos="78000">
                    <a:srgbClr val="C19859">
                      <a:tint val="90000"/>
                      <a:shade val="89000"/>
                      <a:satMod val="220000"/>
                    </a:srgbClr>
                  </a:gs>
                  <a:gs pos="100000">
                    <a:srgbClr val="C19859">
                      <a:tint val="12000"/>
                      <a:satMod val="255000"/>
                    </a:srgb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428596" y="428604"/>
            <a:ext cx="8286808"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۱۳-</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رساله نظام الملک در بیان حکومت.</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۱۴-</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رساله لوازم‌الاکمنه.</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۱۵-</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اشعار عربی خیام که در حدود ۱۹ رباعی آن بدست آمده است.</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۱۶-</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نوروزنامه.</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۱۷-</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رباعیات فارسی خیام که در حدود ۲۰۰ چارینه (رباعی) یا بیشتر از حکیم عمر خیام است و زائد بر آن مربوط به خیام نبوده بلکه به خیام نسبت داده شده.</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2050" name="Rectangle 2"/>
          <p:cNvSpPr>
            <a:spLocks noChangeArrowheads="1"/>
          </p:cNvSpPr>
          <p:nvPr/>
        </p:nvSpPr>
        <p:spPr bwMode="auto">
          <a:xfrm>
            <a:off x="428596" y="3500438"/>
            <a:ext cx="8286808"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۱۸-</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عیون الحکمه.</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۱۹-</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رساله معراجیه.</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۲۰-</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رساله در علم کلیات.</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۲۱-</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رساله در تحقیق معنی وجود.</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28604"/>
            <a:ext cx="8715404" cy="584775"/>
          </a:xfrm>
          <a:prstGeom prst="rect">
            <a:avLst/>
          </a:prstGeom>
          <a:noFill/>
        </p:spPr>
        <p:txBody>
          <a:bodyPr wrap="square" rtlCol="1">
            <a:spAutoFit/>
          </a:bodyPr>
          <a:lstStyle/>
          <a:p>
            <a:r>
              <a:rPr lang="fa-I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حكايت بهرام گور يكي از اثار هاي خيام :</a:t>
            </a:r>
            <a:endParaRPr lang="fa-I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6" name="Rectangle 5"/>
          <p:cNvSpPr/>
          <p:nvPr/>
        </p:nvSpPr>
        <p:spPr>
          <a:xfrm>
            <a:off x="5786446" y="1071546"/>
            <a:ext cx="2922595" cy="523220"/>
          </a:xfrm>
          <a:prstGeom prst="rect">
            <a:avLst/>
          </a:prstGeom>
        </p:spPr>
        <p:txBody>
          <a:bodyPr wrap="non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بر تخت نشستن بهرام :</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7" name="Rectangle 6"/>
          <p:cNvSpPr/>
          <p:nvPr/>
        </p:nvSpPr>
        <p:spPr>
          <a:xfrm>
            <a:off x="500034" y="1500174"/>
            <a:ext cx="8286776" cy="2246769"/>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یزدگرد اول سه پسر به نام های شاپور و بهرام و نرسی داشت. هیچ کدام به هنگام مرگ پدر در پایتخت نبودند. شاپور شهریار ارمنستان و در ارمنستان بود. نرسی شهریار خراسان و در نیوشاپور بود و بهرام در حیره بود. مادر بهرام، شوشاندخت نام داشت که دختر راس الجالوت زمانه رهبر یهودیان بود. </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8" name="Rectangle 7"/>
          <p:cNvSpPr/>
          <p:nvPr/>
        </p:nvSpPr>
        <p:spPr>
          <a:xfrm>
            <a:off x="428596" y="3643314"/>
            <a:ext cx="8286776" cy="954107"/>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روایت هائی که منشأ آن عربها بوده‌اند، گوید که بهرام از کودکی به نعمان منذِر امیر عرب حیره سپرده شده بود تا نزد او پرورش یابد.</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9" name="Rectangle 8"/>
          <p:cNvSpPr/>
          <p:nvPr/>
        </p:nvSpPr>
        <p:spPr>
          <a:xfrm>
            <a:off x="428596" y="4500570"/>
            <a:ext cx="8286776" cy="1384995"/>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بنابر این روایات، بهرام در هفتمین ساعت روز هرمزد از ماه فروردین به دنیا آمد و اختربینان به یزدگرد گفتند که او در آینده شاهنشاه ایران خواهد شد، ولی پیش از آن هنگام در زمینی</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428596" y="500042"/>
            <a:ext cx="8286808"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خارج از خاک ایران به سر خواهد برد. در نتیجه، هرمز او را پس از تولدش به منذر سپرد و دایه‌ها و مربیانی را با او روانه حیره کرد تا او را به شیوه</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ahoma" pitchFamily="34" charset="0"/>
                <a:ea typeface="Calibri" pitchFamily="34" charset="0"/>
                <a:cs typeface="Tahoma" pitchFamily="34" charset="0"/>
              </a:rPr>
              <a:t>ٔ</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 دربار ایران پرورش دهند. هرمز به این منظور دستور داد تا در حیره کاخی به نام خورناگ برای بهرام ساختند (عربها این کاخ را خورنق نامیدند و افسانه‌های بسیاری درباره‌اش ساختند که بعدها وارد کتاب ها شده است).</a:t>
            </a:r>
          </a:p>
          <a:p>
            <a:pPr marL="0" marR="0" lvl="0" indent="0" defTabSz="914400" rtl="0"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 رسم شاهان ساسانی آن بود که شاهپوران را به کشورهای خودمختار اطرافِ ایران می‌فرستادند تا آن سرزمین را با خودمختاری </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5" name="Rectangle 4"/>
          <p:cNvSpPr/>
          <p:nvPr/>
        </p:nvSpPr>
        <p:spPr>
          <a:xfrm>
            <a:off x="428596" y="4000504"/>
            <a:ext cx="8286776" cy="1815882"/>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اداره کنند و از سنین نوجوانی راه و رسم کشورداری را بیاموزند؛ چنانکه بعضی از شاهپوران فرماندار کوشان می‌شدند که در شرق کشور در همسایگی هندوستان بود و شامل پیشاور و قندهار و شمال بلوچستان پاکستانِ کنونی بود؛ بعضی فرماندار الان </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advClick="0" advTm="10000">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2910" y="428604"/>
            <a:ext cx="8001056" cy="584775"/>
          </a:xfrm>
          <a:prstGeom prst="rect">
            <a:avLst/>
          </a:prstGeom>
          <a:noFill/>
        </p:spPr>
        <p:txBody>
          <a:bodyPr wrap="square" rtlCol="1">
            <a:spAutoFit/>
          </a:bodyPr>
          <a:lstStyle/>
          <a:p>
            <a:r>
              <a:rPr lang="fa-I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زندگينامه حكيم خيام :</a:t>
            </a:r>
            <a:endParaRPr lang="fa-I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5361" name="Rectangle 1"/>
          <p:cNvSpPr>
            <a:spLocks noChangeArrowheads="1"/>
          </p:cNvSpPr>
          <p:nvPr/>
        </p:nvSpPr>
        <p:spPr bwMode="auto">
          <a:xfrm>
            <a:off x="500034" y="1000108"/>
            <a:ext cx="8143868"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زندگینامه حکیم عمر خیام </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مجموعه: زندگینامه شعرا و دانشمندان </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غیاث الدین ابوالفتح، عمر بن ابراهیم خیام (خیامی) در سال 439 هجری (1048 میلادی) در شهر نیشابور و در زمانی به دنیا آمد که ترکان سلجوقی بر خراسان، ناحیه ای وسیع در شرق ایران، تسلط داشتند. وی در زادگاه خویش به آموختن علم پرداخت و نزد عالمان و استادان برجسته آن شهر از جمله امام موفق نیشابوری علوم زمانه خویش را فراگرفت و چنانکه گفته اند بسیار جوان بود که در فلسفه و ریاضیات تبحر یافت. خیام در سال 461 هجری به قصد سمرقند، نیشابور را ترک کرد و در آنجا تحت حمایت ابوطاهر عبدالرحمن بن احمد , قاضی القضات سمرقند اثربرجسته خودرادر</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428596" y="500042"/>
            <a:ext cx="828680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(کشورِ آذربایجان کنونی) می‌شدند و لقبشان الا نشاه بود؛ بعضی فرماندار خوارزم (اکنون شمال ازبکستان و ترکمنستان) می‌شدند و خوارزمشاه لقب داشتند؛ و بعضی فرماندار کرمان می‌شدند که سراسر ملک کرمان (اکنون بلوچستان ایران و پاکستان) را نیز شامل می‌شد، و کرمانشاه خوانده می‌شدند. حضور بهرام در حیره به این معنا بوده و آنچه عربها در این باره گفته اند، افسانه‌است.</a:t>
            </a:r>
          </a:p>
          <a:p>
            <a:pPr marL="0" marR="0" lvl="0" indent="0" defTabSz="914400" rtl="0"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 مغان و بزرگان کشور که از سیاست های یزدگرد اول ناخشنود بودند، مایل نبودند که پادشاهی در کسی از پسرانِ او ادامه یابد و یکی از ساسانیان را که خسرو نام داشت، به سلطنت نشاندند. شاپور پس از دریافت خبر مرگ پدرش از ارمنستان به سوی پایتخت حرکت کرد، ولی بزرگانِ هوادار خسرو وسائلی انگیختند و او را در راه از میان برداشتند. اما پسر دیگرش بهرام به </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428604"/>
            <a:ext cx="8286776" cy="4401205"/>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حمایت بخشی از سپهداران و به کمک سپاهیان پادگان حیره به سوی تیسپون حرکت کرد. نوشته‌اند که بسطام هزارپت سپهبدِ میان رودان، یزد گشن اسپ استاندارِ میان رودان، سپهبد پیرک مهران، گودرز رئیس خزانه داری ارتش، َگشن اسپ آذرپیش رئیس دیوان مالیات، پناه خسرو وزیر امور خدماتِ عمومی، و شماری دیگر از بزرگان کشور انجمن کردند و مردی از خاندان ساسانی به نام خسرو را در تیسپون به سلطنت نشاندند. بهرام از حیره سپاه آراست و وارد میان رودان شد و در کنار تیسپون لشکرگاه زد. بزرگان در میان او و خسرو در آمد و شد افتادند و پس از مذاکرات فراوان تصمیم بر آن شد که پادشاهی به بهرام واگذار شود.</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Rectangle 4"/>
          <p:cNvSpPr/>
          <p:nvPr/>
        </p:nvSpPr>
        <p:spPr>
          <a:xfrm>
            <a:off x="500034" y="4714884"/>
            <a:ext cx="8286776" cy="954107"/>
          </a:xfrm>
          <a:prstGeom prst="rect">
            <a:avLst/>
          </a:prstGeom>
        </p:spPr>
        <p:txBody>
          <a:bodyPr wrap="square">
            <a:spAutoFit/>
          </a:bodyPr>
          <a:lstStyle/>
          <a:p>
            <a:r>
              <a:rPr lang="en-US" dirty="0" smtClean="0">
                <a:latin typeface="Arial"/>
                <a:ea typeface="Calibri"/>
              </a:rPr>
              <a:t> </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a:ea typeface="Calibri"/>
              </a:rPr>
              <a:t>نگارنده</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a typeface="Calibri"/>
              </a:rPr>
              <a:t>ٔ</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 پارس نامه این رخداد را با استفاده از تاریخ طبری چنین آورده‌است: … پس میان ایشان گفتگوی برخاست، و قومی که هوای</a:t>
            </a:r>
            <a:endParaRPr lang="fa-IR" sz="2800" dirty="0"/>
          </a:p>
        </p:txBody>
      </p:sp>
    </p:spTree>
  </p:cSld>
  <p:clrMapOvr>
    <a:masterClrMapping/>
  </p:clrMapOvr>
  <p:transition advClick="0" advTm="10000">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8596" y="428604"/>
            <a:ext cx="8286808" cy="5262979"/>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خسرو می‌کردند، گفتند: «ما بر پادشاهیِ او بیعت کردیم و به چه عذر فسخ کنیم؟» دیگران که هوای بهرام می‌کردند، گفتند: «صاحب حق او است و متابعتِ او کردن لازم است.» چون سخن دراز کشید، بهرام گفت: «مرا نمی‌باید که به این سبب میان شما گفتگوی رود. این پادشاهی میراثِ من است و امروز خواهان دیگری دارد. ما را هردو به هم رها کنید تا بکوشیم (یعنی نبرد تن به تن کنیم) هر که بهتر آید و چیره شود پادشهی آن کس را بود، وگرنه تاج و زینتِ پادشاهی میان دو شیرِ گرسنه بباید نهاد تا هر که از میان آن دو شیر بردارد پادشاهی او را باشد.» چون مردم دانستند که خسرو طاقتِ نبردِ با بهرام را ندارد. قرار به آن افتاد که تاج میان دو شیر بنهند. دو شیر شرزه آوردند و گرسنه ببستند، و تاج و زینتِ پادشاهی در میان هردو شیر نهادند و شیران را فراخ ببستند و خسرو را حاضر کردند. و</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advClick="0" advTm="10000">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428604"/>
            <a:ext cx="8286792" cy="5262979"/>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بهرام خسرو را گفت: پیشتر رو تاج بردار تااین پادشاهی بر تو درست گردد. خسرو گفت: تو به نبرد آمده‌ای و بیانْ تو را باید نمود تا پادشاهی تو را مسلّم شود. «چون دانست که خسرو زهره ندارد که پیش رود، بهرام پیش خرامید و گُرزی در دست گرفت. مؤبد مؤبدان او را گفت: ما از خونِ تو بیزاریم به این خطر که بر خویشتن می‌کنی. جواب داد که «همچنین است.» و چون نزدیکتر رسید شیری از آن دوگانه روی به او نهاد، بهرام چابکی کرد و بر پشت آن شیر نشست و به هردو پهلوهاش بفشرد و َ لخت بر سرش می‌زد تا کشته شد؛ پس روی به آن شیرِ دیگر نهاد و چون شیر از جای برخاست یک گرز به قوت بر تارکِ سرش زد چنانکه از آن زخم سست شد، پس گلویش بگرفت و سرش بر سرِ آن شیر دیگر که کشته شده بود می‌زد تا بمرد و برفت و تاج برداشت. و مردم از آن حال در شگفت ماندند و بر وی</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advClick="0" advTm="10000">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8596" y="428604"/>
            <a:ext cx="8286776" cy="1815882"/>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آفرین کردند و گفتند: این است پادشاه به راستی. و همگان تسلیم کردند، و خسرو پشتِ پای بهرام ببوسید و گفت: سزای تاج و تخت توئی، و من نه به اختیار آمدم؛ باید که مرا زینهار دهی تا بعد از این بندگی کنم. او را زینهار فرمود و بنواخت و خدمتِ خاص فرمود</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5841" name="Rectangle 1"/>
          <p:cNvSpPr>
            <a:spLocks noChangeArrowheads="1"/>
          </p:cNvSpPr>
          <p:nvPr/>
        </p:nvSpPr>
        <p:spPr bwMode="auto">
          <a:xfrm>
            <a:off x="428596" y="2143116"/>
            <a:ext cx="8286808" cy="44658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پادشاهان ساسانی در شکار شیر، ببر و پلنگ مهارت فراوان داشتند. و همواره شکار درندگان در آیین آنان بوده که موجب تقویت قوای جنگی ایشان می‌شده. همچنین بشقابهای بجای مانده از دوره</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ahoma" pitchFamily="34" charset="0"/>
                <a:ea typeface="Calibri" pitchFamily="34" charset="0"/>
                <a:cs typeface="Tahoma" pitchFamily="34" charset="0"/>
              </a:rPr>
              <a:t>ٔ</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 ساسانی که این خسروان را در هنگام شکار و نبرد با حیواناتی همچون؛ قوچ، گوزن، گورخر، گراز، شیر، پلنگ و... به تصویر کشیده گواه دیگری بر این مطلب می‌باشد.</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 وزیر مقتدر بهرام</a:t>
            </a:r>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 </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زمام امور را به بزرگان دولت واگذار کرده و چندان در امور کشور دخالت نمی‌کرد. در میان صاحبان مراتب آن زمان که از حیث قدرت و نفوذ رتبه</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rPr>
              <a:t>ٔ</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 نخست را</a:t>
            </a:r>
            <a:endPar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endParaRPr>
          </a:p>
          <a:p>
            <a:pPr>
              <a:lnSpc>
                <a:spcPct val="115000"/>
              </a:lnSpc>
              <a:spcAft>
                <a:spcPts val="1000"/>
              </a:spcAft>
            </a:pPr>
            <a:r>
              <a:rPr lang="fa-IR" sz="2800" dirty="0" smtClean="0">
                <a:latin typeface="Calibri"/>
                <a:ea typeface="Calibri"/>
                <a:cs typeface="Arial"/>
              </a:rPr>
              <a:t> </a:t>
            </a:r>
            <a:endParaRPr lang="en-US" sz="2800" dirty="0" smtClean="0">
              <a:latin typeface="Calibri"/>
              <a:ea typeface="Calibri"/>
              <a:cs typeface="Arial"/>
            </a:endParaRPr>
          </a:p>
        </p:txBody>
      </p:sp>
    </p:spTree>
  </p:cSld>
  <p:clrMapOvr>
    <a:masterClrMapping/>
  </p:clrMapOvr>
  <p:transition advClick="0" advTm="10000">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428604"/>
            <a:ext cx="8286776" cy="4283865"/>
          </a:xfrm>
          <a:prstGeom prst="rect">
            <a:avLst/>
          </a:prstGeom>
        </p:spPr>
        <p:txBody>
          <a:bodyPr wrap="square">
            <a:spAutoFit/>
          </a:bodyPr>
          <a:lstStyle/>
          <a:p>
            <a:pPr>
              <a:lnSpc>
                <a:spcPct val="115000"/>
              </a:lnSpc>
              <a:spcAft>
                <a:spcPts val="1000"/>
              </a:spcAft>
            </a:pP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داشت مهرنرسی یا (مهرنرسه) بود که لقب و عنوان هزار بندگ (صاحب هزار غلام)را داشت. نسب او به خانواده</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rPr>
              <a:t>ٔ</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 سپندیاذ یکی از هفت خاندان ممتاز دوران ساسانی می‌رسید.</a:t>
            </a:r>
            <a:endPar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endParaRPr>
          </a:p>
          <a:p>
            <a:pPr>
              <a:lnSpc>
                <a:spcPct val="115000"/>
              </a:lnSpc>
              <a:spcAft>
                <a:spcPts val="1000"/>
              </a:spcAft>
            </a:pP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مؤرخان عرب و ایرانی او را مردی هوشمند و دانا و صاحب تدبیر شمرده‌اند ولی مؤلفین عیسوی به جهت توجهی که این وزیر به دیانت زرتشتی داشت، نسبت به او کینه ورزیده و او را خائن و دو رو و بی‌رحم خوانده‌اند.</a:t>
            </a:r>
            <a:endPar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endParaRPr>
          </a:p>
          <a:p>
            <a:pPr>
              <a:lnSpc>
                <a:spcPct val="115000"/>
              </a:lnSpc>
              <a:spcAft>
                <a:spcPts val="1000"/>
              </a:spcAft>
            </a:pPr>
            <a:endPar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endParaRPr>
          </a:p>
        </p:txBody>
      </p:sp>
      <p:sp>
        <p:nvSpPr>
          <p:cNvPr id="5" name="Rectangle 4"/>
          <p:cNvSpPr/>
          <p:nvPr/>
        </p:nvSpPr>
        <p:spPr>
          <a:xfrm>
            <a:off x="428596" y="4000504"/>
            <a:ext cx="8286776" cy="1815882"/>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مهرنرسه آتشکده‌ها و ابنیه‌های بسیاری بنا نمود. کاخ سروستان، در کنار راه کاروانی شیراز که هنوز ویرانه‌های آن بر جا مانده‌است و از نظر فن معماری، ارزشمند محسوب می‌شود، احتمال داده می‌شود که یکی از ابنیه‌های مهر نرسی باشد.</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advClick="0" advTm="10000">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00059" y="428604"/>
            <a:ext cx="4305987" cy="523220"/>
          </a:xfrm>
          <a:prstGeom prst="rect">
            <a:avLst/>
          </a:prstGeom>
        </p:spPr>
        <p:txBody>
          <a:bodyPr wrap="non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جنگ با اقوام شمالی و شرقی ایران</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3793" name="Rectangle 1"/>
          <p:cNvSpPr>
            <a:spLocks noChangeArrowheads="1"/>
          </p:cNvSpPr>
          <p:nvPr/>
        </p:nvSpPr>
        <p:spPr bwMode="auto">
          <a:xfrm>
            <a:off x="428596" y="928670"/>
            <a:ext cx="8286808"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او در شرق هیاطله را به سختی شکست داد و پادشاه آنها را کشت. در این جنگ غنائم بسیاری به دست آمد از جمله تاج خان هیاطله که بهرام آن را به آتشکده آذرگشسپ در شهر شیز، در آذربایجان اهدا کرد. طوایف وحشی چنان لطمه‌ای دیدند که تا یک چند بعد دیگر در مرزهای ایران ظاهر نشدند.</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33794" name="Rectangle 2"/>
          <p:cNvSpPr>
            <a:spLocks noChangeArrowheads="1"/>
          </p:cNvSpPr>
          <p:nvPr/>
        </p:nvSpPr>
        <p:spPr bwMode="auto">
          <a:xfrm>
            <a:off x="428596" y="3143248"/>
            <a:ext cx="8286808"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جنگ با بیزانس</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علت این جنگ بطوریکه مؤرخین یونانی نوشته‌اند، آزار مسیحیان مقیم ایران بود که از بدرفتاری‌های مغان فرار کرده، به روم می‌رفتند. بهرام استرداد آنها را خواست و تئودوسیوس دوم از استرداد آنها ابا کرد، در نتیجه کدورت بالا گرفته و منتهی بجنگ شد.</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33795" name="Rectangle 3"/>
          <p:cNvSpPr>
            <a:spLocks noChangeArrowheads="1"/>
          </p:cNvSpPr>
          <p:nvPr/>
        </p:nvSpPr>
        <p:spPr bwMode="auto">
          <a:xfrm>
            <a:off x="214282" y="5286388"/>
            <a:ext cx="821530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مهرنرسی سردار لشکر ایران شد و جنگ در نزدیکی نصیبین</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ChangeArrowheads="1"/>
          </p:cNvSpPr>
          <p:nvPr/>
        </p:nvSpPr>
        <p:spPr bwMode="auto">
          <a:xfrm>
            <a:off x="571472" y="500042"/>
            <a:ext cx="8143932"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ترکیه) آغاز شد ولی چنان به درازا کشیده شد که رومیان بالاخره خسته شده و تقاضای صلح کردند</a:t>
            </a:r>
            <a:r>
              <a:rPr kumimoji="0" lang="fa-IR"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5060" name="Rectangle 4"/>
          <p:cNvSpPr>
            <a:spLocks noChangeArrowheads="1"/>
          </p:cNvSpPr>
          <p:nvPr/>
        </p:nvSpPr>
        <p:spPr bwMode="auto">
          <a:xfrm>
            <a:off x="428596" y="1428736"/>
            <a:ext cx="8358182"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گرچه ایرانیان از این جنگ، هیچ بهره‌ای نبرده بودند اما باز صلح محترمانه‌ای با روم منعقد شد. مابین ایران و بیزانس عهدنامه صلح صد ساله منعقد گردید و ایران نیز آزادی مذهب مسیحی را در ایران پذیرفت اما این عهدنامه بخاطر مخالفت روحانیون زرتشتی در عمل اجرا نشد.</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45061" name="Rectangle 5"/>
          <p:cNvSpPr>
            <a:spLocks noChangeArrowheads="1"/>
          </p:cNvSpPr>
          <p:nvPr/>
        </p:nvSpPr>
        <p:spPr bwMode="auto">
          <a:xfrm>
            <a:off x="5286380" y="3714752"/>
            <a:ext cx="342896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ارمنستان در زمان بهرام:</a:t>
            </a:r>
            <a:endParaRPr kumimoji="0" lang="fa-IR" sz="1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9" name="Rectangle 8"/>
          <p:cNvSpPr/>
          <p:nvPr/>
        </p:nvSpPr>
        <p:spPr>
          <a:xfrm>
            <a:off x="428596" y="4286256"/>
            <a:ext cx="8286776" cy="1384995"/>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در طی منازعات بین ایران و بیزانس در ارمنستان ایران هم یک چند ادعای استقلال یا تجزیه طلبی پدید آمد اما پایان جنگ با بیزانس به بهرام فرصت داد تا در آنجا نیز سلطه</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a typeface="Calibri"/>
              </a:rPr>
              <a:t>ٔ</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 ایران را اعاده کند و ارمنستان</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advClick="0" advTm="10000">
    <p:wedg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8596" y="428604"/>
            <a:ext cx="8286776" cy="523220"/>
          </a:xfrm>
          <a:prstGeom prst="rect">
            <a:avLst/>
          </a:prstGeom>
        </p:spPr>
        <p:txBody>
          <a:bodyPr wrap="square">
            <a:spAutoFit/>
          </a:bodyPr>
          <a:lstStyle/>
          <a:p>
            <a:pPr lvl="0" fontAlgn="base">
              <a:spcBef>
                <a:spcPct val="0"/>
              </a:spcBef>
              <a:spcAft>
                <a:spcPct val="0"/>
              </a:spcAft>
            </a:pPr>
            <a:r>
              <a:rPr lang="fa-IR" sz="2800" b="1" dirty="0" smtClean="0">
                <a:ln w="1905"/>
                <a:gradFill>
                  <a:gsLst>
                    <a:gs pos="0">
                      <a:srgbClr val="C19859">
                        <a:shade val="20000"/>
                        <a:satMod val="200000"/>
                      </a:srgbClr>
                    </a:gs>
                    <a:gs pos="78000">
                      <a:srgbClr val="C19859">
                        <a:tint val="90000"/>
                        <a:shade val="89000"/>
                        <a:satMod val="220000"/>
                      </a:srgbClr>
                    </a:gs>
                    <a:gs pos="100000">
                      <a:srgbClr val="C19859">
                        <a:tint val="12000"/>
                        <a:satMod val="255000"/>
                      </a:srgb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 </a:t>
            </a:r>
            <a:endParaRPr lang="en-US" sz="2800" b="1" dirty="0" smtClean="0">
              <a:ln w="1905"/>
              <a:gradFill>
                <a:gsLst>
                  <a:gs pos="0">
                    <a:srgbClr val="C19859">
                      <a:shade val="20000"/>
                      <a:satMod val="200000"/>
                    </a:srgbClr>
                  </a:gs>
                  <a:gs pos="78000">
                    <a:srgbClr val="C19859">
                      <a:tint val="90000"/>
                      <a:shade val="89000"/>
                      <a:satMod val="220000"/>
                    </a:srgbClr>
                  </a:gs>
                  <a:gs pos="100000">
                    <a:srgbClr val="C19859">
                      <a:tint val="12000"/>
                      <a:satMod val="255000"/>
                    </a:srgb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44033" name="Rectangle 1"/>
          <p:cNvSpPr>
            <a:spLocks noChangeArrowheads="1"/>
          </p:cNvSpPr>
          <p:nvPr/>
        </p:nvSpPr>
        <p:spPr bwMode="auto">
          <a:xfrm>
            <a:off x="428596" y="500042"/>
            <a:ext cx="8286744"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و ارمنستان را به یک ایالت تابع تبدیل کند. چنانکه رومی‌ها هم از مدتها قبل، همین کار را در مورد بخش دیگر ارمنستان که به آنها تعلق داشت کرده بودند.</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9" name="Rectangle 8"/>
          <p:cNvSpPr/>
          <p:nvPr/>
        </p:nvSpPr>
        <p:spPr>
          <a:xfrm>
            <a:off x="6286371" y="2071678"/>
            <a:ext cx="2396810" cy="523220"/>
          </a:xfrm>
          <a:prstGeom prst="rect">
            <a:avLst/>
          </a:prstGeom>
        </p:spPr>
        <p:txBody>
          <a:bodyPr wrap="non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حمله به هند:</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4034" name="Rectangle 2"/>
          <p:cNvSpPr>
            <a:spLocks noChangeArrowheads="1"/>
          </p:cNvSpPr>
          <p:nvPr/>
        </p:nvSpPr>
        <p:spPr bwMode="auto">
          <a:xfrm>
            <a:off x="428596" y="2857496"/>
            <a:ext cx="8215306"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بهرام گور به هند (منظور جنوب شرق پاکستان امروزی) لشکر کشیده و شهر کراچی را گرفت. سپس شهر دیبل به عنوان مرز با هندوستان معین شد</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0"/>
          <p:cNvSpPr/>
          <p:nvPr/>
        </p:nvSpPr>
        <p:spPr>
          <a:xfrm>
            <a:off x="7358082" y="4500570"/>
            <a:ext cx="1287532" cy="523220"/>
          </a:xfrm>
          <a:prstGeom prst="rect">
            <a:avLst/>
          </a:prstGeom>
        </p:spPr>
        <p:txBody>
          <a:bodyPr wrap="non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rPr>
              <a:t>درگذشت:</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4035" name="Rectangle 3"/>
          <p:cNvSpPr>
            <a:spLocks noChangeArrowheads="1"/>
          </p:cNvSpPr>
          <p:nvPr/>
        </p:nvSpPr>
        <p:spPr bwMode="auto">
          <a:xfrm>
            <a:off x="2857488" y="5042118"/>
            <a:ext cx="5643538"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در سال ۴۳۹ میلادی در منطقه جرقویه اصفهان در حالیکه با اسب دنبال گورخر بود</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4643438" y="428604"/>
            <a:ext cx="4071966" cy="6924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Calibri" pitchFamily="34" charset="0"/>
                <a:cs typeface="Arial" pitchFamily="34" charset="0"/>
              </a:rPr>
              <a:t>بود در باتلاق فرو رفت.</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500034" y="928670"/>
            <a:ext cx="8215338" cy="954107"/>
          </a:xfrm>
          <a:prstGeom prst="rect">
            <a:avLst/>
          </a:prstGeom>
        </p:spPr>
        <p:txBody>
          <a:bodyPr wrap="square">
            <a:spAutoFit/>
          </a:bodyPr>
          <a:lstStyle/>
          <a:p>
            <a:r>
              <a:rPr lang="en-US" dirty="0" smtClean="0">
                <a:latin typeface="Arial"/>
                <a:ea typeface="Calibri"/>
              </a:rPr>
              <a:t> </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a:ea typeface="Calibri"/>
              </a:rPr>
              <a:t>بهرام گور از شخصیت‌های مورد توجه در ادبیات و شعر فارسی است.</a:t>
            </a:r>
            <a:endParaRPr lang="fa-IR" sz="2800" dirty="0"/>
          </a:p>
        </p:txBody>
      </p:sp>
    </p:spTree>
  </p:cSld>
  <p:clrMapOvr>
    <a:masterClrMapping/>
  </p:clrMapOvr>
  <p:transition advClick="0" advTm="10000">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428596" y="428604"/>
            <a:ext cx="8286808"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خودرادر جبرتألیف کرد.</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خیام سپس به اصفهان رفت و مدت 18 سال در آنجا اقامت گزید و با حمایت ملک شاه سلجوقی و وزیرش نظام الملک، به همراه جمعی از دانشمندان و ریاضیدانان معروف زمانه خود، در رصد خانه ای که به دستور ملکشاه تأسیس شده بود، به انجام تحقیقات نجومی پرداخت. حاصل این تحقیقات اصلاح تقویم رایج در آن زمان و تنظیم تقویم جلالی (لقب سلطان ملکشاه سلجوقی) بود.</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در تقویم جلالی، سال شمسی تقریباً برابر با 365 روز و 5 ساعت و 48 دقیقه و 45 ثانیه است. سال دوازده ماه دارد 6 ماه نخست هر ماه 31 روز و 5 ماه بعد هر ماه 30 روز و ماه آخر 29 روز است هر چهارسال، یکسال را کبیسه می خوانند که ماه آخر آن 30 روز است و</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6" name="Rectangle 5"/>
          <p:cNvSpPr/>
          <p:nvPr/>
        </p:nvSpPr>
        <p:spPr>
          <a:xfrm>
            <a:off x="0" y="5214950"/>
            <a:ext cx="8715404" cy="523220"/>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Times New Roman"/>
                <a:cs typeface="Arial"/>
              </a:rPr>
              <a:t>آن سال 366 روز می شود در تقویم جلالی هر پنج هزار سال یک روز</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advClick="0" advTm="10000">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348" y="428604"/>
            <a:ext cx="8001056" cy="584775"/>
          </a:xfrm>
          <a:prstGeom prst="rect">
            <a:avLst/>
          </a:prstGeom>
          <a:noFill/>
        </p:spPr>
        <p:txBody>
          <a:bodyPr wrap="square" rtlCol="1">
            <a:spAutoFit/>
          </a:bodyPr>
          <a:lstStyle/>
          <a:p>
            <a:r>
              <a:rPr lang="fa-I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شعر بهرام گور :</a:t>
            </a:r>
            <a:endParaRPr lang="fa-I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Rectangle 4"/>
          <p:cNvSpPr/>
          <p:nvPr/>
        </p:nvSpPr>
        <p:spPr>
          <a:xfrm>
            <a:off x="1142976" y="1142984"/>
            <a:ext cx="6286544" cy="4401205"/>
          </a:xfrm>
          <a:prstGeom prst="rect">
            <a:avLst/>
          </a:prstGeom>
        </p:spPr>
        <p:txBody>
          <a:bodyPr wrap="square">
            <a:spAutoFit/>
          </a:bodyP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آن قصر که جمشید در او جام گرفت</a:t>
            </a:r>
          </a:p>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آهو بچه کرد وشیر آرام گرفت</a:t>
            </a:r>
          </a:p>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بهرام که گور می گرفتی همه عمر</a:t>
            </a:r>
          </a:p>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دیدی که چگونه گور بهرام گرفت</a:t>
            </a:r>
          </a:p>
          <a:p>
            <a:endPar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ای دیده اگر کور نه ای گور ببین</a:t>
            </a:r>
          </a:p>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وین عالم پرفتنه و پرشور ببین</a:t>
            </a:r>
          </a:p>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شاهان و سران و سروران زیر گِلند</a:t>
            </a:r>
          </a:p>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روهای چو مه در دهن مور ببین</a:t>
            </a: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advClick="0" advTm="10000">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43106" y="428604"/>
            <a:ext cx="10358510" cy="523220"/>
          </a:xfrm>
          <a:prstGeom prst="rect">
            <a:avLst/>
          </a:prstGeom>
          <a:noFill/>
        </p:spPr>
        <p:txBody>
          <a:bodyPr wrap="square" rtlCol="1">
            <a:spAutoFit/>
          </a:bodyPr>
          <a:lstStyle/>
          <a:p>
            <a:r>
              <a:rPr lang="fa-I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عكس هايي از حكيم خيام :</a:t>
            </a:r>
            <a:endPar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46082" name="Picture 2" descr="C:\Documents and Settings\Dear-User\Desktop\New Folder\default.jpeg"/>
          <p:cNvPicPr>
            <a:picLocks noChangeAspect="1" noChangeArrowheads="1"/>
          </p:cNvPicPr>
          <p:nvPr/>
        </p:nvPicPr>
        <p:blipFill>
          <a:blip r:embed="rId2"/>
          <a:srcRect/>
          <a:stretch>
            <a:fillRect/>
          </a:stretch>
        </p:blipFill>
        <p:spPr bwMode="auto">
          <a:xfrm>
            <a:off x="642910" y="1071546"/>
            <a:ext cx="7715304" cy="450059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advClick="0" advTm="5000">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C:\Documents and Settings\Dear-User\Desktop\New Folder\ايلا.jpeg"/>
          <p:cNvPicPr>
            <a:picLocks noChangeAspect="1" noChangeArrowheads="1"/>
          </p:cNvPicPr>
          <p:nvPr/>
        </p:nvPicPr>
        <p:blipFill>
          <a:blip r:embed="rId2"/>
          <a:srcRect/>
          <a:stretch>
            <a:fillRect/>
          </a:stretch>
        </p:blipFill>
        <p:spPr bwMode="auto">
          <a:xfrm>
            <a:off x="4500562" y="571480"/>
            <a:ext cx="4143404" cy="51435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7110" name="Picture 6" descr="C:\Documents and Settings\Dear-User\Desktop\New Folder\تابلا.jpeg"/>
          <p:cNvPicPr>
            <a:picLocks noChangeAspect="1" noChangeArrowheads="1"/>
          </p:cNvPicPr>
          <p:nvPr/>
        </p:nvPicPr>
        <p:blipFill>
          <a:blip r:embed="rId3"/>
          <a:srcRect/>
          <a:stretch>
            <a:fillRect/>
          </a:stretch>
        </p:blipFill>
        <p:spPr bwMode="auto">
          <a:xfrm>
            <a:off x="428596" y="571480"/>
            <a:ext cx="3919553" cy="514353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advClick="0" advTm="5000">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Documents and Settings\Dear-User\Desktop\New Folder\بابلتا.jpeg"/>
          <p:cNvPicPr>
            <a:picLocks noChangeAspect="1" noChangeArrowheads="1"/>
          </p:cNvPicPr>
          <p:nvPr/>
        </p:nvPicPr>
        <p:blipFill>
          <a:blip r:embed="rId2"/>
          <a:srcRect/>
          <a:stretch>
            <a:fillRect/>
          </a:stretch>
        </p:blipFill>
        <p:spPr bwMode="auto">
          <a:xfrm>
            <a:off x="428596" y="500042"/>
            <a:ext cx="4000528" cy="52864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4" descr="C:\Documents and Settings\Dear-User\Desktop\New Folder\البا.jpeg"/>
          <p:cNvPicPr>
            <a:picLocks noChangeAspect="1" noChangeArrowheads="1"/>
          </p:cNvPicPr>
          <p:nvPr/>
        </p:nvPicPr>
        <p:blipFill>
          <a:blip r:embed="rId3"/>
          <a:srcRect/>
          <a:stretch>
            <a:fillRect/>
          </a:stretch>
        </p:blipFill>
        <p:spPr bwMode="auto">
          <a:xfrm>
            <a:off x="4786314" y="500042"/>
            <a:ext cx="3857652" cy="5214974"/>
          </a:xfrm>
          <a:prstGeom prst="rect">
            <a:avLst/>
          </a:prstGeom>
          <a:ln>
            <a:noFill/>
          </a:ln>
          <a:effectLst>
            <a:softEdge rad="112500"/>
          </a:effectLst>
        </p:spPr>
      </p:pic>
    </p:spTree>
  </p:cSld>
  <p:clrMapOvr>
    <a:masterClrMapping/>
  </p:clrMapOvr>
  <p:transition advClick="0" advTm="5000">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1" name="Picture 3" descr="C:\Documents and Settings\Dear-User\Desktop\New Folder\ل.jpeg"/>
          <p:cNvPicPr>
            <a:picLocks noChangeAspect="1" noChangeArrowheads="1"/>
          </p:cNvPicPr>
          <p:nvPr/>
        </p:nvPicPr>
        <p:blipFill>
          <a:blip r:embed="rId2"/>
          <a:srcRect/>
          <a:stretch>
            <a:fillRect/>
          </a:stretch>
        </p:blipFill>
        <p:spPr bwMode="auto">
          <a:xfrm>
            <a:off x="428596" y="428604"/>
            <a:ext cx="3929090" cy="5429288"/>
          </a:xfrm>
          <a:prstGeom prst="rect">
            <a:avLst/>
          </a:prstGeom>
          <a:ln w="88900" cap="sq" cmpd="thickThin">
            <a:solidFill>
              <a:srgbClr val="000000"/>
            </a:solidFill>
            <a:prstDash val="solid"/>
            <a:miter lim="800000"/>
          </a:ln>
          <a:effectLst>
            <a:innerShdw blurRad="76200">
              <a:srgbClr val="000000"/>
            </a:innerShdw>
          </a:effectLst>
        </p:spPr>
      </p:pic>
      <p:pic>
        <p:nvPicPr>
          <p:cNvPr id="48132" name="Picture 4" descr="C:\Documents and Settings\Dear-User\Desktop\New Folder\ذر.jpeg"/>
          <p:cNvPicPr>
            <a:picLocks noChangeAspect="1" noChangeArrowheads="1"/>
          </p:cNvPicPr>
          <p:nvPr/>
        </p:nvPicPr>
        <p:blipFill>
          <a:blip r:embed="rId3"/>
          <a:srcRect/>
          <a:stretch>
            <a:fillRect/>
          </a:stretch>
        </p:blipFill>
        <p:spPr bwMode="auto">
          <a:xfrm>
            <a:off x="4572000" y="428604"/>
            <a:ext cx="4157678" cy="5429288"/>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advClick="0" advTm="10000">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jpeg"/>
          <p:cNvPicPr>
            <a:picLocks noGrp="1" noChangeAspect="1"/>
          </p:cNvPicPr>
          <p:nvPr>
            <p:ph idx="1"/>
          </p:nvPr>
        </p:nvPicPr>
        <p:blipFill>
          <a:blip r:embed="rId2"/>
          <a:stretch>
            <a:fillRect/>
          </a:stretch>
        </p:blipFill>
        <p:spPr>
          <a:xfrm>
            <a:off x="500034" y="571480"/>
            <a:ext cx="8072494" cy="514353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advClick="0" advTm="10000">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ذرالبا.jpeg"/>
          <p:cNvPicPr>
            <a:picLocks noGrp="1" noChangeAspect="1"/>
          </p:cNvPicPr>
          <p:nvPr>
            <p:ph idx="1"/>
          </p:nvPr>
        </p:nvPicPr>
        <p:blipFill>
          <a:blip r:embed="rId2"/>
          <a:stretch>
            <a:fillRect/>
          </a:stretch>
        </p:blipFill>
        <p:spPr>
          <a:xfrm>
            <a:off x="428596" y="428604"/>
            <a:ext cx="4286280" cy="5500726"/>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49154" name="Picture 2" descr="C:\Documents and Settings\Dear-User\Desktop\New Folder\لباذبلااعاتلبافقغا.jpeg"/>
          <p:cNvPicPr>
            <a:picLocks noChangeAspect="1" noChangeArrowheads="1"/>
          </p:cNvPicPr>
          <p:nvPr/>
        </p:nvPicPr>
        <p:blipFill>
          <a:blip r:embed="rId3"/>
          <a:srcRect/>
          <a:stretch>
            <a:fillRect/>
          </a:stretch>
        </p:blipFill>
        <p:spPr bwMode="auto">
          <a:xfrm>
            <a:off x="5000628" y="428604"/>
            <a:ext cx="3714763" cy="542928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advClick="0" advTm="5000">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ابلغ.jpeg"/>
          <p:cNvPicPr>
            <a:picLocks noGrp="1" noChangeAspect="1"/>
          </p:cNvPicPr>
          <p:nvPr>
            <p:ph idx="1"/>
          </p:nvPr>
        </p:nvPicPr>
        <p:blipFill>
          <a:blip r:embed="rId2"/>
          <a:stretch>
            <a:fillRect/>
          </a:stretch>
        </p:blipFill>
        <p:spPr>
          <a:xfrm>
            <a:off x="428596" y="428604"/>
            <a:ext cx="8286808" cy="6143668"/>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advClick="0" advTm="5000">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يبلبيل.jpeg"/>
          <p:cNvPicPr>
            <a:picLocks noGrp="1" noChangeAspect="1"/>
          </p:cNvPicPr>
          <p:nvPr>
            <p:ph idx="1"/>
          </p:nvPr>
        </p:nvPicPr>
        <p:blipFill>
          <a:blip r:embed="rId2"/>
          <a:stretch>
            <a:fillRect/>
          </a:stretch>
        </p:blipFill>
        <p:spPr>
          <a:xfrm>
            <a:off x="5357818" y="446342"/>
            <a:ext cx="3423035" cy="54829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0178" name="Picture 2" descr="C:\Documents and Settings\Dear-User\Desktop\New Folder\لبال.jpeg"/>
          <p:cNvPicPr>
            <a:picLocks noChangeAspect="1" noChangeArrowheads="1"/>
          </p:cNvPicPr>
          <p:nvPr/>
        </p:nvPicPr>
        <p:blipFill>
          <a:blip r:embed="rId3"/>
          <a:srcRect/>
          <a:stretch>
            <a:fillRect/>
          </a:stretch>
        </p:blipFill>
        <p:spPr bwMode="auto">
          <a:xfrm>
            <a:off x="428596" y="428604"/>
            <a:ext cx="4658556" cy="55007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advClick="0" advTm="5000">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لالب.jpeg"/>
          <p:cNvPicPr>
            <a:picLocks noGrp="1" noChangeAspect="1"/>
          </p:cNvPicPr>
          <p:nvPr>
            <p:ph idx="1"/>
          </p:nvPr>
        </p:nvPicPr>
        <p:blipFill>
          <a:blip r:embed="rId2"/>
          <a:stretch>
            <a:fillRect/>
          </a:stretch>
        </p:blipFill>
        <p:spPr>
          <a:xfrm>
            <a:off x="500034" y="1142984"/>
            <a:ext cx="4286280" cy="478634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TextBox 4"/>
          <p:cNvSpPr txBox="1"/>
          <p:nvPr/>
        </p:nvSpPr>
        <p:spPr>
          <a:xfrm>
            <a:off x="1000100" y="428604"/>
            <a:ext cx="7715304" cy="584775"/>
          </a:xfrm>
          <a:prstGeom prst="rect">
            <a:avLst/>
          </a:prstGeom>
          <a:noFill/>
        </p:spPr>
        <p:txBody>
          <a:bodyPr wrap="square" rtlCol="1">
            <a:spAutoFit/>
          </a:bodyPr>
          <a:lstStyle/>
          <a:p>
            <a:r>
              <a:rPr lang="fa-I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تصاويري از داستان بهرام گور :</a:t>
            </a:r>
            <a:endParaRPr lang="fa-I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51202" name="Picture 2" descr="C:\Documents and Settings\Dear-User\Desktop\New Folder\ذرد.jpeg"/>
          <p:cNvPicPr>
            <a:picLocks noChangeAspect="1" noChangeArrowheads="1"/>
          </p:cNvPicPr>
          <p:nvPr/>
        </p:nvPicPr>
        <p:blipFill>
          <a:blip r:embed="rId3"/>
          <a:srcRect/>
          <a:stretch>
            <a:fillRect/>
          </a:stretch>
        </p:blipFill>
        <p:spPr bwMode="auto">
          <a:xfrm>
            <a:off x="5072066" y="1142984"/>
            <a:ext cx="3567120" cy="478634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advClick="0" advTm="5000">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571472" y="500042"/>
            <a:ext cx="792961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sz="11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اختلاف زمان وجود دارد در صورتیکه در تقویم گریگوری هر ده هزار سال سه روز اشتباه دارد.   </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بعد از کشته شدن نظام الملک و سپس ملکشاه، در میان فرزندان ملکشاه بر سر تصاحب سلطنت اختلاف افتاد.</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به دلیل آشوب ها و درگیری های ناشی از این امر، مسائل علمی و فرهنگی که قبلا از اهمیت خاصی برخوردار بود به فراموشی سپرده شد. عدم توجه به امور علمی و دانشمندان و رصدخانه، خیام را بر آن داشت که اصفهان را به قصد خراسان ترک کند. وی باقی عمر خویش را در شهرهای مهم خراسان به ویژه نیشابور و مرو که پایتخت فرمانروائی سنجر (پسر سوم ملکشاه) بود، گذراند. در آن زمان مرو یکی از مراکز مهم علمی و فرهنگی دنیا به شمار می رفت و دانشمندان زیادی در آن حضور داشتند.</a:t>
            </a:r>
            <a:r>
              <a:rPr kumimoji="0" lang="fa-IR"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ئلنئاتئ.jpeg"/>
          <p:cNvPicPr>
            <a:picLocks noGrp="1" noChangeAspect="1"/>
          </p:cNvPicPr>
          <p:nvPr>
            <p:ph idx="1"/>
          </p:nvPr>
        </p:nvPicPr>
        <p:blipFill>
          <a:blip r:embed="rId2"/>
          <a:stretch>
            <a:fillRect/>
          </a:stretch>
        </p:blipFill>
        <p:spPr>
          <a:xfrm>
            <a:off x="428596" y="428604"/>
            <a:ext cx="4357718" cy="5572164"/>
          </a:xfrm>
          <a:prstGeom prst="ellipse">
            <a:avLst/>
          </a:prstGeom>
          <a:ln>
            <a:noFill/>
          </a:ln>
          <a:effectLst>
            <a:softEdge rad="112500"/>
          </a:effectLst>
        </p:spPr>
      </p:pic>
      <p:pic>
        <p:nvPicPr>
          <p:cNvPr id="52226" name="Picture 2" descr="C:\Documents and Settings\Dear-User\Desktop\New Folder\لذتبلد.jpeg"/>
          <p:cNvPicPr>
            <a:picLocks noChangeAspect="1" noChangeArrowheads="1"/>
          </p:cNvPicPr>
          <p:nvPr/>
        </p:nvPicPr>
        <p:blipFill>
          <a:blip r:embed="rId3"/>
          <a:srcRect/>
          <a:stretch>
            <a:fillRect/>
          </a:stretch>
        </p:blipFill>
        <p:spPr bwMode="auto">
          <a:xfrm>
            <a:off x="5286380" y="428604"/>
            <a:ext cx="3424246" cy="5500726"/>
          </a:xfrm>
          <a:prstGeom prst="ellipse">
            <a:avLst/>
          </a:prstGeom>
          <a:ln>
            <a:noFill/>
          </a:ln>
          <a:effectLst>
            <a:softEdge rad="112500"/>
          </a:effectLst>
        </p:spPr>
      </p:pic>
    </p:spTree>
  </p:cSld>
  <p:clrMapOvr>
    <a:masterClrMapping/>
  </p:clrMapOvr>
  <p:transition advClick="0" advTm="5000">
    <p:wedg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لباذبلااعاتلبافقغا.jpeg"/>
          <p:cNvPicPr>
            <a:picLocks noGrp="1" noChangeAspect="1"/>
          </p:cNvPicPr>
          <p:nvPr>
            <p:ph type="pic" idx="1"/>
          </p:nvPr>
        </p:nvPicPr>
        <p:blipFill>
          <a:blip r:embed="rId2"/>
          <a:srcRect t="27232" b="27232"/>
          <a:stretch>
            <a:fillRect/>
          </a:stretch>
        </p:blipFill>
        <p:spPr>
          <a:xfrm>
            <a:off x="1571604" y="0"/>
            <a:ext cx="3654366" cy="4568952"/>
          </a:xfrm>
        </p:spPr>
      </p:pic>
      <p:sp>
        <p:nvSpPr>
          <p:cNvPr id="6" name="TextBox 5"/>
          <p:cNvSpPr txBox="1"/>
          <p:nvPr/>
        </p:nvSpPr>
        <p:spPr>
          <a:xfrm>
            <a:off x="6143636" y="1357298"/>
            <a:ext cx="2286016" cy="1569660"/>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9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2  Bardiya" pitchFamily="2" charset="-78"/>
              </a:rPr>
              <a:t>پايان</a:t>
            </a:r>
            <a:endParaRPr lang="fa-IR" sz="9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2  Bardiya" pitchFamily="2" charset="-78"/>
            </a:endParaRPr>
          </a:p>
        </p:txBody>
      </p:sp>
      <p:sp>
        <p:nvSpPr>
          <p:cNvPr id="7" name="TextBox 6"/>
          <p:cNvSpPr txBox="1"/>
          <p:nvPr/>
        </p:nvSpPr>
        <p:spPr>
          <a:xfrm>
            <a:off x="5000628" y="4714884"/>
            <a:ext cx="3929058" cy="584775"/>
          </a:xfrm>
          <a:prstGeom prst="rect">
            <a:avLst/>
          </a:prstGeom>
          <a:noFill/>
        </p:spPr>
        <p:txBody>
          <a:bodyPr wrap="square" rtlCol="1">
            <a:spAutoFit/>
          </a:bodyPr>
          <a:lstStyle/>
          <a:p>
            <a:r>
              <a:rPr lang="fa-IR" sz="3200" dirty="0" smtClean="0">
                <a:solidFill>
                  <a:schemeClr val="bg1"/>
                </a:solidFill>
              </a:rPr>
              <a:t>خدانگهدار</a:t>
            </a:r>
            <a:endParaRPr lang="fa-IR" sz="3200" dirty="0">
              <a:solidFill>
                <a:schemeClr val="bg1"/>
              </a:solidFill>
            </a:endParaRPr>
          </a:p>
        </p:txBody>
      </p:sp>
      <p:sp>
        <p:nvSpPr>
          <p:cNvPr id="8" name="TextBox 7"/>
          <p:cNvSpPr txBox="1"/>
          <p:nvPr/>
        </p:nvSpPr>
        <p:spPr>
          <a:xfrm>
            <a:off x="428596" y="4714884"/>
            <a:ext cx="3000396" cy="584775"/>
          </a:xfrm>
          <a:prstGeom prst="rect">
            <a:avLst/>
          </a:prstGeom>
          <a:noFill/>
        </p:spPr>
        <p:txBody>
          <a:bodyPr wrap="square" rtlCol="1">
            <a:spAutoFit/>
          </a:bodyPr>
          <a:lstStyle/>
          <a:p>
            <a:r>
              <a:rPr lang="en-US" sz="3200" dirty="0" smtClean="0">
                <a:solidFill>
                  <a:schemeClr val="bg1"/>
                </a:solidFill>
              </a:rPr>
              <a:t>Goodbye</a:t>
            </a:r>
            <a:endParaRPr lang="fa-IR" sz="3200" dirty="0">
              <a:solidFill>
                <a:schemeClr val="bg1"/>
              </a:solidFill>
            </a:endParaRPr>
          </a:p>
        </p:txBody>
      </p:sp>
    </p:spTree>
  </p:cSld>
  <p:clrMapOvr>
    <a:masterClrMapping/>
  </p:clrMapOvr>
  <p:transition advClick="0" advTm="3000">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428596" y="500042"/>
            <a:ext cx="821537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بیشتر کارهای علمی خیام پس از مراجعت از اصفهان در این شهر جامه عمل به خود گرفت.</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دستاوردهای علمی خیام برای جامعه بشری متعدد و بسیار درخور توجه بوده است. وی برای نخستین بار در تاریخ ریاضی به نحو تحسین برانگیزی معادله های درجه اول تا سوم را دسته بندی کرد، و سپس با استفاده از ترسیمات هندسی مبتنی بر مقاطع مخروطی توانست برای تمامی آنها راه حلی کلی ارائه کند.</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وی برای معادله های درجه دوم هم از راه حلی هندسی و هم از راه حل عددی استفاده کرد، اما برای معادلات درجه سوم تنها ترسیمات هندسی را به کار برد؛ و بدین ترتیب توانست برای اغلب آنها راه حلی بیابد و در مواردی امکان وجود دو جواب را بررسی کند. اشکال کار در این بود که به دلیل تعریف نشدن اعداد منفی در آن زمان، خیام به</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428596" y="428604"/>
            <a:ext cx="828680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جوابهای منفی معادله توجه نمی کرد و به سادگی از کنار امکان وجود سه جواب برای معادله درجه سوم رد می شد. با این همه تقریبا چهار قرن قبل از دکارت توانست به یکی از مهمترین دستاوردهای بشری در تاریخ جبر بلکه علوم دست یابد و راه حلی را که دکارت بعدها (به صورت کاملتر) بیان کرد، پیش نهد.</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خیام همچنین توانست با موفقیت تعریف عدد را به عنوان کمیتی پیوسته به دست دهد و در واقع برای نخستین بار عدد مثبت حقیقی را تعریف کند و سرانجام به این حکم برسد که هیچ کمیتی، مرکب از جزء های تقسیم ناپذیر نیست و از نظر ریاضی، می توان هر مقداری را به بی نهایت بخش تقسیم کرد. همچنین خیام ضمن جستجوی راهی برای اثبات "اصل توازی" (اصل پنجم مقاله اول اصول اقلیدس) در کتاب شرح ما اشکل من مصادرات کتاب اقلیدس (شرح اصول مشکل آفرین</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428596" y="500042"/>
            <a:ext cx="821537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کتاب اقلیدس)، مبتکر مفهوم عمیقی در هندسه شد. در تلاش برای اثبات این اصل، خیام گزاره هایی را بیان کرد که کاملا مطابق گزاره هایی بود که چند قرن بعد توسط والیس و ساکری ریاضیدانان اروپایی بیان شد و راه را برای ظهور هندسه های نااقلیدسی در قرن نوزدهم هموار کرد. بسیاری را عقیده بر این است که مثلث حسابی پاسکال را باید مثلث حسابی خیام نامید و برخی پا را از این هم فراتر گذاشتند و معتقدند، دو جمله ای نیوتن را باید دو جمله ای خیام نامید. البته گفته می شودبیشتر از این دستور نیوتن و قانون تشکیل ضریب بسط دو جمله ای را چه جمشید کاشانی و چه نصیرالدین توسی ضمن بررسی قانون های مربوط به ریشه گرفتن از عددها آورده اند.</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25602" name="Rectangle 2"/>
          <p:cNvSpPr>
            <a:spLocks noChangeArrowheads="1"/>
          </p:cNvSpPr>
          <p:nvPr/>
        </p:nvSpPr>
        <p:spPr bwMode="auto">
          <a:xfrm>
            <a:off x="428596" y="4786322"/>
            <a:ext cx="8339927"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استعداد شگرف خیام سبب شد که وی در زمینه های دیگری از دانش بشری نیز دستاوردهایی داشته باشد. از وی رساله های کوتاهی در</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428596" y="428604"/>
            <a:ext cx="828674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در زمینه هایی چون مکانیک، هیدرواستاتیک، هواشناسی، نظریه موسیقی و غیره نیز بر جای مانده است. اخیراً نیز تحقیقاتی در مورد فعالیت خیام در زمینه هندسه تزئینی انجام شده است که ارتباط او را با ساخت گنبد شمالی مسجد جامع اصفهان تأئید می کند.</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تاریخ نگاران و دانشمندان هم عصر خیام و کسانی که پس از او آمدند جملگی بر استادی وی در فلسفه اذعان داشته اند، تا آنجا که گاه وی را حکیم دوران و ابن سینای زمان شمرده اند. آثار فلسفی موجود خیام به چند رساله کوتاه اما عمیق و پربار محدود می شود. آخرین رساله فلسفی خیام مبین گرایش های عرفانی اوست.</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a:t>
            </a:r>
            <a:endPar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5629241" y="500042"/>
            <a:ext cx="3086101"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32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Times New Roman" pitchFamily="18" charset="0"/>
                <a:cs typeface="Arial" pitchFamily="34" charset="0"/>
              </a:rPr>
              <a:t>مثلث خیام ، پاسکال :</a:t>
            </a:r>
            <a:endParaRPr kumimoji="0" lang="fa-IR" sz="3200" b="1"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p:txBody>
      </p:sp>
      <p:sp>
        <p:nvSpPr>
          <p:cNvPr id="23554" name="Rectangle 2"/>
          <p:cNvSpPr>
            <a:spLocks noChangeArrowheads="1"/>
          </p:cNvSpPr>
          <p:nvPr/>
        </p:nvSpPr>
        <p:spPr bwMode="auto">
          <a:xfrm>
            <a:off x="1500166" y="1000108"/>
            <a:ext cx="7143768"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بسیاری عقیده دارند که مثلث حسابی پاسکال را باید مثلث حسابی خیام نامید و برخی پا را از این هم فراتر گذاشته اند و معتقد اند که دو جمله ای نیوتون را باید دوجمله ای خیام نامید . اندکی در این باره دقت کنیم.</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همه کسانی که با جبر مقدماتی آشنایی دارند ،"دستور نیوتن" را درباره بسط دوجمله ای میشناسند. این دستور برای چند حالت خاص (وقتی </a:t>
            </a: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n </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عددی درست و مثبت باشد) چنین است:</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t>
            </a:r>
            <a:r>
              <a:rPr kumimoji="0" lang="en-US" sz="2800" b="1" i="0" u="none" strike="noStrike" normalizeH="0" baseline="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a+b</a:t>
            </a: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)0 = 1 (1</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t>
            </a:r>
            <a:r>
              <a:rPr kumimoji="0" lang="en-US" sz="2800" b="1" i="0" u="none" strike="noStrike" normalizeH="0" baseline="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a+b</a:t>
            </a: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)1 = </a:t>
            </a:r>
            <a:r>
              <a:rPr kumimoji="0" lang="en-US" sz="2800" b="1" i="0" u="none" strike="noStrike" normalizeH="0" baseline="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a+b</a:t>
            </a: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(1,1</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t>
            </a:r>
            <a:r>
              <a:rPr kumimoji="0" lang="en-US" sz="2800" b="1" i="0" u="none" strike="noStrike" normalizeH="0" baseline="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a+b</a:t>
            </a: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)2 = a2+2ab+b2 (1,2,1</a:t>
            </a: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a:t>
            </a:r>
          </a:p>
          <a:p>
            <a:pPr marL="0" marR="0" lvl="0" indent="0" defTabSz="914400" rtl="1" eaLnBrk="0" fontAlgn="base" latinLnBrk="0" hangingPunct="0">
              <a:lnSpc>
                <a:spcPct val="100000"/>
              </a:lnSpc>
              <a:spcBef>
                <a:spcPct val="0"/>
              </a:spcBef>
              <a:spcAft>
                <a:spcPct val="0"/>
              </a:spcAft>
              <a:buClrTx/>
              <a:buSzTx/>
              <a:buFontTx/>
              <a:buNone/>
              <a:tabLst/>
            </a:pPr>
            <a:r>
              <a:rPr kumimoji="0" lang="fa-IR"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ea typeface="Times New Roman" pitchFamily="18" charset="0"/>
                <a:cs typeface="Arial" pitchFamily="34" charset="0"/>
              </a:rPr>
              <a:t> </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ransition advClick="0" advTm="10000">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1_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3.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351</TotalTime>
  <Words>3606</Words>
  <Application>Microsoft Office PowerPoint</Application>
  <PresentationFormat>On-screen Show (4:3)</PresentationFormat>
  <Paragraphs>149</Paragraphs>
  <Slides>41</Slides>
  <Notes>1</Notes>
  <HiddenSlides>0</HiddenSlides>
  <MMClips>1</MMClips>
  <ScaleCrop>false</ScaleCrop>
  <HeadingPairs>
    <vt:vector size="4" baseType="variant">
      <vt:variant>
        <vt:lpstr>Theme</vt:lpstr>
      </vt:variant>
      <vt:variant>
        <vt:i4>3</vt:i4>
      </vt:variant>
      <vt:variant>
        <vt:lpstr>Slide Titles</vt:lpstr>
      </vt:variant>
      <vt:variant>
        <vt:i4>41</vt:i4>
      </vt:variant>
    </vt:vector>
  </HeadingPairs>
  <TitlesOfParts>
    <vt:vector size="44" baseType="lpstr">
      <vt:lpstr>Aspect</vt:lpstr>
      <vt:lpstr>1_Aspect</vt:lpstr>
      <vt:lpstr>Median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vector>
  </TitlesOfParts>
  <Company>MRT Win2Farsi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Dear User</dc:creator>
  <cp:lastModifiedBy>Dear User</cp:lastModifiedBy>
  <cp:revision>35</cp:revision>
  <dcterms:created xsi:type="dcterms:W3CDTF">2014-03-29T03:03:44Z</dcterms:created>
  <dcterms:modified xsi:type="dcterms:W3CDTF">2014-04-29T12:49:09Z</dcterms:modified>
</cp:coreProperties>
</file>