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</p:sldMasterIdLst>
  <p:notesMasterIdLst>
    <p:notesMasterId r:id="rId44"/>
  </p:notesMasterIdLst>
  <p:sldIdLst>
    <p:sldId id="259" r:id="rId4"/>
    <p:sldId id="256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7" r:id="rId36"/>
    <p:sldId id="293" r:id="rId37"/>
    <p:sldId id="298" r:id="rId38"/>
    <p:sldId id="294" r:id="rId39"/>
    <p:sldId id="295" r:id="rId40"/>
    <p:sldId id="296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4827"/>
    <a:srgbClr val="000000"/>
    <a:srgbClr val="C49360"/>
    <a:srgbClr val="7A5224"/>
    <a:srgbClr val="FFBD82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9" autoAdjust="0"/>
    <p:restoredTop sz="9461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95377A-1369-4A48-983D-39773D46AF96}" type="datetimeFigureOut">
              <a:rPr lang="en-US"/>
              <a:pPr>
                <a:defRPr/>
              </a:pPr>
              <a:t>5/23/2015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34D7A-212F-4D63-93C4-BE5BEAE01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92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144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a-IR" smtClean="0"/>
              <a:t>Click to edit Master title style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143000"/>
            <a:ext cx="4495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smtClean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AD4B-152B-436B-9BC9-80DC5AFA0726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12E3-0361-4DE8-8E22-F2AEA1AA0B20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C0A1-5B31-41D0-9C4B-901C8DB37C32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B67F-F7AE-4201-B252-3ACF058D7A93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4620-6E0F-4549-8042-1F01DF3E1E1D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B32F-D3CE-4787-8A75-41CAFFA67C1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9C34-37A5-4ECF-A2EA-85AEDD0D42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AB80-EC8A-47D4-8438-7B2B787F0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65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00F2-995F-451E-A4AD-BB5F87A3D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E4C7-CE1D-4508-A0D7-EF08411371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4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6A90-BCBD-49FA-8973-8AD04957FD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31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485D-F43D-42B1-BC9D-169C9F0BE8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88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BED2-DA2A-496D-A8B4-70521F96C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76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07141-B285-4858-B0AF-08A35218F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6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5837-926D-4574-8092-F8049DD46F4F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9E0C-BC86-4D45-AA7C-D299EF40A78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9E46-01F2-4EE4-A881-128CBAF193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502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A787-36AA-4226-9660-03720A7FC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72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0E67-CACA-4BC5-9987-9123DEC540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6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1E16-8F8C-4603-AFE1-2BB29877B436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8A49-B37E-4DD9-B538-950002005A62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1070-D964-4F12-B863-05133862359D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0EAC-10C4-4303-B33A-88276FC5925E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5396-1E6A-4B6D-A9E6-193C13289A9E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F494-A93E-49D8-9B75-48C04CEE856C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0320-4808-441E-B36C-0607F19536AC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EDE-A4ED-421B-B827-319C7B0FB0B9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6A6C-FDF5-48ED-BFE5-F0289AA7F0A8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3919-D7BE-4091-A4A7-F2D6A64BEBA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3FA2-DA52-494F-9C8F-CF37D937F126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D5F8-67CB-451C-AC89-C261C1467D08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a-IR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a-IR" noProof="0" smtClean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a-I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B47B-1BC4-477D-9433-B0378B5863DA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B037-A034-43D1-831B-14B81A8896F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smtClean="0"/>
              <a:t>Click to edit Master text styles</a:t>
            </a:r>
          </a:p>
          <a:p>
            <a:pPr lvl="1"/>
            <a:r>
              <a:rPr lang="fa-IR" smtClean="0"/>
              <a:t>Second level</a:t>
            </a:r>
          </a:p>
          <a:p>
            <a:pPr lvl="2"/>
            <a:r>
              <a:rPr lang="fa-IR" smtClean="0"/>
              <a:t>Third level</a:t>
            </a:r>
          </a:p>
          <a:p>
            <a:pPr lvl="3"/>
            <a:r>
              <a:rPr lang="fa-IR" smtClean="0"/>
              <a:t>Fourth level</a:t>
            </a:r>
          </a:p>
          <a:p>
            <a:pPr lvl="4"/>
            <a:r>
              <a:rPr 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570B-86CF-4BA6-9D44-948719B13589}" type="datetimeFigureOut">
              <a:rPr lang="fa-IR" smtClean="0"/>
              <a:pPr>
                <a:defRPr/>
              </a:pPr>
              <a:t>1436/08/05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470448-2080-48FA-9298-5755C4576547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FFFF"/>
          </a:solidFill>
          <a:latin typeface="Tahoma" pitchFamily="34" charset="0"/>
          <a:ea typeface="+mj-ea"/>
          <a:cs typeface="Tahoma" pitchFamily="34" charset="0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7AA84-FFF1-4AA2-ADA0-F992B5BB2E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5/23/2015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7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2F3B-8A4E-4E74-BEE3-7B3A2859F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4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25144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_اولین انجمن حرفه ای در سال 1932 در آمریکا تأسیس شد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_متشکل از فارغ التحصیلان دانشگاهی و نمایندگان بیمه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تلاش انجمن معطوف به 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جنبه های عملیاتی</a:t>
            </a:r>
            <a:r>
              <a:rPr lang="fa-IR" sz="2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- کارکرد های حرفه ای بیمه ای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توسعه ، بهبود و اصلاح دستور العمل های تخصصی و علمی برای دانشجویان مدیریت ریسک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از طریق: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ln w="10541" cmpd="sng">
                  <a:noFill/>
                  <a:prstDash val="solid"/>
                </a:ln>
                <a:solidFill>
                  <a:schemeClr val="tx1"/>
                </a:solidFill>
              </a:rPr>
              <a:t>ایجاد شبکه ، فراهم نمودن اطلاعات ، حمایت از قوانین بیمه ای و انتشارات ، برگزار سمینارها و ارایه کنفرانس ها و انتشار مجلات علمی</a:t>
            </a:r>
            <a:endParaRPr lang="en-US" sz="2400" b="1" dirty="0">
              <a:ln w="10541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انجمن ریسک و بیمه آمریکا (</a:t>
            </a:r>
            <a:r>
              <a:rPr lang="en-US" dirty="0" smtClean="0"/>
              <a:t>ARIA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6170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72816"/>
            <a:ext cx="8020413" cy="47525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/>
              <a:t>یک سازمان غیر انتفاعی که در سال 1950 در ایالت نیویورک آمریکا  تاسیس شد</a:t>
            </a:r>
          </a:p>
          <a:p>
            <a:pPr marL="0" indent="0" algn="r" rtl="1">
              <a:buNone/>
            </a:pPr>
            <a:r>
              <a:rPr lang="fa-IR" sz="2400" dirty="0" smtClean="0"/>
              <a:t>این انجمن .نماینده  بیش از 3500 بنگاه دولتی خدماتی و غیر انتفاعی</a:t>
            </a:r>
          </a:p>
          <a:p>
            <a:pPr marL="0" indent="0" algn="r" rtl="1">
              <a:buNone/>
            </a:pPr>
            <a:r>
              <a:rPr lang="fa-IR" sz="2400" dirty="0" smtClean="0"/>
              <a:t>بیش از 10000 مدیر ریسک حرفه ای در سراسر دنیا</a:t>
            </a:r>
          </a:p>
          <a:p>
            <a:pPr marL="0" indent="0" algn="r" rtl="1">
              <a:buNone/>
            </a:pPr>
            <a:r>
              <a:rPr lang="fa-IR" sz="2400" dirty="0" smtClean="0"/>
              <a:t>فعالیتهای انجمن:</a:t>
            </a:r>
          </a:p>
          <a:p>
            <a:pPr marL="0" indent="0" algn="r" rtl="1">
              <a:buNone/>
            </a:pPr>
            <a:r>
              <a:rPr lang="fa-IR" sz="2400" dirty="0" smtClean="0"/>
              <a:t>ارائه اطلاعات به موقع</a:t>
            </a:r>
            <a:r>
              <a:rPr lang="fa-IR" sz="2400" dirty="0"/>
              <a:t> </a:t>
            </a:r>
            <a:r>
              <a:rPr lang="fa-IR" sz="2400" dirty="0" smtClean="0"/>
              <a:t>و ابتکاری </a:t>
            </a:r>
            <a:r>
              <a:rPr lang="fa-IR" sz="2400" dirty="0"/>
              <a:t>.</a:t>
            </a:r>
            <a:r>
              <a:rPr lang="fa-IR" sz="2400" dirty="0" smtClean="0"/>
              <a:t>آموزش</a:t>
            </a:r>
          </a:p>
          <a:p>
            <a:pPr marL="0" indent="0" algn="r" rtl="1">
              <a:buNone/>
            </a:pPr>
            <a:r>
              <a:rPr lang="fa-IR" sz="2400" dirty="0" smtClean="0"/>
              <a:t>ایجاد شبکه و مشاوره به اعضای خود</a:t>
            </a:r>
          </a:p>
          <a:p>
            <a:pPr marL="0" indent="0" algn="r" rtl="1">
              <a:buNone/>
            </a:pPr>
            <a:r>
              <a:rPr lang="fa-IR" sz="2400" dirty="0" smtClean="0"/>
              <a:t>مدیریت ریسک شرکتی</a:t>
            </a:r>
          </a:p>
          <a:p>
            <a:pPr marL="0" indent="0" algn="r" rtl="1">
              <a:buNone/>
            </a:pPr>
            <a:r>
              <a:rPr lang="fa-IR" sz="2400" dirty="0" smtClean="0"/>
              <a:t>ارائه بهترین شیوه اجرا و توسعه برنامه های مدیریت ریسک(</a:t>
            </a:r>
            <a:r>
              <a:rPr lang="en-US" sz="2400" dirty="0" smtClean="0"/>
              <a:t>RMM</a:t>
            </a:r>
            <a:r>
              <a:rPr lang="fa-IR" sz="2400" dirty="0" smtClean="0"/>
              <a:t>)</a:t>
            </a:r>
          </a:p>
          <a:p>
            <a:pPr marL="0" indent="0" algn="r" rtl="1">
              <a:buNone/>
            </a:pPr>
            <a:r>
              <a:rPr lang="fa-IR" sz="2400" dirty="0" smtClean="0"/>
              <a:t>حمایت از ریسک های تروریستی(</a:t>
            </a:r>
            <a:r>
              <a:rPr lang="en-US" sz="2400" dirty="0" smtClean="0"/>
              <a:t>TRI</a:t>
            </a:r>
            <a:r>
              <a:rPr lang="fa-IR" sz="2400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انجمن مدیریت ریسک و بیمه(</a:t>
            </a:r>
            <a:r>
              <a:rPr lang="en-US" dirty="0" smtClean="0"/>
              <a:t>RIMS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1447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  <a:solidFill>
            <a:srgbClr val="FF0000"/>
          </a:solidFill>
        </p:spPr>
        <p:txBody>
          <a:bodyPr/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3200" dirty="0" smtClean="0"/>
              <a:t>انجمن در سال 1965 در سانفرانسیسکو تأسیس شد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3600" dirty="0" smtClean="0">
                <a:cs typeface="2  Titr" pitchFamily="2" charset="-78"/>
              </a:rPr>
              <a:t>هدف انجمن </a:t>
            </a:r>
            <a:r>
              <a:rPr lang="fa-IR" sz="3600" dirty="0" smtClean="0"/>
              <a:t>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800" dirty="0" smtClean="0"/>
              <a:t>تحقیق و توسعه و اجرای برنامه های مدیریت ریسک و بیمه بود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انجمن غربی ریسک و بیمه (</a:t>
            </a:r>
            <a:r>
              <a:rPr lang="en-US" dirty="0" smtClean="0"/>
              <a:t>WRIA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964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060848"/>
            <a:ext cx="8496944" cy="47971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800" dirty="0" smtClean="0"/>
          </a:p>
          <a:p>
            <a:pPr marL="0" indent="0" algn="r" rtl="1">
              <a:buNone/>
            </a:pPr>
            <a:r>
              <a:rPr lang="fa-IR" sz="2800" dirty="0" smtClean="0"/>
              <a:t>انجمن در سال 1971 در پاریس شروع به کار کرد</a:t>
            </a:r>
          </a:p>
          <a:p>
            <a:pPr marL="0" indent="0" algn="r" rtl="1">
              <a:buNone/>
            </a:pPr>
            <a:r>
              <a:rPr lang="fa-IR" sz="2800" b="1" dirty="0" smtClean="0"/>
              <a:t>هدف انجمن :</a:t>
            </a:r>
          </a:p>
          <a:p>
            <a:pPr marL="0" indent="0" algn="r" rtl="1">
              <a:buNone/>
            </a:pPr>
            <a:r>
              <a:rPr lang="fa-IR" sz="2800" dirty="0" smtClean="0"/>
              <a:t>مطالعه رابطه محیط اقتصادی و فعالیت های بیمه ای از طریق حل مسئله عدم اطمینان ناشی از تغییرات اقتصاد جهانی با ریسک ناشی از تغییرات جهانی مقابله و آن را مدیریت کنند</a:t>
            </a:r>
          </a:p>
          <a:p>
            <a:pPr marL="0" indent="0" algn="r" rtl="1">
              <a:buNone/>
            </a:pPr>
            <a:r>
              <a:rPr lang="fa-IR" sz="2800" b="1" dirty="0" smtClean="0"/>
              <a:t>عضو :</a:t>
            </a:r>
          </a:p>
          <a:p>
            <a:pPr marL="0" indent="0" algn="r" rtl="1">
              <a:buNone/>
            </a:pPr>
            <a:r>
              <a:rPr lang="fa-IR" sz="2800" dirty="0" smtClean="0"/>
              <a:t>بیش از 80 عضو در جهان دارد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انجمن بین المللی مطالعه اقتصاد بیمه مشهور به انجمن ژنو (</a:t>
            </a:r>
            <a:r>
              <a:rPr lang="en-US" dirty="0" smtClean="0"/>
              <a:t>GA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293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200000"/>
              </a:lnSpc>
              <a:buNone/>
            </a:pPr>
            <a:endParaRPr lang="fa-IR" sz="2300" dirty="0" smtClean="0"/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300" dirty="0" smtClean="0"/>
              <a:t>انجمن در سال 1980 تاسیس گردید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300" b="1" dirty="0" smtClean="0"/>
              <a:t>اعضا:</a:t>
            </a:r>
            <a:r>
              <a:rPr lang="fa-IR" sz="2300" dirty="0" smtClean="0"/>
              <a:t>افراد شاغل در بیمارستانها آمریکا ، بالغ در 5200 نفر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300" b="1" dirty="0" smtClean="0"/>
              <a:t>وظایف : </a:t>
            </a:r>
            <a:r>
              <a:rPr lang="fa-IR" sz="2300" dirty="0" smtClean="0"/>
              <a:t>ارایه مراقبت های بهداشتی از بیماران ، بیمه و سایر خدمات حرفه ای پزشکی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300" b="1" dirty="0" smtClean="0"/>
              <a:t>راهبرد مدیریت ریسک : </a:t>
            </a:r>
            <a:r>
              <a:rPr lang="fa-IR" sz="2300" dirty="0" smtClean="0"/>
              <a:t>طراحی و ایجاد محیط های ایمن و مراقبت های بهداشتی از بیماران و تأمین مالی مناسب برای ارایه خدمات بیمارستانی.</a:t>
            </a:r>
            <a:endParaRPr lang="en-US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/>
              <a:t>انجمن آمریکایی مدیریت ریسک بهداشتی (</a:t>
            </a:r>
            <a:r>
              <a:rPr lang="en-US" dirty="0" smtClean="0"/>
              <a:t>ASHRM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513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7800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/>
              <a:t>_قانون در سال 1970 در آمریکا ایجاد گردید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/>
              <a:t>_جهت حل مشکلات موجود در روابط کارگران و کارفرمایان به وجود آمد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/>
              <a:t>هدف : </a:t>
            </a:r>
            <a:r>
              <a:rPr lang="fa-IR" sz="2400" dirty="0" smtClean="0"/>
              <a:t>ایجاد اطمینان در مورد بهداشت و ایمنی در مشاغل به منظور به حد اقل رساندن ریسک فعالیت حرفه ای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/>
              <a:t>مسولیت اجرا : </a:t>
            </a:r>
            <a:r>
              <a:rPr lang="fa-IR" sz="2400" dirty="0" smtClean="0"/>
              <a:t>بر عهده وزارت کار آمریکا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OSHA</a:t>
            </a:r>
            <a:r>
              <a:rPr lang="fa-IR" sz="2400" dirty="0" smtClean="0"/>
              <a:t>کارفرمایان را موظف می کند استانداردهای مربوط به سلامت و بهداشت در محیط کار را اجرا کنند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 smtClean="0"/>
              <a:t>OSHA </a:t>
            </a:r>
            <a:r>
              <a:rPr lang="fa-IR" sz="2400" dirty="0" smtClean="0"/>
              <a:t> کارگران را موظف می کند از استاندار ها ، روش ها و دستور های مربوط به قانون پیروی کنند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248400" cy="1143000"/>
          </a:xfrm>
        </p:spPr>
        <p:txBody>
          <a:bodyPr/>
          <a:lstStyle/>
          <a:p>
            <a:pPr rtl="1"/>
            <a:r>
              <a:rPr lang="fa-IR" dirty="0" smtClean="0"/>
              <a:t>قانون بهداشت و ایمنی حرفه ای(</a:t>
            </a:r>
            <a:r>
              <a:rPr lang="en-US" dirty="0" smtClean="0"/>
              <a:t>OSHA</a:t>
            </a:r>
            <a:r>
              <a:rPr lang="fa-I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8099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988840"/>
            <a:ext cx="8424936" cy="43204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>با پیدایش انقلاب صنعتی و رشد و پیشرفت فناوری و صنعت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قرار گرفتن انسانها در معرض خطر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افزایش آکاهی جامعه از حقوق خود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تشکیل نهادهای قانونی حمایتی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جامعه جهانی در جهت بهبودوضعیت ایمنی وبهداشت اقدام به تاسیس سازمان استاندارد جهانی ( </a:t>
            </a:r>
            <a:r>
              <a:rPr lang="en-US" dirty="0" smtClean="0"/>
              <a:t>ISO</a:t>
            </a:r>
            <a:r>
              <a:rPr lang="fa-IR" dirty="0" smtClean="0"/>
              <a:t>) درسال 1947بود.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b="1" dirty="0" smtClean="0"/>
              <a:t>وظایف </a:t>
            </a:r>
            <a:r>
              <a:rPr lang="fa-IR" dirty="0" smtClean="0"/>
              <a:t>:تبادل نظر وتوسعه حدود استاندارد های جهانی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ISO14000</a:t>
            </a:r>
            <a:r>
              <a:rPr lang="fa-IR" sz="3200" dirty="0" smtClean="0"/>
              <a:t>،</a:t>
            </a:r>
            <a:r>
              <a:rPr lang="en-US" sz="3200" dirty="0" smtClean="0"/>
              <a:t>OHSAS18001</a:t>
            </a:r>
            <a:r>
              <a:rPr lang="fa-IR" sz="3200" dirty="0" smtClean="0"/>
              <a:t>،</a:t>
            </a:r>
            <a:r>
              <a:rPr lang="en-US" sz="3200" dirty="0" smtClean="0"/>
              <a:t>HSE_MS</a:t>
            </a:r>
            <a:br>
              <a:rPr lang="en-US" sz="3200" dirty="0" smtClean="0"/>
            </a:br>
            <a:r>
              <a:rPr lang="fa-IR" sz="3200" dirty="0" smtClean="0"/>
              <a:t>استاندارد های مدیریت ایمنی و بهداشت حرفه ای و حفاظت محیط زیست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955651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060848"/>
            <a:ext cx="8712968" cy="4065315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/>
              <a:t>شامل :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1- عناصر انسانی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2-عناصر غیر انسانی : </a:t>
            </a:r>
            <a:r>
              <a:rPr lang="fa-IR" sz="2800" dirty="0" smtClean="0"/>
              <a:t>شامل رهبری ، خط مشی واهداف سازمانی ومنابع مستندات ، ومدیریت ریسک ، طرح ریزی ، استقرار وپایش وممیزی وبررسی مجدد.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/>
              <a:t>هدف : بهبود مستمر وضعیت بهداشت وایمنی 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استانداردهای مدیریت ایمنی بهداشت حرفه ای )</a:t>
            </a:r>
            <a:r>
              <a:rPr lang="en-US" dirty="0" smtClean="0"/>
              <a:t>HSE-MS</a:t>
            </a:r>
            <a:r>
              <a:rPr lang="fa-IR" dirty="0" smtClean="0"/>
              <a:t>ومحیط زیست (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241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76872"/>
            <a:ext cx="7948405" cy="384929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2800" dirty="0" smtClean="0"/>
              <a:t>نتیجه کارگروهی سازمانی مدیریت ریسک</a:t>
            </a:r>
            <a:r>
              <a:rPr lang="fa-IR" sz="2800" dirty="0"/>
              <a:t> </a:t>
            </a:r>
            <a:r>
              <a:rPr lang="fa-IR" sz="2800" dirty="0" smtClean="0"/>
              <a:t>در انگلستان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800" dirty="0" smtClean="0"/>
              <a:t>1-انجمن مدیران ریسک وبیمه ( </a:t>
            </a:r>
            <a:r>
              <a:rPr lang="en-US" sz="2800" dirty="0" smtClean="0"/>
              <a:t>AIRMIC</a:t>
            </a:r>
            <a:r>
              <a:rPr lang="fa-IR" sz="2800" dirty="0" smtClean="0"/>
              <a:t>)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800" dirty="0" smtClean="0"/>
              <a:t>2-کانون ملی مدیریت ریسک بخش عمومی ( </a:t>
            </a:r>
            <a:r>
              <a:rPr lang="en-US" sz="2800" dirty="0" smtClean="0"/>
              <a:t>ALARM</a:t>
            </a:r>
            <a:r>
              <a:rPr lang="fa-IR" sz="2800" dirty="0" smtClean="0"/>
              <a:t>)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800" dirty="0" smtClean="0"/>
              <a:t>3-موسسه مدیریت ریسک (</a:t>
            </a:r>
            <a:r>
              <a:rPr lang="en-US" sz="2800" dirty="0" smtClean="0"/>
              <a:t>IRM</a:t>
            </a:r>
            <a:r>
              <a:rPr lang="fa-IR" sz="2800" dirty="0" smtClean="0"/>
              <a:t>)</a:t>
            </a:r>
          </a:p>
          <a:p>
            <a:pPr marL="0" indent="0" algn="just" rtl="1">
              <a:lnSpc>
                <a:spcPct val="200000"/>
              </a:lnSpc>
              <a:buNone/>
            </a:pPr>
            <a:endParaRPr lang="fa-IR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استاندارد های خاص مدیریت ریسک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824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2856"/>
            <a:ext cx="7876397" cy="399330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اهمیت : مورد توافق عموم می باشد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1- فرهنگ لغاتی درمورداصطلاحات مورد کاربرد.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2- فرایندی که مدیریت ریسک باید مطابق آن اجراگردد.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3- ساختار سازمانی مدیریت ریسک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4- اهداف مدیریت ریسک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استانداردهای توافق شده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1889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latin typeface="Tahoma" pitchFamily="112" charset="0"/>
                <a:cs typeface="Tahoma" pitchFamily="112" charset="0"/>
              </a:rPr>
              <a:t>اصول مدیریت ریسک و بیمه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438400" y="914400"/>
            <a:ext cx="4495800" cy="685800"/>
          </a:xfrm>
        </p:spPr>
        <p:txBody>
          <a:bodyPr>
            <a:normAutofit fontScale="92500" lnSpcReduction="20000"/>
          </a:bodyPr>
          <a:lstStyle/>
          <a:p>
            <a:endParaRPr lang="fa-IR" dirty="0" smtClean="0">
              <a:latin typeface="Arial" charset="0"/>
              <a:cs typeface="Arial" charset="0"/>
            </a:endParaRPr>
          </a:p>
          <a:p>
            <a:r>
              <a:rPr lang="fa-IR" dirty="0" smtClean="0">
                <a:latin typeface="Arial" charset="0"/>
                <a:cs typeface="Arial" charset="0"/>
              </a:rPr>
              <a:t>تاریخچه پیدایش مدیریت ریسک و برنامه های ایمنی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43868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b="1" dirty="0" smtClean="0"/>
              <a:t>بالغ بر/000ر000ر20 منبع وجود دارد</a:t>
            </a:r>
            <a:r>
              <a:rPr lang="fa-IR" sz="3200" dirty="0" smtClean="0"/>
              <a:t>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اطلاعات حوزه مدیریت ریسک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41682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2428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844824"/>
            <a:ext cx="8640960" cy="4281339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dirty="0" smtClean="0"/>
              <a:t>1-(</a:t>
            </a:r>
            <a:r>
              <a:rPr lang="en-US" sz="2800" dirty="0" smtClean="0"/>
              <a:t>ISO,31000:2009</a:t>
            </a:r>
            <a:r>
              <a:rPr lang="fa-IR" sz="2800" dirty="0" smtClean="0"/>
              <a:t>)مدیریت ریسک : شیوه ها ودستورالعمل ها 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dirty="0" smtClean="0"/>
              <a:t>2-(</a:t>
            </a:r>
            <a:r>
              <a:rPr lang="en-US" sz="2800" dirty="0" smtClean="0"/>
              <a:t>OCEG REDBOOK 2:2009</a:t>
            </a:r>
            <a:r>
              <a:rPr lang="fa-IR" sz="2800" dirty="0" smtClean="0"/>
              <a:t>)مدل تطبیقی مدیریت ریسک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dirty="0" smtClean="0"/>
              <a:t>3- (</a:t>
            </a:r>
            <a:r>
              <a:rPr lang="en-US" sz="2800" dirty="0" smtClean="0"/>
              <a:t>BS 31100:2008</a:t>
            </a:r>
            <a:r>
              <a:rPr lang="fa-IR" sz="2800" dirty="0" smtClean="0"/>
              <a:t>)کد وشیوه های مدیریت ریسک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dirty="0" smtClean="0"/>
              <a:t>4-(</a:t>
            </a:r>
            <a:r>
              <a:rPr lang="en-US" sz="2800" dirty="0" smtClean="0"/>
              <a:t>COSO2004</a:t>
            </a:r>
            <a:r>
              <a:rPr lang="fa-IR" sz="2800" dirty="0" smtClean="0"/>
              <a:t>)مدیریت ریسک شرکتی </a:t>
            </a:r>
            <a:r>
              <a:rPr lang="en-US" sz="2800" dirty="0" smtClean="0"/>
              <a:t>,</a:t>
            </a:r>
            <a:r>
              <a:rPr lang="fa-IR" sz="2800" dirty="0" smtClean="0"/>
              <a:t>چارچوب جامع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dirty="0" smtClean="0"/>
              <a:t>5-(</a:t>
            </a:r>
            <a:r>
              <a:rPr lang="en-US" sz="2800" dirty="0" smtClean="0"/>
              <a:t>FERMA2002</a:t>
            </a:r>
            <a:r>
              <a:rPr lang="fa-IR" sz="2800" dirty="0" smtClean="0"/>
              <a:t>):استانداردمدیریت ریسک</a:t>
            </a:r>
          </a:p>
          <a:p>
            <a:pPr marL="0" indent="0" algn="justLow" rtl="1">
              <a:lnSpc>
                <a:spcPct val="150000"/>
              </a:lnSpc>
              <a:buNone/>
            </a:pPr>
            <a:r>
              <a:rPr lang="fa-IR" sz="2800" dirty="0" smtClean="0"/>
              <a:t>6-(</a:t>
            </a:r>
            <a:r>
              <a:rPr lang="en-US" sz="2800" dirty="0" smtClean="0"/>
              <a:t>SOLVENCY II:2012</a:t>
            </a:r>
            <a:r>
              <a:rPr lang="fa-IR" sz="2800" dirty="0" smtClean="0"/>
              <a:t>)مدیریت ریسک برای صنعت بیمه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بهترین شیوه ها در حوزه استانداردها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5764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48880"/>
            <a:ext cx="8092421" cy="377728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اصول مدیریت ریسک </a:t>
            </a:r>
            <a:r>
              <a:rPr lang="fa-IR" sz="2800" dirty="0" smtClean="0"/>
              <a:t>: مجموعه ای از قواعد فراگیر وپایدار است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/>
              <a:t>استانداردها : </a:t>
            </a:r>
            <a:r>
              <a:rPr lang="fa-IR" sz="2800" dirty="0" smtClean="0"/>
              <a:t>چارچوب </a:t>
            </a:r>
            <a:r>
              <a:rPr lang="fa-IR" sz="2800" smtClean="0"/>
              <a:t>ها ورویکردها </a:t>
            </a:r>
            <a:r>
              <a:rPr lang="fa-IR" sz="2800" dirty="0" smtClean="0"/>
              <a:t>به صورت دوره ای بر مبنای نتایج تحقیقات جدید وشیوه های ابتکاری تغییر می کند ونمی گذارند دانش فنی مدیران ریسک ثابت باقی بماند 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اصول مدیریت ریسک واستانداردها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9204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320480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en-US" sz="3500" b="1" dirty="0" smtClean="0"/>
              <a:t>ISO</a:t>
            </a:r>
            <a:r>
              <a:rPr lang="fa-IR" sz="3500" b="1" dirty="0" smtClean="0"/>
              <a:t>:سازمان بین المللی استاندارد(ایزو)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1-مرجع استانداردگذاری بین المللی ( فعالیت های مدیریت ریسک را با استانداردهای جهانی منطبق می کند 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2- پل ارتباطی میان بخش های دولتی وخصوصی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3- ایزو استانداردهای صنعتی وبازرگانی جهانی را منتشرمی کند.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4-سازمان غیر دولتی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5- در 163کشورعضودارد.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6- دبیرخانه مرکزی </a:t>
            </a:r>
            <a:r>
              <a:rPr lang="en-US" dirty="0" smtClean="0"/>
              <a:t>ISO</a:t>
            </a:r>
            <a:r>
              <a:rPr lang="fa-IR" dirty="0" smtClean="0"/>
              <a:t>درژنوسوئیس است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ISO31000:2009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246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44824"/>
            <a:ext cx="8020413" cy="4281339"/>
          </a:xfrm>
          <a:solidFill>
            <a:srgbClr val="FF0000"/>
          </a:solidFill>
        </p:spPr>
        <p:txBody>
          <a:bodyPr/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فقط فرایندهارا در نمی گیرد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بلکه :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اصول (11 ویژگی مدیریت ریسک )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یک  چارچوب 5 بخشی (دستورالعمل ، برنامه ، اجرا ، کنترل ، بهبود )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فرایندها ( ارتباطات ، مشاوره ، متن ، ارزیابی ریسک ، اجرا وکنترل)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/>
              <a:t>استانداردها تضمین برای اعمال کنترل ها نمی باشد بلکه تمرکز برای اداره ریسکهای شناخته شده است تا عملکرد سازمان را بهبود ببخشد.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ISO31000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3527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988840"/>
            <a:ext cx="8640960" cy="413732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2800" dirty="0" smtClean="0">
                <a:solidFill>
                  <a:srgbClr val="002060"/>
                </a:solidFill>
              </a:rPr>
              <a:t>این استاندارد موجب می شود :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800" b="1" dirty="0" smtClean="0"/>
              <a:t>( تمرکز ریسک سازمانی به جای محدود وگذشته نگربودن )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800" b="1" dirty="0" smtClean="0">
                <a:solidFill>
                  <a:srgbClr val="C00000"/>
                </a:solidFill>
              </a:rPr>
              <a:t>جهان محور باشد وبه جای مدیریت ریسک انفعالی فعال باشد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ISO31000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573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7804389" cy="3450696"/>
          </a:xfrm>
          <a:solidFill>
            <a:srgbClr val="FF0000"/>
          </a:solidFill>
        </p:spPr>
        <p:txBody>
          <a:bodyPr/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2800" b="1" dirty="0" smtClean="0"/>
              <a:t>گروه های آزاد طرفدار اخلاقیات وقانونمندی</a:t>
            </a:r>
          </a:p>
          <a:p>
            <a:pPr algn="just" rtl="1">
              <a:lnSpc>
                <a:spcPct val="200000"/>
              </a:lnSpc>
              <a:buFont typeface="Wingdings" pitchFamily="2" charset="2"/>
              <a:buChar char="ü"/>
            </a:pPr>
            <a:r>
              <a:rPr lang="fa-IR" dirty="0" smtClean="0"/>
              <a:t>ترکیب چگونگی حکومت و فرهنگ ، مدیریت ریسک ، مقبولیت ، کنترل های داخلی وفرایند های اخلاقی را تقویت می کند .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dirty="0" smtClean="0"/>
              <a:t>عملکرد منظم وقانونمندی داشته باشد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1299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988840"/>
            <a:ext cx="8640960" cy="43204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/>
              <a:t>این استاندارد در فرایند ترکیب وهمسوکردن :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نحوه اداره امور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مدیریت ریسک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/>
              <a:t>وروشهای اخلاق گرایانه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/>
              <a:t>شامل 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بخش اول : کتاب زرد است ( عملیات واصول قانونمند)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/>
              <a:t>بخش دوم : کتاب طلایی است ( دستورالعمل ها ومعیارهای ارزیابی 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 smtClean="0"/>
              <a:t>GRC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648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2204864"/>
            <a:ext cx="5688632" cy="4248472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1-دستیابی به اهداف سازمانی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2-تقویت فرهنگ سازمانی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3-افزایش اعتماد سهام داران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4-ایجاد حفاظت از سازمان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5-شناسایی و جلو گیری و کاهش مصیبت های سازمان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6-ایجاد انگیزش و ترویج ارتباطات مطلوب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7-بهبود کارایی و مسئولیت پذیری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/>
              <a:t>8-بهینه سازی ارزش اجتماعی و اقتصادی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872208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tx1"/>
                  </a:solidFill>
                </a:ln>
                <a:cs typeface="2  Titr" pitchFamily="2" charset="-78"/>
              </a:rPr>
              <a:t>درسه سطح </a:t>
            </a:r>
            <a:r>
              <a:rPr lang="fa-IR" sz="2400" dirty="0">
                <a:ln>
                  <a:solidFill>
                    <a:schemeClr val="tx1"/>
                  </a:solidFill>
                </a:ln>
                <a:cs typeface="2  Titr" pitchFamily="2" charset="-78"/>
              </a:rPr>
              <a:t>: 1-مقدماتی    2- ممتاز      3-شرکتی با پرداخت حق عضویت سالانه می توان عضو شد .</a:t>
            </a:r>
            <a:br>
              <a:rPr lang="fa-IR" sz="2400" dirty="0">
                <a:ln>
                  <a:solidFill>
                    <a:schemeClr val="tx1"/>
                  </a:solidFill>
                </a:ln>
                <a:cs typeface="2  Titr" pitchFamily="2" charset="-78"/>
              </a:rPr>
            </a:br>
            <a:r>
              <a:rPr lang="fa-IR" sz="2400" dirty="0">
                <a:ln>
                  <a:solidFill>
                    <a:schemeClr val="tx1"/>
                  </a:solidFill>
                </a:ln>
                <a:cs typeface="2  Titr" pitchFamily="2" charset="-78"/>
              </a:rPr>
              <a:t>این </a:t>
            </a:r>
            <a:r>
              <a:rPr lang="fa-IR" sz="2400" dirty="0" smtClean="0">
                <a:ln>
                  <a:solidFill>
                    <a:schemeClr val="tx1"/>
                  </a:solidFill>
                </a:ln>
                <a:cs typeface="2  Titr" pitchFamily="2" charset="-78"/>
              </a:rPr>
              <a:t>مدل </a:t>
            </a:r>
            <a:r>
              <a:rPr lang="fa-IR" sz="2400" dirty="0">
                <a:ln>
                  <a:solidFill>
                    <a:schemeClr val="tx1"/>
                  </a:solidFill>
                </a:ln>
                <a:cs typeface="2  Titr" pitchFamily="2" charset="-78"/>
              </a:rPr>
              <a:t>عبارتنداز:</a:t>
            </a:r>
            <a:r>
              <a:rPr lang="en-US" sz="2400" dirty="0">
                <a:ln>
                  <a:solidFill>
                    <a:schemeClr val="tx1"/>
                  </a:solidFill>
                </a:ln>
                <a:cs typeface="2  Titr" pitchFamily="2" charset="-78"/>
              </a:rPr>
              <a:t/>
            </a:r>
            <a:br>
              <a:rPr lang="en-US" sz="2400" dirty="0">
                <a:ln>
                  <a:solidFill>
                    <a:schemeClr val="tx1"/>
                  </a:solidFill>
                </a:ln>
                <a:cs typeface="2  Titr" pitchFamily="2" charset="-78"/>
              </a:rPr>
            </a:br>
            <a:endParaRPr lang="en-US" sz="2400" dirty="0">
              <a:ln>
                <a:solidFill>
                  <a:schemeClr val="tx1"/>
                </a:solidFill>
              </a:ln>
              <a:cs typeface="2 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037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24847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/>
              <a:t>گروه </a:t>
            </a:r>
            <a:r>
              <a:rPr lang="en-US" b="1" dirty="0" smtClean="0"/>
              <a:t>BSI</a:t>
            </a:r>
            <a:r>
              <a:rPr lang="fa-IR" b="1" dirty="0" smtClean="0"/>
              <a:t>: </a:t>
            </a:r>
            <a:r>
              <a:rPr lang="fa-IR" dirty="0" smtClean="0"/>
              <a:t>موسسه استاندارد انگلستان 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/>
              <a:t>فعالیت اصلی </a:t>
            </a:r>
            <a:r>
              <a:rPr lang="fa-IR" dirty="0" smtClean="0"/>
              <a:t>: تولید وفروش استانداردهای صنعتی وخدماتی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dirty="0" smtClean="0"/>
              <a:t>این استاندارد سازمان را قادر می سازد 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dirty="0" smtClean="0"/>
              <a:t>عدم اطمینان رادر هر سطحی از سلسله مراتب سازمانی که باشد ( از سطح راهبردی تاعملیاتی ) به طور موثروفعالانه مدیریت کند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BS31100.2008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096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                                 اصول </a:t>
            </a:r>
            <a:r>
              <a:rPr lang="fa-IR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مدیریت ریسک و </a:t>
            </a:r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بیمه</a:t>
            </a:r>
          </a:p>
          <a:p>
            <a:pPr>
              <a:lnSpc>
                <a:spcPct val="150000"/>
              </a:lnSpc>
            </a:pPr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                                  نویسنده </a:t>
            </a:r>
            <a:r>
              <a:rPr lang="fa-IR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: جورج ای . رجدا</a:t>
            </a:r>
          </a:p>
          <a:p>
            <a:pPr>
              <a:lnSpc>
                <a:spcPct val="150000"/>
              </a:lnSpc>
            </a:pPr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                               تالیف </a:t>
            </a:r>
            <a:r>
              <a:rPr lang="fa-IR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و ترجمه : کرامت اله افخمی</a:t>
            </a:r>
          </a:p>
          <a:p>
            <a:pPr>
              <a:lnSpc>
                <a:spcPct val="150000"/>
              </a:lnSpc>
            </a:pPr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                               استاد </a:t>
            </a:r>
            <a:r>
              <a:rPr lang="fa-IR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محترم : جناب آقای دکتر </a:t>
            </a:r>
            <a:r>
              <a:rPr lang="fa-IR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2  Titr" pitchFamily="2" charset="-78"/>
              </a:rPr>
              <a:t>ناطق                                                ارائه دهندگان:      سمیرا مجتهدی فر - اکرم نصرابادی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2  Titr" pitchFamily="2" charset="-78"/>
            </a:endParaRPr>
          </a:p>
          <a:p>
            <a:pPr>
              <a:lnSpc>
                <a:spcPct val="150000"/>
              </a:lnSpc>
            </a:pPr>
            <a:endParaRPr lang="fa-IR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2 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9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420888"/>
            <a:ext cx="8640960" cy="3705275"/>
          </a:xfrm>
          <a:solidFill>
            <a:srgbClr val="FF0000"/>
          </a:solidFill>
        </p:spPr>
        <p:txBody>
          <a:bodyPr/>
          <a:lstStyle/>
          <a:p>
            <a:pPr algn="just" rtl="1"/>
            <a:r>
              <a:rPr lang="fa-IR" b="1" dirty="0" smtClean="0"/>
              <a:t>1-دارابودن حمایت اجرایی در درون فرهنگ سازمانی</a:t>
            </a:r>
          </a:p>
          <a:p>
            <a:pPr algn="just" rtl="1"/>
            <a:r>
              <a:rPr lang="fa-IR" b="1" dirty="0" smtClean="0"/>
              <a:t>2-ترکیب مدیریت ریسک شرکتی در فرایندهای تجاری</a:t>
            </a:r>
          </a:p>
          <a:p>
            <a:pPr algn="just" rtl="1"/>
            <a:r>
              <a:rPr lang="fa-IR" b="1" dirty="0" smtClean="0"/>
              <a:t>3-مدیریت تمایل به کار خطرناک وناایمن</a:t>
            </a:r>
          </a:p>
          <a:p>
            <a:pPr algn="just" rtl="1"/>
            <a:r>
              <a:rPr lang="fa-IR" b="1" dirty="0" smtClean="0"/>
              <a:t>4-انضباط ونظم وترتیب</a:t>
            </a:r>
          </a:p>
          <a:p>
            <a:pPr algn="just" rtl="1"/>
            <a:r>
              <a:rPr lang="fa-IR" b="1" dirty="0" smtClean="0"/>
              <a:t>5-کشف ریسک</a:t>
            </a:r>
          </a:p>
          <a:p>
            <a:pPr algn="just" rtl="1"/>
            <a:r>
              <a:rPr lang="fa-IR" b="1" dirty="0" smtClean="0"/>
              <a:t>6-مدیریت عملکرد</a:t>
            </a:r>
          </a:p>
          <a:p>
            <a:pPr algn="just" rtl="1"/>
            <a:r>
              <a:rPr lang="fa-IR" b="1" dirty="0" smtClean="0"/>
              <a:t>7-قابلیت تحمل نوسانات تجاری ومیزان پایداری سازمانی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مدل بلوغ ریسک برای مدیریت ریسک شرکتی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046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8632469" cy="3816424"/>
          </a:xfrm>
          <a:solidFill>
            <a:srgbClr val="FF0000"/>
          </a:solidFill>
        </p:spPr>
        <p:txBody>
          <a:bodyPr/>
          <a:lstStyle/>
          <a:p>
            <a:pPr algn="just" rtl="1"/>
            <a:r>
              <a:rPr lang="fa-IR" b="1" dirty="0" smtClean="0"/>
              <a:t>سازمان خصوصی اختیاری مشتمل بر تعداد زیادی از انجمن های حرفه ای </a:t>
            </a:r>
          </a:p>
          <a:p>
            <a:pPr algn="just" rtl="1"/>
            <a:r>
              <a:rPr lang="fa-IR" dirty="0" smtClean="0"/>
              <a:t>1- انجمن حسابداری آمریکا (</a:t>
            </a:r>
            <a:r>
              <a:rPr lang="en-US" dirty="0" smtClean="0"/>
              <a:t>AAA</a:t>
            </a:r>
            <a:r>
              <a:rPr lang="fa-IR" dirty="0" smtClean="0"/>
              <a:t>)</a:t>
            </a:r>
          </a:p>
          <a:p>
            <a:pPr algn="just" rtl="1"/>
            <a:r>
              <a:rPr lang="fa-IR" dirty="0" smtClean="0"/>
              <a:t>2- انجمن حسابداران خبره آمریکا </a:t>
            </a:r>
            <a:r>
              <a:rPr lang="en-US" dirty="0" smtClean="0"/>
              <a:t>AICPA</a:t>
            </a:r>
          </a:p>
          <a:p>
            <a:pPr algn="just" rtl="1"/>
            <a:r>
              <a:rPr lang="fa-IR" dirty="0" smtClean="0"/>
              <a:t>3- انجمن مدیران مالی بین المللی </a:t>
            </a:r>
            <a:r>
              <a:rPr lang="en-US" dirty="0" smtClean="0"/>
              <a:t>FEI</a:t>
            </a:r>
          </a:p>
          <a:p>
            <a:pPr algn="just" rtl="1"/>
            <a:r>
              <a:rPr lang="fa-IR" dirty="0" smtClean="0"/>
              <a:t>4- انجمن حسابداران ومتخصصان مالی بازرگانی </a:t>
            </a:r>
            <a:r>
              <a:rPr lang="en-US" dirty="0" smtClean="0"/>
              <a:t>IMA</a:t>
            </a:r>
          </a:p>
          <a:p>
            <a:pPr algn="just" rtl="1"/>
            <a:r>
              <a:rPr lang="fa-IR" dirty="0" smtClean="0"/>
              <a:t>5- موسسه حسابرسان داخلی و....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COSO:2004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5156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060848"/>
            <a:ext cx="8640960" cy="4680520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2350" b="1" dirty="0" smtClean="0"/>
              <a:t>1- درک فلسفه ریسک هرمجموعه وانطباق آن با دامنه قابل تحمل ریسک 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350" b="1" dirty="0" smtClean="0"/>
              <a:t>2- دانستن محدوده ای که مدیریت برای آن برنامه مدیریت ریسک اثربخشی را طراحی  کرده است 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350" b="1" dirty="0" smtClean="0"/>
              <a:t>3-بررسی پرتفوی ریسک موسسه ومقایسه آن با دامنه قابل تحمل ریسک در آن مجموعه 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sz="2350" b="1" dirty="0" smtClean="0"/>
              <a:t>4- ارزیابی ریسک ها ی با اهمیت واینکه آیا برای آن ها اقدام مناسبی توسط مدیریت ریسک صورت گرفته است . </a:t>
            </a:r>
            <a:endParaRPr lang="en-US" sz="235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72819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ln>
                  <a:solidFill>
                    <a:schemeClr val="tx1"/>
                  </a:solidFill>
                </a:ln>
              </a:rPr>
              <a:t>مدیریت ریسک شرکتی موردنظر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COSO</a:t>
            </a:r>
            <a:r>
              <a:rPr lang="fa-IR" b="1" dirty="0" smtClean="0">
                <a:ln>
                  <a:solidFill>
                    <a:schemeClr val="tx1"/>
                  </a:solidFill>
                </a:ln>
              </a:rPr>
              <a:t>درچهار حوزه کلیدی به سیستم ها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fa-IR" b="1" dirty="0" smtClean="0">
                <a:ln>
                  <a:solidFill>
                    <a:schemeClr val="tx1"/>
                  </a:solidFill>
                </a:ln>
              </a:rPr>
              <a:t>کمک می کند.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812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هدف اصلی </a:t>
            </a:r>
            <a:r>
              <a:rPr lang="en-US" dirty="0" err="1" smtClean="0"/>
              <a:t>coso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fa-IR" sz="4000" dirty="0" smtClean="0"/>
          </a:p>
          <a:p>
            <a:pPr marL="0" indent="0">
              <a:buNone/>
            </a:pPr>
            <a:r>
              <a:rPr lang="fa-IR" sz="4000" dirty="0" smtClean="0"/>
              <a:t>ازطریق ترکیب مناسبتر مدیریت ریسک و کنترل و نحوه حاکمیت .عملکرد سازمانی را بهبود بخشد.</a:t>
            </a:r>
            <a:endParaRPr lang="fa-IR" sz="4000" dirty="0"/>
          </a:p>
        </p:txBody>
      </p:sp>
    </p:spTree>
    <p:extLst>
      <p:ext uri="{BB962C8B-B14F-4D97-AF65-F5344CB8AC3E}">
        <p14:creationId xmlns="" xmlns:p14="http://schemas.microsoft.com/office/powerpoint/2010/main" val="27845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2675467"/>
            <a:ext cx="8496944" cy="3450696"/>
          </a:xfrm>
          <a:solidFill>
            <a:srgbClr val="FF0000"/>
          </a:solidFill>
        </p:spPr>
        <p:txBody>
          <a:bodyPr/>
          <a:lstStyle/>
          <a:p>
            <a:pPr marL="0" indent="0" algn="r">
              <a:buNone/>
            </a:pPr>
            <a:r>
              <a:rPr lang="fa-IR" dirty="0" smtClean="0"/>
              <a:t>ا</a:t>
            </a:r>
            <a:r>
              <a:rPr lang="fa-IR" b="1" dirty="0" smtClean="0"/>
              <a:t>ستانداردمدیریت ریسک</a:t>
            </a:r>
          </a:p>
          <a:p>
            <a:pPr marL="0" indent="0" algn="r">
              <a:buNone/>
            </a:pPr>
            <a:r>
              <a:rPr lang="fa-IR" dirty="0" smtClean="0"/>
              <a:t>ریسک رابه عنوان «</a:t>
            </a:r>
            <a:r>
              <a:rPr lang="fa-IR" b="1" dirty="0" smtClean="0"/>
              <a:t>ترکیب احتمال وقوع یک حادثه با پیامدهای آن »</a:t>
            </a:r>
            <a:r>
              <a:rPr lang="fa-IR" dirty="0" smtClean="0"/>
              <a:t>تعریف می کند</a:t>
            </a:r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dirty="0" smtClean="0"/>
              <a:t>هرجا شرایط ریسکی وجودداشته باشد.</a:t>
            </a:r>
          </a:p>
          <a:p>
            <a:pPr marL="0" indent="0" algn="r">
              <a:buNone/>
            </a:pPr>
            <a:r>
              <a:rPr lang="fa-IR" dirty="0" smtClean="0"/>
              <a:t>«</a:t>
            </a:r>
            <a:r>
              <a:rPr lang="fa-IR" b="1" dirty="0" smtClean="0"/>
              <a:t>فرصتی برای دستیابی به منافع وهمچنین تهدیدی برای موفقیت وجود دارد.»</a:t>
            </a:r>
          </a:p>
          <a:p>
            <a:pPr marL="0" indent="0" algn="ctr">
              <a:buNone/>
            </a:pPr>
            <a:r>
              <a:rPr lang="fa-IR" sz="2800" b="1" dirty="0" smtClean="0">
                <a:solidFill>
                  <a:srgbClr val="FF0000"/>
                </a:solidFill>
              </a:rPr>
              <a:t>مدیریت فرصتها وتهدیدها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ferma2002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3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ferma2002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 algn="just">
              <a:buNone/>
            </a:pPr>
            <a:endParaRPr lang="fa-IR" sz="3200" dirty="0" smtClean="0"/>
          </a:p>
          <a:p>
            <a:pPr marL="0" indent="0" algn="just">
              <a:buNone/>
            </a:pPr>
            <a:r>
              <a:rPr lang="fa-IR" sz="3200" dirty="0" smtClean="0"/>
              <a:t>یک چارچوب ساده را برای مراحل تجزیه و تحلیل ریسک ارایه می کند که می تواند مورد استفاده سازمانها باشد تا به کمکش بیامدهای ریسک را طبقه بندی و احتمال وقوع هریک را مشخص کند.</a:t>
            </a:r>
            <a:endParaRPr lang="fa-IR" sz="3200" dirty="0"/>
          </a:p>
        </p:txBody>
      </p:sp>
    </p:spTree>
    <p:extLst>
      <p:ext uri="{BB962C8B-B14F-4D97-AF65-F5344CB8AC3E}">
        <p14:creationId xmlns="" xmlns:p14="http://schemas.microsoft.com/office/powerpoint/2010/main" val="2853108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75467"/>
            <a:ext cx="8424935" cy="345069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b="1" dirty="0" smtClean="0"/>
              <a:t>استانداردتوافقی درسال 2012برای شرکتهای بیمه دراتحادیه اروپا</a:t>
            </a:r>
          </a:p>
          <a:p>
            <a:pPr marL="0" indent="0" algn="r">
              <a:buNone/>
            </a:pPr>
            <a:r>
              <a:rPr lang="fa-IR" sz="2800" b="1" dirty="0" smtClean="0"/>
              <a:t>اندازه گیری دارایی وبدهی</a:t>
            </a:r>
            <a:r>
              <a:rPr lang="fa-IR" sz="2800" dirty="0" smtClean="0"/>
              <a:t>.</a:t>
            </a:r>
          </a:p>
          <a:p>
            <a:pPr marL="0" indent="0" algn="r">
              <a:buNone/>
            </a:pPr>
            <a:r>
              <a:rPr lang="fa-IR" sz="2800" dirty="0" smtClean="0"/>
              <a:t>1-الزامات قابل شمارش واندازه گیری(مقدار سرمایه ای که هر بیمه گر باید داشته باشد)</a:t>
            </a:r>
          </a:p>
          <a:p>
            <a:pPr marL="0" indent="0" algn="r">
              <a:buNone/>
            </a:pPr>
            <a:r>
              <a:rPr lang="fa-IR" sz="2800" dirty="0" smtClean="0"/>
              <a:t>2-الزامات برای اداره امورومدیریت ریسک بیمه گران</a:t>
            </a:r>
          </a:p>
          <a:p>
            <a:pPr marL="0" indent="0" algn="r">
              <a:buNone/>
            </a:pPr>
            <a:r>
              <a:rPr lang="fa-IR" sz="2800" dirty="0" smtClean="0"/>
              <a:t>3-الزامات مربوط به افشای اطلاعات وشفافیت عملکرد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SOLVENCY II:2012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00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36912"/>
            <a:ext cx="8344437" cy="345069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استاندارد سه جهت گیری اصلی برای مقابله با ریسک وحمایت سازمان دارد.</a:t>
            </a:r>
          </a:p>
          <a:p>
            <a:pPr algn="r" rtl="1"/>
            <a:r>
              <a:rPr lang="fa-IR" sz="3200" b="1" dirty="0" smtClean="0"/>
              <a:t>1-مدیریت ریسک </a:t>
            </a:r>
          </a:p>
          <a:p>
            <a:pPr algn="r" rtl="1"/>
            <a:r>
              <a:rPr lang="fa-IR" sz="3200" b="1" dirty="0" smtClean="0"/>
              <a:t>2-اشتباهات منجر به ریسک</a:t>
            </a:r>
          </a:p>
          <a:p>
            <a:pPr algn="r" rtl="1"/>
            <a:r>
              <a:rPr lang="fa-IR" sz="3200" b="1" dirty="0" smtClean="0"/>
              <a:t>3-تامین پوشش ریسک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SOLVENCY II:2012</a:t>
            </a:r>
          </a:p>
        </p:txBody>
      </p:sp>
    </p:spTree>
    <p:extLst>
      <p:ext uri="{BB962C8B-B14F-4D97-AF65-F5344CB8AC3E}">
        <p14:creationId xmlns="" xmlns:p14="http://schemas.microsoft.com/office/powerpoint/2010/main" val="7602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764704"/>
            <a:ext cx="7416824" cy="165499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 eaLnBrk="1" hangingPunct="1">
              <a:defRPr/>
            </a:pPr>
            <a:r>
              <a:rPr lang="fa-IR" altLang="fa-IR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نتایج</a:t>
            </a:r>
            <a:r>
              <a:rPr lang="en-US" altLang="fa-IR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:</a:t>
            </a:r>
            <a:r>
              <a:rPr lang="fa-IR" altLang="fa-IR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/>
            </a:r>
            <a:br>
              <a:rPr lang="fa-IR" altLang="fa-IR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</a:br>
            <a:endParaRPr lang="en-US" altLang="fa-IR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80929"/>
            <a:ext cx="7272808" cy="3672407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defRPr/>
            </a:pPr>
            <a:r>
              <a:rPr lang="fa-IR" altLang="fa-I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Titr" pitchFamily="2" charset="-78"/>
              </a:rPr>
              <a:t>تمرکزکلیه استانداردها</a:t>
            </a:r>
            <a:endParaRPr lang="fa-IR" altLang="fa-IR" sz="24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2  Titr" pitchFamily="2" charset="-78"/>
            </a:endParaRPr>
          </a:p>
          <a:p>
            <a:pPr algn="r" rtl="1" eaLnBrk="1" hangingPunct="1">
              <a:lnSpc>
                <a:spcPct val="200000"/>
              </a:lnSpc>
              <a:defRPr/>
            </a:pPr>
            <a:r>
              <a:rPr lang="fa-IR" altLang="fa-IR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2  Titr" pitchFamily="2" charset="-78"/>
              </a:rPr>
              <a:t>1-دستیابی به اهداف سازمانی</a:t>
            </a:r>
          </a:p>
          <a:p>
            <a:pPr algn="r" rtl="1" eaLnBrk="1" hangingPunct="1">
              <a:lnSpc>
                <a:spcPct val="200000"/>
              </a:lnSpc>
              <a:defRPr/>
            </a:pPr>
            <a:r>
              <a:rPr lang="fa-IR" altLang="fa-IR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2  Titr" pitchFamily="2" charset="-78"/>
              </a:rPr>
              <a:t>2-تعهدوتوافق بااهداف ورویه هاومقررات وکنترل ها.</a:t>
            </a:r>
          </a:p>
          <a:p>
            <a:pPr algn="r" rtl="1" eaLnBrk="1" hangingPunct="1">
              <a:lnSpc>
                <a:spcPct val="200000"/>
              </a:lnSpc>
              <a:defRPr/>
            </a:pPr>
            <a:r>
              <a:rPr lang="fa-IR" altLang="fa-IR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cs typeface="2  Titr" pitchFamily="2" charset="-78"/>
              </a:rPr>
              <a:t>3-انطباق باالزام های قانونی</a:t>
            </a:r>
            <a:endParaRPr lang="en-US" altLang="fa-IR" sz="24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551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مقایسه استانداردهای رایج مدیریت ریسک 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63104477"/>
              </p:ext>
            </p:extLst>
          </p:nvPr>
        </p:nvGraphicFramePr>
        <p:xfrm>
          <a:off x="433156" y="1844824"/>
          <a:ext cx="8229600" cy="4704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96000"/>
                <a:gridCol w="3568444"/>
                <a:gridCol w="1724174"/>
                <a:gridCol w="2040982"/>
              </a:tblGrid>
              <a:tr h="864096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تمرکز راهبردی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/>
                        <a:t>شرح</a:t>
                      </a:r>
                      <a:endParaRPr lang="fa-I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b="1" dirty="0" smtClean="0"/>
                        <a:t> استاندارد یا                         رهنمود</a:t>
                      </a:r>
                      <a:endParaRPr lang="fa-I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/>
                        <a:t>جالش اساسی</a:t>
                      </a:r>
                      <a:endParaRPr lang="fa-IR" sz="2000" b="1" dirty="0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B04827"/>
                          </a:solidFill>
                        </a:rPr>
                        <a:t>اهداف سازمانی</a:t>
                      </a:r>
                      <a:endParaRPr lang="fa-IR" b="1" dirty="0">
                        <a:solidFill>
                          <a:srgbClr val="B0482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rgbClr val="002060"/>
                          </a:solidFill>
                        </a:rPr>
                        <a:t>این استانداردها و رویکردها برای بهبود یک توانایی سازمانی یا دستیابی به اهداف سازمانی</a:t>
                      </a:r>
                      <a:r>
                        <a:rPr lang="fa-IR" baseline="0" dirty="0" smtClean="0">
                          <a:solidFill>
                            <a:srgbClr val="002060"/>
                          </a:solidFill>
                        </a:rPr>
                        <a:t> از طریق تصمیم گیری مناسب و انجام فعالیتهایی که باعث شناسایی عدم اطمینان کلیدی میگردد طراحی شده اند.</a:t>
                      </a:r>
                      <a:endParaRPr lang="fa-I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ISO31000:2009</a:t>
                      </a:r>
                    </a:p>
                    <a:p>
                      <a:pPr rtl="1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BS3100:2008</a:t>
                      </a:r>
                    </a:p>
                    <a:p>
                      <a:pPr rtl="1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COSO:2004</a:t>
                      </a:r>
                    </a:p>
                    <a:p>
                      <a:pPr rtl="1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FERMA:2002</a:t>
                      </a:r>
                      <a:endParaRPr lang="fa-I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fa-IR" dirty="0" smtClean="0">
                          <a:solidFill>
                            <a:srgbClr val="002060"/>
                          </a:solidFill>
                        </a:rPr>
                        <a:t>همگونی شیوه ها و روشها و انعطاف بذیری</a:t>
                      </a:r>
                      <a:r>
                        <a:rPr lang="fa-IR" baseline="0" dirty="0" smtClean="0">
                          <a:solidFill>
                            <a:srgbClr val="002060"/>
                          </a:solidFill>
                        </a:rPr>
                        <a:t> راهبردهای موجود</a:t>
                      </a:r>
                      <a:endParaRPr lang="fa-I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B04827"/>
                          </a:solidFill>
                        </a:rPr>
                        <a:t>اهداف کنترلی</a:t>
                      </a:r>
                      <a:r>
                        <a:rPr lang="fa-IR" b="1" baseline="0" dirty="0" smtClean="0">
                          <a:solidFill>
                            <a:srgbClr val="B04827"/>
                          </a:solidFill>
                        </a:rPr>
                        <a:t> و انطباقی</a:t>
                      </a:r>
                      <a:endParaRPr lang="fa-IR" b="1" dirty="0">
                        <a:solidFill>
                          <a:srgbClr val="B0482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rgbClr val="002060"/>
                          </a:solidFill>
                        </a:rPr>
                        <a:t>به دنبال انتقال ریسک و سایر فعالیتهای کاهش ریسک اساسی از طریق تطبیق و کنترل اهداف</a:t>
                      </a:r>
                      <a:r>
                        <a:rPr lang="fa-IR" baseline="0" dirty="0" smtClean="0">
                          <a:solidFill>
                            <a:srgbClr val="002060"/>
                          </a:solidFill>
                        </a:rPr>
                        <a:t> و فعالیتها که اغلب بر بایه سوابق خسارت میباشد.</a:t>
                      </a:r>
                      <a:endParaRPr lang="fa-I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OCEG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        </a:t>
                      </a:r>
                    </a:p>
                    <a:p>
                      <a:pPr rtl="1"/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REDBOOK      </a:t>
                      </a:r>
                    </a:p>
                    <a:p>
                      <a:pPr rtl="1"/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11:2009        </a:t>
                      </a:r>
                    </a:p>
                    <a:p>
                      <a:pPr rtl="1"/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COSO:2004     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rgbClr val="B04827"/>
                          </a:solidFill>
                        </a:rPr>
                        <a:t>الزام های قانون و مقرراتی</a:t>
                      </a:r>
                      <a:endParaRPr lang="fa-IR" b="1" dirty="0">
                        <a:solidFill>
                          <a:srgbClr val="B0482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rgbClr val="002060"/>
                          </a:solidFill>
                        </a:rPr>
                        <a:t>هنکامی به کار میرود</a:t>
                      </a:r>
                      <a:r>
                        <a:rPr lang="fa-IR" baseline="0" dirty="0" smtClean="0">
                          <a:solidFill>
                            <a:srgbClr val="002060"/>
                          </a:solidFill>
                        </a:rPr>
                        <a:t> که یک سازمان باید استانداردها و رویکردهایی را بکار ببرد و شواهد و مستنداتی را مبنی بر انطباق و رعایت الزام های قانونی ارایه نماید.</a:t>
                      </a:r>
                      <a:endParaRPr lang="fa-I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SOLVENCY11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46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1653988"/>
            <a:ext cx="3840215" cy="45113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/>
          <a:lstStyle/>
          <a:p>
            <a:endParaRPr lang="fa-IR" b="1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fa-IR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fa-IR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adr" pitchFamily="2" charset="-78"/>
              </a:rPr>
              <a:t>از </a:t>
            </a:r>
            <a:r>
              <a:rPr lang="fa-IR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adr" pitchFamily="2" charset="-78"/>
              </a:rPr>
              <a:t>نقطه نظر </a:t>
            </a:r>
            <a:r>
              <a:rPr lang="fa-IR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adr" pitchFamily="2" charset="-78"/>
              </a:rPr>
              <a:t>تاریخی جوامع </a:t>
            </a:r>
            <a:r>
              <a:rPr lang="fa-IR" b="1" spc="150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adr" pitchFamily="2" charset="-78"/>
              </a:rPr>
              <a:t>مختلف همواره با بیم و نگرانی روبه رو بوده اند که امروزه از آن به ریسک تعبیر می شود</a:t>
            </a:r>
            <a:endParaRPr lang="en-US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Badr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910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شباهتهای استانداردها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r>
              <a:rPr lang="fa-IR" sz="2400" b="1" dirty="0" smtClean="0"/>
              <a:t>1)همه انها نیازمند انطباق با یک شیوه شرکتی و حمایت و بشتیبانی مدیریت اجرایی از درون سازمان هستند.</a:t>
            </a:r>
          </a:p>
          <a:p>
            <a:pPr marL="0" indent="0">
              <a:buNone/>
            </a:pPr>
            <a:r>
              <a:rPr lang="fa-IR" sz="2400" b="1" dirty="0" smtClean="0"/>
              <a:t>2)همه انها نیازمند مراحل فرایند ساختار یافته برای شناسایی و گزارش ریسکهای شناسایی شده می باشند</a:t>
            </a:r>
          </a:p>
          <a:p>
            <a:pPr marL="0" indent="0">
              <a:buNone/>
            </a:pPr>
            <a:r>
              <a:rPr lang="fa-IR" sz="2400" b="1" dirty="0" smtClean="0"/>
              <a:t>3 )همه انها نیازمند درک و مسئولیت بذیری برای تعریف میزان تمایل به ریسک هستند</a:t>
            </a:r>
          </a:p>
          <a:p>
            <a:pPr marL="0" indent="0">
              <a:buNone/>
            </a:pPr>
            <a:r>
              <a:rPr lang="fa-IR" sz="2400" b="1" dirty="0" smtClean="0"/>
              <a:t>4)همه انها نیازمند طراحی و ایجاد ارتباط بین فعالیتها و اهداف فرایند مدیریت ریسک هستند</a:t>
            </a:r>
          </a:p>
          <a:p>
            <a:pPr marL="0" indent="0">
              <a:buNone/>
            </a:pPr>
            <a:r>
              <a:rPr lang="fa-IR" sz="2400" b="1" dirty="0" smtClean="0"/>
              <a:t>5)همه انها نیازمند برنامه های کنترل شده مدیریت ریسک می باشند.</a:t>
            </a:r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 smtClean="0"/>
          </a:p>
          <a:p>
            <a:pPr marL="0" indent="0">
              <a:buNone/>
            </a:pPr>
            <a:endParaRPr lang="fa-IR" sz="2400" b="1" dirty="0"/>
          </a:p>
          <a:p>
            <a:pPr marL="0" indent="0">
              <a:buNone/>
            </a:pPr>
            <a:endParaRPr lang="fa-I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9480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83732" cy="46085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>
              <a:buNone/>
            </a:pPr>
            <a:endParaRPr lang="fa-IR" sz="3600" dirty="0" smtClean="0">
              <a:solidFill>
                <a:srgbClr val="000000"/>
              </a:solidFill>
              <a:cs typeface="2  Titr"/>
            </a:endParaRPr>
          </a:p>
          <a:p>
            <a:pPr marL="0" indent="0">
              <a:buNone/>
            </a:pPr>
            <a:endParaRPr lang="fa-IR" sz="3600" dirty="0" smtClean="0">
              <a:solidFill>
                <a:srgbClr val="000000"/>
              </a:solidFill>
              <a:cs typeface="2  Titr"/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000000"/>
                </a:solidFill>
                <a:cs typeface="Badr" pitchFamily="2" charset="-78"/>
              </a:rPr>
              <a:t>برای </a:t>
            </a:r>
            <a:r>
              <a:rPr lang="fa-IR" dirty="0">
                <a:solidFill>
                  <a:srgbClr val="000000"/>
                </a:solidFill>
                <a:cs typeface="Badr" pitchFamily="2" charset="-78"/>
              </a:rPr>
              <a:t>غلبه بر آن </a:t>
            </a:r>
            <a:r>
              <a:rPr lang="fa-IR" dirty="0" smtClean="0">
                <a:solidFill>
                  <a:srgbClr val="000000"/>
                </a:solidFill>
                <a:cs typeface="Badr" pitchFamily="2" charset="-78"/>
              </a:rPr>
              <a:t>عدم اطمینان </a:t>
            </a:r>
            <a:r>
              <a:rPr lang="fa-IR" dirty="0">
                <a:solidFill>
                  <a:srgbClr val="000000"/>
                </a:solidFill>
                <a:cs typeface="Badr" pitchFamily="2" charset="-78"/>
              </a:rPr>
              <a:t>ها و بیم و نگرانی ها شیوه های متفاوتی بکار برده اند که به آن مدیریت ریسک گفته می شود</a:t>
            </a:r>
            <a:endParaRPr lang="en-US" dirty="0">
              <a:solidFill>
                <a:srgbClr val="000000"/>
              </a:solidFill>
              <a:cs typeface="Badr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33418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858" y="-184150"/>
            <a:ext cx="8229600" cy="1008063"/>
          </a:xfrm>
        </p:spPr>
        <p:txBody>
          <a:bodyPr>
            <a:normAutofit/>
          </a:bodyPr>
          <a:lstStyle/>
          <a:p>
            <a:r>
              <a:rPr lang="fa-IR" sz="3600" b="1" dirty="0" smtClean="0"/>
              <a:t>نگاه تاریخی به مدیریت ریسک </a:t>
            </a:r>
            <a:endParaRPr lang="en-US" sz="3600" b="1" dirty="0"/>
          </a:p>
        </p:txBody>
      </p:sp>
      <p:sp>
        <p:nvSpPr>
          <p:cNvPr id="8" name="Down Arrow 7"/>
          <p:cNvSpPr/>
          <p:nvPr/>
        </p:nvSpPr>
        <p:spPr>
          <a:xfrm>
            <a:off x="4428032" y="1304808"/>
            <a:ext cx="432000" cy="3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836712"/>
            <a:ext cx="6984776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50000"/>
              </a:lnSpc>
            </a:pPr>
            <a:r>
              <a:rPr lang="fa-IR" dirty="0">
                <a:solidFill>
                  <a:schemeClr val="tx1"/>
                </a:solidFill>
              </a:rPr>
              <a:t>چینی ها در سه هزار سال قبل از میلاد مسیح پی به خطرات حمل ونقل دریایی بردن</a:t>
            </a:r>
          </a:p>
          <a:p>
            <a:pPr algn="r" rtl="1">
              <a:lnSpc>
                <a:spcPct val="250000"/>
              </a:lnSpc>
            </a:pPr>
            <a:r>
              <a:rPr lang="fa-IR" dirty="0">
                <a:solidFill>
                  <a:schemeClr val="tx1"/>
                </a:solidFill>
              </a:rPr>
              <a:t>           </a:t>
            </a:r>
            <a:r>
              <a:rPr lang="fa-IR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fa-IR" dirty="0" smtClean="0">
                <a:solidFill>
                  <a:schemeClr val="tx1"/>
                </a:solidFill>
              </a:rPr>
              <a:t>                         اصل </a:t>
            </a:r>
            <a:r>
              <a:rPr lang="fa-IR" dirty="0">
                <a:solidFill>
                  <a:schemeClr val="tx1"/>
                </a:solidFill>
              </a:rPr>
              <a:t>تقسیم </a:t>
            </a:r>
            <a:r>
              <a:rPr lang="fa-IR" dirty="0" smtClean="0">
                <a:solidFill>
                  <a:schemeClr val="tx1"/>
                </a:solidFill>
              </a:rPr>
              <a:t>خطر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1988840"/>
            <a:ext cx="6984776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/>
                </a:solidFill>
              </a:rPr>
              <a:t>درزمان سلطنت حمورابی در دو هزار سال قبل از میلاد مسیح</a:t>
            </a:r>
            <a:endParaRPr lang="en-US" dirty="0">
              <a:solidFill>
                <a:schemeClr val="tx1"/>
              </a:solidFill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</a:rPr>
              <a:t>جبران خسارت کاروانهای تجاری ازطریق اهالی شهر کلده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4365104"/>
            <a:ext cx="6984776" cy="10800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در قرن های 5 و 6و7 قبل از میلاد مسیح تجار یونان نوعی از بیمه باربری را مرسوم نمودن</a:t>
            </a:r>
          </a:p>
          <a:p>
            <a:pPr algn="ctr" rtl="1"/>
            <a:endParaRPr lang="fa-IR" dirty="0">
              <a:solidFill>
                <a:schemeClr val="tx1"/>
              </a:solidFill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به نام وام دریایی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2384" y="3140968"/>
            <a:ext cx="6984776" cy="10800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در مصر باستان برای پرداخت هزینه های کفن و دفن</a:t>
            </a:r>
          </a:p>
          <a:p>
            <a:pPr algn="ctr" rtl="1"/>
            <a:endParaRPr lang="fa-IR" dirty="0">
              <a:solidFill>
                <a:schemeClr val="tx1"/>
              </a:solidFill>
            </a:endParaRPr>
          </a:p>
          <a:p>
            <a:pPr algn="ctr" rtl="1"/>
            <a:r>
              <a:rPr lang="fa-IR" dirty="0" smtClean="0">
                <a:solidFill>
                  <a:schemeClr val="tx1"/>
                </a:solidFill>
              </a:rPr>
              <a:t>ریسک اشخاص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5517232"/>
            <a:ext cx="6984776" cy="1080000"/>
          </a:xfrm>
          <a:prstGeom prst="rect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solidFill>
                  <a:schemeClr val="tx1"/>
                </a:solidFill>
              </a:rPr>
              <a:t>در قرن سیزدهم </a:t>
            </a:r>
            <a:r>
              <a:rPr lang="fa-IR" dirty="0" smtClean="0">
                <a:solidFill>
                  <a:schemeClr val="tx1"/>
                </a:solidFill>
              </a:rPr>
              <a:t>با </a:t>
            </a:r>
            <a:r>
              <a:rPr lang="fa-IR" dirty="0">
                <a:solidFill>
                  <a:schemeClr val="tx1"/>
                </a:solidFill>
              </a:rPr>
              <a:t>آغاز دوران جنگهای صلیبی</a:t>
            </a:r>
          </a:p>
          <a:p>
            <a:pPr algn="ctr" rtl="1"/>
            <a:endParaRPr lang="fa-IR" dirty="0">
              <a:solidFill>
                <a:schemeClr val="tx1"/>
              </a:solidFill>
            </a:endParaRPr>
          </a:p>
          <a:p>
            <a:pPr algn="ctr" rtl="1"/>
            <a:r>
              <a:rPr lang="fa-IR" dirty="0">
                <a:solidFill>
                  <a:schemeClr val="tx1"/>
                </a:solidFill>
              </a:rPr>
              <a:t>وامهای دریایی رونق گرفت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28032" y="2384920"/>
            <a:ext cx="360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28032" y="3501008"/>
            <a:ext cx="432000" cy="396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99992" y="4905208"/>
            <a:ext cx="324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27984" y="5841304"/>
            <a:ext cx="324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464032" y="1318297"/>
            <a:ext cx="360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    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168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71600" y="4797152"/>
            <a:ext cx="7056784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در قرن 17 در انگلستان به دنبال آتش سوزی بزرگ لندن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  <a:p>
            <a:pPr algn="ctr"/>
            <a:r>
              <a:rPr lang="fa-IR" dirty="0" smtClean="0">
                <a:solidFill>
                  <a:schemeClr val="tx1"/>
                </a:solidFill>
              </a:rPr>
              <a:t>شرکتهای بیمه آتش سوزی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r>
              <a:rPr lang="fa-IR" dirty="0" smtClean="0"/>
              <a:t>نگاه تاریخی به مدیریت ریسک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1600" y="1340768"/>
            <a:ext cx="7056784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در آغاز قرن 14 میلادی در ایتالیا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Marine   insurance    </a:t>
            </a:r>
            <a:r>
              <a:rPr lang="fa-IR" dirty="0" smtClean="0">
                <a:solidFill>
                  <a:schemeClr val="tx1"/>
                </a:solidFill>
              </a:rPr>
              <a:t>بیمه باربری مرسوم شد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37992" y="1718828"/>
            <a:ext cx="324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2472202"/>
            <a:ext cx="7056784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در سال 1369 میلادی اولین مقررات قانونی درباره بیمه توسط 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  <a:p>
            <a:pPr algn="ctr"/>
            <a:r>
              <a:rPr lang="fa-IR" dirty="0" smtClean="0">
                <a:solidFill>
                  <a:schemeClr val="tx1"/>
                </a:solidFill>
              </a:rPr>
              <a:t>رئیس جمهور جنوا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55976" y="2852936"/>
            <a:ext cx="324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3645024"/>
            <a:ext cx="7056784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پس از اروپا در سال 1972 در آمریکا اولین تأسیس شرکت بیمه برای صدور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2  Titr" pitchFamily="2" charset="-78"/>
              </a:rPr>
              <a:t>بیمه نام</a:t>
            </a:r>
            <a:r>
              <a:rPr lang="fa-IR" sz="1600" dirty="0">
                <a:solidFill>
                  <a:schemeClr val="tx1"/>
                </a:solidFill>
                <a:cs typeface="2  Titr" pitchFamily="2" charset="-78"/>
              </a:rPr>
              <a:t>ه</a:t>
            </a:r>
            <a:r>
              <a:rPr lang="fa-IR" sz="1600" dirty="0" smtClean="0">
                <a:solidFill>
                  <a:schemeClr val="tx1"/>
                </a:solidFill>
                <a:cs typeface="2  Titr" pitchFamily="2" charset="-78"/>
              </a:rPr>
              <a:t> باربری دریایی:</a:t>
            </a:r>
            <a:r>
              <a:rPr lang="en-US" sz="1600" dirty="0" smtClean="0">
                <a:solidFill>
                  <a:srgbClr val="C00000"/>
                </a:solidFill>
                <a:cs typeface="2  Titr" pitchFamily="2" charset="-78"/>
              </a:rPr>
              <a:t>Marine cargo   insurance</a:t>
            </a:r>
            <a:r>
              <a:rPr lang="fa-IR" sz="1600" dirty="0" smtClean="0">
                <a:solidFill>
                  <a:srgbClr val="C00000"/>
                </a:solidFill>
                <a:cs typeface="2  Titr" pitchFamily="2" charset="-78"/>
              </a:rPr>
              <a:t>  </a:t>
            </a:r>
            <a:r>
              <a:rPr lang="fa-IR" sz="1600" dirty="0" smtClean="0">
                <a:solidFill>
                  <a:schemeClr val="tx1"/>
                </a:solidFill>
                <a:cs typeface="2  Titr" pitchFamily="2" charset="-78"/>
              </a:rPr>
              <a:t>  آتش سوزی:</a:t>
            </a:r>
            <a:r>
              <a:rPr lang="en-US" sz="1600" dirty="0" smtClean="0">
                <a:solidFill>
                  <a:srgbClr val="C00000"/>
                </a:solidFill>
                <a:cs typeface="2  Titr" pitchFamily="2" charset="-78"/>
              </a:rPr>
              <a:t>fire   insurance </a:t>
            </a:r>
            <a:endParaRPr lang="en-US" sz="1600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55976" y="4041104"/>
            <a:ext cx="324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92016" y="5157192"/>
            <a:ext cx="324000" cy="324000"/>
          </a:xfrm>
          <a:prstGeom prst="downArrow">
            <a:avLst>
              <a:gd name="adj1" fmla="val 43915"/>
              <a:gd name="adj2" fmla="val 5304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     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2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نگاه </a:t>
            </a:r>
            <a:r>
              <a:rPr lang="fa-IR" dirty="0"/>
              <a:t>تاریخی به مدیریت ریسک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568952" cy="17281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در یکی از نوشته های باستان متعلق به 4500 سال قبل در میان کار گران مومیاگر مصری ، رایج بود در صورت فوت یکی از اعضا .دیگران موظف به حمایت از ورثه اوبودند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  <a:p>
            <a:pPr algn="ctr"/>
            <a:endParaRPr lang="fa-IR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Personal  insurance                     </a:t>
            </a:r>
            <a:r>
              <a:rPr lang="fa-IR" sz="2800" dirty="0" smtClean="0">
                <a:solidFill>
                  <a:srgbClr val="000000"/>
                </a:solidFill>
              </a:rPr>
              <a:t>ریسک اشخاص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3573016"/>
            <a:ext cx="8568952" cy="17281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در قرن 14 میلادی در بلژیک شرکتی تأسیس شد</a:t>
            </a:r>
          </a:p>
          <a:p>
            <a:pPr algn="ctr"/>
            <a:endParaRPr lang="fa-IR" dirty="0">
              <a:solidFill>
                <a:schemeClr val="tx1"/>
              </a:solidFill>
            </a:endParaRPr>
          </a:p>
          <a:p>
            <a:pPr algn="ctr"/>
            <a:endParaRPr lang="fa-IR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cs typeface="2  Titr" pitchFamily="2" charset="-78"/>
              </a:rPr>
              <a:t>Life insurance                                  </a:t>
            </a:r>
            <a:r>
              <a:rPr lang="fa-IR" sz="2400" dirty="0" smtClean="0">
                <a:solidFill>
                  <a:srgbClr val="000000"/>
                </a:solidFill>
              </a:rPr>
              <a:t>بیمه عمر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83968" y="4221088"/>
            <a:ext cx="504056" cy="4320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11960" y="2492896"/>
            <a:ext cx="504056" cy="4320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719070"/>
            <a:ext cx="8784976" cy="5022298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انجمن ریسک و بیمه آمریکا (</a:t>
            </a:r>
            <a:r>
              <a:rPr lang="en-US" sz="2400" dirty="0" smtClean="0"/>
              <a:t>ARIA</a:t>
            </a:r>
            <a:r>
              <a:rPr lang="fa-IR" sz="2400" dirty="0" smtClean="0"/>
              <a:t>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انجمن های مدیریت ریسک و بیمه (</a:t>
            </a:r>
            <a:r>
              <a:rPr lang="en-US" sz="2400" dirty="0" smtClean="0"/>
              <a:t>RIMS</a:t>
            </a:r>
            <a:r>
              <a:rPr lang="fa-IR" sz="2400" dirty="0" smtClean="0"/>
              <a:t>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انجمن غربی ریسک و بیمه (</a:t>
            </a:r>
            <a:r>
              <a:rPr lang="en-US" sz="2400" dirty="0" smtClean="0"/>
              <a:t>WRIA</a:t>
            </a:r>
            <a:r>
              <a:rPr lang="fa-IR" sz="2400" dirty="0" smtClean="0"/>
              <a:t>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انجمن بین المللی مطالعه اقتصاد بیمه مشهور به انجمن ژنو (</a:t>
            </a:r>
            <a:r>
              <a:rPr lang="en-US" sz="2400" dirty="0" smtClean="0"/>
              <a:t>GA</a:t>
            </a:r>
            <a:r>
              <a:rPr lang="fa-IR" sz="2400" dirty="0" smtClean="0"/>
              <a:t>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انجمن آمریکایی مدیریت ریسک و بهداشتی(</a:t>
            </a:r>
            <a:r>
              <a:rPr lang="en-US" sz="2400" dirty="0" smtClean="0"/>
              <a:t>ASHRM</a:t>
            </a:r>
            <a:r>
              <a:rPr lang="fa-IR" sz="2400" dirty="0" smtClean="0"/>
              <a:t>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/>
              <a:t>ق</a:t>
            </a:r>
            <a:r>
              <a:rPr lang="fa-IR" sz="2400" dirty="0" smtClean="0"/>
              <a:t>انون بهداشت و ایمنی حرفه ای (</a:t>
            </a:r>
            <a:r>
              <a:rPr lang="en-US" sz="2400" dirty="0" smtClean="0"/>
              <a:t>OSHA</a:t>
            </a:r>
            <a:r>
              <a:rPr lang="fa-IR" sz="2400" dirty="0" smtClean="0"/>
              <a:t>)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استانداردهای مدیریت ایمنی،بهداشت حرفه ای ومحیط زیست</a:t>
            </a:r>
            <a:r>
              <a:rPr lang="en-US" sz="2400" dirty="0" smtClean="0"/>
              <a:t> </a:t>
            </a:r>
            <a:r>
              <a:rPr lang="fa-IR" sz="2600" dirty="0" smtClean="0"/>
              <a:t>(</a:t>
            </a:r>
            <a:r>
              <a:rPr lang="en-US" sz="2600" dirty="0" smtClean="0"/>
              <a:t>HSE_MS</a:t>
            </a:r>
            <a:r>
              <a:rPr lang="fa-IR" sz="2600" dirty="0" smtClean="0"/>
              <a:t>)</a:t>
            </a:r>
            <a:endParaRPr lang="fa-IR" sz="1600" dirty="0" smtClean="0"/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استاندارد های خاص مدیریت ریسک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2400" dirty="0" smtClean="0"/>
              <a:t>بررسی استاندارد ها و رهنمود های رایج مدیریت ریسک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cs typeface="2  Titr" pitchFamily="2" charset="-78"/>
              </a:rPr>
              <a:t>تلاش های انجام شده در راستای ارتقاء اصول مدیریت ریسک</a:t>
            </a:r>
            <a:endParaRPr lang="en-US" sz="36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324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_form_of_the_holy_quran">
  <a:themeElements>
    <a:clrScheme name="Custom 61">
      <a:dk1>
        <a:srgbClr val="FFFFFF"/>
      </a:dk1>
      <a:lt1>
        <a:sysClr val="window" lastClr="FFFFFF"/>
      </a:lt1>
      <a:dk2>
        <a:srgbClr val="1F497D"/>
      </a:dk2>
      <a:lt2>
        <a:srgbClr val="FFBD82"/>
      </a:lt2>
      <a:accent1>
        <a:srgbClr val="B04827"/>
      </a:accent1>
      <a:accent2>
        <a:srgbClr val="C0504D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C4936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5BA5B0-BE98-4CB8-8DB4-FFC005C1C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english_form_of_the_holy_quran</Template>
  <TotalTime>536</TotalTime>
  <Words>2038</Words>
  <Application>Microsoft Office PowerPoint</Application>
  <PresentationFormat>On-screen Show (4:3)</PresentationFormat>
  <Paragraphs>294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english_form_of_the_holy_quran</vt:lpstr>
      <vt:lpstr>Office Theme</vt:lpstr>
      <vt:lpstr>Slide 1</vt:lpstr>
      <vt:lpstr>اصول مدیریت ریسک و بیمه</vt:lpstr>
      <vt:lpstr>Slide 3</vt:lpstr>
      <vt:lpstr>Slide 4</vt:lpstr>
      <vt:lpstr>Slide 5</vt:lpstr>
      <vt:lpstr>نگاه تاریخی به مدیریت ریسک </vt:lpstr>
      <vt:lpstr>نگاه تاریخی به مدیریت ریسک</vt:lpstr>
      <vt:lpstr>نگاه تاریخی به مدیریت ریسک</vt:lpstr>
      <vt:lpstr>تلاش های انجام شده در راستای ارتقاء اصول مدیریت ریسک</vt:lpstr>
      <vt:lpstr>انجمن ریسک و بیمه آمریکا (ARIA)</vt:lpstr>
      <vt:lpstr>انجمن مدیریت ریسک و بیمه(RIMS)</vt:lpstr>
      <vt:lpstr>انجمن غربی ریسک و بیمه (WRIA)</vt:lpstr>
      <vt:lpstr>انجمن بین المللی مطالعه اقتصاد بیمه مشهور به انجمن ژنو (GA)</vt:lpstr>
      <vt:lpstr>انجمن آمریکایی مدیریت ریسک بهداشتی (ASHRM)</vt:lpstr>
      <vt:lpstr>قانون بهداشت و ایمنی حرفه ای(OSHA)</vt:lpstr>
      <vt:lpstr>ISO14000،OHSAS18001،HSE_MS استاندارد های مدیریت ایمنی و بهداشت حرفه ای و حفاظت محیط زیست </vt:lpstr>
      <vt:lpstr>استانداردهای مدیریت ایمنی بهداشت حرفه ای )HSE-MSومحیط زیست ( </vt:lpstr>
      <vt:lpstr>استاندارد های خاص مدیریت ریسک</vt:lpstr>
      <vt:lpstr>استانداردهای توافق شده</vt:lpstr>
      <vt:lpstr>وضعیت اطلاعات حوزه مدیریت ریسک</vt:lpstr>
      <vt:lpstr>بهترین شیوه ها در حوزه استانداردها</vt:lpstr>
      <vt:lpstr>تفاوت اصول مدیریت ریسک واستانداردها</vt:lpstr>
      <vt:lpstr>ISO31000:2009</vt:lpstr>
      <vt:lpstr>ISO31000</vt:lpstr>
      <vt:lpstr>ISO31000</vt:lpstr>
      <vt:lpstr>OCEG</vt:lpstr>
      <vt:lpstr>GRC</vt:lpstr>
      <vt:lpstr>درسه سطح : 1-مقدماتی    2- ممتاز      3-شرکتی با پرداخت حق عضویت سالانه می توان عضو شد . این مدل عبارتنداز: </vt:lpstr>
      <vt:lpstr>BS31100.2008</vt:lpstr>
      <vt:lpstr>مدل بلوغ ریسک برای مدیریت ریسک شرکتی</vt:lpstr>
      <vt:lpstr>COSO:2004</vt:lpstr>
      <vt:lpstr>مدیریت ریسک شرکتی موردنظرCOSOدرچهار حوزه کلیدی به سیستم ها کمک می کند. </vt:lpstr>
      <vt:lpstr>هدف اصلی coso</vt:lpstr>
      <vt:lpstr>ferma2002</vt:lpstr>
      <vt:lpstr>ferma2002</vt:lpstr>
      <vt:lpstr>SOLVENCY II:2012</vt:lpstr>
      <vt:lpstr>SOLVENCY II:2012</vt:lpstr>
      <vt:lpstr>نتایج: </vt:lpstr>
      <vt:lpstr>مقایسه استانداردهای رایج مدیریت ریسک </vt:lpstr>
      <vt:lpstr>شباهتهای استانداردها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RayaneHamraH</dc:creator>
  <cp:lastModifiedBy>bimeh  iran</cp:lastModifiedBy>
  <cp:revision>52</cp:revision>
  <dcterms:created xsi:type="dcterms:W3CDTF">2015-04-03T19:38:45Z</dcterms:created>
  <dcterms:modified xsi:type="dcterms:W3CDTF">2015-05-23T07:36:35Z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TC019678999991</vt:lpwstr>
  </property>
</Properties>
</file>