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69" r:id="rId2"/>
    <p:sldId id="280" r:id="rId3"/>
    <p:sldId id="325" r:id="rId4"/>
    <p:sldId id="327" r:id="rId5"/>
    <p:sldId id="330" r:id="rId6"/>
    <p:sldId id="329" r:id="rId7"/>
    <p:sldId id="307" r:id="rId8"/>
    <p:sldId id="3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70" d="100"/>
          <a:sy n="70" d="100"/>
        </p:scale>
        <p:origin x="74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3810000"/>
            <a:ext cx="4572000" cy="2971800"/>
          </a:xfrm>
        </p:spPr>
        <p:txBody>
          <a:bodyPr>
            <a:normAutofit fontScale="90000"/>
          </a:bodyPr>
          <a:lstStyle/>
          <a:p>
            <a:pPr rtl="1">
              <a:lnSpc>
                <a:spcPct val="250000"/>
              </a:lnSpc>
            </a:pPr>
            <a:r>
              <a:rPr lang="fa-IR" dirty="0" smtClean="0">
                <a:solidFill>
                  <a:srgbClr val="00B050"/>
                </a:solidFill>
                <a:cs typeface="B Titr" pitchFamily="2" charset="-78"/>
              </a:rPr>
              <a:t>زیارت امام رضا </a:t>
            </a:r>
            <a:r>
              <a:rPr lang="fa-IR" dirty="0" smtClean="0">
                <a:cs typeface="B Titr" pitchFamily="2" charset="-78"/>
              </a:rPr>
              <a:t/>
            </a:r>
            <a:br>
              <a:rPr lang="fa-IR" dirty="0" smtClean="0">
                <a:cs typeface="B Titr" pitchFamily="2" charset="-78"/>
              </a:rPr>
            </a:br>
            <a:r>
              <a:rPr lang="fa-IR" sz="2000" dirty="0" smtClean="0">
                <a:latin typeface="110_Besmellah_5(MRT)" pitchFamily="2" charset="0"/>
                <a:cs typeface="B Badr" pitchFamily="2" charset="-78"/>
              </a:rPr>
              <a:t>«علیه السلام» </a:t>
            </a:r>
            <a:br>
              <a:rPr lang="fa-IR" sz="2000" dirty="0" smtClean="0">
                <a:latin typeface="110_Besmellah_5(MRT)" pitchFamily="2" charset="0"/>
                <a:cs typeface="B Badr" pitchFamily="2" charset="-78"/>
              </a:rPr>
            </a:br>
            <a:r>
              <a:rPr lang="en-US" sz="2000" dirty="0" smtClean="0">
                <a:latin typeface="110_Besmellah_5(MRT)" pitchFamily="2" charset="0"/>
                <a:cs typeface="B Badr" pitchFamily="2" charset="-78"/>
              </a:rPr>
              <a:t>  </a:t>
            </a:r>
            <a:r>
              <a:rPr lang="fa-IR" sz="2000" dirty="0" smtClean="0">
                <a:cs typeface="B Titr" pitchFamily="2" charset="-78"/>
              </a:rPr>
              <a:t>در منابع اهل سنت </a:t>
            </a:r>
            <a:r>
              <a:rPr lang="fa-IR" sz="2000" dirty="0" smtClean="0">
                <a:latin typeface="110_Besmellah_5(MRT)" pitchFamily="2" charset="0"/>
                <a:cs typeface="B Badr" pitchFamily="2" charset="-78"/>
              </a:rPr>
              <a:t>	</a:t>
            </a:r>
            <a:endParaRPr lang="en-US" sz="2000" dirty="0">
              <a:latin typeface="110_Besmellah_5(MRT)" pitchFamily="2" charset="0"/>
              <a:cs typeface="B Badr" pitchFamily="2" charset="-78"/>
            </a:endParaRPr>
          </a:p>
        </p:txBody>
      </p:sp>
      <p:sp>
        <p:nvSpPr>
          <p:cNvPr id="3" name="Subtitle 2"/>
          <p:cNvSpPr>
            <a:spLocks noGrp="1"/>
          </p:cNvSpPr>
          <p:nvPr>
            <p:ph type="subTitle" idx="1"/>
          </p:nvPr>
        </p:nvSpPr>
        <p:spPr/>
        <p:txBody>
          <a:bodyPr/>
          <a:lstStyle/>
          <a:p>
            <a:r>
              <a:rPr lang="fa-IR" dirty="0" smtClean="0">
                <a:solidFill>
                  <a:schemeClr val="tx1"/>
                </a:solidFill>
                <a:cs typeface="B Titr" pitchFamily="2" charset="-78"/>
              </a:rPr>
              <a:t> </a:t>
            </a:r>
            <a:endParaRPr lang="en-US" dirty="0">
              <a:solidFill>
                <a:schemeClr val="tx1"/>
              </a:solidFill>
              <a:cs typeface="B Titr" pitchFamily="2" charset="-78"/>
            </a:endParaRPr>
          </a:p>
        </p:txBody>
      </p:sp>
      <p:pic>
        <p:nvPicPr>
          <p:cNvPr id="5122" name="Picture 2" descr="C:\Users\safary\Desktop\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0"/>
            <a:ext cx="5943600" cy="44577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682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1524000"/>
            <a:ext cx="5410200" cy="5181600"/>
          </a:xfrm>
        </p:spPr>
        <p:txBody>
          <a:bodyPr>
            <a:noAutofit/>
          </a:bodyPr>
          <a:lstStyle/>
          <a:p>
            <a:pPr lvl="0" algn="just" rtl="1"/>
            <a:r>
              <a:rPr lang="fa-IR" sz="2800" b="1" dirty="0">
                <a:cs typeface="B Badr" pitchFamily="2" charset="-78"/>
              </a:rPr>
              <a:t>من بارها قبر ایشان را زیارت کرده ام. زمانى که در طوس بودم، هر مشکلى برایم رخ مى داد، قبر على بن موسى الرضا </a:t>
            </a:r>
            <a:r>
              <a:rPr lang="fa-IR" sz="1800" dirty="0">
                <a:cs typeface="B Badr" pitchFamily="2" charset="-78"/>
              </a:rPr>
              <a:t>(علیه السلام</a:t>
            </a:r>
            <a:r>
              <a:rPr lang="fa-IR" sz="1800" dirty="0" smtClean="0">
                <a:cs typeface="B Badr" pitchFamily="2" charset="-78"/>
              </a:rPr>
              <a:t>) </a:t>
            </a:r>
            <a:r>
              <a:rPr lang="fa-IR" sz="2800" b="1" dirty="0" smtClean="0">
                <a:cs typeface="B Badr" pitchFamily="2" charset="-78"/>
              </a:rPr>
              <a:t>را </a:t>
            </a:r>
            <a:r>
              <a:rPr lang="fa-IR" sz="2800" b="1" dirty="0">
                <a:cs typeface="B Badr" pitchFamily="2" charset="-78"/>
              </a:rPr>
              <a:t>که درود خدا بر جدش و خودش باد زیارت و براى برطرف شدن مشکلم دعا مى کردم و دعایم مستجاب و مشکلم حل مى شد. این کار را به دفعات تجربه کردم و جواب گرفتم. خداوند ما را بر محبت مصطفى و اهل بیتش که صلوات وسلام خدا بر او و اهل بیتش باد بمیراند</a:t>
            </a:r>
            <a:r>
              <a:rPr lang="fa-IR" sz="2800" b="1" dirty="0" smtClean="0">
                <a:cs typeface="B Badr" pitchFamily="2" charset="-78"/>
              </a:rPr>
              <a:t>.</a:t>
            </a:r>
            <a:endParaRPr lang="en-US" sz="2800" b="1" dirty="0">
              <a:cs typeface="B Badr" pitchFamily="2" charset="-78"/>
            </a:endParaRPr>
          </a:p>
        </p:txBody>
      </p:sp>
      <p:sp>
        <p:nvSpPr>
          <p:cNvPr id="3" name="TextBox 2"/>
          <p:cNvSpPr txBox="1"/>
          <p:nvPr/>
        </p:nvSpPr>
        <p:spPr>
          <a:xfrm>
            <a:off x="-158812" y="39469"/>
            <a:ext cx="9347431" cy="646331"/>
          </a:xfrm>
          <a:prstGeom prst="rect">
            <a:avLst/>
          </a:prstGeom>
          <a:noFill/>
        </p:spPr>
        <p:txBody>
          <a:bodyPr wrap="none" rtlCol="0">
            <a:spAutoFit/>
          </a:bodyPr>
          <a:lstStyle/>
          <a:p>
            <a:pPr algn="ctr" rtl="1"/>
            <a:r>
              <a:rPr lang="fa-IR" dirty="0">
                <a:cs typeface="B Zar" pitchFamily="2" charset="-78"/>
              </a:rPr>
              <a:t>قد زرته مرَارًا كَثِيرَة وَمَا حلت بِي شدَّة فِي وَقت مقَامي بطوس فزرت قبر عَليّ بن مُوسَى الرِّضَا </a:t>
            </a:r>
            <a:r>
              <a:rPr lang="fa-IR" sz="1200" dirty="0">
                <a:cs typeface="B Zar" pitchFamily="2" charset="-78"/>
              </a:rPr>
              <a:t>صلوَات الله على جده وَعَلِيهِ </a:t>
            </a:r>
            <a:r>
              <a:rPr lang="fa-IR" dirty="0">
                <a:cs typeface="B Zar" pitchFamily="2" charset="-78"/>
              </a:rPr>
              <a:t>ودعوت الله إِزَالَتهَا عَنى </a:t>
            </a:r>
            <a:r>
              <a:rPr lang="fa-IR" dirty="0" smtClean="0">
                <a:cs typeface="B Zar" pitchFamily="2" charset="-78"/>
              </a:rPr>
              <a:t>إِلَّا </a:t>
            </a:r>
          </a:p>
          <a:p>
            <a:pPr algn="ctr" rtl="1"/>
            <a:r>
              <a:rPr lang="fa-IR" dirty="0" smtClean="0">
                <a:cs typeface="B Zar" pitchFamily="2" charset="-78"/>
              </a:rPr>
              <a:t>أستجيب </a:t>
            </a:r>
            <a:r>
              <a:rPr lang="fa-IR" dirty="0">
                <a:cs typeface="B Zar" pitchFamily="2" charset="-78"/>
              </a:rPr>
              <a:t>لي وزالت عَنى تِلْكَ الشدَّة وَهَذَا شَيْء جربته مرَارًا فَوَجَدته </a:t>
            </a:r>
            <a:r>
              <a:rPr lang="fa-IR" dirty="0" smtClean="0">
                <a:cs typeface="B Zar" pitchFamily="2" charset="-78"/>
              </a:rPr>
              <a:t>كَذَلِك </a:t>
            </a:r>
            <a:r>
              <a:rPr lang="fa-IR" dirty="0">
                <a:cs typeface="B Zar" pitchFamily="2" charset="-78"/>
              </a:rPr>
              <a:t>أماتنا الله على محبَّة المصطفي وَأهل بَيته </a:t>
            </a:r>
            <a:r>
              <a:rPr lang="fa-IR" sz="800" dirty="0">
                <a:cs typeface="B Zar" pitchFamily="2" charset="-78"/>
              </a:rPr>
              <a:t>صَلَّى اللَّهُ عَلَيْهِ وَسَلَّمَ الله عَلَيْهِ وَعَلَيْهِم أَجْمَعِينَ</a:t>
            </a:r>
            <a:endParaRPr lang="en-US" dirty="0"/>
          </a:p>
        </p:txBody>
      </p:sp>
      <p:sp>
        <p:nvSpPr>
          <p:cNvPr id="4" name="TextBox 3"/>
          <p:cNvSpPr txBox="1"/>
          <p:nvPr/>
        </p:nvSpPr>
        <p:spPr>
          <a:xfrm>
            <a:off x="3810000" y="6019042"/>
            <a:ext cx="5334000" cy="830997"/>
          </a:xfrm>
          <a:prstGeom prst="rect">
            <a:avLst/>
          </a:prstGeom>
          <a:noFill/>
        </p:spPr>
        <p:txBody>
          <a:bodyPr wrap="square" rtlCol="0">
            <a:spAutoFit/>
          </a:bodyPr>
          <a:lstStyle/>
          <a:p>
            <a:pPr algn="ctr" rtl="1"/>
            <a:r>
              <a:rPr lang="fa-IR" sz="2400" dirty="0">
                <a:cs typeface="B Zar" pitchFamily="2" charset="-78"/>
              </a:rPr>
              <a:t>جایگاه ابن حبان نزد اهل سنت : شیخ الخراسان </a:t>
            </a:r>
            <a:r>
              <a:rPr lang="fa-IR" sz="2400" dirty="0" smtClean="0">
                <a:cs typeface="B Zar" pitchFamily="2" charset="-78"/>
              </a:rPr>
              <a:t>،</a:t>
            </a:r>
          </a:p>
          <a:p>
            <a:pPr algn="ctr" rtl="1"/>
            <a:r>
              <a:rPr lang="fa-IR" sz="2400" dirty="0" smtClean="0">
                <a:cs typeface="B Zar" pitchFamily="2" charset="-78"/>
              </a:rPr>
              <a:t>من </a:t>
            </a:r>
            <a:r>
              <a:rPr lang="fa-IR" sz="2400" dirty="0">
                <a:cs typeface="B Zar" pitchFamily="2" charset="-78"/>
              </a:rPr>
              <a:t>عقلاء‌القوم ،مجمع علی </a:t>
            </a:r>
            <a:r>
              <a:rPr lang="fa-IR" sz="2400" dirty="0" smtClean="0">
                <a:cs typeface="B Zar" pitchFamily="2" charset="-78"/>
              </a:rPr>
              <a:t>ثقته </a:t>
            </a:r>
            <a:r>
              <a:rPr lang="fa-IR" b="1" dirty="0" smtClean="0">
                <a:cs typeface="2  Baran" pitchFamily="2" charset="-78"/>
              </a:rPr>
              <a:t> </a:t>
            </a:r>
            <a:r>
              <a:rPr lang="fa-IR" sz="1400" b="1" dirty="0">
                <a:cs typeface="2  Baran" pitchFamily="2" charset="-78"/>
              </a:rPr>
              <a:t>کتاب الثقات لابن حبان (8/ 457)</a:t>
            </a:r>
            <a:endParaRPr lang="en-US" dirty="0"/>
          </a:p>
        </p:txBody>
      </p:sp>
      <p:pic>
        <p:nvPicPr>
          <p:cNvPr id="6146" name="Picture 2" descr="C:\Users\safary\Desktop\آلبوم\9.jpg"/>
          <p:cNvPicPr>
            <a:picLocks noChangeAspect="1" noChangeArrowheads="1"/>
          </p:cNvPicPr>
          <p:nvPr/>
        </p:nvPicPr>
        <p:blipFill rotWithShape="1">
          <a:blip r:embed="rId2">
            <a:extLst>
              <a:ext uri="{28A0092B-C50C-407E-A947-70E740481C1C}">
                <a14:useLocalDpi xmlns:a14="http://schemas.microsoft.com/office/drawing/2010/main" val="0"/>
              </a:ext>
            </a:extLst>
          </a:blip>
          <a:srcRect r="9245" b="9718"/>
          <a:stretch/>
        </p:blipFill>
        <p:spPr bwMode="auto">
          <a:xfrm>
            <a:off x="108888" y="4267200"/>
            <a:ext cx="3472512" cy="2590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685800"/>
            <a:ext cx="9144000" cy="1569660"/>
          </a:xfrm>
          <a:prstGeom prst="rect">
            <a:avLst/>
          </a:prstGeom>
          <a:noFill/>
        </p:spPr>
        <p:txBody>
          <a:bodyPr wrap="square" rtlCol="0">
            <a:spAutoFit/>
          </a:bodyPr>
          <a:lstStyle/>
          <a:p>
            <a:pPr algn="r" rtl="1"/>
            <a:r>
              <a:rPr lang="ar-SA" sz="2400" dirty="0">
                <a:cs typeface="B Badr" pitchFamily="2" charset="-78"/>
              </a:rPr>
              <a:t>محمد بن حبان بن أحمد بن حبان بن معاذ بن مَعْبدَ، التمیمی، أبو حاتم، الدارمی، البُستی شافعی مذهب </a:t>
            </a:r>
            <a:r>
              <a:rPr lang="ar-SA" dirty="0">
                <a:cs typeface="B Badr" pitchFamily="2" charset="-78"/>
              </a:rPr>
              <a:t>(م 354 هـ </a:t>
            </a:r>
            <a:r>
              <a:rPr lang="ar-SA" dirty="0" smtClean="0">
                <a:cs typeface="B Badr" pitchFamily="2" charset="-78"/>
              </a:rPr>
              <a:t>ق) </a:t>
            </a:r>
            <a:r>
              <a:rPr lang="fa-IR" sz="2400" dirty="0" smtClean="0">
                <a:cs typeface="B Zar" pitchFamily="2" charset="-78"/>
              </a:rPr>
              <a:t>ابن </a:t>
            </a:r>
            <a:r>
              <a:rPr lang="fa-IR" sz="2400" dirty="0">
                <a:cs typeface="B Zar" pitchFamily="2" charset="-78"/>
              </a:rPr>
              <a:t>حبان بستی شافعی :</a:t>
            </a:r>
            <a:r>
              <a:rPr lang="ar-SA" sz="2400" dirty="0">
                <a:cs typeface="B Zar" pitchFamily="2" charset="-78"/>
              </a:rPr>
              <a:t> در کتاب </a:t>
            </a:r>
            <a:r>
              <a:rPr lang="ar-SA" sz="2400" dirty="0" smtClean="0">
                <a:cs typeface="B Zar" pitchFamily="2" charset="-78"/>
              </a:rPr>
              <a:t>" </a:t>
            </a:r>
            <a:r>
              <a:rPr lang="ar-SA" sz="2400" dirty="0">
                <a:cs typeface="B Zar" pitchFamily="2" charset="-78"/>
              </a:rPr>
              <a:t>الثقات " </a:t>
            </a:r>
            <a:r>
              <a:rPr lang="fa-IR" sz="2400" dirty="0" smtClean="0">
                <a:cs typeface="B Zar" pitchFamily="2" charset="-78"/>
              </a:rPr>
              <a:t>که </a:t>
            </a:r>
            <a:r>
              <a:rPr lang="ar-SA" sz="2400" dirty="0" smtClean="0">
                <a:cs typeface="B Zar" pitchFamily="2" charset="-78"/>
              </a:rPr>
              <a:t>در </a:t>
            </a:r>
            <a:endParaRPr lang="fa-IR" sz="2400" dirty="0" smtClean="0">
              <a:cs typeface="B Zar" pitchFamily="2" charset="-78"/>
            </a:endParaRPr>
          </a:p>
          <a:p>
            <a:pPr algn="r" rtl="1"/>
            <a:r>
              <a:rPr lang="ar-SA" sz="2400" dirty="0" smtClean="0">
                <a:cs typeface="B Zar" pitchFamily="2" charset="-78"/>
              </a:rPr>
              <a:t>بین </a:t>
            </a:r>
            <a:r>
              <a:rPr lang="ar-SA" sz="2400" dirty="0">
                <a:cs typeface="B Zar" pitchFamily="2" charset="-78"/>
              </a:rPr>
              <a:t>اهل سنت کتاب معتبری است در </a:t>
            </a:r>
            <a:r>
              <a:rPr lang="ar-SA" sz="2400" dirty="0" smtClean="0">
                <a:cs typeface="B Zar" pitchFamily="2" charset="-78"/>
              </a:rPr>
              <a:t>شرح </a:t>
            </a:r>
            <a:r>
              <a:rPr lang="ar-SA" sz="2400" dirty="0">
                <a:cs typeface="B Zar" pitchFamily="2" charset="-78"/>
              </a:rPr>
              <a:t>حال امام علی بن </a:t>
            </a:r>
            <a:endParaRPr lang="fa-IR" sz="2400" dirty="0" smtClean="0">
              <a:cs typeface="B Zar" pitchFamily="2" charset="-78"/>
            </a:endParaRPr>
          </a:p>
          <a:p>
            <a:pPr algn="r" rtl="1"/>
            <a:r>
              <a:rPr lang="ar-SA" sz="2400" dirty="0" smtClean="0">
                <a:cs typeface="B Zar" pitchFamily="2" charset="-78"/>
              </a:rPr>
              <a:t>موسی </a:t>
            </a:r>
            <a:r>
              <a:rPr lang="ar-SA" sz="2400" dirty="0">
                <a:cs typeface="B Zar" pitchFamily="2" charset="-78"/>
              </a:rPr>
              <a:t>الرضا علیه السلام می نویسد </a:t>
            </a:r>
            <a:endParaRPr lang="en-US" sz="2400" dirty="0">
              <a:cs typeface="B Zar" pitchFamily="2" charset="-78"/>
            </a:endParaRPr>
          </a:p>
        </p:txBody>
      </p:sp>
      <p:pic>
        <p:nvPicPr>
          <p:cNvPr id="8" name="Picture 2" descr="C:\Users\safary\Desktop\آلبوم\10.jpg"/>
          <p:cNvPicPr>
            <a:picLocks noChangeAspect="1" noChangeArrowheads="1"/>
          </p:cNvPicPr>
          <p:nvPr/>
        </p:nvPicPr>
        <p:blipFill rotWithShape="1">
          <a:blip r:embed="rId3">
            <a:extLst>
              <a:ext uri="{28A0092B-C50C-407E-A947-70E740481C1C}">
                <a14:useLocalDpi xmlns:a14="http://schemas.microsoft.com/office/drawing/2010/main" val="0"/>
              </a:ext>
            </a:extLst>
          </a:blip>
          <a:srcRect b="8976"/>
          <a:stretch/>
        </p:blipFill>
        <p:spPr bwMode="auto">
          <a:xfrm>
            <a:off x="56146" y="1076593"/>
            <a:ext cx="3445847" cy="235240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87931" y="3650516"/>
            <a:ext cx="4926531" cy="338554"/>
          </a:xfrm>
          <a:prstGeom prst="rect">
            <a:avLst/>
          </a:prstGeom>
          <a:noFill/>
        </p:spPr>
        <p:txBody>
          <a:bodyPr wrap="square" rtlCol="0">
            <a:spAutoFit/>
          </a:bodyPr>
          <a:lstStyle/>
          <a:p>
            <a:pPr algn="ctr" rtl="1"/>
            <a:r>
              <a:rPr lang="fa-IR" sz="1600" dirty="0" smtClean="0">
                <a:cs typeface="B Zar" pitchFamily="2" charset="-78"/>
              </a:rPr>
              <a:t>علمای اهل سنت در کنار ضریح امام رضا علیه السلام</a:t>
            </a:r>
            <a:endParaRPr lang="en-US" sz="1200" dirty="0"/>
          </a:p>
        </p:txBody>
      </p:sp>
    </p:spTree>
    <p:extLst>
      <p:ext uri="{BB962C8B-B14F-4D97-AF65-F5344CB8AC3E}">
        <p14:creationId xmlns:p14="http://schemas.microsoft.com/office/powerpoint/2010/main" val="1973139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06" y="-9832"/>
            <a:ext cx="9220200" cy="6867832"/>
          </a:xfrm>
        </p:spPr>
        <p:txBody>
          <a:bodyPr>
            <a:noAutofit/>
          </a:bodyPr>
          <a:lstStyle/>
          <a:p>
            <a:pPr rtl="1"/>
            <a:r>
              <a:rPr lang="fa-IR" sz="1600" b="1" dirty="0" smtClean="0">
                <a:cs typeface="B Badr" pitchFamily="2" charset="-78"/>
              </a:rPr>
              <a:t>فضل </a:t>
            </a:r>
            <a:r>
              <a:rPr lang="fa-IR" sz="1600" b="1" dirty="0">
                <a:cs typeface="B Badr" pitchFamily="2" charset="-78"/>
              </a:rPr>
              <a:t>اللَّه بن روزبهان خُنْجى  حنفى (927 ق) گفته است:</a:t>
            </a:r>
            <a:r>
              <a:rPr lang="en-US" sz="1600" b="1" dirty="0">
                <a:cs typeface="B Badr" pitchFamily="2" charset="-78"/>
              </a:rPr>
              <a:t/>
            </a:r>
            <a:br>
              <a:rPr lang="en-US" sz="1600" b="1" dirty="0">
                <a:cs typeface="B Badr" pitchFamily="2" charset="-78"/>
              </a:rPr>
            </a:br>
            <a:r>
              <a:rPr lang="fa-IR" sz="1600" b="1" dirty="0">
                <a:cs typeface="B Badr" pitchFamily="2" charset="-78"/>
              </a:rPr>
              <a:t> ابن روزبهان درباره بارگاه نورانى امام رضا(ع)سخنان عجیبى را مى گوید ودرضمن جملاتی تمام ارادت وعشق وعلاقه اش را نسبت به حضرت امام رضا(ع) ابرازداشته وزیارت مرقد مطهر حضرتش را آرزو می کند. جملات ذیل از اوست:</a:t>
            </a:r>
            <a:r>
              <a:rPr lang="en-US" sz="1600" b="1" dirty="0">
                <a:cs typeface="B Badr" pitchFamily="2" charset="-78"/>
              </a:rPr>
              <a:t/>
            </a:r>
            <a:br>
              <a:rPr lang="en-US" sz="1600" b="1" dirty="0">
                <a:cs typeface="B Badr" pitchFamily="2" charset="-78"/>
              </a:rPr>
            </a:br>
            <a:r>
              <a:rPr lang="fa-IR" sz="1600" b="1" dirty="0">
                <a:cs typeface="B Badr" pitchFamily="2" charset="-78"/>
              </a:rPr>
              <a:t> «... و آن حضرت را در آن روضه مقدسه و مرقد منور و مشهد معطر دفن کردند و </a:t>
            </a:r>
            <a:r>
              <a:rPr lang="fa-IR" sz="1600" b="1" dirty="0">
                <a:solidFill>
                  <a:srgbClr val="00B050"/>
                </a:solidFill>
                <a:cs typeface="B Badr" pitchFamily="2" charset="-78"/>
              </a:rPr>
              <a:t>آن روضه بهشت، کعبه حاجات و مقاصد جمیع حاجت خواهان شد </a:t>
            </a:r>
            <a:r>
              <a:rPr lang="fa-IR" sz="1600" b="1" dirty="0">
                <a:cs typeface="B Badr" pitchFamily="2" charset="-78"/>
              </a:rPr>
              <a:t>تا روز قیامت، صلوات اللَّه و سلامه علیه و تحیاته و رضوانه على تلک الروضة المقدسة و </a:t>
            </a:r>
            <a:r>
              <a:rPr lang="fa-IR" sz="1600" b="1" dirty="0">
                <a:solidFill>
                  <a:srgbClr val="00B050"/>
                </a:solidFill>
                <a:cs typeface="B Badr" pitchFamily="2" charset="-78"/>
              </a:rPr>
              <a:t>رَزَقَنا زیارتها </a:t>
            </a:r>
            <a:r>
              <a:rPr lang="fa-IR" sz="1600" b="1" dirty="0">
                <a:cs typeface="B Badr" pitchFamily="2" charset="-78"/>
              </a:rPr>
              <a:t>و عَمّر بالانوار الالهیة و القنوض القدسیة عمارتها. رجاى کمترین بندگان، فضل اللَّه بن روزبهان الامین واثق است به الطاف الهى که این فقیر حقیر را امثال زیارت مرقد مطهر و مشهد منور آن حضرت به خیر و عافیت روزى گردد و قرائت این کتاب «وسیلة الخادم الى المخدوم» در آستانه آن مرقد مطهر جهت دوستان و محبان و موالیان اهل البیت نموده شود؛ چه ولا و تولاى آن حضرت، شیمه دیرینه این فقیر و محبت و استمداد از آن حضرت نقد خزینه سینه این حقیر است. </a:t>
            </a:r>
            <a:r>
              <a:rPr lang="fa-IR" sz="1600" b="1" dirty="0">
                <a:solidFill>
                  <a:srgbClr val="00B050"/>
                </a:solidFill>
                <a:cs typeface="B Badr" pitchFamily="2" charset="-78"/>
              </a:rPr>
              <a:t>در هر واقعه که این فقیر را پیش آید، استمداد از باطن اقدس آن حضرت را طریق نجات مى دانم و در هر هائله و داهیه روح مقدس آن حضرت را». </a:t>
            </a:r>
            <a:r>
              <a:rPr lang="en-US" sz="1600" b="1" dirty="0">
                <a:solidFill>
                  <a:srgbClr val="00B050"/>
                </a:solidFill>
                <a:cs typeface="B Badr" pitchFamily="2" charset="-78"/>
              </a:rPr>
              <a:t/>
            </a:r>
            <a:br>
              <a:rPr lang="en-US" sz="1600" b="1" dirty="0">
                <a:solidFill>
                  <a:srgbClr val="00B050"/>
                </a:solidFill>
                <a:cs typeface="B Badr" pitchFamily="2" charset="-78"/>
              </a:rPr>
            </a:br>
            <a:r>
              <a:rPr lang="fa-IR" sz="1600" b="1" dirty="0">
                <a:cs typeface="B Badr" pitchFamily="2" charset="-78"/>
              </a:rPr>
              <a:t>در وصف امام رضا(ع) نیز چنین شعرى را نقل مى کند:</a:t>
            </a:r>
            <a:r>
              <a:rPr lang="en-US" sz="1600" b="1" dirty="0">
                <a:cs typeface="B Badr" pitchFamily="2" charset="-78"/>
              </a:rPr>
              <a:t/>
            </a:r>
            <a:br>
              <a:rPr lang="en-US" sz="1600" b="1" dirty="0">
                <a:cs typeface="B Badr" pitchFamily="2" charset="-78"/>
              </a:rPr>
            </a:br>
            <a:r>
              <a:rPr lang="fa-IR" sz="1600" b="1" dirty="0">
                <a:cs typeface="B Badr" pitchFamily="2" charset="-78"/>
              </a:rPr>
              <a:t>«سلام على روضة للامام على بن موسی(ع)»</a:t>
            </a:r>
            <a:r>
              <a:rPr lang="en-US" sz="1600" b="1" dirty="0">
                <a:cs typeface="B Badr" pitchFamily="2" charset="-78"/>
              </a:rPr>
              <a:t/>
            </a:r>
            <a:br>
              <a:rPr lang="en-US" sz="1600" b="1" dirty="0">
                <a:cs typeface="B Badr" pitchFamily="2" charset="-78"/>
              </a:rPr>
            </a:br>
            <a:r>
              <a:rPr lang="fa-IR" sz="1600" b="1" dirty="0">
                <a:cs typeface="B Badr" pitchFamily="2" charset="-78"/>
              </a:rPr>
              <a:t>سلام من العاشق المنتظر</a:t>
            </a:r>
            <a:r>
              <a:rPr lang="en-US" sz="1600" b="1" dirty="0">
                <a:cs typeface="B Badr" pitchFamily="2" charset="-78"/>
              </a:rPr>
              <a:t/>
            </a:r>
            <a:br>
              <a:rPr lang="en-US" sz="1600" b="1" dirty="0">
                <a:cs typeface="B Badr" pitchFamily="2" charset="-78"/>
              </a:rPr>
            </a:br>
            <a:r>
              <a:rPr lang="fa-IR" sz="1600" b="1" dirty="0" smtClean="0">
                <a:cs typeface="B Badr" pitchFamily="2" charset="-78"/>
              </a:rPr>
              <a:t>  سلام </a:t>
            </a:r>
            <a:r>
              <a:rPr lang="fa-IR" sz="1600" b="1" dirty="0">
                <a:cs typeface="B Badr" pitchFamily="2" charset="-78"/>
              </a:rPr>
              <a:t>من الواله </a:t>
            </a:r>
            <a:r>
              <a:rPr lang="fa-IR" sz="1600" b="1" dirty="0" smtClean="0">
                <a:cs typeface="B Badr" pitchFamily="2" charset="-78"/>
              </a:rPr>
              <a:t>المستهام 1</a:t>
            </a:r>
            <a:r>
              <a:rPr lang="en-US" sz="1600" b="1" dirty="0">
                <a:cs typeface="B Badr" pitchFamily="2" charset="-78"/>
              </a:rPr>
              <a:t/>
            </a:r>
            <a:br>
              <a:rPr lang="en-US" sz="1600" b="1" dirty="0">
                <a:cs typeface="B Badr" pitchFamily="2" charset="-78"/>
              </a:rPr>
            </a:br>
            <a:r>
              <a:rPr lang="fa-IR" sz="1600" b="1" dirty="0">
                <a:cs typeface="B Badr" pitchFamily="2" charset="-78"/>
              </a:rPr>
              <a:t>بر آن پیشواى کریم الشیم </a:t>
            </a:r>
            <a:r>
              <a:rPr lang="fa-IR" sz="1600" b="1" dirty="0" smtClean="0">
                <a:cs typeface="B Badr" pitchFamily="2" charset="-78"/>
              </a:rPr>
              <a:t>2</a:t>
            </a:r>
            <a:r>
              <a:rPr lang="en-US" sz="1600" b="1" dirty="0">
                <a:cs typeface="B Badr" pitchFamily="2" charset="-78"/>
              </a:rPr>
              <a:t/>
            </a:r>
            <a:br>
              <a:rPr lang="en-US" sz="1600" b="1" dirty="0">
                <a:cs typeface="B Badr" pitchFamily="2" charset="-78"/>
              </a:rPr>
            </a:br>
            <a:r>
              <a:rPr lang="fa-IR" sz="1600" b="1" dirty="0">
                <a:cs typeface="B Badr" pitchFamily="2" charset="-78"/>
              </a:rPr>
              <a:t>بر آن مقتداى رفیع المقام </a:t>
            </a:r>
            <a:r>
              <a:rPr lang="en-US" sz="1600" b="1" dirty="0">
                <a:cs typeface="B Badr" pitchFamily="2" charset="-78"/>
              </a:rPr>
              <a:t/>
            </a:r>
            <a:br>
              <a:rPr lang="en-US" sz="1600" b="1" dirty="0">
                <a:cs typeface="B Badr" pitchFamily="2" charset="-78"/>
              </a:rPr>
            </a:br>
            <a:r>
              <a:rPr lang="fa-IR" sz="1600" b="1" dirty="0">
                <a:cs typeface="B Badr" pitchFamily="2" charset="-78"/>
              </a:rPr>
              <a:t>ز شهد شهادت حلاوت مذاق </a:t>
            </a:r>
            <a:r>
              <a:rPr lang="en-US" sz="1600" b="1" dirty="0">
                <a:cs typeface="B Badr" pitchFamily="2" charset="-78"/>
              </a:rPr>
              <a:t/>
            </a:r>
            <a:br>
              <a:rPr lang="en-US" sz="1600" b="1" dirty="0">
                <a:cs typeface="B Badr" pitchFamily="2" charset="-78"/>
              </a:rPr>
            </a:br>
            <a:r>
              <a:rPr lang="fa-IR" sz="1600" b="1" dirty="0">
                <a:cs typeface="B Badr" pitchFamily="2" charset="-78"/>
              </a:rPr>
              <a:t>ز زهر عدو در جهان تلخ کام </a:t>
            </a:r>
            <a:r>
              <a:rPr lang="en-US" sz="1600" b="1" dirty="0">
                <a:cs typeface="B Badr" pitchFamily="2" charset="-78"/>
              </a:rPr>
              <a:t/>
            </a:r>
            <a:br>
              <a:rPr lang="en-US" sz="1600" b="1" dirty="0">
                <a:cs typeface="B Badr" pitchFamily="2" charset="-78"/>
              </a:rPr>
            </a:br>
            <a:r>
              <a:rPr lang="fa-IR" sz="1600" b="1" dirty="0">
                <a:cs typeface="B Badr" pitchFamily="2" charset="-78"/>
              </a:rPr>
              <a:t>ز خلد برین مشهدش روضه اى </a:t>
            </a:r>
            <a:r>
              <a:rPr lang="en-US" sz="1600" b="1" dirty="0">
                <a:cs typeface="B Badr" pitchFamily="2" charset="-78"/>
              </a:rPr>
              <a:t/>
            </a:r>
            <a:br>
              <a:rPr lang="en-US" sz="1600" b="1" dirty="0">
                <a:cs typeface="B Badr" pitchFamily="2" charset="-78"/>
              </a:rPr>
            </a:br>
            <a:r>
              <a:rPr lang="fa-IR" sz="1600" b="1" dirty="0">
                <a:cs typeface="B Badr" pitchFamily="2" charset="-78"/>
              </a:rPr>
              <a:t>خراسان از او گشته دارالسلام </a:t>
            </a:r>
            <a:r>
              <a:rPr lang="en-US" sz="1600" b="1" dirty="0">
                <a:cs typeface="B Badr" pitchFamily="2" charset="-78"/>
              </a:rPr>
              <a:t/>
            </a:r>
            <a:br>
              <a:rPr lang="en-US" sz="1600" b="1" dirty="0">
                <a:cs typeface="B Badr" pitchFamily="2" charset="-78"/>
              </a:rPr>
            </a:br>
            <a:r>
              <a:rPr lang="fa-IR" sz="1600" b="1" dirty="0">
                <a:cs typeface="B Badr" pitchFamily="2" charset="-78"/>
              </a:rPr>
              <a:t>از آن خوانمش جنّت هشتمین </a:t>
            </a:r>
            <a:r>
              <a:rPr lang="en-US" sz="1600" b="1" dirty="0">
                <a:cs typeface="B Badr" pitchFamily="2" charset="-78"/>
              </a:rPr>
              <a:t/>
            </a:r>
            <a:br>
              <a:rPr lang="en-US" sz="1600" b="1" dirty="0">
                <a:cs typeface="B Badr" pitchFamily="2" charset="-78"/>
              </a:rPr>
            </a:br>
            <a:r>
              <a:rPr lang="fa-IR" sz="1600" b="1" dirty="0">
                <a:cs typeface="B Badr" pitchFamily="2" charset="-78"/>
              </a:rPr>
              <a:t>که شد منزل پاک هشتم امام </a:t>
            </a:r>
            <a:r>
              <a:rPr lang="en-US" sz="1600" b="1" dirty="0">
                <a:cs typeface="B Badr" pitchFamily="2" charset="-78"/>
              </a:rPr>
              <a:t/>
            </a:r>
            <a:br>
              <a:rPr lang="en-US" sz="1600" b="1" dirty="0">
                <a:cs typeface="B Badr" pitchFamily="2" charset="-78"/>
              </a:rPr>
            </a:br>
            <a:r>
              <a:rPr lang="fa-IR" sz="1600" b="1" dirty="0">
                <a:cs typeface="B Badr" pitchFamily="2" charset="-78"/>
              </a:rPr>
              <a:t>محبّان ز انگور پر زهر او</a:t>
            </a:r>
            <a:r>
              <a:rPr lang="en-US" sz="1600" b="1" dirty="0">
                <a:cs typeface="B Badr" pitchFamily="2" charset="-78"/>
              </a:rPr>
              <a:t/>
            </a:r>
            <a:br>
              <a:rPr lang="en-US" sz="1600" b="1" dirty="0">
                <a:cs typeface="B Badr" pitchFamily="2" charset="-78"/>
              </a:rPr>
            </a:br>
            <a:r>
              <a:rPr lang="fa-IR" sz="1600" b="1" dirty="0">
                <a:cs typeface="B Badr" pitchFamily="2" charset="-78"/>
              </a:rPr>
              <a:t>فکندند مى هاى خونین به جام </a:t>
            </a:r>
            <a:r>
              <a:rPr lang="en-US" sz="1600" b="1" dirty="0">
                <a:cs typeface="B Badr" pitchFamily="2" charset="-78"/>
              </a:rPr>
              <a:t/>
            </a:r>
            <a:br>
              <a:rPr lang="en-US" sz="1600" b="1" dirty="0">
                <a:cs typeface="B Badr" pitchFamily="2" charset="-78"/>
              </a:rPr>
            </a:br>
            <a:r>
              <a:rPr lang="fa-IR" sz="1600" b="1" dirty="0">
                <a:cs typeface="B Badr" pitchFamily="2" charset="-78"/>
              </a:rPr>
              <a:t>مرا چهره بنمود یک شب بخواب </a:t>
            </a:r>
            <a:r>
              <a:rPr lang="en-US" sz="1600" b="1" dirty="0">
                <a:cs typeface="B Badr" pitchFamily="2" charset="-78"/>
              </a:rPr>
              <a:t/>
            </a:r>
            <a:br>
              <a:rPr lang="en-US" sz="1600" b="1" dirty="0">
                <a:cs typeface="B Badr" pitchFamily="2" charset="-78"/>
              </a:rPr>
            </a:br>
            <a:r>
              <a:rPr lang="fa-IR" sz="1600" b="1" dirty="0">
                <a:cs typeface="B Badr" pitchFamily="2" charset="-78"/>
              </a:rPr>
              <a:t>شد از شوق او خواب بر من حرام </a:t>
            </a:r>
            <a:r>
              <a:rPr lang="en-US" sz="1600" b="1" dirty="0">
                <a:cs typeface="B Badr" pitchFamily="2" charset="-78"/>
              </a:rPr>
              <a:t/>
            </a:r>
            <a:br>
              <a:rPr lang="en-US" sz="1600" b="1" dirty="0">
                <a:cs typeface="B Badr" pitchFamily="2" charset="-78"/>
              </a:rPr>
            </a:br>
            <a:r>
              <a:rPr lang="fa-IR" sz="1600" b="1" dirty="0">
                <a:cs typeface="B Badr" pitchFamily="2" charset="-78"/>
              </a:rPr>
              <a:t>على وار بر شیر مردى سوار</a:t>
            </a:r>
            <a:r>
              <a:rPr lang="en-US" sz="1600" b="1" dirty="0">
                <a:cs typeface="B Badr" pitchFamily="2" charset="-78"/>
              </a:rPr>
              <a:t/>
            </a:r>
            <a:br>
              <a:rPr lang="en-US" sz="1600" b="1" dirty="0">
                <a:cs typeface="B Badr" pitchFamily="2" charset="-78"/>
              </a:rPr>
            </a:br>
            <a:r>
              <a:rPr lang="fa-IR" sz="1600" b="1" dirty="0">
                <a:cs typeface="B Badr" pitchFamily="2" charset="-78"/>
              </a:rPr>
              <a:t>امین در رکابش کمینه </a:t>
            </a:r>
            <a:r>
              <a:rPr lang="fa-IR" sz="1600" b="1" dirty="0" smtClean="0">
                <a:cs typeface="B Badr" pitchFamily="2" charset="-78"/>
              </a:rPr>
              <a:t>غلام</a:t>
            </a:r>
            <a:br>
              <a:rPr lang="fa-IR" sz="1600" b="1" dirty="0" smtClean="0">
                <a:cs typeface="B Badr" pitchFamily="2" charset="-78"/>
              </a:rPr>
            </a:br>
            <a:r>
              <a:rPr lang="fa-IR" sz="1600" b="1" dirty="0" smtClean="0">
                <a:cs typeface="B Badr" pitchFamily="2" charset="-78"/>
              </a:rPr>
              <a:t>وسیلة </a:t>
            </a:r>
            <a:r>
              <a:rPr lang="fa-IR" sz="1600" b="1" dirty="0">
                <a:cs typeface="B Badr" pitchFamily="2" charset="-78"/>
              </a:rPr>
              <a:t>الخادم الی المخدوم، فضل الله بن روز بهان، صص242و243 </a:t>
            </a:r>
            <a:r>
              <a:rPr lang="fa-IR" sz="1600" b="1" dirty="0" smtClean="0">
                <a:cs typeface="B Badr" pitchFamily="2" charset="-78"/>
              </a:rPr>
              <a:t>.</a:t>
            </a:r>
            <a:r>
              <a:rPr lang="fa-IR" sz="1100" b="1" dirty="0" smtClean="0">
                <a:cs typeface="B Badr" pitchFamily="2" charset="-78"/>
              </a:rPr>
              <a:t>1-</a:t>
            </a:r>
            <a:r>
              <a:rPr lang="fa-IR" sz="1100" b="1" dirty="0">
                <a:cs typeface="B Badr" pitchFamily="2" charset="-78"/>
              </a:rPr>
              <a:t> (كسيكه دل و عقل او در اثر عشق از دست رفته باشد</a:t>
            </a:r>
            <a:r>
              <a:rPr lang="fa-IR" sz="1100" b="1" dirty="0" smtClean="0">
                <a:cs typeface="B Badr" pitchFamily="2" charset="-78"/>
              </a:rPr>
              <a:t>) 2 نیکوخو </a:t>
            </a:r>
            <a:endParaRPr lang="en-US" sz="1100" dirty="0"/>
          </a:p>
        </p:txBody>
      </p:sp>
    </p:spTree>
    <p:extLst>
      <p:ext uri="{BB962C8B-B14F-4D97-AF65-F5344CB8AC3E}">
        <p14:creationId xmlns:p14="http://schemas.microsoft.com/office/powerpoint/2010/main" val="2009023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274638"/>
            <a:ext cx="4124958" cy="6107052"/>
          </a:xfrm>
        </p:spPr>
        <p:txBody>
          <a:bodyPr>
            <a:normAutofit fontScale="90000"/>
          </a:bodyPr>
          <a:lstStyle/>
          <a:p>
            <a:pPr rtl="1"/>
            <a:r>
              <a:rPr lang="fa-IR" dirty="0">
                <a:solidFill>
                  <a:srgbClr val="FF0000"/>
                </a:solidFill>
                <a:cs typeface="B Badr" pitchFamily="2" charset="-78"/>
              </a:rPr>
              <a:t>ذهبي </a:t>
            </a:r>
            <a:r>
              <a:rPr lang="fa-IR" dirty="0">
                <a:cs typeface="B Badr" pitchFamily="2" charset="-78"/>
              </a:rPr>
              <a:t>در کتاب </a:t>
            </a:r>
            <a:r>
              <a:rPr lang="fa-IR" dirty="0" smtClean="0">
                <a:cs typeface="B Badr" pitchFamily="2" charset="-78"/>
              </a:rPr>
              <a:t>خود «سيراعلام </a:t>
            </a:r>
            <a:r>
              <a:rPr lang="fa-IR" dirty="0">
                <a:cs typeface="B Badr" pitchFamily="2" charset="-78"/>
              </a:rPr>
              <a:t>النبلاء » درباره‌ زیارتگاه امام رضا(ع) می نویسد</a:t>
            </a:r>
            <a:r>
              <a:rPr lang="fa-IR" sz="3600" dirty="0">
                <a:cs typeface="B Badr" pitchFamily="2" charset="-78"/>
              </a:rPr>
              <a:t>: «و لعلي بن موسي مشهدٌ بطوس </a:t>
            </a:r>
            <a:r>
              <a:rPr lang="fa-IR" sz="3600" dirty="0">
                <a:solidFill>
                  <a:srgbClr val="FF0000"/>
                </a:solidFill>
                <a:cs typeface="B Badr" pitchFamily="2" charset="-78"/>
              </a:rPr>
              <a:t>يقصدونه بالزياره</a:t>
            </a:r>
            <a:r>
              <a:rPr lang="fa-IR" sz="3600" dirty="0" smtClean="0">
                <a:cs typeface="B Badr" pitchFamily="2" charset="-78"/>
              </a:rPr>
              <a:t>».</a:t>
            </a:r>
            <a:br>
              <a:rPr lang="fa-IR" sz="3600" dirty="0" smtClean="0">
                <a:cs typeface="B Badr" pitchFamily="2" charset="-78"/>
              </a:rPr>
            </a:br>
            <a:r>
              <a:rPr lang="en-US" dirty="0">
                <a:cs typeface="B Badr" pitchFamily="2" charset="-78"/>
              </a:rPr>
              <a:t/>
            </a:r>
            <a:br>
              <a:rPr lang="en-US" dirty="0">
                <a:cs typeface="B Badr" pitchFamily="2" charset="-78"/>
              </a:rPr>
            </a:br>
            <a:r>
              <a:rPr lang="fa-IR" dirty="0">
                <a:cs typeface="B Badr" pitchFamily="2" charset="-78"/>
              </a:rPr>
              <a:t>برای علی بن موسی (ع) درطوس زیارتگاهی است که مردم به قصدزیارت درآنجا حضور می یابند</a:t>
            </a:r>
            <a:r>
              <a:rPr lang="fa-IR" dirty="0" smtClean="0">
                <a:cs typeface="B Badr" pitchFamily="2" charset="-78"/>
              </a:rPr>
              <a:t>.</a:t>
            </a:r>
            <a:endParaRPr lang="en-US" dirty="0"/>
          </a:p>
        </p:txBody>
      </p:sp>
      <p:sp>
        <p:nvSpPr>
          <p:cNvPr id="4" name="TextBox 3"/>
          <p:cNvSpPr txBox="1"/>
          <p:nvPr/>
        </p:nvSpPr>
        <p:spPr>
          <a:xfrm>
            <a:off x="2971800" y="6381690"/>
            <a:ext cx="6106159" cy="400110"/>
          </a:xfrm>
          <a:prstGeom prst="rect">
            <a:avLst/>
          </a:prstGeom>
          <a:noFill/>
        </p:spPr>
        <p:txBody>
          <a:bodyPr wrap="none" rtlCol="0">
            <a:spAutoFit/>
          </a:bodyPr>
          <a:lstStyle/>
          <a:p>
            <a:pPr algn="ctr" rtl="1"/>
            <a:r>
              <a:rPr lang="fa-IR" sz="2000" b="1" dirty="0">
                <a:cs typeface="2  Baran" pitchFamily="2" charset="-78"/>
              </a:rPr>
              <a:t>سير اعلام النبلاء، موسسه الرساله ، بيروت، لبنان، چاپ نهم ۱۴13ق، ج۹، ۳۹۳. </a:t>
            </a:r>
            <a:endParaRPr lang="en-US" sz="2000" dirty="0">
              <a:cs typeface="2  Baran" pitchFamily="2" charset="-78"/>
            </a:endParaRPr>
          </a:p>
        </p:txBody>
      </p:sp>
      <p:pic>
        <p:nvPicPr>
          <p:cNvPr id="5" name="Picture 2" descr="C:\Users\safary\Desktop\آلبوم\8.jpg"/>
          <p:cNvPicPr>
            <a:picLocks noChangeAspect="1" noChangeArrowheads="1"/>
          </p:cNvPicPr>
          <p:nvPr/>
        </p:nvPicPr>
        <p:blipFill rotWithShape="1">
          <a:blip r:embed="rId2">
            <a:extLst>
              <a:ext uri="{28A0092B-C50C-407E-A947-70E740481C1C}">
                <a14:useLocalDpi xmlns:a14="http://schemas.microsoft.com/office/drawing/2010/main" val="0"/>
              </a:ext>
            </a:extLst>
          </a:blip>
          <a:srcRect b="6072"/>
          <a:stretch/>
        </p:blipFill>
        <p:spPr bwMode="auto">
          <a:xfrm>
            <a:off x="-3" y="1447800"/>
            <a:ext cx="4956981" cy="3492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341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8" y="0"/>
            <a:ext cx="9140542" cy="7010400"/>
          </a:xfrm>
        </p:spPr>
        <p:txBody>
          <a:bodyPr>
            <a:noAutofit/>
          </a:bodyPr>
          <a:lstStyle/>
          <a:p>
            <a:pPr rtl="1"/>
            <a:r>
              <a:rPr lang="fa-IR" sz="1600" dirty="0">
                <a:cs typeface="B Badr" pitchFamily="2" charset="-78"/>
              </a:rPr>
              <a:t>مولانا </a:t>
            </a:r>
            <a:r>
              <a:rPr lang="fa-IR" sz="1600" dirty="0">
                <a:solidFill>
                  <a:srgbClr val="FF0000"/>
                </a:solidFill>
                <a:cs typeface="B Badr" pitchFamily="2" charset="-78"/>
              </a:rPr>
              <a:t>خالد نقشبندي شافعي </a:t>
            </a:r>
            <a:r>
              <a:rPr lang="fa-IR" sz="1600" dirty="0">
                <a:cs typeface="B Badr" pitchFamily="2" charset="-78"/>
              </a:rPr>
              <a:t>قصیده ای را در مدح و منقبت حضرت امام رضا(ع) در حين تشرف به بارگاه ملكوتي آن حضرت در خراسان می سراید:</a:t>
            </a:r>
            <a:r>
              <a:rPr lang="en-US" sz="1600" dirty="0">
                <a:cs typeface="B Badr" pitchFamily="2" charset="-78"/>
              </a:rPr>
              <a:t/>
            </a:r>
            <a:br>
              <a:rPr lang="en-US" sz="1600" dirty="0">
                <a:cs typeface="B Badr" pitchFamily="2" charset="-78"/>
              </a:rPr>
            </a:br>
            <a:r>
              <a:rPr lang="en-US" sz="1600" dirty="0">
                <a:cs typeface="B Badr" pitchFamily="2" charset="-78"/>
              </a:rPr>
              <a:t/>
            </a:r>
            <a:br>
              <a:rPr lang="en-US"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fa-IR" sz="1600" dirty="0" smtClean="0">
                <a:cs typeface="B Badr" pitchFamily="2" charset="-78"/>
              </a:rPr>
              <a:t/>
            </a:r>
            <a:br>
              <a:rPr lang="fa-IR" sz="1600" dirty="0" smtClean="0">
                <a:cs typeface="B Badr" pitchFamily="2" charset="-78"/>
              </a:rPr>
            </a:br>
            <a:r>
              <a:rPr lang="fa-IR" sz="1600" dirty="0">
                <a:cs typeface="B Badr" pitchFamily="2" charset="-78"/>
              </a:rPr>
              <a:t/>
            </a:r>
            <a:br>
              <a:rPr lang="fa-IR" sz="1600" dirty="0">
                <a:cs typeface="B Badr" pitchFamily="2" charset="-78"/>
              </a:rPr>
            </a:br>
            <a:r>
              <a:rPr lang="en-US" sz="1600" dirty="0">
                <a:cs typeface="B Badr" pitchFamily="2" charset="-78"/>
              </a:rPr>
              <a:t/>
            </a:r>
            <a:br>
              <a:rPr lang="en-US" sz="1600" dirty="0">
                <a:cs typeface="B Badr" pitchFamily="2" charset="-78"/>
              </a:rPr>
            </a:br>
            <a:r>
              <a:rPr lang="fa-IR" sz="1600" dirty="0">
                <a:cs typeface="B Badr" pitchFamily="2" charset="-78"/>
              </a:rPr>
              <a:t>آنگاه جناب مولانا خالد هنگام وداع با حضرت امام رضا(ع)قطعه ای می سراید که با این بیت آغاز می شود:</a:t>
            </a:r>
            <a:r>
              <a:rPr lang="en-US" sz="1600" dirty="0">
                <a:cs typeface="B Badr" pitchFamily="2" charset="-78"/>
              </a:rPr>
              <a:t/>
            </a:r>
            <a:br>
              <a:rPr lang="en-US" sz="1600" dirty="0">
                <a:cs typeface="B Badr" pitchFamily="2" charset="-78"/>
              </a:rPr>
            </a:br>
            <a:r>
              <a:rPr lang="fa-IR" sz="1600" dirty="0">
                <a:solidFill>
                  <a:srgbClr val="00B050"/>
                </a:solidFill>
                <a:cs typeface="B Badr" pitchFamily="2" charset="-78"/>
              </a:rPr>
              <a:t>خالد بیا و عزم سفر زین مقام کن</a:t>
            </a:r>
            <a:r>
              <a:rPr lang="en-US" sz="1600" dirty="0">
                <a:solidFill>
                  <a:srgbClr val="00B050"/>
                </a:solidFill>
                <a:cs typeface="B Badr" pitchFamily="2" charset="-78"/>
              </a:rPr>
              <a:t/>
            </a:r>
            <a:br>
              <a:rPr lang="en-US" sz="1600" dirty="0">
                <a:solidFill>
                  <a:srgbClr val="00B050"/>
                </a:solidFill>
                <a:cs typeface="B Badr" pitchFamily="2" charset="-78"/>
              </a:rPr>
            </a:br>
            <a:r>
              <a:rPr lang="fa-IR" sz="1600" dirty="0">
                <a:solidFill>
                  <a:srgbClr val="00B050"/>
                </a:solidFill>
                <a:cs typeface="B Badr" pitchFamily="2" charset="-78"/>
              </a:rPr>
              <a:t>بر روضه رضا به دل و جان سلام </a:t>
            </a:r>
            <a:r>
              <a:rPr lang="fa-IR" sz="1600" dirty="0" smtClean="0">
                <a:solidFill>
                  <a:srgbClr val="00B050"/>
                </a:solidFill>
                <a:cs typeface="B Badr" pitchFamily="2" charset="-78"/>
              </a:rPr>
              <a:t>کن</a:t>
            </a:r>
            <a:r>
              <a:rPr lang="fa-IR" sz="1600" dirty="0" smtClean="0">
                <a:cs typeface="B Badr" pitchFamily="2" charset="-78"/>
              </a:rPr>
              <a:t/>
            </a:r>
            <a:br>
              <a:rPr lang="fa-IR" sz="1600" dirty="0" smtClean="0">
                <a:cs typeface="B Badr" pitchFamily="2" charset="-78"/>
              </a:rPr>
            </a:br>
            <a:r>
              <a:rPr lang="fa-IR" sz="1600" dirty="0" smtClean="0">
                <a:cs typeface="B Badr" pitchFamily="2" charset="-78"/>
              </a:rPr>
              <a:t>نقشی از مولانا خالد نقشبندی، مهیندخت معتمدی، ص 281. ص316</a:t>
            </a:r>
            <a:endParaRPr lang="en-US" sz="1600" dirty="0">
              <a:cs typeface="B Badr" pitchFamily="2" charset="-78"/>
            </a:endParaRPr>
          </a:p>
        </p:txBody>
      </p:sp>
      <p:sp>
        <p:nvSpPr>
          <p:cNvPr id="3" name="TextBox 2"/>
          <p:cNvSpPr txBox="1"/>
          <p:nvPr/>
        </p:nvSpPr>
        <p:spPr>
          <a:xfrm>
            <a:off x="2975056" y="381000"/>
            <a:ext cx="184731" cy="584775"/>
          </a:xfrm>
          <a:prstGeom prst="rect">
            <a:avLst/>
          </a:prstGeom>
          <a:noFill/>
        </p:spPr>
        <p:txBody>
          <a:bodyPr wrap="none" rtlCol="0">
            <a:spAutoFit/>
          </a:bodyPr>
          <a:lstStyle/>
          <a:p>
            <a:pPr algn="r" rtl="1"/>
            <a:r>
              <a:rPr lang="en-US" sz="1600" dirty="0">
                <a:cs typeface="B Badr" pitchFamily="2" charset="-78"/>
              </a:rPr>
              <a:t/>
            </a:r>
            <a:br>
              <a:rPr lang="en-US" sz="1600" dirty="0">
                <a:cs typeface="B Badr" pitchFamily="2" charset="-78"/>
              </a:rPr>
            </a:br>
            <a:endParaRPr lang="en-US" sz="1600" dirty="0"/>
          </a:p>
        </p:txBody>
      </p:sp>
      <p:sp>
        <p:nvSpPr>
          <p:cNvPr id="6" name="TextBox 5"/>
          <p:cNvSpPr txBox="1"/>
          <p:nvPr/>
        </p:nvSpPr>
        <p:spPr>
          <a:xfrm>
            <a:off x="5105400" y="533400"/>
            <a:ext cx="2919389" cy="5262979"/>
          </a:xfrm>
          <a:prstGeom prst="rect">
            <a:avLst/>
          </a:prstGeom>
          <a:noFill/>
        </p:spPr>
        <p:txBody>
          <a:bodyPr wrap="none" rtlCol="0">
            <a:spAutoFit/>
          </a:bodyPr>
          <a:lstStyle/>
          <a:p>
            <a:pPr algn="r" rtl="1"/>
            <a:r>
              <a:rPr lang="fa-IR" sz="1600" dirty="0">
                <a:cs typeface="B Badr" pitchFamily="2" charset="-78"/>
              </a:rPr>
              <a:t>اين بارگاه كيست كز عرش برتر است</a:t>
            </a:r>
            <a:r>
              <a:rPr lang="en-US" sz="1600" dirty="0">
                <a:cs typeface="B Badr" pitchFamily="2" charset="-78"/>
              </a:rPr>
              <a:t/>
            </a:r>
            <a:br>
              <a:rPr lang="en-US" sz="1600" dirty="0">
                <a:cs typeface="B Badr" pitchFamily="2" charset="-78"/>
              </a:rPr>
            </a:br>
            <a:r>
              <a:rPr lang="fa-IR" sz="1600" dirty="0">
                <a:cs typeface="B Badr" pitchFamily="2" charset="-78"/>
              </a:rPr>
              <a:t>وز شرم شمس پاي زرش كعبتين شمس</a:t>
            </a:r>
            <a:r>
              <a:rPr lang="en-US" sz="1600" dirty="0">
                <a:cs typeface="B Badr" pitchFamily="2" charset="-78"/>
              </a:rPr>
              <a:t/>
            </a:r>
            <a:br>
              <a:rPr lang="en-US" sz="1600" dirty="0">
                <a:cs typeface="B Badr" pitchFamily="2" charset="-78"/>
              </a:rPr>
            </a:br>
            <a:r>
              <a:rPr lang="fa-IR" sz="1600" dirty="0">
                <a:cs typeface="B Badr" pitchFamily="2" charset="-78"/>
              </a:rPr>
              <a:t>وز انعكاس صورت گل آتشين او</a:t>
            </a:r>
            <a:r>
              <a:rPr lang="en-US" sz="1600" dirty="0">
                <a:cs typeface="B Badr" pitchFamily="2" charset="-78"/>
              </a:rPr>
              <a:t/>
            </a:r>
            <a:br>
              <a:rPr lang="en-US" sz="1600" dirty="0">
                <a:cs typeface="B Badr" pitchFamily="2" charset="-78"/>
              </a:rPr>
            </a:br>
            <a:r>
              <a:rPr lang="fa-IR" sz="1600" dirty="0">
                <a:cs typeface="B Badr" pitchFamily="2" charset="-78"/>
              </a:rPr>
              <a:t>نعمان خجل زطرح اساس </a:t>
            </a:r>
            <a:r>
              <a:rPr lang="fa-IR" sz="1600" dirty="0" smtClean="0">
                <a:cs typeface="B Badr" pitchFamily="2" charset="-78"/>
              </a:rPr>
              <a:t>خورنق‌اش</a:t>
            </a:r>
            <a:r>
              <a:rPr lang="en-US" sz="1600" dirty="0">
                <a:cs typeface="B Badr" pitchFamily="2" charset="-78"/>
              </a:rPr>
              <a:t/>
            </a:r>
            <a:br>
              <a:rPr lang="en-US" sz="1600" dirty="0">
                <a:cs typeface="B Badr" pitchFamily="2" charset="-78"/>
              </a:rPr>
            </a:br>
            <a:r>
              <a:rPr lang="fa-IR" sz="1600" dirty="0">
                <a:cs typeface="B Badr" pitchFamily="2" charset="-78"/>
              </a:rPr>
              <a:t>بهر نگهباني كفش مسافران</a:t>
            </a:r>
            <a:r>
              <a:rPr lang="en-US" sz="1600" dirty="0">
                <a:cs typeface="B Badr" pitchFamily="2" charset="-78"/>
              </a:rPr>
              <a:t/>
            </a:r>
            <a:br>
              <a:rPr lang="en-US" sz="1600" dirty="0">
                <a:cs typeface="B Badr" pitchFamily="2" charset="-78"/>
              </a:rPr>
            </a:br>
            <a:r>
              <a:rPr lang="fa-IR" sz="1600" dirty="0">
                <a:cs typeface="B Badr" pitchFamily="2" charset="-78"/>
              </a:rPr>
              <a:t>اين بارگاه قافله سالار اولياست</a:t>
            </a:r>
            <a:r>
              <a:rPr lang="en-US" sz="1600" dirty="0">
                <a:cs typeface="B Badr" pitchFamily="2" charset="-78"/>
              </a:rPr>
              <a:t/>
            </a:r>
            <a:br>
              <a:rPr lang="en-US" sz="1600" dirty="0">
                <a:cs typeface="B Badr" pitchFamily="2" charset="-78"/>
              </a:rPr>
            </a:br>
            <a:r>
              <a:rPr lang="fa-IR" sz="1600" dirty="0">
                <a:cs typeface="B Badr" pitchFamily="2" charset="-78"/>
              </a:rPr>
              <a:t>اين جای حضرتي است كه از شرق تا به غرب</a:t>
            </a:r>
            <a:r>
              <a:rPr lang="en-US" sz="1600" dirty="0">
                <a:cs typeface="B Badr" pitchFamily="2" charset="-78"/>
              </a:rPr>
              <a:t/>
            </a:r>
            <a:br>
              <a:rPr lang="en-US" sz="1600" dirty="0">
                <a:cs typeface="B Badr" pitchFamily="2" charset="-78"/>
              </a:rPr>
            </a:br>
            <a:r>
              <a:rPr lang="fa-IR" sz="1600" dirty="0">
                <a:solidFill>
                  <a:srgbClr val="00B050"/>
                </a:solidFill>
                <a:cs typeface="B Badr" pitchFamily="2" charset="-78"/>
              </a:rPr>
              <a:t>اين روضه رضاست كه فرزند «كاظم» است</a:t>
            </a:r>
            <a:r>
              <a:rPr lang="en-US" sz="1600" dirty="0">
                <a:solidFill>
                  <a:srgbClr val="00B050"/>
                </a:solidFill>
                <a:cs typeface="B Badr" pitchFamily="2" charset="-78"/>
              </a:rPr>
              <a:t/>
            </a:r>
            <a:br>
              <a:rPr lang="en-US" sz="1600" dirty="0">
                <a:solidFill>
                  <a:srgbClr val="00B050"/>
                </a:solidFill>
                <a:cs typeface="B Badr" pitchFamily="2" charset="-78"/>
              </a:rPr>
            </a:br>
            <a:r>
              <a:rPr lang="fa-IR" sz="1600" dirty="0">
                <a:solidFill>
                  <a:srgbClr val="00B050"/>
                </a:solidFill>
                <a:cs typeface="B Badr" pitchFamily="2" charset="-78"/>
              </a:rPr>
              <a:t>سرو سهي زگلشن سلطان انبياست</a:t>
            </a:r>
            <a:r>
              <a:rPr lang="en-US" sz="1600" dirty="0">
                <a:solidFill>
                  <a:srgbClr val="00B050"/>
                </a:solidFill>
                <a:cs typeface="B Badr" pitchFamily="2" charset="-78"/>
              </a:rPr>
              <a:t/>
            </a:r>
            <a:br>
              <a:rPr lang="en-US" sz="1600" dirty="0">
                <a:solidFill>
                  <a:srgbClr val="00B050"/>
                </a:solidFill>
                <a:cs typeface="B Badr" pitchFamily="2" charset="-78"/>
              </a:rPr>
            </a:br>
            <a:r>
              <a:rPr lang="fa-IR" sz="1600" dirty="0">
                <a:cs typeface="B Badr" pitchFamily="2" charset="-78"/>
              </a:rPr>
              <a:t>مرغ خرد به كاخ كمالش نمي‌پرد</a:t>
            </a:r>
            <a:r>
              <a:rPr lang="en-US" sz="1600" dirty="0">
                <a:cs typeface="B Badr" pitchFamily="2" charset="-78"/>
              </a:rPr>
              <a:t/>
            </a:r>
            <a:br>
              <a:rPr lang="en-US" sz="1600" dirty="0">
                <a:cs typeface="B Badr" pitchFamily="2" charset="-78"/>
              </a:rPr>
            </a:br>
            <a:r>
              <a:rPr lang="fa-IR" sz="1600" dirty="0">
                <a:cs typeface="B Badr" pitchFamily="2" charset="-78"/>
              </a:rPr>
              <a:t>تا همچو جان زمين تن پاكش به بر گرفت</a:t>
            </a:r>
          </a:p>
          <a:p>
            <a:pPr algn="r" rtl="1"/>
            <a:r>
              <a:rPr lang="fa-IR" sz="1600" dirty="0">
                <a:cs typeface="B Badr" pitchFamily="2" charset="-78"/>
              </a:rPr>
              <a:t>بر اهل ظاهر آنچه ز اسرار باطن است</a:t>
            </a:r>
            <a:r>
              <a:rPr lang="en-US" sz="1600" dirty="0">
                <a:cs typeface="B Badr" pitchFamily="2" charset="-78"/>
              </a:rPr>
              <a:t/>
            </a:r>
            <a:br>
              <a:rPr lang="en-US" sz="1600" dirty="0">
                <a:cs typeface="B Badr" pitchFamily="2" charset="-78"/>
              </a:rPr>
            </a:br>
            <a:r>
              <a:rPr lang="fa-IR" sz="1600" dirty="0">
                <a:cs typeface="B Badr" pitchFamily="2" charset="-78"/>
              </a:rPr>
              <a:t>خورشيد كسب نور كند از جمال او</a:t>
            </a:r>
            <a:r>
              <a:rPr lang="en-US" sz="1600" dirty="0">
                <a:cs typeface="B Badr" pitchFamily="2" charset="-78"/>
              </a:rPr>
              <a:t/>
            </a:r>
            <a:br>
              <a:rPr lang="en-US" sz="1600" dirty="0">
                <a:cs typeface="B Badr" pitchFamily="2" charset="-78"/>
              </a:rPr>
            </a:br>
            <a:r>
              <a:rPr lang="fa-IR" sz="1600" dirty="0">
                <a:cs typeface="B Badr" pitchFamily="2" charset="-78"/>
              </a:rPr>
              <a:t>برگرد حاجيا به سوي مشهدش روان</a:t>
            </a:r>
            <a:r>
              <a:rPr lang="en-US" sz="1600" dirty="0">
                <a:cs typeface="B Badr" pitchFamily="2" charset="-78"/>
              </a:rPr>
              <a:t/>
            </a:r>
            <a:br>
              <a:rPr lang="en-US" sz="1600" dirty="0">
                <a:cs typeface="B Badr" pitchFamily="2" charset="-78"/>
              </a:rPr>
            </a:br>
            <a:r>
              <a:rPr lang="fa-IR" sz="1600" dirty="0">
                <a:cs typeface="B Badr" pitchFamily="2" charset="-78"/>
              </a:rPr>
              <a:t>بي طي ظلمت آب خضر نوش بر درش</a:t>
            </a:r>
            <a:r>
              <a:rPr lang="en-US" sz="1600" dirty="0">
                <a:cs typeface="B Badr" pitchFamily="2" charset="-78"/>
              </a:rPr>
              <a:t/>
            </a:r>
            <a:br>
              <a:rPr lang="en-US" sz="1600" dirty="0">
                <a:cs typeface="B Badr" pitchFamily="2" charset="-78"/>
              </a:rPr>
            </a:br>
            <a:r>
              <a:rPr lang="fa-IR" sz="1600" dirty="0">
                <a:cs typeface="B Badr" pitchFamily="2" charset="-78"/>
              </a:rPr>
              <a:t>بتوان شنيد بوي محمد(ص) زتربتش</a:t>
            </a:r>
            <a:r>
              <a:rPr lang="en-US" sz="1600" dirty="0">
                <a:cs typeface="B Badr" pitchFamily="2" charset="-78"/>
              </a:rPr>
              <a:t/>
            </a:r>
            <a:br>
              <a:rPr lang="en-US" sz="1600" dirty="0">
                <a:cs typeface="B Badr" pitchFamily="2" charset="-78"/>
              </a:rPr>
            </a:br>
            <a:r>
              <a:rPr lang="fa-IR" sz="1600" dirty="0">
                <a:cs typeface="B Badr" pitchFamily="2" charset="-78"/>
              </a:rPr>
              <a:t>از موج فتنه خرد شدي كشتي زمين</a:t>
            </a:r>
            <a:r>
              <a:rPr lang="en-US" sz="1600" dirty="0">
                <a:cs typeface="B Badr" pitchFamily="2" charset="-78"/>
              </a:rPr>
              <a:t/>
            </a:r>
            <a:br>
              <a:rPr lang="en-US" sz="1600" dirty="0">
                <a:cs typeface="B Badr" pitchFamily="2" charset="-78"/>
              </a:rPr>
            </a:br>
            <a:r>
              <a:rPr lang="fa-IR" sz="1600" dirty="0">
                <a:solidFill>
                  <a:srgbClr val="00B050"/>
                </a:solidFill>
                <a:cs typeface="B Badr" pitchFamily="2" charset="-78"/>
              </a:rPr>
              <a:t>زوار بر حريم وي آهسته پا نهيد</a:t>
            </a:r>
            <a:r>
              <a:rPr lang="en-US" sz="1600" dirty="0">
                <a:solidFill>
                  <a:srgbClr val="00B050"/>
                </a:solidFill>
                <a:cs typeface="B Badr" pitchFamily="2" charset="-78"/>
              </a:rPr>
              <a:t/>
            </a:r>
            <a:br>
              <a:rPr lang="en-US" sz="1600" dirty="0">
                <a:solidFill>
                  <a:srgbClr val="00B050"/>
                </a:solidFill>
                <a:cs typeface="B Badr" pitchFamily="2" charset="-78"/>
              </a:rPr>
            </a:br>
            <a:r>
              <a:rPr lang="fa-IR" sz="1600" dirty="0">
                <a:cs typeface="B Badr" pitchFamily="2" charset="-78"/>
              </a:rPr>
              <a:t>غلمان خلد كاكل خود دسته بسته‌اند</a:t>
            </a:r>
            <a:r>
              <a:rPr lang="en-US" sz="1600" dirty="0">
                <a:cs typeface="B Badr" pitchFamily="2" charset="-78"/>
              </a:rPr>
              <a:t/>
            </a:r>
            <a:br>
              <a:rPr lang="en-US" sz="1600" dirty="0">
                <a:cs typeface="B Badr" pitchFamily="2" charset="-78"/>
              </a:rPr>
            </a:br>
            <a:r>
              <a:rPr lang="fa-IR" sz="1600" dirty="0">
                <a:cs typeface="B Badr" pitchFamily="2" charset="-78"/>
              </a:rPr>
              <a:t>شاها ستايش تو به عقل و زبان من</a:t>
            </a:r>
            <a:r>
              <a:rPr lang="en-US" sz="1600" dirty="0">
                <a:cs typeface="B Badr" pitchFamily="2" charset="-78"/>
              </a:rPr>
              <a:t/>
            </a:r>
            <a:br>
              <a:rPr lang="en-US" sz="1600" dirty="0">
                <a:cs typeface="B Badr" pitchFamily="2" charset="-78"/>
              </a:rPr>
            </a:br>
            <a:r>
              <a:rPr lang="fa-IR" sz="1600" dirty="0">
                <a:cs typeface="B Badr" pitchFamily="2" charset="-78"/>
              </a:rPr>
              <a:t>اوصاف چون تو پادشهي از من گدا</a:t>
            </a:r>
            <a:endParaRPr lang="en-US" sz="1600" dirty="0">
              <a:cs typeface="B Badr" pitchFamily="2" charset="-78"/>
            </a:endParaRPr>
          </a:p>
        </p:txBody>
      </p:sp>
      <p:sp>
        <p:nvSpPr>
          <p:cNvPr id="5" name="Rectangle 4"/>
          <p:cNvSpPr/>
          <p:nvPr/>
        </p:nvSpPr>
        <p:spPr>
          <a:xfrm>
            <a:off x="-609600" y="533400"/>
            <a:ext cx="4572000" cy="5416868"/>
          </a:xfrm>
          <a:prstGeom prst="rect">
            <a:avLst/>
          </a:prstGeom>
        </p:spPr>
        <p:txBody>
          <a:bodyPr>
            <a:spAutoFit/>
          </a:bodyPr>
          <a:lstStyle/>
          <a:p>
            <a:pPr algn="r" rtl="1"/>
            <a:r>
              <a:rPr lang="fa-IR" sz="1600" dirty="0">
                <a:cs typeface="B Badr" pitchFamily="2" charset="-78"/>
              </a:rPr>
              <a:t>وز نور گنبدش همه عالم منور است </a:t>
            </a:r>
            <a:endParaRPr lang="en-US" sz="1600" dirty="0">
              <a:cs typeface="B Badr" pitchFamily="2" charset="-78"/>
            </a:endParaRPr>
          </a:p>
          <a:p>
            <a:pPr algn="r" rtl="1"/>
            <a:r>
              <a:rPr lang="fa-IR" sz="1600" dirty="0">
                <a:cs typeface="B Badr" pitchFamily="2" charset="-78"/>
              </a:rPr>
              <a:t>در تخته نرد چرخ چهارم به شش دراست </a:t>
            </a:r>
          </a:p>
          <a:p>
            <a:pPr algn="r" rtl="1"/>
            <a:r>
              <a:rPr lang="fa-IR" sz="1600" dirty="0">
                <a:cs typeface="B Badr" pitchFamily="2" charset="-78"/>
              </a:rPr>
              <a:t>بر سنگ جاي لغزش پاي سمندر است </a:t>
            </a:r>
          </a:p>
          <a:p>
            <a:pPr algn="r" rtl="1"/>
            <a:r>
              <a:rPr lang="fa-IR" sz="1600" dirty="0">
                <a:cs typeface="B Badr" pitchFamily="2" charset="-78"/>
              </a:rPr>
              <a:t>كسري شكسته دل بي‌طاق مكسر است </a:t>
            </a:r>
          </a:p>
          <a:p>
            <a:pPr algn="r" rtl="1"/>
            <a:r>
              <a:rPr lang="fa-IR" sz="1600" dirty="0">
                <a:cs typeface="B Badr" pitchFamily="2" charset="-78"/>
              </a:rPr>
              <a:t>بر درگهش هزار چو خاقان و قيصر است </a:t>
            </a:r>
          </a:p>
          <a:p>
            <a:pPr algn="r" rtl="1"/>
            <a:r>
              <a:rPr lang="fa-IR" sz="1600" dirty="0">
                <a:cs typeface="B Badr" pitchFamily="2" charset="-78"/>
              </a:rPr>
              <a:t>اين خوابگاه نور دو چشم پيمبر است </a:t>
            </a:r>
          </a:p>
          <a:p>
            <a:pPr algn="r" rtl="1"/>
            <a:r>
              <a:rPr lang="fa-IR" sz="1600" dirty="0">
                <a:cs typeface="B Badr" pitchFamily="2" charset="-78"/>
              </a:rPr>
              <a:t>وز قاف تا به قاف جهان سايه گستر است </a:t>
            </a:r>
          </a:p>
          <a:p>
            <a:pPr algn="r" rtl="1"/>
            <a:r>
              <a:rPr lang="fa-IR" sz="1600" dirty="0">
                <a:solidFill>
                  <a:srgbClr val="00B050"/>
                </a:solidFill>
                <a:cs typeface="B Badr" pitchFamily="2" charset="-78"/>
              </a:rPr>
              <a:t>سيراب نوگلي زگلستان «جعفر»  است</a:t>
            </a:r>
          </a:p>
          <a:p>
            <a:pPr algn="r" rtl="1"/>
            <a:r>
              <a:rPr lang="fa-IR" sz="1600" dirty="0">
                <a:solidFill>
                  <a:srgbClr val="00B050"/>
                </a:solidFill>
                <a:cs typeface="B Badr" pitchFamily="2" charset="-78"/>
              </a:rPr>
              <a:t>نو باوه حديقه «زهرا» و «حيدر» است</a:t>
            </a:r>
          </a:p>
          <a:p>
            <a:pPr algn="r" rtl="1"/>
            <a:r>
              <a:rPr lang="fa-IR" sz="1600" dirty="0">
                <a:cs typeface="B Badr" pitchFamily="2" charset="-78"/>
              </a:rPr>
              <a:t>بر كعبه كي مجال عبور كبوتر است </a:t>
            </a:r>
          </a:p>
          <a:p>
            <a:pPr algn="r" rtl="1"/>
            <a:r>
              <a:rPr lang="fa-IR" sz="1600" dirty="0">
                <a:cs typeface="B Badr" pitchFamily="2" charset="-78"/>
              </a:rPr>
              <a:t>او را هزار فخر بر اين چرخ اخضر است </a:t>
            </a:r>
          </a:p>
          <a:p>
            <a:pPr algn="r" rtl="1"/>
            <a:r>
              <a:rPr lang="fa-IR" sz="1600" dirty="0">
                <a:cs typeface="B Badr" pitchFamily="2" charset="-78"/>
              </a:rPr>
              <a:t>زگوشه ضمير مصفاش مضمر است </a:t>
            </a:r>
          </a:p>
          <a:p>
            <a:pPr algn="r" rtl="1"/>
            <a:r>
              <a:rPr lang="fa-IR" sz="1600" dirty="0">
                <a:cs typeface="B Badr" pitchFamily="2" charset="-78"/>
              </a:rPr>
              <a:t>آري جزا موافق احسان مقرر است </a:t>
            </a:r>
          </a:p>
          <a:p>
            <a:pPr algn="r" rtl="1"/>
            <a:r>
              <a:rPr lang="fa-IR" sz="1600" dirty="0">
                <a:cs typeface="B Badr" pitchFamily="2" charset="-78"/>
              </a:rPr>
              <a:t>كاين جا توقفي نه چو صد حج اكبر است </a:t>
            </a:r>
          </a:p>
          <a:p>
            <a:pPr algn="r" rtl="1"/>
            <a:r>
              <a:rPr lang="fa-IR" sz="1600" dirty="0">
                <a:cs typeface="B Badr" pitchFamily="2" charset="-78"/>
              </a:rPr>
              <a:t>كاين دولتي است رشك روان سكندر است </a:t>
            </a:r>
          </a:p>
          <a:p>
            <a:pPr algn="r" rtl="1"/>
            <a:r>
              <a:rPr lang="fa-IR" sz="1600" dirty="0">
                <a:cs typeface="B Badr" pitchFamily="2" charset="-78"/>
              </a:rPr>
              <a:t>مشتق بلي دليل به معني مصدر است </a:t>
            </a:r>
          </a:p>
          <a:p>
            <a:pPr algn="r" rtl="1"/>
            <a:r>
              <a:rPr lang="fa-IR" sz="1600" dirty="0">
                <a:cs typeface="B Badr" pitchFamily="2" charset="-78"/>
              </a:rPr>
              <a:t>گرنه او راز سلسله آل لنگر است </a:t>
            </a:r>
          </a:p>
          <a:p>
            <a:pPr algn="r" rtl="1"/>
            <a:r>
              <a:rPr lang="fa-IR" sz="1600" dirty="0">
                <a:solidFill>
                  <a:srgbClr val="00B050"/>
                </a:solidFill>
                <a:cs typeface="B Badr" pitchFamily="2" charset="-78"/>
              </a:rPr>
              <a:t>كز خيل قدسيان مفرشش ز شهپر است </a:t>
            </a:r>
          </a:p>
          <a:p>
            <a:pPr algn="r" rtl="1"/>
            <a:r>
              <a:rPr lang="fa-IR" sz="1600" dirty="0">
                <a:cs typeface="B Badr" pitchFamily="2" charset="-78"/>
              </a:rPr>
              <a:t>پيوسته كارشان همه جاروب اين در است </a:t>
            </a:r>
          </a:p>
          <a:p>
            <a:pPr algn="r" rtl="1"/>
            <a:r>
              <a:rPr lang="fa-IR" sz="1600" dirty="0">
                <a:cs typeface="B Badr" pitchFamily="2" charset="-78"/>
              </a:rPr>
              <a:t>كي مي‌توان كه وصف تو از عقل برتر است؟ </a:t>
            </a:r>
          </a:p>
          <a:p>
            <a:pPr algn="r" rtl="1"/>
            <a:r>
              <a:rPr lang="fa-IR" sz="1600" dirty="0">
                <a:cs typeface="B Badr" pitchFamily="2" charset="-78"/>
              </a:rPr>
              <a:t>صيقل زدن به آيينه مهر انور است</a:t>
            </a:r>
            <a:endParaRPr lang="en-US" sz="1600" dirty="0"/>
          </a:p>
        </p:txBody>
      </p:sp>
    </p:spTree>
    <p:extLst>
      <p:ext uri="{BB962C8B-B14F-4D97-AF65-F5344CB8AC3E}">
        <p14:creationId xmlns:p14="http://schemas.microsoft.com/office/powerpoint/2010/main" val="1658179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2" y="-14748"/>
            <a:ext cx="9296400" cy="6888162"/>
          </a:xfrm>
        </p:spPr>
        <p:txBody>
          <a:bodyPr>
            <a:noAutofit/>
          </a:bodyPr>
          <a:lstStyle/>
          <a:p>
            <a:pPr rtl="1"/>
            <a:r>
              <a:rPr lang="fa-IR" sz="2400" b="1" dirty="0">
                <a:cs typeface="B Badr" pitchFamily="2" charset="-78"/>
              </a:rPr>
              <a:t>مولانا نورالدين عبدالرحمان بن احمد </a:t>
            </a:r>
            <a:r>
              <a:rPr lang="fa-IR" sz="2400" b="1" dirty="0">
                <a:solidFill>
                  <a:srgbClr val="FF0000"/>
                </a:solidFill>
                <a:cs typeface="B Badr" pitchFamily="2" charset="-78"/>
              </a:rPr>
              <a:t>جامي</a:t>
            </a:r>
            <a:r>
              <a:rPr lang="fa-IR" sz="2400" b="1" dirty="0">
                <a:cs typeface="B Badr" pitchFamily="2" charset="-78"/>
              </a:rPr>
              <a:t> در مدح حضرت رضا(ع) می سراید:</a:t>
            </a:r>
            <a:r>
              <a:rPr lang="en-US" sz="2400" b="1" dirty="0">
                <a:cs typeface="B Badr" pitchFamily="2" charset="-78"/>
              </a:rPr>
              <a:t/>
            </a:r>
            <a:br>
              <a:rPr lang="en-US" sz="2400" b="1" dirty="0">
                <a:cs typeface="B Badr" pitchFamily="2" charset="-78"/>
              </a:rPr>
            </a:br>
            <a:r>
              <a:rPr lang="ar-SA" sz="2400" b="1" dirty="0">
                <a:cs typeface="B Badr" pitchFamily="2" charset="-78"/>
              </a:rPr>
              <a:t>سلام على آل طه و یس </a:t>
            </a:r>
            <a:r>
              <a:rPr lang="en-US" sz="2400" b="1" dirty="0">
                <a:cs typeface="B Badr" pitchFamily="2" charset="-78"/>
              </a:rPr>
              <a:t/>
            </a:r>
            <a:br>
              <a:rPr lang="en-US" sz="2400" b="1" dirty="0">
                <a:cs typeface="B Badr" pitchFamily="2" charset="-78"/>
              </a:rPr>
            </a:br>
            <a:r>
              <a:rPr lang="ar-SA" sz="2400" b="1" dirty="0">
                <a:cs typeface="B Badr" pitchFamily="2" charset="-78"/>
              </a:rPr>
              <a:t>سلام على آل خیر النبیین </a:t>
            </a:r>
            <a:r>
              <a:rPr lang="en-US" sz="2400" b="1" dirty="0">
                <a:cs typeface="B Badr" pitchFamily="2" charset="-78"/>
              </a:rPr>
              <a:t/>
            </a:r>
            <a:br>
              <a:rPr lang="en-US" sz="2400" b="1" dirty="0">
                <a:cs typeface="B Badr" pitchFamily="2" charset="-78"/>
              </a:rPr>
            </a:br>
            <a:r>
              <a:rPr lang="ar-SA" sz="2400" b="1" dirty="0">
                <a:cs typeface="B Badr" pitchFamily="2" charset="-78"/>
              </a:rPr>
              <a:t>سلام على روضة حَلَّ فیها</a:t>
            </a:r>
            <a:r>
              <a:rPr lang="en-US" sz="2400" b="1" dirty="0">
                <a:cs typeface="B Badr" pitchFamily="2" charset="-78"/>
              </a:rPr>
              <a:t/>
            </a:r>
            <a:br>
              <a:rPr lang="en-US" sz="2400" b="1" dirty="0">
                <a:cs typeface="B Badr" pitchFamily="2" charset="-78"/>
              </a:rPr>
            </a:br>
            <a:r>
              <a:rPr lang="ar-SA" sz="2400" b="1" dirty="0">
                <a:cs typeface="B Badr" pitchFamily="2" charset="-78"/>
              </a:rPr>
              <a:t>امام یُباهی به المُلْک والدین</a:t>
            </a:r>
            <a:r>
              <a:rPr lang="en-US" sz="2400" b="1" dirty="0">
                <a:cs typeface="B Badr" pitchFamily="2" charset="-78"/>
              </a:rPr>
              <a:t/>
            </a:r>
            <a:br>
              <a:rPr lang="en-US" sz="2400" b="1" dirty="0">
                <a:cs typeface="B Badr" pitchFamily="2" charset="-78"/>
              </a:rPr>
            </a:br>
            <a:r>
              <a:rPr lang="fa-IR" sz="2400" b="1" dirty="0">
                <a:cs typeface="B Badr" pitchFamily="2" charset="-78"/>
              </a:rPr>
              <a:t>امام بحق شاه مطلق که آمد</a:t>
            </a:r>
            <a:r>
              <a:rPr lang="en-US" sz="2400" b="1" dirty="0">
                <a:cs typeface="B Badr" pitchFamily="2" charset="-78"/>
              </a:rPr>
              <a:t/>
            </a:r>
            <a:br>
              <a:rPr lang="en-US" sz="2400" b="1" dirty="0">
                <a:cs typeface="B Badr" pitchFamily="2" charset="-78"/>
              </a:rPr>
            </a:br>
            <a:r>
              <a:rPr lang="fa-IR" sz="2400" b="1" dirty="0">
                <a:cs typeface="B Badr" pitchFamily="2" charset="-78"/>
              </a:rPr>
              <a:t>حریم درش قبله گاه سلاطین</a:t>
            </a:r>
            <a:r>
              <a:rPr lang="en-US" sz="2400" b="1" dirty="0">
                <a:cs typeface="B Badr" pitchFamily="2" charset="-78"/>
              </a:rPr>
              <a:t/>
            </a:r>
            <a:br>
              <a:rPr lang="en-US" sz="2400" b="1" dirty="0">
                <a:cs typeface="B Badr" pitchFamily="2" charset="-78"/>
              </a:rPr>
            </a:br>
            <a:r>
              <a:rPr lang="fa-IR" sz="2400" b="1" dirty="0">
                <a:cs typeface="B Badr" pitchFamily="2" charset="-78"/>
              </a:rPr>
              <a:t>شه کاخ عرفان گل شاخ احسان</a:t>
            </a:r>
            <a:r>
              <a:rPr lang="en-US" sz="2400" b="1" dirty="0">
                <a:cs typeface="B Badr" pitchFamily="2" charset="-78"/>
              </a:rPr>
              <a:t/>
            </a:r>
            <a:br>
              <a:rPr lang="en-US" sz="2400" b="1" dirty="0">
                <a:cs typeface="B Badr" pitchFamily="2" charset="-78"/>
              </a:rPr>
            </a:br>
            <a:r>
              <a:rPr lang="fa-IR" sz="2400" b="1" dirty="0">
                <a:cs typeface="B Badr" pitchFamily="2" charset="-78"/>
              </a:rPr>
              <a:t>دردرج امکان مه برج تمکین</a:t>
            </a:r>
            <a:r>
              <a:rPr lang="en-US" sz="2400" b="1" dirty="0">
                <a:cs typeface="B Badr" pitchFamily="2" charset="-78"/>
              </a:rPr>
              <a:t/>
            </a:r>
            <a:br>
              <a:rPr lang="en-US" sz="2400" b="1" dirty="0">
                <a:cs typeface="B Badr" pitchFamily="2" charset="-78"/>
              </a:rPr>
            </a:br>
            <a:r>
              <a:rPr lang="fa-IR" sz="2400" b="1" dirty="0">
                <a:cs typeface="B Badr" pitchFamily="2" charset="-78"/>
              </a:rPr>
              <a:t>علی بن موسی الرضاکزخدایش</a:t>
            </a:r>
            <a:r>
              <a:rPr lang="en-US" sz="2400" b="1" dirty="0">
                <a:cs typeface="B Badr" pitchFamily="2" charset="-78"/>
              </a:rPr>
              <a:t/>
            </a:r>
            <a:br>
              <a:rPr lang="en-US" sz="2400" b="1" dirty="0">
                <a:cs typeface="B Badr" pitchFamily="2" charset="-78"/>
              </a:rPr>
            </a:br>
            <a:r>
              <a:rPr lang="fa-IR" sz="2400" b="1" dirty="0">
                <a:cs typeface="B Badr" pitchFamily="2" charset="-78"/>
              </a:rPr>
              <a:t>رضاشد لقب چون رضا بودش آیین</a:t>
            </a:r>
            <a:r>
              <a:rPr lang="en-US" sz="2400" b="1" dirty="0">
                <a:cs typeface="B Badr" pitchFamily="2" charset="-78"/>
              </a:rPr>
              <a:t/>
            </a:r>
            <a:br>
              <a:rPr lang="en-US" sz="2400" b="1" dirty="0">
                <a:cs typeface="B Badr" pitchFamily="2" charset="-78"/>
              </a:rPr>
            </a:br>
            <a:r>
              <a:rPr lang="fa-IR" sz="2400" b="1" dirty="0">
                <a:cs typeface="B Badr" pitchFamily="2" charset="-78"/>
              </a:rPr>
              <a:t>زفضل وشرف بینی اورا جهانی </a:t>
            </a:r>
            <a:r>
              <a:rPr lang="en-US" sz="2400" b="1" dirty="0">
                <a:cs typeface="B Badr" pitchFamily="2" charset="-78"/>
              </a:rPr>
              <a:t/>
            </a:r>
            <a:br>
              <a:rPr lang="en-US" sz="2400" b="1" dirty="0">
                <a:cs typeface="B Badr" pitchFamily="2" charset="-78"/>
              </a:rPr>
            </a:br>
            <a:r>
              <a:rPr lang="fa-IR" sz="2400" b="1" dirty="0">
                <a:cs typeface="B Badr" pitchFamily="2" charset="-78"/>
              </a:rPr>
              <a:t>اگر نبودت تیره چشم جهان بین</a:t>
            </a:r>
            <a:r>
              <a:rPr lang="en-US" sz="2400" b="1" dirty="0">
                <a:cs typeface="B Badr" pitchFamily="2" charset="-78"/>
              </a:rPr>
              <a:t/>
            </a:r>
            <a:br>
              <a:rPr lang="en-US" sz="2400" b="1" dirty="0">
                <a:cs typeface="B Badr" pitchFamily="2" charset="-78"/>
              </a:rPr>
            </a:br>
            <a:r>
              <a:rPr lang="fa-IR" sz="2400" b="1" dirty="0">
                <a:cs typeface="B Badr" pitchFamily="2" charset="-78"/>
              </a:rPr>
              <a:t>پی عطر روبند حوران جنت</a:t>
            </a:r>
            <a:r>
              <a:rPr lang="en-US" sz="2400" b="1" dirty="0">
                <a:cs typeface="B Badr" pitchFamily="2" charset="-78"/>
              </a:rPr>
              <a:t/>
            </a:r>
            <a:br>
              <a:rPr lang="en-US" sz="2400" b="1" dirty="0">
                <a:cs typeface="B Badr" pitchFamily="2" charset="-78"/>
              </a:rPr>
            </a:br>
            <a:r>
              <a:rPr lang="fa-IR" sz="2400" b="1" dirty="0">
                <a:cs typeface="B Badr" pitchFamily="2" charset="-78"/>
              </a:rPr>
              <a:t>غبار درش را به گیسوی مشکین</a:t>
            </a:r>
            <a:r>
              <a:rPr lang="en-US" sz="2400" b="1" dirty="0">
                <a:cs typeface="B Badr" pitchFamily="2" charset="-78"/>
              </a:rPr>
              <a:t/>
            </a:r>
            <a:br>
              <a:rPr lang="en-US" sz="2400" b="1" dirty="0">
                <a:cs typeface="B Badr" pitchFamily="2" charset="-78"/>
              </a:rPr>
            </a:br>
            <a:r>
              <a:rPr lang="fa-IR" sz="2400" b="1" dirty="0">
                <a:cs typeface="B Badr" pitchFamily="2" charset="-78"/>
              </a:rPr>
              <a:t>اگر خواهی آری بکف دامن او</a:t>
            </a:r>
            <a:r>
              <a:rPr lang="en-US" sz="2400" b="1" dirty="0">
                <a:cs typeface="B Badr" pitchFamily="2" charset="-78"/>
              </a:rPr>
              <a:t/>
            </a:r>
            <a:br>
              <a:rPr lang="en-US" sz="2400" b="1" dirty="0">
                <a:cs typeface="B Badr" pitchFamily="2" charset="-78"/>
              </a:rPr>
            </a:br>
            <a:r>
              <a:rPr lang="fa-IR" sz="2400" b="1" dirty="0">
                <a:cs typeface="B Badr" pitchFamily="2" charset="-78"/>
              </a:rPr>
              <a:t>برودامن از هرچه جز اوست </a:t>
            </a:r>
            <a:r>
              <a:rPr lang="fa-IR" sz="2400" b="1" dirty="0" smtClean="0">
                <a:cs typeface="B Badr" pitchFamily="2" charset="-78"/>
              </a:rPr>
              <a:t>برچین</a:t>
            </a:r>
            <a:br>
              <a:rPr lang="fa-IR" sz="2400" b="1" dirty="0" smtClean="0">
                <a:cs typeface="B Badr" pitchFamily="2" charset="-78"/>
              </a:rPr>
            </a:br>
            <a:r>
              <a:rPr lang="fa-IR" sz="2400" b="1" dirty="0" smtClean="0">
                <a:cs typeface="B Badr" pitchFamily="2" charset="-78"/>
              </a:rPr>
              <a:t> </a:t>
            </a:r>
            <a:r>
              <a:rPr lang="fa-IR" sz="2400" b="1" dirty="0">
                <a:cs typeface="B Badr" pitchFamily="2" charset="-78"/>
              </a:rPr>
              <a:t>کلیات مفاتیح الجنان ، شیخ عباس قمی، انتشارات بارش مشهد، چاپ اول </a:t>
            </a:r>
            <a:r>
              <a:rPr lang="fa-IR" sz="2400" b="1" dirty="0" smtClean="0">
                <a:cs typeface="B Badr" pitchFamily="2" charset="-78"/>
              </a:rPr>
              <a:t>1378،ص911</a:t>
            </a:r>
            <a:endParaRPr lang="en-US" sz="2400" b="1" dirty="0">
              <a:cs typeface="B Badr" pitchFamily="2" charset="-78"/>
            </a:endParaRPr>
          </a:p>
        </p:txBody>
      </p:sp>
    </p:spTree>
    <p:extLst>
      <p:ext uri="{BB962C8B-B14F-4D97-AF65-F5344CB8AC3E}">
        <p14:creationId xmlns:p14="http://schemas.microsoft.com/office/powerpoint/2010/main" val="2201300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229600" cy="5791200"/>
          </a:xfrm>
        </p:spPr>
        <p:txBody>
          <a:bodyPr>
            <a:noAutofit/>
          </a:bodyPr>
          <a:lstStyle/>
          <a:p>
            <a:pPr rtl="1"/>
            <a:r>
              <a:rPr lang="fa-IR" sz="3600" dirty="0" smtClean="0">
                <a:cs typeface="B Badr" pitchFamily="2" charset="-78"/>
              </a:rPr>
              <a:t>وقبرٌ </a:t>
            </a:r>
            <a:r>
              <a:rPr lang="fa-IR" sz="3600" dirty="0">
                <a:cs typeface="B Badr" pitchFamily="2" charset="-78"/>
              </a:rPr>
              <a:t>بطوس يا لها من مصيبةٍ</a:t>
            </a:r>
            <a:br>
              <a:rPr lang="fa-IR" sz="3600" dirty="0">
                <a:cs typeface="B Badr" pitchFamily="2" charset="-78"/>
              </a:rPr>
            </a:br>
            <a:r>
              <a:rPr lang="fa-IR" sz="3600" dirty="0">
                <a:cs typeface="B Badr" pitchFamily="2" charset="-78"/>
              </a:rPr>
              <a:t>ألحّت على الأحشاء بالزفرات</a:t>
            </a:r>
            <a:br>
              <a:rPr lang="fa-IR" sz="3600" dirty="0">
                <a:cs typeface="B Badr" pitchFamily="2" charset="-78"/>
              </a:rPr>
            </a:br>
            <a:r>
              <a:rPr lang="fa-IR" sz="3600" dirty="0">
                <a:cs typeface="B Badr" pitchFamily="2" charset="-78"/>
              </a:rPr>
              <a:t>إلى الحشر حتّى يبعث اللَّه قائماً</a:t>
            </a:r>
            <a:br>
              <a:rPr lang="fa-IR" sz="3600" dirty="0">
                <a:cs typeface="B Badr" pitchFamily="2" charset="-78"/>
              </a:rPr>
            </a:br>
            <a:r>
              <a:rPr lang="fa-IR" sz="3600" dirty="0">
                <a:cs typeface="B Badr" pitchFamily="2" charset="-78"/>
              </a:rPr>
              <a:t>يفرّج عنّا الغمّ والكرباتِ </a:t>
            </a:r>
            <a:br>
              <a:rPr lang="fa-IR" sz="3600" dirty="0">
                <a:cs typeface="B Badr" pitchFamily="2" charset="-78"/>
              </a:rPr>
            </a:br>
            <a:r>
              <a:rPr lang="fa-IR" sz="3600" dirty="0">
                <a:cs typeface="B Badr" pitchFamily="2" charset="-78"/>
              </a:rPr>
              <a:t>عليّ بن موسى أرشد اللَّه أمره</a:t>
            </a:r>
            <a:br>
              <a:rPr lang="fa-IR" sz="3600" dirty="0">
                <a:cs typeface="B Badr" pitchFamily="2" charset="-78"/>
              </a:rPr>
            </a:br>
            <a:r>
              <a:rPr lang="fa-IR" sz="3600" dirty="0">
                <a:cs typeface="B Badr" pitchFamily="2" charset="-78"/>
              </a:rPr>
              <a:t>وصلّى عليه أفضل </a:t>
            </a:r>
            <a:r>
              <a:rPr lang="fa-IR" sz="3600" dirty="0" smtClean="0">
                <a:cs typeface="B Badr" pitchFamily="2" charset="-78"/>
              </a:rPr>
              <a:t>الصلواتِ</a:t>
            </a:r>
            <a:r>
              <a:rPr lang="fa-IR" sz="3600" dirty="0">
                <a:cs typeface="B Badr" pitchFamily="2" charset="-78"/>
              </a:rPr>
              <a:t/>
            </a:r>
            <a:br>
              <a:rPr lang="fa-IR" sz="3600" dirty="0">
                <a:cs typeface="B Badr" pitchFamily="2" charset="-78"/>
              </a:rPr>
            </a:br>
            <a:r>
              <a:rPr lang="fa-IR" sz="3600" dirty="0">
                <a:cs typeface="B Badr" pitchFamily="2" charset="-78"/>
              </a:rPr>
              <a:t>فأمّا الممضّات الّتي لست بالغاً</a:t>
            </a:r>
            <a:br>
              <a:rPr lang="fa-IR" sz="3600" dirty="0">
                <a:cs typeface="B Badr" pitchFamily="2" charset="-78"/>
              </a:rPr>
            </a:br>
            <a:r>
              <a:rPr lang="fa-IR" sz="3600" dirty="0">
                <a:cs typeface="B Badr" pitchFamily="2" charset="-78"/>
              </a:rPr>
              <a:t>مبالغهما منّي بكنه </a:t>
            </a:r>
            <a:r>
              <a:rPr lang="fa-IR" sz="3600" dirty="0" smtClean="0">
                <a:cs typeface="B Badr" pitchFamily="2" charset="-78"/>
              </a:rPr>
              <a:t>صفاتِ</a:t>
            </a:r>
            <a:r>
              <a:rPr lang="fa-IR" sz="3600" dirty="0">
                <a:cs typeface="B Badr" pitchFamily="2" charset="-78"/>
              </a:rPr>
              <a:t/>
            </a:r>
            <a:br>
              <a:rPr lang="fa-IR" sz="3600" dirty="0">
                <a:cs typeface="B Badr" pitchFamily="2" charset="-78"/>
              </a:rPr>
            </a:br>
            <a:r>
              <a:rPr lang="fa-IR" sz="3600" dirty="0">
                <a:cs typeface="B Badr" pitchFamily="2" charset="-78"/>
              </a:rPr>
              <a:t>قبورٌ </a:t>
            </a:r>
            <a:r>
              <a:rPr lang="fa-IR" sz="3600" dirty="0" smtClean="0">
                <a:cs typeface="B Badr" pitchFamily="2" charset="-78"/>
              </a:rPr>
              <a:t>ببطن </a:t>
            </a:r>
            <a:r>
              <a:rPr lang="fa-IR" sz="3600" dirty="0">
                <a:cs typeface="B Badr" pitchFamily="2" charset="-78"/>
              </a:rPr>
              <a:t>النهر من جنب </a:t>
            </a:r>
            <a:r>
              <a:rPr lang="fa-IR" sz="3600" dirty="0" smtClean="0">
                <a:cs typeface="B Badr" pitchFamily="2" charset="-78"/>
              </a:rPr>
              <a:t>كربلا</a:t>
            </a:r>
            <a:endParaRPr lang="en-US" sz="3600" dirty="0">
              <a:cs typeface="B Badr" pitchFamily="2" charset="-78"/>
            </a:endParaRPr>
          </a:p>
        </p:txBody>
      </p:sp>
      <p:sp>
        <p:nvSpPr>
          <p:cNvPr id="3" name="Rectangle 2"/>
          <p:cNvSpPr/>
          <p:nvPr/>
        </p:nvSpPr>
        <p:spPr>
          <a:xfrm>
            <a:off x="2908479" y="6248400"/>
            <a:ext cx="3276859" cy="369332"/>
          </a:xfrm>
          <a:prstGeom prst="rect">
            <a:avLst/>
          </a:prstGeom>
        </p:spPr>
        <p:txBody>
          <a:bodyPr wrap="none">
            <a:spAutoFit/>
          </a:bodyPr>
          <a:lstStyle/>
          <a:p>
            <a:r>
              <a:rPr lang="fa-IR" dirty="0">
                <a:cs typeface="B Badr" pitchFamily="2" charset="-78"/>
              </a:rPr>
              <a:t>الفصول المهمة في معرفة أحوال الأئمة (ص: 4)</a:t>
            </a:r>
            <a:endParaRPr lang="en-US" dirty="0"/>
          </a:p>
        </p:txBody>
      </p:sp>
    </p:spTree>
    <p:extLst>
      <p:ext uri="{BB962C8B-B14F-4D97-AF65-F5344CB8AC3E}">
        <p14:creationId xmlns:p14="http://schemas.microsoft.com/office/powerpoint/2010/main" val="2635868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10400"/>
          </a:xfrm>
        </p:spPr>
        <p:txBody>
          <a:bodyPr>
            <a:noAutofit/>
          </a:bodyPr>
          <a:lstStyle/>
          <a:p>
            <a:pPr rtl="1"/>
            <a:r>
              <a:rPr lang="fa-IR" sz="2400" dirty="0" smtClean="0">
                <a:cs typeface="B Nazanin" pitchFamily="2" charset="-78"/>
              </a:rPr>
              <a:t>زمهجوری بر آمد جان عالم ترحم یا نبی الله ترحم </a:t>
            </a:r>
            <a:br>
              <a:rPr lang="fa-IR" sz="2400" dirty="0" smtClean="0">
                <a:cs typeface="B Nazanin" pitchFamily="2" charset="-78"/>
              </a:rPr>
            </a:br>
            <a:r>
              <a:rPr lang="fa-IR" sz="2400" dirty="0" smtClean="0">
                <a:cs typeface="B Nazanin" pitchFamily="2" charset="-78"/>
              </a:rPr>
              <a:t>بکار خویش حیرانم اغثنی یا رسول الله </a:t>
            </a:r>
            <a:br>
              <a:rPr lang="fa-IR" sz="2400" dirty="0" smtClean="0">
                <a:cs typeface="B Nazanin" pitchFamily="2" charset="-78"/>
              </a:rPr>
            </a:br>
            <a:r>
              <a:rPr lang="fa-IR" sz="2400" dirty="0" smtClean="0">
                <a:cs typeface="B Nazanin" pitchFamily="2" charset="-78"/>
              </a:rPr>
              <a:t>پریشانم پریشانم اغثنی یا رسول الله </a:t>
            </a:r>
            <a:br>
              <a:rPr lang="fa-IR" sz="2400" dirty="0" smtClean="0">
                <a:cs typeface="B Nazanin" pitchFamily="2" charset="-78"/>
              </a:rPr>
            </a:br>
            <a:r>
              <a:rPr lang="fa-IR" sz="2400" dirty="0" smtClean="0">
                <a:cs typeface="B Nazanin" pitchFamily="2" charset="-78"/>
              </a:rPr>
              <a:t>ندارم جز تو من جایی ندانم جز توماوایی </a:t>
            </a:r>
            <a:br>
              <a:rPr lang="fa-IR" sz="2400" dirty="0" smtClean="0">
                <a:cs typeface="B Nazanin" pitchFamily="2" charset="-78"/>
              </a:rPr>
            </a:br>
            <a:r>
              <a:rPr lang="fa-IR" sz="2400" dirty="0" smtClean="0">
                <a:cs typeface="B Nazanin" pitchFamily="2" charset="-78"/>
              </a:rPr>
              <a:t>تویی خودساز و سامانم اغثنی یا رسول الله </a:t>
            </a:r>
            <a:br>
              <a:rPr lang="fa-IR" sz="2400" dirty="0" smtClean="0">
                <a:cs typeface="B Nazanin" pitchFamily="2" charset="-78"/>
              </a:rPr>
            </a:br>
            <a:r>
              <a:rPr lang="fa-IR" sz="2400" dirty="0" smtClean="0">
                <a:cs typeface="B Nazanin" pitchFamily="2" charset="-78"/>
              </a:rPr>
              <a:t>گنه در جانم آتش زد قیامت شعله می خیزد </a:t>
            </a:r>
            <a:br>
              <a:rPr lang="fa-IR" sz="2400" dirty="0" smtClean="0">
                <a:cs typeface="B Nazanin" pitchFamily="2" charset="-78"/>
              </a:rPr>
            </a:br>
            <a:r>
              <a:rPr lang="fa-IR" sz="2400" dirty="0" smtClean="0">
                <a:cs typeface="B Nazanin" pitchFamily="2" charset="-78"/>
              </a:rPr>
              <a:t>مدد ای آب حیوان اغثنی یا رسول الله </a:t>
            </a:r>
            <a:br>
              <a:rPr lang="fa-IR" sz="2400" dirty="0" smtClean="0">
                <a:cs typeface="B Nazanin" pitchFamily="2" charset="-78"/>
              </a:rPr>
            </a:br>
            <a:r>
              <a:rPr lang="fa-IR" sz="2400" dirty="0" smtClean="0">
                <a:cs typeface="B Nazanin" pitchFamily="2" charset="-78"/>
              </a:rPr>
              <a:t>چو مرگم نخل جان سوزد بهارم را خزان سوزد </a:t>
            </a:r>
            <a:br>
              <a:rPr lang="fa-IR" sz="2400" dirty="0" smtClean="0">
                <a:cs typeface="B Nazanin" pitchFamily="2" charset="-78"/>
              </a:rPr>
            </a:br>
            <a:r>
              <a:rPr lang="fa-IR" sz="2400" dirty="0" smtClean="0">
                <a:cs typeface="B Nazanin" pitchFamily="2" charset="-78"/>
              </a:rPr>
              <a:t>نریزد برگ ایمان اغثنی یا رسو الله </a:t>
            </a:r>
            <a:br>
              <a:rPr lang="fa-IR" sz="2400" dirty="0" smtClean="0">
                <a:cs typeface="B Nazanin" pitchFamily="2" charset="-78"/>
              </a:rPr>
            </a:br>
            <a:r>
              <a:rPr lang="fa-IR" sz="2400" dirty="0" smtClean="0">
                <a:cs typeface="B Nazanin" pitchFamily="2" charset="-78"/>
              </a:rPr>
              <a:t>چومحشر فتنه انگیزد بلایی بی امان خیزد </a:t>
            </a:r>
            <a:br>
              <a:rPr lang="fa-IR" sz="2400" dirty="0" smtClean="0">
                <a:cs typeface="B Nazanin" pitchFamily="2" charset="-78"/>
              </a:rPr>
            </a:br>
            <a:r>
              <a:rPr lang="fa-IR" sz="2400" dirty="0" smtClean="0">
                <a:cs typeface="B Nazanin" pitchFamily="2" charset="-78"/>
              </a:rPr>
              <a:t>بجویم از تو درمانم اغثنی یا رسول الله </a:t>
            </a:r>
            <a:br>
              <a:rPr lang="fa-IR" sz="2400" dirty="0" smtClean="0">
                <a:cs typeface="B Nazanin" pitchFamily="2" charset="-78"/>
              </a:rPr>
            </a:br>
            <a:r>
              <a:rPr lang="fa-IR" sz="2400" dirty="0" smtClean="0">
                <a:cs typeface="B Nazanin" pitchFamily="2" charset="-78"/>
              </a:rPr>
              <a:t>پدر را نفرتی آید پسر را وحشت افزاید </a:t>
            </a:r>
            <a:br>
              <a:rPr lang="fa-IR" sz="2400" dirty="0" smtClean="0">
                <a:cs typeface="B Nazanin" pitchFamily="2" charset="-78"/>
              </a:rPr>
            </a:br>
            <a:r>
              <a:rPr lang="fa-IR" sz="2400" dirty="0" smtClean="0">
                <a:cs typeface="B Nazanin" pitchFamily="2" charset="-78"/>
              </a:rPr>
              <a:t>تو گیری زیردامانم اغثنی یا رسول الله </a:t>
            </a:r>
            <a:br>
              <a:rPr lang="fa-IR" sz="2400" dirty="0" smtClean="0">
                <a:cs typeface="B Nazanin" pitchFamily="2" charset="-78"/>
              </a:rPr>
            </a:br>
            <a:r>
              <a:rPr lang="fa-IR" sz="2400" dirty="0" smtClean="0">
                <a:cs typeface="B Nazanin" pitchFamily="2" charset="-78"/>
              </a:rPr>
              <a:t>عزیزان گشته دور از من همه یاران نفورازمن</a:t>
            </a:r>
            <a:br>
              <a:rPr lang="fa-IR" sz="2400" dirty="0" smtClean="0">
                <a:cs typeface="B Nazanin" pitchFamily="2" charset="-78"/>
              </a:rPr>
            </a:br>
            <a:r>
              <a:rPr lang="fa-IR" sz="2400" dirty="0" smtClean="0">
                <a:cs typeface="B Nazanin" pitchFamily="2" charset="-78"/>
              </a:rPr>
              <a:t>در ین وحشت تر اخوانم اغثنی یا رسول الله ص</a:t>
            </a:r>
            <a:br>
              <a:rPr lang="fa-IR" sz="2400" dirty="0" smtClean="0">
                <a:cs typeface="B Nazanin" pitchFamily="2" charset="-78"/>
              </a:rPr>
            </a:br>
            <a:r>
              <a:rPr lang="fa-IR" sz="2400" dirty="0" smtClean="0">
                <a:cs typeface="B Nazanin" pitchFamily="2" charset="-78"/>
              </a:rPr>
              <a:t>رحلت رحمت العالمین ص و شهادت حضرت امام حسن مجتبی ع و حضرت رضا ع تسلیت عرض می نمایم     ارادتمندشما مولوی ترنج زر</a:t>
            </a:r>
            <a:endParaRPr lang="en-US" sz="2400" dirty="0">
              <a:cs typeface="B Nazanin" pitchFamily="2" charset="-78"/>
            </a:endParaRPr>
          </a:p>
        </p:txBody>
      </p:sp>
    </p:spTree>
    <p:extLst>
      <p:ext uri="{BB962C8B-B14F-4D97-AF65-F5344CB8AC3E}">
        <p14:creationId xmlns:p14="http://schemas.microsoft.com/office/powerpoint/2010/main" val="758520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4247</TotalTime>
  <Words>534</Words>
  <Application>Microsoft Office PowerPoint</Application>
  <PresentationFormat>On-screen Show (4:3)</PresentationFormat>
  <Paragraphs>43</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110_Besmellah_5(MRT)</vt:lpstr>
      <vt:lpstr>2  Baran</vt:lpstr>
      <vt:lpstr>Arial</vt:lpstr>
      <vt:lpstr>B Badr</vt:lpstr>
      <vt:lpstr>B Nazanin</vt:lpstr>
      <vt:lpstr>B Titr</vt:lpstr>
      <vt:lpstr>B Zar</vt:lpstr>
      <vt:lpstr>Calibri</vt:lpstr>
      <vt:lpstr>Office Theme</vt:lpstr>
      <vt:lpstr>زیارت امام رضا  «علیه السلام»    در منابع اهل سنت  </vt:lpstr>
      <vt:lpstr>من بارها قبر ایشان را زیارت کرده ام. زمانى که در طوس بودم، هر مشکلى برایم رخ مى داد، قبر على بن موسى الرضا (علیه السلام) را که درود خدا بر جدش و خودش باد زیارت و براى برطرف شدن مشکلم دعا مى کردم و دعایم مستجاب و مشکلم حل مى شد. این کار را به دفعات تجربه کردم و جواب گرفتم. خداوند ما را بر محبت مصطفى و اهل بیتش که صلوات وسلام خدا بر او و اهل بیتش باد بمیراند.</vt:lpstr>
      <vt:lpstr>فضل اللَّه بن روزبهان خُنْجى  حنفى (927 ق) گفته است:  ابن روزبهان درباره بارگاه نورانى امام رضا(ع)سخنان عجیبى را مى گوید ودرضمن جملاتی تمام ارادت وعشق وعلاقه اش را نسبت به حضرت امام رضا(ع) ابرازداشته وزیارت مرقد مطهر حضرتش را آرزو می کند. جملات ذیل از اوست:  «... و آن حضرت را در آن روضه مقدسه و مرقد منور و مشهد معطر دفن کردند و آن روضه بهشت، کعبه حاجات و مقاصد جمیع حاجت خواهان شد تا روز قیامت، صلوات اللَّه و سلامه علیه و تحیاته و رضوانه على تلک الروضة المقدسة و رَزَقَنا زیارتها و عَمّر بالانوار الالهیة و القنوض القدسیة عمارتها. رجاى کمترین بندگان، فضل اللَّه بن روزبهان الامین واثق است به الطاف الهى که این فقیر حقیر را امثال زیارت مرقد مطهر و مشهد منور آن حضرت به خیر و عافیت روزى گردد و قرائت این کتاب «وسیلة الخادم الى المخدوم» در آستانه آن مرقد مطهر جهت دوستان و محبان و موالیان اهل البیت نموده شود؛ چه ولا و تولاى آن حضرت، شیمه دیرینه این فقیر و محبت و استمداد از آن حضرت نقد خزینه سینه این حقیر است. در هر واقعه که این فقیر را پیش آید، استمداد از باطن اقدس آن حضرت را طریق نجات مى دانم و در هر هائله و داهیه روح مقدس آن حضرت را».  در وصف امام رضا(ع) نیز چنین شعرى را نقل مى کند: «سلام على روضة للامام على بن موسی(ع)» سلام من العاشق المنتظر   سلام من الواله المستهام 1 بر آن پیشواى کریم الشیم 2 بر آن مقتداى رفیع المقام  ز شهد شهادت حلاوت مذاق  ز زهر عدو در جهان تلخ کام  ز خلد برین مشهدش روضه اى  خراسان از او گشته دارالسلام  از آن خوانمش جنّت هشتمین  که شد منزل پاک هشتم امام  محبّان ز انگور پر زهر او فکندند مى هاى خونین به جام  مرا چهره بنمود یک شب بخواب  شد از شوق او خواب بر من حرام  على وار بر شیر مردى سوار امین در رکابش کمینه غلام وسیلة الخادم الی المخدوم، فضل الله بن روز بهان، صص242و243 .1- (كسيكه دل و عقل او در اثر عشق از دست رفته باشد) 2 نیکوخو </vt:lpstr>
      <vt:lpstr>ذهبي در کتاب خود «سيراعلام النبلاء » درباره‌ زیارتگاه امام رضا(ع) می نویسد: «و لعلي بن موسي مشهدٌ بطوس يقصدونه بالزياره».  برای علی بن موسی (ع) درطوس زیارتگاهی است که مردم به قصدزیارت درآنجا حضور می یابند.</vt:lpstr>
      <vt:lpstr>مولانا خالد نقشبندي شافعي قصیده ای را در مدح و منقبت حضرت امام رضا(ع) در حين تشرف به بارگاه ملكوتي آن حضرت در خراسان می سراید:                       آنگاه جناب مولانا خالد هنگام وداع با حضرت امام رضا(ع)قطعه ای می سراید که با این بیت آغاز می شود: خالد بیا و عزم سفر زین مقام کن بر روضه رضا به دل و جان سلام کن نقشی از مولانا خالد نقشبندی، مهیندخت معتمدی، ص 281. ص316</vt:lpstr>
      <vt:lpstr>مولانا نورالدين عبدالرحمان بن احمد جامي در مدح حضرت رضا(ع) می سراید: سلام على آل طه و یس  سلام على آل خیر النبیین  سلام على روضة حَلَّ فیها امام یُباهی به المُلْک والدین امام بحق شاه مطلق که آمد حریم درش قبله گاه سلاطین شه کاخ عرفان گل شاخ احسان دردرج امکان مه برج تمکین علی بن موسی الرضاکزخدایش رضاشد لقب چون رضا بودش آیین زفضل وشرف بینی اورا جهانی  اگر نبودت تیره چشم جهان بین پی عطر روبند حوران جنت غبار درش را به گیسوی مشکین اگر خواهی آری بکف دامن او برودامن از هرچه جز اوست برچین  کلیات مفاتیح الجنان ، شیخ عباس قمی، انتشارات بارش مشهد، چاپ اول 1378،ص911</vt:lpstr>
      <vt:lpstr>وقبرٌ بطوس يا لها من مصيبةٍ ألحّت على الأحشاء بالزفرات إلى الحشر حتّى يبعث اللَّه قائماً يفرّج عنّا الغمّ والكرباتِ  عليّ بن موسى أرشد اللَّه أمره وصلّى عليه أفضل الصلواتِ فأمّا الممضّات الّتي لست بالغاً مبالغهما منّي بكنه صفاتِ قبورٌ ببطن النهر من جنب كربلا</vt:lpstr>
      <vt:lpstr>زمهجوری بر آمد جان عالم ترحم یا نبی الله ترحم  بکار خویش حیرانم اغثنی یا رسول الله  پریشانم پریشانم اغثنی یا رسول الله  ندارم جز تو من جایی ندانم جز توماوایی  تویی خودساز و سامانم اغثنی یا رسول الله  گنه در جانم آتش زد قیامت شعله می خیزد  مدد ای آب حیوان اغثنی یا رسول الله  چو مرگم نخل جان سوزد بهارم را خزان سوزد  نریزد برگ ایمان اغثنی یا رسو الله  چومحشر فتنه انگیزد بلایی بی امان خیزد  بجویم از تو درمانم اغثنی یا رسول الله  پدر را نفرتی آید پسر را وحشت افزاید  تو گیری زیردامانم اغثنی یا رسول الله  عزیزان گشته دور از من همه یاران نفورازمن در ین وحشت تر اخوانم اغثنی یا رسول الله ص رحلت رحمت العالمین ص و شهادت حضرت امام حسن مجتبی ع و حضرت رضا ع تسلیت عرض می نمایم     ارادتمندشما مولوی ترنج زر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المنتظم في تاريخ الملوك والأمم (16/ 310) ، ولما توجه إلى حرب أخيه تكش اجتاز بمشهد على بن موسى الرضا بطوس فدخل للزيارة ومعه النظام، فلما خرجا قَالَ له: يا حسن، بما دعوت؟ فقال: دعوت الله أن يظفرك بأخيك فقال: إنني لم اسأل ذلك، وإنما قلت: اللَّهمّ إن كان أخي أصلح للمسلمين منى فظفره بي، وإن كنت أصلح لهم فظفرني به. </dc:title>
  <dc:creator>rfghyui</dc:creator>
  <cp:lastModifiedBy>3333</cp:lastModifiedBy>
  <cp:revision>126</cp:revision>
  <cp:lastPrinted>2013-01-02T09:14:36Z</cp:lastPrinted>
  <dcterms:created xsi:type="dcterms:W3CDTF">2006-08-16T00:00:00Z</dcterms:created>
  <dcterms:modified xsi:type="dcterms:W3CDTF">2013-09-16T12:54:52Z</dcterms:modified>
</cp:coreProperties>
</file>