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diagrams/colors4.xml" ContentType="application/vnd.openxmlformats-officedocument.drawingml.diagramColor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tags/tag1.xml" ContentType="application/vnd.openxmlformats-officedocument.presentationml.tags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diagrams/colors6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6">
  <p:sldMasterIdLst>
    <p:sldMasterId id="2147483672" r:id="rId1"/>
    <p:sldMasterId id="2147483685" r:id="rId2"/>
    <p:sldMasterId id="2147483688" r:id="rId3"/>
    <p:sldMasterId id="2147483717" r:id="rId4"/>
    <p:sldMasterId id="2147483729" r:id="rId5"/>
    <p:sldMasterId id="2147483753" r:id="rId6"/>
  </p:sldMasterIdLst>
  <p:notesMasterIdLst>
    <p:notesMasterId r:id="rId23"/>
  </p:notesMasterIdLst>
  <p:handoutMasterIdLst>
    <p:handoutMasterId r:id="rId24"/>
  </p:handoutMasterIdLst>
  <p:sldIdLst>
    <p:sldId id="257" r:id="rId7"/>
    <p:sldId id="256" r:id="rId8"/>
    <p:sldId id="258" r:id="rId9"/>
    <p:sldId id="259" r:id="rId10"/>
    <p:sldId id="260" r:id="rId11"/>
    <p:sldId id="289" r:id="rId12"/>
    <p:sldId id="294" r:id="rId13"/>
    <p:sldId id="278" r:id="rId14"/>
    <p:sldId id="299" r:id="rId15"/>
    <p:sldId id="302" r:id="rId16"/>
    <p:sldId id="296" r:id="rId17"/>
    <p:sldId id="303" r:id="rId18"/>
    <p:sldId id="300" r:id="rId19"/>
    <p:sldId id="301" r:id="rId20"/>
    <p:sldId id="298" r:id="rId21"/>
    <p:sldId id="295" r:id="rId22"/>
  </p:sldIdLst>
  <p:sldSz cx="9144000" cy="6858000" type="screen4x3"/>
  <p:notesSz cx="6858000" cy="9144000"/>
  <p:embeddedFontLst>
    <p:embeddedFont>
      <p:font typeface="IranNastaliq" pitchFamily="18" charset="0"/>
      <p:regular r:id="rId25"/>
    </p:embeddedFont>
    <p:embeddedFont>
      <p:font typeface="Gill Sans MT" pitchFamily="34" charset="0"/>
      <p:regular r:id="rId26"/>
      <p:bold r:id="rId27"/>
      <p:italic r:id="rId28"/>
      <p:boldItalic r:id="rId29"/>
    </p:embeddedFont>
    <p:embeddedFont>
      <p:font typeface="B Mitra" pitchFamily="2" charset="-78"/>
      <p:regular r:id="rId30"/>
      <p:bold r:id="rId31"/>
    </p:embeddedFont>
    <p:embeddedFont>
      <p:font typeface="Wingdings 2" pitchFamily="18" charset="2"/>
      <p:regular r:id="rId32"/>
    </p:embeddedFont>
    <p:embeddedFont>
      <p:font typeface="B Titr" pitchFamily="2" charset="-78"/>
      <p:bold r:id="rId33"/>
    </p:embeddedFont>
    <p:embeddedFont>
      <p:font typeface="B Lotus" pitchFamily="2" charset="-78"/>
      <p:regular r:id="rId34"/>
      <p:bold r:id="rId35"/>
    </p:embeddedFon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Franklin Gothic Book" pitchFamily="34" charset="0"/>
      <p:regular r:id="rId40"/>
      <p:italic r:id="rId41"/>
    </p:embeddedFont>
    <p:embeddedFont>
      <p:font typeface="Franklin Gothic Medium" pitchFamily="34" charset="0"/>
      <p:regular r:id="rId42"/>
      <p:italic r:id="rId43"/>
    </p:embeddedFont>
    <p:embeddedFont>
      <p:font typeface="ＭＳ Ｐゴシック" pitchFamily="34" charset="-128"/>
      <p:regular r:id="rId44"/>
    </p:embeddedFont>
    <p:embeddedFont>
      <p:font typeface="Verdana" pitchFamily="34" charset="0"/>
      <p:regular r:id="rId45"/>
      <p:bold r:id="rId46"/>
      <p:italic r:id="rId47"/>
      <p:boldItalic r:id="rId48"/>
    </p:embeddedFont>
    <p:embeddedFont>
      <p:font typeface="Segoe UI" pitchFamily="34" charset="0"/>
      <p:regular r:id="rId49"/>
      <p:bold r:id="rId50"/>
      <p:italic r:id="rId51"/>
      <p:boldItalic r:id="rId52"/>
    </p:embeddedFont>
    <p:embeddedFont>
      <p:font typeface="Perpetua" pitchFamily="18" charset="0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5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font" Target="fonts/font31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54" Type="http://schemas.openxmlformats.org/officeDocument/2006/relationships/font" Target="fonts/font3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font" Target="fonts/font29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57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font" Target="fonts/font32.fntdata"/><Relationship Id="rId8" Type="http://schemas.openxmlformats.org/officeDocument/2006/relationships/slide" Target="slides/slide2.xml"/><Relationship Id="rId51" Type="http://schemas.openxmlformats.org/officeDocument/2006/relationships/font" Target="fonts/font27.fntdata"/><Relationship Id="rId3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" Target="../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EECB0D-FF32-47EC-8046-585AEE63C8CA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2320E2-34DD-469A-8403-F95B28846353}">
      <dgm:prSet phldrT="[Text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a-IR" b="1" u="none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cs typeface="B Lotus" pitchFamily="2" charset="-78"/>
              <a:hlinkClick xmlns:r="http://schemas.openxmlformats.org/officeDocument/2006/relationships" r:id="rId1" action="ppaction://hlinksldjump"/>
            </a:rPr>
            <a:t>چارچوب نظری</a:t>
          </a:r>
          <a:endParaRPr lang="en-US" b="1" u="none" cap="none" spc="50" dirty="0">
            <a:ln w="12700" cmpd="sng">
              <a:solidFill>
                <a:schemeClr val="accent6">
                  <a:satMod val="120000"/>
                  <a:shade val="80000"/>
                </a:schemeClr>
              </a:solidFill>
              <a:prstDash val="solid"/>
            </a:ln>
            <a:solidFill>
              <a:schemeClr val="accent6">
                <a:tint val="1000"/>
              </a:schemeClr>
            </a:solidFill>
            <a:effectLst>
              <a:glow rad="53100">
                <a:schemeClr val="accent6">
                  <a:satMod val="180000"/>
                  <a:alpha val="30000"/>
                </a:schemeClr>
              </a:glow>
            </a:effectLst>
            <a:cs typeface="B Lotus" pitchFamily="2" charset="-78"/>
          </a:endParaRPr>
        </a:p>
      </dgm:t>
    </dgm:pt>
    <dgm:pt modelId="{E03F4B76-5974-4EAD-8464-AD61BFC66514}" type="parTrans" cxnId="{879057C6-788C-458C-9B78-F9F0D68A8D1D}">
      <dgm:prSet/>
      <dgm:spPr/>
      <dgm:t>
        <a:bodyPr/>
        <a:lstStyle/>
        <a:p>
          <a:endParaRPr lang="en-US" b="1" cap="none" spc="50">
            <a:ln w="12700" cmpd="sng">
              <a:solidFill>
                <a:schemeClr val="accent6">
                  <a:satMod val="120000"/>
                  <a:shade val="80000"/>
                </a:schemeClr>
              </a:solidFill>
              <a:prstDash val="solid"/>
            </a:ln>
            <a:solidFill>
              <a:schemeClr val="accent6">
                <a:tint val="1000"/>
              </a:schemeClr>
            </a:solidFill>
            <a:effectLst>
              <a:glow rad="53100">
                <a:schemeClr val="accent6">
                  <a:satMod val="180000"/>
                  <a:alpha val="30000"/>
                </a:schemeClr>
              </a:glow>
            </a:effectLst>
            <a:cs typeface="B Lotus" pitchFamily="2" charset="-78"/>
          </a:endParaRPr>
        </a:p>
      </dgm:t>
    </dgm:pt>
    <dgm:pt modelId="{7A0213EB-BCCD-47B6-AAA7-77BBD9185923}" type="sibTrans" cxnId="{879057C6-788C-458C-9B78-F9F0D68A8D1D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 b="1" cap="none" spc="50">
            <a:ln w="12700" cmpd="sng">
              <a:solidFill>
                <a:schemeClr val="accent6">
                  <a:satMod val="120000"/>
                  <a:shade val="80000"/>
                </a:schemeClr>
              </a:solidFill>
              <a:prstDash val="solid"/>
            </a:ln>
            <a:solidFill>
              <a:schemeClr val="accent6">
                <a:tint val="1000"/>
              </a:schemeClr>
            </a:solidFill>
            <a:effectLst>
              <a:glow rad="53100">
                <a:schemeClr val="accent6">
                  <a:satMod val="180000"/>
                  <a:alpha val="30000"/>
                </a:schemeClr>
              </a:glow>
            </a:effectLst>
            <a:cs typeface="B Lotus" pitchFamily="2" charset="-78"/>
          </a:endParaRPr>
        </a:p>
      </dgm:t>
    </dgm:pt>
    <dgm:pt modelId="{086E00B9-9D98-4F7D-89FC-7DAF0D61C236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FFFF00"/>
        </a:solidFill>
      </dgm:spPr>
      <dgm:t>
        <a:bodyPr/>
        <a:lstStyle/>
        <a:p>
          <a:r>
            <a:rPr lang="fa-IR" b="1" u="none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cs typeface="B Lotus" pitchFamily="2" charset="-78"/>
              <a:hlinkClick xmlns:r="http://schemas.openxmlformats.org/officeDocument/2006/relationships" r:id="rId2" action="ppaction://hlinksldjump"/>
            </a:rPr>
            <a:t>مساله</a:t>
          </a:r>
          <a:endParaRPr lang="en-US" b="1" u="none" cap="none" spc="50" dirty="0">
            <a:ln w="12700" cmpd="sng">
              <a:solidFill>
                <a:schemeClr val="accent6">
                  <a:satMod val="120000"/>
                  <a:shade val="80000"/>
                </a:schemeClr>
              </a:solidFill>
              <a:prstDash val="solid"/>
            </a:ln>
            <a:solidFill>
              <a:schemeClr val="accent6">
                <a:tint val="1000"/>
              </a:schemeClr>
            </a:solidFill>
            <a:effectLst>
              <a:glow rad="53100">
                <a:schemeClr val="accent6">
                  <a:satMod val="180000"/>
                  <a:alpha val="30000"/>
                </a:schemeClr>
              </a:glow>
            </a:effectLst>
            <a:cs typeface="B Lotus" pitchFamily="2" charset="-78"/>
          </a:endParaRPr>
        </a:p>
      </dgm:t>
    </dgm:pt>
    <dgm:pt modelId="{823A8B9E-258F-48C7-BFC9-3418BE720248}" type="sibTrans" cxnId="{3562BB49-333B-4D0A-9ADA-3F460071AD73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 b="1" cap="none" spc="50">
            <a:ln w="12700" cmpd="sng">
              <a:solidFill>
                <a:schemeClr val="accent6">
                  <a:satMod val="120000"/>
                  <a:shade val="80000"/>
                </a:schemeClr>
              </a:solidFill>
              <a:prstDash val="solid"/>
            </a:ln>
            <a:solidFill>
              <a:schemeClr val="accent6">
                <a:tint val="1000"/>
              </a:schemeClr>
            </a:solidFill>
            <a:effectLst>
              <a:glow rad="53100">
                <a:schemeClr val="accent6">
                  <a:satMod val="180000"/>
                  <a:alpha val="30000"/>
                </a:schemeClr>
              </a:glow>
            </a:effectLst>
            <a:cs typeface="B Lotus" pitchFamily="2" charset="-78"/>
          </a:endParaRPr>
        </a:p>
      </dgm:t>
    </dgm:pt>
    <dgm:pt modelId="{C3BA7838-7632-4CC7-B79C-3B192FED3546}" type="parTrans" cxnId="{3562BB49-333B-4D0A-9ADA-3F460071AD73}">
      <dgm:prSet/>
      <dgm:spPr/>
      <dgm:t>
        <a:bodyPr/>
        <a:lstStyle/>
        <a:p>
          <a:endParaRPr lang="en-US" b="1" cap="none" spc="50">
            <a:ln w="12700" cmpd="sng">
              <a:solidFill>
                <a:schemeClr val="accent6">
                  <a:satMod val="120000"/>
                  <a:shade val="80000"/>
                </a:schemeClr>
              </a:solidFill>
              <a:prstDash val="solid"/>
            </a:ln>
            <a:solidFill>
              <a:schemeClr val="accent6">
                <a:tint val="1000"/>
              </a:schemeClr>
            </a:solidFill>
            <a:effectLst>
              <a:glow rad="53100">
                <a:schemeClr val="accent6">
                  <a:satMod val="180000"/>
                  <a:alpha val="30000"/>
                </a:schemeClr>
              </a:glow>
            </a:effectLst>
            <a:cs typeface="B Lotus" pitchFamily="2" charset="-78"/>
          </a:endParaRPr>
        </a:p>
      </dgm:t>
    </dgm:pt>
    <dgm:pt modelId="{59CB9DA9-A7FD-4D05-8EB4-A690EF14C914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a-IR" b="1" u="none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cs typeface="B Lotus" pitchFamily="2" charset="-78"/>
            </a:rPr>
            <a:t>تجزیه و تحلیل</a:t>
          </a:r>
          <a:endParaRPr lang="en-US" b="1" u="none" cap="none" spc="50" dirty="0">
            <a:ln w="12700" cmpd="sng">
              <a:solidFill>
                <a:schemeClr val="accent6">
                  <a:satMod val="120000"/>
                  <a:shade val="80000"/>
                </a:schemeClr>
              </a:solidFill>
              <a:prstDash val="solid"/>
            </a:ln>
            <a:solidFill>
              <a:schemeClr val="accent6">
                <a:tint val="1000"/>
              </a:schemeClr>
            </a:solidFill>
            <a:effectLst>
              <a:glow rad="53100">
                <a:schemeClr val="accent6">
                  <a:satMod val="180000"/>
                  <a:alpha val="30000"/>
                </a:schemeClr>
              </a:glow>
            </a:effectLst>
            <a:cs typeface="B Lotus" pitchFamily="2" charset="-78"/>
          </a:endParaRPr>
        </a:p>
      </dgm:t>
    </dgm:pt>
    <dgm:pt modelId="{C2AA7776-FE5B-429C-BFF0-A4B3FD4E956E}" type="parTrans" cxnId="{758122B8-A0B2-4D86-95F4-556F2BD27ED9}">
      <dgm:prSet/>
      <dgm:spPr/>
      <dgm:t>
        <a:bodyPr/>
        <a:lstStyle/>
        <a:p>
          <a:endParaRPr lang="en-US"/>
        </a:p>
      </dgm:t>
    </dgm:pt>
    <dgm:pt modelId="{0F279A3C-9CEB-4953-8328-5D8C4CC13D58}" type="sibTrans" cxnId="{758122B8-A0B2-4D86-95F4-556F2BD27ED9}">
      <dgm:prSet/>
      <dgm:spPr/>
      <dgm:t>
        <a:bodyPr/>
        <a:lstStyle/>
        <a:p>
          <a:endParaRPr lang="en-US"/>
        </a:p>
      </dgm:t>
    </dgm:pt>
    <dgm:pt modelId="{3E56FE4C-C4E5-4E20-9A81-93BFC62F0C7D}" type="pres">
      <dgm:prSet presAssocID="{61EECB0D-FF32-47EC-8046-585AEE63C8C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91D4497-558D-49D3-BD62-5CF8789D3F66}" type="pres">
      <dgm:prSet presAssocID="{61EECB0D-FF32-47EC-8046-585AEE63C8CA}" presName="dummyMaxCanvas" presStyleCnt="0">
        <dgm:presLayoutVars/>
      </dgm:prSet>
      <dgm:spPr/>
    </dgm:pt>
    <dgm:pt modelId="{130ED38C-3D43-4601-AED8-4E62A9A7D3A7}" type="pres">
      <dgm:prSet presAssocID="{61EECB0D-FF32-47EC-8046-585AEE63C8CA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6B8CE4-072A-41DB-A5EE-4C912EA16311}" type="pres">
      <dgm:prSet presAssocID="{61EECB0D-FF32-47EC-8046-585AEE63C8CA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3172C9-DDE6-4F64-8EE0-3BA7CADC7E8C}" type="pres">
      <dgm:prSet presAssocID="{61EECB0D-FF32-47EC-8046-585AEE63C8CA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0CB3A8-AF19-4983-ABF0-8EAB64520A20}" type="pres">
      <dgm:prSet presAssocID="{61EECB0D-FF32-47EC-8046-585AEE63C8CA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C863FB-AE61-4CD2-9F24-C97A979FEE42}" type="pres">
      <dgm:prSet presAssocID="{61EECB0D-FF32-47EC-8046-585AEE63C8CA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E822DB-32A4-4932-9134-F8BD1A3AF1C5}" type="pres">
      <dgm:prSet presAssocID="{61EECB0D-FF32-47EC-8046-585AEE63C8CA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04DB6E-D317-44DC-83E8-BF59CA9C442E}" type="pres">
      <dgm:prSet presAssocID="{61EECB0D-FF32-47EC-8046-585AEE63C8CA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1E51E2-8DF4-43A6-9177-6675450F16B7}" type="pres">
      <dgm:prSet presAssocID="{61EECB0D-FF32-47EC-8046-585AEE63C8CA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CE24EF0-FED4-4237-8AF5-3FA00A16FB3F}" type="presOf" srcId="{59CB9DA9-A7FD-4D05-8EB4-A690EF14C914}" destId="{B11E51E2-8DF4-43A6-9177-6675450F16B7}" srcOrd="1" destOrd="0" presId="urn:microsoft.com/office/officeart/2005/8/layout/vProcess5"/>
    <dgm:cxn modelId="{FE261EA4-B329-450C-8E09-9D23AB805F48}" type="presOf" srcId="{59CB9DA9-A7FD-4D05-8EB4-A690EF14C914}" destId="{DB3172C9-DDE6-4F64-8EE0-3BA7CADC7E8C}" srcOrd="0" destOrd="0" presId="urn:microsoft.com/office/officeart/2005/8/layout/vProcess5"/>
    <dgm:cxn modelId="{DF7B7A90-9396-4EA1-8F24-68E0470EF0FA}" type="presOf" srcId="{BF2320E2-34DD-469A-8403-F95B28846353}" destId="{D004DB6E-D317-44DC-83E8-BF59CA9C442E}" srcOrd="1" destOrd="0" presId="urn:microsoft.com/office/officeart/2005/8/layout/vProcess5"/>
    <dgm:cxn modelId="{3562BB49-333B-4D0A-9ADA-3F460071AD73}" srcId="{61EECB0D-FF32-47EC-8046-585AEE63C8CA}" destId="{086E00B9-9D98-4F7D-89FC-7DAF0D61C236}" srcOrd="0" destOrd="0" parTransId="{C3BA7838-7632-4CC7-B79C-3B192FED3546}" sibTransId="{823A8B9E-258F-48C7-BFC9-3418BE720248}"/>
    <dgm:cxn modelId="{E5786464-9ACC-4E5A-9D58-6480B34A3787}" type="presOf" srcId="{61EECB0D-FF32-47EC-8046-585AEE63C8CA}" destId="{3E56FE4C-C4E5-4E20-9A81-93BFC62F0C7D}" srcOrd="0" destOrd="0" presId="urn:microsoft.com/office/officeart/2005/8/layout/vProcess5"/>
    <dgm:cxn modelId="{E6E57E8E-72C6-494C-A09E-76EADCFF785B}" type="presOf" srcId="{823A8B9E-258F-48C7-BFC9-3418BE720248}" destId="{7B0CB3A8-AF19-4983-ABF0-8EAB64520A20}" srcOrd="0" destOrd="0" presId="urn:microsoft.com/office/officeart/2005/8/layout/vProcess5"/>
    <dgm:cxn modelId="{758122B8-A0B2-4D86-95F4-556F2BD27ED9}" srcId="{61EECB0D-FF32-47EC-8046-585AEE63C8CA}" destId="{59CB9DA9-A7FD-4D05-8EB4-A690EF14C914}" srcOrd="2" destOrd="0" parTransId="{C2AA7776-FE5B-429C-BFF0-A4B3FD4E956E}" sibTransId="{0F279A3C-9CEB-4953-8328-5D8C4CC13D58}"/>
    <dgm:cxn modelId="{22283D13-3B27-410E-98F7-42C31363887C}" type="presOf" srcId="{086E00B9-9D98-4F7D-89FC-7DAF0D61C236}" destId="{EDE822DB-32A4-4932-9134-F8BD1A3AF1C5}" srcOrd="1" destOrd="0" presId="urn:microsoft.com/office/officeart/2005/8/layout/vProcess5"/>
    <dgm:cxn modelId="{F4521FB3-17BA-4862-B70D-C44F88665771}" type="presOf" srcId="{086E00B9-9D98-4F7D-89FC-7DAF0D61C236}" destId="{130ED38C-3D43-4601-AED8-4E62A9A7D3A7}" srcOrd="0" destOrd="0" presId="urn:microsoft.com/office/officeart/2005/8/layout/vProcess5"/>
    <dgm:cxn modelId="{F6D56996-99E8-4EB8-AC29-E97EB48AA06C}" type="presOf" srcId="{BF2320E2-34DD-469A-8403-F95B28846353}" destId="{BA6B8CE4-072A-41DB-A5EE-4C912EA16311}" srcOrd="0" destOrd="0" presId="urn:microsoft.com/office/officeart/2005/8/layout/vProcess5"/>
    <dgm:cxn modelId="{07DAABAE-DA23-44ED-B1A0-33C35DFF644D}" type="presOf" srcId="{7A0213EB-BCCD-47B6-AAA7-77BBD9185923}" destId="{A3C863FB-AE61-4CD2-9F24-C97A979FEE42}" srcOrd="0" destOrd="0" presId="urn:microsoft.com/office/officeart/2005/8/layout/vProcess5"/>
    <dgm:cxn modelId="{879057C6-788C-458C-9B78-F9F0D68A8D1D}" srcId="{61EECB0D-FF32-47EC-8046-585AEE63C8CA}" destId="{BF2320E2-34DD-469A-8403-F95B28846353}" srcOrd="1" destOrd="0" parTransId="{E03F4B76-5974-4EAD-8464-AD61BFC66514}" sibTransId="{7A0213EB-BCCD-47B6-AAA7-77BBD9185923}"/>
    <dgm:cxn modelId="{4939BAE5-C090-49BE-A8F6-9E6440279972}" type="presParOf" srcId="{3E56FE4C-C4E5-4E20-9A81-93BFC62F0C7D}" destId="{D91D4497-558D-49D3-BD62-5CF8789D3F66}" srcOrd="0" destOrd="0" presId="urn:microsoft.com/office/officeart/2005/8/layout/vProcess5"/>
    <dgm:cxn modelId="{B07F46BD-D877-48C9-8781-78F684FA46E6}" type="presParOf" srcId="{3E56FE4C-C4E5-4E20-9A81-93BFC62F0C7D}" destId="{130ED38C-3D43-4601-AED8-4E62A9A7D3A7}" srcOrd="1" destOrd="0" presId="urn:microsoft.com/office/officeart/2005/8/layout/vProcess5"/>
    <dgm:cxn modelId="{B7F89872-FB11-4A30-AE52-154B19F35C63}" type="presParOf" srcId="{3E56FE4C-C4E5-4E20-9A81-93BFC62F0C7D}" destId="{BA6B8CE4-072A-41DB-A5EE-4C912EA16311}" srcOrd="2" destOrd="0" presId="urn:microsoft.com/office/officeart/2005/8/layout/vProcess5"/>
    <dgm:cxn modelId="{C6E02D60-2C73-48B3-848D-CADA40A51060}" type="presParOf" srcId="{3E56FE4C-C4E5-4E20-9A81-93BFC62F0C7D}" destId="{DB3172C9-DDE6-4F64-8EE0-3BA7CADC7E8C}" srcOrd="3" destOrd="0" presId="urn:microsoft.com/office/officeart/2005/8/layout/vProcess5"/>
    <dgm:cxn modelId="{75B11685-9E28-4EC3-997A-8F83F6677EE5}" type="presParOf" srcId="{3E56FE4C-C4E5-4E20-9A81-93BFC62F0C7D}" destId="{7B0CB3A8-AF19-4983-ABF0-8EAB64520A20}" srcOrd="4" destOrd="0" presId="urn:microsoft.com/office/officeart/2005/8/layout/vProcess5"/>
    <dgm:cxn modelId="{410FEAE8-7EC0-4EB5-A48B-529FF583465F}" type="presParOf" srcId="{3E56FE4C-C4E5-4E20-9A81-93BFC62F0C7D}" destId="{A3C863FB-AE61-4CD2-9F24-C97A979FEE42}" srcOrd="5" destOrd="0" presId="urn:microsoft.com/office/officeart/2005/8/layout/vProcess5"/>
    <dgm:cxn modelId="{589A6E1E-49C6-4525-8DB3-D274890F3F97}" type="presParOf" srcId="{3E56FE4C-C4E5-4E20-9A81-93BFC62F0C7D}" destId="{EDE822DB-32A4-4932-9134-F8BD1A3AF1C5}" srcOrd="6" destOrd="0" presId="urn:microsoft.com/office/officeart/2005/8/layout/vProcess5"/>
    <dgm:cxn modelId="{FB3335BF-D1F2-4F41-B0F3-65EB83220BAF}" type="presParOf" srcId="{3E56FE4C-C4E5-4E20-9A81-93BFC62F0C7D}" destId="{D004DB6E-D317-44DC-83E8-BF59CA9C442E}" srcOrd="7" destOrd="0" presId="urn:microsoft.com/office/officeart/2005/8/layout/vProcess5"/>
    <dgm:cxn modelId="{4B415A43-ACBF-4E03-9D95-1F57D29430E3}" type="presParOf" srcId="{3E56FE4C-C4E5-4E20-9A81-93BFC62F0C7D}" destId="{B11E51E2-8DF4-43A6-9177-6675450F16B7}" srcOrd="8" destOrd="0" presId="urn:microsoft.com/office/officeart/2005/8/layout/vProcess5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DE5A0D-82E0-4726-A61E-7525A709BC55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0039D9E8-76A6-46D7-8990-8BFDAECDF153}">
      <dgm:prSet phldrT="[Text]" custT="1"/>
      <dgm:spPr/>
      <dgm:t>
        <a:bodyPr/>
        <a:lstStyle/>
        <a:p>
          <a:r>
            <a:rPr lang="fa-I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rPr>
            <a:t>منزل اول</a:t>
          </a:r>
          <a:endParaRPr lang="en-U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itchFamily="2" charset="-78"/>
          </a:endParaRPr>
        </a:p>
      </dgm:t>
    </dgm:pt>
    <dgm:pt modelId="{F919ABA2-3D9D-4083-A1C6-1A24EAEB5EAC}" type="parTrans" cxnId="{FB033EC2-6F64-4CD0-B529-30E0BA1DE7AE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itchFamily="2" charset="-78"/>
          </a:endParaRPr>
        </a:p>
      </dgm:t>
    </dgm:pt>
    <dgm:pt modelId="{FC866FEF-8EE6-4CBF-AFF8-E0965682D55B}" type="sibTrans" cxnId="{FB033EC2-6F64-4CD0-B529-30E0BA1DE7AE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itchFamily="2" charset="-78"/>
          </a:endParaRPr>
        </a:p>
      </dgm:t>
    </dgm:pt>
    <dgm:pt modelId="{497D692A-EEF3-4CD9-9C01-E1A7FA172648}">
      <dgm:prSet phldrT="[Text]" custT="1"/>
      <dgm:spPr/>
      <dgm:t>
        <a:bodyPr/>
        <a:lstStyle/>
        <a:p>
          <a:r>
            <a:rPr lang="fa-I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rPr>
            <a:t>منزل دوم</a:t>
          </a:r>
          <a:endParaRPr lang="en-U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itchFamily="2" charset="-78"/>
          </a:endParaRPr>
        </a:p>
      </dgm:t>
    </dgm:pt>
    <dgm:pt modelId="{E9C472A2-7537-4A45-8208-717CB20FE660}" type="parTrans" cxnId="{27404F0A-B4A3-48F2-9EF4-B8760F19D273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itchFamily="2" charset="-78"/>
          </a:endParaRPr>
        </a:p>
      </dgm:t>
    </dgm:pt>
    <dgm:pt modelId="{AFF0C84D-7A04-4DBE-8682-E445B90C023C}" type="sibTrans" cxnId="{27404F0A-B4A3-48F2-9EF4-B8760F19D273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itchFamily="2" charset="-78"/>
          </a:endParaRPr>
        </a:p>
      </dgm:t>
    </dgm:pt>
    <dgm:pt modelId="{323C4ACD-410E-42AF-ACC6-7C61B3DE00DD}" type="pres">
      <dgm:prSet presAssocID="{3ADE5A0D-82E0-4726-A61E-7525A709BC55}" presName="Name0" presStyleCnt="0">
        <dgm:presLayoutVars>
          <dgm:dir val="rev"/>
          <dgm:animLvl val="lvl"/>
          <dgm:resizeHandles val="exact"/>
        </dgm:presLayoutVars>
      </dgm:prSet>
      <dgm:spPr/>
    </dgm:pt>
    <dgm:pt modelId="{3431C407-BF37-47FB-89CF-95EE87463441}" type="pres">
      <dgm:prSet presAssocID="{0039D9E8-76A6-46D7-8990-8BFDAECDF153}" presName="parTxOnly" presStyleLbl="node1" presStyleIdx="0" presStyleCnt="2" custScaleX="39223" custLinFactNeighborX="9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16D0CE-32F3-4B85-A2AA-E716DAE8A283}" type="pres">
      <dgm:prSet presAssocID="{FC866FEF-8EE6-4CBF-AFF8-E0965682D55B}" presName="parTxOnlySpace" presStyleCnt="0"/>
      <dgm:spPr/>
    </dgm:pt>
    <dgm:pt modelId="{22A92EC4-1025-4F6D-9731-5F8FE0B748AE}" type="pres">
      <dgm:prSet presAssocID="{497D692A-EEF3-4CD9-9C01-E1A7FA172648}" presName="parTxOnly" presStyleLbl="node1" presStyleIdx="1" presStyleCnt="2" custScaleX="871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37EFB13-EDDE-4F89-AA73-692F6306D10D}" type="presOf" srcId="{497D692A-EEF3-4CD9-9C01-E1A7FA172648}" destId="{22A92EC4-1025-4F6D-9731-5F8FE0B748AE}" srcOrd="0" destOrd="0" presId="urn:microsoft.com/office/officeart/2005/8/layout/chevron1"/>
    <dgm:cxn modelId="{FB033EC2-6F64-4CD0-B529-30E0BA1DE7AE}" srcId="{3ADE5A0D-82E0-4726-A61E-7525A709BC55}" destId="{0039D9E8-76A6-46D7-8990-8BFDAECDF153}" srcOrd="0" destOrd="0" parTransId="{F919ABA2-3D9D-4083-A1C6-1A24EAEB5EAC}" sibTransId="{FC866FEF-8EE6-4CBF-AFF8-E0965682D55B}"/>
    <dgm:cxn modelId="{27404F0A-B4A3-48F2-9EF4-B8760F19D273}" srcId="{3ADE5A0D-82E0-4726-A61E-7525A709BC55}" destId="{497D692A-EEF3-4CD9-9C01-E1A7FA172648}" srcOrd="1" destOrd="0" parTransId="{E9C472A2-7537-4A45-8208-717CB20FE660}" sibTransId="{AFF0C84D-7A04-4DBE-8682-E445B90C023C}"/>
    <dgm:cxn modelId="{E74670C1-826D-495E-903B-42D2A9B5C5D1}" type="presOf" srcId="{3ADE5A0D-82E0-4726-A61E-7525A709BC55}" destId="{323C4ACD-410E-42AF-ACC6-7C61B3DE00DD}" srcOrd="0" destOrd="0" presId="urn:microsoft.com/office/officeart/2005/8/layout/chevron1"/>
    <dgm:cxn modelId="{9ADE4084-98D0-47E1-946C-3AC0B3C204C4}" type="presOf" srcId="{0039D9E8-76A6-46D7-8990-8BFDAECDF153}" destId="{3431C407-BF37-47FB-89CF-95EE87463441}" srcOrd="0" destOrd="0" presId="urn:microsoft.com/office/officeart/2005/8/layout/chevron1"/>
    <dgm:cxn modelId="{90E5D626-299D-4060-AEFF-529E433F85C0}" type="presParOf" srcId="{323C4ACD-410E-42AF-ACC6-7C61B3DE00DD}" destId="{3431C407-BF37-47FB-89CF-95EE87463441}" srcOrd="0" destOrd="0" presId="urn:microsoft.com/office/officeart/2005/8/layout/chevron1"/>
    <dgm:cxn modelId="{8E38ACFC-5744-4D6D-8A22-EBCABD00E2D6}" type="presParOf" srcId="{323C4ACD-410E-42AF-ACC6-7C61B3DE00DD}" destId="{9016D0CE-32F3-4B85-A2AA-E716DAE8A283}" srcOrd="1" destOrd="0" presId="urn:microsoft.com/office/officeart/2005/8/layout/chevron1"/>
    <dgm:cxn modelId="{F8E47173-9806-4275-A93C-98487E6507BE}" type="presParOf" srcId="{323C4ACD-410E-42AF-ACC6-7C61B3DE00DD}" destId="{22A92EC4-1025-4F6D-9731-5F8FE0B748AE}" srcOrd="2" destOrd="0" presId="urn:microsoft.com/office/officeart/2005/8/layout/chevron1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8D8297-1288-4760-9563-558983D43E56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1953A3F-BB26-454B-9859-2270DE1DB5DB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rPr>
            <a:t>از چه منظری؟</a:t>
          </a:r>
          <a:endParaRPr lang="en-US" sz="2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itchFamily="2" charset="-78"/>
          </a:endParaRPr>
        </a:p>
      </dgm:t>
    </dgm:pt>
    <dgm:pt modelId="{1798899F-5BD4-4180-BCCE-52BCDA51958D}" type="parTrans" cxnId="{3967E628-602C-4329-9A0D-FEDFDB4F72EA}">
      <dgm:prSet/>
      <dgm:spPr/>
      <dgm:t>
        <a:bodyPr/>
        <a:lstStyle/>
        <a:p>
          <a:endParaRPr lang="en-US" sz="2000">
            <a:solidFill>
              <a:schemeClr val="tx1"/>
            </a:solidFill>
            <a:effectLst/>
            <a:cs typeface="B Mitra" pitchFamily="2" charset="-78"/>
          </a:endParaRPr>
        </a:p>
      </dgm:t>
    </dgm:pt>
    <dgm:pt modelId="{75E5B719-675B-499A-BCAE-DD638B783180}" type="sibTrans" cxnId="{3967E628-602C-4329-9A0D-FEDFDB4F72EA}">
      <dgm:prSet/>
      <dgm:spPr/>
      <dgm:t>
        <a:bodyPr/>
        <a:lstStyle/>
        <a:p>
          <a:endParaRPr lang="en-US" sz="2000">
            <a:solidFill>
              <a:schemeClr val="tx1"/>
            </a:solidFill>
            <a:effectLst/>
            <a:cs typeface="B Mitra" pitchFamily="2" charset="-78"/>
          </a:endParaRPr>
        </a:p>
      </dgm:t>
    </dgm:pt>
    <dgm:pt modelId="{ED345C28-3FAB-4686-A220-F5A4768FADA8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000" b="0" u="none" dirty="0" smtClean="0">
              <a:solidFill>
                <a:schemeClr val="tx1"/>
              </a:solidFill>
              <a:effectLst/>
              <a:cs typeface="B Mitra" pitchFamily="2" charset="-78"/>
            </a:rPr>
            <a:t>نظریه جریان سه گانه</a:t>
          </a:r>
          <a:endParaRPr lang="en-US" sz="2000" b="0" u="none" dirty="0">
            <a:solidFill>
              <a:schemeClr val="tx1"/>
            </a:solidFill>
            <a:effectLst/>
            <a:cs typeface="B Mitra" pitchFamily="2" charset="-78"/>
          </a:endParaRPr>
        </a:p>
      </dgm:t>
    </dgm:pt>
    <dgm:pt modelId="{5BA396F1-1523-4610-9E0C-A806E7C775EF}" type="parTrans" cxnId="{C6A70C81-086B-4AE4-B8E0-B506FB79147B}">
      <dgm:prSet/>
      <dgm:spPr/>
      <dgm:t>
        <a:bodyPr/>
        <a:lstStyle/>
        <a:p>
          <a:endParaRPr lang="en-US" sz="2000">
            <a:solidFill>
              <a:schemeClr val="tx1"/>
            </a:solidFill>
            <a:effectLst/>
            <a:cs typeface="B Mitra" pitchFamily="2" charset="-78"/>
          </a:endParaRPr>
        </a:p>
      </dgm:t>
    </dgm:pt>
    <dgm:pt modelId="{BB939179-93DD-4779-ABF0-AABA2F9F8E53}" type="sibTrans" cxnId="{C6A70C81-086B-4AE4-B8E0-B506FB79147B}">
      <dgm:prSet/>
      <dgm:spPr/>
      <dgm:t>
        <a:bodyPr/>
        <a:lstStyle/>
        <a:p>
          <a:endParaRPr lang="en-US" sz="2000">
            <a:solidFill>
              <a:schemeClr val="tx1"/>
            </a:solidFill>
            <a:effectLst/>
            <a:cs typeface="B Mitra" pitchFamily="2" charset="-78"/>
          </a:endParaRPr>
        </a:p>
      </dgm:t>
    </dgm:pt>
    <dgm:pt modelId="{D4DB3E08-6B9E-47E3-9E0F-56D562E3891C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rPr>
            <a:t>توسط چه کسی؟</a:t>
          </a:r>
          <a:endParaRPr lang="en-US" sz="2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itchFamily="2" charset="-78"/>
          </a:endParaRPr>
        </a:p>
      </dgm:t>
    </dgm:pt>
    <dgm:pt modelId="{A4E5DC78-6AEB-4C0C-94A7-81DE2B62A3F4}" type="parTrans" cxnId="{C4A49D9F-A66C-493E-9F43-C03B43E24798}">
      <dgm:prSet/>
      <dgm:spPr/>
      <dgm:t>
        <a:bodyPr/>
        <a:lstStyle/>
        <a:p>
          <a:endParaRPr lang="en-US" sz="2000">
            <a:solidFill>
              <a:schemeClr val="tx1"/>
            </a:solidFill>
            <a:effectLst/>
            <a:cs typeface="B Mitra" pitchFamily="2" charset="-78"/>
          </a:endParaRPr>
        </a:p>
      </dgm:t>
    </dgm:pt>
    <dgm:pt modelId="{D63D5293-7D3B-4007-B45B-68F953E2EFD4}" type="sibTrans" cxnId="{C4A49D9F-A66C-493E-9F43-C03B43E24798}">
      <dgm:prSet/>
      <dgm:spPr/>
      <dgm:t>
        <a:bodyPr/>
        <a:lstStyle/>
        <a:p>
          <a:endParaRPr lang="en-US" sz="2000">
            <a:solidFill>
              <a:schemeClr val="tx1"/>
            </a:solidFill>
            <a:effectLst/>
            <a:cs typeface="B Mitra" pitchFamily="2" charset="-78"/>
          </a:endParaRPr>
        </a:p>
      </dgm:t>
    </dgm:pt>
    <dgm:pt modelId="{1FE7877C-B130-4FC1-B0CA-62BB42139C54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000" dirty="0" smtClean="0">
              <a:solidFill>
                <a:schemeClr val="tx1"/>
              </a:solidFill>
              <a:effectLst/>
              <a:cs typeface="B Mitra" pitchFamily="2" charset="-78"/>
            </a:rPr>
            <a:t>......</a:t>
          </a:r>
          <a:endParaRPr lang="en-US" sz="2000" dirty="0">
            <a:solidFill>
              <a:schemeClr val="tx1"/>
            </a:solidFill>
            <a:effectLst/>
            <a:cs typeface="B Mitra" pitchFamily="2" charset="-78"/>
          </a:endParaRPr>
        </a:p>
      </dgm:t>
    </dgm:pt>
    <dgm:pt modelId="{808D7FDA-DB7A-4D52-8567-DC788DF85E40}" type="parTrans" cxnId="{233A9044-12F6-4CE6-B344-FFBB5FCCE589}">
      <dgm:prSet/>
      <dgm:spPr/>
      <dgm:t>
        <a:bodyPr/>
        <a:lstStyle/>
        <a:p>
          <a:endParaRPr lang="en-US" sz="2000">
            <a:solidFill>
              <a:schemeClr val="tx1"/>
            </a:solidFill>
            <a:effectLst/>
            <a:cs typeface="B Mitra" pitchFamily="2" charset="-78"/>
          </a:endParaRPr>
        </a:p>
      </dgm:t>
    </dgm:pt>
    <dgm:pt modelId="{5D03DF71-4596-4B02-9CFA-8995AEA4944D}" type="sibTrans" cxnId="{233A9044-12F6-4CE6-B344-FFBB5FCCE589}">
      <dgm:prSet/>
      <dgm:spPr/>
      <dgm:t>
        <a:bodyPr/>
        <a:lstStyle/>
        <a:p>
          <a:endParaRPr lang="en-US" sz="2000">
            <a:solidFill>
              <a:schemeClr val="tx1"/>
            </a:solidFill>
            <a:effectLst/>
            <a:cs typeface="B Mitra" pitchFamily="2" charset="-78"/>
          </a:endParaRPr>
        </a:p>
      </dgm:t>
    </dgm:pt>
    <dgm:pt modelId="{230BCFFF-0CA5-4BC2-99AD-3187D266FDE9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rPr>
            <a:t>در کدام عرصه؟</a:t>
          </a:r>
          <a:endParaRPr lang="en-US" sz="2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itchFamily="2" charset="-78"/>
          </a:endParaRPr>
        </a:p>
      </dgm:t>
    </dgm:pt>
    <dgm:pt modelId="{D9BF8AE0-9825-4A32-A150-49CEAA9E772E}" type="parTrans" cxnId="{C1A3B161-5297-4691-A994-69F5E3B0D0E0}">
      <dgm:prSet/>
      <dgm:spPr/>
      <dgm:t>
        <a:bodyPr/>
        <a:lstStyle/>
        <a:p>
          <a:endParaRPr lang="en-US" sz="2000">
            <a:solidFill>
              <a:schemeClr val="tx1"/>
            </a:solidFill>
            <a:effectLst/>
          </a:endParaRPr>
        </a:p>
      </dgm:t>
    </dgm:pt>
    <dgm:pt modelId="{2086A06C-1F25-4CC6-8A71-B7858F100F7C}" type="sibTrans" cxnId="{C1A3B161-5297-4691-A994-69F5E3B0D0E0}">
      <dgm:prSet/>
      <dgm:spPr/>
      <dgm:t>
        <a:bodyPr/>
        <a:lstStyle/>
        <a:p>
          <a:endParaRPr lang="en-US" sz="2000">
            <a:solidFill>
              <a:schemeClr val="tx1"/>
            </a:solidFill>
            <a:effectLst/>
          </a:endParaRPr>
        </a:p>
      </dgm:t>
    </dgm:pt>
    <dgm:pt modelId="{5336CC67-728E-49BA-80CC-5C0BBC852AA2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000" u="none" dirty="0" smtClean="0">
              <a:solidFill>
                <a:schemeClr val="tx1"/>
              </a:solidFill>
              <a:effectLst/>
              <a:cs typeface="B Mitra" pitchFamily="2" charset="-78"/>
            </a:rPr>
            <a:t>اقتصاد ملی</a:t>
          </a:r>
          <a:endParaRPr lang="en-US" sz="2000" u="none" dirty="0">
            <a:solidFill>
              <a:schemeClr val="tx1"/>
            </a:solidFill>
            <a:effectLst/>
            <a:cs typeface="B Mitra" pitchFamily="2" charset="-78"/>
          </a:endParaRPr>
        </a:p>
      </dgm:t>
    </dgm:pt>
    <dgm:pt modelId="{37E7B57F-66B2-4B58-B190-F12F2BA78FBD}" type="parTrans" cxnId="{2F84332D-25DA-407F-9892-C6EF3080DC84}">
      <dgm:prSet/>
      <dgm:spPr/>
      <dgm:t>
        <a:bodyPr/>
        <a:lstStyle/>
        <a:p>
          <a:endParaRPr lang="en-US" sz="2000">
            <a:solidFill>
              <a:schemeClr val="tx1"/>
            </a:solidFill>
            <a:effectLst/>
          </a:endParaRPr>
        </a:p>
      </dgm:t>
    </dgm:pt>
    <dgm:pt modelId="{AA516EB0-312D-4BAD-8B57-E63427AB9610}" type="sibTrans" cxnId="{2F84332D-25DA-407F-9892-C6EF3080DC84}">
      <dgm:prSet/>
      <dgm:spPr/>
      <dgm:t>
        <a:bodyPr/>
        <a:lstStyle/>
        <a:p>
          <a:endParaRPr lang="en-US" sz="2000">
            <a:solidFill>
              <a:schemeClr val="tx1"/>
            </a:solidFill>
            <a:effectLst/>
          </a:endParaRPr>
        </a:p>
      </dgm:t>
    </dgm:pt>
    <dgm:pt modelId="{7E139EFF-BEBA-4BE7-A299-59EF8BA03B0C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fa-IR" sz="2000" b="0" dirty="0" smtClean="0">
              <a:solidFill>
                <a:schemeClr val="tx1"/>
              </a:solidFill>
              <a:effectLst/>
              <a:cs typeface="B Mitra" pitchFamily="2" charset="-78"/>
            </a:rPr>
            <a:t>تولید ملی به عنوان یک مساله عمومی</a:t>
          </a:r>
          <a:endParaRPr lang="en-US" sz="2000" b="0" dirty="0">
            <a:solidFill>
              <a:schemeClr val="tx1"/>
            </a:solidFill>
            <a:effectLst/>
            <a:cs typeface="B Mitra" pitchFamily="2" charset="-78"/>
          </a:endParaRPr>
        </a:p>
      </dgm:t>
    </dgm:pt>
    <dgm:pt modelId="{ABEAE70C-7FA4-4C40-B8A4-336FF897A492}" type="parTrans" cxnId="{16101FF1-A490-4C30-A085-F87B619512AD}">
      <dgm:prSet/>
      <dgm:spPr/>
      <dgm:t>
        <a:bodyPr/>
        <a:lstStyle/>
        <a:p>
          <a:endParaRPr lang="en-US" sz="2000">
            <a:solidFill>
              <a:schemeClr val="tx1"/>
            </a:solidFill>
            <a:effectLst/>
          </a:endParaRPr>
        </a:p>
      </dgm:t>
    </dgm:pt>
    <dgm:pt modelId="{D0894278-F80D-4BD7-95D5-FEF78873A7F8}" type="sibTrans" cxnId="{16101FF1-A490-4C30-A085-F87B619512AD}">
      <dgm:prSet/>
      <dgm:spPr/>
      <dgm:t>
        <a:bodyPr/>
        <a:lstStyle/>
        <a:p>
          <a:endParaRPr lang="en-US" sz="2000">
            <a:solidFill>
              <a:schemeClr val="tx1"/>
            </a:solidFill>
            <a:effectLst/>
          </a:endParaRPr>
        </a:p>
      </dgm:t>
    </dgm:pt>
    <dgm:pt modelId="{EA74CB94-0AF8-47E5-8BD5-BFD9601E8A7D}" type="pres">
      <dgm:prSet presAssocID="{DE8D8297-1288-4760-9563-558983D43E56}" presName="Name0" presStyleCnt="0">
        <dgm:presLayoutVars>
          <dgm:chPref val="3"/>
          <dgm:dir val="rev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263EB81-BA9B-4091-892A-EEF05C40C382}" type="pres">
      <dgm:prSet presAssocID="{230BCFFF-0CA5-4BC2-99AD-3187D266FDE9}" presName="horFlow" presStyleCnt="0"/>
      <dgm:spPr/>
    </dgm:pt>
    <dgm:pt modelId="{2D2B7D7A-C567-40E3-B301-9BDAB49BE8F8}" type="pres">
      <dgm:prSet presAssocID="{230BCFFF-0CA5-4BC2-99AD-3187D266FDE9}" presName="bigChev" presStyleLbl="node1" presStyleIdx="0" presStyleCnt="3" custLinFactNeighborY="-84917"/>
      <dgm:spPr/>
      <dgm:t>
        <a:bodyPr/>
        <a:lstStyle/>
        <a:p>
          <a:endParaRPr lang="en-US"/>
        </a:p>
      </dgm:t>
    </dgm:pt>
    <dgm:pt modelId="{DBFD3503-C6BD-4969-975D-3FEF43D99587}" type="pres">
      <dgm:prSet presAssocID="{37E7B57F-66B2-4B58-B190-F12F2BA78FBD}" presName="parTrans" presStyleCnt="0"/>
      <dgm:spPr/>
    </dgm:pt>
    <dgm:pt modelId="{A90A0982-CB76-42EA-BD68-20AC0E1A39A8}" type="pres">
      <dgm:prSet presAssocID="{5336CC67-728E-49BA-80CC-5C0BBC852AA2}" presName="node" presStyleLbl="alignAccFollowNode1" presStyleIdx="0" presStyleCnt="4" custScaleX="66855" custLinFactNeighborY="-953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43AB8F-450B-456D-B3E9-488B6BEA6303}" type="pres">
      <dgm:prSet presAssocID="{AA516EB0-312D-4BAD-8B57-E63427AB9610}" presName="sibTrans" presStyleCnt="0"/>
      <dgm:spPr/>
    </dgm:pt>
    <dgm:pt modelId="{A850AAF0-107A-40B5-BF9C-58E387EC7216}" type="pres">
      <dgm:prSet presAssocID="{7E139EFF-BEBA-4BE7-A299-59EF8BA03B0C}" presName="node" presStyleLbl="alignAccFollowNode1" presStyleIdx="1" presStyleCnt="4" custScaleX="135632" custLinFactNeighborY="-953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1FD704-5F47-4767-9277-63F3141734ED}" type="pres">
      <dgm:prSet presAssocID="{230BCFFF-0CA5-4BC2-99AD-3187D266FDE9}" presName="vSp" presStyleCnt="0"/>
      <dgm:spPr/>
    </dgm:pt>
    <dgm:pt modelId="{13B00DED-D3EB-48F3-AC9C-5028FF867FA4}" type="pres">
      <dgm:prSet presAssocID="{E1953A3F-BB26-454B-9859-2270DE1DB5DB}" presName="horFlow" presStyleCnt="0"/>
      <dgm:spPr/>
    </dgm:pt>
    <dgm:pt modelId="{301E3980-BF4F-4A6B-BEEC-C70782932253}" type="pres">
      <dgm:prSet presAssocID="{E1953A3F-BB26-454B-9859-2270DE1DB5DB}" presName="bigChev" presStyleLbl="node1" presStyleIdx="1" presStyleCnt="3" custLinFactNeighborY="-87715"/>
      <dgm:spPr/>
      <dgm:t>
        <a:bodyPr/>
        <a:lstStyle/>
        <a:p>
          <a:endParaRPr lang="en-US"/>
        </a:p>
      </dgm:t>
    </dgm:pt>
    <dgm:pt modelId="{CB5213F8-5230-401A-9E28-20E8773D4B95}" type="pres">
      <dgm:prSet presAssocID="{5BA396F1-1523-4610-9E0C-A806E7C775EF}" presName="parTrans" presStyleCnt="0"/>
      <dgm:spPr/>
    </dgm:pt>
    <dgm:pt modelId="{4999A0B2-9CCD-4AEA-B42E-2E1D7814AAD8}" type="pres">
      <dgm:prSet presAssocID="{ED345C28-3FAB-4686-A220-F5A4768FADA8}" presName="node" presStyleLbl="alignAccFollowNode1" presStyleIdx="2" presStyleCnt="4" custScaleX="86357" custLinFactX="-60528" custLinFactY="-8471" custLinFactNeighborX="-100000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6D7CC0-83AE-45C0-A1C0-A4CE85277EC8}" type="pres">
      <dgm:prSet presAssocID="{E1953A3F-BB26-454B-9859-2270DE1DB5DB}" presName="vSp" presStyleCnt="0"/>
      <dgm:spPr/>
    </dgm:pt>
    <dgm:pt modelId="{F9CED32F-89FE-40E8-AC7A-DF42B0FC2C8E}" type="pres">
      <dgm:prSet presAssocID="{D4DB3E08-6B9E-47E3-9E0F-56D562E3891C}" presName="horFlow" presStyleCnt="0"/>
      <dgm:spPr/>
    </dgm:pt>
    <dgm:pt modelId="{F47849E6-0D98-4B3B-BDA5-D2E0938CF75D}" type="pres">
      <dgm:prSet presAssocID="{D4DB3E08-6B9E-47E3-9E0F-56D562E3891C}" presName="bigChev" presStyleLbl="node1" presStyleIdx="2" presStyleCnt="3" custLinFactNeighborY="-25768"/>
      <dgm:spPr/>
      <dgm:t>
        <a:bodyPr/>
        <a:lstStyle/>
        <a:p>
          <a:endParaRPr lang="en-US"/>
        </a:p>
      </dgm:t>
    </dgm:pt>
    <dgm:pt modelId="{3D709EE7-8C57-4598-91CE-C47F7FB301C0}" type="pres">
      <dgm:prSet presAssocID="{808D7FDA-DB7A-4D52-8567-DC788DF85E40}" presName="parTrans" presStyleCnt="0"/>
      <dgm:spPr/>
    </dgm:pt>
    <dgm:pt modelId="{D567F23D-74E2-4B6A-865C-5D8504022BD0}" type="pres">
      <dgm:prSet presAssocID="{1FE7877C-B130-4FC1-B0CA-62BB42139C54}" presName="node" presStyleLbl="alignAccFollowNode1" presStyleIdx="3" presStyleCnt="4" custScaleX="164579" custScaleY="72736" custLinFactY="-28245" custLinFactNeighborX="-4293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6101FF1-A490-4C30-A085-F87B619512AD}" srcId="{230BCFFF-0CA5-4BC2-99AD-3187D266FDE9}" destId="{7E139EFF-BEBA-4BE7-A299-59EF8BA03B0C}" srcOrd="1" destOrd="0" parTransId="{ABEAE70C-7FA4-4C40-B8A4-336FF897A492}" sibTransId="{D0894278-F80D-4BD7-95D5-FEF78873A7F8}"/>
    <dgm:cxn modelId="{25856481-8BD1-4F98-A036-C4DEEBB03D92}" type="presOf" srcId="{7E139EFF-BEBA-4BE7-A299-59EF8BA03B0C}" destId="{A850AAF0-107A-40B5-BF9C-58E387EC7216}" srcOrd="0" destOrd="0" presId="urn:microsoft.com/office/officeart/2005/8/layout/lProcess3"/>
    <dgm:cxn modelId="{C1A3B161-5297-4691-A994-69F5E3B0D0E0}" srcId="{DE8D8297-1288-4760-9563-558983D43E56}" destId="{230BCFFF-0CA5-4BC2-99AD-3187D266FDE9}" srcOrd="0" destOrd="0" parTransId="{D9BF8AE0-9825-4A32-A150-49CEAA9E772E}" sibTransId="{2086A06C-1F25-4CC6-8A71-B7858F100F7C}"/>
    <dgm:cxn modelId="{1EA16BA3-D99C-4BF3-97C2-FB5C2A54B4EB}" type="presOf" srcId="{DE8D8297-1288-4760-9563-558983D43E56}" destId="{EA74CB94-0AF8-47E5-8BD5-BFD9601E8A7D}" srcOrd="0" destOrd="0" presId="urn:microsoft.com/office/officeart/2005/8/layout/lProcess3"/>
    <dgm:cxn modelId="{26786961-AB17-4ED8-BEF3-227C512824F4}" type="presOf" srcId="{D4DB3E08-6B9E-47E3-9E0F-56D562E3891C}" destId="{F47849E6-0D98-4B3B-BDA5-D2E0938CF75D}" srcOrd="0" destOrd="0" presId="urn:microsoft.com/office/officeart/2005/8/layout/lProcess3"/>
    <dgm:cxn modelId="{3967E628-602C-4329-9A0D-FEDFDB4F72EA}" srcId="{DE8D8297-1288-4760-9563-558983D43E56}" destId="{E1953A3F-BB26-454B-9859-2270DE1DB5DB}" srcOrd="1" destOrd="0" parTransId="{1798899F-5BD4-4180-BCCE-52BCDA51958D}" sibTransId="{75E5B719-675B-499A-BCAE-DD638B783180}"/>
    <dgm:cxn modelId="{1230AEF7-6358-4D45-94E7-41EBDDC029AC}" type="presOf" srcId="{230BCFFF-0CA5-4BC2-99AD-3187D266FDE9}" destId="{2D2B7D7A-C567-40E3-B301-9BDAB49BE8F8}" srcOrd="0" destOrd="0" presId="urn:microsoft.com/office/officeart/2005/8/layout/lProcess3"/>
    <dgm:cxn modelId="{04035C5C-6ECC-4B39-99E9-5B6943FD0A6F}" type="presOf" srcId="{5336CC67-728E-49BA-80CC-5C0BBC852AA2}" destId="{A90A0982-CB76-42EA-BD68-20AC0E1A39A8}" srcOrd="0" destOrd="0" presId="urn:microsoft.com/office/officeart/2005/8/layout/lProcess3"/>
    <dgm:cxn modelId="{C4A49D9F-A66C-493E-9F43-C03B43E24798}" srcId="{DE8D8297-1288-4760-9563-558983D43E56}" destId="{D4DB3E08-6B9E-47E3-9E0F-56D562E3891C}" srcOrd="2" destOrd="0" parTransId="{A4E5DC78-6AEB-4C0C-94A7-81DE2B62A3F4}" sibTransId="{D63D5293-7D3B-4007-B45B-68F953E2EFD4}"/>
    <dgm:cxn modelId="{C6A70C81-086B-4AE4-B8E0-B506FB79147B}" srcId="{E1953A3F-BB26-454B-9859-2270DE1DB5DB}" destId="{ED345C28-3FAB-4686-A220-F5A4768FADA8}" srcOrd="0" destOrd="0" parTransId="{5BA396F1-1523-4610-9E0C-A806E7C775EF}" sibTransId="{BB939179-93DD-4779-ABF0-AABA2F9F8E53}"/>
    <dgm:cxn modelId="{CB2A8732-DA0E-4AF8-88E8-A6613ACADEDA}" type="presOf" srcId="{1FE7877C-B130-4FC1-B0CA-62BB42139C54}" destId="{D567F23D-74E2-4B6A-865C-5D8504022BD0}" srcOrd="0" destOrd="0" presId="urn:microsoft.com/office/officeart/2005/8/layout/lProcess3"/>
    <dgm:cxn modelId="{3E3A0BB7-3BE3-42A8-A897-D1CB764C912D}" type="presOf" srcId="{E1953A3F-BB26-454B-9859-2270DE1DB5DB}" destId="{301E3980-BF4F-4A6B-BEEC-C70782932253}" srcOrd="0" destOrd="0" presId="urn:microsoft.com/office/officeart/2005/8/layout/lProcess3"/>
    <dgm:cxn modelId="{2F84332D-25DA-407F-9892-C6EF3080DC84}" srcId="{230BCFFF-0CA5-4BC2-99AD-3187D266FDE9}" destId="{5336CC67-728E-49BA-80CC-5C0BBC852AA2}" srcOrd="0" destOrd="0" parTransId="{37E7B57F-66B2-4B58-B190-F12F2BA78FBD}" sibTransId="{AA516EB0-312D-4BAD-8B57-E63427AB9610}"/>
    <dgm:cxn modelId="{BCC3E836-C83F-4E08-B588-B7F30CE3F11C}" type="presOf" srcId="{ED345C28-3FAB-4686-A220-F5A4768FADA8}" destId="{4999A0B2-9CCD-4AEA-B42E-2E1D7814AAD8}" srcOrd="0" destOrd="0" presId="urn:microsoft.com/office/officeart/2005/8/layout/lProcess3"/>
    <dgm:cxn modelId="{233A9044-12F6-4CE6-B344-FFBB5FCCE589}" srcId="{D4DB3E08-6B9E-47E3-9E0F-56D562E3891C}" destId="{1FE7877C-B130-4FC1-B0CA-62BB42139C54}" srcOrd="0" destOrd="0" parTransId="{808D7FDA-DB7A-4D52-8567-DC788DF85E40}" sibTransId="{5D03DF71-4596-4B02-9CFA-8995AEA4944D}"/>
    <dgm:cxn modelId="{6A2E2D84-F8AB-46E0-A1BE-B941494DB693}" type="presParOf" srcId="{EA74CB94-0AF8-47E5-8BD5-BFD9601E8A7D}" destId="{E263EB81-BA9B-4091-892A-EEF05C40C382}" srcOrd="0" destOrd="0" presId="urn:microsoft.com/office/officeart/2005/8/layout/lProcess3"/>
    <dgm:cxn modelId="{7348AEBC-FCD7-4C5D-9FE9-616318860197}" type="presParOf" srcId="{E263EB81-BA9B-4091-892A-EEF05C40C382}" destId="{2D2B7D7A-C567-40E3-B301-9BDAB49BE8F8}" srcOrd="0" destOrd="0" presId="urn:microsoft.com/office/officeart/2005/8/layout/lProcess3"/>
    <dgm:cxn modelId="{A750612C-C410-4C56-8451-63A7400C7F44}" type="presParOf" srcId="{E263EB81-BA9B-4091-892A-EEF05C40C382}" destId="{DBFD3503-C6BD-4969-975D-3FEF43D99587}" srcOrd="1" destOrd="0" presId="urn:microsoft.com/office/officeart/2005/8/layout/lProcess3"/>
    <dgm:cxn modelId="{DFEDC751-1D5F-4A0D-AD11-86556C426625}" type="presParOf" srcId="{E263EB81-BA9B-4091-892A-EEF05C40C382}" destId="{A90A0982-CB76-42EA-BD68-20AC0E1A39A8}" srcOrd="2" destOrd="0" presId="urn:microsoft.com/office/officeart/2005/8/layout/lProcess3"/>
    <dgm:cxn modelId="{4E787C27-8CCB-4662-B402-10E447210881}" type="presParOf" srcId="{E263EB81-BA9B-4091-892A-EEF05C40C382}" destId="{6F43AB8F-450B-456D-B3E9-488B6BEA6303}" srcOrd="3" destOrd="0" presId="urn:microsoft.com/office/officeart/2005/8/layout/lProcess3"/>
    <dgm:cxn modelId="{A3A4C0A9-5260-458C-9924-CF21A1BB7967}" type="presParOf" srcId="{E263EB81-BA9B-4091-892A-EEF05C40C382}" destId="{A850AAF0-107A-40B5-BF9C-58E387EC7216}" srcOrd="4" destOrd="0" presId="urn:microsoft.com/office/officeart/2005/8/layout/lProcess3"/>
    <dgm:cxn modelId="{EF6D9661-EB97-4D21-B6F3-11B8E7A0B4FA}" type="presParOf" srcId="{EA74CB94-0AF8-47E5-8BD5-BFD9601E8A7D}" destId="{291FD704-5F47-4767-9277-63F3141734ED}" srcOrd="1" destOrd="0" presId="urn:microsoft.com/office/officeart/2005/8/layout/lProcess3"/>
    <dgm:cxn modelId="{7803FE75-D0FE-44D7-AD8B-1E9B8F7C9D0A}" type="presParOf" srcId="{EA74CB94-0AF8-47E5-8BD5-BFD9601E8A7D}" destId="{13B00DED-D3EB-48F3-AC9C-5028FF867FA4}" srcOrd="2" destOrd="0" presId="urn:microsoft.com/office/officeart/2005/8/layout/lProcess3"/>
    <dgm:cxn modelId="{0C6F9891-D7BC-4B07-8597-B4F62CE308A3}" type="presParOf" srcId="{13B00DED-D3EB-48F3-AC9C-5028FF867FA4}" destId="{301E3980-BF4F-4A6B-BEEC-C70782932253}" srcOrd="0" destOrd="0" presId="urn:microsoft.com/office/officeart/2005/8/layout/lProcess3"/>
    <dgm:cxn modelId="{24230D05-D186-437A-AFC1-4ECE199CC727}" type="presParOf" srcId="{13B00DED-D3EB-48F3-AC9C-5028FF867FA4}" destId="{CB5213F8-5230-401A-9E28-20E8773D4B95}" srcOrd="1" destOrd="0" presId="urn:microsoft.com/office/officeart/2005/8/layout/lProcess3"/>
    <dgm:cxn modelId="{9E8BC723-1C3D-4327-A1B0-EFBFD548A894}" type="presParOf" srcId="{13B00DED-D3EB-48F3-AC9C-5028FF867FA4}" destId="{4999A0B2-9CCD-4AEA-B42E-2E1D7814AAD8}" srcOrd="2" destOrd="0" presId="urn:microsoft.com/office/officeart/2005/8/layout/lProcess3"/>
    <dgm:cxn modelId="{DCEEDD3F-49DD-4221-A852-9E9A3B68E9FD}" type="presParOf" srcId="{EA74CB94-0AF8-47E5-8BD5-BFD9601E8A7D}" destId="{2A6D7CC0-83AE-45C0-A1C0-A4CE85277EC8}" srcOrd="3" destOrd="0" presId="urn:microsoft.com/office/officeart/2005/8/layout/lProcess3"/>
    <dgm:cxn modelId="{1D6F950F-269E-4751-B1D0-49CAC58A53B3}" type="presParOf" srcId="{EA74CB94-0AF8-47E5-8BD5-BFD9601E8A7D}" destId="{F9CED32F-89FE-40E8-AC7A-DF42B0FC2C8E}" srcOrd="4" destOrd="0" presId="urn:microsoft.com/office/officeart/2005/8/layout/lProcess3"/>
    <dgm:cxn modelId="{ED414931-9271-477A-9DDE-C57973A62551}" type="presParOf" srcId="{F9CED32F-89FE-40E8-AC7A-DF42B0FC2C8E}" destId="{F47849E6-0D98-4B3B-BDA5-D2E0938CF75D}" srcOrd="0" destOrd="0" presId="urn:microsoft.com/office/officeart/2005/8/layout/lProcess3"/>
    <dgm:cxn modelId="{9240E315-352F-43F5-B979-409371B6E693}" type="presParOf" srcId="{F9CED32F-89FE-40E8-AC7A-DF42B0FC2C8E}" destId="{3D709EE7-8C57-4598-91CE-C47F7FB301C0}" srcOrd="1" destOrd="0" presId="urn:microsoft.com/office/officeart/2005/8/layout/lProcess3"/>
    <dgm:cxn modelId="{A7CF4460-0077-42C5-B5AC-8C8987FF9931}" type="presParOf" srcId="{F9CED32F-89FE-40E8-AC7A-DF42B0FC2C8E}" destId="{D567F23D-74E2-4B6A-865C-5D8504022BD0}" srcOrd="2" destOrd="0" presId="urn:microsoft.com/office/officeart/2005/8/layout/lProcess3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DB1716-9E0D-4423-BC85-7C57648944B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4E903BED-8D1F-4141-AFF3-C6582B1BBAB3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000" b="1" cap="none" spc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cs typeface="B Mitra" pitchFamily="2" charset="-78"/>
            </a:rPr>
            <a:t>منزل سوم: </a:t>
          </a:r>
          <a:r>
            <a:rPr lang="fa-IR" sz="2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cs typeface="B Mitra" pitchFamily="2" charset="-78"/>
            </a:rPr>
            <a:t>چارچوب پژوهش</a:t>
          </a:r>
          <a:endParaRPr lang="en-US" sz="2000" b="1" cap="none" spc="0" dirty="0">
            <a:ln w="10541" cmpd="sng">
              <a:solidFill>
                <a:srgbClr val="7D7D7D">
                  <a:tint val="100000"/>
                  <a:shade val="100000"/>
                  <a:satMod val="110000"/>
                </a:srgbClr>
              </a:solidFill>
              <a:prstDash val="solid"/>
            </a:ln>
            <a:gradFill>
              <a:gsLst>
                <a:gs pos="0">
                  <a:srgbClr val="FFFFFF">
                    <a:tint val="40000"/>
                    <a:satMod val="250000"/>
                  </a:srgbClr>
                </a:gs>
                <a:gs pos="9000">
                  <a:srgbClr val="FFFFFF">
                    <a:tint val="52000"/>
                    <a:satMod val="300000"/>
                  </a:srgbClr>
                </a:gs>
                <a:gs pos="50000">
                  <a:srgbClr val="FFFFFF">
                    <a:shade val="20000"/>
                    <a:satMod val="300000"/>
                  </a:srgbClr>
                </a:gs>
                <a:gs pos="79000">
                  <a:srgbClr val="FFFFFF">
                    <a:tint val="52000"/>
                    <a:satMod val="300000"/>
                  </a:srgbClr>
                </a:gs>
                <a:gs pos="100000">
                  <a:srgbClr val="FFFFFF">
                    <a:tint val="40000"/>
                    <a:satMod val="250000"/>
                  </a:srgbClr>
                </a:gs>
              </a:gsLst>
              <a:lin ang="5400000"/>
            </a:gradFill>
            <a:effectLst/>
            <a:cs typeface="B Mitra" pitchFamily="2" charset="-78"/>
          </a:endParaRPr>
        </a:p>
      </dgm:t>
    </dgm:pt>
    <dgm:pt modelId="{4AD60E4F-4A7C-4F9B-9DC0-F641CD8095F1}" type="parTrans" cxnId="{3BD29328-6690-43FB-A846-82E78C12A6B3}">
      <dgm:prSet/>
      <dgm:spPr/>
      <dgm:t>
        <a:bodyPr/>
        <a:lstStyle/>
        <a:p>
          <a:endParaRPr lang="en-US" b="1" cap="none" spc="0">
            <a:ln w="10541" cmpd="sng">
              <a:solidFill>
                <a:srgbClr val="7D7D7D">
                  <a:tint val="100000"/>
                  <a:shade val="100000"/>
                  <a:satMod val="110000"/>
                </a:srgbClr>
              </a:solidFill>
              <a:prstDash val="solid"/>
            </a:ln>
            <a:gradFill>
              <a:gsLst>
                <a:gs pos="0">
                  <a:srgbClr val="FFFFFF">
                    <a:tint val="40000"/>
                    <a:satMod val="250000"/>
                  </a:srgbClr>
                </a:gs>
                <a:gs pos="9000">
                  <a:srgbClr val="FFFFFF">
                    <a:tint val="52000"/>
                    <a:satMod val="300000"/>
                  </a:srgbClr>
                </a:gs>
                <a:gs pos="50000">
                  <a:srgbClr val="FFFFFF">
                    <a:shade val="20000"/>
                    <a:satMod val="300000"/>
                  </a:srgbClr>
                </a:gs>
                <a:gs pos="79000">
                  <a:srgbClr val="FFFFFF">
                    <a:tint val="52000"/>
                    <a:satMod val="300000"/>
                  </a:srgbClr>
                </a:gs>
                <a:gs pos="100000">
                  <a:srgbClr val="FFFFFF">
                    <a:tint val="40000"/>
                    <a:satMod val="250000"/>
                  </a:srgbClr>
                </a:gs>
              </a:gsLst>
              <a:lin ang="5400000"/>
            </a:gradFill>
            <a:effectLst/>
          </a:endParaRPr>
        </a:p>
      </dgm:t>
    </dgm:pt>
    <dgm:pt modelId="{0C221F11-7214-4254-8120-8ABF8B584D8C}" type="sibTrans" cxnId="{3BD29328-6690-43FB-A846-82E78C12A6B3}">
      <dgm:prSet/>
      <dgm:spPr/>
      <dgm:t>
        <a:bodyPr/>
        <a:lstStyle/>
        <a:p>
          <a:endParaRPr lang="en-US" b="1" cap="none" spc="0">
            <a:ln w="10541" cmpd="sng">
              <a:solidFill>
                <a:srgbClr val="7D7D7D">
                  <a:tint val="100000"/>
                  <a:shade val="100000"/>
                  <a:satMod val="110000"/>
                </a:srgbClr>
              </a:solidFill>
              <a:prstDash val="solid"/>
            </a:ln>
            <a:gradFill>
              <a:gsLst>
                <a:gs pos="0">
                  <a:srgbClr val="FFFFFF">
                    <a:tint val="40000"/>
                    <a:satMod val="250000"/>
                  </a:srgbClr>
                </a:gs>
                <a:gs pos="9000">
                  <a:srgbClr val="FFFFFF">
                    <a:tint val="52000"/>
                    <a:satMod val="300000"/>
                  </a:srgbClr>
                </a:gs>
                <a:gs pos="50000">
                  <a:srgbClr val="FFFFFF">
                    <a:shade val="20000"/>
                    <a:satMod val="300000"/>
                  </a:srgbClr>
                </a:gs>
                <a:gs pos="79000">
                  <a:srgbClr val="FFFFFF">
                    <a:tint val="52000"/>
                    <a:satMod val="300000"/>
                  </a:srgbClr>
                </a:gs>
                <a:gs pos="100000">
                  <a:srgbClr val="FFFFFF">
                    <a:tint val="40000"/>
                    <a:satMod val="250000"/>
                  </a:srgbClr>
                </a:gs>
              </a:gsLst>
              <a:lin ang="5400000"/>
            </a:gradFill>
            <a:effectLst/>
          </a:endParaRPr>
        </a:p>
      </dgm:t>
    </dgm:pt>
    <dgm:pt modelId="{F7207A18-1736-47C6-9972-47DBFC6776B2}" type="pres">
      <dgm:prSet presAssocID="{8ADB1716-9E0D-4423-BC85-7C57648944B0}" presName="CompostProcess" presStyleCnt="0">
        <dgm:presLayoutVars>
          <dgm:dir val="rev"/>
          <dgm:resizeHandles val="exact"/>
        </dgm:presLayoutVars>
      </dgm:prSet>
      <dgm:spPr/>
    </dgm:pt>
    <dgm:pt modelId="{24E80BF6-4730-4B83-9D7E-F444677EEC97}" type="pres">
      <dgm:prSet presAssocID="{8ADB1716-9E0D-4423-BC85-7C57648944B0}" presName="arrow" presStyleLbl="bgShp" presStyleIdx="0" presStyleCnt="1" custScaleX="117647" custLinFactNeighborY="857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</dgm:pt>
    <dgm:pt modelId="{B9F501FD-C07D-4776-BC45-645F289FCC2A}" type="pres">
      <dgm:prSet presAssocID="{8ADB1716-9E0D-4423-BC85-7C57648944B0}" presName="linearProcess" presStyleCnt="0"/>
      <dgm:spPr/>
    </dgm:pt>
    <dgm:pt modelId="{965D6EF1-3897-40FA-9D2F-8ABF20FF7C7F}" type="pres">
      <dgm:prSet presAssocID="{4E903BED-8D1F-4141-AFF3-C6582B1BBAB3}" presName="text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D29328-6690-43FB-A846-82E78C12A6B3}" srcId="{8ADB1716-9E0D-4423-BC85-7C57648944B0}" destId="{4E903BED-8D1F-4141-AFF3-C6582B1BBAB3}" srcOrd="0" destOrd="0" parTransId="{4AD60E4F-4A7C-4F9B-9DC0-F641CD8095F1}" sibTransId="{0C221F11-7214-4254-8120-8ABF8B584D8C}"/>
    <dgm:cxn modelId="{51FF0702-B90C-49F1-B67C-1EC43C7077C7}" type="presOf" srcId="{4E903BED-8D1F-4141-AFF3-C6582B1BBAB3}" destId="{965D6EF1-3897-40FA-9D2F-8ABF20FF7C7F}" srcOrd="0" destOrd="0" presId="urn:microsoft.com/office/officeart/2005/8/layout/hProcess9"/>
    <dgm:cxn modelId="{A1F9E73D-CBCE-416C-977E-5257ECA51348}" type="presOf" srcId="{8ADB1716-9E0D-4423-BC85-7C57648944B0}" destId="{F7207A18-1736-47C6-9972-47DBFC6776B2}" srcOrd="0" destOrd="0" presId="urn:microsoft.com/office/officeart/2005/8/layout/hProcess9"/>
    <dgm:cxn modelId="{087B04F8-7C7F-434D-904E-4D2E4AD0B15D}" type="presParOf" srcId="{F7207A18-1736-47C6-9972-47DBFC6776B2}" destId="{24E80BF6-4730-4B83-9D7E-F444677EEC97}" srcOrd="0" destOrd="0" presId="urn:microsoft.com/office/officeart/2005/8/layout/hProcess9"/>
    <dgm:cxn modelId="{6F05F910-2B8A-4F87-B6EC-C4767EDCA4D5}" type="presParOf" srcId="{F7207A18-1736-47C6-9972-47DBFC6776B2}" destId="{B9F501FD-C07D-4776-BC45-645F289FCC2A}" srcOrd="1" destOrd="0" presId="urn:microsoft.com/office/officeart/2005/8/layout/hProcess9"/>
    <dgm:cxn modelId="{A90C7B3C-43E9-4C93-BA04-2FDA2F882C5A}" type="presParOf" srcId="{B9F501FD-C07D-4776-BC45-645F289FCC2A}" destId="{965D6EF1-3897-40FA-9D2F-8ABF20FF7C7F}" srcOrd="0" destOrd="0" presId="urn:microsoft.com/office/officeart/2005/8/layout/hProcess9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23CBA29-1A49-4C9C-ABB6-D8366DD40905}" type="doc">
      <dgm:prSet loTypeId="urn:microsoft.com/office/officeart/2005/8/layout/funnel1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A8237E5-57D6-49DC-A10B-09F9D2AFA21E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rPr>
            <a:t>نظریه جریان </a:t>
          </a:r>
        </a:p>
        <a:p>
          <a:r>
            <a:rPr lang="fa-I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rPr>
            <a:t>سه گانه</a:t>
          </a:r>
          <a:endParaRPr lang="en-U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913FB3-6A53-4830-AFAF-2283C518AA6E}" type="sibTrans" cxnId="{F3CAB57A-4846-410B-A595-94DA164918B2}">
      <dgm:prSet/>
      <dgm:spPr/>
      <dgm:t>
        <a:bodyPr/>
        <a:lstStyle/>
        <a:p>
          <a:endParaRPr lang="en-US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44F0BE-76D9-4025-A625-A52B7AA45493}" type="parTrans" cxnId="{F3CAB57A-4846-410B-A595-94DA164918B2}">
      <dgm:prSet/>
      <dgm:spPr/>
      <dgm:t>
        <a:bodyPr/>
        <a:lstStyle/>
        <a:p>
          <a:endParaRPr lang="en-US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DBE9FE-7C34-4904-98B5-3F161A6B3B6D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rPr>
            <a:t>بسیج شناسی</a:t>
          </a:r>
          <a:endParaRPr lang="en-U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224F27-DC3C-4272-8640-E68ACBADE879}" type="sibTrans" cxnId="{AEC2B9B8-2629-49A9-9A61-6E7A9ABC85C4}">
      <dgm:prSet/>
      <dgm:spPr/>
      <dgm:t>
        <a:bodyPr/>
        <a:lstStyle/>
        <a:p>
          <a:endParaRPr lang="en-US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BD7097-7817-4AB2-9A44-DB67330ADFF2}" type="parTrans" cxnId="{AEC2B9B8-2629-49A9-9A61-6E7A9ABC85C4}">
      <dgm:prSet/>
      <dgm:spPr/>
      <dgm:t>
        <a:bodyPr/>
        <a:lstStyle/>
        <a:p>
          <a:endParaRPr lang="en-US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5F9DF7-1799-4D81-9EA5-57CFCB8C27CB}">
      <dgm:prSet phldrT="[Text]" custT="1"/>
      <dgm:spPr/>
      <dgm:t>
        <a:bodyPr/>
        <a:lstStyle/>
        <a:p>
          <a:endParaRPr lang="en-US" sz="2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92BCBC-D24F-4A90-A414-A068BE2844E5}" type="sibTrans" cxnId="{8E1C9983-A2DB-4B09-B6E0-A32E9702C421}">
      <dgm:prSet/>
      <dgm:spPr/>
      <dgm:t>
        <a:bodyPr/>
        <a:lstStyle/>
        <a:p>
          <a:endParaRPr lang="en-US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A7FB38-6827-46C1-9789-2C39C877479A}" type="parTrans" cxnId="{8E1C9983-A2DB-4B09-B6E0-A32E9702C421}">
      <dgm:prSet/>
      <dgm:spPr/>
      <dgm:t>
        <a:bodyPr/>
        <a:lstStyle/>
        <a:p>
          <a:endParaRPr lang="en-US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9497AB-1DEB-4A20-AB9D-C18756E17344}" type="pres">
      <dgm:prSet presAssocID="{B23CBA29-1A49-4C9C-ABB6-D8366DD40905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34ABE72-71B0-4E26-AAD0-2D524F0AC4D2}" type="pres">
      <dgm:prSet presAssocID="{B23CBA29-1A49-4C9C-ABB6-D8366DD40905}" presName="ellipse" presStyleLbl="trBgShp" presStyleIdx="0" presStyleCnt="1"/>
      <dgm:spPr/>
    </dgm:pt>
    <dgm:pt modelId="{2AD87E01-93BA-44F3-B876-FE0757645524}" type="pres">
      <dgm:prSet presAssocID="{B23CBA29-1A49-4C9C-ABB6-D8366DD40905}" presName="arrow1" presStyleLbl="fgShp" presStyleIdx="0" presStyleCnt="1"/>
      <dgm:spPr/>
    </dgm:pt>
    <dgm:pt modelId="{8998BD38-A137-4A65-8713-97173362DCB0}" type="pres">
      <dgm:prSet presAssocID="{B23CBA29-1A49-4C9C-ABB6-D8366DD40905}" presName="rectangle" presStyleLbl="revTx" presStyleIdx="0" presStyleCnt="1" custLinFactNeighborY="259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CD1F0F-7C0B-434D-91E6-0C4074178581}" type="pres">
      <dgm:prSet presAssocID="{A0DBE9FE-7C34-4904-98B5-3F161A6B3B6D}" presName="item1" presStyleLbl="node1" presStyleIdx="0" presStyleCnt="2" custScaleX="166666" custScaleY="162715" custLinFactNeighborX="77560" custLinFactNeighborY="-750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40B6F9-96C9-47A8-BF24-714BCE095A8F}" type="pres">
      <dgm:prSet presAssocID="{605F9DF7-1799-4D81-9EA5-57CFCB8C27CB}" presName="item2" presStyleLbl="node1" presStyleIdx="1" presStyleCnt="2" custScaleX="166666" custScaleY="147901" custLinFactNeighborX="-175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6088E3-126D-44C0-A0A2-7BAEF431CBF0}" type="pres">
      <dgm:prSet presAssocID="{B23CBA29-1A49-4C9C-ABB6-D8366DD40905}" presName="funnel" presStyleLbl="trAlignAcc1" presStyleIdx="0" presStyleCnt="1" custScaleX="128571" custScaleY="139286" custLinFactNeighborX="2381" custLinFactNeighborY="10516"/>
      <dgm:spPr/>
    </dgm:pt>
  </dgm:ptLst>
  <dgm:cxnLst>
    <dgm:cxn modelId="{F3CAB57A-4846-410B-A595-94DA164918B2}" srcId="{B23CBA29-1A49-4C9C-ABB6-D8366DD40905}" destId="{1A8237E5-57D6-49DC-A10B-09F9D2AFA21E}" srcOrd="0" destOrd="0" parTransId="{0544F0BE-76D9-4025-A625-A52B7AA45493}" sibTransId="{93913FB3-6A53-4830-AFAF-2283C518AA6E}"/>
    <dgm:cxn modelId="{2E4CA209-E895-453C-93C1-1E22D9ED6505}" type="presOf" srcId="{B23CBA29-1A49-4C9C-ABB6-D8366DD40905}" destId="{949497AB-1DEB-4A20-AB9D-C18756E17344}" srcOrd="0" destOrd="0" presId="urn:microsoft.com/office/officeart/2005/8/layout/funnel1"/>
    <dgm:cxn modelId="{AEC2B9B8-2629-49A9-9A61-6E7A9ABC85C4}" srcId="{B23CBA29-1A49-4C9C-ABB6-D8366DD40905}" destId="{A0DBE9FE-7C34-4904-98B5-3F161A6B3B6D}" srcOrd="1" destOrd="0" parTransId="{B5BD7097-7817-4AB2-9A44-DB67330ADFF2}" sibTransId="{F5224F27-DC3C-4272-8640-E68ACBADE879}"/>
    <dgm:cxn modelId="{8E1C9983-A2DB-4B09-B6E0-A32E9702C421}" srcId="{B23CBA29-1A49-4C9C-ABB6-D8366DD40905}" destId="{605F9DF7-1799-4D81-9EA5-57CFCB8C27CB}" srcOrd="2" destOrd="0" parTransId="{4AA7FB38-6827-46C1-9789-2C39C877479A}" sibTransId="{C192BCBC-D24F-4A90-A414-A068BE2844E5}"/>
    <dgm:cxn modelId="{F31EECE1-4D31-46AA-9112-59CEAB292D31}" type="presOf" srcId="{1A8237E5-57D6-49DC-A10B-09F9D2AFA21E}" destId="{1440B6F9-96C9-47A8-BF24-714BCE095A8F}" srcOrd="0" destOrd="0" presId="urn:microsoft.com/office/officeart/2005/8/layout/funnel1"/>
    <dgm:cxn modelId="{2377621A-B195-4710-82A5-31C895E2368E}" type="presOf" srcId="{A0DBE9FE-7C34-4904-98B5-3F161A6B3B6D}" destId="{26CD1F0F-7C0B-434D-91E6-0C4074178581}" srcOrd="0" destOrd="0" presId="urn:microsoft.com/office/officeart/2005/8/layout/funnel1"/>
    <dgm:cxn modelId="{D3C4D4B5-8068-4FC4-A3E2-E9B5A67B4C68}" type="presOf" srcId="{605F9DF7-1799-4D81-9EA5-57CFCB8C27CB}" destId="{8998BD38-A137-4A65-8713-97173362DCB0}" srcOrd="0" destOrd="0" presId="urn:microsoft.com/office/officeart/2005/8/layout/funnel1"/>
    <dgm:cxn modelId="{0386D6F1-8DBD-4B26-A3F7-53244E3545A7}" type="presParOf" srcId="{949497AB-1DEB-4A20-AB9D-C18756E17344}" destId="{F34ABE72-71B0-4E26-AAD0-2D524F0AC4D2}" srcOrd="0" destOrd="0" presId="urn:microsoft.com/office/officeart/2005/8/layout/funnel1"/>
    <dgm:cxn modelId="{A477A881-6FBE-488F-8A13-0679469F3718}" type="presParOf" srcId="{949497AB-1DEB-4A20-AB9D-C18756E17344}" destId="{2AD87E01-93BA-44F3-B876-FE0757645524}" srcOrd="1" destOrd="0" presId="urn:microsoft.com/office/officeart/2005/8/layout/funnel1"/>
    <dgm:cxn modelId="{A0EA9098-7BD7-4B16-B8D8-15B1DDCA1029}" type="presParOf" srcId="{949497AB-1DEB-4A20-AB9D-C18756E17344}" destId="{8998BD38-A137-4A65-8713-97173362DCB0}" srcOrd="2" destOrd="0" presId="urn:microsoft.com/office/officeart/2005/8/layout/funnel1"/>
    <dgm:cxn modelId="{6FB47D0C-A974-40B1-BE15-06783C9BEA14}" type="presParOf" srcId="{949497AB-1DEB-4A20-AB9D-C18756E17344}" destId="{26CD1F0F-7C0B-434D-91E6-0C4074178581}" srcOrd="3" destOrd="0" presId="urn:microsoft.com/office/officeart/2005/8/layout/funnel1"/>
    <dgm:cxn modelId="{F6F02D88-2187-4AEB-BABB-2F56DD53E4F2}" type="presParOf" srcId="{949497AB-1DEB-4A20-AB9D-C18756E17344}" destId="{1440B6F9-96C9-47A8-BF24-714BCE095A8F}" srcOrd="4" destOrd="0" presId="urn:microsoft.com/office/officeart/2005/8/layout/funnel1"/>
    <dgm:cxn modelId="{22E9BA66-5EC9-4184-BC8F-D51740CAF71A}" type="presParOf" srcId="{949497AB-1DEB-4A20-AB9D-C18756E17344}" destId="{3A6088E3-126D-44C0-A0A2-7BAEF431CBF0}" srcOrd="5" destOrd="0" presId="urn:microsoft.com/office/officeart/2005/8/layout/funnel1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23CBA29-1A49-4C9C-ABB6-D8366DD40905}" type="doc">
      <dgm:prSet loTypeId="urn:microsoft.com/office/officeart/2005/8/layout/funnel1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A8237E5-57D6-49DC-A10B-09F9D2AFA21E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rPr>
            <a:t>نظریه جریان </a:t>
          </a:r>
        </a:p>
        <a:p>
          <a:r>
            <a:rPr lang="fa-I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rPr>
            <a:t>سه گانه</a:t>
          </a:r>
          <a:endParaRPr lang="en-U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913FB3-6A53-4830-AFAF-2283C518AA6E}" type="sibTrans" cxnId="{F3CAB57A-4846-410B-A595-94DA164918B2}">
      <dgm:prSet/>
      <dgm:spPr/>
      <dgm:t>
        <a:bodyPr/>
        <a:lstStyle/>
        <a:p>
          <a:endParaRPr lang="en-US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44F0BE-76D9-4025-A625-A52B7AA45493}" type="parTrans" cxnId="{F3CAB57A-4846-410B-A595-94DA164918B2}">
      <dgm:prSet/>
      <dgm:spPr/>
      <dgm:t>
        <a:bodyPr/>
        <a:lstStyle/>
        <a:p>
          <a:endParaRPr lang="en-US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DBE9FE-7C34-4904-98B5-3F161A6B3B6D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rPr>
            <a:t>بسیج شناسی</a:t>
          </a:r>
          <a:endParaRPr lang="en-U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224F27-DC3C-4272-8640-E68ACBADE879}" type="sibTrans" cxnId="{AEC2B9B8-2629-49A9-9A61-6E7A9ABC85C4}">
      <dgm:prSet/>
      <dgm:spPr/>
      <dgm:t>
        <a:bodyPr/>
        <a:lstStyle/>
        <a:p>
          <a:endParaRPr lang="en-US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BD7097-7817-4AB2-9A44-DB67330ADFF2}" type="parTrans" cxnId="{AEC2B9B8-2629-49A9-9A61-6E7A9ABC85C4}">
      <dgm:prSet/>
      <dgm:spPr/>
      <dgm:t>
        <a:bodyPr/>
        <a:lstStyle/>
        <a:p>
          <a:endParaRPr lang="en-US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5F9DF7-1799-4D81-9EA5-57CFCB8C27CB}">
      <dgm:prSet phldrT="[Text]" custT="1"/>
      <dgm:spPr/>
      <dgm:t>
        <a:bodyPr/>
        <a:lstStyle/>
        <a:p>
          <a:endParaRPr lang="en-US" sz="2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92BCBC-D24F-4A90-A414-A068BE2844E5}" type="sibTrans" cxnId="{8E1C9983-A2DB-4B09-B6E0-A32E9702C421}">
      <dgm:prSet/>
      <dgm:spPr/>
      <dgm:t>
        <a:bodyPr/>
        <a:lstStyle/>
        <a:p>
          <a:endParaRPr lang="en-US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A7FB38-6827-46C1-9789-2C39C877479A}" type="parTrans" cxnId="{8E1C9983-A2DB-4B09-B6E0-A32E9702C421}">
      <dgm:prSet/>
      <dgm:spPr/>
      <dgm:t>
        <a:bodyPr/>
        <a:lstStyle/>
        <a:p>
          <a:endParaRPr lang="en-US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9497AB-1DEB-4A20-AB9D-C18756E17344}" type="pres">
      <dgm:prSet presAssocID="{B23CBA29-1A49-4C9C-ABB6-D8366DD40905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34ABE72-71B0-4E26-AAD0-2D524F0AC4D2}" type="pres">
      <dgm:prSet presAssocID="{B23CBA29-1A49-4C9C-ABB6-D8366DD40905}" presName="ellipse" presStyleLbl="trBgShp" presStyleIdx="0" presStyleCnt="1" custAng="5400000" custLinFactNeighborX="-14989" custLinFactNeighborY="85873"/>
      <dgm:spPr/>
    </dgm:pt>
    <dgm:pt modelId="{2AD87E01-93BA-44F3-B876-FE0757645524}" type="pres">
      <dgm:prSet presAssocID="{B23CBA29-1A49-4C9C-ABB6-D8366DD40905}" presName="arrow1" presStyleLbl="fgShp" presStyleIdx="0" presStyleCnt="1" custAng="5400000" custLinFactX="-100000" custLinFactY="-152561" custLinFactNeighborX="-151355" custLinFactNeighborY="-200000"/>
      <dgm:spPr/>
    </dgm:pt>
    <dgm:pt modelId="{8998BD38-A137-4A65-8713-97173362DCB0}" type="pres">
      <dgm:prSet presAssocID="{B23CBA29-1A49-4C9C-ABB6-D8366DD40905}" presName="rectangle" presStyleLbl="revTx" presStyleIdx="0" presStyleCnt="1" custLinFactNeighborY="259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CD1F0F-7C0B-434D-91E6-0C4074178581}" type="pres">
      <dgm:prSet presAssocID="{A0DBE9FE-7C34-4904-98B5-3F161A6B3B6D}" presName="item1" presStyleLbl="node1" presStyleIdx="0" presStyleCnt="2" custScaleX="166666" custScaleY="162715" custLinFactNeighborX="77560" custLinFactNeighborY="-750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40B6F9-96C9-47A8-BF24-714BCE095A8F}" type="pres">
      <dgm:prSet presAssocID="{605F9DF7-1799-4D81-9EA5-57CFCB8C27CB}" presName="item2" presStyleLbl="node1" presStyleIdx="1" presStyleCnt="2" custScaleX="166666" custScaleY="147901" custLinFactX="51852" custLinFactY="56543" custLinFactNeighborX="10000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6088E3-126D-44C0-A0A2-7BAEF431CBF0}" type="pres">
      <dgm:prSet presAssocID="{B23CBA29-1A49-4C9C-ABB6-D8366DD40905}" presName="funnel" presStyleLbl="trAlignAcc1" presStyleIdx="0" presStyleCnt="1" custAng="5400000" custScaleX="128571" custScaleY="139286" custLinFactNeighborX="11853" custLinFactNeighborY="14817"/>
      <dgm:spPr/>
    </dgm:pt>
  </dgm:ptLst>
  <dgm:cxnLst>
    <dgm:cxn modelId="{F3CAB57A-4846-410B-A595-94DA164918B2}" srcId="{B23CBA29-1A49-4C9C-ABB6-D8366DD40905}" destId="{1A8237E5-57D6-49DC-A10B-09F9D2AFA21E}" srcOrd="0" destOrd="0" parTransId="{0544F0BE-76D9-4025-A625-A52B7AA45493}" sibTransId="{93913FB3-6A53-4830-AFAF-2283C518AA6E}"/>
    <dgm:cxn modelId="{AEC2B9B8-2629-49A9-9A61-6E7A9ABC85C4}" srcId="{B23CBA29-1A49-4C9C-ABB6-D8366DD40905}" destId="{A0DBE9FE-7C34-4904-98B5-3F161A6B3B6D}" srcOrd="1" destOrd="0" parTransId="{B5BD7097-7817-4AB2-9A44-DB67330ADFF2}" sibTransId="{F5224F27-DC3C-4272-8640-E68ACBADE879}"/>
    <dgm:cxn modelId="{8E1C9983-A2DB-4B09-B6E0-A32E9702C421}" srcId="{B23CBA29-1A49-4C9C-ABB6-D8366DD40905}" destId="{605F9DF7-1799-4D81-9EA5-57CFCB8C27CB}" srcOrd="2" destOrd="0" parTransId="{4AA7FB38-6827-46C1-9789-2C39C877479A}" sibTransId="{C192BCBC-D24F-4A90-A414-A068BE2844E5}"/>
    <dgm:cxn modelId="{07FA10A7-096E-45B3-BAE2-F0DBACD4D281}" type="presOf" srcId="{A0DBE9FE-7C34-4904-98B5-3F161A6B3B6D}" destId="{26CD1F0F-7C0B-434D-91E6-0C4074178581}" srcOrd="0" destOrd="0" presId="urn:microsoft.com/office/officeart/2005/8/layout/funnel1"/>
    <dgm:cxn modelId="{25541C56-8E65-4C11-80E2-110F95C18E25}" type="presOf" srcId="{B23CBA29-1A49-4C9C-ABB6-D8366DD40905}" destId="{949497AB-1DEB-4A20-AB9D-C18756E17344}" srcOrd="0" destOrd="0" presId="urn:microsoft.com/office/officeart/2005/8/layout/funnel1"/>
    <dgm:cxn modelId="{61FC2329-3173-4A50-A390-7BC3E37E9418}" type="presOf" srcId="{1A8237E5-57D6-49DC-A10B-09F9D2AFA21E}" destId="{1440B6F9-96C9-47A8-BF24-714BCE095A8F}" srcOrd="0" destOrd="0" presId="urn:microsoft.com/office/officeart/2005/8/layout/funnel1"/>
    <dgm:cxn modelId="{35C6A98F-0AEB-47AE-B446-822060015F28}" type="presOf" srcId="{605F9DF7-1799-4D81-9EA5-57CFCB8C27CB}" destId="{8998BD38-A137-4A65-8713-97173362DCB0}" srcOrd="0" destOrd="0" presId="urn:microsoft.com/office/officeart/2005/8/layout/funnel1"/>
    <dgm:cxn modelId="{6CD0BF3C-4CA8-4583-89E6-AF60D25EBF36}" type="presParOf" srcId="{949497AB-1DEB-4A20-AB9D-C18756E17344}" destId="{F34ABE72-71B0-4E26-AAD0-2D524F0AC4D2}" srcOrd="0" destOrd="0" presId="urn:microsoft.com/office/officeart/2005/8/layout/funnel1"/>
    <dgm:cxn modelId="{310AAEC3-F297-4D51-8D70-D7951B21BA91}" type="presParOf" srcId="{949497AB-1DEB-4A20-AB9D-C18756E17344}" destId="{2AD87E01-93BA-44F3-B876-FE0757645524}" srcOrd="1" destOrd="0" presId="urn:microsoft.com/office/officeart/2005/8/layout/funnel1"/>
    <dgm:cxn modelId="{7E01DD66-515B-47DF-8705-C1CAF40920A4}" type="presParOf" srcId="{949497AB-1DEB-4A20-AB9D-C18756E17344}" destId="{8998BD38-A137-4A65-8713-97173362DCB0}" srcOrd="2" destOrd="0" presId="urn:microsoft.com/office/officeart/2005/8/layout/funnel1"/>
    <dgm:cxn modelId="{4BEC0191-246E-43CC-978D-205538D6705B}" type="presParOf" srcId="{949497AB-1DEB-4A20-AB9D-C18756E17344}" destId="{26CD1F0F-7C0B-434D-91E6-0C4074178581}" srcOrd="3" destOrd="0" presId="urn:microsoft.com/office/officeart/2005/8/layout/funnel1"/>
    <dgm:cxn modelId="{44A9F73D-515D-45CD-8D4B-F71BDE7746AF}" type="presParOf" srcId="{949497AB-1DEB-4A20-AB9D-C18756E17344}" destId="{1440B6F9-96C9-47A8-BF24-714BCE095A8F}" srcOrd="4" destOrd="0" presId="urn:microsoft.com/office/officeart/2005/8/layout/funnel1"/>
    <dgm:cxn modelId="{0AB28C96-9A09-4820-879B-7D8784B83CCD}" type="presParOf" srcId="{949497AB-1DEB-4A20-AB9D-C18756E17344}" destId="{3A6088E3-126D-44C0-A0A2-7BAEF431CBF0}" srcOrd="5" destOrd="0" presId="urn:microsoft.com/office/officeart/2005/8/layout/funnel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04E43-FC25-44E3-A173-7FC1821B2739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F69E-9030-4B47-A904-B4A7797526B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BD9E8-4847-40EB-9552-D77E145022AF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1380A-7218-4E67-924C-CC231B4EF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1380A-7218-4E67-924C-CC231B4EF45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1380A-7218-4E67-924C-CC231B4EF45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</p:cSld>
  <p:clrMapOvr>
    <a:masterClrMapping/>
  </p:clrMapOvr>
  <p:transition>
    <p:fade/>
  </p:transition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slides with Software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193899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</p:cSld>
  <p:clrMapOvr>
    <a:masterClrMapping/>
  </p:clrMapOvr>
  <p:transition>
    <p:fade/>
  </p:transition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809DD0-32EF-4946-8595-5A6B769D10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E6B857-A744-4505-ABE8-6391496FDC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D6A700-17B6-4D27-A7B6-93A7F252C0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6A0C1-9EBE-49AA-AFC6-0A3E2445D9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EF53D6-8841-4158-B19E-CEB89F6058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C675BF-0125-4001-89C7-14AA962E8F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732F24-8F4E-4FCC-A6A0-F6161AE9EA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23CC50-97D4-4E65-AADD-C3687C6B84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76939E-A1B3-4286-951F-70AB3F9B7B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63C296-4CF5-458B-839C-0CBA2D44DA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1AC9C8-C839-49F2-B51A-4E578F02D7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2000" y="-152400"/>
            <a:ext cx="10398265" cy="7155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600" y="957601"/>
            <a:ext cx="7772400" cy="860425"/>
          </a:xfrm>
        </p:spPr>
        <p:txBody>
          <a:bodyPr anchor="b" anchorCtr="0"/>
          <a:lstStyle>
            <a:lvl1pPr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676400"/>
            <a:ext cx="7753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 sz="2400" b="0"/>
            </a:lvl1pPr>
            <a:lvl2pPr marL="684213" indent="-22701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2000"/>
            </a:lvl2pPr>
            <a:lvl3pPr marL="10874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800"/>
            </a:lvl3pPr>
            <a:lvl4pPr marL="1541463" indent="-16986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600"/>
            </a:lvl4pPr>
            <a:lvl5pPr marL="20018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810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>
            <a:lvl1pPr>
              <a:buClr>
                <a:schemeClr val="accent3">
                  <a:lumMod val="50000"/>
                </a:schemeClr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81000" y="3130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81000" y="1711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81000" y="24210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81000" y="3769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381000" y="44784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381000" y="5257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17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1"/>
            <a:ext cx="40386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295401"/>
            <a:ext cx="40386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457200" y="6638075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1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447801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0480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971800" y="3048000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762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8575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6388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762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575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56388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447801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" y="1752601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1pPr>
            <a:lvl2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039" y="1752601"/>
            <a:ext cx="4041775" cy="4068763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0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1800"/>
            </a:lvl3pPr>
            <a:lvl4pPr>
              <a:buClr>
                <a:schemeClr val="bg1">
                  <a:lumMod val="95000"/>
                </a:schemeClr>
              </a:buClr>
              <a:defRPr sz="1600"/>
            </a:lvl4pPr>
            <a:lvl5pPr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494212" y="1447802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19200" y="457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914400" y="97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906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87" y="1295401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35600" y="593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111750" cy="4678363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2600" y="1524000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457200"/>
            <a:ext cx="6858000" cy="639763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10600" y="974400"/>
            <a:ext cx="6876000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199"/>
            <a:ext cx="3962400" cy="3381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304800"/>
            <a:ext cx="69342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762000"/>
            <a:ext cx="3962400" cy="804863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74CBEAF9-9E58-4CC8-A6FF-6DD8A58DEEA4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503239"/>
            <a:ext cx="1219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03237"/>
            <a:ext cx="7162800" cy="6278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fade/>
  </p:transition>
  <p:hf hdr="0" ft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 rectangle.png"/>
          <p:cNvPicPr>
            <a:picLocks noChangeAspect="1"/>
          </p:cNvPicPr>
          <p:nvPr/>
        </p:nvPicPr>
        <p:blipFill>
          <a:blip r:embed="rId5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9CA8838-E876-4D12-9EC9-2C5154C0C22C}" type="datetime1">
              <a:rPr lang="en-US" smtClean="0"/>
              <a:pPr/>
              <a:t>2/27/2013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C9CA8838-E876-4D12-9EC9-2C5154C0C22C}" type="datetime1">
              <a:rPr lang="en-US" smtClean="0"/>
              <a:pPr/>
              <a:t>2/27/2013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C9CA8838-E876-4D12-9EC9-2C5154C0C22C}" type="datetime1">
              <a:rPr lang="en-US" smtClean="0"/>
              <a:pPr/>
              <a:t>2/27/2013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200" y="808364"/>
            <a:ext cx="8229600" cy="5059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57800" y="2895600"/>
            <a:ext cx="1219200" cy="106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2667000"/>
            <a:ext cx="1447800" cy="1371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70" r:id="rId16"/>
  </p:sldLayoutIdLst>
  <p:hf hdr="0" ftr="0" dt="0"/>
  <p:txStyles>
    <p:titleStyle>
      <a:lvl1pPr algn="l" defTabSz="914400" rtl="0" eaLnBrk="1" latinLnBrk="0" hangingPunct="1">
        <a:spcBef>
          <a:spcPct val="0"/>
        </a:spcBef>
        <a:buClr>
          <a:schemeClr val="bg1">
            <a:lumMod val="95000"/>
          </a:schemeClr>
        </a:buClr>
        <a:buFont typeface="Arial" pitchFamily="34" charset="0"/>
        <a:buChar char="•"/>
        <a:defRPr sz="3600" b="1" kern="1200" baseline="0">
          <a:solidFill>
            <a:schemeClr val="bg1"/>
          </a:solidFill>
          <a:latin typeface="+mj-lt"/>
          <a:ea typeface="+mj-ea"/>
          <a:cs typeface="Segoe UI" pitchFamily="34" charset="0"/>
        </a:defRPr>
      </a:lvl1pPr>
    </p:titleStyle>
    <p:bodyStyle>
      <a:lvl1pPr marL="173038" indent="-17303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Segoe UI" pitchFamily="34" charset="0"/>
        </a:defRPr>
      </a:lvl1pPr>
      <a:lvl2pPr marL="627063" indent="-169863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Segoe UI" pitchFamily="34" charset="0"/>
        </a:defRPr>
      </a:lvl2pPr>
      <a:lvl3pPr marL="10302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Segoe UI" pitchFamily="34" charset="0"/>
        </a:defRPr>
      </a:lvl3pPr>
      <a:lvl4pPr marL="1482725" indent="-111125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4pPr>
      <a:lvl5pPr marL="19446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w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3.wmf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Colors" Target="../diagrams/colors3.xml"/><Relationship Id="rId3" Type="http://schemas.openxmlformats.org/officeDocument/2006/relationships/notesSlide" Target="../notesSlides/notesSlide1.xml"/><Relationship Id="rId7" Type="http://schemas.openxmlformats.org/officeDocument/2006/relationships/diagramLayout" Target="../diagrams/layout2.xml"/><Relationship Id="rId12" Type="http://schemas.openxmlformats.org/officeDocument/2006/relationships/diagramQuickStyle" Target="../diagrams/quickStyle3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2.xml"/><Relationship Id="rId6" Type="http://schemas.openxmlformats.org/officeDocument/2006/relationships/diagramData" Target="../diagrams/data2.xml"/><Relationship Id="rId11" Type="http://schemas.openxmlformats.org/officeDocument/2006/relationships/diagramLayout" Target="../diagrams/layout3.xml"/><Relationship Id="rId5" Type="http://schemas.openxmlformats.org/officeDocument/2006/relationships/image" Target="../media/image13.wmf"/><Relationship Id="rId10" Type="http://schemas.openxmlformats.org/officeDocument/2006/relationships/diagramData" Target="../diagrams/data3.xml"/><Relationship Id="rId4" Type="http://schemas.openxmlformats.org/officeDocument/2006/relationships/slide" Target="slide3.xml"/><Relationship Id="rId9" Type="http://schemas.openxmlformats.org/officeDocument/2006/relationships/diagramColors" Target="../diagrams/colors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diagramColors" Target="../diagrams/colors5.xml"/><Relationship Id="rId3" Type="http://schemas.openxmlformats.org/officeDocument/2006/relationships/diagramLayout" Target="../diagrams/layout4.xml"/><Relationship Id="rId7" Type="http://schemas.openxmlformats.org/officeDocument/2006/relationships/slide" Target="slide7.xml"/><Relationship Id="rId12" Type="http://schemas.openxmlformats.org/officeDocument/2006/relationships/diagramQuickStyle" Target="../diagrams/quickStyle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3.xml"/><Relationship Id="rId6" Type="http://schemas.openxmlformats.org/officeDocument/2006/relationships/slide" Target="slide6.xml"/><Relationship Id="rId11" Type="http://schemas.openxmlformats.org/officeDocument/2006/relationships/diagramLayout" Target="../diagrams/layout5.xml"/><Relationship Id="rId5" Type="http://schemas.openxmlformats.org/officeDocument/2006/relationships/diagramColors" Target="../diagrams/colors4.xml"/><Relationship Id="rId10" Type="http://schemas.openxmlformats.org/officeDocument/2006/relationships/diagramData" Target="../diagrams/data5.xml"/><Relationship Id="rId4" Type="http://schemas.openxmlformats.org/officeDocument/2006/relationships/diagramQuickStyle" Target="../diagrams/quickStyle4.xml"/><Relationship Id="rId9" Type="http://schemas.openxmlformats.org/officeDocument/2006/relationships/slide" Target="slide9.xml"/><Relationship Id="rId14" Type="http://schemas.openxmlformats.org/officeDocument/2006/relationships/image" Target="../media/image14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aks\font\PHOTO SAFFAT (13).jpg"/>
          <p:cNvPicPr>
            <a:picLocks noChangeAspect="1" noChangeArrowheads="1"/>
          </p:cNvPicPr>
          <p:nvPr/>
        </p:nvPicPr>
        <p:blipFill>
          <a:blip r:embed="rId2"/>
          <a:srcRect l="-168" r="-842" b="-3702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81200" y="152400"/>
            <a:ext cx="5181600" cy="1227138"/>
            <a:chOff x="1981200" y="152400"/>
            <a:chExt cx="5181600" cy="1227138"/>
          </a:xfrm>
        </p:grpSpPr>
        <p:grpSp>
          <p:nvGrpSpPr>
            <p:cNvPr id="3" name="Group 1"/>
            <p:cNvGrpSpPr/>
            <p:nvPr/>
          </p:nvGrpSpPr>
          <p:grpSpPr>
            <a:xfrm>
              <a:off x="1981200" y="152400"/>
              <a:ext cx="5181600" cy="1219200"/>
              <a:chOff x="457199" y="1422399"/>
              <a:chExt cx="5181600" cy="1219200"/>
            </a:xfrm>
          </p:grpSpPr>
          <p:sp>
            <p:nvSpPr>
              <p:cNvPr id="5" name="Rounded Rectangle 2"/>
              <p:cNvSpPr/>
              <p:nvPr/>
            </p:nvSpPr>
            <p:spPr>
              <a:xfrm>
                <a:off x="457199" y="1422399"/>
                <a:ext cx="5181600" cy="1219200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6" name="Rounded Rectangle 4"/>
              <p:cNvSpPr/>
              <p:nvPr/>
            </p:nvSpPr>
            <p:spPr>
              <a:xfrm>
                <a:off x="492908" y="1458108"/>
                <a:ext cx="3860502" cy="11477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4300" tIns="114300" rIns="114300" bIns="114300" numCol="1" spcCol="1270" anchor="ctr" anchorCtr="0">
                <a:noAutofit/>
              </a:bodyPr>
              <a:lstStyle/>
              <a:p>
                <a:pPr lvl="0" algn="ctr"/>
                <a:r>
                  <a:rPr lang="fa-IR" sz="3200" b="1" spc="50" dirty="0" smtClean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chemeClr val="accent6">
                        <a:tint val="1000"/>
                      </a:schemeClr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cs typeface="B Lotus" pitchFamily="2" charset="-78"/>
                  </a:rPr>
                  <a:t>روش بررسی مساله پژوهش</a:t>
                </a:r>
                <a:endParaRPr lang="en-US" sz="3200" dirty="0"/>
              </a:p>
            </p:txBody>
          </p:sp>
        </p:grpSp>
        <p:pic>
          <p:nvPicPr>
            <p:cNvPr id="4" name="Picture 3" descr="C:\Program Files\Microsoft Office\MEDIA\CAGCAT10\j0199549.wm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86400" y="228600"/>
              <a:ext cx="1071493" cy="1150938"/>
            </a:xfrm>
            <a:prstGeom prst="rect">
              <a:avLst/>
            </a:prstGeom>
            <a:noFill/>
          </p:spPr>
        </p:pic>
      </p:grp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3017838" cy="7938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0"/>
            <a:ext cx="3017838" cy="7938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200400" y="2971800"/>
            <a:ext cx="2057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cs typeface="B Mitra" pitchFamily="2" charset="-78"/>
              </a:rPr>
              <a:t>مدل ترکیبی اولیه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cs typeface="B Mitra" pitchFamily="2" charset="-78"/>
            </a:endParaRPr>
          </a:p>
        </p:txBody>
      </p:sp>
      <p:graphicFrame>
        <p:nvGraphicFramePr>
          <p:cNvPr id="18" name="Diagram 17"/>
          <p:cNvGraphicFramePr/>
          <p:nvPr/>
        </p:nvGraphicFramePr>
        <p:xfrm>
          <a:off x="4800600" y="1295400"/>
          <a:ext cx="4343400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9" name="Down Arrow 18"/>
          <p:cNvSpPr/>
          <p:nvPr/>
        </p:nvSpPr>
        <p:spPr bwMode="auto">
          <a:xfrm>
            <a:off x="2514600" y="3733800"/>
            <a:ext cx="484632" cy="978408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0" name="Plus 19"/>
          <p:cNvSpPr/>
          <p:nvPr/>
        </p:nvSpPr>
        <p:spPr bwMode="auto">
          <a:xfrm>
            <a:off x="2514600" y="3048000"/>
            <a:ext cx="457200" cy="533400"/>
          </a:xfrm>
          <a:prstGeom prst="mathPlus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1000" y="2971800"/>
            <a:ext cx="2057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cs typeface="B Mitra" pitchFamily="2" charset="-78"/>
              </a:rPr>
              <a:t>موضوعات مدل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cs typeface="B Mitra" pitchFamily="2" charset="-7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52600" y="4724400"/>
            <a:ext cx="2057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cs typeface="B Mitra" pitchFamily="2" charset="-78"/>
              </a:rPr>
              <a:t>مدل نهایی تحلیل و استخراج راه حل ها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cs typeface="B Mitra" pitchFamily="2" charset="-78"/>
            </a:endParaRPr>
          </a:p>
        </p:txBody>
      </p:sp>
      <p:sp>
        <p:nvSpPr>
          <p:cNvPr id="23" name="Down Arrow 22"/>
          <p:cNvSpPr/>
          <p:nvPr/>
        </p:nvSpPr>
        <p:spPr bwMode="auto">
          <a:xfrm>
            <a:off x="2563368" y="5486400"/>
            <a:ext cx="408432" cy="4572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52600" y="5943600"/>
            <a:ext cx="2057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cs typeface="B Mitra" pitchFamily="2" charset="-78"/>
              </a:rPr>
              <a:t>نظام سازی راه حل ها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cs typeface="B Mitra" pitchFamily="2" charset="-78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Graphic spid="18" grpId="0">
        <p:bldAsOne/>
      </p:bldGraphic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11</a:t>
            </a:fld>
            <a:endParaRPr kumimoji="0" lang="en-US"/>
          </a:p>
        </p:txBody>
      </p:sp>
      <p:grpSp>
        <p:nvGrpSpPr>
          <p:cNvPr id="4" name="Group 1"/>
          <p:cNvGrpSpPr/>
          <p:nvPr/>
        </p:nvGrpSpPr>
        <p:grpSpPr>
          <a:xfrm>
            <a:off x="2057400" y="152400"/>
            <a:ext cx="5181600" cy="1219200"/>
            <a:chOff x="914399" y="2844799"/>
            <a:chExt cx="5181600" cy="1219200"/>
          </a:xfrm>
        </p:grpSpPr>
        <p:sp>
          <p:nvSpPr>
            <p:cNvPr id="6" name="Rounded Rectangle 2"/>
            <p:cNvSpPr/>
            <p:nvPr/>
          </p:nvSpPr>
          <p:spPr>
            <a:xfrm>
              <a:off x="914399" y="2844799"/>
              <a:ext cx="5181600" cy="1219200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950108" y="2880508"/>
              <a:ext cx="3860502" cy="114778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0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1"/>
                  </a:solidFill>
                  <a:cs typeface="B Mitra" pitchFamily="2" charset="-78"/>
                </a:rPr>
                <a:t>دلالت های نظریه جریان سه گانه در </a:t>
              </a:r>
              <a:r>
                <a:rPr lang="fa-IR" sz="20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1"/>
                  </a:solidFill>
                  <a:cs typeface="B Mitra" pitchFamily="2" charset="-78"/>
                </a:rPr>
                <a:t>ترکیب </a:t>
              </a:r>
              <a:r>
                <a:rPr lang="fa-IR" sz="20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1"/>
                  </a:solidFill>
                  <a:cs typeface="B Mitra" pitchFamily="2" charset="-78"/>
                </a:rPr>
                <a:t>با نقش های </a:t>
              </a:r>
              <a:r>
                <a:rPr lang="fa-IR" sz="20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1"/>
                  </a:solidFill>
                  <a:cs typeface="B Mitra" pitchFamily="2" charset="-78"/>
                </a:rPr>
                <a:t>بسیج</a:t>
              </a:r>
            </a:p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000" b="1" kern="1200" cap="none" spc="50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cs typeface="B Mitra" pitchFamily="2" charset="-78"/>
                </a:rPr>
                <a:t>مدل ترکیبی اولیه</a:t>
              </a:r>
              <a:endParaRPr lang="en-US" sz="2000" b="1" kern="1200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cs typeface="B Lotus" pitchFamily="2" charset="-78"/>
              </a:endParaRPr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6200" y="2286002"/>
          <a:ext cx="8915400" cy="3352797"/>
        </p:xfrm>
        <a:graphic>
          <a:graphicData uri="http://schemas.openxmlformats.org/drawingml/2006/table">
            <a:tbl>
              <a:tblPr rtl="1"/>
              <a:tblGrid>
                <a:gridCol w="1783080"/>
                <a:gridCol w="1783080"/>
                <a:gridCol w="1783080"/>
                <a:gridCol w="1783080"/>
                <a:gridCol w="1783080"/>
              </a:tblGrid>
              <a:tr h="478971">
                <a:tc rowSpan="2" grid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fa-IR" sz="1800" b="1" dirty="0">
                        <a:latin typeface="Calibri"/>
                        <a:ea typeface="Times New Roman"/>
                        <a:cs typeface="B Lotu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 b="1">
                          <a:latin typeface="Calibri"/>
                          <a:ea typeface="Times New Roman"/>
                          <a:cs typeface="B Lotus"/>
                        </a:rPr>
                        <a:t>مدل جریان سه­گانه خط­مشی</a:t>
                      </a:r>
                      <a:endParaRPr lang="en-US" sz="18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57942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 b="1">
                          <a:latin typeface="Calibri"/>
                          <a:ea typeface="Times New Roman"/>
                          <a:cs typeface="B Lotus"/>
                        </a:rPr>
                        <a:t>جریان مساله- هدایت افکار عمومی</a:t>
                      </a:r>
                      <a:endParaRPr lang="en-US" sz="18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 b="1">
                          <a:latin typeface="Calibri"/>
                          <a:ea typeface="Times New Roman"/>
                          <a:cs typeface="B Lotus"/>
                        </a:rPr>
                        <a:t>جریان سیاست</a:t>
                      </a:r>
                      <a:endParaRPr lang="en-US" sz="18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 b="1" dirty="0">
                          <a:latin typeface="Calibri"/>
                          <a:ea typeface="Times New Roman"/>
                          <a:cs typeface="B Lotus"/>
                        </a:rPr>
                        <a:t>جریان تولید </a:t>
                      </a:r>
                      <a:r>
                        <a:rPr lang="fa-IR" sz="1800" b="1" dirty="0" smtClean="0">
                          <a:latin typeface="Calibri"/>
                          <a:ea typeface="Times New Roman"/>
                          <a:cs typeface="B Lotus"/>
                        </a:rPr>
                        <a:t>خط</a:t>
                      </a:r>
                      <a:r>
                        <a:rPr lang="fa-IR" sz="1800" b="1" baseline="0" dirty="0" smtClean="0">
                          <a:latin typeface="Calibri"/>
                          <a:ea typeface="Times New Roman"/>
                          <a:cs typeface="B Lotus"/>
                        </a:rPr>
                        <a:t> </a:t>
                      </a:r>
                      <a:r>
                        <a:rPr lang="fa-IR" sz="1800" b="1" dirty="0" smtClean="0">
                          <a:latin typeface="Calibri"/>
                          <a:ea typeface="Times New Roman"/>
                          <a:cs typeface="B Lotus"/>
                        </a:rPr>
                        <a:t>مشی</a:t>
                      </a:r>
                      <a:endParaRPr lang="en-US" sz="1800" b="1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971">
                <a:tc rowSpan="4">
                  <a:txBody>
                    <a:bodyPr/>
                    <a:lstStyle/>
                    <a:p>
                      <a:pPr marL="71755" marR="71755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 b="1" dirty="0" smtClean="0">
                          <a:latin typeface="Calibri"/>
                          <a:ea typeface="Times New Roman"/>
                          <a:cs typeface="B Lotus"/>
                        </a:rPr>
                        <a:t>نقش </a:t>
                      </a:r>
                      <a:r>
                        <a:rPr lang="fa-IR" sz="1800" b="1" dirty="0">
                          <a:latin typeface="Calibri"/>
                          <a:ea typeface="Times New Roman"/>
                          <a:cs typeface="B Lotus"/>
                        </a:rPr>
                        <a:t>بسیج</a:t>
                      </a:r>
                      <a:endParaRPr lang="en-US" sz="1800" b="1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vert="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حاکمیتی</a:t>
                      </a:r>
                      <a:endParaRPr lang="en-US" sz="18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 b="1">
                          <a:latin typeface="Calibri"/>
                          <a:ea typeface="Times New Roman"/>
                          <a:cs typeface="B Lotus"/>
                        </a:rPr>
                        <a:t>*</a:t>
                      </a:r>
                      <a:endParaRPr lang="en-US" sz="18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 b="1">
                          <a:latin typeface="Calibri"/>
                          <a:ea typeface="Times New Roman"/>
                          <a:cs typeface="B Lotus"/>
                        </a:rPr>
                        <a:t>*</a:t>
                      </a:r>
                      <a:endParaRPr lang="en-US" sz="18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 b="1">
                          <a:latin typeface="Calibri"/>
                          <a:ea typeface="Times New Roman"/>
                          <a:cs typeface="B Lotus"/>
                        </a:rPr>
                        <a:t>*</a:t>
                      </a:r>
                      <a:endParaRPr lang="en-US" sz="18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9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ارتباطی- گفتمانی</a:t>
                      </a:r>
                      <a:endParaRPr lang="en-US" sz="18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 b="1">
                          <a:latin typeface="Calibri"/>
                          <a:ea typeface="Times New Roman"/>
                          <a:cs typeface="B Lotus"/>
                        </a:rPr>
                        <a:t>*</a:t>
                      </a:r>
                      <a:endParaRPr lang="en-US" sz="18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 b="1">
                          <a:latin typeface="Calibri"/>
                          <a:ea typeface="Times New Roman"/>
                          <a:cs typeface="B Lotus"/>
                        </a:rPr>
                        <a:t>*</a:t>
                      </a:r>
                      <a:endParaRPr lang="en-US" sz="18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 b="1">
                          <a:latin typeface="Calibri"/>
                          <a:ea typeface="Times New Roman"/>
                          <a:cs typeface="B Lotus"/>
                        </a:rPr>
                        <a:t>*</a:t>
                      </a:r>
                      <a:endParaRPr lang="en-US" sz="18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9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تربیتی (داخلی)</a:t>
                      </a:r>
                      <a:endParaRPr lang="en-US" sz="18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 b="1">
                          <a:latin typeface="Calibri"/>
                          <a:ea typeface="Times New Roman"/>
                          <a:cs typeface="B Lotus"/>
                        </a:rPr>
                        <a:t>*</a:t>
                      </a:r>
                      <a:endParaRPr lang="en-US" sz="18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 b="1">
                          <a:latin typeface="Calibri"/>
                          <a:ea typeface="Times New Roman"/>
                          <a:cs typeface="B Lotus"/>
                        </a:rPr>
                        <a:t>*</a:t>
                      </a:r>
                      <a:endParaRPr lang="en-US" sz="18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 b="1">
                          <a:latin typeface="Calibri"/>
                          <a:ea typeface="Times New Roman"/>
                          <a:cs typeface="B Lotus"/>
                        </a:rPr>
                        <a:t>*</a:t>
                      </a:r>
                      <a:endParaRPr lang="en-US" sz="18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9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1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اجرایی- عملیاتی</a:t>
                      </a:r>
                      <a:endParaRPr lang="en-US" sz="18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 b="1">
                          <a:latin typeface="Calibri"/>
                          <a:ea typeface="Times New Roman"/>
                          <a:cs typeface="B Lotus"/>
                        </a:rPr>
                        <a:t>*</a:t>
                      </a:r>
                      <a:endParaRPr lang="en-US" sz="18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 b="1">
                          <a:latin typeface="Calibri"/>
                          <a:ea typeface="Times New Roman"/>
                          <a:cs typeface="B Lotus"/>
                        </a:rPr>
                        <a:t>*</a:t>
                      </a:r>
                      <a:endParaRPr lang="en-US" sz="18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 b="1" dirty="0">
                          <a:latin typeface="Calibri"/>
                          <a:ea typeface="Times New Roman"/>
                          <a:cs typeface="B Lotus"/>
                        </a:rPr>
                        <a:t>*</a:t>
                      </a:r>
                      <a:endParaRPr lang="en-US" sz="1800" b="1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Picture 5" descr="C:\Program Files\Microsoft Office\MEDIA\CAGCAT10\j0233312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287732"/>
            <a:ext cx="914400" cy="931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12-Point Star 11"/>
          <p:cNvSpPr/>
          <p:nvPr/>
        </p:nvSpPr>
        <p:spPr>
          <a:xfrm>
            <a:off x="152400" y="152400"/>
            <a:ext cx="1676400" cy="1600200"/>
          </a:xfrm>
          <a:prstGeom prst="star1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itchFamily="2" charset="-78"/>
              </a:rPr>
              <a:t>منزل نهایی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12</a:t>
            </a:fld>
            <a:endParaRPr kumimoji="0" lang="en-US"/>
          </a:p>
        </p:txBody>
      </p:sp>
      <p:sp>
        <p:nvSpPr>
          <p:cNvPr id="91137" name="Rectangle 1"/>
          <p:cNvSpPr>
            <a:spLocks noChangeArrowheads="1"/>
          </p:cNvSpPr>
          <p:nvPr/>
        </p:nvSpPr>
        <p:spPr bwMode="auto">
          <a:xfrm>
            <a:off x="0" y="1524000"/>
            <a:ext cx="91440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a-I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B Lotus" pitchFamily="2" charset="-78"/>
              </a:rPr>
              <a:t>بالا بردن قدرت رقابت و افزایش بهره ‌وری عوامل تولید 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a-I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B Lotus" pitchFamily="2" charset="-78"/>
              </a:rPr>
              <a:t>هدایت و تقویت تحقیق و توسعه و نوآوری</a:t>
            </a:r>
            <a:r>
              <a:rPr kumimoji="0" lang="fa-IR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B Lotus" pitchFamily="2" charset="-78"/>
              </a:rPr>
              <a:t> </a:t>
            </a:r>
            <a:r>
              <a:rPr kumimoji="0" lang="fa-I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B Lotus" pitchFamily="2" charset="-78"/>
              </a:rPr>
              <a:t>ها و زیربناهای آن</a:t>
            </a:r>
            <a:r>
              <a:rPr kumimoji="0" lang="fa-IR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B Lotus" pitchFamily="2" charset="-78"/>
              </a:rPr>
              <a:t> </a:t>
            </a:r>
            <a:r>
              <a:rPr kumimoji="0" lang="fa-I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B Lotus" pitchFamily="2" charset="-78"/>
              </a:rPr>
              <a:t>ها و بهره‌</a:t>
            </a:r>
            <a:r>
              <a:rPr kumimoji="0" lang="fa-IR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B Lotus" pitchFamily="2" charset="-78"/>
              </a:rPr>
              <a:t> </a:t>
            </a:r>
            <a:r>
              <a:rPr kumimoji="0" lang="fa-I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B Lotus" pitchFamily="2" charset="-78"/>
              </a:rPr>
              <a:t>گیری از آن</a:t>
            </a:r>
            <a:r>
              <a:rPr kumimoji="0" lang="fa-IR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B Lotus" pitchFamily="2" charset="-78"/>
              </a:rPr>
              <a:t> </a:t>
            </a:r>
            <a:r>
              <a:rPr kumimoji="0" lang="fa-I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B Lotus" pitchFamily="2" charset="-78"/>
              </a:rPr>
              <a:t>ها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a-I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B Lotus" pitchFamily="2" charset="-78"/>
              </a:rPr>
              <a:t>گسترش اقتصاد دانش</a:t>
            </a:r>
            <a:r>
              <a:rPr kumimoji="0" lang="fa-IR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B Lotus" pitchFamily="2" charset="-78"/>
              </a:rPr>
              <a:t> </a:t>
            </a:r>
            <a:r>
              <a:rPr kumimoji="0" lang="fa-I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B Lotus" pitchFamily="2" charset="-78"/>
              </a:rPr>
              <a:t>بنیان با تأكید بر توسعه مؤلفه های اصلی آن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a-I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B Lotus" pitchFamily="2" charset="-78"/>
              </a:rPr>
              <a:t>حمایت از تولید محصولات با ماهیت راهبردی مورد نیاز مصارف عمومی یا بخش تولید كشور.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a-I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B Lotus" pitchFamily="2" charset="-78"/>
              </a:rPr>
              <a:t>بهبود فضای كسب و كار با هدف افزایش تولید ملّی و اصلاح زمینه ‌های فرهنگی، قانونی، اجرایی و اداری.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a-I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B Lotus" pitchFamily="2" charset="-78"/>
              </a:rPr>
              <a:t>افزایش سهم بخش</a:t>
            </a:r>
            <a:r>
              <a:rPr kumimoji="0" lang="fa-IR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B Lotus" pitchFamily="2" charset="-78"/>
              </a:rPr>
              <a:t> </a:t>
            </a:r>
            <a:r>
              <a:rPr kumimoji="0" lang="fa-I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B Lotus" pitchFamily="2" charset="-78"/>
              </a:rPr>
              <a:t>های تعاونی و خصوصی در تولید ملّی 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a-I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B Lotus" pitchFamily="2" charset="-78"/>
              </a:rPr>
              <a:t>تنظیم نقش نهادهای عمومیِ غیردولتیِ اقتصادی در جهت تولید ملّی.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a-I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B Lotus" pitchFamily="2" charset="-78"/>
              </a:rPr>
              <a:t>توانمندسازی و ارتقاء بهره وری نیروی كار با افزایش انگیزه، مهارت و خلاقیت و ایجاد تناسب بین مراكز آموزشی و پژوهشی با نیازهای بازار كار.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a-I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B Lotus" pitchFamily="2" charset="-78"/>
              </a:rPr>
              <a:t>بسترسازی و ساماندهی اشتغال و حركت نیروی كار ایرانی در سطح ملی، منطقه ای و جهانی.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a-I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B Lotus" pitchFamily="2" charset="-78"/>
              </a:rPr>
              <a:t>ارتقاء سرمایه</a:t>
            </a:r>
            <a:r>
              <a:rPr kumimoji="0" lang="fa-IR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B Lotus" pitchFamily="2" charset="-78"/>
              </a:rPr>
              <a:t> </a:t>
            </a:r>
            <a:r>
              <a:rPr kumimoji="0" lang="fa-I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B Lotus" pitchFamily="2" charset="-78"/>
              </a:rPr>
              <a:t>های انسانی، طبیعی، اجتماعی و فیزیكی با تأكید بر توسعه نهادهای مردمی برای رشد تولید ملی.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a-I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B Lotus" pitchFamily="2" charset="-78"/>
              </a:rPr>
              <a:t>توسعه فرهنگ حمایت از سرمایه، كار، كالاها و خدمات ایرانی و استفاده از نظرات متخصصان و صاحب نظران در تصمیمات اقتصادی.</a:t>
            </a:r>
            <a:endParaRPr kumimoji="0" lang="fa-I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1"/>
          <p:cNvGrpSpPr/>
          <p:nvPr/>
        </p:nvGrpSpPr>
        <p:grpSpPr>
          <a:xfrm>
            <a:off x="2057400" y="152400"/>
            <a:ext cx="5181600" cy="1219200"/>
            <a:chOff x="914399" y="2844799"/>
            <a:chExt cx="5181600" cy="1219200"/>
          </a:xfrm>
        </p:grpSpPr>
        <p:sp>
          <p:nvSpPr>
            <p:cNvPr id="5" name="Rounded Rectangle 2"/>
            <p:cNvSpPr/>
            <p:nvPr/>
          </p:nvSpPr>
          <p:spPr>
            <a:xfrm>
              <a:off x="914399" y="2844799"/>
              <a:ext cx="5181600" cy="1219200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950108" y="2880508"/>
              <a:ext cx="3860502" cy="114778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400" b="1" dirty="0" smtClean="0">
                  <a:solidFill>
                    <a:schemeClr val="tx1"/>
                  </a:solidFill>
                  <a:latin typeface="Calibri" pitchFamily="34" charset="0"/>
                  <a:ea typeface="Times New Roman" pitchFamily="18" charset="0"/>
                  <a:cs typeface="B Lotus" pitchFamily="2" charset="-78"/>
                </a:rPr>
                <a:t>سیاست های کلی تولید ملی</a:t>
              </a:r>
              <a:endParaRPr lang="en-US" sz="2400" b="1" kern="1200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cs typeface="B Lotus" pitchFamily="2" charset="-78"/>
              </a:endParaRPr>
            </a:p>
          </p:txBody>
        </p:sp>
      </p:grpSp>
      <p:pic>
        <p:nvPicPr>
          <p:cNvPr id="7" name="Picture 6" descr="C:\Program Files\Microsoft Office\MEDIA\CAGCAT10\j0233312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287732"/>
            <a:ext cx="914400" cy="931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13</a:t>
            </a:fld>
            <a:endParaRPr kumimoji="0" lang="en-US"/>
          </a:p>
        </p:txBody>
      </p:sp>
      <p:grpSp>
        <p:nvGrpSpPr>
          <p:cNvPr id="3" name="Group 1"/>
          <p:cNvGrpSpPr/>
          <p:nvPr/>
        </p:nvGrpSpPr>
        <p:grpSpPr>
          <a:xfrm>
            <a:off x="2057400" y="152400"/>
            <a:ext cx="5181600" cy="1219200"/>
            <a:chOff x="914399" y="2844799"/>
            <a:chExt cx="5181600" cy="1219200"/>
          </a:xfrm>
        </p:grpSpPr>
        <p:sp>
          <p:nvSpPr>
            <p:cNvPr id="4" name="Rounded Rectangle 2"/>
            <p:cNvSpPr/>
            <p:nvPr/>
          </p:nvSpPr>
          <p:spPr>
            <a:xfrm>
              <a:off x="914399" y="2844799"/>
              <a:ext cx="5181600" cy="1219200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5" name="Rounded Rectangle 4"/>
            <p:cNvSpPr/>
            <p:nvPr/>
          </p:nvSpPr>
          <p:spPr>
            <a:xfrm>
              <a:off x="950108" y="2880508"/>
              <a:ext cx="3860502" cy="114778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000" b="1" kern="1200" cap="none" spc="50" dirty="0" smtClean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cs typeface="B Lotus" pitchFamily="2" charset="-78"/>
                </a:rPr>
                <a:t>موضوعات تولید ملی</a:t>
              </a:r>
              <a:endParaRPr lang="en-US" sz="2000" b="1" kern="1200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cs typeface="B Lotus" pitchFamily="2" charset="-78"/>
              </a:endParaRPr>
            </a:p>
          </p:txBody>
        </p:sp>
      </p:grpSp>
      <p:pic>
        <p:nvPicPr>
          <p:cNvPr id="6" name="Picture 5" descr="C:\Program Files\Microsoft Office\MEDIA\CAGCAT10\j0233312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287732"/>
            <a:ext cx="914400" cy="931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1447800"/>
            <a:ext cx="91440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Lotus" pitchFamily="2" charset="-78"/>
              </a:rPr>
              <a:t>الزامات تولید ملی:</a:t>
            </a:r>
          </a:p>
          <a:p>
            <a:pPr lvl="2" algn="r" rt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ar-SA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Lotus" pitchFamily="2" charset="-78"/>
              </a:rPr>
              <a:t>رفع موانع</a:t>
            </a:r>
            <a:endParaRPr kumimoji="0" lang="en-US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2" algn="r" rtl="1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ar-SA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Lotus" pitchFamily="2" charset="-78"/>
              </a:rPr>
              <a:t>تقویت مهارتها(دولت، کارگر)</a:t>
            </a:r>
            <a:endParaRPr kumimoji="0" lang="en-US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2" algn="r" rtl="1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ar-SA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Lotus" pitchFamily="2" charset="-78"/>
              </a:rPr>
              <a:t>نگرش</a:t>
            </a:r>
            <a:r>
              <a:rPr kumimoji="0" lang="fa-IR" sz="2000" b="0" i="0" u="none" strike="noStrike" cap="none" normalizeH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Lotus" pitchFamily="2" charset="-78"/>
              </a:rPr>
              <a:t> </a:t>
            </a:r>
            <a:r>
              <a:rPr kumimoji="0" lang="ar-SA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Lotus" pitchFamily="2" charset="-78"/>
              </a:rPr>
              <a:t>های درست مدیریتی(دولت، بخش خصوصی)</a:t>
            </a:r>
            <a:endParaRPr kumimoji="0" lang="en-US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2" algn="r" rtl="1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ar-SA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Lotus" pitchFamily="2" charset="-78"/>
              </a:rPr>
              <a:t>توانمندسازی نیروی کار(دولت، بخش خصوصی)</a:t>
            </a:r>
            <a:endParaRPr kumimoji="0" lang="en-US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2" algn="r" rtl="1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ar-SA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Lotus" pitchFamily="2" charset="-78"/>
              </a:rPr>
              <a:t>ایجاد احساس امنیت(دولت، سرمایه­گذار، کارگر)</a:t>
            </a:r>
            <a:endParaRPr kumimoji="0" lang="en-US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2" algn="r" rtl="1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ar-SA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Lotus" pitchFamily="2" charset="-78"/>
              </a:rPr>
              <a:t>مواجهه درست با اخلال</a:t>
            </a:r>
            <a:r>
              <a:rPr kumimoji="0" lang="fa-IR" sz="2000" b="0" i="0" u="none" strike="noStrike" cap="none" normalizeH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Lotus" pitchFamily="2" charset="-78"/>
              </a:rPr>
              <a:t> </a:t>
            </a:r>
            <a:r>
              <a:rPr kumimoji="0" lang="ar-SA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Lotus" pitchFamily="2" charset="-78"/>
              </a:rPr>
              <a:t>های اقتصادی</a:t>
            </a:r>
            <a:endParaRPr kumimoji="0" lang="en-US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2" algn="r" rtl="1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ar-SA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Lotus" pitchFamily="2" charset="-78"/>
              </a:rPr>
              <a:t>قوانین مقررات صحیح(دولت، کارگر و سرمایه</a:t>
            </a:r>
            <a:r>
              <a:rPr kumimoji="0" lang="fa-IR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Lotus" pitchFamily="2" charset="-78"/>
              </a:rPr>
              <a:t> </a:t>
            </a:r>
            <a:r>
              <a:rPr kumimoji="0" lang="ar-SA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Lotus" pitchFamily="2" charset="-78"/>
              </a:rPr>
              <a:t>گذار)</a:t>
            </a:r>
            <a:endParaRPr kumimoji="0" lang="en-US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2" algn="r" rtl="1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ar-SA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Lotus" pitchFamily="2" charset="-78"/>
              </a:rPr>
              <a:t>مبارزه با فساد اقتصادی(دولت)</a:t>
            </a:r>
            <a:endParaRPr kumimoji="0" lang="en-US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2" algn="r" rtl="1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ar-SA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Lotus" pitchFamily="2" charset="-78"/>
              </a:rPr>
              <a:t>افزایش کیفیت کالاها</a:t>
            </a:r>
            <a:endParaRPr kumimoji="0" lang="en-US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2" algn="r" rtl="1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ar-SA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Lotus" pitchFamily="2" charset="-78"/>
              </a:rPr>
              <a:t>کاهش قیمت تمام شده و افزایش رقابت­پذیری</a:t>
            </a:r>
            <a:endParaRPr kumimoji="0" lang="en-US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2" algn="r" rtl="1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ar-SA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Lotus" pitchFamily="2" charset="-78"/>
              </a:rPr>
              <a:t>سیاست</a:t>
            </a:r>
            <a:r>
              <a:rPr kumimoji="0" lang="fa-IR" sz="2000" b="0" i="0" u="none" strike="noStrike" cap="none" normalizeH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Lotus" pitchFamily="2" charset="-78"/>
              </a:rPr>
              <a:t> </a:t>
            </a:r>
            <a:r>
              <a:rPr kumimoji="0" lang="ar-SA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Lotus" pitchFamily="2" charset="-78"/>
              </a:rPr>
              <a:t>گذاری تولیدمحور</a:t>
            </a:r>
            <a:endParaRPr kumimoji="0" lang="en-US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2" algn="r" rtl="1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ar-SA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Lotus" pitchFamily="2" charset="-78"/>
              </a:rPr>
              <a:t>فرهنگ</a:t>
            </a:r>
            <a:r>
              <a:rPr kumimoji="0" lang="fa-IR" sz="2000" b="0" i="0" u="none" strike="noStrike" cap="none" normalizeH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Lotus" pitchFamily="2" charset="-78"/>
              </a:rPr>
              <a:t> </a:t>
            </a:r>
            <a:r>
              <a:rPr kumimoji="0" lang="ar-SA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Lotus" pitchFamily="2" charset="-78"/>
              </a:rPr>
              <a:t>سازی برای مصرف تولیدات داخلی</a:t>
            </a:r>
            <a:endParaRPr kumimoji="0" lang="en-US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2" algn="r" rtl="1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ar-SA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Lotus" pitchFamily="2" charset="-78"/>
              </a:rPr>
              <a:t>ارتقاء کیفیت تجهیزات تولیدی</a:t>
            </a:r>
            <a:endParaRPr kumimoji="0" lang="en-US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2" algn="r" rtl="1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ar-SA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Lotus" pitchFamily="2" charset="-78"/>
              </a:rPr>
              <a:t>ابتکار و خلاقیت در نیروی کار، تجهیزات، محصولات، مدیریت</a:t>
            </a:r>
            <a:r>
              <a:rPr kumimoji="0" lang="fa-IR" sz="2000" b="0" i="0" u="none" strike="noStrike" cap="none" normalizeH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Lotus" pitchFamily="2" charset="-78"/>
              </a:rPr>
              <a:t> </a:t>
            </a:r>
            <a:r>
              <a:rPr kumimoji="0" lang="ar-SA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Lotus" pitchFamily="2" charset="-78"/>
              </a:rPr>
              <a:t>ها، نحوه ساخت و...</a:t>
            </a:r>
            <a:endParaRPr kumimoji="0" lang="en-US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2" algn="r" rtl="1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ar-SA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Lotus" pitchFamily="2" charset="-78"/>
              </a:rPr>
              <a:t>تقویت و افزایش سرمایه تولیدی به عنوان عدل کار</a:t>
            </a:r>
            <a:endParaRPr kumimoji="0" lang="ar-SA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14</a:t>
            </a:fld>
            <a:endParaRPr kumimoji="0"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2400" y="2209802"/>
          <a:ext cx="8915400" cy="4114797"/>
        </p:xfrm>
        <a:graphic>
          <a:graphicData uri="http://schemas.openxmlformats.org/drawingml/2006/table">
            <a:tbl>
              <a:tblPr rtl="1"/>
              <a:tblGrid>
                <a:gridCol w="1564014"/>
                <a:gridCol w="1564014"/>
                <a:gridCol w="1148546"/>
                <a:gridCol w="1564014"/>
                <a:gridCol w="1537406"/>
                <a:gridCol w="1537406"/>
              </a:tblGrid>
              <a:tr h="587828">
                <a:tc rowSpan="2" grid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fa-IR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B Lotus"/>
                      </a:endParaRPr>
                    </a:p>
                  </a:txBody>
                  <a:tcPr marL="63390" marR="6339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B Lotus"/>
                        </a:rPr>
                        <a:t>موضوعات تولید ملی</a:t>
                      </a:r>
                      <a:endParaRPr lang="en-US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3390" marR="633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B Lotus"/>
                        </a:rPr>
                        <a:t>مدل جریان </a:t>
                      </a:r>
                      <a:r>
                        <a:rPr lang="fa-IR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B Lotus"/>
                        </a:rPr>
                        <a:t>سه</a:t>
                      </a:r>
                      <a:r>
                        <a:rPr lang="fa-IR" sz="20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B Lotus"/>
                        </a:rPr>
                        <a:t> </a:t>
                      </a:r>
                      <a:r>
                        <a:rPr lang="fa-IR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B Lotus"/>
                        </a:rPr>
                        <a:t>گانه خط</a:t>
                      </a:r>
                      <a:r>
                        <a:rPr lang="fa-IR" sz="20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B Lotus"/>
                        </a:rPr>
                        <a:t> </a:t>
                      </a:r>
                      <a:r>
                        <a:rPr lang="fa-IR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B Lotus"/>
                        </a:rPr>
                        <a:t>مشی</a:t>
                      </a:r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3390" marR="633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75657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B Lotus"/>
                        </a:rPr>
                        <a:t>جریان مساله</a:t>
                      </a:r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3390" marR="633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B Lotus"/>
                        </a:rPr>
                        <a:t>جریان سیاست</a:t>
                      </a:r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3390" marR="633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B Lotus"/>
                        </a:rPr>
                        <a:t>جریان تولید </a:t>
                      </a:r>
                      <a:r>
                        <a:rPr lang="fa-IR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B Lotus"/>
                        </a:rPr>
                        <a:t>خط</a:t>
                      </a:r>
                      <a:r>
                        <a:rPr lang="fa-IR" sz="20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B Lotus"/>
                        </a:rPr>
                        <a:t> </a:t>
                      </a:r>
                      <a:r>
                        <a:rPr lang="fa-IR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B Lotus"/>
                        </a:rPr>
                        <a:t>مشی</a:t>
                      </a:r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3390" marR="633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828">
                <a:tc rowSpan="4">
                  <a:txBody>
                    <a:bodyPr/>
                    <a:lstStyle/>
                    <a:p>
                      <a:pPr marL="71755" marR="71755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B Lotus"/>
                        </a:rPr>
                        <a:t>نقش بسیج</a:t>
                      </a:r>
                      <a:endParaRPr lang="en-US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3390" marR="63390" marT="0" marB="0" vert="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200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B Lotus"/>
                        </a:rPr>
                        <a:t>حاکمیتی</a:t>
                      </a:r>
                      <a:endParaRPr lang="en-US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3390" marR="633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B Lotus"/>
                        </a:rPr>
                        <a:t>*</a:t>
                      </a:r>
                      <a:endParaRPr lang="en-US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3390" marR="633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B Lotus"/>
                        </a:rPr>
                        <a:t>*</a:t>
                      </a:r>
                      <a:endParaRPr lang="en-US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3390" marR="633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B Lotus"/>
                        </a:rPr>
                        <a:t>*</a:t>
                      </a:r>
                      <a:endParaRPr lang="en-US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3390" marR="633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B Lotus"/>
                        </a:rPr>
                        <a:t>*</a:t>
                      </a:r>
                      <a:endParaRPr lang="en-US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3390" marR="633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8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200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B Lotus"/>
                        </a:rPr>
                        <a:t>ارتباطی- گفتمانی</a:t>
                      </a:r>
                      <a:endParaRPr lang="en-US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3390" marR="633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B Lotus"/>
                        </a:rPr>
                        <a:t>*</a:t>
                      </a:r>
                      <a:endParaRPr lang="en-US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3390" marR="633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B Lotus"/>
                        </a:rPr>
                        <a:t>*</a:t>
                      </a:r>
                      <a:endParaRPr lang="en-US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3390" marR="633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B Lotus"/>
                        </a:rPr>
                        <a:t>*</a:t>
                      </a:r>
                      <a:endParaRPr lang="en-US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3390" marR="633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8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200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B Lotus"/>
                        </a:rPr>
                        <a:t>تربیتی (داخلی)</a:t>
                      </a:r>
                      <a:endParaRPr lang="en-US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3390" marR="633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B Lotus"/>
                        </a:rPr>
                        <a:t>*</a:t>
                      </a:r>
                      <a:endParaRPr lang="en-US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3390" marR="633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B Lotus"/>
                        </a:rPr>
                        <a:t>*</a:t>
                      </a:r>
                      <a:endParaRPr lang="en-US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3390" marR="633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B Lotus"/>
                        </a:rPr>
                        <a:t>*</a:t>
                      </a:r>
                      <a:endParaRPr lang="en-US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3390" marR="633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8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200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B Lotus"/>
                        </a:rPr>
                        <a:t>اجرایی- عملیاتی</a:t>
                      </a:r>
                      <a:endParaRPr lang="en-US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3390" marR="633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B Lotus"/>
                        </a:rPr>
                        <a:t>*</a:t>
                      </a:r>
                      <a:endParaRPr lang="en-US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3390" marR="633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B Lotus"/>
                        </a:rPr>
                        <a:t>*</a:t>
                      </a:r>
                      <a:endParaRPr lang="en-US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3390" marR="633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B Lotus"/>
                        </a:rPr>
                        <a:t>*</a:t>
                      </a:r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3390" marR="633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ounded Rectangle 2"/>
          <p:cNvSpPr/>
          <p:nvPr/>
        </p:nvSpPr>
        <p:spPr>
          <a:xfrm>
            <a:off x="2057400" y="152400"/>
            <a:ext cx="5181600" cy="1371600"/>
          </a:xfrm>
          <a:prstGeom prst="roundRect">
            <a:avLst>
              <a:gd name="adj" fmla="val 100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sp>
      <p:sp>
        <p:nvSpPr>
          <p:cNvPr id="5" name="Rounded Rectangle 4"/>
          <p:cNvSpPr/>
          <p:nvPr/>
        </p:nvSpPr>
        <p:spPr>
          <a:xfrm>
            <a:off x="2093109" y="188108"/>
            <a:ext cx="3860502" cy="13358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14300" tIns="114300" rIns="114300" bIns="114300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cs typeface="B Mitra" pitchFamily="2" charset="-78"/>
              </a:rPr>
              <a:t>دلالت های نظریه جریان سه گانه در </a:t>
            </a:r>
            <a:r>
              <a:rPr lang="fa-IR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cs typeface="B Mitra" pitchFamily="2" charset="-78"/>
              </a:rPr>
              <a:t> ترکیب </a:t>
            </a:r>
            <a:r>
              <a:rPr lang="fa-IR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cs typeface="B Mitra" pitchFamily="2" charset="-78"/>
              </a:rPr>
              <a:t>با نقش های </a:t>
            </a:r>
            <a:r>
              <a:rPr lang="fa-IR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cs typeface="B Mitra" pitchFamily="2" charset="-78"/>
              </a:rPr>
              <a:t>بسیج و موضوعات تولید ملی</a:t>
            </a:r>
          </a:p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2000" b="1" kern="1200" cap="none" spc="5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cs typeface="B Mitra" pitchFamily="2" charset="-78"/>
              </a:rPr>
              <a:t>مدل ترکیبی نهایی</a:t>
            </a:r>
            <a:endParaRPr lang="en-US" sz="2000" b="1" kern="1200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cs typeface="B Lotus" pitchFamily="2" charset="-78"/>
            </a:endParaRPr>
          </a:p>
        </p:txBody>
      </p:sp>
      <p:pic>
        <p:nvPicPr>
          <p:cNvPr id="6" name="Picture 5" descr="C:\Program Files\Microsoft Office\MEDIA\CAGCAT10\j0233312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287732"/>
            <a:ext cx="914400" cy="931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57400" y="152400"/>
            <a:ext cx="5181600" cy="1219200"/>
            <a:chOff x="2057400" y="152400"/>
            <a:chExt cx="5181600" cy="1219200"/>
          </a:xfrm>
        </p:grpSpPr>
        <p:grpSp>
          <p:nvGrpSpPr>
            <p:cNvPr id="3" name="Group 1"/>
            <p:cNvGrpSpPr/>
            <p:nvPr/>
          </p:nvGrpSpPr>
          <p:grpSpPr>
            <a:xfrm>
              <a:off x="2057400" y="152400"/>
              <a:ext cx="5181600" cy="1219200"/>
              <a:chOff x="914399" y="2844799"/>
              <a:chExt cx="5181600" cy="1219200"/>
            </a:xfrm>
          </p:grpSpPr>
          <p:sp>
            <p:nvSpPr>
              <p:cNvPr id="6" name="Rounded Rectangle 2"/>
              <p:cNvSpPr/>
              <p:nvPr/>
            </p:nvSpPr>
            <p:spPr>
              <a:xfrm>
                <a:off x="914399" y="2844799"/>
                <a:ext cx="5181600" cy="1219200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</p:sp>
          <p:sp>
            <p:nvSpPr>
              <p:cNvPr id="7" name="Rounded Rectangle 4"/>
              <p:cNvSpPr/>
              <p:nvPr/>
            </p:nvSpPr>
            <p:spPr>
              <a:xfrm>
                <a:off x="950108" y="2880508"/>
                <a:ext cx="3860502" cy="114778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spcFirstLastPara="0" vert="horz" wrap="square" lIns="114300" tIns="114300" rIns="114300" bIns="114300" numCol="1" spcCol="1270" anchor="ctr" anchorCtr="0">
                <a:noAutofit/>
              </a:bodyPr>
              <a:lstStyle/>
              <a:p>
                <a:pPr lvl="0" algn="ctr" defTabSz="1333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2400" b="1" dirty="0" smtClean="0">
                    <a:cs typeface="B Mitra" pitchFamily="2" charset="-78"/>
                  </a:rPr>
                  <a:t>سازماندهی و نظام سازی راه حل ها</a:t>
                </a:r>
                <a:endParaRPr lang="en-US" sz="2400" b="1" kern="1200" cap="none" spc="50" dirty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cs typeface="B Mitra" pitchFamily="2" charset="-78"/>
                </a:endParaRPr>
              </a:p>
            </p:txBody>
          </p:sp>
        </p:grpSp>
        <p:pic>
          <p:nvPicPr>
            <p:cNvPr id="5" name="Picture 5" descr="C:\Program Files\Microsoft Office\MEDIA\CAGCAT10\j0233312.wm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172200" y="287732"/>
              <a:ext cx="914400" cy="93146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4132" name="Rectangle 3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1524000"/>
            <a:ext cx="89916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fa-I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استخراج نظام موضوعی تولید ملی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B Mitra" pitchFamily="2" charset="-78"/>
            </a:endParaRP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fa-I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تکمیل مدل </a:t>
            </a:r>
            <a:r>
              <a:rPr kumimoji="0" lang="fa-I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پیشنهادی </a:t>
            </a:r>
            <a:r>
              <a:rPr kumimoji="0" lang="fa-I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مقاله بر اساس روش استقرایی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B Mitra" pitchFamily="2" charset="-78"/>
            </a:endParaRP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fa-I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طبقه بندی کلیه راهکارهای ارائه شده از طریق مدل مذکور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B Mitra" pitchFamily="2" charset="-78"/>
            </a:endParaRP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fa-I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تعریف اولویت</a:t>
            </a:r>
            <a:r>
              <a:rPr kumimoji="0" lang="fa-I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ها در طبقات راه حل</a:t>
            </a:r>
            <a:r>
              <a:rPr kumimoji="0" lang="fa-I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ها و درون طبقات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B Mitra" pitchFamily="2" charset="-78"/>
            </a:endParaRP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fa-I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تبیین نظریه برنامه هر راه</a:t>
            </a:r>
            <a:r>
              <a:rPr kumimoji="0" lang="fa-I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حل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B Mitra" pitchFamily="2" charset="-78"/>
            </a:endParaRP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fa-I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ترکیب نظریه برنامه راه</a:t>
            </a:r>
            <a:r>
              <a:rPr kumimoji="0" lang="fa-I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حل</a:t>
            </a:r>
            <a:r>
              <a:rPr kumimoji="0" lang="fa-I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ها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B Mitra" pitchFamily="2" charset="-78"/>
            </a:endParaRP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fa-I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اثرسنجی راه</a:t>
            </a:r>
            <a:r>
              <a:rPr kumimoji="0" lang="fa-I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حل</a:t>
            </a:r>
            <a:r>
              <a:rPr kumimoji="0" lang="fa-I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ها در طول زمان و منطبق بر نظریه برنامه آن</a:t>
            </a:r>
            <a:r>
              <a:rPr kumimoji="0" lang="fa-I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ها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B Mitra" pitchFamily="2" charset="-78"/>
            </a:endParaRP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fa-I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برنامه</a:t>
            </a:r>
            <a:r>
              <a:rPr kumimoji="0" lang="fa-I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ریزی عملیاتی اجرای راه</a:t>
            </a:r>
            <a:r>
              <a:rPr kumimoji="0" lang="fa-I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حل</a:t>
            </a:r>
            <a:r>
              <a:rPr kumimoji="0" lang="fa-I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ها مطابق نظریه برنامه آن</a:t>
            </a:r>
            <a:r>
              <a:rPr kumimoji="0" lang="fa-I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ها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B Mitra" pitchFamily="2" charset="-78"/>
            </a:endParaRP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fa-I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طراحی سنجه</a:t>
            </a:r>
            <a:r>
              <a:rPr kumimoji="0" lang="fa-I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ها و نظام ارزیابی عملکرد بسیج در این خصوص منطبق با نظریه برنامه</a:t>
            </a:r>
            <a:endParaRPr kumimoji="0" lang="fa-I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B Mitra" pitchFamily="2" charset="-78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04800" y="20574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fa-IR" sz="9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ranNastaliq" pitchFamily="18" charset="0"/>
                <a:ea typeface="+mj-ea"/>
                <a:cs typeface="IranNastaliq" pitchFamily="18" charset="0"/>
              </a:rPr>
              <a:t>اللهم صل علی محمد و آل محمد و عجل فرجهم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ranNastaliq" pitchFamily="18" charset="0"/>
              <a:ea typeface="+mj-ea"/>
              <a:cs typeface="IranNastaliq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2200"/>
            <a:ext cx="7772400" cy="1924050"/>
          </a:xfrm>
        </p:spPr>
        <p:txBody>
          <a:bodyPr>
            <a:noAutofit/>
          </a:bodyPr>
          <a:lstStyle/>
          <a:p>
            <a:pPr algn="ctr" rtl="1"/>
            <a:r>
              <a:rPr lang="fa-IR" sz="8800" dirty="0" smtClean="0">
                <a:latin typeface="IranNastaliq" pitchFamily="18" charset="0"/>
                <a:cs typeface="IranNastaliq" pitchFamily="18" charset="0"/>
              </a:rPr>
              <a:t>تبیین نقش بسیج در تقریب به تولید ملی</a:t>
            </a:r>
            <a:br>
              <a:rPr lang="fa-IR" sz="8800" dirty="0" smtClean="0">
                <a:latin typeface="IranNastaliq" pitchFamily="18" charset="0"/>
                <a:cs typeface="IranNastaliq" pitchFamily="18" charset="0"/>
              </a:rPr>
            </a:br>
            <a:r>
              <a:rPr lang="fa-IR" sz="6600" dirty="0" smtClean="0">
                <a:latin typeface="IranNastaliq" pitchFamily="18" charset="0"/>
                <a:cs typeface="IranNastaliq" pitchFamily="18" charset="0"/>
              </a:rPr>
              <a:t> </a:t>
            </a:r>
            <a:r>
              <a:rPr lang="fa-IR" sz="4800" dirty="0" smtClean="0">
                <a:latin typeface="IranNastaliq" pitchFamily="18" charset="0"/>
                <a:cs typeface="IranNastaliq" pitchFamily="18" charset="0"/>
              </a:rPr>
              <a:t>برخی دلالت</a:t>
            </a:r>
            <a:r>
              <a:rPr lang="en-US" sz="4800" dirty="0" smtClean="0">
                <a:latin typeface="IranNastaliq" pitchFamily="18" charset="0"/>
                <a:cs typeface="IranNastaliq" pitchFamily="18" charset="0"/>
              </a:rPr>
              <a:t> </a:t>
            </a:r>
            <a:r>
              <a:rPr lang="fa-IR" sz="4800" dirty="0" smtClean="0">
                <a:latin typeface="IranNastaliq" pitchFamily="18" charset="0"/>
                <a:cs typeface="IranNastaliq" pitchFamily="18" charset="0"/>
              </a:rPr>
              <a:t>های نظریه</a:t>
            </a:r>
            <a:r>
              <a:rPr lang="en-US" sz="4800" dirty="0" smtClean="0">
                <a:latin typeface="IranNastaliq" pitchFamily="18" charset="0"/>
                <a:cs typeface="IranNastaliq" pitchFamily="18" charset="0"/>
              </a:rPr>
              <a:t> </a:t>
            </a:r>
            <a:r>
              <a:rPr lang="fa-IR" sz="4800" dirty="0" smtClean="0">
                <a:latin typeface="IranNastaliq" pitchFamily="18" charset="0"/>
                <a:cs typeface="IranNastaliq" pitchFamily="18" charset="0"/>
              </a:rPr>
              <a:t>های خط</a:t>
            </a:r>
            <a:r>
              <a:rPr lang="en-US" sz="4800" dirty="0" smtClean="0">
                <a:latin typeface="IranNastaliq" pitchFamily="18" charset="0"/>
                <a:cs typeface="IranNastaliq" pitchFamily="18" charset="0"/>
              </a:rPr>
              <a:t> </a:t>
            </a:r>
            <a:r>
              <a:rPr lang="fa-IR" sz="4800" dirty="0" smtClean="0">
                <a:latin typeface="IranNastaliq" pitchFamily="18" charset="0"/>
                <a:cs typeface="IranNastaliq" pitchFamily="18" charset="0"/>
              </a:rPr>
              <a:t>مشی</a:t>
            </a:r>
            <a:r>
              <a:rPr lang="en-US" sz="4800" dirty="0" smtClean="0">
                <a:latin typeface="IranNastaliq" pitchFamily="18" charset="0"/>
                <a:cs typeface="IranNastaliq" pitchFamily="18" charset="0"/>
              </a:rPr>
              <a:t> </a:t>
            </a:r>
            <a:r>
              <a:rPr lang="fa-IR" sz="4800" dirty="0" smtClean="0">
                <a:latin typeface="IranNastaliq" pitchFamily="18" charset="0"/>
                <a:cs typeface="IranNastaliq" pitchFamily="18" charset="0"/>
              </a:rPr>
              <a:t>گذاری</a:t>
            </a:r>
            <a:endParaRPr lang="en-US" sz="105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ranNastaliq" pitchFamily="18" charset="0"/>
              <a:cs typeface="IranNastaliq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648200"/>
            <a:ext cx="6019800" cy="1371600"/>
          </a:xfrm>
        </p:spPr>
        <p:txBody>
          <a:bodyPr>
            <a:normAutofit/>
          </a:bodyPr>
          <a:lstStyle/>
          <a:p>
            <a:endParaRPr lang="fa-IR" sz="1800" dirty="0" smtClean="0">
              <a:solidFill>
                <a:schemeClr val="tx1"/>
              </a:solidFill>
              <a:cs typeface="B Mitra" pitchFamily="2" charset="-78"/>
            </a:endParaRPr>
          </a:p>
          <a:p>
            <a:r>
              <a:rPr lang="fa-IR" sz="1800" dirty="0" smtClean="0">
                <a:solidFill>
                  <a:schemeClr val="tx1"/>
                </a:solidFill>
                <a:cs typeface="B Mitra" pitchFamily="2" charset="-78"/>
              </a:rPr>
              <a:t>محمد صادق تراب زاده جهرمی</a:t>
            </a:r>
          </a:p>
          <a:p>
            <a:r>
              <a:rPr lang="fa-IR" sz="1800" dirty="0" smtClean="0">
                <a:solidFill>
                  <a:schemeClr val="tx1"/>
                </a:solidFill>
                <a:cs typeface="B Mitra" pitchFamily="2" charset="-78"/>
              </a:rPr>
              <a:t>اسفندماه 1391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77000" y="1219200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400" dirty="0" smtClean="0">
                <a:cs typeface="B Titr" pitchFamily="2" charset="-78"/>
              </a:rPr>
              <a:t>عنوان:</a:t>
            </a:r>
            <a:endParaRPr lang="en-US" sz="1400" dirty="0">
              <a:cs typeface="B Titr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62000" y="1295400"/>
            <a:ext cx="7696200" cy="2971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7467600" cy="1143000"/>
          </a:xfrm>
        </p:spPr>
        <p:txBody>
          <a:bodyPr/>
          <a:lstStyle/>
          <a:p>
            <a:pPr algn="r" rtl="1"/>
            <a:r>
              <a:rPr lang="fa-IR" dirty="0" smtClean="0">
                <a:cs typeface="B Titr" pitchFamily="2" charset="-78"/>
              </a:rPr>
              <a:t>آنچه که خواهد گذشت....</a:t>
            </a:r>
            <a:endParaRPr lang="en-US" dirty="0">
              <a:cs typeface="B Titr" pitchFamily="2" charset="-78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990600" y="12192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C:\Program Files\Microsoft Office\MEDIA\CAGCAT10\j0195812.wm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0600" y="1278332"/>
            <a:ext cx="914400" cy="940596"/>
          </a:xfrm>
          <a:prstGeom prst="rect">
            <a:avLst/>
          </a:prstGeom>
          <a:noFill/>
        </p:spPr>
      </p:pic>
      <p:pic>
        <p:nvPicPr>
          <p:cNvPr id="1027" name="Picture 3" descr="C:\Program Files\Microsoft Office\MEDIA\CAGCAT10\j0199549.wm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44718" y="2971800"/>
            <a:ext cx="851282" cy="914400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2438400" y="5257800"/>
            <a:ext cx="5181600" cy="1219200"/>
            <a:chOff x="2057400" y="152400"/>
            <a:chExt cx="5181600" cy="1219200"/>
          </a:xfrm>
        </p:grpSpPr>
        <p:grpSp>
          <p:nvGrpSpPr>
            <p:cNvPr id="8" name="Group 1"/>
            <p:cNvGrpSpPr/>
            <p:nvPr/>
          </p:nvGrpSpPr>
          <p:grpSpPr>
            <a:xfrm>
              <a:off x="2057400" y="152400"/>
              <a:ext cx="5181600" cy="1219200"/>
              <a:chOff x="914399" y="2844799"/>
              <a:chExt cx="5181600" cy="1219200"/>
            </a:xfrm>
          </p:grpSpPr>
          <p:sp>
            <p:nvSpPr>
              <p:cNvPr id="10" name="Rounded Rectangle 2"/>
              <p:cNvSpPr/>
              <p:nvPr/>
            </p:nvSpPr>
            <p:spPr>
              <a:xfrm>
                <a:off x="914399" y="2844799"/>
                <a:ext cx="5181600" cy="1219200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</p:sp>
          <p:sp>
            <p:nvSpPr>
              <p:cNvPr id="11" name="Rounded Rectangle 4">
                <a:hlinkClick r:id="" action="ppaction://noaction"/>
              </p:cNvPr>
              <p:cNvSpPr/>
              <p:nvPr/>
            </p:nvSpPr>
            <p:spPr>
              <a:xfrm>
                <a:off x="950108" y="2880508"/>
                <a:ext cx="3860502" cy="114778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spcFirstLastPara="0" vert="horz" wrap="square" lIns="114300" tIns="114300" rIns="114300" bIns="114300" numCol="1" spcCol="1270" anchor="ctr" anchorCtr="0">
                <a:noAutofit/>
              </a:bodyPr>
              <a:lstStyle/>
              <a:p>
                <a:pPr lvl="0" algn="l" defTabSz="1333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3000" b="1" u="sng" kern="1200" cap="none" spc="50" dirty="0" smtClean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chemeClr val="accent6">
                        <a:tint val="1000"/>
                      </a:schemeClr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cs typeface="B Lotus" pitchFamily="2" charset="-78"/>
                  </a:rPr>
                  <a:t>دستاوردها</a:t>
                </a:r>
                <a:endParaRPr lang="en-US" sz="3000" b="1" u="sng" kern="1200" cap="none" spc="50" dirty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cs typeface="B Lotus" pitchFamily="2" charset="-78"/>
                </a:endParaRPr>
              </a:p>
            </p:txBody>
          </p:sp>
        </p:grpSp>
        <p:pic>
          <p:nvPicPr>
            <p:cNvPr id="9" name="Picture 5" descr="C:\Program Files\Microsoft Office\MEDIA\CAGCAT10\j0233312.wmf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019800" y="228600"/>
              <a:ext cx="914400" cy="93146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2" name="Picture 3" descr="C:\Program Files\Microsoft Office\MEDIA\CAGCAT10\j0199549.wm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10200" y="4267200"/>
            <a:ext cx="851282" cy="9144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781800" y="2286000"/>
            <a:ext cx="1676400" cy="408623"/>
          </a:xfrm>
          <a:prstGeom prst="roundRect">
            <a:avLst/>
          </a:prstGeo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fa-I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itchFamily="2" charset="-78"/>
              </a:rPr>
              <a:t>ارتقاء تولید ملی؟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81800" y="3022669"/>
            <a:ext cx="1676400" cy="3000732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 rtl="1"/>
            <a:r>
              <a:rPr lang="fa-I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itchFamily="2" charset="-78"/>
              </a:rPr>
              <a:t>تحریم و مشکلات اقتصادی درونی</a:t>
            </a:r>
          </a:p>
          <a:p>
            <a:pPr algn="ctr" rtl="1"/>
            <a:r>
              <a:rPr lang="fa-I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itchFamily="2" charset="-78"/>
              </a:rPr>
              <a:t>تبعات سیاسی و اجتماعی مشکلات اقتصادی</a:t>
            </a:r>
          </a:p>
          <a:p>
            <a:pPr algn="ctr" rtl="1"/>
            <a:r>
              <a:rPr lang="fa-I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itchFamily="2" charset="-78"/>
              </a:rPr>
              <a:t>مساله کارامدی نظام</a:t>
            </a:r>
          </a:p>
          <a:p>
            <a:pPr algn="ctr" rtl="1"/>
            <a:r>
              <a:rPr lang="fa-I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itchFamily="2" charset="-78"/>
              </a:rPr>
              <a:t>عدالت اجتماعی</a:t>
            </a:r>
          </a:p>
          <a:p>
            <a:pPr algn="ctr" rtl="1"/>
            <a:r>
              <a:rPr lang="fa-I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itchFamily="2" charset="-78"/>
              </a:rPr>
              <a:t>لزوم الگوسازی و صدور انقلاب از حیث اقتصادی</a:t>
            </a:r>
          </a:p>
        </p:txBody>
      </p:sp>
      <p:sp>
        <p:nvSpPr>
          <p:cNvPr id="39" name="Curved Up Arrow 38">
            <a:hlinkClick r:id="rId4" action="ppaction://hlinksldjump"/>
          </p:cNvPr>
          <p:cNvSpPr/>
          <p:nvPr/>
        </p:nvSpPr>
        <p:spPr>
          <a:xfrm>
            <a:off x="8001000" y="6400800"/>
            <a:ext cx="1143000" cy="4572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Mitra" pitchFamily="2" charset="-78"/>
              </a:rPr>
              <a:t>بازگشت</a:t>
            </a:r>
            <a:endParaRPr lang="en-US" dirty="0">
              <a:solidFill>
                <a:schemeClr val="tx1"/>
              </a:solidFill>
              <a:cs typeface="B Mitra" pitchFamily="2" charset="-78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905000" y="76200"/>
            <a:ext cx="5181600" cy="1219200"/>
            <a:chOff x="1905000" y="76200"/>
            <a:chExt cx="5181600" cy="1219200"/>
          </a:xfrm>
          <a:solidFill>
            <a:srgbClr val="FFFF00"/>
          </a:solidFill>
        </p:grpSpPr>
        <p:grpSp>
          <p:nvGrpSpPr>
            <p:cNvPr id="40" name="Group 39"/>
            <p:cNvGrpSpPr/>
            <p:nvPr/>
          </p:nvGrpSpPr>
          <p:grpSpPr>
            <a:xfrm>
              <a:off x="1905000" y="76200"/>
              <a:ext cx="5181600" cy="1219200"/>
              <a:chOff x="0" y="0"/>
              <a:chExt cx="5181600" cy="1219200"/>
            </a:xfrm>
            <a:grpFill/>
          </p:grpSpPr>
          <p:sp>
            <p:nvSpPr>
              <p:cNvPr id="41" name="Rounded Rectangle 40"/>
              <p:cNvSpPr/>
              <p:nvPr/>
            </p:nvSpPr>
            <p:spPr>
              <a:xfrm>
                <a:off x="0" y="0"/>
                <a:ext cx="5181600" cy="1219200"/>
              </a:xfrm>
              <a:prstGeom prst="roundRect">
                <a:avLst>
                  <a:gd name="adj" fmla="val 10000"/>
                </a:avLst>
              </a:prstGeom>
              <a:grpFill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</p:sp>
          <p:sp>
            <p:nvSpPr>
              <p:cNvPr id="42" name="Rounded Rectangle 4"/>
              <p:cNvSpPr/>
              <p:nvPr/>
            </p:nvSpPr>
            <p:spPr>
              <a:xfrm>
                <a:off x="35709" y="35709"/>
                <a:ext cx="3865988" cy="1147782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14300" tIns="114300" rIns="114300" bIns="114300" numCol="1" spcCol="1270" anchor="ctr" anchorCtr="0">
                <a:noAutofit/>
              </a:bodyPr>
              <a:lstStyle/>
              <a:p>
                <a:pPr lvl="0" algn="l" defTabSz="1333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3000" b="1" u="none" kern="1200" cap="none" spc="50" dirty="0" smtClean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chemeClr val="accent6">
                        <a:tint val="1000"/>
                      </a:schemeClr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cs typeface="B Lotus" pitchFamily="2" charset="-78"/>
                  </a:rPr>
                  <a:t>فرایند تکامل مساله پژوهش</a:t>
                </a:r>
                <a:endParaRPr lang="en-US" sz="3000" b="1" u="none" kern="1200" cap="none" spc="50" dirty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cs typeface="B Lotus" pitchFamily="2" charset="-78"/>
                </a:endParaRPr>
              </a:p>
            </p:txBody>
          </p:sp>
        </p:grpSp>
        <p:pic>
          <p:nvPicPr>
            <p:cNvPr id="43" name="Picture 2" descr="C:\Program Files\Microsoft Office\MEDIA\CAGCAT10\j0195812.wm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791200" y="228600"/>
              <a:ext cx="914400" cy="940596"/>
            </a:xfrm>
            <a:prstGeom prst="rect">
              <a:avLst/>
            </a:prstGeom>
            <a:grpFill/>
          </p:spPr>
        </p:pic>
      </p:grpSp>
      <p:graphicFrame>
        <p:nvGraphicFramePr>
          <p:cNvPr id="66" name="Diagram 65"/>
          <p:cNvGraphicFramePr/>
          <p:nvPr/>
        </p:nvGraphicFramePr>
        <p:xfrm>
          <a:off x="152400" y="1371600"/>
          <a:ext cx="8534400" cy="83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1" name="Notched Right Arrow 70"/>
          <p:cNvSpPr/>
          <p:nvPr/>
        </p:nvSpPr>
        <p:spPr>
          <a:xfrm flipH="1">
            <a:off x="6553200" y="4419600"/>
            <a:ext cx="457200" cy="2286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/>
          <p:cNvGrpSpPr/>
          <p:nvPr/>
        </p:nvGrpSpPr>
        <p:grpSpPr>
          <a:xfrm>
            <a:off x="139148" y="2438400"/>
            <a:ext cx="6172200" cy="4953000"/>
            <a:chOff x="304800" y="2209800"/>
            <a:chExt cx="6172200" cy="4953000"/>
          </a:xfrm>
        </p:grpSpPr>
        <p:graphicFrame>
          <p:nvGraphicFramePr>
            <p:cNvPr id="68" name="Diagram 67"/>
            <p:cNvGraphicFramePr/>
            <p:nvPr/>
          </p:nvGraphicFramePr>
          <p:xfrm>
            <a:off x="304800" y="2209800"/>
            <a:ext cx="6172200" cy="4953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  <p:grpSp>
          <p:nvGrpSpPr>
            <p:cNvPr id="73" name="Group 72"/>
            <p:cNvGrpSpPr/>
            <p:nvPr/>
          </p:nvGrpSpPr>
          <p:grpSpPr>
            <a:xfrm>
              <a:off x="625014" y="5198286"/>
              <a:ext cx="3489786" cy="745314"/>
              <a:chOff x="40751" y="2937027"/>
              <a:chExt cx="3489786" cy="745314"/>
            </a:xfrm>
          </p:grpSpPr>
          <p:sp>
            <p:nvSpPr>
              <p:cNvPr id="74" name="Chevron 73"/>
              <p:cNvSpPr/>
              <p:nvPr/>
            </p:nvSpPr>
            <p:spPr>
              <a:xfrm rot="10800000">
                <a:off x="40751" y="2937027"/>
                <a:ext cx="3489786" cy="745314"/>
              </a:xfrm>
              <a:prstGeom prst="chevron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sp>
          <p:sp>
            <p:nvSpPr>
              <p:cNvPr id="76" name="Chevron 4"/>
              <p:cNvSpPr/>
              <p:nvPr/>
            </p:nvSpPr>
            <p:spPr>
              <a:xfrm>
                <a:off x="413408" y="2937027"/>
                <a:ext cx="2744472" cy="74531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0" vert="horz" wrap="square" lIns="0" tIns="12700" rIns="25400" bIns="127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2000" b="1" dirty="0" smtClean="0">
                    <a:solidFill>
                      <a:schemeClr val="tx1"/>
                    </a:solidFill>
                    <a:cs typeface="B Mitra" pitchFamily="2" charset="-78"/>
                  </a:rPr>
                  <a:t>بسیج</a:t>
                </a:r>
                <a:endParaRPr lang="en-US" sz="2000" b="1" kern="1200" dirty="0">
                  <a:solidFill>
                    <a:schemeClr val="tx1"/>
                  </a:solidFill>
                  <a:effectLst/>
                  <a:cs typeface="B Mitra" pitchFamily="2" charset="-78"/>
                </a:endParaRPr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609600" y="6019800"/>
              <a:ext cx="3505200" cy="533400"/>
              <a:chOff x="40751" y="2075667"/>
              <a:chExt cx="3489786" cy="745314"/>
            </a:xfrm>
          </p:grpSpPr>
          <p:sp>
            <p:nvSpPr>
              <p:cNvPr id="87" name="Chevron 86"/>
              <p:cNvSpPr/>
              <p:nvPr/>
            </p:nvSpPr>
            <p:spPr>
              <a:xfrm rot="10800000">
                <a:off x="40751" y="2075667"/>
                <a:ext cx="3489786" cy="745314"/>
              </a:xfrm>
              <a:prstGeom prst="chevron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sp>
          <p:sp>
            <p:nvSpPr>
              <p:cNvPr id="89" name="Chevron 4"/>
              <p:cNvSpPr/>
              <p:nvPr/>
            </p:nvSpPr>
            <p:spPr>
              <a:xfrm>
                <a:off x="413408" y="2075667"/>
                <a:ext cx="2744472" cy="74531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12700" rIns="25400" bIns="127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2000" kern="1200" dirty="0" smtClean="0">
                    <a:solidFill>
                      <a:schemeClr val="tx1"/>
                    </a:solidFill>
                    <a:effectLst/>
                    <a:cs typeface="B Mitra" pitchFamily="2" charset="-78"/>
                  </a:rPr>
                  <a:t>......</a:t>
                </a:r>
                <a:endParaRPr lang="en-US" sz="2000" kern="1200" dirty="0">
                  <a:solidFill>
                    <a:schemeClr val="tx1"/>
                  </a:solidFill>
                  <a:effectLst/>
                  <a:cs typeface="B Mitra" pitchFamily="2" charset="-78"/>
                </a:endParaRPr>
              </a:p>
            </p:txBody>
          </p:sp>
        </p:grpSp>
      </p:grpSp>
      <p:sp>
        <p:nvSpPr>
          <p:cNvPr id="91" name="Right Brace 90"/>
          <p:cNvSpPr/>
          <p:nvPr/>
        </p:nvSpPr>
        <p:spPr>
          <a:xfrm>
            <a:off x="6248400" y="2362200"/>
            <a:ext cx="304800" cy="434340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2209800" y="3581400"/>
            <a:ext cx="1664280" cy="841480"/>
            <a:chOff x="699055" y="1142997"/>
            <a:chExt cx="1664280" cy="841480"/>
          </a:xfrm>
        </p:grpSpPr>
        <p:sp>
          <p:nvSpPr>
            <p:cNvPr id="22" name="Chevron 21"/>
            <p:cNvSpPr/>
            <p:nvPr/>
          </p:nvSpPr>
          <p:spPr>
            <a:xfrm rot="10800000">
              <a:off x="699055" y="1142997"/>
              <a:ext cx="1664280" cy="841480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Chevron 4"/>
            <p:cNvSpPr/>
            <p:nvPr/>
          </p:nvSpPr>
          <p:spPr>
            <a:xfrm rot="21600000">
              <a:off x="1119795" y="1142997"/>
              <a:ext cx="822800" cy="8414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2700" rIns="254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000" u="none" kern="1200" dirty="0" smtClean="0">
                  <a:solidFill>
                    <a:schemeClr val="tx1"/>
                  </a:solidFill>
                  <a:effectLst/>
                  <a:cs typeface="B Mitra" pitchFamily="2" charset="-78"/>
                </a:rPr>
                <a:t>نظریه های خط مشی</a:t>
              </a:r>
              <a:endParaRPr lang="en-US" sz="2000" u="none" kern="1200" dirty="0">
                <a:solidFill>
                  <a:schemeClr val="tx1"/>
                </a:solidFill>
                <a:effectLst/>
                <a:cs typeface="B Mitra" pitchFamily="2" charset="-78"/>
              </a:endParaRPr>
            </a:p>
          </p:txBody>
        </p:sp>
      </p:grpSp>
    </p:spTree>
    <p:custDataLst>
      <p:tags r:id="rId1"/>
    </p:custData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71" grpId="0" animBg="1"/>
      <p:bldP spid="9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514600" y="6235148"/>
            <a:ext cx="6096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cs typeface="B Mitra" pitchFamily="2" charset="-78"/>
              </a:rPr>
              <a:t>دلالت های نظریه جریان سه گانه در ترکیب با نقش های بسیج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cs typeface="B Mitra" pitchFamily="2" charset="-78"/>
            </a:endParaRPr>
          </a:p>
        </p:txBody>
      </p:sp>
      <p:graphicFrame>
        <p:nvGraphicFramePr>
          <p:cNvPr id="31" name="Diagram 30"/>
          <p:cNvGraphicFramePr/>
          <p:nvPr/>
        </p:nvGraphicFramePr>
        <p:xfrm>
          <a:off x="304800" y="1473200"/>
          <a:ext cx="7924800" cy="88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9" name="Rounded Rectangle 38"/>
          <p:cNvSpPr/>
          <p:nvPr/>
        </p:nvSpPr>
        <p:spPr>
          <a:xfrm>
            <a:off x="6705600" y="1295400"/>
            <a:ext cx="2438400" cy="1219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a-IR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endParaRPr>
          </a:p>
          <a:p>
            <a:pPr algn="ctr"/>
            <a:r>
              <a:rPr lang="fa-I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itchFamily="2" charset="-78"/>
              </a:rPr>
              <a:t>چگونه نقش بسیج را بررسی کنیم؟</a:t>
            </a:r>
          </a:p>
          <a:p>
            <a:pPr algn="ctr"/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>
            <a:off x="76200" y="3518452"/>
            <a:ext cx="5410200" cy="2882348"/>
            <a:chOff x="76200" y="2743200"/>
            <a:chExt cx="5410200" cy="2882348"/>
          </a:xfrm>
        </p:grpSpPr>
        <p:sp>
          <p:nvSpPr>
            <p:cNvPr id="12" name="Rectangle 11">
              <a:hlinkClick r:id="rId6" action="ppaction://hlinksldjump"/>
            </p:cNvPr>
            <p:cNvSpPr/>
            <p:nvPr/>
          </p:nvSpPr>
          <p:spPr>
            <a:xfrm>
              <a:off x="2895600" y="3124200"/>
              <a:ext cx="2514600" cy="8382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a-IR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B Mitra" pitchFamily="2" charset="-78"/>
                </a:rPr>
                <a:t>ویژگی های بسیج</a:t>
              </a:r>
              <a:endParaRPr lang="en-US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B Mitra" pitchFamily="2" charset="-78"/>
              </a:endParaRPr>
            </a:p>
          </p:txBody>
        </p:sp>
        <p:sp>
          <p:nvSpPr>
            <p:cNvPr id="13" name="Rectangle 12">
              <a:hlinkClick r:id="rId7" action="ppaction://hlinksldjump"/>
            </p:cNvPr>
            <p:cNvSpPr/>
            <p:nvPr/>
          </p:nvSpPr>
          <p:spPr>
            <a:xfrm>
              <a:off x="3263348" y="4572000"/>
              <a:ext cx="2057400" cy="6858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a-IR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B Mitra" pitchFamily="2" charset="-78"/>
                </a:rPr>
                <a:t>نقش بسیج</a:t>
              </a:r>
              <a:endParaRPr lang="en-US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B Mitra" pitchFamily="2" charset="-78"/>
              </a:endParaRPr>
            </a:p>
          </p:txBody>
        </p:sp>
        <p:sp>
          <p:nvSpPr>
            <p:cNvPr id="14" name="Rectangle 13">
              <a:hlinkClick r:id="rId8" action="ppaction://hlinksldjump"/>
            </p:cNvPr>
            <p:cNvSpPr/>
            <p:nvPr/>
          </p:nvSpPr>
          <p:spPr>
            <a:xfrm>
              <a:off x="304800" y="3796748"/>
              <a:ext cx="2362200" cy="609600"/>
            </a:xfrm>
            <a:prstGeom prst="rect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a-IR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B Mitra" pitchFamily="2" charset="-78"/>
                </a:rPr>
                <a:t>نظریه های خط مشی گذاری</a:t>
              </a:r>
              <a:endParaRPr lang="en-US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B Mitra" pitchFamily="2" charset="-78"/>
              </a:endParaRPr>
            </a:p>
          </p:txBody>
        </p:sp>
        <p:sp>
          <p:nvSpPr>
            <p:cNvPr id="15" name="Rectangle 14">
              <a:hlinkClick r:id="rId9" action="ppaction://hlinksldjump"/>
            </p:cNvPr>
            <p:cNvSpPr/>
            <p:nvPr/>
          </p:nvSpPr>
          <p:spPr>
            <a:xfrm>
              <a:off x="228600" y="4711148"/>
              <a:ext cx="2438400" cy="609600"/>
            </a:xfrm>
            <a:prstGeom prst="rect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a-IR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B Mitra" pitchFamily="2" charset="-78"/>
                </a:rPr>
                <a:t>نظریه جریان سه گانه</a:t>
              </a:r>
              <a:endParaRPr lang="en-US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B Mitra" pitchFamily="2" charset="-78"/>
              </a:endParaRPr>
            </a:p>
          </p:txBody>
        </p:sp>
        <p:sp>
          <p:nvSpPr>
            <p:cNvPr id="32" name="Down Arrow 31"/>
            <p:cNvSpPr/>
            <p:nvPr/>
          </p:nvSpPr>
          <p:spPr>
            <a:xfrm>
              <a:off x="1295400" y="4482548"/>
              <a:ext cx="228600" cy="2286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6" name="Minus 35"/>
            <p:cNvSpPr/>
            <p:nvPr/>
          </p:nvSpPr>
          <p:spPr>
            <a:xfrm>
              <a:off x="2590800" y="4953000"/>
              <a:ext cx="762000" cy="457200"/>
            </a:xfrm>
            <a:prstGeom prst="mathMin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7" name="Down Arrow 36"/>
            <p:cNvSpPr/>
            <p:nvPr/>
          </p:nvSpPr>
          <p:spPr>
            <a:xfrm>
              <a:off x="2819400" y="5244548"/>
              <a:ext cx="228600" cy="3810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76200" y="2743200"/>
              <a:ext cx="5410200" cy="2667000"/>
            </a:xfrm>
            <a:prstGeom prst="roundRect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aphicFrame>
        <p:nvGraphicFramePr>
          <p:cNvPr id="41" name="Diagram 40"/>
          <p:cNvGraphicFramePr/>
          <p:nvPr/>
        </p:nvGraphicFramePr>
        <p:xfrm>
          <a:off x="4724400" y="2057400"/>
          <a:ext cx="45720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45" name="Group 44"/>
          <p:cNvGrpSpPr/>
          <p:nvPr/>
        </p:nvGrpSpPr>
        <p:grpSpPr>
          <a:xfrm>
            <a:off x="1600200" y="76200"/>
            <a:ext cx="5562600" cy="1227138"/>
            <a:chOff x="1981200" y="152400"/>
            <a:chExt cx="5181600" cy="1227138"/>
          </a:xfrm>
        </p:grpSpPr>
        <p:grpSp>
          <p:nvGrpSpPr>
            <p:cNvPr id="46" name="Group 1"/>
            <p:cNvGrpSpPr/>
            <p:nvPr/>
          </p:nvGrpSpPr>
          <p:grpSpPr>
            <a:xfrm>
              <a:off x="1981200" y="152400"/>
              <a:ext cx="5181600" cy="1219200"/>
              <a:chOff x="457199" y="1422399"/>
              <a:chExt cx="5181600" cy="1219200"/>
            </a:xfrm>
          </p:grpSpPr>
          <p:sp>
            <p:nvSpPr>
              <p:cNvPr id="48" name="Rounded Rectangle 2"/>
              <p:cNvSpPr/>
              <p:nvPr/>
            </p:nvSpPr>
            <p:spPr>
              <a:xfrm>
                <a:off x="457199" y="1422399"/>
                <a:ext cx="5181600" cy="1219200"/>
              </a:xfrm>
              <a:prstGeom prst="roundRect">
                <a:avLst>
                  <a:gd name="adj" fmla="val 1000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9" name="Rounded Rectangle 4"/>
              <p:cNvSpPr/>
              <p:nvPr/>
            </p:nvSpPr>
            <p:spPr>
              <a:xfrm>
                <a:off x="492908" y="1458108"/>
                <a:ext cx="3860502" cy="11477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4300" tIns="114300" rIns="114300" bIns="114300" numCol="1" spcCol="1270" anchor="ctr" anchorCtr="0">
                <a:noAutofit/>
              </a:bodyPr>
              <a:lstStyle/>
              <a:p>
                <a:pPr lvl="0" algn="ctr"/>
                <a:r>
                  <a:rPr lang="fa-IR" sz="3200" b="1" spc="50" dirty="0" smtClean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chemeClr val="accent6">
                        <a:tint val="1000"/>
                      </a:schemeClr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cs typeface="B Lotus" pitchFamily="2" charset="-78"/>
                  </a:rPr>
                  <a:t>روش بررسی مساله پژوهش</a:t>
                </a:r>
                <a:endParaRPr lang="en-US" sz="3200" dirty="0"/>
              </a:p>
            </p:txBody>
          </p:sp>
        </p:grpSp>
        <p:pic>
          <p:nvPicPr>
            <p:cNvPr id="47" name="Picture 46" descr="C:\Program Files\Microsoft Office\MEDIA\CAGCAT10\j0199549.wmf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5486400" y="228600"/>
              <a:ext cx="1071493" cy="1150938"/>
            </a:xfrm>
            <a:prstGeom prst="rect">
              <a:avLst/>
            </a:prstGeom>
            <a:noFill/>
          </p:spPr>
        </p:pic>
      </p:grpSp>
      <p:sp>
        <p:nvSpPr>
          <p:cNvPr id="23" name="Plus 22"/>
          <p:cNvSpPr/>
          <p:nvPr/>
        </p:nvSpPr>
        <p:spPr>
          <a:xfrm>
            <a:off x="4038600" y="4876800"/>
            <a:ext cx="381000" cy="3810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Graphic spid="41" grpId="0">
        <p:bldAsOne/>
      </p:bldGraphic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/>
          <p:nvPr/>
        </p:nvGrpSpPr>
        <p:grpSpPr>
          <a:xfrm>
            <a:off x="1981200" y="152400"/>
            <a:ext cx="5181600" cy="1219200"/>
            <a:chOff x="457199" y="1422399"/>
            <a:chExt cx="5181600" cy="1219200"/>
          </a:xfrm>
        </p:grpSpPr>
        <p:sp>
          <p:nvSpPr>
            <p:cNvPr id="5" name="Rounded Rectangle 2"/>
            <p:cNvSpPr/>
            <p:nvPr/>
          </p:nvSpPr>
          <p:spPr>
            <a:xfrm>
              <a:off x="457199" y="1422399"/>
              <a:ext cx="5181600" cy="1219200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492908" y="1458108"/>
              <a:ext cx="3860502" cy="1147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/>
              <a:r>
                <a:rPr lang="fa-IR" sz="2800" b="1" spc="50" dirty="0" smtClean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cs typeface="B Lotus" pitchFamily="2" charset="-78"/>
                </a:rPr>
                <a:t>ویژگی های بسیج</a:t>
              </a:r>
              <a:endParaRPr lang="en-US" sz="2800" dirty="0"/>
            </a:p>
          </p:txBody>
        </p:sp>
      </p:grpSp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914400" y="1828800"/>
            <a:ext cx="7010400" cy="4876799"/>
            <a:chOff x="1960" y="6083"/>
            <a:chExt cx="7200" cy="3294"/>
          </a:xfrm>
        </p:grpSpPr>
        <p:sp>
          <p:nvSpPr>
            <p:cNvPr id="1027" name="AutoShape 3"/>
            <p:cNvSpPr>
              <a:spLocks noChangeArrowheads="1"/>
            </p:cNvSpPr>
            <p:nvPr/>
          </p:nvSpPr>
          <p:spPr bwMode="auto">
            <a:xfrm>
              <a:off x="4560" y="6083"/>
              <a:ext cx="1956" cy="601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sz="2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" pitchFamily="34" charset="0"/>
                  <a:cs typeface="B Mitra" pitchFamily="2" charset="-78"/>
                </a:rPr>
                <a:t>روح بسیج</a:t>
              </a: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8" name="AutoShape 4"/>
            <p:cNvSpPr>
              <a:spLocks noChangeArrowheads="1"/>
            </p:cNvSpPr>
            <p:nvPr/>
          </p:nvSpPr>
          <p:spPr bwMode="auto">
            <a:xfrm>
              <a:off x="7204" y="6827"/>
              <a:ext cx="1956" cy="601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sz="2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" pitchFamily="34" charset="0"/>
                  <a:cs typeface="B Mitra" pitchFamily="2" charset="-78"/>
                </a:rPr>
                <a:t>اجتماع</a:t>
              </a: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9" name="AutoShape 5"/>
            <p:cNvSpPr>
              <a:spLocks noChangeArrowheads="1"/>
            </p:cNvSpPr>
            <p:nvPr/>
          </p:nvSpPr>
          <p:spPr bwMode="auto">
            <a:xfrm>
              <a:off x="7204" y="8575"/>
              <a:ext cx="1956" cy="80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sz="2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" pitchFamily="34" charset="0"/>
                  <a:cs typeface="B Mitra" pitchFamily="2" charset="-78"/>
                </a:rPr>
                <a:t>مردمی بودن در عین حاکمیتی بودن</a:t>
              </a: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0" name="AutoShape 6"/>
            <p:cNvSpPr>
              <a:spLocks noChangeArrowheads="1"/>
            </p:cNvSpPr>
            <p:nvPr/>
          </p:nvSpPr>
          <p:spPr bwMode="auto">
            <a:xfrm>
              <a:off x="1960" y="6779"/>
              <a:ext cx="1956" cy="781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" pitchFamily="34" charset="0"/>
                  <a:cs typeface="B Mitra" pitchFamily="2" charset="-78"/>
                </a:rPr>
                <a:t>گستردگی و شکل گیری از کلیه اقشار</a:t>
              </a:r>
              <a:endPara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1" name="AutoShape 7"/>
            <p:cNvSpPr>
              <a:spLocks noChangeArrowheads="1"/>
            </p:cNvSpPr>
            <p:nvPr/>
          </p:nvSpPr>
          <p:spPr bwMode="auto">
            <a:xfrm>
              <a:off x="1960" y="8575"/>
              <a:ext cx="1956" cy="80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a-IR" sz="2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" pitchFamily="34" charset="0"/>
                  <a:cs typeface="B Mitra" pitchFamily="2" charset="-78"/>
                </a:rPr>
                <a:t>دارای سه بطن تفکر، فرهنگ، ساختار </a:t>
              </a: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32" name="AutoShape 8"/>
            <p:cNvCxnSpPr>
              <a:cxnSpLocks noChangeShapeType="1"/>
            </p:cNvCxnSpPr>
            <p:nvPr/>
          </p:nvCxnSpPr>
          <p:spPr bwMode="auto">
            <a:xfrm>
              <a:off x="3916" y="7113"/>
              <a:ext cx="3288" cy="1699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1033" name="AutoShape 9"/>
            <p:cNvCxnSpPr>
              <a:cxnSpLocks noChangeShapeType="1"/>
            </p:cNvCxnSpPr>
            <p:nvPr/>
          </p:nvCxnSpPr>
          <p:spPr bwMode="auto">
            <a:xfrm flipV="1">
              <a:off x="3916" y="7113"/>
              <a:ext cx="3288" cy="1699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1034" name="AutoShape 10"/>
            <p:cNvCxnSpPr>
              <a:cxnSpLocks noChangeShapeType="1"/>
            </p:cNvCxnSpPr>
            <p:nvPr/>
          </p:nvCxnSpPr>
          <p:spPr bwMode="auto">
            <a:xfrm flipV="1">
              <a:off x="3916" y="6684"/>
              <a:ext cx="1634" cy="2128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1035" name="AutoShape 11"/>
            <p:cNvCxnSpPr>
              <a:cxnSpLocks noChangeShapeType="1"/>
            </p:cNvCxnSpPr>
            <p:nvPr/>
          </p:nvCxnSpPr>
          <p:spPr bwMode="auto">
            <a:xfrm flipH="1" flipV="1">
              <a:off x="5550" y="6684"/>
              <a:ext cx="1654" cy="2128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1036" name="AutoShape 12"/>
            <p:cNvCxnSpPr>
              <a:cxnSpLocks noChangeShapeType="1"/>
            </p:cNvCxnSpPr>
            <p:nvPr/>
          </p:nvCxnSpPr>
          <p:spPr bwMode="auto">
            <a:xfrm>
              <a:off x="3916" y="7113"/>
              <a:ext cx="3288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1037" name="AutoShape 13"/>
            <p:cNvCxnSpPr>
              <a:cxnSpLocks noChangeShapeType="1"/>
            </p:cNvCxnSpPr>
            <p:nvPr/>
          </p:nvCxnSpPr>
          <p:spPr bwMode="auto">
            <a:xfrm flipV="1">
              <a:off x="3916" y="6684"/>
              <a:ext cx="1634" cy="429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1038" name="AutoShape 14"/>
            <p:cNvCxnSpPr>
              <a:cxnSpLocks noChangeShapeType="1"/>
            </p:cNvCxnSpPr>
            <p:nvPr/>
          </p:nvCxnSpPr>
          <p:spPr bwMode="auto">
            <a:xfrm flipH="1" flipV="1">
              <a:off x="5550" y="6684"/>
              <a:ext cx="1654" cy="429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1039" name="AutoShape 15"/>
            <p:cNvCxnSpPr>
              <a:cxnSpLocks noChangeShapeType="1"/>
            </p:cNvCxnSpPr>
            <p:nvPr/>
          </p:nvCxnSpPr>
          <p:spPr bwMode="auto">
            <a:xfrm flipV="1">
              <a:off x="3916" y="7113"/>
              <a:ext cx="0" cy="1699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3916" y="8812"/>
              <a:ext cx="3288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V="1">
              <a:off x="7204" y="7113"/>
              <a:ext cx="0" cy="1699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</p:grp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/>
          <p:nvPr/>
        </p:nvGrpSpPr>
        <p:grpSpPr>
          <a:xfrm>
            <a:off x="1981200" y="152400"/>
            <a:ext cx="5181600" cy="1219200"/>
            <a:chOff x="457199" y="1422399"/>
            <a:chExt cx="5181600" cy="1219200"/>
          </a:xfrm>
        </p:grpSpPr>
        <p:sp>
          <p:nvSpPr>
            <p:cNvPr id="5" name="Rounded Rectangle 2"/>
            <p:cNvSpPr/>
            <p:nvPr/>
          </p:nvSpPr>
          <p:spPr>
            <a:xfrm>
              <a:off x="457199" y="1422399"/>
              <a:ext cx="5181600" cy="1219200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492907" y="1458108"/>
              <a:ext cx="4764892" cy="1147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/>
              <a:r>
                <a:rPr lang="fa-IR" sz="2800" b="1" spc="50" dirty="0" smtClean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cs typeface="B Lotus" pitchFamily="2" charset="-78"/>
                </a:rPr>
                <a:t>نقش های بسیج برخاسته از ویژگی ها</a:t>
              </a:r>
            </a:p>
          </p:txBody>
        </p:sp>
      </p:grpSp>
      <p:sp>
        <p:nvSpPr>
          <p:cNvPr id="10" name="Curved Up Arrow 9">
            <a:hlinkClick r:id="rId2" action="ppaction://hlinksldjump"/>
          </p:cNvPr>
          <p:cNvSpPr/>
          <p:nvPr/>
        </p:nvSpPr>
        <p:spPr>
          <a:xfrm>
            <a:off x="8001000" y="6400800"/>
            <a:ext cx="1143000" cy="4572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Mitra" pitchFamily="2" charset="-78"/>
              </a:rPr>
              <a:t>بازگشت</a:t>
            </a:r>
            <a:endParaRPr lang="en-US" dirty="0">
              <a:solidFill>
                <a:schemeClr val="tx1"/>
              </a:solidFill>
              <a:cs typeface="B Mitra" pitchFamily="2" charset="-78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990604" y="1981199"/>
          <a:ext cx="7619996" cy="4397122"/>
        </p:xfrm>
        <a:graphic>
          <a:graphicData uri="http://schemas.openxmlformats.org/drawingml/2006/table">
            <a:tbl>
              <a:tblPr rtl="1"/>
              <a:tblGrid>
                <a:gridCol w="1904999"/>
                <a:gridCol w="1904999"/>
                <a:gridCol w="1904999"/>
                <a:gridCol w="1904999"/>
              </a:tblGrid>
              <a:tr h="1085850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a-IR" sz="2400" b="1" dirty="0">
                        <a:latin typeface="Calibri"/>
                        <a:ea typeface="Times New Roman"/>
                        <a:cs typeface="B Lotu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400" b="1">
                          <a:latin typeface="Calibri"/>
                          <a:ea typeface="Times New Roman"/>
                          <a:cs typeface="B Lotus"/>
                        </a:rPr>
                        <a:t>فرایندی</a:t>
                      </a:r>
                      <a:endParaRPr lang="en-US" sz="24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a-IR" sz="2400" b="1">
                        <a:latin typeface="Calibri"/>
                        <a:ea typeface="Times New Roman"/>
                        <a:cs typeface="B Lotu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400" b="1" dirty="0">
                          <a:latin typeface="Calibri"/>
                          <a:ea typeface="Times New Roman"/>
                          <a:cs typeface="B Lotus"/>
                        </a:rPr>
                        <a:t>محتوایی/ موضوعی</a:t>
                      </a:r>
                      <a:endParaRPr lang="en-US" sz="2400" b="1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585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400" b="1" dirty="0">
                          <a:latin typeface="Calibri"/>
                          <a:ea typeface="Times New Roman"/>
                          <a:cs typeface="B Lotus"/>
                        </a:rPr>
                        <a:t>درونی</a:t>
                      </a:r>
                      <a:endParaRPr lang="en-US" sz="2400" b="1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400" b="1" dirty="0">
                          <a:latin typeface="Calibri"/>
                          <a:ea typeface="Times New Roman"/>
                          <a:cs typeface="B Lotus"/>
                        </a:rPr>
                        <a:t>ترکیبی از سایر </a:t>
                      </a:r>
                      <a:r>
                        <a:rPr lang="fa-IR" sz="2400" b="1" dirty="0" smtClean="0">
                          <a:latin typeface="Calibri"/>
                          <a:ea typeface="Times New Roman"/>
                          <a:cs typeface="B Lotus"/>
                        </a:rPr>
                        <a:t>نقشها </a:t>
                      </a:r>
                    </a:p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400" b="1" dirty="0" smtClean="0">
                          <a:latin typeface="Calibri"/>
                          <a:ea typeface="Times New Roman"/>
                          <a:cs typeface="B Lotus"/>
                        </a:rPr>
                        <a:t>(</a:t>
                      </a:r>
                      <a:r>
                        <a:rPr lang="fa-IR" sz="2400" b="1" dirty="0">
                          <a:latin typeface="Calibri"/>
                          <a:ea typeface="Times New Roman"/>
                          <a:cs typeface="B Lotus"/>
                        </a:rPr>
                        <a:t>غیر از تربیتی)</a:t>
                      </a:r>
                      <a:endParaRPr lang="en-US" sz="2400" b="1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400" b="1">
                          <a:latin typeface="Calibri"/>
                          <a:ea typeface="Times New Roman"/>
                          <a:cs typeface="B Lotus"/>
                        </a:rPr>
                        <a:t>تربیتی</a:t>
                      </a:r>
                      <a:endParaRPr lang="en-US" sz="24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42926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a-IR" sz="2400" b="1" dirty="0">
                        <a:latin typeface="Calibri"/>
                        <a:ea typeface="Times New Roman"/>
                        <a:cs typeface="B Lotu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a-IR" sz="2400" b="1">
                        <a:latin typeface="Calibri"/>
                        <a:ea typeface="Times New Roman"/>
                        <a:cs typeface="B Lotu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a-IR" sz="2400" b="1" dirty="0">
                        <a:latin typeface="Calibri"/>
                        <a:ea typeface="Times New Roman"/>
                        <a:cs typeface="B Lotu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a-IR" sz="2400" b="1">
                        <a:latin typeface="Calibri"/>
                        <a:ea typeface="Times New Roman"/>
                        <a:cs typeface="B Lotu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8776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400" b="1">
                          <a:latin typeface="Calibri"/>
                          <a:ea typeface="Times New Roman"/>
                          <a:cs typeface="B Lotus"/>
                        </a:rPr>
                        <a:t>بیرونی</a:t>
                      </a:r>
                      <a:endParaRPr lang="en-US" sz="24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400" b="1">
                          <a:latin typeface="Calibri"/>
                          <a:ea typeface="Times New Roman"/>
                          <a:cs typeface="B Lotus"/>
                        </a:rPr>
                        <a:t>گفتمانی- ارتباطی</a:t>
                      </a:r>
                      <a:endParaRPr lang="en-US" sz="2400" b="1"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400" b="1">
                          <a:latin typeface="Calibri"/>
                          <a:ea typeface="Times New Roman"/>
                          <a:cs typeface="B Lotus"/>
                        </a:rPr>
                        <a:t>حاکمیتی</a:t>
                      </a:r>
                      <a:endParaRPr lang="en-US" sz="24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a-IR" sz="2400" b="1" dirty="0">
                        <a:latin typeface="Calibri"/>
                        <a:ea typeface="Times New Roman"/>
                        <a:cs typeface="B Lotu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400" b="1" dirty="0">
                          <a:latin typeface="Calibri"/>
                          <a:ea typeface="Times New Roman"/>
                          <a:cs typeface="B Lotus"/>
                        </a:rPr>
                        <a:t>اجرایی- </a:t>
                      </a:r>
                      <a:r>
                        <a:rPr lang="fa-IR" sz="2400" b="1" dirty="0" smtClean="0">
                          <a:latin typeface="Calibri"/>
                          <a:ea typeface="Times New Roman"/>
                          <a:cs typeface="B Lotus"/>
                        </a:rPr>
                        <a:t>عملیاتی (علمی، اقتصادی، نظامی،</a:t>
                      </a:r>
                      <a:r>
                        <a:rPr lang="fa-IR" sz="2400" b="1" baseline="0" dirty="0" smtClean="0">
                          <a:latin typeface="Calibri"/>
                          <a:ea typeface="Times New Roman"/>
                          <a:cs typeface="B Lotus"/>
                        </a:rPr>
                        <a:t> فرهنگی، تربیتی و ...)</a:t>
                      </a:r>
                      <a:endParaRPr lang="en-US" sz="2400" b="1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9" name="Straight Arrow Connector 18"/>
          <p:cNvCxnSpPr/>
          <p:nvPr/>
        </p:nvCxnSpPr>
        <p:spPr>
          <a:xfrm>
            <a:off x="2667000" y="2590800"/>
            <a:ext cx="25908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 flipH="1" flipV="1">
            <a:off x="7125494" y="4610894"/>
            <a:ext cx="1141412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81200" y="152400"/>
            <a:ext cx="5181600" cy="1227138"/>
            <a:chOff x="1981200" y="152400"/>
            <a:chExt cx="5181600" cy="1227138"/>
          </a:xfrm>
        </p:grpSpPr>
        <p:grpSp>
          <p:nvGrpSpPr>
            <p:cNvPr id="3" name="Group 1"/>
            <p:cNvGrpSpPr/>
            <p:nvPr/>
          </p:nvGrpSpPr>
          <p:grpSpPr>
            <a:xfrm>
              <a:off x="1981200" y="152400"/>
              <a:ext cx="5181600" cy="1219200"/>
              <a:chOff x="457199" y="1422399"/>
              <a:chExt cx="5181600" cy="1219200"/>
            </a:xfrm>
          </p:grpSpPr>
          <p:sp>
            <p:nvSpPr>
              <p:cNvPr id="5" name="Rounded Rectangle 2"/>
              <p:cNvSpPr/>
              <p:nvPr/>
            </p:nvSpPr>
            <p:spPr>
              <a:xfrm>
                <a:off x="457199" y="1422399"/>
                <a:ext cx="5181600" cy="1219200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6" name="Rounded Rectangle 4"/>
              <p:cNvSpPr/>
              <p:nvPr/>
            </p:nvSpPr>
            <p:spPr>
              <a:xfrm>
                <a:off x="492908" y="1458108"/>
                <a:ext cx="3860502" cy="11477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4300" tIns="114300" rIns="114300" bIns="114300" numCol="1" spcCol="1270" anchor="ctr" anchorCtr="0">
                <a:noAutofit/>
              </a:bodyPr>
              <a:lstStyle/>
              <a:p>
                <a:pPr lvl="0" algn="ctr"/>
                <a:r>
                  <a:rPr lang="fa-IR" sz="2800" b="1" spc="50" dirty="0" smtClean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chemeClr val="accent6">
                        <a:tint val="1000"/>
                      </a:schemeClr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cs typeface="B Lotus" pitchFamily="2" charset="-78"/>
                  </a:rPr>
                  <a:t>نظریه های خط مشی گذاری</a:t>
                </a:r>
                <a:endParaRPr lang="en-US" sz="2800" dirty="0"/>
              </a:p>
            </p:txBody>
          </p:sp>
        </p:grpSp>
        <p:pic>
          <p:nvPicPr>
            <p:cNvPr id="4" name="Picture 3" descr="C:\Program Files\Microsoft Office\MEDIA\CAGCAT10\j0199549.wm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86400" y="228600"/>
              <a:ext cx="1071493" cy="1150938"/>
            </a:xfrm>
            <a:prstGeom prst="rect">
              <a:avLst/>
            </a:prstGeom>
            <a:noFill/>
          </p:spPr>
        </p:pic>
      </p:grp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0"/>
            <a:ext cx="3017838" cy="7938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533400" y="1524000"/>
          <a:ext cx="8001001" cy="3031253"/>
        </p:xfrm>
        <a:graphic>
          <a:graphicData uri="http://schemas.openxmlformats.org/drawingml/2006/table">
            <a:tbl>
              <a:tblPr rtl="1"/>
              <a:tblGrid>
                <a:gridCol w="2513686"/>
                <a:gridCol w="5487315"/>
              </a:tblGrid>
              <a:tr h="18591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نظریه</a:t>
                      </a:r>
                      <a:endParaRPr lang="en-US" sz="1400" kern="120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Lotus"/>
                      </a:endParaRPr>
                    </a:p>
                  </a:txBody>
                  <a:tcPr marL="30582" marR="30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عناصر</a:t>
                      </a:r>
                      <a:endParaRPr lang="en-US" sz="1400" kern="120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Lotus"/>
                      </a:endParaRPr>
                    </a:p>
                  </a:txBody>
                  <a:tcPr marL="30582" marR="30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6337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نهادی</a:t>
                      </a:r>
                      <a:endParaRPr lang="en-US" sz="1400" kern="120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Lotus"/>
                      </a:endParaRPr>
                    </a:p>
                  </a:txBody>
                  <a:tcPr marL="30582" marR="30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نهادهای رسمی تصمیم گیر، روابط رسمی</a:t>
                      </a:r>
                      <a:endParaRPr lang="en-US" sz="1400" kern="120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Lotus"/>
                      </a:endParaRPr>
                    </a:p>
                  </a:txBody>
                  <a:tcPr marL="30582" marR="30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7879">
                <a:tc>
                  <a:txBody>
                    <a:bodyPr/>
                    <a:lstStyle/>
                    <a:p>
                      <a:pPr marL="71755" marR="71755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جریان چندگانه</a:t>
                      </a:r>
                      <a:endParaRPr lang="en-US" sz="1400" kern="120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Lotus"/>
                      </a:endParaRPr>
                    </a:p>
                  </a:txBody>
                  <a:tcPr marL="30582" marR="30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جریان مساله، جریان سیاست، جریان خط مشی</a:t>
                      </a:r>
                      <a:endParaRPr lang="en-US" sz="1400" kern="120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Lotus"/>
                      </a:endParaRPr>
                    </a:p>
                  </a:txBody>
                  <a:tcPr marL="30582" marR="30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6754">
                <a:tc>
                  <a:txBody>
                    <a:bodyPr/>
                    <a:lstStyle/>
                    <a:p>
                      <a:pPr marL="71755" marR="71755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تعادل نقطه ای</a:t>
                      </a:r>
                      <a:endParaRPr lang="en-US" sz="1400" kern="120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Lotus"/>
                      </a:endParaRPr>
                    </a:p>
                  </a:txBody>
                  <a:tcPr marL="30582" marR="30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جریان اطلاعات، تغییرات تدریجی، تصویر خط مشی (مرحله دستورگذاری)</a:t>
                      </a:r>
                      <a:endParaRPr lang="en-US" sz="1400" kern="120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Lotus"/>
                      </a:endParaRPr>
                    </a:p>
                  </a:txBody>
                  <a:tcPr marL="30582" marR="30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7879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ائتلاف</a:t>
                      </a:r>
                      <a:endParaRPr lang="en-US" sz="1400" kern="120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Lotus"/>
                      </a:endParaRPr>
                    </a:p>
                  </a:txBody>
                  <a:tcPr marL="30582" marR="30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تسهیم باورهای خط مشی بین نخبگان، رقابت داخلی و فشار بیرونی سیستم، یادگیری خط مشی</a:t>
                      </a:r>
                      <a:endParaRPr lang="en-US" sz="1400" kern="120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Lotus"/>
                      </a:endParaRPr>
                    </a:p>
                  </a:txBody>
                  <a:tcPr marL="30582" marR="30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3017838" cy="7938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533400" y="4572508"/>
          <a:ext cx="8001000" cy="1870964"/>
        </p:xfrm>
        <a:graphic>
          <a:graphicData uri="http://schemas.openxmlformats.org/drawingml/2006/table">
            <a:tbl>
              <a:tblPr rtl="1"/>
              <a:tblGrid>
                <a:gridCol w="2513689"/>
                <a:gridCol w="5487311"/>
              </a:tblGrid>
              <a:tr h="609600">
                <a:tc>
                  <a:txBody>
                    <a:bodyPr/>
                    <a:lstStyle/>
                    <a:p>
                      <a:pPr marL="0" marR="0" algn="ctr" defTabSz="914363" rtl="1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گروه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Lotus"/>
                      </a:endParaRPr>
                    </a:p>
                  </a:txBody>
                  <a:tcPr marL="30582" marR="30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363" rtl="1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رقابت گروهی، قدرت </a:t>
                      </a:r>
                      <a:r>
                        <a:rPr lang="fa-IR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چانه</a:t>
                      </a:r>
                      <a:r>
                        <a:rPr lang="fa-IR" sz="1400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 </a:t>
                      </a:r>
                      <a:r>
                        <a:rPr lang="fa-IR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زنی</a:t>
                      </a:r>
                      <a:r>
                        <a:rPr lang="fa-IR" sz="14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، دسترسی به نهادهای </a:t>
                      </a:r>
                      <a:r>
                        <a:rPr lang="fa-IR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تصمیم</a:t>
                      </a:r>
                      <a:r>
                        <a:rPr lang="fa-IR" sz="1400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 </a:t>
                      </a:r>
                      <a:r>
                        <a:rPr lang="fa-IR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گیر </a:t>
                      </a:r>
                      <a:r>
                        <a:rPr lang="fa-IR" sz="14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(مرحله </a:t>
                      </a:r>
                      <a:r>
                        <a:rPr lang="fa-IR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شکل</a:t>
                      </a:r>
                      <a:r>
                        <a:rPr lang="fa-IR" sz="1400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 </a:t>
                      </a:r>
                      <a:r>
                        <a:rPr lang="fa-IR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دهی خط</a:t>
                      </a:r>
                      <a:r>
                        <a:rPr lang="fa-IR" sz="1400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 </a:t>
                      </a:r>
                      <a:r>
                        <a:rPr lang="fa-IR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مشی</a:t>
                      </a:r>
                      <a:r>
                        <a:rPr lang="fa-IR" sz="14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)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Lotus"/>
                      </a:endParaRPr>
                    </a:p>
                  </a:txBody>
                  <a:tcPr marL="30582" marR="30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00">
                <a:tc>
                  <a:txBody>
                    <a:bodyPr/>
                    <a:lstStyle/>
                    <a:p>
                      <a:pPr marL="0" marR="0" algn="ctr" defTabSz="914363" rtl="1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اشاعه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Lotus"/>
                      </a:endParaRPr>
                    </a:p>
                  </a:txBody>
                  <a:tcPr marL="30582" marR="30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363" rtl="1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نوآوری </a:t>
                      </a:r>
                      <a:r>
                        <a:rPr lang="fa-IR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خط</a:t>
                      </a:r>
                      <a:r>
                        <a:rPr lang="fa-IR" sz="1400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 </a:t>
                      </a:r>
                      <a:r>
                        <a:rPr lang="fa-IR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مشی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Lotus"/>
                      </a:endParaRPr>
                    </a:p>
                  </a:txBody>
                  <a:tcPr marL="30582" marR="30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algn="ctr" defTabSz="914363" rtl="1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نخبگان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Lotus"/>
                      </a:endParaRPr>
                    </a:p>
                  </a:txBody>
                  <a:tcPr marL="30582" marR="30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363" rtl="1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گروه های </a:t>
                      </a:r>
                      <a:r>
                        <a:rPr lang="fa-IR" sz="14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نخبه 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Lotus"/>
                      </a:endParaRPr>
                    </a:p>
                  </a:txBody>
                  <a:tcPr marL="30582" marR="30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algn="ctr" defTabSz="914363" rtl="1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مدل فرایندی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Lotus"/>
                      </a:endParaRPr>
                    </a:p>
                  </a:txBody>
                  <a:tcPr marL="30582" marR="30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363" rtl="1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شناسایی </a:t>
                      </a:r>
                      <a:r>
                        <a:rPr lang="fa-IR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مساله، دستورگذاری، فرموله کردن، مشروعیت بخشی، اجرای خط</a:t>
                      </a:r>
                      <a:r>
                        <a:rPr lang="fa-IR" sz="1400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 </a:t>
                      </a:r>
                      <a:r>
                        <a:rPr lang="fa-IR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مشی، ارزیابی خط</a:t>
                      </a:r>
                      <a:r>
                        <a:rPr lang="fa-IR" sz="1400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 </a:t>
                      </a:r>
                      <a:r>
                        <a:rPr lang="fa-IR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Lotus"/>
                        </a:rPr>
                        <a:t>مشی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Lotus"/>
                      </a:endParaRPr>
                    </a:p>
                  </a:txBody>
                  <a:tcPr marL="30582" marR="305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066800" y="1752600"/>
          <a:ext cx="6663689" cy="2077593"/>
        </p:xfrm>
        <a:graphic>
          <a:graphicData uri="http://schemas.openxmlformats.org/drawingml/2006/table">
            <a:tbl>
              <a:tblPr rtl="1"/>
              <a:tblGrid>
                <a:gridCol w="777008"/>
                <a:gridCol w="1696186"/>
                <a:gridCol w="4190495"/>
              </a:tblGrid>
              <a:tr h="296799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dirty="0">
                          <a:latin typeface="Times New Roman"/>
                          <a:ea typeface="Times New Roman"/>
                          <a:cs typeface="B Lotus"/>
                        </a:rPr>
                        <a:t>نظریه</a:t>
                      </a:r>
                      <a:endParaRPr lang="en-US" sz="14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>
                          <a:latin typeface="Times New Roman"/>
                          <a:ea typeface="Times New Roman"/>
                          <a:cs typeface="B Lotus"/>
                        </a:rPr>
                        <a:t>عناصر</a:t>
                      </a:r>
                      <a:endParaRPr lang="en-US" sz="14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dirty="0" smtClean="0">
                          <a:latin typeface="Times New Roman"/>
                          <a:ea typeface="Times New Roman"/>
                          <a:cs typeface="B Lotus"/>
                        </a:rPr>
                        <a:t>برخی راهکار </a:t>
                      </a:r>
                      <a:r>
                        <a:rPr lang="fa-IR" sz="1400" dirty="0">
                          <a:latin typeface="Times New Roman"/>
                          <a:ea typeface="Times New Roman"/>
                          <a:cs typeface="B Lotus"/>
                        </a:rPr>
                        <a:t>پیشنهادی</a:t>
                      </a:r>
                      <a:endParaRPr lang="en-US" sz="14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780794">
                <a:tc>
                  <a:txBody>
                    <a:bodyPr/>
                    <a:lstStyle/>
                    <a:p>
                      <a:pPr marL="71755" marR="71755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dirty="0">
                          <a:latin typeface="Times New Roman"/>
                          <a:ea typeface="Times New Roman"/>
                          <a:cs typeface="B Lotus"/>
                        </a:rPr>
                        <a:t>جریان چندگانه</a:t>
                      </a:r>
                      <a:endParaRPr lang="en-US" sz="14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dirty="0">
                          <a:latin typeface="Times New Roman"/>
                          <a:ea typeface="Times New Roman"/>
                          <a:cs typeface="B Lotus"/>
                        </a:rPr>
                        <a:t>جریان مساله</a:t>
                      </a:r>
                      <a:endParaRPr lang="en-US" sz="1400" dirty="0"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dirty="0">
                          <a:latin typeface="Times New Roman"/>
                          <a:ea typeface="Times New Roman"/>
                          <a:cs typeface="B Lotus"/>
                        </a:rPr>
                        <a:t>جریان سیاست</a:t>
                      </a:r>
                      <a:endParaRPr lang="en-US" sz="1400" dirty="0"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dirty="0">
                          <a:latin typeface="Times New Roman"/>
                          <a:ea typeface="Times New Roman"/>
                          <a:cs typeface="B Lotus"/>
                        </a:rPr>
                        <a:t>جریان </a:t>
                      </a:r>
                      <a:r>
                        <a:rPr lang="fa-IR" sz="1400" dirty="0" smtClean="0">
                          <a:latin typeface="Times New Roman"/>
                          <a:ea typeface="Times New Roman"/>
                          <a:cs typeface="B Lotus"/>
                        </a:rPr>
                        <a:t>خط</a:t>
                      </a:r>
                      <a:r>
                        <a:rPr lang="fa-IR" sz="1400" baseline="0" dirty="0" smtClean="0">
                          <a:latin typeface="Times New Roman"/>
                          <a:ea typeface="Times New Roman"/>
                          <a:cs typeface="B Lotus"/>
                        </a:rPr>
                        <a:t> </a:t>
                      </a:r>
                      <a:r>
                        <a:rPr lang="fa-IR" sz="1400" dirty="0" smtClean="0">
                          <a:latin typeface="Times New Roman"/>
                          <a:ea typeface="Times New Roman"/>
                          <a:cs typeface="B Lotus"/>
                        </a:rPr>
                        <a:t>مشی</a:t>
                      </a:r>
                      <a:endParaRPr lang="en-US" sz="14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dirty="0">
                          <a:latin typeface="Times New Roman"/>
                          <a:ea typeface="Times New Roman"/>
                          <a:cs typeface="B Lotus"/>
                        </a:rPr>
                        <a:t>طراحی سیستم دریافت مسائل عمومی و </a:t>
                      </a:r>
                      <a:r>
                        <a:rPr lang="fa-IR" sz="1400" dirty="0" smtClean="0">
                          <a:latin typeface="Times New Roman"/>
                          <a:ea typeface="Times New Roman"/>
                          <a:cs typeface="B Lotus"/>
                        </a:rPr>
                        <a:t>اولویت</a:t>
                      </a:r>
                      <a:r>
                        <a:rPr lang="fa-IR" sz="1400" baseline="0" dirty="0" smtClean="0">
                          <a:latin typeface="Times New Roman"/>
                          <a:ea typeface="Times New Roman"/>
                          <a:cs typeface="B Lotus"/>
                        </a:rPr>
                        <a:t> </a:t>
                      </a:r>
                      <a:r>
                        <a:rPr lang="fa-IR" sz="1400" dirty="0" smtClean="0">
                          <a:latin typeface="Times New Roman"/>
                          <a:ea typeface="Times New Roman"/>
                          <a:cs typeface="B Lotus"/>
                        </a:rPr>
                        <a:t>بندی </a:t>
                      </a:r>
                      <a:r>
                        <a:rPr lang="fa-IR" sz="1400" dirty="0">
                          <a:latin typeface="Times New Roman"/>
                          <a:ea typeface="Times New Roman"/>
                          <a:cs typeface="B Lotus"/>
                        </a:rPr>
                        <a:t>مسائل</a:t>
                      </a:r>
                      <a:endParaRPr lang="en-US" sz="1400" dirty="0"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dirty="0">
                          <a:latin typeface="Times New Roman"/>
                          <a:ea typeface="Times New Roman"/>
                          <a:cs typeface="B Lotus"/>
                        </a:rPr>
                        <a:t>وجود نهادهای ناظر و </a:t>
                      </a:r>
                      <a:r>
                        <a:rPr lang="fa-IR" sz="1400" dirty="0" smtClean="0">
                          <a:latin typeface="Times New Roman"/>
                          <a:ea typeface="Times New Roman"/>
                          <a:cs typeface="B Lotus"/>
                        </a:rPr>
                        <a:t>مطالبه گر </a:t>
                      </a:r>
                      <a:r>
                        <a:rPr lang="fa-IR" sz="1400" dirty="0">
                          <a:latin typeface="Times New Roman"/>
                          <a:ea typeface="Times New Roman"/>
                          <a:cs typeface="B Lotus"/>
                        </a:rPr>
                        <a:t>نسبت به مسائل </a:t>
                      </a:r>
                      <a:r>
                        <a:rPr lang="fa-IR" sz="1400" dirty="0" smtClean="0">
                          <a:latin typeface="Times New Roman"/>
                          <a:ea typeface="Times New Roman"/>
                          <a:cs typeface="B Lotus"/>
                        </a:rPr>
                        <a:t>اولویت</a:t>
                      </a:r>
                      <a:r>
                        <a:rPr lang="fa-IR" sz="1400" baseline="0" dirty="0" smtClean="0">
                          <a:latin typeface="Times New Roman"/>
                          <a:ea typeface="Times New Roman"/>
                          <a:cs typeface="B Lotus"/>
                        </a:rPr>
                        <a:t> </a:t>
                      </a:r>
                      <a:r>
                        <a:rPr lang="fa-IR" sz="1400" dirty="0" smtClean="0">
                          <a:latin typeface="Times New Roman"/>
                          <a:ea typeface="Times New Roman"/>
                          <a:cs typeface="B Lotus"/>
                        </a:rPr>
                        <a:t>دار </a:t>
                      </a:r>
                      <a:r>
                        <a:rPr lang="fa-IR" sz="1400" dirty="0">
                          <a:latin typeface="Times New Roman"/>
                          <a:ea typeface="Times New Roman"/>
                          <a:cs typeface="B Lotus"/>
                        </a:rPr>
                        <a:t>از قبیل رسانه، </a:t>
                      </a:r>
                      <a:r>
                        <a:rPr lang="fa-IR" sz="1400" dirty="0" smtClean="0">
                          <a:latin typeface="Times New Roman"/>
                          <a:ea typeface="Times New Roman"/>
                          <a:cs typeface="B Lotus"/>
                        </a:rPr>
                        <a:t>سازمان</a:t>
                      </a:r>
                      <a:r>
                        <a:rPr lang="fa-IR" sz="1400" baseline="0" dirty="0" smtClean="0">
                          <a:latin typeface="Times New Roman"/>
                          <a:ea typeface="Times New Roman"/>
                          <a:cs typeface="B Lotus"/>
                        </a:rPr>
                        <a:t> </a:t>
                      </a:r>
                      <a:r>
                        <a:rPr lang="fa-IR" sz="1400" dirty="0" smtClean="0">
                          <a:latin typeface="Times New Roman"/>
                          <a:ea typeface="Times New Roman"/>
                          <a:cs typeface="B Lotus"/>
                        </a:rPr>
                        <a:t>های </a:t>
                      </a:r>
                      <a:r>
                        <a:rPr lang="fa-IR" sz="1400" dirty="0">
                          <a:latin typeface="Times New Roman"/>
                          <a:ea typeface="Times New Roman"/>
                          <a:cs typeface="B Lotus"/>
                        </a:rPr>
                        <a:t>مردم نهاد و ... </a:t>
                      </a:r>
                      <a:endParaRPr lang="en-US" sz="1400" dirty="0"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dirty="0">
                          <a:latin typeface="Times New Roman"/>
                          <a:ea typeface="Times New Roman"/>
                          <a:cs typeface="B Lotus"/>
                        </a:rPr>
                        <a:t>هدایت و تشویق جامعه علمی به سمت حل مسائل </a:t>
                      </a:r>
                      <a:r>
                        <a:rPr lang="fa-IR" sz="1400" dirty="0" smtClean="0">
                          <a:latin typeface="Times New Roman"/>
                          <a:ea typeface="Times New Roman"/>
                          <a:cs typeface="B Lotus"/>
                        </a:rPr>
                        <a:t>اولویت</a:t>
                      </a:r>
                      <a:r>
                        <a:rPr lang="fa-IR" sz="1400" baseline="0" dirty="0" smtClean="0">
                          <a:latin typeface="Times New Roman"/>
                          <a:ea typeface="Times New Roman"/>
                          <a:cs typeface="B Lotus"/>
                        </a:rPr>
                        <a:t> </a:t>
                      </a:r>
                      <a:r>
                        <a:rPr lang="fa-IR" sz="1400" dirty="0" smtClean="0">
                          <a:latin typeface="Times New Roman"/>
                          <a:ea typeface="Times New Roman"/>
                          <a:cs typeface="B Lotus"/>
                        </a:rPr>
                        <a:t>دار </a:t>
                      </a:r>
                      <a:r>
                        <a:rPr lang="fa-IR" sz="1400" dirty="0">
                          <a:latin typeface="Times New Roman"/>
                          <a:ea typeface="Times New Roman"/>
                          <a:cs typeface="B Lotus"/>
                        </a:rPr>
                        <a:t>عمومی</a:t>
                      </a:r>
                      <a:endParaRPr lang="en-US" sz="1400" dirty="0"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dirty="0">
                          <a:latin typeface="Times New Roman"/>
                          <a:ea typeface="Times New Roman"/>
                          <a:cs typeface="B Lotus"/>
                        </a:rPr>
                        <a:t>ایجاد </a:t>
                      </a:r>
                      <a:r>
                        <a:rPr lang="fa-IR" sz="1400" dirty="0" smtClean="0">
                          <a:latin typeface="Times New Roman"/>
                          <a:ea typeface="Times New Roman"/>
                          <a:cs typeface="B Lotus"/>
                        </a:rPr>
                        <a:t>ساختارها </a:t>
                      </a:r>
                      <a:r>
                        <a:rPr lang="fa-IR" sz="1400" dirty="0">
                          <a:latin typeface="Times New Roman"/>
                          <a:ea typeface="Times New Roman"/>
                          <a:cs typeface="B Lotus"/>
                        </a:rPr>
                        <a:t>و </a:t>
                      </a:r>
                      <a:r>
                        <a:rPr lang="fa-IR" sz="1400" dirty="0" smtClean="0">
                          <a:latin typeface="Times New Roman"/>
                          <a:ea typeface="Times New Roman"/>
                          <a:cs typeface="B Lotus"/>
                        </a:rPr>
                        <a:t>ظرفیت</a:t>
                      </a:r>
                      <a:r>
                        <a:rPr lang="fa-IR" sz="1400" baseline="0" dirty="0" smtClean="0">
                          <a:latin typeface="Times New Roman"/>
                          <a:ea typeface="Times New Roman"/>
                          <a:cs typeface="B Lotus"/>
                        </a:rPr>
                        <a:t> </a:t>
                      </a:r>
                      <a:r>
                        <a:rPr lang="fa-IR" sz="1400" dirty="0" smtClean="0">
                          <a:latin typeface="Times New Roman"/>
                          <a:ea typeface="Times New Roman"/>
                          <a:cs typeface="B Lotus"/>
                        </a:rPr>
                        <a:t>های سیاسی-اداری </a:t>
                      </a:r>
                      <a:r>
                        <a:rPr lang="fa-IR" sz="1400" dirty="0">
                          <a:latin typeface="Times New Roman"/>
                          <a:ea typeface="Times New Roman"/>
                          <a:cs typeface="B Lotus"/>
                        </a:rPr>
                        <a:t>جهت اجرای راهکارهای حل مساله</a:t>
                      </a:r>
                      <a:endParaRPr lang="en-US" sz="14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4209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0" y="0"/>
            <a:ext cx="3017838" cy="7938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C:\Program Files\Microsoft Office\MEDIA\CAGCAT10\j0199549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228600"/>
            <a:ext cx="1071493" cy="1150938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1981200" y="152400"/>
            <a:ext cx="5181600" cy="1227138"/>
            <a:chOff x="1981200" y="152400"/>
            <a:chExt cx="5181600" cy="1227138"/>
          </a:xfrm>
        </p:grpSpPr>
        <p:grpSp>
          <p:nvGrpSpPr>
            <p:cNvPr id="9" name="Group 1"/>
            <p:cNvGrpSpPr/>
            <p:nvPr/>
          </p:nvGrpSpPr>
          <p:grpSpPr>
            <a:xfrm>
              <a:off x="1981200" y="152400"/>
              <a:ext cx="5181600" cy="1219200"/>
              <a:chOff x="457199" y="1422399"/>
              <a:chExt cx="5181600" cy="1219200"/>
            </a:xfrm>
          </p:grpSpPr>
          <p:sp>
            <p:nvSpPr>
              <p:cNvPr id="11" name="Rounded Rectangle 2"/>
              <p:cNvSpPr/>
              <p:nvPr/>
            </p:nvSpPr>
            <p:spPr>
              <a:xfrm>
                <a:off x="457199" y="1422399"/>
                <a:ext cx="5181600" cy="1219200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2" name="Rounded Rectangle 4"/>
              <p:cNvSpPr/>
              <p:nvPr/>
            </p:nvSpPr>
            <p:spPr>
              <a:xfrm>
                <a:off x="492908" y="1458108"/>
                <a:ext cx="3860502" cy="11477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4300" tIns="114300" rIns="114300" bIns="114300" numCol="1" spcCol="1270" anchor="ctr" anchorCtr="0">
                <a:noAutofit/>
              </a:bodyPr>
              <a:lstStyle/>
              <a:p>
                <a:pPr lvl="0" algn="ctr"/>
                <a:r>
                  <a:rPr lang="fa-IR" sz="2800" b="1" spc="50" dirty="0" smtClean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chemeClr val="accent6">
                        <a:tint val="1000"/>
                      </a:schemeClr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cs typeface="B Lotus" pitchFamily="2" charset="-78"/>
                  </a:rPr>
                  <a:t>نظریه جریان سه گانه</a:t>
                </a:r>
                <a:endParaRPr lang="en-US" sz="2800" dirty="0"/>
              </a:p>
            </p:txBody>
          </p:sp>
        </p:grpSp>
        <p:pic>
          <p:nvPicPr>
            <p:cNvPr id="10" name="Picture 9" descr="C:\Program Files\Microsoft Office\MEDIA\CAGCAT10\j0199549.wm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86400" y="228600"/>
              <a:ext cx="1071493" cy="1150938"/>
            </a:xfrm>
            <a:prstGeom prst="rect">
              <a:avLst/>
            </a:prstGeom>
            <a:noFill/>
          </p:spPr>
        </p:pic>
      </p:grpSp>
      <p:cxnSp>
        <p:nvCxnSpPr>
          <p:cNvPr id="17" name="Straight Arrow Connector 16"/>
          <p:cNvCxnSpPr/>
          <p:nvPr/>
        </p:nvCxnSpPr>
        <p:spPr>
          <a:xfrm>
            <a:off x="4267200" y="4495800"/>
            <a:ext cx="1981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267200" y="5181600"/>
            <a:ext cx="1981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4267200" y="5257800"/>
            <a:ext cx="1981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 bwMode="auto">
          <a:xfrm>
            <a:off x="533400" y="4191000"/>
            <a:ext cx="14478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  <a:cs typeface="B Titr" pitchFamily="2" charset="-78"/>
              </a:rPr>
              <a:t>جریان مساله</a:t>
            </a:r>
            <a:endParaRPr kumimoji="0" lang="en-US" sz="20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  <a:cs typeface="B Titr" pitchFamily="2" charset="-78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470452" y="4890052"/>
            <a:ext cx="1586948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  <a:cs typeface="B Titr" pitchFamily="2" charset="-78"/>
              </a:rPr>
              <a:t>جریان سیاست</a:t>
            </a:r>
            <a:endParaRPr kumimoji="0" lang="en-US" sz="20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  <a:cs typeface="B Titr" pitchFamily="2" charset="-78"/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381000" y="5575852"/>
            <a:ext cx="17526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  <a:cs typeface="B Titr" pitchFamily="2" charset="-78"/>
              </a:rPr>
              <a:t>جریان خط مشی</a:t>
            </a:r>
            <a:endParaRPr kumimoji="0" lang="en-US" sz="20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  <a:cs typeface="B Titr" pitchFamily="2" charset="-78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209800" y="4494212"/>
            <a:ext cx="1981200" cy="1588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286000" y="5181600"/>
            <a:ext cx="1981200" cy="1588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286000" y="5867400"/>
            <a:ext cx="1981200" cy="1588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 bwMode="auto">
          <a:xfrm>
            <a:off x="6248400" y="4876800"/>
            <a:ext cx="1586948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  <a:cs typeface="B Titr" pitchFamily="2" charset="-78"/>
              </a:rPr>
              <a:t>حل مساله</a:t>
            </a:r>
            <a:endParaRPr kumimoji="0" lang="en-US" sz="20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  <a:cs typeface="B Titr" pitchFamily="2" charset="-7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.3|1|1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2|1|0.9|0.6|0.6|0.9|1|0.9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Green Segoe 4-3 template-template_April-17-2007">
  <a:themeElements>
    <a:clrScheme name="Green Template-Template">
      <a:dk1>
        <a:srgbClr val="000000"/>
      </a:dk1>
      <a:lt1>
        <a:srgbClr val="FFFFFF"/>
      </a:lt1>
      <a:dk2>
        <a:srgbClr val="1F7335"/>
      </a:dk2>
      <a:lt2>
        <a:srgbClr val="C4FF8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White with Courier font for code slides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eme3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S101857271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957</Words>
  <Application>Microsoft Office PowerPoint</Application>
  <PresentationFormat>On-screen Show (4:3)</PresentationFormat>
  <Paragraphs>203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40" baseType="lpstr">
      <vt:lpstr>Arial</vt:lpstr>
      <vt:lpstr>IranNastaliq</vt:lpstr>
      <vt:lpstr>Gill Sans MT</vt:lpstr>
      <vt:lpstr>B Mitra</vt:lpstr>
      <vt:lpstr>Wingdings 2</vt:lpstr>
      <vt:lpstr>B Titr</vt:lpstr>
      <vt:lpstr>B Lotus</vt:lpstr>
      <vt:lpstr>Calibri</vt:lpstr>
      <vt:lpstr>Times New Roman</vt:lpstr>
      <vt:lpstr>Segoe</vt:lpstr>
      <vt:lpstr>Franklin Gothic Book</vt:lpstr>
      <vt:lpstr>Courier New</vt:lpstr>
      <vt:lpstr>Franklin Gothic Medium</vt:lpstr>
      <vt:lpstr>ＭＳ Ｐゴシック</vt:lpstr>
      <vt:lpstr>Verdana</vt:lpstr>
      <vt:lpstr>Segoe UI</vt:lpstr>
      <vt:lpstr>Perpetua</vt:lpstr>
      <vt:lpstr>Wingdings</vt:lpstr>
      <vt:lpstr>Green Segoe 4-3 template-template_April-17-2007</vt:lpstr>
      <vt:lpstr>White with Courier font for code slides</vt:lpstr>
      <vt:lpstr>Trek</vt:lpstr>
      <vt:lpstr>Theme3</vt:lpstr>
      <vt:lpstr>Solstice</vt:lpstr>
      <vt:lpstr>TS101857271</vt:lpstr>
      <vt:lpstr>Slide 1</vt:lpstr>
      <vt:lpstr>تبیین نقش بسیج در تقریب به تولید ملی  برخی دلالت های نظریه های خط مشی گذاری</vt:lpstr>
      <vt:lpstr>آنچه که خواهد گذشت....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عنوان: ارزیابی درهم ریختگی نظریه های عدالت در خط مشی های آموزشی جمهوری اسلامی ایران مطالعه موردی: خط مشی ملی اداره مدارس</dc:title>
  <dc:creator>Sadiq</dc:creator>
  <cp:lastModifiedBy>Edalat</cp:lastModifiedBy>
  <cp:revision>381</cp:revision>
  <dcterms:created xsi:type="dcterms:W3CDTF">2006-08-16T00:00:00Z</dcterms:created>
  <dcterms:modified xsi:type="dcterms:W3CDTF">2013-02-27T15:14:06Z</dcterms:modified>
</cp:coreProperties>
</file>