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</p:sldMasterIdLst>
  <p:sldIdLst>
    <p:sldId id="267" r:id="rId2"/>
    <p:sldId id="257" r:id="rId3"/>
    <p:sldId id="263" r:id="rId4"/>
    <p:sldId id="264" r:id="rId5"/>
    <p:sldId id="262" r:id="rId6"/>
    <p:sldId id="258" r:id="rId7"/>
    <p:sldId id="259" r:id="rId8"/>
    <p:sldId id="260" r:id="rId9"/>
    <p:sldId id="261" r:id="rId10"/>
    <p:sldId id="265" r:id="rId11"/>
    <p:sldId id="266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65C63-FBCF-414B-B15E-E6A7C6BD944A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792FED0-96FD-489E-A177-C03F62B4E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861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65C63-FBCF-414B-B15E-E6A7C6BD944A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792FED0-96FD-489E-A177-C03F62B4E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543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65C63-FBCF-414B-B15E-E6A7C6BD944A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792FED0-96FD-489E-A177-C03F62B4E4A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868696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65C63-FBCF-414B-B15E-E6A7C6BD944A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792FED0-96FD-489E-A177-C03F62B4E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0065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65C63-FBCF-414B-B15E-E6A7C6BD944A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792FED0-96FD-489E-A177-C03F62B4E4A0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313228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65C63-FBCF-414B-B15E-E6A7C6BD944A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792FED0-96FD-489E-A177-C03F62B4E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9805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65C63-FBCF-414B-B15E-E6A7C6BD944A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2FED0-96FD-489E-A177-C03F62B4E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1716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65C63-FBCF-414B-B15E-E6A7C6BD944A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2FED0-96FD-489E-A177-C03F62B4E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461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65C63-FBCF-414B-B15E-E6A7C6BD944A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2FED0-96FD-489E-A177-C03F62B4E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434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65C63-FBCF-414B-B15E-E6A7C6BD944A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792FED0-96FD-489E-A177-C03F62B4E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484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65C63-FBCF-414B-B15E-E6A7C6BD944A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792FED0-96FD-489E-A177-C03F62B4E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051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65C63-FBCF-414B-B15E-E6A7C6BD944A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792FED0-96FD-489E-A177-C03F62B4E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253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65C63-FBCF-414B-B15E-E6A7C6BD944A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2FED0-96FD-489E-A177-C03F62B4E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081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65C63-FBCF-414B-B15E-E6A7C6BD944A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2FED0-96FD-489E-A177-C03F62B4E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84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65C63-FBCF-414B-B15E-E6A7C6BD944A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2FED0-96FD-489E-A177-C03F62B4E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677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65C63-FBCF-414B-B15E-E6A7C6BD944A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792FED0-96FD-489E-A177-C03F62B4E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398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65C63-FBCF-414B-B15E-E6A7C6BD944A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792FED0-96FD-489E-A177-C03F62B4E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403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  <p:sldLayoutId id="2147483748" r:id="rId12"/>
    <p:sldLayoutId id="2147483749" r:id="rId13"/>
    <p:sldLayoutId id="2147483750" r:id="rId14"/>
    <p:sldLayoutId id="2147483751" r:id="rId15"/>
    <p:sldLayoutId id="214748375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Dynamic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Vali</a:t>
            </a:r>
            <a:r>
              <a:rPr lang="en-US" dirty="0" smtClean="0"/>
              <a:t>-e-</a:t>
            </a:r>
            <a:r>
              <a:rPr lang="en-US" dirty="0" err="1" smtClean="0"/>
              <a:t>Asr</a:t>
            </a:r>
            <a:r>
              <a:rPr lang="en-US" dirty="0" smtClean="0"/>
              <a:t> University of </a:t>
            </a:r>
            <a:r>
              <a:rPr lang="en-US" dirty="0" err="1" smtClean="0"/>
              <a:t>Rafsanjan</a:t>
            </a:r>
            <a:endParaRPr lang="en-US" dirty="0" smtClean="0"/>
          </a:p>
          <a:p>
            <a:r>
              <a:rPr lang="en-US" dirty="0" smtClean="0"/>
              <a:t>Presented by : Mohammad khalooei</a:t>
            </a:r>
          </a:p>
          <a:p>
            <a:r>
              <a:rPr lang="en-US" dirty="0" smtClean="0"/>
              <a:t>April 2015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1039" y="620720"/>
            <a:ext cx="4333333" cy="2819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517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8952" y="681550"/>
            <a:ext cx="4803820" cy="128089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Binomial</a:t>
            </a:r>
            <a:r>
              <a:rPr lang="en-US" b="1" dirty="0" smtClean="0"/>
              <a:t> </a:t>
            </a:r>
            <a:r>
              <a:rPr lang="en-US" dirty="0" smtClean="0"/>
              <a:t>Coefficients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160654" y="624110"/>
            <a:ext cx="4343958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a-IR" dirty="0" smtClean="0">
                <a:latin typeface="B‌ ti"/>
                <a:cs typeface="B Titr" panose="00000700000000000000" pitchFamily="2" charset="-78"/>
              </a:rPr>
              <a:t>مسئله ضریب چندجمله ای</a:t>
            </a:r>
            <a:endParaRPr lang="en-US" dirty="0">
              <a:latin typeface="B‌ ti"/>
              <a:cs typeface="B Titr" panose="00000700000000000000" pitchFamily="2" charset="-78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079" y="2256081"/>
            <a:ext cx="8114628" cy="69803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6439" y="3917455"/>
            <a:ext cx="5473434" cy="770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93983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8952" y="681550"/>
            <a:ext cx="4803820" cy="128089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Binomial</a:t>
            </a:r>
            <a:r>
              <a:rPr lang="en-US" b="1" dirty="0" smtClean="0"/>
              <a:t> </a:t>
            </a:r>
            <a:r>
              <a:rPr lang="en-US" dirty="0" smtClean="0"/>
              <a:t>Coefficients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160654" y="624110"/>
            <a:ext cx="4343958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a-IR" dirty="0" smtClean="0">
                <a:latin typeface="B‌ ti"/>
                <a:cs typeface="B Titr" panose="00000700000000000000" pitchFamily="2" charset="-78"/>
              </a:rPr>
              <a:t>مسئله ضریب چندجمله ای</a:t>
            </a:r>
            <a:endParaRPr lang="en-US" dirty="0">
              <a:latin typeface="B‌ ti"/>
              <a:cs typeface="B Titr" panose="00000700000000000000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18952" y="1905000"/>
            <a:ext cx="1008079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bg1">
                    <a:lumMod val="65000"/>
                  </a:schemeClr>
                </a:solidFill>
              </a:rPr>
              <a:t>// Returns value of Binomial Coefficient C(n, k)</a:t>
            </a:r>
          </a:p>
          <a:p>
            <a:r>
              <a:rPr lang="en-US" sz="2400" b="1" dirty="0" err="1"/>
              <a:t>int</a:t>
            </a:r>
            <a:r>
              <a:rPr lang="en-US" sz="2400" b="1" dirty="0"/>
              <a:t> </a:t>
            </a:r>
            <a:r>
              <a:rPr lang="en-US" sz="2400" b="1" dirty="0" err="1"/>
              <a:t>binomialCoeff</a:t>
            </a:r>
            <a:r>
              <a:rPr lang="en-US" sz="2400" b="1" dirty="0"/>
              <a:t>(</a:t>
            </a:r>
            <a:r>
              <a:rPr lang="en-US" sz="2400" b="1" dirty="0" err="1"/>
              <a:t>int</a:t>
            </a:r>
            <a:r>
              <a:rPr lang="en-US" sz="2400" b="1" dirty="0"/>
              <a:t> n, </a:t>
            </a:r>
            <a:r>
              <a:rPr lang="en-US" sz="2400" b="1" dirty="0" err="1"/>
              <a:t>int</a:t>
            </a:r>
            <a:r>
              <a:rPr lang="en-US" sz="2400" b="1" dirty="0"/>
              <a:t> k)</a:t>
            </a:r>
          </a:p>
          <a:p>
            <a:r>
              <a:rPr lang="en-US" sz="2400" b="1" dirty="0"/>
              <a:t>{</a:t>
            </a:r>
          </a:p>
          <a:p>
            <a:r>
              <a:rPr lang="en-US" sz="2400" b="1" dirty="0">
                <a:solidFill>
                  <a:schemeClr val="bg1">
                    <a:lumMod val="65000"/>
                  </a:schemeClr>
                </a:solidFill>
              </a:rPr>
              <a:t>  </a:t>
            </a:r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</a:rPr>
              <a:t>	// </a:t>
            </a:r>
            <a:r>
              <a:rPr lang="en-US" sz="2400" b="1" dirty="0">
                <a:solidFill>
                  <a:schemeClr val="bg1">
                    <a:lumMod val="65000"/>
                  </a:schemeClr>
                </a:solidFill>
              </a:rPr>
              <a:t>Base Cases</a:t>
            </a:r>
          </a:p>
          <a:p>
            <a:r>
              <a:rPr lang="en-US" sz="2400" b="1" dirty="0"/>
              <a:t> </a:t>
            </a:r>
            <a:r>
              <a:rPr lang="en-US" sz="2400" b="1" dirty="0" smtClean="0"/>
              <a:t>	 </a:t>
            </a:r>
            <a:r>
              <a:rPr lang="en-US" sz="2400" b="1" dirty="0"/>
              <a:t>if (k==0 || k==n)</a:t>
            </a:r>
          </a:p>
          <a:p>
            <a:r>
              <a:rPr lang="en-US" sz="2400" b="1" dirty="0"/>
              <a:t>   </a:t>
            </a:r>
            <a:r>
              <a:rPr lang="en-US" sz="2400" b="1" dirty="0" smtClean="0"/>
              <a:t>		 </a:t>
            </a:r>
            <a:r>
              <a:rPr lang="en-US" sz="2400" b="1" dirty="0"/>
              <a:t>return 1;</a:t>
            </a:r>
          </a:p>
          <a:p>
            <a:r>
              <a:rPr lang="en-US" sz="2400" b="1" dirty="0"/>
              <a:t> </a:t>
            </a:r>
          </a:p>
          <a:p>
            <a:r>
              <a:rPr lang="en-US" sz="2400" b="1" dirty="0"/>
              <a:t> </a:t>
            </a:r>
            <a:r>
              <a:rPr lang="en-US" sz="2400" b="1" dirty="0" smtClean="0"/>
              <a:t>	 </a:t>
            </a:r>
            <a:r>
              <a:rPr lang="en-US" sz="2400" b="1" dirty="0">
                <a:solidFill>
                  <a:schemeClr val="bg1">
                    <a:lumMod val="65000"/>
                  </a:schemeClr>
                </a:solidFill>
              </a:rPr>
              <a:t>// Recur</a:t>
            </a:r>
          </a:p>
          <a:p>
            <a:r>
              <a:rPr lang="en-US" sz="2400" b="1" dirty="0"/>
              <a:t> </a:t>
            </a:r>
            <a:r>
              <a:rPr lang="en-US" sz="2400" b="1" dirty="0" smtClean="0"/>
              <a:t>	return  </a:t>
            </a:r>
            <a:r>
              <a:rPr lang="en-US" sz="2400" b="1" dirty="0" err="1"/>
              <a:t>binomialCoeff</a:t>
            </a:r>
            <a:r>
              <a:rPr lang="en-US" sz="2400" b="1" dirty="0"/>
              <a:t>(n-1, k-1) + </a:t>
            </a:r>
            <a:r>
              <a:rPr lang="en-US" sz="2400" b="1" dirty="0" err="1"/>
              <a:t>binomialCoeff</a:t>
            </a:r>
            <a:r>
              <a:rPr lang="en-US" sz="2400" b="1" dirty="0"/>
              <a:t>(n-1, k);</a:t>
            </a:r>
          </a:p>
          <a:p>
            <a:r>
              <a:rPr lang="en-US" sz="2400" b="1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962484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411320" y="427894"/>
            <a:ext cx="1008079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 smtClean="0"/>
              <a:t>int</a:t>
            </a:r>
            <a:r>
              <a:rPr lang="en-US" sz="2000" b="1" dirty="0" smtClean="0"/>
              <a:t> </a:t>
            </a:r>
            <a:r>
              <a:rPr lang="en-US" sz="2000" b="1" dirty="0" err="1"/>
              <a:t>binomialCoeff</a:t>
            </a:r>
            <a:r>
              <a:rPr lang="en-US" sz="2000" b="1" dirty="0"/>
              <a:t>(</a:t>
            </a:r>
            <a:r>
              <a:rPr lang="en-US" sz="2000" b="1" dirty="0" err="1"/>
              <a:t>int</a:t>
            </a:r>
            <a:r>
              <a:rPr lang="en-US" sz="2000" b="1" dirty="0"/>
              <a:t> n, </a:t>
            </a:r>
            <a:r>
              <a:rPr lang="en-US" sz="2000" b="1" dirty="0" err="1"/>
              <a:t>int</a:t>
            </a:r>
            <a:r>
              <a:rPr lang="en-US" sz="2000" b="1" dirty="0"/>
              <a:t> k</a:t>
            </a:r>
            <a:r>
              <a:rPr lang="en-US" sz="2000" b="1" dirty="0" smtClean="0"/>
              <a:t>)</a:t>
            </a:r>
            <a:r>
              <a:rPr lang="en-US" sz="2000" b="1" dirty="0"/>
              <a:t> </a:t>
            </a:r>
            <a:r>
              <a:rPr lang="en-US" sz="1400" b="1" dirty="0">
                <a:solidFill>
                  <a:schemeClr val="bg1">
                    <a:lumMod val="65000"/>
                  </a:schemeClr>
                </a:solidFill>
              </a:rPr>
              <a:t>// Returns value of Binomial Coefficient C(n, k)</a:t>
            </a:r>
          </a:p>
          <a:p>
            <a:r>
              <a:rPr lang="en-US" sz="2000" b="1" dirty="0" smtClean="0"/>
              <a:t>{</a:t>
            </a:r>
            <a:endParaRPr lang="en-US" sz="2000" b="1" dirty="0"/>
          </a:p>
          <a:p>
            <a:r>
              <a:rPr lang="en-US" sz="2000" b="1" dirty="0"/>
              <a:t>    </a:t>
            </a:r>
            <a:r>
              <a:rPr lang="en-US" sz="2000" b="1" dirty="0" err="1"/>
              <a:t>int</a:t>
            </a:r>
            <a:r>
              <a:rPr lang="en-US" sz="2000" b="1" dirty="0"/>
              <a:t> C[n+1][k+1];</a:t>
            </a:r>
          </a:p>
          <a:p>
            <a:r>
              <a:rPr lang="en-US" sz="2000" b="1" dirty="0"/>
              <a:t>    </a:t>
            </a:r>
            <a:r>
              <a:rPr lang="en-US" sz="2000" b="1" dirty="0" err="1"/>
              <a:t>int</a:t>
            </a:r>
            <a:r>
              <a:rPr lang="en-US" sz="2000" b="1" dirty="0"/>
              <a:t> </a:t>
            </a:r>
            <a:r>
              <a:rPr lang="en-US" sz="2000" b="1" dirty="0" err="1"/>
              <a:t>i</a:t>
            </a:r>
            <a:r>
              <a:rPr lang="en-US" sz="2000" b="1" dirty="0"/>
              <a:t>, j</a:t>
            </a:r>
            <a:r>
              <a:rPr lang="en-US" sz="2000" b="1" dirty="0" smtClean="0"/>
              <a:t>; </a:t>
            </a:r>
            <a:endParaRPr lang="en-US" sz="2000" b="1" dirty="0"/>
          </a:p>
          <a:p>
            <a:r>
              <a:rPr lang="en-US" sz="2000" b="1" dirty="0" smtClean="0"/>
              <a:t>for </a:t>
            </a:r>
            <a:r>
              <a:rPr lang="en-US" sz="2000" b="1" dirty="0"/>
              <a:t>(</a:t>
            </a:r>
            <a:r>
              <a:rPr lang="en-US" sz="2000" b="1" dirty="0" err="1"/>
              <a:t>i</a:t>
            </a:r>
            <a:r>
              <a:rPr lang="en-US" sz="2000" b="1" dirty="0"/>
              <a:t> = 0; </a:t>
            </a:r>
            <a:r>
              <a:rPr lang="en-US" sz="2000" b="1" dirty="0" err="1"/>
              <a:t>i</a:t>
            </a:r>
            <a:r>
              <a:rPr lang="en-US" sz="2000" b="1" dirty="0"/>
              <a:t> &lt;= n; </a:t>
            </a:r>
            <a:r>
              <a:rPr lang="en-US" sz="2000" b="1" dirty="0" err="1"/>
              <a:t>i</a:t>
            </a:r>
            <a:r>
              <a:rPr lang="en-US" sz="2000" b="1" dirty="0" smtClean="0"/>
              <a:t>++)</a:t>
            </a:r>
            <a:r>
              <a:rPr lang="en-US" sz="2000" b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1200" b="1" dirty="0">
                <a:solidFill>
                  <a:schemeClr val="bg1">
                    <a:lumMod val="65000"/>
                  </a:schemeClr>
                </a:solidFill>
              </a:rPr>
              <a:t>// </a:t>
            </a:r>
            <a:r>
              <a:rPr lang="en-US" sz="1200" b="1" dirty="0" err="1">
                <a:solidFill>
                  <a:schemeClr val="bg1">
                    <a:lumMod val="65000"/>
                  </a:schemeClr>
                </a:solidFill>
              </a:rPr>
              <a:t>Caculate</a:t>
            </a:r>
            <a:r>
              <a:rPr lang="en-US" sz="1200" b="1" dirty="0">
                <a:solidFill>
                  <a:schemeClr val="bg1">
                    <a:lumMod val="65000"/>
                  </a:schemeClr>
                </a:solidFill>
              </a:rPr>
              <a:t> value of Binomial Coefficient in bottom up manner</a:t>
            </a:r>
            <a:endParaRPr lang="en-US" sz="2000" b="1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2000" b="1" dirty="0"/>
              <a:t>    {</a:t>
            </a:r>
          </a:p>
          <a:p>
            <a:r>
              <a:rPr lang="en-US" sz="2000" b="1" dirty="0"/>
              <a:t>        for (j = 0; j &lt;= min(</a:t>
            </a:r>
            <a:r>
              <a:rPr lang="en-US" sz="2000" b="1" dirty="0" err="1"/>
              <a:t>i</a:t>
            </a:r>
            <a:r>
              <a:rPr lang="en-US" sz="2000" b="1" dirty="0"/>
              <a:t>, k); j++)</a:t>
            </a:r>
          </a:p>
          <a:p>
            <a:r>
              <a:rPr lang="en-US" sz="2000" b="1" dirty="0"/>
              <a:t>        {</a:t>
            </a:r>
          </a:p>
          <a:p>
            <a:r>
              <a:rPr lang="en-US" sz="2000" b="1" dirty="0"/>
              <a:t>            </a:t>
            </a:r>
            <a:r>
              <a:rPr lang="en-US" sz="2000" b="1" dirty="0">
                <a:solidFill>
                  <a:schemeClr val="bg1">
                    <a:lumMod val="65000"/>
                  </a:schemeClr>
                </a:solidFill>
              </a:rPr>
              <a:t>// Base Cases</a:t>
            </a:r>
          </a:p>
          <a:p>
            <a:r>
              <a:rPr lang="en-US" sz="2000" b="1" dirty="0"/>
              <a:t>            if (j == 0 || j == </a:t>
            </a:r>
            <a:r>
              <a:rPr lang="en-US" sz="2000" b="1" dirty="0" err="1"/>
              <a:t>i</a:t>
            </a:r>
            <a:r>
              <a:rPr lang="en-US" sz="2000" b="1" dirty="0"/>
              <a:t>)</a:t>
            </a:r>
          </a:p>
          <a:p>
            <a:r>
              <a:rPr lang="en-US" sz="2000" b="1" dirty="0"/>
              <a:t>                C[</a:t>
            </a:r>
            <a:r>
              <a:rPr lang="en-US" sz="2000" b="1" dirty="0" err="1"/>
              <a:t>i</a:t>
            </a:r>
            <a:r>
              <a:rPr lang="en-US" sz="2000" b="1" dirty="0"/>
              <a:t>][j] = 1;</a:t>
            </a:r>
          </a:p>
          <a:p>
            <a:r>
              <a:rPr lang="en-US" sz="2000" b="1" dirty="0"/>
              <a:t> </a:t>
            </a:r>
          </a:p>
          <a:p>
            <a:r>
              <a:rPr lang="en-US" sz="2000" b="1" dirty="0"/>
              <a:t>            </a:t>
            </a:r>
            <a:r>
              <a:rPr lang="en-US" sz="2000" b="1" dirty="0">
                <a:solidFill>
                  <a:schemeClr val="bg1">
                    <a:lumMod val="65000"/>
                  </a:schemeClr>
                </a:solidFill>
              </a:rPr>
              <a:t>// Calculate value using </a:t>
            </a:r>
            <a:r>
              <a:rPr lang="en-US" sz="2000" b="1" dirty="0" err="1">
                <a:solidFill>
                  <a:schemeClr val="bg1">
                    <a:lumMod val="65000"/>
                  </a:schemeClr>
                </a:solidFill>
              </a:rPr>
              <a:t>previosly</a:t>
            </a:r>
            <a:r>
              <a:rPr lang="en-US" sz="2000" b="1" dirty="0">
                <a:solidFill>
                  <a:schemeClr val="bg1">
                    <a:lumMod val="65000"/>
                  </a:schemeClr>
                </a:solidFill>
              </a:rPr>
              <a:t> stored values</a:t>
            </a:r>
          </a:p>
          <a:p>
            <a:r>
              <a:rPr lang="en-US" sz="2000" b="1" dirty="0"/>
              <a:t>            else</a:t>
            </a:r>
          </a:p>
          <a:p>
            <a:r>
              <a:rPr lang="en-US" sz="2000" b="1" dirty="0"/>
              <a:t>                C[</a:t>
            </a:r>
            <a:r>
              <a:rPr lang="en-US" sz="2000" b="1" dirty="0" err="1"/>
              <a:t>i</a:t>
            </a:r>
            <a:r>
              <a:rPr lang="en-US" sz="2000" b="1" dirty="0"/>
              <a:t>][j] = C[i-1][j-1] + C[i-1][j];</a:t>
            </a:r>
          </a:p>
          <a:p>
            <a:r>
              <a:rPr lang="en-US" sz="2000" b="1" dirty="0"/>
              <a:t>        }</a:t>
            </a:r>
          </a:p>
          <a:p>
            <a:r>
              <a:rPr lang="en-US" sz="2000" b="1" dirty="0"/>
              <a:t>    }</a:t>
            </a:r>
          </a:p>
          <a:p>
            <a:r>
              <a:rPr lang="en-US" sz="2000" b="1" dirty="0"/>
              <a:t> </a:t>
            </a:r>
          </a:p>
          <a:p>
            <a:r>
              <a:rPr lang="en-US" sz="2000" b="1" dirty="0"/>
              <a:t>    return C[n][k];</a:t>
            </a:r>
          </a:p>
          <a:p>
            <a:r>
              <a:rPr lang="en-US" sz="2000" b="1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75607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3896009" cy="1280890"/>
          </a:xfrm>
        </p:spPr>
        <p:txBody>
          <a:bodyPr/>
          <a:lstStyle/>
          <a:p>
            <a:r>
              <a:rPr lang="en-US" b="1" dirty="0"/>
              <a:t>Fibonacci series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9554" y="1905000"/>
            <a:ext cx="8915400" cy="3777622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So starting from </a:t>
            </a:r>
            <a:endParaRPr lang="fa-IR" dirty="0" smtClean="0"/>
          </a:p>
          <a:p>
            <a:pPr marL="0" indent="0" algn="l">
              <a:buNone/>
            </a:pPr>
            <a:r>
              <a:rPr lang="fa-IR" dirty="0" smtClean="0"/>
              <a:t>		</a:t>
            </a:r>
            <a:r>
              <a:rPr lang="en-US" b="1" dirty="0" smtClean="0"/>
              <a:t>x(0</a:t>
            </a:r>
            <a:r>
              <a:rPr lang="en-US" b="1" dirty="0"/>
              <a:t>) = 0</a:t>
            </a:r>
            <a:r>
              <a:rPr lang="en-US" dirty="0"/>
              <a:t> </a:t>
            </a:r>
            <a:endParaRPr lang="fa-IR" dirty="0"/>
          </a:p>
          <a:p>
            <a:pPr marL="0" indent="0" algn="l">
              <a:buNone/>
            </a:pPr>
            <a:r>
              <a:rPr lang="fa-IR" dirty="0" smtClean="0"/>
              <a:t>		</a:t>
            </a:r>
            <a:r>
              <a:rPr lang="en-US" b="1" dirty="0" smtClean="0"/>
              <a:t>x(1</a:t>
            </a:r>
            <a:r>
              <a:rPr lang="en-US" b="1" dirty="0"/>
              <a:t>) = </a:t>
            </a:r>
            <a:r>
              <a:rPr lang="en-US" b="1" dirty="0" smtClean="0"/>
              <a:t>1</a:t>
            </a:r>
            <a:endParaRPr lang="fa-IR" b="1" dirty="0" smtClean="0"/>
          </a:p>
          <a:p>
            <a:pPr marL="0" indent="0" algn="l">
              <a:buNone/>
            </a:pPr>
            <a:r>
              <a:rPr lang="en-US" dirty="0" smtClean="0"/>
              <a:t>the </a:t>
            </a:r>
            <a:r>
              <a:rPr lang="en-US" dirty="0"/>
              <a:t>series </a:t>
            </a:r>
            <a:r>
              <a:rPr lang="en-US" dirty="0" smtClean="0"/>
              <a:t>progresses </a:t>
            </a:r>
            <a:r>
              <a:rPr lang="en-US" dirty="0"/>
              <a:t>infinitely as: 0,1,1,2,3,5,8,13</a:t>
            </a:r>
            <a:r>
              <a:rPr lang="en-US" dirty="0" smtClean="0"/>
              <a:t>...</a:t>
            </a:r>
            <a:endParaRPr lang="fa-IR" dirty="0"/>
          </a:p>
          <a:p>
            <a:pPr marL="0" indent="0" algn="l">
              <a:buNone/>
            </a:pPr>
            <a:endParaRPr lang="fa-IR" dirty="0"/>
          </a:p>
          <a:p>
            <a:r>
              <a:rPr lang="en-US" dirty="0" smtClean="0"/>
              <a:t>Problem : How </a:t>
            </a:r>
            <a:r>
              <a:rPr lang="en-US" dirty="0"/>
              <a:t>do we go about finding the nth Fibonacci number?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777908" y="624110"/>
            <a:ext cx="4054208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a-IR" dirty="0" smtClean="0">
                <a:latin typeface="B‌ ti"/>
                <a:cs typeface="B Titr" panose="00000700000000000000" pitchFamily="2" charset="-78"/>
              </a:rPr>
              <a:t>دنباله(سری) فیبوناچی</a:t>
            </a:r>
            <a:endParaRPr lang="en-US" dirty="0">
              <a:latin typeface="B‌ ti"/>
              <a:cs typeface="B Titr" panose="00000700000000000000" pitchFamily="2" charset="-78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592925" y="1905000"/>
            <a:ext cx="8915400" cy="3777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fa-IR" dirty="0" smtClean="0"/>
              <a:t>مقادیر اولیه به صورت مقابل هستند:</a:t>
            </a:r>
          </a:p>
          <a:p>
            <a:pPr algn="r" rtl="1"/>
            <a:endParaRPr lang="fa-IR" dirty="0"/>
          </a:p>
          <a:p>
            <a:pPr algn="r" rtl="1"/>
            <a:r>
              <a:rPr lang="fa-IR" dirty="0" smtClean="0"/>
              <a:t>نمونه دنباله آن بصورت روبرو است...</a:t>
            </a:r>
          </a:p>
          <a:p>
            <a:pPr algn="r" rtl="1"/>
            <a:endParaRPr lang="fa-IR" dirty="0"/>
          </a:p>
          <a:p>
            <a:pPr algn="r" rtl="1"/>
            <a:r>
              <a:rPr lang="fa-IR" dirty="0" smtClean="0"/>
              <a:t>هدف : پیداکردن </a:t>
            </a:r>
            <a:r>
              <a:rPr lang="en-US" dirty="0" smtClean="0"/>
              <a:t>n</a:t>
            </a:r>
            <a:r>
              <a:rPr lang="fa-IR" dirty="0" smtClean="0"/>
              <a:t> امین جمله...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290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3896009" cy="1280890"/>
          </a:xfrm>
        </p:spPr>
        <p:txBody>
          <a:bodyPr/>
          <a:lstStyle/>
          <a:p>
            <a:r>
              <a:rPr lang="en-US" b="1" dirty="0"/>
              <a:t>Fibonacci series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777908" y="624110"/>
            <a:ext cx="4054208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a-IR" dirty="0" smtClean="0">
                <a:latin typeface="B‌ ti"/>
                <a:cs typeface="B Titr" panose="00000700000000000000" pitchFamily="2" charset="-78"/>
              </a:rPr>
              <a:t>دنباله(سری) فیبوناچی</a:t>
            </a:r>
            <a:endParaRPr lang="en-US" dirty="0">
              <a:latin typeface="B‌ ti"/>
              <a:cs typeface="B Titr" panose="00000700000000000000" pitchFamily="2" charset="-78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2592925" y="1905000"/>
            <a:ext cx="6279615" cy="3662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Fib(n) {</a:t>
            </a:r>
            <a:endParaRPr kumimoji="0" lang="fa-I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Unicode MS" panose="020B0604020202020204" pitchFamily="34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 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if (n == 0) </a:t>
            </a:r>
            <a:endParaRPr kumimoji="0" lang="fa-I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Unicode MS" panose="020B0604020202020204" pitchFamily="34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       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return 0;</a:t>
            </a:r>
            <a:endParaRPr kumimoji="0" lang="fa-I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Unicode MS" panose="020B0604020202020204" pitchFamily="34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 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if (n == 1)</a:t>
            </a:r>
            <a:endParaRPr kumimoji="0" lang="fa-I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Unicode MS" panose="020B0604020202020204" pitchFamily="34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       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return 1; </a:t>
            </a:r>
            <a:endParaRPr kumimoji="0" lang="fa-I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Unicode MS" panose="020B0604020202020204" pitchFamily="34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      else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>
                <a:solidFill>
                  <a:schemeClr val="tx1"/>
                </a:solidFill>
                <a:latin typeface="Arial Unicode MS" panose="020B0604020202020204" pitchFamily="34" charset="-128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Arial Unicode MS" panose="020B0604020202020204" pitchFamily="34" charset="-128"/>
              </a:rPr>
              <a:t>        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return Fib(n-1) + Fib(n-2);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}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3"/>
              <p:cNvSpPr>
                <a:spLocks noChangeArrowheads="1"/>
              </p:cNvSpPr>
              <p:nvPr/>
            </p:nvSpPr>
            <p:spPr bwMode="auto">
              <a:xfrm flipH="1">
                <a:off x="7116896" y="2368581"/>
                <a:ext cx="4164376" cy="10156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lv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pt-BR" sz="2400" i="1" dirty="0" smtClean="0"/>
                  <a:t>Time Complexity:</a:t>
                </a:r>
                <a:r>
                  <a:rPr lang="pt-BR" sz="2400" dirty="0"/>
                  <a:t> </a:t>
                </a:r>
                <a:r>
                  <a:rPr lang="pt-BR" sz="2400" dirty="0" smtClean="0"/>
                  <a:t>O(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sz="24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pt-BR" sz="2400" dirty="0" smtClean="0"/>
                  <a:t>)</a:t>
                </a:r>
                <a:r>
                  <a:rPr lang="pt-BR" sz="2400" dirty="0"/>
                  <a:t/>
                </a:r>
                <a:br>
                  <a:rPr lang="pt-BR" sz="2400" dirty="0"/>
                </a:br>
                <a:endParaRPr lang="en-US" sz="3600" i="1" dirty="0">
                  <a:latin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9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 flipH="1">
                <a:off x="7116896" y="2368581"/>
                <a:ext cx="4164376" cy="1015663"/>
              </a:xfrm>
              <a:prstGeom prst="rect">
                <a:avLst/>
              </a:prstGeom>
              <a:blipFill rotWithShape="0">
                <a:blip r:embed="rId2"/>
                <a:stretch>
                  <a:fillRect l="-2193" t="-481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4259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3896009" cy="1280890"/>
          </a:xfrm>
        </p:spPr>
        <p:txBody>
          <a:bodyPr/>
          <a:lstStyle/>
          <a:p>
            <a:r>
              <a:rPr lang="en-US" b="1" dirty="0"/>
              <a:t>Fibonacci series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777908" y="624110"/>
            <a:ext cx="4054208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a-IR" dirty="0" smtClean="0">
                <a:latin typeface="B‌ ti"/>
                <a:cs typeface="B Titr" panose="00000700000000000000" pitchFamily="2" charset="-78"/>
              </a:rPr>
              <a:t>دنباله(سری) فیبوناچی</a:t>
            </a:r>
            <a:endParaRPr lang="en-US" dirty="0">
              <a:latin typeface="B‌ ti"/>
              <a:cs typeface="B Titr" panose="00000700000000000000" pitchFamily="2" charset="-78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2879364" y="2383046"/>
            <a:ext cx="6279615" cy="4185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sz="2800" dirty="0" err="1">
                <a:solidFill>
                  <a:schemeClr val="tx1"/>
                </a:solidFill>
                <a:latin typeface="Arial Unicode MS" panose="020B0604020202020204" pitchFamily="34" charset="-128"/>
              </a:rPr>
              <a:t>int</a:t>
            </a:r>
            <a:r>
              <a:rPr lang="en-US" sz="2800" dirty="0">
                <a:solidFill>
                  <a:schemeClr val="tx1"/>
                </a:solidFill>
                <a:latin typeface="Arial Unicode MS" panose="020B0604020202020204" pitchFamily="34" charset="-128"/>
              </a:rPr>
              <a:t> fib(</a:t>
            </a:r>
            <a:r>
              <a:rPr lang="en-US" sz="2800" dirty="0" err="1">
                <a:solidFill>
                  <a:schemeClr val="tx1"/>
                </a:solidFill>
                <a:latin typeface="Arial Unicode MS" panose="020B0604020202020204" pitchFamily="34" charset="-128"/>
              </a:rPr>
              <a:t>int</a:t>
            </a:r>
            <a:r>
              <a:rPr lang="en-US" sz="2800" dirty="0">
                <a:solidFill>
                  <a:schemeClr val="tx1"/>
                </a:solidFill>
                <a:latin typeface="Arial Unicode MS" panose="020B0604020202020204" pitchFamily="34" charset="-128"/>
              </a:rPr>
              <a:t> n)</a:t>
            </a: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sz="2800" dirty="0">
                <a:solidFill>
                  <a:schemeClr val="tx1"/>
                </a:solidFill>
                <a:latin typeface="Arial Unicode MS" panose="020B0604020202020204" pitchFamily="34" charset="-128"/>
              </a:rPr>
              <a:t>{</a:t>
            </a:r>
          </a:p>
          <a:p>
            <a:pPr marL="400050" lvl="1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sz="2600" dirty="0" smtClean="0">
                <a:solidFill>
                  <a:schemeClr val="tx1"/>
                </a:solidFill>
                <a:latin typeface="Arial Unicode MS" panose="020B0604020202020204" pitchFamily="34" charset="-128"/>
              </a:rPr>
              <a:t>  f[0</a:t>
            </a:r>
            <a:r>
              <a:rPr lang="en-US" sz="2600" dirty="0">
                <a:solidFill>
                  <a:schemeClr val="tx1"/>
                </a:solidFill>
                <a:latin typeface="Arial Unicode MS" panose="020B0604020202020204" pitchFamily="34" charset="-128"/>
              </a:rPr>
              <a:t>] = 0;</a:t>
            </a:r>
          </a:p>
          <a:p>
            <a:pPr marL="400050" lvl="1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sz="2600" dirty="0">
                <a:solidFill>
                  <a:schemeClr val="tx1"/>
                </a:solidFill>
                <a:latin typeface="Arial Unicode MS" panose="020B0604020202020204" pitchFamily="34" charset="-128"/>
              </a:rPr>
              <a:t>  f[1] = 1</a:t>
            </a:r>
            <a:r>
              <a:rPr lang="en-US" sz="2600" dirty="0" smtClean="0">
                <a:solidFill>
                  <a:schemeClr val="tx1"/>
                </a:solidFill>
                <a:latin typeface="Arial Unicode MS" panose="020B0604020202020204" pitchFamily="34" charset="-128"/>
              </a:rPr>
              <a:t>;</a:t>
            </a:r>
            <a:endParaRPr lang="en-US" sz="2600" dirty="0">
              <a:solidFill>
                <a:schemeClr val="tx1"/>
              </a:solidFill>
              <a:latin typeface="Arial Unicode MS" panose="020B0604020202020204" pitchFamily="34" charset="-128"/>
            </a:endParaRPr>
          </a:p>
          <a:p>
            <a:pPr marL="400050" lvl="1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sz="2600" dirty="0">
                <a:solidFill>
                  <a:schemeClr val="tx1"/>
                </a:solidFill>
                <a:latin typeface="Arial Unicode MS" panose="020B0604020202020204" pitchFamily="34" charset="-128"/>
              </a:rPr>
              <a:t>  for (</a:t>
            </a:r>
            <a:r>
              <a:rPr lang="en-US" sz="2600" dirty="0" err="1">
                <a:solidFill>
                  <a:schemeClr val="tx1"/>
                </a:solidFill>
                <a:latin typeface="Arial Unicode MS" panose="020B0604020202020204" pitchFamily="34" charset="-128"/>
              </a:rPr>
              <a:t>i</a:t>
            </a:r>
            <a:r>
              <a:rPr lang="en-US" sz="2600" dirty="0">
                <a:solidFill>
                  <a:schemeClr val="tx1"/>
                </a:solidFill>
                <a:latin typeface="Arial Unicode MS" panose="020B0604020202020204" pitchFamily="34" charset="-128"/>
              </a:rPr>
              <a:t> = 2; </a:t>
            </a:r>
            <a:r>
              <a:rPr lang="en-US" sz="2600" dirty="0" err="1">
                <a:solidFill>
                  <a:schemeClr val="tx1"/>
                </a:solidFill>
                <a:latin typeface="Arial Unicode MS" panose="020B0604020202020204" pitchFamily="34" charset="-128"/>
              </a:rPr>
              <a:t>i</a:t>
            </a:r>
            <a:r>
              <a:rPr lang="en-US" sz="2600" dirty="0">
                <a:solidFill>
                  <a:schemeClr val="tx1"/>
                </a:solidFill>
                <a:latin typeface="Arial Unicode MS" panose="020B0604020202020204" pitchFamily="34" charset="-128"/>
              </a:rPr>
              <a:t> &lt;= n; </a:t>
            </a:r>
            <a:r>
              <a:rPr lang="en-US" sz="2600" dirty="0" err="1">
                <a:solidFill>
                  <a:schemeClr val="tx1"/>
                </a:solidFill>
                <a:latin typeface="Arial Unicode MS" panose="020B0604020202020204" pitchFamily="34" charset="-128"/>
              </a:rPr>
              <a:t>i</a:t>
            </a:r>
            <a:r>
              <a:rPr lang="en-US" sz="2600" dirty="0">
                <a:solidFill>
                  <a:schemeClr val="tx1"/>
                </a:solidFill>
                <a:latin typeface="Arial Unicode MS" panose="020B0604020202020204" pitchFamily="34" charset="-128"/>
              </a:rPr>
              <a:t>++)</a:t>
            </a:r>
          </a:p>
          <a:p>
            <a:pPr marL="400050" lvl="1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sz="2600" dirty="0">
                <a:solidFill>
                  <a:schemeClr val="tx1"/>
                </a:solidFill>
                <a:latin typeface="Arial Unicode MS" panose="020B0604020202020204" pitchFamily="34" charset="-128"/>
              </a:rPr>
              <a:t>  {</a:t>
            </a:r>
          </a:p>
          <a:p>
            <a:pPr marL="400050" lvl="1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sz="2600" dirty="0" smtClean="0">
                <a:solidFill>
                  <a:schemeClr val="tx1"/>
                </a:solidFill>
                <a:latin typeface="Arial Unicode MS" panose="020B0604020202020204" pitchFamily="34" charset="-128"/>
              </a:rPr>
              <a:t>	f[</a:t>
            </a:r>
            <a:r>
              <a:rPr lang="en-US" sz="2600" dirty="0" err="1" smtClean="0">
                <a:solidFill>
                  <a:schemeClr val="tx1"/>
                </a:solidFill>
                <a:latin typeface="Arial Unicode MS" panose="020B0604020202020204" pitchFamily="34" charset="-128"/>
              </a:rPr>
              <a:t>i</a:t>
            </a:r>
            <a:r>
              <a:rPr lang="en-US" sz="2600" dirty="0">
                <a:solidFill>
                  <a:schemeClr val="tx1"/>
                </a:solidFill>
                <a:latin typeface="Arial Unicode MS" panose="020B0604020202020204" pitchFamily="34" charset="-128"/>
              </a:rPr>
              <a:t>] = f[i-1] + f[i-2];</a:t>
            </a:r>
          </a:p>
          <a:p>
            <a:pPr marL="400050" lvl="1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sz="2600" dirty="0">
                <a:solidFill>
                  <a:schemeClr val="tx1"/>
                </a:solidFill>
                <a:latin typeface="Arial Unicode MS" panose="020B0604020202020204" pitchFamily="34" charset="-128"/>
              </a:rPr>
              <a:t>  </a:t>
            </a:r>
            <a:r>
              <a:rPr lang="en-US" sz="2600" dirty="0" smtClean="0">
                <a:solidFill>
                  <a:schemeClr val="tx1"/>
                </a:solidFill>
                <a:latin typeface="Arial Unicode MS" panose="020B0604020202020204" pitchFamily="34" charset="-128"/>
              </a:rPr>
              <a:t>}</a:t>
            </a:r>
            <a:endParaRPr lang="en-US" sz="2600" dirty="0">
              <a:solidFill>
                <a:schemeClr val="tx1"/>
              </a:solidFill>
              <a:latin typeface="Arial Unicode MS" panose="020B0604020202020204" pitchFamily="34" charset="-128"/>
            </a:endParaRPr>
          </a:p>
          <a:p>
            <a:pPr marL="400050" lvl="1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sz="2600" dirty="0">
                <a:solidFill>
                  <a:schemeClr val="tx1"/>
                </a:solidFill>
                <a:latin typeface="Arial Unicode MS" panose="020B0604020202020204" pitchFamily="34" charset="-128"/>
              </a:rPr>
              <a:t>  return f[n];</a:t>
            </a: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sz="2800" dirty="0" smtClean="0">
                <a:solidFill>
                  <a:schemeClr val="tx1"/>
                </a:solidFill>
                <a:latin typeface="Arial Unicode MS" panose="020B0604020202020204" pitchFamily="34" charset="-128"/>
              </a:rPr>
              <a:t>}</a:t>
            </a:r>
            <a:endParaRPr kumimoji="0" lang="en-US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 flipH="1">
            <a:off x="7339215" y="3000739"/>
            <a:ext cx="363952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400" i="1" dirty="0"/>
              <a:t>Time Complexity:</a:t>
            </a:r>
            <a:r>
              <a:rPr lang="pt-BR" sz="2400" dirty="0"/>
              <a:t> O(n)</a:t>
            </a:r>
            <a:br>
              <a:rPr lang="pt-BR" sz="2400" dirty="0"/>
            </a:br>
            <a:r>
              <a:rPr lang="pt-BR" sz="2400" i="1" dirty="0"/>
              <a:t>Extra Space: </a:t>
            </a:r>
            <a:r>
              <a:rPr lang="pt-BR" sz="2400" dirty="0"/>
              <a:t>O(n)</a:t>
            </a:r>
            <a:endParaRPr kumimoji="0" lang="en-US" sz="3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269475" y="1535668"/>
            <a:ext cx="52660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 resultant algorithm using </a:t>
            </a:r>
            <a:r>
              <a:rPr kumimoji="0" 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athJax_Math"/>
              </a:rPr>
              <a:t>memorization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looks like this: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831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6" y="624110"/>
            <a:ext cx="3290082" cy="1280890"/>
          </a:xfrm>
        </p:spPr>
        <p:txBody>
          <a:bodyPr/>
          <a:lstStyle/>
          <a:p>
            <a:r>
              <a:rPr lang="en-US" dirty="0" smtClean="0"/>
              <a:t>Rod Cutting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fa-IR" dirty="0" smtClean="0"/>
              <a:t>فرض کنید صاحب یک کارگاه نجاری هستید</a:t>
            </a:r>
          </a:p>
          <a:p>
            <a:pPr algn="r" rtl="1"/>
            <a:r>
              <a:rPr lang="fa-IR" dirty="0" smtClean="0"/>
              <a:t>یک الوار چوبی به طول </a:t>
            </a:r>
            <a:r>
              <a:rPr lang="en-US" dirty="0" smtClean="0"/>
              <a:t>n</a:t>
            </a:r>
            <a:r>
              <a:rPr lang="fa-IR" dirty="0" smtClean="0"/>
              <a:t> در کارگاه دارید</a:t>
            </a:r>
          </a:p>
          <a:p>
            <a:pPr algn="r" rtl="1"/>
            <a:r>
              <a:rPr lang="fa-IR" dirty="0" smtClean="0"/>
              <a:t>مشتری های متفاوتی برای خرید قطعات کوچک با اندازه های متفاوت هست...</a:t>
            </a:r>
          </a:p>
          <a:p>
            <a:pPr algn="r" rtl="1"/>
            <a:r>
              <a:rPr lang="fa-IR" dirty="0" smtClean="0"/>
              <a:t>اما قیمت قطعات کوچک بر اساس تقاضای بازار باتوجه به قطعه فرق میکند!</a:t>
            </a:r>
          </a:p>
          <a:p>
            <a:pPr algn="r" rtl="1"/>
            <a:r>
              <a:rPr lang="fa-IR" dirty="0" smtClean="0"/>
              <a:t>فرض تمام طول قطعات اعداد صحیح هستند</a:t>
            </a:r>
          </a:p>
          <a:p>
            <a:pPr algn="r" rtl="1"/>
            <a:r>
              <a:rPr lang="fa-IR" dirty="0" smtClean="0"/>
              <a:t>چون ما هرجای چوب را میتوانیم ببریم یا نبریم =&gt;  </a:t>
            </a:r>
            <a:r>
              <a:rPr lang="en-US" dirty="0" smtClean="0"/>
              <a:t>2</a:t>
            </a:r>
            <a:r>
              <a:rPr lang="en-US" i="1" baseline="30000" dirty="0" smtClean="0"/>
              <a:t>n</a:t>
            </a:r>
            <a:r>
              <a:rPr lang="en-US" baseline="30000" dirty="0" smtClean="0"/>
              <a:t>-1</a:t>
            </a:r>
            <a:r>
              <a:rPr lang="fa-IR" baseline="30000" dirty="0" smtClean="0"/>
              <a:t> </a:t>
            </a:r>
            <a:r>
              <a:rPr lang="fa-IR" dirty="0" smtClean="0"/>
              <a:t>حالت برای برش پدید می آید</a:t>
            </a:r>
            <a:endParaRPr lang="fa-IR" dirty="0"/>
          </a:p>
          <a:p>
            <a:pPr algn="r" rtl="1"/>
            <a:r>
              <a:rPr lang="fa-IR" dirty="0" smtClean="0"/>
              <a:t>قیمت قطعات در آرایه </a:t>
            </a:r>
            <a:r>
              <a:rPr lang="en-US" dirty="0" smtClean="0"/>
              <a:t>B[1…n]</a:t>
            </a:r>
            <a:r>
              <a:rPr lang="fa-IR" dirty="0" smtClean="0"/>
              <a:t> هست....</a:t>
            </a:r>
            <a:endParaRPr lang="en-US" dirty="0" smtClean="0"/>
          </a:p>
          <a:p>
            <a:pPr algn="r" rtl="1"/>
            <a:r>
              <a:rPr lang="fa-IR" dirty="0" smtClean="0"/>
              <a:t>منظور از </a:t>
            </a:r>
            <a:r>
              <a:rPr lang="en-US" dirty="0" smtClean="0"/>
              <a:t>p[</a:t>
            </a:r>
            <a:r>
              <a:rPr lang="en-US" dirty="0" err="1" smtClean="0"/>
              <a:t>i</a:t>
            </a:r>
            <a:r>
              <a:rPr lang="en-US" dirty="0" smtClean="0"/>
              <a:t>]</a:t>
            </a:r>
            <a:r>
              <a:rPr lang="fa-IR" dirty="0" smtClean="0"/>
              <a:t> این است که : قطعه چوب به طول </a:t>
            </a:r>
            <a:r>
              <a:rPr lang="en-US" dirty="0" err="1" smtClean="0"/>
              <a:t>i</a:t>
            </a:r>
            <a:r>
              <a:rPr lang="fa-IR" dirty="0" smtClean="0"/>
              <a:t> قیمتش به اندازه مقدار </a:t>
            </a:r>
            <a:r>
              <a:rPr lang="en-US" dirty="0" smtClean="0"/>
              <a:t>p[</a:t>
            </a:r>
            <a:r>
              <a:rPr lang="en-US" dirty="0" err="1" smtClean="0"/>
              <a:t>i</a:t>
            </a:r>
            <a:r>
              <a:rPr lang="en-US" dirty="0" smtClean="0"/>
              <a:t>]</a:t>
            </a:r>
            <a:r>
              <a:rPr lang="fa-IR" dirty="0" smtClean="0"/>
              <a:t> است!</a:t>
            </a:r>
          </a:p>
          <a:p>
            <a:pPr algn="r" rtl="1"/>
            <a:endParaRPr lang="fa-IR" dirty="0" smtClean="0"/>
          </a:p>
          <a:p>
            <a:pPr algn="r" rtl="1"/>
            <a:r>
              <a:rPr lang="fa-IR" dirty="0" smtClean="0"/>
              <a:t>هدف : </a:t>
            </a:r>
            <a:r>
              <a:rPr lang="fa-IR" b="1" dirty="0" smtClean="0"/>
              <a:t> برش این الوار بگونه ای که در نهایت بیشترین سود حاصل شود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777908" y="624110"/>
            <a:ext cx="3726704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a-IR" dirty="0" smtClean="0">
                <a:latin typeface="B‌ ti"/>
                <a:cs typeface="B Titr" panose="00000700000000000000" pitchFamily="2" charset="-78"/>
              </a:rPr>
              <a:t>مسئله برش چوب</a:t>
            </a:r>
            <a:endParaRPr lang="en-US" dirty="0">
              <a:latin typeface="B‌ ti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69983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592926" y="624110"/>
            <a:ext cx="3290082" cy="1280890"/>
          </a:xfrm>
        </p:spPr>
        <p:txBody>
          <a:bodyPr/>
          <a:lstStyle/>
          <a:p>
            <a:r>
              <a:rPr lang="en-US" dirty="0" smtClean="0"/>
              <a:t>Rod Cutting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7777908" y="624110"/>
            <a:ext cx="3726704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a-IR" dirty="0" smtClean="0">
                <a:latin typeface="B‌ ti"/>
                <a:cs typeface="B Titr" panose="00000700000000000000" pitchFamily="2" charset="-78"/>
              </a:rPr>
              <a:t>مسئله برش چوب</a:t>
            </a:r>
            <a:endParaRPr lang="en-US" dirty="0">
              <a:latin typeface="B‌ ti"/>
              <a:cs typeface="B Titr" panose="00000700000000000000" pitchFamily="2" charset="-78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1100" y="1772798"/>
            <a:ext cx="7098717" cy="1103179"/>
          </a:xfrm>
          <a:prstGeom prst="rect">
            <a:avLst/>
          </a:prstGeom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721414" y="3053688"/>
            <a:ext cx="8915400" cy="3777622"/>
          </a:xfrm>
        </p:spPr>
        <p:txBody>
          <a:bodyPr>
            <a:normAutofit/>
          </a:bodyPr>
          <a:lstStyle/>
          <a:p>
            <a:pPr algn="r" rtl="1"/>
            <a:r>
              <a:rPr lang="fa-IR" dirty="0" smtClean="0"/>
              <a:t>اگر فرض کنید طول چوب فعلی ما ۴ است.</a:t>
            </a:r>
          </a:p>
          <a:p>
            <a:pPr algn="r" rtl="1"/>
            <a:r>
              <a:rPr lang="fa-IR" dirty="0" smtClean="0"/>
              <a:t>در نتیجه ما </a:t>
            </a:r>
            <a:r>
              <a:rPr lang="en-US" dirty="0"/>
              <a:t>2</a:t>
            </a:r>
            <a:r>
              <a:rPr lang="en-US" i="1" baseline="30000" dirty="0"/>
              <a:t>n</a:t>
            </a:r>
            <a:r>
              <a:rPr lang="en-US" baseline="30000" dirty="0"/>
              <a:t>-1</a:t>
            </a:r>
            <a:r>
              <a:rPr lang="en-US" dirty="0"/>
              <a:t> = 2</a:t>
            </a:r>
            <a:r>
              <a:rPr lang="en-US" baseline="30000" dirty="0"/>
              <a:t>3</a:t>
            </a:r>
            <a:r>
              <a:rPr lang="en-US" dirty="0"/>
              <a:t> = </a:t>
            </a:r>
            <a:r>
              <a:rPr lang="en-US" dirty="0" smtClean="0"/>
              <a:t>8</a:t>
            </a:r>
            <a:r>
              <a:rPr lang="fa-IR" dirty="0" smtClean="0"/>
              <a:t> راه برای برش داریم!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7045" y="4120309"/>
            <a:ext cx="10066825" cy="2288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3946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592926" y="624110"/>
            <a:ext cx="3290082" cy="1280890"/>
          </a:xfrm>
        </p:spPr>
        <p:txBody>
          <a:bodyPr/>
          <a:lstStyle/>
          <a:p>
            <a:r>
              <a:rPr lang="en-US" dirty="0" smtClean="0"/>
              <a:t>Rod Cutting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7777908" y="624110"/>
            <a:ext cx="3726704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a-IR" dirty="0" smtClean="0">
                <a:latin typeface="B‌ ti"/>
                <a:cs typeface="B Titr" panose="00000700000000000000" pitchFamily="2" charset="-78"/>
              </a:rPr>
              <a:t>مسئله برش چوب</a:t>
            </a:r>
            <a:endParaRPr lang="en-US" dirty="0">
              <a:latin typeface="B‌ ti"/>
              <a:cs typeface="B Titr" panose="00000700000000000000" pitchFamily="2" charset="-78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721414" y="3053688"/>
            <a:ext cx="8915400" cy="3777622"/>
          </a:xfrm>
        </p:spPr>
        <p:txBody>
          <a:bodyPr>
            <a:normAutofit/>
          </a:bodyPr>
          <a:lstStyle/>
          <a:p>
            <a:pPr algn="r" rtl="1"/>
            <a:r>
              <a:rPr lang="fa-IR" dirty="0" smtClean="0"/>
              <a:t>اگر فرض کنید طول چوب فعلی ما ۴ است.</a:t>
            </a:r>
          </a:p>
          <a:p>
            <a:pPr algn="r" rtl="1"/>
            <a:r>
              <a:rPr lang="fa-IR" dirty="0" smtClean="0"/>
              <a:t>در نتیجه ما </a:t>
            </a:r>
            <a:r>
              <a:rPr lang="en-US" dirty="0"/>
              <a:t>2</a:t>
            </a:r>
            <a:r>
              <a:rPr lang="en-US" i="1" baseline="30000" dirty="0"/>
              <a:t>n</a:t>
            </a:r>
            <a:r>
              <a:rPr lang="en-US" baseline="30000" dirty="0"/>
              <a:t>-1</a:t>
            </a:r>
            <a:r>
              <a:rPr lang="en-US" dirty="0"/>
              <a:t> = 2</a:t>
            </a:r>
            <a:r>
              <a:rPr lang="en-US" baseline="30000" dirty="0"/>
              <a:t>3</a:t>
            </a:r>
            <a:r>
              <a:rPr lang="en-US" dirty="0"/>
              <a:t> = </a:t>
            </a:r>
            <a:r>
              <a:rPr lang="en-US" dirty="0" smtClean="0"/>
              <a:t>8</a:t>
            </a:r>
            <a:r>
              <a:rPr lang="fa-IR" dirty="0" smtClean="0"/>
              <a:t> راه برای برش داریم!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4994" y="2050226"/>
            <a:ext cx="8265195" cy="61430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2743" y="3813219"/>
            <a:ext cx="4235469" cy="955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0932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592926" y="624110"/>
            <a:ext cx="3290082" cy="1280890"/>
          </a:xfrm>
        </p:spPr>
        <p:txBody>
          <a:bodyPr/>
          <a:lstStyle/>
          <a:p>
            <a:r>
              <a:rPr lang="en-US" dirty="0" smtClean="0"/>
              <a:t>Rod Cutting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7777908" y="624110"/>
            <a:ext cx="3726704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a-IR" dirty="0" smtClean="0">
                <a:latin typeface="B‌ ti"/>
                <a:cs typeface="B Titr" panose="00000700000000000000" pitchFamily="2" charset="-78"/>
              </a:rPr>
              <a:t>مسئله برش چوب</a:t>
            </a:r>
            <a:endParaRPr lang="en-US" dirty="0">
              <a:latin typeface="B‌ ti"/>
              <a:cs typeface="B Titr" panose="00000700000000000000" pitchFamily="2" charset="-78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400" dirty="0">
                <a:solidFill>
                  <a:schemeClr val="tx1"/>
                </a:solidFill>
                <a:latin typeface="Arial Unicode MS" panose="020B0604020202020204" pitchFamily="34" charset="-128"/>
              </a:rPr>
              <a:t>CUT-ROD(</a:t>
            </a:r>
            <a:r>
              <a:rPr lang="en-US" sz="2400" dirty="0" err="1">
                <a:solidFill>
                  <a:schemeClr val="tx1"/>
                </a:solidFill>
                <a:latin typeface="Arial Unicode MS" panose="020B0604020202020204" pitchFamily="34" charset="-128"/>
              </a:rPr>
              <a:t>p,n</a:t>
            </a:r>
            <a:r>
              <a:rPr lang="en-US" sz="2400" dirty="0">
                <a:solidFill>
                  <a:schemeClr val="tx1"/>
                </a:solidFill>
                <a:latin typeface="Arial Unicode MS" panose="020B0604020202020204" pitchFamily="34" charset="-128"/>
              </a:rPr>
              <a:t>)</a:t>
            </a:r>
          </a:p>
          <a:p>
            <a:pPr>
              <a:buNone/>
            </a:pPr>
            <a:r>
              <a:rPr lang="en-US" sz="2400" dirty="0">
                <a:solidFill>
                  <a:schemeClr val="tx1"/>
                </a:solidFill>
                <a:latin typeface="Arial Unicode MS" panose="020B0604020202020204" pitchFamily="34" charset="-128"/>
              </a:rPr>
              <a:t>	</a:t>
            </a:r>
            <a:r>
              <a:rPr lang="en-US" sz="2400" dirty="0" smtClean="0">
                <a:solidFill>
                  <a:schemeClr val="tx1"/>
                </a:solidFill>
                <a:latin typeface="Arial Unicode MS" panose="020B0604020202020204" pitchFamily="34" charset="-128"/>
              </a:rPr>
              <a:t>   if </a:t>
            </a:r>
            <a:r>
              <a:rPr lang="en-US" sz="2400" dirty="0">
                <a:solidFill>
                  <a:schemeClr val="tx1"/>
                </a:solidFill>
                <a:latin typeface="Arial Unicode MS" panose="020B0604020202020204" pitchFamily="34" charset="-128"/>
              </a:rPr>
              <a:t>n==0 </a:t>
            </a:r>
          </a:p>
          <a:p>
            <a:pPr>
              <a:buNone/>
            </a:pPr>
            <a:r>
              <a:rPr lang="en-US" sz="2400" dirty="0">
                <a:solidFill>
                  <a:schemeClr val="tx1"/>
                </a:solidFill>
                <a:latin typeface="Arial Unicode MS" panose="020B0604020202020204" pitchFamily="34" charset="-128"/>
              </a:rPr>
              <a:t>	</a:t>
            </a:r>
            <a:r>
              <a:rPr lang="en-US" sz="2400" dirty="0" smtClean="0">
                <a:solidFill>
                  <a:schemeClr val="tx1"/>
                </a:solidFill>
                <a:latin typeface="Arial Unicode MS" panose="020B0604020202020204" pitchFamily="34" charset="-128"/>
              </a:rPr>
              <a:t>  </a:t>
            </a:r>
            <a:r>
              <a:rPr lang="en-US" sz="2400" dirty="0">
                <a:solidFill>
                  <a:schemeClr val="tx1"/>
                </a:solidFill>
                <a:latin typeface="Arial Unicode MS" panose="020B0604020202020204" pitchFamily="34" charset="-128"/>
              </a:rPr>
              <a:t>	return 0</a:t>
            </a:r>
          </a:p>
          <a:p>
            <a:pPr>
              <a:buNone/>
            </a:pPr>
            <a:r>
              <a:rPr lang="en-US" sz="2400" dirty="0">
                <a:solidFill>
                  <a:schemeClr val="tx1"/>
                </a:solidFill>
                <a:latin typeface="Arial Unicode MS" panose="020B0604020202020204" pitchFamily="34" charset="-128"/>
              </a:rPr>
              <a:t>	</a:t>
            </a:r>
            <a:r>
              <a:rPr lang="en-US" sz="2400" dirty="0" smtClean="0">
                <a:solidFill>
                  <a:schemeClr val="tx1"/>
                </a:solidFill>
                <a:latin typeface="Arial Unicode MS" panose="020B0604020202020204" pitchFamily="34" charset="-128"/>
              </a:rPr>
              <a:t>   q </a:t>
            </a:r>
            <a:r>
              <a:rPr lang="en-US" sz="2400" dirty="0">
                <a:solidFill>
                  <a:schemeClr val="tx1"/>
                </a:solidFill>
                <a:latin typeface="Arial Unicode MS" panose="020B0604020202020204" pitchFamily="34" charset="-128"/>
              </a:rPr>
              <a:t>= -∞</a:t>
            </a:r>
          </a:p>
          <a:p>
            <a:pPr>
              <a:buNone/>
            </a:pPr>
            <a:r>
              <a:rPr lang="en-US" sz="2400" dirty="0">
                <a:solidFill>
                  <a:schemeClr val="tx1"/>
                </a:solidFill>
                <a:latin typeface="Arial Unicode MS" panose="020B0604020202020204" pitchFamily="34" charset="-128"/>
              </a:rPr>
              <a:t>	</a:t>
            </a:r>
            <a:r>
              <a:rPr lang="en-US" sz="2400" dirty="0" smtClean="0">
                <a:solidFill>
                  <a:schemeClr val="tx1"/>
                </a:solidFill>
                <a:latin typeface="Arial Unicode MS" panose="020B0604020202020204" pitchFamily="34" charset="-128"/>
              </a:rPr>
              <a:t>   for </a:t>
            </a:r>
            <a:r>
              <a:rPr lang="en-US" sz="2400" dirty="0" err="1">
                <a:solidFill>
                  <a:schemeClr val="tx1"/>
                </a:solidFill>
                <a:latin typeface="Arial Unicode MS" panose="020B0604020202020204" pitchFamily="34" charset="-128"/>
              </a:rPr>
              <a:t>i</a:t>
            </a:r>
            <a:r>
              <a:rPr lang="en-US" sz="2400" dirty="0">
                <a:solidFill>
                  <a:schemeClr val="tx1"/>
                </a:solidFill>
                <a:latin typeface="Arial Unicode MS" panose="020B0604020202020204" pitchFamily="34" charset="-128"/>
              </a:rPr>
              <a:t>=1 to n </a:t>
            </a:r>
          </a:p>
          <a:p>
            <a:pPr>
              <a:buNone/>
            </a:pPr>
            <a:r>
              <a:rPr lang="en-US" sz="2400" dirty="0">
                <a:solidFill>
                  <a:schemeClr val="tx1"/>
                </a:solidFill>
                <a:latin typeface="Arial Unicode MS" panose="020B0604020202020204" pitchFamily="34" charset="-128"/>
              </a:rPr>
              <a:t>	</a:t>
            </a:r>
            <a:r>
              <a:rPr lang="en-US" sz="2400" dirty="0" smtClean="0">
                <a:solidFill>
                  <a:schemeClr val="tx1"/>
                </a:solidFill>
                <a:latin typeface="Arial Unicode MS" panose="020B0604020202020204" pitchFamily="34" charset="-128"/>
              </a:rPr>
              <a:t>        </a:t>
            </a:r>
            <a:r>
              <a:rPr lang="en-US" sz="2400" dirty="0">
                <a:solidFill>
                  <a:schemeClr val="tx1"/>
                </a:solidFill>
                <a:latin typeface="Arial Unicode MS" panose="020B0604020202020204" pitchFamily="34" charset="-128"/>
              </a:rPr>
              <a:t>	q=max{</a:t>
            </a:r>
            <a:r>
              <a:rPr lang="en-US" sz="2400" dirty="0" err="1">
                <a:solidFill>
                  <a:schemeClr val="tx1"/>
                </a:solidFill>
                <a:latin typeface="Arial Unicode MS" panose="020B0604020202020204" pitchFamily="34" charset="-128"/>
              </a:rPr>
              <a:t>q,p</a:t>
            </a:r>
            <a:r>
              <a:rPr lang="en-US" sz="2400" dirty="0">
                <a:solidFill>
                  <a:schemeClr val="tx1"/>
                </a:solidFill>
                <a:latin typeface="Arial Unicode MS" panose="020B0604020202020204" pitchFamily="34" charset="-128"/>
              </a:rPr>
              <a:t>[</a:t>
            </a:r>
            <a:r>
              <a:rPr lang="en-US" sz="2400" dirty="0" err="1">
                <a:solidFill>
                  <a:schemeClr val="tx1"/>
                </a:solidFill>
                <a:latin typeface="Arial Unicode MS" panose="020B0604020202020204" pitchFamily="34" charset="-128"/>
              </a:rPr>
              <a:t>i</a:t>
            </a:r>
            <a:r>
              <a:rPr lang="en-US" sz="2400" dirty="0">
                <a:solidFill>
                  <a:schemeClr val="tx1"/>
                </a:solidFill>
                <a:latin typeface="Arial Unicode MS" panose="020B0604020202020204" pitchFamily="34" charset="-128"/>
              </a:rPr>
              <a:t>]+CUT-ROAD(</a:t>
            </a:r>
            <a:r>
              <a:rPr lang="en-US" sz="2400" dirty="0" err="1">
                <a:solidFill>
                  <a:schemeClr val="tx1"/>
                </a:solidFill>
                <a:latin typeface="Arial Unicode MS" panose="020B0604020202020204" pitchFamily="34" charset="-128"/>
              </a:rPr>
              <a:t>p,n-i</a:t>
            </a:r>
            <a:r>
              <a:rPr lang="en-US" sz="2400" dirty="0">
                <a:solidFill>
                  <a:schemeClr val="tx1"/>
                </a:solidFill>
                <a:latin typeface="Arial Unicode MS" panose="020B0604020202020204" pitchFamily="34" charset="-128"/>
              </a:rPr>
              <a:t>)}</a:t>
            </a:r>
          </a:p>
          <a:p>
            <a:pPr>
              <a:buNone/>
            </a:pPr>
            <a:r>
              <a:rPr lang="en-US" sz="2400" dirty="0">
                <a:solidFill>
                  <a:schemeClr val="tx1"/>
                </a:solidFill>
                <a:latin typeface="Arial Unicode MS" panose="020B0604020202020204" pitchFamily="34" charset="-128"/>
              </a:rPr>
              <a:t>	</a:t>
            </a:r>
            <a:r>
              <a:rPr lang="en-US" sz="2400" dirty="0" smtClean="0">
                <a:solidFill>
                  <a:schemeClr val="tx1"/>
                </a:solidFill>
                <a:latin typeface="Arial Unicode MS" panose="020B0604020202020204" pitchFamily="34" charset="-128"/>
              </a:rPr>
              <a:t>   return </a:t>
            </a:r>
            <a:r>
              <a:rPr lang="en-US" sz="2400" dirty="0">
                <a:solidFill>
                  <a:schemeClr val="tx1"/>
                </a:solidFill>
                <a:latin typeface="Arial Unicode MS" panose="020B0604020202020204" pitchFamily="34" charset="-128"/>
              </a:rPr>
              <a:t>q</a:t>
            </a:r>
          </a:p>
          <a:p>
            <a:endParaRPr lang="en-US" sz="2400" dirty="0">
              <a:solidFill>
                <a:schemeClr val="tx1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89212" y="1535668"/>
            <a:ext cx="31518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Top-down implementation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6356062" y="1720334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endParaRPr lang="en-US" sz="2400" i="1" dirty="0">
              <a:latin typeface="Arial Unicode MS" panose="020B0604020202020204" pitchFamily="34" charset="-128"/>
            </a:endParaRPr>
          </a:p>
          <a:p>
            <a:r>
              <a:rPr lang="en-US" sz="2400" i="1" dirty="0">
                <a:latin typeface="Arial Unicode MS" panose="020B0604020202020204" pitchFamily="34" charset="-128"/>
              </a:rPr>
              <a:t>Time recurrence: T(n)=1+T(1)+T(2)+…+T(n-1)</a:t>
            </a:r>
          </a:p>
          <a:p>
            <a:pPr lvl="1"/>
            <a:r>
              <a:rPr lang="en-US" sz="2400" i="1" dirty="0">
                <a:latin typeface="Arial Unicode MS" panose="020B0604020202020204" pitchFamily="34" charset="-128"/>
              </a:rPr>
              <a:t>T(n)=O(2n)</a:t>
            </a:r>
          </a:p>
        </p:txBody>
      </p:sp>
    </p:spTree>
    <p:extLst>
      <p:ext uri="{BB962C8B-B14F-4D97-AF65-F5344CB8AC3E}">
        <p14:creationId xmlns:p14="http://schemas.microsoft.com/office/powerpoint/2010/main" val="20638227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592926" y="624110"/>
            <a:ext cx="3290082" cy="1280890"/>
          </a:xfrm>
        </p:spPr>
        <p:txBody>
          <a:bodyPr/>
          <a:lstStyle/>
          <a:p>
            <a:r>
              <a:rPr lang="en-US" dirty="0" smtClean="0"/>
              <a:t>Rod Cutting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7777908" y="624110"/>
            <a:ext cx="3726704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a-IR" dirty="0" smtClean="0">
                <a:latin typeface="B‌ ti"/>
                <a:cs typeface="B Titr" panose="00000700000000000000" pitchFamily="2" charset="-78"/>
              </a:rPr>
              <a:t>مسئله برش چوب</a:t>
            </a:r>
            <a:endParaRPr lang="en-US" dirty="0">
              <a:latin typeface="B‌ ti"/>
              <a:cs typeface="B Titr" panose="00000700000000000000" pitchFamily="2" charset="-78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728392" y="1399823"/>
            <a:ext cx="10916755" cy="481813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  <a:latin typeface="Arial Unicode MS" panose="020B0604020202020204" pitchFamily="34" charset="-128"/>
              </a:rPr>
              <a:t>DP-CUT-ROD(</a:t>
            </a:r>
            <a:r>
              <a:rPr lang="en-US" sz="2400" dirty="0" err="1" smtClean="0">
                <a:solidFill>
                  <a:schemeClr val="tx1"/>
                </a:solidFill>
                <a:latin typeface="Arial Unicode MS" panose="020B0604020202020204" pitchFamily="34" charset="-128"/>
              </a:rPr>
              <a:t>p,n</a:t>
            </a:r>
            <a:r>
              <a:rPr lang="en-US" sz="2400" dirty="0">
                <a:solidFill>
                  <a:schemeClr val="tx1"/>
                </a:solidFill>
                <a:latin typeface="Arial Unicode MS" panose="020B0604020202020204" pitchFamily="34" charset="-128"/>
              </a:rPr>
              <a:t>)</a:t>
            </a:r>
          </a:p>
          <a:p>
            <a:pPr>
              <a:buNone/>
            </a:pPr>
            <a:r>
              <a:rPr lang="en-US" sz="2400" dirty="0">
                <a:solidFill>
                  <a:schemeClr val="tx1"/>
                </a:solidFill>
                <a:latin typeface="Arial Unicode MS" panose="020B0604020202020204" pitchFamily="34" charset="-128"/>
              </a:rPr>
              <a:t>	let r[0..n], s[0..n] be new arrays</a:t>
            </a:r>
          </a:p>
          <a:p>
            <a:pPr>
              <a:buNone/>
            </a:pPr>
            <a:r>
              <a:rPr lang="en-US" sz="2400" dirty="0">
                <a:solidFill>
                  <a:schemeClr val="tx1"/>
                </a:solidFill>
                <a:latin typeface="Arial Unicode MS" panose="020B0604020202020204" pitchFamily="34" charset="-128"/>
              </a:rPr>
              <a:t>	r[0]=0</a:t>
            </a:r>
          </a:p>
          <a:p>
            <a:pPr>
              <a:buNone/>
            </a:pPr>
            <a:r>
              <a:rPr lang="en-US" sz="2400" dirty="0">
                <a:solidFill>
                  <a:schemeClr val="tx1"/>
                </a:solidFill>
                <a:latin typeface="Arial Unicode MS" panose="020B0604020202020204" pitchFamily="34" charset="-128"/>
              </a:rPr>
              <a:t>	for j=1 to n </a:t>
            </a:r>
          </a:p>
          <a:p>
            <a:pPr>
              <a:buNone/>
            </a:pPr>
            <a:r>
              <a:rPr lang="en-US" sz="2400" dirty="0">
                <a:solidFill>
                  <a:schemeClr val="tx1"/>
                </a:solidFill>
                <a:latin typeface="Arial Unicode MS" panose="020B0604020202020204" pitchFamily="34" charset="-128"/>
              </a:rPr>
              <a:t>		q=-∞</a:t>
            </a:r>
          </a:p>
          <a:p>
            <a:pPr>
              <a:buNone/>
            </a:pPr>
            <a:r>
              <a:rPr lang="en-US" sz="2400" dirty="0">
                <a:solidFill>
                  <a:schemeClr val="tx1"/>
                </a:solidFill>
                <a:latin typeface="Arial Unicode MS" panose="020B0604020202020204" pitchFamily="34" charset="-128"/>
              </a:rPr>
              <a:t>		for </a:t>
            </a:r>
            <a:r>
              <a:rPr lang="en-US" sz="2400" dirty="0" err="1">
                <a:solidFill>
                  <a:schemeClr val="tx1"/>
                </a:solidFill>
                <a:latin typeface="Arial Unicode MS" panose="020B0604020202020204" pitchFamily="34" charset="-128"/>
              </a:rPr>
              <a:t>i</a:t>
            </a:r>
            <a:r>
              <a:rPr lang="en-US" sz="2400" dirty="0">
                <a:solidFill>
                  <a:schemeClr val="tx1"/>
                </a:solidFill>
                <a:latin typeface="Arial Unicode MS" panose="020B0604020202020204" pitchFamily="34" charset="-128"/>
              </a:rPr>
              <a:t>=1 to j</a:t>
            </a:r>
          </a:p>
          <a:p>
            <a:pPr>
              <a:buNone/>
            </a:pPr>
            <a:r>
              <a:rPr lang="en-US" sz="2400" dirty="0">
                <a:solidFill>
                  <a:schemeClr val="tx1"/>
                </a:solidFill>
                <a:latin typeface="Arial Unicode MS" panose="020B0604020202020204" pitchFamily="34" charset="-128"/>
              </a:rPr>
              <a:t>			if q &lt; p[</a:t>
            </a:r>
            <a:r>
              <a:rPr lang="en-US" sz="2400" dirty="0" err="1">
                <a:solidFill>
                  <a:schemeClr val="tx1"/>
                </a:solidFill>
                <a:latin typeface="Arial Unicode MS" panose="020B0604020202020204" pitchFamily="34" charset="-128"/>
              </a:rPr>
              <a:t>i</a:t>
            </a:r>
            <a:r>
              <a:rPr lang="en-US" sz="2400" dirty="0">
                <a:solidFill>
                  <a:schemeClr val="tx1"/>
                </a:solidFill>
                <a:latin typeface="Arial Unicode MS" panose="020B0604020202020204" pitchFamily="34" charset="-128"/>
              </a:rPr>
              <a:t>]+r[j-</a:t>
            </a:r>
            <a:r>
              <a:rPr lang="en-US" sz="2400" dirty="0" err="1">
                <a:solidFill>
                  <a:schemeClr val="tx1"/>
                </a:solidFill>
                <a:latin typeface="Arial Unicode MS" panose="020B0604020202020204" pitchFamily="34" charset="-128"/>
              </a:rPr>
              <a:t>i</a:t>
            </a:r>
            <a:r>
              <a:rPr lang="en-US" sz="2400" dirty="0">
                <a:solidFill>
                  <a:schemeClr val="tx1"/>
                </a:solidFill>
                <a:latin typeface="Arial Unicode MS" panose="020B0604020202020204" pitchFamily="34" charset="-128"/>
              </a:rPr>
              <a:t>]</a:t>
            </a:r>
          </a:p>
          <a:p>
            <a:pPr>
              <a:buNone/>
            </a:pPr>
            <a:r>
              <a:rPr lang="en-US" sz="2400" dirty="0">
                <a:solidFill>
                  <a:schemeClr val="tx1"/>
                </a:solidFill>
                <a:latin typeface="Arial Unicode MS" panose="020B0604020202020204" pitchFamily="34" charset="-128"/>
              </a:rPr>
              <a:t>				s[j]=</a:t>
            </a:r>
            <a:r>
              <a:rPr lang="en-US" sz="2400" dirty="0" err="1">
                <a:solidFill>
                  <a:schemeClr val="tx1"/>
                </a:solidFill>
                <a:latin typeface="Arial Unicode MS" panose="020B0604020202020204" pitchFamily="34" charset="-128"/>
              </a:rPr>
              <a:t>i</a:t>
            </a:r>
            <a:r>
              <a:rPr lang="en-US" sz="2400" dirty="0">
                <a:solidFill>
                  <a:schemeClr val="tx1"/>
                </a:solidFill>
                <a:latin typeface="Arial Unicode MS" panose="020B0604020202020204" pitchFamily="34" charset="-128"/>
              </a:rPr>
              <a:t>; </a:t>
            </a:r>
            <a:endParaRPr lang="fa-IR" sz="2400" dirty="0">
              <a:solidFill>
                <a:schemeClr val="tx1"/>
              </a:solidFill>
              <a:latin typeface="Arial Unicode MS" panose="020B0604020202020204" pitchFamily="34" charset="-128"/>
            </a:endParaRPr>
          </a:p>
          <a:p>
            <a:pPr>
              <a:buNone/>
            </a:pPr>
            <a:r>
              <a:rPr lang="fa-IR" sz="2400" dirty="0">
                <a:solidFill>
                  <a:schemeClr val="tx1"/>
                </a:solidFill>
                <a:latin typeface="Arial Unicode MS" panose="020B0604020202020204" pitchFamily="34" charset="-128"/>
              </a:rPr>
              <a:t>				</a:t>
            </a:r>
            <a:r>
              <a:rPr lang="en-US" sz="2400" dirty="0">
                <a:solidFill>
                  <a:schemeClr val="tx1"/>
                </a:solidFill>
                <a:latin typeface="Arial Unicode MS" panose="020B0604020202020204" pitchFamily="34" charset="-128"/>
              </a:rPr>
              <a:t>q= p[</a:t>
            </a:r>
            <a:r>
              <a:rPr lang="en-US" sz="2400" dirty="0" err="1">
                <a:solidFill>
                  <a:schemeClr val="tx1"/>
                </a:solidFill>
                <a:latin typeface="Arial Unicode MS" panose="020B0604020202020204" pitchFamily="34" charset="-128"/>
              </a:rPr>
              <a:t>i</a:t>
            </a:r>
            <a:r>
              <a:rPr lang="en-US" sz="2400" dirty="0">
                <a:solidFill>
                  <a:schemeClr val="tx1"/>
                </a:solidFill>
                <a:latin typeface="Arial Unicode MS" panose="020B0604020202020204" pitchFamily="34" charset="-128"/>
              </a:rPr>
              <a:t>]+r[j-</a:t>
            </a:r>
            <a:r>
              <a:rPr lang="en-US" sz="2400" dirty="0" err="1">
                <a:solidFill>
                  <a:schemeClr val="tx1"/>
                </a:solidFill>
                <a:latin typeface="Arial Unicode MS" panose="020B0604020202020204" pitchFamily="34" charset="-128"/>
              </a:rPr>
              <a:t>i</a:t>
            </a:r>
            <a:r>
              <a:rPr lang="en-US" sz="2400" dirty="0">
                <a:solidFill>
                  <a:schemeClr val="tx1"/>
                </a:solidFill>
                <a:latin typeface="Arial Unicode MS" panose="020B0604020202020204" pitchFamily="34" charset="-128"/>
              </a:rPr>
              <a:t>] </a:t>
            </a:r>
          </a:p>
          <a:p>
            <a:pPr>
              <a:buNone/>
            </a:pPr>
            <a:r>
              <a:rPr lang="en-US" sz="2400" dirty="0">
                <a:solidFill>
                  <a:schemeClr val="tx1"/>
                </a:solidFill>
                <a:latin typeface="Arial Unicode MS" panose="020B0604020202020204" pitchFamily="34" charset="-128"/>
              </a:rPr>
              <a:t>		r[j]=q</a:t>
            </a:r>
          </a:p>
          <a:p>
            <a:pPr>
              <a:buNone/>
            </a:pPr>
            <a:r>
              <a:rPr lang="en-US" sz="2400" dirty="0">
                <a:solidFill>
                  <a:schemeClr val="tx1"/>
                </a:solidFill>
                <a:latin typeface="Arial Unicode MS" panose="020B0604020202020204" pitchFamily="34" charset="-128"/>
              </a:rPr>
              <a:t>	return r and s</a:t>
            </a:r>
          </a:p>
        </p:txBody>
      </p:sp>
    </p:spTree>
    <p:extLst>
      <p:ext uri="{BB962C8B-B14F-4D97-AF65-F5344CB8AC3E}">
        <p14:creationId xmlns:p14="http://schemas.microsoft.com/office/powerpoint/2010/main" val="2405774030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148</TotalTime>
  <Words>505</Words>
  <Application>Microsoft Office PowerPoint</Application>
  <PresentationFormat>Widescreen</PresentationFormat>
  <Paragraphs>122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Arial Unicode MS</vt:lpstr>
      <vt:lpstr>Arial</vt:lpstr>
      <vt:lpstr>B‌ ti</vt:lpstr>
      <vt:lpstr>B Titr</vt:lpstr>
      <vt:lpstr>Cambria Math</vt:lpstr>
      <vt:lpstr>Century Gothic</vt:lpstr>
      <vt:lpstr>MathJax_Math</vt:lpstr>
      <vt:lpstr>Tahoma</vt:lpstr>
      <vt:lpstr>Wingdings 3</vt:lpstr>
      <vt:lpstr>Wisp</vt:lpstr>
      <vt:lpstr>Dynamic Programming</vt:lpstr>
      <vt:lpstr>Fibonacci series </vt:lpstr>
      <vt:lpstr>Fibonacci series </vt:lpstr>
      <vt:lpstr>Fibonacci series </vt:lpstr>
      <vt:lpstr>Rod Cutting</vt:lpstr>
      <vt:lpstr>Rod Cutting</vt:lpstr>
      <vt:lpstr>Rod Cutting</vt:lpstr>
      <vt:lpstr>Rod Cutting</vt:lpstr>
      <vt:lpstr>Rod Cutting</vt:lpstr>
      <vt:lpstr>Binomial Coefficients </vt:lpstr>
      <vt:lpstr>Binomial Coefficients </vt:lpstr>
      <vt:lpstr>PowerPoint Presentation</vt:lpstr>
    </vt:vector>
  </TitlesOfParts>
  <Company>khalooei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khalooei</dc:creator>
  <cp:lastModifiedBy>khalooei</cp:lastModifiedBy>
  <cp:revision>16</cp:revision>
  <dcterms:created xsi:type="dcterms:W3CDTF">2015-04-20T17:39:13Z</dcterms:created>
  <dcterms:modified xsi:type="dcterms:W3CDTF">2015-04-22T05:19:47Z</dcterms:modified>
</cp:coreProperties>
</file>