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67" r:id="rId2"/>
    <p:sldId id="257" r:id="rId3"/>
    <p:sldId id="263" r:id="rId4"/>
    <p:sldId id="264" r:id="rId5"/>
    <p:sldId id="262" r:id="rId6"/>
    <p:sldId id="258" r:id="rId7"/>
    <p:sldId id="259" r:id="rId8"/>
    <p:sldId id="260" r:id="rId9"/>
    <p:sldId id="261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6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4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6869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06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1322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80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71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3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84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5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5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8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8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7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9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65C63-FBCF-414B-B15E-E6A7C6BD944A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92FED0-96FD-489E-A177-C03F62B4E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0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Vali</a:t>
            </a:r>
            <a:r>
              <a:rPr lang="en-US" dirty="0" smtClean="0"/>
              <a:t>-e-</a:t>
            </a:r>
            <a:r>
              <a:rPr lang="en-US" dirty="0" err="1" smtClean="0"/>
              <a:t>Asr</a:t>
            </a:r>
            <a:r>
              <a:rPr lang="en-US" dirty="0" smtClean="0"/>
              <a:t> University of </a:t>
            </a:r>
            <a:r>
              <a:rPr lang="en-US" dirty="0" err="1" smtClean="0"/>
              <a:t>Rafsanjan</a:t>
            </a:r>
            <a:endParaRPr lang="en-US" dirty="0" smtClean="0"/>
          </a:p>
          <a:p>
            <a:r>
              <a:rPr lang="en-US" dirty="0" smtClean="0"/>
              <a:t>Presented by : Mohammad khalooei</a:t>
            </a:r>
          </a:p>
          <a:p>
            <a:r>
              <a:rPr lang="en-US" dirty="0" smtClean="0"/>
              <a:t>April 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039" y="620720"/>
            <a:ext cx="4333333" cy="281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1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952" y="681550"/>
            <a:ext cx="4803820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Binomial</a:t>
            </a:r>
            <a:r>
              <a:rPr lang="en-US" b="1" dirty="0" smtClean="0"/>
              <a:t> </a:t>
            </a:r>
            <a:r>
              <a:rPr lang="en-US" dirty="0" smtClean="0"/>
              <a:t>Coefficients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160654" y="624110"/>
            <a:ext cx="434395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مسئله ضریب چندجمله ای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079" y="2256081"/>
            <a:ext cx="8114628" cy="6980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439" y="3917455"/>
            <a:ext cx="5473434" cy="77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39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952" y="681550"/>
            <a:ext cx="4803820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Binomial</a:t>
            </a:r>
            <a:r>
              <a:rPr lang="en-US" b="1" dirty="0" smtClean="0"/>
              <a:t> </a:t>
            </a:r>
            <a:r>
              <a:rPr lang="en-US" dirty="0" smtClean="0"/>
              <a:t>Coefficients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160654" y="624110"/>
            <a:ext cx="434395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مسئله ضریب چندجمله ای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18952" y="1905000"/>
            <a:ext cx="100807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// Returns value of Binomial Coefficient C(n, k)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binomialCoeff</a:t>
            </a:r>
            <a:r>
              <a:rPr lang="en-US" sz="2400" b="1" dirty="0"/>
              <a:t>(</a:t>
            </a:r>
            <a:r>
              <a:rPr lang="en-US" sz="2400" b="1" dirty="0" err="1"/>
              <a:t>int</a:t>
            </a:r>
            <a:r>
              <a:rPr lang="en-US" sz="2400" b="1" dirty="0"/>
              <a:t> n, </a:t>
            </a:r>
            <a:r>
              <a:rPr lang="en-US" sz="2400" b="1" dirty="0" err="1"/>
              <a:t>int</a:t>
            </a:r>
            <a:r>
              <a:rPr lang="en-US" sz="2400" b="1" dirty="0"/>
              <a:t> k)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	//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Base Cases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	 </a:t>
            </a:r>
            <a:r>
              <a:rPr lang="en-US" sz="2400" b="1" dirty="0"/>
              <a:t>if (k==0 || k==n)</a:t>
            </a:r>
          </a:p>
          <a:p>
            <a:r>
              <a:rPr lang="en-US" sz="2400" b="1" dirty="0"/>
              <a:t>   </a:t>
            </a:r>
            <a:r>
              <a:rPr lang="en-US" sz="2400" b="1" dirty="0" smtClean="0"/>
              <a:t>		 </a:t>
            </a:r>
            <a:r>
              <a:rPr lang="en-US" sz="2400" b="1" dirty="0"/>
              <a:t>return 1;</a:t>
            </a:r>
          </a:p>
          <a:p>
            <a:r>
              <a:rPr lang="en-US" sz="2400" b="1" dirty="0"/>
              <a:t> 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	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// Recur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	return  </a:t>
            </a:r>
            <a:r>
              <a:rPr lang="en-US" sz="2400" b="1" dirty="0" err="1"/>
              <a:t>binomialCoeff</a:t>
            </a:r>
            <a:r>
              <a:rPr lang="en-US" sz="2400" b="1" dirty="0"/>
              <a:t>(n-1, k-1) + </a:t>
            </a:r>
            <a:r>
              <a:rPr lang="en-US" sz="2400" b="1" dirty="0" err="1"/>
              <a:t>binomialCoeff</a:t>
            </a:r>
            <a:r>
              <a:rPr lang="en-US" sz="2400" b="1" dirty="0"/>
              <a:t>(n-1, k);</a:t>
            </a:r>
          </a:p>
          <a:p>
            <a:r>
              <a:rPr lang="en-US" sz="24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6248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1320" y="427894"/>
            <a:ext cx="1008079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/>
              <a:t>binomialCoeff</a:t>
            </a:r>
            <a:r>
              <a:rPr lang="en-US" sz="2000" b="1" dirty="0"/>
              <a:t>(</a:t>
            </a:r>
            <a:r>
              <a:rPr lang="en-US" sz="2000" b="1" dirty="0" err="1"/>
              <a:t>int</a:t>
            </a:r>
            <a:r>
              <a:rPr lang="en-US" sz="2000" b="1" dirty="0"/>
              <a:t> n, </a:t>
            </a:r>
            <a:r>
              <a:rPr lang="en-US" sz="2000" b="1" dirty="0" err="1"/>
              <a:t>int</a:t>
            </a:r>
            <a:r>
              <a:rPr lang="en-US" sz="2000" b="1" dirty="0"/>
              <a:t> k</a:t>
            </a:r>
            <a:r>
              <a:rPr lang="en-US" sz="2000" b="1" dirty="0" smtClean="0"/>
              <a:t>)</a:t>
            </a:r>
            <a:r>
              <a:rPr lang="en-US" sz="2000" b="1" dirty="0"/>
              <a:t> 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// Returns value of Binomial Coefficient C(n, k)</a:t>
            </a:r>
          </a:p>
          <a:p>
            <a:r>
              <a:rPr lang="en-US" sz="2000" b="1" dirty="0" smtClean="0"/>
              <a:t>{</a:t>
            </a:r>
            <a:endParaRPr lang="en-US" sz="2000" b="1" dirty="0"/>
          </a:p>
          <a:p>
            <a:r>
              <a:rPr lang="en-US" sz="2000" b="1" dirty="0"/>
              <a:t>    </a:t>
            </a:r>
            <a:r>
              <a:rPr lang="en-US" sz="2000" b="1" dirty="0" err="1"/>
              <a:t>int</a:t>
            </a:r>
            <a:r>
              <a:rPr lang="en-US" sz="2000" b="1" dirty="0"/>
              <a:t> C[n+1][k+1];</a:t>
            </a:r>
          </a:p>
          <a:p>
            <a:r>
              <a:rPr lang="en-US" sz="2000" b="1" dirty="0"/>
              <a:t>   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, j</a:t>
            </a:r>
            <a:r>
              <a:rPr lang="en-US" sz="2000" b="1" dirty="0" smtClean="0"/>
              <a:t>; </a:t>
            </a:r>
            <a:endParaRPr lang="en-US" sz="2000" b="1" dirty="0"/>
          </a:p>
          <a:p>
            <a:r>
              <a:rPr lang="en-US" sz="2000" b="1" dirty="0" smtClean="0"/>
              <a:t>for </a:t>
            </a:r>
            <a:r>
              <a:rPr lang="en-US" sz="2000" b="1" dirty="0"/>
              <a:t>(</a:t>
            </a:r>
            <a:r>
              <a:rPr lang="en-US" sz="2000" b="1" dirty="0" err="1"/>
              <a:t>i</a:t>
            </a:r>
            <a:r>
              <a:rPr lang="en-US" sz="2000" b="1" dirty="0"/>
              <a:t> = 0; </a:t>
            </a:r>
            <a:r>
              <a:rPr lang="en-US" sz="2000" b="1" dirty="0" err="1"/>
              <a:t>i</a:t>
            </a:r>
            <a:r>
              <a:rPr lang="en-US" sz="2000" b="1" dirty="0"/>
              <a:t> &lt;= n; </a:t>
            </a:r>
            <a:r>
              <a:rPr lang="en-US" sz="2000" b="1" dirty="0" err="1"/>
              <a:t>i</a:t>
            </a:r>
            <a:r>
              <a:rPr lang="en-US" sz="2000" b="1" dirty="0" smtClean="0"/>
              <a:t>++)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</a:rPr>
              <a:t>// 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</a:rPr>
              <a:t>Caculate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</a:rPr>
              <a:t> value of Binomial Coefficient in bottom up manner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000" b="1" dirty="0"/>
              <a:t>    {</a:t>
            </a:r>
          </a:p>
          <a:p>
            <a:r>
              <a:rPr lang="en-US" sz="2000" b="1" dirty="0"/>
              <a:t>        for (j = 0; j &lt;= min(</a:t>
            </a:r>
            <a:r>
              <a:rPr lang="en-US" sz="2000" b="1" dirty="0" err="1"/>
              <a:t>i</a:t>
            </a:r>
            <a:r>
              <a:rPr lang="en-US" sz="2000" b="1" dirty="0"/>
              <a:t>, k); j++)</a:t>
            </a:r>
          </a:p>
          <a:p>
            <a:r>
              <a:rPr lang="en-US" sz="2000" b="1" dirty="0"/>
              <a:t>        {</a:t>
            </a:r>
          </a:p>
          <a:p>
            <a:r>
              <a:rPr lang="en-US" sz="2000" b="1" dirty="0"/>
              <a:t>           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// Base Cases</a:t>
            </a:r>
          </a:p>
          <a:p>
            <a:r>
              <a:rPr lang="en-US" sz="2000" b="1" dirty="0"/>
              <a:t>            if (j == 0 || j == </a:t>
            </a:r>
            <a:r>
              <a:rPr lang="en-US" sz="2000" b="1" dirty="0" err="1"/>
              <a:t>i</a:t>
            </a:r>
            <a:r>
              <a:rPr lang="en-US" sz="2000" b="1" dirty="0"/>
              <a:t>)</a:t>
            </a:r>
          </a:p>
          <a:p>
            <a:r>
              <a:rPr lang="en-US" sz="2000" b="1" dirty="0"/>
              <a:t>                C[</a:t>
            </a:r>
            <a:r>
              <a:rPr lang="en-US" sz="2000" b="1" dirty="0" err="1"/>
              <a:t>i</a:t>
            </a:r>
            <a:r>
              <a:rPr lang="en-US" sz="2000" b="1" dirty="0"/>
              <a:t>][j] = 1;</a:t>
            </a:r>
          </a:p>
          <a:p>
            <a:r>
              <a:rPr lang="en-US" sz="2000" b="1" dirty="0"/>
              <a:t> </a:t>
            </a:r>
          </a:p>
          <a:p>
            <a:r>
              <a:rPr lang="en-US" sz="2000" b="1" dirty="0"/>
              <a:t>            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// Calculate value using </a:t>
            </a:r>
            <a:r>
              <a:rPr lang="en-US" sz="2000" b="1" dirty="0" err="1">
                <a:solidFill>
                  <a:schemeClr val="bg1">
                    <a:lumMod val="65000"/>
                  </a:schemeClr>
                </a:solidFill>
              </a:rPr>
              <a:t>previosly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 stored values</a:t>
            </a:r>
          </a:p>
          <a:p>
            <a:r>
              <a:rPr lang="en-US" sz="2000" b="1" dirty="0"/>
              <a:t>            else</a:t>
            </a:r>
          </a:p>
          <a:p>
            <a:r>
              <a:rPr lang="en-US" sz="2000" b="1" dirty="0"/>
              <a:t>                C[</a:t>
            </a:r>
            <a:r>
              <a:rPr lang="en-US" sz="2000" b="1" dirty="0" err="1"/>
              <a:t>i</a:t>
            </a:r>
            <a:r>
              <a:rPr lang="en-US" sz="2000" b="1" dirty="0"/>
              <a:t>][j] = C[i-1][j-1] + C[i-1][j];</a:t>
            </a:r>
          </a:p>
          <a:p>
            <a:r>
              <a:rPr lang="en-US" sz="2000" b="1" dirty="0"/>
              <a:t>        }</a:t>
            </a:r>
          </a:p>
          <a:p>
            <a:r>
              <a:rPr lang="en-US" sz="2000" b="1" dirty="0"/>
              <a:t>    }</a:t>
            </a:r>
          </a:p>
          <a:p>
            <a:r>
              <a:rPr lang="en-US" sz="2000" b="1" dirty="0"/>
              <a:t> </a:t>
            </a:r>
          </a:p>
          <a:p>
            <a:r>
              <a:rPr lang="en-US" sz="2000" b="1" dirty="0"/>
              <a:t>    return C[n][k];</a:t>
            </a:r>
          </a:p>
          <a:p>
            <a:r>
              <a:rPr lang="en-US" sz="20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7560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3896009" cy="1280890"/>
          </a:xfrm>
        </p:spPr>
        <p:txBody>
          <a:bodyPr/>
          <a:lstStyle/>
          <a:p>
            <a:r>
              <a:rPr lang="en-US" b="1" dirty="0"/>
              <a:t>Fibonacci series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554" y="1905000"/>
            <a:ext cx="8915400" cy="377762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So starting from </a:t>
            </a:r>
            <a:endParaRPr lang="fa-IR" dirty="0" smtClean="0"/>
          </a:p>
          <a:p>
            <a:pPr marL="0" indent="0" algn="l">
              <a:buNone/>
            </a:pPr>
            <a:r>
              <a:rPr lang="fa-IR" dirty="0" smtClean="0"/>
              <a:t>		</a:t>
            </a:r>
            <a:r>
              <a:rPr lang="en-US" b="1" dirty="0" smtClean="0"/>
              <a:t>x(0</a:t>
            </a:r>
            <a:r>
              <a:rPr lang="en-US" b="1" dirty="0"/>
              <a:t>) = 0</a:t>
            </a:r>
            <a:r>
              <a:rPr lang="en-US" dirty="0"/>
              <a:t> </a:t>
            </a:r>
            <a:endParaRPr lang="fa-IR" dirty="0"/>
          </a:p>
          <a:p>
            <a:pPr marL="0" indent="0" algn="l">
              <a:buNone/>
            </a:pPr>
            <a:r>
              <a:rPr lang="fa-IR" dirty="0" smtClean="0"/>
              <a:t>		</a:t>
            </a:r>
            <a:r>
              <a:rPr lang="en-US" b="1" dirty="0" smtClean="0"/>
              <a:t>x(1</a:t>
            </a:r>
            <a:r>
              <a:rPr lang="en-US" b="1" dirty="0"/>
              <a:t>) = </a:t>
            </a:r>
            <a:r>
              <a:rPr lang="en-US" b="1" dirty="0" smtClean="0"/>
              <a:t>1</a:t>
            </a:r>
            <a:endParaRPr lang="fa-IR" b="1" dirty="0" smtClean="0"/>
          </a:p>
          <a:p>
            <a:pPr marL="0" indent="0" algn="l">
              <a:buNone/>
            </a:pPr>
            <a:r>
              <a:rPr lang="en-US" dirty="0" smtClean="0"/>
              <a:t>the </a:t>
            </a:r>
            <a:r>
              <a:rPr lang="en-US" dirty="0"/>
              <a:t>series </a:t>
            </a:r>
            <a:r>
              <a:rPr lang="en-US" dirty="0" smtClean="0"/>
              <a:t>progresses </a:t>
            </a:r>
            <a:r>
              <a:rPr lang="en-US" dirty="0"/>
              <a:t>infinitely as: 0,1,1,2,3,5,8,13</a:t>
            </a:r>
            <a:r>
              <a:rPr lang="en-US" dirty="0" smtClean="0"/>
              <a:t>...</a:t>
            </a:r>
            <a:endParaRPr lang="fa-IR" dirty="0"/>
          </a:p>
          <a:p>
            <a:pPr marL="0" indent="0" algn="l">
              <a:buNone/>
            </a:pPr>
            <a:endParaRPr lang="fa-IR" dirty="0"/>
          </a:p>
          <a:p>
            <a:r>
              <a:rPr lang="en-US" dirty="0" smtClean="0"/>
              <a:t>Problem : How </a:t>
            </a:r>
            <a:r>
              <a:rPr lang="en-US" dirty="0"/>
              <a:t>do we go about finding the nth Fibonacci number?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7908" y="624110"/>
            <a:ext cx="405420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دنباله(سری) فیبوناچی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92925" y="1905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 smtClean="0"/>
              <a:t>مقادیر اولیه به صورت مقابل هستند: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نمونه دنباله آن بصورت روبرو است...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هدف : پیداکردن </a:t>
            </a:r>
            <a:r>
              <a:rPr lang="en-US" dirty="0" smtClean="0"/>
              <a:t>n</a:t>
            </a:r>
            <a:r>
              <a:rPr lang="fa-IR" dirty="0" smtClean="0"/>
              <a:t> امین جمله...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9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3896009" cy="1280890"/>
          </a:xfrm>
        </p:spPr>
        <p:txBody>
          <a:bodyPr/>
          <a:lstStyle/>
          <a:p>
            <a:r>
              <a:rPr lang="en-US" b="1" dirty="0"/>
              <a:t>Fibonacci series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7908" y="624110"/>
            <a:ext cx="405420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دنباله(سری) فیبوناچی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592925" y="1905000"/>
            <a:ext cx="6279615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Fib(n) {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if (n == 0) 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return 0;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if (n == 1)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return 1; 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      else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tx1"/>
                </a:solidFill>
                <a:latin typeface="Arial Unicode MS" panose="020B0604020202020204" pitchFamily="34" charset="-12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return Fib(n-1) + Fib(n-2);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}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3"/>
              <p:cNvSpPr>
                <a:spLocks noChangeArrowheads="1"/>
              </p:cNvSpPr>
              <p:nvPr/>
            </p:nvSpPr>
            <p:spPr bwMode="auto">
              <a:xfrm flipH="1">
                <a:off x="7116896" y="2368581"/>
                <a:ext cx="4164376" cy="10156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sz="2400" i="1" dirty="0" smtClean="0"/>
                  <a:t>Time Complexity:</a:t>
                </a:r>
                <a:r>
                  <a:rPr lang="pt-BR" sz="2400" dirty="0"/>
                  <a:t> </a:t>
                </a:r>
                <a:r>
                  <a:rPr lang="pt-BR" sz="2400" dirty="0" smtClean="0"/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pt-BR" sz="2400" dirty="0" smtClean="0"/>
                  <a:t>)</a:t>
                </a:r>
                <a:r>
                  <a:rPr lang="pt-BR" sz="2400" dirty="0"/>
                  <a:t/>
                </a:r>
                <a:br>
                  <a:rPr lang="pt-BR" sz="2400" dirty="0"/>
                </a:br>
                <a:endParaRPr lang="en-US" sz="3600" i="1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flipH="1">
                <a:off x="7116896" y="2368581"/>
                <a:ext cx="4164376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2193" t="-48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25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3896009" cy="1280890"/>
          </a:xfrm>
        </p:spPr>
        <p:txBody>
          <a:bodyPr/>
          <a:lstStyle/>
          <a:p>
            <a:r>
              <a:rPr lang="en-US" b="1" dirty="0"/>
              <a:t>Fibonacci series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7908" y="624110"/>
            <a:ext cx="405420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دنباله(سری) فیبوناچی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879364" y="2383046"/>
            <a:ext cx="6279615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8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int</a:t>
            </a:r>
            <a:r>
              <a:rPr lang="en-US" sz="2800" dirty="0">
                <a:solidFill>
                  <a:schemeClr val="tx1"/>
                </a:solidFill>
                <a:latin typeface="Arial Unicode MS" panose="020B0604020202020204" pitchFamily="34" charset="-128"/>
              </a:rPr>
              <a:t> fib(</a:t>
            </a:r>
            <a:r>
              <a:rPr lang="en-US" sz="28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int</a:t>
            </a:r>
            <a:r>
              <a:rPr lang="en-US" sz="2800" dirty="0">
                <a:solidFill>
                  <a:schemeClr val="tx1"/>
                </a:solidFill>
                <a:latin typeface="Arial Unicode MS" panose="020B0604020202020204" pitchFamily="34" charset="-128"/>
              </a:rPr>
              <a:t> n)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800" dirty="0">
                <a:solidFill>
                  <a:schemeClr val="tx1"/>
                </a:solidFill>
                <a:latin typeface="Arial Unicode MS" panose="020B0604020202020204" pitchFamily="34" charset="-128"/>
              </a:rPr>
              <a:t>{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6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 f[0</a:t>
            </a: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] = 0;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  f[1] = 1</a:t>
            </a:r>
            <a:r>
              <a:rPr lang="en-US" sz="26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;</a:t>
            </a:r>
            <a:endParaRPr lang="en-US" sz="260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  for (</a:t>
            </a:r>
            <a:r>
              <a:rPr lang="en-US" sz="26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 = 2; </a:t>
            </a:r>
            <a:r>
              <a:rPr lang="en-US" sz="26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 &lt;= n; </a:t>
            </a:r>
            <a:r>
              <a:rPr lang="en-US" sz="26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++)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  {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6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	f[</a:t>
            </a:r>
            <a:r>
              <a:rPr lang="en-US" sz="2600" dirty="0" err="1" smtClean="0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] = f[i-1] + f[i-2];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  </a:t>
            </a:r>
            <a:r>
              <a:rPr lang="en-US" sz="26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}</a:t>
            </a:r>
            <a:endParaRPr lang="en-US" sz="260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600" dirty="0">
                <a:solidFill>
                  <a:schemeClr val="tx1"/>
                </a:solidFill>
                <a:latin typeface="Arial Unicode MS" panose="020B0604020202020204" pitchFamily="34" charset="-128"/>
              </a:rPr>
              <a:t>  return f[n];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8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}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 flipH="1">
            <a:off x="7339215" y="3000739"/>
            <a:ext cx="36395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i="1" dirty="0"/>
              <a:t>Time Complexity:</a:t>
            </a:r>
            <a:r>
              <a:rPr lang="pt-BR" sz="2400" dirty="0"/>
              <a:t> O(n)</a:t>
            </a:r>
            <a:br>
              <a:rPr lang="pt-BR" sz="2400" dirty="0"/>
            </a:br>
            <a:r>
              <a:rPr lang="pt-BR" sz="2400" i="1" dirty="0"/>
              <a:t>Extra Space: </a:t>
            </a:r>
            <a:r>
              <a:rPr lang="pt-BR" sz="2400" dirty="0"/>
              <a:t>O(n)</a:t>
            </a:r>
            <a:endParaRPr kumimoji="0" lang="en-US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69475" y="1535668"/>
            <a:ext cx="52660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resultant algorithm using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memorization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looks like this: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1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3290082" cy="1280890"/>
          </a:xfrm>
        </p:spPr>
        <p:txBody>
          <a:bodyPr/>
          <a:lstStyle/>
          <a:p>
            <a:r>
              <a:rPr lang="en-US" dirty="0" smtClean="0"/>
              <a:t>Rod Cutting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فرض کنید صاحب یک کارگاه نجاری هستید</a:t>
            </a:r>
          </a:p>
          <a:p>
            <a:pPr algn="r" rtl="1"/>
            <a:r>
              <a:rPr lang="fa-IR" dirty="0" smtClean="0"/>
              <a:t>یک الوار چوبی به طول </a:t>
            </a:r>
            <a:r>
              <a:rPr lang="en-US" dirty="0" smtClean="0"/>
              <a:t>n</a:t>
            </a:r>
            <a:r>
              <a:rPr lang="fa-IR" dirty="0" smtClean="0"/>
              <a:t> در کارگاه دارید</a:t>
            </a:r>
          </a:p>
          <a:p>
            <a:pPr algn="r" rtl="1"/>
            <a:r>
              <a:rPr lang="fa-IR" dirty="0" smtClean="0"/>
              <a:t>مشتری های متفاوتی برای خرید قطعات کوچک با اندازه های متفاوت هست...</a:t>
            </a:r>
          </a:p>
          <a:p>
            <a:pPr algn="r" rtl="1"/>
            <a:r>
              <a:rPr lang="fa-IR" dirty="0" smtClean="0"/>
              <a:t>اما قیمت قطعات کوچک بر اساس تقاضای بازار باتوجه به قطعه فرق میکند!</a:t>
            </a:r>
          </a:p>
          <a:p>
            <a:pPr algn="r" rtl="1"/>
            <a:r>
              <a:rPr lang="fa-IR" dirty="0" smtClean="0"/>
              <a:t>فرض تمام طول قطعات اعداد صحیح هستند</a:t>
            </a:r>
          </a:p>
          <a:p>
            <a:pPr algn="r" rtl="1"/>
            <a:r>
              <a:rPr lang="fa-IR" dirty="0" smtClean="0"/>
              <a:t>چون ما هرجای چوب را میتوانیم ببریم یا نبریم =&gt;  </a:t>
            </a:r>
            <a:r>
              <a:rPr lang="en-US" dirty="0" smtClean="0"/>
              <a:t>2</a:t>
            </a:r>
            <a:r>
              <a:rPr lang="en-US" i="1" baseline="30000" dirty="0" smtClean="0"/>
              <a:t>n</a:t>
            </a:r>
            <a:r>
              <a:rPr lang="en-US" baseline="30000" dirty="0" smtClean="0"/>
              <a:t>-1</a:t>
            </a:r>
            <a:r>
              <a:rPr lang="fa-IR" baseline="30000" dirty="0" smtClean="0"/>
              <a:t> </a:t>
            </a:r>
            <a:r>
              <a:rPr lang="fa-IR" dirty="0" smtClean="0"/>
              <a:t>حالت برای برش پدید می آید</a:t>
            </a:r>
            <a:endParaRPr lang="fa-IR" dirty="0"/>
          </a:p>
          <a:p>
            <a:pPr algn="r" rtl="1"/>
            <a:r>
              <a:rPr lang="fa-IR" dirty="0" smtClean="0"/>
              <a:t>قیمت قطعات در آرایه </a:t>
            </a:r>
            <a:r>
              <a:rPr lang="en-US" dirty="0" smtClean="0"/>
              <a:t>B[1…n]</a:t>
            </a:r>
            <a:r>
              <a:rPr lang="fa-IR" dirty="0" smtClean="0"/>
              <a:t> هست....</a:t>
            </a:r>
            <a:endParaRPr lang="en-US" dirty="0" smtClean="0"/>
          </a:p>
          <a:p>
            <a:pPr algn="r" rtl="1"/>
            <a:r>
              <a:rPr lang="fa-IR" dirty="0" smtClean="0"/>
              <a:t>منظور از </a:t>
            </a:r>
            <a:r>
              <a:rPr lang="en-US" dirty="0" smtClean="0"/>
              <a:t>p[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r>
              <a:rPr lang="fa-IR" dirty="0" smtClean="0"/>
              <a:t> این است که : قطعه چوب به طول </a:t>
            </a:r>
            <a:r>
              <a:rPr lang="en-US" dirty="0" err="1" smtClean="0"/>
              <a:t>i</a:t>
            </a:r>
            <a:r>
              <a:rPr lang="fa-IR" dirty="0" smtClean="0"/>
              <a:t> قیمتش به اندازه مقدار </a:t>
            </a:r>
            <a:r>
              <a:rPr lang="en-US" dirty="0" smtClean="0"/>
              <a:t>p[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r>
              <a:rPr lang="fa-IR" dirty="0" smtClean="0"/>
              <a:t> است!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هدف : </a:t>
            </a:r>
            <a:r>
              <a:rPr lang="fa-IR" b="1" dirty="0" smtClean="0"/>
              <a:t> برش این الوار بگونه ای که در نهایت بیشترین سود حاصل شود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7908" y="624110"/>
            <a:ext cx="372670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مسئله برش چوب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998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3290082" cy="1280890"/>
          </a:xfrm>
        </p:spPr>
        <p:txBody>
          <a:bodyPr/>
          <a:lstStyle/>
          <a:p>
            <a:r>
              <a:rPr lang="en-US" dirty="0" smtClean="0"/>
              <a:t>Rod Cutting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777908" y="624110"/>
            <a:ext cx="372670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مسئله برش چوب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100" y="1772798"/>
            <a:ext cx="7098717" cy="11031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721414" y="3053688"/>
            <a:ext cx="8915400" cy="377762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اگر فرض کنید طول چوب فعلی ما ۴ است.</a:t>
            </a:r>
          </a:p>
          <a:p>
            <a:pPr algn="r" rtl="1"/>
            <a:r>
              <a:rPr lang="fa-IR" dirty="0" smtClean="0"/>
              <a:t>در نتیجه ما </a:t>
            </a:r>
            <a:r>
              <a:rPr lang="en-US" dirty="0"/>
              <a:t>2</a:t>
            </a:r>
            <a:r>
              <a:rPr lang="en-US" i="1" baseline="30000" dirty="0"/>
              <a:t>n</a:t>
            </a:r>
            <a:r>
              <a:rPr lang="en-US" baseline="30000" dirty="0"/>
              <a:t>-1</a:t>
            </a:r>
            <a:r>
              <a:rPr lang="en-US" dirty="0"/>
              <a:t> = 2</a:t>
            </a:r>
            <a:r>
              <a:rPr lang="en-US" baseline="30000" dirty="0"/>
              <a:t>3</a:t>
            </a:r>
            <a:r>
              <a:rPr lang="en-US" dirty="0"/>
              <a:t> = </a:t>
            </a:r>
            <a:r>
              <a:rPr lang="en-US" dirty="0" smtClean="0"/>
              <a:t>8</a:t>
            </a:r>
            <a:r>
              <a:rPr lang="fa-IR" dirty="0" smtClean="0"/>
              <a:t> راه برای برش داریم!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45" y="4120309"/>
            <a:ext cx="10066825" cy="228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4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3290082" cy="1280890"/>
          </a:xfrm>
        </p:spPr>
        <p:txBody>
          <a:bodyPr/>
          <a:lstStyle/>
          <a:p>
            <a:r>
              <a:rPr lang="en-US" dirty="0" smtClean="0"/>
              <a:t>Rod Cutting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777908" y="624110"/>
            <a:ext cx="372670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مسئله برش چوب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721414" y="3053688"/>
            <a:ext cx="8915400" cy="377762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اگر فرض کنید طول چوب فعلی ما ۴ است.</a:t>
            </a:r>
          </a:p>
          <a:p>
            <a:pPr algn="r" rtl="1"/>
            <a:r>
              <a:rPr lang="fa-IR" dirty="0" smtClean="0"/>
              <a:t>در نتیجه ما </a:t>
            </a:r>
            <a:r>
              <a:rPr lang="en-US" dirty="0"/>
              <a:t>2</a:t>
            </a:r>
            <a:r>
              <a:rPr lang="en-US" i="1" baseline="30000" dirty="0"/>
              <a:t>n</a:t>
            </a:r>
            <a:r>
              <a:rPr lang="en-US" baseline="30000" dirty="0"/>
              <a:t>-1</a:t>
            </a:r>
            <a:r>
              <a:rPr lang="en-US" dirty="0"/>
              <a:t> = 2</a:t>
            </a:r>
            <a:r>
              <a:rPr lang="en-US" baseline="30000" dirty="0"/>
              <a:t>3</a:t>
            </a:r>
            <a:r>
              <a:rPr lang="en-US" dirty="0"/>
              <a:t> = </a:t>
            </a:r>
            <a:r>
              <a:rPr lang="en-US" dirty="0" smtClean="0"/>
              <a:t>8</a:t>
            </a:r>
            <a:r>
              <a:rPr lang="fa-IR" dirty="0" smtClean="0"/>
              <a:t> راه برای برش داریم!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994" y="2050226"/>
            <a:ext cx="8265195" cy="6143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743" y="3813219"/>
            <a:ext cx="4235469" cy="95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9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3290082" cy="1280890"/>
          </a:xfrm>
        </p:spPr>
        <p:txBody>
          <a:bodyPr/>
          <a:lstStyle/>
          <a:p>
            <a:r>
              <a:rPr lang="en-US" dirty="0" smtClean="0"/>
              <a:t>Rod Cutting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777908" y="624110"/>
            <a:ext cx="372670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مسئله برش چوب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CUT-ROD(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p,n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)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  if 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n==0 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return 0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  q 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= -∞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  for 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=1 to n 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       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q=max{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q,p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]+CUT-ROAD(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p,n-i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)}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  return 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q</a:t>
            </a:r>
          </a:p>
          <a:p>
            <a:endParaRPr lang="en-US" sz="240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89212" y="1535668"/>
            <a:ext cx="3151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Top-down implementation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356062" y="172033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endParaRPr lang="en-US" sz="2400" i="1" dirty="0">
              <a:latin typeface="Arial Unicode MS" panose="020B0604020202020204" pitchFamily="34" charset="-128"/>
            </a:endParaRPr>
          </a:p>
          <a:p>
            <a:r>
              <a:rPr lang="en-US" sz="2400" i="1" dirty="0">
                <a:latin typeface="Arial Unicode MS" panose="020B0604020202020204" pitchFamily="34" charset="-128"/>
              </a:rPr>
              <a:t>Time recurrence: T(n)=1+T(1)+T(2)+…+T(n-1)</a:t>
            </a:r>
          </a:p>
          <a:p>
            <a:pPr lvl="1"/>
            <a:r>
              <a:rPr lang="en-US" sz="2400" i="1" dirty="0">
                <a:latin typeface="Arial Unicode MS" panose="020B0604020202020204" pitchFamily="34" charset="-128"/>
              </a:rPr>
              <a:t>T(n)=O(2n)</a:t>
            </a:r>
          </a:p>
        </p:txBody>
      </p:sp>
    </p:spTree>
    <p:extLst>
      <p:ext uri="{BB962C8B-B14F-4D97-AF65-F5344CB8AC3E}">
        <p14:creationId xmlns:p14="http://schemas.microsoft.com/office/powerpoint/2010/main" val="206382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3290082" cy="1280890"/>
          </a:xfrm>
        </p:spPr>
        <p:txBody>
          <a:bodyPr/>
          <a:lstStyle/>
          <a:p>
            <a:r>
              <a:rPr lang="en-US" dirty="0" smtClean="0"/>
              <a:t>Rod Cutting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777908" y="624110"/>
            <a:ext cx="372670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latin typeface="B‌ ti"/>
                <a:cs typeface="B Titr" panose="00000700000000000000" pitchFamily="2" charset="-78"/>
              </a:rPr>
              <a:t>مسئله برش چوب</a:t>
            </a:r>
            <a:endParaRPr lang="en-US" dirty="0">
              <a:latin typeface="B‌ ti"/>
              <a:cs typeface="B Titr" panose="000007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28392" y="1399823"/>
            <a:ext cx="10916755" cy="48181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DP-CUT-ROD(</a:t>
            </a:r>
            <a:r>
              <a:rPr lang="en-US" sz="2400" dirty="0" err="1" smtClean="0">
                <a:solidFill>
                  <a:schemeClr val="tx1"/>
                </a:solidFill>
                <a:latin typeface="Arial Unicode MS" panose="020B0604020202020204" pitchFamily="34" charset="-128"/>
              </a:rPr>
              <a:t>p,n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)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let r[0..n], s[0..n] be new arrays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r[0]=0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for j=1 to n 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	q=-∞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	for 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=1 to j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		if q &lt; p[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]+r[j-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]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			s[j]=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; </a:t>
            </a:r>
            <a:endParaRPr lang="fa-IR" sz="240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>
              <a:buNone/>
            </a:pPr>
            <a:r>
              <a:rPr lang="fa-IR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			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q= p[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]+r[j-</a:t>
            </a:r>
            <a:r>
              <a:rPr lang="en-US" sz="2400" dirty="0" err="1">
                <a:solidFill>
                  <a:schemeClr val="tx1"/>
                </a:solidFill>
                <a:latin typeface="Arial Unicode MS" panose="020B0604020202020204" pitchFamily="34" charset="-128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] 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	r[j]=q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	return r and s</a:t>
            </a:r>
          </a:p>
        </p:txBody>
      </p:sp>
    </p:spTree>
    <p:extLst>
      <p:ext uri="{BB962C8B-B14F-4D97-AF65-F5344CB8AC3E}">
        <p14:creationId xmlns:p14="http://schemas.microsoft.com/office/powerpoint/2010/main" val="24057740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148</TotalTime>
  <Words>505</Words>
  <Application>Microsoft Office PowerPoint</Application>
  <PresentationFormat>Widescreen</PresentationFormat>
  <Paragraphs>122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Arial</vt:lpstr>
      <vt:lpstr>B‌ ti</vt:lpstr>
      <vt:lpstr>B Titr</vt:lpstr>
      <vt:lpstr>Cambria Math</vt:lpstr>
      <vt:lpstr>Century Gothic</vt:lpstr>
      <vt:lpstr>MathJax_Math</vt:lpstr>
      <vt:lpstr>Tahoma</vt:lpstr>
      <vt:lpstr>Wingdings 3</vt:lpstr>
      <vt:lpstr>Wisp</vt:lpstr>
      <vt:lpstr>Dynamic Programming</vt:lpstr>
      <vt:lpstr>Fibonacci series </vt:lpstr>
      <vt:lpstr>Fibonacci series </vt:lpstr>
      <vt:lpstr>Fibonacci series </vt:lpstr>
      <vt:lpstr>Rod Cutting</vt:lpstr>
      <vt:lpstr>Rod Cutting</vt:lpstr>
      <vt:lpstr>Rod Cutting</vt:lpstr>
      <vt:lpstr>Rod Cutting</vt:lpstr>
      <vt:lpstr>Rod Cutting</vt:lpstr>
      <vt:lpstr>Binomial Coefficients </vt:lpstr>
      <vt:lpstr>Binomial Coefficients </vt:lpstr>
      <vt:lpstr>PowerPoint Presentation</vt:lpstr>
    </vt:vector>
  </TitlesOfParts>
  <Company>khalooei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khalooei</dc:creator>
  <cp:lastModifiedBy>khalooei</cp:lastModifiedBy>
  <cp:revision>16</cp:revision>
  <dcterms:created xsi:type="dcterms:W3CDTF">2015-04-20T17:39:13Z</dcterms:created>
  <dcterms:modified xsi:type="dcterms:W3CDTF">2015-04-22T05:19:47Z</dcterms:modified>
</cp:coreProperties>
</file>