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89B9765-07ED-41EC-B17B-35654FC81AC6}" type="datetimeFigureOut">
              <a:rPr lang="en-US" smtClean="0"/>
              <a:t>12/4/2014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FBC53B8-F500-475C-BFF6-54FBD5F73BA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B9765-07ED-41EC-B17B-35654FC81AC6}"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3B8-F500-475C-BFF6-54FBD5F73B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B9765-07ED-41EC-B17B-35654FC81AC6}"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53B8-F500-475C-BFF6-54FBD5F73B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89B9765-07ED-41EC-B17B-35654FC81AC6}" type="datetimeFigureOut">
              <a:rPr lang="en-US" smtClean="0"/>
              <a:t>12/4/2014</a:t>
            </a:fld>
            <a:endParaRPr lang="en-US"/>
          </a:p>
        </p:txBody>
      </p:sp>
      <p:sp>
        <p:nvSpPr>
          <p:cNvPr id="9" name="Slide Number Placeholder 8"/>
          <p:cNvSpPr>
            <a:spLocks noGrp="1"/>
          </p:cNvSpPr>
          <p:nvPr>
            <p:ph type="sldNum" sz="quarter" idx="15"/>
          </p:nvPr>
        </p:nvSpPr>
        <p:spPr/>
        <p:txBody>
          <a:bodyPr rtlCol="0"/>
          <a:lstStyle/>
          <a:p>
            <a:fld id="{8FBC53B8-F500-475C-BFF6-54FBD5F73BA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89B9765-07ED-41EC-B17B-35654FC81AC6}" type="datetimeFigureOut">
              <a:rPr lang="en-US" smtClean="0"/>
              <a:t>12/4/2014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FBC53B8-F500-475C-BFF6-54FBD5F73B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9B9765-07ED-41EC-B17B-35654FC81AC6}"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53B8-F500-475C-BFF6-54FBD5F73BA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89B9765-07ED-41EC-B17B-35654FC81AC6}"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53B8-F500-475C-BFF6-54FBD5F73BA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89B9765-07ED-41EC-B17B-35654FC81AC6}" type="datetimeFigureOut">
              <a:rPr lang="en-US" smtClean="0"/>
              <a:t>12/4/2014</a:t>
            </a:fld>
            <a:endParaRPr lang="en-US"/>
          </a:p>
        </p:txBody>
      </p:sp>
      <p:sp>
        <p:nvSpPr>
          <p:cNvPr id="7" name="Slide Number Placeholder 6"/>
          <p:cNvSpPr>
            <a:spLocks noGrp="1"/>
          </p:cNvSpPr>
          <p:nvPr>
            <p:ph type="sldNum" sz="quarter" idx="11"/>
          </p:nvPr>
        </p:nvSpPr>
        <p:spPr/>
        <p:txBody>
          <a:bodyPr rtlCol="0"/>
          <a:lstStyle/>
          <a:p>
            <a:fld id="{8FBC53B8-F500-475C-BFF6-54FBD5F73BA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B9765-07ED-41EC-B17B-35654FC81AC6}"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53B8-F500-475C-BFF6-54FBD5F73B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89B9765-07ED-41EC-B17B-35654FC81AC6}" type="datetimeFigureOut">
              <a:rPr lang="en-US" smtClean="0"/>
              <a:t>12/4/2014</a:t>
            </a:fld>
            <a:endParaRPr lang="en-US"/>
          </a:p>
        </p:txBody>
      </p:sp>
      <p:sp>
        <p:nvSpPr>
          <p:cNvPr id="22" name="Slide Number Placeholder 21"/>
          <p:cNvSpPr>
            <a:spLocks noGrp="1"/>
          </p:cNvSpPr>
          <p:nvPr>
            <p:ph type="sldNum" sz="quarter" idx="15"/>
          </p:nvPr>
        </p:nvSpPr>
        <p:spPr/>
        <p:txBody>
          <a:bodyPr rtlCol="0"/>
          <a:lstStyle/>
          <a:p>
            <a:fld id="{8FBC53B8-F500-475C-BFF6-54FBD5F73BA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89B9765-07ED-41EC-B17B-35654FC81AC6}" type="datetimeFigureOut">
              <a:rPr lang="en-US" smtClean="0"/>
              <a:t>12/4/2014</a:t>
            </a:fld>
            <a:endParaRPr lang="en-US"/>
          </a:p>
        </p:txBody>
      </p:sp>
      <p:sp>
        <p:nvSpPr>
          <p:cNvPr id="18" name="Slide Number Placeholder 17"/>
          <p:cNvSpPr>
            <a:spLocks noGrp="1"/>
          </p:cNvSpPr>
          <p:nvPr>
            <p:ph type="sldNum" sz="quarter" idx="11"/>
          </p:nvPr>
        </p:nvSpPr>
        <p:spPr/>
        <p:txBody>
          <a:bodyPr rtlCol="0"/>
          <a:lstStyle/>
          <a:p>
            <a:fld id="{8FBC53B8-F500-475C-BFF6-54FBD5F73BA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9B9765-07ED-41EC-B17B-35654FC81AC6}" type="datetimeFigureOut">
              <a:rPr lang="en-US" smtClean="0"/>
              <a:t>12/4/2014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BC53B8-F500-475C-BFF6-54FBD5F73B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680305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5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86064"/>
            <a:ext cx="8762999" cy="96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17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399"/>
            <a:ext cx="8409714"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0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77" y="0"/>
            <a:ext cx="837472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8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609"/>
            <a:ext cx="7239000" cy="550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68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38339"/>
            <a:ext cx="8610599" cy="221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53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91" y="1524000"/>
            <a:ext cx="8587409" cy="256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0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54" y="2514601"/>
            <a:ext cx="8434446" cy="162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15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95514"/>
            <a:ext cx="8610599" cy="177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39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509839"/>
            <a:ext cx="8610599" cy="137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61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281239"/>
            <a:ext cx="8534399" cy="166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26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31838"/>
            <a:ext cx="6172200" cy="4144962"/>
          </a:xfrm>
        </p:spPr>
        <p:txBody>
          <a:bodyPr>
            <a:normAutofit/>
          </a:bodyPr>
          <a:lstStyle/>
          <a:p>
            <a:pPr algn="r" rtl="1"/>
            <a:r>
              <a:rPr lang="en-US" dirty="0" smtClean="0"/>
              <a:t> </a:t>
            </a:r>
            <a:r>
              <a:rPr lang="fa-IR" dirty="0" smtClean="0"/>
              <a:t> </a:t>
            </a:r>
            <a:r>
              <a:rPr lang="fa-IR" b="1" dirty="0" smtClean="0">
                <a:solidFill>
                  <a:srgbClr val="00B050"/>
                </a:solidFill>
              </a:rPr>
              <a:t>3)</a:t>
            </a:r>
            <a:r>
              <a:rPr lang="en-US" dirty="0" smtClean="0"/>
              <a:t/>
            </a:r>
            <a:br>
              <a:rPr lang="en-US" dirty="0" smtClean="0"/>
            </a:br>
            <a:r>
              <a:rPr lang="fa-IR" dirty="0" smtClean="0"/>
              <a:t>وضعیت </a:t>
            </a:r>
            <a:r>
              <a:rPr lang="en-US" dirty="0">
                <a:solidFill>
                  <a:srgbClr val="FF0000"/>
                </a:solidFill>
              </a:rPr>
              <a:t>A</a:t>
            </a:r>
            <a:r>
              <a:rPr lang="fa-IR" dirty="0" smtClean="0"/>
              <a:t> در شکل </a:t>
            </a:r>
            <a:r>
              <a:rPr lang="fa-IR" dirty="0" smtClean="0">
                <a:solidFill>
                  <a:srgbClr val="00B0F0"/>
                </a:solidFill>
              </a:rPr>
              <a:t>(</a:t>
            </a:r>
            <a:r>
              <a:rPr lang="fa-IR" b="1" dirty="0" smtClean="0">
                <a:solidFill>
                  <a:srgbClr val="00B0F0"/>
                </a:solidFill>
              </a:rPr>
              <a:t> آ</a:t>
            </a:r>
            <a:r>
              <a:rPr lang="fa-IR" dirty="0" smtClean="0">
                <a:solidFill>
                  <a:srgbClr val="00B0F0"/>
                </a:solidFill>
              </a:rPr>
              <a:t> ) </a:t>
            </a:r>
            <a:r>
              <a:rPr lang="fa-IR" dirty="0" smtClean="0"/>
              <a:t>نشان دهندۀ جایگاه</a:t>
            </a:r>
            <a:br>
              <a:rPr lang="fa-IR" dirty="0" smtClean="0"/>
            </a:br>
            <a:r>
              <a:rPr lang="fa-IR" dirty="0" smtClean="0"/>
              <a:t>اتم ها در فاصلۀ تعادلی (طول پیوند)است که</a:t>
            </a:r>
            <a:br>
              <a:rPr lang="fa-IR" dirty="0" smtClean="0"/>
            </a:br>
            <a:r>
              <a:rPr lang="fa-IR" dirty="0" smtClean="0"/>
              <a:t>معادل وضعیت </a:t>
            </a:r>
            <a:r>
              <a:rPr lang="en-US" dirty="0" smtClean="0">
                <a:solidFill>
                  <a:srgbClr val="FF0000"/>
                </a:solidFill>
              </a:rPr>
              <a:t>F</a:t>
            </a:r>
            <a:r>
              <a:rPr lang="fa-IR" dirty="0" smtClean="0"/>
              <a:t> در شکل </a:t>
            </a:r>
            <a:r>
              <a:rPr lang="fa-IR" dirty="0" smtClean="0">
                <a:solidFill>
                  <a:srgbClr val="00B0F0"/>
                </a:solidFill>
              </a:rPr>
              <a:t>( ب)</a:t>
            </a:r>
            <a:r>
              <a:rPr lang="fa-IR" dirty="0" smtClean="0"/>
              <a:t> است.</a:t>
            </a:r>
            <a:br>
              <a:rPr lang="fa-IR" dirty="0" smtClean="0"/>
            </a:br>
            <a:r>
              <a:rPr lang="fa-IR" dirty="0" smtClean="0"/>
              <a:t>با توجه به این که در حالت </a:t>
            </a:r>
            <a:r>
              <a:rPr lang="en-US" dirty="0" smtClean="0">
                <a:solidFill>
                  <a:srgbClr val="FF0000"/>
                </a:solidFill>
              </a:rPr>
              <a:t>B</a:t>
            </a:r>
            <a:r>
              <a:rPr lang="fa-IR" dirty="0" smtClean="0"/>
              <a:t> فاصلۀ اتم ها نسبت به </a:t>
            </a:r>
            <a:r>
              <a:rPr lang="en-US" dirty="0" smtClean="0">
                <a:solidFill>
                  <a:srgbClr val="FF0000"/>
                </a:solidFill>
              </a:rPr>
              <a:t>A</a:t>
            </a:r>
            <a:r>
              <a:rPr lang="fa-IR" dirty="0" smtClean="0"/>
              <a:t>  افزایش یافته است ، در نمودار شکل </a:t>
            </a:r>
            <a:r>
              <a:rPr lang="fa-IR" dirty="0" smtClean="0">
                <a:solidFill>
                  <a:srgbClr val="00B0F0"/>
                </a:solidFill>
              </a:rPr>
              <a:t>( ب)</a:t>
            </a:r>
            <a:r>
              <a:rPr lang="fa-IR" dirty="0" smtClean="0"/>
              <a:t> باید به سمت راست حرکت کنیم که در این صورت به وضعیت </a:t>
            </a:r>
            <a:r>
              <a:rPr lang="en-US" dirty="0" smtClean="0">
                <a:solidFill>
                  <a:srgbClr val="FF0000"/>
                </a:solidFill>
              </a:rPr>
              <a:t>G</a:t>
            </a:r>
            <a:r>
              <a:rPr lang="fa-IR" dirty="0" smtClean="0"/>
              <a:t> می رسیم.</a:t>
            </a:r>
            <a:endParaRPr lang="en-US" dirty="0"/>
          </a:p>
        </p:txBody>
      </p:sp>
    </p:spTree>
    <p:extLst>
      <p:ext uri="{BB962C8B-B14F-4D97-AF65-F5344CB8AC3E}">
        <p14:creationId xmlns:p14="http://schemas.microsoft.com/office/powerpoint/2010/main" val="308637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26801"/>
            <a:ext cx="8458200" cy="41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7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458200" cy="305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6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1"/>
            <a:ext cx="8526793" cy="230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282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386014"/>
            <a:ext cx="8534399" cy="177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28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462963" cy="413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19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07848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13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5059362"/>
          </a:xfrm>
        </p:spPr>
        <p:txBody>
          <a:bodyPr/>
          <a:lstStyle/>
          <a:p>
            <a:pPr algn="r" rtl="1"/>
            <a:r>
              <a:rPr lang="fa-IR" dirty="0" smtClean="0">
                <a:solidFill>
                  <a:schemeClr val="tx1"/>
                </a:solidFill>
              </a:rPr>
              <a:t>2 )</a:t>
            </a:r>
            <a:br>
              <a:rPr lang="fa-IR" dirty="0" smtClean="0">
                <a:solidFill>
                  <a:schemeClr val="tx1"/>
                </a:solidFill>
              </a:rPr>
            </a:br>
            <a:r>
              <a:rPr lang="fa-IR" dirty="0" smtClean="0">
                <a:solidFill>
                  <a:schemeClr val="tx1"/>
                </a:solidFill>
              </a:rPr>
              <a:t>دو اتم هیدروژن متصل به یکدیگر به طور دائم نوسان می کنند ، اما تا زمانی که انرژی آن ها در </a:t>
            </a:r>
            <a:r>
              <a:rPr lang="fa-IR" dirty="0" smtClean="0">
                <a:solidFill>
                  <a:srgbClr val="FF0000"/>
                </a:solidFill>
              </a:rPr>
              <a:t>پائین ترین سطح </a:t>
            </a:r>
            <a:r>
              <a:rPr lang="fa-IR" dirty="0" smtClean="0">
                <a:solidFill>
                  <a:schemeClr val="tx1"/>
                </a:solidFill>
              </a:rPr>
              <a:t>خود قرار دارد با پیوند کووالانسی به یکدیگر متصل باقی خواهند ماند.</a:t>
            </a:r>
            <a:br>
              <a:rPr lang="fa-IR" dirty="0" smtClean="0">
                <a:solidFill>
                  <a:schemeClr val="tx1"/>
                </a:solidFill>
              </a:rPr>
            </a:br>
            <a:r>
              <a:rPr lang="fa-IR" dirty="0" smtClean="0">
                <a:solidFill>
                  <a:schemeClr val="tx1"/>
                </a:solidFill>
              </a:rPr>
              <a:t>بنابراین اتم های هیدروژن متصل به هم </a:t>
            </a:r>
            <a:r>
              <a:rPr lang="fa-IR" dirty="0" smtClean="0">
                <a:solidFill>
                  <a:srgbClr val="FF0000"/>
                </a:solidFill>
              </a:rPr>
              <a:t>پایدارتر</a:t>
            </a:r>
            <a:r>
              <a:rPr lang="fa-IR" dirty="0" smtClean="0">
                <a:solidFill>
                  <a:schemeClr val="tx1"/>
                </a:solidFill>
              </a:rPr>
              <a:t> از اتم های هیدروژن جدا از هم هستند . یعنی سطح انرژی مولکول های هیدروژن </a:t>
            </a:r>
            <a:r>
              <a:rPr lang="fa-IR" dirty="0" smtClean="0">
                <a:solidFill>
                  <a:srgbClr val="FF0000"/>
                </a:solidFill>
              </a:rPr>
              <a:t>پائین تر </a:t>
            </a:r>
            <a:r>
              <a:rPr lang="fa-IR" dirty="0" smtClean="0">
                <a:solidFill>
                  <a:schemeClr val="tx1"/>
                </a:solidFill>
              </a:rPr>
              <a:t>از سطح انرژی اتم های جدا از هم هیدروژن است . </a:t>
            </a:r>
            <a:br>
              <a:rPr lang="fa-IR" dirty="0" smtClean="0">
                <a:solidFill>
                  <a:schemeClr val="tx1"/>
                </a:solidFill>
              </a:rPr>
            </a:br>
            <a:r>
              <a:rPr lang="fa-IR" dirty="0" smtClean="0">
                <a:solidFill>
                  <a:schemeClr val="tx1"/>
                </a:solidFill>
              </a:rPr>
              <a:t>بنابراین هنگامی که بین آن ها پیوندی به وجود می آید ، </a:t>
            </a:r>
            <a:br>
              <a:rPr lang="fa-IR" dirty="0" smtClean="0">
                <a:solidFill>
                  <a:schemeClr val="tx1"/>
                </a:solidFill>
              </a:rPr>
            </a:br>
            <a:r>
              <a:rPr lang="fa-IR" dirty="0">
                <a:solidFill>
                  <a:schemeClr val="tx1"/>
                </a:solidFill>
              </a:rPr>
              <a:t> </a:t>
            </a:r>
            <a:r>
              <a:rPr lang="fa-IR" dirty="0" smtClean="0">
                <a:solidFill>
                  <a:schemeClr val="tx1"/>
                </a:solidFill>
              </a:rPr>
              <a:t>                     </a:t>
            </a:r>
            <a:r>
              <a:rPr lang="fa-IR" dirty="0" smtClean="0">
                <a:solidFill>
                  <a:srgbClr val="00B050"/>
                </a:solidFill>
              </a:rPr>
              <a:t>انرژی آزاد می شود </a:t>
            </a:r>
            <a:r>
              <a:rPr lang="fa-IR"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59994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70" y="609600"/>
            <a:ext cx="617803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13" y="2133600"/>
            <a:ext cx="847198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04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347788"/>
            <a:ext cx="7323137"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65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5563"/>
            <a:ext cx="8686800" cy="123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1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57438"/>
            <a:ext cx="7959317"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594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133</TotalTime>
  <Words>5</Words>
  <Application>Microsoft Office PowerPoint</Application>
  <PresentationFormat>On-screen Show (4:3)</PresentationFormat>
  <Paragraphs>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Oriel</vt:lpstr>
      <vt:lpstr>PowerPoint Presentation</vt:lpstr>
      <vt:lpstr>  3) وضعیت A در شکل ( آ ) نشان دهندۀ جایگاه اتم ها در فاصلۀ تعادلی (طول پیوند)است که معادل وضعیت F در شکل ( ب) است. با توجه به این که در حالت B فاصلۀ اتم ها نسبت به A  افزایش یافته است ، در نمودار شکل ( ب) باید به سمت راست حرکت کنیم که در این صورت به وضعیت G می رسیم.</vt:lpstr>
      <vt:lpstr>PowerPoint Presentation</vt:lpstr>
      <vt:lpstr>2 ) دو اتم هیدروژن متصل به یکدیگر به طور دائم نوسان می کنند ، اما تا زمانی که انرژی آن ها در پائین ترین سطح خود قرار دارد با پیوند کووالانسی به یکدیگر متصل باقی خواهند ماند. بنابراین اتم های هیدروژن متصل به هم پایدارتر از اتم های هیدروژن جدا از هم هستند . یعنی سطح انرژی مولکول های هیدروژن پائین تر از سطح انرژی اتم های جدا از هم هیدروژن است .  بنابراین هنگامی که بین آن ها پیوندی به وجود می آید ،                        انرژی آزاد می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service</dc:creator>
  <cp:lastModifiedBy>dell service</cp:lastModifiedBy>
  <cp:revision>10</cp:revision>
  <dcterms:created xsi:type="dcterms:W3CDTF">2014-12-04T16:33:29Z</dcterms:created>
  <dcterms:modified xsi:type="dcterms:W3CDTF">2014-12-04T18:46:33Z</dcterms:modified>
</cp:coreProperties>
</file>