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handoutMasterIdLst>
    <p:handoutMasterId r:id="rId9"/>
  </p:handoutMasterIdLst>
  <p:sldIdLst>
    <p:sldId id="260" r:id="rId2"/>
    <p:sldId id="261" r:id="rId3"/>
    <p:sldId id="257" r:id="rId4"/>
    <p:sldId id="258" r:id="rId5"/>
    <p:sldId id="259" r:id="rId6"/>
    <p:sldId id="262" r:id="rId7"/>
    <p:sldId id="263" r:id="rId8"/>
  </p:sldIdLst>
  <p:sldSz cx="9144000" cy="6858000" type="screen4x3"/>
  <p:notesSz cx="6858000" cy="9144000"/>
  <p:defaultTextStyle>
    <a:defPPr>
      <a:defRPr lang="zh-TW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5pPr>
    <a:lvl6pPr marL="2286000" algn="r" defTabSz="914400" rtl="1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6pPr>
    <a:lvl7pPr marL="2743200" algn="r" defTabSz="914400" rtl="1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7pPr>
    <a:lvl8pPr marL="3200400" algn="r" defTabSz="914400" rtl="1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8pPr>
    <a:lvl9pPr marL="3657600" algn="r" defTabSz="914400" rtl="1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59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zh-TW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zh-TW"/>
          </a:p>
        </p:txBody>
      </p:sp>
      <p:sp>
        <p:nvSpPr>
          <p:cNvPr id="1229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zh-TW"/>
          </a:p>
        </p:txBody>
      </p:sp>
      <p:sp>
        <p:nvSpPr>
          <p:cNvPr id="1229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023B3BEB-6F77-437E-9810-9416ABAD5AB9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9540492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gradFill rotWithShape="0">
          <a:gsLst>
            <a:gs pos="0">
              <a:srgbClr val="FEE7F2"/>
            </a:gs>
            <a:gs pos="17999">
              <a:srgbClr val="FBD49C"/>
            </a:gs>
            <a:gs pos="39000">
              <a:srgbClr val="FBA97D"/>
            </a:gs>
            <a:gs pos="64000">
              <a:srgbClr val="FAC77D"/>
            </a:gs>
            <a:gs pos="82001">
              <a:srgbClr val="FEE7F2"/>
            </a:gs>
            <a:gs pos="100000">
              <a:srgbClr val="FBEAC7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AutoShape 2"/>
          <p:cNvSpPr>
            <a:spLocks noChangeArrowheads="1"/>
          </p:cNvSpPr>
          <p:nvPr/>
        </p:nvSpPr>
        <p:spPr bwMode="auto">
          <a:xfrm rot="10800000">
            <a:off x="1676400" y="0"/>
            <a:ext cx="6096000" cy="6858000"/>
          </a:xfrm>
          <a:prstGeom prst="triangle">
            <a:avLst>
              <a:gd name="adj" fmla="val 50000"/>
            </a:avLst>
          </a:prstGeom>
          <a:gradFill rotWithShape="0">
            <a:gsLst>
              <a:gs pos="0">
                <a:srgbClr val="FBEAC7"/>
              </a:gs>
              <a:gs pos="17999">
                <a:srgbClr val="FEE7F2"/>
              </a:gs>
              <a:gs pos="36000">
                <a:srgbClr val="FAC77D"/>
              </a:gs>
              <a:gs pos="61000">
                <a:srgbClr val="FBA97D"/>
              </a:gs>
              <a:gs pos="82001">
                <a:srgbClr val="FBD49C"/>
              </a:gs>
              <a:gs pos="100000">
                <a:srgbClr val="FEE7F2"/>
              </a:gs>
            </a:gsLst>
            <a:path path="shape">
              <a:fillToRect l="50000" t="50000" r="50000" b="5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a-IR"/>
          </a:p>
        </p:txBody>
      </p:sp>
      <p:sp>
        <p:nvSpPr>
          <p:cNvPr id="11267" name="Rectangle 3" descr="羊皮紙"/>
          <p:cNvSpPr>
            <a:spLocks noChangeArrowheads="1"/>
          </p:cNvSpPr>
          <p:nvPr/>
        </p:nvSpPr>
        <p:spPr bwMode="auto">
          <a:xfrm>
            <a:off x="1828800" y="2438400"/>
            <a:ext cx="7315200" cy="1828800"/>
          </a:xfrm>
          <a:prstGeom prst="rect">
            <a:avLst/>
          </a:prstGeom>
          <a:blipFill dpi="0" rotWithShape="0">
            <a:blip r:embed="rId2"/>
            <a:srcRect/>
            <a:tile tx="0" ty="0" sx="100000" sy="100000" flip="none" algn="tl"/>
          </a:blip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a-IR"/>
          </a:p>
        </p:txBody>
      </p:sp>
      <p:sp>
        <p:nvSpPr>
          <p:cNvPr id="11268" name="AutoShape 4"/>
          <p:cNvSpPr>
            <a:spLocks noChangeArrowheads="1"/>
          </p:cNvSpPr>
          <p:nvPr/>
        </p:nvSpPr>
        <p:spPr bwMode="auto">
          <a:xfrm>
            <a:off x="533400" y="1295400"/>
            <a:ext cx="2514600" cy="2209800"/>
          </a:xfrm>
          <a:prstGeom prst="sun">
            <a:avLst>
              <a:gd name="adj" fmla="val 25000"/>
            </a:avLst>
          </a:prstGeom>
          <a:gradFill rotWithShape="0">
            <a:gsLst>
              <a:gs pos="0">
                <a:srgbClr val="FFF200"/>
              </a:gs>
              <a:gs pos="45000">
                <a:srgbClr val="FF7A00"/>
              </a:gs>
              <a:gs pos="70000">
                <a:srgbClr val="FF0300"/>
              </a:gs>
              <a:gs pos="100000">
                <a:srgbClr val="4D0808"/>
              </a:gs>
            </a:gsLst>
            <a:path path="rect">
              <a:fillToRect l="50000" t="50000" r="50000" b="5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a-IR"/>
          </a:p>
        </p:txBody>
      </p:sp>
      <p:sp>
        <p:nvSpPr>
          <p:cNvPr id="11269" name="Rectangle 5"/>
          <p:cNvSpPr>
            <a:spLocks noGrp="1" noChangeArrowheads="1"/>
          </p:cNvSpPr>
          <p:nvPr>
            <p:ph type="ctrTitle"/>
          </p:nvPr>
        </p:nvSpPr>
        <p:spPr>
          <a:xfrm>
            <a:off x="2743200" y="2667000"/>
            <a:ext cx="5486400" cy="1143000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/>
          <a:lstStyle>
            <a:lvl1pPr>
              <a:defRPr sz="5400"/>
            </a:lvl1pPr>
          </a:lstStyle>
          <a:p>
            <a:pPr lvl="0"/>
            <a:r>
              <a:rPr lang="zh-TW" altLang="en-US" noProof="0" smtClean="0"/>
              <a:t>按一下以編輯母片標題樣式</a:t>
            </a:r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subTitle" idx="1"/>
          </p:nvPr>
        </p:nvSpPr>
        <p:spPr>
          <a:xfrm>
            <a:off x="4572000" y="4648200"/>
            <a:ext cx="3581400" cy="1524000"/>
          </a:xfrm>
        </p:spPr>
        <p:txBody>
          <a:bodyPr/>
          <a:lstStyle>
            <a:lvl1pPr marL="0" indent="0">
              <a:buFontTx/>
              <a:buNone/>
              <a:defRPr sz="2800" b="1"/>
            </a:lvl1pPr>
          </a:lstStyle>
          <a:p>
            <a:pPr lvl="0"/>
            <a:r>
              <a:rPr lang="zh-TW" altLang="en-US" noProof="0" smtClean="0"/>
              <a:t>按一下以編輯母片副標題樣式</a:t>
            </a:r>
          </a:p>
        </p:txBody>
      </p:sp>
      <p:sp>
        <p:nvSpPr>
          <p:cNvPr id="11271" name="Rectangle 7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11272" name="Rectangle 8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11273" name="Rectangle 9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33A1AC51-F89A-4CEC-BEF3-25174E124E9C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45A97F-F531-4153-B27F-1677C7F14894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9223419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304800"/>
            <a:ext cx="1943100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304800"/>
            <a:ext cx="567690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F9BC45B-7D08-4D0E-9983-E78070522201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2444908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EBDB651-C923-4A36-B403-11AD63691ED1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7316097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550C5DE-13D1-4EA4-831A-31297D5E0157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6716227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0FEDD0A-4531-4875-8638-EA44064AD8DB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0801111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B2B15F-0443-4AFE-A19C-EF7C95FE1B25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0652619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DCE8960-1411-4316-A217-F307E026B805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3751820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792EFC2-7173-4D45-BF88-0E4E1BBFA1AD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6675524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1A8270-0EF3-477A-8774-191F29C15E3B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9500266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C019DA8-C7B2-4DDC-AB45-8B587869EFD4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3895955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ChangeArrowheads="1"/>
          </p:cNvSpPr>
          <p:nvPr/>
        </p:nvSpPr>
        <p:spPr bwMode="auto">
          <a:xfrm>
            <a:off x="0" y="0"/>
            <a:ext cx="9144000" cy="1676400"/>
          </a:xfrm>
          <a:prstGeom prst="rect">
            <a:avLst/>
          </a:prstGeom>
          <a:gradFill rotWithShape="0">
            <a:gsLst>
              <a:gs pos="0">
                <a:srgbClr val="FEE7F2"/>
              </a:gs>
              <a:gs pos="8999">
                <a:srgbClr val="FBD49C"/>
              </a:gs>
              <a:gs pos="19500">
                <a:srgbClr val="FBA97D"/>
              </a:gs>
              <a:gs pos="32000">
                <a:srgbClr val="FAC77D"/>
              </a:gs>
              <a:gs pos="41001">
                <a:srgbClr val="FEE7F2"/>
              </a:gs>
              <a:gs pos="50000">
                <a:srgbClr val="FBEAC7"/>
              </a:gs>
              <a:gs pos="59000">
                <a:srgbClr val="FEE7F2"/>
              </a:gs>
              <a:gs pos="68000">
                <a:srgbClr val="FAC77D"/>
              </a:gs>
              <a:gs pos="80500">
                <a:srgbClr val="FBA97D"/>
              </a:gs>
              <a:gs pos="91001">
                <a:srgbClr val="FBD49C"/>
              </a:gs>
              <a:gs pos="100000">
                <a:srgbClr val="FEE7F2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a-IR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1524000" y="304800"/>
            <a:ext cx="6248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D6B19C"/>
                    </a:gs>
                    <a:gs pos="15000">
                      <a:srgbClr val="D49E6C"/>
                    </a:gs>
                    <a:gs pos="35000">
                      <a:srgbClr val="A65528"/>
                    </a:gs>
                    <a:gs pos="50000">
                      <a:srgbClr val="663012"/>
                    </a:gs>
                    <a:gs pos="65000">
                      <a:srgbClr val="A65528"/>
                    </a:gs>
                    <a:gs pos="85000">
                      <a:srgbClr val="D49E6C"/>
                    </a:gs>
                    <a:gs pos="100000">
                      <a:srgbClr val="D6B19C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0244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按一下以編輯母片本文樣式</a:t>
            </a:r>
          </a:p>
          <a:p>
            <a:pPr lvl="1"/>
            <a:r>
              <a:rPr lang="zh-TW" altLang="en-US" smtClean="0"/>
              <a:t>第二層</a:t>
            </a:r>
            <a:endParaRPr lang="zh-TW" altLang="zh-TW" smtClean="0"/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zh-TW" smtClean="0"/>
          </a:p>
        </p:txBody>
      </p:sp>
      <p:sp>
        <p:nvSpPr>
          <p:cNvPr id="10245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 altLang="zh-TW"/>
          </a:p>
        </p:txBody>
      </p:sp>
      <p:sp>
        <p:nvSpPr>
          <p:cNvPr id="10246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 altLang="zh-TW"/>
          </a:p>
        </p:txBody>
      </p:sp>
      <p:sp>
        <p:nvSpPr>
          <p:cNvPr id="10247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7C092FF8-174D-4C8E-AF74-4E1AE7909D72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kumimoji="1" sz="4800" b="1" kern="1200">
          <a:solidFill>
            <a:srgbClr val="800000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kumimoji="1" sz="4800" b="1">
          <a:solidFill>
            <a:srgbClr val="800000"/>
          </a:solidFill>
          <a:latin typeface="Times New Roman" panose="02020603050405020304" pitchFamily="18" charset="0"/>
          <a:ea typeface="標楷體" panose="03000509000000000000" pitchFamily="65" charset="-120"/>
        </a:defRPr>
      </a:lvl2pPr>
      <a:lvl3pPr algn="ctr" rtl="0" fontAlgn="base">
        <a:spcBef>
          <a:spcPct val="0"/>
        </a:spcBef>
        <a:spcAft>
          <a:spcPct val="0"/>
        </a:spcAft>
        <a:defRPr kumimoji="1" sz="4800" b="1">
          <a:solidFill>
            <a:srgbClr val="800000"/>
          </a:solidFill>
          <a:latin typeface="Times New Roman" panose="02020603050405020304" pitchFamily="18" charset="0"/>
          <a:ea typeface="標楷體" panose="03000509000000000000" pitchFamily="65" charset="-120"/>
        </a:defRPr>
      </a:lvl3pPr>
      <a:lvl4pPr algn="ctr" rtl="0" fontAlgn="base">
        <a:spcBef>
          <a:spcPct val="0"/>
        </a:spcBef>
        <a:spcAft>
          <a:spcPct val="0"/>
        </a:spcAft>
        <a:defRPr kumimoji="1" sz="4800" b="1">
          <a:solidFill>
            <a:srgbClr val="800000"/>
          </a:solidFill>
          <a:latin typeface="Times New Roman" panose="02020603050405020304" pitchFamily="18" charset="0"/>
          <a:ea typeface="標楷體" panose="03000509000000000000" pitchFamily="65" charset="-120"/>
        </a:defRPr>
      </a:lvl4pPr>
      <a:lvl5pPr algn="ctr" rtl="0" fontAlgn="base">
        <a:spcBef>
          <a:spcPct val="0"/>
        </a:spcBef>
        <a:spcAft>
          <a:spcPct val="0"/>
        </a:spcAft>
        <a:defRPr kumimoji="1" sz="4800" b="1">
          <a:solidFill>
            <a:srgbClr val="800000"/>
          </a:solidFill>
          <a:latin typeface="Times New Roman" panose="02020603050405020304" pitchFamily="18" charset="0"/>
          <a:ea typeface="標楷體" panose="03000509000000000000" pitchFamily="65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800" b="1">
          <a:solidFill>
            <a:srgbClr val="800000"/>
          </a:solidFill>
          <a:latin typeface="Times New Roman" panose="02020603050405020304" pitchFamily="18" charset="0"/>
          <a:ea typeface="標楷體" panose="03000509000000000000" pitchFamily="65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800" b="1">
          <a:solidFill>
            <a:srgbClr val="800000"/>
          </a:solidFill>
          <a:latin typeface="Times New Roman" panose="02020603050405020304" pitchFamily="18" charset="0"/>
          <a:ea typeface="標楷體" panose="03000509000000000000" pitchFamily="65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800" b="1">
          <a:solidFill>
            <a:srgbClr val="800000"/>
          </a:solidFill>
          <a:latin typeface="Times New Roman" panose="02020603050405020304" pitchFamily="18" charset="0"/>
          <a:ea typeface="標楷體" panose="03000509000000000000" pitchFamily="65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800" b="1">
          <a:solidFill>
            <a:srgbClr val="800000"/>
          </a:solidFill>
          <a:latin typeface="Times New Roman" panose="02020603050405020304" pitchFamily="18" charset="0"/>
          <a:ea typeface="標楷體" panose="03000509000000000000" pitchFamily="65" charset="-12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kumimoji="1" sz="3200" kern="1200">
          <a:solidFill>
            <a:srgbClr val="003399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kumimoji="1" sz="2800" kern="1200">
          <a:solidFill>
            <a:srgbClr val="0099CC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kumimoji="1" sz="2400" kern="1200">
          <a:solidFill>
            <a:srgbClr val="0099CC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kumimoji="1" sz="2000" kern="1200">
          <a:solidFill>
            <a:srgbClr val="0099CC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kumimoji="1" sz="2000" kern="1200">
          <a:solidFill>
            <a:srgbClr val="0099CC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a-IR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wm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TW"/>
              <a:t>State, Society and Individual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fa-IR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173" name="Object 5"/>
          <p:cNvGraphicFramePr>
            <a:graphicFrameLocks noChangeAspect="1"/>
          </p:cNvGraphicFramePr>
          <p:nvPr/>
        </p:nvGraphicFramePr>
        <p:xfrm>
          <a:off x="609600" y="1066800"/>
          <a:ext cx="8077200" cy="4987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4" name="文件" r:id="rId3" imgW="5550480" imgH="3427920" progId="Word.Document.8">
                  <p:embed/>
                </p:oleObj>
              </mc:Choice>
              <mc:Fallback>
                <p:oleObj name="文件" r:id="rId3" imgW="5550480" imgH="3427920" progId="Word.Document.8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1066800"/>
                        <a:ext cx="8077200" cy="4987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2667000" y="609600"/>
            <a:ext cx="5943600" cy="1143000"/>
          </a:xfrm>
        </p:spPr>
        <p:txBody>
          <a:bodyPr/>
          <a:lstStyle/>
          <a:p>
            <a:r>
              <a:rPr lang="en-US" altLang="zh-TW"/>
              <a:t>‘Negative’ interpretation of Individual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286000"/>
            <a:ext cx="7772400" cy="4114800"/>
          </a:xfrm>
        </p:spPr>
        <p:txBody>
          <a:bodyPr/>
          <a:lstStyle/>
          <a:p>
            <a:endParaRPr lang="en-US" altLang="zh-TW"/>
          </a:p>
          <a:p>
            <a:pPr>
              <a:buFontTx/>
              <a:buNone/>
            </a:pPr>
            <a:r>
              <a:rPr lang="en-US" altLang="zh-TW"/>
              <a:t>Thomas Hobbes </a:t>
            </a:r>
          </a:p>
          <a:p>
            <a:r>
              <a:rPr lang="en-US" altLang="zh-TW"/>
              <a:t>Individual as self-sufficient, possessive and self-interested units in a ‘state of nature’ before the formation of the state’</a:t>
            </a:r>
          </a:p>
          <a:p>
            <a:r>
              <a:rPr lang="en-US" altLang="zh-TW"/>
              <a:t>state as a ‘social contract’ between consenting individuals</a:t>
            </a:r>
          </a:p>
        </p:txBody>
      </p:sp>
      <p:pic>
        <p:nvPicPr>
          <p:cNvPr id="3076" name="Picture 4" descr="C:\Political Sociology\hobbe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304800"/>
            <a:ext cx="1943100" cy="2390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533400"/>
            <a:ext cx="6248400" cy="1143000"/>
          </a:xfrm>
        </p:spPr>
        <p:txBody>
          <a:bodyPr/>
          <a:lstStyle/>
          <a:p>
            <a:r>
              <a:rPr lang="en-US" altLang="zh-TW"/>
              <a:t>‘Positive’ interpretation of individual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2362200"/>
            <a:ext cx="7772400" cy="4114800"/>
          </a:xfrm>
        </p:spPr>
        <p:txBody>
          <a:bodyPr/>
          <a:lstStyle/>
          <a:p>
            <a:r>
              <a:rPr lang="en-US" altLang="zh-TW" sz="2800"/>
              <a:t>John Locke: individual born ‘free and equal’, governed by reasons and endowed with certain inalienable rights and liberties</a:t>
            </a:r>
          </a:p>
          <a:p>
            <a:r>
              <a:rPr lang="en-US" altLang="zh-TW" sz="2800"/>
              <a:t>J S Mills: capable of self-development, of being educated and civilised, and thus of achieving an autonomy of action and judgement</a:t>
            </a:r>
          </a:p>
          <a:p>
            <a:r>
              <a:rPr lang="en-US" altLang="zh-TW" sz="2800"/>
              <a:t>Direct and participatory democracy on the basis of a collective political / general will</a:t>
            </a:r>
            <a:endParaRPr lang="en-US" altLang="zh-TW"/>
          </a:p>
        </p:txBody>
      </p:sp>
      <p:pic>
        <p:nvPicPr>
          <p:cNvPr id="4100" name="Picture 4" descr="C:\Political Sociology\lock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48525" y="533400"/>
            <a:ext cx="1895475" cy="228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State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/>
              <a:t>Safeguard the interest of the powerful </a:t>
            </a:r>
          </a:p>
          <a:p>
            <a:r>
              <a:rPr lang="en-US" altLang="zh-TW"/>
              <a:t>Represent ‘social contract’ </a:t>
            </a:r>
          </a:p>
          <a:p>
            <a:r>
              <a:rPr lang="en-US" altLang="zh-TW"/>
              <a:t>Reflect general will</a:t>
            </a:r>
          </a:p>
          <a:p>
            <a:r>
              <a:rPr lang="en-US" altLang="zh-TW"/>
              <a:t>Promote and protect civil and political liberties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State and society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/>
              <a:t>State shaped by social relations and power</a:t>
            </a:r>
          </a:p>
          <a:p>
            <a:r>
              <a:rPr lang="en-US" altLang="zh-TW"/>
              <a:t>State as an organised power to shape society</a:t>
            </a:r>
          </a:p>
          <a:p>
            <a:endParaRPr lang="en-US" altLang="zh-TW"/>
          </a:p>
          <a:p>
            <a:r>
              <a:rPr lang="en-US" altLang="zh-TW"/>
              <a:t>Symbiotic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Civil society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sz="2800"/>
              <a:t>As a reaction to possible state control and the lost of society (society colonised by the state as in totalitarian state)</a:t>
            </a:r>
          </a:p>
          <a:p>
            <a:r>
              <a:rPr lang="en-US" altLang="zh-TW" sz="2800"/>
              <a:t>Civil society as all forms of social intercourse or voluntary association, whether economic or not, provided only that they are not funded or controlled directly by the state</a:t>
            </a:r>
          </a:p>
          <a:p>
            <a:r>
              <a:rPr lang="en-US" altLang="zh-TW" sz="2800"/>
              <a:t>Functions: watchdog, monitoring, innovation, maintain the vitality of a culture, represent the alternative and marginal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海外旅遊">
  <a:themeElements>
    <a:clrScheme name="海外旅遊 1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海外旅遊">
      <a:majorFont>
        <a:latin typeface="Times New Roman"/>
        <a:ea typeface="標楷體"/>
        <a:cs typeface=""/>
      </a:majorFont>
      <a:minorFont>
        <a:latin typeface="Times New Roman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  <a:ea typeface="新細明體" panose="02020500000000000000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  <a:ea typeface="新細明體" panose="02020500000000000000" pitchFamily="18" charset="-120"/>
          </a:defRPr>
        </a:defPPr>
      </a:lstStyle>
    </a:lnDef>
  </a:objectDefaults>
  <a:extraClrSchemeLst>
    <a:extraClrScheme>
      <a:clrScheme name="海外旅遊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海外旅遊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海外旅遊 3">
        <a:dk1>
          <a:srgbClr val="000000"/>
        </a:dk1>
        <a:lt1>
          <a:srgbClr val="FFFFCC"/>
        </a:lt1>
        <a:dk2>
          <a:srgbClr val="808000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海外旅遊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海外旅遊 5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海外旅遊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海外旅遊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Office\Templates\簡報\海外旅遊.pot</Template>
  <TotalTime>64</TotalTime>
  <Words>226</Words>
  <Application>Microsoft Office PowerPoint</Application>
  <PresentationFormat>On-screen Show (4:3)</PresentationFormat>
  <Paragraphs>24</Paragraphs>
  <Slides>7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Times New Roman</vt:lpstr>
      <vt:lpstr>新細明體</vt:lpstr>
      <vt:lpstr>標楷體</vt:lpstr>
      <vt:lpstr>海外旅遊</vt:lpstr>
      <vt:lpstr>Microsoft Word 文件</vt:lpstr>
      <vt:lpstr>State, Society and Individual</vt:lpstr>
      <vt:lpstr>PowerPoint Presentation</vt:lpstr>
      <vt:lpstr>‘Negative’ interpretation of Individual</vt:lpstr>
      <vt:lpstr>‘Positive’ interpretation of individual</vt:lpstr>
      <vt:lpstr>State</vt:lpstr>
      <vt:lpstr>State and society</vt:lpstr>
      <vt:lpstr>Civil society</vt:lpstr>
    </vt:vector>
  </TitlesOfParts>
  <Company>Home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State</dc:title>
  <dc:creator>Raymond</dc:creator>
  <cp:lastModifiedBy>M.Hadi</cp:lastModifiedBy>
  <cp:revision>4</cp:revision>
  <cp:lastPrinted>2000-03-16T01:57:04Z</cp:lastPrinted>
  <dcterms:created xsi:type="dcterms:W3CDTF">2000-03-15T14:30:00Z</dcterms:created>
  <dcterms:modified xsi:type="dcterms:W3CDTF">2016-05-12T03:55:29Z</dcterms:modified>
</cp:coreProperties>
</file>