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9"/>
  </p:handoutMasterIdLst>
  <p:sldIdLst>
    <p:sldId id="260" r:id="rId2"/>
    <p:sldId id="261" r:id="rId3"/>
    <p:sldId id="257" r:id="rId4"/>
    <p:sldId id="258" r:id="rId5"/>
    <p:sldId id="259" r:id="rId6"/>
    <p:sldId id="262" r:id="rId7"/>
    <p:sldId id="263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5pPr>
    <a:lvl6pPr marL="22860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6pPr>
    <a:lvl7pPr marL="27432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7pPr>
    <a:lvl8pPr marL="32004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8pPr>
    <a:lvl9pPr marL="3657600" algn="r" defTabSz="914400" rtl="1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5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23B3BEB-6F77-437E-9810-9416ABAD5A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540492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rgbClr val="FEE7F2"/>
            </a:gs>
            <a:gs pos="17999">
              <a:srgbClr val="FBD49C"/>
            </a:gs>
            <a:gs pos="39000">
              <a:srgbClr val="FBA97D"/>
            </a:gs>
            <a:gs pos="64000">
              <a:srgbClr val="FAC77D"/>
            </a:gs>
            <a:gs pos="82001">
              <a:srgbClr val="FEE7F2"/>
            </a:gs>
            <a:gs pos="100000">
              <a:srgbClr val="FBEAC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 rot="10800000">
            <a:off x="1676400" y="0"/>
            <a:ext cx="6096000" cy="68580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267" name="Rectangle 3" descr="羊皮紙"/>
          <p:cNvSpPr>
            <a:spLocks noChangeArrowheads="1"/>
          </p:cNvSpPr>
          <p:nvPr/>
        </p:nvSpPr>
        <p:spPr bwMode="auto">
          <a:xfrm>
            <a:off x="1828800" y="2438400"/>
            <a:ext cx="7315200" cy="18288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33400" y="1295400"/>
            <a:ext cx="2514600" cy="2209800"/>
          </a:xfrm>
          <a:prstGeom prst="sun">
            <a:avLst>
              <a:gd name="adj" fmla="val 25000"/>
            </a:avLst>
          </a:prstGeom>
          <a:gradFill rotWithShape="0"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743200" y="2667000"/>
            <a:ext cx="5486400" cy="11430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/>
          <a:lstStyle>
            <a:lvl1pPr>
              <a:defRPr sz="54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4572000" y="4648200"/>
            <a:ext cx="3581400" cy="1524000"/>
          </a:xfrm>
        </p:spPr>
        <p:txBody>
          <a:bodyPr/>
          <a:lstStyle>
            <a:lvl1pPr marL="0" indent="0">
              <a:buFontTx/>
              <a:buNone/>
              <a:defRPr sz="2800" b="1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127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33A1AC51-F89A-4CEC-BEF3-25174E124E9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45A97F-F531-4153-B27F-1677C7F1489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22341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BC45B-7D08-4D0E-9983-E7807052220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44490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BDB651-C923-4A36-B403-11AD63691ED1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1609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0C5DE-13D1-4EA4-831A-31297D5E015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67162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FEDD0A-4531-4875-8638-EA44064AD8D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8011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B2B15F-0443-4AFE-A19C-EF7C95FE1B2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65261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CE8960-1411-4316-A217-F307E026B80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75182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92EFC2-7173-4D45-BF88-0E4E1BBFA1A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67552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1A8270-0EF3-477A-8774-191F29C15E3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5002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a-I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19DA8-C7B2-4DDC-AB45-8B587869EF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9595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1676400"/>
          </a:xfrm>
          <a:prstGeom prst="rect">
            <a:avLst/>
          </a:prstGeom>
          <a:gradFill rotWithShape="0">
            <a:gsLst>
              <a:gs pos="0">
                <a:srgbClr val="FEE7F2"/>
              </a:gs>
              <a:gs pos="8999">
                <a:srgbClr val="FBD49C"/>
              </a:gs>
              <a:gs pos="19500">
                <a:srgbClr val="FBA97D"/>
              </a:gs>
              <a:gs pos="32000">
                <a:srgbClr val="FAC77D"/>
              </a:gs>
              <a:gs pos="41001">
                <a:srgbClr val="FEE7F2"/>
              </a:gs>
              <a:gs pos="50000">
                <a:srgbClr val="FBEAC7"/>
              </a:gs>
              <a:gs pos="59000">
                <a:srgbClr val="FEE7F2"/>
              </a:gs>
              <a:gs pos="68000">
                <a:srgbClr val="FAC77D"/>
              </a:gs>
              <a:gs pos="80500">
                <a:srgbClr val="FBA97D"/>
              </a:gs>
              <a:gs pos="91001">
                <a:srgbClr val="FBD49C"/>
              </a:gs>
              <a:gs pos="100000">
                <a:srgbClr val="FEE7F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a-I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304800"/>
            <a:ext cx="6248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D6B19C"/>
                    </a:gs>
                    <a:gs pos="15000">
                      <a:srgbClr val="D49E6C"/>
                    </a:gs>
                    <a:gs pos="35000">
                      <a:srgbClr val="A65528"/>
                    </a:gs>
                    <a:gs pos="50000">
                      <a:srgbClr val="663012"/>
                    </a:gs>
                    <a:gs pos="65000">
                      <a:srgbClr val="A65528"/>
                    </a:gs>
                    <a:gs pos="85000">
                      <a:srgbClr val="D49E6C"/>
                    </a:gs>
                    <a:gs pos="100000">
                      <a:srgbClr val="D6B19C"/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</a:p>
          <a:p>
            <a:pPr lvl="1"/>
            <a:r>
              <a:rPr lang="zh-TW" altLang="en-US" smtClean="0"/>
              <a:t>第二層</a:t>
            </a:r>
            <a:endParaRPr lang="zh-TW" altLang="zh-TW" smtClean="0"/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zh-TW" smtClean="0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TW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092FF8-174D-4C8E-AF74-4E1AE7909D72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800" b="1" kern="1200">
          <a:solidFill>
            <a:srgbClr val="80000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800" b="1">
          <a:solidFill>
            <a:srgbClr val="800000"/>
          </a:solidFill>
          <a:latin typeface="Times New Roman" panose="02020603050405020304" pitchFamily="18" charset="0"/>
          <a:ea typeface="標楷體" panose="03000509000000000000" pitchFamily="65" charset="-12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rgbClr val="0033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rgbClr val="0099CC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rgbClr val="0099CC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rgbClr val="0099CC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rgbClr val="0099CC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a-IR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/>
              <a:t>State, Society and Individual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3" name="Object 5"/>
          <p:cNvGraphicFramePr>
            <a:graphicFrameLocks noChangeAspect="1"/>
          </p:cNvGraphicFramePr>
          <p:nvPr/>
        </p:nvGraphicFramePr>
        <p:xfrm>
          <a:off x="609600" y="1066800"/>
          <a:ext cx="8077200" cy="498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文件" r:id="rId3" imgW="5550480" imgH="3427920" progId="Word.Document.8">
                  <p:embed/>
                </p:oleObj>
              </mc:Choice>
              <mc:Fallback>
                <p:oleObj name="文件" r:id="rId3" imgW="5550480" imgH="3427920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066800"/>
                        <a:ext cx="8077200" cy="4987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67000" y="609600"/>
            <a:ext cx="5943600" cy="1143000"/>
          </a:xfrm>
        </p:spPr>
        <p:txBody>
          <a:bodyPr/>
          <a:lstStyle/>
          <a:p>
            <a:r>
              <a:rPr lang="en-US" altLang="zh-TW"/>
              <a:t>‘Negative’ interpretation of Individual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4114800"/>
          </a:xfrm>
        </p:spPr>
        <p:txBody>
          <a:bodyPr/>
          <a:lstStyle/>
          <a:p>
            <a:endParaRPr lang="en-US" altLang="zh-TW"/>
          </a:p>
          <a:p>
            <a:pPr>
              <a:buFontTx/>
              <a:buNone/>
            </a:pPr>
            <a:r>
              <a:rPr lang="en-US" altLang="zh-TW"/>
              <a:t>Thomas Hobbes </a:t>
            </a:r>
          </a:p>
          <a:p>
            <a:r>
              <a:rPr lang="en-US" altLang="zh-TW"/>
              <a:t>Individual as self-sufficient, possessive and self-interested units in a ‘state of nature’ before the formation of the state’</a:t>
            </a:r>
          </a:p>
          <a:p>
            <a:r>
              <a:rPr lang="en-US" altLang="zh-TW"/>
              <a:t>state as a ‘social contract’ between consenting individuals</a:t>
            </a:r>
          </a:p>
        </p:txBody>
      </p:sp>
      <p:pic>
        <p:nvPicPr>
          <p:cNvPr id="3076" name="Picture 4" descr="C:\Political Sociology\hobb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04800"/>
            <a:ext cx="19431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533400"/>
            <a:ext cx="6248400" cy="1143000"/>
          </a:xfrm>
        </p:spPr>
        <p:txBody>
          <a:bodyPr/>
          <a:lstStyle/>
          <a:p>
            <a:r>
              <a:rPr lang="en-US" altLang="zh-TW"/>
              <a:t>‘Positive’ interpretation of individual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362200"/>
            <a:ext cx="7772400" cy="4114800"/>
          </a:xfrm>
        </p:spPr>
        <p:txBody>
          <a:bodyPr/>
          <a:lstStyle/>
          <a:p>
            <a:r>
              <a:rPr lang="en-US" altLang="zh-TW" sz="2800"/>
              <a:t>John Locke: individual born ‘free and equal’, governed by reasons and endowed with certain inalienable rights and liberties</a:t>
            </a:r>
          </a:p>
          <a:p>
            <a:r>
              <a:rPr lang="en-US" altLang="zh-TW" sz="2800"/>
              <a:t>J S Mills: capable of self-development, of being educated and civilised, and thus of achieving an autonomy of action and judgement</a:t>
            </a:r>
          </a:p>
          <a:p>
            <a:r>
              <a:rPr lang="en-US" altLang="zh-TW" sz="2800"/>
              <a:t>Direct and participatory democracy on the basis of a collective political / general will</a:t>
            </a:r>
            <a:endParaRPr lang="en-US" altLang="zh-TW"/>
          </a:p>
        </p:txBody>
      </p:sp>
      <p:pic>
        <p:nvPicPr>
          <p:cNvPr id="4100" name="Picture 4" descr="C:\Political Sociology\lock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525" y="533400"/>
            <a:ext cx="1895475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Safeguard the interest of the powerful </a:t>
            </a:r>
          </a:p>
          <a:p>
            <a:r>
              <a:rPr lang="en-US" altLang="zh-TW"/>
              <a:t>Represent ‘social contract’ </a:t>
            </a:r>
          </a:p>
          <a:p>
            <a:r>
              <a:rPr lang="en-US" altLang="zh-TW"/>
              <a:t>Reflect general will</a:t>
            </a:r>
          </a:p>
          <a:p>
            <a:r>
              <a:rPr lang="en-US" altLang="zh-TW"/>
              <a:t>Promote and protect civil and political liberties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State and society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/>
              <a:t>State shaped by social relations and power</a:t>
            </a:r>
          </a:p>
          <a:p>
            <a:r>
              <a:rPr lang="en-US" altLang="zh-TW"/>
              <a:t>State as an organised power to shape society</a:t>
            </a:r>
          </a:p>
          <a:p>
            <a:endParaRPr lang="en-US" altLang="zh-TW"/>
          </a:p>
          <a:p>
            <a:r>
              <a:rPr lang="en-US" altLang="zh-TW"/>
              <a:t>Symbiotic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Civil society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sz="2800"/>
              <a:t>As a reaction to possible state control and the lost of society (society colonised by the state as in totalitarian state)</a:t>
            </a:r>
          </a:p>
          <a:p>
            <a:r>
              <a:rPr lang="en-US" altLang="zh-TW" sz="2800"/>
              <a:t>Civil society as all forms of social intercourse or voluntary association, whether economic or not, provided only that they are not funded or controlled directly by the state</a:t>
            </a:r>
          </a:p>
          <a:p>
            <a:r>
              <a:rPr lang="en-US" altLang="zh-TW" sz="2800"/>
              <a:t>Functions: watchdog, monitoring, innovation, maintain the vitality of a culture, represent the alternative and marginal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海外旅遊">
  <a:themeElements>
    <a:clrScheme name="海外旅遊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海外旅遊">
      <a:majorFont>
        <a:latin typeface="Times New Roman"/>
        <a:ea typeface="標楷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新細明體" panose="02020500000000000000" pitchFamily="18" charset="-120"/>
          </a:defRPr>
        </a:defPPr>
      </a:lstStyle>
    </a:lnDef>
  </a:objectDefaults>
  <a:extraClrSchemeLst>
    <a:extraClrScheme>
      <a:clrScheme name="海外旅遊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外旅遊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海外旅遊 3">
        <a:dk1>
          <a:srgbClr val="000000"/>
        </a:dk1>
        <a:lt1>
          <a:srgbClr val="FFFFCC"/>
        </a:lt1>
        <a:dk2>
          <a:srgbClr val="808000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外旅遊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外旅遊 5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外旅遊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海外旅遊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Office\Templates\簡報\海外旅遊.pot</Template>
  <TotalTime>64</TotalTime>
  <Words>226</Words>
  <Application>Microsoft Office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Times New Roman</vt:lpstr>
      <vt:lpstr>新細明體</vt:lpstr>
      <vt:lpstr>標楷體</vt:lpstr>
      <vt:lpstr>海外旅遊</vt:lpstr>
      <vt:lpstr>Microsoft Word 文件</vt:lpstr>
      <vt:lpstr>State, Society and Individual</vt:lpstr>
      <vt:lpstr>PowerPoint Presentation</vt:lpstr>
      <vt:lpstr>‘Negative’ interpretation of Individual</vt:lpstr>
      <vt:lpstr>‘Positive’ interpretation of individual</vt:lpstr>
      <vt:lpstr>State</vt:lpstr>
      <vt:lpstr>State and society</vt:lpstr>
      <vt:lpstr>Civil society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State</dc:title>
  <dc:creator>Raymond</dc:creator>
  <cp:lastModifiedBy>M.Hadi</cp:lastModifiedBy>
  <cp:revision>4</cp:revision>
  <cp:lastPrinted>2000-03-16T01:57:04Z</cp:lastPrinted>
  <dcterms:created xsi:type="dcterms:W3CDTF">2000-03-15T14:30:00Z</dcterms:created>
  <dcterms:modified xsi:type="dcterms:W3CDTF">2016-05-12T03:55:29Z</dcterms:modified>
</cp:coreProperties>
</file>