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6" r:id="rId9"/>
    <p:sldId id="265" r:id="rId10"/>
    <p:sldId id="264" r:id="rId11"/>
    <p:sldId id="263" r:id="rId12"/>
    <p:sldId id="275" r:id="rId13"/>
    <p:sldId id="274" r:id="rId14"/>
    <p:sldId id="273" r:id="rId15"/>
    <p:sldId id="272"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7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2349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7458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597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0332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335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168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981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18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9072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89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65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11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3541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436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090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4586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t>11/6/2019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91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11/6/2019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9201016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457200" rtl="1"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mons.wikimedia.org/wiki/File:Sampad.svg?uselang=f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5400" dirty="0" smtClean="0"/>
              <a:t>به نام خدا</a:t>
            </a:r>
            <a:br>
              <a:rPr lang="fa-IR" sz="5400" dirty="0" smtClean="0"/>
            </a:br>
            <a:r>
              <a:rPr lang="fa-IR" dirty="0" smtClean="0"/>
              <a:t/>
            </a:r>
            <a:br>
              <a:rPr lang="fa-IR" dirty="0" smtClean="0"/>
            </a:br>
            <a:r>
              <a:rPr lang="fa-IR" sz="4400" dirty="0" smtClean="0"/>
              <a:t>موضوع:سمپاد چیست؟</a:t>
            </a:r>
            <a:endParaRPr lang="fa-IR" dirty="0"/>
          </a:p>
        </p:txBody>
      </p:sp>
      <p:sp>
        <p:nvSpPr>
          <p:cNvPr id="3" name="Subtitle 2"/>
          <p:cNvSpPr>
            <a:spLocks noGrp="1"/>
          </p:cNvSpPr>
          <p:nvPr>
            <p:ph type="subTitle" idx="1"/>
          </p:nvPr>
        </p:nvSpPr>
        <p:spPr/>
        <p:txBody>
          <a:bodyPr>
            <a:normAutofit/>
          </a:bodyPr>
          <a:lstStyle/>
          <a:p>
            <a:endParaRPr lang="fa-IR" sz="2800" dirty="0" smtClean="0"/>
          </a:p>
          <a:p>
            <a:r>
              <a:rPr lang="fa-IR" sz="2800" dirty="0" smtClean="0"/>
              <a:t>دانش اموز : امیر محمد سلیمی</a:t>
            </a:r>
            <a:endParaRPr lang="fa-IR" sz="2800" dirty="0"/>
          </a:p>
        </p:txBody>
      </p:sp>
    </p:spTree>
    <p:extLst>
      <p:ext uri="{BB962C8B-B14F-4D97-AF65-F5344CB8AC3E}">
        <p14:creationId xmlns:p14="http://schemas.microsoft.com/office/powerpoint/2010/main" val="2745594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fontScale="92500"/>
          </a:bodyPr>
          <a:lstStyle/>
          <a:p>
            <a:pPr algn="just"/>
            <a:r>
              <a:rPr lang="fa-IR" dirty="0">
                <a:effectLst/>
              </a:rPr>
              <a:t>تحصن یازده بهمن</a:t>
            </a:r>
            <a:endParaRPr lang="en-US" dirty="0">
              <a:effectLst/>
            </a:endParaRPr>
          </a:p>
          <a:p>
            <a:pPr algn="just"/>
            <a:r>
              <a:rPr lang="fa-IR" dirty="0">
                <a:effectLst/>
              </a:rPr>
              <a:t>در زمستان ۱۳۸۸ عده‌ای از فارغ‌التحصیلان نامه‌ای دست‌نویس تهیه کردند و طی آن اعلام کردند که روز ۱۱ بهمن ۱۳۸۸ در تمام مراکز سمپاد دانش‌آموزان تحصن خواهند کرد و در شهر تهران نیز همه به مقابل اداره آموزش پرورش (واقع در خیابان سرپرست، جنب فرزانگان تهران) خواهند رفت. این تحصن برای اعتراض به وضعیت نابسامان مدارس سمپاد و لغو اختیارات این سازمان بود. با پخش این خبر در اینترنت، بسیاری از دانش‌آموزان و فارغ‌التحصیلان مطلع شدند و آمادگی خودشان را برای شرکت در تحصن اعلام کردند. دو روز مانده به برگزاری تحصن، طی یک فرایند خرد جمعی، تصمیم بر آن شد که این تحصن لغو شود. دلیل عمده لغو تحصن، فضای ملتهب کشور بعد از انتخابات و نزدیکی آن به ۱۲ بهمن ماه بود. در روز ۱۱ بهمن تعداد زیادی از مأمورین انتظامی در نزدیکی‌های دبیرستان فرزانگان تهران مستقر شدند. تعدادی مأمور نیز در داخل دبیرستان بودند. مسئولین مدرسه در تمام کلاس‌های فرزانگان را بسته بودند و به دانش‌آموزان اجازه خروج از کلاس را نمی‌دادند. عده‌ای از مسئولین نیز در مقابل مدرسه ایستاده بودند تا اگر کسانی آمدند، سریعاً دورشان کنند.</a:t>
            </a:r>
            <a:endParaRPr lang="en-US" dirty="0">
              <a:effectLst/>
            </a:endParaRPr>
          </a:p>
          <a:p>
            <a:pPr marL="0" indent="0" algn="just">
              <a:buNone/>
            </a:pPr>
            <a:endParaRPr lang="fa-IR" dirty="0"/>
          </a:p>
        </p:txBody>
      </p:sp>
    </p:spTree>
    <p:extLst>
      <p:ext uri="{BB962C8B-B14F-4D97-AF65-F5344CB8AC3E}">
        <p14:creationId xmlns:p14="http://schemas.microsoft.com/office/powerpoint/2010/main" val="97385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fontScale="92500" lnSpcReduction="10000"/>
          </a:bodyPr>
          <a:lstStyle/>
          <a:p>
            <a:pPr marL="0" indent="0" algn="just">
              <a:buNone/>
            </a:pPr>
            <a:r>
              <a:rPr lang="fa-IR" sz="2600" dirty="0"/>
              <a:t>تغییرات مدارس سمپاد در ۱۶ بهمن ۹۶</a:t>
            </a:r>
          </a:p>
          <a:p>
            <a:pPr marL="0" indent="0" algn="just">
              <a:buNone/>
            </a:pPr>
            <a:r>
              <a:rPr lang="fa-IR" dirty="0"/>
              <a:t>در ۱۶ بهمن سال ۱۳۹۶، اعلام شد که آزمون دوره اول (ورود دانش آموزان دوره دبستان به متوسطه دوره اول) حذف شده و مدارس سمپاد دیگر دانش آموزان سال هفتم را پذیرش نخواهند کرد. این اقدام به گفته وزیر وقت آموزش و پرورش، سید محمد بطحایی به دلیل کاهش اضطراب دانش‌آموزان دوره ابتدایی و همزمان با انجام اقدامی مشابه برای مدارس نمونه دولتی انجام شد. یک روز بعد و در ۱۷ بهمن، اعلام شد که این اقدام فقط برای دوره متوسطه اول بوده و آزمون ورود دانش آموزان پایه نهم به دهم (متوسطه اول به متوسطه دوم) همچنان برقرار است.</a:t>
            </a:r>
          </a:p>
          <a:p>
            <a:pPr marL="0" indent="0" algn="just">
              <a:buNone/>
            </a:pPr>
            <a:endParaRPr lang="fa-IR" dirty="0"/>
          </a:p>
          <a:p>
            <a:pPr marL="0" indent="0" algn="just">
              <a:buNone/>
            </a:pPr>
            <a:r>
              <a:rPr lang="fa-IR" dirty="0"/>
              <a:t>پس از انجام این اقدامات، انتقاداتی به وزارت آموزش و پرورش به این جهت وارد شد. یکی از دلایل منتقدان به حذف این مدارس، بخشی از سخنرانی سید علی خامنه‌ای در خصوص مدارس سمپاد بود. از دیگر دلایل منتقدان، حذف عدالت آموزشی و برتری یافتن مدارس غیرانتفاعی بر مدارس دولتی بود که به دلیل شهریه‌های بالای این مدارس انجام شد.</a:t>
            </a:r>
          </a:p>
          <a:p>
            <a:pPr marL="0" indent="0" algn="just">
              <a:buNone/>
            </a:pPr>
            <a:endParaRPr lang="fa-IR" dirty="0"/>
          </a:p>
        </p:txBody>
      </p:sp>
    </p:spTree>
    <p:extLst>
      <p:ext uri="{BB962C8B-B14F-4D97-AF65-F5344CB8AC3E}">
        <p14:creationId xmlns:p14="http://schemas.microsoft.com/office/powerpoint/2010/main" val="880334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lstStyle/>
          <a:p>
            <a:pPr algn="just"/>
            <a:r>
              <a:rPr lang="fa-IR" sz="2800" dirty="0">
                <a:effectLst/>
              </a:rPr>
              <a:t>ورود شورای عالی انقلاب فرهنگی به موضوع مدارس سمپاد</a:t>
            </a:r>
            <a:endParaRPr lang="en-US" sz="2800" dirty="0">
              <a:effectLst/>
            </a:endParaRPr>
          </a:p>
          <a:p>
            <a:pPr algn="just"/>
            <a:r>
              <a:rPr lang="fa-IR" dirty="0">
                <a:effectLst/>
              </a:rPr>
              <a:t>پس از گذشت حدود یک ماه از اعلام شدن خبر حذف مدارس سمپاد و دیگر مدارس خاص، در ۱۶ اسفند ۱۳۹۶ محمدرضا مخبر، دبیر شورای عالی انقلاب فرهنگی، اعلام کرد که به دلیل دغدغه خانواده‌های دانش‌آموزان سمپاد،این شورا در خصوص مدارس مذکور تصمیم‌گیری خواهد کرد و تا زمان اتمام تصمیم‌گیری، هیچ اقدامی در خصوص این مجموعه انجام نخواهد شد. همچنین مقرر شد هر تصمیم گرفته شده در شورا در خصوص این مدارس، اجرا شود.</a:t>
            </a:r>
            <a:endParaRPr lang="en-US" dirty="0">
              <a:effectLst/>
            </a:endParaRPr>
          </a:p>
          <a:p>
            <a:pPr marL="0" indent="0" algn="just">
              <a:buNone/>
            </a:pPr>
            <a:endParaRPr lang="fa-IR" dirty="0"/>
          </a:p>
        </p:txBody>
      </p:sp>
    </p:spTree>
    <p:extLst>
      <p:ext uri="{BB962C8B-B14F-4D97-AF65-F5344CB8AC3E}">
        <p14:creationId xmlns:p14="http://schemas.microsoft.com/office/powerpoint/2010/main" val="36565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lstStyle/>
          <a:p>
            <a:pPr marL="0" indent="0" algn="just">
              <a:buNone/>
            </a:pPr>
            <a:r>
              <a:rPr lang="fa-IR" sz="2800" dirty="0"/>
              <a:t>بازگشت آزمون</a:t>
            </a:r>
          </a:p>
          <a:p>
            <a:pPr marL="0" indent="0" algn="just">
              <a:buNone/>
            </a:pPr>
            <a:r>
              <a:rPr lang="fa-IR" dirty="0"/>
              <a:t>در یکم خرداد ۱۳۹۷، پس از مدت‌ها بحث بر سر مدارس سمپاد، قرار شد این مدارس باقی بمانند، اما آزمون ورودی آن‌ها تغییر کرده و به «سنجش هوش» تبدیل شود. به گفته بطحایی، بر اساس این سنجش «افرادی که از حد قابل قبولی از استعداد برخوردارند برای پایه هفتم مدارس سمپاد دعوت می‌شوند.» وی همچنین گفت که در این شیوه، سنجش متکی به هوش و استعداد دانش‌آموزان خواهد بود، که شیوه‌های این نوع سنجش در دست طراحی است. دلیل گذاشته شدن این آزمون به گفته بطحایی، نگرانی‌هایی بود که در مورد ضایع شدن حق دیگر دانش‌آموزان باهوش وجود داشت</a:t>
            </a:r>
            <a:r>
              <a:rPr lang="fa-IR" dirty="0" smtClean="0"/>
              <a:t>.</a:t>
            </a:r>
          </a:p>
          <a:p>
            <a:pPr marL="0" indent="0" algn="just">
              <a:buNone/>
            </a:pPr>
            <a:endParaRPr lang="fa-IR" dirty="0"/>
          </a:p>
        </p:txBody>
      </p:sp>
    </p:spTree>
    <p:extLst>
      <p:ext uri="{BB962C8B-B14F-4D97-AF65-F5344CB8AC3E}">
        <p14:creationId xmlns:p14="http://schemas.microsoft.com/office/powerpoint/2010/main" val="297033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lnSpcReduction="10000"/>
          </a:bodyPr>
          <a:lstStyle/>
          <a:p>
            <a:pPr marL="0" indent="0">
              <a:buNone/>
            </a:pPr>
            <a:r>
              <a:rPr lang="fa-IR" sz="2800" dirty="0"/>
              <a:t>سمپاد مخفف چیست</a:t>
            </a:r>
            <a:r>
              <a:rPr lang="fa-IR" sz="2800" dirty="0" smtClean="0"/>
              <a:t>؟</a:t>
            </a:r>
          </a:p>
          <a:p>
            <a:pPr marL="0" indent="0">
              <a:buNone/>
            </a:pPr>
            <a:endParaRPr lang="fa-IR" sz="2800" dirty="0"/>
          </a:p>
          <a:p>
            <a:pPr marL="0" indent="0">
              <a:buNone/>
            </a:pPr>
            <a:r>
              <a:rPr lang="fa-IR" dirty="0"/>
              <a:t>سازمان ملی پرورش استعدادهای </a:t>
            </a:r>
            <a:r>
              <a:rPr lang="fa-IR" dirty="0" smtClean="0"/>
              <a:t>درخشان </a:t>
            </a:r>
            <a:r>
              <a:rPr lang="fa-IR" dirty="0"/>
              <a:t>که به اختصار به آن سمپاد می گویند.</a:t>
            </a:r>
          </a:p>
          <a:p>
            <a:pPr marL="0" indent="0">
              <a:buNone/>
            </a:pPr>
            <a:endParaRPr lang="fa-IR" dirty="0"/>
          </a:p>
          <a:p>
            <a:pPr marL="0" indent="0">
              <a:buNone/>
            </a:pPr>
            <a:r>
              <a:rPr lang="fa-IR" dirty="0"/>
              <a:t>اما در زبان عامه به موسسه تیزهوشان معروف است.</a:t>
            </a:r>
          </a:p>
          <a:p>
            <a:pPr marL="0" indent="0">
              <a:buNone/>
            </a:pPr>
            <a:endParaRPr lang="fa-IR" dirty="0"/>
          </a:p>
          <a:p>
            <a:pPr marL="0" indent="0">
              <a:buNone/>
            </a:pPr>
            <a:r>
              <a:rPr lang="fa-IR" dirty="0"/>
              <a:t>این سازمان دارای مدرسه های دخترانه و پسرانه متوسطه در دوره اول و دوم است.</a:t>
            </a:r>
          </a:p>
          <a:p>
            <a:pPr marL="0" indent="0">
              <a:buNone/>
            </a:pPr>
            <a:endParaRPr lang="fa-IR" dirty="0"/>
          </a:p>
          <a:p>
            <a:pPr marL="0" indent="0">
              <a:buNone/>
            </a:pPr>
            <a:r>
              <a:rPr lang="fa-IR" dirty="0"/>
              <a:t>گزینش در این مدارس، بر اساس آزمون در دو مقطع هفتم و دهم برگزار می گردد</a:t>
            </a:r>
            <a:r>
              <a:rPr lang="fa-IR" dirty="0" smtClean="0"/>
              <a:t>.</a:t>
            </a:r>
            <a:endParaRPr lang="fa-IR" dirty="0"/>
          </a:p>
        </p:txBody>
      </p:sp>
    </p:spTree>
    <p:extLst>
      <p:ext uri="{BB962C8B-B14F-4D97-AF65-F5344CB8AC3E}">
        <p14:creationId xmlns:p14="http://schemas.microsoft.com/office/powerpoint/2010/main" val="222198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20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2000"/>
                                        <p:tgtEl>
                                          <p:spTgt spid="3">
                                            <p:txEl>
                                              <p:pRg st="6" end="6"/>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a:bodyPr>
          <a:lstStyle/>
          <a:p>
            <a:pPr marL="0" indent="0" algn="ctr">
              <a:lnSpc>
                <a:spcPct val="150000"/>
              </a:lnSpc>
              <a:buNone/>
            </a:pPr>
            <a:r>
              <a:rPr lang="fa-IR" sz="2800" dirty="0"/>
              <a:t>لیست اسامی مدارس سمپاد استان تهران:</a:t>
            </a:r>
          </a:p>
          <a:p>
            <a:pPr marL="0" indent="0">
              <a:lnSpc>
                <a:spcPct val="110000"/>
              </a:lnSpc>
              <a:buNone/>
            </a:pPr>
            <a:endParaRPr lang="fa-IR" dirty="0"/>
          </a:p>
          <a:p>
            <a:pPr marL="0" indent="0" algn="ctr">
              <a:lnSpc>
                <a:spcPct val="160000"/>
              </a:lnSpc>
              <a:buNone/>
            </a:pPr>
            <a:r>
              <a:rPr lang="fa-IR" dirty="0"/>
              <a:t>دبیرستان پسرانه علامه حلی ۱ ( منطقه </a:t>
            </a:r>
            <a:r>
              <a:rPr lang="fa-IR" dirty="0" smtClean="0"/>
              <a:t>۱۱)       دبیرستان </a:t>
            </a:r>
            <a:r>
              <a:rPr lang="fa-IR" dirty="0"/>
              <a:t>پسرانه علامه حلی ۲ (منطقه </a:t>
            </a:r>
            <a:r>
              <a:rPr lang="fa-IR" dirty="0" smtClean="0"/>
              <a:t>۴) دبیرستان </a:t>
            </a:r>
            <a:r>
              <a:rPr lang="fa-IR" dirty="0"/>
              <a:t>پسرانه علامه حلی ۳ (منطقه </a:t>
            </a:r>
            <a:r>
              <a:rPr lang="fa-IR" dirty="0" smtClean="0"/>
              <a:t>۱)        دبیرستان </a:t>
            </a:r>
            <a:r>
              <a:rPr lang="fa-IR" dirty="0"/>
              <a:t>پسرانه علامه حلی ۴ (منطقه </a:t>
            </a:r>
            <a:r>
              <a:rPr lang="fa-IR" dirty="0" smtClean="0"/>
              <a:t>۱۴) دبیرستان </a:t>
            </a:r>
            <a:r>
              <a:rPr lang="fa-IR" dirty="0"/>
              <a:t>پسرانه علامه حلی ۵ (منطقه </a:t>
            </a:r>
            <a:r>
              <a:rPr lang="fa-IR" dirty="0" smtClean="0"/>
              <a:t>۵)          دبیرستان </a:t>
            </a:r>
            <a:r>
              <a:rPr lang="fa-IR" dirty="0"/>
              <a:t>پسرانه علامه حلی ۶ (منطقه </a:t>
            </a:r>
            <a:r>
              <a:rPr lang="fa-IR" dirty="0" smtClean="0"/>
              <a:t>۲) دبیرستان </a:t>
            </a:r>
            <a:r>
              <a:rPr lang="fa-IR" dirty="0"/>
              <a:t>پسرانه علامه حلی ۷ (منطقه </a:t>
            </a:r>
            <a:r>
              <a:rPr lang="fa-IR" dirty="0" smtClean="0"/>
              <a:t>۱۴)        دبیرستان </a:t>
            </a:r>
            <a:r>
              <a:rPr lang="fa-IR" dirty="0"/>
              <a:t>پسرانه علامه حلی ۸ (منطقه </a:t>
            </a:r>
            <a:r>
              <a:rPr lang="fa-IR" dirty="0" smtClean="0"/>
              <a:t>۹)  دبیرستان </a:t>
            </a:r>
            <a:r>
              <a:rPr lang="fa-IR" dirty="0"/>
              <a:t>پسرانه علامه حلی ۹ (منطقه ۱۷</a:t>
            </a:r>
            <a:r>
              <a:rPr lang="fa-IR" dirty="0" smtClean="0"/>
              <a:t>)</a:t>
            </a:r>
            <a:endParaRPr lang="fa-IR" dirty="0"/>
          </a:p>
        </p:txBody>
      </p:sp>
    </p:spTree>
    <p:extLst>
      <p:ext uri="{BB962C8B-B14F-4D97-AF65-F5344CB8AC3E}">
        <p14:creationId xmlns:p14="http://schemas.microsoft.com/office/powerpoint/2010/main" val="3403391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a:bodyPr>
          <a:lstStyle/>
          <a:p>
            <a:pPr marL="0" indent="0" algn="ctr">
              <a:lnSpc>
                <a:spcPct val="150000"/>
              </a:lnSpc>
              <a:buNone/>
            </a:pPr>
            <a:r>
              <a:rPr lang="fa-IR" dirty="0">
                <a:effectLst/>
              </a:rPr>
              <a:t>دبیرستان دخترانه فرزانگان ۱ (منطقه </a:t>
            </a:r>
            <a:r>
              <a:rPr lang="fa-IR" dirty="0" smtClean="0">
                <a:effectLst/>
              </a:rPr>
              <a:t>۶)</a:t>
            </a:r>
            <a:r>
              <a:rPr lang="fa-IR" dirty="0">
                <a:effectLst/>
              </a:rPr>
              <a:t> </a:t>
            </a:r>
            <a:r>
              <a:rPr lang="fa-IR" dirty="0" smtClean="0">
                <a:effectLst/>
              </a:rPr>
              <a:t>                  دبیرستان </a:t>
            </a:r>
            <a:r>
              <a:rPr lang="fa-IR" dirty="0">
                <a:effectLst/>
              </a:rPr>
              <a:t>دخترانه فرزانگان ۲ (منطقه </a:t>
            </a:r>
            <a:r>
              <a:rPr lang="fa-IR" dirty="0" smtClean="0">
                <a:effectLst/>
              </a:rPr>
              <a:t>۱)</a:t>
            </a:r>
            <a:r>
              <a:rPr lang="fa-IR" dirty="0">
                <a:effectLst/>
              </a:rPr>
              <a:t> </a:t>
            </a:r>
            <a:r>
              <a:rPr lang="fa-IR" dirty="0" smtClean="0">
                <a:effectLst/>
              </a:rPr>
              <a:t>دبیرستان </a:t>
            </a:r>
            <a:r>
              <a:rPr lang="fa-IR" dirty="0">
                <a:effectLst/>
              </a:rPr>
              <a:t>دخترانه فرزانگان ۳ (منطقه </a:t>
            </a:r>
            <a:r>
              <a:rPr lang="fa-IR" dirty="0" smtClean="0">
                <a:effectLst/>
              </a:rPr>
              <a:t>۱۰)</a:t>
            </a:r>
            <a:r>
              <a:rPr lang="fa-IR" dirty="0">
                <a:effectLst/>
              </a:rPr>
              <a:t> </a:t>
            </a:r>
            <a:r>
              <a:rPr lang="fa-IR" dirty="0" smtClean="0">
                <a:effectLst/>
              </a:rPr>
              <a:t>             دبیرستان  </a:t>
            </a:r>
            <a:r>
              <a:rPr lang="fa-IR" dirty="0">
                <a:effectLst/>
              </a:rPr>
              <a:t>دخترانه فرزانگان ۴ (منطقه </a:t>
            </a:r>
            <a:r>
              <a:rPr lang="fa-IR" dirty="0" smtClean="0">
                <a:effectLst/>
              </a:rPr>
              <a:t>۱۳)</a:t>
            </a:r>
            <a:r>
              <a:rPr lang="fa-IR" dirty="0">
                <a:effectLst/>
              </a:rPr>
              <a:t> </a:t>
            </a:r>
            <a:r>
              <a:rPr lang="fa-IR" dirty="0" smtClean="0">
                <a:effectLst/>
              </a:rPr>
              <a:t>دبیرستان </a:t>
            </a:r>
            <a:r>
              <a:rPr lang="fa-IR" dirty="0">
                <a:effectLst/>
              </a:rPr>
              <a:t>دخترانه فرزانگان ۵ (منطقه </a:t>
            </a:r>
            <a:r>
              <a:rPr lang="fa-IR" dirty="0" smtClean="0">
                <a:effectLst/>
              </a:rPr>
              <a:t>۲)</a:t>
            </a:r>
            <a:r>
              <a:rPr lang="fa-IR" dirty="0">
                <a:effectLst/>
              </a:rPr>
              <a:t> </a:t>
            </a:r>
            <a:r>
              <a:rPr lang="fa-IR" dirty="0" smtClean="0">
                <a:effectLst/>
              </a:rPr>
              <a:t>                دبیرستان </a:t>
            </a:r>
            <a:r>
              <a:rPr lang="fa-IR" dirty="0">
                <a:effectLst/>
              </a:rPr>
              <a:t>دخترانه فرزانگان ۶ (منطقه </a:t>
            </a:r>
            <a:r>
              <a:rPr lang="fa-IR" dirty="0" smtClean="0">
                <a:effectLst/>
              </a:rPr>
              <a:t>۱۸)</a:t>
            </a:r>
            <a:r>
              <a:rPr lang="fa-IR" dirty="0">
                <a:effectLst/>
              </a:rPr>
              <a:t> </a:t>
            </a:r>
            <a:r>
              <a:rPr lang="fa-IR" dirty="0" smtClean="0">
                <a:effectLst/>
              </a:rPr>
              <a:t>دبیرستان </a:t>
            </a:r>
            <a:r>
              <a:rPr lang="fa-IR" dirty="0">
                <a:effectLst/>
              </a:rPr>
              <a:t>دخترانه فرزانگان ۷ (منطقه </a:t>
            </a:r>
            <a:r>
              <a:rPr lang="fa-IR" dirty="0" smtClean="0">
                <a:effectLst/>
              </a:rPr>
              <a:t>۱۲)</a:t>
            </a:r>
            <a:r>
              <a:rPr lang="fa-IR" dirty="0">
                <a:effectLst/>
              </a:rPr>
              <a:t> </a:t>
            </a:r>
            <a:r>
              <a:rPr lang="fa-IR" dirty="0" smtClean="0">
                <a:effectLst/>
              </a:rPr>
              <a:t>                دبیرستان </a:t>
            </a:r>
            <a:r>
              <a:rPr lang="fa-IR" dirty="0">
                <a:effectLst/>
              </a:rPr>
              <a:t>دخترانه فرزانگان ۸ (منطقه </a:t>
            </a:r>
            <a:r>
              <a:rPr lang="fa-IR" dirty="0" smtClean="0">
                <a:effectLst/>
              </a:rPr>
              <a:t>۷)</a:t>
            </a:r>
            <a:r>
              <a:rPr lang="fa-IR" dirty="0">
                <a:effectLst/>
              </a:rPr>
              <a:t> </a:t>
            </a:r>
            <a:r>
              <a:rPr lang="fa-IR" dirty="0" smtClean="0">
                <a:effectLst/>
              </a:rPr>
              <a:t>دبیرستان </a:t>
            </a:r>
            <a:r>
              <a:rPr lang="fa-IR" dirty="0">
                <a:effectLst/>
              </a:rPr>
              <a:t>دخترانه فرزانگان ۹ (منطقه ۱۹</a:t>
            </a:r>
            <a:r>
              <a:rPr lang="fa-IR" dirty="0" smtClean="0">
                <a:effectLst/>
              </a:rPr>
              <a:t>)</a:t>
            </a:r>
            <a:endParaRPr lang="en-US" dirty="0">
              <a:effectLst/>
            </a:endParaRPr>
          </a:p>
        </p:txBody>
      </p:sp>
    </p:spTree>
    <p:extLst>
      <p:ext uri="{BB962C8B-B14F-4D97-AF65-F5344CB8AC3E}">
        <p14:creationId xmlns:p14="http://schemas.microsoft.com/office/powerpoint/2010/main" val="105689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lstStyle/>
          <a:p>
            <a:pPr marL="0" indent="0">
              <a:buNone/>
            </a:pPr>
            <a:r>
              <a:rPr lang="fa-IR" dirty="0">
                <a:effectLst/>
              </a:rPr>
              <a:t>آرم سازمان ملی پرورش استعدادهای </a:t>
            </a:r>
            <a:r>
              <a:rPr lang="fa-IR" dirty="0" smtClean="0">
                <a:effectLst/>
              </a:rPr>
              <a:t>درخشان</a:t>
            </a:r>
          </a:p>
          <a:p>
            <a:pPr marL="0" indent="0">
              <a:buNone/>
            </a:pPr>
            <a:endParaRPr lang="fa-IR" dirty="0">
              <a:effectLst/>
            </a:endParaRPr>
          </a:p>
          <a:p>
            <a:pPr marL="0" indent="0">
              <a:buNone/>
            </a:pPr>
            <a:endParaRPr lang="fa-IR" dirty="0" smtClean="0">
              <a:effectLst/>
            </a:endParaRPr>
          </a:p>
          <a:p>
            <a:pPr marL="0" indent="0">
              <a:buNone/>
            </a:pPr>
            <a:endParaRPr lang="fa-IR" dirty="0">
              <a:effectLst/>
            </a:endParaRPr>
          </a:p>
          <a:p>
            <a:pPr marL="0" indent="0">
              <a:buNone/>
            </a:pPr>
            <a:endParaRPr lang="fa-IR" dirty="0" smtClean="0">
              <a:effectLst/>
            </a:endParaRPr>
          </a:p>
          <a:p>
            <a:pPr marL="0" indent="0">
              <a:buNone/>
            </a:pPr>
            <a:endParaRPr lang="fa-IR" dirty="0">
              <a:effectLst/>
            </a:endParaRPr>
          </a:p>
          <a:p>
            <a:pPr marL="0" indent="0">
              <a:buNone/>
            </a:pPr>
            <a:endParaRPr lang="fa-IR" dirty="0" smtClean="0">
              <a:effectLst/>
            </a:endParaRPr>
          </a:p>
          <a:p>
            <a:pPr marL="0" indent="0">
              <a:buNone/>
            </a:pPr>
            <a:endParaRPr lang="en-US" dirty="0">
              <a:effectLst/>
            </a:endParaRPr>
          </a:p>
          <a:p>
            <a:pPr marL="0" indent="0">
              <a:buNone/>
            </a:pPr>
            <a:endParaRPr lang="fa-IR" dirty="0"/>
          </a:p>
        </p:txBody>
      </p:sp>
      <p:pic>
        <p:nvPicPr>
          <p:cNvPr id="4" name="Picture 3" descr="https://upload.wikimedia.org/wikipedia/commons/thumb/a/ac/Sampad.svg/220px-Sampad.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54045" y="1991023"/>
            <a:ext cx="3488055" cy="3488055"/>
          </a:xfrm>
          <a:prstGeom prst="rect">
            <a:avLst/>
          </a:prstGeom>
          <a:solidFill>
            <a:schemeClr val="tx1"/>
          </a:solidFill>
          <a:ln>
            <a:noFill/>
          </a:ln>
        </p:spPr>
      </p:pic>
    </p:spTree>
    <p:extLst>
      <p:ext uri="{BB962C8B-B14F-4D97-AF65-F5344CB8AC3E}">
        <p14:creationId xmlns:p14="http://schemas.microsoft.com/office/powerpoint/2010/main" val="211316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out)">
                                      <p:cBhvr>
                                        <p:cTn id="13" dur="2000"/>
                                        <p:tgtEl>
                                          <p:spTgt spid="3">
                                            <p:txEl>
                                              <p:pRg st="0" end="0"/>
                                            </p:txEl>
                                          </p:spTgt>
                                        </p:tgtEl>
                                      </p:cBhvr>
                                    </p:animEffect>
                                  </p:childTnLst>
                                </p:cTn>
                              </p:par>
                            </p:childTnLst>
                          </p:cTn>
                        </p:par>
                        <p:par>
                          <p:cTn id="14" fill="hold">
                            <p:stCondLst>
                              <p:cond delay="4000"/>
                            </p:stCondLst>
                            <p:childTnLst>
                              <p:par>
                                <p:cTn id="15" presetID="4"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lstStyle/>
          <a:p>
            <a:pPr marL="0" indent="0" algn="just">
              <a:buNone/>
            </a:pPr>
            <a:r>
              <a:rPr lang="fa-IR" dirty="0"/>
              <a:t>سازمان ملی پرورش استعدادهای درخشان یا (سمپاد)، یکی از معاونت‌های مرکز ملی پرورش استعدادهای درخشان و دانش‌پژوهان جوان است. پیش از این، سازمان جداگانه سازمان ملی پرورش استعدادهای درخشان نام داشت. این معاونت نهادی است که بر امور تحصیلی دانش‌آموزان مستعد و با بهره هوشی بالا نظارت می‌کند. این سازمان را به اختصار سمپاد هم می‌گویند. اما در زبان عمومی و بین دانش آموزان به مؤسسه تیزهوشان معروف است. این سازمان دارای مدرسه‌های راهنمائی، دبیرستان و پیش دانشگاهی دخترانه و پسرانه در شهرهای پرجمعیت تر است. سمپاد دانش‌آموزان خود را در دو مقطع راهنمائی و دبیرستان از طریق آزمون‌های سراسری که عمدتاً مبتنی بر ارزیابی هوش، دانش ریاضیات و علوم است انتخاب می‌کند. گزینش در مدارس سمپاد بر اساس آزمون و در دو مقطع راهنمایی و دبیرستان برگزار می‌شود.</a:t>
            </a:r>
          </a:p>
        </p:txBody>
      </p:sp>
    </p:spTree>
    <p:extLst>
      <p:ext uri="{BB962C8B-B14F-4D97-AF65-F5344CB8AC3E}">
        <p14:creationId xmlns:p14="http://schemas.microsoft.com/office/powerpoint/2010/main" val="510530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557007"/>
          </a:xfrm>
        </p:spPr>
        <p:txBody>
          <a:bodyPr>
            <a:normAutofit lnSpcReduction="10000"/>
          </a:bodyPr>
          <a:lstStyle/>
          <a:p>
            <a:pPr marL="0" indent="0" algn="just">
              <a:buNone/>
            </a:pPr>
            <a:r>
              <a:rPr lang="fa-IR" sz="4400" dirty="0"/>
              <a:t>تاریخچه</a:t>
            </a:r>
            <a:endParaRPr lang="fa-IR" sz="2800" dirty="0"/>
          </a:p>
          <a:p>
            <a:pPr marL="0" indent="0" algn="just">
              <a:buNone/>
            </a:pPr>
            <a:r>
              <a:rPr lang="fa-IR" dirty="0"/>
              <a:t>در سال ۱۳۵۵ سازمان ملی پرورش استعدادهای درخشان توسط ایرج برومند و با همکاری کارشناسان آموزشی آمریکایی پایه‌گذاری شد.</a:t>
            </a:r>
          </a:p>
          <a:p>
            <a:pPr marL="0" indent="0" algn="just">
              <a:buNone/>
            </a:pPr>
            <a:endParaRPr lang="fa-IR" dirty="0"/>
          </a:p>
          <a:p>
            <a:pPr marL="0" indent="0" algn="just">
              <a:buNone/>
            </a:pPr>
            <a:r>
              <a:rPr lang="fa-IR" dirty="0"/>
              <a:t>از انقلاب ۱۳۵۷ تا سال ۱۳۶۶ دو مرکز دخترانه (فرزانگان) و پسرانه (علامه حلّی) به همراه دفتر کودکان استثنایی فعّال بودند، امّا هر لحظه امکان تعطیل شدن این مراکز وجود داشت. آموزگاران این دو مرکز اغلب دانش‌آموزان همین مراکز در دوران قبل از انقلاب ۱۳۵۷ بودند.</a:t>
            </a:r>
          </a:p>
          <a:p>
            <a:pPr marL="0" indent="0" algn="just">
              <a:buNone/>
            </a:pPr>
            <a:endParaRPr lang="fa-IR" dirty="0"/>
          </a:p>
          <a:p>
            <a:pPr marL="0" indent="0" algn="just">
              <a:buNone/>
            </a:pPr>
            <a:r>
              <a:rPr lang="fa-IR" dirty="0"/>
              <a:t>در سال ۱۳۶۶ اساسنامه سمپاد توسط میر حسین موسوی نخست‌وزیر وقت تصویب شد و این سازمان تحت نام سازمان ملی پرورش استعدادهای درخشان (سمپاد) با ۲ مرکز و ۸۰۲ دانش آموز به آموزش و پرورش پیوست؛ و جایگاهی مستحکم‌تر یافت. مدرسه پسرانه تهران به نام علّامه حلّی و مدرسه دختران تهران به نام فرزانگان نامیده شد</a:t>
            </a:r>
            <a:r>
              <a:rPr lang="fa-IR" dirty="0" smtClean="0"/>
              <a:t>.</a:t>
            </a:r>
            <a:endParaRPr lang="fa-IR" dirty="0"/>
          </a:p>
        </p:txBody>
      </p:sp>
    </p:spTree>
    <p:extLst>
      <p:ext uri="{BB962C8B-B14F-4D97-AF65-F5344CB8AC3E}">
        <p14:creationId xmlns:p14="http://schemas.microsoft.com/office/powerpoint/2010/main" val="3475860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20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lnSpcReduction="10000"/>
          </a:bodyPr>
          <a:lstStyle/>
          <a:p>
            <a:pPr algn="just"/>
            <a:r>
              <a:rPr lang="fa-IR" dirty="0">
                <a:effectLst/>
              </a:rPr>
              <a:t>در سال ۱۳۶۷، جواد اژه‌ای ریاست هیئت امنای سازمان را برعهده گرفت. در طول ۲۱ سال، این سازمان مدارس زیر مجموعهٔ خود را در استان‌های مختلف گسترش داد.</a:t>
            </a:r>
            <a:endParaRPr lang="en-US" dirty="0">
              <a:effectLst/>
            </a:endParaRPr>
          </a:p>
          <a:p>
            <a:pPr marL="0" indent="0" algn="just">
              <a:buNone/>
            </a:pPr>
            <a:endParaRPr lang="en-US" dirty="0">
              <a:effectLst/>
            </a:endParaRPr>
          </a:p>
          <a:p>
            <a:pPr algn="just"/>
            <a:r>
              <a:rPr lang="fa-IR" dirty="0">
                <a:effectLst/>
              </a:rPr>
              <a:t>دانش‌آموختگان سمپاد عمدتاً در دانشگاه‌ها قبول می‌شوند. بخش مهمی از این دانش آموزان در دانشگاه‌های واقع در تهران و در رشته‌های مهندسی پذیرفته می‌شوند. سمپاد تا چند سال پیش صرفاً در رشته‌های ریاضی-فیزیک و تجربی آموزش می‌داد اما اخیراً رشته‌های دیگر را هم در حجمی محدود دایر </a:t>
            </a:r>
            <a:r>
              <a:rPr lang="fa-IR" dirty="0" smtClean="0">
                <a:effectLst/>
              </a:rPr>
              <a:t>کرده‌است</a:t>
            </a:r>
            <a:endParaRPr lang="fa-IR" dirty="0">
              <a:effectLst/>
            </a:endParaRPr>
          </a:p>
          <a:p>
            <a:pPr algn="just"/>
            <a:endParaRPr lang="en-US" dirty="0">
              <a:effectLst/>
            </a:endParaRPr>
          </a:p>
          <a:p>
            <a:pPr algn="just"/>
            <a:r>
              <a:rPr lang="fa-IR" dirty="0">
                <a:effectLst/>
              </a:rPr>
              <a:t>در اسفندماه ۱۳۷۹، با تصویب «قانون تجمیع» از سوی شورای عالی اداری، اختیار مدارس تحت پوشش سازمان تا حد زیادی خصوصاً در شهرستان‌ها به سازمان آموزش و پرورش استان واگذار شد. اکنون، رئیس سازمان، براساس اجازه‌نامه‌ای از سوی وزیر آموزش و پرورش تنها بر مدارس تهران اعمال مدیریت می‌کند</a:t>
            </a:r>
            <a:r>
              <a:rPr lang="fa-IR" dirty="0" smtClean="0">
                <a:effectLst/>
              </a:rPr>
              <a:t>.</a:t>
            </a:r>
            <a:endParaRPr lang="en-US" dirty="0">
              <a:effectLst/>
            </a:endParaRPr>
          </a:p>
        </p:txBody>
      </p:sp>
    </p:spTree>
    <p:extLst>
      <p:ext uri="{BB962C8B-B14F-4D97-AF65-F5344CB8AC3E}">
        <p14:creationId xmlns:p14="http://schemas.microsoft.com/office/powerpoint/2010/main" val="56397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lstStyle/>
          <a:p>
            <a:pPr algn="just"/>
            <a:r>
              <a:rPr lang="fa-IR" dirty="0">
                <a:effectLst/>
              </a:rPr>
              <a:t>در سال تحصیلی ‎۱۳۸۳</a:t>
            </a:r>
            <a:r>
              <a:rPr lang="en-US" dirty="0">
                <a:effectLst/>
              </a:rPr>
              <a:t>–</a:t>
            </a:r>
            <a:r>
              <a:rPr lang="fa-IR" dirty="0">
                <a:effectLst/>
              </a:rPr>
              <a:t>۸۴، تعداد ۹۹ مرکز راهنمایی و ۹۸ دبیرستان تحت پوشش سازمان ملی پرورش استعدادهای درخشان بودند.</a:t>
            </a:r>
            <a:endParaRPr lang="en-US" dirty="0">
              <a:effectLst/>
            </a:endParaRPr>
          </a:p>
          <a:p>
            <a:pPr marL="0" indent="0" algn="just">
              <a:buNone/>
            </a:pPr>
            <a:endParaRPr lang="en-US" dirty="0">
              <a:effectLst/>
            </a:endParaRPr>
          </a:p>
          <a:p>
            <a:pPr algn="just"/>
            <a:r>
              <a:rPr lang="fa-IR" dirty="0">
                <a:effectLst/>
              </a:rPr>
              <a:t>در سال ۱۳۸۷ جواد اژه‌ای برکنار شد. در جریان آزمون مشکوک سال ۱۳۸۷ که سازمان ملی پرورش استعدادهای درخشان پس از اعلام نتایج، دو سؤال غلط گزارش شده را حذف کرد و این باعث رد شدن بعضی از قبول شدگان شد که اعتراضات زیادی را در پی داشت. در نهایت ر. گ، طراح آزمون استعفاء می‌دهد و هجمه عجیبی در سایت‌ها و رسانه‌ها علیه مسئولین سازمان و بخصوص جواد اژه‌ای شد. به عقیده عده‌ای این فضای رسانه‌ای، سناریویی از پیش برنامه‌ریزی شده بود تا باعث استعفای اجباری جواد اژه‌ای شود و این سناریو در جهت تضعیف مراکز استعدادهای درخشان چیده شده بود.</a:t>
            </a:r>
            <a:endParaRPr lang="en-US" dirty="0">
              <a:effectLst/>
            </a:endParaRPr>
          </a:p>
          <a:p>
            <a:pPr marL="0" indent="0" algn="just">
              <a:buNone/>
            </a:pPr>
            <a:endParaRPr lang="fa-IR" dirty="0"/>
          </a:p>
        </p:txBody>
      </p:sp>
    </p:spTree>
    <p:extLst>
      <p:ext uri="{BB962C8B-B14F-4D97-AF65-F5344CB8AC3E}">
        <p14:creationId xmlns:p14="http://schemas.microsoft.com/office/powerpoint/2010/main" val="781064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a:bodyPr>
          <a:lstStyle/>
          <a:p>
            <a:pPr algn="just"/>
            <a:r>
              <a:rPr lang="fa-IR" dirty="0">
                <a:effectLst/>
              </a:rPr>
              <a:t>بعد از آن محمد اعتمادی، عضو سابق هیئت امناء و رئیس اسبق دانشگاه صنعتی شریف، ریاست سمپاد را عهده‌دار شد. اما بعد از یک سال استعفاء داد و سازمان مدتی را بدون مدیر سپری کرد. سرانجام در ۲۱ دی ماه سال ۱۳۸۸، با حکم حمیدرضا حاجی بابایی، وزیر آموزش پرورش، محمدعلی غفاری به ریاست سمپاد انتخاب شد.</a:t>
            </a:r>
            <a:endParaRPr lang="en-US" dirty="0">
              <a:effectLst/>
            </a:endParaRPr>
          </a:p>
          <a:p>
            <a:pPr marL="0" indent="0" algn="just">
              <a:buNone/>
            </a:pPr>
            <a:endParaRPr lang="en-US" dirty="0" smtClean="0">
              <a:effectLst/>
            </a:endParaRPr>
          </a:p>
          <a:p>
            <a:pPr algn="just"/>
            <a:r>
              <a:rPr lang="fa-IR" dirty="0" smtClean="0">
                <a:effectLst/>
              </a:rPr>
              <a:t>در </a:t>
            </a:r>
            <a:r>
              <a:rPr lang="fa-IR" dirty="0">
                <a:effectLst/>
              </a:rPr>
              <a:t>جلسه ۲۳ دی ۱۳۸۹ هیئت امنای سمپاد که به ریاست وقت، دکتر حاجی بابایی، برگزار شد مصوبه‌ای دارای ۱۲ بند به تصویب رسید؛ که مهمترین آن، شماره ۴ و ۵ آن جلسه بود. یعنی «واگذاری مسؤولیت برگزاری آزمون‌های ورودی مدارس استعدادهای درخشان به استان ها». یک هفته بعد، در تاریخ ۲۷/۱۰/۸۹، هیئت امنای سمپاد توسط شورای عالی اداری به ریاست رئیس‌جمهور وقت، دکتر احمدی‌نژاد، ملغی گردید و شورای مشترک سیاستگذاری با دانش پژوهان جوان جایگزین شد.</a:t>
            </a:r>
            <a:endParaRPr lang="en-US" dirty="0">
              <a:effectLst/>
            </a:endParaRPr>
          </a:p>
          <a:p>
            <a:pPr marL="0" indent="0" algn="just">
              <a:buNone/>
            </a:pPr>
            <a:endParaRPr lang="fa-IR" dirty="0"/>
          </a:p>
        </p:txBody>
      </p:sp>
    </p:spTree>
    <p:extLst>
      <p:ext uri="{BB962C8B-B14F-4D97-AF65-F5344CB8AC3E}">
        <p14:creationId xmlns:p14="http://schemas.microsoft.com/office/powerpoint/2010/main" val="247614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normAutofit fontScale="92500" lnSpcReduction="20000"/>
          </a:bodyPr>
          <a:lstStyle/>
          <a:p>
            <a:pPr algn="just"/>
            <a:r>
              <a:rPr lang="fa-IR" dirty="0">
                <a:effectLst/>
              </a:rPr>
              <a:t>در فروردین ۱۳۹۰ مهری سویزی به ریاست مرکز ملی پرورش استعدادهای درخشان و دانش‌پژوهان جوان منصوب شد. در دوره ریاست او گسترش مدارس سمپاد رشد فزاینده‌ای یافت به طوری که تعداد این مدارس که در مهرماه ۸۹، ۳۵۸ مدرسه و در مهرماه ۹۰، ۴۳۹ مدرسه بود، در مهرماه ۹۱ به ۵۳۸ و در مهرماه ۹۲ تعداد مدارس استعدادهای درخشان به ۶۶۰ مدرسه افزایش یافت. آمار دانش آموزان سمپاد که در مهرماه ۸۸، ۶۰ هزار و ۲۰۰ نفر بوده که تا مهرماه ۹۱، به ۱۰۶ هزار و ۳۴۵ نفرو در مهرماه ۹۲ به ۱۵۰ هزار نفر رسید</a:t>
            </a:r>
            <a:r>
              <a:rPr lang="fa-IR" dirty="0" smtClean="0">
                <a:effectLst/>
              </a:rPr>
              <a:t>.</a:t>
            </a:r>
            <a:endParaRPr lang="fa-IR" dirty="0">
              <a:effectLst/>
            </a:endParaRPr>
          </a:p>
          <a:p>
            <a:pPr marL="0" indent="0" algn="just">
              <a:buNone/>
            </a:pPr>
            <a:endParaRPr lang="en-US" dirty="0">
              <a:effectLst/>
            </a:endParaRPr>
          </a:p>
          <a:p>
            <a:pPr algn="just"/>
            <a:r>
              <a:rPr lang="fa-IR" dirty="0">
                <a:effectLst/>
              </a:rPr>
              <a:t>آزمون ورودی سال ۱۳۹۰ سمپاد و آزمون ورودی مدارس نمونه دولتی ادغام شد و به این ترتیب، سوالات هوش از این سنجش دانش‌آموزان استعدادهای درخشان حذف شد. همچنین از آن سال ظرفیت کلاس‌های این مدارس به ۳۰ نفر افزایش یافت و به همین دلیل در سال ۱۳۹۱ آزمون تکمیل ظرفیت برای پایه دوم متوسطه برگزار </a:t>
            </a:r>
            <a:r>
              <a:rPr lang="fa-IR" dirty="0" smtClean="0">
                <a:effectLst/>
              </a:rPr>
              <a:t>شد</a:t>
            </a:r>
          </a:p>
          <a:p>
            <a:pPr algn="just"/>
            <a:endParaRPr lang="fa-IR" dirty="0" smtClean="0">
              <a:effectLst/>
            </a:endParaRPr>
          </a:p>
          <a:p>
            <a:pPr algn="just"/>
            <a:r>
              <a:rPr lang="fa-IR" dirty="0" smtClean="0">
                <a:effectLst/>
              </a:rPr>
              <a:t>در </a:t>
            </a:r>
            <a:r>
              <a:rPr lang="fa-IR" dirty="0">
                <a:effectLst/>
              </a:rPr>
              <a:t>سال ۱۳۹۲ طبق نظام جدید اداره آموزش و پرورش ایران (۶ سال ابتدایی و ۶ سال دبیرستان) نام مدارس راهنمایی علامه حلّی به دبیرستان دوره اول علامه حلی تغییر کرد. همچنین، دبیرستان علامه حلی به دبیرستان دوره دوم علامه حلی تغییر نام داد</a:t>
            </a:r>
            <a:r>
              <a:rPr lang="fa-IR" dirty="0" smtClean="0">
                <a:effectLst/>
              </a:rPr>
              <a:t>.</a:t>
            </a:r>
            <a:endParaRPr lang="en-US" dirty="0">
              <a:effectLst/>
            </a:endParaRPr>
          </a:p>
        </p:txBody>
      </p:sp>
    </p:spTree>
    <p:extLst>
      <p:ext uri="{BB962C8B-B14F-4D97-AF65-F5344CB8AC3E}">
        <p14:creationId xmlns:p14="http://schemas.microsoft.com/office/powerpoint/2010/main" val="216740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444711"/>
            <a:ext cx="9905998" cy="1234190"/>
          </a:xfrm>
        </p:spPr>
        <p:txBody>
          <a:bodyPr>
            <a:normAutofit/>
          </a:bodyPr>
          <a:lstStyle/>
          <a:p>
            <a:pPr algn="ctr"/>
            <a:r>
              <a:rPr lang="fa-IR" sz="4400" dirty="0" smtClean="0"/>
              <a:t>سمپاد  چیست؟</a:t>
            </a:r>
            <a:endParaRPr lang="fa-IR" sz="4400" dirty="0"/>
          </a:p>
        </p:txBody>
      </p:sp>
      <p:sp>
        <p:nvSpPr>
          <p:cNvPr id="3" name="Content Placeholder 2"/>
          <p:cNvSpPr>
            <a:spLocks noGrp="1"/>
          </p:cNvSpPr>
          <p:nvPr>
            <p:ph idx="1"/>
          </p:nvPr>
        </p:nvSpPr>
        <p:spPr>
          <a:xfrm>
            <a:off x="1141413" y="1678901"/>
            <a:ext cx="9905998" cy="4112299"/>
          </a:xfrm>
        </p:spPr>
        <p:txBody>
          <a:bodyPr/>
          <a:lstStyle/>
          <a:p>
            <a:pPr algn="just"/>
            <a:r>
              <a:rPr lang="fa-IR" sz="2800" dirty="0">
                <a:effectLst/>
              </a:rPr>
              <a:t>اختلاف نظر</a:t>
            </a:r>
            <a:endParaRPr lang="en-US" sz="2800" dirty="0">
              <a:effectLst/>
            </a:endParaRPr>
          </a:p>
          <a:p>
            <a:pPr algn="just"/>
            <a:r>
              <a:rPr lang="fa-IR" dirty="0">
                <a:effectLst/>
              </a:rPr>
              <a:t>از سال ۱۳۵۷ تا سال ۱۳۶۶ ابقا یا انحلال این سازمان در نهادهای حاکم مورد بحث بود. زیرا وجود این سازمان به نوعی تبعیض و مخالف عدالت اجتماعی و موجب فرار مغزها تلقی می‌شد. در یکی از سالهای قبل از انقلاب آزمایشگاه این مرکز به نفع یک مرکز دانشگاهی مصادره شد. در سال ۱۳۶۶ این سازمان زیر نظر آموزش و پرورش ابقا شد. در اسفندماه سال ۱۳۷۹ ادارهٔ مراکز خارج از تهران از این سازمان به آموزش پرورش هر استان واگذار شد. هر یک از این تغییرات در ساختار سازمان انتقادات فراوانی را برانگیخته‌است.</a:t>
            </a:r>
            <a:endParaRPr lang="en-US" dirty="0">
              <a:effectLst/>
            </a:endParaRPr>
          </a:p>
          <a:p>
            <a:pPr marL="0" indent="0" algn="just">
              <a:buNone/>
            </a:pPr>
            <a:endParaRPr lang="fa-IR" dirty="0"/>
          </a:p>
        </p:txBody>
      </p:sp>
    </p:spTree>
    <p:extLst>
      <p:ext uri="{BB962C8B-B14F-4D97-AF65-F5344CB8AC3E}">
        <p14:creationId xmlns:p14="http://schemas.microsoft.com/office/powerpoint/2010/main" val="204117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80</TotalTime>
  <Words>1888</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Tahoma</vt:lpstr>
      <vt:lpstr>Mesh</vt:lpstr>
      <vt:lpstr>به نام خدا  موضوع:سمپاد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lpstr>سمپاد  چیست؟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موضوع:سمپادچیست؟</dc:title>
  <dc:creator>Hamid Reza</dc:creator>
  <cp:lastModifiedBy>Hamid Reza</cp:lastModifiedBy>
  <cp:revision>10</cp:revision>
  <dcterms:created xsi:type="dcterms:W3CDTF">2019-11-06T06:32:03Z</dcterms:created>
  <dcterms:modified xsi:type="dcterms:W3CDTF">2019-11-06T07:54:36Z</dcterms:modified>
</cp:coreProperties>
</file>