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356" r:id="rId2"/>
    <p:sldId id="256" r:id="rId3"/>
    <p:sldId id="258" r:id="rId4"/>
    <p:sldId id="259" r:id="rId5"/>
    <p:sldId id="260" r:id="rId6"/>
    <p:sldId id="264" r:id="rId7"/>
    <p:sldId id="345" r:id="rId8"/>
    <p:sldId id="265" r:id="rId9"/>
    <p:sldId id="266" r:id="rId10"/>
    <p:sldId id="262" r:id="rId11"/>
    <p:sldId id="263" r:id="rId12"/>
    <p:sldId id="271" r:id="rId13"/>
    <p:sldId id="346" r:id="rId14"/>
    <p:sldId id="347" r:id="rId15"/>
    <p:sldId id="348" r:id="rId16"/>
    <p:sldId id="349" r:id="rId17"/>
    <p:sldId id="350" r:id="rId18"/>
    <p:sldId id="351" r:id="rId19"/>
    <p:sldId id="352" r:id="rId20"/>
    <p:sldId id="353" r:id="rId21"/>
    <p:sldId id="354" r:id="rId22"/>
    <p:sldId id="355" r:id="rId23"/>
    <p:sldId id="267" r:id="rId24"/>
    <p:sldId id="275" r:id="rId25"/>
    <p:sldId id="276" r:id="rId26"/>
    <p:sldId id="277" r:id="rId27"/>
    <p:sldId id="278" r:id="rId28"/>
    <p:sldId id="279" r:id="rId29"/>
    <p:sldId id="280" r:id="rId30"/>
    <p:sldId id="281" r:id="rId31"/>
    <p:sldId id="282" r:id="rId32"/>
    <p:sldId id="283" r:id="rId33"/>
    <p:sldId id="284" r:id="rId34"/>
    <p:sldId id="286" r:id="rId35"/>
    <p:sldId id="331" r:id="rId36"/>
    <p:sldId id="287" r:id="rId37"/>
    <p:sldId id="288" r:id="rId38"/>
    <p:sldId id="330" r:id="rId39"/>
    <p:sldId id="289" r:id="rId40"/>
    <p:sldId id="332" r:id="rId41"/>
    <p:sldId id="333" r:id="rId42"/>
    <p:sldId id="334" r:id="rId43"/>
    <p:sldId id="335" r:id="rId44"/>
    <p:sldId id="336" r:id="rId45"/>
    <p:sldId id="337" r:id="rId46"/>
    <p:sldId id="338" r:id="rId47"/>
    <p:sldId id="339" r:id="rId48"/>
    <p:sldId id="290" r:id="rId49"/>
    <p:sldId id="291" r:id="rId50"/>
    <p:sldId id="292" r:id="rId51"/>
    <p:sldId id="293" r:id="rId52"/>
    <p:sldId id="294" r:id="rId53"/>
    <p:sldId id="295" r:id="rId54"/>
    <p:sldId id="296" r:id="rId55"/>
    <p:sldId id="297" r:id="rId56"/>
    <p:sldId id="298" r:id="rId57"/>
    <p:sldId id="299" r:id="rId58"/>
    <p:sldId id="340" r:id="rId59"/>
    <p:sldId id="300" r:id="rId60"/>
    <p:sldId id="326" r:id="rId61"/>
    <p:sldId id="342" r:id="rId62"/>
    <p:sldId id="327" r:id="rId63"/>
    <p:sldId id="315" r:id="rId64"/>
    <p:sldId id="344" r:id="rId65"/>
    <p:sldId id="341" r:id="rId66"/>
    <p:sldId id="301" r:id="rId67"/>
    <p:sldId id="302" r:id="rId68"/>
    <p:sldId id="303" r:id="rId69"/>
    <p:sldId id="304" r:id="rId70"/>
    <p:sldId id="305" r:id="rId71"/>
    <p:sldId id="317" r:id="rId72"/>
    <p:sldId id="319" r:id="rId73"/>
    <p:sldId id="328" r:id="rId74"/>
    <p:sldId id="329" r:id="rId75"/>
    <p:sldId id="357" r:id="rId7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autoAdjust="0"/>
  </p:normalViewPr>
  <p:slideViewPr>
    <p:cSldViewPr snapToGrid="0">
      <p:cViewPr varScale="1">
        <p:scale>
          <a:sx n="70" d="100"/>
          <a:sy n="70" d="100"/>
        </p:scale>
        <p:origin x="-660" y="-96"/>
      </p:cViewPr>
      <p:guideLst>
        <p:guide orient="horz" pos="2160"/>
        <p:guide pos="3840"/>
      </p:guideLst>
    </p:cSldViewPr>
  </p:slideViewPr>
  <p:outlineViewPr>
    <p:cViewPr>
      <p:scale>
        <a:sx n="33" d="100"/>
        <a:sy n="33" d="100"/>
      </p:scale>
      <p:origin x="18" y="670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5/25/2016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5/25/2016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5/25/2016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5/25/2016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5/25/2016</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itedesign-co.co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itedesign-co.com/%D9%85%D9%82%D8%A7%D9%84%D8%A7%D8%AA-%D8%B7%D8%B1%D8%A7%D8%AD%DB%8C-%D8%B3%D8%A7%DB%8C%D8%AA/%D9%85%D8%AC%D9%88%D8%B2-GPL-%DA%86%DB%8C%D8%B3%D8%AA" TargetMode="External"/><Relationship Id="rId2" Type="http://schemas.openxmlformats.org/officeDocument/2006/relationships/hyperlink" Target="http://sitedesign-co.com/" TargetMode="Externa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2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hyperlink" Target="http://sitedesign-co.com/"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itedesign-co.com/%D9%85%D9%82%D8%A7%D9%84%D8%A7%D8%AA/%D8%A2%D9%85%D9%88%D8%B2%D8%B4-Word-press" TargetMode="External"/><Relationship Id="rId2" Type="http://schemas.openxmlformats.org/officeDocument/2006/relationships/hyperlink" Target="http://sitedesign-co.com/%D9%85%D9%82%D8%A7%D9%84%D8%A7%D8%AA/%D8%A2%D9%85%D9%88%D8%B2%D8%B4-cms-%D9%87%D8%A7%DB%8C-%D8%A2%D9%85%D8%A7%D8%AF%D9%87"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itedesign-co.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itedesign-co.com/%D9%86%D9%85%D9%88%D9%86%D9%87-%D9%BE%D8%B1%D9%88%DA%98%D9%87-%D8%B3%D8%A6%D9%88/" TargetMode="External"/><Relationship Id="rId2" Type="http://schemas.openxmlformats.org/officeDocument/2006/relationships/hyperlink" Target="http://sitedesign-co.com/" TargetMode="Externa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31.xml.rels><?xml version="1.0" encoding="UTF-8" standalone="yes"?>
<Relationships xmlns="http://schemas.openxmlformats.org/package/2006/relationships"><Relationship Id="rId2" Type="http://schemas.openxmlformats.org/officeDocument/2006/relationships/hyperlink" Target="http://sitedesign-co.com/%D9%85%D9%82%D8%A7%D9%84%D8%A7%D8%AA/%D8%A2%D9%85%D9%88%D8%B2%D8%B4-Word-press"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itedesign-co.com/%D9%85%D9%82%D8%A7%D9%84%D8%A7%D8%AA/%D8%A2%D9%85%D9%88%D8%B2%D8%B4-cms-%D9%87%D8%A7%DB%8C-%D8%A2%D9%85%D8%A7%D8%AF%D9%87"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hyperlink" Target="http://sitedesign-co.com/%D9%85%D9%82%D8%A7%D9%84%D8%A7%D8%AA/%D8%A2%D9%85%D9%88%D8%B2%D8%B4-cms-%D9%87%D8%A7%DB%8C-%D8%A2%D9%85%D8%A7%D8%AF%D9%87"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sitedesign-co.com/%D9%85%D9%82%D8%A7%D9%84%D8%A7%D8%AA/%D8%A2%D9%85%D9%88%D8%B2%D8%B4-Joomla"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a00b.com/"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quizilla.com/" TargetMode="External"/><Relationship Id="rId2" Type="http://schemas.openxmlformats.org/officeDocument/2006/relationships/hyperlink" Target="http://gsas.harvard.edu/" TargetMode="Externa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hyperlink" Target="http://www.outdoorphotographer.com/" TargetMode="External"/></Relationships>
</file>

<file path=ppt/slides/_rels/slide4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sitedesign-co.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6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4020" y="813172"/>
            <a:ext cx="7129389" cy="4442660"/>
          </a:xfrm>
          <a:prstGeom prst="rect">
            <a:avLst/>
          </a:prstGeom>
        </p:spPr>
      </p:pic>
    </p:spTree>
    <p:extLst>
      <p:ext uri="{BB962C8B-B14F-4D97-AF65-F5344CB8AC3E}">
        <p14:creationId xmlns:p14="http://schemas.microsoft.com/office/powerpoint/2010/main" val="6909950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Far.Dast Nevis" panose="03000400000000000000" pitchFamily="66" charset="-78"/>
              </a:rPr>
              <a:t>بخش های یک </a:t>
            </a:r>
            <a:r>
              <a:rPr lang="en-US" dirty="0" smtClean="0">
                <a:cs typeface="Far.Dast Nevis" panose="03000400000000000000" pitchFamily="66" charset="-78"/>
              </a:rPr>
              <a:t>CMS </a:t>
            </a:r>
            <a:r>
              <a:rPr lang="fa-IR" dirty="0" smtClean="0">
                <a:cs typeface="Far.Dast Nevis" panose="03000400000000000000" pitchFamily="66" charset="-78"/>
              </a:rPr>
              <a:t> ؟؟</a:t>
            </a:r>
            <a:endParaRPr lang="en-US" dirty="0">
              <a:cs typeface="Far.Dast Nevis" panose="03000400000000000000" pitchFamily="66" charset="-78"/>
            </a:endParaRPr>
          </a:p>
        </p:txBody>
      </p:sp>
      <p:sp>
        <p:nvSpPr>
          <p:cNvPr id="3" name="Content Placeholder 2"/>
          <p:cNvSpPr>
            <a:spLocks noGrp="1"/>
          </p:cNvSpPr>
          <p:nvPr>
            <p:ph idx="1"/>
          </p:nvPr>
        </p:nvSpPr>
        <p:spPr>
          <a:xfrm>
            <a:off x="677334" y="1684070"/>
            <a:ext cx="8596668" cy="3880773"/>
          </a:xfrm>
        </p:spPr>
        <p:txBody>
          <a:bodyPr/>
          <a:lstStyle/>
          <a:p>
            <a:pPr marL="0" indent="0" algn="r" rtl="1">
              <a:buNone/>
            </a:pPr>
            <a:r>
              <a:rPr lang="en-US" b="1" dirty="0" smtClean="0"/>
              <a:t>Fronted</a:t>
            </a:r>
            <a:endParaRPr lang="fa-IR" b="1" dirty="0" smtClean="0"/>
          </a:p>
          <a:p>
            <a:pPr marL="0" indent="0" algn="r" rtl="1">
              <a:buNone/>
            </a:pPr>
            <a:r>
              <a:rPr lang="fa-IR" dirty="0" smtClean="0"/>
              <a:t> این بخش</a:t>
            </a:r>
            <a:r>
              <a:rPr lang="fa-IR" dirty="0"/>
              <a:t>  همان خروجی طراحی شده است که کاربران آن را مشاهده میکنند. همان نمای اصلی و صفحه اصلی سایت را می نامند، که کاربران و بازدیدکنندگان با آن سر کار دارند. </a:t>
            </a:r>
          </a:p>
          <a:p>
            <a:pPr marL="0" indent="0" algn="r" rtl="1">
              <a:buNone/>
            </a:pPr>
            <a:r>
              <a:rPr lang="en-US" b="1" dirty="0" smtClean="0"/>
              <a:t>Backend</a:t>
            </a:r>
            <a:endParaRPr lang="fa-IR" b="1" dirty="0" smtClean="0"/>
          </a:p>
          <a:p>
            <a:pPr marL="0" indent="0" algn="r" rtl="1">
              <a:buNone/>
            </a:pPr>
            <a:r>
              <a:rPr lang="fa-IR" dirty="0"/>
              <a:t>بخش مدیریتی </a:t>
            </a:r>
            <a:r>
              <a:rPr lang="en-US" dirty="0" smtClean="0"/>
              <a:t>CMS</a:t>
            </a:r>
            <a:r>
              <a:rPr lang="fa-IR" dirty="0" smtClean="0"/>
              <a:t>را که </a:t>
            </a:r>
            <a:r>
              <a:rPr lang="fa-IR" dirty="0"/>
              <a:t>به کمک آن میتوانیم خروجی دلخواه را برای بخش </a:t>
            </a:r>
            <a:r>
              <a:rPr lang="en-US" dirty="0" smtClean="0"/>
              <a:t>Fronted</a:t>
            </a:r>
            <a:r>
              <a:rPr lang="fa-IR" dirty="0" smtClean="0"/>
              <a:t>طراحی </a:t>
            </a:r>
            <a:r>
              <a:rPr lang="fa-IR" dirty="0"/>
              <a:t>میشود را بخش مدیریتی یا پشتی یا پشتیبانی </a:t>
            </a:r>
            <a:r>
              <a:rPr lang="en-US" dirty="0" smtClean="0"/>
              <a:t>CMS</a:t>
            </a:r>
            <a:r>
              <a:rPr lang="fa-IR" dirty="0" smtClean="0"/>
              <a:t>می </a:t>
            </a:r>
            <a:r>
              <a:rPr lang="fa-IR" dirty="0"/>
              <a:t>نامند.</a:t>
            </a:r>
          </a:p>
          <a:p>
            <a:pPr marL="0" indent="0" algn="r" rtl="1">
              <a:buNone/>
            </a:pPr>
            <a:r>
              <a:rPr lang="fa-IR" dirty="0"/>
              <a:t> </a:t>
            </a:r>
          </a:p>
          <a:p>
            <a:pPr marL="0" indent="0" algn="r">
              <a:buNone/>
            </a:pPr>
            <a:endParaRPr lang="en-US" dirty="0"/>
          </a:p>
        </p:txBody>
      </p:sp>
    </p:spTree>
    <p:extLst>
      <p:ext uri="{BB962C8B-B14F-4D97-AF65-F5344CB8AC3E}">
        <p14:creationId xmlns:p14="http://schemas.microsoft.com/office/powerpoint/2010/main" val="13301086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500"/>
                                        <p:tgtEl>
                                          <p:spTgt spid="3">
                                            <p:txEl>
                                              <p:pRg st="3" end="3"/>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13900"/>
            <a:ext cx="8596668" cy="1023582"/>
          </a:xfrm>
        </p:spPr>
        <p:txBody>
          <a:bodyPr/>
          <a:lstStyle/>
          <a:p>
            <a:pPr algn="r" rtl="1"/>
            <a:r>
              <a:rPr lang="fa-IR" dirty="0" smtClean="0"/>
              <a:t>بخش </a:t>
            </a:r>
            <a:r>
              <a:rPr lang="en-US" dirty="0" smtClean="0"/>
              <a:t>Fronted </a:t>
            </a:r>
            <a:r>
              <a:rPr lang="fa-IR" dirty="0" smtClean="0"/>
              <a:t> :</a:t>
            </a:r>
            <a:endParaRPr lang="en-US" dirty="0"/>
          </a:p>
        </p:txBody>
      </p:sp>
      <p:sp>
        <p:nvSpPr>
          <p:cNvPr id="3" name="Content Placeholder 2"/>
          <p:cNvSpPr>
            <a:spLocks noGrp="1"/>
          </p:cNvSpPr>
          <p:nvPr>
            <p:ph idx="1"/>
          </p:nvPr>
        </p:nvSpPr>
        <p:spPr>
          <a:xfrm>
            <a:off x="677334" y="1107583"/>
            <a:ext cx="8596668" cy="5550794"/>
          </a:xfrm>
        </p:spPr>
        <p:txBody>
          <a:bodyPr>
            <a:normAutofit fontScale="92500"/>
          </a:bodyPr>
          <a:lstStyle/>
          <a:p>
            <a:pPr marL="0" indent="0" algn="r">
              <a:buNone/>
            </a:pPr>
            <a:r>
              <a:rPr lang="fa-IR" dirty="0" smtClean="0">
                <a:solidFill>
                  <a:schemeClr val="tx2">
                    <a:lumMod val="75000"/>
                  </a:schemeClr>
                </a:solidFill>
              </a:rPr>
              <a:t>انواع </a:t>
            </a:r>
            <a:r>
              <a:rPr lang="fa-IR" dirty="0">
                <a:solidFill>
                  <a:schemeClr val="tx2">
                    <a:lumMod val="75000"/>
                  </a:schemeClr>
                </a:solidFill>
              </a:rPr>
              <a:t>کاربران آن سه دسته می </a:t>
            </a:r>
            <a:r>
              <a:rPr lang="fa-IR" dirty="0" smtClean="0">
                <a:solidFill>
                  <a:schemeClr val="tx2">
                    <a:lumMod val="75000"/>
                  </a:schemeClr>
                </a:solidFill>
              </a:rPr>
              <a:t>باشند :</a:t>
            </a:r>
          </a:p>
          <a:p>
            <a:pPr marL="0" indent="0" algn="r" rtl="1">
              <a:buNone/>
            </a:pPr>
            <a:r>
              <a:rPr lang="en-US" dirty="0" smtClean="0"/>
              <a:t>Guest user</a:t>
            </a:r>
            <a:r>
              <a:rPr lang="fa-IR" dirty="0" smtClean="0"/>
              <a:t>:</a:t>
            </a:r>
          </a:p>
          <a:p>
            <a:pPr marL="0" indent="0" algn="r" rtl="1">
              <a:buNone/>
            </a:pPr>
            <a:r>
              <a:rPr lang="fa-IR" dirty="0" smtClean="0"/>
              <a:t>در</a:t>
            </a:r>
            <a:r>
              <a:rPr lang="fa-IR" dirty="0" smtClean="0">
                <a:hlinkClick r:id="rId2"/>
              </a:rPr>
              <a:t> </a:t>
            </a:r>
            <a:r>
              <a:rPr lang="fa-IR" dirty="0" smtClean="0"/>
              <a:t>طراحی سایت به </a:t>
            </a:r>
            <a:r>
              <a:rPr lang="fa-IR" dirty="0"/>
              <a:t>همان کاربران عمومی سایت </a:t>
            </a:r>
            <a:r>
              <a:rPr lang="fa-IR" dirty="0" smtClean="0"/>
              <a:t>گویندکه </a:t>
            </a:r>
            <a:r>
              <a:rPr lang="fa-IR" dirty="0"/>
              <a:t>سطح دسترسی عمومی دارند و بدون </a:t>
            </a:r>
            <a:r>
              <a:rPr lang="en-US" dirty="0"/>
              <a:t>Login </a:t>
            </a:r>
            <a:r>
              <a:rPr lang="fa-IR" dirty="0" smtClean="0"/>
              <a:t> کردن </a:t>
            </a:r>
            <a:r>
              <a:rPr lang="fa-IR" dirty="0"/>
              <a:t>می توانند صفحات عمومی سایت را ببیند. تمام بازدید کنندگان وب سایت ها را این نوع کاربران یا </a:t>
            </a:r>
            <a:r>
              <a:rPr lang="en-US" dirty="0" smtClean="0"/>
              <a:t>Guest user</a:t>
            </a:r>
            <a:r>
              <a:rPr lang="en-US" dirty="0"/>
              <a:t> </a:t>
            </a:r>
            <a:r>
              <a:rPr lang="fa-IR" dirty="0"/>
              <a:t>ها می نامند. مثلا وقتی ما وارد یک سایت می شویم و از آن بازدید </a:t>
            </a:r>
            <a:r>
              <a:rPr lang="fa-IR" dirty="0" smtClean="0"/>
              <a:t>میکنیم</a:t>
            </a:r>
          </a:p>
          <a:p>
            <a:pPr marL="0" indent="0" algn="r" rtl="1">
              <a:buNone/>
            </a:pPr>
            <a:r>
              <a:rPr lang="en-US" dirty="0" smtClean="0"/>
              <a:t>Standard user</a:t>
            </a:r>
            <a:endParaRPr lang="fa-IR" dirty="0" smtClean="0"/>
          </a:p>
          <a:p>
            <a:pPr marL="0" indent="0" algn="r" rtl="1">
              <a:buNone/>
            </a:pPr>
            <a:r>
              <a:rPr lang="fa-IR" dirty="0" smtClean="0"/>
              <a:t>در طراحی سایت به کاربرانی می گویند که در یک سایت ثبت نام کرده اند و حساب کاربری ایجاد نموده اند و می توانند به مطالب خود دسترسی داشته باشند و آنها را ویرایش نمایند. مثلا همه ی ما از سایت یاهو ممکن است بازدید کرده باشیم و از مطالب آن استفاده کرده باشیم، اما تعدادی از ما با ایجاد حساب کاربری به نام ایمیل امکان تغییرات در پروفایل شخصی ایمیلمان را داریم. و یا سایتی مثل فیسبوک نیز که دارای کاربرانی از این قبیل می باشد.</a:t>
            </a:r>
          </a:p>
          <a:p>
            <a:pPr marL="0" indent="0" algn="r" rtl="1">
              <a:buNone/>
            </a:pPr>
            <a:r>
              <a:rPr lang="en-US" dirty="0" smtClean="0"/>
              <a:t>Power user</a:t>
            </a:r>
            <a:endParaRPr lang="fa-IR" dirty="0" smtClean="0"/>
          </a:p>
          <a:p>
            <a:pPr marL="0" indent="0" algn="r" rtl="1">
              <a:buNone/>
            </a:pPr>
            <a:r>
              <a:rPr lang="fa-IR" dirty="0" smtClean="0"/>
              <a:t>این </a:t>
            </a:r>
            <a:r>
              <a:rPr lang="fa-IR" dirty="0"/>
              <a:t>کاربران که در </a:t>
            </a:r>
            <a:r>
              <a:rPr lang="fa-IR" dirty="0" smtClean="0"/>
              <a:t>طراحی سایت کاربران </a:t>
            </a:r>
            <a:r>
              <a:rPr lang="fa-IR" dirty="0"/>
              <a:t>پر قدرت نامیده میشوند به جز اجازه دسترسی به صفحه شخصی خود، حتی اجازه تغییرات در ساختار سایت را برای خود نیز دارند. مثلا قسمتی از سایت را مثل تبلیغات سایت را برای خود حذف نمایند. این نوع کاربران را </a:t>
            </a:r>
            <a:r>
              <a:rPr lang="fa-IR" dirty="0" smtClean="0"/>
              <a:t>کاربران </a:t>
            </a:r>
            <a:r>
              <a:rPr lang="fa-IR" dirty="0"/>
              <a:t>می نامند.</a:t>
            </a:r>
            <a:endParaRPr lang="en-US" dirty="0"/>
          </a:p>
          <a:p>
            <a:pPr marL="0" indent="0" algn="r">
              <a:buNone/>
            </a:pPr>
            <a:r>
              <a:rPr lang="en-US" dirty="0" smtClean="0"/>
              <a:t>  </a:t>
            </a:r>
            <a:r>
              <a:rPr lang="en-US" dirty="0"/>
              <a:t> </a:t>
            </a:r>
          </a:p>
        </p:txBody>
      </p:sp>
    </p:spTree>
    <p:extLst>
      <p:ext uri="{BB962C8B-B14F-4D97-AF65-F5344CB8AC3E}">
        <p14:creationId xmlns:p14="http://schemas.microsoft.com/office/powerpoint/2010/main" val="1469789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anim calcmode="lin" valueType="num">
                                      <p:cBhvr>
                                        <p:cTn id="2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5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959893"/>
          </a:xfrm>
        </p:spPr>
        <p:txBody>
          <a:bodyPr/>
          <a:lstStyle/>
          <a:p>
            <a:pPr algn="r" rtl="1"/>
            <a:r>
              <a:rPr lang="fa-IR" dirty="0" smtClean="0">
                <a:cs typeface="Far.Dast Nevis" panose="03000400000000000000" pitchFamily="66" charset="-78"/>
              </a:rPr>
              <a:t>بخش </a:t>
            </a:r>
            <a:r>
              <a:rPr lang="en-US" dirty="0" smtClean="0">
                <a:cs typeface="Far.Dast Nevis" panose="03000400000000000000" pitchFamily="66" charset="-78"/>
              </a:rPr>
              <a:t>backend </a:t>
            </a:r>
            <a:r>
              <a:rPr lang="fa-IR" dirty="0" smtClean="0">
                <a:cs typeface="Far.Dast Nevis" panose="03000400000000000000" pitchFamily="66" charset="-78"/>
              </a:rPr>
              <a:t>:</a:t>
            </a:r>
            <a:endParaRPr lang="fa-IR" dirty="0">
              <a:cs typeface="Far.Dast Nevis" panose="03000400000000000000" pitchFamily="66" charset="-78"/>
            </a:endParaRPr>
          </a:p>
        </p:txBody>
      </p:sp>
      <p:sp>
        <p:nvSpPr>
          <p:cNvPr id="3" name="Content Placeholder 2"/>
          <p:cNvSpPr>
            <a:spLocks noGrp="1"/>
          </p:cNvSpPr>
          <p:nvPr>
            <p:ph idx="1"/>
          </p:nvPr>
        </p:nvSpPr>
        <p:spPr>
          <a:xfrm>
            <a:off x="677334" y="1583141"/>
            <a:ext cx="8596668" cy="4458222"/>
          </a:xfrm>
        </p:spPr>
        <p:txBody>
          <a:bodyPr>
            <a:normAutofit fontScale="92500" lnSpcReduction="10000"/>
          </a:bodyPr>
          <a:lstStyle/>
          <a:p>
            <a:pPr marL="0" indent="0" algn="r" rtl="1">
              <a:buNone/>
            </a:pPr>
            <a:r>
              <a:rPr lang="en-US" sz="1900" b="1" dirty="0">
                <a:cs typeface="+mj-cs"/>
              </a:rPr>
              <a:t>Editor user</a:t>
            </a:r>
            <a:endParaRPr lang="fa-IR" sz="2100" dirty="0">
              <a:cs typeface="+mj-cs"/>
            </a:endParaRPr>
          </a:p>
          <a:p>
            <a:pPr marL="0" indent="0" algn="r" rtl="1">
              <a:buNone/>
            </a:pPr>
            <a:r>
              <a:rPr lang="fa-IR" sz="2100" dirty="0">
                <a:cs typeface="+mj-cs"/>
              </a:rPr>
              <a:t>در </a:t>
            </a:r>
            <a:r>
              <a:rPr lang="fa-IR" sz="2100" dirty="0" smtClean="0">
                <a:cs typeface="+mj-cs"/>
              </a:rPr>
              <a:t>طراحی سایت در </a:t>
            </a:r>
            <a:r>
              <a:rPr lang="fa-IR" sz="2100" dirty="0">
                <a:cs typeface="+mj-cs"/>
              </a:rPr>
              <a:t>بخش مدیریت دسته ای از </a:t>
            </a:r>
            <a:r>
              <a:rPr lang="en-US" sz="2100" dirty="0">
                <a:cs typeface="+mj-cs"/>
              </a:rPr>
              <a:t>user </a:t>
            </a:r>
            <a:r>
              <a:rPr lang="fa-IR" sz="2100" dirty="0">
                <a:cs typeface="+mj-cs"/>
              </a:rPr>
              <a:t>ها، کاربران و مدیرانی هستند که اجازه ورود به بخش مدیریت سایت را دارند، همچنین قدرت تغییر و ثبت اطلاعات را در محدوده تعریف شده برایشان را دارند. مثلا می تواند وارد بخش مدیرت شده و در قسمت اخبار، خبری جدید را درج نمایند. پایین ترین سطح مدیریت در بین کاربران </a:t>
            </a:r>
            <a:r>
              <a:rPr lang="en-US" sz="2100" dirty="0" smtClean="0">
                <a:cs typeface="+mj-cs"/>
              </a:rPr>
              <a:t>Backend</a:t>
            </a:r>
            <a:r>
              <a:rPr lang="fa-IR" sz="2100" dirty="0" smtClean="0">
                <a:cs typeface="+mj-cs"/>
              </a:rPr>
              <a:t>را </a:t>
            </a:r>
            <a:r>
              <a:rPr lang="fa-IR" sz="2100" dirty="0">
                <a:cs typeface="+mj-cs"/>
              </a:rPr>
              <a:t>دارند</a:t>
            </a:r>
            <a:r>
              <a:rPr lang="fa-IR" sz="2100" dirty="0" smtClean="0">
                <a:cs typeface="+mj-cs"/>
              </a:rPr>
              <a:t>.</a:t>
            </a:r>
          </a:p>
          <a:p>
            <a:pPr marL="0" indent="0" algn="r" rtl="1">
              <a:buNone/>
            </a:pPr>
            <a:endParaRPr lang="fa-IR" sz="2100" dirty="0">
              <a:cs typeface="+mj-cs"/>
            </a:endParaRPr>
          </a:p>
          <a:p>
            <a:pPr marL="0" lvl="0" indent="0" algn="r" defTabSz="914400" eaLnBrk="0" fontAlgn="base" hangingPunct="0">
              <a:spcBef>
                <a:spcPct val="0"/>
              </a:spcBef>
              <a:spcAft>
                <a:spcPct val="0"/>
              </a:spcAft>
              <a:buClrTx/>
              <a:buSzTx/>
              <a:buNone/>
            </a:pPr>
            <a:r>
              <a:rPr lang="en-US" b="1" dirty="0">
                <a:solidFill>
                  <a:schemeClr val="tx1"/>
                </a:solidFill>
                <a:latin typeface="Candara" panose="020E0502030303020204" pitchFamily="34" charset="0"/>
                <a:cs typeface="+mj-cs"/>
              </a:rPr>
              <a:t>Publisher user</a:t>
            </a:r>
          </a:p>
          <a:p>
            <a:pPr marL="0" lvl="0" indent="0" algn="r" defTabSz="914400" rtl="1" eaLnBrk="0" fontAlgn="base" hangingPunct="0">
              <a:spcBef>
                <a:spcPct val="0"/>
              </a:spcBef>
              <a:spcAft>
                <a:spcPct val="0"/>
              </a:spcAft>
              <a:buClrTx/>
              <a:buSzTx/>
              <a:buNone/>
            </a:pPr>
            <a:r>
              <a:rPr lang="fa-IR" sz="2100" dirty="0">
                <a:cs typeface="+mj-cs"/>
              </a:rPr>
              <a:t>در </a:t>
            </a:r>
            <a:r>
              <a:rPr lang="fa-IR" sz="2100" dirty="0" smtClean="0">
                <a:cs typeface="+mj-cs"/>
              </a:rPr>
              <a:t>طراحی سایت ، </a:t>
            </a:r>
            <a:r>
              <a:rPr lang="fa-IR" sz="2100" dirty="0">
                <a:cs typeface="+mj-cs"/>
              </a:rPr>
              <a:t>این دسته از مدیران و کاربران بخش مدیریت وب سایت علاوه بر تغییر در محتوای مطالب و ثبت مطالب جدید، اجازه تغییر در ساختار و بخش هایی در سایت را دارند . مثلا می تواند به جز گذاشتم مطلب و اخباری جدید در بخش اخبار سایت، آن بخش را دسته بندی نیز نمایید، دسته هایی شامل اخبار داخلی و خارجی. و یا اضافه کردن محصول جدیدی در سایت و دسته بندی محصولات؛ مثل یک شرکت خودرو سازی که داری محصول سواری می باشد به دسته های زیر مجموعه ی آن، خودرو ایی جدید اضافه نماییم .</a:t>
            </a:r>
          </a:p>
          <a:p>
            <a:pPr marL="0" lvl="0" indent="0" algn="r" defTabSz="914400" rtl="1" eaLnBrk="0" fontAlgn="base" hangingPunct="0">
              <a:spcBef>
                <a:spcPct val="0"/>
              </a:spcBef>
              <a:spcAft>
                <a:spcPct val="0"/>
              </a:spcAft>
              <a:buClrTx/>
              <a:buSzTx/>
              <a:buNone/>
            </a:pPr>
            <a:endParaRPr lang="fa-IR" dirty="0" smtClean="0">
              <a:solidFill>
                <a:schemeClr val="tx1"/>
              </a:solidFill>
              <a:latin typeface="Arial" panose="020B0604020202020204" pitchFamily="34" charset="0"/>
              <a:cs typeface="+mj-cs"/>
            </a:endParaRPr>
          </a:p>
          <a:p>
            <a:pPr marL="0" lvl="0" indent="0" algn="r" defTabSz="914400" rtl="1" eaLnBrk="0" fontAlgn="base" hangingPunct="0">
              <a:spcBef>
                <a:spcPct val="0"/>
              </a:spcBef>
              <a:spcAft>
                <a:spcPct val="0"/>
              </a:spcAft>
              <a:buClrTx/>
              <a:buSzTx/>
              <a:buNone/>
            </a:pPr>
            <a:endParaRPr lang="en-US" dirty="0">
              <a:solidFill>
                <a:schemeClr val="tx1"/>
              </a:solidFill>
              <a:latin typeface="Arial" panose="020B0604020202020204" pitchFamily="34" charset="0"/>
              <a:cs typeface="+mj-cs"/>
            </a:endParaRPr>
          </a:p>
        </p:txBody>
      </p:sp>
    </p:spTree>
    <p:extLst>
      <p:ext uri="{BB962C8B-B14F-4D97-AF65-F5344CB8AC3E}">
        <p14:creationId xmlns:p14="http://schemas.microsoft.com/office/powerpoint/2010/main" val="3853641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down)">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8697" y="756792"/>
            <a:ext cx="8596668" cy="3880773"/>
          </a:xfrm>
        </p:spPr>
        <p:txBody>
          <a:bodyPr/>
          <a:lstStyle/>
          <a:p>
            <a:pPr marL="0" lvl="0" indent="0" algn="r" defTabSz="914400" eaLnBrk="0" fontAlgn="base" hangingPunct="0">
              <a:spcBef>
                <a:spcPct val="0"/>
              </a:spcBef>
              <a:spcAft>
                <a:spcPct val="0"/>
              </a:spcAft>
              <a:buClrTx/>
              <a:buSzTx/>
              <a:buNone/>
            </a:pPr>
            <a:r>
              <a:rPr lang="en-US" b="1" dirty="0">
                <a:solidFill>
                  <a:schemeClr val="tx1"/>
                </a:solidFill>
                <a:latin typeface="Far.Dast Nevis"/>
              </a:rPr>
              <a:t>Moderators / Admin</a:t>
            </a:r>
          </a:p>
          <a:p>
            <a:pPr marL="0" indent="0" algn="r" rtl="1">
              <a:buNone/>
            </a:pPr>
            <a:r>
              <a:rPr lang="fa-IR" dirty="0">
                <a:latin typeface="Far.Dast Nevis"/>
              </a:rPr>
              <a:t>در مبحث طراحی سایت، این کاربران، کاربران شناخته شده در بخش مدیریت می باشند که بالاترین سطح دسترسی را دارند و می توانند سطوح دسترسی کاربران قبلی زیر مجموعه خود را تغییر دهند.</a:t>
            </a:r>
          </a:p>
          <a:p>
            <a:pPr marL="0" indent="0" algn="r" rtl="1">
              <a:buNone/>
            </a:pPr>
            <a:r>
              <a:rPr lang="fa-IR" dirty="0">
                <a:latin typeface="Far.Dast Nevis"/>
              </a:rPr>
              <a:t>باید توجه داشته باشیم کاربر </a:t>
            </a:r>
            <a:r>
              <a:rPr lang="en-US" dirty="0">
                <a:latin typeface="Far.Dast Nevis"/>
              </a:rPr>
              <a:t>Admin </a:t>
            </a:r>
            <a:r>
              <a:rPr lang="fa-IR" dirty="0">
                <a:latin typeface="Far.Dast Nevis"/>
              </a:rPr>
              <a:t>برای هر سایتی یک کاربر می باشد که فقط خود او اجازه حذف و ویرایش خود را دارد.</a:t>
            </a:r>
          </a:p>
          <a:p>
            <a:pPr marL="0" indent="0" algn="r" rtl="1">
              <a:buNone/>
            </a:pPr>
            <a:r>
              <a:rPr lang="fa-IR" dirty="0">
                <a:latin typeface="Far.Dast Nevis"/>
              </a:rPr>
              <a:t>همچنین ما می توانیم کاربر </a:t>
            </a:r>
            <a:r>
              <a:rPr lang="en-US" dirty="0">
                <a:latin typeface="Far.Dast Nevis"/>
              </a:rPr>
              <a:t>Moderators </a:t>
            </a:r>
            <a:r>
              <a:rPr lang="fa-IR" dirty="0">
                <a:latin typeface="Far.Dast Nevis"/>
              </a:rPr>
              <a:t>با قدرت دسترسی و سطح دسترسی </a:t>
            </a:r>
            <a:r>
              <a:rPr lang="en-US" dirty="0">
                <a:latin typeface="Far.Dast Nevis"/>
              </a:rPr>
              <a:t>Admin </a:t>
            </a:r>
            <a:r>
              <a:rPr lang="fa-IR" dirty="0">
                <a:latin typeface="Far.Dast Nevis"/>
              </a:rPr>
              <a:t>تعریف کنیم؛ مثالی که برای فهم بهتر این دو نوع کاربر می توانیم بگوییم این می باشد که کاربر </a:t>
            </a:r>
            <a:r>
              <a:rPr lang="en-US" dirty="0">
                <a:latin typeface="Far.Dast Nevis"/>
              </a:rPr>
              <a:t>Admin </a:t>
            </a:r>
            <a:r>
              <a:rPr lang="fa-IR" dirty="0">
                <a:latin typeface="Far.Dast Nevis"/>
              </a:rPr>
              <a:t>مدیر کل یک شرکت است و </a:t>
            </a:r>
            <a:r>
              <a:rPr lang="en-US" dirty="0">
                <a:latin typeface="Far.Dast Nevis"/>
              </a:rPr>
              <a:t>Moderators</a:t>
            </a:r>
            <a:r>
              <a:rPr lang="fa-IR" dirty="0">
                <a:latin typeface="Far.Dast Nevis"/>
              </a:rPr>
              <a:t>ی به بالاترین سطح دسترسی معاون اول و سایر</a:t>
            </a:r>
            <a:r>
              <a:rPr lang="en-US" dirty="0">
                <a:latin typeface="Far.Dast Nevis"/>
              </a:rPr>
              <a:t>Moderators </a:t>
            </a:r>
            <a:r>
              <a:rPr lang="fa-IR" dirty="0">
                <a:latin typeface="Far.Dast Nevis"/>
              </a:rPr>
              <a:t>ها بقیه معاونت های مدیر کل می باشند.</a:t>
            </a:r>
          </a:p>
          <a:p>
            <a:pPr marL="0" lvl="0" indent="0" algn="r" defTabSz="914400" eaLnBrk="0" fontAlgn="base" hangingPunct="0">
              <a:spcBef>
                <a:spcPct val="0"/>
              </a:spcBef>
              <a:spcAft>
                <a:spcPct val="0"/>
              </a:spcAft>
              <a:buClrTx/>
              <a:buSzTx/>
              <a:buNone/>
            </a:pPr>
            <a:endParaRPr lang="en-US" dirty="0">
              <a:solidFill>
                <a:schemeClr val="tx1"/>
              </a:solidFill>
              <a:latin typeface="Far.Dast Nevis"/>
            </a:endParaRPr>
          </a:p>
          <a:p>
            <a:pPr marL="0" indent="0" algn="r">
              <a:buNone/>
            </a:pPr>
            <a:endParaRPr lang="en-US" b="1" dirty="0">
              <a:latin typeface="Far.Dast Nevis"/>
            </a:endParaRPr>
          </a:p>
          <a:p>
            <a:pPr marL="0" indent="0" algn="r" rtl="1">
              <a:buNone/>
            </a:pPr>
            <a:endParaRPr lang="fa-IR" dirty="0">
              <a:latin typeface="Far.Dast Nevis"/>
            </a:endParaRPr>
          </a:p>
        </p:txBody>
      </p:sp>
    </p:spTree>
    <p:extLst>
      <p:ext uri="{BB962C8B-B14F-4D97-AF65-F5344CB8AC3E}">
        <p14:creationId xmlns:p14="http://schemas.microsoft.com/office/powerpoint/2010/main" val="31526224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2400" dirty="0">
                <a:latin typeface="Far.Dast Nevis"/>
              </a:rPr>
              <a:t>طراحی سایت اختصاصی در مقابل استفاده از سیستم های آماده مدیریت محتوا یا </a:t>
            </a:r>
            <a:r>
              <a:rPr lang="en-US" sz="2400" dirty="0">
                <a:latin typeface="Far.Dast Nevis"/>
              </a:rPr>
              <a:t>CMS</a:t>
            </a:r>
            <a:r>
              <a:rPr lang="ar-SA" sz="2400" dirty="0">
                <a:latin typeface="Far.Dast Nevis"/>
              </a:rPr>
              <a:t>، کدام مناسب تر است؟</a:t>
            </a:r>
            <a:r>
              <a:rPr lang="en-US" sz="2400" dirty="0">
                <a:latin typeface="Far.Dast Nevis"/>
              </a:rPr>
              <a:t/>
            </a:r>
            <a:br>
              <a:rPr lang="en-US" sz="2400" dirty="0">
                <a:latin typeface="Far.Dast Nevis"/>
              </a:rPr>
            </a:br>
            <a:endParaRPr lang="en-US" sz="2400" dirty="0">
              <a:latin typeface="Far.Dast Nevis"/>
            </a:endParaRPr>
          </a:p>
        </p:txBody>
      </p:sp>
      <p:sp>
        <p:nvSpPr>
          <p:cNvPr id="3" name="Content Placeholder 2"/>
          <p:cNvSpPr>
            <a:spLocks noGrp="1"/>
          </p:cNvSpPr>
          <p:nvPr>
            <p:ph idx="1"/>
          </p:nvPr>
        </p:nvSpPr>
        <p:spPr/>
        <p:txBody>
          <a:bodyPr>
            <a:normAutofit/>
          </a:bodyPr>
          <a:lstStyle/>
          <a:p>
            <a:pPr marL="0" indent="0" algn="just" rtl="1">
              <a:buNone/>
            </a:pPr>
            <a:r>
              <a:rPr lang="ar-SA" sz="2000" dirty="0"/>
              <a:t>معمولا با توجه به تفاوت هزینه و زمان راه اندازی سایت اختصاصی در مقابل استفاده از سیستم‌های آماده، مدیران کسب و کارها و افرادی که تصمیم به راه‌اندازی سایت گرفته‌اند، بر سر این دو راهی قرار می‌گیرند که از سایت‌های با برنامه‌نویسی اختصاصی و حرفه‌ای استفاده نمایند یا از سیستم‌های آماده مدیریت محتوی</a:t>
            </a:r>
            <a:r>
              <a:rPr lang="ar-SA" sz="2000" dirty="0" smtClean="0"/>
              <a:t>.</a:t>
            </a:r>
            <a:endParaRPr lang="fa-IR" sz="2000" dirty="0" smtClean="0"/>
          </a:p>
          <a:p>
            <a:pPr marL="0" indent="0" algn="just" rtl="1">
              <a:buNone/>
            </a:pPr>
            <a:endParaRPr lang="en-US" sz="2000" dirty="0"/>
          </a:p>
          <a:p>
            <a:pPr marL="0" indent="0" algn="just" rtl="1">
              <a:buNone/>
            </a:pPr>
            <a:r>
              <a:rPr lang="ar-SA" sz="2000" dirty="0"/>
              <a:t>در ادامه به برخی از مهمترین نقاط قوت و ضعف هر دو گزینه فوق می‌پردازیم:</a:t>
            </a:r>
            <a:endParaRPr lang="en-US" sz="2000" dirty="0"/>
          </a:p>
          <a:p>
            <a:pPr marL="0" indent="0" algn="just" rtl="1">
              <a:buNone/>
            </a:pPr>
            <a:endParaRPr lang="en-US" sz="2000" dirty="0"/>
          </a:p>
        </p:txBody>
      </p:sp>
    </p:spTree>
    <p:extLst>
      <p:ext uri="{BB962C8B-B14F-4D97-AF65-F5344CB8AC3E}">
        <p14:creationId xmlns:p14="http://schemas.microsoft.com/office/powerpoint/2010/main" val="12587877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4303" y="370426"/>
            <a:ext cx="8596668" cy="5180368"/>
          </a:xfrm>
        </p:spPr>
        <p:txBody>
          <a:bodyPr>
            <a:normAutofit/>
          </a:bodyPr>
          <a:lstStyle/>
          <a:p>
            <a:pPr marL="0" indent="0" algn="just" rtl="1">
              <a:buNone/>
            </a:pPr>
            <a:r>
              <a:rPr lang="ar-SA" sz="2000" b="1" dirty="0">
                <a:cs typeface="+mj-cs"/>
              </a:rPr>
              <a:t>طراحی و پیاده سازی اختصاصی سایت</a:t>
            </a:r>
            <a:endParaRPr lang="en-US" sz="2000" dirty="0">
              <a:cs typeface="+mj-cs"/>
            </a:endParaRPr>
          </a:p>
          <a:p>
            <a:pPr marL="0" indent="0" algn="just" rtl="1">
              <a:buNone/>
            </a:pPr>
            <a:r>
              <a:rPr lang="ar-SA" sz="2000" dirty="0">
                <a:cs typeface="+mj-cs"/>
              </a:rPr>
              <a:t>در این شیوه، شرکت طراح سایت با بررسی دقیق نیازهای کارفرما و تحلیل موارد مطرح شده، اقدام به طراحی گرافیکی و سپس پیاده‌سازی امکانات نرم‌افزاری مورد نیاز کارفرما می‌کند. پیاده‌سازی امکانات داینامیک سایت با استفاده از زبان‌های برنامه نویسی سمت سرور از جمله </a:t>
            </a:r>
            <a:r>
              <a:rPr lang="en-US" sz="2000" dirty="0">
                <a:cs typeface="+mj-cs"/>
              </a:rPr>
              <a:t>PHP</a:t>
            </a:r>
            <a:r>
              <a:rPr lang="ar-SA" sz="2000" dirty="0">
                <a:cs typeface="+mj-cs"/>
              </a:rPr>
              <a:t> یا </a:t>
            </a:r>
            <a:r>
              <a:rPr lang="en-US" sz="2000" dirty="0" err="1">
                <a:cs typeface="+mj-cs"/>
              </a:rPr>
              <a:t>ASP.Net</a:t>
            </a:r>
            <a:r>
              <a:rPr lang="ar-SA" sz="2000" dirty="0">
                <a:cs typeface="+mj-cs"/>
              </a:rPr>
              <a:t> صورت می‌پذیرد</a:t>
            </a:r>
            <a:r>
              <a:rPr lang="ar-SA" sz="2000" dirty="0" smtClean="0">
                <a:cs typeface="+mj-cs"/>
              </a:rPr>
              <a:t>.</a:t>
            </a:r>
            <a:endParaRPr lang="fa-IR" sz="2000" dirty="0" smtClean="0">
              <a:cs typeface="+mj-cs"/>
            </a:endParaRPr>
          </a:p>
          <a:p>
            <a:pPr marL="0" indent="0" algn="just" rtl="1">
              <a:buNone/>
            </a:pPr>
            <a:endParaRPr lang="en-US" sz="2000" dirty="0">
              <a:cs typeface="+mj-cs"/>
            </a:endParaRPr>
          </a:p>
          <a:p>
            <a:pPr marL="0" indent="0" algn="just" rtl="1">
              <a:buNone/>
            </a:pPr>
            <a:r>
              <a:rPr lang="ar-SA" sz="2000" b="1" dirty="0"/>
              <a:t>مزایای طراحی و پیاده‌سازی سایت اختصاصی</a:t>
            </a:r>
            <a:endParaRPr lang="en-US" sz="2000" dirty="0"/>
          </a:p>
          <a:p>
            <a:pPr marL="0" indent="0" algn="just" rtl="1">
              <a:buNone/>
            </a:pPr>
            <a:r>
              <a:rPr lang="ar-SA" sz="2000" dirty="0"/>
              <a:t>1. </a:t>
            </a:r>
            <a:r>
              <a:rPr lang="ar-SA" sz="2000" dirty="0" smtClean="0"/>
              <a:t>طراحی گرافیکی </a:t>
            </a:r>
            <a:r>
              <a:rPr lang="ar-SA" sz="2000" dirty="0"/>
              <a:t>می‌تواند خاص و خلاقانه باشد و محدویت قالب وجود ندارد</a:t>
            </a:r>
            <a:r>
              <a:rPr lang="ar-SA" sz="2000" dirty="0" smtClean="0"/>
              <a:t>.</a:t>
            </a:r>
            <a:r>
              <a:rPr lang="ar-SA" sz="2000" dirty="0"/>
              <a:t> قالب گرافیکی سایت که اهمیت زیادی در موفقیت سایت دارد در این شیوه می‌تواند بسیار خاص و خلاقانه و با استفاده از به‌روزترین تکنولوژی‌ها طراحی و پیاده‌سازی شود چرا که با توجه به اختصاصی بودن برنامه نویسی امکان تطابق با امکانات سایت را خواهد </a:t>
            </a:r>
            <a:r>
              <a:rPr lang="ar-SA" sz="2000" dirty="0" smtClean="0"/>
              <a:t>داشت</a:t>
            </a:r>
            <a:r>
              <a:rPr lang="fa-IR" sz="2000" dirty="0" smtClean="0"/>
              <a:t>.</a:t>
            </a:r>
            <a:endParaRPr lang="en-US" sz="2000" dirty="0"/>
          </a:p>
        </p:txBody>
      </p:sp>
    </p:spTree>
    <p:extLst>
      <p:ext uri="{BB962C8B-B14F-4D97-AF65-F5344CB8AC3E}">
        <p14:creationId xmlns:p14="http://schemas.microsoft.com/office/powerpoint/2010/main" val="29300291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386367"/>
            <a:ext cx="8596668" cy="5654996"/>
          </a:xfrm>
        </p:spPr>
        <p:txBody>
          <a:bodyPr>
            <a:normAutofit/>
          </a:bodyPr>
          <a:lstStyle/>
          <a:p>
            <a:pPr marL="0" indent="0" algn="just" rtl="1">
              <a:buNone/>
            </a:pPr>
            <a:r>
              <a:rPr lang="ar-SA" sz="2000" dirty="0"/>
              <a:t>  </a:t>
            </a:r>
            <a:r>
              <a:rPr lang="fa-IR" sz="2000" dirty="0" smtClean="0"/>
              <a:t>2.</a:t>
            </a:r>
            <a:r>
              <a:rPr lang="ar-SA" sz="2000" dirty="0" smtClean="0"/>
              <a:t> </a:t>
            </a:r>
            <a:r>
              <a:rPr lang="ar-SA" sz="2000" dirty="0"/>
              <a:t>امکانات نرم افزاری سایت دقیقا منطبق با نیاز کارفرما است.</a:t>
            </a:r>
            <a:endParaRPr lang="en-US" sz="2000" dirty="0"/>
          </a:p>
          <a:p>
            <a:pPr marL="0" indent="0" algn="just" rtl="1">
              <a:buNone/>
            </a:pPr>
            <a:r>
              <a:rPr lang="ar-SA" sz="2000" dirty="0"/>
              <a:t>با توجه به اینکه سایت از ابتدا بر اساس نیاز و توضیحات کارفرما برنامه‌نویسی و پیاده‌سازی می‌گردد، تمامی بخش‌های داینامیک سایت اعم از فرم‌ها، سناریوهای فروش آنلاین، معرفی محصولات و ... کاملا اختصاصی و متناسب با تقاضای کارفرما پیاده‌سازی می‌گردد.</a:t>
            </a:r>
            <a:endParaRPr lang="en-US" sz="2000" dirty="0"/>
          </a:p>
          <a:p>
            <a:pPr marL="0" indent="0" algn="just" rtl="1">
              <a:buNone/>
            </a:pPr>
            <a:r>
              <a:rPr lang="ar-SA" sz="2000" dirty="0" smtClean="0"/>
              <a:t>3.سایت </a:t>
            </a:r>
            <a:r>
              <a:rPr lang="ar-SA" sz="2000" dirty="0"/>
              <a:t>سریع است و صفحات آن سبک و بهینه هستند.</a:t>
            </a:r>
            <a:endParaRPr lang="en-US" sz="2000" dirty="0"/>
          </a:p>
          <a:p>
            <a:pPr marL="0" indent="0" algn="just" rtl="1">
              <a:buNone/>
            </a:pPr>
            <a:r>
              <a:rPr lang="ar-SA" sz="2000" dirty="0"/>
              <a:t>در هنگام طراحی اختصاصی، سایت هسته مرکزی معمولا سبکی دارد و سایت فقط به میزان قابلیت‌ها و امکانات موجود از منابع سخت افزاری استفاده می‌کند و برعکس </a:t>
            </a:r>
            <a:r>
              <a:rPr lang="en-US" sz="2000" dirty="0"/>
              <a:t>CMS</a:t>
            </a:r>
            <a:r>
              <a:rPr lang="ar-SA" sz="2000" dirty="0"/>
              <a:t> هسته مرکزی سنگینی ندارد.</a:t>
            </a:r>
            <a:endParaRPr lang="en-US" sz="2000" dirty="0"/>
          </a:p>
          <a:p>
            <a:pPr marL="0" indent="0" algn="just" rtl="1">
              <a:buNone/>
            </a:pPr>
            <a:r>
              <a:rPr lang="ar-SA" sz="2000" dirty="0" smtClean="0"/>
              <a:t>4.در </a:t>
            </a:r>
            <a:r>
              <a:rPr lang="ar-SA" sz="2000" dirty="0"/>
              <a:t>طول زمان، امکان اعمال تغییرات و اضافه نمودن قابلیت‌های خاص و جدید ساده‌تر است چرا که برنامه‌نویس سیستم کاملا بر روی تمام اجزای سایت احاطه دارد و می‌تواند تغییرات عمده ایجاد نماید و بنا بر نظر کارفرما امکانات خاص به سایت اضافه نماید.</a:t>
            </a:r>
            <a:endParaRPr lang="en-US" sz="2000" dirty="0"/>
          </a:p>
          <a:p>
            <a:pPr marL="0" indent="0" algn="just">
              <a:buNone/>
            </a:pPr>
            <a:endParaRPr lang="en-US" sz="2000" dirty="0"/>
          </a:p>
        </p:txBody>
      </p:sp>
    </p:spTree>
    <p:extLst>
      <p:ext uri="{BB962C8B-B14F-4D97-AF65-F5344CB8AC3E}">
        <p14:creationId xmlns:p14="http://schemas.microsoft.com/office/powerpoint/2010/main" val="214096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4607" y="502276"/>
            <a:ext cx="8596668" cy="4546242"/>
          </a:xfrm>
        </p:spPr>
        <p:txBody>
          <a:bodyPr>
            <a:normAutofit/>
          </a:bodyPr>
          <a:lstStyle/>
          <a:p>
            <a:pPr marL="0" indent="0" algn="just" rtl="1">
              <a:buNone/>
            </a:pPr>
            <a:r>
              <a:rPr lang="ar-SA" sz="2000" dirty="0"/>
              <a:t> </a:t>
            </a:r>
            <a:r>
              <a:rPr lang="fa-IR" sz="2000" dirty="0" smtClean="0"/>
              <a:t>5.</a:t>
            </a:r>
            <a:r>
              <a:rPr lang="ar-SA" sz="2000" dirty="0" smtClean="0"/>
              <a:t>امنیت </a:t>
            </a:r>
            <a:r>
              <a:rPr lang="ar-SA" sz="2000" dirty="0"/>
              <a:t>بیشتری دارد چرا که کدهای نرم‌افزار و متدلوژی برنامه نویسی و پیاده‌سازی خصوصی است و در اختیار عموم قرار ندارد</a:t>
            </a:r>
            <a:r>
              <a:rPr lang="ar-SA" sz="2000" dirty="0" smtClean="0"/>
              <a:t>.</a:t>
            </a:r>
            <a:endParaRPr lang="fa-IR" sz="2000" dirty="0" smtClean="0"/>
          </a:p>
          <a:p>
            <a:pPr marL="0" indent="0" algn="just" rtl="1">
              <a:buNone/>
            </a:pPr>
            <a:endParaRPr lang="en-US" sz="2000" dirty="0"/>
          </a:p>
          <a:p>
            <a:pPr marL="0" indent="0" algn="just" rtl="1">
              <a:buNone/>
            </a:pPr>
            <a:r>
              <a:rPr lang="ar-SA" sz="2000" dirty="0" smtClean="0"/>
              <a:t>6.کنترل </a:t>
            </a:r>
            <a:r>
              <a:rPr lang="ar-SA" sz="2000" dirty="0"/>
              <a:t>پنل ساده‌تری دارد چون بیشتر با هدف مدیریت محتوای سایت در اختیار ادمین قرار می‌گیرد و نه مدیریت امکانات و قابلیت‌ها و چیدمان سایت</a:t>
            </a:r>
            <a:r>
              <a:rPr lang="ar-SA" sz="2000" dirty="0" smtClean="0"/>
              <a:t>.</a:t>
            </a:r>
            <a:endParaRPr lang="fa-IR" sz="2000" dirty="0" smtClean="0"/>
          </a:p>
          <a:p>
            <a:pPr marL="0" indent="0" algn="just" rtl="1">
              <a:buNone/>
            </a:pPr>
            <a:endParaRPr lang="en-US" sz="2000" dirty="0"/>
          </a:p>
          <a:p>
            <a:pPr marL="0" indent="0" algn="just" rtl="1">
              <a:buNone/>
            </a:pPr>
            <a:r>
              <a:rPr lang="ar-SA" sz="2000" dirty="0"/>
              <a:t>7. </a:t>
            </a:r>
            <a:r>
              <a:rPr lang="ar-SA" sz="2000" dirty="0" smtClean="0"/>
              <a:t>تمام </a:t>
            </a:r>
            <a:r>
              <a:rPr lang="ar-SA" sz="2000" dirty="0"/>
              <a:t>مبانی بهینه سازی رتبه سایت برای موتورهای جستجو یا در واقع </a:t>
            </a:r>
            <a:r>
              <a:rPr lang="en-US" sz="2000" dirty="0"/>
              <a:t>SEO</a:t>
            </a:r>
            <a:r>
              <a:rPr lang="ar-SA" sz="2000" dirty="0"/>
              <a:t> می‌تواند در هنگام پیاده‌سازی سایت اختصاصی لحاظ شود و از منظر فنی عملکرد سایت را در زمینه ارتقاء رتبه سایت برای جستجوگرها تضمین نماید</a:t>
            </a:r>
            <a:r>
              <a:rPr lang="ar-SA" sz="2000" dirty="0" smtClean="0"/>
              <a:t>.</a:t>
            </a:r>
            <a:endParaRPr lang="fa-IR" sz="2000" dirty="0" smtClean="0"/>
          </a:p>
          <a:p>
            <a:pPr marL="0" indent="0" algn="just" rtl="1">
              <a:buNone/>
            </a:pPr>
            <a:endParaRPr lang="en-US" sz="2000" dirty="0"/>
          </a:p>
          <a:p>
            <a:pPr marL="0" indent="0" algn="just" rtl="1">
              <a:buNone/>
            </a:pPr>
            <a:r>
              <a:rPr lang="ar-SA" sz="2000" dirty="0" smtClean="0"/>
              <a:t>8.امکانات </a:t>
            </a:r>
            <a:r>
              <a:rPr lang="ar-SA" sz="2000" dirty="0"/>
              <a:t>نرم‌افزاری و چیدمان اجزای سایت حرفه‌ای تر هستند چرا که توسط متخصص انجام می‌شوند.</a:t>
            </a:r>
            <a:endParaRPr lang="en-US" sz="2000" dirty="0"/>
          </a:p>
          <a:p>
            <a:pPr marL="0" indent="0" algn="just">
              <a:buNone/>
            </a:pPr>
            <a:endParaRPr lang="en-US" sz="2000" dirty="0"/>
          </a:p>
        </p:txBody>
      </p:sp>
    </p:spTree>
    <p:extLst>
      <p:ext uri="{BB962C8B-B14F-4D97-AF65-F5344CB8AC3E}">
        <p14:creationId xmlns:p14="http://schemas.microsoft.com/office/powerpoint/2010/main" val="32167434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506569"/>
            <a:ext cx="8596668" cy="1320800"/>
          </a:xfrm>
        </p:spPr>
        <p:txBody>
          <a:bodyPr>
            <a:normAutofit/>
          </a:bodyPr>
          <a:lstStyle/>
          <a:p>
            <a:pPr algn="r" rtl="1"/>
            <a:r>
              <a:rPr lang="ar-SA" sz="2800" b="1" dirty="0">
                <a:latin typeface="Far.Dast Nevis"/>
              </a:rPr>
              <a:t>معایب طراحی و پیاده‌سازی سایت اختصاصی</a:t>
            </a:r>
            <a:r>
              <a:rPr lang="en-US" sz="2800" dirty="0">
                <a:latin typeface="Far.Dast Nevis"/>
              </a:rPr>
              <a:t/>
            </a:r>
            <a:br>
              <a:rPr lang="en-US" sz="2800" dirty="0">
                <a:latin typeface="Far.Dast Nevis"/>
              </a:rPr>
            </a:br>
            <a:endParaRPr lang="en-US" sz="2800" dirty="0">
              <a:latin typeface="Far.Dast Nevis"/>
            </a:endParaRPr>
          </a:p>
        </p:txBody>
      </p:sp>
      <p:sp>
        <p:nvSpPr>
          <p:cNvPr id="3" name="Content Placeholder 2"/>
          <p:cNvSpPr>
            <a:spLocks noGrp="1"/>
          </p:cNvSpPr>
          <p:nvPr>
            <p:ph idx="1"/>
          </p:nvPr>
        </p:nvSpPr>
        <p:spPr>
          <a:xfrm>
            <a:off x="677334" y="1455313"/>
            <a:ext cx="8596668" cy="3734873"/>
          </a:xfrm>
        </p:spPr>
        <p:txBody>
          <a:bodyPr>
            <a:normAutofit/>
          </a:bodyPr>
          <a:lstStyle/>
          <a:p>
            <a:pPr marL="0" indent="0" algn="just" rtl="1">
              <a:buNone/>
            </a:pPr>
            <a:r>
              <a:rPr lang="ar-SA" sz="2000" dirty="0" smtClean="0"/>
              <a:t>1.معمولا </a:t>
            </a:r>
            <a:r>
              <a:rPr lang="ar-SA" sz="2000" dirty="0"/>
              <a:t>هزینه اولیه بیشتری نسبت به سیستم‌های آماده دارد</a:t>
            </a:r>
            <a:r>
              <a:rPr lang="ar-SA" sz="2000" dirty="0" smtClean="0"/>
              <a:t>.</a:t>
            </a:r>
            <a:endParaRPr lang="fa-IR" sz="2000" dirty="0" smtClean="0"/>
          </a:p>
          <a:p>
            <a:pPr marL="0" indent="0" algn="just" rtl="1">
              <a:buNone/>
            </a:pPr>
            <a:endParaRPr lang="en-US" sz="2000" dirty="0"/>
          </a:p>
          <a:p>
            <a:pPr marL="0" indent="0" algn="just" rtl="1">
              <a:buNone/>
            </a:pPr>
            <a:r>
              <a:rPr lang="ar-SA" sz="2000" dirty="0"/>
              <a:t>2. </a:t>
            </a:r>
            <a:r>
              <a:rPr lang="ar-SA" sz="2000" dirty="0" smtClean="0"/>
              <a:t>زمان </a:t>
            </a:r>
            <a:r>
              <a:rPr lang="ar-SA" sz="2000" dirty="0"/>
              <a:t>راه‌اندازی اولیه تا حدودی نسبت به سیستم‌های آماده بیشتر است</a:t>
            </a:r>
            <a:r>
              <a:rPr lang="ar-SA" sz="2000" dirty="0" smtClean="0"/>
              <a:t>.</a:t>
            </a:r>
            <a:endParaRPr lang="fa-IR" sz="2000" dirty="0" smtClean="0"/>
          </a:p>
          <a:p>
            <a:pPr marL="0" indent="0" algn="just" rtl="1">
              <a:buNone/>
            </a:pPr>
            <a:endParaRPr lang="en-US" sz="2000" dirty="0"/>
          </a:p>
          <a:p>
            <a:pPr marL="0" indent="0" algn="just" rtl="1">
              <a:buNone/>
            </a:pPr>
            <a:r>
              <a:rPr lang="ar-SA" sz="2000" dirty="0" smtClean="0"/>
              <a:t>3.سایت </a:t>
            </a:r>
            <a:r>
              <a:rPr lang="ar-SA" sz="2000" dirty="0"/>
              <a:t>در اکثر موارد فقط توسط تیم اولیه طراح سایت پشتیبانی می‌شود و قابلیت انتقال به شرکت دیگری برای پشتیبانی ندارد. اگر هم منتقل شود این پروسه عموما سخت انجام می‌شود.</a:t>
            </a:r>
            <a:endParaRPr lang="en-US" sz="2000" dirty="0"/>
          </a:p>
          <a:p>
            <a:pPr marL="0" indent="0" algn="just">
              <a:buNone/>
            </a:pPr>
            <a:endParaRPr lang="en-US" sz="2000" dirty="0"/>
          </a:p>
        </p:txBody>
      </p:sp>
    </p:spTree>
    <p:extLst>
      <p:ext uri="{BB962C8B-B14F-4D97-AF65-F5344CB8AC3E}">
        <p14:creationId xmlns:p14="http://schemas.microsoft.com/office/powerpoint/2010/main" val="787622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2800" b="1" dirty="0"/>
              <a:t>سیستم‌های آماده مدیریت محتوی یا </a:t>
            </a:r>
            <a:r>
              <a:rPr lang="en-US" sz="2800" b="1" dirty="0"/>
              <a:t>CMS</a:t>
            </a:r>
            <a:r>
              <a:rPr lang="en-US" sz="2800" dirty="0"/>
              <a:t/>
            </a:r>
            <a:br>
              <a:rPr lang="en-US" sz="2800" dirty="0"/>
            </a:br>
            <a:endParaRPr lang="en-US" sz="2800" dirty="0"/>
          </a:p>
        </p:txBody>
      </p:sp>
      <p:sp>
        <p:nvSpPr>
          <p:cNvPr id="3" name="Content Placeholder 2"/>
          <p:cNvSpPr>
            <a:spLocks noGrp="1"/>
          </p:cNvSpPr>
          <p:nvPr>
            <p:ph idx="1"/>
          </p:nvPr>
        </p:nvSpPr>
        <p:spPr>
          <a:xfrm>
            <a:off x="677334" y="1622739"/>
            <a:ext cx="8596668" cy="4418624"/>
          </a:xfrm>
        </p:spPr>
        <p:txBody>
          <a:bodyPr>
            <a:normAutofit/>
          </a:bodyPr>
          <a:lstStyle/>
          <a:p>
            <a:pPr marL="0" indent="0" algn="just" rtl="1">
              <a:buNone/>
            </a:pPr>
            <a:r>
              <a:rPr lang="ar-SA" sz="2000" dirty="0" smtClean="0"/>
              <a:t>در </a:t>
            </a:r>
            <a:r>
              <a:rPr lang="ar-SA" sz="2000" dirty="0"/>
              <a:t>این روش، شرکت طراح سایت یا شخص کارفرما از سیستم‌های آماده و اکثرا رایگان مدیریت محتوی یا همان سایت‌ساز برای راه‌اندازی سایت استفاده می‌کنند. تمامی قابلیت‌ها و امکانات و قالب سایت از قبل توسط تیم‌های برنامه‌نویسی خارجی آماده شده و طراح سایت با انجام تغییرات و انتخاب امکانات، سایت را برای کارفرما تنظیم می‌نماید. همچنین از میان قالب‌های آماده (که البته تعداد زیادی هم دارند) یک قالب را انتخاب می‌نماید. معمولا در اکثر موارد قالب طراحی نمی‌شود و از میان چندین طرح انتخاب می‌شود و اگر انگلیسی باشد به فارسی تبدیل می‌شود و گاها تغییرات جزئی گرافیکی در آن انجام می‌شود.</a:t>
            </a:r>
            <a:endParaRPr lang="en-US" sz="2000" dirty="0"/>
          </a:p>
          <a:p>
            <a:pPr marL="0" indent="0" algn="just" rtl="1">
              <a:buNone/>
            </a:pPr>
            <a:r>
              <a:rPr lang="ar-SA" sz="2000" dirty="0"/>
              <a:t>برخی از معروف‌ترین  سیستم‌های مدیریت محتوی عبارتند </a:t>
            </a:r>
            <a:r>
              <a:rPr lang="ar-SA" sz="2000" dirty="0" smtClean="0"/>
              <a:t>از: </a:t>
            </a:r>
            <a:r>
              <a:rPr lang="en-US" sz="2000" dirty="0" err="1" smtClean="0"/>
              <a:t>Joomla,Drupal</a:t>
            </a:r>
            <a:r>
              <a:rPr lang="en-US" sz="2000" dirty="0" smtClean="0"/>
              <a:t> ,</a:t>
            </a:r>
            <a:r>
              <a:rPr lang="en-US" sz="2000" dirty="0"/>
              <a:t> </a:t>
            </a:r>
            <a:r>
              <a:rPr lang="en-US" sz="2000" dirty="0" smtClean="0"/>
              <a:t>word Press</a:t>
            </a:r>
            <a:endParaRPr lang="en-US" sz="2000" dirty="0"/>
          </a:p>
        </p:txBody>
      </p:sp>
    </p:spTree>
    <p:extLst>
      <p:ext uri="{BB962C8B-B14F-4D97-AF65-F5344CB8AC3E}">
        <p14:creationId xmlns:p14="http://schemas.microsoft.com/office/powerpoint/2010/main" val="17573640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r>
            <a:br>
              <a:rPr lang="en-US" dirty="0" smtClean="0"/>
            </a:br>
            <a:endParaRPr lang="en-US" dirty="0"/>
          </a:p>
        </p:txBody>
      </p:sp>
      <p:sp>
        <p:nvSpPr>
          <p:cNvPr id="3" name="Subtitle 2"/>
          <p:cNvSpPr>
            <a:spLocks noGrp="1"/>
          </p:cNvSpPr>
          <p:nvPr>
            <p:ph type="subTitle" idx="1"/>
          </p:nvPr>
        </p:nvSpPr>
        <p:spPr>
          <a:xfrm>
            <a:off x="1507067" y="471054"/>
            <a:ext cx="7766936" cy="5832763"/>
          </a:xfrm>
        </p:spPr>
        <p:txBody>
          <a:bodyPr>
            <a:noAutofit/>
          </a:bodyPr>
          <a:lstStyle/>
          <a:p>
            <a:pPr rtl="1"/>
            <a:r>
              <a:rPr lang="fa-IR" sz="3200" b="1" dirty="0" smtClean="0">
                <a:solidFill>
                  <a:schemeClr val="tx1"/>
                </a:solidFill>
                <a:latin typeface="Aharoni" panose="02010803020104030203" pitchFamily="2" charset="-79"/>
                <a:cs typeface="HJAVAD" panose="00000400000000000000" pitchFamily="2" charset="-78"/>
              </a:rPr>
              <a:t>تهیه </a:t>
            </a:r>
            <a:r>
              <a:rPr lang="fa-IR" sz="3200" b="1" dirty="0" smtClean="0">
                <a:solidFill>
                  <a:schemeClr val="tx1"/>
                </a:solidFill>
                <a:latin typeface="Aharoni" panose="02010803020104030203" pitchFamily="2" charset="-79"/>
                <a:cs typeface="HJAVAD" panose="00000400000000000000" pitchFamily="2" charset="-78"/>
              </a:rPr>
              <a:t>کنندگان</a:t>
            </a:r>
            <a:r>
              <a:rPr lang="fa-IR" sz="3200" b="1" dirty="0" smtClean="0">
                <a:solidFill>
                  <a:schemeClr val="tx1"/>
                </a:solidFill>
                <a:latin typeface="Aharoni" panose="02010803020104030203" pitchFamily="2" charset="-79"/>
                <a:cs typeface="HJAVAD" panose="00000400000000000000" pitchFamily="2" charset="-78"/>
              </a:rPr>
              <a:t>:</a:t>
            </a:r>
            <a:endParaRPr lang="fa-IR" sz="3200" b="1" dirty="0">
              <a:solidFill>
                <a:schemeClr val="tx1"/>
              </a:solidFill>
              <a:latin typeface="Aharoni" panose="02010803020104030203" pitchFamily="2" charset="-79"/>
              <a:cs typeface="HJAVAD" panose="00000400000000000000" pitchFamily="2" charset="-78"/>
            </a:endParaRPr>
          </a:p>
          <a:p>
            <a:pPr rtl="1"/>
            <a:r>
              <a:rPr lang="fa-IR" sz="3200" b="1" dirty="0">
                <a:solidFill>
                  <a:schemeClr val="tx1"/>
                </a:solidFill>
                <a:latin typeface="Aharoni" panose="02010803020104030203" pitchFamily="2" charset="-79"/>
                <a:cs typeface="HJAVAD" panose="00000400000000000000" pitchFamily="2" charset="-78"/>
              </a:rPr>
              <a:t>فاطمه نظریه</a:t>
            </a:r>
          </a:p>
          <a:p>
            <a:pPr rtl="1"/>
            <a:r>
              <a:rPr lang="fa-IR" sz="3200" b="1" dirty="0">
                <a:solidFill>
                  <a:schemeClr val="tx1"/>
                </a:solidFill>
                <a:latin typeface="Aharoni" panose="02010803020104030203" pitchFamily="2" charset="-79"/>
                <a:cs typeface="HJAVAD" panose="00000400000000000000" pitchFamily="2" charset="-78"/>
              </a:rPr>
              <a:t>زهرا بشارتی</a:t>
            </a:r>
          </a:p>
          <a:p>
            <a:pPr rtl="1"/>
            <a:endParaRPr lang="fa-IR" sz="3200" b="1" dirty="0">
              <a:solidFill>
                <a:schemeClr val="tx1"/>
              </a:solidFill>
              <a:latin typeface="Far.Symbol1" panose="02000000000000000000" pitchFamily="2" charset="0"/>
              <a:cs typeface="HJAVAD" panose="00000400000000000000" pitchFamily="2" charset="-78"/>
            </a:endParaRPr>
          </a:p>
          <a:p>
            <a:pPr algn="l" rtl="1"/>
            <a:endParaRPr lang="en-US" sz="3200" b="1" dirty="0">
              <a:solidFill>
                <a:schemeClr val="tx1"/>
              </a:solidFill>
              <a:latin typeface="Far.Symbol1" panose="02000000000000000000" pitchFamily="2" charset="0"/>
              <a:cs typeface="HJAVAD" panose="00000400000000000000" pitchFamily="2" charset="-78"/>
            </a:endParaRPr>
          </a:p>
        </p:txBody>
      </p:sp>
    </p:spTree>
    <p:extLst>
      <p:ext uri="{BB962C8B-B14F-4D97-AF65-F5344CB8AC3E}">
        <p14:creationId xmlns:p14="http://schemas.microsoft.com/office/powerpoint/2010/main" val="3264207974"/>
      </p:ext>
    </p:extLst>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b="1" dirty="0"/>
              <a:t>برخی از مزایای استفاده از </a:t>
            </a:r>
            <a:r>
              <a:rPr lang="en-US" b="1" dirty="0"/>
              <a:t>CMS</a:t>
            </a:r>
            <a:r>
              <a:rPr lang="ar-SA" b="1" dirty="0"/>
              <a:t>ها</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marL="0" indent="0" algn="just" rtl="1">
              <a:buNone/>
            </a:pPr>
            <a:r>
              <a:rPr lang="ar-SA" sz="2000" dirty="0" smtClean="0"/>
              <a:t>1.هزینه </a:t>
            </a:r>
            <a:r>
              <a:rPr lang="ar-SA" sz="2000" dirty="0"/>
              <a:t>راه اندازی اولیه کمتر است.</a:t>
            </a:r>
            <a:endParaRPr lang="en-US" sz="2000" dirty="0"/>
          </a:p>
          <a:p>
            <a:pPr marL="0" indent="0" algn="just" rtl="1">
              <a:buNone/>
            </a:pPr>
            <a:r>
              <a:rPr lang="ar-SA" sz="2000" dirty="0"/>
              <a:t>البته علی‌رغم اینکه این سیستم‌ها اغلب رایگان هستند و یا هزینه اندکی دارند، گاها دیده شده برخی شرکت‌های طراحی سایت با توجه به عدم آشنایی کارفرما با جزئیات کار، مبالغ بیشتری نسبت به طراحی اختصاصی برای پیاده‌سازی سیستم مدیریت محتوای آماده از کارفرما دریافت نموده‌اند.</a:t>
            </a:r>
            <a:endParaRPr lang="en-US" sz="2000" dirty="0"/>
          </a:p>
          <a:p>
            <a:pPr marL="0" indent="0" algn="just" rtl="1">
              <a:buNone/>
            </a:pPr>
            <a:r>
              <a:rPr lang="ar-SA" sz="2000" dirty="0"/>
              <a:t>2. </a:t>
            </a:r>
            <a:r>
              <a:rPr lang="ar-SA" sz="2000" dirty="0" smtClean="0"/>
              <a:t>زمان </a:t>
            </a:r>
            <a:r>
              <a:rPr lang="ar-SA" sz="2000" dirty="0"/>
              <a:t>راه اندازی اولیه کمتر.</a:t>
            </a:r>
            <a:endParaRPr lang="en-US" sz="2000" dirty="0"/>
          </a:p>
          <a:p>
            <a:pPr marL="0" indent="0" algn="just" rtl="1">
              <a:buNone/>
            </a:pPr>
            <a:r>
              <a:rPr lang="ar-SA" sz="2000" dirty="0" smtClean="0"/>
              <a:t>3.امکان </a:t>
            </a:r>
            <a:r>
              <a:rPr lang="ar-SA" sz="2000" dirty="0"/>
              <a:t>راه اندازی سایت (هر چند غیر حرفه‌ای) برای عموم و غیر متخصصین.</a:t>
            </a:r>
            <a:endParaRPr lang="en-US" sz="2000" dirty="0"/>
          </a:p>
          <a:p>
            <a:pPr marL="0" indent="0" algn="just" rtl="1">
              <a:buNone/>
            </a:pPr>
            <a:r>
              <a:rPr lang="ar-SA" sz="2000" dirty="0"/>
              <a:t> </a:t>
            </a:r>
            <a:endParaRPr lang="en-US" sz="2000" dirty="0"/>
          </a:p>
        </p:txBody>
      </p:sp>
    </p:spTree>
    <p:extLst>
      <p:ext uri="{BB962C8B-B14F-4D97-AF65-F5344CB8AC3E}">
        <p14:creationId xmlns:p14="http://schemas.microsoft.com/office/powerpoint/2010/main" val="20574303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2800" b="1" dirty="0">
                <a:cs typeface="+mn-cs"/>
              </a:rPr>
              <a:t>برخی از معایب استفاده از </a:t>
            </a:r>
            <a:r>
              <a:rPr lang="en-US" sz="2800" b="1" dirty="0">
                <a:cs typeface="+mn-cs"/>
              </a:rPr>
              <a:t>CMS</a:t>
            </a:r>
            <a:r>
              <a:rPr lang="ar-SA" sz="2800" b="1" dirty="0">
                <a:cs typeface="+mn-cs"/>
              </a:rPr>
              <a:t>ها</a:t>
            </a:r>
            <a:r>
              <a:rPr lang="en-US" sz="2800" dirty="0">
                <a:cs typeface="+mn-cs"/>
              </a:rPr>
              <a:t/>
            </a:r>
            <a:br>
              <a:rPr lang="en-US" sz="2800" dirty="0">
                <a:cs typeface="+mn-cs"/>
              </a:rPr>
            </a:br>
            <a:endParaRPr lang="en-US" sz="2800" dirty="0">
              <a:cs typeface="+mn-cs"/>
            </a:endParaRPr>
          </a:p>
        </p:txBody>
      </p:sp>
      <p:sp>
        <p:nvSpPr>
          <p:cNvPr id="3" name="Content Placeholder 2"/>
          <p:cNvSpPr>
            <a:spLocks noGrp="1"/>
          </p:cNvSpPr>
          <p:nvPr>
            <p:ph idx="1"/>
          </p:nvPr>
        </p:nvSpPr>
        <p:spPr>
          <a:xfrm>
            <a:off x="677334" y="1403797"/>
            <a:ext cx="8596668" cy="4637565"/>
          </a:xfrm>
        </p:spPr>
        <p:txBody>
          <a:bodyPr>
            <a:normAutofit/>
          </a:bodyPr>
          <a:lstStyle/>
          <a:p>
            <a:pPr marL="0" indent="0" algn="just" rtl="1">
              <a:buNone/>
            </a:pPr>
            <a:r>
              <a:rPr lang="ar-SA" dirty="0" smtClean="0"/>
              <a:t>1.اعمال </a:t>
            </a:r>
            <a:r>
              <a:rPr lang="ar-SA" dirty="0"/>
              <a:t>تغییرات بنیادین و اضافه نمودن قابلیت‌های جدید که در حیطه سیستم تعریف نشده باشد بسیار سخت است</a:t>
            </a:r>
            <a:r>
              <a:rPr lang="ar-SA" dirty="0" smtClean="0"/>
              <a:t>.</a:t>
            </a:r>
            <a:endParaRPr lang="en-US" dirty="0" smtClean="0"/>
          </a:p>
          <a:p>
            <a:pPr marL="0" indent="0" algn="just" rtl="1">
              <a:buNone/>
            </a:pPr>
            <a:endParaRPr lang="en-US" dirty="0"/>
          </a:p>
          <a:p>
            <a:pPr marL="0" indent="0" algn="just" rtl="1">
              <a:buNone/>
            </a:pPr>
            <a:r>
              <a:rPr lang="ar-SA" dirty="0" smtClean="0"/>
              <a:t>2.عموما </a:t>
            </a:r>
            <a:r>
              <a:rPr lang="ar-SA" dirty="0"/>
              <a:t>هسته نرم افزاری اصلی سایت بسیار سنگین است و سایت هر چند هم که امکانات مختصری داشته باشد باز سرعت لود کمی دارد چرا که باید موتور محرک سایت کاملا بارگذاری شود. همچنین در هنگام استفاده از سایت، منابع سخت افزاری تا حد زیادی مورد استفاده قرار می‌گیرند</a:t>
            </a:r>
            <a:r>
              <a:rPr lang="ar-SA" dirty="0" smtClean="0"/>
              <a:t>.</a:t>
            </a:r>
            <a:endParaRPr lang="en-US" dirty="0" smtClean="0"/>
          </a:p>
          <a:p>
            <a:pPr marL="0" indent="0" algn="just" rtl="1">
              <a:buNone/>
            </a:pPr>
            <a:endParaRPr lang="en-US" dirty="0"/>
          </a:p>
          <a:p>
            <a:pPr marL="0" indent="0" algn="just" rtl="1">
              <a:buNone/>
            </a:pPr>
            <a:r>
              <a:rPr lang="ar-SA" dirty="0" smtClean="0"/>
              <a:t>3.باتوجه </a:t>
            </a:r>
            <a:r>
              <a:rPr lang="ar-SA" dirty="0"/>
              <a:t>به اینکه سورس کدهای برنامه و متدلوژی برنامه‌نویسی در اختیار عموم برنامه‌نویسان قرار دارد، سیستم از لحاظ امنیتی در خطر بیشتری قرار دارد. این مساله در نسخه‌های قدیمی جوملا بسیار دیده می‌شود. هر از چند گاهی نیز باگ‌های امنیتی و همچنین راه‌حل و بسته‌های امنیتی توسط برنامه‌نویسان سیستم‌های مدیریت محتوی بر روی اینترنت قرار می‌گیرد که اگر مدیران سایت به سرعت آن را بر روی سایت خود اعمال نکنند احتمال بروز مشکل امنیتی به مراتب بیشتر خواهد شد.</a:t>
            </a:r>
            <a:endParaRPr lang="en-US" dirty="0"/>
          </a:p>
          <a:p>
            <a:pPr marL="0" indent="0" algn="just">
              <a:buNone/>
            </a:pPr>
            <a:endParaRPr lang="en-US" dirty="0"/>
          </a:p>
        </p:txBody>
      </p:sp>
    </p:spTree>
    <p:extLst>
      <p:ext uri="{BB962C8B-B14F-4D97-AF65-F5344CB8AC3E}">
        <p14:creationId xmlns:p14="http://schemas.microsoft.com/office/powerpoint/2010/main" val="1717937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553793"/>
            <a:ext cx="8596668" cy="5487570"/>
          </a:xfrm>
        </p:spPr>
        <p:txBody>
          <a:bodyPr>
            <a:noAutofit/>
          </a:bodyPr>
          <a:lstStyle/>
          <a:p>
            <a:pPr marL="0" indent="0" algn="just" rtl="1">
              <a:buNone/>
            </a:pPr>
            <a:r>
              <a:rPr lang="en-US" sz="2000" dirty="0" smtClean="0"/>
              <a:t>4</a:t>
            </a:r>
            <a:r>
              <a:rPr lang="ar-SA" sz="2000" dirty="0"/>
              <a:t> </a:t>
            </a:r>
            <a:r>
              <a:rPr lang="en-US" sz="2000" dirty="0"/>
              <a:t>.</a:t>
            </a:r>
            <a:r>
              <a:rPr lang="ar-SA" sz="2000" dirty="0" smtClean="0"/>
              <a:t>اکثر </a:t>
            </a:r>
            <a:r>
              <a:rPr lang="ar-SA" sz="2000" dirty="0"/>
              <a:t>سیستم های مدیریت محتوی به لحاظ مباحث بهینه سازی سایت برای موتورهای جستجو ضعیف عمل کرده اند. این مشکل در جوملا بسیار پررنگ تر است و در وردپرس کمتر دیده می‌شود</a:t>
            </a:r>
            <a:r>
              <a:rPr lang="ar-SA" sz="2000" dirty="0" smtClean="0"/>
              <a:t>.</a:t>
            </a:r>
            <a:endParaRPr lang="en-US" sz="2000" dirty="0" smtClean="0"/>
          </a:p>
          <a:p>
            <a:pPr marL="0" indent="0" algn="just" rtl="1">
              <a:buNone/>
            </a:pPr>
            <a:endParaRPr lang="en-US" sz="2000" dirty="0"/>
          </a:p>
          <a:p>
            <a:pPr marL="0" indent="0" algn="just" rtl="1">
              <a:buNone/>
            </a:pPr>
            <a:r>
              <a:rPr lang="ar-SA" sz="2000" dirty="0" smtClean="0"/>
              <a:t>5.مسئول </a:t>
            </a:r>
            <a:r>
              <a:rPr lang="ar-SA" sz="2000" dirty="0"/>
              <a:t>محتوی سایت (ادمین سایت) این امکان را در پنل مدیریت دارد تا در چیدمان اجزا و گرافیک سایت تغییرات ایجاد کند و همچنین امکانات سایت را نیز حذف و اضافه نماید یا مورد تغییر قرار دهد. این مساله از دو جهت می‌تواند تاثیر منفی بگذارد. هم ممکن است باعث شود کاربری پنل مدیریت برای ادمین سایت سخت شود چرا که ممکن است در میان امکانات زیاد سردرگم شود. و مشکل دیگر اینکه با توجه به اینکه عموما ادمین سایت نسبت به اصول طراحی سایت و معماری اطلاعات و کاربردپذیری اطلاعات کمتری نسبت به طراح حرفه‌ای سایت دارد، اعمال تغییرات توسط وی در سایت، باعث خارج‌ شدن سایت از حالت استاندارد می‌شود و منجر به کاهش جذابیت و همچنین سخت شدن امکان استفاده از سایت توسط بازدیدکنندگان می‌شود.</a:t>
            </a:r>
            <a:endParaRPr lang="en-US" sz="2000" dirty="0"/>
          </a:p>
          <a:p>
            <a:pPr marL="0" indent="0" algn="just">
              <a:buNone/>
            </a:pPr>
            <a:endParaRPr lang="en-US" sz="2000" dirty="0"/>
          </a:p>
        </p:txBody>
      </p:sp>
    </p:spTree>
    <p:extLst>
      <p:ext uri="{BB962C8B-B14F-4D97-AF65-F5344CB8AC3E}">
        <p14:creationId xmlns:p14="http://schemas.microsoft.com/office/powerpoint/2010/main" val="29107431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Low" rtl="1"/>
            <a:r>
              <a:rPr lang="fa-IR" sz="2000" dirty="0"/>
              <a:t>از نظر طرز تلقی </a:t>
            </a:r>
            <a:r>
              <a:rPr lang="en-US" sz="2000" dirty="0"/>
              <a:t>CMS </a:t>
            </a:r>
            <a:r>
              <a:rPr lang="fa-IR" sz="2000" dirty="0"/>
              <a:t>از محتوا و سیاست کلی و محوری بروز رسانی </a:t>
            </a:r>
            <a:r>
              <a:rPr lang="fa-IR" sz="2000" dirty="0" smtClean="0"/>
              <a:t>سیستم</a:t>
            </a:r>
            <a:r>
              <a:rPr lang="en-US" sz="2000" dirty="0" smtClean="0"/>
              <a:t> </a:t>
            </a:r>
            <a:r>
              <a:rPr lang="fa-IR" sz="2000" dirty="0" smtClean="0"/>
              <a:t>ها </a:t>
            </a:r>
            <a:r>
              <a:rPr lang="fa-IR" sz="2000" dirty="0"/>
              <a:t/>
            </a:r>
            <a:br>
              <a:rPr lang="fa-IR" sz="2000" dirty="0"/>
            </a:br>
            <a:r>
              <a:rPr lang="fa-IR" sz="2000" dirty="0" smtClean="0"/>
              <a:t>می توانند </a:t>
            </a:r>
            <a:r>
              <a:rPr lang="fa-IR" sz="2000" dirty="0"/>
              <a:t>در یکی از دسته های زیر طبقه بندی شوند :</a:t>
            </a:r>
            <a:br>
              <a:rPr lang="fa-IR" sz="2000" dirty="0"/>
            </a:br>
            <a:endParaRPr lang="en-US" sz="2000" dirty="0"/>
          </a:p>
        </p:txBody>
      </p:sp>
      <p:sp>
        <p:nvSpPr>
          <p:cNvPr id="3" name="Content Placeholder 2"/>
          <p:cNvSpPr>
            <a:spLocks noGrp="1"/>
          </p:cNvSpPr>
          <p:nvPr>
            <p:ph idx="1"/>
          </p:nvPr>
        </p:nvSpPr>
        <p:spPr/>
        <p:txBody>
          <a:bodyPr/>
          <a:lstStyle/>
          <a:p>
            <a:pPr algn="r" rtl="1"/>
            <a:r>
              <a:rPr lang="fa-IR" b="1" dirty="0"/>
              <a:t>سیستم مدیریت محتوای صفحه محور (page base cms) : </a:t>
            </a:r>
            <a:endParaRPr lang="fa-IR" b="1" dirty="0" smtClean="0"/>
          </a:p>
          <a:p>
            <a:pPr marL="0" indent="0" algn="r" rtl="1">
              <a:buNone/>
            </a:pPr>
            <a:r>
              <a:rPr lang="fa-IR" b="1" dirty="0"/>
              <a:t>سیستم مدیریت محتوای قابلیت محور (future base cms): </a:t>
            </a:r>
            <a:endParaRPr lang="fa-IR" b="1" dirty="0" smtClean="0"/>
          </a:p>
          <a:p>
            <a:pPr marL="0" indent="0" algn="r" rtl="1">
              <a:buNone/>
            </a:pPr>
            <a:r>
              <a:rPr lang="fa-IR" b="1" dirty="0"/>
              <a:t>این خصوصیات را به 5 شاخه کلی تقسیم بندی </a:t>
            </a:r>
            <a:r>
              <a:rPr lang="fa-IR" b="1" dirty="0" smtClean="0"/>
              <a:t>کرده</a:t>
            </a:r>
          </a:p>
          <a:p>
            <a:pPr marL="0" indent="0" algn="r" rtl="1">
              <a:buNone/>
            </a:pPr>
            <a:r>
              <a:rPr lang="fa-IR" dirty="0" smtClean="0"/>
              <a:t>1-ایجادمحتوا</a:t>
            </a:r>
            <a:endParaRPr lang="fa-IR" dirty="0"/>
          </a:p>
          <a:p>
            <a:pPr marL="0" indent="0" algn="r" rtl="1">
              <a:buNone/>
            </a:pPr>
            <a:r>
              <a:rPr lang="fa-IR" dirty="0"/>
              <a:t>2-مدیریت محتوا</a:t>
            </a:r>
          </a:p>
          <a:p>
            <a:pPr marL="0" indent="0" algn="r" rtl="1">
              <a:buNone/>
            </a:pPr>
            <a:r>
              <a:rPr lang="fa-IR" dirty="0"/>
              <a:t>3-انتشار</a:t>
            </a:r>
          </a:p>
          <a:p>
            <a:pPr marL="0" indent="0" algn="r" rtl="1">
              <a:buNone/>
            </a:pPr>
            <a:r>
              <a:rPr lang="fa-IR" dirty="0"/>
              <a:t>4-نمایش</a:t>
            </a:r>
          </a:p>
          <a:p>
            <a:pPr marL="0" indent="0" algn="r" rtl="1">
              <a:buNone/>
            </a:pPr>
            <a:r>
              <a:rPr lang="fa-IR" dirty="0"/>
              <a:t>5-قراردادودادوستد</a:t>
            </a:r>
          </a:p>
          <a:p>
            <a:pPr marL="0" indent="0" algn="r" rtl="1">
              <a:buNone/>
            </a:pPr>
            <a:endParaRPr lang="en-US" dirty="0"/>
          </a:p>
        </p:txBody>
      </p:sp>
    </p:spTree>
    <p:extLst>
      <p:ext uri="{BB962C8B-B14F-4D97-AF65-F5344CB8AC3E}">
        <p14:creationId xmlns:p14="http://schemas.microsoft.com/office/powerpoint/2010/main" val="36532235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solidFill>
                  <a:schemeClr val="accent4">
                    <a:lumMod val="60000"/>
                    <a:lumOff val="40000"/>
                  </a:schemeClr>
                </a:solidFill>
                <a:cs typeface="Far.Dast Nevis" panose="03000400000000000000" pitchFamily="66" charset="-78"/>
              </a:rPr>
              <a:t>انواع </a:t>
            </a:r>
            <a:r>
              <a:rPr lang="en-US" dirty="0" smtClean="0">
                <a:solidFill>
                  <a:schemeClr val="accent4">
                    <a:lumMod val="60000"/>
                    <a:lumOff val="40000"/>
                  </a:schemeClr>
                </a:solidFill>
                <a:latin typeface="Eras Light ITC" panose="020B0402030504020804" pitchFamily="34" charset="0"/>
                <a:cs typeface="Far.Dast Nevis" panose="03000400000000000000" pitchFamily="66" charset="-78"/>
              </a:rPr>
              <a:t>CMS</a:t>
            </a:r>
            <a:r>
              <a:rPr lang="en-US" dirty="0" smtClean="0">
                <a:solidFill>
                  <a:schemeClr val="accent4">
                    <a:lumMod val="60000"/>
                    <a:lumOff val="40000"/>
                  </a:schemeClr>
                </a:solidFill>
                <a:cs typeface="Far.Dast Nevis" panose="03000400000000000000" pitchFamily="66" charset="-78"/>
              </a:rPr>
              <a:t> </a:t>
            </a:r>
            <a:r>
              <a:rPr lang="fa-IR" dirty="0" smtClean="0">
                <a:solidFill>
                  <a:schemeClr val="accent4">
                    <a:lumMod val="60000"/>
                    <a:lumOff val="40000"/>
                  </a:schemeClr>
                </a:solidFill>
                <a:cs typeface="Far.Dast Nevis" panose="03000400000000000000" pitchFamily="66" charset="-78"/>
              </a:rPr>
              <a:t> ها :</a:t>
            </a:r>
            <a:endParaRPr lang="fa-IR" dirty="0">
              <a:solidFill>
                <a:schemeClr val="accent4">
                  <a:lumMod val="60000"/>
                  <a:lumOff val="40000"/>
                </a:schemeClr>
              </a:solidFill>
              <a:cs typeface="Far.Dast Nevis" panose="03000400000000000000" pitchFamily="66" charset="-78"/>
            </a:endParaRPr>
          </a:p>
        </p:txBody>
      </p:sp>
      <p:sp>
        <p:nvSpPr>
          <p:cNvPr id="3" name="Content Placeholder 2"/>
          <p:cNvSpPr>
            <a:spLocks noGrp="1"/>
          </p:cNvSpPr>
          <p:nvPr>
            <p:ph idx="1"/>
          </p:nvPr>
        </p:nvSpPr>
        <p:spPr>
          <a:xfrm>
            <a:off x="677334" y="1405719"/>
            <a:ext cx="8596668" cy="4635643"/>
          </a:xfrm>
        </p:spPr>
        <p:txBody>
          <a:bodyPr/>
          <a:lstStyle/>
          <a:p>
            <a:pPr algn="r" rtl="1">
              <a:buFont typeface="Courier New" panose="02070309020205020404" pitchFamily="49" charset="0"/>
              <a:buChar char="o"/>
            </a:pPr>
            <a:r>
              <a:rPr lang="en-US" b="1" dirty="0"/>
              <a:t>Word press </a:t>
            </a:r>
          </a:p>
          <a:p>
            <a:pPr algn="r" rtl="1">
              <a:buFont typeface="Courier New" panose="02070309020205020404" pitchFamily="49" charset="0"/>
              <a:buChar char="o"/>
            </a:pPr>
            <a:r>
              <a:rPr lang="en-US" dirty="0" smtClean="0"/>
              <a:t>Joomla</a:t>
            </a:r>
          </a:p>
          <a:p>
            <a:pPr algn="r" rtl="1">
              <a:buFont typeface="Courier New" panose="02070309020205020404" pitchFamily="49" charset="0"/>
              <a:buChar char="o"/>
            </a:pPr>
            <a:r>
              <a:rPr lang="en-US" dirty="0" smtClean="0"/>
              <a:t>PHP nuke</a:t>
            </a:r>
          </a:p>
          <a:p>
            <a:pPr algn="r" rtl="1">
              <a:buFont typeface="Courier New" panose="02070309020205020404" pitchFamily="49" charset="0"/>
              <a:buChar char="o"/>
            </a:pPr>
            <a:r>
              <a:rPr lang="en-US" dirty="0" smtClean="0"/>
              <a:t>ASP.net nuke</a:t>
            </a:r>
          </a:p>
          <a:p>
            <a:pPr algn="r" rtl="1">
              <a:buFont typeface="Courier New" panose="02070309020205020404" pitchFamily="49" charset="0"/>
              <a:buChar char="o"/>
            </a:pPr>
            <a:r>
              <a:rPr lang="en-US" dirty="0" smtClean="0"/>
              <a:t>Drupal</a:t>
            </a:r>
            <a:endParaRPr lang="fa-IR" dirty="0"/>
          </a:p>
        </p:txBody>
      </p:sp>
      <p:pic>
        <p:nvPicPr>
          <p:cNvPr id="4098" name="Picture 2" descr="J:\pic for cms\CM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643" y="1142195"/>
            <a:ext cx="5495925" cy="4486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3040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barn(inVertical)">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down)">
                                      <p:cBhvr>
                                        <p:cTn id="15" dur="500"/>
                                        <p:tgtEl>
                                          <p:spTgt spid="3">
                                            <p:txEl>
                                              <p:pRg st="1" end="1"/>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wipe(down)">
                                      <p:cBhvr>
                                        <p:cTn id="18" dur="500"/>
                                        <p:tgtEl>
                                          <p:spTgt spid="3">
                                            <p:txEl>
                                              <p:pRg st="2" end="2"/>
                                            </p:txEl>
                                          </p:spTgt>
                                        </p:tgtEl>
                                      </p:cBhvr>
                                    </p:animEffect>
                                  </p:childTnLst>
                                </p:cTn>
                              </p:par>
                              <p:par>
                                <p:cTn id="19" presetID="2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down)">
                                      <p:cBhvr>
                                        <p:cTn id="21" dur="500"/>
                                        <p:tgtEl>
                                          <p:spTgt spid="3">
                                            <p:txEl>
                                              <p:pRg st="3" end="3"/>
                                            </p:txEl>
                                          </p:spTgt>
                                        </p:tgtEl>
                                      </p:cBhvr>
                                    </p:animEffect>
                                  </p:childTnLst>
                                </p:cTn>
                              </p:par>
                              <p:par>
                                <p:cTn id="22" presetID="22" presetClass="entr" presetSubtype="4"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down)">
                                      <p:cBhvr>
                                        <p:cTn id="2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23415"/>
          </a:xfrm>
        </p:spPr>
        <p:txBody>
          <a:bodyPr>
            <a:normAutofit fontScale="90000"/>
          </a:bodyPr>
          <a:lstStyle/>
          <a:p>
            <a:pPr algn="r" rtl="1"/>
            <a:r>
              <a:rPr lang="en-US" b="1" dirty="0">
                <a:solidFill>
                  <a:schemeClr val="accent4">
                    <a:lumMod val="60000"/>
                    <a:lumOff val="40000"/>
                  </a:schemeClr>
                </a:solidFill>
                <a:latin typeface="Andalus" panose="02020603050405020304" pitchFamily="18" charset="-78"/>
                <a:cs typeface="Andalus" panose="02020603050405020304" pitchFamily="18" charset="-78"/>
              </a:rPr>
              <a:t>Word press </a:t>
            </a:r>
            <a:r>
              <a:rPr lang="fa-IR" b="1" dirty="0" smtClean="0">
                <a:solidFill>
                  <a:schemeClr val="accent4">
                    <a:lumMod val="60000"/>
                    <a:lumOff val="40000"/>
                  </a:schemeClr>
                </a:solidFill>
                <a:cs typeface="Far.Dast Nevis" panose="03000400000000000000" pitchFamily="66" charset="-78"/>
              </a:rPr>
              <a:t>چیست؟؟</a:t>
            </a:r>
            <a:r>
              <a:rPr lang="fa-IR" b="1" dirty="0">
                <a:solidFill>
                  <a:schemeClr val="accent4">
                    <a:lumMod val="60000"/>
                    <a:lumOff val="40000"/>
                  </a:schemeClr>
                </a:solidFill>
                <a:cs typeface="Far.Dast Nevis" panose="03000400000000000000" pitchFamily="66" charset="-78"/>
              </a:rPr>
              <a:t/>
            </a:r>
            <a:br>
              <a:rPr lang="fa-IR" b="1" dirty="0">
                <a:solidFill>
                  <a:schemeClr val="accent4">
                    <a:lumMod val="60000"/>
                    <a:lumOff val="40000"/>
                  </a:schemeClr>
                </a:solidFill>
                <a:cs typeface="Far.Dast Nevis" panose="03000400000000000000" pitchFamily="66" charset="-78"/>
              </a:rPr>
            </a:br>
            <a:endParaRPr lang="fa-IR" dirty="0">
              <a:solidFill>
                <a:schemeClr val="accent4">
                  <a:lumMod val="60000"/>
                  <a:lumOff val="40000"/>
                </a:schemeClr>
              </a:solidFill>
              <a:cs typeface="Far.Dast Nevis" panose="03000400000000000000" pitchFamily="66" charset="-78"/>
            </a:endParaRPr>
          </a:p>
        </p:txBody>
      </p:sp>
      <p:sp>
        <p:nvSpPr>
          <p:cNvPr id="3" name="Content Placeholder 2"/>
          <p:cNvSpPr>
            <a:spLocks noGrp="1"/>
          </p:cNvSpPr>
          <p:nvPr>
            <p:ph idx="1"/>
          </p:nvPr>
        </p:nvSpPr>
        <p:spPr>
          <a:xfrm>
            <a:off x="677334" y="1241946"/>
            <a:ext cx="8596668" cy="4799417"/>
          </a:xfrm>
        </p:spPr>
        <p:txBody>
          <a:bodyPr/>
          <a:lstStyle/>
          <a:p>
            <a:pPr marL="0" indent="0" algn="r" rtl="1">
              <a:buNone/>
            </a:pPr>
            <a:r>
              <a:rPr lang="fa-IR" dirty="0" smtClean="0"/>
              <a:t>یک </a:t>
            </a:r>
            <a:r>
              <a:rPr lang="fa-IR" dirty="0"/>
              <a:t>سیستم مدیریتی برای محتوا </a:t>
            </a:r>
            <a:r>
              <a:rPr lang="fa-IR" dirty="0" smtClean="0"/>
              <a:t>وب سایت ها </a:t>
            </a:r>
            <a:r>
              <a:rPr lang="fa-IR" dirty="0"/>
              <a:t>می باشد. یک </a:t>
            </a:r>
            <a:r>
              <a:rPr lang="en-US" dirty="0" smtClean="0"/>
              <a:t>CMS</a:t>
            </a:r>
            <a:r>
              <a:rPr lang="fa-IR" dirty="0" smtClean="0"/>
              <a:t>آماده </a:t>
            </a:r>
            <a:r>
              <a:rPr lang="fa-IR" dirty="0"/>
              <a:t>می باشد که کمپانی ارائه دهنده آن را به صورت رایگان در اختیار کاربران قرار داده است. در </a:t>
            </a:r>
            <a:r>
              <a:rPr lang="fa-IR" dirty="0" smtClean="0"/>
              <a:t>طراحی سایت ها </a:t>
            </a:r>
            <a:r>
              <a:rPr lang="fa-IR" dirty="0"/>
              <a:t>برای راحتی و سریع تر بودن ایجاد سایت از این </a:t>
            </a:r>
            <a:r>
              <a:rPr lang="en-US" dirty="0" smtClean="0"/>
              <a:t>CMS</a:t>
            </a:r>
            <a:r>
              <a:rPr lang="fa-IR" dirty="0" smtClean="0"/>
              <a:t>های </a:t>
            </a:r>
            <a:r>
              <a:rPr lang="fa-IR" dirty="0"/>
              <a:t>آماده استفاده می کنند. </a:t>
            </a:r>
            <a:r>
              <a:rPr lang="fa-IR" dirty="0" smtClean="0"/>
              <a:t>درطراحی حرفه ای سایت ها استفاده </a:t>
            </a:r>
            <a:r>
              <a:rPr lang="fa-IR" dirty="0"/>
              <a:t>از این سیستم های مدیریت محتوا زیاد کارایی برای ما نخواهد داشت، زیرا ما قدرت افزودن ابزار های مختلف را به آن نداریم.در افزودن ابزار های مختلف، فقط امکان این را داریم که از ابزار های ارائه شده توسط طراحان استفاده نماییم</a:t>
            </a:r>
            <a:r>
              <a:rPr lang="fa-IR" dirty="0" smtClean="0"/>
              <a:t>.</a:t>
            </a:r>
          </a:p>
          <a:p>
            <a:pPr marL="0" indent="0" algn="r" rtl="1">
              <a:buNone/>
            </a:pPr>
            <a:endParaRPr lang="fa-IR" dirty="0"/>
          </a:p>
        </p:txBody>
      </p:sp>
      <p:pic>
        <p:nvPicPr>
          <p:cNvPr id="13314" name="Picture 2" descr="J:\pic for cms\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3500" y="3147579"/>
            <a:ext cx="4762500" cy="333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88262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545911"/>
            <a:ext cx="8596668" cy="5495452"/>
          </a:xfrm>
        </p:spPr>
        <p:txBody>
          <a:bodyPr/>
          <a:lstStyle/>
          <a:p>
            <a:pPr rtl="1"/>
            <a:endParaRPr lang="fa-IR" dirty="0">
              <a:cs typeface="HMAHDI" panose="00000400000000000000" pitchFamily="2" charset="-78"/>
            </a:endParaRPr>
          </a:p>
          <a:p>
            <a:pPr marL="0" indent="0" algn="r" rtl="1">
              <a:buNone/>
            </a:pPr>
            <a:r>
              <a:rPr lang="fa-IR" dirty="0">
                <a:cs typeface="B Roya" panose="00000400000000000000" pitchFamily="2" charset="-78"/>
              </a:rPr>
              <a:t>این برنامه برای</a:t>
            </a:r>
            <a:r>
              <a:rPr lang="fa-IR" b="1" dirty="0">
                <a:cs typeface="B Roya" panose="00000400000000000000" pitchFamily="2" charset="-78"/>
                <a:hlinkClick r:id="rId2"/>
              </a:rPr>
              <a:t> </a:t>
            </a:r>
            <a:r>
              <a:rPr lang="fa-IR" dirty="0" smtClean="0">
                <a:cs typeface="B Roya" panose="00000400000000000000" pitchFamily="2" charset="-78"/>
              </a:rPr>
              <a:t>طراحی سایتهای </a:t>
            </a:r>
            <a:r>
              <a:rPr lang="fa-IR" dirty="0">
                <a:cs typeface="B Roya" panose="00000400000000000000" pitchFamily="2" charset="-78"/>
              </a:rPr>
              <a:t>ساده و وبلاگ ها ساخته شد، که یک برنامه اپن سورس می باشد و </a:t>
            </a:r>
            <a:r>
              <a:rPr lang="fa-IR" dirty="0" smtClean="0">
                <a:cs typeface="B Roya" panose="00000400000000000000" pitchFamily="2" charset="-78"/>
              </a:rPr>
              <a:t>تحت</a:t>
            </a:r>
            <a:r>
              <a:rPr lang="en-US" b="1" dirty="0" smtClean="0">
                <a:cs typeface="B Roya" panose="00000400000000000000" pitchFamily="2" charset="-78"/>
              </a:rPr>
              <a:t>GPL</a:t>
            </a:r>
            <a:r>
              <a:rPr lang="en-US" b="1" dirty="0" smtClean="0">
                <a:cs typeface="B Roya" panose="00000400000000000000" pitchFamily="2" charset="-78"/>
                <a:hlinkClick r:id="rId3"/>
              </a:rPr>
              <a:t> </a:t>
            </a:r>
            <a:r>
              <a:rPr lang="fa-IR" dirty="0">
                <a:cs typeface="B Roya" panose="00000400000000000000" pitchFamily="2" charset="-78"/>
              </a:rPr>
              <a:t>به دنیا معرفی شد</a:t>
            </a:r>
            <a:r>
              <a:rPr lang="fa-IR" dirty="0" smtClean="0">
                <a:cs typeface="B Roya" panose="00000400000000000000" pitchFamily="2" charset="-78"/>
              </a:rPr>
              <a:t>.</a:t>
            </a:r>
            <a:r>
              <a:rPr lang="fa-IR" dirty="0">
                <a:cs typeface="B Roya" panose="00000400000000000000" pitchFamily="2" charset="-78"/>
              </a:rPr>
              <a:t> </a:t>
            </a:r>
          </a:p>
          <a:p>
            <a:pPr marL="0" indent="0" algn="r" rtl="1">
              <a:buNone/>
            </a:pPr>
            <a:r>
              <a:rPr lang="fa-IR" dirty="0">
                <a:cs typeface="B Roya" panose="00000400000000000000" pitchFamily="2" charset="-78"/>
              </a:rPr>
              <a:t>زبان برنامه نویسی این برنامه مانند سایر برنامه ها و </a:t>
            </a:r>
            <a:r>
              <a:rPr lang="en-US" dirty="0" smtClean="0">
                <a:cs typeface="B Roya" panose="00000400000000000000" pitchFamily="2" charset="-78"/>
              </a:rPr>
              <a:t>CMS </a:t>
            </a:r>
            <a:r>
              <a:rPr lang="fa-IR" dirty="0">
                <a:cs typeface="B Roya" panose="00000400000000000000" pitchFamily="2" charset="-78"/>
              </a:rPr>
              <a:t>های آماده دیگر </a:t>
            </a:r>
            <a:r>
              <a:rPr lang="en-US" dirty="0" smtClean="0">
                <a:cs typeface="B Roya" panose="00000400000000000000" pitchFamily="2" charset="-78"/>
              </a:rPr>
              <a:t>PHP</a:t>
            </a:r>
            <a:r>
              <a:rPr lang="fa-IR" dirty="0" smtClean="0">
                <a:cs typeface="B Roya" panose="00000400000000000000" pitchFamily="2" charset="-78"/>
              </a:rPr>
              <a:t>می </a:t>
            </a:r>
            <a:r>
              <a:rPr lang="fa-IR" dirty="0">
                <a:cs typeface="B Roya" panose="00000400000000000000" pitchFamily="2" charset="-78"/>
              </a:rPr>
              <a:t>باشد.</a:t>
            </a:r>
          </a:p>
          <a:p>
            <a:pPr marL="0" indent="0" algn="r" rtl="1">
              <a:buNone/>
            </a:pPr>
            <a:r>
              <a:rPr lang="fa-IR" dirty="0">
                <a:cs typeface="B Roya" panose="00000400000000000000" pitchFamily="2" charset="-78"/>
              </a:rPr>
              <a:t> </a:t>
            </a:r>
            <a:r>
              <a:rPr lang="fa-IR" dirty="0" smtClean="0">
                <a:cs typeface="B Roya" panose="00000400000000000000" pitchFamily="2" charset="-78"/>
              </a:rPr>
              <a:t>پایگاه </a:t>
            </a:r>
            <a:r>
              <a:rPr lang="fa-IR" dirty="0">
                <a:cs typeface="B Roya" panose="00000400000000000000" pitchFamily="2" charset="-78"/>
              </a:rPr>
              <a:t>داده این برنامه  </a:t>
            </a:r>
            <a:r>
              <a:rPr lang="en-US" dirty="0">
                <a:cs typeface="B Roya" panose="00000400000000000000" pitchFamily="2" charset="-78"/>
              </a:rPr>
              <a:t>My SQL </a:t>
            </a:r>
            <a:r>
              <a:rPr lang="fa-IR" dirty="0">
                <a:cs typeface="B Roya" panose="00000400000000000000" pitchFamily="2" charset="-78"/>
              </a:rPr>
              <a:t>می باشد. و برای بهتر بودن و </a:t>
            </a:r>
            <a:r>
              <a:rPr lang="fa-IR" dirty="0" smtClean="0">
                <a:cs typeface="B Roya" panose="00000400000000000000" pitchFamily="2" charset="-78"/>
              </a:rPr>
              <a:t>بهینه سازی سایت ها </a:t>
            </a:r>
            <a:r>
              <a:rPr lang="fa-IR" dirty="0">
                <a:cs typeface="B Roya" panose="00000400000000000000" pitchFamily="2" charset="-78"/>
              </a:rPr>
              <a:t>با این روش بهتر است که از این پایگاه داده استفاده نماییم.</a:t>
            </a:r>
          </a:p>
          <a:p>
            <a:pPr marL="0" indent="0" algn="r" rtl="1">
              <a:buNone/>
            </a:pPr>
            <a:r>
              <a:rPr lang="fa-IR" dirty="0">
                <a:cs typeface="HMAHDI" panose="00000400000000000000" pitchFamily="2" charset="-78"/>
              </a:rPr>
              <a:t> </a:t>
            </a:r>
          </a:p>
          <a:p>
            <a:pPr marL="0" indent="0" algn="r" rtl="1">
              <a:buNone/>
            </a:pPr>
            <a:endParaRPr lang="fa-IR" dirty="0">
              <a:cs typeface="HMAHDI" panose="00000400000000000000" pitchFamily="2" charset="-78"/>
            </a:endParaRPr>
          </a:p>
        </p:txBody>
      </p:sp>
      <p:pic>
        <p:nvPicPr>
          <p:cNvPr id="14338" name="Picture 2" descr="J:\pic for cms\2536017020_7e60132e5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055" y="2854429"/>
            <a:ext cx="6084455" cy="40035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87269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918949"/>
          </a:xfrm>
        </p:spPr>
        <p:txBody>
          <a:bodyPr>
            <a:normAutofit fontScale="90000"/>
          </a:bodyPr>
          <a:lstStyle/>
          <a:p>
            <a:pPr algn="r" rtl="1"/>
            <a:r>
              <a:rPr lang="fa-IR" b="1" dirty="0">
                <a:cs typeface="Far.Dast Nevis" panose="03000400000000000000" pitchFamily="66" charset="-78"/>
              </a:rPr>
              <a:t>مجوز </a:t>
            </a:r>
            <a:r>
              <a:rPr lang="en-US" b="1" dirty="0">
                <a:cs typeface="Far.Dast Nevis" panose="03000400000000000000" pitchFamily="66" charset="-78"/>
              </a:rPr>
              <a:t>GPL </a:t>
            </a:r>
            <a:r>
              <a:rPr lang="fa-IR" b="1" dirty="0">
                <a:cs typeface="Far.Dast Nevis" panose="03000400000000000000" pitchFamily="66" charset="-78"/>
              </a:rPr>
              <a:t>چیست؟</a:t>
            </a:r>
            <a:br>
              <a:rPr lang="fa-IR" b="1" dirty="0">
                <a:cs typeface="Far.Dast Nevis" panose="03000400000000000000" pitchFamily="66" charset="-78"/>
              </a:rPr>
            </a:br>
            <a:endParaRPr lang="fa-IR" dirty="0">
              <a:cs typeface="Far.Dast Nevis" panose="03000400000000000000" pitchFamily="66" charset="-78"/>
            </a:endParaRPr>
          </a:p>
        </p:txBody>
      </p:sp>
      <p:sp>
        <p:nvSpPr>
          <p:cNvPr id="3" name="Content Placeholder 2"/>
          <p:cNvSpPr>
            <a:spLocks noGrp="1"/>
          </p:cNvSpPr>
          <p:nvPr>
            <p:ph idx="1"/>
          </p:nvPr>
        </p:nvSpPr>
        <p:spPr>
          <a:xfrm>
            <a:off x="677334" y="1433015"/>
            <a:ext cx="8596668" cy="4608348"/>
          </a:xfrm>
        </p:spPr>
        <p:txBody>
          <a:bodyPr/>
          <a:lstStyle/>
          <a:p>
            <a:pPr marL="0" indent="0" algn="r" rtl="1">
              <a:buNone/>
            </a:pPr>
            <a:r>
              <a:rPr lang="fa-IR" dirty="0" smtClean="0"/>
              <a:t>این </a:t>
            </a:r>
            <a:r>
              <a:rPr lang="fa-IR" dirty="0"/>
              <a:t>مجوز یکی از مجوز های ارائه شده در زمینه تهیه نرم افزار های کامپیوتری می باشد، که توسط کمپانی های ناظر بر دنیای کامپیوتر و نرم افزار، به نرم افزار های تولید شده داده می شود، تا ارزش و اعتبار آنها در جهان به همگان معرفی شود.</a:t>
            </a:r>
          </a:p>
          <a:p>
            <a:pPr marL="0" indent="0" algn="r" rtl="1">
              <a:buNone/>
            </a:pPr>
            <a:r>
              <a:rPr lang="fa-IR" dirty="0"/>
              <a:t>میزان استاندارد های رعایت شده در نرم افزار ها باعث دریافت مجوز </a:t>
            </a:r>
            <a:r>
              <a:rPr lang="en-US" dirty="0"/>
              <a:t>GPL </a:t>
            </a:r>
            <a:r>
              <a:rPr lang="fa-IR" dirty="0"/>
              <a:t>خواهد شد.</a:t>
            </a:r>
          </a:p>
          <a:p>
            <a:pPr marL="0" indent="0" algn="r" rtl="1">
              <a:buNone/>
            </a:pPr>
            <a:r>
              <a:rPr lang="fa-IR" dirty="0"/>
              <a:t>اگر ما در زمینه برنامه نویسی و برنامه نویسی</a:t>
            </a:r>
            <a:r>
              <a:rPr lang="fa-IR" b="1" dirty="0">
                <a:hlinkClick r:id="rId2"/>
              </a:rPr>
              <a:t> </a:t>
            </a:r>
            <a:r>
              <a:rPr lang="fa-IR" b="1" dirty="0" smtClean="0"/>
              <a:t>طراحی سایت </a:t>
            </a:r>
            <a:r>
              <a:rPr lang="fa-IR" dirty="0" smtClean="0"/>
              <a:t>می </a:t>
            </a:r>
            <a:r>
              <a:rPr lang="fa-IR" dirty="0"/>
              <a:t>خواهیم فعالیتی انجام دهیم، باید این نکته را بدانیم، که اگر نرم افزاری را به مرحله تولید رساندیم حتما به اخذ این مجوز از مراجع ذیربط اقدام نماییم.</a:t>
            </a:r>
          </a:p>
          <a:p>
            <a:pPr marL="0" indent="0" algn="r" rtl="1">
              <a:buNone/>
            </a:pPr>
            <a:endParaRPr lang="fa-IR" dirty="0"/>
          </a:p>
        </p:txBody>
      </p:sp>
      <p:pic>
        <p:nvPicPr>
          <p:cNvPr id="5122" name="Picture 2" descr="J:\pic for cms\Administrator_files_UploadFile_147673526941131152311041041421601622537615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3941" y="4379242"/>
            <a:ext cx="1714500" cy="2000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92757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en-US" dirty="0" smtClean="0">
                <a:latin typeface="Buxton Sketch" panose="03080500000500000004" pitchFamily="66" charset="0"/>
                <a:cs typeface="Far.Dast Nevis" panose="03000400000000000000" pitchFamily="66" charset="-78"/>
              </a:rPr>
              <a:t>WordPress</a:t>
            </a:r>
            <a:r>
              <a:rPr lang="fa-IR" dirty="0" smtClean="0">
                <a:cs typeface="Far.Dast Nevis" panose="03000400000000000000" pitchFamily="66" charset="-78"/>
              </a:rPr>
              <a:t> شامل چه بخش هایی است؟؟</a:t>
            </a:r>
            <a:endParaRPr lang="fa-IR" dirty="0">
              <a:cs typeface="Far.Dast Nevis" panose="03000400000000000000" pitchFamily="66" charset="-78"/>
            </a:endParaRPr>
          </a:p>
        </p:txBody>
      </p:sp>
      <p:sp>
        <p:nvSpPr>
          <p:cNvPr id="3" name="Content Placeholder 2"/>
          <p:cNvSpPr>
            <a:spLocks noGrp="1"/>
          </p:cNvSpPr>
          <p:nvPr>
            <p:ph idx="1"/>
          </p:nvPr>
        </p:nvSpPr>
        <p:spPr>
          <a:xfrm>
            <a:off x="677334" y="1282891"/>
            <a:ext cx="8596668" cy="4758472"/>
          </a:xfrm>
        </p:spPr>
        <p:txBody>
          <a:bodyPr>
            <a:noAutofit/>
          </a:bodyPr>
          <a:lstStyle/>
          <a:p>
            <a:pPr marL="0" indent="0" algn="r" rtl="1">
              <a:buNone/>
            </a:pPr>
            <a:r>
              <a:rPr lang="fa-IR" sz="1400" b="1" dirty="0" smtClean="0"/>
              <a:t>بخش </a:t>
            </a:r>
            <a:r>
              <a:rPr lang="fa-IR" sz="1400" b="1" dirty="0"/>
              <a:t>قالب یا </a:t>
            </a:r>
            <a:r>
              <a:rPr lang="fa-IR" sz="1400" b="1" dirty="0" smtClean="0"/>
              <a:t>پوسته </a:t>
            </a:r>
          </a:p>
          <a:p>
            <a:pPr marL="0" indent="0" algn="r" rtl="1">
              <a:buNone/>
            </a:pPr>
            <a:r>
              <a:rPr lang="fa-IR" sz="1400" dirty="0" smtClean="0"/>
              <a:t>عبارت </a:t>
            </a:r>
            <a:r>
              <a:rPr lang="fa-IR" sz="1400" dirty="0"/>
              <a:t>است از بخش مدیریتی بر روی قالب </a:t>
            </a:r>
            <a:r>
              <a:rPr lang="fa-IR" sz="1400" dirty="0" smtClean="0"/>
              <a:t>وب سایت ها </a:t>
            </a:r>
            <a:r>
              <a:rPr lang="fa-IR" sz="1400" dirty="0"/>
              <a:t>و وبلاگ ها، که ورد پرس به ما این امکان را داده است که با استفاده از قالب های آماده ارائه شده در</a:t>
            </a:r>
            <a:r>
              <a:rPr lang="fa-IR" sz="1400" dirty="0">
                <a:hlinkClick r:id="rId2"/>
              </a:rPr>
              <a:t> </a:t>
            </a:r>
            <a:r>
              <a:rPr lang="fa-IR" sz="1400" dirty="0" smtClean="0"/>
              <a:t>سیستم مدیریت محتوای آن </a:t>
            </a:r>
            <a:r>
              <a:rPr lang="fa-IR" sz="1400" dirty="0"/>
              <a:t>قالبهای متفاوتی داشته باشیم و یا به آن اضافه نماییم. اضافه کردن قالب های آماده طراحی شده جدید از مزیت های</a:t>
            </a:r>
            <a:r>
              <a:rPr lang="fa-IR" sz="1400" b="1" dirty="0">
                <a:hlinkClick r:id="rId3"/>
              </a:rPr>
              <a:t> </a:t>
            </a:r>
            <a:r>
              <a:rPr lang="fa-IR" sz="1400" b="1" dirty="0" smtClean="0"/>
              <a:t> </a:t>
            </a:r>
            <a:r>
              <a:rPr lang="fa-IR" sz="1400" dirty="0" smtClean="0"/>
              <a:t>وردپرس می </a:t>
            </a:r>
            <a:r>
              <a:rPr lang="fa-IR" sz="1400" dirty="0"/>
              <a:t>باشد، فقط باید توجه داشته باشیم که قالب های مخصوص به </a:t>
            </a:r>
            <a:r>
              <a:rPr lang="fa-IR" sz="1400" dirty="0" smtClean="0"/>
              <a:t>وردپرس را </a:t>
            </a:r>
            <a:r>
              <a:rPr lang="fa-IR" sz="1400" dirty="0"/>
              <a:t>انتخاب نماییم.</a:t>
            </a:r>
          </a:p>
          <a:p>
            <a:pPr marL="0" indent="0" algn="r" rtl="1">
              <a:buNone/>
            </a:pPr>
            <a:r>
              <a:rPr lang="fa-IR" sz="1400" dirty="0"/>
              <a:t>ب</a:t>
            </a:r>
            <a:r>
              <a:rPr lang="fa-IR" sz="1400" dirty="0" smtClean="0"/>
              <a:t>خش </a:t>
            </a:r>
            <a:r>
              <a:rPr lang="fa-IR" sz="1400" dirty="0"/>
              <a:t>ابزار ها و ماژول ها و افزونه ها </a:t>
            </a:r>
            <a:endParaRPr lang="fa-IR" sz="1400" dirty="0" smtClean="0"/>
          </a:p>
          <a:p>
            <a:pPr marL="0" indent="0" algn="r" rtl="1">
              <a:buNone/>
            </a:pPr>
            <a:r>
              <a:rPr lang="fa-IR" sz="1400" dirty="0" smtClean="0"/>
              <a:t>در </a:t>
            </a:r>
            <a:r>
              <a:rPr lang="fa-IR" sz="1400" dirty="0"/>
              <a:t>این بخش ما با استفاده از ابزار ها و ماژول های </a:t>
            </a:r>
            <a:r>
              <a:rPr lang="fa-IR" sz="1400" dirty="0" smtClean="0"/>
              <a:t>وردپرس می </a:t>
            </a:r>
            <a:r>
              <a:rPr lang="fa-IR" sz="1400" dirty="0"/>
              <a:t>توانیم امکاناتی به وب سایت خود اضافه نماییم. مثلا ابزاری برای نمایش ساعت و آب و هوا و تاریخ شرعی بر روی سایت و وبلاگ خود قرار دهیم؛ یا ابزاری برای نمایش تبلیغات بر روی سایت خود گذاشته و اقدام به نمایش بنر و عکس های تبلیغاتی نماییم. همچنین می توانیم این افزونه ها و ابزار و ماژول ها را افزایش و از طراحان آنها خریداری نماییم، و به </a:t>
            </a:r>
            <a:r>
              <a:rPr lang="en-US" sz="1400" dirty="0" smtClean="0"/>
              <a:t>CMS </a:t>
            </a:r>
            <a:r>
              <a:rPr lang="fa-IR" sz="1400" dirty="0" smtClean="0"/>
              <a:t>خود </a:t>
            </a:r>
            <a:r>
              <a:rPr lang="fa-IR" sz="1400" dirty="0"/>
              <a:t>اضافه نماییم.</a:t>
            </a:r>
          </a:p>
          <a:p>
            <a:pPr marL="0" indent="0" algn="r" rtl="1">
              <a:buNone/>
            </a:pPr>
            <a:r>
              <a:rPr lang="fa-IR" sz="1400" dirty="0" smtClean="0"/>
              <a:t>بخش </a:t>
            </a:r>
            <a:r>
              <a:rPr lang="fa-IR" sz="1400" dirty="0"/>
              <a:t>مستندات و محتوا ورد </a:t>
            </a:r>
            <a:r>
              <a:rPr lang="fa-IR" sz="1400" dirty="0" smtClean="0"/>
              <a:t>پرس</a:t>
            </a:r>
          </a:p>
          <a:p>
            <a:pPr marL="0" indent="0" algn="r" rtl="1">
              <a:buNone/>
            </a:pPr>
            <a:r>
              <a:rPr lang="fa-IR" sz="1400" b="1" dirty="0" smtClean="0"/>
              <a:t> </a:t>
            </a:r>
            <a:r>
              <a:rPr lang="fa-IR" sz="1400" dirty="0" smtClean="0"/>
              <a:t>که </a:t>
            </a:r>
            <a:r>
              <a:rPr lang="fa-IR" sz="1400" dirty="0"/>
              <a:t>عبارت است از محتوای قرار گرفته بر روی </a:t>
            </a:r>
            <a:r>
              <a:rPr lang="fa-IR" sz="1400" dirty="0" smtClean="0"/>
              <a:t>وب سایت و </a:t>
            </a:r>
            <a:r>
              <a:rPr lang="fa-IR" sz="1400" dirty="0"/>
              <a:t>وبلاگ و ایجاد تغییرات بر روی آن ، ایجاد دسته بندی و گروه بندی آنها و برقراری ارتباط بین مطالب قرار گرفته بر روی </a:t>
            </a:r>
            <a:r>
              <a:rPr lang="fa-IR" sz="1400" dirty="0" smtClean="0"/>
              <a:t>وب سایت و </a:t>
            </a:r>
            <a:r>
              <a:rPr lang="fa-IR" sz="1400" dirty="0"/>
              <a:t>یا وبلاگ، که به ما در </a:t>
            </a:r>
            <a:r>
              <a:rPr lang="fa-IR" sz="1400" dirty="0" smtClean="0"/>
              <a:t>بهینه سازی سایت بسیار </a:t>
            </a:r>
            <a:r>
              <a:rPr lang="fa-IR" sz="1400" dirty="0"/>
              <a:t>کمک خواهد کرد</a:t>
            </a:r>
            <a:r>
              <a:rPr lang="fa-IR" sz="1400" dirty="0" smtClean="0"/>
              <a:t>.</a:t>
            </a:r>
            <a:endParaRPr lang="fa-IR" sz="1400" dirty="0"/>
          </a:p>
          <a:p>
            <a:pPr marL="0" indent="0" algn="r" rtl="1">
              <a:buNone/>
            </a:pPr>
            <a:r>
              <a:rPr lang="fa-IR" sz="1400" dirty="0" smtClean="0">
                <a:solidFill>
                  <a:srgbClr val="FF0000"/>
                </a:solidFill>
              </a:rPr>
              <a:t>توجه:</a:t>
            </a:r>
          </a:p>
          <a:p>
            <a:pPr marL="0" indent="0" algn="r" rtl="1">
              <a:buNone/>
            </a:pPr>
            <a:r>
              <a:rPr lang="fa-IR" sz="1400" dirty="0" smtClean="0"/>
              <a:t>تمام </a:t>
            </a:r>
            <a:r>
              <a:rPr lang="fa-IR" sz="1400" dirty="0"/>
              <a:t>این بخش ها از قبل توسط طراحان، طراحی شده و امکان اضافه کردن بخش های دیگر به آنها وجود ندارد؛ فقط ما می توانیم ابزار جدید که مخصوص </a:t>
            </a:r>
            <a:r>
              <a:rPr lang="fa-IR" sz="1400" dirty="0" smtClean="0"/>
              <a:t>وردپرس می </a:t>
            </a:r>
            <a:r>
              <a:rPr lang="fa-IR" sz="1400" dirty="0"/>
              <a:t>باشد را به آن اضافه کنیم و یا از قالب های مخصوص ورد پرس برای زیبای ظاهری و چینش محتوای </a:t>
            </a:r>
            <a:r>
              <a:rPr lang="fa-IR" sz="1400" dirty="0" smtClean="0"/>
              <a:t>وب سایت خود </a:t>
            </a:r>
            <a:r>
              <a:rPr lang="fa-IR" sz="1400" dirty="0"/>
              <a:t>استفاده نماییم.</a:t>
            </a:r>
          </a:p>
          <a:p>
            <a:pPr marL="0" indent="0" algn="r" rtl="1">
              <a:buNone/>
            </a:pPr>
            <a:endParaRPr lang="fa-IR" sz="1400" dirty="0"/>
          </a:p>
        </p:txBody>
      </p:sp>
    </p:spTree>
    <p:extLst>
      <p:ext uri="{BB962C8B-B14F-4D97-AF65-F5344CB8AC3E}">
        <p14:creationId xmlns:p14="http://schemas.microsoft.com/office/powerpoint/2010/main" val="34047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fade">
                                      <p:cBhvr>
                                        <p:cTn id="28" dur="500"/>
                                        <p:tgtEl>
                                          <p:spTgt spid="3">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500"/>
                                        <p:tgtEl>
                                          <p:spTgt spid="3">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5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500"/>
                                        <p:tgtEl>
                                          <p:spTgt spid="3">
                                            <p:txEl>
                                              <p:pRg st="6" end="6"/>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27881"/>
          </a:xfrm>
        </p:spPr>
        <p:txBody>
          <a:bodyPr/>
          <a:lstStyle/>
          <a:p>
            <a:pPr algn="r" rtl="1"/>
            <a:r>
              <a:rPr lang="fa-IR" dirty="0" smtClean="0">
                <a:cs typeface="Far.Dast Nevis" panose="03000400000000000000" pitchFamily="66" charset="-78"/>
              </a:rPr>
              <a:t>ویژگی های </a:t>
            </a:r>
            <a:r>
              <a:rPr lang="en-US" dirty="0" smtClean="0">
                <a:latin typeface="Buxton Sketch" panose="03080500000500000004" pitchFamily="66" charset="0"/>
                <a:cs typeface="Far.Dast Nevis" panose="03000400000000000000" pitchFamily="66" charset="-78"/>
              </a:rPr>
              <a:t>WordPress</a:t>
            </a:r>
            <a:r>
              <a:rPr lang="fa-IR" dirty="0" smtClean="0">
                <a:cs typeface="Far.Dast Nevis" panose="03000400000000000000" pitchFamily="66" charset="-78"/>
              </a:rPr>
              <a:t>  :</a:t>
            </a:r>
            <a:endParaRPr lang="fa-IR" dirty="0">
              <a:cs typeface="Far.Dast Nevis" panose="03000400000000000000" pitchFamily="66" charset="-78"/>
            </a:endParaRPr>
          </a:p>
        </p:txBody>
      </p:sp>
      <p:sp>
        <p:nvSpPr>
          <p:cNvPr id="3" name="Content Placeholder 2"/>
          <p:cNvSpPr>
            <a:spLocks noGrp="1"/>
          </p:cNvSpPr>
          <p:nvPr>
            <p:ph idx="1"/>
          </p:nvPr>
        </p:nvSpPr>
        <p:spPr>
          <a:xfrm>
            <a:off x="677334" y="1132765"/>
            <a:ext cx="8596668" cy="4908598"/>
          </a:xfrm>
        </p:spPr>
        <p:txBody>
          <a:bodyPr>
            <a:normAutofit fontScale="92500" lnSpcReduction="20000"/>
          </a:bodyPr>
          <a:lstStyle/>
          <a:p>
            <a:pPr marL="0" indent="0" algn="r" rtl="1">
              <a:buNone/>
            </a:pPr>
            <a:r>
              <a:rPr lang="fa-IR" sz="2600" b="1" dirty="0"/>
              <a:t>انعطاف پذیری </a:t>
            </a:r>
            <a:endParaRPr lang="fa-IR" sz="2600" b="1" dirty="0" smtClean="0"/>
          </a:p>
          <a:p>
            <a:pPr marL="0" indent="0" algn="r" rtl="1">
              <a:buNone/>
            </a:pPr>
            <a:r>
              <a:rPr lang="fa-IR" dirty="0" smtClean="0"/>
              <a:t> </a:t>
            </a:r>
            <a:r>
              <a:rPr lang="fa-IR" dirty="0"/>
              <a:t>برنامه </a:t>
            </a:r>
            <a:r>
              <a:rPr lang="fa-IR" dirty="0" smtClean="0"/>
              <a:t>وردپرس </a:t>
            </a:r>
            <a:r>
              <a:rPr lang="fa-IR" dirty="0"/>
              <a:t>را برنامه ایی با انعطاف پذیری می نامند، زیرا بسیاری از کاربران بدون داشتن اطلاعاتی از کد نویسی می توانند با آن کار کرده و وب سایت و وبلاگ خود را مدیریت نمایند و مطالب آن را بروز رسانی نمایند. بسیاری از کاربران برای </a:t>
            </a:r>
            <a:r>
              <a:rPr lang="fa-IR" dirty="0" smtClean="0"/>
              <a:t>طراحی سایت خود </a:t>
            </a:r>
            <a:r>
              <a:rPr lang="fa-IR" dirty="0"/>
              <a:t>به دلیل این مزیت از آن استفاده می نمایند، گرچه امروزه بسیاری از شرکت های </a:t>
            </a:r>
            <a:r>
              <a:rPr lang="fa-IR" dirty="0" smtClean="0"/>
              <a:t>طراحی سایت نیز </a:t>
            </a:r>
            <a:r>
              <a:rPr lang="fa-IR" dirty="0"/>
              <a:t>این قابلیت را برای سایت های خود قرار داده اند که مشتریان آنها با ورود به صفحه مدیریت بتوانند به راحتی و بدون دانستن علم کد نویسی مطالب را ویرایش و بروزرسانی نمایند. پس بهتر است به جای استفاده از ابزار آماده</a:t>
            </a:r>
            <a:r>
              <a:rPr lang="fa-IR" dirty="0">
                <a:hlinkClick r:id="rId2"/>
              </a:rPr>
              <a:t> </a:t>
            </a:r>
            <a:r>
              <a:rPr lang="fa-IR" dirty="0" smtClean="0"/>
              <a:t>طراحی سایت برای </a:t>
            </a:r>
            <a:r>
              <a:rPr lang="fa-IR" dirty="0"/>
              <a:t>داشتن وب سایتی که اصول</a:t>
            </a:r>
            <a:r>
              <a:rPr lang="fa-IR" b="1" dirty="0"/>
              <a:t> </a:t>
            </a:r>
            <a:r>
              <a:rPr lang="fa-IR" dirty="0" smtClean="0"/>
              <a:t> بهینه سازی سایت در </a:t>
            </a:r>
            <a:r>
              <a:rPr lang="fa-IR" dirty="0"/>
              <a:t>آن رعایت شده، طراحی را به شرکت های معتبر </a:t>
            </a:r>
            <a:r>
              <a:rPr lang="fa-IR" dirty="0" smtClean="0"/>
              <a:t>طراحی سایت واگذار </a:t>
            </a:r>
            <a:r>
              <a:rPr lang="fa-IR" dirty="0"/>
              <a:t>نماییم.</a:t>
            </a:r>
          </a:p>
          <a:p>
            <a:pPr marL="0" indent="0" algn="r" rtl="1">
              <a:buNone/>
            </a:pPr>
            <a:r>
              <a:rPr lang="fa-IR" sz="2600" b="1" dirty="0"/>
              <a:t>تنوع فراوان قالب </a:t>
            </a:r>
            <a:r>
              <a:rPr lang="fa-IR" sz="2600" b="1" dirty="0" smtClean="0"/>
              <a:t>ها</a:t>
            </a:r>
          </a:p>
          <a:p>
            <a:pPr marL="0" indent="0" algn="r" rtl="1">
              <a:buNone/>
            </a:pPr>
            <a:r>
              <a:rPr lang="fa-IR" dirty="0" smtClean="0"/>
              <a:t>به </a:t>
            </a:r>
            <a:r>
              <a:rPr lang="fa-IR" dirty="0"/>
              <a:t>علت گستردگی استفاده از </a:t>
            </a:r>
            <a:r>
              <a:rPr lang="fa-IR" dirty="0" smtClean="0"/>
              <a:t>وردپرس نسبت </a:t>
            </a:r>
            <a:r>
              <a:rPr lang="fa-IR" dirty="0"/>
              <a:t>به سایر </a:t>
            </a:r>
            <a:r>
              <a:rPr lang="en-US" dirty="0" smtClean="0"/>
              <a:t>CMS</a:t>
            </a:r>
            <a:r>
              <a:rPr lang="fa-IR" dirty="0" smtClean="0"/>
              <a:t>های </a:t>
            </a:r>
            <a:r>
              <a:rPr lang="fa-IR" dirty="0"/>
              <a:t>آماده، و درخواست قالبهای گوناگون توسط کاربران، طراحی قالبهای فروان برای این </a:t>
            </a:r>
            <a:r>
              <a:rPr lang="en-US" dirty="0" smtClean="0"/>
              <a:t>CMS</a:t>
            </a:r>
            <a:r>
              <a:rPr lang="fa-IR" dirty="0" smtClean="0"/>
              <a:t>انجام </a:t>
            </a:r>
            <a:r>
              <a:rPr lang="fa-IR" dirty="0"/>
              <a:t>شده که ما می توانیم توسط افزودن افزونه ها به قالبهای وبلاگ و </a:t>
            </a:r>
            <a:r>
              <a:rPr lang="fa-IR" dirty="0" smtClean="0"/>
              <a:t>وب سایت خود</a:t>
            </a:r>
            <a:r>
              <a:rPr lang="fa-IR" dirty="0"/>
              <a:t>، از آنها استفاده کنیم. ولی باز، نکته در این است که ما چیدمان را در این قالب ها نمی توانیم تغییری دهیم و حتما باید تغییرات در همان چیدمان انجام شود. زیرا قالب نوشته شده و تغییر در آن نیاز به کدنویسی می باشد، ضمن اینکه بسیاری از کد های این قالب ها نیز بسته می باشد و طراحان حاضر به ارائه کد باز آن به دلیل جلوگیری از کپی شدن آن نمی باشند.</a:t>
            </a:r>
          </a:p>
          <a:p>
            <a:pPr rtl="1"/>
            <a:r>
              <a:rPr lang="fa-IR" dirty="0"/>
              <a:t> </a:t>
            </a:r>
          </a:p>
          <a:p>
            <a:pPr marL="0" indent="0" algn="r" rtl="1">
              <a:buNone/>
            </a:pPr>
            <a:endParaRPr lang="fa-IR" dirty="0"/>
          </a:p>
        </p:txBody>
      </p:sp>
    </p:spTree>
    <p:extLst>
      <p:ext uri="{BB962C8B-B14F-4D97-AF65-F5344CB8AC3E}">
        <p14:creationId xmlns:p14="http://schemas.microsoft.com/office/powerpoint/2010/main" val="14819285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78006"/>
          </a:xfrm>
        </p:spPr>
        <p:txBody>
          <a:bodyPr/>
          <a:lstStyle/>
          <a:p>
            <a:pPr algn="r" rtl="1"/>
            <a:r>
              <a:rPr lang="en-US" dirty="0" smtClean="0">
                <a:latin typeface="Adobe Arabic" panose="02040503050201020203" pitchFamily="18" charset="-78"/>
                <a:cs typeface="Adobe Arabic" panose="02040503050201020203" pitchFamily="18" charset="-78"/>
              </a:rPr>
              <a:t>CMS </a:t>
            </a:r>
            <a:r>
              <a:rPr lang="fa-IR" dirty="0" smtClean="0">
                <a:latin typeface="Adobe Arabic" panose="02040503050201020203" pitchFamily="18" charset="-78"/>
                <a:cs typeface="Adobe Arabic" panose="02040503050201020203" pitchFamily="18" charset="-78"/>
              </a:rPr>
              <a:t>چیست؟؟</a:t>
            </a:r>
            <a:endParaRPr lang="en-US" dirty="0">
              <a:latin typeface="Adobe Arabic" panose="02040503050201020203" pitchFamily="18" charset="-78"/>
              <a:cs typeface="Adobe Arabic" panose="02040503050201020203" pitchFamily="18" charset="-78"/>
            </a:endParaRPr>
          </a:p>
        </p:txBody>
      </p:sp>
      <p:sp>
        <p:nvSpPr>
          <p:cNvPr id="3" name="Content Placeholder 2"/>
          <p:cNvSpPr>
            <a:spLocks noGrp="1"/>
          </p:cNvSpPr>
          <p:nvPr>
            <p:ph idx="1"/>
          </p:nvPr>
        </p:nvSpPr>
        <p:spPr>
          <a:xfrm>
            <a:off x="677334" y="1378425"/>
            <a:ext cx="8479545" cy="4662938"/>
          </a:xfrm>
        </p:spPr>
        <p:txBody>
          <a:bodyPr/>
          <a:lstStyle/>
          <a:p>
            <a:pPr marL="0" indent="0" algn="r" rtl="1">
              <a:buNone/>
            </a:pPr>
            <a:r>
              <a:rPr lang="fa-IR" dirty="0" smtClean="0"/>
              <a:t>سیستم مدیریت محتوا ترجمه عبارت </a:t>
            </a:r>
            <a:r>
              <a:rPr lang="en-US" dirty="0" smtClean="0"/>
              <a:t>content management system </a:t>
            </a:r>
            <a:r>
              <a:rPr lang="fa-IR" dirty="0" smtClean="0"/>
              <a:t> یا </a:t>
            </a:r>
            <a:r>
              <a:rPr lang="en-US" dirty="0" smtClean="0"/>
              <a:t>CMS </a:t>
            </a:r>
            <a:r>
              <a:rPr lang="fa-IR" dirty="0" smtClean="0"/>
              <a:t>است</a:t>
            </a:r>
          </a:p>
          <a:p>
            <a:pPr marL="0" indent="0" algn="r" rtl="1">
              <a:buNone/>
            </a:pPr>
            <a:r>
              <a:rPr lang="fa-IR" dirty="0"/>
              <a:t>که به معنای سیستم نرم افزاری ای است که به کمک آن محتوا مدیریت می شود</a:t>
            </a:r>
            <a:endParaRPr lang="fa-IR" dirty="0" smtClean="0"/>
          </a:p>
          <a:p>
            <a:pPr marL="0" indent="0" algn="r" rtl="1">
              <a:buNone/>
            </a:pPr>
            <a:endParaRPr lang="en-US" dirty="0"/>
          </a:p>
        </p:txBody>
      </p:sp>
      <p:pic>
        <p:nvPicPr>
          <p:cNvPr id="1026" name="Picture 2" descr="J:\pic for cms\be4e4fd1bcb87d92f342f6e3e3e1d9e2_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8523" y="2593520"/>
            <a:ext cx="5715000" cy="3848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2844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barn(inVertical)">
                                      <p:cBhvr>
                                        <p:cTn id="12" dur="5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down)">
                                      <p:cBhvr>
                                        <p:cTn id="17" dur="500"/>
                                        <p:tgtEl>
                                          <p:spTgt spid="3">
                                            <p:txEl>
                                              <p:pRg st="0" end="0"/>
                                            </p:txEl>
                                          </p:spTgt>
                                        </p:tgtEl>
                                      </p:cBhvr>
                                    </p:animEffect>
                                  </p:childTnLst>
                                </p:cTn>
                              </p:par>
                              <p:par>
                                <p:cTn id="18" presetID="22" presetClass="entr" presetSubtype="4" fill="hold"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wipe(down)">
                                      <p:cBhvr>
                                        <p:cTn id="2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354843"/>
            <a:ext cx="8596668" cy="5686520"/>
          </a:xfrm>
        </p:spPr>
        <p:txBody>
          <a:bodyPr>
            <a:normAutofit/>
          </a:bodyPr>
          <a:lstStyle/>
          <a:p>
            <a:pPr marL="0" indent="0" algn="r" rtl="1">
              <a:buNone/>
            </a:pPr>
            <a:r>
              <a:rPr lang="fa-IR" sz="1600" b="1" dirty="0"/>
              <a:t>شناخته شدن توسط موتور های جست و جو:</a:t>
            </a:r>
          </a:p>
          <a:p>
            <a:pPr marL="0" indent="0" algn="r" rtl="1">
              <a:buNone/>
            </a:pPr>
            <a:r>
              <a:rPr lang="fa-IR" sz="1600" dirty="0" smtClean="0"/>
              <a:t>طراحی سایت با </a:t>
            </a:r>
            <a:r>
              <a:rPr lang="fa-IR" sz="1600" dirty="0"/>
              <a:t>استفاده از ورد پرس این امکان را به ما می دهد که </a:t>
            </a:r>
            <a:r>
              <a:rPr lang="fa-IR" sz="1600" dirty="0" smtClean="0"/>
              <a:t>وب سایت خود </a:t>
            </a:r>
            <a:r>
              <a:rPr lang="fa-IR" sz="1600" dirty="0"/>
              <a:t>را به موتور های جست و جو معرفی نماییم. و همچنین موتور های جست و جو بتوانند </a:t>
            </a:r>
            <a:r>
              <a:rPr lang="fa-IR" sz="1600" dirty="0" smtClean="0"/>
              <a:t>وب سایت ما </a:t>
            </a:r>
            <a:r>
              <a:rPr lang="fa-IR" sz="1600" dirty="0"/>
              <a:t>را شناسایی کنند. البته جست و جو در محتوای مطالب ما توسط این موتور ها منوط به </a:t>
            </a:r>
            <a:r>
              <a:rPr lang="fa-IR" sz="1600" dirty="0" smtClean="0"/>
              <a:t>طراحی سایت با روش بهینه سازی شده سایت می </a:t>
            </a:r>
            <a:r>
              <a:rPr lang="fa-IR" sz="1600" dirty="0"/>
              <a:t>باشد، اصطلاحا باید تمام موارد به </a:t>
            </a:r>
            <a:r>
              <a:rPr lang="en-US" sz="1600" dirty="0" smtClean="0"/>
              <a:t>SEO</a:t>
            </a:r>
            <a:r>
              <a:rPr lang="fa-IR" sz="1600" dirty="0" smtClean="0"/>
              <a:t>در</a:t>
            </a:r>
            <a:r>
              <a:rPr lang="fa-IR" sz="1600" dirty="0" smtClean="0">
                <a:hlinkClick r:id="rId2"/>
              </a:rPr>
              <a:t> </a:t>
            </a:r>
            <a:r>
              <a:rPr lang="fa-IR" sz="1600" dirty="0" smtClean="0"/>
              <a:t>وب سایت ما </a:t>
            </a:r>
            <a:r>
              <a:rPr lang="fa-IR" sz="1600" dirty="0"/>
              <a:t>رعایت شده باشد. اگر در طراحی موارد </a:t>
            </a:r>
            <a:r>
              <a:rPr lang="fa-IR" sz="1600" dirty="0" smtClean="0"/>
              <a:t>بهینه سازی سایت رعایت </a:t>
            </a:r>
            <a:r>
              <a:rPr lang="fa-IR" sz="1600" dirty="0"/>
              <a:t>نشود، موتور های جست و جو در جست و جوی مطالب ما دچار مشکل خواهند شد. باید این مورد را در نظر بگیریم که</a:t>
            </a:r>
            <a:r>
              <a:rPr lang="fa-IR" sz="1600" dirty="0">
                <a:hlinkClick r:id="rId2"/>
              </a:rPr>
              <a:t> </a:t>
            </a:r>
            <a:r>
              <a:rPr lang="fa-IR" sz="1600" dirty="0" smtClean="0"/>
              <a:t>وب سایت های </a:t>
            </a:r>
            <a:r>
              <a:rPr lang="fa-IR" sz="1600" dirty="0"/>
              <a:t>طراحی شده توسط </a:t>
            </a:r>
            <a:r>
              <a:rPr lang="fa-IR" sz="1600" dirty="0" smtClean="0"/>
              <a:t>وردپرس و </a:t>
            </a:r>
            <a:r>
              <a:rPr lang="fa-IR" sz="1600" dirty="0"/>
              <a:t>سایر برنامه های </a:t>
            </a:r>
            <a:r>
              <a:rPr lang="en-US" sz="1600" dirty="0" smtClean="0"/>
              <a:t>CMS</a:t>
            </a:r>
            <a:r>
              <a:rPr lang="fa-IR" sz="1600" dirty="0" smtClean="0"/>
              <a:t>آماده </a:t>
            </a:r>
            <a:r>
              <a:rPr lang="fa-IR" sz="1600" dirty="0"/>
              <a:t>دارای </a:t>
            </a:r>
            <a:r>
              <a:rPr lang="en-US" sz="1600" dirty="0" smtClean="0"/>
              <a:t>SEO</a:t>
            </a:r>
            <a:r>
              <a:rPr lang="fa-IR" sz="1600" dirty="0" smtClean="0"/>
              <a:t> </a:t>
            </a:r>
            <a:r>
              <a:rPr lang="fa-IR" sz="1600" dirty="0"/>
              <a:t>خوبی نمی باشند، پس موتور های جست و جو فقط در یافتن نام </a:t>
            </a:r>
            <a:r>
              <a:rPr lang="fa-IR" sz="1600" dirty="0" smtClean="0"/>
              <a:t>وب سایت می </a:t>
            </a:r>
            <a:r>
              <a:rPr lang="fa-IR" sz="1600" dirty="0"/>
              <a:t>توانند به ما کمک نمایند و در موارد جست و جوی محتوا نمی توانند برای ما موثر باشند. پس بهتر از به سراغ </a:t>
            </a:r>
            <a:r>
              <a:rPr lang="fa-IR" sz="1600" dirty="0" smtClean="0"/>
              <a:t>طراحی سایت با </a:t>
            </a:r>
            <a:r>
              <a:rPr lang="fa-IR" sz="1600" dirty="0"/>
              <a:t>روش های</a:t>
            </a:r>
            <a:r>
              <a:rPr lang="fa-IR" sz="1600" dirty="0">
                <a:hlinkClick r:id="rId3"/>
              </a:rPr>
              <a:t> </a:t>
            </a:r>
            <a:r>
              <a:rPr lang="fa-IR" sz="1600" dirty="0" smtClean="0"/>
              <a:t>بهینه سازی سایت رفته </a:t>
            </a:r>
            <a:r>
              <a:rPr lang="fa-IR" sz="1600" dirty="0"/>
              <a:t>و از آنها برای </a:t>
            </a:r>
            <a:r>
              <a:rPr lang="fa-IR" sz="1600" dirty="0" smtClean="0"/>
              <a:t>طراحی سایت خود </a:t>
            </a:r>
            <a:r>
              <a:rPr lang="fa-IR" sz="1600" dirty="0"/>
              <a:t>استفاده </a:t>
            </a:r>
            <a:r>
              <a:rPr lang="fa-IR" sz="1600" dirty="0" smtClean="0"/>
              <a:t>نماییم.</a:t>
            </a:r>
          </a:p>
          <a:p>
            <a:pPr marL="0" indent="0" algn="r" rtl="1">
              <a:buNone/>
            </a:pPr>
            <a:endParaRPr lang="fa-IR" sz="1600" dirty="0"/>
          </a:p>
        </p:txBody>
      </p:sp>
      <p:pic>
        <p:nvPicPr>
          <p:cNvPr id="15362" name="Picture 2" descr="J:\pic for cms\wordpress-sticker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0398" y="3575253"/>
            <a:ext cx="4384195" cy="2466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08074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solidFill>
                  <a:schemeClr val="accent2">
                    <a:lumMod val="75000"/>
                  </a:schemeClr>
                </a:solidFill>
                <a:cs typeface="Far.Dast Nevis" panose="03000400000000000000" pitchFamily="66" charset="-78"/>
              </a:rPr>
              <a:t>امکانات </a:t>
            </a:r>
            <a:r>
              <a:rPr lang="en-US" dirty="0" smtClean="0">
                <a:solidFill>
                  <a:schemeClr val="accent2">
                    <a:lumMod val="75000"/>
                  </a:schemeClr>
                </a:solidFill>
                <a:latin typeface="Buxton Sketch" panose="03080500000500000004" pitchFamily="66" charset="0"/>
                <a:cs typeface="Far.Dast Nevis" panose="03000400000000000000" pitchFamily="66" charset="-78"/>
              </a:rPr>
              <a:t>WordPress</a:t>
            </a:r>
            <a:r>
              <a:rPr lang="fa-IR" dirty="0" smtClean="0">
                <a:solidFill>
                  <a:schemeClr val="accent2">
                    <a:lumMod val="75000"/>
                  </a:schemeClr>
                </a:solidFill>
                <a:cs typeface="Far.Dast Nevis" panose="03000400000000000000" pitchFamily="66" charset="-78"/>
              </a:rPr>
              <a:t> :</a:t>
            </a:r>
            <a:endParaRPr lang="fa-IR" dirty="0">
              <a:solidFill>
                <a:schemeClr val="accent2">
                  <a:lumMod val="75000"/>
                </a:schemeClr>
              </a:solidFill>
              <a:cs typeface="Far.Dast Nevis" panose="03000400000000000000" pitchFamily="66" charset="-78"/>
            </a:endParaRPr>
          </a:p>
        </p:txBody>
      </p:sp>
      <p:sp>
        <p:nvSpPr>
          <p:cNvPr id="3" name="Content Placeholder 2"/>
          <p:cNvSpPr>
            <a:spLocks noGrp="1"/>
          </p:cNvSpPr>
          <p:nvPr>
            <p:ph idx="1"/>
          </p:nvPr>
        </p:nvSpPr>
        <p:spPr>
          <a:xfrm>
            <a:off x="677334" y="1201003"/>
            <a:ext cx="8596668" cy="4840359"/>
          </a:xfrm>
        </p:spPr>
        <p:txBody>
          <a:bodyPr>
            <a:normAutofit/>
          </a:bodyPr>
          <a:lstStyle/>
          <a:p>
            <a:pPr marL="0" indent="0" algn="r" rtl="1">
              <a:buNone/>
            </a:pPr>
            <a:r>
              <a:rPr lang="fa-IR" b="1" dirty="0"/>
              <a:t>ساختن محتوا و </a:t>
            </a:r>
            <a:r>
              <a:rPr lang="fa-IR" b="1" dirty="0" smtClean="0"/>
              <a:t>مطالب</a:t>
            </a:r>
          </a:p>
          <a:p>
            <a:pPr marL="0" indent="0" algn="r" rtl="1">
              <a:buNone/>
            </a:pPr>
            <a:r>
              <a:rPr lang="fa-IR" dirty="0" smtClean="0"/>
              <a:t> </a:t>
            </a:r>
            <a:r>
              <a:rPr lang="fa-IR" dirty="0"/>
              <a:t>در ساختن محتوا</a:t>
            </a:r>
            <a:r>
              <a:rPr lang="fa-IR" dirty="0">
                <a:hlinkClick r:id="rId2"/>
              </a:rPr>
              <a:t> </a:t>
            </a:r>
            <a:r>
              <a:rPr lang="fa-IR" dirty="0" smtClean="0"/>
              <a:t>وردپرس امکانات </a:t>
            </a:r>
            <a:r>
              <a:rPr lang="fa-IR" dirty="0"/>
              <a:t>خوبی برای ما قرار داده است، از این جمله امکانات عبارت است از: قرار دادن رمز برای مطالب – قرار دادن آدرس جدا برای هر مطلب – ایجاد مطالب در چند صفحه ی پشت سر هم به جای گذاشتن اسکرول برای مطالب – آپلود کردن تصاویر و فایل های چند رسانه ای – فرستادن مطالب در تاریخ تنظیم شده بر روی سایت – گذاشتن شلک های معتبر در تایپ ها – دسته بندی مطالب – ابزار وبلاگ نویسی – ابزاری برای قرار دادن محتوا در ستون ها ی کناری – پیش نمایش پست ها؛ تمام اینها امکاناتی می باشد که </a:t>
            </a:r>
            <a:r>
              <a:rPr lang="fa-IR" dirty="0" smtClean="0"/>
              <a:t>وردپرس </a:t>
            </a:r>
            <a:r>
              <a:rPr lang="fa-IR" dirty="0"/>
              <a:t>به ما در ساخت محتوا در اختیار ما قرار می دهد. </a:t>
            </a:r>
            <a:endParaRPr lang="fa-IR" dirty="0" smtClean="0"/>
          </a:p>
          <a:p>
            <a:pPr marL="0" indent="0" algn="r" rtl="1">
              <a:buNone/>
            </a:pPr>
            <a:r>
              <a:rPr lang="fa-IR" b="1" dirty="0"/>
              <a:t>ب</a:t>
            </a:r>
            <a:r>
              <a:rPr lang="fa-IR" b="1" dirty="0" smtClean="0"/>
              <a:t>ایگانی </a:t>
            </a:r>
            <a:r>
              <a:rPr lang="fa-IR" b="1" dirty="0"/>
              <a:t>و جست و جو در مطالب:</a:t>
            </a:r>
            <a:r>
              <a:rPr lang="fa-IR" dirty="0"/>
              <a:t> امکان دیگری که ورد پرس در اختیار ما قرار می دهد گذاشتن جست و جو برای مطالبمان در حوزه وب سایت و یا وبلاگ خودمان می باشد. همچنین ورد پرس با توجه به داشتن پایگاه داده، اطلاعات را برایمان به طور خودکار می تواند ذخیره نماید. </a:t>
            </a:r>
          </a:p>
        </p:txBody>
      </p:sp>
    </p:spTree>
    <p:extLst>
      <p:ext uri="{BB962C8B-B14F-4D97-AF65-F5344CB8AC3E}">
        <p14:creationId xmlns:p14="http://schemas.microsoft.com/office/powerpoint/2010/main" val="19274954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573207"/>
            <a:ext cx="8596668" cy="5468156"/>
          </a:xfrm>
        </p:spPr>
        <p:txBody>
          <a:bodyPr/>
          <a:lstStyle/>
          <a:p>
            <a:pPr marL="0" indent="0" algn="r" rtl="1">
              <a:buNone/>
            </a:pPr>
            <a:r>
              <a:rPr lang="fa-IR" b="1" dirty="0"/>
              <a:t>ایجاد بخش بحث و </a:t>
            </a:r>
            <a:r>
              <a:rPr lang="fa-IR" b="1" dirty="0" smtClean="0"/>
              <a:t>نظرات</a:t>
            </a:r>
            <a:endParaRPr lang="fa-IR" dirty="0" smtClean="0"/>
          </a:p>
          <a:p>
            <a:pPr marL="0" indent="0" algn="r" rtl="1">
              <a:buNone/>
            </a:pPr>
            <a:r>
              <a:rPr lang="fa-IR" dirty="0" smtClean="0"/>
              <a:t>ما </a:t>
            </a:r>
            <a:r>
              <a:rPr lang="fa-IR" dirty="0"/>
              <a:t>توسط </a:t>
            </a:r>
            <a:r>
              <a:rPr lang="fa-IR" dirty="0" smtClean="0"/>
              <a:t>وردپرس می </a:t>
            </a:r>
            <a:r>
              <a:rPr lang="fa-IR" dirty="0"/>
              <a:t>توانیم بخش هایی برای گفت و گو برای کاربران ایجاد نماییم، همچنین می توانیم برای تمام مطالب خود قسمت نظرات را فعال نماییم و از نظرات کاربران استفاده نماییم. </a:t>
            </a:r>
            <a:endParaRPr lang="fa-IR" dirty="0" smtClean="0"/>
          </a:p>
          <a:p>
            <a:pPr marL="0" indent="0" algn="r" rtl="1">
              <a:buNone/>
            </a:pPr>
            <a:r>
              <a:rPr lang="fa-IR" b="1" dirty="0" smtClean="0"/>
              <a:t>ایجاد </a:t>
            </a:r>
            <a:r>
              <a:rPr lang="fa-IR" b="1" dirty="0"/>
              <a:t>لینکستان و مدیریت </a:t>
            </a:r>
            <a:r>
              <a:rPr lang="fa-IR" b="1" dirty="0" smtClean="0"/>
              <a:t>آن</a:t>
            </a:r>
          </a:p>
          <a:p>
            <a:pPr marL="0" indent="0" algn="r" rtl="1">
              <a:buNone/>
            </a:pPr>
            <a:r>
              <a:rPr lang="fa-IR" dirty="0" smtClean="0"/>
              <a:t>می </a:t>
            </a:r>
            <a:r>
              <a:rPr lang="fa-IR" dirty="0"/>
              <a:t>توانیم بخشی را توسط ورد پرس ایجاد نماییم که در آن لینک های پر کاربرد در اختیار کاربران قرار بگیرد. همچنین این بخش را مدیریت نماییم. </a:t>
            </a:r>
            <a:endParaRPr lang="fa-IR" dirty="0" smtClean="0"/>
          </a:p>
          <a:p>
            <a:pPr marL="0" indent="0" algn="r" rtl="1">
              <a:buNone/>
            </a:pPr>
            <a:r>
              <a:rPr lang="fa-IR" b="1" dirty="0" smtClean="0"/>
              <a:t>افزودن </a:t>
            </a:r>
            <a:r>
              <a:rPr lang="fa-IR" b="1" dirty="0"/>
              <a:t>ماژول و افزونه های </a:t>
            </a:r>
            <a:r>
              <a:rPr lang="fa-IR" b="1" dirty="0" smtClean="0"/>
              <a:t>جدید</a:t>
            </a:r>
          </a:p>
          <a:p>
            <a:pPr marL="0" indent="0" algn="r" rtl="1">
              <a:buNone/>
            </a:pPr>
            <a:r>
              <a:rPr lang="fa-IR" dirty="0" smtClean="0"/>
              <a:t>می </a:t>
            </a:r>
            <a:r>
              <a:rPr lang="fa-IR" dirty="0"/>
              <a:t>توانیم از ابزار جدید و ارائه شده </a:t>
            </a:r>
            <a:r>
              <a:rPr lang="fa-IR" dirty="0" smtClean="0"/>
              <a:t>توسط طراحان وب سایت ، </a:t>
            </a:r>
            <a:r>
              <a:rPr lang="fa-IR" dirty="0"/>
              <a:t>آنها را به سیستم مدیریت محتوا خود اضافه نماییم و از آنها در بخش های مختلف وب سایت و یا وبلاگ خود استفاده نماییم. </a:t>
            </a:r>
          </a:p>
        </p:txBody>
      </p:sp>
    </p:spTree>
    <p:extLst>
      <p:ext uri="{BB962C8B-B14F-4D97-AF65-F5344CB8AC3E}">
        <p14:creationId xmlns:p14="http://schemas.microsoft.com/office/powerpoint/2010/main" val="12923458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709685"/>
            <a:ext cx="8596668" cy="5331678"/>
          </a:xfrm>
        </p:spPr>
        <p:txBody>
          <a:bodyPr>
            <a:normAutofit/>
          </a:bodyPr>
          <a:lstStyle/>
          <a:p>
            <a:pPr marL="0" indent="0" algn="r" rtl="1">
              <a:buNone/>
            </a:pPr>
            <a:r>
              <a:rPr lang="fa-IR" sz="1600" b="1" dirty="0"/>
              <a:t>مدیریت و سازماندهی مدیریت وب سایت:</a:t>
            </a:r>
            <a:r>
              <a:rPr lang="fa-IR" sz="1600" dirty="0"/>
              <a:t> می توانیم با این امکان وردپرس، بخش مدیریت وب سایت خود را نیز مدیریت نماییم. برای مدیران سطح دسترسی تعیین نماییم، پهنای باند وب سایت را کاهش دهیم و حتی دامنه خود را به فضای دیگر منتقل نماییم. </a:t>
            </a:r>
          </a:p>
          <a:p>
            <a:pPr marL="0" indent="0" algn="r" rtl="1">
              <a:buNone/>
            </a:pPr>
            <a:r>
              <a:rPr lang="fa-IR" sz="1600" b="1" dirty="0" smtClean="0"/>
              <a:t>انتخاب </a:t>
            </a:r>
            <a:r>
              <a:rPr lang="fa-IR" sz="1600" b="1" dirty="0"/>
              <a:t>قالب و ویرایش بخش های </a:t>
            </a:r>
            <a:r>
              <a:rPr lang="fa-IR" sz="1600" b="1" dirty="0" smtClean="0"/>
              <a:t>آن</a:t>
            </a:r>
          </a:p>
          <a:p>
            <a:pPr marL="0" indent="0" algn="r" rtl="1">
              <a:buNone/>
            </a:pPr>
            <a:r>
              <a:rPr lang="fa-IR" sz="1600" dirty="0" smtClean="0"/>
              <a:t>ما </a:t>
            </a:r>
            <a:r>
              <a:rPr lang="fa-IR" sz="1600" dirty="0"/>
              <a:t>از طریق ورد پرس می توانیم فقط قالب ها را انتخاب و بخش های آن و محتوای قرار گرفته در آن را ویرایش نماییم. ولی نمی توانیم در چیدمان آنها دخالتی داشته باشیم و چیدمان کلی را تغییر دهیم.</a:t>
            </a:r>
          </a:p>
          <a:p>
            <a:pPr marL="0" indent="0" algn="r" rtl="1">
              <a:buNone/>
            </a:pPr>
            <a:endParaRPr lang="fa-IR" sz="1600" dirty="0" smtClean="0"/>
          </a:p>
          <a:p>
            <a:pPr marL="0" indent="0" algn="r" rtl="1">
              <a:buNone/>
            </a:pPr>
            <a:r>
              <a:rPr lang="fa-IR" sz="1600" dirty="0" smtClean="0"/>
              <a:t>تغییرات </a:t>
            </a:r>
            <a:r>
              <a:rPr lang="fa-IR" sz="1600" dirty="0"/>
              <a:t>پیشرفته تر </a:t>
            </a:r>
            <a:r>
              <a:rPr lang="fa-IR" sz="1600" dirty="0" smtClean="0"/>
              <a:t>                                             شرکت های طراحی سایت</a:t>
            </a:r>
            <a:r>
              <a:rPr lang="fa-IR" sz="1600" dirty="0"/>
              <a:t> </a:t>
            </a:r>
          </a:p>
          <a:p>
            <a:pPr marL="0" indent="0" algn="r" rtl="1">
              <a:buNone/>
            </a:pPr>
            <a:endParaRPr lang="fa-IR" sz="1600" dirty="0"/>
          </a:p>
        </p:txBody>
      </p:sp>
      <p:sp>
        <p:nvSpPr>
          <p:cNvPr id="4" name="Left Arrow 3"/>
          <p:cNvSpPr/>
          <p:nvPr/>
        </p:nvSpPr>
        <p:spPr>
          <a:xfrm>
            <a:off x="5316283" y="2829614"/>
            <a:ext cx="1951630" cy="545910"/>
          </a:xfrm>
          <a:prstGeom prst="left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5" name="Picture 2" descr="J:\pic for cms\Administrator_files_UploadFile_120704wploo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257" y="3648479"/>
            <a:ext cx="5095873" cy="2781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3705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59642"/>
          </a:xfrm>
        </p:spPr>
        <p:txBody>
          <a:bodyPr>
            <a:noAutofit/>
          </a:bodyPr>
          <a:lstStyle/>
          <a:p>
            <a:pPr algn="r" rtl="1"/>
            <a:r>
              <a:rPr lang="fa-IR" sz="2800" b="1" dirty="0">
                <a:cs typeface="Far.Dast Nevis" panose="03000400000000000000" pitchFamily="66" charset="-78"/>
              </a:rPr>
              <a:t>وب سایت های قابل ساختن </a:t>
            </a:r>
            <a:r>
              <a:rPr lang="en-US" sz="2800" b="1" dirty="0" smtClean="0">
                <a:latin typeface="Buxton Sketch" panose="03080500000500000004" pitchFamily="66" charset="0"/>
                <a:cs typeface="Far.Dast Nevis" panose="03000400000000000000" pitchFamily="66" charset="-78"/>
              </a:rPr>
              <a:t>WordPress</a:t>
            </a:r>
            <a:r>
              <a:rPr lang="fa-IR" sz="2800" b="1" dirty="0" smtClean="0">
                <a:cs typeface="Far.Dast Nevis" panose="03000400000000000000" pitchFamily="66" charset="-78"/>
              </a:rPr>
              <a:t> </a:t>
            </a:r>
            <a:r>
              <a:rPr lang="fa-IR" sz="2800" b="1" dirty="0">
                <a:cs typeface="Far.Dast Nevis" panose="03000400000000000000" pitchFamily="66" charset="-78"/>
              </a:rPr>
              <a:t>چیست؟</a:t>
            </a:r>
            <a:br>
              <a:rPr lang="fa-IR" sz="2800" b="1" dirty="0">
                <a:cs typeface="Far.Dast Nevis" panose="03000400000000000000" pitchFamily="66" charset="-78"/>
              </a:rPr>
            </a:br>
            <a:endParaRPr lang="fa-IR" sz="2800" dirty="0">
              <a:cs typeface="Far.Dast Nevis" panose="03000400000000000000" pitchFamily="66" charset="-78"/>
            </a:endParaRPr>
          </a:p>
        </p:txBody>
      </p:sp>
      <p:sp>
        <p:nvSpPr>
          <p:cNvPr id="3" name="Content Placeholder 2"/>
          <p:cNvSpPr>
            <a:spLocks noGrp="1"/>
          </p:cNvSpPr>
          <p:nvPr>
            <p:ph idx="1"/>
          </p:nvPr>
        </p:nvSpPr>
        <p:spPr>
          <a:xfrm>
            <a:off x="677334" y="1214651"/>
            <a:ext cx="8596668" cy="4826711"/>
          </a:xfrm>
        </p:spPr>
        <p:txBody>
          <a:bodyPr>
            <a:normAutofit/>
          </a:bodyPr>
          <a:lstStyle/>
          <a:p>
            <a:pPr marL="0" indent="0" algn="r" rtl="1">
              <a:buNone/>
            </a:pPr>
            <a:r>
              <a:rPr lang="fa-IR" sz="1600" b="1" dirty="0"/>
              <a:t>وبلاگ های </a:t>
            </a:r>
            <a:r>
              <a:rPr lang="fa-IR" sz="1600" b="1" dirty="0" smtClean="0"/>
              <a:t>شخصی</a:t>
            </a:r>
            <a:endParaRPr lang="fa-IR" sz="1600" dirty="0" smtClean="0"/>
          </a:p>
          <a:p>
            <a:pPr marL="0" indent="0" algn="r" rtl="1">
              <a:buNone/>
            </a:pPr>
            <a:r>
              <a:rPr lang="fa-IR" sz="1600" dirty="0" smtClean="0"/>
              <a:t>مهمترین </a:t>
            </a:r>
            <a:r>
              <a:rPr lang="fa-IR" sz="1600" dirty="0"/>
              <a:t>دلیل به وجود آمدن </a:t>
            </a:r>
            <a:r>
              <a:rPr lang="fa-IR" sz="1600" dirty="0" smtClean="0"/>
              <a:t>وردپرس می </a:t>
            </a:r>
            <a:r>
              <a:rPr lang="fa-IR" sz="1600" dirty="0"/>
              <a:t>باشد. بیشترین کاربرد را از </a:t>
            </a:r>
            <a:r>
              <a:rPr lang="fa-IR" sz="1600" dirty="0" smtClean="0"/>
              <a:t>وردپرس در </a:t>
            </a:r>
            <a:r>
              <a:rPr lang="fa-IR" sz="1600" dirty="0"/>
              <a:t>زمینه وبلاگ های شخصی و کمپانی های ارائه دهنده وبلاگ ها به مخاطبان مشاهده می نماییم.</a:t>
            </a:r>
          </a:p>
          <a:p>
            <a:pPr marL="0" indent="0" algn="r" rtl="1">
              <a:buNone/>
            </a:pPr>
            <a:r>
              <a:rPr lang="fa-IR" sz="1600" b="1" dirty="0"/>
              <a:t>کمپانی های ارائه دهنده وبلاگ </a:t>
            </a:r>
            <a:r>
              <a:rPr lang="fa-IR" sz="1600" b="1" dirty="0" smtClean="0"/>
              <a:t>ها</a:t>
            </a:r>
          </a:p>
          <a:p>
            <a:pPr marL="0" indent="0" algn="r" rtl="1">
              <a:buNone/>
            </a:pPr>
            <a:r>
              <a:rPr lang="fa-IR" sz="1600" dirty="0" smtClean="0"/>
              <a:t> </a:t>
            </a:r>
            <a:r>
              <a:rPr lang="fa-IR" sz="1600" dirty="0"/>
              <a:t> همانگونه که گفتیم کمپانی های ارائه دهنده وبلاگ از این </a:t>
            </a:r>
            <a:r>
              <a:rPr lang="en-US" sz="1600" dirty="0" smtClean="0"/>
              <a:t>CMS</a:t>
            </a:r>
            <a:r>
              <a:rPr lang="fa-IR" sz="1600" dirty="0" smtClean="0"/>
              <a:t>آماده </a:t>
            </a:r>
            <a:r>
              <a:rPr lang="fa-IR" sz="1600" dirty="0"/>
              <a:t>برای مدیریت محتوای خود استفاده می نمایند، و همین امر باعث استفاده گسترده از این</a:t>
            </a:r>
            <a:r>
              <a:rPr lang="fa-IR" sz="1600" dirty="0">
                <a:hlinkClick r:id="rId2"/>
              </a:rPr>
              <a:t> </a:t>
            </a:r>
            <a:r>
              <a:rPr lang="en-US" sz="1600" dirty="0" smtClean="0"/>
              <a:t>CMS</a:t>
            </a:r>
            <a:r>
              <a:rPr lang="fa-IR" sz="1600" dirty="0" smtClean="0"/>
              <a:t>آماده </a:t>
            </a:r>
            <a:r>
              <a:rPr lang="fa-IR" sz="1600" dirty="0"/>
              <a:t>در جهان شده است.</a:t>
            </a:r>
          </a:p>
          <a:p>
            <a:pPr marL="0" indent="0" algn="r" rtl="1">
              <a:buNone/>
            </a:pPr>
            <a:r>
              <a:rPr lang="fa-IR" sz="1600" b="1" dirty="0"/>
              <a:t>شبکه های </a:t>
            </a:r>
            <a:r>
              <a:rPr lang="fa-IR" sz="1600" b="1" dirty="0" smtClean="0"/>
              <a:t>اجتماعی</a:t>
            </a:r>
          </a:p>
          <a:p>
            <a:pPr marL="0" indent="0" algn="r" rtl="1">
              <a:buNone/>
            </a:pPr>
            <a:r>
              <a:rPr lang="fa-IR" sz="1600" dirty="0" smtClean="0"/>
              <a:t> </a:t>
            </a:r>
            <a:r>
              <a:rPr lang="fa-IR" sz="1600" dirty="0"/>
              <a:t>بخش هایی از شبکه ها و اجتماعات مجازی برای مدیریت پروفایل های شخص کاربران خود از ورد پرس استفاده می نمایند. البته شبکه های اجتماعی گسترده مثل فیسبوک، هرگز به سراغ این ابزار آماده نخواهند رفت، زیرا </a:t>
            </a:r>
            <a:r>
              <a:rPr lang="fa-IR" sz="1600" dirty="0" smtClean="0"/>
              <a:t>طراحی سایت آنها </a:t>
            </a:r>
            <a:r>
              <a:rPr lang="fa-IR" sz="1600" dirty="0"/>
              <a:t>را غیر اصولی خواهد کرد.</a:t>
            </a:r>
          </a:p>
          <a:p>
            <a:pPr marL="0" indent="0" algn="r" rtl="1">
              <a:buNone/>
            </a:pPr>
            <a:r>
              <a:rPr lang="fa-IR" sz="1600" b="1" dirty="0"/>
              <a:t>در طراحی سایت بعضی </a:t>
            </a:r>
            <a:r>
              <a:rPr lang="fa-IR" sz="1600" b="1" dirty="0" smtClean="0"/>
              <a:t>از سایت های مدارس </a:t>
            </a:r>
          </a:p>
          <a:p>
            <a:pPr marL="0" indent="0" algn="r" rtl="1">
              <a:buNone/>
            </a:pPr>
            <a:r>
              <a:rPr lang="fa-IR" sz="1600" dirty="0" smtClean="0"/>
              <a:t>بعضا </a:t>
            </a:r>
            <a:r>
              <a:rPr lang="fa-IR" sz="1600" dirty="0"/>
              <a:t>مدارس و دانشگاه هایی که استفاده از سایت هایشان، برای فقط نمایش و گذاشتم اخبار می باشد از این </a:t>
            </a:r>
            <a:r>
              <a:rPr lang="fa-IR" sz="1600" dirty="0" smtClean="0"/>
              <a:t>طراحی سایت و </a:t>
            </a:r>
            <a:r>
              <a:rPr lang="fa-IR" sz="1600" dirty="0"/>
              <a:t>ورد پرس برای مدیریت محتوای خود استفاده می نمایند.</a:t>
            </a:r>
          </a:p>
          <a:p>
            <a:pPr marL="0" indent="0" algn="r" rtl="1">
              <a:buNone/>
            </a:pPr>
            <a:endParaRPr lang="fa-IR" sz="1600" dirty="0"/>
          </a:p>
        </p:txBody>
      </p:sp>
    </p:spTree>
    <p:extLst>
      <p:ext uri="{BB962C8B-B14F-4D97-AF65-F5344CB8AC3E}">
        <p14:creationId xmlns:p14="http://schemas.microsoft.com/office/powerpoint/2010/main" val="1948456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26265"/>
            <a:ext cx="8596668" cy="910107"/>
          </a:xfrm>
        </p:spPr>
        <p:txBody>
          <a:bodyPr>
            <a:normAutofit fontScale="90000"/>
          </a:bodyPr>
          <a:lstStyle/>
          <a:p>
            <a:r>
              <a:rPr lang="en-US" altLang="fa-IR" sz="2800" dirty="0" smtClean="0">
                <a:latin typeface="Angsana New" panose="02020603050405020304" pitchFamily="18" charset="-34"/>
                <a:cs typeface="Angsana New" panose="02020603050405020304" pitchFamily="18" charset="-34"/>
              </a:rPr>
              <a:t>Organizations </a:t>
            </a:r>
            <a:r>
              <a:rPr lang="en-US" altLang="fa-IR" sz="2800" dirty="0">
                <a:latin typeface="Angsana New" panose="02020603050405020304" pitchFamily="18" charset="-34"/>
                <a:cs typeface="Angsana New" panose="02020603050405020304" pitchFamily="18" charset="-34"/>
              </a:rPr>
              <a:t>using WordPress :</a:t>
            </a:r>
            <a:br>
              <a:rPr lang="en-US" altLang="fa-IR" sz="2800" dirty="0">
                <a:latin typeface="Angsana New" panose="02020603050405020304" pitchFamily="18" charset="-34"/>
                <a:cs typeface="Angsana New" panose="02020603050405020304" pitchFamily="18" charset="-34"/>
              </a:rPr>
            </a:br>
            <a:r>
              <a:rPr lang="en-US" altLang="fa-IR" sz="2800" dirty="0">
                <a:latin typeface="Angsana New" panose="02020603050405020304" pitchFamily="18" charset="-34"/>
                <a:cs typeface="Angsana New" panose="02020603050405020304" pitchFamily="18" charset="-34"/>
              </a:rPr>
              <a:t>New York Times , Number 10</a:t>
            </a:r>
            <a:endParaRPr lang="en-US" sz="2800" dirty="0">
              <a:latin typeface="Angsana New" panose="02020603050405020304" pitchFamily="18" charset="-34"/>
              <a:cs typeface="Angsana New" panose="02020603050405020304" pitchFamily="18" charset="-34"/>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66632" y="1378309"/>
            <a:ext cx="5966744" cy="5061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24398" y="1063387"/>
            <a:ext cx="5680821" cy="537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63670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55176"/>
          </a:xfrm>
        </p:spPr>
        <p:txBody>
          <a:bodyPr/>
          <a:lstStyle/>
          <a:p>
            <a:pPr algn="r" rtl="1"/>
            <a:r>
              <a:rPr lang="en-US" dirty="0" smtClean="0">
                <a:solidFill>
                  <a:schemeClr val="accent2">
                    <a:lumMod val="75000"/>
                  </a:schemeClr>
                </a:solidFill>
                <a:latin typeface="Buxton Sketch" panose="03080500000500000004" pitchFamily="66" charset="0"/>
              </a:rPr>
              <a:t>Joomla</a:t>
            </a:r>
            <a:endParaRPr lang="fa-IR" dirty="0">
              <a:solidFill>
                <a:schemeClr val="accent2">
                  <a:lumMod val="75000"/>
                </a:schemeClr>
              </a:solidFill>
              <a:latin typeface="Buxton Sketch" panose="03080500000500000004" pitchFamily="66" charset="0"/>
            </a:endParaRPr>
          </a:p>
        </p:txBody>
      </p:sp>
      <p:sp>
        <p:nvSpPr>
          <p:cNvPr id="3" name="Content Placeholder 2"/>
          <p:cNvSpPr>
            <a:spLocks noGrp="1"/>
          </p:cNvSpPr>
          <p:nvPr>
            <p:ph idx="1"/>
          </p:nvPr>
        </p:nvSpPr>
        <p:spPr>
          <a:xfrm>
            <a:off x="677334" y="1296537"/>
            <a:ext cx="8596668" cy="4744825"/>
          </a:xfrm>
        </p:spPr>
        <p:txBody>
          <a:bodyPr>
            <a:normAutofit/>
          </a:bodyPr>
          <a:lstStyle/>
          <a:p>
            <a:pPr marL="0" indent="0" algn="r" rtl="1">
              <a:buNone/>
            </a:pPr>
            <a:r>
              <a:rPr lang="fa-IR" dirty="0" smtClean="0"/>
              <a:t>یکی </a:t>
            </a:r>
            <a:r>
              <a:rPr lang="fa-IR" dirty="0"/>
              <a:t>دیگر از </a:t>
            </a:r>
            <a:r>
              <a:rPr lang="en-US" dirty="0" smtClean="0"/>
              <a:t>CMS</a:t>
            </a:r>
            <a:r>
              <a:rPr lang="fa-IR" dirty="0" smtClean="0"/>
              <a:t>ها </a:t>
            </a:r>
            <a:r>
              <a:rPr lang="fa-IR" dirty="0"/>
              <a:t>و</a:t>
            </a:r>
            <a:r>
              <a:rPr lang="fa-IR" dirty="0">
                <a:hlinkClick r:id="rId2"/>
              </a:rPr>
              <a:t> </a:t>
            </a:r>
            <a:r>
              <a:rPr lang="fa-IR" dirty="0" smtClean="0"/>
              <a:t>سیستم های مدیریت محتوای </a:t>
            </a:r>
            <a:r>
              <a:rPr lang="fa-IR" dirty="0"/>
              <a:t>رایگان، </a:t>
            </a:r>
            <a:r>
              <a:rPr lang="fa-IR" dirty="0" smtClean="0"/>
              <a:t>جوملا می </a:t>
            </a:r>
            <a:r>
              <a:rPr lang="fa-IR" dirty="0"/>
              <a:t>باشد. که توسط این برنامه ها ما می توانیم اقدام به </a:t>
            </a:r>
            <a:r>
              <a:rPr lang="fa-IR" dirty="0" smtClean="0"/>
              <a:t>طراحی سایت و </a:t>
            </a:r>
            <a:r>
              <a:rPr lang="fa-IR" dirty="0"/>
              <a:t>مدیریت آن نماییم. مزیت مهم این </a:t>
            </a:r>
            <a:r>
              <a:rPr lang="en-US" dirty="0" smtClean="0"/>
              <a:t>CMS</a:t>
            </a:r>
            <a:r>
              <a:rPr lang="en-US" dirty="0"/>
              <a:t> </a:t>
            </a:r>
            <a:r>
              <a:rPr lang="fa-IR" dirty="0"/>
              <a:t>های رایگان این می باشد که تقریبا برای راه اندازی یک </a:t>
            </a:r>
            <a:r>
              <a:rPr lang="fa-IR" dirty="0" smtClean="0"/>
              <a:t>وب سایت ساده</a:t>
            </a:r>
            <a:r>
              <a:rPr lang="fa-IR" dirty="0"/>
              <a:t>، نیاز به دانستن علم کد نویسی زیادی </a:t>
            </a:r>
            <a:r>
              <a:rPr lang="fa-IR" dirty="0" smtClean="0"/>
              <a:t>نیست</a:t>
            </a:r>
          </a:p>
          <a:p>
            <a:pPr marL="0" indent="0" algn="r" rtl="1">
              <a:buNone/>
            </a:pPr>
            <a:r>
              <a:rPr lang="fa-IR" dirty="0" smtClean="0"/>
              <a:t>محبوبیت جوملا در ایران                               نسخه به زبان فارسی موجود است</a:t>
            </a:r>
          </a:p>
          <a:p>
            <a:pPr marL="0" indent="0" algn="r" rtl="1">
              <a:buNone/>
            </a:pPr>
            <a:endParaRPr lang="fa-IR" dirty="0"/>
          </a:p>
        </p:txBody>
      </p:sp>
      <p:sp>
        <p:nvSpPr>
          <p:cNvPr id="4" name="Left Arrow 3"/>
          <p:cNvSpPr/>
          <p:nvPr/>
        </p:nvSpPr>
        <p:spPr>
          <a:xfrm>
            <a:off x="5336466" y="2598073"/>
            <a:ext cx="1583141" cy="300251"/>
          </a:xfrm>
          <a:prstGeom prst="lef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5" name="Picture 2" descr="J:\pic for cms\logo_opencm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5397" y="3962115"/>
            <a:ext cx="6223741" cy="18671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90106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68824"/>
          </a:xfrm>
        </p:spPr>
        <p:txBody>
          <a:bodyPr/>
          <a:lstStyle/>
          <a:p>
            <a:pPr algn="r" rtl="1"/>
            <a:r>
              <a:rPr lang="fa-IR" dirty="0" smtClean="0">
                <a:cs typeface="Far.Dast Nevis" panose="03000400000000000000" pitchFamily="66" charset="-78"/>
              </a:rPr>
              <a:t>امکانات </a:t>
            </a:r>
            <a:r>
              <a:rPr lang="en-US" dirty="0" smtClean="0">
                <a:latin typeface="Buxton Sketch" panose="03080500000500000004" pitchFamily="66" charset="0"/>
                <a:cs typeface="Far.Dast Nevis" panose="03000400000000000000" pitchFamily="66" charset="-78"/>
              </a:rPr>
              <a:t>Joomla</a:t>
            </a:r>
            <a:endParaRPr lang="fa-IR" dirty="0">
              <a:latin typeface="Buxton Sketch" panose="03080500000500000004" pitchFamily="66" charset="0"/>
              <a:cs typeface="Far.Dast Nevis" panose="03000400000000000000" pitchFamily="66" charset="-78"/>
            </a:endParaRPr>
          </a:p>
        </p:txBody>
      </p:sp>
      <p:sp>
        <p:nvSpPr>
          <p:cNvPr id="3" name="Content Placeholder 2"/>
          <p:cNvSpPr>
            <a:spLocks noGrp="1"/>
          </p:cNvSpPr>
          <p:nvPr>
            <p:ph idx="1"/>
          </p:nvPr>
        </p:nvSpPr>
        <p:spPr>
          <a:xfrm>
            <a:off x="677334" y="1160061"/>
            <a:ext cx="8596668" cy="4881302"/>
          </a:xfrm>
        </p:spPr>
        <p:txBody>
          <a:bodyPr>
            <a:normAutofit/>
          </a:bodyPr>
          <a:lstStyle/>
          <a:p>
            <a:pPr marL="0" indent="0" algn="r" rtl="1">
              <a:buNone/>
            </a:pPr>
            <a:r>
              <a:rPr lang="fa-IR" b="1" dirty="0"/>
              <a:t>دارای پنل </a:t>
            </a:r>
            <a:r>
              <a:rPr lang="fa-IR" b="1" dirty="0" smtClean="0"/>
              <a:t>مدیریتی</a:t>
            </a:r>
          </a:p>
          <a:p>
            <a:pPr marL="0" indent="0" algn="r" rtl="1">
              <a:buNone/>
            </a:pPr>
            <a:r>
              <a:rPr lang="fa-IR" dirty="0" smtClean="0"/>
              <a:t>پنل </a:t>
            </a:r>
            <a:r>
              <a:rPr lang="fa-IR" dirty="0"/>
              <a:t>مدیریتی که کار با آن ساده بوده، و یادگیری آن نیز آسان می باشد.</a:t>
            </a:r>
          </a:p>
          <a:p>
            <a:pPr marL="0" indent="0" algn="r" rtl="1">
              <a:buNone/>
            </a:pPr>
            <a:r>
              <a:rPr lang="fa-IR" b="1" dirty="0"/>
              <a:t>مدیریت </a:t>
            </a:r>
            <a:r>
              <a:rPr lang="fa-IR" b="1" dirty="0" smtClean="0"/>
              <a:t>مطالب</a:t>
            </a:r>
          </a:p>
          <a:p>
            <a:pPr marL="0" indent="0" algn="r" rtl="1">
              <a:buNone/>
            </a:pPr>
            <a:r>
              <a:rPr lang="fa-IR" dirty="0" smtClean="0"/>
              <a:t> </a:t>
            </a:r>
            <a:r>
              <a:rPr lang="fa-IR" dirty="0"/>
              <a:t>می توانیم تمام مطالب خود را ویرایش نماییم و تنظیمات مربوط به آنها را انجام دهیم.</a:t>
            </a:r>
          </a:p>
          <a:p>
            <a:pPr marL="0" indent="0" algn="r" rtl="1">
              <a:buNone/>
            </a:pPr>
            <a:r>
              <a:rPr lang="fa-IR" b="1" dirty="0"/>
              <a:t>مدیریت </a:t>
            </a:r>
            <a:r>
              <a:rPr lang="fa-IR" b="1" dirty="0" smtClean="0"/>
              <a:t>بخش ها</a:t>
            </a:r>
          </a:p>
          <a:p>
            <a:pPr marL="0" indent="0" algn="r" rtl="1">
              <a:buNone/>
            </a:pPr>
            <a:r>
              <a:rPr lang="fa-IR" dirty="0" smtClean="0"/>
              <a:t> </a:t>
            </a:r>
            <a:r>
              <a:rPr lang="fa-IR" dirty="0"/>
              <a:t>بخش ها مختلف وب سایت خود را مدیریت نماییم.</a:t>
            </a:r>
          </a:p>
          <a:p>
            <a:pPr marL="0" indent="0" algn="r" rtl="1">
              <a:buNone/>
            </a:pPr>
            <a:r>
              <a:rPr lang="fa-IR" b="1" dirty="0"/>
              <a:t>مدیریت دسته بندیهای </a:t>
            </a:r>
            <a:r>
              <a:rPr lang="fa-IR" b="1" dirty="0" smtClean="0"/>
              <a:t>مطالب</a:t>
            </a:r>
          </a:p>
          <a:p>
            <a:pPr marL="0" indent="0" algn="r" rtl="1">
              <a:buNone/>
            </a:pPr>
            <a:r>
              <a:rPr lang="fa-IR" dirty="0" smtClean="0"/>
              <a:t>توسط </a:t>
            </a:r>
            <a:r>
              <a:rPr lang="fa-IR" dirty="0"/>
              <a:t>این امکان، اجازه ایجاد دسته بندی مطالب را دارا می باشیم، که در ایجاد نظم در مطالب و پست های ما موثر می باشد.</a:t>
            </a:r>
          </a:p>
          <a:p>
            <a:pPr rtl="1"/>
            <a:r>
              <a:rPr lang="fa-IR" dirty="0"/>
              <a:t> </a:t>
            </a:r>
          </a:p>
          <a:p>
            <a:pPr marL="0" indent="0" algn="r" rtl="1">
              <a:buNone/>
            </a:pPr>
            <a:endParaRPr lang="fa-IR" dirty="0"/>
          </a:p>
        </p:txBody>
      </p:sp>
    </p:spTree>
    <p:extLst>
      <p:ext uri="{BB962C8B-B14F-4D97-AF65-F5344CB8AC3E}">
        <p14:creationId xmlns:p14="http://schemas.microsoft.com/office/powerpoint/2010/main" val="20211635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605307"/>
            <a:ext cx="8596668" cy="5436055"/>
          </a:xfrm>
        </p:spPr>
        <p:txBody>
          <a:bodyPr/>
          <a:lstStyle/>
          <a:p>
            <a:pPr marL="0" indent="0" algn="r" rtl="1">
              <a:buNone/>
            </a:pPr>
            <a:r>
              <a:rPr lang="fa-IR" b="1" dirty="0"/>
              <a:t>تعریف منو به همراه  زیر منو</a:t>
            </a:r>
          </a:p>
          <a:p>
            <a:pPr marL="0" indent="0" algn="r" rtl="1">
              <a:buNone/>
            </a:pPr>
            <a:r>
              <a:rPr lang="fa-IR" dirty="0"/>
              <a:t> می توانیم با این امکان برای سایت خود منو در نظر بگیریم و به مطالب و بخش ها و دسته های مختلف سایت خود، آن منو را ربط (لینک نماییم) دهیم. البته فقط در چارچوپ تعریف شده توسط جوملا!</a:t>
            </a:r>
          </a:p>
          <a:p>
            <a:pPr marL="0" indent="0" algn="r" rtl="1">
              <a:buNone/>
            </a:pPr>
            <a:r>
              <a:rPr lang="fa-IR" b="1" dirty="0"/>
              <a:t>مدیریت قالب ها</a:t>
            </a:r>
          </a:p>
          <a:p>
            <a:pPr marL="0" indent="0" algn="r" rtl="1">
              <a:buNone/>
            </a:pPr>
            <a:r>
              <a:rPr lang="fa-IR" dirty="0"/>
              <a:t>می توانیم قالب های مختلف انتخاب کنیم و آنها را ویرایش نماییم.</a:t>
            </a:r>
          </a:p>
          <a:p>
            <a:pPr marL="0" indent="0" algn="r" rtl="1">
              <a:buNone/>
            </a:pPr>
            <a:r>
              <a:rPr lang="fa-IR" b="1" dirty="0"/>
              <a:t>مدیریت زبان ها</a:t>
            </a:r>
          </a:p>
          <a:p>
            <a:pPr marL="0" indent="0" algn="r" rtl="1">
              <a:buNone/>
            </a:pPr>
            <a:r>
              <a:rPr lang="fa-IR" dirty="0"/>
              <a:t> برای سایت خود و مدیریت آن می توانیم زبان مورد نظر خود را انتخاب نماییم.</a:t>
            </a:r>
          </a:p>
          <a:p>
            <a:pPr marL="0" indent="0" algn="r" rtl="1">
              <a:buNone/>
            </a:pPr>
            <a:r>
              <a:rPr lang="fa-IR" b="1" dirty="0"/>
              <a:t>مدیریت تنظیمات سایت و سرور</a:t>
            </a:r>
          </a:p>
          <a:p>
            <a:pPr marL="0" indent="0" algn="r" rtl="1">
              <a:buNone/>
            </a:pPr>
            <a:r>
              <a:rPr lang="fa-IR" dirty="0"/>
              <a:t>تنظیمات مربوط به سرور خود را انتخاب نماییم.</a:t>
            </a:r>
          </a:p>
          <a:p>
            <a:pPr marL="0" indent="0" algn="r" rtl="1">
              <a:buNone/>
            </a:pPr>
            <a:endParaRPr lang="en-US" dirty="0"/>
          </a:p>
        </p:txBody>
      </p:sp>
    </p:spTree>
    <p:extLst>
      <p:ext uri="{BB962C8B-B14F-4D97-AF65-F5344CB8AC3E}">
        <p14:creationId xmlns:p14="http://schemas.microsoft.com/office/powerpoint/2010/main" val="320546938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491319"/>
            <a:ext cx="8596668" cy="5550044"/>
          </a:xfrm>
        </p:spPr>
        <p:txBody>
          <a:bodyPr>
            <a:normAutofit fontScale="92500" lnSpcReduction="10000"/>
          </a:bodyPr>
          <a:lstStyle/>
          <a:p>
            <a:pPr marL="0" indent="0" algn="r" rtl="1">
              <a:buNone/>
            </a:pPr>
            <a:r>
              <a:rPr lang="fa-IR" b="1" dirty="0"/>
              <a:t>مدیریت صفحه </a:t>
            </a:r>
            <a:r>
              <a:rPr lang="fa-IR" b="1" dirty="0" smtClean="0"/>
              <a:t>اصلی</a:t>
            </a:r>
          </a:p>
          <a:p>
            <a:pPr marL="0" indent="0" algn="r" rtl="1">
              <a:buNone/>
            </a:pPr>
            <a:r>
              <a:rPr lang="fa-IR" dirty="0" smtClean="0"/>
              <a:t>توسط </a:t>
            </a:r>
            <a:r>
              <a:rPr lang="fa-IR" dirty="0"/>
              <a:t>این امکان می توانیم تمام مطالب صفحه ی اصلی خود را ویرایش کنیم و تغییرات لازم را در آن انجام دهیم.</a:t>
            </a:r>
          </a:p>
          <a:p>
            <a:pPr marL="0" indent="0" algn="r" rtl="1">
              <a:buNone/>
            </a:pPr>
            <a:r>
              <a:rPr lang="fa-IR" b="1" dirty="0"/>
              <a:t>مدیریت افزونه ها و ماژول ها و ابزار </a:t>
            </a:r>
            <a:r>
              <a:rPr lang="fa-IR" b="1" dirty="0" smtClean="0"/>
              <a:t>ها</a:t>
            </a:r>
          </a:p>
          <a:p>
            <a:pPr marL="0" indent="0" algn="r" rtl="1">
              <a:buNone/>
            </a:pPr>
            <a:r>
              <a:rPr lang="fa-IR" dirty="0" smtClean="0"/>
              <a:t>توسط </a:t>
            </a:r>
            <a:r>
              <a:rPr lang="fa-IR" dirty="0"/>
              <a:t>این امکان می توانیم از ماژول ها و افزونه های </a:t>
            </a:r>
            <a:r>
              <a:rPr lang="fa-IR" dirty="0" smtClean="0"/>
              <a:t>جوملا</a:t>
            </a:r>
            <a:r>
              <a:rPr lang="fa-IR" dirty="0" smtClean="0">
                <a:hlinkClick r:id="rId2"/>
              </a:rPr>
              <a:t>ا</a:t>
            </a:r>
            <a:r>
              <a:rPr lang="fa-IR" dirty="0" smtClean="0"/>
              <a:t> </a:t>
            </a:r>
            <a:r>
              <a:rPr lang="fa-IR" dirty="0"/>
              <a:t>استفاده نماییم و همچنین می توانیم از ماژول های اضافی که توسط برنامه نویسان جوملا نوشته می شود، در مدیریت خود استفاده و آنها را به پنل مدیریتی خود اضافه نماییم.</a:t>
            </a:r>
          </a:p>
          <a:p>
            <a:pPr marL="0" indent="0" algn="r" rtl="1">
              <a:buNone/>
            </a:pPr>
            <a:r>
              <a:rPr lang="fa-IR" b="1" dirty="0"/>
              <a:t>امکان مدیریت کاربران سایت و تعیین میزان دسترسی آنها </a:t>
            </a:r>
            <a:endParaRPr lang="fa-IR" dirty="0"/>
          </a:p>
          <a:p>
            <a:pPr marL="0" indent="0" algn="r" rtl="1">
              <a:buNone/>
            </a:pPr>
            <a:r>
              <a:rPr lang="fa-IR" b="1" dirty="0"/>
              <a:t>ایجاد سیستم خبرنامه الکترونیکی</a:t>
            </a:r>
            <a:endParaRPr lang="fa-IR" dirty="0"/>
          </a:p>
          <a:p>
            <a:pPr marL="0" indent="0" algn="r" rtl="1">
              <a:buNone/>
            </a:pPr>
            <a:r>
              <a:rPr lang="fa-IR" b="1" dirty="0"/>
              <a:t>مدیریت فایلهای آپلود شده در فضای وب</a:t>
            </a:r>
            <a:endParaRPr lang="fa-IR" dirty="0"/>
          </a:p>
          <a:p>
            <a:pPr marL="0" indent="0" algn="r" rtl="1">
              <a:buNone/>
            </a:pPr>
            <a:r>
              <a:rPr lang="fa-IR" b="1" dirty="0"/>
              <a:t>ایجاد و افزودن ماژول اخبار</a:t>
            </a:r>
            <a:endParaRPr lang="fa-IR" dirty="0"/>
          </a:p>
          <a:p>
            <a:pPr marL="0" indent="0" algn="r" rtl="1">
              <a:buNone/>
            </a:pPr>
            <a:r>
              <a:rPr lang="fa-IR" b="1" dirty="0"/>
              <a:t>ایجاد و افزودن ماژول صفحات پربازدید</a:t>
            </a:r>
            <a:endParaRPr lang="fa-IR" dirty="0"/>
          </a:p>
          <a:p>
            <a:pPr marL="0" indent="0" algn="r" rtl="1">
              <a:buNone/>
            </a:pPr>
            <a:r>
              <a:rPr lang="fa-IR" b="1" dirty="0"/>
              <a:t>ایجاد و افزودن ماژول مراجعین سایت</a:t>
            </a:r>
            <a:endParaRPr lang="fa-IR" dirty="0"/>
          </a:p>
          <a:p>
            <a:pPr marL="0" indent="0" algn="r" rtl="1">
              <a:buNone/>
            </a:pPr>
            <a:r>
              <a:rPr lang="fa-IR" b="1" dirty="0"/>
              <a:t>ایجاد و افزودن ماژول نظرسنجی</a:t>
            </a:r>
            <a:endParaRPr lang="fa-IR" dirty="0"/>
          </a:p>
          <a:p>
            <a:pPr marL="0" indent="0" algn="r" rtl="1">
              <a:buNone/>
            </a:pPr>
            <a:r>
              <a:rPr lang="fa-IR" b="1" dirty="0"/>
              <a:t>ایجاد و افزودن ماژول  تبلیغات و بنر ها درسایت</a:t>
            </a:r>
            <a:endParaRPr lang="fa-IR" dirty="0"/>
          </a:p>
          <a:p>
            <a:pPr marL="0" indent="0" algn="r" rtl="1">
              <a:buNone/>
            </a:pPr>
            <a:r>
              <a:rPr lang="fa-IR" b="1" dirty="0"/>
              <a:t>ایجاد و افزودن ماژول فروشگاه اینترنتی</a:t>
            </a:r>
            <a:endParaRPr lang="fa-IR" dirty="0"/>
          </a:p>
          <a:p>
            <a:pPr marL="0" indent="0" algn="r" rtl="1">
              <a:buNone/>
            </a:pPr>
            <a:endParaRPr lang="fa-IR" dirty="0"/>
          </a:p>
        </p:txBody>
      </p:sp>
    </p:spTree>
    <p:extLst>
      <p:ext uri="{BB962C8B-B14F-4D97-AF65-F5344CB8AC3E}">
        <p14:creationId xmlns:p14="http://schemas.microsoft.com/office/powerpoint/2010/main" val="13354356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643945"/>
            <a:ext cx="8596668" cy="5397418"/>
          </a:xfrm>
        </p:spPr>
        <p:txBody>
          <a:bodyPr/>
          <a:lstStyle/>
          <a:p>
            <a:pPr marL="0" indent="0" algn="r" rtl="1">
              <a:buNone/>
            </a:pPr>
            <a:r>
              <a:rPr lang="fa-IR" dirty="0"/>
              <a:t>ب</a:t>
            </a:r>
            <a:r>
              <a:rPr lang="fa-IR" dirty="0" smtClean="0"/>
              <a:t>ه </a:t>
            </a:r>
            <a:r>
              <a:rPr lang="fa-IR" dirty="0"/>
              <a:t>نرم افزارهایی گفته می شود که نظام قابل مدیریتی را در ثبت , بروزرسانی و بازیابی محتوا فراهم می آورند .  این نرم افزارها الزاما وابسته به وب نیستند و برنامه های کاربردی مدیریت محتوای</a:t>
            </a:r>
            <a:r>
              <a:rPr lang="fa-IR" dirty="0">
                <a:hlinkClick r:id="rId2"/>
              </a:rPr>
              <a:t> </a:t>
            </a:r>
            <a:r>
              <a:rPr lang="fa-IR" dirty="0" smtClean="0"/>
              <a:t>وب سایت های </a:t>
            </a:r>
            <a:r>
              <a:rPr lang="fa-IR" dirty="0"/>
              <a:t>اینترنتی , صرفا یک نمونه از این گونه سیستم های مدیریت محتوا  می باشد</a:t>
            </a:r>
            <a:r>
              <a:rPr lang="fa-IR" dirty="0" smtClean="0"/>
              <a:t>.</a:t>
            </a:r>
          </a:p>
          <a:p>
            <a:pPr marL="0" indent="0" algn="r" rtl="1">
              <a:buNone/>
            </a:pPr>
            <a:r>
              <a:rPr lang="fa-IR" dirty="0" smtClean="0"/>
              <a:t>در کشور </a:t>
            </a:r>
            <a:r>
              <a:rPr lang="fa-IR" dirty="0"/>
              <a:t>ما </a:t>
            </a:r>
            <a:r>
              <a:rPr lang="fa-IR" dirty="0" smtClean="0"/>
              <a:t>بعلت </a:t>
            </a:r>
            <a:r>
              <a:rPr lang="fa-IR" dirty="0"/>
              <a:t>گسترش این شاخه از نرم افزارهای سیستم مدیریت محتوا </a:t>
            </a:r>
            <a:r>
              <a:rPr lang="fa-IR" dirty="0" smtClean="0"/>
              <a:t>, عبارت </a:t>
            </a:r>
            <a:r>
              <a:rPr lang="en-US" dirty="0" smtClean="0"/>
              <a:t>CMS </a:t>
            </a:r>
            <a:r>
              <a:rPr lang="fa-IR" dirty="0" smtClean="0"/>
              <a:t>تنها </a:t>
            </a:r>
            <a:r>
              <a:rPr lang="fa-IR" dirty="0"/>
              <a:t>به نرم افزارهای مدیریت وب سایت اطلاق می شود</a:t>
            </a:r>
            <a:r>
              <a:rPr lang="fa-IR" dirty="0" smtClean="0"/>
              <a:t>.</a:t>
            </a:r>
          </a:p>
          <a:p>
            <a:pPr marL="0" indent="0" algn="r">
              <a:buNone/>
            </a:pPr>
            <a:endParaRPr lang="en-US" dirty="0"/>
          </a:p>
        </p:txBody>
      </p:sp>
      <p:pic>
        <p:nvPicPr>
          <p:cNvPr id="2050" name="Picture 2" descr="J:\pic for cms\CMS_websit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0845" y="3342654"/>
            <a:ext cx="2533650" cy="2324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538050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5666" y="300507"/>
            <a:ext cx="8596668" cy="626772"/>
          </a:xfrm>
        </p:spPr>
        <p:txBody>
          <a:bodyPr>
            <a:normAutofit fontScale="90000"/>
          </a:bodyPr>
          <a:lstStyle/>
          <a:p>
            <a:pPr rtl="1"/>
            <a:r>
              <a:rPr lang="en-US" sz="2000" b="1" dirty="0">
                <a:solidFill>
                  <a:schemeClr val="accent5">
                    <a:lumMod val="50000"/>
                  </a:schemeClr>
                </a:solidFill>
                <a:latin typeface="Aharoni" panose="02010803020104030203" pitchFamily="2" charset="-79"/>
                <a:cs typeface="Aharoni" panose="02010803020104030203" pitchFamily="2" charset="-79"/>
              </a:rPr>
              <a:t>Directory Structure in Joomla used by Cape May County Library</a:t>
            </a:r>
            <a:br>
              <a:rPr lang="en-US" sz="2000" b="1" dirty="0">
                <a:solidFill>
                  <a:schemeClr val="accent5">
                    <a:lumMod val="50000"/>
                  </a:schemeClr>
                </a:solidFill>
                <a:latin typeface="Aharoni" panose="02010803020104030203" pitchFamily="2" charset="-79"/>
                <a:cs typeface="Aharoni" panose="02010803020104030203" pitchFamily="2" charset="-79"/>
              </a:rPr>
            </a:br>
            <a:endParaRPr lang="en-US" sz="2000" dirty="0">
              <a:latin typeface="Aharoni" panose="02010803020104030203" pitchFamily="2" charset="-79"/>
              <a:cs typeface="Aharoni" panose="02010803020104030203" pitchFamily="2" charset="-79"/>
            </a:endParaRPr>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35666" y="927279"/>
            <a:ext cx="7523706" cy="5821251"/>
          </a:xfrm>
          <a:noFill/>
        </p:spPr>
      </p:pic>
      <p:sp>
        <p:nvSpPr>
          <p:cNvPr id="5" name="Oval 4"/>
          <p:cNvSpPr/>
          <p:nvPr/>
        </p:nvSpPr>
        <p:spPr>
          <a:xfrm>
            <a:off x="1152283" y="3083898"/>
            <a:ext cx="1295400" cy="32766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6" name="Straight Connector 5"/>
          <p:cNvCxnSpPr/>
          <p:nvPr/>
        </p:nvCxnSpPr>
        <p:spPr>
          <a:xfrm flipV="1">
            <a:off x="1799983" y="725478"/>
            <a:ext cx="1347716" cy="2267803"/>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219768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90659"/>
            <a:ext cx="8596668" cy="523741"/>
          </a:xfrm>
        </p:spPr>
        <p:txBody>
          <a:bodyPr>
            <a:normAutofit/>
          </a:bodyPr>
          <a:lstStyle/>
          <a:p>
            <a:r>
              <a:rPr lang="en-US" sz="2000" b="1" dirty="0">
                <a:solidFill>
                  <a:schemeClr val="accent5">
                    <a:lumMod val="50000"/>
                  </a:schemeClr>
                </a:solidFill>
                <a:latin typeface="Aharoni" panose="02010803020104030203" pitchFamily="2" charset="-79"/>
                <a:cs typeface="Aharoni" panose="02010803020104030203" pitchFamily="2" charset="-79"/>
              </a:rPr>
              <a:t>Used Joomla Polls feature</a:t>
            </a:r>
            <a:endParaRPr lang="en-US" sz="2000" dirty="0">
              <a:latin typeface="Aharoni" panose="02010803020104030203" pitchFamily="2" charset="-79"/>
              <a:cs typeface="Aharoni" panose="02010803020104030203" pitchFamily="2" charset="-79"/>
            </a:endParaRPr>
          </a:p>
        </p:txBody>
      </p:sp>
      <p:pic>
        <p:nvPicPr>
          <p:cNvPr id="4" name="Picture Placeholder 5" descr="polls.bmp"/>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927279" y="914400"/>
            <a:ext cx="7589951" cy="5692462"/>
          </a:xfrm>
        </p:spPr>
      </p:pic>
      <p:cxnSp>
        <p:nvCxnSpPr>
          <p:cNvPr id="5" name="Straight Connector 4"/>
          <p:cNvCxnSpPr/>
          <p:nvPr/>
        </p:nvCxnSpPr>
        <p:spPr>
          <a:xfrm>
            <a:off x="3825025" y="772732"/>
            <a:ext cx="2977791" cy="248652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591549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4303" y="455054"/>
            <a:ext cx="8596668" cy="575256"/>
          </a:xfrm>
        </p:spPr>
        <p:txBody>
          <a:bodyPr>
            <a:normAutofit fontScale="90000"/>
          </a:bodyPr>
          <a:lstStyle/>
          <a:p>
            <a:r>
              <a:rPr lang="en-US" sz="2000" b="1" dirty="0">
                <a:solidFill>
                  <a:schemeClr val="accent5">
                    <a:lumMod val="50000"/>
                  </a:schemeClr>
                </a:solidFill>
                <a:latin typeface="Aharoni" panose="02010803020104030203" pitchFamily="2" charset="-79"/>
                <a:cs typeface="Aharoni" panose="02010803020104030203" pitchFamily="2" charset="-79"/>
              </a:rPr>
              <a:t>Google Map incorporation in Joomla by Health Science Library</a:t>
            </a:r>
            <a:br>
              <a:rPr lang="en-US" sz="2000" b="1" dirty="0">
                <a:solidFill>
                  <a:schemeClr val="accent5">
                    <a:lumMod val="50000"/>
                  </a:schemeClr>
                </a:solidFill>
                <a:latin typeface="Aharoni" panose="02010803020104030203" pitchFamily="2" charset="-79"/>
                <a:cs typeface="Aharoni" panose="02010803020104030203" pitchFamily="2" charset="-79"/>
              </a:rPr>
            </a:br>
            <a:endParaRPr lang="en-US" sz="2000" dirty="0">
              <a:latin typeface="Aharoni" panose="02010803020104030203" pitchFamily="2" charset="-79"/>
              <a:cs typeface="Aharoni" panose="02010803020104030203" pitchFamily="2" charset="-79"/>
            </a:endParaRPr>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74303" y="914379"/>
            <a:ext cx="7742874" cy="5807156"/>
          </a:xfrm>
          <a:noFill/>
        </p:spPr>
      </p:pic>
    </p:spTree>
    <p:extLst>
      <p:ext uri="{BB962C8B-B14F-4D97-AF65-F5344CB8AC3E}">
        <p14:creationId xmlns:p14="http://schemas.microsoft.com/office/powerpoint/2010/main" val="102482461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90659"/>
            <a:ext cx="8596668" cy="601014"/>
          </a:xfrm>
        </p:spPr>
        <p:txBody>
          <a:bodyPr>
            <a:normAutofit fontScale="90000"/>
          </a:bodyPr>
          <a:lstStyle/>
          <a:p>
            <a:r>
              <a:rPr lang="en-US" sz="2000" b="1" dirty="0">
                <a:solidFill>
                  <a:schemeClr val="accent5">
                    <a:lumMod val="50000"/>
                  </a:schemeClr>
                </a:solidFill>
                <a:latin typeface="Aharoni" panose="02010803020104030203" pitchFamily="2" charset="-79"/>
                <a:cs typeface="Aharoni" panose="02010803020104030203" pitchFamily="2" charset="-79"/>
              </a:rPr>
              <a:t>Slide Show in Joomla by Library of the University of Silesia</a:t>
            </a:r>
            <a:br>
              <a:rPr lang="en-US" sz="2000" b="1" dirty="0">
                <a:solidFill>
                  <a:schemeClr val="accent5">
                    <a:lumMod val="50000"/>
                  </a:schemeClr>
                </a:solidFill>
                <a:latin typeface="Aharoni" panose="02010803020104030203" pitchFamily="2" charset="-79"/>
                <a:cs typeface="Aharoni" panose="02010803020104030203" pitchFamily="2" charset="-79"/>
              </a:rPr>
            </a:br>
            <a:endParaRPr lang="en-US" sz="2000" dirty="0">
              <a:latin typeface="Aharoni" panose="02010803020104030203" pitchFamily="2" charset="-79"/>
              <a:cs typeface="Aharoni" panose="02010803020104030203" pitchFamily="2" charset="-79"/>
            </a:endParaRPr>
          </a:p>
        </p:txBody>
      </p:sp>
      <p:pic>
        <p:nvPicPr>
          <p:cNvPr id="4" name="Picture Placeholder 5" descr="imageslide.bmp"/>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77334" y="831502"/>
            <a:ext cx="7740203" cy="5805152"/>
          </a:xfrm>
        </p:spPr>
      </p:pic>
      <p:cxnSp>
        <p:nvCxnSpPr>
          <p:cNvPr id="5" name="Straight Connector 4"/>
          <p:cNvCxnSpPr/>
          <p:nvPr/>
        </p:nvCxnSpPr>
        <p:spPr>
          <a:xfrm flipV="1">
            <a:off x="1456899" y="757451"/>
            <a:ext cx="98946" cy="34290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801178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01014"/>
          </a:xfrm>
        </p:spPr>
        <p:txBody>
          <a:bodyPr>
            <a:normAutofit/>
          </a:bodyPr>
          <a:lstStyle/>
          <a:p>
            <a:r>
              <a:rPr lang="en-US" altLang="fa-IR" sz="2000" b="1" dirty="0">
                <a:latin typeface="Aharoni" panose="02010803020104030203" pitchFamily="2" charset="-79"/>
                <a:cs typeface="Aharoni" panose="02010803020104030203" pitchFamily="2" charset="-79"/>
              </a:rPr>
              <a:t>Who are using Joomla ?</a:t>
            </a:r>
            <a:endParaRPr lang="en-US" sz="2000" dirty="0">
              <a:latin typeface="Aharoni" panose="02010803020104030203" pitchFamily="2" charset="-79"/>
              <a:cs typeface="Aharoni" panose="02010803020104030203" pitchFamily="2" charset="-79"/>
            </a:endParaRPr>
          </a:p>
        </p:txBody>
      </p:sp>
      <p:sp>
        <p:nvSpPr>
          <p:cNvPr id="3" name="Content Placeholder 2"/>
          <p:cNvSpPr>
            <a:spLocks noGrp="1"/>
          </p:cNvSpPr>
          <p:nvPr>
            <p:ph idx="1"/>
          </p:nvPr>
        </p:nvSpPr>
        <p:spPr>
          <a:xfrm>
            <a:off x="677334" y="1210615"/>
            <a:ext cx="8596668" cy="4830748"/>
          </a:xfrm>
        </p:spPr>
        <p:txBody>
          <a:bodyPr/>
          <a:lstStyle/>
          <a:p>
            <a:pPr>
              <a:lnSpc>
                <a:spcPct val="80000"/>
              </a:lnSpc>
              <a:defRPr/>
            </a:pPr>
            <a:r>
              <a:rPr lang="en-US" b="1" dirty="0">
                <a:latin typeface="Calibri" pitchFamily="34" charset="0"/>
                <a:ea typeface="Calibri" pitchFamily="34" charset="0"/>
                <a:cs typeface="Calibri" pitchFamily="34" charset="0"/>
              </a:rPr>
              <a:t>Harvard University (Educational) - </a:t>
            </a:r>
            <a:r>
              <a:rPr lang="en-US" b="1" dirty="0">
                <a:latin typeface="Calibri" pitchFamily="34" charset="0"/>
                <a:ea typeface="Calibri" pitchFamily="34" charset="0"/>
                <a:cs typeface="Calibri" pitchFamily="34" charset="0"/>
                <a:hlinkClick r:id="rId2"/>
              </a:rPr>
              <a:t>http://gsas.harvard.edu</a:t>
            </a:r>
            <a:endParaRPr lang="en-US" b="1" dirty="0">
              <a:latin typeface="Calibri" pitchFamily="34" charset="0"/>
              <a:ea typeface="Calibri" pitchFamily="34" charset="0"/>
              <a:cs typeface="Calibri" pitchFamily="34" charset="0"/>
            </a:endParaRPr>
          </a:p>
          <a:p>
            <a:pPr>
              <a:lnSpc>
                <a:spcPct val="80000"/>
              </a:lnSpc>
              <a:defRPr/>
            </a:pPr>
            <a:r>
              <a:rPr lang="en-US" b="1" dirty="0">
                <a:latin typeface="Calibri" pitchFamily="34" charset="0"/>
                <a:ea typeface="Calibri" pitchFamily="34" charset="0"/>
                <a:cs typeface="Calibri" pitchFamily="34" charset="0"/>
              </a:rPr>
              <a:t>MTV Networks </a:t>
            </a:r>
            <a:r>
              <a:rPr lang="en-US" b="1" dirty="0" err="1">
                <a:latin typeface="Calibri" pitchFamily="34" charset="0"/>
                <a:ea typeface="Calibri" pitchFamily="34" charset="0"/>
                <a:cs typeface="Calibri" pitchFamily="34" charset="0"/>
              </a:rPr>
              <a:t>Quizilla</a:t>
            </a:r>
            <a:r>
              <a:rPr lang="en-US" b="1" dirty="0">
                <a:latin typeface="Calibri" pitchFamily="34" charset="0"/>
                <a:ea typeface="Calibri" pitchFamily="34" charset="0"/>
                <a:cs typeface="Calibri" pitchFamily="34" charset="0"/>
              </a:rPr>
              <a:t> (Social networking) - </a:t>
            </a:r>
            <a:r>
              <a:rPr lang="en-US" b="1" dirty="0">
                <a:latin typeface="Calibri" pitchFamily="34" charset="0"/>
                <a:ea typeface="Calibri" pitchFamily="34" charset="0"/>
                <a:cs typeface="Calibri" pitchFamily="34" charset="0"/>
                <a:hlinkClick r:id="rId3"/>
              </a:rPr>
              <a:t>http://www.quizilla.com</a:t>
            </a:r>
            <a:endParaRPr lang="en-US" b="1" dirty="0">
              <a:latin typeface="Calibri" pitchFamily="34" charset="0"/>
              <a:ea typeface="Calibri" pitchFamily="34" charset="0"/>
              <a:cs typeface="Calibri" pitchFamily="34" charset="0"/>
            </a:endParaRPr>
          </a:p>
          <a:p>
            <a:pPr>
              <a:lnSpc>
                <a:spcPct val="80000"/>
              </a:lnSpc>
              <a:buNone/>
              <a:defRPr/>
            </a:pPr>
            <a:endParaRPr lang="en-US" b="1" dirty="0">
              <a:latin typeface="Calibri" pitchFamily="34" charset="0"/>
              <a:ea typeface="Calibri" pitchFamily="34" charset="0"/>
              <a:cs typeface="Calibri" pitchFamily="34" charset="0"/>
            </a:endParaRPr>
          </a:p>
          <a:p>
            <a:pPr>
              <a:lnSpc>
                <a:spcPct val="80000"/>
              </a:lnSpc>
              <a:defRPr/>
            </a:pPr>
            <a:r>
              <a:rPr lang="en-US" b="1" dirty="0">
                <a:latin typeface="Calibri" pitchFamily="34" charset="0"/>
                <a:ea typeface="Calibri" pitchFamily="34" charset="0"/>
                <a:cs typeface="Calibri" pitchFamily="34" charset="0"/>
              </a:rPr>
              <a:t>Outdoor Photographer (Magazine) - </a:t>
            </a:r>
            <a:r>
              <a:rPr lang="en-US" b="1" dirty="0">
                <a:latin typeface="Calibri" pitchFamily="34" charset="0"/>
                <a:ea typeface="Calibri" pitchFamily="34" charset="0"/>
                <a:cs typeface="Calibri" pitchFamily="34" charset="0"/>
                <a:hlinkClick r:id="rId4"/>
              </a:rPr>
              <a:t>http://www.outdoorphotographer.com</a:t>
            </a:r>
            <a:endParaRPr lang="en-US" b="1" dirty="0">
              <a:latin typeface="Calibri" pitchFamily="34" charset="0"/>
              <a:ea typeface="Calibri" pitchFamily="34" charset="0"/>
              <a:cs typeface="Calibri" pitchFamily="34" charset="0"/>
            </a:endParaRPr>
          </a:p>
          <a:p>
            <a:pPr>
              <a:lnSpc>
                <a:spcPct val="80000"/>
              </a:lnSpc>
              <a:defRPr/>
            </a:pPr>
            <a:endParaRPr lang="en-US" b="1" dirty="0">
              <a:latin typeface="Calibri" pitchFamily="34" charset="0"/>
              <a:ea typeface="Calibri" pitchFamily="34" charset="0"/>
              <a:cs typeface="Calibri" pitchFamily="34" charset="0"/>
            </a:endParaRPr>
          </a:p>
          <a:p>
            <a:pPr marL="0" indent="0" rtl="1">
              <a:buNone/>
            </a:pPr>
            <a:endParaRPr lang="en-US" dirty="0"/>
          </a:p>
        </p:txBody>
      </p:sp>
      <p:pic>
        <p:nvPicPr>
          <p:cNvPr id="4" name="Picture 10"/>
          <p:cNvPicPr>
            <a:picLocks noChangeAspect="1" noChangeArrowheads="1"/>
          </p:cNvPicPr>
          <p:nvPr/>
        </p:nvPicPr>
        <p:blipFill>
          <a:blip r:embed="rId5">
            <a:extLst>
              <a:ext uri="{28A0092B-C50C-407E-A947-70E740481C1C}">
                <a14:useLocalDpi xmlns:a14="http://schemas.microsoft.com/office/drawing/2010/main" val="0"/>
              </a:ext>
            </a:extLst>
          </a:blip>
          <a:srcRect l="15652" t="1704" r="16731" b="3410"/>
          <a:stretch>
            <a:fillRect/>
          </a:stretch>
        </p:blipFill>
        <p:spPr bwMode="auto">
          <a:xfrm>
            <a:off x="875763" y="2704563"/>
            <a:ext cx="8615967" cy="4005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672709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62377"/>
          </a:xfrm>
        </p:spPr>
        <p:txBody>
          <a:bodyPr>
            <a:normAutofit/>
          </a:bodyPr>
          <a:lstStyle/>
          <a:p>
            <a:r>
              <a:rPr lang="en-US" altLang="fa-IR" sz="2000" dirty="0">
                <a:latin typeface="Aharoni" panose="02010803020104030203" pitchFamily="2" charset="-79"/>
                <a:ea typeface="Calibri" pitchFamily="34" charset="0"/>
                <a:cs typeface="Aharoni" panose="02010803020104030203" pitchFamily="2" charset="-79"/>
              </a:rPr>
              <a:t>Simple steps for Installation of Joomla</a:t>
            </a:r>
            <a:endParaRPr lang="en-US" sz="2000" dirty="0">
              <a:latin typeface="Aharoni" panose="02010803020104030203" pitchFamily="2" charset="-79"/>
              <a:cs typeface="Aharoni" panose="02010803020104030203" pitchFamily="2" charset="-79"/>
            </a:endParaRPr>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4830" y="1686719"/>
            <a:ext cx="8808351" cy="4134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081766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75256"/>
          </a:xfrm>
        </p:spPr>
        <p:txBody>
          <a:bodyPr>
            <a:normAutofit/>
          </a:bodyPr>
          <a:lstStyle/>
          <a:p>
            <a:r>
              <a:rPr lang="en-US" altLang="fa-IR" sz="2000" b="1" dirty="0">
                <a:latin typeface="Aharoni" panose="02010803020104030203" pitchFamily="2" charset="-79"/>
                <a:cs typeface="Aharoni" panose="02010803020104030203" pitchFamily="2" charset="-79"/>
              </a:rPr>
              <a:t>Administration Module</a:t>
            </a:r>
            <a:endParaRPr lang="en-US" sz="2000" dirty="0">
              <a:latin typeface="Aharoni" panose="02010803020104030203" pitchFamily="2" charset="-79"/>
              <a:cs typeface="Aharoni" panose="02010803020104030203" pitchFamily="2" charset="-79"/>
            </a:endParaRPr>
          </a:p>
        </p:txBody>
      </p:sp>
      <p:pic>
        <p:nvPicPr>
          <p:cNvPr id="4" name="Picture 7"/>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11368" y="1211711"/>
            <a:ext cx="8329299" cy="4699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852580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459346"/>
          </a:xfrm>
        </p:spPr>
        <p:txBody>
          <a:bodyPr>
            <a:normAutofit/>
          </a:bodyPr>
          <a:lstStyle/>
          <a:p>
            <a:r>
              <a:rPr lang="en-US" altLang="fa-IR" sz="2000" b="1" dirty="0">
                <a:latin typeface="Aharoni" panose="02010803020104030203" pitchFamily="2" charset="-79"/>
                <a:ea typeface="Calibri" pitchFamily="34" charset="0"/>
                <a:cs typeface="Aharoni" panose="02010803020104030203" pitchFamily="2" charset="-79"/>
              </a:rPr>
              <a:t>Main Admin Panel</a:t>
            </a:r>
            <a:endParaRPr lang="en-US" sz="2000" dirty="0">
              <a:latin typeface="Aharoni" panose="02010803020104030203" pitchFamily="2" charset="-79"/>
              <a:cs typeface="Aharoni" panose="02010803020104030203" pitchFamily="2" charset="-79"/>
            </a:endParaRPr>
          </a:p>
        </p:txBody>
      </p:sp>
      <p:pic>
        <p:nvPicPr>
          <p:cNvPr id="4"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7334" y="1028855"/>
            <a:ext cx="8614636" cy="5062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719714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37063"/>
          </a:xfrm>
        </p:spPr>
        <p:txBody>
          <a:bodyPr>
            <a:normAutofit fontScale="90000"/>
          </a:bodyPr>
          <a:lstStyle/>
          <a:p>
            <a:pPr algn="r" rtl="1"/>
            <a:r>
              <a:rPr lang="fa-IR" b="1" dirty="0">
                <a:solidFill>
                  <a:schemeClr val="accent2">
                    <a:lumMod val="75000"/>
                  </a:schemeClr>
                </a:solidFill>
                <a:cs typeface="Far.Aman" panose="03000401000807050201" pitchFamily="66" charset="-78"/>
              </a:rPr>
              <a:t>تکنولوژی های پایه ای جوملا چیست؟</a:t>
            </a:r>
            <a:br>
              <a:rPr lang="fa-IR" b="1" dirty="0">
                <a:solidFill>
                  <a:schemeClr val="accent2">
                    <a:lumMod val="75000"/>
                  </a:schemeClr>
                </a:solidFill>
                <a:cs typeface="Far.Aman" panose="03000401000807050201" pitchFamily="66" charset="-78"/>
              </a:rPr>
            </a:br>
            <a:endParaRPr lang="fa-IR" dirty="0">
              <a:solidFill>
                <a:schemeClr val="accent2">
                  <a:lumMod val="75000"/>
                </a:schemeClr>
              </a:solidFill>
              <a:cs typeface="Far.Aman" panose="03000401000807050201" pitchFamily="66" charset="-78"/>
            </a:endParaRPr>
          </a:p>
        </p:txBody>
      </p:sp>
      <p:sp>
        <p:nvSpPr>
          <p:cNvPr id="3" name="Content Placeholder 2"/>
          <p:cNvSpPr>
            <a:spLocks noGrp="1"/>
          </p:cNvSpPr>
          <p:nvPr>
            <p:ph idx="1"/>
          </p:nvPr>
        </p:nvSpPr>
        <p:spPr>
          <a:xfrm>
            <a:off x="677334" y="1255595"/>
            <a:ext cx="8596668" cy="4785768"/>
          </a:xfrm>
        </p:spPr>
        <p:txBody>
          <a:bodyPr/>
          <a:lstStyle/>
          <a:p>
            <a:pPr marL="0" indent="0" algn="r" rtl="1">
              <a:buNone/>
            </a:pPr>
            <a:r>
              <a:rPr lang="fa-IR" dirty="0"/>
              <a:t>در کد نویسی آن از </a:t>
            </a:r>
            <a:r>
              <a:rPr lang="en-US" dirty="0"/>
              <a:t>PHP </a:t>
            </a:r>
            <a:r>
              <a:rPr lang="fa-IR" dirty="0" smtClean="0"/>
              <a:t> استفاده </a:t>
            </a:r>
            <a:r>
              <a:rPr lang="fa-IR" dirty="0"/>
              <a:t>شده است، که خود زبانی </a:t>
            </a:r>
            <a:r>
              <a:rPr lang="fa-IR" dirty="0" smtClean="0"/>
              <a:t>اسکریپت </a:t>
            </a:r>
            <a:r>
              <a:rPr lang="fa-IR" dirty="0"/>
              <a:t>نویسی می باشد. زبانی که برای نوشتن ماژول ها و ابزار های آماده کارایی زیادی دارد </a:t>
            </a:r>
            <a:endParaRPr lang="fa-IR" dirty="0" smtClean="0"/>
          </a:p>
          <a:p>
            <a:pPr marL="0" indent="0" algn="r" rtl="1">
              <a:buNone/>
            </a:pPr>
            <a:r>
              <a:rPr lang="fa-IR" dirty="0"/>
              <a:t>پایگاه داده تعریف شده برای جوملا </a:t>
            </a:r>
            <a:r>
              <a:rPr lang="en-US" dirty="0" smtClean="0"/>
              <a:t>MySQL </a:t>
            </a:r>
            <a:r>
              <a:rPr lang="en-US" dirty="0"/>
              <a:t> </a:t>
            </a:r>
            <a:r>
              <a:rPr lang="fa-IR" dirty="0" smtClean="0"/>
              <a:t>  است</a:t>
            </a:r>
            <a:r>
              <a:rPr lang="fa-IR" dirty="0"/>
              <a:t>.</a:t>
            </a:r>
          </a:p>
          <a:p>
            <a:pPr marL="0" indent="0" algn="r" rtl="1">
              <a:buNone/>
            </a:pPr>
            <a:endParaRPr lang="fa-IR" dirty="0"/>
          </a:p>
          <a:p>
            <a:pPr marL="0" indent="0" algn="r" rtl="1">
              <a:buNone/>
            </a:pPr>
            <a:endParaRPr lang="fa-IR" dirty="0" smtClean="0"/>
          </a:p>
        </p:txBody>
      </p:sp>
      <p:pic>
        <p:nvPicPr>
          <p:cNvPr id="1026" name="Picture 2" descr="J:\pic for cms\free-joomla-them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3042" y="2646812"/>
            <a:ext cx="4552097" cy="36871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510464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27881"/>
          </a:xfrm>
        </p:spPr>
        <p:txBody>
          <a:bodyPr>
            <a:normAutofit fontScale="90000"/>
          </a:bodyPr>
          <a:lstStyle/>
          <a:p>
            <a:pPr algn="r" rtl="1"/>
            <a:r>
              <a:rPr lang="fa-IR" b="1" dirty="0">
                <a:solidFill>
                  <a:schemeClr val="accent2">
                    <a:lumMod val="75000"/>
                  </a:schemeClr>
                </a:solidFill>
                <a:cs typeface="Far.Aman" panose="03000401000807050201" pitchFamily="66" charset="-78"/>
              </a:rPr>
              <a:t>معماری جوملا چیست؟</a:t>
            </a:r>
            <a:br>
              <a:rPr lang="fa-IR" b="1" dirty="0">
                <a:solidFill>
                  <a:schemeClr val="accent2">
                    <a:lumMod val="75000"/>
                  </a:schemeClr>
                </a:solidFill>
                <a:cs typeface="Far.Aman" panose="03000401000807050201" pitchFamily="66" charset="-78"/>
              </a:rPr>
            </a:br>
            <a:endParaRPr lang="fa-IR" dirty="0">
              <a:solidFill>
                <a:schemeClr val="accent2">
                  <a:lumMod val="75000"/>
                </a:schemeClr>
              </a:solidFill>
              <a:cs typeface="Far.Aman" panose="03000401000807050201" pitchFamily="66" charset="-78"/>
            </a:endParaRPr>
          </a:p>
        </p:txBody>
      </p:sp>
      <p:sp>
        <p:nvSpPr>
          <p:cNvPr id="3" name="Content Placeholder 2"/>
          <p:cNvSpPr>
            <a:spLocks noGrp="1"/>
          </p:cNvSpPr>
          <p:nvPr>
            <p:ph idx="1"/>
          </p:nvPr>
        </p:nvSpPr>
        <p:spPr>
          <a:xfrm>
            <a:off x="677334" y="1255595"/>
            <a:ext cx="8596668" cy="4785768"/>
          </a:xfrm>
        </p:spPr>
        <p:txBody>
          <a:bodyPr>
            <a:normAutofit/>
          </a:bodyPr>
          <a:lstStyle/>
          <a:p>
            <a:pPr marL="0" indent="0" algn="r" rtl="1">
              <a:buNone/>
            </a:pPr>
            <a:r>
              <a:rPr lang="fa-IR" dirty="0" smtClean="0"/>
              <a:t>معماری </a:t>
            </a:r>
            <a:r>
              <a:rPr lang="fa-IR" dirty="0"/>
              <a:t>جوملا را معماری از نوع معماری " کنترل نمایشی مدل " می نامند</a:t>
            </a:r>
            <a:r>
              <a:rPr lang="fa-IR" dirty="0" smtClean="0"/>
              <a:t>.</a:t>
            </a:r>
          </a:p>
          <a:p>
            <a:pPr marL="0" indent="0" algn="r" rtl="1">
              <a:buNone/>
            </a:pPr>
            <a:r>
              <a:rPr lang="en-US" dirty="0" smtClean="0"/>
              <a:t>MVC</a:t>
            </a:r>
            <a:r>
              <a:rPr lang="fa-IR" dirty="0" smtClean="0"/>
              <a:t> </a:t>
            </a:r>
            <a:r>
              <a:rPr lang="en-US" dirty="0"/>
              <a:t>Model  View  Controller </a:t>
            </a:r>
            <a:r>
              <a:rPr lang="en-US" dirty="0" smtClean="0"/>
              <a:t>                              </a:t>
            </a:r>
            <a:r>
              <a:rPr lang="fa-IR" dirty="0" smtClean="0"/>
              <a:t>      </a:t>
            </a:r>
            <a:endParaRPr lang="fa-IR" dirty="0"/>
          </a:p>
          <a:p>
            <a:pPr marL="0" indent="0" algn="r" rtl="1">
              <a:buNone/>
            </a:pPr>
            <a:r>
              <a:rPr lang="fa-IR" dirty="0" smtClean="0"/>
              <a:t>مفهوم </a:t>
            </a:r>
            <a:r>
              <a:rPr lang="fa-IR" dirty="0"/>
              <a:t>این سبک و معماری این می باشد که ما ابزار و ماژول هایی برای کنترل و مدیریت وب سایت و برنامه ی خود در اختیار داریم، و این ابزار را می توانیم به صورت نمایشی، و اصطلاحا به کمک اشیاء کنترل نماییم و آنها را ویرایش </a:t>
            </a:r>
            <a:r>
              <a:rPr lang="fa-IR" dirty="0" smtClean="0"/>
              <a:t>نماییم</a:t>
            </a:r>
          </a:p>
          <a:p>
            <a:pPr marL="0" indent="0" algn="r" rtl="1">
              <a:buNone/>
            </a:pPr>
            <a:r>
              <a:rPr lang="fa-IR" dirty="0" smtClean="0"/>
              <a:t>جوملا </a:t>
            </a:r>
            <a:r>
              <a:rPr lang="fa-IR" dirty="0"/>
              <a:t>کاملا به سبکی طراحی شده است که بتوانیم بدون حتی یک خط کد نویسی، توسط آن به</a:t>
            </a:r>
            <a:r>
              <a:rPr lang="fa-IR" dirty="0">
                <a:hlinkClick r:id="rId2"/>
              </a:rPr>
              <a:t> </a:t>
            </a:r>
            <a:r>
              <a:rPr lang="fa-IR" dirty="0" smtClean="0"/>
              <a:t>طراحی سایت بپردازیم</a:t>
            </a:r>
          </a:p>
          <a:p>
            <a:pPr marL="0" indent="0" algn="r" rtl="1">
              <a:buNone/>
            </a:pPr>
            <a:r>
              <a:rPr lang="fa-IR" dirty="0" smtClean="0"/>
              <a:t>ابزاری </a:t>
            </a:r>
            <a:r>
              <a:rPr lang="fa-IR" dirty="0"/>
              <a:t>که </a:t>
            </a:r>
            <a:r>
              <a:rPr lang="fa-IR" dirty="0" smtClean="0"/>
              <a:t>جوملا در </a:t>
            </a:r>
            <a:r>
              <a:rPr lang="fa-IR" dirty="0"/>
              <a:t>اختیار کاربران قرار می دهد، ابزاری شی گرا می باشند که در صورت استفاده از آنها، خود ابزار کد مربوطه را تولید و آنرا برای ما در مکان مناسب می نویسید</a:t>
            </a:r>
            <a:r>
              <a:rPr lang="fa-IR" dirty="0" smtClean="0"/>
              <a:t>.</a:t>
            </a:r>
          </a:p>
          <a:p>
            <a:pPr marL="0" indent="0" algn="r" rtl="1">
              <a:buNone/>
            </a:pPr>
            <a:endParaRPr lang="fa-IR" dirty="0"/>
          </a:p>
          <a:p>
            <a:pPr marL="0" indent="0" algn="r" rtl="1">
              <a:buNone/>
            </a:pPr>
            <a:endParaRPr lang="fa-IR" dirty="0"/>
          </a:p>
        </p:txBody>
      </p:sp>
      <p:sp>
        <p:nvSpPr>
          <p:cNvPr id="5" name="Left Arrow 4"/>
          <p:cNvSpPr/>
          <p:nvPr/>
        </p:nvSpPr>
        <p:spPr>
          <a:xfrm>
            <a:off x="6796585" y="1719617"/>
            <a:ext cx="1719618" cy="286603"/>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Tree>
    <p:extLst>
      <p:ext uri="{BB962C8B-B14F-4D97-AF65-F5344CB8AC3E}">
        <p14:creationId xmlns:p14="http://schemas.microsoft.com/office/powerpoint/2010/main" val="6237091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solidFill>
                  <a:schemeClr val="accent5">
                    <a:lumMod val="75000"/>
                  </a:schemeClr>
                </a:solidFill>
                <a:cs typeface="Far.Dast Nevis" panose="03000400000000000000" pitchFamily="66" charset="-78"/>
              </a:rPr>
              <a:t>انواع محتوا :</a:t>
            </a:r>
            <a:endParaRPr lang="en-US" dirty="0">
              <a:solidFill>
                <a:schemeClr val="accent5">
                  <a:lumMod val="75000"/>
                </a:schemeClr>
              </a:solidFill>
              <a:cs typeface="Far.Dast Nevis" panose="03000400000000000000" pitchFamily="66" charset="-78"/>
            </a:endParaRPr>
          </a:p>
        </p:txBody>
      </p:sp>
      <p:sp>
        <p:nvSpPr>
          <p:cNvPr id="3" name="Content Placeholder 2"/>
          <p:cNvSpPr>
            <a:spLocks noGrp="1"/>
          </p:cNvSpPr>
          <p:nvPr>
            <p:ph idx="1"/>
          </p:nvPr>
        </p:nvSpPr>
        <p:spPr>
          <a:xfrm>
            <a:off x="677334" y="1337481"/>
            <a:ext cx="8596668" cy="4703881"/>
          </a:xfrm>
        </p:spPr>
        <p:txBody>
          <a:bodyPr>
            <a:normAutofit/>
          </a:bodyPr>
          <a:lstStyle/>
          <a:p>
            <a:pPr marL="0" indent="0" algn="r" rtl="1">
              <a:buNone/>
            </a:pPr>
            <a:r>
              <a:rPr lang="fa-IR" b="1" dirty="0"/>
              <a:t>محتوای </a:t>
            </a:r>
            <a:r>
              <a:rPr lang="fa-IR" b="1" dirty="0" smtClean="0"/>
              <a:t>متنی</a:t>
            </a:r>
            <a:endParaRPr lang="en-US" b="1" dirty="0" smtClean="0"/>
          </a:p>
          <a:p>
            <a:pPr marL="0" indent="0" algn="r" rtl="1">
              <a:buNone/>
            </a:pPr>
            <a:r>
              <a:rPr lang="fa-IR" dirty="0"/>
              <a:t>این محتوا شامل اخبار ، مقالات ، کتب و سایر محتواهای متنی از این قبیل میباشد که خود حجم عظیمی از اطلاعات را بر روی وب تشکیل می دهند . </a:t>
            </a:r>
          </a:p>
          <a:p>
            <a:pPr marL="0" indent="0" algn="r" rtl="1">
              <a:buNone/>
            </a:pPr>
            <a:r>
              <a:rPr lang="fa-IR" dirty="0"/>
              <a:t> </a:t>
            </a:r>
          </a:p>
          <a:p>
            <a:pPr marL="0" indent="0" algn="r" rtl="1">
              <a:buNone/>
            </a:pPr>
            <a:r>
              <a:rPr lang="fa-IR" b="1" dirty="0"/>
              <a:t>محتوای چند رسانه </a:t>
            </a:r>
            <a:r>
              <a:rPr lang="fa-IR" b="1" dirty="0" smtClean="0"/>
              <a:t>ای</a:t>
            </a:r>
            <a:endParaRPr lang="en-US" b="1" dirty="0" smtClean="0"/>
          </a:p>
          <a:p>
            <a:pPr marL="0" indent="0" algn="r">
              <a:buNone/>
            </a:pPr>
            <a:r>
              <a:rPr lang="fa-IR" dirty="0"/>
              <a:t>این محتوا شامل صوت ، تصویر و فیلم میشود که برای مدیریت آن از استاندارهای خاصی استفاده می شود بهمین دلیل سیستم های مدیریتی در این بخش کاملا تخصصی بوده و عمدتا کاربرد عمومی ندارد </a:t>
            </a:r>
            <a:endParaRPr lang="en-US" dirty="0" smtClean="0"/>
          </a:p>
          <a:p>
            <a:pPr marL="0" indent="0" algn="r" rtl="1">
              <a:buNone/>
            </a:pPr>
            <a:r>
              <a:rPr lang="fa-IR" b="1" dirty="0"/>
              <a:t>محتوای </a:t>
            </a:r>
            <a:r>
              <a:rPr lang="fa-IR" b="1" dirty="0" smtClean="0"/>
              <a:t>فایلی</a:t>
            </a:r>
            <a:endParaRPr lang="en-US" b="1" dirty="0" smtClean="0"/>
          </a:p>
          <a:p>
            <a:pPr marL="0" indent="0" algn="r" rtl="1">
              <a:buNone/>
            </a:pPr>
            <a:r>
              <a:rPr lang="fa-IR" dirty="0"/>
              <a:t>این محتوا شامل فایلهای فشرده ، فایلهای اجرایی و کتب الکترونیک میباشد که عمدتا برای نگهداری و مدیریت آن لازم است از استاندارد های خاصی استفاده شود، این نوع محتوا نیز به اندازه محتوای چند رسانه ای کاملا تخصصی بوده و برای مدیریت آن کمتر از سیستم های مرسوم استفاده میشود . </a:t>
            </a:r>
            <a:endParaRPr lang="en-US" dirty="0"/>
          </a:p>
        </p:txBody>
      </p:sp>
    </p:spTree>
    <p:extLst>
      <p:ext uri="{BB962C8B-B14F-4D97-AF65-F5344CB8AC3E}">
        <p14:creationId xmlns:p14="http://schemas.microsoft.com/office/powerpoint/2010/main" val="242733346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fade">
                                      <p:cBhvr>
                                        <p:cTn id="25" dur="500"/>
                                        <p:tgtEl>
                                          <p:spTgt spid="3">
                                            <p:txEl>
                                              <p:pRg st="1" end="1"/>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5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500"/>
                                        <p:tgtEl>
                                          <p:spTgt spid="3">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55176"/>
          </a:xfrm>
        </p:spPr>
        <p:txBody>
          <a:bodyPr/>
          <a:lstStyle/>
          <a:p>
            <a:pPr algn="r" rtl="1"/>
            <a:r>
              <a:rPr lang="fa-IR" dirty="0" smtClean="0">
                <a:solidFill>
                  <a:schemeClr val="accent2">
                    <a:lumMod val="75000"/>
                  </a:schemeClr>
                </a:solidFill>
                <a:cs typeface="Far.Aman" panose="03000401000807050201" pitchFamily="66" charset="-78"/>
              </a:rPr>
              <a:t>معایب </a:t>
            </a:r>
            <a:r>
              <a:rPr lang="en-US" dirty="0" err="1" smtClean="0">
                <a:solidFill>
                  <a:schemeClr val="accent2">
                    <a:lumMod val="75000"/>
                  </a:schemeClr>
                </a:solidFill>
                <a:latin typeface="Buxton Sketch" panose="03080500000500000004" pitchFamily="66" charset="0"/>
                <a:cs typeface="Far.Aman" panose="03000401000807050201" pitchFamily="66" charset="-78"/>
              </a:rPr>
              <a:t>joomla</a:t>
            </a:r>
            <a:endParaRPr lang="fa-IR" dirty="0">
              <a:solidFill>
                <a:schemeClr val="accent2">
                  <a:lumMod val="75000"/>
                </a:schemeClr>
              </a:solidFill>
              <a:latin typeface="Buxton Sketch" panose="03080500000500000004" pitchFamily="66" charset="0"/>
              <a:cs typeface="Far.Aman" panose="03000401000807050201" pitchFamily="66" charset="-78"/>
            </a:endParaRPr>
          </a:p>
        </p:txBody>
      </p:sp>
      <p:sp>
        <p:nvSpPr>
          <p:cNvPr id="3" name="Content Placeholder 2"/>
          <p:cNvSpPr>
            <a:spLocks noGrp="1"/>
          </p:cNvSpPr>
          <p:nvPr>
            <p:ph idx="1"/>
          </p:nvPr>
        </p:nvSpPr>
        <p:spPr>
          <a:xfrm>
            <a:off x="677334" y="1323833"/>
            <a:ext cx="8596668" cy="4717529"/>
          </a:xfrm>
        </p:spPr>
        <p:txBody>
          <a:bodyPr/>
          <a:lstStyle/>
          <a:p>
            <a:pPr marL="0" indent="0" algn="r" rtl="1">
              <a:buNone/>
            </a:pPr>
            <a:r>
              <a:rPr lang="fa-IR" sz="2000" b="1" dirty="0"/>
              <a:t>کدهای مخفی و امنیت </a:t>
            </a:r>
            <a:r>
              <a:rPr lang="fa-IR" sz="2000" b="1" dirty="0" smtClean="0"/>
              <a:t>پایین</a:t>
            </a:r>
          </a:p>
          <a:p>
            <a:pPr marL="0" indent="0" algn="r" rtl="1">
              <a:buNone/>
            </a:pPr>
            <a:r>
              <a:rPr lang="fa-IR" dirty="0" smtClean="0"/>
              <a:t>بسیاری </a:t>
            </a:r>
            <a:r>
              <a:rPr lang="fa-IR" dirty="0"/>
              <a:t>از افزونه ها و ماژول های آماده ی جوملا، حاوی کد های مخفی می باشند که به عنوان یا تبلیغات منفی و یا ویروس ها و کرم هایی برای به سرقت بردن اطلاعات شما از منابع وب سایتتان، استفاده می شوند. </a:t>
            </a:r>
            <a:endParaRPr lang="fa-IR" dirty="0" smtClean="0"/>
          </a:p>
          <a:p>
            <a:pPr marL="0" indent="0" algn="r" rtl="1">
              <a:buNone/>
            </a:pPr>
            <a:r>
              <a:rPr lang="fa-IR" sz="2400" b="1" dirty="0" smtClean="0"/>
              <a:t>عدم </a:t>
            </a:r>
            <a:r>
              <a:rPr lang="fa-IR" sz="2400" b="1" dirty="0"/>
              <a:t>امکان تغییرات جزئی و سلیقه </a:t>
            </a:r>
            <a:r>
              <a:rPr lang="fa-IR" sz="2400" b="1" dirty="0" smtClean="0"/>
              <a:t>ایی</a:t>
            </a:r>
          </a:p>
          <a:p>
            <a:pPr marL="0" indent="0" algn="r" rtl="1">
              <a:buNone/>
            </a:pPr>
            <a:r>
              <a:rPr lang="fa-IR" dirty="0" smtClean="0"/>
              <a:t>نمی </a:t>
            </a:r>
            <a:r>
              <a:rPr lang="fa-IR" dirty="0"/>
              <a:t>توانید بسیاری از تغییرات مد نظر خود را در قالب و ابزار های آن انجام دهید. مثلا بخش </a:t>
            </a:r>
            <a:r>
              <a:rPr lang="fa-IR" dirty="0" smtClean="0"/>
              <a:t>فروشگاه اینترنتی راه </a:t>
            </a:r>
            <a:r>
              <a:rPr lang="fa-IR" dirty="0"/>
              <a:t>اندازی نمودید و نمی توانید بیشتر از چند آیتم مثل، انتخاب کلا و گزینه خرید، به آن اضافه نمایید. حتی بسیاری از تغییرات در قالب های آن که مد نظرتان می باشند را نمی توانید انجام دهید.</a:t>
            </a:r>
          </a:p>
        </p:txBody>
      </p:sp>
    </p:spTree>
    <p:extLst>
      <p:ext uri="{BB962C8B-B14F-4D97-AF65-F5344CB8AC3E}">
        <p14:creationId xmlns:p14="http://schemas.microsoft.com/office/powerpoint/2010/main" val="219074631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18699"/>
          </a:xfrm>
        </p:spPr>
        <p:txBody>
          <a:bodyPr>
            <a:normAutofit fontScale="90000"/>
          </a:bodyPr>
          <a:lstStyle/>
          <a:p>
            <a:pPr algn="r" rtl="1"/>
            <a:r>
              <a:rPr lang="fa-IR" dirty="0" smtClean="0">
                <a:solidFill>
                  <a:schemeClr val="accent2">
                    <a:lumMod val="75000"/>
                  </a:schemeClr>
                </a:solidFill>
                <a:cs typeface="Far.Aman" panose="03000401000807050201" pitchFamily="66" charset="-78"/>
              </a:rPr>
              <a:t>مزایا</a:t>
            </a:r>
            <a:endParaRPr lang="fa-IR" dirty="0">
              <a:solidFill>
                <a:schemeClr val="accent2">
                  <a:lumMod val="75000"/>
                </a:schemeClr>
              </a:solidFill>
              <a:cs typeface="Far.Aman" panose="03000401000807050201" pitchFamily="66" charset="-78"/>
            </a:endParaRPr>
          </a:p>
        </p:txBody>
      </p:sp>
      <p:sp>
        <p:nvSpPr>
          <p:cNvPr id="3" name="Content Placeholder 2"/>
          <p:cNvSpPr>
            <a:spLocks noGrp="1"/>
          </p:cNvSpPr>
          <p:nvPr>
            <p:ph idx="1"/>
          </p:nvPr>
        </p:nvSpPr>
        <p:spPr>
          <a:xfrm>
            <a:off x="677334" y="1201003"/>
            <a:ext cx="8596668" cy="4840360"/>
          </a:xfrm>
        </p:spPr>
        <p:txBody>
          <a:bodyPr/>
          <a:lstStyle/>
          <a:p>
            <a:pPr marL="0" indent="0" algn="r" rtl="1">
              <a:buNone/>
            </a:pPr>
            <a:r>
              <a:rPr lang="en-US" dirty="0" smtClean="0"/>
              <a:t> Open source </a:t>
            </a:r>
            <a:r>
              <a:rPr lang="fa-IR" dirty="0" smtClean="0"/>
              <a:t>بودن برنامه </a:t>
            </a:r>
          </a:p>
          <a:p>
            <a:pPr marL="0" indent="0" algn="r" rtl="1">
              <a:buNone/>
            </a:pPr>
            <a:r>
              <a:rPr lang="fa-IR" dirty="0" smtClean="0"/>
              <a:t>قابلیت </a:t>
            </a:r>
            <a:r>
              <a:rPr lang="fa-IR" dirty="0"/>
              <a:t>انعطاف پذیری دارد و می توان با آن سایت های گوناگون در زمینه های مختلف طراحی نمود.</a:t>
            </a:r>
          </a:p>
          <a:p>
            <a:pPr marL="0" indent="0" algn="r" rtl="1">
              <a:buNone/>
            </a:pPr>
            <a:r>
              <a:rPr lang="fa-IR" dirty="0"/>
              <a:t>رایگان بودن آن</a:t>
            </a:r>
          </a:p>
          <a:p>
            <a:pPr marL="0" indent="0" algn="r" rtl="1">
              <a:buNone/>
            </a:pPr>
            <a:r>
              <a:rPr lang="fa-IR" dirty="0"/>
              <a:t>داشتن ماژول های فرواوان و افزونه های متععد</a:t>
            </a:r>
          </a:p>
          <a:p>
            <a:pPr marL="0" indent="0" algn="r" rtl="1">
              <a:buNone/>
            </a:pPr>
            <a:r>
              <a:rPr lang="fa-IR" dirty="0"/>
              <a:t>به علت استفاده زیاد از آن، متخصصان زیادی برای رفع مشکلات آن می توان پیدا کرد.</a:t>
            </a:r>
          </a:p>
          <a:p>
            <a:pPr marL="0" indent="0" algn="r" rtl="1">
              <a:buNone/>
            </a:pPr>
            <a:r>
              <a:rPr lang="fa-IR" dirty="0"/>
              <a:t>رایگان بودن دریافت بسیاری از ابزار، افزونه ها، </a:t>
            </a:r>
            <a:r>
              <a:rPr lang="fa-IR" dirty="0" smtClean="0"/>
              <a:t>و </a:t>
            </a:r>
            <a:r>
              <a:rPr lang="fa-IR" dirty="0"/>
              <a:t>حتی قالب های آن</a:t>
            </a:r>
          </a:p>
          <a:p>
            <a:pPr marL="0" indent="0" algn="r" rtl="1">
              <a:buNone/>
            </a:pPr>
            <a:r>
              <a:rPr lang="fa-IR" dirty="0"/>
              <a:t> </a:t>
            </a:r>
          </a:p>
          <a:p>
            <a:pPr marL="0" indent="0" algn="r" rtl="1">
              <a:buNone/>
            </a:pPr>
            <a:endParaRPr lang="fa-IR" dirty="0"/>
          </a:p>
        </p:txBody>
      </p:sp>
      <p:pic>
        <p:nvPicPr>
          <p:cNvPr id="2050" name="Picture 2" descr="J:\pic for cms\Joomla-0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9964" y="3589361"/>
            <a:ext cx="4330700" cy="2598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705985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55176"/>
          </a:xfrm>
        </p:spPr>
        <p:txBody>
          <a:bodyPr>
            <a:normAutofit fontScale="90000"/>
          </a:bodyPr>
          <a:lstStyle/>
          <a:p>
            <a:pPr algn="r" rtl="1"/>
            <a:r>
              <a:rPr lang="fa-IR" b="1" dirty="0">
                <a:solidFill>
                  <a:schemeClr val="accent2">
                    <a:lumMod val="75000"/>
                  </a:schemeClr>
                </a:solidFill>
                <a:cs typeface="Far.Aman" panose="03000401000807050201" pitchFamily="66" charset="-78"/>
              </a:rPr>
              <a:t>پشتیبان جوملا کیست؟</a:t>
            </a:r>
            <a:br>
              <a:rPr lang="fa-IR" b="1" dirty="0">
                <a:solidFill>
                  <a:schemeClr val="accent2">
                    <a:lumMod val="75000"/>
                  </a:schemeClr>
                </a:solidFill>
                <a:cs typeface="Far.Aman" panose="03000401000807050201" pitchFamily="66" charset="-78"/>
              </a:rPr>
            </a:br>
            <a:endParaRPr lang="fa-IR" dirty="0">
              <a:solidFill>
                <a:schemeClr val="accent2">
                  <a:lumMod val="75000"/>
                </a:schemeClr>
              </a:solidFill>
              <a:cs typeface="Far.Aman" panose="03000401000807050201" pitchFamily="66" charset="-78"/>
            </a:endParaRPr>
          </a:p>
        </p:txBody>
      </p:sp>
      <p:sp>
        <p:nvSpPr>
          <p:cNvPr id="3" name="Content Placeholder 2"/>
          <p:cNvSpPr>
            <a:spLocks noGrp="1"/>
          </p:cNvSpPr>
          <p:nvPr>
            <p:ph idx="1"/>
          </p:nvPr>
        </p:nvSpPr>
        <p:spPr>
          <a:xfrm>
            <a:off x="677334" y="1378425"/>
            <a:ext cx="8596668" cy="4662938"/>
          </a:xfrm>
        </p:spPr>
        <p:txBody>
          <a:bodyPr>
            <a:normAutofit/>
          </a:bodyPr>
          <a:lstStyle/>
          <a:p>
            <a:pPr marL="0" indent="0" algn="r" rtl="1">
              <a:buNone/>
            </a:pPr>
            <a:r>
              <a:rPr lang="fa-IR" dirty="0" smtClean="0"/>
              <a:t>به </a:t>
            </a:r>
            <a:r>
              <a:rPr lang="fa-IR" dirty="0"/>
              <a:t>علت باز بودن کد های جوملا و ارائه رایگان </a:t>
            </a:r>
            <a:r>
              <a:rPr lang="fa-IR" dirty="0" smtClean="0"/>
              <a:t>جوملابرای</a:t>
            </a:r>
            <a:r>
              <a:rPr lang="fa-IR" b="1" dirty="0" smtClean="0"/>
              <a:t> </a:t>
            </a:r>
            <a:r>
              <a:rPr lang="fa-IR" dirty="0"/>
              <a:t>طراحی </a:t>
            </a:r>
            <a:r>
              <a:rPr lang="fa-IR" dirty="0" smtClean="0"/>
              <a:t>سایت به </a:t>
            </a:r>
            <a:r>
              <a:rPr lang="fa-IR" dirty="0"/>
              <a:t>تمام کاربران، تعدادی زیادی از متخصصان حرفه ایی طراحی سایت، تبدیل به متخصصان </a:t>
            </a:r>
            <a:r>
              <a:rPr lang="fa-IR" dirty="0" smtClean="0"/>
              <a:t>جوملا شده </a:t>
            </a:r>
            <a:r>
              <a:rPr lang="fa-IR" dirty="0"/>
              <a:t>اند و با راه اندازی حتی شرکت هایی، از سایت های طراحی </a:t>
            </a:r>
            <a:r>
              <a:rPr lang="fa-IR" dirty="0" smtClean="0"/>
              <a:t>شده توسط جوملا</a:t>
            </a:r>
            <a:r>
              <a:rPr lang="fa-IR" dirty="0"/>
              <a:t> </a:t>
            </a:r>
            <a:r>
              <a:rPr lang="fa-IR" dirty="0" smtClean="0"/>
              <a:t>حمایت </a:t>
            </a:r>
            <a:r>
              <a:rPr lang="fa-IR" dirty="0"/>
              <a:t>و پشتیبانی می نمایند.</a:t>
            </a:r>
          </a:p>
          <a:p>
            <a:pPr marL="0" indent="0" algn="r" rtl="1">
              <a:buNone/>
            </a:pPr>
            <a:r>
              <a:rPr lang="fa-IR" dirty="0"/>
              <a:t>حتی در تمام کشور های دنیا انجمن ها و وب سایت های مختلف و تخصصی برای پشتیبانی از جوملا تاسیس و راه اندازی شده اند.</a:t>
            </a:r>
          </a:p>
          <a:p>
            <a:pPr marL="0" indent="0" algn="r" rtl="1">
              <a:buNone/>
            </a:pPr>
            <a:r>
              <a:rPr lang="fa-IR" dirty="0" smtClean="0"/>
              <a:t>اما </a:t>
            </a:r>
            <a:r>
              <a:rPr lang="fa-IR" dirty="0"/>
              <a:t>پشتیبان رسمی جوملا در جهان شرکت  </a:t>
            </a:r>
            <a:r>
              <a:rPr lang="en-US" dirty="0"/>
              <a:t>Open Source Matters </a:t>
            </a:r>
            <a:r>
              <a:rPr lang="fa-IR" dirty="0"/>
              <a:t>می باشد، </a:t>
            </a:r>
            <a:endParaRPr lang="fa-IR" dirty="0" smtClean="0"/>
          </a:p>
          <a:p>
            <a:pPr marL="0" indent="0" algn="r" rtl="1">
              <a:buNone/>
            </a:pPr>
            <a:r>
              <a:rPr lang="fa-IR" dirty="0" smtClean="0"/>
              <a:t>همچنین </a:t>
            </a:r>
            <a:r>
              <a:rPr lang="fa-IR" dirty="0"/>
              <a:t>چندین شرکت های زیر مجموعه ی گوگل نیز تحت نظر این کمپانی از جوملا برای طراحی </a:t>
            </a:r>
            <a:r>
              <a:rPr lang="fa-IR" dirty="0" smtClean="0"/>
              <a:t>سایتها</a:t>
            </a:r>
            <a:r>
              <a:rPr lang="fa-IR" dirty="0"/>
              <a:t>، حمایت و پشتیبانی می نمایند</a:t>
            </a:r>
            <a:r>
              <a:rPr lang="fa-IR" dirty="0" smtClean="0"/>
              <a:t>.</a:t>
            </a:r>
          </a:p>
          <a:p>
            <a:pPr marL="0" indent="0" algn="r" rtl="1">
              <a:buNone/>
            </a:pPr>
            <a:endParaRPr lang="fa-IR" dirty="0"/>
          </a:p>
          <a:p>
            <a:pPr marL="0" indent="0" algn="r" rtl="1">
              <a:buNone/>
            </a:pPr>
            <a:endParaRPr lang="fa-IR" dirty="0"/>
          </a:p>
        </p:txBody>
      </p:sp>
      <p:pic>
        <p:nvPicPr>
          <p:cNvPr id="16386" name="Picture 2" descr="J:\pic for cms\joomla_logo_vert_color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3942" y="3823856"/>
            <a:ext cx="2592931" cy="1774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058844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45994"/>
          </a:xfrm>
        </p:spPr>
        <p:txBody>
          <a:bodyPr/>
          <a:lstStyle/>
          <a:p>
            <a:pPr algn="r" rtl="1"/>
            <a:r>
              <a:rPr lang="en-US" dirty="0" smtClean="0">
                <a:solidFill>
                  <a:schemeClr val="accent2">
                    <a:lumMod val="75000"/>
                  </a:schemeClr>
                </a:solidFill>
                <a:latin typeface="Buxton Sketch" panose="03080500000500000004" pitchFamily="66" charset="0"/>
              </a:rPr>
              <a:t>PHP nuke</a:t>
            </a:r>
            <a:endParaRPr lang="fa-IR" dirty="0">
              <a:solidFill>
                <a:schemeClr val="accent2">
                  <a:lumMod val="75000"/>
                </a:schemeClr>
              </a:solidFill>
              <a:latin typeface="Buxton Sketch" panose="03080500000500000004" pitchFamily="66" charset="0"/>
            </a:endParaRPr>
          </a:p>
        </p:txBody>
      </p:sp>
      <p:sp>
        <p:nvSpPr>
          <p:cNvPr id="3" name="Content Placeholder 2"/>
          <p:cNvSpPr>
            <a:spLocks noGrp="1"/>
          </p:cNvSpPr>
          <p:nvPr>
            <p:ph idx="1"/>
          </p:nvPr>
        </p:nvSpPr>
        <p:spPr>
          <a:xfrm>
            <a:off x="677334" y="1460311"/>
            <a:ext cx="8596668" cy="4581052"/>
          </a:xfrm>
        </p:spPr>
        <p:txBody>
          <a:bodyPr/>
          <a:lstStyle/>
          <a:p>
            <a:pPr marL="0" indent="0" algn="r" rtl="1">
              <a:buNone/>
            </a:pPr>
            <a:r>
              <a:rPr lang="fa-IR" dirty="0"/>
              <a:t>ی</a:t>
            </a:r>
            <a:r>
              <a:rPr lang="fa-IR" dirty="0" smtClean="0"/>
              <a:t>ک </a:t>
            </a:r>
            <a:r>
              <a:rPr lang="fa-IR" dirty="0"/>
              <a:t>برنامه می باشد که برای مدیریت محتوای سایت ها نوشته شده است. شاید اندیشه </a:t>
            </a:r>
            <a:r>
              <a:rPr lang="en-US" dirty="0"/>
              <a:t>PHP </a:t>
            </a:r>
            <a:r>
              <a:rPr lang="en-US" dirty="0" smtClean="0"/>
              <a:t>nuke</a:t>
            </a:r>
            <a:r>
              <a:rPr lang="fa-IR" dirty="0" smtClean="0"/>
              <a:t>و </a:t>
            </a:r>
            <a:r>
              <a:rPr lang="fa-IR" dirty="0"/>
              <a:t>طراحی </a:t>
            </a:r>
            <a:r>
              <a:rPr lang="fa-IR" dirty="0" smtClean="0"/>
              <a:t>سایت آن </a:t>
            </a:r>
            <a:r>
              <a:rPr lang="fa-IR" dirty="0"/>
              <a:t>خیلی قدیمی تر از </a:t>
            </a:r>
            <a:r>
              <a:rPr lang="fa-IR" dirty="0" smtClean="0"/>
              <a:t>جوملا و </a:t>
            </a:r>
            <a:r>
              <a:rPr lang="fa-IR" dirty="0"/>
              <a:t>ورد </a:t>
            </a:r>
            <a:r>
              <a:rPr lang="fa-IR" dirty="0" smtClean="0"/>
              <a:t>پرس باشد</a:t>
            </a:r>
            <a:r>
              <a:rPr lang="fa-IR" dirty="0"/>
              <a:t>، اما این برنامه به علت محبوبیت </a:t>
            </a:r>
            <a:r>
              <a:rPr lang="en-US" dirty="0" smtClean="0"/>
              <a:t>CMS</a:t>
            </a:r>
            <a:r>
              <a:rPr lang="fa-IR" dirty="0" smtClean="0"/>
              <a:t>های </a:t>
            </a:r>
            <a:r>
              <a:rPr lang="fa-IR" dirty="0"/>
              <a:t>آماده کم کم به سمت فراموشی می رود</a:t>
            </a:r>
            <a:r>
              <a:rPr lang="fa-IR" dirty="0" smtClean="0"/>
              <a:t>.</a:t>
            </a:r>
          </a:p>
          <a:p>
            <a:pPr marL="0" indent="0" algn="r" rtl="1">
              <a:buNone/>
            </a:pPr>
            <a:r>
              <a:rPr lang="fa-IR" dirty="0" smtClean="0"/>
              <a:t> </a:t>
            </a:r>
            <a:r>
              <a:rPr lang="fa-IR" dirty="0"/>
              <a:t>البته متخصاصان و ناشران آن نیز در این مورد تاثیر گذارنند، و در بروزرسانی آن طی سال های اخیر  قصور نموده اند. حتی  برنامه های مکمل برای آن در سال های اخیر تولید نشده است و این موارد باعث به فراموشی سپرده شدن این برنامه می شود</a:t>
            </a:r>
            <a:r>
              <a:rPr lang="fa-IR" dirty="0" smtClean="0"/>
              <a:t>.</a:t>
            </a:r>
          </a:p>
          <a:p>
            <a:pPr marL="0" indent="0" algn="r" rtl="1">
              <a:buNone/>
            </a:pPr>
            <a:endParaRPr lang="fa-IR" dirty="0"/>
          </a:p>
        </p:txBody>
      </p:sp>
      <p:pic>
        <p:nvPicPr>
          <p:cNvPr id="4" name="Picture 2" descr="J:\pic for cms\200px-PHP-Nuke_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321" y="3823855"/>
            <a:ext cx="9520554" cy="18565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062805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641445"/>
            <a:ext cx="8596668" cy="5399918"/>
          </a:xfrm>
        </p:spPr>
        <p:txBody>
          <a:bodyPr/>
          <a:lstStyle/>
          <a:p>
            <a:pPr marL="0" indent="0" algn="r" rtl="1">
              <a:buNone/>
            </a:pPr>
            <a:r>
              <a:rPr lang="fa-IR" dirty="0"/>
              <a:t>ین برنامه ابتدا با </a:t>
            </a:r>
            <a:r>
              <a:rPr lang="en-US" dirty="0" smtClean="0"/>
              <a:t>Perl </a:t>
            </a:r>
            <a:r>
              <a:rPr lang="en-US" dirty="0"/>
              <a:t> </a:t>
            </a:r>
            <a:r>
              <a:rPr lang="fa-IR" dirty="0"/>
              <a:t>توسط سازننده آن نوشته شد، اما به دلیل کارا نبودن برنامه و نیاز به امکانات جدید، سازنده این برنامه </a:t>
            </a:r>
            <a:r>
              <a:rPr lang="fa-IR" dirty="0" smtClean="0"/>
              <a:t>اقدام </a:t>
            </a:r>
            <a:r>
              <a:rPr lang="fa-IR" dirty="0"/>
              <a:t>به نوشتم آن با زبان </a:t>
            </a:r>
            <a:r>
              <a:rPr lang="en-US" dirty="0" smtClean="0"/>
              <a:t>PHP</a:t>
            </a:r>
            <a:r>
              <a:rPr lang="fa-IR" dirty="0" smtClean="0"/>
              <a:t> کرد</a:t>
            </a:r>
            <a:r>
              <a:rPr lang="fa-IR" dirty="0"/>
              <a:t>، و امروزه کد های این برنامه تحت زبان </a:t>
            </a:r>
            <a:r>
              <a:rPr lang="en-US" dirty="0" smtClean="0"/>
              <a:t>PHP</a:t>
            </a:r>
            <a:r>
              <a:rPr lang="fa-IR" dirty="0" smtClean="0"/>
              <a:t> موجود </a:t>
            </a:r>
            <a:r>
              <a:rPr lang="fa-IR" dirty="0"/>
              <a:t>می باشد</a:t>
            </a:r>
            <a:r>
              <a:rPr lang="fa-IR" dirty="0" smtClean="0"/>
              <a:t>.</a:t>
            </a:r>
          </a:p>
          <a:p>
            <a:pPr marL="0" indent="0" algn="r" rtl="1">
              <a:buNone/>
            </a:pPr>
            <a:endParaRPr lang="fa-IR" dirty="0"/>
          </a:p>
          <a:p>
            <a:pPr marL="0" indent="0" algn="r" rtl="1">
              <a:buNone/>
            </a:pPr>
            <a:r>
              <a:rPr lang="fa-IR" dirty="0" smtClean="0"/>
              <a:t>همچنین </a:t>
            </a:r>
            <a:r>
              <a:rPr lang="fa-IR" dirty="0"/>
              <a:t>این برنامه بر روی سرور آپاچی قابل اجرا می باشد و از اکثریت پایگاه داده ها مانند  </a:t>
            </a:r>
            <a:r>
              <a:rPr lang="en-US" dirty="0"/>
              <a:t>MySQL </a:t>
            </a:r>
            <a:r>
              <a:rPr lang="fa-IR" dirty="0"/>
              <a:t>یا </a:t>
            </a:r>
            <a:r>
              <a:rPr lang="en-US" dirty="0"/>
              <a:t>PostgreSQL  </a:t>
            </a:r>
            <a:r>
              <a:rPr lang="fa-IR" dirty="0"/>
              <a:t>یا </a:t>
            </a:r>
            <a:r>
              <a:rPr lang="en-US" dirty="0"/>
              <a:t>Access </a:t>
            </a:r>
            <a:r>
              <a:rPr lang="fa-IR" dirty="0"/>
              <a:t>یا اوراکل و یا </a:t>
            </a:r>
            <a:r>
              <a:rPr lang="en-US" dirty="0"/>
              <a:t>SQLite </a:t>
            </a:r>
            <a:r>
              <a:rPr lang="fa-IR" dirty="0"/>
              <a:t>پشتیبانی می نماید.</a:t>
            </a:r>
          </a:p>
          <a:p>
            <a:pPr marL="0" indent="0" algn="r" rtl="1">
              <a:buNone/>
            </a:pPr>
            <a:endParaRPr lang="fa-IR" dirty="0"/>
          </a:p>
        </p:txBody>
      </p:sp>
      <p:pic>
        <p:nvPicPr>
          <p:cNvPr id="3074" name="Picture 2" descr="J:\pic for cms\CMSwithAS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7010" y="2911996"/>
            <a:ext cx="5153664" cy="35689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406069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600501"/>
            <a:ext cx="8596668" cy="5440861"/>
          </a:xfrm>
        </p:spPr>
        <p:txBody>
          <a:bodyPr/>
          <a:lstStyle/>
          <a:p>
            <a:pPr marL="0" indent="0" algn="r" rtl="1">
              <a:buNone/>
            </a:pPr>
            <a:r>
              <a:rPr lang="fa-IR" b="1" dirty="0"/>
              <a:t>نسخه فارسی </a:t>
            </a:r>
            <a:r>
              <a:rPr lang="en-US" b="1" dirty="0"/>
              <a:t>PHP </a:t>
            </a:r>
            <a:r>
              <a:rPr lang="en-US" b="1" dirty="0" smtClean="0"/>
              <a:t>nuke</a:t>
            </a:r>
            <a:r>
              <a:rPr lang="fa-IR" b="1" dirty="0" smtClean="0"/>
              <a:t>                                       </a:t>
            </a:r>
            <a:r>
              <a:rPr lang="fa-IR" sz="1400" dirty="0" smtClean="0"/>
              <a:t>انجمن ملی توسعه دهندگان ایران</a:t>
            </a:r>
            <a:r>
              <a:rPr lang="fa-IR" b="1" dirty="0" smtClean="0"/>
              <a:t>  </a:t>
            </a:r>
            <a:r>
              <a:rPr lang="en-US" b="1" dirty="0" smtClean="0"/>
              <a:t>IDNA</a:t>
            </a:r>
            <a:endParaRPr lang="fa-IR" b="1" dirty="0" smtClean="0"/>
          </a:p>
          <a:p>
            <a:pPr marL="0" indent="0" algn="r" rtl="1">
              <a:buNone/>
            </a:pPr>
            <a:endParaRPr lang="fa-IR" b="1" dirty="0"/>
          </a:p>
          <a:p>
            <a:pPr marL="0" indent="0" algn="r" rtl="1">
              <a:buNone/>
            </a:pPr>
            <a:r>
              <a:rPr lang="fa-IR" b="1" dirty="0" smtClean="0"/>
              <a:t> </a:t>
            </a:r>
            <a:endParaRPr lang="en-US" b="1" dirty="0"/>
          </a:p>
        </p:txBody>
      </p:sp>
      <p:sp>
        <p:nvSpPr>
          <p:cNvPr id="6" name="Left Arrow 5"/>
          <p:cNvSpPr/>
          <p:nvPr/>
        </p:nvSpPr>
        <p:spPr>
          <a:xfrm>
            <a:off x="4244454" y="634616"/>
            <a:ext cx="2101755" cy="313899"/>
          </a:xfrm>
          <a:prstGeom prst="left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17411" name="Picture 3" descr="J:\pic for cms\cms-benefit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24050" y="1910629"/>
            <a:ext cx="5905500" cy="3895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471616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05051"/>
          </a:xfrm>
        </p:spPr>
        <p:txBody>
          <a:bodyPr>
            <a:normAutofit fontScale="90000"/>
          </a:bodyPr>
          <a:lstStyle/>
          <a:p>
            <a:pPr algn="r" rtl="1"/>
            <a:r>
              <a:rPr lang="en-US" b="1" dirty="0" err="1">
                <a:solidFill>
                  <a:schemeClr val="accent2">
                    <a:lumMod val="75000"/>
                  </a:schemeClr>
                </a:solidFill>
                <a:latin typeface="Buxton Sketch" panose="03080500000500000004" pitchFamily="66" charset="0"/>
                <a:cs typeface="Far.Aman" panose="03000401000807050201" pitchFamily="66" charset="-78"/>
              </a:rPr>
              <a:t>PHPbb</a:t>
            </a:r>
            <a:r>
              <a:rPr lang="en-US" b="1" dirty="0">
                <a:solidFill>
                  <a:schemeClr val="accent2">
                    <a:lumMod val="75000"/>
                  </a:schemeClr>
                </a:solidFill>
                <a:cs typeface="Far.Aman" panose="03000401000807050201" pitchFamily="66" charset="-78"/>
              </a:rPr>
              <a:t> </a:t>
            </a:r>
            <a:r>
              <a:rPr lang="fa-IR" b="1" dirty="0">
                <a:solidFill>
                  <a:schemeClr val="accent2">
                    <a:lumMod val="75000"/>
                  </a:schemeClr>
                </a:solidFill>
                <a:cs typeface="Far.Aman" panose="03000401000807050201" pitchFamily="66" charset="-78"/>
              </a:rPr>
              <a:t>چیست؟</a:t>
            </a:r>
            <a:br>
              <a:rPr lang="fa-IR" b="1" dirty="0">
                <a:solidFill>
                  <a:schemeClr val="accent2">
                    <a:lumMod val="75000"/>
                  </a:schemeClr>
                </a:solidFill>
                <a:cs typeface="Far.Aman" panose="03000401000807050201" pitchFamily="66" charset="-78"/>
              </a:rPr>
            </a:br>
            <a:endParaRPr lang="fa-IR" dirty="0">
              <a:solidFill>
                <a:schemeClr val="accent2">
                  <a:lumMod val="75000"/>
                </a:schemeClr>
              </a:solidFill>
              <a:cs typeface="Far.Aman" panose="03000401000807050201" pitchFamily="66" charset="-78"/>
            </a:endParaRPr>
          </a:p>
        </p:txBody>
      </p:sp>
      <p:sp>
        <p:nvSpPr>
          <p:cNvPr id="3" name="Content Placeholder 2"/>
          <p:cNvSpPr>
            <a:spLocks noGrp="1"/>
          </p:cNvSpPr>
          <p:nvPr>
            <p:ph idx="1"/>
          </p:nvPr>
        </p:nvSpPr>
        <p:spPr>
          <a:xfrm>
            <a:off x="677334" y="1187355"/>
            <a:ext cx="8596668" cy="4854007"/>
          </a:xfrm>
        </p:spPr>
        <p:txBody>
          <a:bodyPr>
            <a:normAutofit/>
          </a:bodyPr>
          <a:lstStyle/>
          <a:p>
            <a:pPr marL="0" indent="0" algn="r" rtl="1">
              <a:buNone/>
            </a:pPr>
            <a:r>
              <a:rPr lang="fa-IR" dirty="0" smtClean="0"/>
              <a:t>ایجاد </a:t>
            </a:r>
            <a:r>
              <a:rPr lang="fa-IR" dirty="0"/>
              <a:t>یک انجمن و یا تالار گفت و گو، برای بحث و تبادل نظر کاربران یکی از ملزومات مدیریتی وب سایت شان می باشد. این روش و داشتن یک انجمن برای بسیاری از سایت ها روش مطلوبی برای جذب مخاطبان است، که در زمینه </a:t>
            </a:r>
            <a:r>
              <a:rPr lang="fa-IR" dirty="0" smtClean="0"/>
              <a:t>تجارت الکترونیک</a:t>
            </a:r>
            <a:r>
              <a:rPr lang="fa-IR" dirty="0"/>
              <a:t> </a:t>
            </a:r>
            <a:r>
              <a:rPr lang="fa-IR" dirty="0" smtClean="0"/>
              <a:t>ایجاد </a:t>
            </a:r>
            <a:r>
              <a:rPr lang="fa-IR" dirty="0"/>
              <a:t>یک انجمن گفت و گو در</a:t>
            </a:r>
            <a:r>
              <a:rPr lang="fa-IR" b="1" dirty="0"/>
              <a:t> </a:t>
            </a:r>
            <a:r>
              <a:rPr lang="fa-IR" dirty="0"/>
              <a:t>طراحی </a:t>
            </a:r>
            <a:r>
              <a:rPr lang="fa-IR" dirty="0" smtClean="0"/>
              <a:t>سایت برای </a:t>
            </a:r>
            <a:r>
              <a:rPr lang="fa-IR" dirty="0"/>
              <a:t>وب سایت، روش و عاملی است که </a:t>
            </a:r>
            <a:r>
              <a:rPr lang="fa-IR" dirty="0" smtClean="0"/>
              <a:t>به جذب </a:t>
            </a:r>
            <a:r>
              <a:rPr lang="fa-IR" dirty="0"/>
              <a:t>مشتریان، در ایجاد وفاداری مشتریان و همچنین تبدیل شدن مشتریان، به مشتریان وفا دار تاثیر گذار است.</a:t>
            </a:r>
          </a:p>
          <a:p>
            <a:pPr marL="0" indent="0" algn="r" rtl="1">
              <a:buNone/>
            </a:pPr>
            <a:r>
              <a:rPr lang="fa-IR" dirty="0"/>
              <a:t>در </a:t>
            </a:r>
            <a:r>
              <a:rPr lang="en-US" b="1" dirty="0"/>
              <a:t>PHP </a:t>
            </a:r>
            <a:r>
              <a:rPr lang="en-US" b="1" dirty="0" smtClean="0"/>
              <a:t>nuke</a:t>
            </a:r>
            <a:r>
              <a:rPr lang="fa-IR" b="1" dirty="0" smtClean="0"/>
              <a:t> </a:t>
            </a:r>
            <a:r>
              <a:rPr lang="fa-IR" dirty="0" smtClean="0"/>
              <a:t>ابزاری </a:t>
            </a:r>
            <a:r>
              <a:rPr lang="fa-IR" dirty="0"/>
              <a:t>مفید و کارا برای ایجاد انجمن ها قرار داده شده است؛ نام این ابزار </a:t>
            </a:r>
            <a:r>
              <a:rPr lang="en-US" dirty="0" err="1" smtClean="0"/>
              <a:t>PHPbb</a:t>
            </a:r>
            <a:r>
              <a:rPr lang="fa-IR" dirty="0" smtClean="0"/>
              <a:t>می </a:t>
            </a:r>
            <a:r>
              <a:rPr lang="fa-IR" dirty="0"/>
              <a:t>باشد.</a:t>
            </a:r>
          </a:p>
          <a:p>
            <a:pPr marL="0" indent="0" algn="r" rtl="1">
              <a:buNone/>
            </a:pPr>
            <a:r>
              <a:rPr lang="en-US" dirty="0" err="1" smtClean="0"/>
              <a:t>PHPbb</a:t>
            </a:r>
            <a:r>
              <a:rPr lang="fa-IR" dirty="0" smtClean="0"/>
              <a:t> ابزاری </a:t>
            </a:r>
            <a:r>
              <a:rPr lang="fa-IR" dirty="0"/>
              <a:t>قوی و مفید برای ایجاد تالار گفت و گو و انجمن های گفت و گوی آنلاین می باشد، که با توجه به ترجمه امکانات آن به فارسی مورد استقبال بسیاری از طرحان سایت در طراحی </a:t>
            </a:r>
            <a:r>
              <a:rPr lang="fa-IR" dirty="0" smtClean="0"/>
              <a:t>سایت هایشان </a:t>
            </a:r>
            <a:r>
              <a:rPr lang="fa-IR" dirty="0"/>
              <a:t>برای ایجاد یک انجمن، قرار گرفته است.</a:t>
            </a:r>
          </a:p>
          <a:p>
            <a:pPr marL="0" indent="0" algn="r" rtl="1">
              <a:buNone/>
            </a:pPr>
            <a:endParaRPr lang="fa-IR" dirty="0"/>
          </a:p>
        </p:txBody>
      </p:sp>
    </p:spTree>
    <p:extLst>
      <p:ext uri="{BB962C8B-B14F-4D97-AF65-F5344CB8AC3E}">
        <p14:creationId xmlns:p14="http://schemas.microsoft.com/office/powerpoint/2010/main" val="89304572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82472"/>
          </a:xfrm>
        </p:spPr>
        <p:txBody>
          <a:bodyPr/>
          <a:lstStyle/>
          <a:p>
            <a:pPr algn="r" rtl="1"/>
            <a:r>
              <a:rPr lang="fa-IR" dirty="0" smtClean="0">
                <a:solidFill>
                  <a:schemeClr val="accent2">
                    <a:lumMod val="75000"/>
                  </a:schemeClr>
                </a:solidFill>
                <a:cs typeface="Far.Aman" panose="03000401000807050201" pitchFamily="66" charset="-78"/>
              </a:rPr>
              <a:t>امکانات</a:t>
            </a:r>
            <a:endParaRPr lang="fa-IR" dirty="0">
              <a:solidFill>
                <a:schemeClr val="accent2">
                  <a:lumMod val="75000"/>
                </a:schemeClr>
              </a:solidFill>
              <a:cs typeface="Far.Aman" panose="03000401000807050201" pitchFamily="66" charset="-78"/>
            </a:endParaRPr>
          </a:p>
        </p:txBody>
      </p:sp>
      <p:sp>
        <p:nvSpPr>
          <p:cNvPr id="3" name="Content Placeholder 2"/>
          <p:cNvSpPr>
            <a:spLocks noGrp="1"/>
          </p:cNvSpPr>
          <p:nvPr>
            <p:ph idx="1"/>
          </p:nvPr>
        </p:nvSpPr>
        <p:spPr>
          <a:xfrm>
            <a:off x="677334" y="1282891"/>
            <a:ext cx="8596668" cy="4758472"/>
          </a:xfrm>
        </p:spPr>
        <p:txBody>
          <a:bodyPr>
            <a:normAutofit fontScale="92500" lnSpcReduction="10000"/>
          </a:bodyPr>
          <a:lstStyle/>
          <a:p>
            <a:pPr marL="0" indent="0" algn="r" rtl="1">
              <a:buNone/>
            </a:pPr>
            <a:r>
              <a:rPr lang="fa-IR" dirty="0"/>
              <a:t>داشتن بخش مقالات با امکانات مربوط به درج مقالات کامپیوتری</a:t>
            </a:r>
          </a:p>
          <a:p>
            <a:pPr marL="0" indent="0" algn="r" rtl="1">
              <a:buNone/>
            </a:pPr>
            <a:r>
              <a:rPr lang="fa-IR" dirty="0"/>
              <a:t>امکان تغییر زبان بخش مدیریت به چندین زبان زنده ی دنیا</a:t>
            </a:r>
          </a:p>
          <a:p>
            <a:pPr marL="0" indent="0" algn="r" rtl="1">
              <a:buNone/>
            </a:pPr>
            <a:r>
              <a:rPr lang="fa-IR" dirty="0"/>
              <a:t>بستن یک </a:t>
            </a:r>
            <a:r>
              <a:rPr lang="en-US" dirty="0"/>
              <a:t>IP </a:t>
            </a:r>
            <a:r>
              <a:rPr lang="fa-IR" dirty="0"/>
              <a:t>کاربر برای عدم دیدن صفحه ی سایت</a:t>
            </a:r>
          </a:p>
          <a:p>
            <a:pPr marL="0" indent="0" algn="r" rtl="1">
              <a:buNone/>
            </a:pPr>
            <a:r>
              <a:rPr lang="fa-IR" dirty="0"/>
              <a:t>سرعت و راحتی در تغییر قالب وب سایت</a:t>
            </a:r>
          </a:p>
          <a:p>
            <a:pPr marL="0" indent="0" algn="r" rtl="1">
              <a:buNone/>
            </a:pPr>
            <a:r>
              <a:rPr lang="fa-IR" dirty="0"/>
              <a:t>دارای برنامه و ابزاری به </a:t>
            </a:r>
            <a:r>
              <a:rPr lang="fa-IR" dirty="0" smtClean="0"/>
              <a:t>نام</a:t>
            </a:r>
            <a:r>
              <a:rPr lang="en-US" b="1" dirty="0" err="1" smtClean="0"/>
              <a:t>PHPbb</a:t>
            </a:r>
            <a:r>
              <a:rPr lang="en-US" dirty="0"/>
              <a:t> </a:t>
            </a:r>
            <a:r>
              <a:rPr lang="fa-IR" dirty="0" smtClean="0"/>
              <a:t> برای </a:t>
            </a:r>
            <a:r>
              <a:rPr lang="fa-IR" dirty="0"/>
              <a:t>ایجاد انجمن و تالارهای گفت و گو</a:t>
            </a:r>
          </a:p>
          <a:p>
            <a:pPr marL="0" indent="0" algn="r" rtl="1">
              <a:buNone/>
            </a:pPr>
            <a:r>
              <a:rPr lang="fa-IR" dirty="0"/>
              <a:t>امکانی برای ایجاد نظر سنجی در سایت</a:t>
            </a:r>
          </a:p>
          <a:p>
            <a:pPr marL="0" indent="0" algn="r" rtl="1">
              <a:buNone/>
            </a:pPr>
            <a:r>
              <a:rPr lang="fa-IR" dirty="0"/>
              <a:t>امکانی برای گرفتن عضو و کاربر و ثبت نام کاربر در سایت</a:t>
            </a:r>
          </a:p>
          <a:p>
            <a:pPr marL="0" indent="0" algn="r" rtl="1">
              <a:buNone/>
            </a:pPr>
            <a:r>
              <a:rPr lang="fa-IR" dirty="0"/>
              <a:t>امکان ارسال خبرنامه و ایمیل از سایت به کاربران</a:t>
            </a:r>
          </a:p>
          <a:p>
            <a:pPr marL="0" indent="0" algn="r" rtl="1">
              <a:buNone/>
            </a:pPr>
            <a:r>
              <a:rPr lang="fa-IR" dirty="0"/>
              <a:t>امکان ایجاد دسته بندی بخش ها و مطالب</a:t>
            </a:r>
          </a:p>
          <a:p>
            <a:pPr marL="0" indent="0" algn="r" rtl="1">
              <a:buNone/>
            </a:pPr>
            <a:r>
              <a:rPr lang="fa-IR" dirty="0"/>
              <a:t>امکان دیدن خطاها و مشکلات بر روی وب سایت و قالب سایت و کدهای سایت</a:t>
            </a:r>
          </a:p>
          <a:p>
            <a:pPr marL="0" indent="0" algn="r" rtl="1">
              <a:buNone/>
            </a:pPr>
            <a:r>
              <a:rPr lang="fa-IR" dirty="0"/>
              <a:t>امکان داشتن محیط دانلود برای فایل های پیوست مطالب</a:t>
            </a:r>
          </a:p>
          <a:p>
            <a:pPr marL="0" indent="0" algn="r" rtl="1">
              <a:buNone/>
            </a:pPr>
            <a:r>
              <a:rPr lang="fa-IR" dirty="0"/>
              <a:t>امکان داشتن آمار سایت، اعم از بازدید و خوانده شدن مطالب و تعداد بازدید مطالب</a:t>
            </a:r>
          </a:p>
          <a:p>
            <a:pPr marL="0" indent="0" algn="r" rtl="1">
              <a:buNone/>
            </a:pPr>
            <a:r>
              <a:rPr lang="fa-IR" dirty="0"/>
              <a:t> </a:t>
            </a:r>
          </a:p>
        </p:txBody>
      </p:sp>
    </p:spTree>
    <p:extLst>
      <p:ext uri="{BB962C8B-B14F-4D97-AF65-F5344CB8AC3E}">
        <p14:creationId xmlns:p14="http://schemas.microsoft.com/office/powerpoint/2010/main" val="237205570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42682"/>
          </a:xfrm>
        </p:spPr>
        <p:txBody>
          <a:bodyPr/>
          <a:lstStyle/>
          <a:p>
            <a:pPr algn="r" rtl="1"/>
            <a:r>
              <a:rPr lang="fa-IR" dirty="0"/>
              <a:t>معایب</a:t>
            </a:r>
            <a:endParaRPr lang="en-US" dirty="0"/>
          </a:p>
        </p:txBody>
      </p:sp>
      <p:sp>
        <p:nvSpPr>
          <p:cNvPr id="3" name="Content Placeholder 2"/>
          <p:cNvSpPr>
            <a:spLocks noGrp="1"/>
          </p:cNvSpPr>
          <p:nvPr>
            <p:ph idx="1"/>
          </p:nvPr>
        </p:nvSpPr>
        <p:spPr>
          <a:xfrm>
            <a:off x="677334" y="1352283"/>
            <a:ext cx="8596668" cy="4689080"/>
          </a:xfrm>
        </p:spPr>
        <p:txBody>
          <a:bodyPr/>
          <a:lstStyle/>
          <a:p>
            <a:pPr marL="0" indent="0" algn="r" rtl="1">
              <a:buNone/>
            </a:pPr>
            <a:r>
              <a:rPr lang="fa-IR" dirty="0"/>
              <a:t>هم اکنون آسیب پذیری‌های زیادی در پی‌اچ‌پی نیوک هستند که همه نسخه‌های آن را تهدید می‌کند. </a:t>
            </a:r>
          </a:p>
          <a:p>
            <a:pPr marL="0" indent="0" algn="r" rtl="1">
              <a:buNone/>
            </a:pPr>
            <a:r>
              <a:rPr lang="fa-IR" dirty="0"/>
              <a:t>چندین حفره امنیتی در پی‌اچ‌پی نیوک از طریق تزریق به پایگاه داده کشف شد.</a:t>
            </a:r>
          </a:p>
          <a:p>
            <a:pPr marL="0" indent="0" algn="r" rtl="1">
              <a:buNone/>
            </a:pPr>
            <a:endParaRPr lang="fa-IR" dirty="0"/>
          </a:p>
          <a:p>
            <a:pPr marL="0" indent="0" algn="r" rtl="1">
              <a:buNone/>
            </a:pPr>
            <a:endParaRPr lang="en-US" dirty="0"/>
          </a:p>
        </p:txBody>
      </p:sp>
    </p:spTree>
    <p:extLst>
      <p:ext uri="{BB962C8B-B14F-4D97-AF65-F5344CB8AC3E}">
        <p14:creationId xmlns:p14="http://schemas.microsoft.com/office/powerpoint/2010/main" val="213883458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91403"/>
          </a:xfrm>
        </p:spPr>
        <p:txBody>
          <a:bodyPr>
            <a:noAutofit/>
          </a:bodyPr>
          <a:lstStyle/>
          <a:p>
            <a:pPr algn="r" rtl="1"/>
            <a:r>
              <a:rPr lang="en-US" sz="4000" dirty="0" smtClean="0">
                <a:solidFill>
                  <a:schemeClr val="accent2">
                    <a:lumMod val="75000"/>
                  </a:schemeClr>
                </a:solidFill>
                <a:latin typeface="Agency FB" panose="020B0503020202020204" pitchFamily="34" charset="0"/>
              </a:rPr>
              <a:t>Drupal</a:t>
            </a:r>
            <a:endParaRPr lang="fa-IR" sz="4000" dirty="0">
              <a:solidFill>
                <a:schemeClr val="accent2">
                  <a:lumMod val="75000"/>
                </a:schemeClr>
              </a:solidFill>
              <a:latin typeface="Agency FB" panose="020B0503020202020204" pitchFamily="34" charset="0"/>
            </a:endParaRPr>
          </a:p>
        </p:txBody>
      </p:sp>
      <p:sp>
        <p:nvSpPr>
          <p:cNvPr id="3" name="Content Placeholder 2"/>
          <p:cNvSpPr>
            <a:spLocks noGrp="1"/>
          </p:cNvSpPr>
          <p:nvPr>
            <p:ph idx="1"/>
          </p:nvPr>
        </p:nvSpPr>
        <p:spPr>
          <a:xfrm>
            <a:off x="677334" y="1460310"/>
            <a:ext cx="8596668" cy="4898926"/>
          </a:xfrm>
        </p:spPr>
        <p:txBody>
          <a:bodyPr/>
          <a:lstStyle/>
          <a:p>
            <a:pPr marL="0" indent="0" algn="r" rtl="1">
              <a:buNone/>
            </a:pPr>
            <a:r>
              <a:rPr lang="fa-IR" dirty="0"/>
              <a:t>روپال یک سیستم مدیریت محتوای ماژولار با امکانات فراوان است که برای بسیاری از انواع وب سایت ها، اعم از بلاگ های کوچک شخصی تا سایت های شرکت های بزرگ و ارگان های سیاسی قابل استفاده است.  </a:t>
            </a:r>
            <a:endParaRPr lang="fa-IR" dirty="0" smtClean="0"/>
          </a:p>
          <a:p>
            <a:pPr marL="0" indent="0" algn="r" rtl="1">
              <a:buNone/>
            </a:pPr>
            <a:endParaRPr lang="fa-IR" dirty="0"/>
          </a:p>
        </p:txBody>
      </p:sp>
      <p:pic>
        <p:nvPicPr>
          <p:cNvPr id="1028" name="Picture 4" descr="J:\pic for cms\drupal_tutoria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264" y="3296373"/>
            <a:ext cx="7618413" cy="2882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21182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a:solidFill>
                  <a:schemeClr val="tx2">
                    <a:lumMod val="75000"/>
                  </a:schemeClr>
                </a:solidFill>
                <a:cs typeface="Far.Dast Nevis" panose="03000400000000000000" pitchFamily="66" charset="-78"/>
              </a:rPr>
              <a:t>انواع سیستم های مدیریت محتوا</a:t>
            </a:r>
            <a:endParaRPr lang="en-US" dirty="0">
              <a:solidFill>
                <a:schemeClr val="tx2">
                  <a:lumMod val="75000"/>
                </a:schemeClr>
              </a:solidFill>
              <a:cs typeface="Far.Dast Nevis" panose="03000400000000000000" pitchFamily="66" charset="-78"/>
            </a:endParaRPr>
          </a:p>
        </p:txBody>
      </p:sp>
      <p:sp>
        <p:nvSpPr>
          <p:cNvPr id="3" name="Content Placeholder 2"/>
          <p:cNvSpPr>
            <a:spLocks noGrp="1"/>
          </p:cNvSpPr>
          <p:nvPr>
            <p:ph idx="1"/>
          </p:nvPr>
        </p:nvSpPr>
        <p:spPr>
          <a:xfrm>
            <a:off x="677334" y="1269243"/>
            <a:ext cx="8596668" cy="4772120"/>
          </a:xfrm>
        </p:spPr>
        <p:txBody>
          <a:bodyPr>
            <a:normAutofit fontScale="77500" lnSpcReduction="20000"/>
          </a:bodyPr>
          <a:lstStyle/>
          <a:p>
            <a:pPr marL="0" indent="0" algn="r" rtl="1">
              <a:buNone/>
            </a:pPr>
            <a:r>
              <a:rPr lang="fa-IR" b="1" dirty="0"/>
              <a:t>سیستم مدیریت محتوای سازمانی </a:t>
            </a:r>
            <a:endParaRPr lang="fa-IR" b="1" dirty="0" smtClean="0"/>
          </a:p>
          <a:p>
            <a:pPr marL="0" indent="0" algn="r" rtl="1">
              <a:buNone/>
            </a:pPr>
            <a:r>
              <a:rPr lang="fa-IR" b="1" dirty="0"/>
              <a:t>سیستم مدیریت محتوای مولفه ای </a:t>
            </a:r>
            <a:endParaRPr lang="fa-IR" b="1" dirty="0" smtClean="0"/>
          </a:p>
          <a:p>
            <a:pPr marL="0" indent="0" algn="r" rtl="1">
              <a:buNone/>
            </a:pPr>
            <a:r>
              <a:rPr lang="fa-IR" dirty="0" smtClean="0"/>
              <a:t>بقای </a:t>
            </a:r>
            <a:r>
              <a:rPr lang="fa-IR" dirty="0"/>
              <a:t>امنیت</a:t>
            </a:r>
          </a:p>
          <a:p>
            <a:pPr marL="0" indent="0" algn="r" rtl="1">
              <a:buNone/>
            </a:pPr>
            <a:r>
              <a:rPr lang="fa-IR" dirty="0" smtClean="0"/>
              <a:t>مدیریت موضوع</a:t>
            </a:r>
          </a:p>
          <a:p>
            <a:pPr marL="0" indent="0" algn="r" rtl="1">
              <a:buNone/>
            </a:pPr>
            <a:r>
              <a:rPr lang="fa-IR" dirty="0" smtClean="0"/>
              <a:t> مدیریت سرور</a:t>
            </a:r>
          </a:p>
          <a:p>
            <a:pPr marL="0" indent="0" algn="r" rtl="1">
              <a:buNone/>
            </a:pPr>
            <a:r>
              <a:rPr lang="fa-IR" dirty="0" smtClean="0"/>
              <a:t>مدیریت </a:t>
            </a:r>
            <a:r>
              <a:rPr lang="fa-IR" dirty="0"/>
              <a:t>بازرسی </a:t>
            </a:r>
          </a:p>
          <a:p>
            <a:pPr marL="0" indent="0" algn="r" rtl="1">
              <a:buNone/>
            </a:pPr>
            <a:r>
              <a:rPr lang="fa-IR" dirty="0" smtClean="0"/>
              <a:t>نگهداشت </a:t>
            </a:r>
            <a:r>
              <a:rPr lang="fa-IR" dirty="0"/>
              <a:t>گزارشات</a:t>
            </a:r>
          </a:p>
          <a:p>
            <a:pPr algn="r" rtl="1"/>
            <a:endParaRPr lang="fa-IR" b="1" dirty="0" smtClean="0"/>
          </a:p>
          <a:p>
            <a:pPr marL="0" indent="0" algn="r" rtl="1">
              <a:buNone/>
            </a:pPr>
            <a:r>
              <a:rPr lang="fa-IR" b="1" dirty="0"/>
              <a:t>سیستم مدیریت محتوای وب (webcms </a:t>
            </a:r>
            <a:r>
              <a:rPr lang="fa-IR" b="1" dirty="0" smtClean="0"/>
              <a:t>)</a:t>
            </a:r>
          </a:p>
          <a:p>
            <a:pPr marL="0" indent="0" algn="r" rtl="1">
              <a:buNone/>
            </a:pPr>
            <a:r>
              <a:rPr lang="fa-IR" dirty="0"/>
              <a:t>قالب های خودکار </a:t>
            </a:r>
          </a:p>
          <a:p>
            <a:pPr marL="0" indent="0" algn="r" rtl="1">
              <a:buNone/>
            </a:pPr>
            <a:r>
              <a:rPr lang="fa-IR" dirty="0" smtClean="0"/>
              <a:t>قابلیت </a:t>
            </a:r>
            <a:r>
              <a:rPr lang="fa-IR" dirty="0"/>
              <a:t>ویرایش آسان محتوا</a:t>
            </a:r>
          </a:p>
          <a:p>
            <a:pPr marL="0" indent="0" algn="r" rtl="1">
              <a:buNone/>
            </a:pPr>
            <a:r>
              <a:rPr lang="fa-IR" dirty="0" smtClean="0"/>
              <a:t>مجموعه </a:t>
            </a:r>
            <a:r>
              <a:rPr lang="fa-IR" dirty="0"/>
              <a:t>ویژگی های قابل تنظیم </a:t>
            </a:r>
          </a:p>
          <a:p>
            <a:pPr marL="0" indent="0" algn="r" rtl="1">
              <a:buNone/>
            </a:pPr>
            <a:r>
              <a:rPr lang="fa-IR" dirty="0" smtClean="0"/>
              <a:t>قابلیت </a:t>
            </a:r>
            <a:r>
              <a:rPr lang="fa-IR" dirty="0"/>
              <a:t>ارتقاء جهت تطبیق با استاندارد های وب</a:t>
            </a:r>
          </a:p>
          <a:p>
            <a:pPr marL="0" indent="0" algn="r" rtl="1">
              <a:buNone/>
            </a:pPr>
            <a:r>
              <a:rPr lang="fa-IR" dirty="0" smtClean="0"/>
              <a:t>مدیریت </a:t>
            </a:r>
            <a:r>
              <a:rPr lang="fa-IR" dirty="0"/>
              <a:t>گردش کار </a:t>
            </a:r>
          </a:p>
          <a:p>
            <a:pPr marL="0" indent="0" algn="r" rtl="1">
              <a:buNone/>
            </a:pPr>
            <a:r>
              <a:rPr lang="fa-IR" dirty="0" smtClean="0"/>
              <a:t>مدیریت </a:t>
            </a:r>
            <a:r>
              <a:rPr lang="fa-IR" dirty="0"/>
              <a:t>اسناد</a:t>
            </a:r>
          </a:p>
          <a:p>
            <a:pPr marL="0" indent="0" algn="r" rtl="1">
              <a:buNone/>
            </a:pPr>
            <a:r>
              <a:rPr lang="fa-IR" dirty="0" smtClean="0"/>
              <a:t>مجزای </a:t>
            </a:r>
            <a:r>
              <a:rPr lang="fa-IR" dirty="0"/>
              <a:t>سازی محتوا</a:t>
            </a:r>
          </a:p>
          <a:p>
            <a:pPr marL="0" indent="0" algn="r" rtl="1">
              <a:buNone/>
            </a:pPr>
            <a:endParaRPr lang="fa-IR" b="1" dirty="0" smtClean="0"/>
          </a:p>
          <a:p>
            <a:pPr algn="r" rtl="1"/>
            <a:endParaRPr lang="en-US" dirty="0"/>
          </a:p>
        </p:txBody>
      </p:sp>
    </p:spTree>
    <p:extLst>
      <p:ext uri="{BB962C8B-B14F-4D97-AF65-F5344CB8AC3E}">
        <p14:creationId xmlns:p14="http://schemas.microsoft.com/office/powerpoint/2010/main" val="726579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Effect transition="in" filter="fade">
                                      <p:cBhvr>
                                        <p:cTn id="21" dur="1000"/>
                                        <p:tgtEl>
                                          <p:spTgt spid="3">
                                            <p:txEl>
                                              <p:pRg st="8" end="8"/>
                                            </p:txEl>
                                          </p:spTgt>
                                        </p:tgtEl>
                                      </p:cBhvr>
                                    </p:animEffect>
                                    <p:anim calcmode="lin" valueType="num">
                                      <p:cBhvr>
                                        <p:cTn id="2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barn(inVertical)">
                                      <p:cBhvr>
                                        <p:cTn id="28" dur="500"/>
                                        <p:tgtEl>
                                          <p:spTgt spid="3">
                                            <p:txEl>
                                              <p:pRg st="2" end="2"/>
                                            </p:txEl>
                                          </p:spTgt>
                                        </p:tgtEl>
                                      </p:cBhvr>
                                    </p:animEffect>
                                  </p:childTnLst>
                                </p:cTn>
                              </p:par>
                              <p:par>
                                <p:cTn id="29" presetID="16" presetClass="entr" presetSubtype="21" fill="hold"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barn(inVertical)">
                                      <p:cBhvr>
                                        <p:cTn id="31" dur="500"/>
                                        <p:tgtEl>
                                          <p:spTgt spid="3">
                                            <p:txEl>
                                              <p:pRg st="3" end="3"/>
                                            </p:txEl>
                                          </p:spTgt>
                                        </p:tgtEl>
                                      </p:cBhvr>
                                    </p:animEffect>
                                  </p:childTnLst>
                                </p:cTn>
                              </p:par>
                              <p:par>
                                <p:cTn id="32" presetID="16" presetClass="entr" presetSubtype="21" fill="hold" nodeType="with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barn(inVertical)">
                                      <p:cBhvr>
                                        <p:cTn id="34" dur="500"/>
                                        <p:tgtEl>
                                          <p:spTgt spid="3">
                                            <p:txEl>
                                              <p:pRg st="4" end="4"/>
                                            </p:txEl>
                                          </p:spTgt>
                                        </p:tgtEl>
                                      </p:cBhvr>
                                    </p:animEffect>
                                  </p:childTnLst>
                                </p:cTn>
                              </p:par>
                              <p:par>
                                <p:cTn id="35" presetID="16" presetClass="entr" presetSubtype="21"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arn(inVertical)">
                                      <p:cBhvr>
                                        <p:cTn id="37" dur="500"/>
                                        <p:tgtEl>
                                          <p:spTgt spid="3">
                                            <p:txEl>
                                              <p:pRg st="5" end="5"/>
                                            </p:txEl>
                                          </p:spTgt>
                                        </p:tgtEl>
                                      </p:cBhvr>
                                    </p:animEffect>
                                  </p:childTnLst>
                                </p:cTn>
                              </p:par>
                              <p:par>
                                <p:cTn id="38" presetID="16" presetClass="entr" presetSubtype="21" fill="hold"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Effect transition="in" filter="barn(inVertical)">
                                      <p:cBhvr>
                                        <p:cTn id="40" dur="500"/>
                                        <p:tgtEl>
                                          <p:spTgt spid="3">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nodeType="click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Effect transition="in" filter="barn(inVertical)">
                                      <p:cBhvr>
                                        <p:cTn id="45" dur="500"/>
                                        <p:tgtEl>
                                          <p:spTgt spid="3">
                                            <p:txEl>
                                              <p:pRg st="9" end="9"/>
                                            </p:txEl>
                                          </p:spTgt>
                                        </p:tgtEl>
                                      </p:cBhvr>
                                    </p:animEffect>
                                  </p:childTnLst>
                                </p:cTn>
                              </p:par>
                              <p:par>
                                <p:cTn id="46" presetID="16" presetClass="entr" presetSubtype="21" fill="hold" nodeType="withEffect">
                                  <p:stCondLst>
                                    <p:cond delay="0"/>
                                  </p:stCondLst>
                                  <p:childTnLst>
                                    <p:set>
                                      <p:cBhvr>
                                        <p:cTn id="47" dur="1" fill="hold">
                                          <p:stCondLst>
                                            <p:cond delay="0"/>
                                          </p:stCondLst>
                                        </p:cTn>
                                        <p:tgtEl>
                                          <p:spTgt spid="3">
                                            <p:txEl>
                                              <p:pRg st="10" end="10"/>
                                            </p:txEl>
                                          </p:spTgt>
                                        </p:tgtEl>
                                        <p:attrNameLst>
                                          <p:attrName>style.visibility</p:attrName>
                                        </p:attrNameLst>
                                      </p:cBhvr>
                                      <p:to>
                                        <p:strVal val="visible"/>
                                      </p:to>
                                    </p:set>
                                    <p:animEffect transition="in" filter="barn(inVertical)">
                                      <p:cBhvr>
                                        <p:cTn id="48" dur="500"/>
                                        <p:tgtEl>
                                          <p:spTgt spid="3">
                                            <p:txEl>
                                              <p:pRg st="10" end="10"/>
                                            </p:txEl>
                                          </p:spTgt>
                                        </p:tgtEl>
                                      </p:cBhvr>
                                    </p:animEffect>
                                  </p:childTnLst>
                                </p:cTn>
                              </p:par>
                              <p:par>
                                <p:cTn id="49" presetID="16" presetClass="entr" presetSubtype="21" fill="hold" nodeType="with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animEffect transition="in" filter="barn(inVertical)">
                                      <p:cBhvr>
                                        <p:cTn id="51" dur="500"/>
                                        <p:tgtEl>
                                          <p:spTgt spid="3">
                                            <p:txEl>
                                              <p:pRg st="11" end="11"/>
                                            </p:txEl>
                                          </p:spTgt>
                                        </p:tgtEl>
                                      </p:cBhvr>
                                    </p:animEffect>
                                  </p:childTnLst>
                                </p:cTn>
                              </p:par>
                              <p:par>
                                <p:cTn id="52" presetID="16" presetClass="entr" presetSubtype="21" fill="hold" nodeType="withEffect">
                                  <p:stCondLst>
                                    <p:cond delay="0"/>
                                  </p:stCondLst>
                                  <p:childTnLst>
                                    <p:set>
                                      <p:cBhvr>
                                        <p:cTn id="53" dur="1" fill="hold">
                                          <p:stCondLst>
                                            <p:cond delay="0"/>
                                          </p:stCondLst>
                                        </p:cTn>
                                        <p:tgtEl>
                                          <p:spTgt spid="3">
                                            <p:txEl>
                                              <p:pRg st="12" end="12"/>
                                            </p:txEl>
                                          </p:spTgt>
                                        </p:tgtEl>
                                        <p:attrNameLst>
                                          <p:attrName>style.visibility</p:attrName>
                                        </p:attrNameLst>
                                      </p:cBhvr>
                                      <p:to>
                                        <p:strVal val="visible"/>
                                      </p:to>
                                    </p:set>
                                    <p:animEffect transition="in" filter="barn(inVertical)">
                                      <p:cBhvr>
                                        <p:cTn id="54" dur="500"/>
                                        <p:tgtEl>
                                          <p:spTgt spid="3">
                                            <p:txEl>
                                              <p:pRg st="12" end="12"/>
                                            </p:txEl>
                                          </p:spTgt>
                                        </p:tgtEl>
                                      </p:cBhvr>
                                    </p:animEffect>
                                  </p:childTnLst>
                                </p:cTn>
                              </p:par>
                              <p:par>
                                <p:cTn id="55" presetID="16" presetClass="entr" presetSubtype="21" fill="hold" nodeType="withEffect">
                                  <p:stCondLst>
                                    <p:cond delay="0"/>
                                  </p:stCondLst>
                                  <p:childTnLst>
                                    <p:set>
                                      <p:cBhvr>
                                        <p:cTn id="56" dur="1" fill="hold">
                                          <p:stCondLst>
                                            <p:cond delay="0"/>
                                          </p:stCondLst>
                                        </p:cTn>
                                        <p:tgtEl>
                                          <p:spTgt spid="3">
                                            <p:txEl>
                                              <p:pRg st="13" end="13"/>
                                            </p:txEl>
                                          </p:spTgt>
                                        </p:tgtEl>
                                        <p:attrNameLst>
                                          <p:attrName>style.visibility</p:attrName>
                                        </p:attrNameLst>
                                      </p:cBhvr>
                                      <p:to>
                                        <p:strVal val="visible"/>
                                      </p:to>
                                    </p:set>
                                    <p:animEffect transition="in" filter="barn(inVertical)">
                                      <p:cBhvr>
                                        <p:cTn id="57" dur="500"/>
                                        <p:tgtEl>
                                          <p:spTgt spid="3">
                                            <p:txEl>
                                              <p:pRg st="13" end="13"/>
                                            </p:txEl>
                                          </p:spTgt>
                                        </p:tgtEl>
                                      </p:cBhvr>
                                    </p:animEffect>
                                  </p:childTnLst>
                                </p:cTn>
                              </p:par>
                              <p:par>
                                <p:cTn id="58" presetID="16" presetClass="entr" presetSubtype="21" fill="hold" nodeType="withEffect">
                                  <p:stCondLst>
                                    <p:cond delay="0"/>
                                  </p:stCondLst>
                                  <p:childTnLst>
                                    <p:set>
                                      <p:cBhvr>
                                        <p:cTn id="59" dur="1" fill="hold">
                                          <p:stCondLst>
                                            <p:cond delay="0"/>
                                          </p:stCondLst>
                                        </p:cTn>
                                        <p:tgtEl>
                                          <p:spTgt spid="3">
                                            <p:txEl>
                                              <p:pRg st="14" end="14"/>
                                            </p:txEl>
                                          </p:spTgt>
                                        </p:tgtEl>
                                        <p:attrNameLst>
                                          <p:attrName>style.visibility</p:attrName>
                                        </p:attrNameLst>
                                      </p:cBhvr>
                                      <p:to>
                                        <p:strVal val="visible"/>
                                      </p:to>
                                    </p:set>
                                    <p:animEffect transition="in" filter="barn(inVertical)">
                                      <p:cBhvr>
                                        <p:cTn id="60" dur="500"/>
                                        <p:tgtEl>
                                          <p:spTgt spid="3">
                                            <p:txEl>
                                              <p:pRg st="14" end="14"/>
                                            </p:txEl>
                                          </p:spTgt>
                                        </p:tgtEl>
                                      </p:cBhvr>
                                    </p:animEffect>
                                  </p:childTnLst>
                                </p:cTn>
                              </p:par>
                              <p:par>
                                <p:cTn id="61" presetID="16" presetClass="entr" presetSubtype="21" fill="hold" nodeType="withEffect">
                                  <p:stCondLst>
                                    <p:cond delay="0"/>
                                  </p:stCondLst>
                                  <p:childTnLst>
                                    <p:set>
                                      <p:cBhvr>
                                        <p:cTn id="62" dur="1" fill="hold">
                                          <p:stCondLst>
                                            <p:cond delay="0"/>
                                          </p:stCondLst>
                                        </p:cTn>
                                        <p:tgtEl>
                                          <p:spTgt spid="3">
                                            <p:txEl>
                                              <p:pRg st="15" end="15"/>
                                            </p:txEl>
                                          </p:spTgt>
                                        </p:tgtEl>
                                        <p:attrNameLst>
                                          <p:attrName>style.visibility</p:attrName>
                                        </p:attrNameLst>
                                      </p:cBhvr>
                                      <p:to>
                                        <p:strVal val="visible"/>
                                      </p:to>
                                    </p:set>
                                    <p:animEffect transition="in" filter="barn(inVertical)">
                                      <p:cBhvr>
                                        <p:cTn id="63"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850006"/>
            <a:ext cx="8596668" cy="5772467"/>
          </a:xfrm>
        </p:spPr>
        <p:txBody>
          <a:bodyPr/>
          <a:lstStyle/>
          <a:p>
            <a:pPr marL="0" indent="0" algn="r" rtl="1">
              <a:buNone/>
            </a:pPr>
            <a:r>
              <a:rPr lang="fa-IR" dirty="0"/>
              <a:t>ایجاد محتوا با کنترل دسترسی انعطاف پذیر، پشتیبانی از ویندوز و مک برای ویرایش محتوا، وجود بیش  18هزار ماژول متنوع ، قابلیت انعطاف پذیری برای هر نوع قالب ، طراحی بر اساس تکنیک های بهینه سازی و قابلیت امنیت بالا از مهمترین ویژگی های دروپال است . امنیت و انعطاف پذیری دروپال ، باعث شده تا وب سایتهای معتبری همچون کاخ سفید ، ناسا ، </a:t>
            </a:r>
            <a:r>
              <a:rPr lang="en-US" dirty="0"/>
              <a:t>AOL </a:t>
            </a:r>
            <a:r>
              <a:rPr lang="fa-IR" dirty="0"/>
              <a:t>و </a:t>
            </a:r>
            <a:r>
              <a:rPr lang="en-US" dirty="0"/>
              <a:t>Yahoo Research </a:t>
            </a:r>
            <a:r>
              <a:rPr lang="fa-IR" dirty="0"/>
              <a:t>این سیستم مدیریت محتوا  را انتخاب کنند.</a:t>
            </a:r>
          </a:p>
          <a:p>
            <a:pPr marL="0" indent="0" algn="r" rtl="1">
              <a:buNone/>
            </a:pPr>
            <a:endParaRPr lang="fa-IR" dirty="0"/>
          </a:p>
        </p:txBody>
      </p:sp>
      <p:pic>
        <p:nvPicPr>
          <p:cNvPr id="2050" name="Picture 2" descr="J:\pic for cms\banner-drupal-web-design-development_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599" y="4005722"/>
            <a:ext cx="8229601" cy="22703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259241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ooter Placeholder 2"/>
          <p:cNvSpPr>
            <a:spLocks noGrp="1"/>
          </p:cNvSpPr>
          <p:nvPr/>
        </p:nvSpPr>
        <p:spPr bwMode="auto">
          <a:xfrm>
            <a:off x="46863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ctr" rtl="0" eaLnBrk="1" fontAlgn="base" hangingPunct="1">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r>
              <a:rPr lang="en-US" altLang="fa-IR" smtClean="0"/>
              <a:t>Samrat Guha Roy, IIT Kharagpur</a:t>
            </a:r>
          </a:p>
        </p:txBody>
      </p:sp>
      <p:sp>
        <p:nvSpPr>
          <p:cNvPr id="30" name="Slide Number Placeholder 3"/>
          <p:cNvSpPr>
            <a:spLocks noGrp="1"/>
          </p:cNvSpPr>
          <p:nvPr/>
        </p:nvSpPr>
        <p:spPr bwMode="auto">
          <a:xfrm>
            <a:off x="81153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r" rtl="0" eaLnBrk="1" fontAlgn="base" hangingPunct="1">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fld id="{D8FB717D-1E11-4440-9AA5-936736CE170D}" type="slidenum">
              <a:rPr lang="en-US" altLang="fa-IR" smtClean="0"/>
              <a:pPr/>
              <a:t>61</a:t>
            </a:fld>
            <a:endParaRPr lang="en-US" altLang="fa-IR" smtClean="0"/>
          </a:p>
        </p:txBody>
      </p:sp>
      <p:sp>
        <p:nvSpPr>
          <p:cNvPr id="31" name="Rectangle 30"/>
          <p:cNvSpPr>
            <a:spLocks noChangeArrowheads="1"/>
          </p:cNvSpPr>
          <p:nvPr/>
        </p:nvSpPr>
        <p:spPr bwMode="auto">
          <a:xfrm>
            <a:off x="3942623" y="6415064"/>
            <a:ext cx="5638800" cy="304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endParaRPr lang="en-IN" altLang="fa-IR"/>
          </a:p>
        </p:txBody>
      </p:sp>
      <p:grpSp>
        <p:nvGrpSpPr>
          <p:cNvPr id="32" name="Group 31"/>
          <p:cNvGrpSpPr>
            <a:grpSpLocks/>
          </p:cNvGrpSpPr>
          <p:nvPr/>
        </p:nvGrpSpPr>
        <p:grpSpPr bwMode="auto">
          <a:xfrm>
            <a:off x="711845" y="870659"/>
            <a:ext cx="8610599" cy="5943601"/>
            <a:chOff x="624" y="480"/>
            <a:chExt cx="4944" cy="3744"/>
          </a:xfrm>
        </p:grpSpPr>
        <p:sp>
          <p:nvSpPr>
            <p:cNvPr id="33" name="Line 31"/>
            <p:cNvSpPr>
              <a:spLocks noChangeShapeType="1"/>
            </p:cNvSpPr>
            <p:nvPr/>
          </p:nvSpPr>
          <p:spPr bwMode="auto">
            <a:xfrm flipH="1" flipV="1">
              <a:off x="1344" y="1488"/>
              <a:ext cx="1968" cy="2064"/>
            </a:xfrm>
            <a:prstGeom prst="line">
              <a:avLst/>
            </a:prstGeom>
            <a:noFill/>
            <a:ln w="76200">
              <a:solidFill>
                <a:schemeClr val="bg2"/>
              </a:solidFill>
              <a:round/>
              <a:headEnd/>
              <a:tailEnd/>
            </a:ln>
            <a:extLst>
              <a:ext uri="{909E8E84-426E-40DD-AFC4-6F175D3DCCD1}">
                <a14:hiddenFill xmlns:a14="http://schemas.microsoft.com/office/drawing/2010/main">
                  <a:noFill/>
                </a14:hiddenFill>
              </a:ext>
            </a:extLst>
          </p:spPr>
          <p:txBody>
            <a:bodyPr/>
            <a:ls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endParaRPr lang="fa-IR"/>
            </a:p>
          </p:txBody>
        </p:sp>
        <p:sp>
          <p:nvSpPr>
            <p:cNvPr id="34" name="Line 30"/>
            <p:cNvSpPr>
              <a:spLocks noChangeShapeType="1"/>
            </p:cNvSpPr>
            <p:nvPr/>
          </p:nvSpPr>
          <p:spPr bwMode="auto">
            <a:xfrm>
              <a:off x="1392" y="2832"/>
              <a:ext cx="1584" cy="384"/>
            </a:xfrm>
            <a:prstGeom prst="line">
              <a:avLst/>
            </a:prstGeom>
            <a:noFill/>
            <a:ln w="76200">
              <a:solidFill>
                <a:schemeClr val="bg2"/>
              </a:solidFill>
              <a:round/>
              <a:headEnd/>
              <a:tailEnd/>
            </a:ln>
            <a:extLst>
              <a:ext uri="{909E8E84-426E-40DD-AFC4-6F175D3DCCD1}">
                <a14:hiddenFill xmlns:a14="http://schemas.microsoft.com/office/drawing/2010/main">
                  <a:noFill/>
                </a14:hiddenFill>
              </a:ext>
            </a:extLst>
          </p:spPr>
          <p:txBody>
            <a:bodyPr/>
            <a:ls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endParaRPr lang="fa-IR"/>
            </a:p>
          </p:txBody>
        </p:sp>
        <p:sp>
          <p:nvSpPr>
            <p:cNvPr id="35" name="Line 29"/>
            <p:cNvSpPr>
              <a:spLocks noChangeShapeType="1"/>
            </p:cNvSpPr>
            <p:nvPr/>
          </p:nvSpPr>
          <p:spPr bwMode="auto">
            <a:xfrm flipV="1">
              <a:off x="3264" y="1776"/>
              <a:ext cx="1392" cy="1680"/>
            </a:xfrm>
            <a:prstGeom prst="line">
              <a:avLst/>
            </a:prstGeom>
            <a:noFill/>
            <a:ln w="76200">
              <a:solidFill>
                <a:schemeClr val="bg2"/>
              </a:solidFill>
              <a:round/>
              <a:headEnd/>
              <a:tailEnd/>
            </a:ln>
            <a:extLst>
              <a:ext uri="{909E8E84-426E-40DD-AFC4-6F175D3DCCD1}">
                <a14:hiddenFill xmlns:a14="http://schemas.microsoft.com/office/drawing/2010/main">
                  <a:noFill/>
                </a14:hiddenFill>
              </a:ext>
            </a:extLst>
          </p:spPr>
          <p:txBody>
            <a:bodyPr/>
            <a:ls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endParaRPr lang="fa-IR"/>
            </a:p>
          </p:txBody>
        </p:sp>
        <p:sp>
          <p:nvSpPr>
            <p:cNvPr id="36" name="Line 28"/>
            <p:cNvSpPr>
              <a:spLocks noChangeShapeType="1"/>
            </p:cNvSpPr>
            <p:nvPr/>
          </p:nvSpPr>
          <p:spPr bwMode="auto">
            <a:xfrm flipV="1">
              <a:off x="3216" y="1488"/>
              <a:ext cx="624" cy="1824"/>
            </a:xfrm>
            <a:prstGeom prst="line">
              <a:avLst/>
            </a:prstGeom>
            <a:noFill/>
            <a:ln w="76200">
              <a:solidFill>
                <a:schemeClr val="bg2"/>
              </a:solidFill>
              <a:round/>
              <a:headEnd/>
              <a:tailEnd/>
            </a:ln>
            <a:extLst>
              <a:ext uri="{909E8E84-426E-40DD-AFC4-6F175D3DCCD1}">
                <a14:hiddenFill xmlns:a14="http://schemas.microsoft.com/office/drawing/2010/main">
                  <a:noFill/>
                </a14:hiddenFill>
              </a:ext>
            </a:extLst>
          </p:spPr>
          <p:txBody>
            <a:bodyPr/>
            <a:ls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endParaRPr lang="fa-IR"/>
            </a:p>
          </p:txBody>
        </p:sp>
        <p:sp>
          <p:nvSpPr>
            <p:cNvPr id="37" name="Line 27"/>
            <p:cNvSpPr>
              <a:spLocks noChangeShapeType="1"/>
            </p:cNvSpPr>
            <p:nvPr/>
          </p:nvSpPr>
          <p:spPr bwMode="auto">
            <a:xfrm flipV="1">
              <a:off x="3024" y="1296"/>
              <a:ext cx="96" cy="1584"/>
            </a:xfrm>
            <a:prstGeom prst="line">
              <a:avLst/>
            </a:prstGeom>
            <a:noFill/>
            <a:ln w="76200">
              <a:solidFill>
                <a:schemeClr val="bg2"/>
              </a:solidFill>
              <a:round/>
              <a:headEnd/>
              <a:tailEnd/>
            </a:ln>
            <a:extLst>
              <a:ext uri="{909E8E84-426E-40DD-AFC4-6F175D3DCCD1}">
                <a14:hiddenFill xmlns:a14="http://schemas.microsoft.com/office/drawing/2010/main">
                  <a:noFill/>
                </a14:hiddenFill>
              </a:ext>
            </a:extLst>
          </p:spPr>
          <p:txBody>
            <a:bodyPr/>
            <a:ls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endParaRPr lang="fa-IR"/>
            </a:p>
          </p:txBody>
        </p:sp>
        <p:sp>
          <p:nvSpPr>
            <p:cNvPr id="38" name="Oval 37"/>
            <p:cNvSpPr>
              <a:spLocks noChangeArrowheads="1"/>
            </p:cNvSpPr>
            <p:nvPr/>
          </p:nvSpPr>
          <p:spPr bwMode="auto">
            <a:xfrm rot="763185">
              <a:off x="1872" y="2112"/>
              <a:ext cx="1008" cy="1008"/>
            </a:xfrm>
            <a:prstGeom prst="ellipse">
              <a:avLst/>
            </a:prstGeom>
            <a:solidFill>
              <a:schemeClr val="folHlink"/>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pPr eaLnBrk="1" hangingPunct="1"/>
              <a:r>
                <a:rPr lang="en-US" altLang="fa-IR" sz="2800" b="1">
                  <a:solidFill>
                    <a:srgbClr val="FFFFFF"/>
                  </a:solidFill>
                </a:rPr>
                <a:t>blogs</a:t>
              </a:r>
            </a:p>
          </p:txBody>
        </p:sp>
        <p:sp>
          <p:nvSpPr>
            <p:cNvPr id="39" name="Oval 38"/>
            <p:cNvSpPr>
              <a:spLocks noChangeArrowheads="1"/>
            </p:cNvSpPr>
            <p:nvPr/>
          </p:nvSpPr>
          <p:spPr bwMode="auto">
            <a:xfrm>
              <a:off x="4368" y="1008"/>
              <a:ext cx="1200" cy="912"/>
            </a:xfrm>
            <a:prstGeom prst="ellipse">
              <a:avLst/>
            </a:prstGeom>
            <a:solidFill>
              <a:srgbClr val="00808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pPr eaLnBrk="1" hangingPunct="1"/>
              <a:r>
                <a:rPr lang="en-US" altLang="fa-IR" sz="2400" b="1">
                  <a:solidFill>
                    <a:srgbClr val="FFFFFF"/>
                  </a:solidFill>
                </a:rPr>
                <a:t>video course</a:t>
              </a:r>
            </a:p>
          </p:txBody>
        </p:sp>
        <p:sp>
          <p:nvSpPr>
            <p:cNvPr id="40" name="Oval 39"/>
            <p:cNvSpPr/>
            <p:nvPr/>
          </p:nvSpPr>
          <p:spPr>
            <a:xfrm rot="19905753">
              <a:off x="3791" y="1920"/>
              <a:ext cx="1148" cy="864"/>
            </a:xfrm>
            <a:prstGeom prst="ellipse">
              <a:avLst/>
            </a:prstGeom>
          </p:spPr>
          <p:style>
            <a:lnRef idx="2">
              <a:schemeClr val="accent5"/>
            </a:lnRef>
            <a:fillRef idx="1">
              <a:schemeClr val="accent5"/>
            </a:fillRef>
            <a:effectRef idx="0">
              <a:schemeClr val="accent5"/>
            </a:effectRef>
            <a:fontRef idx="minor">
              <a:schemeClr val="lt1"/>
            </a:fontRef>
          </p:style>
          <p:txBody>
            <a:bodyPr anchor="ctr"/>
            <a:lstStyle>
              <a:defPPr>
                <a:defRPr lang="en-US"/>
              </a:defPPr>
              <a:lvl1pPr algn="ctr" rtl="0" eaLnBrk="0" fontAlgn="base" hangingPunct="0">
                <a:spcBef>
                  <a:spcPct val="0"/>
                </a:spcBef>
                <a:spcAft>
                  <a:spcPct val="0"/>
                </a:spcAft>
                <a:defRPr sz="1400" kern="1200">
                  <a:solidFill>
                    <a:schemeClr val="lt1"/>
                  </a:solidFill>
                  <a:latin typeface="+mn-lt"/>
                  <a:ea typeface="+mn-ea"/>
                  <a:cs typeface="+mn-cs"/>
                </a:defRPr>
              </a:lvl1pPr>
              <a:lvl2pPr marL="457200" algn="ctr" rtl="0" eaLnBrk="0" fontAlgn="base" hangingPunct="0">
                <a:spcBef>
                  <a:spcPct val="0"/>
                </a:spcBef>
                <a:spcAft>
                  <a:spcPct val="0"/>
                </a:spcAft>
                <a:defRPr sz="1400" kern="1200">
                  <a:solidFill>
                    <a:schemeClr val="lt1"/>
                  </a:solidFill>
                  <a:latin typeface="+mn-lt"/>
                  <a:ea typeface="+mn-ea"/>
                  <a:cs typeface="+mn-cs"/>
                </a:defRPr>
              </a:lvl2pPr>
              <a:lvl3pPr marL="914400" algn="ctr" rtl="0" eaLnBrk="0" fontAlgn="base" hangingPunct="0">
                <a:spcBef>
                  <a:spcPct val="0"/>
                </a:spcBef>
                <a:spcAft>
                  <a:spcPct val="0"/>
                </a:spcAft>
                <a:defRPr sz="1400" kern="1200">
                  <a:solidFill>
                    <a:schemeClr val="lt1"/>
                  </a:solidFill>
                  <a:latin typeface="+mn-lt"/>
                  <a:ea typeface="+mn-ea"/>
                  <a:cs typeface="+mn-cs"/>
                </a:defRPr>
              </a:lvl3pPr>
              <a:lvl4pPr marL="1371600" algn="ctr" rtl="0" eaLnBrk="0" fontAlgn="base" hangingPunct="0">
                <a:spcBef>
                  <a:spcPct val="0"/>
                </a:spcBef>
                <a:spcAft>
                  <a:spcPct val="0"/>
                </a:spcAft>
                <a:defRPr sz="1400" kern="1200">
                  <a:solidFill>
                    <a:schemeClr val="lt1"/>
                  </a:solidFill>
                  <a:latin typeface="+mn-lt"/>
                  <a:ea typeface="+mn-ea"/>
                  <a:cs typeface="+mn-cs"/>
                </a:defRPr>
              </a:lvl4pPr>
              <a:lvl5pPr marL="1828800" algn="ctr" rtl="0" eaLnBrk="0" fontAlgn="base" hangingPunct="0">
                <a:spcBef>
                  <a:spcPct val="0"/>
                </a:spcBef>
                <a:spcAft>
                  <a:spcPct val="0"/>
                </a:spcAft>
                <a:defRPr sz="1400" kern="1200">
                  <a:solidFill>
                    <a:schemeClr val="lt1"/>
                  </a:solidFill>
                  <a:latin typeface="+mn-lt"/>
                  <a:ea typeface="+mn-ea"/>
                  <a:cs typeface="+mn-cs"/>
                </a:defRPr>
              </a:lvl5pPr>
              <a:lvl6pPr marL="2286000" algn="r" defTabSz="914400" rtl="1" eaLnBrk="1" latinLnBrk="0" hangingPunct="1">
                <a:defRPr sz="1400" kern="1200">
                  <a:solidFill>
                    <a:schemeClr val="lt1"/>
                  </a:solidFill>
                  <a:latin typeface="+mn-lt"/>
                  <a:ea typeface="+mn-ea"/>
                  <a:cs typeface="+mn-cs"/>
                </a:defRPr>
              </a:lvl6pPr>
              <a:lvl7pPr marL="2743200" algn="r" defTabSz="914400" rtl="1" eaLnBrk="1" latinLnBrk="0" hangingPunct="1">
                <a:defRPr sz="1400" kern="1200">
                  <a:solidFill>
                    <a:schemeClr val="lt1"/>
                  </a:solidFill>
                  <a:latin typeface="+mn-lt"/>
                  <a:ea typeface="+mn-ea"/>
                  <a:cs typeface="+mn-cs"/>
                </a:defRPr>
              </a:lvl7pPr>
              <a:lvl8pPr marL="3200400" algn="r" defTabSz="914400" rtl="1" eaLnBrk="1" latinLnBrk="0" hangingPunct="1">
                <a:defRPr sz="1400" kern="1200">
                  <a:solidFill>
                    <a:schemeClr val="lt1"/>
                  </a:solidFill>
                  <a:latin typeface="+mn-lt"/>
                  <a:ea typeface="+mn-ea"/>
                  <a:cs typeface="+mn-cs"/>
                </a:defRPr>
              </a:lvl8pPr>
              <a:lvl9pPr marL="3657600" algn="r" defTabSz="914400" rtl="1" eaLnBrk="1" latinLnBrk="0" hangingPunct="1">
                <a:defRPr sz="1400" kern="1200">
                  <a:solidFill>
                    <a:schemeClr val="lt1"/>
                  </a:solidFill>
                  <a:latin typeface="+mn-lt"/>
                  <a:ea typeface="+mn-ea"/>
                  <a:cs typeface="+mn-cs"/>
                </a:defRPr>
              </a:lvl9pPr>
            </a:lstStyle>
            <a:p>
              <a:pPr eaLnBrk="1" hangingPunct="1">
                <a:defRPr/>
              </a:pPr>
              <a:r>
                <a:rPr lang="en-US" sz="2400" b="1">
                  <a:solidFill>
                    <a:srgbClr val="FFFFFF"/>
                  </a:solidFill>
                </a:rPr>
                <a:t>search</a:t>
              </a:r>
            </a:p>
          </p:txBody>
        </p:sp>
        <p:sp>
          <p:nvSpPr>
            <p:cNvPr id="41" name="Oval 40"/>
            <p:cNvSpPr>
              <a:spLocks noChangeArrowheads="1"/>
            </p:cNvSpPr>
            <p:nvPr/>
          </p:nvSpPr>
          <p:spPr bwMode="auto">
            <a:xfrm rot="-1301766">
              <a:off x="2200" y="1596"/>
              <a:ext cx="1066" cy="967"/>
            </a:xfrm>
            <a:prstGeom prst="ellipse">
              <a:avLst/>
            </a:prstGeom>
            <a:solidFill>
              <a:srgbClr val="00990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pPr eaLnBrk="1" hangingPunct="1"/>
              <a:r>
                <a:rPr lang="en-US" altLang="fa-IR" sz="2400" b="1">
                  <a:solidFill>
                    <a:srgbClr val="FFFFFF"/>
                  </a:solidFill>
                </a:rPr>
                <a:t>poll</a:t>
              </a:r>
            </a:p>
          </p:txBody>
        </p:sp>
        <p:sp>
          <p:nvSpPr>
            <p:cNvPr id="42" name="Oval 41"/>
            <p:cNvSpPr>
              <a:spLocks noChangeArrowheads="1"/>
            </p:cNvSpPr>
            <p:nvPr/>
          </p:nvSpPr>
          <p:spPr bwMode="auto">
            <a:xfrm rot="272574">
              <a:off x="3357" y="683"/>
              <a:ext cx="1250" cy="869"/>
            </a:xfrm>
            <a:prstGeom prst="ellipse">
              <a:avLst/>
            </a:prstGeom>
            <a:solidFill>
              <a:srgbClr val="80800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pPr eaLnBrk="1" hangingPunct="1"/>
              <a:r>
                <a:rPr lang="en-US" altLang="fa-IR" sz="2000" b="1">
                  <a:solidFill>
                    <a:srgbClr val="FFFFFF"/>
                  </a:solidFill>
                </a:rPr>
                <a:t>e-journals</a:t>
              </a:r>
            </a:p>
          </p:txBody>
        </p:sp>
        <p:sp>
          <p:nvSpPr>
            <p:cNvPr id="43" name="Oval 42"/>
            <p:cNvSpPr>
              <a:spLocks noChangeArrowheads="1"/>
            </p:cNvSpPr>
            <p:nvPr/>
          </p:nvSpPr>
          <p:spPr bwMode="auto">
            <a:xfrm>
              <a:off x="1584" y="720"/>
              <a:ext cx="1200" cy="960"/>
            </a:xfrm>
            <a:prstGeom prst="ellipse">
              <a:avLst/>
            </a:prstGeom>
            <a:solidFill>
              <a:srgbClr val="990033"/>
            </a:solidFill>
            <a:ln>
              <a:noFill/>
            </a:ln>
            <a:extLst>
              <a:ext uri="{91240B29-F687-4F45-9708-019B960494DF}">
                <a14:hiddenLine xmlns:a14="http://schemas.microsoft.com/office/drawing/2010/main" w="25400" cap="rnd" algn="ctr">
                  <a:solidFill>
                    <a:srgbClr val="000000"/>
                  </a:solidFill>
                  <a:round/>
                  <a:headEnd/>
                  <a:tailEnd/>
                </a14:hiddenLine>
              </a:ext>
            </a:extLst>
          </p:spPr>
          <p:txBody>
            <a:bodyPr anchor="ctr"/>
            <a:ls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pPr eaLnBrk="1" hangingPunct="1"/>
              <a:r>
                <a:rPr lang="en-US" altLang="fa-IR" sz="2400" b="1">
                  <a:solidFill>
                    <a:srgbClr val="FFFFFF"/>
                  </a:solidFill>
                </a:rPr>
                <a:t>e-books</a:t>
              </a:r>
            </a:p>
          </p:txBody>
        </p:sp>
        <p:sp>
          <p:nvSpPr>
            <p:cNvPr id="44" name="Oval 43"/>
            <p:cNvSpPr>
              <a:spLocks noChangeArrowheads="1"/>
            </p:cNvSpPr>
            <p:nvPr/>
          </p:nvSpPr>
          <p:spPr bwMode="auto">
            <a:xfrm rot="541040">
              <a:off x="672" y="720"/>
              <a:ext cx="1008" cy="1008"/>
            </a:xfrm>
            <a:prstGeom prst="ellipse">
              <a:avLst/>
            </a:prstGeom>
            <a:solidFill>
              <a:srgbClr val="00CC66"/>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pPr eaLnBrk="1" hangingPunct="1"/>
              <a:r>
                <a:rPr lang="en-US" altLang="fa-IR" sz="2400" b="1">
                  <a:solidFill>
                    <a:srgbClr val="FFFFFF"/>
                  </a:solidFill>
                </a:rPr>
                <a:t>web pages</a:t>
              </a:r>
            </a:p>
          </p:txBody>
        </p:sp>
        <p:sp>
          <p:nvSpPr>
            <p:cNvPr id="45" name="Oval 44"/>
            <p:cNvSpPr/>
            <p:nvPr/>
          </p:nvSpPr>
          <p:spPr>
            <a:xfrm rot="944428">
              <a:off x="3214" y="1597"/>
              <a:ext cx="963" cy="864"/>
            </a:xfrm>
            <a:prstGeom prst="ellipse">
              <a:avLst/>
            </a:prstGeom>
            <a:solidFill>
              <a:srgbClr val="7030A0"/>
            </a:solidFill>
            <a:ln w="25400" cap="rnd" cmpd="sng" algn="ctr">
              <a:solidFill>
                <a:srgbClr val="7030A0"/>
              </a:solidFill>
              <a:prstDash val="solid"/>
            </a:ln>
          </p:spPr>
          <p:style>
            <a:lnRef idx="2">
              <a:schemeClr val="accent3"/>
            </a:lnRef>
            <a:fillRef idx="1">
              <a:schemeClr val="accent3"/>
            </a:fillRef>
            <a:effectRef idx="0">
              <a:schemeClr val="accent3"/>
            </a:effectRef>
            <a:fontRef idx="minor">
              <a:schemeClr val="lt1"/>
            </a:fontRef>
          </p:style>
          <p:txBody>
            <a:bodyPr anchor="ctr"/>
            <a:lstStyle>
              <a:defPPr>
                <a:defRPr lang="en-US"/>
              </a:defPPr>
              <a:lvl1pPr algn="ctr" rtl="0" eaLnBrk="0" fontAlgn="base" hangingPunct="0">
                <a:spcBef>
                  <a:spcPct val="0"/>
                </a:spcBef>
                <a:spcAft>
                  <a:spcPct val="0"/>
                </a:spcAft>
                <a:defRPr sz="1400" kern="1200">
                  <a:solidFill>
                    <a:schemeClr val="lt1"/>
                  </a:solidFill>
                  <a:latin typeface="+mn-lt"/>
                  <a:ea typeface="+mn-ea"/>
                  <a:cs typeface="+mn-cs"/>
                </a:defRPr>
              </a:lvl1pPr>
              <a:lvl2pPr marL="457200" algn="ctr" rtl="0" eaLnBrk="0" fontAlgn="base" hangingPunct="0">
                <a:spcBef>
                  <a:spcPct val="0"/>
                </a:spcBef>
                <a:spcAft>
                  <a:spcPct val="0"/>
                </a:spcAft>
                <a:defRPr sz="1400" kern="1200">
                  <a:solidFill>
                    <a:schemeClr val="lt1"/>
                  </a:solidFill>
                  <a:latin typeface="+mn-lt"/>
                  <a:ea typeface="+mn-ea"/>
                  <a:cs typeface="+mn-cs"/>
                </a:defRPr>
              </a:lvl2pPr>
              <a:lvl3pPr marL="914400" algn="ctr" rtl="0" eaLnBrk="0" fontAlgn="base" hangingPunct="0">
                <a:spcBef>
                  <a:spcPct val="0"/>
                </a:spcBef>
                <a:spcAft>
                  <a:spcPct val="0"/>
                </a:spcAft>
                <a:defRPr sz="1400" kern="1200">
                  <a:solidFill>
                    <a:schemeClr val="lt1"/>
                  </a:solidFill>
                  <a:latin typeface="+mn-lt"/>
                  <a:ea typeface="+mn-ea"/>
                  <a:cs typeface="+mn-cs"/>
                </a:defRPr>
              </a:lvl3pPr>
              <a:lvl4pPr marL="1371600" algn="ctr" rtl="0" eaLnBrk="0" fontAlgn="base" hangingPunct="0">
                <a:spcBef>
                  <a:spcPct val="0"/>
                </a:spcBef>
                <a:spcAft>
                  <a:spcPct val="0"/>
                </a:spcAft>
                <a:defRPr sz="1400" kern="1200">
                  <a:solidFill>
                    <a:schemeClr val="lt1"/>
                  </a:solidFill>
                  <a:latin typeface="+mn-lt"/>
                  <a:ea typeface="+mn-ea"/>
                  <a:cs typeface="+mn-cs"/>
                </a:defRPr>
              </a:lvl4pPr>
              <a:lvl5pPr marL="1828800" algn="ctr" rtl="0" eaLnBrk="0" fontAlgn="base" hangingPunct="0">
                <a:spcBef>
                  <a:spcPct val="0"/>
                </a:spcBef>
                <a:spcAft>
                  <a:spcPct val="0"/>
                </a:spcAft>
                <a:defRPr sz="1400" kern="1200">
                  <a:solidFill>
                    <a:schemeClr val="lt1"/>
                  </a:solidFill>
                  <a:latin typeface="+mn-lt"/>
                  <a:ea typeface="+mn-ea"/>
                  <a:cs typeface="+mn-cs"/>
                </a:defRPr>
              </a:lvl5pPr>
              <a:lvl6pPr marL="2286000" algn="r" defTabSz="914400" rtl="1" eaLnBrk="1" latinLnBrk="0" hangingPunct="1">
                <a:defRPr sz="1400" kern="1200">
                  <a:solidFill>
                    <a:schemeClr val="lt1"/>
                  </a:solidFill>
                  <a:latin typeface="+mn-lt"/>
                  <a:ea typeface="+mn-ea"/>
                  <a:cs typeface="+mn-cs"/>
                </a:defRPr>
              </a:lvl6pPr>
              <a:lvl7pPr marL="2743200" algn="r" defTabSz="914400" rtl="1" eaLnBrk="1" latinLnBrk="0" hangingPunct="1">
                <a:defRPr sz="1400" kern="1200">
                  <a:solidFill>
                    <a:schemeClr val="lt1"/>
                  </a:solidFill>
                  <a:latin typeface="+mn-lt"/>
                  <a:ea typeface="+mn-ea"/>
                  <a:cs typeface="+mn-cs"/>
                </a:defRPr>
              </a:lvl7pPr>
              <a:lvl8pPr marL="3200400" algn="r" defTabSz="914400" rtl="1" eaLnBrk="1" latinLnBrk="0" hangingPunct="1">
                <a:defRPr sz="1400" kern="1200">
                  <a:solidFill>
                    <a:schemeClr val="lt1"/>
                  </a:solidFill>
                  <a:latin typeface="+mn-lt"/>
                  <a:ea typeface="+mn-ea"/>
                  <a:cs typeface="+mn-cs"/>
                </a:defRPr>
              </a:lvl8pPr>
              <a:lvl9pPr marL="3657600" algn="r" defTabSz="914400" rtl="1" eaLnBrk="1" latinLnBrk="0" hangingPunct="1">
                <a:defRPr sz="1400" kern="1200">
                  <a:solidFill>
                    <a:schemeClr val="lt1"/>
                  </a:solidFill>
                  <a:latin typeface="+mn-lt"/>
                  <a:ea typeface="+mn-ea"/>
                  <a:cs typeface="+mn-cs"/>
                </a:defRPr>
              </a:lvl9pPr>
            </a:lstStyle>
            <a:p>
              <a:pPr eaLnBrk="1" hangingPunct="1">
                <a:defRPr/>
              </a:pPr>
              <a:r>
                <a:rPr lang="en-US" sz="2000" b="1">
                  <a:solidFill>
                    <a:srgbClr val="FFFFFF"/>
                  </a:solidFill>
                </a:rPr>
                <a:t>User</a:t>
              </a:r>
              <a:br>
                <a:rPr lang="en-US" sz="2000" b="1">
                  <a:solidFill>
                    <a:srgbClr val="FFFFFF"/>
                  </a:solidFill>
                </a:rPr>
              </a:br>
              <a:r>
                <a:rPr lang="en-US" sz="2000" b="1">
                  <a:solidFill>
                    <a:srgbClr val="FFFFFF"/>
                  </a:solidFill>
                </a:rPr>
                <a:t>logins</a:t>
              </a:r>
            </a:p>
          </p:txBody>
        </p:sp>
        <p:sp>
          <p:nvSpPr>
            <p:cNvPr id="46" name="Oval 45"/>
            <p:cNvSpPr>
              <a:spLocks noChangeArrowheads="1"/>
            </p:cNvSpPr>
            <p:nvPr/>
          </p:nvSpPr>
          <p:spPr bwMode="auto">
            <a:xfrm>
              <a:off x="2448" y="480"/>
              <a:ext cx="1152" cy="864"/>
            </a:xfrm>
            <a:prstGeom prst="ellipse">
              <a:avLst/>
            </a:prstGeom>
            <a:solidFill>
              <a:schemeClr val="accent2"/>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pPr eaLnBrk="1" hangingPunct="1"/>
              <a:r>
                <a:rPr lang="en-US" altLang="fa-IR" sz="2400" b="1">
                  <a:solidFill>
                    <a:srgbClr val="FFFFFF"/>
                  </a:solidFill>
                </a:rPr>
                <a:t>e-mails</a:t>
              </a:r>
            </a:p>
          </p:txBody>
        </p:sp>
        <p:sp>
          <p:nvSpPr>
            <p:cNvPr id="47" name="Oval 46"/>
            <p:cNvSpPr>
              <a:spLocks noChangeArrowheads="1"/>
            </p:cNvSpPr>
            <p:nvPr/>
          </p:nvSpPr>
          <p:spPr bwMode="auto">
            <a:xfrm rot="3111012">
              <a:off x="1353" y="1373"/>
              <a:ext cx="912" cy="864"/>
            </a:xfrm>
            <a:prstGeom prst="ellipse">
              <a:avLst/>
            </a:prstGeom>
            <a:solidFill>
              <a:srgbClr val="6699FF"/>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pPr eaLnBrk="1" hangingPunct="1"/>
              <a:r>
                <a:rPr lang="en-US" altLang="fa-IR" sz="2000" b="1">
                  <a:solidFill>
                    <a:srgbClr val="FFFFFF"/>
                  </a:solidFill>
                </a:rPr>
                <a:t>RSS</a:t>
              </a:r>
            </a:p>
          </p:txBody>
        </p:sp>
        <p:sp>
          <p:nvSpPr>
            <p:cNvPr id="48" name="Oval 47"/>
            <p:cNvSpPr>
              <a:spLocks noChangeArrowheads="1"/>
            </p:cNvSpPr>
            <p:nvPr/>
          </p:nvSpPr>
          <p:spPr bwMode="auto">
            <a:xfrm rot="1032431">
              <a:off x="864" y="2064"/>
              <a:ext cx="816" cy="782"/>
            </a:xfrm>
            <a:prstGeom prst="ellipse">
              <a:avLst/>
            </a:prstGeom>
            <a:solidFill>
              <a:srgbClr val="CC9900"/>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pPr eaLnBrk="1" hangingPunct="1"/>
              <a:r>
                <a:rPr lang="en-US" altLang="fa-IR" sz="2400" b="1">
                  <a:solidFill>
                    <a:srgbClr val="FFFFFF"/>
                  </a:solidFill>
                </a:rPr>
                <a:t>news</a:t>
              </a:r>
            </a:p>
          </p:txBody>
        </p:sp>
        <p:sp>
          <p:nvSpPr>
            <p:cNvPr id="49" name="AutoShape 21"/>
            <p:cNvSpPr>
              <a:spLocks noChangeArrowheads="1"/>
            </p:cNvSpPr>
            <p:nvPr/>
          </p:nvSpPr>
          <p:spPr bwMode="auto">
            <a:xfrm>
              <a:off x="3024" y="3552"/>
              <a:ext cx="1440" cy="624"/>
            </a:xfrm>
            <a:prstGeom prst="flowChartAlternateProcess">
              <a:avLst/>
            </a:prstGeom>
            <a:solidFill>
              <a:srgbClr val="FFFFCC"/>
            </a:solidFill>
            <a:ln w="76200">
              <a:solidFill>
                <a:schemeClr val="bg2"/>
              </a:solidFill>
              <a:miter lim="800000"/>
              <a:headEnd/>
              <a:tailEnd/>
            </a:ln>
            <a:effectLst>
              <a:outerShdw dist="35921" dir="2700000" algn="ctr" rotWithShape="0">
                <a:schemeClr val="bg2"/>
              </a:outerShdw>
            </a:effectLst>
          </p:spPr>
          <p:txBody>
            <a:bodyPr wrap="none" anchor="ctr"/>
            <a:ls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pPr>
                <a:defRPr/>
              </a:pPr>
              <a:r>
                <a:rPr lang="en-US" sz="2400" b="1"/>
                <a:t>Drupal Engine</a:t>
              </a:r>
            </a:p>
          </p:txBody>
        </p:sp>
        <p:sp>
          <p:nvSpPr>
            <p:cNvPr id="50" name="Line 26"/>
            <p:cNvSpPr>
              <a:spLocks noChangeShapeType="1"/>
            </p:cNvSpPr>
            <p:nvPr/>
          </p:nvSpPr>
          <p:spPr bwMode="auto">
            <a:xfrm>
              <a:off x="2880" y="2544"/>
              <a:ext cx="432" cy="1008"/>
            </a:xfrm>
            <a:prstGeom prst="line">
              <a:avLst/>
            </a:prstGeom>
            <a:noFill/>
            <a:ln w="76200">
              <a:solidFill>
                <a:schemeClr val="bg2"/>
              </a:solidFill>
              <a:round/>
              <a:headEnd/>
              <a:tailEnd/>
            </a:ln>
            <a:extLst>
              <a:ext uri="{909E8E84-426E-40DD-AFC4-6F175D3DCCD1}">
                <a14:hiddenFill xmlns:a14="http://schemas.microsoft.com/office/drawing/2010/main">
                  <a:noFill/>
                </a14:hiddenFill>
              </a:ext>
            </a:extLst>
          </p:spPr>
          <p:txBody>
            <a:bodyPr/>
            <a:ls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endParaRPr lang="fa-IR"/>
            </a:p>
          </p:txBody>
        </p:sp>
        <p:sp>
          <p:nvSpPr>
            <p:cNvPr id="51" name="AutoShape 32"/>
            <p:cNvSpPr>
              <a:spLocks noChangeArrowheads="1"/>
            </p:cNvSpPr>
            <p:nvPr/>
          </p:nvSpPr>
          <p:spPr bwMode="auto">
            <a:xfrm>
              <a:off x="624" y="3408"/>
              <a:ext cx="1344" cy="816"/>
            </a:xfrm>
            <a:prstGeom prst="flowChartMagneticDisk">
              <a:avLst/>
            </a:prstGeom>
            <a:solidFill>
              <a:srgbClr val="CC6600"/>
            </a:solidFill>
            <a:ln w="38100">
              <a:solidFill>
                <a:schemeClr val="bg1"/>
              </a:solidFill>
              <a:round/>
              <a:headEnd/>
              <a:tailEnd/>
            </a:ln>
            <a:effectLst>
              <a:outerShdw dist="35921" dir="2700000" algn="ctr" rotWithShape="0">
                <a:schemeClr val="bg2"/>
              </a:outerShdw>
            </a:effectLst>
          </p:spPr>
          <p:txBody>
            <a:bodyPr wrap="none" anchor="ctr"/>
            <a:ls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pPr>
                <a:defRPr/>
              </a:pPr>
              <a:r>
                <a:rPr lang="en-US" sz="2800" b="1">
                  <a:solidFill>
                    <a:schemeClr val="bg1"/>
                  </a:solidFill>
                </a:rPr>
                <a:t>Database</a:t>
              </a:r>
            </a:p>
          </p:txBody>
        </p:sp>
        <p:sp>
          <p:nvSpPr>
            <p:cNvPr id="52" name="Line 33"/>
            <p:cNvSpPr>
              <a:spLocks noChangeShapeType="1"/>
            </p:cNvSpPr>
            <p:nvPr/>
          </p:nvSpPr>
          <p:spPr bwMode="auto">
            <a:xfrm>
              <a:off x="1986" y="3840"/>
              <a:ext cx="1008" cy="0"/>
            </a:xfrm>
            <a:prstGeom prst="line">
              <a:avLst/>
            </a:prstGeom>
            <a:noFill/>
            <a:ln w="76200">
              <a:solidFill>
                <a:srgbClr val="C0C0C0"/>
              </a:solidFill>
              <a:round/>
              <a:headEnd type="triangle" w="med" len="med"/>
              <a:tailEnd type="triangle" w="med" len="med"/>
            </a:ln>
            <a:extLst>
              <a:ext uri="{909E8E84-426E-40DD-AFC4-6F175D3DCCD1}">
                <a14:hiddenFill xmlns:a14="http://schemas.microsoft.com/office/drawing/2010/main">
                  <a:noFill/>
                </a14:hiddenFill>
              </a:ext>
            </a:extLst>
          </p:spPr>
          <p:txBody>
            <a:bodyPr/>
            <a:lstStyle>
              <a:defPPr>
                <a:defRPr lang="en-US"/>
              </a:defPPr>
              <a:lvl1pPr algn="ctr" rtl="0" eaLnBrk="0" fontAlgn="base" hangingPunct="0">
                <a:spcBef>
                  <a:spcPct val="0"/>
                </a:spcBef>
                <a:spcAft>
                  <a:spcPct val="0"/>
                </a:spcAft>
                <a:defRPr sz="1400" kern="1200">
                  <a:solidFill>
                    <a:schemeClr val="tx1"/>
                  </a:solidFill>
                  <a:latin typeface="Arial" charset="0"/>
                  <a:ea typeface="+mn-ea"/>
                  <a:cs typeface="+mn-cs"/>
                </a:defRPr>
              </a:lvl1pPr>
              <a:lvl2pPr marL="457200" algn="ctr" rtl="0" eaLnBrk="0" fontAlgn="base" hangingPunct="0">
                <a:spcBef>
                  <a:spcPct val="0"/>
                </a:spcBef>
                <a:spcAft>
                  <a:spcPct val="0"/>
                </a:spcAft>
                <a:defRPr sz="1400" kern="1200">
                  <a:solidFill>
                    <a:schemeClr val="tx1"/>
                  </a:solidFill>
                  <a:latin typeface="Arial" charset="0"/>
                  <a:ea typeface="+mn-ea"/>
                  <a:cs typeface="+mn-cs"/>
                </a:defRPr>
              </a:lvl2pPr>
              <a:lvl3pPr marL="914400" algn="ctr" rtl="0" eaLnBrk="0" fontAlgn="base" hangingPunct="0">
                <a:spcBef>
                  <a:spcPct val="0"/>
                </a:spcBef>
                <a:spcAft>
                  <a:spcPct val="0"/>
                </a:spcAft>
                <a:defRPr sz="1400" kern="1200">
                  <a:solidFill>
                    <a:schemeClr val="tx1"/>
                  </a:solidFill>
                  <a:latin typeface="Arial" charset="0"/>
                  <a:ea typeface="+mn-ea"/>
                  <a:cs typeface="+mn-cs"/>
                </a:defRPr>
              </a:lvl3pPr>
              <a:lvl4pPr marL="1371600" algn="ctr" rtl="0" eaLnBrk="0" fontAlgn="base" hangingPunct="0">
                <a:spcBef>
                  <a:spcPct val="0"/>
                </a:spcBef>
                <a:spcAft>
                  <a:spcPct val="0"/>
                </a:spcAft>
                <a:defRPr sz="1400" kern="1200">
                  <a:solidFill>
                    <a:schemeClr val="tx1"/>
                  </a:solidFill>
                  <a:latin typeface="Arial" charset="0"/>
                  <a:ea typeface="+mn-ea"/>
                  <a:cs typeface="+mn-cs"/>
                </a:defRPr>
              </a:lvl4pPr>
              <a:lvl5pPr marL="1828800" algn="ctr" rtl="0" eaLnBrk="0" fontAlgn="base" hangingPunct="0">
                <a:spcBef>
                  <a:spcPct val="0"/>
                </a:spcBef>
                <a:spcAft>
                  <a:spcPct val="0"/>
                </a:spcAft>
                <a:defRPr sz="1400" kern="1200">
                  <a:solidFill>
                    <a:schemeClr val="tx1"/>
                  </a:solidFill>
                  <a:latin typeface="Arial" charset="0"/>
                  <a:ea typeface="+mn-ea"/>
                  <a:cs typeface="+mn-cs"/>
                </a:defRPr>
              </a:lvl5pPr>
              <a:lvl6pPr marL="2286000" algn="r" defTabSz="914400" rtl="1" eaLnBrk="1" latinLnBrk="0" hangingPunct="1">
                <a:defRPr sz="1400" kern="1200">
                  <a:solidFill>
                    <a:schemeClr val="tx1"/>
                  </a:solidFill>
                  <a:latin typeface="Arial" charset="0"/>
                  <a:ea typeface="+mn-ea"/>
                  <a:cs typeface="+mn-cs"/>
                </a:defRPr>
              </a:lvl6pPr>
              <a:lvl7pPr marL="2743200" algn="r" defTabSz="914400" rtl="1" eaLnBrk="1" latinLnBrk="0" hangingPunct="1">
                <a:defRPr sz="1400" kern="1200">
                  <a:solidFill>
                    <a:schemeClr val="tx1"/>
                  </a:solidFill>
                  <a:latin typeface="Arial" charset="0"/>
                  <a:ea typeface="+mn-ea"/>
                  <a:cs typeface="+mn-cs"/>
                </a:defRPr>
              </a:lvl7pPr>
              <a:lvl8pPr marL="3200400" algn="r" defTabSz="914400" rtl="1" eaLnBrk="1" latinLnBrk="0" hangingPunct="1">
                <a:defRPr sz="1400" kern="1200">
                  <a:solidFill>
                    <a:schemeClr val="tx1"/>
                  </a:solidFill>
                  <a:latin typeface="Arial" charset="0"/>
                  <a:ea typeface="+mn-ea"/>
                  <a:cs typeface="+mn-cs"/>
                </a:defRPr>
              </a:lvl8pPr>
              <a:lvl9pPr marL="3657600" algn="r" defTabSz="914400" rtl="1" eaLnBrk="1" latinLnBrk="0" hangingPunct="1">
                <a:defRPr sz="1400" kern="1200">
                  <a:solidFill>
                    <a:schemeClr val="tx1"/>
                  </a:solidFill>
                  <a:latin typeface="Arial" charset="0"/>
                  <a:ea typeface="+mn-ea"/>
                  <a:cs typeface="+mn-cs"/>
                </a:defRPr>
              </a:lvl9pPr>
            </a:lstStyle>
            <a:p>
              <a:endParaRPr lang="fa-IR"/>
            </a:p>
          </p:txBody>
        </p:sp>
      </p:grpSp>
      <p:sp>
        <p:nvSpPr>
          <p:cNvPr id="53" name="Title Placeholder 1"/>
          <p:cNvSpPr>
            <a:spLocks noGrp="1"/>
          </p:cNvSpPr>
          <p:nvPr/>
        </p:nvSpPr>
        <p:spPr bwMode="auto">
          <a:xfrm>
            <a:off x="654998" y="97761"/>
            <a:ext cx="8229600" cy="685800"/>
          </a:xfrm>
          <a:prstGeom prst="roundRect">
            <a:avLst>
              <a:gd name="adj" fmla="val 16667"/>
            </a:avLst>
          </a:prstGeom>
          <a:solidFill>
            <a:srgbClr val="4F81BD"/>
          </a:solidFill>
          <a:ln w="38100" algn="ctr">
            <a:solidFill>
              <a:schemeClr val="bg1"/>
            </a:solidFill>
            <a:round/>
          </a:ln>
          <a:effectLst>
            <a:outerShdw dist="20000" dir="5400000" rotWithShape="0">
              <a:srgbClr val="000000">
                <a:alpha val="37999"/>
              </a:srgbClr>
            </a:outerShdw>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l" eaLnBrk="1" hangingPunct="1">
              <a:defRPr/>
            </a:pPr>
            <a:r>
              <a:rPr lang="en-US" sz="4000" dirty="0" smtClean="0">
                <a:solidFill>
                  <a:srgbClr val="FFFFFF"/>
                </a:solidFill>
              </a:rPr>
              <a:t>Features of Drupal</a:t>
            </a:r>
          </a:p>
        </p:txBody>
      </p:sp>
    </p:spTree>
    <p:extLst>
      <p:ext uri="{BB962C8B-B14F-4D97-AF65-F5344CB8AC3E}">
        <p14:creationId xmlns:p14="http://schemas.microsoft.com/office/powerpoint/2010/main" val="102326799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798491"/>
            <a:ext cx="8596668" cy="5242872"/>
          </a:xfrm>
        </p:spPr>
        <p:txBody>
          <a:bodyPr/>
          <a:lstStyle/>
          <a:p>
            <a:pPr marL="0" indent="0" algn="r" rtl="1">
              <a:buNone/>
            </a:pPr>
            <a:r>
              <a:rPr lang="fa-IR" dirty="0"/>
              <a:t>دروپال در سال های 2011 و2010 </a:t>
            </a:r>
            <a:r>
              <a:rPr lang="fa-IR" dirty="0" smtClean="0"/>
              <a:t>در</a:t>
            </a:r>
            <a:r>
              <a:rPr lang="en-US" dirty="0" smtClean="0"/>
              <a:t>InfoWorld </a:t>
            </a:r>
            <a:r>
              <a:rPr lang="en-US" dirty="0" err="1"/>
              <a:t>Bossie</a:t>
            </a:r>
            <a:r>
              <a:rPr lang="en-US" dirty="0"/>
              <a:t> Awards  </a:t>
            </a:r>
            <a:r>
              <a:rPr lang="fa-IR" dirty="0" smtClean="0"/>
              <a:t> (جوایز </a:t>
            </a:r>
            <a:r>
              <a:rPr lang="fa-IR" dirty="0"/>
              <a:t>برترین نرم افزار متن باز) عنوان بهترین برنامه کاربردی متن باز را از آن خود کرده است </a:t>
            </a:r>
            <a:r>
              <a:rPr lang="fa-IR" dirty="0" smtClean="0"/>
              <a:t>.</a:t>
            </a:r>
          </a:p>
          <a:p>
            <a:pPr marL="0" indent="0" algn="r" rtl="1">
              <a:buNone/>
            </a:pPr>
            <a:endParaRPr lang="fa-IR" dirty="0"/>
          </a:p>
        </p:txBody>
      </p:sp>
      <p:pic>
        <p:nvPicPr>
          <p:cNvPr id="3074" name="Picture 2" descr="J:\pic for cms\drupal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2797" y="2373420"/>
            <a:ext cx="5985741" cy="366794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259237">
            <a:off x="7320096" y="2112745"/>
            <a:ext cx="1905000"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912228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0462" y="442625"/>
            <a:ext cx="8596668" cy="5694939"/>
          </a:xfrm>
        </p:spPr>
        <p:txBody>
          <a:bodyPr>
            <a:normAutofit/>
          </a:bodyPr>
          <a:lstStyle/>
          <a:p>
            <a:pPr marL="0" indent="0" algn="r" rtl="1">
              <a:buNone/>
            </a:pPr>
            <a:r>
              <a:rPr lang="fa-IR" b="1" dirty="0" smtClean="0">
                <a:solidFill>
                  <a:schemeClr val="accent2">
                    <a:lumMod val="75000"/>
                  </a:schemeClr>
                </a:solidFill>
              </a:rPr>
              <a:t>نقاط قوت</a:t>
            </a:r>
          </a:p>
          <a:p>
            <a:pPr marL="0" indent="0" algn="r" rtl="1">
              <a:buNone/>
            </a:pPr>
            <a:r>
              <a:rPr lang="fa-IR" b="1" dirty="0" smtClean="0"/>
              <a:t>جامعه </a:t>
            </a:r>
            <a:r>
              <a:rPr lang="fa-IR" b="1" dirty="0"/>
              <a:t>کاربری بزرگ که حتی دارای پشتیبانی های زنده می باشد</a:t>
            </a:r>
          </a:p>
          <a:p>
            <a:pPr marL="0" indent="0" algn="r" rtl="1">
              <a:buNone/>
            </a:pPr>
            <a:r>
              <a:rPr lang="fa-IR" b="1" dirty="0" smtClean="0"/>
              <a:t>چندین هزار ماژول </a:t>
            </a:r>
            <a:r>
              <a:rPr lang="fa-IR" b="1" dirty="0"/>
              <a:t>که به شما امکان راه اندازی هر نوع سایتی را می دهد</a:t>
            </a:r>
          </a:p>
          <a:p>
            <a:pPr marL="0" indent="0" algn="r" rtl="1">
              <a:buNone/>
            </a:pPr>
            <a:r>
              <a:rPr lang="fa-IR" b="1" dirty="0"/>
              <a:t>شرکت های بسیاری با هزینه اندک دروپال را پشتیبانی می نمایند</a:t>
            </a:r>
          </a:p>
          <a:p>
            <a:pPr marL="0" indent="0" algn="r" rtl="1">
              <a:buNone/>
            </a:pPr>
            <a:r>
              <a:rPr lang="fa-IR" b="1" dirty="0">
                <a:solidFill>
                  <a:schemeClr val="accent2">
                    <a:lumMod val="75000"/>
                  </a:schemeClr>
                </a:solidFill>
              </a:rPr>
              <a:t>نقاط ضعف</a:t>
            </a:r>
          </a:p>
          <a:p>
            <a:pPr marL="0" indent="0" algn="r" rtl="1">
              <a:buNone/>
            </a:pPr>
            <a:r>
              <a:rPr lang="fa-IR" b="1" dirty="0"/>
              <a:t>برای سایت های ساده مناسب نیست</a:t>
            </a:r>
          </a:p>
          <a:p>
            <a:pPr marL="0" indent="0" algn="r" rtl="1">
              <a:buNone/>
            </a:pPr>
            <a:r>
              <a:rPr lang="fa-IR" b="1" dirty="0"/>
              <a:t>قالب های آماده رایگان و تجاری بسیار کمی دارد</a:t>
            </a:r>
          </a:p>
          <a:p>
            <a:pPr marL="0" indent="0" algn="r" rtl="1">
              <a:buNone/>
            </a:pPr>
            <a:r>
              <a:rPr lang="fa-IR" b="1" dirty="0"/>
              <a:t>ایجاد قالب برای سایت پیچیده است</a:t>
            </a:r>
          </a:p>
          <a:p>
            <a:pPr marL="0" indent="0" algn="r" rtl="1">
              <a:buNone/>
            </a:pPr>
            <a:endParaRPr lang="fa-IR" dirty="0"/>
          </a:p>
        </p:txBody>
      </p:sp>
      <p:pic>
        <p:nvPicPr>
          <p:cNvPr id="4098" name="Picture 2" descr="J:\pic for cms\drupal-wor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793" y="4627058"/>
            <a:ext cx="9685784" cy="20369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627751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19955"/>
          </a:xfrm>
        </p:spPr>
        <p:txBody>
          <a:bodyPr/>
          <a:lstStyle/>
          <a:p>
            <a:r>
              <a:rPr lang="en-US" altLang="fa-IR" dirty="0"/>
              <a:t>What can Drupal be?</a:t>
            </a:r>
            <a:endParaRPr lang="en-US" dirty="0"/>
          </a:p>
        </p:txBody>
      </p:sp>
      <p:sp>
        <p:nvSpPr>
          <p:cNvPr id="3" name="Content Placeholder 2"/>
          <p:cNvSpPr>
            <a:spLocks noGrp="1"/>
          </p:cNvSpPr>
          <p:nvPr>
            <p:ph idx="1"/>
          </p:nvPr>
        </p:nvSpPr>
        <p:spPr/>
        <p:txBody>
          <a:bodyPr/>
          <a:lstStyle/>
          <a:p>
            <a:pPr>
              <a:buFont typeface="Arial" pitchFamily="34" charset="0"/>
              <a:buChar char="•"/>
              <a:defRPr/>
            </a:pPr>
            <a:r>
              <a:rPr lang="en-US" dirty="0"/>
              <a:t>blog</a:t>
            </a:r>
          </a:p>
          <a:p>
            <a:pPr>
              <a:buFont typeface="Arial" pitchFamily="34" charset="0"/>
              <a:buChar char="•"/>
              <a:defRPr/>
            </a:pPr>
            <a:r>
              <a:rPr lang="en-US" dirty="0"/>
              <a:t>Forum</a:t>
            </a:r>
          </a:p>
          <a:p>
            <a:pPr>
              <a:buFont typeface="Arial" pitchFamily="34" charset="0"/>
              <a:buChar char="•"/>
              <a:defRPr/>
            </a:pPr>
            <a:r>
              <a:rPr lang="en-US" dirty="0"/>
              <a:t>Online newspaper, Portal / Directory</a:t>
            </a:r>
          </a:p>
          <a:p>
            <a:pPr>
              <a:buFont typeface="Arial" pitchFamily="34" charset="0"/>
              <a:buChar char="•"/>
              <a:defRPr/>
            </a:pPr>
            <a:r>
              <a:rPr lang="en-US" dirty="0"/>
              <a:t>Social community site, job post board</a:t>
            </a:r>
          </a:p>
          <a:p>
            <a:pPr>
              <a:buFont typeface="Arial" pitchFamily="34" charset="0"/>
              <a:buChar char="•"/>
              <a:defRPr/>
            </a:pPr>
            <a:r>
              <a:rPr lang="en-US" dirty="0"/>
              <a:t>Video site like YouTube</a:t>
            </a:r>
          </a:p>
          <a:p>
            <a:pPr>
              <a:buFont typeface="Arial" pitchFamily="34" charset="0"/>
              <a:buChar char="•"/>
              <a:defRPr/>
            </a:pPr>
            <a:r>
              <a:rPr lang="en-US" dirty="0"/>
              <a:t>Project management site</a:t>
            </a:r>
          </a:p>
          <a:p>
            <a:pPr>
              <a:buFont typeface="Arial" pitchFamily="34" charset="0"/>
              <a:buChar char="•"/>
              <a:defRPr/>
            </a:pPr>
            <a:r>
              <a:rPr lang="en-US" dirty="0"/>
              <a:t>CRM, ERP, SCM, Wiki</a:t>
            </a:r>
          </a:p>
          <a:p>
            <a:pPr>
              <a:buFont typeface="Arial" pitchFamily="34" charset="0"/>
              <a:buChar char="•"/>
              <a:defRPr/>
            </a:pPr>
            <a:r>
              <a:rPr lang="en-US" dirty="0"/>
              <a:t>Shopping cart system</a:t>
            </a:r>
          </a:p>
          <a:p>
            <a:pPr>
              <a:buFont typeface="Arial" pitchFamily="34" charset="0"/>
              <a:buChar char="•"/>
              <a:defRPr/>
            </a:pPr>
            <a:r>
              <a:rPr lang="en-US" dirty="0"/>
              <a:t>E-learning, training site</a:t>
            </a:r>
          </a:p>
          <a:p>
            <a:endParaRPr lang="fa-IR" dirty="0"/>
          </a:p>
          <a:p>
            <a:endParaRPr lang="en-US" dirty="0"/>
          </a:p>
        </p:txBody>
      </p:sp>
    </p:spTree>
    <p:extLst>
      <p:ext uri="{BB962C8B-B14F-4D97-AF65-F5344CB8AC3E}">
        <p14:creationId xmlns:p14="http://schemas.microsoft.com/office/powerpoint/2010/main" val="369494367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23741"/>
          </a:xfrm>
        </p:spPr>
        <p:txBody>
          <a:bodyPr>
            <a:normAutofit/>
          </a:bodyPr>
          <a:lstStyle/>
          <a:p>
            <a:r>
              <a:rPr lang="en-US" sz="2400" dirty="0">
                <a:latin typeface="Aharoni" panose="02010803020104030203" pitchFamily="2" charset="-79"/>
                <a:cs typeface="Aharoni" panose="02010803020104030203" pitchFamily="2" charset="-79"/>
              </a:rPr>
              <a:t>Web sites built with Drupal</a:t>
            </a:r>
          </a:p>
        </p:txBody>
      </p:sp>
      <p:sp>
        <p:nvSpPr>
          <p:cNvPr id="3" name="Content Placeholder 2"/>
          <p:cNvSpPr>
            <a:spLocks noGrp="1"/>
          </p:cNvSpPr>
          <p:nvPr>
            <p:ph idx="1"/>
          </p:nvPr>
        </p:nvSpPr>
        <p:spPr>
          <a:xfrm>
            <a:off x="677334" y="1133341"/>
            <a:ext cx="8596668" cy="4908021"/>
          </a:xfrm>
        </p:spPr>
        <p:txBody>
          <a:bodyPr/>
          <a:lstStyle/>
          <a:p>
            <a:r>
              <a:rPr lang="en-US" dirty="0"/>
              <a:t>Entertainment Weekly</a:t>
            </a:r>
          </a:p>
          <a:p>
            <a:endParaRPr lang="en-US" dirty="0"/>
          </a:p>
          <a:p>
            <a:endParaRPr lang="en-US" dirty="0"/>
          </a:p>
          <a:p>
            <a:r>
              <a:rPr lang="en-US" dirty="0"/>
              <a:t>Mint.com</a:t>
            </a:r>
          </a:p>
          <a:p>
            <a:endParaRPr lang="en-US" b="1" dirty="0"/>
          </a:p>
          <a:p>
            <a:r>
              <a:rPr lang="en-US" dirty="0"/>
              <a:t>Box</a:t>
            </a:r>
          </a:p>
          <a:p>
            <a:endParaRPr lang="en-US" b="1" dirty="0"/>
          </a:p>
          <a:p>
            <a:r>
              <a:rPr lang="en-US" dirty="0"/>
              <a:t>ABS-CBN News</a:t>
            </a:r>
          </a:p>
          <a:p>
            <a:endParaRPr lang="fa-IR" b="1" dirty="0"/>
          </a:p>
          <a:p>
            <a:pPr marL="0" indent="0" rtl="1">
              <a:buNone/>
            </a:pPr>
            <a:endParaRPr lang="en-US" dirty="0"/>
          </a:p>
        </p:txBody>
      </p:sp>
      <p:pic>
        <p:nvPicPr>
          <p:cNvPr id="4" name="Picture 2" descr="J:\pic for cms\ew.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963304"/>
            <a:ext cx="5334000" cy="12192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J:\pic for cms\min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2213211"/>
            <a:ext cx="4000500" cy="9525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J:\pic for cms\box.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0532" y="3165711"/>
            <a:ext cx="4000500" cy="8763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J:\pic for cms\abs-cb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2587" y="4467746"/>
            <a:ext cx="5334000" cy="1422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816799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0437" y="318206"/>
            <a:ext cx="8596668" cy="809767"/>
          </a:xfrm>
        </p:spPr>
        <p:txBody>
          <a:bodyPr/>
          <a:lstStyle/>
          <a:p>
            <a:pPr rtl="1"/>
            <a:r>
              <a:rPr lang="en-US" dirty="0" smtClean="0">
                <a:solidFill>
                  <a:schemeClr val="accent2">
                    <a:lumMod val="75000"/>
                  </a:schemeClr>
                </a:solidFill>
                <a:latin typeface="Agency FB" panose="020B0503020202020204" pitchFamily="34" charset="0"/>
              </a:rPr>
              <a:t>Silver Stripe</a:t>
            </a:r>
            <a:endParaRPr lang="fa-IR" dirty="0">
              <a:solidFill>
                <a:schemeClr val="accent2">
                  <a:lumMod val="75000"/>
                </a:schemeClr>
              </a:solidFill>
              <a:latin typeface="Agency FB" panose="020B0503020202020204" pitchFamily="34" charset="0"/>
            </a:endParaRPr>
          </a:p>
        </p:txBody>
      </p:sp>
      <p:sp>
        <p:nvSpPr>
          <p:cNvPr id="3" name="Content Placeholder 2"/>
          <p:cNvSpPr>
            <a:spLocks noGrp="1"/>
          </p:cNvSpPr>
          <p:nvPr>
            <p:ph idx="1"/>
          </p:nvPr>
        </p:nvSpPr>
        <p:spPr>
          <a:xfrm>
            <a:off x="677334" y="1127973"/>
            <a:ext cx="8596668" cy="4913389"/>
          </a:xfrm>
        </p:spPr>
        <p:txBody>
          <a:bodyPr>
            <a:normAutofit/>
          </a:bodyPr>
          <a:lstStyle/>
          <a:p>
            <a:pPr marL="0" indent="0" algn="r" rtl="1">
              <a:buNone/>
            </a:pPr>
            <a:r>
              <a:rPr lang="fa-IR" sz="1600" b="1" dirty="0" smtClean="0"/>
              <a:t>یک </a:t>
            </a:r>
            <a:r>
              <a:rPr lang="fa-IR" sz="1600" b="1" dirty="0"/>
              <a:t>سیستم مدیریت محتوای </a:t>
            </a:r>
            <a:r>
              <a:rPr lang="en-US" sz="1600" b="1" dirty="0"/>
              <a:t>PHP </a:t>
            </a:r>
            <a:r>
              <a:rPr lang="fa-IR" sz="1600" b="1" dirty="0"/>
              <a:t>است که بافریم ورک </a:t>
            </a:r>
            <a:r>
              <a:rPr lang="en-US" sz="1600" b="1" dirty="0"/>
              <a:t>Sapphire  </a:t>
            </a:r>
            <a:r>
              <a:rPr lang="fa-IR" sz="1600" b="1" dirty="0"/>
              <a:t>ساخته شده است و از الگوی طراحی </a:t>
            </a:r>
            <a:r>
              <a:rPr lang="en-US" sz="1600" b="1" dirty="0"/>
              <a:t>MVC </a:t>
            </a:r>
            <a:r>
              <a:rPr lang="fa-IR" sz="1600" b="1" dirty="0"/>
              <a:t>استفاده می کند. </a:t>
            </a:r>
            <a:r>
              <a:rPr lang="en-US" sz="1600" b="1" dirty="0" smtClean="0"/>
              <a:t>Silver Stripe </a:t>
            </a:r>
            <a:r>
              <a:rPr lang="en-US" sz="1600" b="1" dirty="0"/>
              <a:t> </a:t>
            </a:r>
            <a:r>
              <a:rPr lang="fa-IR" sz="1600" b="1" dirty="0"/>
              <a:t>برای سفارشی کردن قالب دست طراح را کاملا باز گذاشته و با فراهم آوردن تعداد زیادی ماژول های متنوع یک سیستم با امکانات نسبتا خوب </a:t>
            </a:r>
            <a:r>
              <a:rPr lang="fa-IR" sz="1600" b="1" dirty="0" smtClean="0"/>
              <a:t>محسوب </a:t>
            </a:r>
            <a:r>
              <a:rPr lang="fa-IR" sz="1600" b="1" dirty="0"/>
              <a:t>می شود.</a:t>
            </a:r>
            <a:r>
              <a:rPr lang="fa-IR" sz="1600" dirty="0"/>
              <a:t> </a:t>
            </a:r>
            <a:endParaRPr lang="fa-IR" sz="1600" dirty="0" smtClean="0"/>
          </a:p>
          <a:p>
            <a:pPr marL="0" indent="0" algn="r" rtl="1">
              <a:buNone/>
            </a:pPr>
            <a:endParaRPr lang="fa-IR" sz="1600" dirty="0"/>
          </a:p>
        </p:txBody>
      </p:sp>
      <p:pic>
        <p:nvPicPr>
          <p:cNvPr id="5122" name="Picture 2" descr="J:\pic for cms\Image3@x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437" y="2826493"/>
            <a:ext cx="9292648" cy="3911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477841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91654"/>
          </a:xfrm>
        </p:spPr>
        <p:txBody>
          <a:bodyPr>
            <a:normAutofit/>
          </a:bodyPr>
          <a:lstStyle/>
          <a:p>
            <a:r>
              <a:rPr lang="en-US" sz="4800" dirty="0" smtClean="0">
                <a:solidFill>
                  <a:schemeClr val="accent2">
                    <a:lumMod val="75000"/>
                  </a:schemeClr>
                </a:solidFill>
                <a:latin typeface="Agency FB" panose="020B0503020202020204" pitchFamily="34" charset="0"/>
              </a:rPr>
              <a:t>Alfresco</a:t>
            </a:r>
            <a:endParaRPr lang="fa-IR" sz="4800" dirty="0">
              <a:solidFill>
                <a:schemeClr val="accent2">
                  <a:lumMod val="75000"/>
                </a:schemeClr>
              </a:solidFill>
              <a:latin typeface="Agency FB" panose="020B0503020202020204" pitchFamily="34" charset="0"/>
            </a:endParaRPr>
          </a:p>
        </p:txBody>
      </p:sp>
      <p:sp>
        <p:nvSpPr>
          <p:cNvPr id="3" name="Content Placeholder 2"/>
          <p:cNvSpPr>
            <a:spLocks noGrp="1"/>
          </p:cNvSpPr>
          <p:nvPr>
            <p:ph idx="1"/>
          </p:nvPr>
        </p:nvSpPr>
        <p:spPr>
          <a:xfrm>
            <a:off x="677334" y="1405719"/>
            <a:ext cx="8596668" cy="4635643"/>
          </a:xfrm>
        </p:spPr>
        <p:txBody>
          <a:bodyPr/>
          <a:lstStyle/>
          <a:p>
            <a:pPr marL="0" indent="0" algn="r" rtl="1">
              <a:buNone/>
            </a:pPr>
            <a:r>
              <a:rPr lang="fa-IR" dirty="0" smtClean="0"/>
              <a:t>یک </a:t>
            </a:r>
            <a:r>
              <a:rPr lang="en-US" dirty="0" smtClean="0"/>
              <a:t>CMS  </a:t>
            </a:r>
            <a:r>
              <a:rPr lang="fa-IR" dirty="0" smtClean="0"/>
              <a:t>رایگان تحت ویندوز و </a:t>
            </a:r>
            <a:r>
              <a:rPr lang="en-US" dirty="0" smtClean="0"/>
              <a:t>like</a:t>
            </a:r>
            <a:r>
              <a:rPr lang="fa-IR" dirty="0" smtClean="0"/>
              <a:t>-</a:t>
            </a:r>
            <a:r>
              <a:rPr lang="en-US" dirty="0" smtClean="0"/>
              <a:t>Unix </a:t>
            </a:r>
            <a:r>
              <a:rPr lang="fa-IR" dirty="0" smtClean="0"/>
              <a:t> است </a:t>
            </a:r>
          </a:p>
          <a:p>
            <a:pPr marL="0" indent="0" algn="r" rtl="1">
              <a:buNone/>
            </a:pPr>
            <a:r>
              <a:rPr lang="en-US" dirty="0" smtClean="0"/>
              <a:t>Unix-like</a:t>
            </a:r>
            <a:r>
              <a:rPr lang="fa-IR" dirty="0" smtClean="0"/>
              <a:t>که به نرم افزارهایی گفته میشود که شبیه یونیکس رفتار میکنند</a:t>
            </a:r>
          </a:p>
          <a:p>
            <a:pPr marL="0" indent="0" algn="r" rtl="1">
              <a:buNone/>
            </a:pPr>
            <a:endParaRPr lang="fa-IR" dirty="0" smtClean="0"/>
          </a:p>
          <a:p>
            <a:pPr algn="r" rtl="1"/>
            <a:endParaRPr lang="fa-IR" dirty="0" smtClean="0"/>
          </a:p>
        </p:txBody>
      </p:sp>
      <p:pic>
        <p:nvPicPr>
          <p:cNvPr id="6146" name="Picture 2" descr="J:\pic for cms\Alfresco-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3495" y="2826326"/>
            <a:ext cx="6629410" cy="18155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10407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92727"/>
          </a:xfrm>
        </p:spPr>
        <p:txBody>
          <a:bodyPr/>
          <a:lstStyle/>
          <a:p>
            <a:pPr algn="r" rtl="1"/>
            <a:r>
              <a:rPr lang="en-US" dirty="0" smtClean="0">
                <a:solidFill>
                  <a:schemeClr val="accent2">
                    <a:lumMod val="75000"/>
                  </a:schemeClr>
                </a:solidFill>
                <a:latin typeface="Eras Medium ITC" panose="020B0602030504020804" pitchFamily="34" charset="0"/>
              </a:rPr>
              <a:t>Symphony</a:t>
            </a:r>
            <a:endParaRPr lang="fa-IR" dirty="0">
              <a:solidFill>
                <a:schemeClr val="accent2">
                  <a:lumMod val="75000"/>
                </a:schemeClr>
              </a:solidFill>
              <a:latin typeface="Eras Medium ITC" panose="020B0602030504020804" pitchFamily="34" charset="0"/>
            </a:endParaRPr>
          </a:p>
        </p:txBody>
      </p:sp>
      <p:sp>
        <p:nvSpPr>
          <p:cNvPr id="3" name="Content Placeholder 2"/>
          <p:cNvSpPr>
            <a:spLocks noGrp="1"/>
          </p:cNvSpPr>
          <p:nvPr>
            <p:ph idx="1"/>
          </p:nvPr>
        </p:nvSpPr>
        <p:spPr>
          <a:xfrm>
            <a:off x="677334" y="1551709"/>
            <a:ext cx="8596668" cy="4489653"/>
          </a:xfrm>
        </p:spPr>
        <p:txBody>
          <a:bodyPr/>
          <a:lstStyle/>
          <a:p>
            <a:pPr marL="0" indent="0" algn="r" rtl="1">
              <a:buNone/>
            </a:pPr>
            <a:r>
              <a:rPr lang="fa-IR" dirty="0"/>
              <a:t>یک </a:t>
            </a:r>
            <a:r>
              <a:rPr lang="en-US" dirty="0"/>
              <a:t>CMS </a:t>
            </a:r>
            <a:r>
              <a:rPr lang="fa-IR" dirty="0"/>
              <a:t>است که از</a:t>
            </a:r>
            <a:r>
              <a:rPr lang="en-US" dirty="0"/>
              <a:t>XML/XSLT </a:t>
            </a:r>
            <a:r>
              <a:rPr lang="fa-IR" dirty="0"/>
              <a:t>به عنوان قالب زبان خود استفاده می کند. </a:t>
            </a:r>
            <a:r>
              <a:rPr lang="en-US" dirty="0"/>
              <a:t>Symphony </a:t>
            </a:r>
            <a:r>
              <a:rPr lang="fa-IR" dirty="0"/>
              <a:t>به شما امکان سفارشی سازی هر چیزی که دوست دارید، از ساختار </a:t>
            </a:r>
            <a:r>
              <a:rPr lang="en-US" dirty="0"/>
              <a:t>URL </a:t>
            </a:r>
            <a:r>
              <a:rPr lang="fa-IR" dirty="0"/>
              <a:t>وب سایت تا محیط انتشار را می دهد. برای کسانی که برنامه نویس نیستند، این </a:t>
            </a:r>
            <a:r>
              <a:rPr lang="en-US" dirty="0"/>
              <a:t>CMS </a:t>
            </a:r>
            <a:r>
              <a:rPr lang="fa-IR" dirty="0"/>
              <a:t>ممکن است </a:t>
            </a:r>
            <a:r>
              <a:rPr lang="fa-IR" dirty="0" smtClean="0"/>
              <a:t>مشکل  </a:t>
            </a:r>
            <a:r>
              <a:rPr lang="fa-IR" dirty="0"/>
              <a:t>باشد</a:t>
            </a:r>
            <a:r>
              <a:rPr lang="fa-IR" dirty="0" smtClean="0"/>
              <a:t>.</a:t>
            </a:r>
          </a:p>
          <a:p>
            <a:pPr marL="0" indent="0" algn="r" rtl="1">
              <a:buNone/>
            </a:pPr>
            <a:endParaRPr lang="fa-IR" dirty="0" smtClean="0"/>
          </a:p>
          <a:p>
            <a:pPr marL="0" indent="0" algn="r" rtl="1">
              <a:buNone/>
            </a:pPr>
            <a:endParaRPr lang="fa-IR"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5248" y="2640169"/>
            <a:ext cx="4412659" cy="3401193"/>
          </a:xfrm>
          <a:prstGeom prst="rect">
            <a:avLst/>
          </a:prstGeom>
        </p:spPr>
      </p:pic>
    </p:spTree>
    <p:extLst>
      <p:ext uri="{BB962C8B-B14F-4D97-AF65-F5344CB8AC3E}">
        <p14:creationId xmlns:p14="http://schemas.microsoft.com/office/powerpoint/2010/main" val="339500712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95745"/>
          </a:xfrm>
        </p:spPr>
        <p:txBody>
          <a:bodyPr>
            <a:normAutofit fontScale="90000"/>
          </a:bodyPr>
          <a:lstStyle/>
          <a:p>
            <a:pPr algn="r" rtl="1"/>
            <a:r>
              <a:rPr lang="en-US" dirty="0" smtClean="0">
                <a:solidFill>
                  <a:schemeClr val="accent2">
                    <a:lumMod val="75000"/>
                  </a:schemeClr>
                </a:solidFill>
                <a:latin typeface="Agency FB" panose="020B0503020202020204" pitchFamily="34" charset="0"/>
              </a:rPr>
              <a:t>Mambo</a:t>
            </a:r>
            <a:endParaRPr lang="fa-IR" dirty="0">
              <a:solidFill>
                <a:schemeClr val="accent2">
                  <a:lumMod val="75000"/>
                </a:schemeClr>
              </a:solidFill>
              <a:latin typeface="Agency FB" panose="020B0503020202020204" pitchFamily="34" charset="0"/>
            </a:endParaRPr>
          </a:p>
        </p:txBody>
      </p:sp>
      <p:sp>
        <p:nvSpPr>
          <p:cNvPr id="3" name="Content Placeholder 2"/>
          <p:cNvSpPr>
            <a:spLocks noGrp="1"/>
          </p:cNvSpPr>
          <p:nvPr>
            <p:ph idx="1"/>
          </p:nvPr>
        </p:nvSpPr>
        <p:spPr>
          <a:xfrm>
            <a:off x="677334" y="1219201"/>
            <a:ext cx="8596668" cy="4822162"/>
          </a:xfrm>
        </p:spPr>
        <p:txBody>
          <a:bodyPr/>
          <a:lstStyle/>
          <a:p>
            <a:pPr marL="0" indent="0" algn="r" rtl="1">
              <a:buNone/>
            </a:pPr>
            <a:r>
              <a:rPr lang="fa-IR" dirty="0"/>
              <a:t>یک </a:t>
            </a:r>
            <a:r>
              <a:rPr lang="en-US" dirty="0"/>
              <a:t>CMS </a:t>
            </a:r>
            <a:r>
              <a:rPr lang="fa-IR" dirty="0"/>
              <a:t>با تمام امکانات است که  میتواند برای همه چیز( از وب سایت های ساده تا برنامه های پیچیده شرکت) استفاده شود. هر چند بعضی از سایت های </a:t>
            </a:r>
            <a:r>
              <a:rPr lang="en-US" dirty="0"/>
              <a:t>Mambo </a:t>
            </a:r>
            <a:r>
              <a:rPr lang="fa-IR" dirty="0"/>
              <a:t>به جوملا تغییر کرده اند، اما </a:t>
            </a:r>
            <a:r>
              <a:rPr lang="en-US" dirty="0"/>
              <a:t>Mambo </a:t>
            </a:r>
            <a:r>
              <a:rPr lang="fa-IR" dirty="0"/>
              <a:t>هنوز هم سیستم مدیریت محتوای خوبی است</a:t>
            </a:r>
            <a:r>
              <a:rPr lang="fa-IR" dirty="0" smtClean="0"/>
              <a:t>.</a:t>
            </a:r>
          </a:p>
          <a:p>
            <a:pPr marL="0" indent="0" algn="r" rtl="1">
              <a:buNone/>
            </a:pPr>
            <a:endParaRPr lang="fa-IR" dirty="0"/>
          </a:p>
        </p:txBody>
      </p:sp>
    </p:spTree>
    <p:extLst>
      <p:ext uri="{BB962C8B-B14F-4D97-AF65-F5344CB8AC3E}">
        <p14:creationId xmlns:p14="http://schemas.microsoft.com/office/powerpoint/2010/main" val="23184880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latin typeface="Far.Aman"/>
                <a:cs typeface="+mn-cs"/>
              </a:rPr>
              <a:t>تاریخچه </a:t>
            </a:r>
            <a:r>
              <a:rPr lang="en-US" dirty="0" err="1" smtClean="0">
                <a:latin typeface="Far.Aman"/>
                <a:cs typeface="+mn-cs"/>
              </a:rPr>
              <a:t>cms</a:t>
            </a:r>
            <a:r>
              <a:rPr lang="en-US" dirty="0">
                <a:cs typeface="+mn-cs"/>
              </a:rPr>
              <a:t/>
            </a:r>
            <a:br>
              <a:rPr lang="en-US" dirty="0">
                <a:cs typeface="+mn-cs"/>
              </a:rPr>
            </a:br>
            <a:endParaRPr lang="en-US" dirty="0">
              <a:cs typeface="+mn-cs"/>
            </a:endParaRPr>
          </a:p>
        </p:txBody>
      </p:sp>
      <p:sp>
        <p:nvSpPr>
          <p:cNvPr id="3" name="Content Placeholder 2"/>
          <p:cNvSpPr>
            <a:spLocks noGrp="1"/>
          </p:cNvSpPr>
          <p:nvPr>
            <p:ph idx="1"/>
          </p:nvPr>
        </p:nvSpPr>
        <p:spPr>
          <a:xfrm>
            <a:off x="677334" y="1519707"/>
            <a:ext cx="8596668" cy="4521655"/>
          </a:xfrm>
        </p:spPr>
        <p:txBody>
          <a:bodyPr/>
          <a:lstStyle/>
          <a:p>
            <a:pPr marL="0" indent="0" algn="just" rtl="1">
              <a:buNone/>
            </a:pPr>
            <a:r>
              <a:rPr lang="fa-IR" dirty="0" smtClean="0"/>
              <a:t>در </a:t>
            </a:r>
            <a:r>
              <a:rPr lang="fa-IR" dirty="0"/>
              <a:t>سال 1995 تعداد کاربران اینترنتی تنها 13 میلیون نفر در سراسر جهان را شامل می </a:t>
            </a:r>
            <a:r>
              <a:rPr lang="fa-IR" dirty="0" smtClean="0"/>
              <a:t>شد، </a:t>
            </a:r>
            <a:r>
              <a:rPr lang="fa-IR" dirty="0"/>
              <a:t>این در حالی است که این رقم در سال 2005 یعنی </a:t>
            </a:r>
            <a:r>
              <a:rPr lang="fa-IR" dirty="0" smtClean="0"/>
              <a:t>فقط</a:t>
            </a:r>
            <a:r>
              <a:rPr lang="en-US" dirty="0" smtClean="0"/>
              <a:t> </a:t>
            </a:r>
            <a:r>
              <a:rPr lang="fa-IR" dirty="0" smtClean="0"/>
              <a:t>ده </a:t>
            </a:r>
            <a:r>
              <a:rPr lang="fa-IR" dirty="0"/>
              <a:t>سال بعد به 1 میلیارد نفر رسید . این رشد انفجاری موجب شد تا کاربران زیادی به لزوم استفاده از اینترنت و وب پی برده و در فاصله این </a:t>
            </a:r>
            <a:r>
              <a:rPr lang="fa-IR" dirty="0" smtClean="0"/>
              <a:t>سالها</a:t>
            </a:r>
            <a:r>
              <a:rPr lang="en-US" dirty="0" smtClean="0"/>
              <a:t> </a:t>
            </a:r>
            <a:r>
              <a:rPr lang="fa-IR" dirty="0" smtClean="0"/>
              <a:t>تعداد </a:t>
            </a:r>
            <a:r>
              <a:rPr lang="fa-IR" dirty="0"/>
              <a:t>صفحات وب بر روی شبکه جهانی وب , به 60 میلیارد صفحه رسید . این نیاز روز افزون , شرکتهای طراح وب را بر آن داشت تا با طراحی و پیاده</a:t>
            </a:r>
          </a:p>
          <a:p>
            <a:pPr marL="0" indent="0" algn="just" rtl="1">
              <a:buNone/>
            </a:pPr>
            <a:r>
              <a:rPr lang="fa-IR" dirty="0"/>
              <a:t>سازی نرم افزارهای جامع همه منظوره که منطبق بر نیاز اغلب مشتریان باشد و به صورت قالبی منعطف بتوان بیشتر وب سایتهای اینترنتی را </a:t>
            </a:r>
            <a:r>
              <a:rPr lang="fa-IR" dirty="0" smtClean="0"/>
              <a:t>با</a:t>
            </a:r>
            <a:r>
              <a:rPr lang="en-US" dirty="0" smtClean="0"/>
              <a:t> </a:t>
            </a:r>
            <a:r>
              <a:rPr lang="fa-IR" dirty="0" smtClean="0"/>
              <a:t>آنها </a:t>
            </a:r>
            <a:r>
              <a:rPr lang="fa-IR" dirty="0"/>
              <a:t>راه اندازی کرد</a:t>
            </a:r>
            <a:endParaRPr lang="en-US" dirty="0"/>
          </a:p>
        </p:txBody>
      </p:sp>
    </p:spTree>
    <p:extLst>
      <p:ext uri="{BB962C8B-B14F-4D97-AF65-F5344CB8AC3E}">
        <p14:creationId xmlns:p14="http://schemas.microsoft.com/office/powerpoint/2010/main" val="23423236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31273"/>
          </a:xfrm>
        </p:spPr>
        <p:txBody>
          <a:bodyPr>
            <a:noAutofit/>
          </a:bodyPr>
          <a:lstStyle/>
          <a:p>
            <a:pPr algn="r" rtl="1"/>
            <a:r>
              <a:rPr lang="fa-IR" sz="3200" dirty="0" smtClean="0">
                <a:solidFill>
                  <a:schemeClr val="accent6">
                    <a:lumMod val="75000"/>
                  </a:schemeClr>
                </a:solidFill>
                <a:latin typeface="Agency FB" panose="020B0503020202020204" pitchFamily="34" charset="0"/>
                <a:cs typeface="Far.Bardiya" panose="00000400000000000000" pitchFamily="2" charset="-78"/>
              </a:rPr>
              <a:t>دیگر </a:t>
            </a:r>
            <a:r>
              <a:rPr lang="en-US" sz="3200" dirty="0" smtClean="0">
                <a:solidFill>
                  <a:schemeClr val="accent6">
                    <a:lumMod val="75000"/>
                  </a:schemeClr>
                </a:solidFill>
                <a:latin typeface="Agency FB" panose="020B0503020202020204" pitchFamily="34" charset="0"/>
                <a:cs typeface="Far.Bardiya" panose="00000400000000000000" pitchFamily="2" charset="-78"/>
              </a:rPr>
              <a:t>CMS</a:t>
            </a:r>
            <a:r>
              <a:rPr lang="fa-IR" sz="3200" dirty="0" smtClean="0">
                <a:solidFill>
                  <a:schemeClr val="accent6">
                    <a:lumMod val="75000"/>
                  </a:schemeClr>
                </a:solidFill>
                <a:latin typeface="Agency FB" panose="020B0503020202020204" pitchFamily="34" charset="0"/>
                <a:cs typeface="Far.Bardiya" panose="00000400000000000000" pitchFamily="2" charset="-78"/>
              </a:rPr>
              <a:t> ها :</a:t>
            </a:r>
            <a:r>
              <a:rPr lang="en-US" sz="4000" dirty="0" smtClean="0">
                <a:solidFill>
                  <a:schemeClr val="accent2">
                    <a:lumMod val="75000"/>
                  </a:schemeClr>
                </a:solidFill>
                <a:latin typeface="Agency FB" panose="020B0503020202020204" pitchFamily="34" charset="0"/>
              </a:rPr>
              <a:t/>
            </a:r>
            <a:br>
              <a:rPr lang="en-US" sz="4000" dirty="0" smtClean="0">
                <a:solidFill>
                  <a:schemeClr val="accent2">
                    <a:lumMod val="75000"/>
                  </a:schemeClr>
                </a:solidFill>
                <a:latin typeface="Agency FB" panose="020B0503020202020204" pitchFamily="34" charset="0"/>
              </a:rPr>
            </a:br>
            <a:r>
              <a:rPr lang="en-US" sz="4000" dirty="0" smtClean="0">
                <a:solidFill>
                  <a:schemeClr val="accent2">
                    <a:lumMod val="75000"/>
                  </a:schemeClr>
                </a:solidFill>
                <a:latin typeface="Agency FB" panose="020B0503020202020204" pitchFamily="34" charset="0"/>
              </a:rPr>
              <a:t/>
            </a:r>
            <a:br>
              <a:rPr lang="en-US" sz="4000" dirty="0" smtClean="0">
                <a:solidFill>
                  <a:schemeClr val="accent2">
                    <a:lumMod val="75000"/>
                  </a:schemeClr>
                </a:solidFill>
                <a:latin typeface="Agency FB" panose="020B0503020202020204" pitchFamily="34" charset="0"/>
              </a:rPr>
            </a:br>
            <a:endParaRPr lang="fa-IR" sz="4000" dirty="0">
              <a:solidFill>
                <a:schemeClr val="accent2">
                  <a:lumMod val="75000"/>
                </a:schemeClr>
              </a:solidFill>
              <a:latin typeface="Agency FB" panose="020B0503020202020204" pitchFamily="34" charset="0"/>
            </a:endParaRPr>
          </a:p>
        </p:txBody>
      </p:sp>
      <p:sp>
        <p:nvSpPr>
          <p:cNvPr id="3" name="Content Placeholder 2"/>
          <p:cNvSpPr>
            <a:spLocks noGrp="1"/>
          </p:cNvSpPr>
          <p:nvPr>
            <p:ph idx="1"/>
          </p:nvPr>
        </p:nvSpPr>
        <p:spPr>
          <a:xfrm>
            <a:off x="677334" y="1343891"/>
            <a:ext cx="8596668" cy="4697472"/>
          </a:xfrm>
        </p:spPr>
        <p:txBody>
          <a:bodyPr/>
          <a:lstStyle/>
          <a:p>
            <a:pPr algn="r" rtl="1">
              <a:buFont typeface="Courier New" panose="02070309020205020404" pitchFamily="49" charset="0"/>
              <a:buChar char="o"/>
            </a:pPr>
            <a:r>
              <a:rPr lang="en-US" dirty="0" err="1" smtClean="0">
                <a:solidFill>
                  <a:schemeClr val="tx1">
                    <a:lumMod val="85000"/>
                    <a:lumOff val="15000"/>
                  </a:schemeClr>
                </a:solidFill>
                <a:latin typeface="Eras Medium ITC" panose="020B0602030504020804" pitchFamily="34" charset="0"/>
              </a:rPr>
              <a:t>Pimcore</a:t>
            </a:r>
            <a:endParaRPr lang="fa-IR" dirty="0" smtClean="0">
              <a:solidFill>
                <a:schemeClr val="tx1">
                  <a:lumMod val="85000"/>
                  <a:lumOff val="15000"/>
                </a:schemeClr>
              </a:solidFill>
              <a:latin typeface="Eras Medium ITC" panose="020B0602030504020804" pitchFamily="34" charset="0"/>
            </a:endParaRPr>
          </a:p>
          <a:p>
            <a:pPr algn="r" rtl="1">
              <a:buFont typeface="Courier New" panose="02070309020205020404" pitchFamily="49" charset="0"/>
              <a:buChar char="o"/>
            </a:pPr>
            <a:r>
              <a:rPr lang="en-US" dirty="0" err="1" smtClean="0">
                <a:latin typeface="Eras Medium ITC" panose="020B0602030504020804" pitchFamily="34" charset="0"/>
              </a:rPr>
              <a:t>Habari</a:t>
            </a:r>
            <a:endParaRPr lang="en-US" dirty="0">
              <a:latin typeface="Eras Medium ITC" panose="020B0602030504020804" pitchFamily="34" charset="0"/>
            </a:endParaRPr>
          </a:p>
          <a:p>
            <a:pPr algn="r" rtl="1">
              <a:buFont typeface="Courier New" panose="02070309020205020404" pitchFamily="49" charset="0"/>
              <a:buChar char="o"/>
            </a:pPr>
            <a:r>
              <a:rPr lang="en-US" dirty="0" smtClean="0">
                <a:latin typeface="Eras Medium ITC" panose="020B0602030504020804" pitchFamily="34" charset="0"/>
              </a:rPr>
              <a:t>    </a:t>
            </a:r>
            <a:r>
              <a:rPr lang="en-US" dirty="0" err="1">
                <a:latin typeface="Eras Medium ITC" panose="020B0602030504020804" pitchFamily="34" charset="0"/>
              </a:rPr>
              <a:t>Contao</a:t>
            </a:r>
            <a:r>
              <a:rPr lang="en-US" dirty="0">
                <a:latin typeface="Eras Medium ITC" panose="020B0602030504020804" pitchFamily="34" charset="0"/>
              </a:rPr>
              <a:t> </a:t>
            </a:r>
            <a:r>
              <a:rPr lang="fa-IR" dirty="0" smtClean="0">
                <a:latin typeface="Eras Medium ITC" panose="020B0602030504020804" pitchFamily="34" charset="0"/>
              </a:rPr>
              <a:t>     </a:t>
            </a:r>
            <a:endParaRPr lang="en-US" dirty="0" smtClean="0">
              <a:latin typeface="Eras Medium ITC" panose="020B0602030504020804" pitchFamily="34" charset="0"/>
            </a:endParaRPr>
          </a:p>
          <a:p>
            <a:pPr algn="r" rtl="1">
              <a:buFont typeface="Courier New" panose="02070309020205020404" pitchFamily="49" charset="0"/>
              <a:buChar char="o"/>
            </a:pPr>
            <a:r>
              <a:rPr lang="en-US" dirty="0" smtClean="0">
                <a:latin typeface="Eras Medium ITC" panose="020B0602030504020804" pitchFamily="34" charset="0"/>
              </a:rPr>
              <a:t> Exponent</a:t>
            </a:r>
            <a:endParaRPr lang="fa-IR" dirty="0" smtClean="0">
              <a:latin typeface="Eras Medium ITC" panose="020B0602030504020804" pitchFamily="34" charset="0"/>
            </a:endParaRPr>
          </a:p>
          <a:p>
            <a:pPr algn="r" rtl="1">
              <a:buFont typeface="Courier New" panose="02070309020205020404" pitchFamily="49" charset="0"/>
              <a:buChar char="o"/>
            </a:pPr>
            <a:r>
              <a:rPr lang="en-US" dirty="0" err="1" smtClean="0">
                <a:latin typeface="Eras Medium ITC" panose="020B0602030504020804" pitchFamily="34" charset="0"/>
              </a:rPr>
              <a:t>TomatoCMS</a:t>
            </a:r>
            <a:endParaRPr lang="en-US" dirty="0" smtClean="0">
              <a:solidFill>
                <a:schemeClr val="tx1">
                  <a:lumMod val="85000"/>
                  <a:lumOff val="15000"/>
                </a:schemeClr>
              </a:solidFill>
              <a:latin typeface="Eras Medium ITC" panose="020B0602030504020804" pitchFamily="34" charset="0"/>
            </a:endParaRPr>
          </a:p>
          <a:p>
            <a:pPr algn="r" rtl="1">
              <a:buFont typeface="Courier New" panose="02070309020205020404" pitchFamily="49" charset="0"/>
              <a:buChar char="o"/>
            </a:pPr>
            <a:r>
              <a:rPr lang="en-US" dirty="0" smtClean="0">
                <a:latin typeface="Eras Medium ITC" panose="020B0602030504020804" pitchFamily="34" charset="0"/>
              </a:rPr>
              <a:t>Concrete5</a:t>
            </a:r>
          </a:p>
          <a:p>
            <a:pPr algn="r" rtl="1">
              <a:buFont typeface="Courier New" panose="02070309020205020404" pitchFamily="49" charset="0"/>
              <a:buChar char="o"/>
            </a:pPr>
            <a:r>
              <a:rPr lang="en-US" dirty="0" smtClean="0">
                <a:latin typeface="Eras Medium ITC" panose="020B0602030504020804" pitchFamily="34" charset="0"/>
              </a:rPr>
              <a:t>TYPO3</a:t>
            </a:r>
            <a:endParaRPr lang="fa-IR" dirty="0" smtClean="0">
              <a:latin typeface="Eras Medium ITC" panose="020B0602030504020804" pitchFamily="34" charset="0"/>
            </a:endParaRPr>
          </a:p>
          <a:p>
            <a:pPr algn="r" rtl="1">
              <a:buFont typeface="Courier New" panose="02070309020205020404" pitchFamily="49" charset="0"/>
              <a:buChar char="o"/>
            </a:pPr>
            <a:r>
              <a:rPr lang="en-US" dirty="0" err="1">
                <a:latin typeface="Eras Medium ITC" panose="020B0602030504020804" pitchFamily="34" charset="0"/>
              </a:rPr>
              <a:t>Jojo</a:t>
            </a:r>
            <a:endParaRPr lang="en-US" dirty="0" smtClean="0">
              <a:latin typeface="Eras Medium ITC" panose="020B0602030504020804" pitchFamily="34" charset="0"/>
            </a:endParaRPr>
          </a:p>
          <a:p>
            <a:pPr algn="r" rtl="1">
              <a:buFont typeface="Courier New" panose="02070309020205020404" pitchFamily="49" charset="0"/>
              <a:buChar char="o"/>
            </a:pPr>
            <a:r>
              <a:rPr lang="en-US" dirty="0" smtClean="0">
                <a:latin typeface="Eras Medium ITC" panose="020B0602030504020804" pitchFamily="34" charset="0"/>
              </a:rPr>
              <a:t>…………………..</a:t>
            </a:r>
            <a:endParaRPr lang="fa-IR" dirty="0" smtClean="0">
              <a:latin typeface="Eras Medium ITC" panose="020B0602030504020804" pitchFamily="34" charset="0"/>
            </a:endParaRPr>
          </a:p>
          <a:p>
            <a:pPr marL="0" indent="0" algn="r" rtl="1">
              <a:buNone/>
            </a:pPr>
            <a:r>
              <a:rPr lang="fa-IR" dirty="0" smtClean="0">
                <a:latin typeface="Eras Medium ITC" panose="020B0602030504020804" pitchFamily="34" charset="0"/>
              </a:rPr>
              <a:t> </a:t>
            </a:r>
            <a:endParaRPr lang="fa-IR" dirty="0">
              <a:latin typeface="Eras Medium ITC" panose="020B0602030504020804" pitchFamily="34" charset="0"/>
            </a:endParaRPr>
          </a:p>
          <a:p>
            <a:pPr marL="0" indent="0" algn="r" rtl="1">
              <a:buNone/>
            </a:pPr>
            <a:endParaRPr lang="fa-IR" dirty="0" smtClean="0"/>
          </a:p>
          <a:p>
            <a:pPr marL="0" indent="0" algn="r" rtl="1">
              <a:buNone/>
            </a:pPr>
            <a:endParaRPr lang="fa-IR" dirty="0"/>
          </a:p>
        </p:txBody>
      </p:sp>
      <p:pic>
        <p:nvPicPr>
          <p:cNvPr id="4" name="Picture 2" descr="J:\pic for cms\typo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575" y="547132"/>
            <a:ext cx="3781425" cy="27051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J:\pic for cms\tomat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574" y="2453333"/>
            <a:ext cx="3781425" cy="28860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J:\pic for cms\tangocm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2084" y="4233449"/>
            <a:ext cx="3316405" cy="24058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465947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03564"/>
          </a:xfrm>
        </p:spPr>
        <p:txBody>
          <a:bodyPr/>
          <a:lstStyle/>
          <a:p>
            <a:r>
              <a:rPr lang="en-US" dirty="0" smtClean="0">
                <a:solidFill>
                  <a:schemeClr val="accent1">
                    <a:lumMod val="75000"/>
                  </a:schemeClr>
                </a:solidFill>
                <a:latin typeface="Aharoni" panose="02010803020104030203" pitchFamily="2" charset="-79"/>
                <a:cs typeface="Aharoni" panose="02010803020104030203" pitchFamily="2" charset="-79"/>
              </a:rPr>
              <a:t>Create website with Drupal</a:t>
            </a:r>
            <a:endParaRPr lang="fa-IR" dirty="0">
              <a:solidFill>
                <a:schemeClr val="accent1">
                  <a:lumMod val="75000"/>
                </a:schemeClr>
              </a:solidFill>
              <a:latin typeface="Aharoni" panose="02010803020104030203" pitchFamily="2" charset="-79"/>
            </a:endParaRPr>
          </a:p>
        </p:txBody>
      </p:sp>
      <p:sp>
        <p:nvSpPr>
          <p:cNvPr id="3" name="Content Placeholder 2"/>
          <p:cNvSpPr>
            <a:spLocks noGrp="1"/>
          </p:cNvSpPr>
          <p:nvPr>
            <p:ph idx="1"/>
          </p:nvPr>
        </p:nvSpPr>
        <p:spPr>
          <a:xfrm>
            <a:off x="677334" y="1468583"/>
            <a:ext cx="8596668" cy="4572780"/>
          </a:xfrm>
        </p:spPr>
        <p:txBody>
          <a:bodyPr>
            <a:normAutofit/>
          </a:bodyPr>
          <a:lstStyle/>
          <a:p>
            <a:pPr marL="0" indent="0" algn="r" rtl="1">
              <a:buNone/>
            </a:pPr>
            <a:r>
              <a:rPr lang="fa-IR" b="1" dirty="0" smtClean="0">
                <a:latin typeface="Eras Medium ITC" panose="020B0602030504020804" pitchFamily="34" charset="0"/>
                <a:cs typeface="B Roya" panose="00000400000000000000" pitchFamily="2" charset="-78"/>
              </a:rPr>
              <a:t>نصب کردن ماژول های اولیه </a:t>
            </a:r>
          </a:p>
          <a:p>
            <a:pPr marL="0" indent="0" algn="r" rtl="1">
              <a:buNone/>
            </a:pPr>
            <a:r>
              <a:rPr lang="fa-IR" b="1" dirty="0" smtClean="0">
                <a:latin typeface="Eras Medium ITC" panose="020B0602030504020804" pitchFamily="34" charset="0"/>
                <a:cs typeface="B Roya" panose="00000400000000000000" pitchFamily="2" charset="-78"/>
              </a:rPr>
              <a:t>انتخاب قالب</a:t>
            </a:r>
          </a:p>
          <a:p>
            <a:pPr marL="0" indent="0" algn="r" rtl="1">
              <a:buNone/>
            </a:pPr>
            <a:r>
              <a:rPr lang="fa-IR" b="1" dirty="0" smtClean="0">
                <a:latin typeface="Eras Medium ITC" panose="020B0602030504020804" pitchFamily="34" charset="0"/>
                <a:cs typeface="B Roya" panose="00000400000000000000" pitchFamily="2" charset="-78"/>
              </a:rPr>
              <a:t>تنظیم کردن صفحه خانگی</a:t>
            </a:r>
          </a:p>
          <a:p>
            <a:pPr marL="0" indent="0" algn="r" rtl="1">
              <a:buNone/>
            </a:pPr>
            <a:r>
              <a:rPr lang="fa-IR" b="1" dirty="0" smtClean="0">
                <a:latin typeface="Eras Medium ITC" panose="020B0602030504020804" pitchFamily="34" charset="0"/>
                <a:cs typeface="B Roya" panose="00000400000000000000" pitchFamily="2" charset="-78"/>
              </a:rPr>
              <a:t>اضافه کردن بخش </a:t>
            </a:r>
            <a:r>
              <a:rPr lang="en-US" b="1" dirty="0" smtClean="0">
                <a:latin typeface="Eras Medium ITC" panose="020B0602030504020804" pitchFamily="34" charset="0"/>
                <a:cs typeface="B Roya" panose="00000400000000000000" pitchFamily="2" charset="-78"/>
              </a:rPr>
              <a:t>About us</a:t>
            </a:r>
            <a:endParaRPr lang="fa-IR" b="1" dirty="0" smtClean="0">
              <a:latin typeface="Eras Medium ITC" panose="020B0602030504020804" pitchFamily="34" charset="0"/>
              <a:cs typeface="B Roya" panose="00000400000000000000" pitchFamily="2" charset="-78"/>
            </a:endParaRPr>
          </a:p>
          <a:p>
            <a:pPr marL="0" indent="0" algn="r" rtl="1">
              <a:buNone/>
            </a:pPr>
            <a:endParaRPr lang="fa-IR" b="1" dirty="0">
              <a:latin typeface="Eras Medium ITC" panose="020B0602030504020804" pitchFamily="34" charset="0"/>
              <a:cs typeface="B Roya" panose="00000400000000000000" pitchFamily="2" charset="-78"/>
            </a:endParaRPr>
          </a:p>
          <a:p>
            <a:pPr marL="0" indent="0" algn="r" rtl="1">
              <a:buNone/>
            </a:pPr>
            <a:r>
              <a:rPr lang="fa-IR" b="1" dirty="0" smtClean="0">
                <a:latin typeface="Eras Medium ITC" panose="020B0602030504020804" pitchFamily="34" charset="0"/>
                <a:cs typeface="B Roya" panose="00000400000000000000" pitchFamily="2" charset="-78"/>
              </a:rPr>
              <a:t>اضافه ردن بخش </a:t>
            </a:r>
            <a:r>
              <a:rPr lang="en-US" b="1" dirty="0" smtClean="0">
                <a:latin typeface="Eras Medium ITC" panose="020B0602030504020804" pitchFamily="34" charset="0"/>
                <a:cs typeface="B Roya" panose="00000400000000000000" pitchFamily="2" charset="-78"/>
              </a:rPr>
              <a:t>contact us</a:t>
            </a:r>
            <a:endParaRPr lang="fa-IR" b="1" dirty="0" smtClean="0">
              <a:latin typeface="Eras Medium ITC" panose="020B0602030504020804" pitchFamily="34" charset="0"/>
              <a:cs typeface="B Roya" panose="00000400000000000000" pitchFamily="2" charset="-78"/>
            </a:endParaRPr>
          </a:p>
          <a:p>
            <a:pPr marL="0" indent="0" algn="r" rtl="1">
              <a:buNone/>
            </a:pPr>
            <a:r>
              <a:rPr lang="fa-IR" b="1" dirty="0" smtClean="0">
                <a:latin typeface="Eras Medium ITC" panose="020B0602030504020804" pitchFamily="34" charset="0"/>
                <a:cs typeface="B Roya" panose="00000400000000000000" pitchFamily="2" charset="-78"/>
              </a:rPr>
              <a:t>تنظیم کردن بخش </a:t>
            </a:r>
            <a:r>
              <a:rPr lang="en-US" b="1" dirty="0" smtClean="0">
                <a:latin typeface="Eras Medium ITC" panose="020B0602030504020804" pitchFamily="34" charset="0"/>
                <a:cs typeface="B Roya" panose="00000400000000000000" pitchFamily="2" charset="-78"/>
              </a:rPr>
              <a:t>main menu</a:t>
            </a:r>
            <a:endParaRPr lang="fa-IR" b="1" dirty="0" smtClean="0">
              <a:latin typeface="Eras Medium ITC" panose="020B0602030504020804" pitchFamily="34" charset="0"/>
              <a:cs typeface="B Roya" panose="00000400000000000000" pitchFamily="2" charset="-78"/>
            </a:endParaRPr>
          </a:p>
          <a:p>
            <a:pPr marL="0" indent="0" algn="r" rtl="1">
              <a:buNone/>
            </a:pPr>
            <a:r>
              <a:rPr lang="fa-IR" b="1" dirty="0" smtClean="0">
                <a:latin typeface="Eras Medium ITC" panose="020B0602030504020804" pitchFamily="34" charset="0"/>
                <a:cs typeface="B Roya" panose="00000400000000000000" pitchFamily="2" charset="-78"/>
              </a:rPr>
              <a:t>اضافه کردن پروفایل اطلاعات متن به سایت </a:t>
            </a:r>
            <a:r>
              <a:rPr lang="en-US" b="1" dirty="0" smtClean="0">
                <a:latin typeface="Eras Medium ITC" panose="020B0602030504020804" pitchFamily="34" charset="0"/>
                <a:cs typeface="B Roya" panose="00000400000000000000" pitchFamily="2" charset="-78"/>
              </a:rPr>
              <a:t>social network</a:t>
            </a:r>
            <a:endParaRPr lang="fa-IR" b="1" dirty="0" smtClean="0">
              <a:latin typeface="Eras Medium ITC" panose="020B0602030504020804" pitchFamily="34" charset="0"/>
              <a:cs typeface="B Roya" panose="00000400000000000000" pitchFamily="2" charset="-78"/>
            </a:endParaRPr>
          </a:p>
          <a:p>
            <a:pPr marL="0" indent="0" algn="r" rtl="1">
              <a:buNone/>
            </a:pPr>
            <a:endParaRPr lang="fa-IR" b="1" dirty="0">
              <a:latin typeface="Eras Medium ITC" panose="020B0602030504020804" pitchFamily="34" charset="0"/>
              <a:cs typeface="B Roya" panose="00000400000000000000" pitchFamily="2" charset="-78"/>
            </a:endParaRPr>
          </a:p>
        </p:txBody>
      </p:sp>
    </p:spTree>
    <p:extLst>
      <p:ext uri="{BB962C8B-B14F-4D97-AF65-F5344CB8AC3E}">
        <p14:creationId xmlns:p14="http://schemas.microsoft.com/office/powerpoint/2010/main" val="425027473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75855"/>
          </a:xfrm>
        </p:spPr>
        <p:txBody>
          <a:bodyPr/>
          <a:lstStyle/>
          <a:p>
            <a:pPr algn="r" rtl="1"/>
            <a:r>
              <a:rPr lang="en-US" dirty="0" smtClean="0">
                <a:solidFill>
                  <a:schemeClr val="accent1">
                    <a:lumMod val="75000"/>
                  </a:schemeClr>
                </a:solidFill>
                <a:latin typeface="Aharoni" panose="02010803020104030203" pitchFamily="2" charset="-79"/>
                <a:cs typeface="Aharoni" panose="02010803020104030203" pitchFamily="2" charset="-79"/>
              </a:rPr>
              <a:t>Select your Theme</a:t>
            </a:r>
            <a:endParaRPr lang="fa-IR" dirty="0">
              <a:solidFill>
                <a:schemeClr val="accent1">
                  <a:lumMod val="75000"/>
                </a:schemeClr>
              </a:solidFill>
              <a:latin typeface="Aharoni" panose="02010803020104030203" pitchFamily="2" charset="-79"/>
            </a:endParaRPr>
          </a:p>
        </p:txBody>
      </p:sp>
      <p:sp>
        <p:nvSpPr>
          <p:cNvPr id="3" name="Content Placeholder 2"/>
          <p:cNvSpPr>
            <a:spLocks noGrp="1"/>
          </p:cNvSpPr>
          <p:nvPr>
            <p:ph idx="1"/>
          </p:nvPr>
        </p:nvSpPr>
        <p:spPr>
          <a:xfrm>
            <a:off x="677334" y="1288473"/>
            <a:ext cx="8596668" cy="4752889"/>
          </a:xfrm>
        </p:spPr>
        <p:txBody>
          <a:bodyPr>
            <a:normAutofit/>
          </a:bodyPr>
          <a:lstStyle/>
          <a:p>
            <a:pPr marL="0" indent="0" algn="r" rtl="1">
              <a:buNone/>
            </a:pPr>
            <a:r>
              <a:rPr lang="fa-IR" sz="2000" dirty="0" smtClean="0">
                <a:cs typeface="HJAVAD" panose="00000400000000000000" pitchFamily="2" charset="-78"/>
              </a:rPr>
              <a:t>اول می بینیم چه موضوعی  میخواییم روش کار کنیم بعد قالب را انتخاب میکنیم</a:t>
            </a:r>
          </a:p>
          <a:p>
            <a:pPr marL="0" indent="0" algn="r" rtl="1">
              <a:buNone/>
            </a:pPr>
            <a:r>
              <a:rPr lang="fa-IR" sz="2000" dirty="0" smtClean="0">
                <a:cs typeface="HJAVAD" panose="00000400000000000000" pitchFamily="2" charset="-78"/>
              </a:rPr>
              <a:t>قالب انتخابی را نصب میکنیم</a:t>
            </a:r>
          </a:p>
          <a:p>
            <a:pPr marL="0" indent="0" algn="r" rtl="1">
              <a:buNone/>
            </a:pPr>
            <a:endParaRPr lang="fa-IR" sz="2000" dirty="0" smtClean="0">
              <a:cs typeface="HJAVAD" panose="00000400000000000000" pitchFamily="2" charset="-78"/>
            </a:endParaRPr>
          </a:p>
        </p:txBody>
      </p:sp>
      <p:pic>
        <p:nvPicPr>
          <p:cNvPr id="8194" name="Picture 2" descr="J:\pic for cms\d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6009" y="2287732"/>
            <a:ext cx="6477000" cy="4000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172768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207818"/>
            <a:ext cx="8937721" cy="5853285"/>
          </a:xfrm>
        </p:spPr>
        <p:txBody>
          <a:bodyPr/>
          <a:lstStyle/>
          <a:p>
            <a:pPr marL="0" indent="0" algn="r" rtl="1">
              <a:buNone/>
            </a:pPr>
            <a:r>
              <a:rPr lang="en-US" dirty="0">
                <a:cs typeface="HJAVAD" panose="00000400000000000000" pitchFamily="2" charset="-78"/>
              </a:rPr>
              <a:t>Enable newly added themes</a:t>
            </a:r>
            <a:r>
              <a:rPr lang="fa-IR" dirty="0">
                <a:cs typeface="HJAVAD" panose="00000400000000000000" pitchFamily="2" charset="-78"/>
              </a:rPr>
              <a:t>تا قاب مان نصب شود</a:t>
            </a:r>
          </a:p>
          <a:p>
            <a:pPr marL="0" indent="0" algn="r" rtl="1">
              <a:buNone/>
            </a:pPr>
            <a:r>
              <a:rPr lang="en-US" dirty="0">
                <a:cs typeface="HJAVAD" panose="00000400000000000000" pitchFamily="2" charset="-78"/>
              </a:rPr>
              <a:t>Enable and set </a:t>
            </a:r>
            <a:r>
              <a:rPr lang="en-US" dirty="0" smtClean="0">
                <a:cs typeface="HJAVAD" panose="00000400000000000000" pitchFamily="2" charset="-78"/>
              </a:rPr>
              <a:t>default</a:t>
            </a:r>
            <a:r>
              <a:rPr lang="fa-IR" dirty="0" smtClean="0">
                <a:cs typeface="HJAVAD" panose="00000400000000000000" pitchFamily="2" charset="-78"/>
              </a:rPr>
              <a:t>   </a:t>
            </a:r>
            <a:r>
              <a:rPr lang="fa-IR" dirty="0">
                <a:cs typeface="HJAVAD" panose="00000400000000000000" pitchFamily="2" charset="-78"/>
              </a:rPr>
              <a:t>به صفحه ای که وارد میشوید زیر تم مورد نظر این گزینه را انتخاب </a:t>
            </a:r>
            <a:r>
              <a:rPr lang="fa-IR" dirty="0" smtClean="0">
                <a:cs typeface="HJAVAD" panose="00000400000000000000" pitchFamily="2" charset="-78"/>
              </a:rPr>
              <a:t>میکنیم</a:t>
            </a:r>
          </a:p>
          <a:p>
            <a:pPr marL="0" indent="0" algn="r" rtl="1">
              <a:buNone/>
            </a:pPr>
            <a:r>
              <a:rPr lang="fa-IR" dirty="0" smtClean="0">
                <a:cs typeface="HJAVAD" panose="00000400000000000000" pitchFamily="2" charset="-78"/>
              </a:rPr>
              <a:t>برای نصب </a:t>
            </a:r>
            <a:r>
              <a:rPr lang="en-US" dirty="0" smtClean="0">
                <a:cs typeface="HJAVAD" panose="00000400000000000000" pitchFamily="2" charset="-78"/>
              </a:rPr>
              <a:t>Theme</a:t>
            </a:r>
            <a:r>
              <a:rPr lang="fa-IR" dirty="0" smtClean="0">
                <a:cs typeface="HJAVAD" panose="00000400000000000000" pitchFamily="2" charset="-78"/>
              </a:rPr>
              <a:t> </a:t>
            </a:r>
          </a:p>
          <a:p>
            <a:pPr marL="0" indent="0" algn="r" rtl="1">
              <a:buNone/>
            </a:pPr>
            <a:r>
              <a:rPr lang="en-US" b="1" dirty="0"/>
              <a:t>Appearance -&gt; Install new Theme</a:t>
            </a:r>
            <a:endParaRPr lang="en-US" dirty="0">
              <a:cs typeface="HJAVAD" panose="00000400000000000000" pitchFamily="2" charset="-78"/>
            </a:endParaRPr>
          </a:p>
          <a:p>
            <a:pPr marL="0" indent="0" algn="r" rtl="1">
              <a:buNone/>
            </a:pPr>
            <a:r>
              <a:rPr lang="en-US" dirty="0">
                <a:cs typeface="HJAVAD" panose="00000400000000000000" pitchFamily="2" charset="-78"/>
              </a:rPr>
              <a:t>.</a:t>
            </a:r>
            <a:endParaRPr lang="fa-IR" dirty="0">
              <a:cs typeface="HJAVAD" panose="00000400000000000000" pitchFamily="2" charset="-78"/>
            </a:endParaRPr>
          </a:p>
          <a:p>
            <a:pPr marL="0" indent="0" algn="r" rtl="1">
              <a:buNone/>
            </a:pPr>
            <a:endParaRPr lang="fa-IR" dirty="0"/>
          </a:p>
        </p:txBody>
      </p:sp>
      <p:pic>
        <p:nvPicPr>
          <p:cNvPr id="9218" name="Picture 2" descr="J:\pic for cms\dt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942" y="2277123"/>
            <a:ext cx="8270857" cy="1898506"/>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J:\pic for cms\dt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0" y="3226376"/>
            <a:ext cx="6477000" cy="3105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555534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5478" y="152400"/>
            <a:ext cx="8596668" cy="6400799"/>
          </a:xfrm>
        </p:spPr>
        <p:txBody>
          <a:bodyPr>
            <a:normAutofit/>
          </a:bodyPr>
          <a:lstStyle/>
          <a:p>
            <a:pPr marL="0" indent="0" algn="r" rtl="1">
              <a:buNone/>
            </a:pPr>
            <a:r>
              <a:rPr lang="fa-IR" sz="2400" dirty="0" smtClean="0">
                <a:cs typeface="HJAVAD" panose="00000400000000000000" pitchFamily="2" charset="-78"/>
              </a:rPr>
              <a:t>انتخاب گزینه  </a:t>
            </a:r>
            <a:r>
              <a:rPr lang="en-US" sz="2400" b="1" dirty="0">
                <a:cs typeface="HJAVAD" panose="00000400000000000000" pitchFamily="2" charset="-78"/>
              </a:rPr>
              <a:t>Enable newly added </a:t>
            </a:r>
            <a:r>
              <a:rPr lang="en-US" sz="2400" b="1" dirty="0" smtClean="0">
                <a:cs typeface="HJAVAD" panose="00000400000000000000" pitchFamily="2" charset="-78"/>
              </a:rPr>
              <a:t>themes</a:t>
            </a:r>
            <a:endParaRPr lang="fa-IR" sz="2400" b="1" dirty="0" smtClean="0">
              <a:cs typeface="HJAVAD" panose="00000400000000000000" pitchFamily="2" charset="-78"/>
            </a:endParaRPr>
          </a:p>
          <a:p>
            <a:pPr marL="0" indent="0" algn="r" rtl="1">
              <a:buNone/>
            </a:pPr>
            <a:endParaRPr lang="en-US" sz="2400" dirty="0" smtClean="0">
              <a:cs typeface="HJAVAD" panose="00000400000000000000" pitchFamily="2" charset="-78"/>
            </a:endParaRPr>
          </a:p>
          <a:p>
            <a:pPr marL="0" indent="0" algn="r" rtl="1">
              <a:buNone/>
            </a:pPr>
            <a:endParaRPr lang="en-US" sz="2400" dirty="0">
              <a:cs typeface="HJAVAD" panose="00000400000000000000" pitchFamily="2" charset="-78"/>
            </a:endParaRPr>
          </a:p>
          <a:p>
            <a:pPr marL="0" indent="0" algn="r" rtl="1">
              <a:buNone/>
            </a:pPr>
            <a:endParaRPr lang="en-US" sz="2400" dirty="0" smtClean="0">
              <a:cs typeface="HJAVAD" panose="00000400000000000000" pitchFamily="2" charset="-78"/>
            </a:endParaRPr>
          </a:p>
          <a:p>
            <a:pPr marL="0" indent="0" algn="r" rtl="1">
              <a:buNone/>
            </a:pPr>
            <a:endParaRPr lang="en-US" sz="2400" dirty="0">
              <a:cs typeface="HJAVAD" panose="00000400000000000000" pitchFamily="2" charset="-78"/>
            </a:endParaRPr>
          </a:p>
          <a:p>
            <a:pPr marL="0" indent="0" algn="r" rtl="1">
              <a:buNone/>
            </a:pPr>
            <a:endParaRPr lang="en-US" sz="2400" dirty="0" smtClean="0">
              <a:cs typeface="HJAVAD" panose="00000400000000000000" pitchFamily="2" charset="-78"/>
            </a:endParaRPr>
          </a:p>
          <a:p>
            <a:pPr marL="0" indent="0" algn="r" rtl="1">
              <a:buNone/>
            </a:pPr>
            <a:r>
              <a:rPr lang="fa-IR" b="1" dirty="0" smtClean="0">
                <a:cs typeface="HJAVAD" panose="00000400000000000000" pitchFamily="2" charset="-78"/>
              </a:rPr>
              <a:t>بعد وارد صفحه ای میشویم که تمام </a:t>
            </a:r>
            <a:r>
              <a:rPr lang="en-US" b="1" dirty="0" smtClean="0">
                <a:cs typeface="HJAVAD" panose="00000400000000000000" pitchFamily="2" charset="-78"/>
              </a:rPr>
              <a:t>Theme</a:t>
            </a:r>
            <a:r>
              <a:rPr lang="fa-IR" b="1" dirty="0" smtClean="0">
                <a:cs typeface="HJAVAD" panose="00000400000000000000" pitchFamily="2" charset="-78"/>
              </a:rPr>
              <a:t> های ما لیست شده اند برای اتخاب تم مورد نظر </a:t>
            </a:r>
          </a:p>
          <a:p>
            <a:pPr marL="0" indent="0" algn="r" rtl="1">
              <a:buNone/>
            </a:pPr>
            <a:r>
              <a:rPr lang="en-US" b="1" dirty="0"/>
              <a:t>Enable and set </a:t>
            </a:r>
            <a:r>
              <a:rPr lang="en-US" b="1" dirty="0" smtClean="0"/>
              <a:t>default.</a:t>
            </a:r>
            <a:r>
              <a:rPr lang="fa-IR" b="1" dirty="0" smtClean="0"/>
              <a:t> </a:t>
            </a:r>
            <a:r>
              <a:rPr lang="fa-IR" b="1" dirty="0" smtClean="0">
                <a:cs typeface="HJAVAD" panose="00000400000000000000" pitchFamily="2" charset="-78"/>
              </a:rPr>
              <a:t>را انتخاب میکنیم</a:t>
            </a:r>
          </a:p>
          <a:p>
            <a:pPr marL="0" indent="0" algn="r" rtl="1">
              <a:buNone/>
            </a:pPr>
            <a:endParaRPr lang="fa-IR" b="1" dirty="0">
              <a:cs typeface="HJAVAD" panose="00000400000000000000" pitchFamily="2" charset="-78"/>
            </a:endParaRPr>
          </a:p>
        </p:txBody>
      </p:sp>
      <p:pic>
        <p:nvPicPr>
          <p:cNvPr id="10242" name="Picture 2" descr="J:\pic for cms\dt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478" y="845128"/>
            <a:ext cx="8544331" cy="2286865"/>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descr="J:\pic for cms\dt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2545" y="3938520"/>
            <a:ext cx="7062355" cy="2513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708399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a-IR"/>
          </a:p>
        </p:txBody>
      </p:sp>
      <p:sp>
        <p:nvSpPr>
          <p:cNvPr id="3" name="Content Placeholder 2"/>
          <p:cNvSpPr>
            <a:spLocks noGrp="1"/>
          </p:cNvSpPr>
          <p:nvPr>
            <p:ph idx="1"/>
          </p:nvPr>
        </p:nvSpPr>
        <p:spPr/>
        <p:txBody>
          <a:bodyPr>
            <a:normAutofit/>
          </a:bodyPr>
          <a:lstStyle/>
          <a:p>
            <a:pPr lvl="0" algn="r" rtl="1">
              <a:buFont typeface="+mj-lt"/>
              <a:buAutoNum type="arabicParenR"/>
            </a:pPr>
            <a:r>
              <a:rPr lang="en-US" sz="1600" b="1" dirty="0"/>
              <a:t>CMS</a:t>
            </a:r>
            <a:r>
              <a:rPr lang="fa-IR" sz="1600" b="1" dirty="0"/>
              <a:t> چیست؟</a:t>
            </a:r>
            <a:endParaRPr lang="en-US" sz="1600" dirty="0"/>
          </a:p>
          <a:p>
            <a:pPr algn="r" rtl="1">
              <a:buFont typeface="+mj-lt"/>
              <a:buAutoNum type="arabicParenR"/>
            </a:pPr>
            <a:r>
              <a:rPr lang="fa-IR" sz="1600" b="1" dirty="0"/>
              <a:t>انواع سیستم های مدیریت محتوا را نام ببرید و یکی را به دلخواه توضیح </a:t>
            </a:r>
            <a:r>
              <a:rPr lang="fa-IR" sz="1600" b="1" dirty="0" smtClean="0"/>
              <a:t>دهید</a:t>
            </a:r>
          </a:p>
          <a:p>
            <a:pPr algn="r" rtl="1">
              <a:buFont typeface="+mj-lt"/>
              <a:buAutoNum type="arabicParenR"/>
            </a:pPr>
            <a:r>
              <a:rPr lang="fa-IR" sz="1600" b="1" dirty="0"/>
              <a:t>سه مورد از فواید استفاده از </a:t>
            </a:r>
            <a:r>
              <a:rPr lang="en-US" sz="1600" b="1" dirty="0"/>
              <a:t>CMS </a:t>
            </a:r>
            <a:r>
              <a:rPr lang="fa-IR" sz="1600" b="1" dirty="0"/>
              <a:t> ها را نام </a:t>
            </a:r>
            <a:r>
              <a:rPr lang="fa-IR" sz="1600" b="1" dirty="0" smtClean="0"/>
              <a:t>ببرید؟</a:t>
            </a:r>
          </a:p>
          <a:p>
            <a:pPr lvl="0" algn="r" rtl="1">
              <a:buFont typeface="+mj-lt"/>
              <a:buAutoNum type="arabicParenR"/>
            </a:pPr>
            <a:r>
              <a:rPr lang="fa-IR" sz="1600" b="1" dirty="0"/>
              <a:t>سه مورد مزیت طراحی اختصاصی سایت نسبت به استفاده از سیستم مدیریت محتوای وب را نام ببرید؟</a:t>
            </a:r>
            <a:endParaRPr lang="en-US" sz="1600" dirty="0"/>
          </a:p>
          <a:p>
            <a:pPr lvl="0" algn="r" rtl="1">
              <a:buFont typeface="+mj-lt"/>
              <a:buAutoNum type="arabicParenR"/>
            </a:pPr>
            <a:r>
              <a:rPr lang="fa-IR" sz="1600" b="1" dirty="0"/>
              <a:t>نرم افزار های مدیریت محتوای وب را نام برده و ویژگی وردپرس را بیان کنید؟</a:t>
            </a:r>
            <a:endParaRPr lang="en-US" sz="1600" dirty="0"/>
          </a:p>
          <a:p>
            <a:pPr algn="r" rtl="1">
              <a:buFont typeface="+mj-lt"/>
              <a:buAutoNum type="arabicParenR"/>
            </a:pPr>
            <a:endParaRPr lang="fa-IR" sz="1600" dirty="0"/>
          </a:p>
        </p:txBody>
      </p:sp>
    </p:spTree>
    <p:extLst>
      <p:ext uri="{BB962C8B-B14F-4D97-AF65-F5344CB8AC3E}">
        <p14:creationId xmlns:p14="http://schemas.microsoft.com/office/powerpoint/2010/main" val="3377686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4" y="1460311"/>
            <a:ext cx="8596668" cy="4581052"/>
          </a:xfrm>
        </p:spPr>
        <p:txBody>
          <a:bodyPr/>
          <a:lstStyle/>
          <a:p>
            <a:pPr marL="0" indent="0" algn="r" rtl="1">
              <a:buNone/>
            </a:pPr>
            <a:r>
              <a:rPr lang="fa-IR" dirty="0" smtClean="0"/>
              <a:t>1-</a:t>
            </a:r>
            <a:r>
              <a:rPr lang="fa-IR" dirty="0"/>
              <a:t>      راه اندازی وب سایت بدون نیاز به دانستن برنامه نویسی تحت وب</a:t>
            </a:r>
          </a:p>
          <a:p>
            <a:pPr marL="0" indent="0" algn="r" rtl="1">
              <a:buNone/>
            </a:pPr>
            <a:r>
              <a:rPr lang="fa-IR" dirty="0"/>
              <a:t>2-      ایجاد امکانات داینامیک برای تغییر امکانات و محتوایات </a:t>
            </a:r>
            <a:r>
              <a:rPr lang="fa-IR" dirty="0" smtClean="0"/>
              <a:t>وب سایت به </a:t>
            </a:r>
            <a:r>
              <a:rPr lang="fa-IR" dirty="0"/>
              <a:t>صورت آنلاین</a:t>
            </a:r>
          </a:p>
          <a:p>
            <a:pPr marL="0" indent="0" algn="r" rtl="1">
              <a:buNone/>
            </a:pPr>
            <a:r>
              <a:rPr lang="fa-IR" dirty="0"/>
              <a:t>3-      ارتباط با کاربر</a:t>
            </a:r>
          </a:p>
          <a:p>
            <a:pPr marL="0" indent="0" algn="r" rtl="1">
              <a:buNone/>
            </a:pPr>
            <a:r>
              <a:rPr lang="fa-IR" dirty="0"/>
              <a:t>4-      ایجاد سطوح دسترسی برای مدیران وب سایت</a:t>
            </a:r>
          </a:p>
          <a:p>
            <a:pPr marL="0" indent="0" algn="r" rtl="1">
              <a:buNone/>
            </a:pPr>
            <a:r>
              <a:rPr lang="fa-IR" dirty="0"/>
              <a:t>5-      استفاده از ابزار های آماده بر روی وب سایت خود </a:t>
            </a:r>
          </a:p>
          <a:p>
            <a:pPr marL="0" indent="0" algn="r" rtl="1">
              <a:buNone/>
            </a:pPr>
            <a:endParaRPr lang="en-US" dirty="0"/>
          </a:p>
        </p:txBody>
      </p:sp>
      <p:sp>
        <p:nvSpPr>
          <p:cNvPr id="5" name="Rectangle 2"/>
          <p:cNvSpPr>
            <a:spLocks noGrp="1" noChangeArrowheads="1"/>
          </p:cNvSpPr>
          <p:nvPr>
            <p:ph type="title"/>
          </p:nvPr>
        </p:nvSpPr>
        <p:spPr bwMode="auto">
          <a:xfrm>
            <a:off x="3336535" y="864542"/>
            <a:ext cx="5937467"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r>
              <a:rPr kumimoji="0" lang="ar-SA" sz="2200" i="0" u="none" strike="noStrike" cap="none" normalizeH="0" baseline="0" dirty="0" smtClean="0">
                <a:ln>
                  <a:noFill/>
                </a:ln>
                <a:solidFill>
                  <a:schemeClr val="accent4">
                    <a:lumMod val="50000"/>
                  </a:schemeClr>
                </a:solidFill>
                <a:effectLst/>
                <a:latin typeface="Arial" panose="020B0604020202020204" pitchFamily="34" charset="0"/>
                <a:cs typeface="Far.Dast Nevis" panose="03000400000000000000" pitchFamily="66" charset="-78"/>
              </a:rPr>
              <a:t>فواید استفاده از</a:t>
            </a:r>
            <a:r>
              <a:rPr kumimoji="0" lang="en-US" sz="2200" i="0" u="none" strike="noStrike" cap="none" normalizeH="0" baseline="0" dirty="0" smtClean="0">
                <a:ln>
                  <a:noFill/>
                </a:ln>
                <a:solidFill>
                  <a:schemeClr val="accent4">
                    <a:lumMod val="50000"/>
                  </a:schemeClr>
                </a:solidFill>
                <a:effectLst/>
                <a:latin typeface="Arial" panose="020B0604020202020204" pitchFamily="34" charset="0"/>
                <a:cs typeface="Far.Dast Nevis" panose="03000400000000000000" pitchFamily="66" charset="-78"/>
              </a:rPr>
              <a:t> CMS </a:t>
            </a:r>
            <a:r>
              <a:rPr kumimoji="0" lang="ar-SA" sz="2200" i="0" u="none" strike="noStrike" cap="none" normalizeH="0" baseline="0" dirty="0" smtClean="0">
                <a:ln>
                  <a:noFill/>
                </a:ln>
                <a:solidFill>
                  <a:schemeClr val="accent4">
                    <a:lumMod val="50000"/>
                  </a:schemeClr>
                </a:solidFill>
                <a:effectLst/>
                <a:latin typeface="Arial" panose="020B0604020202020204" pitchFamily="34" charset="0"/>
                <a:cs typeface="Far.Dast Nevis" panose="03000400000000000000" pitchFamily="66" charset="-78"/>
              </a:rPr>
              <a:t>چیست؟</a:t>
            </a:r>
            <a:endParaRPr kumimoji="0" lang="en-US" sz="2200" i="0" u="none" strike="noStrike" cap="none" normalizeH="0" baseline="0" dirty="0" smtClean="0">
              <a:ln>
                <a:noFill/>
              </a:ln>
              <a:solidFill>
                <a:schemeClr val="accent4">
                  <a:lumMod val="50000"/>
                </a:schemeClr>
              </a:solidFill>
              <a:effectLst/>
              <a:latin typeface="Arial" panose="020B0604020202020204" pitchFamily="34" charset="0"/>
              <a:cs typeface="Far.Dast Nevis" panose="03000400000000000000" pitchFamily="66"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800" i="0" u="none" strike="noStrike" cap="none" normalizeH="0" baseline="0" dirty="0" smtClean="0">
              <a:ln>
                <a:noFill/>
              </a:ln>
              <a:solidFill>
                <a:schemeClr val="accent4">
                  <a:lumMod val="50000"/>
                </a:schemeClr>
              </a:solidFill>
              <a:effectLst/>
              <a:latin typeface="Arial" panose="020B0604020202020204" pitchFamily="34" charset="0"/>
              <a:cs typeface="Far.Dast Nevis" panose="03000400000000000000" pitchFamily="66" charset="-78"/>
            </a:endParaRPr>
          </a:p>
        </p:txBody>
      </p:sp>
    </p:spTree>
    <p:extLst>
      <p:ext uri="{BB962C8B-B14F-4D97-AF65-F5344CB8AC3E}">
        <p14:creationId xmlns:p14="http://schemas.microsoft.com/office/powerpoint/2010/main" val="1832675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78006"/>
          </a:xfrm>
        </p:spPr>
        <p:txBody>
          <a:bodyPr/>
          <a:lstStyle/>
          <a:p>
            <a:pPr algn="r" rtl="1"/>
            <a:r>
              <a:rPr lang="fa-IR" b="1" dirty="0">
                <a:solidFill>
                  <a:schemeClr val="accent4">
                    <a:lumMod val="75000"/>
                  </a:schemeClr>
                </a:solidFill>
                <a:cs typeface="Far.Dast Nevis" panose="03000400000000000000" pitchFamily="66" charset="-78"/>
              </a:rPr>
              <a:t>يك CMS چه امكاناتي دارد ؟</a:t>
            </a:r>
            <a:endParaRPr lang="en-US" dirty="0">
              <a:solidFill>
                <a:schemeClr val="accent4">
                  <a:lumMod val="75000"/>
                </a:schemeClr>
              </a:solidFill>
              <a:cs typeface="Far.Dast Nevis" panose="03000400000000000000" pitchFamily="66" charset="-78"/>
            </a:endParaRPr>
          </a:p>
        </p:txBody>
      </p:sp>
      <p:sp>
        <p:nvSpPr>
          <p:cNvPr id="3" name="Content Placeholder 2"/>
          <p:cNvSpPr>
            <a:spLocks noGrp="1"/>
          </p:cNvSpPr>
          <p:nvPr>
            <p:ph idx="1"/>
          </p:nvPr>
        </p:nvSpPr>
        <p:spPr>
          <a:xfrm>
            <a:off x="677334" y="1528549"/>
            <a:ext cx="8596668" cy="4512813"/>
          </a:xfrm>
        </p:spPr>
        <p:txBody>
          <a:bodyPr>
            <a:normAutofit/>
          </a:bodyPr>
          <a:lstStyle/>
          <a:p>
            <a:pPr marL="0" indent="0" algn="r" rtl="1">
              <a:buNone/>
            </a:pPr>
            <a:r>
              <a:rPr lang="fa-IR" dirty="0" smtClean="0"/>
              <a:t>1- </a:t>
            </a:r>
            <a:r>
              <a:rPr lang="fa-IR" dirty="0"/>
              <a:t>مديريت اطلاعات </a:t>
            </a:r>
            <a:r>
              <a:rPr lang="fa-IR" dirty="0" smtClean="0"/>
              <a:t>فرستاده </a:t>
            </a:r>
            <a:r>
              <a:rPr lang="fa-IR" dirty="0"/>
              <a:t>شده توسط كاربران و تاييد اطلاعات </a:t>
            </a:r>
          </a:p>
          <a:p>
            <a:pPr marL="0" indent="0" algn="r" rtl="1">
              <a:buNone/>
            </a:pPr>
            <a:r>
              <a:rPr lang="fa-IR" dirty="0"/>
              <a:t>2- چند زبانه بودن</a:t>
            </a:r>
          </a:p>
          <a:p>
            <a:pPr marL="0" indent="0" algn="r" rtl="1">
              <a:buNone/>
            </a:pPr>
            <a:r>
              <a:rPr lang="fa-IR" dirty="0"/>
              <a:t>3- ايجاد نقشه سايت دايناميك </a:t>
            </a:r>
          </a:p>
          <a:p>
            <a:pPr marL="0" indent="0" algn="r" rtl="1">
              <a:buNone/>
            </a:pPr>
            <a:r>
              <a:rPr lang="fa-IR" dirty="0"/>
              <a:t>4- امكان ايجاد تجارت الكترونيك يا فروشگاه مجازي</a:t>
            </a:r>
          </a:p>
          <a:p>
            <a:pPr marL="0" indent="0" algn="r" rtl="1">
              <a:buNone/>
            </a:pPr>
            <a:r>
              <a:rPr lang="fa-IR" dirty="0"/>
              <a:t>5- ايجاد فرم براي دريافت اطلاعات كاربران</a:t>
            </a:r>
          </a:p>
          <a:p>
            <a:pPr marL="0" indent="0" algn="r" rtl="1">
              <a:buNone/>
            </a:pPr>
            <a:r>
              <a:rPr lang="fa-IR" dirty="0"/>
              <a:t>6- بهينه سازي تصاوير آپلود شده</a:t>
            </a:r>
          </a:p>
          <a:p>
            <a:pPr marL="0" indent="0" algn="r" rtl="1">
              <a:buNone/>
            </a:pPr>
            <a:r>
              <a:rPr lang="fa-IR" dirty="0"/>
              <a:t>7- ايجاد و بروز كردن متا تگ ها</a:t>
            </a:r>
          </a:p>
          <a:p>
            <a:pPr marL="0" indent="0" algn="r" rtl="1">
              <a:buNone/>
            </a:pPr>
            <a:r>
              <a:rPr lang="fa-IR" dirty="0"/>
              <a:t>8- امكان جستجو در مطالب سايت </a:t>
            </a:r>
          </a:p>
          <a:p>
            <a:pPr marL="0" indent="0" algn="r" rtl="1">
              <a:buNone/>
            </a:pPr>
            <a:r>
              <a:rPr lang="fa-IR" dirty="0"/>
              <a:t>9- امنيت بيشتر</a:t>
            </a:r>
          </a:p>
          <a:p>
            <a:pPr marL="0" indent="0" algn="r" rtl="1">
              <a:buNone/>
            </a:pPr>
            <a:r>
              <a:rPr lang="fa-IR" dirty="0"/>
              <a:t>10- گزارش آمار بازديد از صفحات</a:t>
            </a:r>
          </a:p>
          <a:p>
            <a:pPr marL="0" indent="0" algn="r" rtl="1">
              <a:buNone/>
            </a:pPr>
            <a:endParaRPr lang="en-US" dirty="0"/>
          </a:p>
        </p:txBody>
      </p:sp>
    </p:spTree>
    <p:extLst>
      <p:ext uri="{BB962C8B-B14F-4D97-AF65-F5344CB8AC3E}">
        <p14:creationId xmlns:p14="http://schemas.microsoft.com/office/powerpoint/2010/main" val="3670047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1)">
                                      <p:cBhvr>
                                        <p:cTn id="10" dur="2000"/>
                                        <p:tgtEl>
                                          <p:spTgt spid="3">
                                            <p:txEl>
                                              <p:pRg st="1" end="1"/>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heel(1)">
                                      <p:cBhvr>
                                        <p:cTn id="13" dur="2000"/>
                                        <p:tgtEl>
                                          <p:spTgt spid="3">
                                            <p:txEl>
                                              <p:pRg st="2" end="2"/>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heel(1)">
                                      <p:cBhvr>
                                        <p:cTn id="16" dur="2000"/>
                                        <p:tgtEl>
                                          <p:spTgt spid="3">
                                            <p:txEl>
                                              <p:pRg st="3" end="3"/>
                                            </p:txEl>
                                          </p:spTgt>
                                        </p:tgtEl>
                                      </p:cBhvr>
                                    </p:animEffect>
                                  </p:childTnLst>
                                </p:cTn>
                              </p:par>
                              <p:par>
                                <p:cTn id="17" presetID="21" presetClass="entr" presetSubtype="1"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heel(1)">
                                      <p:cBhvr>
                                        <p:cTn id="19" dur="2000"/>
                                        <p:tgtEl>
                                          <p:spTgt spid="3">
                                            <p:txEl>
                                              <p:pRg st="4" end="4"/>
                                            </p:txEl>
                                          </p:spTgt>
                                        </p:tgtEl>
                                      </p:cBhvr>
                                    </p:animEffect>
                                  </p:childTnLst>
                                </p:cTn>
                              </p:par>
                              <p:par>
                                <p:cTn id="20" presetID="21" presetClass="entr" presetSubtype="1"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heel(1)">
                                      <p:cBhvr>
                                        <p:cTn id="22" dur="2000"/>
                                        <p:tgtEl>
                                          <p:spTgt spid="3">
                                            <p:txEl>
                                              <p:pRg st="5" end="5"/>
                                            </p:txEl>
                                          </p:spTgt>
                                        </p:tgtEl>
                                      </p:cBhvr>
                                    </p:animEffect>
                                  </p:childTnLst>
                                </p:cTn>
                              </p:par>
                              <p:par>
                                <p:cTn id="23" presetID="21" presetClass="entr" presetSubtype="1"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heel(1)">
                                      <p:cBhvr>
                                        <p:cTn id="25" dur="2000"/>
                                        <p:tgtEl>
                                          <p:spTgt spid="3">
                                            <p:txEl>
                                              <p:pRg st="6" end="6"/>
                                            </p:txEl>
                                          </p:spTgt>
                                        </p:tgtEl>
                                      </p:cBhvr>
                                    </p:animEffect>
                                  </p:childTnLst>
                                </p:cTn>
                              </p:par>
                              <p:par>
                                <p:cTn id="26" presetID="21" presetClass="entr" presetSubtype="1"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wheel(1)">
                                      <p:cBhvr>
                                        <p:cTn id="28" dur="2000"/>
                                        <p:tgtEl>
                                          <p:spTgt spid="3">
                                            <p:txEl>
                                              <p:pRg st="7" end="7"/>
                                            </p:txEl>
                                          </p:spTgt>
                                        </p:tgtEl>
                                      </p:cBhvr>
                                    </p:animEffect>
                                  </p:childTnLst>
                                </p:cTn>
                              </p:par>
                              <p:par>
                                <p:cTn id="29" presetID="21" presetClass="entr" presetSubtype="1"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Effect transition="in" filter="wheel(1)">
                                      <p:cBhvr>
                                        <p:cTn id="31" dur="2000"/>
                                        <p:tgtEl>
                                          <p:spTgt spid="3">
                                            <p:txEl>
                                              <p:pRg st="8" end="8"/>
                                            </p:txEl>
                                          </p:spTgt>
                                        </p:tgtEl>
                                      </p:cBhvr>
                                    </p:animEffect>
                                  </p:childTnLst>
                                </p:cTn>
                              </p:par>
                              <p:par>
                                <p:cTn id="32" presetID="21" presetClass="entr" presetSubtype="1"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wheel(1)">
                                      <p:cBhvr>
                                        <p:cTn id="34"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Couture</Template>
  <TotalTime>1634</TotalTime>
  <Words>3996</Words>
  <Application>Microsoft Office PowerPoint</Application>
  <PresentationFormat>Custom</PresentationFormat>
  <Paragraphs>393</Paragraphs>
  <Slides>75</Slides>
  <Notes>0</Notes>
  <HiddenSlides>0</HiddenSlides>
  <MMClips>0</MMClips>
  <ScaleCrop>false</ScaleCrop>
  <HeadingPairs>
    <vt:vector size="4" baseType="variant">
      <vt:variant>
        <vt:lpstr>Theme</vt:lpstr>
      </vt:variant>
      <vt:variant>
        <vt:i4>1</vt:i4>
      </vt:variant>
      <vt:variant>
        <vt:lpstr>Slide Titles</vt:lpstr>
      </vt:variant>
      <vt:variant>
        <vt:i4>75</vt:i4>
      </vt:variant>
    </vt:vector>
  </HeadingPairs>
  <TitlesOfParts>
    <vt:vector size="76" baseType="lpstr">
      <vt:lpstr>Facet</vt:lpstr>
      <vt:lpstr>PowerPoint Presentation</vt:lpstr>
      <vt:lpstr> </vt:lpstr>
      <vt:lpstr>CMS چیست؟؟</vt:lpstr>
      <vt:lpstr>PowerPoint Presentation</vt:lpstr>
      <vt:lpstr>انواع محتوا :</vt:lpstr>
      <vt:lpstr>انواع سیستم های مدیریت محتوا</vt:lpstr>
      <vt:lpstr>تاریخچه cms </vt:lpstr>
      <vt:lpstr>فواید استفاده از CMS چیست؟ </vt:lpstr>
      <vt:lpstr>يك CMS چه امكاناتي دارد ؟</vt:lpstr>
      <vt:lpstr>بخش های یک CMS  ؟؟</vt:lpstr>
      <vt:lpstr>بخش Fronted  :</vt:lpstr>
      <vt:lpstr>بخش backend :</vt:lpstr>
      <vt:lpstr>PowerPoint Presentation</vt:lpstr>
      <vt:lpstr>طراحی سایت اختصاصی در مقابل استفاده از سیستم های آماده مدیریت محتوا یا CMS، کدام مناسب تر است؟ </vt:lpstr>
      <vt:lpstr>PowerPoint Presentation</vt:lpstr>
      <vt:lpstr>PowerPoint Presentation</vt:lpstr>
      <vt:lpstr>PowerPoint Presentation</vt:lpstr>
      <vt:lpstr>معایب طراحی و پیاده‌سازی سایت اختصاصی </vt:lpstr>
      <vt:lpstr>سیستم‌های آماده مدیریت محتوی یا CMS </vt:lpstr>
      <vt:lpstr>برخی از مزایای استفاده از CMSها </vt:lpstr>
      <vt:lpstr>برخی از معایب استفاده از CMSها </vt:lpstr>
      <vt:lpstr>PowerPoint Presentation</vt:lpstr>
      <vt:lpstr>از نظر طرز تلقی CMS از محتوا و سیاست کلی و محوری بروز رسانی سیستم ها  می توانند در یکی از دسته های زیر طبقه بندی شوند : </vt:lpstr>
      <vt:lpstr>انواع CMS  ها :</vt:lpstr>
      <vt:lpstr>Word press چیست؟؟ </vt:lpstr>
      <vt:lpstr>PowerPoint Presentation</vt:lpstr>
      <vt:lpstr>مجوز GPL چیست؟ </vt:lpstr>
      <vt:lpstr>WordPress شامل چه بخش هایی است؟؟</vt:lpstr>
      <vt:lpstr>ویژگی های WordPress  :</vt:lpstr>
      <vt:lpstr>PowerPoint Presentation</vt:lpstr>
      <vt:lpstr>امکانات WordPress :</vt:lpstr>
      <vt:lpstr>PowerPoint Presentation</vt:lpstr>
      <vt:lpstr>PowerPoint Presentation</vt:lpstr>
      <vt:lpstr>وب سایت های قابل ساختن WordPress چیست؟ </vt:lpstr>
      <vt:lpstr>Organizations using WordPress : New York Times , Number 10</vt:lpstr>
      <vt:lpstr>Joomla</vt:lpstr>
      <vt:lpstr>امکانات Joomla</vt:lpstr>
      <vt:lpstr>PowerPoint Presentation</vt:lpstr>
      <vt:lpstr>PowerPoint Presentation</vt:lpstr>
      <vt:lpstr>Directory Structure in Joomla used by Cape May County Library </vt:lpstr>
      <vt:lpstr>Used Joomla Polls feature</vt:lpstr>
      <vt:lpstr>Google Map incorporation in Joomla by Health Science Library </vt:lpstr>
      <vt:lpstr>Slide Show in Joomla by Library of the University of Silesia </vt:lpstr>
      <vt:lpstr>Who are using Joomla ?</vt:lpstr>
      <vt:lpstr>Simple steps for Installation of Joomla</vt:lpstr>
      <vt:lpstr>Administration Module</vt:lpstr>
      <vt:lpstr>Main Admin Panel</vt:lpstr>
      <vt:lpstr>تکنولوژی های پایه ای جوملا چیست؟ </vt:lpstr>
      <vt:lpstr>معماری جوملا چیست؟ </vt:lpstr>
      <vt:lpstr>معایب joomla</vt:lpstr>
      <vt:lpstr>مزایا</vt:lpstr>
      <vt:lpstr>پشتیبان جوملا کیست؟ </vt:lpstr>
      <vt:lpstr>PHP nuke</vt:lpstr>
      <vt:lpstr>PowerPoint Presentation</vt:lpstr>
      <vt:lpstr>PowerPoint Presentation</vt:lpstr>
      <vt:lpstr>PHPbb چیست؟ </vt:lpstr>
      <vt:lpstr>امکانات</vt:lpstr>
      <vt:lpstr>معایب</vt:lpstr>
      <vt:lpstr>Drupal</vt:lpstr>
      <vt:lpstr>PowerPoint Presentation</vt:lpstr>
      <vt:lpstr>PowerPoint Presentation</vt:lpstr>
      <vt:lpstr>PowerPoint Presentation</vt:lpstr>
      <vt:lpstr>PowerPoint Presentation</vt:lpstr>
      <vt:lpstr>What can Drupal be?</vt:lpstr>
      <vt:lpstr>Web sites built with Drupal</vt:lpstr>
      <vt:lpstr>Silver Stripe</vt:lpstr>
      <vt:lpstr>Alfresco</vt:lpstr>
      <vt:lpstr>Symphony</vt:lpstr>
      <vt:lpstr>Mambo</vt:lpstr>
      <vt:lpstr>دیگر CMS ها :  </vt:lpstr>
      <vt:lpstr>Create website with Drupal</vt:lpstr>
      <vt:lpstr>Select your Theme</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test</dc:creator>
  <cp:lastModifiedBy>Microsoft</cp:lastModifiedBy>
  <cp:revision>132</cp:revision>
  <dcterms:created xsi:type="dcterms:W3CDTF">2016-02-09T19:19:04Z</dcterms:created>
  <dcterms:modified xsi:type="dcterms:W3CDTF">2016-05-25T16:38:23Z</dcterms:modified>
</cp:coreProperties>
</file>