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0BCB89A-A910-429D-AF99-BB84F80172CC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ECBA335-439F-4F90-A208-0D7534F804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78232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BA335-439F-4F90-A208-0D7534F80415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241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096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218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6746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4321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144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598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9211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705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713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100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980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202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47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002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785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2879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1236A-4CF7-4954-9BD5-0CF21850FE02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FC8493-9D1E-4952-AE45-705FCCC43F9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599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5290" y="2857646"/>
            <a:ext cx="9144000" cy="2387600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>
                <a:cs typeface="B Yekan" panose="00000400000000000000" pitchFamily="2" charset="-78"/>
              </a:rPr>
              <a:t>بخشی از سرمایه های یک کشور از قبیل:ماشین آلات و ... که در گذشت زمان و استفاده از آنها از بین می رود را استهلاک می گویند. </a:t>
            </a:r>
            <a:br>
              <a:rPr lang="fa-IR" sz="2800" dirty="0" smtClean="0">
                <a:cs typeface="B Yekan" panose="00000400000000000000" pitchFamily="2" charset="-78"/>
              </a:rPr>
            </a:br>
            <a:r>
              <a:rPr lang="fa-IR" sz="3200" dirty="0" smtClean="0">
                <a:cs typeface="B Yekan" panose="00000400000000000000" pitchFamily="2" charset="-78"/>
              </a:rPr>
              <a:t/>
            </a:r>
            <a:br>
              <a:rPr lang="fa-IR" sz="3200" dirty="0" smtClean="0">
                <a:cs typeface="B Yekan" panose="00000400000000000000" pitchFamily="2" charset="-78"/>
              </a:rPr>
            </a:br>
            <a:r>
              <a:rPr lang="fa-IR" sz="3200" dirty="0" smtClean="0">
                <a:solidFill>
                  <a:srgbClr val="0070C0"/>
                </a:solidFill>
              </a:rPr>
              <a:t>هزینه استهلاک</a:t>
            </a:r>
            <a:br>
              <a:rPr lang="fa-IR" sz="3200" dirty="0" smtClean="0">
                <a:solidFill>
                  <a:srgbClr val="0070C0"/>
                </a:solidFill>
              </a:rPr>
            </a:br>
            <a:r>
              <a:rPr lang="fa-IR" sz="3200" dirty="0">
                <a:cs typeface="B Yekan" panose="00000400000000000000" pitchFamily="2" charset="-78"/>
              </a:rPr>
              <a:t/>
            </a:r>
            <a:br>
              <a:rPr lang="fa-IR" sz="3200" dirty="0">
                <a:cs typeface="B Yekan" panose="00000400000000000000" pitchFamily="2" charset="-78"/>
              </a:rPr>
            </a:br>
            <a:r>
              <a:rPr lang="fa-IR" sz="2800" dirty="0" smtClean="0">
                <a:cs typeface="B Yekan" panose="00000400000000000000" pitchFamily="2" charset="-78"/>
              </a:rPr>
              <a:t>قسمتی از تولید جامعه که صرف جایگزینی سرمایه های فرسوده می شودرا هزینه استهلاک می گویند.</a:t>
            </a:r>
            <a:r>
              <a:rPr lang="fa-IR" sz="3200" dirty="0" smtClean="0">
                <a:cs typeface="B Yekan" panose="00000400000000000000" pitchFamily="2" charset="-78"/>
              </a:rPr>
              <a:t> </a:t>
            </a:r>
            <a:r>
              <a:rPr lang="en-US" sz="3200" dirty="0" smtClean="0">
                <a:cs typeface="B Yekan" panose="00000400000000000000" pitchFamily="2" charset="-78"/>
              </a:rPr>
              <a:t/>
            </a:r>
            <a:br>
              <a:rPr lang="en-US" sz="3200" dirty="0" smtClean="0">
                <a:cs typeface="B Yekan" panose="00000400000000000000" pitchFamily="2" charset="-78"/>
              </a:rPr>
            </a:br>
            <a:endParaRPr lang="fa-IR" sz="3200" dirty="0">
              <a:cs typeface="B Yeka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1468" y="581890"/>
            <a:ext cx="589164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solidFill>
                  <a:srgbClr val="0070C0"/>
                </a:solidFill>
              </a:rPr>
              <a:t>استهلاک</a:t>
            </a:r>
            <a:endParaRPr lang="fa-I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43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47254"/>
            <a:ext cx="8596668" cy="928255"/>
          </a:xfrm>
        </p:spPr>
        <p:txBody>
          <a:bodyPr/>
          <a:lstStyle/>
          <a:p>
            <a:pPr algn="ctr"/>
            <a:r>
              <a:rPr lang="fa-IR" dirty="0">
                <a:solidFill>
                  <a:srgbClr val="0070C0"/>
                </a:solidFill>
                <a:cs typeface="B Yekan" panose="00000400000000000000" pitchFamily="2" charset="-78"/>
              </a:rPr>
              <a:t>درآمد ملی</a:t>
            </a:r>
            <a:endParaRPr lang="fa-IR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46189"/>
            <a:ext cx="8596668" cy="10917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2800" dirty="0">
                <a:solidFill>
                  <a:schemeClr val="accent1"/>
                </a:solidFill>
              </a:rPr>
              <a:t>به مجموع درآمدهایی که در طول سال نصیب اعضای جامعه می شود را درآمد ملی می گویند.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45772" y="2660073"/>
            <a:ext cx="619298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chemeClr val="accent1"/>
                </a:solidFill>
                <a:cs typeface="B Koodak" panose="00000700000000000000" pitchFamily="2" charset="-78"/>
              </a:rPr>
              <a:t>درآمد ملی شامل موارد زیر میشود:</a:t>
            </a:r>
          </a:p>
          <a:p>
            <a:endParaRPr lang="fa-IR" dirty="0" smtClean="0">
              <a:solidFill>
                <a:schemeClr val="accent1"/>
              </a:solidFill>
              <a:cs typeface="B Koodak" panose="000007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/>
                </a:solidFill>
                <a:cs typeface="B Koodak" panose="00000700000000000000" pitchFamily="2" charset="-78"/>
              </a:rPr>
              <a:t>درآمد حقوق بگیران</a:t>
            </a:r>
          </a:p>
          <a:p>
            <a:endParaRPr lang="fa-IR" dirty="0" smtClean="0">
              <a:solidFill>
                <a:schemeClr val="accent1"/>
              </a:solidFill>
              <a:cs typeface="B Koodak" panose="000007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/>
                </a:solidFill>
                <a:cs typeface="B Koodak" panose="00000700000000000000" pitchFamily="2" charset="-78"/>
              </a:rPr>
              <a:t>درآمد صاحبان سرمایه</a:t>
            </a:r>
          </a:p>
          <a:p>
            <a:endParaRPr lang="fa-IR" dirty="0" smtClean="0">
              <a:solidFill>
                <a:schemeClr val="accent1"/>
              </a:solidFill>
              <a:cs typeface="B Koodak" panose="000007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/>
                </a:solidFill>
                <a:cs typeface="B Koodak" panose="00000700000000000000" pitchFamily="2" charset="-78"/>
              </a:rPr>
              <a:t>درآمد صاحبان املاک</a:t>
            </a:r>
          </a:p>
          <a:p>
            <a:endParaRPr lang="fa-IR" dirty="0" smtClean="0">
              <a:solidFill>
                <a:schemeClr val="accent1"/>
              </a:solidFill>
              <a:cs typeface="B Koodak" panose="000007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1"/>
                </a:solidFill>
                <a:cs typeface="B Koodak" panose="00000700000000000000" pitchFamily="2" charset="-78"/>
              </a:rPr>
              <a:t>درآمد صاحبان مشاغل آزاد و سودی که نصیب شرکت ها و موسسات میشود. </a:t>
            </a:r>
          </a:p>
          <a:p>
            <a:endParaRPr lang="fa-I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16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>
                <a:solidFill>
                  <a:srgbClr val="0070C0"/>
                </a:solidFill>
                <a:cs typeface="B Yekan" panose="00000400000000000000" pitchFamily="2" charset="-78"/>
              </a:rPr>
              <a:t>تولید ناخالص</a:t>
            </a:r>
            <a:r>
              <a:rPr lang="fa-IR" dirty="0">
                <a:cs typeface="B Yekan" panose="00000400000000000000" pitchFamily="2" charset="-78"/>
              </a:rPr>
              <a:t/>
            </a:r>
            <a:br>
              <a:rPr lang="fa-IR" dirty="0">
                <a:cs typeface="B Yekan" panose="00000400000000000000" pitchFamily="2" charset="-78"/>
              </a:rPr>
            </a:br>
            <a:r>
              <a:rPr lang="fa-IR" dirty="0"/>
              <a:t/>
            </a:r>
            <a:br>
              <a:rPr lang="fa-IR" dirty="0"/>
            </a:br>
            <a:r>
              <a:rPr lang="fa-IR" dirty="0">
                <a:cs typeface="B Koodak" panose="00000700000000000000" pitchFamily="2" charset="-78"/>
              </a:rPr>
              <a:t>اگر کل تولید جامعه را بدون هزینه استهلاک محاسبه کنیم به آن تولید ناخالص میگویند.</a:t>
            </a:r>
            <a:br>
              <a:rPr lang="fa-IR" dirty="0">
                <a:cs typeface="B Koodak" panose="00000700000000000000" pitchFamily="2" charset="-78"/>
              </a:rPr>
            </a:br>
            <a:r>
              <a:rPr lang="fa-IR" dirty="0"/>
              <a:t/>
            </a:r>
            <a:br>
              <a:rPr lang="fa-IR" dirty="0"/>
            </a:br>
            <a:r>
              <a:rPr lang="fa-IR" dirty="0">
                <a:solidFill>
                  <a:srgbClr val="0070C0"/>
                </a:solidFill>
                <a:cs typeface="B Yekan" panose="00000400000000000000" pitchFamily="2" charset="-78"/>
              </a:rPr>
              <a:t>تولید خالص</a:t>
            </a:r>
            <a:r>
              <a:rPr lang="fa-IR" dirty="0">
                <a:cs typeface="B Yekan" panose="00000400000000000000" pitchFamily="2" charset="-78"/>
              </a:rPr>
              <a:t/>
            </a:r>
            <a:br>
              <a:rPr lang="fa-IR" dirty="0">
                <a:cs typeface="B Yekan" panose="00000400000000000000" pitchFamily="2" charset="-78"/>
              </a:rPr>
            </a:br>
            <a:r>
              <a:rPr lang="fa-IR" dirty="0"/>
              <a:t/>
            </a:r>
            <a:br>
              <a:rPr lang="fa-IR" dirty="0"/>
            </a:br>
            <a:r>
              <a:rPr lang="fa-IR" dirty="0">
                <a:cs typeface="B Koodak" panose="00000700000000000000" pitchFamily="2" charset="-78"/>
              </a:rPr>
              <a:t>اگر هزینه استهلاک را محاسبه کنیم و تولید را بدون آنها مورد توجه قرار دهیم به آن تولید خالص میگویند.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8807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3044536" y="1808019"/>
            <a:ext cx="4914900" cy="3252355"/>
          </a:xfrm>
          <a:prstGeom prst="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3013363" y="2651596"/>
            <a:ext cx="3262746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600" dirty="0" smtClean="0">
                <a:solidFill>
                  <a:srgbClr val="0070C0"/>
                </a:solidFill>
              </a:rPr>
              <a:t>پایان</a:t>
            </a:r>
            <a:endParaRPr lang="fa-IR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679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83</Words>
  <Application>Microsoft Office PowerPoint</Application>
  <PresentationFormat>Widescreen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 Koodak</vt:lpstr>
      <vt:lpstr>B Yekan</vt:lpstr>
      <vt:lpstr>Calibri</vt:lpstr>
      <vt:lpstr>Tahoma</vt:lpstr>
      <vt:lpstr>Trebuchet MS</vt:lpstr>
      <vt:lpstr>Wingdings</vt:lpstr>
      <vt:lpstr>Wingdings 3</vt:lpstr>
      <vt:lpstr>Facet</vt:lpstr>
      <vt:lpstr>بخشی از سرمایه های یک کشور از قبیل:ماشین آلات و ... که در گذشت زمان و استفاده از آنها از بین می رود را استهلاک می گویند.   هزینه استهلاک  قسمتی از تولید جامعه که صرف جایگزینی سرمایه های فرسوده می شودرا هزینه استهلاک می گویند.  </vt:lpstr>
      <vt:lpstr>درآمد ملی</vt:lpstr>
      <vt:lpstr>تولید ناخالص  اگر کل تولید جامعه را بدون هزینه استهلاک محاسبه کنیم به آن تولید ناخالص میگویند.  تولید خالص  اگر هزینه استهلاک را محاسبه کنیم و تولید را بدون آنها مورد توجه قرار دهیم به آن تولید خالص میگویند.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بخشی از سرمایه های یک کشور از قبیل:ماشین آلات و ... که در گذشت زمان و استفاده از آنها از بین می رود را استهلاک می گویند.   هزینه استهلاک  قسمتی از تولید جامعه که صرف جایگزینی سرمایه های فرسوده می شودرا هزینه استهلاک می گویند.</dc:title>
  <dc:creator>Ali Alizadeh</dc:creator>
  <cp:lastModifiedBy>Ali Alizadeh</cp:lastModifiedBy>
  <cp:revision>2</cp:revision>
  <dcterms:created xsi:type="dcterms:W3CDTF">2015-11-30T15:52:48Z</dcterms:created>
  <dcterms:modified xsi:type="dcterms:W3CDTF">2015-11-30T16:03:06Z</dcterms:modified>
</cp:coreProperties>
</file>