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ERNET" initials="I" lastIdx="1" clrIdx="0">
    <p:extLst>
      <p:ext uri="{19B8F6BF-5375-455C-9EA6-DF929625EA0E}">
        <p15:presenceInfo xmlns:p15="http://schemas.microsoft.com/office/powerpoint/2012/main" userId="INTERN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7T19:48:44.129" idx="1">
    <p:pos x="10" y="10"/>
    <p:text/>
    <p:extLst>
      <p:ext uri="{C676402C-5697-4E1C-873F-D02D1690AC5C}">
        <p15:threadingInfo xmlns:p15="http://schemas.microsoft.com/office/powerpoint/2012/main" timeZoneBias="-21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8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0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6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F30D-EF81-4616-8C07-23F4997559C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B3DA-44BA-4D52-BF44-203CBBF6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013" y="0"/>
            <a:ext cx="1205798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b="1" dirty="0" smtClean="0">
                <a:solidFill>
                  <a:srgbClr val="FF0000"/>
                </a:solidFill>
                <a:latin typeface="B Koodak" panose="00000700000000000000" pitchFamily="2" charset="-78"/>
                <a:cs typeface="B Mitra" panose="00000400000000000000" pitchFamily="2" charset="-78"/>
              </a:rPr>
              <a:t>مکان و جابجایی:</a:t>
            </a:r>
            <a:endParaRPr lang="fa-IR" sz="32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>
                <a:latin typeface="B Mitra" panose="00000400000000000000" pitchFamily="2" charset="-78"/>
                <a:cs typeface="B Mitra" panose="00000400000000000000" pitchFamily="2" charset="-78"/>
              </a:rPr>
              <a:t>مکان یک ذره نسبت به مبدا دستگاه مختصات (نقطه ی صفر) سنجیده می شود. و برای حرکت یک بعدی روی یک محور (محور </a:t>
            </a:r>
            <a:r>
              <a:rPr lang="en-US" sz="2800" i="1" dirty="0">
                <a:latin typeface="Times New Roman" panose="02020603050405020304" pitchFamily="18" charset="0"/>
                <a:cs typeface="B Mitra" panose="00000400000000000000" pitchFamily="2" charset="-78"/>
              </a:rPr>
              <a:t>x</a:t>
            </a:r>
            <a:r>
              <a:rPr lang="fa-IR" sz="2800" dirty="0">
                <a:latin typeface="B Mitra" panose="00000400000000000000" pitchFamily="2" charset="-78"/>
                <a:cs typeface="B Mitra" panose="00000400000000000000" pitchFamily="2" charset="-78"/>
              </a:rPr>
              <a:t>ها) نشان داده می شود. به عنوان مثال، اگر ذره ای در مکان </a:t>
            </a:r>
            <a:r>
              <a:rPr lang="en-US" sz="2800" i="1" dirty="0">
                <a:latin typeface="Times New Roman" panose="02020603050405020304" pitchFamily="18" charset="0"/>
                <a:cs typeface="B Mitra" panose="00000400000000000000" pitchFamily="2" charset="-78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B Mitra" panose="00000400000000000000" pitchFamily="2" charset="-78"/>
              </a:rPr>
              <a:t>=5 m</a:t>
            </a:r>
            <a:r>
              <a:rPr lang="en-US" sz="2800" dirty="0">
                <a:latin typeface="B Mitra" panose="00000400000000000000" pitchFamily="2" charset="-78"/>
                <a:cs typeface="B Mitra" panose="00000400000000000000" pitchFamily="2" charset="-78"/>
              </a:rPr>
              <a:t> </a:t>
            </a:r>
            <a:r>
              <a:rPr lang="fa-IR" sz="2800" dirty="0">
                <a:latin typeface="B Mitra" panose="00000400000000000000" pitchFamily="2" charset="-78"/>
                <a:cs typeface="B Mitra" panose="00000400000000000000" pitchFamily="2" charset="-78"/>
              </a:rPr>
              <a:t>قرار داشته باشد، به این معنی است که این ذره پنج متر در جهت مثبت محور </a:t>
            </a:r>
            <a:r>
              <a:rPr lang="en-US" sz="2800" dirty="0">
                <a:latin typeface="Times New Roman" panose="02020603050405020304" pitchFamily="18" charset="0"/>
                <a:cs typeface="B Mitra" panose="00000400000000000000" pitchFamily="2" charset="-78"/>
              </a:rPr>
              <a:t>x</a:t>
            </a:r>
            <a:r>
              <a:rPr lang="en-US" sz="2800" dirty="0">
                <a:latin typeface="B Mitra" panose="00000400000000000000" pitchFamily="2" charset="-78"/>
                <a:cs typeface="B Mitra" panose="00000400000000000000" pitchFamily="2" charset="-78"/>
              </a:rPr>
              <a:t> </a:t>
            </a:r>
            <a:r>
              <a:rPr lang="fa-IR" sz="2800" dirty="0">
                <a:latin typeface="B Mitra" panose="00000400000000000000" pitchFamily="2" charset="-78"/>
                <a:cs typeface="B Mitra" panose="00000400000000000000" pitchFamily="2" charset="-78"/>
              </a:rPr>
              <a:t>ها از مبدا فاصله دارد.</a:t>
            </a:r>
            <a:endParaRPr lang="fa-IR" sz="2800" dirty="0">
              <a:cs typeface="B Mitra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dirty="0">
                <a:latin typeface="B Mitra" panose="00000400000000000000" pitchFamily="2" charset="-78"/>
                <a:cs typeface="B Mitra" panose="00000400000000000000" pitchFamily="2" charset="-78"/>
              </a:rPr>
              <a:t>هنگامی که ذره ای از </a:t>
            </a:r>
            <a:r>
              <a:rPr lang="en-US" sz="2800" i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x</a:t>
            </a:r>
            <a:r>
              <a:rPr lang="en-US" sz="2800" baseline="-25000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1</a:t>
            </a:r>
            <a:r>
              <a:rPr lang="en-US" sz="2800" dirty="0">
                <a:latin typeface="B Mitra" panose="00000400000000000000" pitchFamily="2" charset="-78"/>
                <a:cs typeface="B Mitra" panose="00000400000000000000" pitchFamily="2" charset="-78"/>
              </a:rPr>
              <a:t> </a:t>
            </a:r>
            <a:r>
              <a:rPr lang="fa-IR" sz="2800" dirty="0" smtClean="0">
                <a:latin typeface="B Mitra" panose="00000400000000000000" pitchFamily="2" charset="-78"/>
                <a:cs typeface="B Mitra" panose="00000400000000000000" pitchFamily="2" charset="-78"/>
              </a:rPr>
              <a:t>مکان اولیه </a:t>
            </a:r>
            <a:r>
              <a:rPr lang="fa-IR" sz="2800" dirty="0">
                <a:latin typeface="B Mitra" panose="00000400000000000000" pitchFamily="2" charset="-78"/>
                <a:cs typeface="B Mitra" panose="00000400000000000000" pitchFamily="2" charset="-78"/>
              </a:rPr>
              <a:t>به </a:t>
            </a:r>
            <a:r>
              <a:rPr lang="fa-IR" sz="2800" dirty="0">
                <a:latin typeface="Times New Roman" panose="02020603050405020304" pitchFamily="18" charset="0"/>
                <a:cs typeface="B Mitra" panose="00000400000000000000" pitchFamily="2" charset="-78"/>
              </a:rPr>
              <a:t> </a:t>
            </a:r>
            <a:r>
              <a:rPr lang="en-US" sz="2800" i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x</a:t>
            </a:r>
            <a:r>
              <a:rPr lang="en-US" sz="2800" baseline="-25000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2</a:t>
            </a:r>
            <a:r>
              <a:rPr lang="en-US" sz="2800" dirty="0">
                <a:latin typeface="B Mitra" panose="00000400000000000000" pitchFamily="2" charset="-78"/>
                <a:cs typeface="B Mitra" panose="00000400000000000000" pitchFamily="2" charset="-78"/>
              </a:rPr>
              <a:t> </a:t>
            </a:r>
            <a:r>
              <a:rPr lang="fa-IR" sz="2800" dirty="0" smtClean="0">
                <a:latin typeface="B Mitra" panose="00000400000000000000" pitchFamily="2" charset="-78"/>
                <a:cs typeface="B Mitra" panose="00000400000000000000" pitchFamily="2" charset="-78"/>
              </a:rPr>
              <a:t>مکان ثانویه </a:t>
            </a:r>
            <a:r>
              <a:rPr lang="fa-IR" sz="2800" dirty="0">
                <a:latin typeface="B Mitra" panose="00000400000000000000" pitchFamily="2" charset="-78"/>
                <a:cs typeface="B Mitra" panose="00000400000000000000" pitchFamily="2" charset="-78"/>
              </a:rPr>
              <a:t>می رود، جابه جایی آن برابر است </a:t>
            </a:r>
            <a:r>
              <a:rPr lang="fa-IR" sz="2800" dirty="0" smtClean="0">
                <a:latin typeface="B Mitra" panose="00000400000000000000" pitchFamily="2" charset="-78"/>
                <a:cs typeface="B Mitra" panose="00000400000000000000" pitchFamily="2" charset="-78"/>
              </a:rPr>
              <a:t>با:</a:t>
            </a:r>
            <a:endParaRPr lang="fa-IR" sz="2800" dirty="0">
              <a:effectLst/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4013" y="5723353"/>
            <a:ext cx="760189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anose="020B0604030504040204" pitchFamily="34" charset="0"/>
                <a:cs typeface="B Mitra" panose="00000400000000000000" pitchFamily="2" charset="-78"/>
              </a:rPr>
              <a:t>      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100" name="Picture 4" descr="http://www.physicsteach.ir/images/2_files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0" y="2946661"/>
            <a:ext cx="2033609" cy="4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7837" y="3508653"/>
            <a:ext cx="109341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latin typeface="B Mitra" panose="00000400000000000000" pitchFamily="2" charset="-78"/>
                <a:cs typeface="B Mitra" panose="00000400000000000000" pitchFamily="2" charset="-78"/>
              </a:rPr>
              <a:t>جابه جایی برداری است که فقط به مکان اولیه و مکان ثانویه بستگی دارد و به جزئیات حرکت و نوع مسیر وابسته نیست. اما مسافت طی شده کمیتی اسکالر مثبتی است.</a:t>
            </a:r>
            <a:endParaRPr lang="en-US" sz="2800" dirty="0">
              <a:latin typeface="B Mitra" panose="00000400000000000000" pitchFamily="2" charset="-78"/>
              <a:cs typeface="B Mitr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90" y="164925"/>
            <a:ext cx="389572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90" y="4780378"/>
            <a:ext cx="36385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4932" y="368773"/>
            <a:ext cx="11620500" cy="3390900"/>
            <a:chOff x="394932" y="368773"/>
            <a:chExt cx="11620500" cy="3390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932" y="368773"/>
              <a:ext cx="11620500" cy="33909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1805" y="1530823"/>
              <a:ext cx="56007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4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96" y="244593"/>
            <a:ext cx="11201400" cy="202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3" y="2689106"/>
            <a:ext cx="116681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900" y="152827"/>
            <a:ext cx="2638425" cy="43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4" y="636923"/>
            <a:ext cx="11838710" cy="6221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83" y="25474"/>
            <a:ext cx="8574987" cy="72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4" y="195618"/>
            <a:ext cx="1198550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0"/>
            <a:ext cx="12011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5400" b="1" dirty="0" smtClean="0">
                <a:solidFill>
                  <a:srgbClr val="FF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شتاب </a:t>
            </a:r>
            <a:r>
              <a:rPr lang="en-US" sz="5400" b="1" dirty="0" smtClean="0">
                <a:solidFill>
                  <a:srgbClr val="FF0000"/>
                </a:solidFill>
                <a:latin typeface="Sitka Text" panose="02000505000000020004" pitchFamily="2" charset="0"/>
                <a:cs typeface="B Nazanin" panose="00000400000000000000" pitchFamily="2" charset="-78"/>
              </a:rPr>
              <a:t>Acceleration</a:t>
            </a:r>
            <a:r>
              <a:rPr lang="fa-IR" sz="5400" b="1" dirty="0" smtClean="0">
                <a:solidFill>
                  <a:srgbClr val="FF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:</a:t>
            </a:r>
            <a:endParaRPr lang="fa-IR" sz="4800" dirty="0">
              <a:solidFill>
                <a:srgbClr val="FF0000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800" dirty="0">
                <a:solidFill>
                  <a:srgbClr val="333333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شتاب به معنی آهنگ تغییر سرعت است. این تغییر ممکن است ناشی از تغییر اندازه سرعت، تغییر جهت سرعت و یا تغییر هر دو باشد. شتاب متوسط در یک بازه ی زمانی معین برابر است با:</a:t>
            </a:r>
            <a:endParaRPr lang="fa-IR" sz="2800" b="0" i="0" dirty="0">
              <a:solidFill>
                <a:srgbClr val="333333"/>
              </a:solidFill>
              <a:effectLst/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977" y="3477875"/>
            <a:ext cx="4520556" cy="1177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72" y="5319282"/>
            <a:ext cx="1209675" cy="828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69544" y="4796062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rgbClr val="333333"/>
                </a:solidFill>
                <a:latin typeface="Tahoma" panose="020B0604030504040204" pitchFamily="34" charset="0"/>
                <a:cs typeface="B Zar" panose="00000400000000000000" pitchFamily="2" charset="-78"/>
              </a:rPr>
              <a:t>و شتاب لحظه ای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871" y="5319282"/>
            <a:ext cx="6460148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0245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مثال: شکل زیر نمودار حرکت یک آسانسور را نشان می دهد. 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نمودار سرعت زمان آن را رسم کنید.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نمودار شتاب-زمان آن را رسم کنید.</a:t>
            </a:r>
            <a:r>
              <a:rPr lang="fa-IR" sz="2800" dirty="0">
                <a:cs typeface="B Zar" panose="00000400000000000000" pitchFamily="2" charset="-78"/>
              </a:rPr>
              <a:t> </a:t>
            </a:r>
          </a:p>
          <a:p>
            <a:pPr algn="r" rt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637"/>
            <a:ext cx="623683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0245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در زمان 0تا 1 ثانیه و بعد از 9 ثانیه شیب نمودار صفر 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و بنابراین سرعت صفر است.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در بازه مسافت </a:t>
            </a:r>
            <a:r>
              <a:rPr lang="en-US" sz="2800" dirty="0" err="1" smtClean="0">
                <a:cs typeface="B Zar" panose="00000400000000000000" pitchFamily="2" charset="-78"/>
              </a:rPr>
              <a:t>bc</a:t>
            </a:r>
            <a:r>
              <a:rPr lang="fa-IR" sz="2800" dirty="0" smtClean="0">
                <a:cs typeface="B Zar" panose="00000400000000000000" pitchFamily="2" charset="-78"/>
              </a:rPr>
              <a:t> شیب نمودار ثابت و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 بنابراین سرعت لحظه ای ثابت است.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بنابراین شکل نمودار سرعت-زمان می شود:</a:t>
            </a:r>
            <a:r>
              <a:rPr lang="fa-IR" sz="2800" dirty="0">
                <a:cs typeface="B Zar" panose="00000400000000000000" pitchFamily="2" charset="-78"/>
              </a:rPr>
              <a:t> </a:t>
            </a:r>
          </a:p>
          <a:p>
            <a:pPr algn="r" rt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07"/>
            <a:ext cx="6383146" cy="6828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90314"/>
            <a:ext cx="6383146" cy="3467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46" y="4425077"/>
            <a:ext cx="5808854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0245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در زمان 0تا 1 ثانیه و بعد از 9 ثانیه شیب نمودار صفر 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و بنابراین سرعت صفر است.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در بازه مسافت </a:t>
            </a:r>
            <a:r>
              <a:rPr lang="en-US" sz="2800" dirty="0" err="1" smtClean="0">
                <a:cs typeface="B Zar" panose="00000400000000000000" pitchFamily="2" charset="-78"/>
              </a:rPr>
              <a:t>bc</a:t>
            </a:r>
            <a:r>
              <a:rPr lang="fa-IR" sz="2800" dirty="0" smtClean="0">
                <a:cs typeface="B Zar" panose="00000400000000000000" pitchFamily="2" charset="-78"/>
              </a:rPr>
              <a:t> شیب نمودار ثابت و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 بنابراین سرعت لحظه ای ثابت است.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بنابراین شکل نمودار سرعت-زمان می شود:</a:t>
            </a:r>
            <a:r>
              <a:rPr lang="fa-IR" sz="2800" dirty="0">
                <a:cs typeface="B Zar" panose="00000400000000000000" pitchFamily="2" charset="-78"/>
              </a:rPr>
              <a:t> </a:t>
            </a: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210"/>
            <a:ext cx="6383146" cy="6977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90314"/>
            <a:ext cx="6383146" cy="3467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365" y="-155443"/>
            <a:ext cx="118735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نمودارهای مکان-زمان های حرکتی با شتاب ثابت بصورت زیر است.علامت سرعت اولیه و شتاب را در هر کدام تعیین کنید.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5" y="1552717"/>
            <a:ext cx="327660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12" y="4372828"/>
            <a:ext cx="2133600" cy="51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113" y="1628917"/>
            <a:ext cx="3810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025" y="4410928"/>
            <a:ext cx="2162175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928" y="1684431"/>
            <a:ext cx="3619500" cy="2562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5413" y="4410928"/>
            <a:ext cx="2171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5" y="0"/>
            <a:ext cx="12024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4400" b="1" u="sng" dirty="0">
                <a:solidFill>
                  <a:srgbClr val="FF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حرکت با شتاب </a:t>
            </a:r>
            <a:r>
              <a:rPr lang="fa-IR" sz="4400" b="1" u="sng" dirty="0" smtClean="0">
                <a:solidFill>
                  <a:srgbClr val="FF00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ثابت:</a:t>
            </a:r>
          </a:p>
          <a:p>
            <a:pPr algn="just" rtl="1"/>
            <a:endParaRPr lang="fa-IR" sz="2400" dirty="0">
              <a:solidFill>
                <a:srgbClr val="FF0000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rgbClr val="333333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هنگامی که شتاب ثابت باشد مقدار متوسط آن با مقدار لحظه ای اش برابر است، بنابر این:</a:t>
            </a:r>
            <a:endParaRPr lang="fa-IR" sz="2800" b="0" i="0" dirty="0">
              <a:solidFill>
                <a:srgbClr val="333333"/>
              </a:solidFill>
              <a:effectLst/>
              <a:latin typeface="Tahom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0865" y="4132977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333333"/>
                </a:solidFill>
                <a:latin typeface="Tahoma" panose="020B0604030504040204" pitchFamily="34" charset="0"/>
                <a:cs typeface="B Zar" panose="00000400000000000000" pitchFamily="2" charset="-78"/>
              </a:rPr>
              <a:t>و برای سرعت متوسط </a:t>
            </a:r>
            <a:r>
              <a:rPr lang="fa-IR" sz="2800" dirty="0" smtClean="0">
                <a:solidFill>
                  <a:srgbClr val="333333"/>
                </a:solidFill>
                <a:latin typeface="Tahoma" panose="020B0604030504040204" pitchFamily="34" charset="0"/>
                <a:cs typeface="B Zar" panose="00000400000000000000" pitchFamily="2" charset="-78"/>
              </a:rPr>
              <a:t>داریم:</a:t>
            </a:r>
            <a:endParaRPr lang="en-US" sz="2800" dirty="0">
              <a:solidFill>
                <a:srgbClr val="333333"/>
              </a:solidFill>
              <a:latin typeface="Tahoma" panose="020B0604030504040204" pitchFamily="34" charset="0"/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7" y="1569660"/>
            <a:ext cx="2165991" cy="1076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05" y="3139320"/>
            <a:ext cx="1645034" cy="808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7" y="5408343"/>
            <a:ext cx="2165991" cy="9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746" y="0"/>
            <a:ext cx="10818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سرعت متوسط:</a:t>
            </a:r>
            <a:endParaRPr lang="fa-IR" sz="28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194" y="679356"/>
            <a:ext cx="10298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سرعت </a:t>
            </a:r>
            <a:r>
              <a:rPr lang="fa-IR" sz="2800" dirty="0">
                <a:cs typeface="B Zar" panose="00000400000000000000" pitchFamily="2" charset="-78"/>
              </a:rPr>
              <a:t>متوسط برابر است با نسبت جابه جایی به مدت زمانی که این جابه جایی صورت می گیرد: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05" y="3481119"/>
            <a:ext cx="11333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در رابطه بالا ذره در زمان </a:t>
            </a:r>
            <a:r>
              <a:rPr lang="en-US" sz="2800" dirty="0" smtClean="0">
                <a:cs typeface="B Zar" panose="00000400000000000000" pitchFamily="2" charset="-78"/>
              </a:rPr>
              <a:t>t2 </a:t>
            </a:r>
            <a:r>
              <a:rPr lang="fa-IR" sz="2800" dirty="0" smtClean="0">
                <a:cs typeface="B Zar" panose="00000400000000000000" pitchFamily="2" charset="-78"/>
              </a:rPr>
              <a:t>در مکان </a:t>
            </a:r>
            <a:r>
              <a:rPr lang="en-US" sz="2800" dirty="0">
                <a:cs typeface="B Zar" panose="00000400000000000000" pitchFamily="2" charset="-78"/>
              </a:rPr>
              <a:t>x2 </a:t>
            </a:r>
            <a:r>
              <a:rPr lang="en-US" sz="2800" dirty="0" smtClean="0">
                <a:cs typeface="B Zar" panose="00000400000000000000" pitchFamily="2" charset="-78"/>
              </a:rPr>
              <a:t> </a:t>
            </a:r>
            <a:r>
              <a:rPr lang="fa-IR" sz="2800" dirty="0" smtClean="0">
                <a:cs typeface="B Zar" panose="00000400000000000000" pitchFamily="2" charset="-78"/>
              </a:rPr>
              <a:t> و در زمان</a:t>
            </a:r>
            <a:r>
              <a:rPr lang="en-US" sz="2800" dirty="0" smtClean="0">
                <a:cs typeface="B Zar" panose="00000400000000000000" pitchFamily="2" charset="-78"/>
              </a:rPr>
              <a:t>t1</a:t>
            </a:r>
            <a:r>
              <a:rPr lang="fa-IR" sz="2800" dirty="0" smtClean="0">
                <a:cs typeface="B Zar" panose="00000400000000000000" pitchFamily="2" charset="-78"/>
              </a:rPr>
              <a:t> در مکان </a:t>
            </a:r>
            <a:r>
              <a:rPr lang="en-US" sz="2800" dirty="0" smtClean="0">
                <a:cs typeface="B Zar" panose="00000400000000000000" pitchFamily="2" charset="-78"/>
              </a:rPr>
              <a:t>x1 </a:t>
            </a:r>
            <a:r>
              <a:rPr lang="fa-IR" sz="2800" dirty="0" smtClean="0">
                <a:cs typeface="B Zar" panose="00000400000000000000" pitchFamily="2" charset="-78"/>
              </a:rPr>
              <a:t>   قرار دارد.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برای نمایش حرکت ذره اغلب از نمودار استفاده می شود که به آن نمودار مکان-زمان(</a:t>
            </a:r>
            <a:r>
              <a:rPr lang="en-US" sz="2800" dirty="0" smtClean="0">
                <a:cs typeface="B Zar" panose="00000400000000000000" pitchFamily="2" charset="-78"/>
              </a:rPr>
              <a:t>x(t)</a:t>
            </a:r>
            <a:r>
              <a:rPr lang="fa-IR" sz="2800" dirty="0" smtClean="0">
                <a:cs typeface="B Zar" panose="00000400000000000000" pitchFamily="2" charset="-78"/>
              </a:rPr>
              <a:t>) گویند. </a:t>
            </a:r>
            <a:endParaRPr lang="en-US" sz="2800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بر روی منحنی مکان- زمان، </a:t>
            </a:r>
            <a:r>
              <a:rPr lang="fa-IR" sz="2800" b="1" dirty="0" smtClean="0">
                <a:cs typeface="B Zar" panose="00000400000000000000" pitchFamily="2" charset="-78"/>
              </a:rPr>
              <a:t>سرعت متوسط </a:t>
            </a:r>
            <a:r>
              <a:rPr lang="fa-IR" sz="2800" dirty="0" smtClean="0">
                <a:solidFill>
                  <a:srgbClr val="FF0000"/>
                </a:solidFill>
                <a:cs typeface="B Zar" panose="00000400000000000000" pitchFamily="2" charset="-78"/>
              </a:rPr>
              <a:t>شیب</a:t>
            </a:r>
            <a:r>
              <a:rPr lang="fa-IR" sz="2800" dirty="0" smtClean="0">
                <a:cs typeface="B Zar" panose="00000400000000000000" pitchFamily="2" charset="-78"/>
              </a:rPr>
              <a:t> خط راستی است که دو نقطه را مکانی را به هم وصل می کند. چون سرعت متوسط کمیتی برداری است دارای اندازه و جهت است. اندازه سرعت متوسط برابر شیب خط است و جهت آن با بردار جابه جایی هم جهت است. </a:t>
            </a:r>
            <a:endParaRPr lang="fa-I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5" y="1748045"/>
            <a:ext cx="3789602" cy="11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8664"/>
            <a:ext cx="11998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معادلاتی از حرکت یک بعدی: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0" y="1411121"/>
            <a:ext cx="109632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4"/>
            <a:ext cx="12192000" cy="2852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949" y="3520696"/>
            <a:ext cx="6858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96" y="263359"/>
            <a:ext cx="11734800" cy="1800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21" y="2496047"/>
            <a:ext cx="116109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8" y="241181"/>
            <a:ext cx="11601450" cy="157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8" y="2398949"/>
            <a:ext cx="116776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00751"/>
            <a:ext cx="12153900" cy="5957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3746" y="0"/>
            <a:ext cx="10818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رسم نمودار مکان-زمان:</a:t>
            </a:r>
            <a:endParaRPr lang="fa-IR" sz="28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52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822" y="163478"/>
            <a:ext cx="1122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231F20"/>
                </a:solidFill>
                <a:latin typeface="TimesTen-Roman"/>
                <a:cs typeface="B Mitra" panose="00000400000000000000" pitchFamily="2" charset="-78"/>
              </a:rPr>
              <a:t> برای نمودار حرکتی فوق، سرعت متوسط را بین زمان های 1 و 4 ثانیه بدست آورید. </a:t>
            </a:r>
            <a:r>
              <a:rPr lang="en-US" sz="2800" b="1" dirty="0">
                <a:solidFill>
                  <a:srgbClr val="231F20"/>
                </a:solidFill>
                <a:latin typeface="TimesTen-Roman"/>
                <a:cs typeface="B Mitra" panose="00000400000000000000" pitchFamily="2" charset="-78"/>
              </a:rPr>
              <a:t/>
            </a:r>
            <a:br>
              <a:rPr lang="en-US" sz="2800" b="1" dirty="0">
                <a:solidFill>
                  <a:srgbClr val="231F20"/>
                </a:solidFill>
                <a:latin typeface="TimesTen-Roman"/>
                <a:cs typeface="B Mitra" panose="00000400000000000000" pitchFamily="2" charset="-78"/>
              </a:rPr>
            </a:br>
            <a:endParaRPr lang="en-US" sz="2800" b="1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32" y="640531"/>
            <a:ext cx="7153275" cy="44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619" y="3123844"/>
            <a:ext cx="24860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772" y="147093"/>
            <a:ext cx="102988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مثال: شما سوار بر یک ماشین مسافت 8.4 کیلومتر را با سرعت 70کیلومتر بر ساعت می روید. در این لحظه سوخت شما تمام شده و در ادامه به مدت نیم ساعت مسافت 2 کیلومتری را طی می کنید. </a:t>
            </a:r>
            <a:endParaRPr lang="fa-IR" sz="2800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الف: جابجایی کل شما چقدر است؟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ب: کل مدت زمان حرکت شما چقدر است؟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ج: سرعت متوسط شما در کل مسیر چقدر است(نمودار و محاسباتی)؟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2" y="4117411"/>
            <a:ext cx="97155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2" y="4676167"/>
            <a:ext cx="51435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22" y="5208909"/>
            <a:ext cx="62198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02" y="309634"/>
            <a:ext cx="1685925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4" y="1034172"/>
            <a:ext cx="1562100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14" y="2111135"/>
            <a:ext cx="3952875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706" y="834466"/>
            <a:ext cx="3324225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52" y="3698323"/>
            <a:ext cx="3105150" cy="113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035" y="2000250"/>
            <a:ext cx="65055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746" y="0"/>
            <a:ext cx="10818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تندی متوسط  :</a:t>
            </a:r>
            <a:endParaRPr lang="fa-IR" sz="2800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3194" y="679356"/>
            <a:ext cx="10298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تندی متوسط </a:t>
            </a:r>
            <a:r>
              <a:rPr lang="fa-IR" sz="2800" dirty="0">
                <a:cs typeface="B Zar" panose="00000400000000000000" pitchFamily="2" charset="-78"/>
              </a:rPr>
              <a:t>برابر است با نسبت </a:t>
            </a:r>
            <a:r>
              <a:rPr lang="fa-IR" sz="2800" dirty="0" smtClean="0">
                <a:cs typeface="B Zar" panose="00000400000000000000" pitchFamily="2" charset="-78"/>
              </a:rPr>
              <a:t>مسافت طی شده </a:t>
            </a:r>
            <a:r>
              <a:rPr lang="fa-IR" sz="2800" dirty="0">
                <a:cs typeface="B Zar" panose="00000400000000000000" pitchFamily="2" charset="-78"/>
              </a:rPr>
              <a:t>به مدت </a:t>
            </a:r>
            <a:r>
              <a:rPr lang="fa-IR" sz="2800" dirty="0" smtClean="0">
                <a:cs typeface="B Zar" panose="00000400000000000000" pitchFamily="2" charset="-78"/>
              </a:rPr>
              <a:t>زمان طی مسافت:</a:t>
            </a:r>
            <a:endParaRPr lang="fa-IR" sz="2800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5" y="200019"/>
            <a:ext cx="3419475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835" y="1387769"/>
            <a:ext cx="3457575" cy="1019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2376" y="2596712"/>
            <a:ext cx="10298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در مثال</a:t>
            </a:r>
            <a:r>
              <a:rPr lang="fa-IR" sz="2800" dirty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فوق،  تندی متوسط را بدست آورید.</a:t>
            </a:r>
            <a:endParaRPr lang="fa-IR" sz="2800" dirty="0">
              <a:cs typeface="B Zar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835" y="3722834"/>
            <a:ext cx="5185199" cy="12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6315" y="-128789"/>
            <a:ext cx="11835685" cy="1454115"/>
            <a:chOff x="356315" y="-128789"/>
            <a:chExt cx="11835685" cy="1454115"/>
          </a:xfrm>
        </p:grpSpPr>
        <p:sp>
          <p:nvSpPr>
            <p:cNvPr id="2" name="TextBox 1"/>
            <p:cNvSpPr txBox="1"/>
            <p:nvPr/>
          </p:nvSpPr>
          <p:spPr>
            <a:xfrm>
              <a:off x="356315" y="-128789"/>
              <a:ext cx="118356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3200" b="1" dirty="0">
                  <a:solidFill>
                    <a:srgbClr val="FF0000"/>
                  </a:solidFill>
                  <a:cs typeface="B Zar" panose="00000400000000000000" pitchFamily="2" charset="-78"/>
                </a:rPr>
                <a:t>سرعت لحظه </a:t>
              </a:r>
              <a:r>
                <a:rPr lang="fa-IR" sz="3200" b="1" dirty="0" smtClean="0">
                  <a:solidFill>
                    <a:srgbClr val="FF0000"/>
                  </a:solidFill>
                  <a:cs typeface="B Zar" panose="00000400000000000000" pitchFamily="2" charset="-78"/>
                </a:rPr>
                <a:t>ای  </a:t>
              </a:r>
              <a:r>
                <a:rPr lang="en-US" sz="3200" b="1" dirty="0" smtClean="0">
                  <a:solidFill>
                    <a:srgbClr val="FF0000"/>
                  </a:solidFill>
                  <a:cs typeface="B Zar" panose="00000400000000000000" pitchFamily="2" charset="-78"/>
                </a:rPr>
                <a:t>Instantaneous Velocity and Speed</a:t>
              </a:r>
              <a:r>
                <a:rPr lang="fa-IR" sz="3200" b="1" dirty="0" smtClean="0">
                  <a:solidFill>
                    <a:srgbClr val="FF0000"/>
                  </a:solidFill>
                  <a:cs typeface="B Zar" panose="00000400000000000000" pitchFamily="2" charset="-78"/>
                </a:rPr>
                <a:t>:</a:t>
              </a:r>
              <a:endParaRPr lang="fa-IR" sz="3200" dirty="0">
                <a:solidFill>
                  <a:srgbClr val="FF0000"/>
                </a:solidFill>
                <a:cs typeface="B Zar" panose="00000400000000000000" pitchFamily="2" charset="-78"/>
              </a:endParaRPr>
            </a:p>
            <a:p>
              <a:pPr algn="r">
                <a:lnSpc>
                  <a:spcPct val="150000"/>
                </a:lnSpc>
              </a:pPr>
              <a:r>
                <a:rPr lang="fa-IR" sz="2400" dirty="0">
                  <a:cs typeface="B Zar" panose="00000400000000000000" pitchFamily="2" charset="-78"/>
                </a:rPr>
                <a:t>سرعت لحظه ای برابر است با مقدار حدی سرعت متوسط وقتی </a:t>
              </a:r>
              <a:r>
                <a:rPr lang="fa-IR" sz="2400" dirty="0" smtClean="0">
                  <a:cs typeface="B Zar" panose="00000400000000000000" pitchFamily="2" charset="-78"/>
                </a:rPr>
                <a:t>که        به سمت صفر میل میکند:</a:t>
              </a:r>
              <a:r>
                <a:rPr lang="fa-IR" sz="2400" dirty="0">
                  <a:cs typeface="B Zar" panose="00000400000000000000" pitchFamily="2" charset="-78"/>
                </a:rPr>
                <a:t> </a:t>
              </a:r>
              <a:r>
                <a:rPr lang="en-US" sz="2400" dirty="0">
                  <a:cs typeface="B Zar" panose="00000400000000000000" pitchFamily="2" charset="-78"/>
                </a:rPr>
                <a:t> </a:t>
              </a:r>
              <a:endParaRPr lang="fa-IR" sz="2400" dirty="0">
                <a:cs typeface="B Zar" panose="00000400000000000000" pitchFamily="2" charset="-78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9153" y="685191"/>
              <a:ext cx="695004" cy="64013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25" y="2975020"/>
            <a:ext cx="120245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پس </a:t>
            </a:r>
            <a:r>
              <a:rPr lang="fa-IR" sz="2800" dirty="0">
                <a:cs typeface="B Zar" panose="00000400000000000000" pitchFamily="2" charset="-78"/>
              </a:rPr>
              <a:t>سرعت ذره در هر لحظه برابر است با شیب خط مماس بر منحنی مکان – زمان در آن لحظه.</a:t>
            </a:r>
          </a:p>
          <a:p>
            <a:pPr algn="r">
              <a:lnSpc>
                <a:spcPct val="200000"/>
              </a:lnSpc>
            </a:pPr>
            <a:r>
              <a:rPr lang="fa-IR" sz="2800" dirty="0">
                <a:cs typeface="B Zar" panose="00000400000000000000" pitchFamily="2" charset="-78"/>
              </a:rPr>
              <a:t>به بیان دیگر سرعت لحظه ای برابر است با مشتق مکان نسبت به </a:t>
            </a:r>
            <a:r>
              <a:rPr lang="fa-IR" sz="2800" dirty="0" smtClean="0">
                <a:cs typeface="B Zar" panose="00000400000000000000" pitchFamily="2" charset="-78"/>
              </a:rPr>
              <a:t>زمان.</a:t>
            </a:r>
            <a:r>
              <a:rPr lang="fa-IR" sz="2800" dirty="0">
                <a:cs typeface="B Zar" panose="00000400000000000000" pitchFamily="2" charset="-78"/>
              </a:rPr>
              <a:t> </a:t>
            </a:r>
          </a:p>
          <a:p>
            <a:pPr algn="r" rt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829" y="1496441"/>
            <a:ext cx="5100990" cy="12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98" y="288237"/>
            <a:ext cx="9896475" cy="292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1900"/>
            <a:ext cx="12192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B Koodak</vt:lpstr>
      <vt:lpstr>B Mitra</vt:lpstr>
      <vt:lpstr>B Nazanin</vt:lpstr>
      <vt:lpstr>B Titr</vt:lpstr>
      <vt:lpstr>B Zar</vt:lpstr>
      <vt:lpstr>Calibri</vt:lpstr>
      <vt:lpstr>Calibri Light</vt:lpstr>
      <vt:lpstr>Sitka Text</vt:lpstr>
      <vt:lpstr>Tahoma</vt:lpstr>
      <vt:lpstr>Times New Roman</vt:lpstr>
      <vt:lpstr>TimesTen-Roman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2018-10-15T06:13:18Z</dcterms:created>
  <dcterms:modified xsi:type="dcterms:W3CDTF">2018-10-15T06:13:42Z</dcterms:modified>
</cp:coreProperties>
</file>