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351" r:id="rId12"/>
    <p:sldId id="352" r:id="rId13"/>
    <p:sldId id="353" r:id="rId14"/>
    <p:sldId id="268" r:id="rId15"/>
    <p:sldId id="269" r:id="rId16"/>
    <p:sldId id="270" r:id="rId17"/>
    <p:sldId id="354" r:id="rId18"/>
    <p:sldId id="355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2" r:id="rId34"/>
    <p:sldId id="290" r:id="rId35"/>
    <p:sldId id="356" r:id="rId36"/>
    <p:sldId id="291" r:id="rId37"/>
    <p:sldId id="293" r:id="rId38"/>
    <p:sldId id="294" r:id="rId39"/>
    <p:sldId id="301" r:id="rId40"/>
    <p:sldId id="295" r:id="rId41"/>
    <p:sldId id="303" r:id="rId42"/>
    <p:sldId id="297" r:id="rId43"/>
    <p:sldId id="296" r:id="rId44"/>
    <p:sldId id="298" r:id="rId45"/>
    <p:sldId id="299" r:id="rId46"/>
    <p:sldId id="300" r:id="rId47"/>
    <p:sldId id="304" r:id="rId48"/>
    <p:sldId id="305" r:id="rId49"/>
    <p:sldId id="306" r:id="rId50"/>
    <p:sldId id="350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8" r:id="rId103"/>
    <p:sldId id="369" r:id="rId104"/>
    <p:sldId id="370" r:id="rId105"/>
    <p:sldId id="349" r:id="rId10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2653-E5EB-4F3E-A427-4EFA08CA9C82}" type="datetimeFigureOut">
              <a:rPr lang="fa-IR" smtClean="0"/>
              <a:pPr/>
              <a:t>1433/02/01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82FE-5121-4D83-9E8E-44C5180B6F4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Desktop\1سند تحو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000496" cy="6143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سند تحول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3F8"/>
              </a:clrFrom>
              <a:clrTo>
                <a:srgbClr val="F2F3F8">
                  <a:alpha val="0"/>
                </a:srgbClr>
              </a:clrTo>
            </a:clrChange>
          </a:blip>
          <a:srcRect l="24008" r="613" b="66351"/>
          <a:stretch>
            <a:fillRect/>
          </a:stretch>
        </p:blipFill>
        <p:spPr bwMode="auto">
          <a:xfrm>
            <a:off x="4857752" y="214290"/>
            <a:ext cx="4071934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مدرسه صالح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800" dirty="0" smtClean="0">
                <a:cs typeface="B Titr" pitchFamily="2" charset="-78"/>
              </a:rPr>
              <a:t>مدرسه فضاي اجتماعي (جامعه) هدفمندي است كه از طريق زنجيره اي از موقعيت ها ، فرصت حركت رشد يافته و تعالي بخش را براي متربيان فراهم مي سازد كه در آن شايستگي هاي لازم براي درك و بهبود موقعيت خود و ديگران از طريق يادگيري رسمي كسب مي شود .</a:t>
            </a:r>
            <a:endParaRPr lang="fa-IR" sz="2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2200" dirty="0" smtClean="0">
                <a:solidFill>
                  <a:srgbClr val="00B0F0"/>
                </a:solidFill>
                <a:cs typeface="B Titr" pitchFamily="2" charset="-78"/>
              </a:rPr>
              <a:t>هدف عملياتي 21 –بازنگري و باز مهندسي ساختارها و رويه ها و روش ها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1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راهكار 21/4: </a:t>
            </a:r>
            <a:endParaRPr lang="fa-IR" sz="48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4300" dirty="0" smtClean="0">
                <a:cs typeface="B Titr" pitchFamily="2" charset="-78"/>
              </a:rPr>
              <a:t>استقرار نظام راهنمايي و مشاوره تربيتي مبتني بر مباني اسلامي و افزايش نقش معلمان در اين زمينه و به كار گيري مشاوران متخصص براي ايفاي وظايف تخصصي در </a:t>
            </a:r>
            <a:r>
              <a:rPr lang="fa-IR" sz="4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تمام پايه هاي تحصيلي 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2200" dirty="0" smtClean="0">
                <a:solidFill>
                  <a:srgbClr val="00B0F0"/>
                </a:solidFill>
                <a:cs typeface="B Titr" pitchFamily="2" charset="-78"/>
              </a:rPr>
              <a:t>هدف عملياتي 21 –بازنگري و باز مهندسي ساختارها و رويه ها و روش ها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lnSpcReduction="1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راهكار 21/8: </a:t>
            </a:r>
            <a:endParaRPr lang="fa-IR" sz="48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4300" dirty="0" smtClean="0">
                <a:cs typeface="B Titr" pitchFamily="2" charset="-78"/>
              </a:rPr>
              <a:t>استقرار و استفاده از نظام « دوري » در سازماندهي معلمان در </a:t>
            </a:r>
            <a:r>
              <a:rPr lang="fa-IR" sz="4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سه پايه اول ابتدايي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16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نظام دوري عبارت است از همراهي معلم با دانش آموزان در چند پايه تحصيلي </a:t>
            </a:r>
            <a:endParaRPr lang="fa-IR" sz="140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928670"/>
            <a:ext cx="7572428" cy="457203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9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دو نكته</a:t>
            </a:r>
          </a:p>
          <a:p>
            <a:pPr algn="ctr">
              <a:buNone/>
            </a:pPr>
            <a:r>
              <a:rPr lang="fa-IR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در سند</a:t>
            </a:r>
            <a:endParaRPr lang="fa-IR" sz="96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00B0F0"/>
                </a:solidFill>
                <a:cs typeface="B Titr" pitchFamily="2" charset="-78"/>
              </a:rPr>
              <a:t>هدف 2 از اهداف كلان ( خانواده ) </a:t>
            </a:r>
            <a:endParaRPr lang="fa-I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47500" lnSpcReduction="20000"/>
          </a:bodyPr>
          <a:lstStyle/>
          <a:p>
            <a:pPr marL="98425" indent="-6350" algn="just">
              <a:lnSpc>
                <a:spcPct val="170000"/>
              </a:lnSpc>
              <a:buNone/>
            </a:pPr>
            <a:r>
              <a:rPr lang="fa-IR" sz="5100" dirty="0" smtClean="0">
                <a:cs typeface="B Titr" pitchFamily="2" charset="-78"/>
              </a:rPr>
              <a:t>ارتقاي نقش نظام تعليم و تربيت رسمي عمومي و </a:t>
            </a:r>
            <a:r>
              <a:rPr lang="fa-IR" sz="6700" dirty="0" smtClean="0">
                <a:solidFill>
                  <a:srgbClr val="FF0000"/>
                </a:solidFill>
                <a:cs typeface="B Titr" pitchFamily="2" charset="-78"/>
              </a:rPr>
              <a:t>خانواده </a:t>
            </a:r>
            <a:r>
              <a:rPr lang="fa-IR" sz="5100" dirty="0" smtClean="0">
                <a:cs typeface="B Titr" pitchFamily="2" charset="-78"/>
              </a:rPr>
              <a:t>در رشد و تعالي كشور ، بسط و اعتلاي فرهنگ عمومي و زمينه سازي براي اقتدار و مرجعيت علمي و تكوين تمدن اسلامي – ايراني در راستاي تحقق جامعه عدل مهدوي با تاكيد بر تعميق معرفت و بصيرت ديني و سياسي ، التزام به ارزش هاي اخلاقي ، وفاداري به نظام جمهوري اسلامي ايران ، اعتقاد و التزام عملي به اصل ولايت مطلقه فقيه و مردم سالاري ديني ، تحكيم وحدت ملي ، تقويت روحيه علمي ، رعايت حقوق و مسئوليت هاي اجتماعي ، ارتقاي آداب و آيين زندگي متعالي ، بهداشتي و زيست محيطي </a:t>
            </a:r>
            <a:endParaRPr lang="fa-IR" sz="160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fa-IR" sz="2400" dirty="0" smtClean="0">
                <a:solidFill>
                  <a:srgbClr val="00B0F0"/>
                </a:solidFill>
                <a:cs typeface="B Titr" pitchFamily="2" charset="-78"/>
              </a:rPr>
              <a:t>هدف عملياتي 21 –بازنگري و باز مهندسي ساختارها و رويه ها و روش ها 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راهكار 21/7: </a:t>
            </a:r>
            <a:endParaRPr lang="fa-IR" sz="480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4300" dirty="0" smtClean="0">
                <a:cs typeface="B Titr" pitchFamily="2" charset="-78"/>
              </a:rPr>
              <a:t>اولويت بخشي به رويكرد مديريت </a:t>
            </a:r>
            <a:r>
              <a:rPr lang="fa-IR" sz="4300" dirty="0" smtClean="0">
                <a:solidFill>
                  <a:srgbClr val="FF0000"/>
                </a:solidFill>
                <a:cs typeface="B Titr" pitchFamily="2" charset="-78"/>
              </a:rPr>
              <a:t>مجتمع هاي آموزشي و تربيتي</a:t>
            </a:r>
            <a:r>
              <a:rPr lang="fa-IR" sz="4300" dirty="0" smtClean="0">
                <a:cs typeface="B Titr" pitchFamily="2" charset="-78"/>
              </a:rPr>
              <a:t> به منظور اعمال مديريت يكپارچه تربيتي در طول مدت تحصيل دانش آموزان و ايجاد فرصت بيشتر براي ارتقاي فعاليت هاي آموزشي و تربيتي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به امید موفقیت </a:t>
            </a:r>
          </a:p>
          <a:p>
            <a:pPr algn="ctr">
              <a:buNone/>
            </a:pPr>
            <a:r>
              <a:rPr lang="fa-IR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و بهروزی </a:t>
            </a:r>
          </a:p>
          <a:p>
            <a:pPr algn="ctr">
              <a:buNone/>
            </a:pPr>
            <a:r>
              <a:rPr lang="fa-IR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برای همکاران محترم</a:t>
            </a:r>
            <a:endParaRPr lang="en-US" sz="6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6643702" y="6500834"/>
            <a:ext cx="2500298" cy="3571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خصوصيات مدرسه صالح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1- ساده سازي : به اين معني كه تجربيات مدرسه اي بايد شكل ساده شده ( و نه پيچيده ) اي از تجربيات و اشكال واقعي حيات طيبه باشد .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2- پالايش : مراد از پالايش ، زدودن برخي عوارض و نتايج ناخوشايند نامطلوب احتمالي از برخي تجربيات مدرسه است .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3- متناسب سازي : بر اساس اين ويژگي ، تجربيات مدرسه ، بايد با شرايط رشدي متربيان در همه ي ابعاد ، متناسب باشد .متناسب سازي به ساير ابعاد مدرسه مانند مديريت ، مربيان ، فضا و تجهيزات نيز تعميم داده مي شود .</a:t>
            </a:r>
            <a:endParaRPr lang="fa-IR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خصوصيات مدرسه صالح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4-تعادل : مراد از تعادل ، تناسب با اصول همه جانبه نگري و يك پارچگي است و تعريف مختار تربيت در فلسفه ي تربيت در جمهوري اسلامي ايران در توجه به جنبه هاي مختلف حيات انساني است . صرف توجه به يك بعد ، موجب غفلت از ابعاد ديگر مي شود .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5- انعطاف پذيري : بر مبناي اصل كثرت گرايي و اصل تفاوت هاي فردي ، نظام مدرسه اي بايد از حدي از انعطاف برخوردار باشد تا برنامه ها و رويه هاي جاري در آن دچار جمود و تصلب نگردد .</a:t>
            </a:r>
            <a:endParaRPr lang="fa-IR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خصوصيات مدرسه صالح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6- حاكميت رابطه احسان و عدالت بين مربيان و متربيان در مدرسه : زيرا اساسا خداوند مبناي رابطه ي انسان ها را با همديگر بر اساس عدل و احسان قرار داده است .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7- مشاركت و تعاون : محيط هاي تربيتي بايد به جاي تاكيد بر مقايسه فردي و رقابت با ديگران در يادگيري ، به ايجاد فضاي رفاقت سالم و تعامل سازنده و موثر با ديگران و رقابت هر فرد با خودش ( براي تعالي مداوم ظرفيت هاي وجودي خويش ) روي آورند .</a:t>
            </a:r>
            <a:endParaRPr lang="fa-IR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 دانش آموز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800" dirty="0" smtClean="0">
                <a:cs typeface="B Titr" pitchFamily="2" charset="-78"/>
              </a:rPr>
              <a:t>تربيت يافته اي كه :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2800" dirty="0" smtClean="0">
                <a:cs typeface="B Titr" pitchFamily="2" charset="-78"/>
              </a:rPr>
              <a:t>دين اسلام را حق دانسته و آن را به عنوان نظام معيار </a:t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cs typeface="B Titr" pitchFamily="2" charset="-78"/>
              </a:rPr>
              <a:t>مي شناسد و به آن باور دارد و آگاهانه و آزادانه و شجاعانه و فداكارانه براي تكوين و تعالي اخلاقي خود و دست يابي به </a:t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cs typeface="B Titr" pitchFamily="2" charset="-78"/>
              </a:rPr>
              <a:t>مرتبه اي از حيات طيبه و استقرار حكومت عدل جهاني مهدوي از آن تبعيت مي نمايند و به رعايت احكام و مناسك دين و موازين اخلاقي مقيد هستند . </a:t>
            </a:r>
            <a:endParaRPr lang="fa-IR" sz="2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 دانش آموز :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از دانش هاي پايه و عمومي سازگار با نظام معيار اسلامي ، همچنين از توان تفكر ، درك و كشف پديده ها و رويدادها به عنوان آيات الهي و تجلي فاعليت خداوند در خلقت و نيز ، دانش ، بينش و مهارت ها و روحيه ي مواجهه ي علمي و خلاق با مسائل فردي و خانوادگي و اجتماعي برخوردارند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 معلم :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cs typeface="B Titr" pitchFamily="2" charset="-78"/>
              </a:rPr>
              <a:t>در اين سند واژه « معلم » و « مربي » مترادف هم به كار رفته است و به فردي اطلاق </a:t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مي شود كه رسالت خطير تربيت </a:t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دانش آموزان را در نظام تعليم و تربيت رسمي عمومي بر عهده دارد .</a:t>
            </a:r>
          </a:p>
          <a:p>
            <a:pPr marL="98425" indent="-6350" algn="just">
              <a:lnSpc>
                <a:spcPct val="160000"/>
              </a:lnSpc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مربي :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cs typeface="B Titr" pitchFamily="2" charset="-78"/>
              </a:rPr>
              <a:t>مجموعه اي از افراد نسبتا رشد يافته ، دلسوز و خيرخواهي كه به لحاظ كسب شايستگي هاي فردي و جمعي و تحقق مراتب قابل توجهي از حيات طيبه در وجود خويش ، مسئوليت سنگين كمك به هدايت ديگران و زمينه سازي براي رشد و تحول وجودي افراد ديگر را در راستاي شكل گيري و پيشرفت مداوم جامعه ي صالح بر عهده گرفته اند .</a:t>
            </a:r>
          </a:p>
          <a:p>
            <a:pPr marL="98425" indent="-6350" algn="just">
              <a:lnSpc>
                <a:spcPct val="160000"/>
              </a:lnSpc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nad 11-3-_Page_3.png"/>
          <p:cNvPicPr>
            <a:picLocks noGrp="1"/>
          </p:cNvPicPr>
          <p:nvPr>
            <p:ph idx="1"/>
          </p:nvPr>
        </p:nvPicPr>
        <p:blipFill>
          <a:blip r:embed="rId2" cstate="print"/>
          <a:srcRect t="13028" r="4689" b="15401"/>
          <a:stretch>
            <a:fillRect/>
          </a:stretch>
        </p:blipFill>
        <p:spPr>
          <a:xfrm>
            <a:off x="928662" y="0"/>
            <a:ext cx="68580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 حيات طيبه : </a:t>
            </a:r>
          </a:p>
          <a:p>
            <a:pPr marL="98425" indent="-6350" algn="just">
              <a:lnSpc>
                <a:spcPct val="200000"/>
              </a:lnSpc>
              <a:buBlip>
                <a:blip r:embed="rId2"/>
              </a:buBlip>
            </a:pPr>
            <a:r>
              <a:rPr lang="fa-IR" sz="2000" dirty="0" smtClean="0">
                <a:cs typeface="B Titr" pitchFamily="2" charset="-78"/>
              </a:rPr>
              <a:t>يكي از مشخصات اصلي حيات طيبه تكيه بر ارزش غايي زندگي – قرب الي الله – و نظام معيار متناسب با آن يعني مباني و ارزش هاي مقبول دين اسلام است . زيرا با توجه به لزوم پذيرش ربوبيت خداوند متعال ، به عنوان يگانه رب حقيقي جهان و انسان ، اين نظام معيار ، جهت اساسي نحوه ي تحقق حيات طيبه را در همه مراتب و ابعاد آن مشخص مي نمايد . لذا ، انتخاب و التزام آگاهانه و آزادانه ي نظام معيار ربوبي و انطباق همه ي ابعاد زندگي با اين نظام ( تقوا ) ، وجه تمايز اساسي حيات طيبه از زندگي غير ديني ( = سكولار ) رايج محسوب مي شود كه نقطه ي اوج و حقيقت آن در جامعه جهاني مهدوي محقق مي گردد .</a:t>
            </a:r>
            <a:endParaRPr lang="fa-IR" sz="2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سند تحو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4286280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3سند تحول"/>
          <p:cNvPicPr>
            <a:picLocks noChangeAspect="1" noChangeArrowheads="1"/>
          </p:cNvPicPr>
          <p:nvPr/>
        </p:nvPicPr>
        <p:blipFill>
          <a:blip r:embed="rId4"/>
          <a:srcRect l="19426" t="13702" r="2870" b="10939"/>
          <a:stretch>
            <a:fillRect/>
          </a:stretch>
        </p:blipFill>
        <p:spPr bwMode="auto">
          <a:xfrm>
            <a:off x="4786314" y="1285860"/>
            <a:ext cx="1439862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4سند تحول"/>
          <p:cNvPicPr>
            <a:picLocks noChangeAspect="1" noChangeArrowheads="1"/>
          </p:cNvPicPr>
          <p:nvPr/>
        </p:nvPicPr>
        <p:blipFill>
          <a:blip r:embed="rId5"/>
          <a:srcRect t="3934" r="-1263" b="50426"/>
          <a:stretch>
            <a:fillRect/>
          </a:stretch>
        </p:blipFill>
        <p:spPr bwMode="auto">
          <a:xfrm>
            <a:off x="214282" y="214290"/>
            <a:ext cx="4143372" cy="4138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4" descr="3سند تحول"/>
          <p:cNvPicPr>
            <a:picLocks noChangeAspect="1" noChangeArrowheads="1"/>
          </p:cNvPicPr>
          <p:nvPr/>
        </p:nvPicPr>
        <p:blipFill>
          <a:blip r:embed="rId4"/>
          <a:srcRect l="19426" t="13702" r="2870" b="10939"/>
          <a:stretch>
            <a:fillRect/>
          </a:stretch>
        </p:blipFill>
        <p:spPr bwMode="auto">
          <a:xfrm>
            <a:off x="2500298" y="1142984"/>
            <a:ext cx="157163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4سند تحول"/>
          <p:cNvPicPr>
            <a:picLocks noChangeAspect="1" noChangeArrowheads="1"/>
          </p:cNvPicPr>
          <p:nvPr/>
        </p:nvPicPr>
        <p:blipFill>
          <a:blip r:embed="rId5"/>
          <a:srcRect l="-1263" t="71402" r="-1263" b="816"/>
          <a:stretch>
            <a:fillRect/>
          </a:stretch>
        </p:blipFill>
        <p:spPr bwMode="auto">
          <a:xfrm>
            <a:off x="0" y="4286256"/>
            <a:ext cx="4429124" cy="230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 هويت : </a:t>
            </a:r>
          </a:p>
          <a:p>
            <a:pPr marL="98425" indent="-6350" algn="just">
              <a:lnSpc>
                <a:spcPct val="150000"/>
              </a:lnSpc>
              <a:buNone/>
            </a:pPr>
            <a:r>
              <a:rPr lang="fa-IR" sz="4000" dirty="0" smtClean="0">
                <a:cs typeface="B Titr" pitchFamily="2" charset="-78"/>
              </a:rPr>
              <a:t> </a:t>
            </a:r>
            <a:r>
              <a:rPr lang="fa-IR" sz="2200" dirty="0" smtClean="0">
                <a:cs typeface="B Titr" pitchFamily="2" charset="-78"/>
              </a:rPr>
              <a:t>برآيند مجموعه اي از بينش ها ، باورها ، گرايش ها ، اعمال و صفات آدمي است . از اين رو نه تنها امري ثابت و از پيش تعيين شده نيست ، بلكه حاصل تلاش و توفيق شخص و تا حدودي متاثر از شرايط اجتماعي است . انسان موجودي است كه مي تواند با تكيه بر فطرت و استعدادهاي طبيعي خود و با استفاده از نيروي عقل و اختيار و اراده ي خويش ، به معرفت دست يابد . معرفت ايجاد شده مي تواند زمينه ي ميل و گرايش را در او فراهم سازد . بينش و گرايش دروني ، زمينه باور( ايمان ) تكوين اراده ( تصميم معطوف به عمل ) را در وي فراهم مي آورد و با عمل و تكرار آن ، به تدريج هويتش شكل مي گيرد . همين امور نيز ، در هر گونه تحول هويت – پس از تكوين اوليه ي آن نقش آفرين است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700" dirty="0" smtClean="0">
                <a:solidFill>
                  <a:srgbClr val="FF0000"/>
                </a:solidFill>
                <a:cs typeface="B Titr" pitchFamily="2" charset="-78"/>
              </a:rPr>
              <a:t>ساحت هاي تعليم و تربيت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700" dirty="0" smtClean="0">
                <a:cs typeface="B Titr" pitchFamily="2" charset="-78"/>
              </a:rPr>
              <a:t>فرآيند تعليم و تربيت در تمام ساحت ها شامل تعليم و تربيت اعتقادي ، عبادي و اخلاقي ، تعليم و تربيت اجتماعي و سياسي ، تعليم و تربيت زيستي و بدني ، تعليم و تربيت زيبا شناختي و هنري ، تعليم و تربيت اقتصادي و حرفه اي ، تعليم و تربيت علمي و فناورانه منطبق بر نظام معيار اسلامي ( مباني و ارزش هاي برگرفته از قرآن كريم ، سنت حضرات معصومين عليهم السلام و عقل ) كه تعليم و تربيت اعتقادي ، عبادي و اخلاقي در آن محوريت دارد .</a:t>
            </a:r>
            <a:endParaRPr lang="fa-IR" sz="27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700" dirty="0" smtClean="0">
                <a:solidFill>
                  <a:srgbClr val="FF0000"/>
                </a:solidFill>
                <a:cs typeface="B Titr" pitchFamily="2" charset="-78"/>
              </a:rPr>
              <a:t>چشم انداز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dirty="0" smtClean="0">
                <a:cs typeface="B Titr" pitchFamily="2" charset="-78"/>
              </a:rPr>
              <a:t>چشم انداز معرف وضع مطلوب دست يافتني است كه با الهام از وضعيت آرماني انعكاس يافته در رهنامه تعليم و تربيت رسمي عمومي و تحت تاثير چالش ها ترسيم شده است . استنادات اين چشم انداز مويد فرآيندي است كه به اين تصوير از وضع مطلوب دست يافتني معنا 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مي بخشد. </a:t>
            </a:r>
          </a:p>
          <a:p>
            <a:pPr marL="98425" indent="-6350" algn="just">
              <a:lnSpc>
                <a:spcPct val="160000"/>
              </a:lnSpc>
              <a:buNone/>
            </a:pPr>
            <a:endParaRPr lang="fa-IR" sz="27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700" dirty="0" smtClean="0">
                <a:solidFill>
                  <a:srgbClr val="FF0000"/>
                </a:solidFill>
                <a:cs typeface="B Titr" pitchFamily="2" charset="-78"/>
              </a:rPr>
              <a:t>چشم انداز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700" dirty="0" smtClean="0">
                <a:cs typeface="B Titr" pitchFamily="2" charset="-78"/>
              </a:rPr>
              <a:t>در نظام نامه ي تدوين سند جامع تحول و نوسازي نظام آموزشي ، چشم انداز اين چنين تعريف مي شود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چشم انداز نظام آموزشي اعلاميه جهت گيري نظام آموزشي و بيانگر هويت و آرمان آن است كه تصويري از مقاصد آينده نظام آموزشي كشور در افق 1404 را ترسيم مي كند . اين چشم انداز بر اساس اسناد بالا دستي : قانون اساسي ، سياست هاي كلي نظام ، سند چشم انداز بيست ساله و فلسفه ي تعليم و تربيت در جمهوري اسلامي ايران ، در افق 1404 ترسيم مي شود .</a:t>
            </a:r>
            <a:endParaRPr lang="fa-IR" sz="2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مباني تربيت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مباني تربيت از هستي جهان و انسان و نيز از جايگاه و موقعيت شايسته آدمي در هستي( يعني نسبت او با خالق هستي و ديگر موجودات ، وضعيت مطلوب زندگي انسان و غايت آن ، سرمايه ها ، امكانات ، توانايي ها ، ظرفيت ها ، ضعف ها و محدوديت ها ) و نيز از قوانين ، سنت ها ، ضرورت ها و شرايطي بحث مي كند كه حيات انسان و نحوه تحول در آن را تحت تاثير قرار</a:t>
            </a:r>
            <a:br>
              <a:rPr lang="fa-IR" sz="2400" dirty="0" smtClean="0">
                <a:cs typeface="B Titr" pitchFamily="2" charset="-78"/>
              </a:rPr>
            </a:br>
            <a:r>
              <a:rPr lang="fa-IR" sz="2400" dirty="0" smtClean="0">
                <a:cs typeface="B Titr" pitchFamily="2" charset="-78"/>
              </a:rPr>
              <a:t> مي دهند و با تصويري از واقعيات تربيتي و نحوه ي تغيير و تحول در آن ها را ارائه مي كند كه بر اين اساس انواع گزاره هاي تجويزي در باره تربيت شكل مي گيرد و قابل تاييد و اجرا مي شوند .</a:t>
            </a:r>
          </a:p>
          <a:p>
            <a:pPr marL="98425" indent="-6350" algn="just">
              <a:lnSpc>
                <a:spcPct val="160000"/>
              </a:lnSpc>
              <a:buNone/>
            </a:pPr>
            <a:endParaRPr lang="fa-IR" sz="27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رهنامه: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200" dirty="0" smtClean="0">
                <a:cs typeface="B Titr" pitchFamily="2" charset="-78"/>
              </a:rPr>
              <a:t>عبارت است از طرحواره اي مفهومي و نظام مند كه لوازم و دلالت هاي مباني فلسفي تربيت رسمي و عمومي را با بهره مندي مناسب از يافته هاي علوم تربيتي در عرصه سياست و عمل در نظام تربيت رسمي و عمومي مشخص مي كند . اين الگوي نظري جامع ، خصوصيات وضعيت مطلوب اين نظام را با بيان تعريف ، قلمرو ، رسالت ، اهداف ، كاركردها ، رهيافت ، رويكرد ، ساختار و روابط اين نظام مشخص مي كند و همچنين با بيان تعريف ، وظايف ، رويكرد ، اصول و روابط هر يك از زيرنظام هاي رسمي آن ، چگونگي تحقق علمي آن ها را ترسيم مي نمايد تا هر گونه تحول اساسي در اين نظام با توجه به عناصر اين الگوي كلان ، بر مباني نظري و دلالت هاي فلسفه تربيت اسلامي استواري باشد .</a:t>
            </a:r>
            <a:endParaRPr lang="fa-IR" sz="22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رهيافت :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3600" dirty="0" smtClean="0">
                <a:cs typeface="B Titr" pitchFamily="2" charset="-78"/>
              </a:rPr>
              <a:t>منظور از رهيافت جهت گيري كلان حاكم بر كليت نظام تربيت رسمي و عمومي است كه رويكرد اصلي كل نظام و زير نظام هاي اصلي در مواجهه با مسائل و موضوعات مهم ، از اين  رهيافت الهام </a:t>
            </a:r>
            <a:br>
              <a:rPr lang="fa-IR" sz="3600" dirty="0" smtClean="0"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>مي گيرند . </a:t>
            </a:r>
            <a:endParaRPr lang="fa-IR" sz="36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تحول بنيادين :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400" dirty="0" smtClean="0">
                <a:cs typeface="B Titr" pitchFamily="2" charset="-78"/>
              </a:rPr>
              <a:t>تحولي عميق و ريشه اي ، همه جانبه ، نظام مند ، آينده نگر مبتني بر آموزه هاي وحياني و معارف اسلامي </a:t>
            </a:r>
            <a:endParaRPr lang="fa-IR" sz="4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تعريف تربيت :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3600" dirty="0" smtClean="0">
                <a:cs typeface="B Titr" pitchFamily="2" charset="-78"/>
              </a:rPr>
              <a:t>فرآيند تعاملي زمينه ساز تكوين و تعالي پيوسته هويت متربيان ( دانش آموزان ) به صورت يكپارچه و مبتني بر نظام معيار اسلامي به منظور هدايت ايشان به سوي آمادگي جهت تحقق مراتب حيات طيبه در همه ي ابعاد </a:t>
            </a:r>
            <a:endParaRPr lang="fa-IR" sz="4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214422"/>
            <a:ext cx="8572561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معرفي بزرگان </a:t>
            </a:r>
            <a:br>
              <a:rPr lang="fa-IR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پژوهشگر و انديشه ورز </a:t>
            </a:r>
          </a:p>
          <a:p>
            <a:pPr algn="ctr">
              <a:buNone/>
            </a:pPr>
            <a:r>
              <a:rPr lang="fa-IR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( از حوزه علميه ، دانشگاه و آموزش و پرورش ) </a:t>
            </a:r>
            <a:br>
              <a:rPr lang="fa-IR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52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كه در تدوين سند همكاري داشته اند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fa-IR" sz="5400" dirty="0" smtClean="0">
              <a:solidFill>
                <a:srgbClr val="FF0000"/>
              </a:solidFill>
              <a:cs typeface="B Titr" pitchFamily="2" charset="-78"/>
            </a:endParaRP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  <a:p>
            <a:pPr>
              <a:buNone/>
            </a:pPr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بخش اول : </a:t>
            </a:r>
            <a:r>
              <a:rPr lang="fa-IR" sz="5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در باره ي سند</a:t>
            </a:r>
          </a:p>
          <a:p>
            <a:pPr>
              <a:buNone/>
            </a:pPr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بخش دوم : </a:t>
            </a:r>
            <a:r>
              <a:rPr lang="fa-IR" sz="5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محتواي سند</a:t>
            </a:r>
          </a:p>
          <a:p>
            <a:pPr>
              <a:buNone/>
            </a:pPr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بخش سوم : </a:t>
            </a:r>
            <a:r>
              <a:rPr lang="fa-IR" sz="5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چرخه هاي لازمه براي تحقق اهداف سند </a:t>
            </a:r>
            <a:endParaRPr lang="fa-IR" sz="5400" dirty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357166"/>
            <a:ext cx="85725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سند تحول بنيادين </a:t>
            </a:r>
          </a:p>
          <a:p>
            <a:pPr algn="ctr">
              <a:buNone/>
            </a:pPr>
            <a:r>
              <a:rPr lang="fa-IR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در آموزش و پرورش </a:t>
            </a:r>
            <a:endParaRPr lang="fa-IR" sz="54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آيت ا... اعرافي                     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حجت الاسلام عليرضا صادق زاده          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حجت الاسلام حسن علي اكبري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 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دكتر محمد جعفر جوادي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مهندس عبدالحسين نفيسي     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دكتر عباس صدري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دكتر محمد حسني                     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دكتر ايراندخت فياض 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آمنه احمدي                    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دكتر سوسن كشاورز </a:t>
            </a:r>
          </a:p>
          <a:p>
            <a:pPr marL="98425" indent="-6350" algn="ctr">
              <a:lnSpc>
                <a:spcPct val="160000"/>
              </a:lnSpc>
              <a:buNone/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مرحوم دكتر محمد علي كاردان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دكتر مهر محمدي       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دكتر شاملي 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سركار خانم دكتر علم الهدي</a:t>
            </a:r>
            <a:endParaRPr lang="fa-IR" sz="24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مهندس اميري      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مهندس نويد ادهم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آقاي احمد صافي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دكتر شريعتمداري           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  *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آقاي آذربايجاني </a:t>
            </a:r>
            <a:endParaRPr lang="fa-IR" sz="24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3106727" y="2108191"/>
            <a:ext cx="3144066" cy="213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178165" y="1751001"/>
            <a:ext cx="3144066" cy="213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5072066" y="4929198"/>
            <a:ext cx="1000132" cy="292895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Arc 10"/>
          <p:cNvSpPr/>
          <p:nvPr/>
        </p:nvSpPr>
        <p:spPr>
          <a:xfrm>
            <a:off x="5286380" y="5214950"/>
            <a:ext cx="1000132" cy="292895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Arc 11"/>
          <p:cNvSpPr/>
          <p:nvPr/>
        </p:nvSpPr>
        <p:spPr>
          <a:xfrm rot="13242492">
            <a:off x="3334445" y="3957238"/>
            <a:ext cx="1000132" cy="292895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Arc 12"/>
          <p:cNvSpPr/>
          <p:nvPr/>
        </p:nvSpPr>
        <p:spPr>
          <a:xfrm rot="12459759">
            <a:off x="3123044" y="3565205"/>
            <a:ext cx="1000132" cy="292895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در باره ي سند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a-IR" sz="9800" dirty="0" smtClean="0">
                <a:solidFill>
                  <a:srgbClr val="FF0000"/>
                </a:solidFill>
                <a:cs typeface="B Titr" pitchFamily="2" charset="-78"/>
              </a:rPr>
              <a:t>مهندس مهدي نويد ادهم مدير طرح تدوين سند ملي :</a:t>
            </a:r>
          </a:p>
          <a:p>
            <a:pPr algn="just">
              <a:lnSpc>
                <a:spcPct val="170000"/>
              </a:lnSpc>
              <a:buNone/>
            </a:pPr>
            <a:r>
              <a:rPr lang="fa-IR" sz="9600" dirty="0" smtClean="0">
                <a:cs typeface="B Titr" pitchFamily="2" charset="-78"/>
              </a:rPr>
              <a:t>خوشبختانه شوراي عالي آموزش و پرورش به عنوان مرجع سياست گذاري در حوزه آموزش عمومي و متوسطه كشور در پاسخ به </a:t>
            </a:r>
            <a:r>
              <a:rPr lang="fa-IR" sz="9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نداي رهبري </a:t>
            </a:r>
            <a:r>
              <a:rPr lang="fa-IR" sz="9600" dirty="0" smtClean="0">
                <a:cs typeface="B Titr" pitchFamily="2" charset="-78"/>
              </a:rPr>
              <a:t>و براي دستيابي به آموزش و پرورش </a:t>
            </a:r>
            <a:r>
              <a:rPr lang="fa-IR" sz="9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كارآمد و اثربخش </a:t>
            </a:r>
            <a:r>
              <a:rPr lang="fa-IR" sz="9600" dirty="0" smtClean="0">
                <a:cs typeface="B Titr" pitchFamily="2" charset="-78"/>
              </a:rPr>
              <a:t>در طراز جمهوري اسلامي ايران ، طرح مقدماتي </a:t>
            </a:r>
            <a:r>
              <a:rPr lang="fa-IR" sz="9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« تدوين سند ملي آموزش و پرورش » </a:t>
            </a:r>
            <a:r>
              <a:rPr lang="fa-IR" sz="9600" dirty="0" smtClean="0">
                <a:cs typeface="B Titr" pitchFamily="2" charset="-78"/>
              </a:rPr>
              <a:t>را در دستور كار خويش قرار داد .</a:t>
            </a:r>
          </a:p>
          <a:p>
            <a:pPr algn="just">
              <a:lnSpc>
                <a:spcPct val="170000"/>
              </a:lnSpc>
              <a:buNone/>
            </a:pPr>
            <a:r>
              <a:rPr lang="fa-IR" sz="9600" dirty="0" smtClean="0">
                <a:cs typeface="B Titr" pitchFamily="2" charset="-78"/>
              </a:rPr>
              <a:t>براي طراحي و انجام سترگ و كم نظير در تاريخ آموزش و پرورش ، بيش از </a:t>
            </a:r>
            <a:r>
              <a:rPr lang="fa-IR" sz="9600" dirty="0" smtClean="0">
                <a:solidFill>
                  <a:srgbClr val="FF0000"/>
                </a:solidFill>
                <a:cs typeface="B Titr" pitchFamily="2" charset="-78"/>
              </a:rPr>
              <a:t>600 نفر </a:t>
            </a:r>
            <a:r>
              <a:rPr lang="fa-IR" sz="9600" dirty="0" smtClean="0">
                <a:cs typeface="B Titr" pitchFamily="2" charset="-78"/>
              </a:rPr>
              <a:t>از فرهيختگان ، صاحب نظران و كارشناسان آموزش و پرورش ، حوزه هاي علميه و دانشگاه ها در مدت </a:t>
            </a:r>
            <a:r>
              <a:rPr lang="fa-IR" sz="9600" dirty="0" smtClean="0">
                <a:solidFill>
                  <a:srgbClr val="FF0000"/>
                </a:solidFill>
                <a:cs typeface="B Titr" pitchFamily="2" charset="-78"/>
              </a:rPr>
              <a:t>5 سال </a:t>
            </a:r>
            <a:r>
              <a:rPr lang="fa-IR" sz="9600" dirty="0" smtClean="0">
                <a:cs typeface="B Titr" pitchFamily="2" charset="-78"/>
              </a:rPr>
              <a:t>تلاش خستگي ناپذير و قابل تقدير مشاركت داشته اند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مراحل تدوين سند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سند ملي آموزش و پرورش </a:t>
            </a:r>
            <a:r>
              <a:rPr lang="fa-IR" sz="3400" dirty="0" smtClean="0">
                <a:cs typeface="B Titr" pitchFamily="2" charset="-78"/>
              </a:rPr>
              <a:t>در چشم انداز بيست ساله كشور مجموعه اي است در بردارنده مولفه هاي ذيل:</a:t>
            </a:r>
          </a:p>
          <a:p>
            <a:pPr algn="just">
              <a:buFont typeface="Wingdings" pitchFamily="2" charset="2"/>
              <a:buChar char="q"/>
            </a:pPr>
            <a:r>
              <a:rPr lang="fa-IR" sz="3400" dirty="0" smtClean="0">
                <a:cs typeface="B Titr" pitchFamily="2" charset="-78"/>
              </a:rPr>
              <a:t>مباني نظري</a:t>
            </a:r>
          </a:p>
          <a:p>
            <a:pPr algn="just">
              <a:buFont typeface="Wingdings" pitchFamily="2" charset="2"/>
              <a:buChar char="q"/>
            </a:pPr>
            <a:r>
              <a:rPr lang="fa-IR" sz="3400" dirty="0" smtClean="0">
                <a:cs typeface="B Titr" pitchFamily="2" charset="-78"/>
              </a:rPr>
              <a:t>اهداف و اصول </a:t>
            </a:r>
          </a:p>
          <a:p>
            <a:pPr algn="just">
              <a:buFont typeface="Wingdings" pitchFamily="2" charset="2"/>
              <a:buChar char="q"/>
            </a:pPr>
            <a:r>
              <a:rPr lang="fa-IR" sz="3400" dirty="0" smtClean="0">
                <a:cs typeface="B Titr" pitchFamily="2" charset="-78"/>
              </a:rPr>
              <a:t>ماموريت</a:t>
            </a:r>
          </a:p>
          <a:p>
            <a:pPr algn="just">
              <a:buFont typeface="Wingdings" pitchFamily="2" charset="2"/>
              <a:buChar char="q"/>
            </a:pPr>
            <a:r>
              <a:rPr lang="fa-IR" sz="3400" dirty="0" smtClean="0">
                <a:cs typeface="B Titr" pitchFamily="2" charset="-78"/>
              </a:rPr>
              <a:t>چالش ها</a:t>
            </a:r>
          </a:p>
          <a:p>
            <a:pPr algn="just">
              <a:buFont typeface="Wingdings" pitchFamily="2" charset="2"/>
              <a:buChar char="q"/>
            </a:pPr>
            <a:r>
              <a:rPr lang="fa-IR" sz="3400" dirty="0" smtClean="0">
                <a:cs typeface="B Titr" pitchFamily="2" charset="-78"/>
              </a:rPr>
              <a:t>چشم انداز </a:t>
            </a:r>
          </a:p>
          <a:p>
            <a:pPr algn="just">
              <a:buFont typeface="Wingdings" pitchFamily="2" charset="2"/>
              <a:buChar char="q"/>
            </a:pPr>
            <a:r>
              <a:rPr lang="fa-IR" sz="3400" dirty="0" smtClean="0">
                <a:cs typeface="B Titr" pitchFamily="2" charset="-78"/>
              </a:rPr>
              <a:t>راهبردها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مراحل تدوين سند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قلمرو سند :</a:t>
            </a:r>
          </a:p>
          <a:p>
            <a:pPr marL="98425" indent="-68263" algn="just">
              <a:buNone/>
            </a:pPr>
            <a:r>
              <a:rPr lang="fa-IR" sz="3400" dirty="0" smtClean="0">
                <a:cs typeface="B Titr" pitchFamily="2" charset="-78"/>
              </a:rPr>
              <a:t>عرصه هاي رشد و تعالي انسان و توسعه و پيشرفت كشور اعم از اقتصادي ، اجتماعي و فرهنگي را در ارتباط با آموزش و پرورش در بر مي گيرد و براي آن ها تعيين تكليف مي كند.</a:t>
            </a:r>
          </a:p>
          <a:p>
            <a:pPr marL="98425" indent="-68263" algn="just"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چگونگي تدوين سند :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cs typeface="B Titr" pitchFamily="2" charset="-78"/>
              </a:rPr>
              <a:t>ماموريت تهيه سند تحول و نوسازي نظام آموزشي كشور از سطح آموزش و پرورش تا سطح آموزش عالي از سوي رهبر معظم انقلاب اسلامي در سال 86 به شوراي عالي انقلاب فرهنگي محول گرديد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مراحل تدوين سند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72098"/>
          </a:xfrm>
        </p:spPr>
        <p:txBody>
          <a:bodyPr>
            <a:normAutofit fontScale="92500"/>
          </a:bodyPr>
          <a:lstStyle/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cs typeface="B Titr" pitchFamily="2" charset="-78"/>
              </a:rPr>
              <a:t>تشكيل شوراي تخصصي تحول و نوسازي نظام آموزشي توسط شوراي عالي انقلاب فرهنگي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cs typeface="B Titr" pitchFamily="2" charset="-78"/>
              </a:rPr>
              <a:t>استفاده از مشاركت ارگان هاي زير و بهره برداري از تجارب و مطالعات تخصصي در حوزه نظام آموزشي  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شوراي عالي آموزش و پرورش   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وزارت آموزش و پرورش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وزارتخانه علوم تحقيقات فناوري 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وزارت بهداشت ، درمان و آموزش پزشكي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شوراي تخصصي حوزوي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مراحل تدوين سند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72098"/>
          </a:xfrm>
        </p:spPr>
        <p:txBody>
          <a:bodyPr>
            <a:normAutofit fontScale="92500"/>
          </a:bodyPr>
          <a:lstStyle/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cs typeface="B Titr" pitchFamily="2" charset="-78"/>
              </a:rPr>
              <a:t>تشكيل كارگروه هاي تخصصي مختلف متشكل از صاحبنظران و كارشناسان مجرب حوزوي و دانشگاهي حوزه تعليم و تربيت جهت اصلاح و نهايي سازي بخش هاي مختلف سند تحول بنيادين آموزش و پرورش ، سند فلسفه تعليم و تربيت ، رهنامه نظام آموزش و پرورش و ...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cs typeface="B Titr" pitchFamily="2" charset="-78"/>
              </a:rPr>
              <a:t>نقد و بررسي سند تحول راهبردي نظام تعليم و تربيت رسمي و عمومي در شوراي تخصصي تحول و نوسازي نظام آموزشي كشور و احصاء نقاط قوت و ضعف آن توسط اعضا محترم اين شورا </a:t>
            </a:r>
          </a:p>
          <a:p>
            <a:pPr marL="98425" indent="-68263" algn="just">
              <a:buFont typeface="Wingdings" pitchFamily="2" charset="2"/>
              <a:buChar char="Ø"/>
            </a:pPr>
            <a:r>
              <a:rPr lang="fa-IR" sz="3400" dirty="0" smtClean="0">
                <a:cs typeface="B Titr" pitchFamily="2" charset="-78"/>
              </a:rPr>
              <a:t>و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مراحل تدوين سند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سند نهايي :</a:t>
            </a:r>
          </a:p>
          <a:p>
            <a:pPr marL="98425" indent="-68263" algn="just">
              <a:buNone/>
            </a:pPr>
            <a:r>
              <a:rPr lang="fa-IR" sz="3400" dirty="0" smtClean="0">
                <a:cs typeface="B Titr" pitchFamily="2" charset="-78"/>
              </a:rPr>
              <a:t>با هدايت و ساماندهي بخش هاي تخصصي كشور توسط شوراي عالي انقلاب فرهنگي و با همكاري حدود </a:t>
            </a: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600 نفر </a:t>
            </a:r>
            <a:r>
              <a:rPr lang="fa-IR" sz="3400" dirty="0" smtClean="0">
                <a:cs typeface="B Titr" pitchFamily="2" charset="-78"/>
              </a:rPr>
              <a:t>از صاحبنظران و متخصصين تعليم و تربيت و در طي </a:t>
            </a: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5 سال </a:t>
            </a:r>
            <a:r>
              <a:rPr lang="fa-IR" sz="3400" dirty="0" smtClean="0">
                <a:cs typeface="B Titr" pitchFamily="2" charset="-78"/>
              </a:rPr>
              <a:t>فعاليت تخصصي مستمر و فشرده ، سند ملي نهايي و به تصويب شوراي عالي آموزش و پرورش و شوراي انقلاب فرهنگي رسيد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fa-IR" sz="5400" dirty="0" smtClean="0">
              <a:solidFill>
                <a:srgbClr val="FF0000"/>
              </a:solidFill>
              <a:cs typeface="B Titr" pitchFamily="2" charset="-78"/>
            </a:endParaRPr>
          </a:p>
          <a:p>
            <a:pPr>
              <a:buNone/>
            </a:pPr>
            <a:endParaRPr lang="fa-IR" sz="54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محتواي سند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714356"/>
            <a:ext cx="85725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بخش دوم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محتواي سند شامل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مقدمه</a:t>
            </a:r>
          </a:p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بيانيه ارزش ها </a:t>
            </a:r>
          </a:p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بيانيه ماموريت</a:t>
            </a:r>
          </a:p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چشم انداز</a:t>
            </a:r>
          </a:p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هدف هاي كلان</a:t>
            </a:r>
          </a:p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راهبردهاي كلان</a:t>
            </a:r>
          </a:p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هدف هاي عملياتي و راهكارها</a:t>
            </a:r>
          </a:p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چارچوب نهادي و نظام اجرايي تحول بنيادين آموزش و پرورش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290" y="2214554"/>
            <a:ext cx="6357982" cy="2215991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13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مقدمه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fa-IR" sz="5400" dirty="0" smtClean="0">
              <a:solidFill>
                <a:srgbClr val="FF0000"/>
              </a:solidFill>
              <a:cs typeface="B Titr" pitchFamily="2" charset="-78"/>
            </a:endParaRPr>
          </a:p>
          <a:p>
            <a:pPr>
              <a:buNone/>
            </a:pPr>
            <a:endParaRPr lang="fa-IR" sz="54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در باره ي سند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714356"/>
            <a:ext cx="85725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بخش اول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مقدمه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4288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نگارنده :</a:t>
            </a:r>
          </a:p>
          <a:p>
            <a:pPr algn="just">
              <a:buFontTx/>
              <a:buChar char="-"/>
            </a:pPr>
            <a:r>
              <a:rPr lang="fa-IR" sz="3400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دكتر حميدرضا حاجي بابايي وزير محترم</a:t>
            </a:r>
          </a:p>
          <a:p>
            <a:pPr algn="just">
              <a:buFontTx/>
              <a:buChar char="-"/>
            </a:pPr>
            <a:r>
              <a:rPr lang="fa-IR" dirty="0" smtClean="0">
                <a:cs typeface="B Titr" pitchFamily="2" charset="-78"/>
              </a:rPr>
              <a:t>دكتر محمدرضا مخبر دزفولي دبير محترم شوراي عالي انقلاب فرهنگي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472" y="3571876"/>
            <a:ext cx="8229600" cy="2857520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fa-IR" sz="3700" dirty="0" smtClean="0">
                <a:solidFill>
                  <a:srgbClr val="FF0000"/>
                </a:solidFill>
                <a:cs typeface="B Titr" pitchFamily="2" charset="-78"/>
              </a:rPr>
              <a:t>در صفحه 5 سند در بخش مقدمه آمده است :  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500" dirty="0" smtClean="0">
                <a:cs typeface="B Titr" pitchFamily="2" charset="-78"/>
              </a:rPr>
              <a:t>در تهيه سند ملي تحول بنيادين آموزش و پرورش كوشش شده است تا با الهام گيري از اسناد بالادستي و بهره گيري از ارزش هاي بنيادين آن ها و توجه به اهداف راهبردي نظام جمهوري اسلامي ايران ، چشم انداز و اهداف تعليم و تربيت در افق 1404 هجري شمسي تبيين شود .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a-IR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786058"/>
            <a:ext cx="7572428" cy="292895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بيانيه ارزش ها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7" y="714356"/>
            <a:ext cx="6072231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اول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اول * بيانيه ارزش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7 سند :</a:t>
            </a:r>
          </a:p>
          <a:p>
            <a:pPr algn="just">
              <a:buNone/>
            </a:pPr>
            <a:r>
              <a:rPr lang="fa-IR" sz="3400" dirty="0" smtClean="0">
                <a:cs typeface="B Titr" pitchFamily="2" charset="-78"/>
              </a:rPr>
              <a:t>1- </a:t>
            </a:r>
            <a:r>
              <a:rPr lang="fa-IR" sz="4400" dirty="0" smtClean="0">
                <a:cs typeface="B Titr" pitchFamily="2" charset="-78"/>
              </a:rPr>
              <a:t>بايد ها و نبايدهاي اساسي است كه لازم است تمام اجزا و مولفه هاي نظام تعليم و تربيت رسمي عمومي هماهنگ با آن ها بوده و همه ي سياست گذاران و كارگزاران نظام ملتزم و پاي بند به آن ها باشند .</a:t>
            </a:r>
          </a:p>
          <a:p>
            <a:pPr algn="just">
              <a:buNone/>
            </a:pPr>
            <a:endParaRPr lang="fa-IR" sz="4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اول * بيانيه ارزش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در اين فصل به </a:t>
            </a: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30 گزاره ي ارزشي  </a:t>
            </a:r>
            <a:r>
              <a:rPr lang="fa-IR" sz="3400" dirty="0" smtClean="0">
                <a:cs typeface="B Titr" pitchFamily="2" charset="-78"/>
              </a:rPr>
              <a:t>نظام تعليم و تربيت رسمي و عمومي بيان شده است از جمله : </a:t>
            </a:r>
          </a:p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بند 1- آموزه هاي قرآن كريم </a:t>
            </a:r>
            <a:r>
              <a:rPr lang="fa-IR" sz="3400" dirty="0" smtClean="0">
                <a:cs typeface="B Titr" pitchFamily="2" charset="-78"/>
              </a:rPr>
              <a:t>، نقش معنوي ، اسوه اي ، هدايتي و تربيتي پيامبر اكرم (ص) و حضرت فاطمه زهرا ( سلام الله عليها ) و ائمه معصومين ( عليهم السلام ) به ويژه امام زمان ( عج ) و ولايت مداري در تمام ساحت ها براي تحقق جامعه عدل جهاني ( جامعه مهدوي )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اول * بيانيه ارزش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بند 2 - آموزه هاي بنيادين مهدويت و انتظار</a:t>
            </a:r>
            <a:r>
              <a:rPr lang="fa-IR" sz="3400" dirty="0" smtClean="0">
                <a:cs typeface="B Titr" pitchFamily="2" charset="-78"/>
              </a:rPr>
              <a:t>كه مرز هويت اسلام ناب و عامل حيات و بقاي آن در عصر غيبت است ، به عنوان مهمترين رسالت منتظران در عصر غيبت </a:t>
            </a:r>
          </a:p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بند 3 - ميراث نظري و عملي حضرت امام خميني (ره) </a:t>
            </a:r>
            <a:r>
              <a:rPr lang="fa-IR" sz="3400" dirty="0" smtClean="0">
                <a:cs typeface="B Titr" pitchFamily="2" charset="-78"/>
              </a:rPr>
              <a:t>،‌تعميق علاقه و پيوند با انقلاب اسلامي ، قانون اساسي و ولايت فقيه 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اول * بيانيه ارزش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بند 14 – ارتقا جايگاه و نقش تربيتي خانواده </a:t>
            </a:r>
            <a:r>
              <a:rPr lang="fa-IR" sz="3400" dirty="0" smtClean="0">
                <a:cs typeface="B Titr" pitchFamily="2" charset="-78"/>
              </a:rPr>
              <a:t>و مشاركت اثر بخش آن با نظام تعليم و تربيت رسمي عمومي </a:t>
            </a:r>
          </a:p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بند 20 – وطن دوستي </a:t>
            </a:r>
            <a:r>
              <a:rPr lang="fa-IR" sz="3400" dirty="0" smtClean="0">
                <a:cs typeface="B Titr" pitchFamily="2" charset="-78"/>
              </a:rPr>
              <a:t>و افتخار به ارزش هاي اصيل و ماندگار اسلامي – ايراني و اهتمام به برپايي جامعه مهدوي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اول * بيانيه ارزش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بند 22 – استمرار فرهنگ اسلامي – ايراني </a:t>
            </a:r>
            <a:r>
              <a:rPr lang="fa-IR" sz="3400" dirty="0" smtClean="0">
                <a:cs typeface="B Titr" pitchFamily="2" charset="-78"/>
              </a:rPr>
              <a:t>از طريق ارزيابي آگاهانه ي آن و تعامل نقادانه با ساير فرهنگ ها بر اساس نظام معيار اسلامي </a:t>
            </a:r>
          </a:p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بند 28 – تقويت شان حاكميتي نظام تعليم و تربيت رسمي عمومي </a:t>
            </a:r>
            <a:r>
              <a:rPr lang="fa-IR" sz="3400" dirty="0" smtClean="0">
                <a:cs typeface="B Titr" pitchFamily="2" charset="-78"/>
              </a:rPr>
              <a:t>در ابعاد سياست گذاري ، برنامه ريزي ، پشتيباني و نظارت و ارزيابي ضمن مشاركت پذيري و كاهش تصدي گري غير ضرور در بعد اجرا با رعايت اصل عدالت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786058"/>
            <a:ext cx="7572428" cy="292895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بيانيه ماموريت 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7" y="714356"/>
            <a:ext cx="6072231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دوم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دوم * بيانيه ماموريت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ي 10 سند :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     وزارت آموزش و پرورش ماموريت دارد با تاكيد بر شايستگي هاي پايه ، زمينه دستيابي دانش آموزان در سنين لازم التعليم طي 12 ( چهار دوره تحصيلي سه ساله ) تحصيلي به مراتبي از حيات طيبه در ابعاد فردي ، خانوادگي ، اجتماعي و جهاني را به صورت نظام مند ، همگاني ، عادلانه و الزامي در ساختاري كارآمد و اثربخش فراهم سازد .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786058"/>
            <a:ext cx="7572428" cy="292895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چشم انداز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7" y="714356"/>
            <a:ext cx="6072231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سوم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57166"/>
            <a:ext cx="85725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60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مراسم رونمايي سند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None/>
            </a:pPr>
            <a:r>
              <a:rPr lang="fa-IR" sz="3000" dirty="0" smtClean="0">
                <a:cs typeface="B Titr" pitchFamily="2" charset="-78"/>
              </a:rPr>
              <a:t>     سند در ساعت 10:5 صبح روز سه شنبه مورخ 1390/9/22 در سالن همايش بين المللي صدا و سيما با حضور رييس جمهور محبوب جناب آقاي احمدي نژاد ، استاد فرهيخته دكتر شريعتمداري ، جناب آقاي حاجي بابايي وزير تلاشگر وزارت آموزش و پرورش و جمعي از اساتيد دانشگاه و مسوولين به دست فرزند شهيد شاري رونمايي شد . </a:t>
            </a:r>
            <a:endParaRPr lang="fa-IR" sz="30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سوم * چشم انداز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5785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ي 11 سند :</a:t>
            </a:r>
          </a:p>
          <a:p>
            <a:pPr marL="98425" indent="22225" algn="just">
              <a:lnSpc>
                <a:spcPct val="17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     </a:t>
            </a:r>
            <a:r>
              <a:rPr lang="fa-IR" sz="3800" dirty="0" smtClean="0">
                <a:cs typeface="B Titr" pitchFamily="2" charset="-78"/>
              </a:rPr>
              <a:t>نظام تعليم و تربيت رسمي عمومي در افق 1404 ، با اتكاء به قدرت لايزال الهي ، مبتني </a:t>
            </a:r>
            <a:r>
              <a:rPr lang="fa-IR" sz="3800" dirty="0" smtClean="0">
                <a:solidFill>
                  <a:srgbClr val="FF0000"/>
                </a:solidFill>
                <a:cs typeface="B Titr" pitchFamily="2" charset="-78"/>
              </a:rPr>
              <a:t>بر نظام معيار اسلامي </a:t>
            </a:r>
            <a:r>
              <a:rPr lang="fa-IR" sz="3800" dirty="0" smtClean="0">
                <a:cs typeface="B Titr" pitchFamily="2" charset="-78"/>
              </a:rPr>
              <a:t>، فرهنگ و تمدن اسلامي – ايراني و قوام بخش آن ها و زمينه ساز جامعه جهاني عدل مهدوي و برخوردار از توانمندي هاي تربيتي ممتاز در </a:t>
            </a:r>
            <a:r>
              <a:rPr lang="fa-IR" sz="3800" dirty="0" smtClean="0">
                <a:solidFill>
                  <a:srgbClr val="FF0000"/>
                </a:solidFill>
                <a:cs typeface="B Titr" pitchFamily="2" charset="-78"/>
              </a:rPr>
              <a:t>تراز جمهوري اسلامي ايران </a:t>
            </a:r>
            <a:r>
              <a:rPr lang="fa-IR" sz="3800" dirty="0" smtClean="0">
                <a:cs typeface="B Titr" pitchFamily="2" charset="-78"/>
              </a:rPr>
              <a:t>در سطح منطقه ، الهام بخش و داراي تعامل سازنده و موثر با نظام هاي تعليم و تربيتي در سطح جهان ، توانمند در زمينه سازي براي </a:t>
            </a:r>
            <a:r>
              <a:rPr lang="fa-IR" sz="3800" dirty="0" smtClean="0">
                <a:solidFill>
                  <a:srgbClr val="FF0000"/>
                </a:solidFill>
                <a:cs typeface="B Titr" pitchFamily="2" charset="-78"/>
              </a:rPr>
              <a:t>شكوفايي فطرت و استعدادها</a:t>
            </a:r>
            <a:r>
              <a:rPr lang="fa-IR" sz="3800" dirty="0" smtClean="0">
                <a:cs typeface="B Titr" pitchFamily="2" charset="-78"/>
              </a:rPr>
              <a:t> و شكل گيري </a:t>
            </a:r>
            <a:r>
              <a:rPr lang="fa-IR" sz="3800" dirty="0" smtClean="0">
                <a:solidFill>
                  <a:srgbClr val="FF0000"/>
                </a:solidFill>
                <a:cs typeface="B Titr" pitchFamily="2" charset="-78"/>
              </a:rPr>
              <a:t>هويت</a:t>
            </a:r>
            <a:r>
              <a:rPr lang="fa-IR" sz="3800" dirty="0" smtClean="0">
                <a:cs typeface="B Titr" pitchFamily="2" charset="-78"/>
              </a:rPr>
              <a:t> يكپارچه اسلامي ، انقلابي – ايراني </a:t>
            </a:r>
            <a:br>
              <a:rPr lang="fa-IR" sz="3800" dirty="0" smtClean="0">
                <a:cs typeface="B Titr" pitchFamily="2" charset="-78"/>
              </a:rPr>
            </a:br>
            <a:r>
              <a:rPr lang="fa-IR" sz="3800" dirty="0" smtClean="0">
                <a:cs typeface="B Titr" pitchFamily="2" charset="-78"/>
              </a:rPr>
              <a:t>دانش آموزان با توجه به هويت اختصاصي آنان ، كارآمد ، اثربخش ، يادگيرنده ، </a:t>
            </a:r>
            <a:r>
              <a:rPr lang="fa-IR" sz="3800" dirty="0" smtClean="0">
                <a:solidFill>
                  <a:srgbClr val="FF0000"/>
                </a:solidFill>
                <a:cs typeface="B Titr" pitchFamily="2" charset="-78"/>
              </a:rPr>
              <a:t>عدالت محور و مشاركت جو </a:t>
            </a:r>
            <a:r>
              <a:rPr lang="fa-IR" sz="3800" dirty="0" smtClean="0">
                <a:cs typeface="B Titr" pitchFamily="2" charset="-78"/>
              </a:rPr>
              <a:t>، برخوردار از مربيان و مديران مومن آراسته به فضائل اخلاق اسلامي </a:t>
            </a:r>
            <a:r>
              <a:rPr lang="fa-IR" sz="3800" dirty="0" smtClean="0">
                <a:solidFill>
                  <a:srgbClr val="FF0000"/>
                </a:solidFill>
                <a:cs typeface="B Titr" pitchFamily="2" charset="-78"/>
              </a:rPr>
              <a:t>عامل به عمل صالح </a:t>
            </a:r>
            <a:r>
              <a:rPr lang="fa-IR" sz="3800" dirty="0" smtClean="0">
                <a:cs typeface="B Titr" pitchFamily="2" charset="-78"/>
              </a:rPr>
              <a:t>، تعالي جو و تحول آفرين ، انقلابي ، آينده نگر ، عاقل ، متعهد ، امين ، بصير ، حق شناس 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سوم * چشم انداز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ي 12 سند :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     مشخصات </a:t>
            </a:r>
            <a:r>
              <a:rPr lang="fa-IR" sz="3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« مدرسه در افق چشم انداز 1404» </a:t>
            </a:r>
            <a:r>
              <a:rPr lang="fa-IR" sz="3400" dirty="0" smtClean="0">
                <a:cs typeface="B Titr" pitchFamily="2" charset="-78"/>
              </a:rPr>
              <a:t>با 15 ويژگي بيان شده است از جمله :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بند 1- تجلي بخش فرهنگ غني اسلامي ، انقلابي در روابط و مناسبات با خالق ، جهان خلقت ، خود و ديگران « به ويژه تكليف گرايي ، مسئوليت پذيري ، كرامت نفس ، امانتداري ، خودباوري ، كارآفريني ، پرهيز از اسراف و وابستگي به دنيا ، همدلي ، احترام ، اعتماد ، وقت شناسي ، نظم ، جديت ، ايثارگري ، قانون گرايي ، نقادي و نوآوري ، استكبار ستيزي ، دفاع از محرومان و مستضعفان و ارزش هاي انقلاب اسلامي  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سوم * چشم انداز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ي 12 سند </a:t>
            </a: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بند 7- خود ارزياب ، مسئول و پاسخگو نسبت به نظارت و ارزيابي بيروني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بند 12- برخوردار از بهره ي فناوري آموزشي در سطح معيار ، با توجه به طيف منابع و رسانه هاي يادگيري ( شبكه ملي اطلاعات و ارتباطات )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سوم * چشم انداز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ي 13 سند </a:t>
            </a: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بند 13- داراي ظرفيت تصميم سازي براي نظام تعليم و تربيت رسمي عمومي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بند 14- داراي تعامل اثربخش با مساجد و ديگر نهادها ، مراكز مذهبي و كانون هاي محلي نظير فرهنگ سرا ، كتابخانه هاي عمومي و برخوردار از ارتباط مستمر و موثر با عالمان ديني ، صاحبنظران و متخصصان 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786058"/>
            <a:ext cx="7572428" cy="292895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هدف هاي كلان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7" y="714356"/>
            <a:ext cx="6072231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چهارم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چهارم * هدف هاي كلان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ي 14 سند هشت هدف كلان تعريف شده است از جمله:</a:t>
            </a: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هدف 1- </a:t>
            </a:r>
            <a:r>
              <a:rPr lang="fa-IR" sz="3400" dirty="0" smtClean="0">
                <a:cs typeface="B Titr" pitchFamily="2" charset="-78"/>
              </a:rPr>
              <a:t>تربيت انساني موحد و مومن و معتقد به معاد و آشنا و متعهد به مسئوليت ها و وظايف در برابر خدا ، خود ، ديگران و طبيعت ، حقيقت جو و عاقل ، عدالت خواه و صلح جو ، ظلم ستيز ، جهادگر ، شجاع و ايثارگرو وطن دوست ، مهرورز ، جمع گرا و جهاني انديش ، ولايت مدار و منتظر و تلاشگر در جهت تحقق حكومت عدل جهاني ، با اراده و اميدوار ، خودباور و داراي عزت نفس ، امانتدار ، دانا و توانا ، پاكدامن و با حياء ، انتخابگر و آزاد منش ، متعلق به اخلاق اسلامي ، خلاق و كارآفرين و مقتصد و ماهر ، سالم و با نشاط ، قانون مدار و نظم پذير و آماده ي ورود به زندگي شايسته فردي ، خانوادگي و اجتماعي بر اساس نظام معيار اسلامي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چهارم * هدف هاي كلان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هدف 5- </a:t>
            </a:r>
            <a:r>
              <a:rPr lang="fa-IR" sz="3400" dirty="0" smtClean="0">
                <a:cs typeface="B Titr" pitchFamily="2" charset="-78"/>
              </a:rPr>
              <a:t>افزايش مشاركت و اثربخشي همگاني به ويژه خانواده در تعالي نظام تعليم و تربيت رسمي عمومي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هدف 6 – </a:t>
            </a:r>
            <a:r>
              <a:rPr lang="fa-IR" sz="3400" dirty="0" smtClean="0">
                <a:cs typeface="B Titr" pitchFamily="2" charset="-78"/>
              </a:rPr>
              <a:t>بهسازي و تحول در نظام برنامه ريزي آموزشي و درسي ، مالي و اداري و زير ساخت هاي كالبدي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هدف 8-</a:t>
            </a:r>
            <a:r>
              <a:rPr lang="fa-IR" sz="3400" dirty="0" smtClean="0">
                <a:cs typeface="B Titr" pitchFamily="2" charset="-78"/>
              </a:rPr>
              <a:t> كسب موقعيت نخست تربيتي در منطقه و جهان اسلام و ارتقاي فزاينده جايگاه تعليم و تربيت ايران در سطح جهاني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786058"/>
            <a:ext cx="7572428" cy="292895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راهبرد هاي كلان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7" y="714356"/>
            <a:ext cx="6072231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پنجم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پنجم * راهبرد هاي كلان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ي 15 سند پانزده راهبرد براي رسيدن به اهداف بيان شده است از جمله :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راهبرد 2- </a:t>
            </a:r>
            <a:r>
              <a:rPr lang="fa-IR" sz="3400" dirty="0" smtClean="0">
                <a:cs typeface="B Titr" pitchFamily="2" charset="-78"/>
              </a:rPr>
              <a:t>نهادينه كردن نگاه يكپارچه به فرآيند تعليم و تربيت با رويكرد تعالي بخشي در كليه مولفه هاي نظام تعليم و تربيت رسمي عمومي ( هدف هاي كلان 1 ، 2 ، 4 ، 5 ، 6 )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پنجم * راهبرد هاي كلان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راهبرد 7- </a:t>
            </a:r>
            <a:r>
              <a:rPr lang="fa-IR" sz="3400" dirty="0" smtClean="0">
                <a:cs typeface="B Titr" pitchFamily="2" charset="-78"/>
              </a:rPr>
              <a:t>بهره مندي هوشمندانه از فناوري هاي نوين در نظام تعليم و تربيت رسمي عمومي مبتني بر نظام معيار اسلامي (</a:t>
            </a:r>
            <a:r>
              <a:rPr lang="fa-IR" sz="3300" dirty="0" smtClean="0">
                <a:cs typeface="B Titr" pitchFamily="2" charset="-78"/>
              </a:rPr>
              <a:t>هدف هاي كلان 3 ، 2 ، 1 ،‌5 و 7</a:t>
            </a:r>
            <a:r>
              <a:rPr lang="fa-IR" sz="3400" dirty="0" smtClean="0">
                <a:cs typeface="B Titr" pitchFamily="2" charset="-78"/>
              </a:rPr>
              <a:t>) </a:t>
            </a:r>
          </a:p>
          <a:p>
            <a:pPr algn="just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راهبرد 10 - </a:t>
            </a:r>
            <a:r>
              <a:rPr lang="fa-IR" dirty="0" smtClean="0">
                <a:cs typeface="B Titr" pitchFamily="2" charset="-78"/>
              </a:rPr>
              <a:t>ارتقاي جايگاه نظام تعليم و تربيت كشور به عنوان مهمترين نهاد تربيت نيروي انساني و مولد سرمايه اجتماعي و اعمال سياست هاي مصوب و هدايت و نظارت بر آن </a:t>
            </a:r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57166"/>
            <a:ext cx="85725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60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چند ويژگي خاص سند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cs typeface="B Titr" pitchFamily="2" charset="-78"/>
              </a:rPr>
              <a:t> </a:t>
            </a:r>
            <a:r>
              <a:rPr lang="fa-IR" sz="2800" dirty="0" smtClean="0">
                <a:cs typeface="B Titr" pitchFamily="2" charset="-78"/>
              </a:rPr>
              <a:t>1- اعتبار و كارشناسي : اين سند با وجود مباني نظري در 400 صفحه نتيجه ي كار 600 محقق پژوهنده و صاحب نظر در 5 سال پشتوانه علمي – تحقيقي برخوردار مي باشد . </a:t>
            </a:r>
          </a:p>
          <a:p>
            <a:pPr algn="just">
              <a:lnSpc>
                <a:spcPct val="160000"/>
              </a:lnSpc>
              <a:buNone/>
            </a:pPr>
            <a:r>
              <a:rPr lang="fa-IR" sz="2800" dirty="0" smtClean="0">
                <a:cs typeface="B Titr" pitchFamily="2" charset="-78"/>
              </a:rPr>
              <a:t>2- اين سند در مدل هاي مفهومي ، نرم افزارهاي برنامه ريزي و ادبيات خاص به كار رفته ، منحصر به فرد ، تازه و بديع مي باشد و اثري از الگو برداري و ترجمه در آن ديده نمي شود .</a:t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( يكي از مطالبات رهبر معظم انقلاب )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پنجم * راهبرد هاي كلان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راهبرد 11- </a:t>
            </a:r>
            <a:r>
              <a:rPr lang="fa-IR" sz="3400" dirty="0" smtClean="0">
                <a:cs typeface="B Titr" pitchFamily="2" charset="-78"/>
              </a:rPr>
              <a:t>ارتقاء معرفت و بصيرت ديني ، انقلابي و سياسي براي رشد و تعالي معنوي و اخلاقي معلمان و دانش آموزان و مشاركت براي ارتقاء معنوي خانواده ( هدف هاي كلان 5 و 4 ،2 ،1)</a:t>
            </a:r>
          </a:p>
          <a:p>
            <a:pPr algn="just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راهبرد 15- </a:t>
            </a:r>
            <a:r>
              <a:rPr lang="fa-IR" dirty="0" smtClean="0">
                <a:cs typeface="B Titr" pitchFamily="2" charset="-78"/>
              </a:rPr>
              <a:t>ارتقاي جايگاه علم و علم آموزي به عنوان عاملي موثر در دستيابي به حيات طيبه با تاكيد بر حيثيت كاشفيت و مطلوبيت علم ( هدف هاي كلان 7 ، 2 ، 1 و 8 )</a:t>
            </a:r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786058"/>
            <a:ext cx="7572428" cy="292895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هدف هاي عملياتي و راهكارها 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7" y="714356"/>
            <a:ext cx="6072231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ي 17 سند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در اين فصل </a:t>
            </a: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23 هدف عملياتي </a:t>
            </a:r>
            <a:r>
              <a:rPr lang="fa-IR" sz="3400" dirty="0" smtClean="0">
                <a:cs typeface="B Titr" pitchFamily="2" charset="-78"/>
              </a:rPr>
              <a:t>آورده شده كه مربوط به اهداف كلان مي باشند و براي هر هدف عملياتي چندين راهكار بيان شده است كه در مجموع </a:t>
            </a: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131راهكار</a:t>
            </a:r>
            <a:r>
              <a:rPr lang="fa-IR" sz="3400" dirty="0" smtClean="0">
                <a:cs typeface="B Titr" pitchFamily="2" charset="-78"/>
              </a:rPr>
              <a:t> بيان شده است . 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2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از جمله راهكارهاي بيان شده موارد زير مي باشد :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1/1-</a:t>
            </a:r>
            <a:r>
              <a:rPr lang="fa-IR" sz="3400" dirty="0" smtClean="0">
                <a:cs typeface="B Titr" pitchFamily="2" charset="-78"/>
              </a:rPr>
              <a:t>حاكميت رويكرد فرهنگي – تربيتي در توليد محتوي و تقويت شايستگي هاي پايه ي دانش آموزان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2/3-</a:t>
            </a:r>
            <a:r>
              <a:rPr lang="fa-IR" sz="3400" dirty="0" smtClean="0">
                <a:cs typeface="B Titr" pitchFamily="2" charset="-78"/>
              </a:rPr>
              <a:t>تقويت شايستگي هاي اعتقادي ، اخلاقي و حرفه اي مديران و معلمان و تحكيم نقش الگويي آنان و فراهم آوردن ساز و كارهاي اجرايي براي مشاركت فعال و موثر ايشان در برنامه هاي تربيتي و فعاليت هاي پرورشي مدارس و واگذاري مسئوليت كلان تربيتي مدرسه به مديران مدارس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1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1/1-</a:t>
            </a:r>
            <a:r>
              <a:rPr lang="fa-IR" sz="3400" dirty="0" smtClean="0">
                <a:cs typeface="B Titr" pitchFamily="2" charset="-78"/>
              </a:rPr>
              <a:t>حاكميت رويكرد فرهنگي – تربيتي در توليد محتوي و تقويت شايستگي هاي پايه ي دانش آموزان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2/3-</a:t>
            </a:r>
            <a:r>
              <a:rPr lang="fa-IR" sz="3400" dirty="0" smtClean="0">
                <a:cs typeface="B Titr" pitchFamily="2" charset="-78"/>
              </a:rPr>
              <a:t>تقويت شايستگي هاي اعتقادي ، اخلاقي و </a:t>
            </a:r>
            <a:br>
              <a:rPr lang="fa-IR" sz="3400" dirty="0" smtClean="0">
                <a:cs typeface="B Titr" pitchFamily="2" charset="-78"/>
              </a:rPr>
            </a:br>
            <a:r>
              <a:rPr lang="fa-IR" sz="3400" dirty="0" smtClean="0">
                <a:cs typeface="B Titr" pitchFamily="2" charset="-78"/>
              </a:rPr>
              <a:t>حرفه اي مديران و معلمان و تحكيم نقش الگويي آنان و فراهم آوردن ساز و كارهاي اجرايي براي مشاركت فعال و موثر ايشان در برنامه هاي تربيتي و فعاليت هاي پرورشي مدارس و واگذاري مسئوليت كلان تربيتي مدرسه به مديران مدارس</a:t>
            </a:r>
          </a:p>
          <a:p>
            <a:pPr algn="just">
              <a:buNone/>
            </a:pPr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3/1-</a:t>
            </a:r>
            <a:r>
              <a:rPr lang="fa-IR" sz="3400" dirty="0" smtClean="0">
                <a:cs typeface="B Titr" pitchFamily="2" charset="-78"/>
              </a:rPr>
              <a:t>بازنگري و بازتوليد برنامه ها و محتواي آموزشي و روش هاي تربيتي براي دروني سازي و تعميق و ترويج فرهنگ حيا ، عفاف و حجاب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4/1-</a:t>
            </a:r>
            <a:r>
              <a:rPr lang="fa-IR" sz="3400" dirty="0" smtClean="0">
                <a:cs typeface="B Titr" pitchFamily="2" charset="-78"/>
              </a:rPr>
              <a:t>آموزش و ارتقاء مديريت خانواده در استفاده ي مناسب از ابزار رسانه در محيط خانواده همسو با اهداف نظام تعليم و تربيت رسمي عمومي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1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5/1-</a:t>
            </a:r>
            <a:r>
              <a:rPr lang="fa-IR" sz="3400" dirty="0" smtClean="0">
                <a:cs typeface="B Titr" pitchFamily="2" charset="-78"/>
              </a:rPr>
              <a:t>تعميم دوره ي پيش دبستاني به ويژه در مناطق محروم و نيازمند حتي الامكان با مشاركت بخش غير دولتي با تاكيد بر آموزش هاي قرآني و تربيت بدني و اجتماعي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6/5-</a:t>
            </a:r>
            <a:r>
              <a:rPr lang="fa-IR" sz="3400" dirty="0" smtClean="0">
                <a:cs typeface="B Titr" pitchFamily="2" charset="-78"/>
              </a:rPr>
              <a:t>تنظيم و اجراي برنامه ي جامع كارآفريني و مهارت آموزي براي تمام دوره هاي تحصيلي به ويژه دانش آموزان دوره ي متوسطه تا پايان برنامه پنجم توسعه در برنامه درسي و آموزشي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2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7/1-</a:t>
            </a:r>
            <a:r>
              <a:rPr lang="fa-IR" sz="3400" dirty="0" smtClean="0">
                <a:cs typeface="B Titr" pitchFamily="2" charset="-78"/>
              </a:rPr>
              <a:t>فراهم آوردن زمينه هاي لازم براي نقش آفريني مدرسه به عنوان كانون كسب تجربيات تربيتي محله و جلوه اي از جامعه اسلامي و حيات طيبه با تفويض اختيار و مسئوليت به آن و استاندارد سازي تمام مولفه ها و عوامل درون مدرسه اي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8/6- </a:t>
            </a:r>
            <a:r>
              <a:rPr lang="fa-IR" sz="3400" dirty="0" smtClean="0">
                <a:cs typeface="B Titr" pitchFamily="2" charset="-78"/>
              </a:rPr>
              <a:t>تقويت شايستگي هاي حرفه اي و اعتقادي مديران و معلمان و فراهم آوردن ساز و كارهاي اجرايي براي مشاركت فعال و موثر ايشان در برنامه هاي تربيتي و فعاليت هاي پرورشي مدارس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9/4- </a:t>
            </a:r>
            <a:r>
              <a:rPr lang="fa-IR" sz="3400" dirty="0" smtClean="0">
                <a:cs typeface="B Titr" pitchFamily="2" charset="-78"/>
              </a:rPr>
              <a:t>تقويت و گسترش مدارس غيردولتي با اصلاح و بازنگري قوانين و مقررات موجود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10/1- </a:t>
            </a:r>
            <a:r>
              <a:rPr lang="fa-IR" sz="3400" dirty="0" smtClean="0">
                <a:cs typeface="B Titr" pitchFamily="2" charset="-78"/>
              </a:rPr>
              <a:t>برنامه ريزي  و به كارگيري امكانات و فرصت هاي اجتماعي براي اعتلاي فرهنگ عمومي در تكريم و پاسداشت مقام معلم با تاكيد بر استفاده از ظرفيت رسانه ي ملي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11/1- </a:t>
            </a:r>
            <a:r>
              <a:rPr lang="fa-IR" sz="3400" dirty="0" smtClean="0">
                <a:cs typeface="B Titr" pitchFamily="2" charset="-78"/>
              </a:rPr>
              <a:t>استقرار نظام ملي تربيت معلم و راه اندازي دانشگاه ويژه فرهنگيان با رويكرد آموزش تخصصي و حرفه اي تربيت محور توسط وزارت آموزش و پرورش با همكاري دستگاه هاي ذيربط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12/1- </a:t>
            </a:r>
            <a:r>
              <a:rPr lang="fa-IR" sz="3400" dirty="0" smtClean="0">
                <a:cs typeface="B Titr" pitchFamily="2" charset="-78"/>
              </a:rPr>
              <a:t>بهينه سازي نظام پرداخت ها ، مبتني بر شايستگي ها و بر اساس رويكرد رقابتي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cs typeface="B Titr" pitchFamily="2" charset="-78"/>
              </a:rPr>
              <a:t> </a:t>
            </a:r>
            <a:r>
              <a:rPr lang="fa-IR" sz="2700" dirty="0" smtClean="0">
                <a:cs typeface="B Titr" pitchFamily="2" charset="-78"/>
              </a:rPr>
              <a:t>3- كلماتي قديمي با معناي جديد به كار رفته است و اگر با مفهوم قديمي مطالعه شود از هدف دور مي شويم . لذا ابتداي مي بايست با زبان اين سند آشنا شويم .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700" dirty="0" smtClean="0">
                <a:cs typeface="B Titr" pitchFamily="2" charset="-78"/>
              </a:rPr>
              <a:t>4- </a:t>
            </a:r>
            <a:r>
              <a:rPr lang="fa-IR" sz="2600" dirty="0" smtClean="0">
                <a:cs typeface="B Titr" pitchFamily="2" charset="-78"/>
              </a:rPr>
              <a:t>در همه ي جلسات شوراي آموزش و پرورش مربوط به تدوين سند ، رياست جمهوري و رياست محترم مجلس حضور فعال داشته اند .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700" dirty="0" smtClean="0">
                <a:cs typeface="B Titr" pitchFamily="2" charset="-78"/>
              </a:rPr>
              <a:t>5- اين سند فاخرترين سند ملي دين محور است كه در آموزش و پرورش كشورهاي اسلامي به تصويب رسيده است و تنها سندي است كه تمام قد در مقابل </a:t>
            </a:r>
            <a:r>
              <a:rPr lang="fa-IR" sz="2700" dirty="0" smtClean="0">
                <a:solidFill>
                  <a:srgbClr val="FF0000"/>
                </a:solidFill>
                <a:cs typeface="B Titr" pitchFamily="2" charset="-78"/>
              </a:rPr>
              <a:t>سكولار</a:t>
            </a:r>
            <a:r>
              <a:rPr lang="fa-IR" sz="2700" dirty="0" smtClean="0">
                <a:cs typeface="B Titr" pitchFamily="2" charset="-78"/>
              </a:rPr>
              <a:t> در دنيا ايستاده است . </a:t>
            </a:r>
            <a:endParaRPr lang="fa-IR" sz="27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13/1- </a:t>
            </a:r>
            <a:r>
              <a:rPr lang="fa-IR" sz="3400" dirty="0" smtClean="0">
                <a:cs typeface="B Titr" pitchFamily="2" charset="-78"/>
              </a:rPr>
              <a:t>اصلاح قوانين و مقررات موجود در راستاي تقويت شوراهاي آموزش و پرورش استان ها و مناطق و مدارس متناسب با مقتضيات تربيتي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14/1- </a:t>
            </a:r>
            <a:r>
              <a:rPr lang="fa-IR" sz="3400" dirty="0" smtClean="0">
                <a:cs typeface="B Titr" pitchFamily="2" charset="-78"/>
              </a:rPr>
              <a:t>طراحي و ساخت فضاهاي تربيتي متناسب با اقتضائات برنامه درسي ، استانداردهاي تربيتي ، تحولات جمعيتي ، اصول شهرسازي و معماري و شرايط اقليمي با تاكيد بر استفاده از فناوري هاي نوين ساخت و تجهيزات آموزشي و رعايت الگوي معماري اسلامي – ايراني و توجه ويژه به نقش محوري نمازخانه در طراحي و معماري اسلامي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2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16/3- </a:t>
            </a:r>
            <a:r>
              <a:rPr lang="fa-IR" sz="3400" dirty="0" smtClean="0">
                <a:cs typeface="B Titr" pitchFamily="2" charset="-78"/>
              </a:rPr>
              <a:t>توجه كافي به شرايط روحي دانش آموزان در سنين بلوغ و ارائه ي مشاوره و آموزش هاي ديني و اخلاقي متناسب با آن ها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17/1- </a:t>
            </a:r>
            <a:r>
              <a:rPr lang="fa-IR" sz="3400" dirty="0" smtClean="0">
                <a:cs typeface="B Titr" pitchFamily="2" charset="-78"/>
              </a:rPr>
              <a:t>توسعه ضريب نفوذ شبكه ملي اطلاعات و ارتباطات ( اينترانت ) در مدارس با اولويت پر كردن شكاف ديجيتالي بين مناطق آموزشي و ايجاد ساز و كار مناسب براي بهره برداري بهينه و هوشمندانه توسط مربيان و دانش آموزان در چارچوب نظام معيار اسلامي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18/4- </a:t>
            </a:r>
            <a:r>
              <a:rPr lang="fa-IR" sz="3400" dirty="0" smtClean="0">
                <a:cs typeface="B Titr" pitchFamily="2" charset="-78"/>
              </a:rPr>
              <a:t>استفاده ي بهينه از دانش و تجربه ي نخبگان و پيشكسوتان آموزش و پرورش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19/2- </a:t>
            </a:r>
            <a:r>
              <a:rPr lang="fa-IR" sz="3400" dirty="0" smtClean="0">
                <a:cs typeface="B Titr" pitchFamily="2" charset="-78"/>
              </a:rPr>
              <a:t>طراحي و اجراي نظام ارزشيابي نتيجه محور بر اساس استانداردهاي ملي براي گذر از دوره هاي تحصيلي و رويكرد ارزشيابي فرآيند محور در ارتقاي پايه هاي تحصيلي دوره ي ابتدايي و رويكرد تلفيقي ( فرآيند محور و نتيجه محور ) در ساير پايه هاي تحصيلي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20/3- </a:t>
            </a:r>
            <a:r>
              <a:rPr lang="fa-IR" sz="3400" dirty="0" smtClean="0">
                <a:cs typeface="B Titr" pitchFamily="2" charset="-78"/>
              </a:rPr>
              <a:t>اولويت بخشي به آموزش ابتدايي در تامين و تخصيص منابع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21/7- </a:t>
            </a:r>
            <a:r>
              <a:rPr lang="fa-IR" sz="3400" dirty="0" smtClean="0">
                <a:cs typeface="B Titr" pitchFamily="2" charset="-78"/>
              </a:rPr>
              <a:t>اولويت بخشي به رويكرد مديريت مجتمع هاي آموزشي و تربيتي به منظور اعمال مديريت يكپارچه تربيتي در طول مدت تحصيل دانش آموزان و ايجاد فرصت بيشتر براي ارتقاي فعاليت هاي آموزشي و تربيتي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ششم * هدف هاي عملياتي و راهكارها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2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21/8- </a:t>
            </a:r>
            <a:r>
              <a:rPr lang="fa-IR" sz="3400" dirty="0" smtClean="0">
                <a:cs typeface="B Titr" pitchFamily="2" charset="-78"/>
              </a:rPr>
              <a:t>استقرار و استفاده از نظام </a:t>
            </a:r>
            <a:r>
              <a:rPr lang="fa-IR" sz="3400" dirty="0" smtClean="0">
                <a:solidFill>
                  <a:srgbClr val="00B0F0"/>
                </a:solidFill>
                <a:cs typeface="B Titr" pitchFamily="2" charset="-78"/>
              </a:rPr>
              <a:t>« دوري » </a:t>
            </a:r>
            <a:r>
              <a:rPr lang="fa-IR" sz="3400" dirty="0" smtClean="0">
                <a:cs typeface="B Titr" pitchFamily="2" charset="-78"/>
              </a:rPr>
              <a:t>در سازمان دهي معلمان در سه پايه اول ابتدايي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* </a:t>
            </a:r>
            <a:r>
              <a:rPr lang="fa-IR" sz="3400" dirty="0" smtClean="0">
                <a:solidFill>
                  <a:srgbClr val="00B0F0"/>
                </a:solidFill>
                <a:cs typeface="B Titr" pitchFamily="2" charset="-78"/>
              </a:rPr>
              <a:t>نظام دوري عبارت است از همراهي معلم با دانش آموزان در چند پايه تحصيلي </a:t>
            </a: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راهكار 23/1- </a:t>
            </a:r>
            <a:r>
              <a:rPr lang="fa-IR" sz="3400" dirty="0" smtClean="0">
                <a:cs typeface="B Titr" pitchFamily="2" charset="-78"/>
              </a:rPr>
              <a:t>استفاده بهينه از ظرفيت هاي موجود براي گسترش فرهنگ تفكر و پژوهش در بين مديران ، مربيان و تامين پژوهشگر مورد نياز تعليم و تربيت رسمي عمومي و حمايت از پژوهشگران فعال و مجرب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786058"/>
            <a:ext cx="7572428" cy="292895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چارچوب نهادي و نظام اجرايي </a:t>
            </a:r>
          </a:p>
          <a:p>
            <a:pPr algn="ctr">
              <a:buNone/>
            </a:pPr>
            <a:r>
              <a:rPr lang="fa-IR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تحول بنيادين آموزش و پرورش</a:t>
            </a: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7" y="714356"/>
            <a:ext cx="6072231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هفتم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هفتم * چارچوب نهادي و نظام اجرايي 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تحول بنيادين آموزش و پرورش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در صفحه 33 سند آمده است :</a:t>
            </a: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سياست گذاري و تصميم گيري كلان و نيز ارزيابي و نظارت راهبردي فرآيند تحول بنيادين نظام تعليم و تربيت رسمي عمومي بر پايه اين سند بر عهده ي شوراي عالي انقلاب فرهنگي مي باشد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00100" y="2500306"/>
            <a:ext cx="728667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00B0F0"/>
                </a:solidFill>
                <a:cs typeface="B Titr" pitchFamily="2" charset="-78"/>
              </a:rPr>
              <a:t>سياست گذاري ، نظارت و ارزيابي در سطح كلان </a:t>
            </a:r>
            <a:endParaRPr lang="fa-IR" sz="2400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هفتم * چارچوب نهادي و نظام اجرايي 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تحول بنيادين آموزش و پرورش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الف – </a:t>
            </a:r>
            <a:r>
              <a:rPr lang="fa-IR" sz="3400" dirty="0" smtClean="0">
                <a:cs typeface="B Titr" pitchFamily="2" charset="-78"/>
              </a:rPr>
              <a:t>شوراي عالي آموزش و پرورش با استفاده از همه ي ظرفيت وزارت آموزش و پرورش و ساير نهادها و امكانات كشور مسئوليت بررسي ، تصويب و ابلاغ سياست هاي اجرايي ، طراحي سازكار تحقق اهداف ، اصلاح ساختارها و فرآيندهاي مربوط ، به روز آوري و ترميم ، هماهنگي و انسجام در سياست ها و برنامه ها و نظارت بر حسن اجراي برنامه هاي تحول راهبردي را بر عهده دارد و گزارش پيشرفت اجراي سند و چگونگي عملكرد وزارت آموزش و پرورش را به صورت سالانه به شوراي عالي انقلاب فرهنگي ارائه مي دهد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1538" y="1500174"/>
            <a:ext cx="728667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00B0F0"/>
                </a:solidFill>
                <a:cs typeface="B Titr" pitchFamily="2" charset="-78"/>
              </a:rPr>
              <a:t>برنامه ريزي و نظام اجرايي </a:t>
            </a:r>
            <a:endParaRPr lang="fa-IR" sz="2400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هفتم * چارچوب نهادي و نظام اجرايي 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تحول بنيادين آموزش و پرورش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2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ب- </a:t>
            </a:r>
            <a:r>
              <a:rPr lang="fa-IR" sz="3400" dirty="0" smtClean="0">
                <a:cs typeface="B Titr" pitchFamily="2" charset="-78"/>
              </a:rPr>
              <a:t>وزارت آموزش و پرورش مسئوليت نهادينه سازي و اجراي سند ملي آموزش و پرورش ( شامل بنيان هاي نظري و سند تحول راهبردي ) و طراحي و تدوين برنامه هاي اجرايي سند تحول راهبردي را بر عهده دارد و حداكثر ظرف مدت يك سال پس از تصويب اين سند ، برنامه هاي خود ( به ويژه برنامه هاي زير نظام هاي اصلي ) را به تصويب شوراي عالي آموزش و پرورش مي رساند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1538" y="1500174"/>
            <a:ext cx="728667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00B0F0"/>
                </a:solidFill>
                <a:cs typeface="B Titr" pitchFamily="2" charset="-78"/>
              </a:rPr>
              <a:t>برنامه ريزي و نظام اجرايي </a:t>
            </a:r>
            <a:endParaRPr lang="fa-IR" sz="2400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هفتم * چارچوب نهادي و نظام اجرايي 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تحول بنيادين آموزش و پرورش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1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ج- </a:t>
            </a:r>
            <a:r>
              <a:rPr lang="fa-IR" sz="3400" dirty="0" smtClean="0">
                <a:cs typeface="B Titr" pitchFamily="2" charset="-78"/>
              </a:rPr>
              <a:t>وزارت آموزش و پرورش موظف است با تربيت ، به كار گيري و سازماندهي نيروهاي توانمند و واجد شرايط ، تامين و بسيج امكانات و منابع ، تدوين برنامه هاي اجرايي كوتاه مدت و ميان مدت در سطح ملي و استاني ، اصلاح قوانين و مقررات ، و جلب مشاركت و همكاري ساير دستگاه ها و نهادها اقدامات لازم براي تحقق مفاد سند را معمول دارد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1538" y="1500174"/>
            <a:ext cx="728667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00B0F0"/>
                </a:solidFill>
                <a:cs typeface="B Titr" pitchFamily="2" charset="-78"/>
              </a:rPr>
              <a:t>برنامه ريزي و نظام اجرايي </a:t>
            </a:r>
            <a:endParaRPr lang="fa-IR" sz="2400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714356"/>
            <a:ext cx="8572561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11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چند </a:t>
            </a:r>
          </a:p>
          <a:p>
            <a:pPr algn="ctr">
              <a:buNone/>
            </a:pPr>
            <a:r>
              <a:rPr lang="fa-IR" sz="11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كليد واژه</a:t>
            </a:r>
          </a:p>
          <a:p>
            <a:pPr algn="ctr">
              <a:buNone/>
            </a:pPr>
            <a:r>
              <a:rPr lang="fa-IR" sz="11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سند </a:t>
            </a:r>
            <a:endParaRPr lang="fa-IR" sz="110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هفتم * چارچوب نهادي و نظام اجرايي 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تحول بنيادين آموزش و پرورش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solidFill>
                  <a:srgbClr val="FF0000"/>
                </a:solidFill>
                <a:cs typeface="B Titr" pitchFamily="2" charset="-78"/>
              </a:rPr>
              <a:t>د – </a:t>
            </a:r>
            <a:r>
              <a:rPr lang="fa-IR" sz="3400" dirty="0" smtClean="0">
                <a:cs typeface="B Titr" pitchFamily="2" charset="-78"/>
              </a:rPr>
              <a:t>تمام دستگاه ها و نهادها ، به ويژه رسانه ملي ، موظفند در چارچوب اين سند ، همكاري لازم با نظام تعليم و تربيت رسمي عمومي را براي تحقق اهداف تحول بنيادين آموزش و پرورش معمول دارند . گزارش نحوه و ميزان همكاري دستگاه ها به صورت سالانه توسط وزير آموزش و پرورش به شوراي عالي انقلاب فرهنگي ارائه خواهد شد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1538" y="1500174"/>
            <a:ext cx="728667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00B0F0"/>
                </a:solidFill>
                <a:cs typeface="B Titr" pitchFamily="2" charset="-78"/>
              </a:rPr>
              <a:t>برنامه ريزي و نظام اجرايي </a:t>
            </a:r>
            <a:endParaRPr lang="fa-IR" sz="2400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فصل هفتم * چارچوب نهادي و نظام اجرايي 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تحول بنيادين آموزش و پرورش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r>
              <a:rPr lang="fa-IR" sz="3400" dirty="0" smtClean="0">
                <a:cs typeface="B Titr" pitchFamily="2" charset="-78"/>
              </a:rPr>
              <a:t>فرآيند ترميم سند تحول راهبردي نظام تعليم و تربيت رسمي عمومي جمهوري اسلامي ايران در افق چشم انداز در بازه هاي زماني 5 ساله از تاريخ تصويب آن و مطابق با بنيان هاي نظري سند ملي ( فلسفه تعليم و تربيت در جمهوري اسلامي ايران ، فلسفه تعليم و تربيت رسمي عمومي در جمهوري اسلامي ايران ، رهنامه نظام تعليم و تربيت رسمي عمومي در جمهوري اسلامي ايران ) پس از تصويب شوراي عالي آموزش و پرورش به تصويب نهايي شوراي عالي انقلاب فرهنگي خواهد رسيد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2910" y="1500174"/>
            <a:ext cx="800105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00B0F0"/>
                </a:solidFill>
                <a:cs typeface="B Titr" pitchFamily="2" charset="-78"/>
              </a:rPr>
              <a:t>فرآيند ترميم و بروز رساني سند تحول راهبردي نظام تعليم و تربيت رسمي عمومي </a:t>
            </a:r>
            <a:endParaRPr lang="fa-IR" sz="2000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21497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fa-IR" sz="5400" dirty="0" smtClean="0">
              <a:solidFill>
                <a:srgbClr val="FF0000"/>
              </a:solidFill>
              <a:cs typeface="B Titr" pitchFamily="2" charset="-78"/>
            </a:endParaRPr>
          </a:p>
          <a:p>
            <a:pPr>
              <a:buNone/>
            </a:pPr>
            <a:endParaRPr lang="fa-IR" sz="54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چرخش هاي نظام تربيت رسمي و عمومي</a:t>
            </a: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714356"/>
            <a:ext cx="85725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8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بخش سوم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pPr marL="98425" indent="22225" algn="just">
              <a:lnSpc>
                <a:spcPct val="150000"/>
              </a:lnSpc>
              <a:buNone/>
            </a:pPr>
            <a:r>
              <a:rPr lang="fa-IR" sz="4000" dirty="0" smtClean="0">
                <a:cs typeface="B Titr" pitchFamily="2" charset="-78"/>
              </a:rPr>
              <a:t>اساسي ترين چرخش ها از وضع موجود به وضع مطلوب براي تبديل نهاد آموزشي به نهادي كه وظيفه و رسالت اصلي آن بستر سازي براي دستيابي به مراتب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حيات طيبه </a:t>
            </a:r>
            <a:r>
              <a:rPr lang="fa-IR" sz="4000" dirty="0" smtClean="0">
                <a:cs typeface="B Titr" pitchFamily="2" charset="-78"/>
              </a:rPr>
              <a:t>در تمام ابعاد است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چرخش هدف 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dirty="0" smtClean="0">
                <a:solidFill>
                  <a:srgbClr val="00B0F0"/>
                </a:solidFill>
                <a:cs typeface="B Titr" pitchFamily="2" charset="-78"/>
              </a:rPr>
              <a:t>از قرب الي الله به حيات طيبه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0000" lnSpcReduction="2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حيات طيبه :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3600" dirty="0" smtClean="0">
                <a:cs typeface="B Titr" pitchFamily="2" charset="-78"/>
              </a:rPr>
              <a:t>تحقق عيني و عملي به التزام و پايبندي به احكام و معارف دين اسلام در زندگي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3600" dirty="0" smtClean="0">
                <a:cs typeface="B Titr" pitchFamily="2" charset="-78"/>
              </a:rPr>
              <a:t>مقصد و مقصود انبياء و رسولان الهي براي انسان رشد و هدايت يافته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3600" dirty="0" smtClean="0">
                <a:cs typeface="B Titr" pitchFamily="2" charset="-78"/>
              </a:rPr>
              <a:t>امت وسط  ( تعادل در نگاه به دنيا و آخرت بدون افراط و تفريط )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3600" dirty="0" smtClean="0">
                <a:cs typeface="B Titr" pitchFamily="2" charset="-78"/>
              </a:rPr>
              <a:t>امر به معروف و نهي از منكر وظيفه همگاني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3600" dirty="0" smtClean="0">
                <a:cs typeface="B Titr" pitchFamily="2" charset="-78"/>
              </a:rPr>
              <a:t>تلفيق سعادت فردي و اجتماعي </a:t>
            </a: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 ثمرات و نتايج حيات طيبه :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4000" dirty="0" smtClean="0">
                <a:cs typeface="B Titr" pitchFamily="2" charset="-78"/>
              </a:rPr>
              <a:t> </a:t>
            </a:r>
            <a:r>
              <a:rPr lang="fa-IR" sz="2800" dirty="0" smtClean="0">
                <a:cs typeface="B Titr" pitchFamily="2" charset="-78"/>
              </a:rPr>
              <a:t>انسان داراي عزت نفس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2800" dirty="0" smtClean="0">
                <a:cs typeface="B Titr" pitchFamily="2" charset="-78"/>
              </a:rPr>
              <a:t>جاودانگي انسان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2800" dirty="0" smtClean="0">
                <a:cs typeface="B Titr" pitchFamily="2" charset="-78"/>
              </a:rPr>
              <a:t>عبوديت خدا ، هدف آفرينش انسان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2800" dirty="0" smtClean="0">
                <a:cs typeface="B Titr" pitchFamily="2" charset="-78"/>
              </a:rPr>
              <a:t>هراسي جز خدا در قلب انسان وجود ندارد.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2800" dirty="0" smtClean="0">
                <a:cs typeface="B Titr" pitchFamily="2" charset="-78"/>
              </a:rPr>
              <a:t>توسعه و ترقي و تعالي ارزش هاي مادي و معنوي در زندگي انسان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 راه رسيدن به حيات طيبه :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4000" dirty="0" smtClean="0"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0070C0"/>
                </a:solidFill>
                <a:cs typeface="B Titr" pitchFamily="2" charset="-78"/>
              </a:rPr>
              <a:t>حسن فعلي : </a:t>
            </a:r>
            <a:r>
              <a:rPr lang="fa-IR" sz="3600" dirty="0" smtClean="0">
                <a:cs typeface="B Titr" pitchFamily="2" charset="-78"/>
              </a:rPr>
              <a:t>كار خوب داشتن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3600" dirty="0" smtClean="0">
                <a:solidFill>
                  <a:srgbClr val="0070C0"/>
                </a:solidFill>
                <a:cs typeface="B Titr" pitchFamily="2" charset="-78"/>
              </a:rPr>
              <a:t>حسن فاعلي : </a:t>
            </a:r>
            <a:r>
              <a:rPr lang="fa-IR" sz="3600" dirty="0" smtClean="0">
                <a:cs typeface="B Titr" pitchFamily="2" charset="-78"/>
              </a:rPr>
              <a:t>جان خوب داشتن </a:t>
            </a:r>
          </a:p>
          <a:p>
            <a:pPr marL="98425" indent="-6350" algn="ctr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انسان خوب كار خوب انجام مي دهد.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000108"/>
            <a:ext cx="7572428" cy="47149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برخي از چرخه هاي </a:t>
            </a:r>
          </a:p>
          <a:p>
            <a:pPr algn="ctr">
              <a:buNone/>
            </a:pPr>
            <a:r>
              <a:rPr lang="fa-IR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7 زير نظام تربيت </a:t>
            </a:r>
            <a:br>
              <a:rPr lang="fa-IR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رسمي و عمومي </a:t>
            </a:r>
            <a:endParaRPr lang="fa-IR" sz="72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 fontScale="90000"/>
          </a:bodyPr>
          <a:lstStyle/>
          <a:p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27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در 7 زير نظام نظام تربيت رسمي عمومي تعداد 44 چرخه اعلام شده است .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چرخش هاي زير برخي از اساسي ترين چرخش ها از وضع موجود به وضع مطلوب و تبديل نهاد آموزشي به نهادي كه وظيفه و رسالت اصلي آن </a:t>
            </a:r>
            <a:r>
              <a:rPr lang="fa-IR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« بستر سازي براي دستيابي به مراتب حيات طيبه در تمام ابعاد » </a:t>
            </a: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است ، </a:t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مي باشد :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357454"/>
          </a:xfrm>
        </p:spPr>
        <p:txBody>
          <a:bodyPr>
            <a:normAutofit fontScale="55000" lnSpcReduction="20000"/>
          </a:bodyPr>
          <a:lstStyle/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44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3600" dirty="0" smtClean="0">
                <a:cs typeface="B Titr" pitchFamily="2" charset="-78"/>
              </a:rPr>
              <a:t> نهادي آموزشي </a:t>
            </a:r>
            <a:r>
              <a:rPr lang="fa-IR" sz="44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3600" dirty="0" smtClean="0">
                <a:cs typeface="B Titr" pitchFamily="2" charset="-78"/>
              </a:rPr>
              <a:t> نهادي فرهنگي – اجتماعي مولد سرمايه انساني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44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3600" dirty="0" smtClean="0">
                <a:cs typeface="B Titr" pitchFamily="2" charset="-78"/>
              </a:rPr>
              <a:t> انتقال اطلاعات و حافظه محوري </a:t>
            </a:r>
            <a:r>
              <a:rPr lang="fa-IR" sz="44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3600" dirty="0" smtClean="0">
                <a:cs typeface="B Titr" pitchFamily="2" charset="-78"/>
              </a:rPr>
              <a:t> كسب شايستگي ها در تمام ساحت هاي تربيت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44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3600" dirty="0" smtClean="0">
                <a:cs typeface="B Titr" pitchFamily="2" charset="-78"/>
              </a:rPr>
              <a:t> دانش آموز به عنوان كسب كننده اطلاعات </a:t>
            </a:r>
            <a:r>
              <a:rPr lang="fa-IR" sz="44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3600" dirty="0" smtClean="0">
                <a:cs typeface="B Titr" pitchFamily="2" charset="-78"/>
              </a:rPr>
              <a:t> مشاركت كننده در فرآيند درك و اصلاح مداوم موقعيت بر اساس نظام معيار اسلامي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endParaRPr lang="fa-IR" sz="3600" dirty="0" smtClean="0"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 fontScale="25000" lnSpcReduction="20000"/>
          </a:bodyPr>
          <a:lstStyle/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12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1200" dirty="0" smtClean="0">
                <a:cs typeface="B Titr" pitchFamily="2" charset="-78"/>
              </a:rPr>
              <a:t> نظارت و مديريت كنترلي </a:t>
            </a:r>
            <a:r>
              <a:rPr lang="fa-IR" sz="112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1200" dirty="0" smtClean="0">
                <a:cs typeface="B Titr" pitchFamily="2" charset="-78"/>
              </a:rPr>
              <a:t> راهبري تربيتي مبتني بر نظام معيار اسلامي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12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1200" dirty="0" smtClean="0">
                <a:cs typeface="B Titr" pitchFamily="2" charset="-78"/>
              </a:rPr>
              <a:t> تمركز گرايي </a:t>
            </a:r>
            <a:r>
              <a:rPr lang="fa-IR" sz="112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1200" dirty="0" smtClean="0">
                <a:cs typeface="B Titr" pitchFamily="2" charset="-78"/>
              </a:rPr>
              <a:t> مشاركت و مسئوليت پذيري مبتني بر خرد جمعي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12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1200" dirty="0" smtClean="0">
                <a:cs typeface="B Titr" pitchFamily="2" charset="-78"/>
              </a:rPr>
              <a:t> برنامه درسي موضوع محور </a:t>
            </a:r>
            <a:r>
              <a:rPr lang="fa-IR" sz="112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1200" dirty="0" smtClean="0">
                <a:cs typeface="B Titr" pitchFamily="2" charset="-78"/>
              </a:rPr>
              <a:t> برنامه درسي مبتني بر ساحت هاي تربيت براي كسب شايستگي ها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12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1200" dirty="0" smtClean="0">
                <a:cs typeface="B Titr" pitchFamily="2" charset="-78"/>
              </a:rPr>
              <a:t> برنامه درسي نتيجه محور </a:t>
            </a:r>
            <a:r>
              <a:rPr lang="fa-IR" sz="112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1200" dirty="0" smtClean="0">
                <a:cs typeface="B Titr" pitchFamily="2" charset="-78"/>
              </a:rPr>
              <a:t> برنامه درسي پيامد محور </a:t>
            </a:r>
            <a:br>
              <a:rPr lang="fa-IR" sz="11200" dirty="0" smtClean="0">
                <a:cs typeface="B Titr" pitchFamily="2" charset="-78"/>
              </a:rPr>
            </a:br>
            <a:r>
              <a:rPr lang="fa-IR" sz="11200" dirty="0" smtClean="0">
                <a:cs typeface="B Titr" pitchFamily="2" charset="-78"/>
              </a:rPr>
              <a:t>( تحقق شايستگي ها در سطح محصول و سطح برونداد نظام و پيامد آن در سطح جامعه )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700" dirty="0" smtClean="0">
                <a:solidFill>
                  <a:srgbClr val="FF0000"/>
                </a:solidFill>
                <a:cs typeface="B Titr" pitchFamily="2" charset="-78"/>
              </a:rPr>
              <a:t>آموزش و پرورش :</a:t>
            </a: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2200" dirty="0" smtClean="0">
                <a:cs typeface="B Titr" pitchFamily="2" charset="-78"/>
              </a:rPr>
              <a:t>نهادي است اجتماعي و فرهنگي و سازمان يافته كه به عنوان مهم ترين عامل انتقال ، بسط و اعتلاء فرهنگ در جامعه اسلامي ايران ، مسئوليت آماده سازي </a:t>
            </a:r>
            <a:br>
              <a:rPr lang="fa-IR" sz="2200" dirty="0" smtClean="0">
                <a:cs typeface="B Titr" pitchFamily="2" charset="-78"/>
              </a:rPr>
            </a:br>
            <a:r>
              <a:rPr lang="fa-IR" sz="2200" dirty="0" smtClean="0">
                <a:cs typeface="B Titr" pitchFamily="2" charset="-78"/>
              </a:rPr>
              <a:t>دانش آموزان جهت تحقق مرتبه اي از حيات طيبه در همه ابعاد را بر عهده دارد كه تحصيل آن مرتبه براي عموم افراد جامعه لازم يا شايسته باشد . دستيابي به اين مرتبه از آمادگي جهت تكوين و تعالي پيوسته هويت دانش آموزان ( با تاكيد بر وجوه مشترك انساني ، اسلامي و ايراني ) ضمن ملاحظه ويژگي هاي فردي و </a:t>
            </a:r>
            <a:br>
              <a:rPr lang="fa-IR" sz="2200" dirty="0" smtClean="0">
                <a:cs typeface="B Titr" pitchFamily="2" charset="-78"/>
              </a:rPr>
            </a:br>
            <a:r>
              <a:rPr lang="fa-IR" sz="2200" dirty="0" smtClean="0">
                <a:cs typeface="B Titr" pitchFamily="2" charset="-78"/>
              </a:rPr>
              <a:t>غير مشترك و نيز در راستاي شكل گيري و اعتلاي مداوم جامعه اسلامي مستلزم آن است كه تربيت يافتگان اين نظام شايستگي هاي لازم جهت درك و اصلاح مداوم موقعيت خود و ديگران را بر اساس نظام معيار اسلامي كسب نمايند .</a:t>
            </a:r>
            <a:endParaRPr lang="fa-IR" sz="22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 fontScale="25000" lnSpcReduction="20000"/>
          </a:bodyPr>
          <a:lstStyle/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2000" dirty="0" smtClean="0">
                <a:cs typeface="B Titr" pitchFamily="2" charset="-78"/>
              </a:rPr>
              <a:t> معلم به عنوان انتقال دهنده دانش </a:t>
            </a: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2000" dirty="0" smtClean="0">
                <a:cs typeface="B Titr" pitchFamily="2" charset="-78"/>
              </a:rPr>
              <a:t> معلم به عنوان اسوه تربيتي و سازمان دهنده فرصت هاي تربيتي متنوع براي احيا و ارتقا مراتب حيات طيبه متربيان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2000" dirty="0" smtClean="0">
                <a:cs typeface="B Titr" pitchFamily="2" charset="-78"/>
              </a:rPr>
              <a:t> معلم به عنوان مجري تصميمات برنامه درسي </a:t>
            </a: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2000" dirty="0" smtClean="0">
                <a:cs typeface="B Titr" pitchFamily="2" charset="-78"/>
              </a:rPr>
              <a:t> معلم تصميم ساز در فرآيند برنامه درسي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2000" dirty="0" smtClean="0">
                <a:cs typeface="B Titr" pitchFamily="2" charset="-78"/>
              </a:rPr>
              <a:t> انحصار در تامين منابع </a:t>
            </a: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2000" dirty="0" smtClean="0">
                <a:cs typeface="B Titr" pitchFamily="2" charset="-78"/>
              </a:rPr>
              <a:t> مشاركت در تامين منابع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2000" dirty="0" smtClean="0">
                <a:cs typeface="B Titr" pitchFamily="2" charset="-78"/>
              </a:rPr>
              <a:t> هزينه كرد منابع </a:t>
            </a: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2000" dirty="0" smtClean="0">
                <a:cs typeface="B Titr" pitchFamily="2" charset="-78"/>
              </a:rPr>
              <a:t> مديريت بهينه منابع و مصارف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12000" dirty="0" smtClean="0">
                <a:cs typeface="B Titr" pitchFamily="2" charset="-78"/>
              </a:rPr>
              <a:t> تامين كلاس درس </a:t>
            </a:r>
            <a:r>
              <a:rPr lang="fa-IR" sz="120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12000" dirty="0" smtClean="0">
                <a:cs typeface="B Titr" pitchFamily="2" charset="-78"/>
              </a:rPr>
              <a:t> ساماندهي موقعيت هاي يادگيري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endParaRPr lang="fa-IR" sz="11200" dirty="0" smtClean="0"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 fontScale="25000" lnSpcReduction="20000"/>
          </a:bodyPr>
          <a:lstStyle/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9600" dirty="0" smtClean="0">
                <a:cs typeface="B Titr" pitchFamily="2" charset="-78"/>
              </a:rPr>
              <a:t> نگاه تفكيكي به فضاي فيزيكي مدارس </a:t>
            </a: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9600" dirty="0" smtClean="0">
                <a:cs typeface="B Titr" pitchFamily="2" charset="-78"/>
              </a:rPr>
              <a:t> نگاه فرآيندي به تربيت و ساخت مجتمع ها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9600" dirty="0" smtClean="0">
                <a:cs typeface="B Titr" pitchFamily="2" charset="-78"/>
              </a:rPr>
              <a:t> نگاه ابزاري به فناوري ها </a:t>
            </a: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9600" dirty="0" smtClean="0">
                <a:cs typeface="B Titr" pitchFamily="2" charset="-78"/>
              </a:rPr>
              <a:t> استفاده ي هوشمندانه از فناوري هاي نوين متناسب با نظام معيار اسلامي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9600" dirty="0" smtClean="0">
                <a:cs typeface="B Titr" pitchFamily="2" charset="-78"/>
              </a:rPr>
              <a:t> نگاه جزئي نگر </a:t>
            </a: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9600" dirty="0" smtClean="0">
                <a:cs typeface="B Titr" pitchFamily="2" charset="-78"/>
              </a:rPr>
              <a:t> نگاه آينده نگر و كل نگرانه براي مواجهه ي سازنده با چالش هاي نظام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9600" dirty="0" smtClean="0">
                <a:cs typeface="B Titr" pitchFamily="2" charset="-78"/>
              </a:rPr>
              <a:t> پژوهش هاي توصيفي ، موردي و پراكنده </a:t>
            </a: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9600" dirty="0" smtClean="0">
                <a:cs typeface="B Titr" pitchFamily="2" charset="-78"/>
              </a:rPr>
              <a:t> پژوهش هاي نظام مند ، نوآورانه و تحول آفرين در راستاي عملياتي نمودن اهداف و كاركردهاي نظام تربيت رسمي و عمومي 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از</a:t>
            </a:r>
            <a:r>
              <a:rPr lang="fa-IR" sz="9600" dirty="0" smtClean="0">
                <a:cs typeface="B Titr" pitchFamily="2" charset="-78"/>
              </a:rPr>
              <a:t> تصدي گري در امر پژوهش  </a:t>
            </a:r>
            <a:r>
              <a:rPr lang="fa-IR" sz="9600" i="1" u="sng" dirty="0" smtClean="0">
                <a:solidFill>
                  <a:srgbClr val="00B0F0"/>
                </a:solidFill>
                <a:cs typeface="B Titr" pitchFamily="2" charset="-78"/>
              </a:rPr>
              <a:t>به</a:t>
            </a:r>
            <a:r>
              <a:rPr lang="fa-IR" sz="9600" dirty="0" smtClean="0">
                <a:cs typeface="B Titr" pitchFamily="2" charset="-78"/>
              </a:rPr>
              <a:t> مديريت ، نظارت و بهره گيري از نتايج پژوهش ها</a:t>
            </a: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endParaRPr lang="fa-IR" sz="11200" dirty="0" smtClean="0"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Blip>
                <a:blip r:embed="rId2"/>
              </a:buBlip>
            </a:pP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928670"/>
            <a:ext cx="7572428" cy="457203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fa-IR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چهره ويژه </a:t>
            </a:r>
          </a:p>
          <a:p>
            <a:pPr algn="ctr">
              <a:buNone/>
            </a:pPr>
            <a:r>
              <a:rPr lang="fa-IR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آموزش ابتدايي</a:t>
            </a:r>
          </a:p>
          <a:p>
            <a:pPr algn="ctr">
              <a:buNone/>
            </a:pPr>
            <a:r>
              <a:rPr lang="fa-IR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در سند تحول بنيادين</a:t>
            </a:r>
            <a:endParaRPr lang="fa-IR" sz="80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>
              <a:buNone/>
            </a:pP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dirty="0" smtClean="0">
                <a:solidFill>
                  <a:srgbClr val="00B0F0"/>
                </a:solidFill>
                <a:cs typeface="B Titr" pitchFamily="2" charset="-78"/>
              </a:rPr>
              <a:t>هدف عملياتي 1 –پرورش تربيت يافتگان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2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راهكار 1/3: </a:t>
            </a:r>
            <a:endParaRPr lang="fa-IR" sz="48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3600" dirty="0" smtClean="0">
                <a:cs typeface="B Titr" pitchFamily="2" charset="-78"/>
              </a:rPr>
              <a:t>توسعه فرهنگ اقامه نماز و اهتمام به برپايي نماز جماعت در مدرسه و تقويت انس با قرآن در دانش آموزان و توسعه ي فرهنگ و سواد قرآني با اصلاح برنامه ها و توانمند سازي معلمان در راستاي تقويت مهارت روخواني و روان خواني در </a:t>
            </a:r>
            <a:r>
              <a:rPr lang="fa-I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دوره ابتدايي </a:t>
            </a:r>
            <a:r>
              <a:rPr lang="fa-IR" sz="3600" dirty="0" smtClean="0">
                <a:cs typeface="B Titr" pitchFamily="2" charset="-78"/>
              </a:rPr>
              <a:t>، ....</a:t>
            </a: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200" dirty="0" smtClean="0">
                <a:solidFill>
                  <a:srgbClr val="00B0F0"/>
                </a:solidFill>
                <a:cs typeface="B Titr" pitchFamily="2" charset="-78"/>
              </a:rPr>
              <a:t>هدف عملياتي 5 –تامين و بسط عدالت در برخورداري از فرصت هاي تعليم و تربيت با كيفيت مناسب با توجه به تفاوت ها و ويژگي هاي دختران و پسران و مناطق مختلف كشور  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راهكار 5/1: </a:t>
            </a:r>
            <a:endParaRPr lang="fa-IR" sz="48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4300" dirty="0" smtClean="0">
                <a:cs typeface="B Titr" pitchFamily="2" charset="-78"/>
              </a:rPr>
              <a:t>تعميم </a:t>
            </a:r>
            <a:r>
              <a:rPr lang="fa-IR" sz="4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دوره پيش دبستاني </a:t>
            </a:r>
            <a:r>
              <a:rPr lang="fa-IR" sz="4300" dirty="0" smtClean="0">
                <a:cs typeface="B Titr" pitchFamily="2" charset="-78"/>
              </a:rPr>
              <a:t>به ويژه در مناطق محروم و نيازمند حتي الامكان با مشاركت بخش غيردولتي با تاكيد بر آموزش هاي قرآني و تربيت بدني و اجتماعي </a:t>
            </a: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200" dirty="0" smtClean="0">
                <a:solidFill>
                  <a:srgbClr val="00B0F0"/>
                </a:solidFill>
                <a:cs typeface="B Titr" pitchFamily="2" charset="-78"/>
              </a:rPr>
              <a:t>هدف عملياتي 5 –تامين و بسط عدالت در برخورداري از فرصت هاي تعليم و تربيت با كيفيت مناسب با توجه به تفاوت ها و ويژگي هاي دختران و پسران و مناطق مختلف كشور  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راهكار 5/3: </a:t>
            </a:r>
            <a:endParaRPr lang="fa-IR" sz="48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4600" dirty="0" smtClean="0">
                <a:cs typeface="B Titr" pitchFamily="2" charset="-78"/>
              </a:rPr>
              <a:t>توانمند سازي دانش آموزان ساكن در مناطق محروم ، روستاها ، حاشيه ي شهرها ، عشاير كوچ نشين و هم چنين </a:t>
            </a:r>
            <a:r>
              <a:rPr lang="fa-IR" sz="4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مناطق دوزبانه </a:t>
            </a:r>
            <a:r>
              <a:rPr lang="fa-IR" sz="4600" dirty="0" smtClean="0">
                <a:cs typeface="B Titr" pitchFamily="2" charset="-78"/>
              </a:rPr>
              <a:t>با نيازهاي ويژه ، با تاكيد بر ايجاد فرصت هاي آموزشي متنوع و با كيفيت </a:t>
            </a: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200" dirty="0" smtClean="0">
                <a:solidFill>
                  <a:srgbClr val="00B0F0"/>
                </a:solidFill>
                <a:cs typeface="B Titr" pitchFamily="2" charset="-78"/>
              </a:rPr>
              <a:t>هدف عملياتي 11 –بازمهندسي سياست ها و باز تنظيم اصول حاكم بر برنامه ي درسي تربيت معلم با تاكيد بر كارورزي و انطباق سطح شايستگي هاي حرفه اي معلمان در سطح ملي و جهاني با ...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85000" lnSpcReduction="1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300" dirty="0" smtClean="0">
                <a:solidFill>
                  <a:srgbClr val="FF0000"/>
                </a:solidFill>
                <a:cs typeface="B Titr" pitchFamily="2" charset="-78"/>
              </a:rPr>
              <a:t>راهكار 11/1: </a:t>
            </a:r>
            <a:endParaRPr lang="fa-IR" sz="43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4300" dirty="0" smtClean="0">
                <a:cs typeface="B Titr" pitchFamily="2" charset="-78"/>
              </a:rPr>
              <a:t>استقرار نظام ملي </a:t>
            </a:r>
            <a:r>
              <a:rPr lang="fa-IR" sz="4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تربيت معلم </a:t>
            </a:r>
            <a:r>
              <a:rPr lang="fa-IR" sz="4300" dirty="0" smtClean="0">
                <a:cs typeface="B Titr" pitchFamily="2" charset="-78"/>
              </a:rPr>
              <a:t>و راه اندازي دانشگاه ويژه فرهنگيان با رويكرد آموزش تخصصي و حرفه اي تربيت محور توسط وزارت آموزش و پرورش با همكاري دستگاه هاي ذيربط</a:t>
            </a: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sz="2700" dirty="0" smtClean="0">
                <a:solidFill>
                  <a:srgbClr val="00B0F0"/>
                </a:solidFill>
                <a:cs typeface="B Titr" pitchFamily="2" charset="-78"/>
              </a:rPr>
              <a:t>هدف عملياتي 12 –برقراري الگوي جبران خدمات و تامين رفاه نيروي انساني در خور منزلت فرهنگيان با توجه به لزوم تمام وقت شدن آنان </a:t>
            </a:r>
            <a: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/>
            </a:r>
            <a:br>
              <a:rPr lang="fa-IR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</a:br>
            <a:r>
              <a:rPr lang="fa-IR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راهكار 12/2: </a:t>
            </a:r>
            <a:endParaRPr lang="fa-IR" sz="48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4300" dirty="0" smtClean="0">
                <a:cs typeface="B Titr" pitchFamily="2" charset="-78"/>
              </a:rPr>
              <a:t>فراهم آوردن تسهيلات و امتيازات مناسب براي جذب و نگهداشت نيروهاي كارآمد در </a:t>
            </a:r>
            <a:r>
              <a:rPr lang="fa-IR" sz="4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دوره ابتدايي </a:t>
            </a:r>
            <a:r>
              <a:rPr lang="fa-IR" sz="4300" dirty="0" smtClean="0">
                <a:cs typeface="B Titr" pitchFamily="2" charset="-78"/>
              </a:rPr>
              <a:t>و تقويت نگاه تخصصي زيربنايي به اين دوره تحصيلي </a:t>
            </a: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a-IR" sz="2200" dirty="0" smtClean="0">
                <a:solidFill>
                  <a:srgbClr val="00B0F0"/>
                </a:solidFill>
                <a:cs typeface="B Titr" pitchFamily="2" charset="-78"/>
              </a:rPr>
              <a:t>هدف عملياتي 19 –استقرار نظام ارزشيابي و تضمين كيفيت در تعليم و تربيت رسمي عمومي </a:t>
            </a:r>
            <a:r>
              <a:rPr lang="fa-IR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راهكار 19/2: </a:t>
            </a:r>
            <a:endParaRPr lang="fa-IR" sz="48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4300" dirty="0" smtClean="0">
                <a:cs typeface="B Titr" pitchFamily="2" charset="-78"/>
              </a:rPr>
              <a:t>طراحي و اجراي نظام ارزشيابي نتيجه محور بر اساس استانداردهاي ملي براي گذر از دوره هاي تحصيلي و رويكرد </a:t>
            </a:r>
            <a:r>
              <a:rPr lang="fa-IR" sz="4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ارزشيابي فرآيند محور در ارتقاي پايه هاي تحصيلي دوره ابتدايي </a:t>
            </a:r>
            <a:r>
              <a:rPr lang="fa-IR" sz="4300" dirty="0" smtClean="0">
                <a:cs typeface="B Titr" pitchFamily="2" charset="-78"/>
              </a:rPr>
              <a:t>و رويكرد تلفيقي ( فرآيند محور و نتيجه محور ) در ساير پايه هاي تحصيلي </a:t>
            </a: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2200" dirty="0" smtClean="0">
                <a:solidFill>
                  <a:srgbClr val="00B0F0"/>
                </a:solidFill>
                <a:cs typeface="B Titr" pitchFamily="2" charset="-78"/>
              </a:rPr>
              <a:t>هدف عملياتي 20 –تامين ، تخصيص و تنوع بخشي به منابع مالي ، مديريت مصارف متناسب با نيازهاي كمي و كيفي نظام تعليم و تربيت رسمي عمومي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راهكار 20/3: </a:t>
            </a:r>
            <a:endParaRPr lang="fa-IR" sz="48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98425" indent="-6350" algn="just">
              <a:lnSpc>
                <a:spcPct val="16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 </a:t>
            </a:r>
            <a:r>
              <a:rPr lang="fa-IR" sz="5400" dirty="0" smtClean="0">
                <a:cs typeface="B Titr" pitchFamily="2" charset="-78"/>
              </a:rPr>
              <a:t>اولويت بخشي به </a:t>
            </a:r>
            <a:r>
              <a:rPr lang="fa-IR" sz="5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آموزش ابتدايي </a:t>
            </a:r>
            <a:r>
              <a:rPr lang="fa-IR" sz="5400" dirty="0" smtClean="0">
                <a:cs typeface="B Titr" pitchFamily="2" charset="-78"/>
              </a:rPr>
              <a:t>در تامين و تخصيص منابع</a:t>
            </a:r>
            <a:endParaRPr lang="fa-IR" sz="3600" dirty="0" smtClean="0">
              <a:cs typeface="B Titr" pitchFamily="2" charset="-78"/>
            </a:endParaRPr>
          </a:p>
          <a:p>
            <a:pPr marL="98425" indent="22225" algn="just">
              <a:lnSpc>
                <a:spcPct val="150000"/>
              </a:lnSpc>
              <a:buNone/>
            </a:pPr>
            <a:endParaRPr lang="fa-IR" sz="3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5948</Words>
  <Application>Microsoft Office PowerPoint</Application>
  <PresentationFormat>On-screen Show (4:3)</PresentationFormat>
  <Paragraphs>355</Paragraphs>
  <Slides>105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در باره ي سند</vt:lpstr>
      <vt:lpstr>مراحل تدوين سند </vt:lpstr>
      <vt:lpstr>مراحل تدوين سند </vt:lpstr>
      <vt:lpstr>مراحل تدوين سند </vt:lpstr>
      <vt:lpstr>مراحل تدوين سند </vt:lpstr>
      <vt:lpstr>مراحل تدوين سند </vt:lpstr>
      <vt:lpstr>Slide 37</vt:lpstr>
      <vt:lpstr>محتواي سند شامل :</vt:lpstr>
      <vt:lpstr>Slide 39</vt:lpstr>
      <vt:lpstr>مقدمه </vt:lpstr>
      <vt:lpstr>Slide 41</vt:lpstr>
      <vt:lpstr>فصل اول * بيانيه ارزش ها</vt:lpstr>
      <vt:lpstr>فصل اول * بيانيه ارزش ها</vt:lpstr>
      <vt:lpstr>فصل اول * بيانيه ارزش ها</vt:lpstr>
      <vt:lpstr>فصل اول * بيانيه ارزش ها</vt:lpstr>
      <vt:lpstr>فصل اول * بيانيه ارزش ها</vt:lpstr>
      <vt:lpstr>Slide 47</vt:lpstr>
      <vt:lpstr>فصل دوم * بيانيه ماموريت</vt:lpstr>
      <vt:lpstr>Slide 49</vt:lpstr>
      <vt:lpstr>فصل سوم * چشم انداز</vt:lpstr>
      <vt:lpstr>فصل سوم * چشم انداز</vt:lpstr>
      <vt:lpstr>فصل سوم * چشم انداز</vt:lpstr>
      <vt:lpstr>فصل سوم * چشم انداز</vt:lpstr>
      <vt:lpstr>Slide 54</vt:lpstr>
      <vt:lpstr>فصل چهارم * هدف هاي كلان</vt:lpstr>
      <vt:lpstr>فصل چهارم * هدف هاي كلان</vt:lpstr>
      <vt:lpstr>Slide 57</vt:lpstr>
      <vt:lpstr>فصل پنجم * راهبرد هاي كلان</vt:lpstr>
      <vt:lpstr>فصل پنجم * راهبرد هاي كلان</vt:lpstr>
      <vt:lpstr>فصل پنجم * راهبرد هاي كلان</vt:lpstr>
      <vt:lpstr>Slide 61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فصل ششم * هدف هاي عملياتي و راهكارها</vt:lpstr>
      <vt:lpstr>Slide 75</vt:lpstr>
      <vt:lpstr>  فصل هفتم * چارچوب نهادي و نظام اجرايي  تحول بنيادين آموزش و پرورش  </vt:lpstr>
      <vt:lpstr>  فصل هفتم * چارچوب نهادي و نظام اجرايي  تحول بنيادين آموزش و پرورش  </vt:lpstr>
      <vt:lpstr>  فصل هفتم * چارچوب نهادي و نظام اجرايي  تحول بنيادين آموزش و پرورش  </vt:lpstr>
      <vt:lpstr>  فصل هفتم * چارچوب نهادي و نظام اجرايي  تحول بنيادين آموزش و پرورش  </vt:lpstr>
      <vt:lpstr>  فصل هفتم * چارچوب نهادي و نظام اجرايي  تحول بنيادين آموزش و پرورش  </vt:lpstr>
      <vt:lpstr>  فصل هفتم * چارچوب نهادي و نظام اجرايي  تحول بنيادين آموزش و پرورش  </vt:lpstr>
      <vt:lpstr>Slide 82</vt:lpstr>
      <vt:lpstr>Slide 83</vt:lpstr>
      <vt:lpstr>  چرخش هدف  از قرب الي الله به حيات طيبه  </vt:lpstr>
      <vt:lpstr>Slide 85</vt:lpstr>
      <vt:lpstr>Slide 86</vt:lpstr>
      <vt:lpstr>Slide 87</vt:lpstr>
      <vt:lpstr>  در 7 زير نظام نظام تربيت رسمي عمومي تعداد 44 چرخه اعلام شده است . چرخش هاي زير برخي از اساسي ترين چرخش ها از وضع موجود به وضع مطلوب و تبديل نهاد آموزشي به نهادي كه وظيفه و رسالت اصلي آن « بستر سازي براي دستيابي به مراتب حيات طيبه در تمام ابعاد » است ،  مي باشد :  </vt:lpstr>
      <vt:lpstr>Slide 89</vt:lpstr>
      <vt:lpstr>Slide 90</vt:lpstr>
      <vt:lpstr>Slide 91</vt:lpstr>
      <vt:lpstr>Slide 92</vt:lpstr>
      <vt:lpstr> هدف عملياتي 1 –پرورش تربيت يافتگان  </vt:lpstr>
      <vt:lpstr> هدف عملياتي 5 –تامين و بسط عدالت در برخورداري از فرصت هاي تعليم و تربيت با كيفيت مناسب با توجه به تفاوت ها و ويژگي هاي دختران و پسران و مناطق مختلف كشور    </vt:lpstr>
      <vt:lpstr> هدف عملياتي 5 –تامين و بسط عدالت در برخورداري از فرصت هاي تعليم و تربيت با كيفيت مناسب با توجه به تفاوت ها و ويژگي هاي دختران و پسران و مناطق مختلف كشور    </vt:lpstr>
      <vt:lpstr> هدف عملياتي 11 –بازمهندسي سياست ها و باز تنظيم اصول حاكم بر برنامه ي درسي تربيت معلم با تاكيد بر كارورزي و انطباق سطح شايستگي هاي حرفه اي معلمان در سطح ملي و جهاني با ...  </vt:lpstr>
      <vt:lpstr> هدف عملياتي 12 –برقراري الگوي جبران خدمات و تامين رفاه نيروي انساني در خور منزلت فرهنگيان با توجه به لزوم تمام وقت شدن آنان   </vt:lpstr>
      <vt:lpstr>هدف عملياتي 19 –استقرار نظام ارزشيابي و تضمين كيفيت در تعليم و تربيت رسمي عمومي  </vt:lpstr>
      <vt:lpstr>هدف عملياتي 20 –تامين ، تخصيص و تنوع بخشي به منابع مالي ، مديريت مصارف متناسب با نيازهاي كمي و كيفي نظام تعليم و تربيت رسمي عمومي </vt:lpstr>
      <vt:lpstr>هدف عملياتي 21 –بازنگري و باز مهندسي ساختارها و رويه ها و روش ها </vt:lpstr>
      <vt:lpstr>هدف عملياتي 21 –بازنگري و باز مهندسي ساختارها و رويه ها و روش ها </vt:lpstr>
      <vt:lpstr>Slide 102</vt:lpstr>
      <vt:lpstr>هدف 2 از اهداف كلان ( خانواده ) </vt:lpstr>
      <vt:lpstr>هدف عملياتي 21 –بازنگري و باز مهندسي ساختارها و رويه ها و روش ها </vt:lpstr>
      <vt:lpstr>Slide 105</vt:lpstr>
    </vt:vector>
  </TitlesOfParts>
  <Company>سازمان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262</cp:revision>
  <dcterms:created xsi:type="dcterms:W3CDTF">2011-12-19T07:55:03Z</dcterms:created>
  <dcterms:modified xsi:type="dcterms:W3CDTF">2011-12-26T12:28:24Z</dcterms:modified>
</cp:coreProperties>
</file>