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3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8" r:id="rId16"/>
    <p:sldId id="279" r:id="rId17"/>
    <p:sldId id="274" r:id="rId18"/>
    <p:sldId id="269" r:id="rId19"/>
    <p:sldId id="273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621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910E190-3212-4758-BD6E-E97967213224}" type="datetimeFigureOut">
              <a:rPr lang="fa-IR" smtClean="0"/>
              <a:t>09/30/1435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7F307E4-49DD-48D8-B622-D07EE1F64CE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90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07E4-49DD-48D8-B622-D07EE1F64CEE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684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F3E5AA4-04A5-43A3-B6CB-FDCD2260AB41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D541C24-B3B6-4FDA-9AB6-CA08B4982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&#1601;&#1606;&#1575;&#1608;&#1585;&#1740;.itshenas.com/T______%D9%81%D9%86%D8%A7%D9%88%D8%B1%DB%8C.htm" TargetMode="External"/><Relationship Id="rId2" Type="http://schemas.openxmlformats.org/officeDocument/2006/relationships/hyperlink" Target="http://&#1591;&#1585;&#1581;-&#1605;&#1604;&#1740;.itshenas.com/T______%D8%B7%D8%B1%D8%AD-%D9%85%D9%84%DB%8C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&#1575;&#1591;&#1604;&#1575;&#1593;&#1575;&#1578;-&#1608;-&#1575;&#1585;&#1578;&#1576;&#1575;&#1591;&#1575;&#1578;.itshenas.com/T______%D8%A7%D8%B7%D9%84%D8%A7%D8%B9%D8%A7%D8%AA-%D9%88-%D8%A7%D8%B1%D8%AA%D8%A8%D8%A7%D8%B7%D8%A7%D8%AA.ht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anwebmarketing.com/" TargetMode="External"/><Relationship Id="rId2" Type="http://schemas.openxmlformats.org/officeDocument/2006/relationships/hyperlink" Target="http://www.iranmania.com/jo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ranjob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vista.ir/" TargetMode="External"/><Relationship Id="rId2" Type="http://schemas.openxmlformats.org/officeDocument/2006/relationships/hyperlink" Target="http://www.itira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yscale.com/" TargetMode="External"/><Relationship Id="rId5" Type="http://schemas.openxmlformats.org/officeDocument/2006/relationships/hyperlink" Target="http://www.iranianlearn.com/" TargetMode="External"/><Relationship Id="rId4" Type="http://schemas.openxmlformats.org/officeDocument/2006/relationships/hyperlink" Target="http://www.jobportal.ir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705600" y="2667000"/>
            <a:ext cx="1676400" cy="1295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parajita" pitchFamily="34" charset="0"/>
                <a:cs typeface="Aparajita" pitchFamily="34" charset="0"/>
              </a:rPr>
              <a:t>ICT</a:t>
            </a:r>
            <a:endParaRPr lang="en-US" sz="4800" b="1" dirty="0">
              <a:latin typeface="Aparajita" pitchFamily="34" charset="0"/>
              <a:cs typeface="Aparajita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5715000" y="22098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562600" y="3581400"/>
            <a:ext cx="1143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962400" y="1745673"/>
            <a:ext cx="1752600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parajita" pitchFamily="34" charset="0"/>
                <a:cs typeface="Aparajita" pitchFamily="34" charset="0"/>
              </a:rPr>
              <a:t>IT</a:t>
            </a:r>
            <a:endParaRPr lang="en-US" sz="36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667000" y="3810000"/>
            <a:ext cx="3200400" cy="12192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Jadid" pitchFamily="2" charset="-78"/>
              </a:rPr>
              <a:t>تجهیزات ارتباطی</a:t>
            </a:r>
            <a:endParaRPr lang="en-US" dirty="0">
              <a:cs typeface="B Jadid" pitchFamily="2" charset="-78"/>
            </a:endParaRPr>
          </a:p>
        </p:txBody>
      </p:sp>
      <p:cxnSp>
        <p:nvCxnSpPr>
          <p:cNvPr id="24" name="Elbow Connector 23"/>
          <p:cNvCxnSpPr>
            <a:stCxn id="9" idx="2"/>
          </p:cNvCxnSpPr>
          <p:nvPr/>
        </p:nvCxnSpPr>
        <p:spPr>
          <a:xfrm rot="10800000">
            <a:off x="3048000" y="1371601"/>
            <a:ext cx="914400" cy="83127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9" idx="2"/>
          </p:cNvCxnSpPr>
          <p:nvPr/>
        </p:nvCxnSpPr>
        <p:spPr>
          <a:xfrm rot="10800000" flipV="1">
            <a:off x="3048000" y="2202872"/>
            <a:ext cx="914401" cy="69272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371597" y="1011382"/>
            <a:ext cx="1676399" cy="7620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Jadid" pitchFamily="2" charset="-78"/>
              </a:rPr>
              <a:t>نرم افزار</a:t>
            </a:r>
            <a:endParaRPr lang="en-US" dirty="0">
              <a:cs typeface="B Jadid" pitchFamily="2" charset="-78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371598" y="2486891"/>
            <a:ext cx="1676399" cy="76546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Jadid" pitchFamily="2" charset="-78"/>
              </a:rPr>
              <a:t>سخت افزار</a:t>
            </a:r>
            <a:endParaRPr lang="en-US" dirty="0">
              <a:cs typeface="B Jadid" pitchFamily="2" charset="-78"/>
            </a:endParaRPr>
          </a:p>
        </p:txBody>
      </p:sp>
      <p:pic>
        <p:nvPicPr>
          <p:cNvPr id="11" name="Picture 4" descr="basm 12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884632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71604" y="2714620"/>
            <a:ext cx="7408333" cy="3450696"/>
          </a:xfrm>
        </p:spPr>
        <p:txBody>
          <a:bodyPr/>
          <a:lstStyle/>
          <a:p>
            <a:pPr algn="just" rtl="1"/>
            <a:r>
              <a:rPr lang="en-US" dirty="0" smtClean="0">
                <a:cs typeface="B Koodak" pitchFamily="2" charset="-78"/>
              </a:rPr>
              <a:t>ICT </a:t>
            </a:r>
            <a:r>
              <a:rPr lang="ar-SA" dirty="0" smtClean="0">
                <a:cs typeface="B Koodak" pitchFamily="2" charset="-78"/>
              </a:rPr>
              <a:t>دارای منافع گسترده و زیادی هم در سطح کلان و هم در سطح خرد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است، این منافع عبارت اند از: </a:t>
            </a:r>
            <a:endParaRPr lang="fa-IR" dirty="0" smtClean="0">
              <a:cs typeface="B Koodak" pitchFamily="2" charset="-78"/>
            </a:endParaRPr>
          </a:p>
          <a:p>
            <a:pPr algn="just" rtl="1"/>
            <a:endParaRPr lang="fa-IR" dirty="0" smtClean="0">
              <a:cs typeface="B Koodak" pitchFamily="2" charset="-78"/>
            </a:endParaRPr>
          </a:p>
          <a:p>
            <a:pPr algn="just" rtl="1"/>
            <a:r>
              <a:rPr lang="ar-SA" dirty="0" smtClean="0">
                <a:cs typeface="B Koodak" pitchFamily="2" charset="-78"/>
              </a:rPr>
              <a:t>1- ارتقای سطح استفاده از</a:t>
            </a:r>
            <a:r>
              <a:rPr lang="en-US" dirty="0" smtClean="0">
                <a:cs typeface="B Koodak" pitchFamily="2" charset="-78"/>
              </a:rPr>
              <a:t> ICT </a:t>
            </a:r>
            <a:r>
              <a:rPr lang="ar-SA" dirty="0" smtClean="0">
                <a:cs typeface="B Koodak" pitchFamily="2" charset="-78"/>
              </a:rPr>
              <a:t>در اقتصاد و تجارت، موجب افزایش و رشد گردش اطلاعات موجود در سیستم اقتصادی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می شود</a:t>
            </a:r>
            <a:endParaRPr lang="en-US" dirty="0" smtClean="0">
              <a:cs typeface="B Koodak" pitchFamily="2" charset="-78"/>
            </a:endParaRPr>
          </a:p>
          <a:p>
            <a:pPr algn="just" rtl="1"/>
            <a:endParaRPr lang="fa-IR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Jadid" pitchFamily="2" charset="-78"/>
              </a:rPr>
              <a:t>مزایا :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001056" cy="4572032"/>
          </a:xfrm>
        </p:spPr>
        <p:txBody>
          <a:bodyPr/>
          <a:lstStyle/>
          <a:p>
            <a:pPr algn="just" rtl="1"/>
            <a:r>
              <a:rPr lang="ar-SA" dirty="0" smtClean="0">
                <a:cs typeface="B Koodak" pitchFamily="2" charset="-78"/>
              </a:rPr>
              <a:t> 2- گسترش</a:t>
            </a:r>
            <a:r>
              <a:rPr lang="en-US" dirty="0" smtClean="0">
                <a:cs typeface="B Koodak" pitchFamily="2" charset="-78"/>
              </a:rPr>
              <a:t> ICT</a:t>
            </a:r>
            <a:r>
              <a:rPr lang="ar-SA" dirty="0" smtClean="0">
                <a:cs typeface="B Koodak" pitchFamily="2" charset="-78"/>
              </a:rPr>
              <a:t>، موجب کاهش هزینه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های تولید (ناشی از صرفه جویی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های مقیاس تولید) شده و امکان گسترش بازار، افزایش تولید و افزایش اشتغال را فراهم می کند. </a:t>
            </a:r>
            <a:endParaRPr lang="en-US" dirty="0" smtClean="0">
              <a:cs typeface="B Koodak" pitchFamily="2" charset="-78"/>
            </a:endParaRPr>
          </a:p>
          <a:p>
            <a:pPr algn="just" rtl="1"/>
            <a:endParaRPr lang="fa-IR" dirty="0" smtClean="0">
              <a:cs typeface="B Koodak" pitchFamily="2" charset="-78"/>
            </a:endParaRPr>
          </a:p>
          <a:p>
            <a:pPr algn="just" rtl="1"/>
            <a:endParaRPr lang="fa-IR" dirty="0" smtClean="0">
              <a:cs typeface="B Koodak" pitchFamily="2" charset="-78"/>
            </a:endParaRPr>
          </a:p>
          <a:p>
            <a:pPr algn="just" rtl="1"/>
            <a:r>
              <a:rPr lang="ar-SA" dirty="0" smtClean="0">
                <a:cs typeface="B Koodak" pitchFamily="2" charset="-78"/>
              </a:rPr>
              <a:t>3- اشاعه و استفاده از</a:t>
            </a:r>
            <a:r>
              <a:rPr lang="en-US" dirty="0" smtClean="0">
                <a:cs typeface="B Koodak" pitchFamily="2" charset="-78"/>
              </a:rPr>
              <a:t> ICT</a:t>
            </a:r>
            <a:r>
              <a:rPr lang="ar-SA" dirty="0" smtClean="0">
                <a:cs typeface="B Koodak" pitchFamily="2" charset="-78"/>
              </a:rPr>
              <a:t>، موجب کاهش نیاز به سایر امکانات فیزیکی در بخش های اقتصادی و غیر اقتصادی شده و از این طریق، صرفه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های مادی و معنوی فراوانی را سبب می شود.</a:t>
            </a:r>
            <a:endParaRPr lang="fa-IR" dirty="0" smtClean="0">
              <a:cs typeface="B Koodak" pitchFamily="2" charset="-78"/>
            </a:endParaRPr>
          </a:p>
          <a:p>
            <a:pPr algn="just" rtl="1"/>
            <a:endParaRPr lang="fa-IR" dirty="0" smtClean="0">
              <a:cs typeface="B Koodak" pitchFamily="2" charset="-78"/>
            </a:endParaRPr>
          </a:p>
          <a:p>
            <a:pPr algn="just" rtl="1"/>
            <a:r>
              <a:rPr lang="ar-SA" b="1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4- استفاده از</a:t>
            </a:r>
            <a:r>
              <a:rPr lang="en-US" dirty="0" smtClean="0">
                <a:cs typeface="B Koodak" pitchFamily="2" charset="-78"/>
              </a:rPr>
              <a:t> ICT </a:t>
            </a:r>
            <a:r>
              <a:rPr lang="ar-SA" dirty="0" smtClean="0">
                <a:cs typeface="B Koodak" pitchFamily="2" charset="-78"/>
              </a:rPr>
              <a:t>در هر بخش، دارای اثر اشاعه یا سرریز بر سایر بخش هاست، لذا اثرات آن به صورت فزاینده در اقتصاد یک کشور و در نهایت در اقتصاد جهانی نمایان می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شود</a:t>
            </a:r>
            <a:endParaRPr lang="en-US" dirty="0" smtClean="0">
              <a:cs typeface="B Koodak" pitchFamily="2" charset="-78"/>
            </a:endParaRPr>
          </a:p>
          <a:p>
            <a:pPr algn="just"/>
            <a:endParaRPr lang="fa-IR" dirty="0">
              <a:cs typeface="B Koodak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1000108"/>
            <a:ext cx="7643866" cy="4314845"/>
          </a:xfrm>
        </p:spPr>
        <p:txBody>
          <a:bodyPr/>
          <a:lstStyle/>
          <a:p>
            <a:pPr algn="just" rtl="1"/>
            <a:r>
              <a:rPr lang="ar-SA" dirty="0" smtClean="0">
                <a:cs typeface="B Koodak" pitchFamily="2" charset="-78"/>
              </a:rPr>
              <a:t>5-قرار گرفتن</a:t>
            </a:r>
            <a:r>
              <a:rPr lang="en-US" dirty="0" smtClean="0">
                <a:cs typeface="B Koodak" pitchFamily="2" charset="-78"/>
              </a:rPr>
              <a:t> ICT </a:t>
            </a:r>
            <a:r>
              <a:rPr lang="ar-SA" dirty="0" smtClean="0">
                <a:cs typeface="B Koodak" pitchFamily="2" charset="-78"/>
              </a:rPr>
              <a:t>به عنوان عامل تولید در توابع تولید اقتصاد و به کارگیری آن در تولید، موجب افزایش بهره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وری سایر عوامل تولید شده و از این طریق، به تخصیص بهینة منابع در اقتصاد، می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انجامد.</a:t>
            </a:r>
            <a:endParaRPr lang="fa-IR" dirty="0" smtClean="0">
              <a:cs typeface="B Koodak" pitchFamily="2" charset="-78"/>
            </a:endParaRPr>
          </a:p>
          <a:p>
            <a:pPr algn="just" rtl="1"/>
            <a:endParaRPr lang="fa-IR" dirty="0" smtClean="0">
              <a:cs typeface="B Koodak" pitchFamily="2" charset="-78"/>
            </a:endParaRPr>
          </a:p>
          <a:p>
            <a:pPr algn="just" rtl="1"/>
            <a:endParaRPr lang="fa-IR" dirty="0" smtClean="0">
              <a:cs typeface="B Koodak" pitchFamily="2" charset="-78"/>
            </a:endParaRPr>
          </a:p>
          <a:p>
            <a:pPr algn="just" rtl="1"/>
            <a:endParaRPr lang="fa-IR" dirty="0" smtClean="0">
              <a:cs typeface="B Koodak" pitchFamily="2" charset="-78"/>
            </a:endParaRPr>
          </a:p>
          <a:p>
            <a:pPr lvl="0" algn="just" rtl="1"/>
            <a:r>
              <a:rPr lang="fa-IR" dirty="0" smtClean="0">
                <a:cs typeface="B Koodak" pitchFamily="2" charset="-78"/>
              </a:rPr>
              <a:t>6- </a:t>
            </a:r>
            <a:r>
              <a:rPr lang="ar-SA" dirty="0" smtClean="0">
                <a:cs typeface="B Koodak" pitchFamily="2" charset="-78"/>
              </a:rPr>
              <a:t>استفاده از</a:t>
            </a:r>
            <a:r>
              <a:rPr lang="en-US" dirty="0" smtClean="0">
                <a:cs typeface="B Koodak" pitchFamily="2" charset="-78"/>
              </a:rPr>
              <a:t> ICT </a:t>
            </a:r>
            <a:r>
              <a:rPr lang="ar-SA" dirty="0" smtClean="0">
                <a:cs typeface="B Koodak" pitchFamily="2" charset="-78"/>
              </a:rPr>
              <a:t>در سطوح مختلف سازمانی (دولتی یا خصوصی)، موجب بهبود و اصلاح سیستم مدیریت و روان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سازی امور شده و به این ترتیب، ضمن کاهش هزینه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ar-SA" dirty="0" smtClean="0">
                <a:cs typeface="B Koodak" pitchFamily="2" charset="-78"/>
              </a:rPr>
              <a:t>ها و آزادسازی نیروها و منابع فیزیکی و انسانی، کارایی اقتصادی را افزایش می دهد</a:t>
            </a:r>
            <a:endParaRPr lang="en-US" dirty="0" smtClean="0">
              <a:cs typeface="B Koodak" pitchFamily="2" charset="-78"/>
            </a:endParaRPr>
          </a:p>
          <a:p>
            <a:pPr algn="just" rtl="1"/>
            <a:endParaRPr lang="en-US" dirty="0" smtClean="0">
              <a:cs typeface="B Koodak" pitchFamily="2" charset="-78"/>
            </a:endParaRPr>
          </a:p>
          <a:p>
            <a:pPr algn="just" rtl="1"/>
            <a:endParaRPr lang="fa-IR" dirty="0">
              <a:cs typeface="B Koodak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en-US" dirty="0" smtClean="0">
                <a:cs typeface="B Koodak" pitchFamily="2" charset="-78"/>
              </a:rPr>
              <a:t>ICT</a:t>
            </a:r>
            <a:r>
              <a:rPr lang="fa-IR" dirty="0" smtClean="0">
                <a:cs typeface="B Koodak" pitchFamily="2" charset="-78"/>
              </a:rPr>
              <a:t> در کوتاه مدت اثر منفی بر اشتغال دارد.</a:t>
            </a:r>
          </a:p>
          <a:p>
            <a:pPr algn="just" rtl="1"/>
            <a:endParaRPr lang="fa-IR" dirty="0" smtClean="0">
              <a:cs typeface="B Koodak" pitchFamily="2" charset="-78"/>
            </a:endParaRPr>
          </a:p>
          <a:p>
            <a:pPr algn="just" rtl="1"/>
            <a:r>
              <a:rPr lang="en-US" dirty="0" smtClean="0">
                <a:cs typeface="B Koodak" pitchFamily="2" charset="-78"/>
              </a:rPr>
              <a:t>ICT</a:t>
            </a:r>
            <a:r>
              <a:rPr lang="fa-IR" dirty="0" smtClean="0">
                <a:cs typeface="B Koodak" pitchFamily="2" charset="-78"/>
              </a:rPr>
              <a:t> بر نیروی کار غیر ماهر اثر منفی دارد.</a:t>
            </a:r>
          </a:p>
          <a:p>
            <a:pPr algn="just" rtl="1"/>
            <a:endParaRPr lang="fa-IR" dirty="0">
              <a:cs typeface="B Koodak" pitchFamily="2" charset="-78"/>
            </a:endParaRPr>
          </a:p>
          <a:p>
            <a:pPr algn="just" rtl="1"/>
            <a:r>
              <a:rPr lang="fa-IR" dirty="0" smtClean="0">
                <a:cs typeface="B Koodak" pitchFamily="2" charset="-78"/>
              </a:rPr>
              <a:t>باعث از دست رفتن برخی مشاغل می شود.</a:t>
            </a:r>
          </a:p>
          <a:p>
            <a:pPr algn="just" rtl="1"/>
            <a:endParaRPr lang="fa-IR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Jadid" pitchFamily="2" charset="-78"/>
              </a:rPr>
              <a:t>معایب :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>
                <a:cs typeface="B Koodak" pitchFamily="2" charset="-78"/>
              </a:rPr>
              <a:t>بانکداري الکترونيک</a:t>
            </a:r>
            <a:r>
              <a:rPr lang="en-US" dirty="0" smtClean="0">
                <a:cs typeface="B Koodak" pitchFamily="2" charset="-78"/>
              </a:rPr>
              <a:t> (e-banking) </a:t>
            </a:r>
            <a:r>
              <a:rPr lang="ar-SA" dirty="0" smtClean="0">
                <a:cs typeface="B Koodak" pitchFamily="2" charset="-78"/>
              </a:rPr>
              <a:t> </a:t>
            </a:r>
            <a:endParaRPr lang="en-US" dirty="0" smtClean="0">
              <a:cs typeface="B Koodak" pitchFamily="2" charset="-78"/>
            </a:endParaRPr>
          </a:p>
          <a:p>
            <a:pPr algn="r" rtl="1"/>
            <a:r>
              <a:rPr lang="ar-SA" dirty="0" smtClean="0">
                <a:cs typeface="B Koodak" pitchFamily="2" charset="-78"/>
              </a:rPr>
              <a:t>تجارت الکترونيک</a:t>
            </a:r>
            <a:r>
              <a:rPr lang="en-US" dirty="0" smtClean="0">
                <a:cs typeface="B Koodak" pitchFamily="2" charset="-78"/>
              </a:rPr>
              <a:t>(e-commerce) </a:t>
            </a:r>
          </a:p>
          <a:p>
            <a:pPr algn="r" rtl="1"/>
            <a:r>
              <a:rPr lang="ar-SA" dirty="0" smtClean="0">
                <a:cs typeface="B Koodak" pitchFamily="2" charset="-78"/>
              </a:rPr>
              <a:t>روابط عمومي‌الکترونيک</a:t>
            </a:r>
            <a:r>
              <a:rPr lang="en-US" dirty="0" smtClean="0">
                <a:cs typeface="B Koodak" pitchFamily="2" charset="-78"/>
              </a:rPr>
              <a:t>(e-public relations)</a:t>
            </a:r>
          </a:p>
          <a:p>
            <a:pPr algn="r" rtl="1"/>
            <a:r>
              <a:rPr lang="ar-SA" dirty="0" smtClean="0">
                <a:cs typeface="B Koodak" pitchFamily="2" charset="-78"/>
              </a:rPr>
              <a:t>آموزش الکترونيک</a:t>
            </a:r>
            <a:r>
              <a:rPr lang="en-US" dirty="0" smtClean="0">
                <a:cs typeface="B Koodak" pitchFamily="2" charset="-78"/>
              </a:rPr>
              <a:t> (e-learning) </a:t>
            </a:r>
            <a:r>
              <a:rPr lang="ar-SA" dirty="0" smtClean="0">
                <a:cs typeface="B Koodak" pitchFamily="2" charset="-78"/>
              </a:rPr>
              <a:t> </a:t>
            </a:r>
            <a:endParaRPr lang="en-US" dirty="0" smtClean="0">
              <a:cs typeface="B Koodak" pitchFamily="2" charset="-78"/>
            </a:endParaRPr>
          </a:p>
          <a:p>
            <a:pPr algn="r" rtl="1"/>
            <a:r>
              <a:rPr lang="ar-SA" dirty="0" smtClean="0">
                <a:cs typeface="B Koodak" pitchFamily="2" charset="-78"/>
              </a:rPr>
              <a:t>گردشگري الکترونيک</a:t>
            </a:r>
            <a:r>
              <a:rPr lang="en-US" dirty="0" smtClean="0">
                <a:cs typeface="B Koodak" pitchFamily="2" charset="-78"/>
              </a:rPr>
              <a:t>(e-tourism) 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ar-SA" dirty="0" smtClean="0">
                <a:cs typeface="B Jadid" pitchFamily="2" charset="-78"/>
              </a:rPr>
              <a:t>کارآفريني ديجيتال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492896"/>
            <a:ext cx="8128413" cy="4137323"/>
          </a:xfrm>
        </p:spPr>
        <p:txBody>
          <a:bodyPr>
            <a:normAutofit/>
          </a:bodyPr>
          <a:lstStyle/>
          <a:p>
            <a:pPr algn="just" rtl="1"/>
            <a:r>
              <a:rPr lang="ar-SA" dirty="0">
                <a:cs typeface="B Koodak" pitchFamily="2" charset="-78"/>
              </a:rPr>
              <a:t>براساس برنامه توسعه تعیین شده از جانب سازمان ملل متحد براى تجزیه و تحلیل توسعه </a:t>
            </a:r>
            <a:r>
              <a:rPr lang="en-US" dirty="0">
                <a:cs typeface="B Koodak" pitchFamily="2" charset="-78"/>
              </a:rPr>
              <a:t>ICT </a:t>
            </a:r>
            <a:r>
              <a:rPr lang="ar-SA" dirty="0">
                <a:cs typeface="B Koodak" pitchFamily="2" charset="-78"/>
              </a:rPr>
              <a:t>در کشورهاى مختلف چهار شاخص کلى مورد توجه و بررسى قرار مى گیرد. این شاخصها شامل موارد زیر مى باشند</a:t>
            </a:r>
            <a:r>
              <a:rPr lang="en-US" dirty="0" smtClean="0">
                <a:cs typeface="B Koodak" pitchFamily="2" charset="-78"/>
              </a:rPr>
              <a:t>:</a:t>
            </a:r>
            <a:endParaRPr lang="fa-IR" dirty="0" smtClean="0">
              <a:cs typeface="B Koodak" pitchFamily="2" charset="-78"/>
            </a:endParaRPr>
          </a:p>
          <a:p>
            <a:pPr algn="just" rtl="1"/>
            <a:endParaRPr lang="en-US" dirty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1- </a:t>
            </a:r>
            <a:r>
              <a:rPr lang="ar-SA" dirty="0" smtClean="0">
                <a:cs typeface="B Koodak" pitchFamily="2" charset="-78"/>
              </a:rPr>
              <a:t>شاخص </a:t>
            </a:r>
            <a:r>
              <a:rPr lang="ar-SA" dirty="0">
                <a:cs typeface="B Koodak" pitchFamily="2" charset="-78"/>
              </a:rPr>
              <a:t>قابلیت اتصال</a:t>
            </a:r>
            <a:r>
              <a:rPr lang="en-US" dirty="0">
                <a:cs typeface="B Koodak" pitchFamily="2" charset="-78"/>
              </a:rPr>
              <a:t/>
            </a:r>
            <a:br>
              <a:rPr lang="en-US" dirty="0">
                <a:cs typeface="B Koodak" pitchFamily="2" charset="-78"/>
              </a:rPr>
            </a:br>
            <a:r>
              <a:rPr lang="fa-IR" dirty="0" smtClean="0">
                <a:cs typeface="B Koodak" pitchFamily="2" charset="-78"/>
              </a:rPr>
              <a:t>2- </a:t>
            </a:r>
            <a:r>
              <a:rPr lang="ar-SA" dirty="0" smtClean="0">
                <a:cs typeface="B Koodak" pitchFamily="2" charset="-78"/>
              </a:rPr>
              <a:t>شاخص دستر</a:t>
            </a:r>
            <a:r>
              <a:rPr lang="fa-IR" dirty="0" smtClean="0">
                <a:cs typeface="B Koodak" pitchFamily="2" charset="-78"/>
              </a:rPr>
              <a:t>سی</a:t>
            </a:r>
            <a:r>
              <a:rPr lang="en-US" dirty="0">
                <a:cs typeface="B Koodak" pitchFamily="2" charset="-78"/>
              </a:rPr>
              <a:t/>
            </a:r>
            <a:br>
              <a:rPr lang="en-US" dirty="0">
                <a:cs typeface="B Koodak" pitchFamily="2" charset="-78"/>
              </a:rPr>
            </a:br>
            <a:r>
              <a:rPr lang="fa-IR" dirty="0" smtClean="0">
                <a:cs typeface="B Koodak" pitchFamily="2" charset="-78"/>
              </a:rPr>
              <a:t>3- </a:t>
            </a:r>
            <a:r>
              <a:rPr lang="ar-SA" dirty="0" smtClean="0">
                <a:cs typeface="B Koodak" pitchFamily="2" charset="-78"/>
              </a:rPr>
              <a:t>شاخص </a:t>
            </a:r>
            <a:r>
              <a:rPr lang="ar-SA" dirty="0">
                <a:cs typeface="B Koodak" pitchFamily="2" charset="-78"/>
              </a:rPr>
              <a:t>کابرى</a:t>
            </a:r>
            <a:r>
              <a:rPr lang="en-US" dirty="0">
                <a:cs typeface="B Koodak" pitchFamily="2" charset="-78"/>
              </a:rPr>
              <a:t/>
            </a:r>
            <a:br>
              <a:rPr lang="en-US" dirty="0">
                <a:cs typeface="B Koodak" pitchFamily="2" charset="-78"/>
              </a:rPr>
            </a:br>
            <a:r>
              <a:rPr lang="fa-IR" dirty="0" smtClean="0">
                <a:cs typeface="B Koodak" pitchFamily="2" charset="-78"/>
              </a:rPr>
              <a:t>4- </a:t>
            </a:r>
            <a:r>
              <a:rPr lang="ar-SA" dirty="0" smtClean="0">
                <a:cs typeface="B Koodak" pitchFamily="2" charset="-78"/>
              </a:rPr>
              <a:t>شاخص </a:t>
            </a:r>
            <a:r>
              <a:rPr lang="ar-SA" dirty="0">
                <a:cs typeface="B Koodak" pitchFamily="2" charset="-78"/>
              </a:rPr>
              <a:t>آزادسازى</a:t>
            </a:r>
            <a:r>
              <a:rPr lang="en-US" dirty="0">
                <a:cs typeface="B Koodak" pitchFamily="2" charset="-78"/>
              </a:rPr>
              <a:t/>
            </a:r>
            <a:br>
              <a:rPr lang="en-US" dirty="0">
                <a:cs typeface="B Koodak" pitchFamily="2" charset="-78"/>
              </a:rPr>
            </a:br>
            <a:endParaRPr lang="en-US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Jadid" pitchFamily="2" charset="-78"/>
              </a:rPr>
              <a:t>شاخص </a:t>
            </a:r>
            <a:r>
              <a:rPr lang="fa-IR" dirty="0">
                <a:cs typeface="B Jadid" pitchFamily="2" charset="-78"/>
              </a:rPr>
              <a:t>هاى </a:t>
            </a:r>
            <a:r>
              <a:rPr lang="fa-IR" dirty="0" smtClean="0">
                <a:cs typeface="B Jadid" pitchFamily="2" charset="-78"/>
              </a:rPr>
              <a:t>توسعه کاربرد</a:t>
            </a:r>
            <a:r>
              <a:rPr lang="en-US" dirty="0" smtClean="0">
                <a:cs typeface="B Homa" pitchFamily="2" charset="-78"/>
              </a:rPr>
              <a:t>ICT </a:t>
            </a:r>
            <a:endParaRPr lang="en-US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787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85728"/>
            <a:ext cx="8429684" cy="6000792"/>
          </a:xfrm>
        </p:spPr>
        <p:txBody>
          <a:bodyPr>
            <a:normAutofit/>
          </a:bodyPr>
          <a:lstStyle/>
          <a:p>
            <a:pPr algn="r" rtl="1"/>
            <a:r>
              <a:rPr lang="ar-SA" sz="2800" b="1" dirty="0" smtClean="0">
                <a:cs typeface="B Titr" pitchFamily="2" charset="-78"/>
              </a:rPr>
              <a:t>شاخص قابلیت اتصال</a:t>
            </a:r>
            <a:r>
              <a:rPr lang="en-US" sz="2800" b="1" dirty="0" smtClean="0">
                <a:cs typeface="B Titr" pitchFamily="2" charset="-78"/>
              </a:rPr>
              <a:t> </a:t>
            </a:r>
            <a:r>
              <a:rPr lang="fa-IR" sz="2800" b="1" dirty="0" smtClean="0">
                <a:cs typeface="B Titr" pitchFamily="2" charset="-78"/>
              </a:rPr>
              <a:t>شامل</a:t>
            </a:r>
            <a:r>
              <a:rPr lang="en-US" sz="2800" dirty="0" smtClean="0">
                <a:cs typeface="B Koodak" pitchFamily="2" charset="-78"/>
              </a:rPr>
              <a:t/>
            </a:r>
            <a:br>
              <a:rPr lang="en-US" sz="2800" dirty="0" smtClean="0">
                <a:cs typeface="B Koodak" pitchFamily="2" charset="-78"/>
              </a:rPr>
            </a:br>
            <a:r>
              <a:rPr lang="fa-IR" sz="2800" dirty="0" smtClean="0">
                <a:cs typeface="B Koodak" pitchFamily="2" charset="-78"/>
              </a:rPr>
              <a:t>1- </a:t>
            </a:r>
            <a:r>
              <a:rPr lang="ar-SA" sz="2800" dirty="0" smtClean="0">
                <a:cs typeface="B Koodak" pitchFamily="2" charset="-78"/>
              </a:rPr>
              <a:t>پهناى باند اتصال به اینترنت، </a:t>
            </a:r>
            <a:r>
              <a:rPr lang="en-US" sz="2800" dirty="0" smtClean="0">
                <a:cs typeface="B Koodak" pitchFamily="2" charset="-78"/>
              </a:rPr>
              <a:t/>
            </a:r>
            <a:br>
              <a:rPr lang="en-US" sz="2800" dirty="0" smtClean="0">
                <a:cs typeface="B Koodak" pitchFamily="2" charset="-78"/>
              </a:rPr>
            </a:br>
            <a:r>
              <a:rPr lang="fa-IR" sz="2800" dirty="0" smtClean="0">
                <a:cs typeface="B Koodak" pitchFamily="2" charset="-78"/>
              </a:rPr>
              <a:t>2- </a:t>
            </a:r>
            <a:r>
              <a:rPr lang="ar-SA" sz="2800" dirty="0" smtClean="0">
                <a:cs typeface="B Koodak" pitchFamily="2" charset="-78"/>
              </a:rPr>
              <a:t>تعداد رایانه هاى شخصى، </a:t>
            </a:r>
            <a:r>
              <a:rPr lang="en-US" sz="2800" dirty="0" smtClean="0">
                <a:cs typeface="B Koodak" pitchFamily="2" charset="-78"/>
              </a:rPr>
              <a:t/>
            </a:r>
            <a:br>
              <a:rPr lang="en-US" sz="2800" dirty="0" smtClean="0">
                <a:cs typeface="B Koodak" pitchFamily="2" charset="-78"/>
              </a:rPr>
            </a:br>
            <a:r>
              <a:rPr lang="fa-IR" sz="2800" dirty="0" smtClean="0">
                <a:cs typeface="B Koodak" pitchFamily="2" charset="-78"/>
              </a:rPr>
              <a:t>3- </a:t>
            </a:r>
            <a:r>
              <a:rPr lang="ar-SA" sz="2800" dirty="0" smtClean="0">
                <a:cs typeface="B Koodak" pitchFamily="2" charset="-78"/>
              </a:rPr>
              <a:t>ضریب نفوذتلفن ثابت و همراه</a:t>
            </a:r>
            <a:r>
              <a:rPr lang="en-US" sz="2800" dirty="0" smtClean="0">
                <a:cs typeface="B Koodak" pitchFamily="2" charset="-78"/>
              </a:rPr>
              <a:t>. </a:t>
            </a:r>
            <a:endParaRPr lang="fa-IR" sz="2800" dirty="0" smtClean="0">
              <a:cs typeface="B Koodak" pitchFamily="2" charset="-78"/>
            </a:endParaRPr>
          </a:p>
          <a:p>
            <a:pPr algn="r" rtl="1"/>
            <a:r>
              <a:rPr lang="ar-SA" sz="2800" b="1" dirty="0" smtClean="0">
                <a:cs typeface="B Titr" pitchFamily="2" charset="-78"/>
              </a:rPr>
              <a:t>شاخص دسترسى شامل</a:t>
            </a:r>
            <a:endParaRPr lang="fa-IR" sz="2800" b="1" dirty="0" smtClean="0">
              <a:cs typeface="B Titr" pitchFamily="2" charset="-78"/>
            </a:endParaRPr>
          </a:p>
          <a:p>
            <a:pPr algn="r" rtl="1"/>
            <a:r>
              <a:rPr lang="fa-IR" sz="2800" dirty="0" smtClean="0">
                <a:cs typeface="B Koodak" pitchFamily="2" charset="-78"/>
              </a:rPr>
              <a:t>1- </a:t>
            </a:r>
            <a:r>
              <a:rPr lang="ar-SA" sz="2800" dirty="0" smtClean="0">
                <a:cs typeface="B Koodak" pitchFamily="2" charset="-78"/>
              </a:rPr>
              <a:t>تعداد کاربران اینترنت</a:t>
            </a:r>
            <a:endParaRPr lang="en-US" sz="2800" b="1" dirty="0" smtClean="0">
              <a:cs typeface="B Koodak" pitchFamily="2" charset="-78"/>
            </a:endParaRPr>
          </a:p>
          <a:p>
            <a:pPr algn="r" rtl="1"/>
            <a:r>
              <a:rPr lang="fa-IR" sz="2800" b="1" dirty="0" smtClean="0">
                <a:cs typeface="B Koodak" pitchFamily="2" charset="-78"/>
              </a:rPr>
              <a:t>2- </a:t>
            </a:r>
            <a:r>
              <a:rPr lang="ar-SA" sz="2800" dirty="0" smtClean="0">
                <a:cs typeface="B Koodak" pitchFamily="2" charset="-78"/>
              </a:rPr>
              <a:t>متوسط دریافت</a:t>
            </a:r>
            <a:r>
              <a:rPr lang="en-US" sz="2800" dirty="0" smtClean="0">
                <a:cs typeface="B Koodak" pitchFamily="2" charset="-78"/>
              </a:rPr>
              <a:t/>
            </a:r>
            <a:br>
              <a:rPr lang="en-US" sz="2800" dirty="0" smtClean="0">
                <a:cs typeface="B Koodak" pitchFamily="2" charset="-78"/>
              </a:rPr>
            </a:br>
            <a:r>
              <a:rPr lang="fa-IR" sz="2800" dirty="0" smtClean="0">
                <a:cs typeface="B Koodak" pitchFamily="2" charset="-78"/>
              </a:rPr>
              <a:t>3- </a:t>
            </a:r>
            <a:r>
              <a:rPr lang="ar-SA" sz="2800" dirty="0" smtClean="0">
                <a:cs typeface="B Koodak" pitchFamily="2" charset="-78"/>
              </a:rPr>
              <a:t>هزینه تماس و غیره</a:t>
            </a:r>
            <a:r>
              <a:rPr lang="en-US" sz="2800" dirty="0" smtClean="0">
                <a:cs typeface="B Koodak" pitchFamily="2" charset="-78"/>
              </a:rPr>
              <a:t>. </a:t>
            </a:r>
            <a:br>
              <a:rPr lang="en-US" sz="2800" dirty="0" smtClean="0">
                <a:cs typeface="B Koodak" pitchFamily="2" charset="-78"/>
              </a:rPr>
            </a:br>
            <a:r>
              <a:rPr lang="ar-SA" sz="2800" dirty="0" smtClean="0">
                <a:cs typeface="B Koodak" pitchFamily="2" charset="-78"/>
              </a:rPr>
              <a:t>شاخص کاربرى شامل محاسبه تبادل اطلاعات از طریق مخابرات و مراکز تبادل اطلاعات اینترنتى و شاخصهاى آزاد سازى شامل انجام دگرگونى هاى ساختارى براى انطباق و جذب</a:t>
            </a:r>
            <a:r>
              <a:rPr lang="en-US" sz="2800" dirty="0" smtClean="0">
                <a:cs typeface="B Koodak" pitchFamily="2" charset="-78"/>
              </a:rPr>
              <a:t> ICT </a:t>
            </a:r>
            <a:endParaRPr lang="fa-IR" sz="2800" dirty="0">
              <a:cs typeface="B Koodak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Koodak" pitchFamily="2" charset="-78"/>
              </a:rPr>
              <a:t>بر اساس شاخصه های گسترش </a:t>
            </a:r>
            <a:r>
              <a:rPr lang="en-US" dirty="0" smtClean="0">
                <a:cs typeface="B Koodak" pitchFamily="2" charset="-78"/>
              </a:rPr>
              <a:t>ICT</a:t>
            </a:r>
            <a:r>
              <a:rPr lang="fa-IR" dirty="0" smtClean="0">
                <a:cs typeface="B Koodak" pitchFamily="2" charset="-78"/>
              </a:rPr>
              <a:t>  طبق آخرین آمارها در رتبه بندی جهانی ابتدا کشورهای شمال اروپا و در رأس آنها سوئد قرار دارد سپس کشورهایی همچون ایالات متحده و کانادا سپس ژاپن قرار دارند.</a:t>
            </a:r>
          </a:p>
          <a:p>
            <a:pPr algn="just" rtl="1"/>
            <a:r>
              <a:rPr lang="fa-IR" dirty="0" smtClean="0">
                <a:cs typeface="B Koodak" pitchFamily="2" charset="-78"/>
              </a:rPr>
              <a:t>بر اساس همین شاخصه ها طبق </a:t>
            </a:r>
            <a:r>
              <a:rPr lang="ar-SA" dirty="0" smtClean="0">
                <a:cs typeface="B Koodak" pitchFamily="2" charset="-78"/>
              </a:rPr>
              <a:t>آخرین ارزیابی انجام گرفته از سوی اتحادیه جهانی مخابرات</a:t>
            </a:r>
            <a:r>
              <a:rPr lang="fa-IR" dirty="0" smtClean="0">
                <a:cs typeface="B Koodak" pitchFamily="2" charset="-78"/>
              </a:rPr>
              <a:t> از </a:t>
            </a:r>
            <a:r>
              <a:rPr lang="ar-SA" dirty="0" smtClean="0">
                <a:cs typeface="B Koodak" pitchFamily="2" charset="-78"/>
              </a:rPr>
              <a:t>میان 159 کشور </a:t>
            </a:r>
            <a:r>
              <a:rPr lang="fa-IR" dirty="0" smtClean="0">
                <a:cs typeface="B Koodak" pitchFamily="2" charset="-78"/>
              </a:rPr>
              <a:t>ایران </a:t>
            </a:r>
            <a:r>
              <a:rPr lang="ar-SA" dirty="0" smtClean="0">
                <a:cs typeface="B Koodak" pitchFamily="2" charset="-78"/>
              </a:rPr>
              <a:t>در رتبه 84 جهان است</a:t>
            </a:r>
            <a:r>
              <a:rPr lang="fa-IR" dirty="0" smtClean="0">
                <a:cs typeface="B Koodak" pitchFamily="2" charset="-78"/>
              </a:rPr>
              <a:t>.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en-US" dirty="0" smtClean="0">
                <a:cs typeface="B Jadid" pitchFamily="2" charset="-78"/>
              </a:rPr>
              <a:t>ICT</a:t>
            </a:r>
            <a:r>
              <a:rPr lang="fa-IR" dirty="0" smtClean="0">
                <a:cs typeface="B Jadid" pitchFamily="2" charset="-78"/>
              </a:rPr>
              <a:t> واشتغال در جهان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75656" y="2708920"/>
            <a:ext cx="7408333" cy="3450696"/>
          </a:xfrm>
        </p:spPr>
        <p:txBody>
          <a:bodyPr>
            <a:normAutofit/>
          </a:bodyPr>
          <a:lstStyle/>
          <a:p>
            <a:pPr algn="just" rtl="1"/>
            <a:r>
              <a:rPr lang="fa-IR" u="sng" dirty="0" smtClean="0">
                <a:solidFill>
                  <a:schemeClr val="bg2">
                    <a:lumMod val="50000"/>
                  </a:schemeClr>
                </a:solidFill>
                <a:cs typeface="B Homa" pitchFamily="2" charset="-78"/>
                <a:hlinkClick r:id="rId2"/>
              </a:rPr>
              <a:t>مدارس الکترونیک</a:t>
            </a:r>
            <a:endParaRPr lang="en-US" u="sng" dirty="0" smtClean="0">
              <a:solidFill>
                <a:schemeClr val="bg2">
                  <a:lumMod val="50000"/>
                </a:schemeClr>
              </a:solidFill>
              <a:cs typeface="B Homa" pitchFamily="2" charset="-78"/>
              <a:hlinkClick r:id="rId2"/>
            </a:endParaRPr>
          </a:p>
          <a:p>
            <a:pPr algn="just" rtl="1"/>
            <a:endParaRPr lang="en-US" u="sng" dirty="0" smtClean="0">
              <a:solidFill>
                <a:schemeClr val="bg2">
                  <a:lumMod val="50000"/>
                </a:schemeClr>
              </a:solidFill>
              <a:cs typeface="B Homa" pitchFamily="2" charset="-78"/>
              <a:hlinkClick r:id="rId2"/>
            </a:endParaRPr>
          </a:p>
          <a:p>
            <a:pPr algn="just" rtl="1"/>
            <a:r>
              <a:rPr lang="ar-SA" u="sng" dirty="0" smtClean="0">
                <a:solidFill>
                  <a:schemeClr val="bg2">
                    <a:lumMod val="50000"/>
                  </a:schemeClr>
                </a:solidFill>
                <a:cs typeface="B Homa" pitchFamily="2" charset="-78"/>
                <a:hlinkClick r:id="rId2"/>
              </a:rPr>
              <a:t>طرح ملی</a:t>
            </a:r>
            <a:r>
              <a:rPr lang="en-US" u="sng" dirty="0" smtClean="0">
                <a:solidFill>
                  <a:schemeClr val="bg2">
                    <a:lumMod val="50000"/>
                  </a:schemeClr>
                </a:solidFill>
                <a:cs typeface="B Homa" pitchFamily="2" charset="-78"/>
              </a:rPr>
              <a:t> </a:t>
            </a:r>
            <a:r>
              <a:rPr lang="ar-SA" u="sng" dirty="0" smtClean="0">
                <a:solidFill>
                  <a:schemeClr val="bg2">
                    <a:lumMod val="50000"/>
                  </a:schemeClr>
                </a:solidFill>
                <a:cs typeface="B Homa" pitchFamily="2" charset="-78"/>
              </a:rPr>
              <a:t>اشتغال به وسیله </a:t>
            </a:r>
            <a:r>
              <a:rPr lang="ar-SA" u="sng" dirty="0" smtClean="0">
                <a:solidFill>
                  <a:schemeClr val="bg2">
                    <a:lumMod val="50000"/>
                  </a:schemeClr>
                </a:solidFill>
                <a:cs typeface="B Homa" pitchFamily="2" charset="-78"/>
                <a:hlinkClick r:id="rId3"/>
              </a:rPr>
              <a:t>فناوری</a:t>
            </a:r>
            <a:r>
              <a:rPr lang="en-US" u="sng" dirty="0" smtClean="0">
                <a:solidFill>
                  <a:schemeClr val="bg2">
                    <a:lumMod val="50000"/>
                  </a:schemeClr>
                </a:solidFill>
                <a:cs typeface="B Homa" pitchFamily="2" charset="-78"/>
              </a:rPr>
              <a:t> </a:t>
            </a:r>
            <a:r>
              <a:rPr lang="ar-SA" u="sng" dirty="0" smtClean="0">
                <a:solidFill>
                  <a:schemeClr val="bg2">
                    <a:lumMod val="50000"/>
                  </a:schemeClr>
                </a:solidFill>
                <a:cs typeface="B Homa" pitchFamily="2" charset="-78"/>
                <a:hlinkClick r:id="rId4"/>
              </a:rPr>
              <a:t>اطلاعات و ارتباطات</a:t>
            </a:r>
            <a:endParaRPr lang="fa-IR" u="sng" dirty="0" smtClean="0">
              <a:solidFill>
                <a:schemeClr val="bg2">
                  <a:lumMod val="50000"/>
                </a:schemeClr>
              </a:solidFill>
              <a:cs typeface="B Homa" pitchFamily="2" charset="-78"/>
            </a:endParaRPr>
          </a:p>
          <a:p>
            <a:pPr algn="just" rtl="1"/>
            <a:endParaRPr lang="fa-IR" dirty="0" smtClean="0">
              <a:solidFill>
                <a:schemeClr val="bg2">
                  <a:lumMod val="50000"/>
                </a:schemeClr>
              </a:solidFill>
              <a:cs typeface="B Homa" pitchFamily="2" charset="-78"/>
            </a:endParaRPr>
          </a:p>
          <a:p>
            <a:pPr algn="just" rtl="1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  <a:cs typeface="B Hom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en-US" dirty="0" smtClean="0">
                <a:cs typeface="B Jadid" pitchFamily="2" charset="-78"/>
              </a:rPr>
              <a:t>ICT</a:t>
            </a:r>
            <a:r>
              <a:rPr lang="fa-IR" dirty="0" smtClean="0">
                <a:cs typeface="B Jadid" pitchFamily="2" charset="-78"/>
              </a:rPr>
              <a:t> و اشتغال در ایران</a:t>
            </a:r>
            <a:endParaRPr lang="en-US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98184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5786" y="2500306"/>
            <a:ext cx="7408333" cy="3450696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fa-IR" dirty="0" smtClean="0"/>
              <a:t>  </a:t>
            </a:r>
            <a:r>
              <a:rPr lang="en-US" dirty="0" smtClean="0"/>
              <a:t>  </a:t>
            </a:r>
            <a:endParaRPr lang="fa-IR" dirty="0" smtClean="0"/>
          </a:p>
          <a:p>
            <a:pPr algn="l"/>
            <a:r>
              <a:rPr lang="en-US" dirty="0" smtClean="0">
                <a:hlinkClick r:id="rId2"/>
              </a:rPr>
              <a:t>www.iranmania.com/job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www.irantalent.com </a:t>
            </a:r>
          </a:p>
          <a:p>
            <a:pPr algn="l"/>
            <a:r>
              <a:rPr lang="en-US" dirty="0" smtClean="0"/>
              <a:t>www.qom-market.com </a:t>
            </a:r>
          </a:p>
          <a:p>
            <a:pPr algn="l"/>
            <a:r>
              <a:rPr lang="en-US" dirty="0" smtClean="0"/>
              <a:t>www.workopolis.com </a:t>
            </a:r>
          </a:p>
          <a:p>
            <a:pPr algn="l"/>
            <a:r>
              <a:rPr lang="en-US" dirty="0" smtClean="0">
                <a:hlinkClick r:id="rId3"/>
              </a:rPr>
              <a:t>www.iranwebmarketing.com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www.ICCiran.com  </a:t>
            </a:r>
            <a:endParaRPr lang="fa-IR" dirty="0" smtClean="0"/>
          </a:p>
          <a:p>
            <a:pPr algn="l"/>
            <a:r>
              <a:rPr lang="en-US" dirty="0" smtClean="0">
                <a:hlinkClick r:id="rId4"/>
              </a:rPr>
              <a:t>www.iranjobs.com</a:t>
            </a:r>
            <a:endParaRPr lang="en-US" dirty="0" smtClean="0"/>
          </a:p>
          <a:p>
            <a:pPr algn="l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52728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dirty="0" smtClean="0">
                <a:cs typeface="B Jadid" pitchFamily="2" charset="-78"/>
              </a:rPr>
              <a:t>کاریابی اینترنتی در ایران</a:t>
            </a:r>
            <a:r>
              <a:rPr lang="en-US" dirty="0" smtClean="0">
                <a:cs typeface="B Jadid" pitchFamily="2" charset="-78"/>
              </a:rPr>
              <a:t/>
            </a:r>
            <a:br>
              <a:rPr lang="en-US" dirty="0" smtClean="0">
                <a:cs typeface="B Jadid" pitchFamily="2" charset="-78"/>
              </a:rPr>
            </a:b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افق های نوین ICT در کارآفرینی و اشتغال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2667000"/>
            <a:ext cx="5562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>
                <a:cs typeface="B Jadid" pitchFamily="2" charset="-78"/>
              </a:rPr>
              <a:t>ICT</a:t>
            </a:r>
            <a:r>
              <a:rPr lang="fa-IR" dirty="0" smtClean="0">
                <a:cs typeface="B Jadid" pitchFamily="2" charset="-78"/>
              </a:rPr>
              <a:t> و کاربرد آن در کار و اشتغال</a:t>
            </a:r>
            <a:endParaRPr lang="en-US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9665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5786" y="2857496"/>
            <a:ext cx="7408333" cy="3450696"/>
          </a:xfrm>
        </p:spPr>
        <p:txBody>
          <a:bodyPr/>
          <a:lstStyle/>
          <a:p>
            <a:r>
              <a:rPr lang="en-US" b="1" dirty="0" smtClean="0">
                <a:hlinkClick r:id="rId2"/>
              </a:rPr>
              <a:t>http://www.itiran.com</a:t>
            </a:r>
            <a:endParaRPr lang="en-US" b="1" dirty="0" smtClean="0"/>
          </a:p>
          <a:p>
            <a:r>
              <a:rPr lang="en-US" dirty="0" smtClean="0">
                <a:hlinkClick r:id="rId3"/>
              </a:rPr>
              <a:t>http://vista.ir</a:t>
            </a:r>
            <a:endParaRPr lang="fa-IR" dirty="0" smtClean="0"/>
          </a:p>
          <a:p>
            <a:r>
              <a:rPr lang="en-US" u="sng" dirty="0" smtClean="0">
                <a:hlinkClick r:id="rId4"/>
              </a:rPr>
              <a:t>http://www.jobportal.ir</a:t>
            </a:r>
            <a:endParaRPr lang="en-US" dirty="0" smtClean="0"/>
          </a:p>
          <a:p>
            <a:r>
              <a:rPr lang="en-US" u="sng" dirty="0" smtClean="0">
                <a:hlinkClick r:id="rId5"/>
              </a:rPr>
              <a:t>http://www.iranianlearn.com</a:t>
            </a:r>
            <a:endParaRPr lang="fa-IR" u="sng" dirty="0" smtClean="0"/>
          </a:p>
          <a:p>
            <a:r>
              <a:rPr lang="en-US" u="sng" dirty="0" smtClean="0">
                <a:hlinkClick r:id="rId6"/>
              </a:rPr>
              <a:t>http://www.payscale.com</a:t>
            </a:r>
            <a:endParaRPr lang="fa-IR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Jadid" pitchFamily="2" charset="-78"/>
              </a:rPr>
              <a:t>منابع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85860"/>
            <a:ext cx="9144064" cy="1524000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Homa" pitchFamily="2" charset="-78"/>
              </a:rPr>
              <a:t>چه فکر کنید می توانید و چه فکر کنید نمی توانید</a:t>
            </a:r>
            <a:br>
              <a:rPr lang="fa-IR" sz="3600" dirty="0" smtClean="0">
                <a:cs typeface="B Homa" pitchFamily="2" charset="-78"/>
              </a:rPr>
            </a:br>
            <a:r>
              <a:rPr lang="en-US" sz="3600" dirty="0" smtClean="0">
                <a:cs typeface="B Homa" pitchFamily="2" charset="-78"/>
              </a:rPr>
              <a:t>.</a:t>
            </a:r>
            <a:r>
              <a:rPr lang="fa-IR" sz="3600" dirty="0" smtClean="0">
                <a:cs typeface="B Homa" pitchFamily="2" charset="-78"/>
              </a:rPr>
              <a:t> در هر صورت حق با شماست</a:t>
            </a:r>
            <a:endParaRPr lang="fa-IR" sz="3600" dirty="0">
              <a:cs typeface="B Homa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428604"/>
            <a:ext cx="8694217" cy="5715040"/>
          </a:xfrm>
        </p:spPr>
        <p:txBody>
          <a:bodyPr/>
          <a:lstStyle/>
          <a:p>
            <a:pPr algn="r" rtl="1">
              <a:buNone/>
            </a:pPr>
            <a:endParaRPr lang="en-US" dirty="0" smtClean="0">
              <a:cs typeface="B Koodak" pitchFamily="2" charset="-78"/>
            </a:endParaRPr>
          </a:p>
          <a:p>
            <a:pPr algn="r" rtl="1"/>
            <a:r>
              <a:rPr lang="ar-SA" dirty="0" smtClean="0">
                <a:cs typeface="B Koodak" pitchFamily="2" charset="-78"/>
              </a:rPr>
              <a:t>دانش محورى و كاربرد محورى</a:t>
            </a:r>
            <a:r>
              <a:rPr lang="en-US" dirty="0" smtClean="0">
                <a:cs typeface="B Koodak" pitchFamily="2" charset="-78"/>
              </a:rPr>
              <a:t> </a:t>
            </a:r>
            <a:r>
              <a:rPr lang="fa-IR" dirty="0" smtClean="0">
                <a:cs typeface="B Koodak" pitchFamily="2" charset="-78"/>
              </a:rPr>
              <a:t>بودن</a:t>
            </a:r>
            <a:r>
              <a:rPr lang="ar-SA" dirty="0" smtClean="0">
                <a:cs typeface="B Koodak" pitchFamily="2" charset="-78"/>
              </a:rPr>
              <a:t> اشتغال </a:t>
            </a:r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ar-SA" dirty="0" smtClean="0">
                <a:cs typeface="B Koodak" pitchFamily="2" charset="-78"/>
              </a:rPr>
              <a:t>بومى زدايى شدن يعنى جهانى شدن اشتغال  </a:t>
            </a:r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ar-SA" dirty="0" smtClean="0">
                <a:cs typeface="B Koodak" pitchFamily="2" charset="-78"/>
              </a:rPr>
              <a:t>كار در خانه يا در محيط هاى كوچك </a:t>
            </a:r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ar-SA" dirty="0" smtClean="0">
                <a:cs typeface="B Koodak" pitchFamily="2" charset="-78"/>
              </a:rPr>
              <a:t>شايسته سالارى 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252728"/>
          </a:xfrm>
        </p:spPr>
        <p:txBody>
          <a:bodyPr>
            <a:normAutofit fontScale="90000"/>
          </a:bodyPr>
          <a:lstStyle/>
          <a:p>
            <a:pPr algn="just" rtl="1"/>
            <a:r>
              <a:rPr lang="ar-SA" dirty="0" smtClean="0">
                <a:cs typeface="B Jadid" pitchFamily="2" charset="-78"/>
              </a:rPr>
              <a:t>بررسى ويژگيهاى مشاغل عص</a:t>
            </a:r>
            <a:r>
              <a:rPr lang="fa-IR" dirty="0" smtClean="0">
                <a:cs typeface="B Jadid" pitchFamily="2" charset="-78"/>
              </a:rPr>
              <a:t>ر اطلاعات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990600"/>
          </a:xfrm>
        </p:spPr>
        <p:txBody>
          <a:bodyPr/>
          <a:lstStyle/>
          <a:p>
            <a:pPr algn="just" rtl="1"/>
            <a:r>
              <a:rPr lang="fa-IR" dirty="0" smtClean="0">
                <a:cs typeface="B Jadid" pitchFamily="2" charset="-78"/>
              </a:rPr>
              <a:t>تاثیرات </a:t>
            </a:r>
            <a:r>
              <a:rPr lang="en-US" dirty="0" smtClean="0">
                <a:cs typeface="B Jadid" pitchFamily="2" charset="-78"/>
              </a:rPr>
              <a:t>ICT</a:t>
            </a:r>
            <a:r>
              <a:rPr lang="fa-IR" dirty="0" smtClean="0">
                <a:cs typeface="B Jadid" pitchFamily="2" charset="-78"/>
              </a:rPr>
              <a:t> بر کار و اشتغال </a:t>
            </a:r>
            <a:r>
              <a:rPr lang="fa-IR" dirty="0" smtClean="0">
                <a:cs typeface="B Homa" pitchFamily="2" charset="-78"/>
              </a:rPr>
              <a:t>:</a:t>
            </a:r>
            <a:endParaRPr lang="en-US" dirty="0">
              <a:cs typeface="B Hom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43200"/>
            <a:ext cx="6400800" cy="2590800"/>
          </a:xfrm>
        </p:spPr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Koodak" pitchFamily="2" charset="-78"/>
              </a:rPr>
              <a:t>1- حذف</a:t>
            </a:r>
          </a:p>
          <a:p>
            <a:pPr algn="just" rtl="1"/>
            <a:r>
              <a:rPr lang="fa-IR" sz="2800" dirty="0" smtClean="0">
                <a:cs typeface="B Koodak" pitchFamily="2" charset="-78"/>
              </a:rPr>
              <a:t>2- ایجاد</a:t>
            </a:r>
          </a:p>
          <a:p>
            <a:pPr algn="just" rtl="1"/>
            <a:r>
              <a:rPr lang="fa-IR" sz="2800" dirty="0" smtClean="0">
                <a:cs typeface="B Koodak" pitchFamily="2" charset="-78"/>
              </a:rPr>
              <a:t>3-تغییر </a:t>
            </a:r>
          </a:p>
          <a:p>
            <a:pPr algn="just" rtl="1"/>
            <a:r>
              <a:rPr lang="fa-IR" sz="2800" dirty="0" smtClean="0">
                <a:cs typeface="B Koodak" pitchFamily="2" charset="-78"/>
              </a:rPr>
              <a:t>4-دور کاری</a:t>
            </a:r>
            <a:r>
              <a:rPr lang="en-US" sz="2800" dirty="0" smtClean="0"/>
              <a:t>(</a:t>
            </a:r>
            <a:r>
              <a:rPr lang="en-US" sz="2800" dirty="0" err="1" smtClean="0"/>
              <a:t>Teleworking</a:t>
            </a:r>
            <a:r>
              <a:rPr lang="en-US" sz="2800" dirty="0" smtClean="0"/>
              <a:t>) </a:t>
            </a:r>
            <a:endParaRPr lang="en-US" sz="28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287065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2743200"/>
            <a:ext cx="7408333" cy="3450696"/>
          </a:xfrm>
        </p:spPr>
        <p:txBody>
          <a:bodyPr/>
          <a:lstStyle/>
          <a:p>
            <a:pPr algn="just" rtl="1"/>
            <a:r>
              <a:rPr lang="ar-SA" dirty="0">
                <a:cs typeface="B Koodak" pitchFamily="2" charset="-78"/>
              </a:rPr>
              <a:t>توسعة تكنولوژي و بكارگيري وسيع آن، باعث افزايش بهره‌وري فعاليت‌هاي اقتصادي شده است. در اثر افزايش بهره‌وري، نياز به برخي از مشاغل از بين مي‌رود</a:t>
            </a:r>
            <a:r>
              <a:rPr lang="en-US" dirty="0">
                <a:cs typeface="B Koodak" pitchFamily="2" charset="-78"/>
              </a:rPr>
              <a:t>.</a:t>
            </a:r>
          </a:p>
          <a:p>
            <a:pPr marL="0" indent="0" algn="just" rtl="1">
              <a:buNone/>
            </a:pPr>
            <a:endParaRPr lang="en-US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Jadid" pitchFamily="2" charset="-78"/>
              </a:rPr>
              <a:t>1- حذف برخی از مشاغل :</a:t>
            </a:r>
            <a:endParaRPr lang="en-US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652387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43042" y="2643182"/>
            <a:ext cx="7408333" cy="3450696"/>
          </a:xfrm>
        </p:spPr>
        <p:txBody>
          <a:bodyPr/>
          <a:lstStyle/>
          <a:p>
            <a:pPr algn="just" rtl="1"/>
            <a:r>
              <a:rPr lang="ar-SA" dirty="0">
                <a:cs typeface="B Koodak" pitchFamily="2" charset="-78"/>
              </a:rPr>
              <a:t>صنعت اطلاعات نقش اساسي در ايجاد اشتغال دارد</a:t>
            </a:r>
            <a:r>
              <a:rPr lang="en-US" dirty="0">
                <a:cs typeface="B Koodak" pitchFamily="2" charset="-78"/>
              </a:rPr>
              <a:t>.</a:t>
            </a:r>
          </a:p>
          <a:p>
            <a:pPr algn="just" rtl="1"/>
            <a:r>
              <a:rPr lang="ar-SA" dirty="0">
                <a:cs typeface="B Koodak" pitchFamily="2" charset="-78"/>
              </a:rPr>
              <a:t>مشاغلي چون مديريت، مشاوره، تحليل‌گري، اطلاع‌رساني و بسياري از خدمات مختلف، نمونه‌هايي از مشاغل صنعت اطلاعات مي‌باشند. برنامه‌نويسي، تحليل و طراحي سيستم </a:t>
            </a:r>
            <a:r>
              <a:rPr lang="fa-IR" dirty="0" smtClean="0">
                <a:cs typeface="B Koodak" pitchFamily="2" charset="-78"/>
              </a:rPr>
              <a:t>نیز </a:t>
            </a:r>
            <a:r>
              <a:rPr lang="ar-SA" dirty="0" smtClean="0">
                <a:cs typeface="B Koodak" pitchFamily="2" charset="-78"/>
              </a:rPr>
              <a:t>نمونه‌هايي </a:t>
            </a:r>
            <a:r>
              <a:rPr lang="ar-SA" dirty="0">
                <a:cs typeface="B Koodak" pitchFamily="2" charset="-78"/>
              </a:rPr>
              <a:t>از مشاغل صنعت </a:t>
            </a:r>
            <a:r>
              <a:rPr lang="en-US" dirty="0" smtClean="0">
                <a:cs typeface="B Koodak" pitchFamily="2" charset="-78"/>
              </a:rPr>
              <a:t>ICT</a:t>
            </a:r>
            <a:r>
              <a:rPr lang="ar-SA" dirty="0" smtClean="0">
                <a:cs typeface="B Koodak" pitchFamily="2" charset="-78"/>
              </a:rPr>
              <a:t>مي‌باشند</a:t>
            </a:r>
            <a:r>
              <a:rPr lang="en-US" dirty="0">
                <a:cs typeface="B Koodak" pitchFamily="2" charset="-78"/>
              </a:rPr>
              <a:t>.</a:t>
            </a:r>
          </a:p>
          <a:p>
            <a:pPr algn="just" rtl="1"/>
            <a:endParaRPr lang="en-US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Jadid" pitchFamily="2" charset="-78"/>
              </a:rPr>
              <a:t>2- ایجاد مشاغل جدید :</a:t>
            </a:r>
            <a:endParaRPr lang="en-US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05914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2743200"/>
            <a:ext cx="7408333" cy="3450696"/>
          </a:xfrm>
        </p:spPr>
        <p:txBody>
          <a:bodyPr/>
          <a:lstStyle/>
          <a:p>
            <a:pPr algn="just" rtl="1"/>
            <a:r>
              <a:rPr lang="ar-SA" dirty="0">
                <a:cs typeface="B Koodak" pitchFamily="2" charset="-78"/>
              </a:rPr>
              <a:t>در اثر انقلاب اطلاعات، نوع كارها، مشاغل و مهارت‌ها تغيير </a:t>
            </a:r>
            <a:r>
              <a:rPr lang="ar-SA" dirty="0" smtClean="0">
                <a:cs typeface="B Koodak" pitchFamily="2" charset="-78"/>
              </a:rPr>
              <a:t>كرده</a:t>
            </a:r>
            <a:r>
              <a:rPr lang="fa-IR" dirty="0">
                <a:cs typeface="B Koodak" pitchFamily="2" charset="-78"/>
              </a:rPr>
              <a:t> </a:t>
            </a:r>
            <a:r>
              <a:rPr lang="fa-IR" dirty="0" smtClean="0">
                <a:cs typeface="B Koodak" pitchFamily="2" charset="-78"/>
              </a:rPr>
              <a:t>و همچنان نیز در حال تغییر است.</a:t>
            </a:r>
          </a:p>
          <a:p>
            <a:pPr algn="just" rtl="1"/>
            <a:r>
              <a:rPr lang="ar-SA" dirty="0">
                <a:cs typeface="B Koodak" pitchFamily="2" charset="-78"/>
              </a:rPr>
              <a:t>از جمله فعالیت های مهندسی، تجارت، پزشکی، آموزشی و </a:t>
            </a:r>
            <a:r>
              <a:rPr lang="en-US" dirty="0">
                <a:cs typeface="B Koodak" pitchFamily="2" charset="-78"/>
              </a:rPr>
              <a:t>... </a:t>
            </a:r>
            <a:r>
              <a:rPr lang="ar-SA" dirty="0">
                <a:cs typeface="B Koodak" pitchFamily="2" charset="-78"/>
              </a:rPr>
              <a:t>که تحت تاثیر فناوری اطلاعات، با روش هایی جدید اجرا می </a:t>
            </a:r>
            <a:r>
              <a:rPr lang="ar-SA" dirty="0" smtClean="0">
                <a:cs typeface="B Koodak" pitchFamily="2" charset="-78"/>
              </a:rPr>
              <a:t>شوند</a:t>
            </a:r>
            <a:r>
              <a:rPr lang="fa-IR" dirty="0" smtClean="0">
                <a:cs typeface="B Koodak" pitchFamily="2" charset="-78"/>
              </a:rPr>
              <a:t>.</a:t>
            </a:r>
          </a:p>
          <a:p>
            <a:pPr algn="just" rtl="1"/>
            <a:endParaRPr lang="en-US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Jadid" pitchFamily="2" charset="-78"/>
              </a:rPr>
              <a:t>3- تغییر برخی از مشاغل :</a:t>
            </a:r>
            <a:endParaRPr lang="en-US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793615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57600" y="2895600"/>
            <a:ext cx="5198533" cy="3145896"/>
          </a:xfrm>
        </p:spPr>
        <p:txBody>
          <a:bodyPr>
            <a:normAutofit/>
          </a:bodyPr>
          <a:lstStyle/>
          <a:p>
            <a:pPr lvl="0" algn="just" rtl="1"/>
            <a:r>
              <a:rPr lang="en-US" sz="2000" dirty="0">
                <a:cs typeface="B Homa" pitchFamily="2" charset="-78"/>
              </a:rPr>
              <a:t>ICT </a:t>
            </a:r>
            <a:r>
              <a:rPr lang="fa-IR" sz="2000" dirty="0" smtClean="0">
                <a:cs typeface="B Homa" pitchFamily="2" charset="-78"/>
              </a:rPr>
              <a:t> </a:t>
            </a:r>
            <a:r>
              <a:rPr lang="ar-SA" sz="2000" dirty="0" smtClean="0">
                <a:cs typeface="B Homa" pitchFamily="2" charset="-78"/>
              </a:rPr>
              <a:t>سبب </a:t>
            </a:r>
            <a:r>
              <a:rPr lang="ar-SA" sz="2000" dirty="0">
                <a:cs typeface="B Homa" pitchFamily="2" charset="-78"/>
              </a:rPr>
              <a:t>کاهش فاصله مکانی با محل کار می شود، به این­صورت که می توان انواع مشاغل مختلف را بدون حضور فیزیکی در محل کار، از طریق کار از راه دور، با استفاده از رایانه­ها و ارتباطات راه دور درموقعیت های مختلف جغرافیایی انجام </a:t>
            </a:r>
            <a:r>
              <a:rPr lang="ar-SA" sz="2000" dirty="0" smtClean="0">
                <a:cs typeface="B Homa" pitchFamily="2" charset="-78"/>
              </a:rPr>
              <a:t>داد</a:t>
            </a:r>
            <a:r>
              <a:rPr lang="fa-IR" sz="2000" dirty="0" smtClean="0">
                <a:cs typeface="B Homa" pitchFamily="2" charset="-78"/>
              </a:rPr>
              <a:t>.</a:t>
            </a:r>
            <a:endParaRPr lang="en-US" sz="2000" dirty="0">
              <a:cs typeface="B Homa" pitchFamily="2" charset="-78"/>
            </a:endParaRPr>
          </a:p>
          <a:p>
            <a:pPr algn="just" rtl="1"/>
            <a:endParaRPr lang="en-US" sz="2000" dirty="0">
              <a:cs typeface="B Hom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Jadid" pitchFamily="2" charset="-78"/>
              </a:rPr>
              <a:t>4- انجام کار از راه دور (دور کاری)</a:t>
            </a:r>
            <a:endParaRPr lang="en-US" dirty="0">
              <a:cs typeface="B Jadid" pitchFamily="2" charset="-78"/>
            </a:endParaRPr>
          </a:p>
        </p:txBody>
      </p:sp>
      <p:pic>
        <p:nvPicPr>
          <p:cNvPr id="5" name="Picture 4" descr="دورکاری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714620"/>
            <a:ext cx="228601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9539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868" y="3071810"/>
            <a:ext cx="5280036" cy="3125791"/>
          </a:xfrm>
        </p:spPr>
        <p:txBody>
          <a:bodyPr/>
          <a:lstStyle/>
          <a:p>
            <a:pPr algn="just" rtl="1"/>
            <a:r>
              <a:rPr lang="ar-SA" dirty="0" smtClean="0">
                <a:cs typeface="B Koodak" pitchFamily="2" charset="-78"/>
              </a:rPr>
              <a:t>هم چنین</a:t>
            </a:r>
            <a:r>
              <a:rPr lang="en-US" dirty="0" smtClean="0">
                <a:cs typeface="B Koodak" pitchFamily="2" charset="-78"/>
              </a:rPr>
              <a:t> ICT </a:t>
            </a:r>
            <a:r>
              <a:rPr lang="ar-SA" dirty="0" smtClean="0">
                <a:cs typeface="B Koodak" pitchFamily="2" charset="-78"/>
              </a:rPr>
              <a:t>بر ساختار جوامع و فرهنگ ها تأثیر گذاشته و ماهیت مشاغل در جامعه را از چند جهت از جمله کاهش متوسط سختی کار، فکری تر شدن مشاغل و ناپایدارتر شدن مشاغل</a:t>
            </a:r>
            <a:r>
              <a:rPr lang="fa-IR" dirty="0" smtClean="0">
                <a:cs typeface="B Koodak" pitchFamily="2" charset="-78"/>
              </a:rPr>
              <a:t> تحت تاثیر قرار داده است.</a:t>
            </a:r>
            <a:endParaRPr lang="fa-IR" dirty="0">
              <a:cs typeface="B Koodak" pitchFamily="2" charset="-78"/>
            </a:endParaRPr>
          </a:p>
        </p:txBody>
      </p:sp>
      <p:pic>
        <p:nvPicPr>
          <p:cNvPr id="4" name="Picture 3" descr="دورکاری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438400"/>
            <a:ext cx="2314564" cy="3633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778</Words>
  <Application>Microsoft Office PowerPoint</Application>
  <PresentationFormat>On-screen Show (4:3)</PresentationFormat>
  <Paragraphs>87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Aparajita</vt:lpstr>
      <vt:lpstr>Arial</vt:lpstr>
      <vt:lpstr>B Homa</vt:lpstr>
      <vt:lpstr>B Jadid</vt:lpstr>
      <vt:lpstr>B Koodak</vt:lpstr>
      <vt:lpstr>B Titr</vt:lpstr>
      <vt:lpstr>Calibri</vt:lpstr>
      <vt:lpstr>Symbol</vt:lpstr>
      <vt:lpstr>Waveform</vt:lpstr>
      <vt:lpstr>PowerPoint Presentation</vt:lpstr>
      <vt:lpstr>ICT و کاربرد آن در کار و اشتغال</vt:lpstr>
      <vt:lpstr>بررسى ويژگيهاى مشاغل عصر اطلاعات</vt:lpstr>
      <vt:lpstr>تاثیرات ICT بر کار و اشتغال :</vt:lpstr>
      <vt:lpstr>1- حذف برخی از مشاغل :</vt:lpstr>
      <vt:lpstr>2- ایجاد مشاغل جدید :</vt:lpstr>
      <vt:lpstr>3- تغییر برخی از مشاغل :</vt:lpstr>
      <vt:lpstr>4- انجام کار از راه دور (دور کاری)</vt:lpstr>
      <vt:lpstr>PowerPoint Presentation</vt:lpstr>
      <vt:lpstr>مزایا :</vt:lpstr>
      <vt:lpstr>PowerPoint Presentation</vt:lpstr>
      <vt:lpstr>PowerPoint Presentation</vt:lpstr>
      <vt:lpstr>معایب :</vt:lpstr>
      <vt:lpstr>کارآفريني ديجيتال</vt:lpstr>
      <vt:lpstr>شاخص هاى توسعه کاربردICT </vt:lpstr>
      <vt:lpstr>PowerPoint Presentation</vt:lpstr>
      <vt:lpstr>ICT واشتغال در جهان</vt:lpstr>
      <vt:lpstr>ICT و اشتغال در ایران</vt:lpstr>
      <vt:lpstr>کاریابی اینترنتی در ایران </vt:lpstr>
      <vt:lpstr>منابع</vt:lpstr>
      <vt:lpstr>چه فکر کنید می توانید و چه فکر کنید نمی توانید . در هر صورت حق با شماست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KHORASAN</dc:creator>
  <cp:lastModifiedBy>Eli</cp:lastModifiedBy>
  <cp:revision>60</cp:revision>
  <dcterms:created xsi:type="dcterms:W3CDTF">2012-04-04T07:13:07Z</dcterms:created>
  <dcterms:modified xsi:type="dcterms:W3CDTF">2014-07-27T10:56:41Z</dcterms:modified>
</cp:coreProperties>
</file>