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14"/>
  </p:notesMasterIdLst>
  <p:sldIdLst>
    <p:sldId id="355" r:id="rId2"/>
    <p:sldId id="273" r:id="rId3"/>
    <p:sldId id="376" r:id="rId4"/>
    <p:sldId id="274" r:id="rId5"/>
    <p:sldId id="278" r:id="rId6"/>
    <p:sldId id="275" r:id="rId7"/>
    <p:sldId id="276" r:id="rId8"/>
    <p:sldId id="279" r:id="rId9"/>
    <p:sldId id="280" r:id="rId10"/>
    <p:sldId id="257" r:id="rId11"/>
    <p:sldId id="283" r:id="rId12"/>
    <p:sldId id="298" r:id="rId13"/>
    <p:sldId id="284" r:id="rId14"/>
    <p:sldId id="360" r:id="rId15"/>
    <p:sldId id="259" r:id="rId16"/>
    <p:sldId id="369" r:id="rId17"/>
    <p:sldId id="285" r:id="rId18"/>
    <p:sldId id="286" r:id="rId19"/>
    <p:sldId id="287" r:id="rId20"/>
    <p:sldId id="288" r:id="rId21"/>
    <p:sldId id="294" r:id="rId22"/>
    <p:sldId id="291" r:id="rId23"/>
    <p:sldId id="292" r:id="rId24"/>
    <p:sldId id="260" r:id="rId25"/>
    <p:sldId id="293" r:id="rId26"/>
    <p:sldId id="299" r:id="rId27"/>
    <p:sldId id="295" r:id="rId28"/>
    <p:sldId id="361" r:id="rId29"/>
    <p:sldId id="261" r:id="rId30"/>
    <p:sldId id="370" r:id="rId31"/>
    <p:sldId id="296" r:id="rId32"/>
    <p:sldId id="297" r:id="rId33"/>
    <p:sldId id="300" r:id="rId34"/>
    <p:sldId id="301" r:id="rId35"/>
    <p:sldId id="302" r:id="rId36"/>
    <p:sldId id="303" r:id="rId37"/>
    <p:sldId id="262" r:id="rId38"/>
    <p:sldId id="304" r:id="rId39"/>
    <p:sldId id="305" r:id="rId40"/>
    <p:sldId id="306" r:id="rId41"/>
    <p:sldId id="362" r:id="rId42"/>
    <p:sldId id="263" r:id="rId43"/>
    <p:sldId id="371" r:id="rId44"/>
    <p:sldId id="311" r:id="rId45"/>
    <p:sldId id="312" r:id="rId46"/>
    <p:sldId id="313" r:id="rId47"/>
    <p:sldId id="314" r:id="rId48"/>
    <p:sldId id="264" r:id="rId49"/>
    <p:sldId id="315" r:id="rId50"/>
    <p:sldId id="316" r:id="rId51"/>
    <p:sldId id="317" r:id="rId52"/>
    <p:sldId id="363" r:id="rId53"/>
    <p:sldId id="367" r:id="rId54"/>
    <p:sldId id="265" r:id="rId55"/>
    <p:sldId id="372" r:id="rId56"/>
    <p:sldId id="310" r:id="rId57"/>
    <p:sldId id="318" r:id="rId58"/>
    <p:sldId id="319" r:id="rId59"/>
    <p:sldId id="320" r:id="rId60"/>
    <p:sldId id="328" r:id="rId61"/>
    <p:sldId id="329" r:id="rId62"/>
    <p:sldId id="330" r:id="rId63"/>
    <p:sldId id="266" r:id="rId64"/>
    <p:sldId id="321" r:id="rId65"/>
    <p:sldId id="331" r:id="rId66"/>
    <p:sldId id="322" r:id="rId67"/>
    <p:sldId id="364" r:id="rId68"/>
    <p:sldId id="267" r:id="rId69"/>
    <p:sldId id="373" r:id="rId70"/>
    <p:sldId id="309" r:id="rId71"/>
    <p:sldId id="323" r:id="rId72"/>
    <p:sldId id="324" r:id="rId73"/>
    <p:sldId id="325" r:id="rId74"/>
    <p:sldId id="332" r:id="rId75"/>
    <p:sldId id="333" r:id="rId76"/>
    <p:sldId id="334" r:id="rId77"/>
    <p:sldId id="268" r:id="rId78"/>
    <p:sldId id="335" r:id="rId79"/>
    <p:sldId id="336" r:id="rId80"/>
    <p:sldId id="327" r:id="rId81"/>
    <p:sldId id="365" r:id="rId82"/>
    <p:sldId id="368" r:id="rId83"/>
    <p:sldId id="269" r:id="rId84"/>
    <p:sldId id="374" r:id="rId85"/>
    <p:sldId id="308" r:id="rId86"/>
    <p:sldId id="337" r:id="rId87"/>
    <p:sldId id="338" r:id="rId88"/>
    <p:sldId id="339" r:id="rId89"/>
    <p:sldId id="340" r:id="rId90"/>
    <p:sldId id="341" r:id="rId91"/>
    <p:sldId id="342" r:id="rId92"/>
    <p:sldId id="270" r:id="rId93"/>
    <p:sldId id="343" r:id="rId94"/>
    <p:sldId id="344" r:id="rId95"/>
    <p:sldId id="326" r:id="rId96"/>
    <p:sldId id="366" r:id="rId97"/>
    <p:sldId id="271" r:id="rId98"/>
    <p:sldId id="375" r:id="rId99"/>
    <p:sldId id="307" r:id="rId100"/>
    <p:sldId id="345" r:id="rId101"/>
    <p:sldId id="346" r:id="rId102"/>
    <p:sldId id="352" r:id="rId103"/>
    <p:sldId id="351" r:id="rId104"/>
    <p:sldId id="350" r:id="rId105"/>
    <p:sldId id="349" r:id="rId106"/>
    <p:sldId id="353" r:id="rId107"/>
    <p:sldId id="354" r:id="rId108"/>
    <p:sldId id="348" r:id="rId109"/>
    <p:sldId id="272" r:id="rId110"/>
    <p:sldId id="359" r:id="rId111"/>
    <p:sldId id="356" r:id="rId112"/>
    <p:sldId id="358" r:id="rId1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7" d="100"/>
          <a:sy n="57" d="100"/>
        </p:scale>
        <p:origin x="-1746" y="-29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0CA92C7-B024-4876-A5B4-6C70869D4AA2}" type="datetimeFigureOut">
              <a:rPr lang="fa-IR" smtClean="0"/>
              <a:t>10/12/1439</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F7555FC-53A1-430A-A60D-481A483889FD}" type="slidenum">
              <a:rPr lang="fa-IR" smtClean="0"/>
              <a:t>‹#›</a:t>
            </a:fld>
            <a:endParaRPr lang="fa-IR"/>
          </a:p>
        </p:txBody>
      </p:sp>
    </p:spTree>
    <p:extLst>
      <p:ext uri="{BB962C8B-B14F-4D97-AF65-F5344CB8AC3E}">
        <p14:creationId xmlns:p14="http://schemas.microsoft.com/office/powerpoint/2010/main" val="343837649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F7555FC-53A1-430A-A60D-481A483889FD}" type="slidenum">
              <a:rPr lang="fa-IR" smtClean="0"/>
              <a:t>8</a:t>
            </a:fld>
            <a:endParaRPr lang="fa-IR"/>
          </a:p>
        </p:txBody>
      </p:sp>
    </p:spTree>
    <p:extLst>
      <p:ext uri="{BB962C8B-B14F-4D97-AF65-F5344CB8AC3E}">
        <p14:creationId xmlns:p14="http://schemas.microsoft.com/office/powerpoint/2010/main" val="1786326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9393438-755A-4A8E-BA57-5C545F22644A}" type="datetime1">
              <a:rPr lang="en-US" smtClean="0"/>
              <a:t>6/25/2018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BAC50D-0F68-4863-9C1B-5E4298017967}" type="datetime1">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A2BA45-5C13-4D38-8474-3E274B28227C}" type="datetime1">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ADC48E-20AC-48DB-B504-0185B3440FF2}" type="datetime1">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D8106CE-46F5-4696-AA7E-8CD3DC5DB356}" type="datetime1">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448421D-205D-4F67-8CEB-E9D96676EF37}" type="datetime1">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D3709EB-8FA3-4750-AA31-8E4D875490C0}" type="datetime1">
              <a:rPr lang="en-US" smtClean="0"/>
              <a:t>6/25/2018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EE634C4-FE34-4DA3-9AC1-FBE47B707419}" type="datetime1">
              <a:rPr lang="en-US" smtClean="0"/>
              <a:t>6/25/2018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612F6-8E62-4BD2-B237-835864EBB373}" type="datetime1">
              <a:rPr lang="en-US" smtClean="0"/>
              <a:t>6/25/2018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2141053-9F7B-4B48-A000-D155F49DEE03}" type="datetime1">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59805CC-3ADF-430E-B644-3CB189E74CC8}" type="datetime1">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E8A2A8D-6A80-4CE9-8D2F-354D817957B6}" type="datetime1">
              <a:rPr lang="en-US" smtClean="0"/>
              <a:t>6/25/2018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ftr="0" dt="0"/>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7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9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dirty="0"/>
          </a:p>
        </p:txBody>
      </p:sp>
      <p:sp>
        <p:nvSpPr>
          <p:cNvPr id="3" name="Subtitle 2"/>
          <p:cNvSpPr>
            <a:spLocks noGrp="1"/>
          </p:cNvSpPr>
          <p:nvPr>
            <p:ph type="subTitle" idx="1"/>
          </p:nvPr>
        </p:nvSpPr>
        <p:spPr/>
        <p:txBody>
          <a:bodyPr/>
          <a:lstStyle/>
          <a:p>
            <a:endParaRPr lang="fa-IR"/>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63969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b="1" dirty="0" smtClean="0">
                <a:cs typeface="B Nazanin" pitchFamily="2" charset="-78"/>
              </a:rPr>
              <a:t>بسته آموزشی علوم تجربی</a:t>
            </a:r>
            <a:endParaRPr lang="fa-IR" dirty="0">
              <a:cs typeface="B Nazanin" pitchFamily="2" charset="-78"/>
            </a:endParaRPr>
          </a:p>
        </p:txBody>
      </p:sp>
      <p:sp>
        <p:nvSpPr>
          <p:cNvPr id="3" name="Content Placeholder 2"/>
          <p:cNvSpPr>
            <a:spLocks noGrp="1"/>
          </p:cNvSpPr>
          <p:nvPr>
            <p:ph idx="1"/>
          </p:nvPr>
        </p:nvSpPr>
        <p:spPr/>
        <p:txBody>
          <a:bodyPr>
            <a:normAutofit lnSpcReduction="10000"/>
          </a:bodyPr>
          <a:lstStyle/>
          <a:p>
            <a:pPr marL="0" indent="0" algn="just">
              <a:buNone/>
            </a:pPr>
            <a:r>
              <a:rPr lang="fa-IR" dirty="0" smtClean="0">
                <a:cs typeface="B Nazanin" pitchFamily="2" charset="-78"/>
              </a:rPr>
              <a:t>در </a:t>
            </a:r>
            <a:r>
              <a:rPr lang="fa-IR" dirty="0">
                <a:cs typeface="B Nazanin" pitchFamily="2" charset="-78"/>
              </a:rPr>
              <a:t>طراحی برنامه جديد آموزش علوم بسته آموزشی تدارک ديده شده است که می تواند به معلمان درتحقق اهداف آموزشی </a:t>
            </a:r>
            <a:r>
              <a:rPr lang="fa-IR" dirty="0" smtClean="0">
                <a:cs typeface="B Nazanin" pitchFamily="2" charset="-78"/>
              </a:rPr>
              <a:t>با رويکرد </a:t>
            </a:r>
            <a:r>
              <a:rPr lang="fa-IR" dirty="0">
                <a:cs typeface="B Nazanin" pitchFamily="2" charset="-78"/>
              </a:rPr>
              <a:t>کسب شايستگی های اساسی و زمينه </a:t>
            </a:r>
            <a:r>
              <a:rPr lang="fa-IR" dirty="0" smtClean="0">
                <a:cs typeface="B Nazanin" pitchFamily="2" charset="-78"/>
              </a:rPr>
              <a:t>محور </a:t>
            </a:r>
            <a:r>
              <a:rPr lang="fa-IR" dirty="0">
                <a:cs typeface="B Nazanin" pitchFamily="2" charset="-78"/>
              </a:rPr>
              <a:t>کمک نمايد. عناصر اين بسته آموزشی </a:t>
            </a:r>
            <a:r>
              <a:rPr lang="fa-IR" dirty="0" smtClean="0">
                <a:cs typeface="B Nazanin" pitchFamily="2" charset="-78"/>
              </a:rPr>
              <a:t>شامل:</a:t>
            </a:r>
          </a:p>
          <a:p>
            <a:pPr marL="514350" indent="-514350" algn="just">
              <a:buFont typeface="+mj-lt"/>
              <a:buAutoNum type="arabicPeriod"/>
            </a:pPr>
            <a:r>
              <a:rPr lang="fa-IR" dirty="0" smtClean="0">
                <a:cs typeface="B Nazanin" pitchFamily="2" charset="-78"/>
              </a:rPr>
              <a:t>کتاب </a:t>
            </a:r>
            <a:r>
              <a:rPr lang="fa-IR" dirty="0">
                <a:cs typeface="B Nazanin" pitchFamily="2" charset="-78"/>
              </a:rPr>
              <a:t>درسی</a:t>
            </a:r>
          </a:p>
          <a:p>
            <a:pPr marL="514350" indent="-514350" algn="just">
              <a:buFont typeface="+mj-lt"/>
              <a:buAutoNum type="arabicPeriod"/>
            </a:pPr>
            <a:r>
              <a:rPr lang="fa-IR" dirty="0" smtClean="0">
                <a:cs typeface="B Nazanin" pitchFamily="2" charset="-78"/>
              </a:rPr>
              <a:t>کتاب </a:t>
            </a:r>
            <a:r>
              <a:rPr lang="fa-IR" dirty="0">
                <a:cs typeface="B Nazanin" pitchFamily="2" charset="-78"/>
              </a:rPr>
              <a:t>راهنمای معلم</a:t>
            </a:r>
          </a:p>
          <a:p>
            <a:pPr marL="514350" indent="-514350" algn="just">
              <a:buFont typeface="+mj-lt"/>
              <a:buAutoNum type="arabicPeriod"/>
            </a:pPr>
            <a:r>
              <a:rPr lang="fa-IR" dirty="0" smtClean="0">
                <a:cs typeface="B Nazanin" pitchFamily="2" charset="-78"/>
              </a:rPr>
              <a:t>فيلم </a:t>
            </a:r>
            <a:r>
              <a:rPr lang="fa-IR" dirty="0">
                <a:cs typeface="B Nazanin" pitchFamily="2" charset="-78"/>
              </a:rPr>
              <a:t>آموزشی شامل:</a:t>
            </a:r>
          </a:p>
          <a:p>
            <a:pPr marL="0" indent="0" algn="just">
              <a:buNone/>
            </a:pPr>
            <a:r>
              <a:rPr lang="fa-IR" dirty="0">
                <a:cs typeface="B Nazanin" pitchFamily="2" charset="-78"/>
              </a:rPr>
              <a:t>• فيلم دانش آموز: فيلم جامع (فندق) فيلم های مستند (موردی)</a:t>
            </a:r>
          </a:p>
          <a:p>
            <a:pPr marL="0" indent="0" algn="just">
              <a:buNone/>
            </a:pPr>
            <a:r>
              <a:rPr lang="fa-IR" dirty="0">
                <a:cs typeface="B Nazanin" pitchFamily="2" charset="-78"/>
              </a:rPr>
              <a:t>• فيلم معلم</a:t>
            </a:r>
          </a:p>
          <a:p>
            <a:pPr marL="0" indent="0" algn="just">
              <a:buNone/>
            </a:pPr>
            <a:r>
              <a:rPr lang="fa-IR" dirty="0">
                <a:cs typeface="B Nazanin" pitchFamily="2" charset="-78"/>
              </a:rPr>
              <a:t>• فيلم اولياء</a:t>
            </a:r>
          </a:p>
          <a:p>
            <a:pPr marL="0" indent="0" algn="just">
              <a:buNone/>
            </a:pPr>
            <a:r>
              <a:rPr lang="fa-IR" dirty="0" smtClean="0">
                <a:cs typeface="B Nazanin" pitchFamily="2" charset="-78"/>
              </a:rPr>
              <a:t>4.  کتاب </a:t>
            </a:r>
            <a:r>
              <a:rPr lang="fa-IR" dirty="0">
                <a:cs typeface="B Nazanin" pitchFamily="2" charset="-78"/>
              </a:rPr>
              <a:t>کار</a:t>
            </a:r>
          </a:p>
        </p:txBody>
      </p:sp>
      <p:sp>
        <p:nvSpPr>
          <p:cNvPr id="4" name="Slide Number Placeholder 3"/>
          <p:cNvSpPr>
            <a:spLocks noGrp="1"/>
          </p:cNvSpPr>
          <p:nvPr>
            <p:ph type="sldNum" sz="quarter" idx="12"/>
          </p:nvPr>
        </p:nvSpPr>
        <p:spPr/>
        <p:txBody>
          <a:bodyPr/>
          <a:lstStyle/>
          <a:p>
            <a:fld id="{B6F15528-21DE-4FAA-801E-634DDDAF4B2B}" type="slidenum">
              <a:rPr lang="en-US" sz="1400" smtClean="0"/>
              <a:pPr/>
              <a:t>10</a:t>
            </a:fld>
            <a:endParaRPr lang="en-US" sz="1400" dirty="0"/>
          </a:p>
        </p:txBody>
      </p:sp>
      <p:sp>
        <p:nvSpPr>
          <p:cNvPr id="5" name="TextBox 4"/>
          <p:cNvSpPr txBox="1"/>
          <p:nvPr/>
        </p:nvSpPr>
        <p:spPr>
          <a:xfrm>
            <a:off x="304800" y="6172200"/>
            <a:ext cx="1752600" cy="369332"/>
          </a:xfrm>
          <a:prstGeom prst="rect">
            <a:avLst/>
          </a:prstGeom>
          <a:noFill/>
        </p:spPr>
        <p:txBody>
          <a:bodyPr wrap="square" rtlCol="1">
            <a:spAutoFit/>
          </a:bodyPr>
          <a:lstStyle/>
          <a:p>
            <a:pPr algn="ctr"/>
            <a:r>
              <a:rPr lang="fa-IR" b="1" dirty="0" smtClean="0">
                <a:cs typeface="B Nazanin" pitchFamily="2" charset="-78"/>
              </a:rPr>
              <a:t>منبع : راهنمای معلم</a:t>
            </a:r>
            <a:endParaRPr lang="fa-IR" b="1" dirty="0">
              <a:cs typeface="B Nazanin" pitchFamily="2" charset="-78"/>
            </a:endParaRPr>
          </a:p>
        </p:txBody>
      </p:sp>
    </p:spTree>
    <p:extLst>
      <p:ext uri="{BB962C8B-B14F-4D97-AF65-F5344CB8AC3E}">
        <p14:creationId xmlns:p14="http://schemas.microsoft.com/office/powerpoint/2010/main" val="31802739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دانستنی های معلم</a:t>
            </a:r>
            <a:endParaRPr lang="fa-IR" b="1" dirty="0">
              <a:cs typeface="B Nazanin" pitchFamily="2" charset="-78"/>
            </a:endParaRPr>
          </a:p>
        </p:txBody>
      </p:sp>
      <p:sp>
        <p:nvSpPr>
          <p:cNvPr id="3" name="Content Placeholder 2"/>
          <p:cNvSpPr>
            <a:spLocks noGrp="1"/>
          </p:cNvSpPr>
          <p:nvPr>
            <p:ph idx="1"/>
          </p:nvPr>
        </p:nvSpPr>
        <p:spPr/>
        <p:txBody>
          <a:bodyPr/>
          <a:lstStyle/>
          <a:p>
            <a:pPr marL="0" indent="0" algn="just">
              <a:buNone/>
            </a:pPr>
            <a:r>
              <a:rPr lang="fa-IR" dirty="0" smtClean="0">
                <a:cs typeface="B Nazanin" pitchFamily="2" charset="-78"/>
              </a:rPr>
              <a:t>     گروهی </a:t>
            </a:r>
            <a:r>
              <a:rPr lang="fa-IR" dirty="0">
                <a:cs typeface="B Nazanin" pitchFamily="2" charset="-78"/>
              </a:rPr>
              <a:t>از زمين شناسان معتقدند که سنگ ماده ايست که از يک يا چند کانی درست شده باشد. (کانی ماده ای است </a:t>
            </a:r>
            <a:r>
              <a:rPr lang="fa-IR" dirty="0" smtClean="0">
                <a:cs typeface="B Nazanin" pitchFamily="2" charset="-78"/>
              </a:rPr>
              <a:t>طبيعی، جامد</a:t>
            </a:r>
            <a:r>
              <a:rPr lang="fa-IR" dirty="0">
                <a:cs typeface="B Nazanin" pitchFamily="2" charset="-78"/>
              </a:rPr>
              <a:t>، با ترکيب شيميايی ثابت که هيچ موجود زنده ای در ساختن آن دخالت مستقيم نداشته است مانند نمک طعام، الماس، </a:t>
            </a:r>
            <a:r>
              <a:rPr lang="fa-IR" dirty="0" smtClean="0">
                <a:cs typeface="B Nazanin" pitchFamily="2" charset="-78"/>
              </a:rPr>
              <a:t>کوارتز و</a:t>
            </a:r>
            <a:r>
              <a:rPr lang="fa-IR" dirty="0">
                <a:cs typeface="B Nazanin" pitchFamily="2" charset="-78"/>
              </a:rPr>
              <a:t>…). سنگی مانند سنگ نمک خالص فقط از يک کانی به نام هاليت (همان نمک طعام) درست شده و سنگی مانند گرانيت که در </a:t>
            </a:r>
            <a:r>
              <a:rPr lang="fa-IR" dirty="0" smtClean="0">
                <a:cs typeface="B Nazanin" pitchFamily="2" charset="-78"/>
              </a:rPr>
              <a:t>روکار ساختمان </a:t>
            </a:r>
            <a:r>
              <a:rPr lang="fa-IR" dirty="0">
                <a:cs typeface="B Nazanin" pitchFamily="2" charset="-78"/>
              </a:rPr>
              <a:t>ها به کار می رود از تعداد زيادی کانی ساخته شده است که مهم ترين آنها، کوارتز، ميکا، فلدسپات و… است.</a:t>
            </a:r>
          </a:p>
          <a:p>
            <a:pPr marL="0" indent="0" algn="just">
              <a:buNone/>
            </a:pPr>
            <a:r>
              <a:rPr lang="fa-IR" dirty="0">
                <a:cs typeface="B Nazanin" pitchFamily="2" charset="-78"/>
              </a:rPr>
              <a:t>• سنگ ها را به طور کلی به ٣ گروه آذرين، رسوبی و دگرگون شده طبقه بندی می کنند.</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100</a:t>
            </a:fld>
            <a:endParaRPr lang="en-US"/>
          </a:p>
        </p:txBody>
      </p:sp>
      <p:sp>
        <p:nvSpPr>
          <p:cNvPr id="5" name="TextBox 4"/>
          <p:cNvSpPr txBox="1"/>
          <p:nvPr/>
        </p:nvSpPr>
        <p:spPr>
          <a:xfrm>
            <a:off x="304800" y="6172200"/>
            <a:ext cx="1752600" cy="369332"/>
          </a:xfrm>
          <a:prstGeom prst="rect">
            <a:avLst/>
          </a:prstGeom>
          <a:noFill/>
        </p:spPr>
        <p:txBody>
          <a:bodyPr wrap="square" rtlCol="1">
            <a:spAutoFit/>
          </a:bodyPr>
          <a:lstStyle/>
          <a:p>
            <a:pPr algn="ctr"/>
            <a:r>
              <a:rPr lang="fa-IR" b="1" dirty="0" smtClean="0">
                <a:cs typeface="B Nazanin" pitchFamily="2" charset="-78"/>
              </a:rPr>
              <a:t>منبع : راهنمای معلم</a:t>
            </a:r>
            <a:endParaRPr lang="fa-IR" b="1" dirty="0">
              <a:cs typeface="B Nazanin" pitchFamily="2" charset="-78"/>
            </a:endParaRPr>
          </a:p>
        </p:txBody>
      </p:sp>
    </p:spTree>
    <p:extLst>
      <p:ext uri="{BB962C8B-B14F-4D97-AF65-F5344CB8AC3E}">
        <p14:creationId xmlns:p14="http://schemas.microsoft.com/office/powerpoint/2010/main" val="36373187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شرایط اجرا</a:t>
            </a:r>
            <a:endParaRPr lang="fa-IR" b="1" dirty="0">
              <a:cs typeface="B Nazanin" pitchFamily="2" charset="-78"/>
            </a:endParaRPr>
          </a:p>
        </p:txBody>
      </p:sp>
      <p:sp>
        <p:nvSpPr>
          <p:cNvPr id="3" name="Content Placeholder 2"/>
          <p:cNvSpPr>
            <a:spLocks noGrp="1"/>
          </p:cNvSpPr>
          <p:nvPr>
            <p:ph idx="1"/>
          </p:nvPr>
        </p:nvSpPr>
        <p:spPr/>
        <p:txBody>
          <a:bodyPr/>
          <a:lstStyle/>
          <a:p>
            <a:pPr algn="just"/>
            <a:r>
              <a:rPr lang="fa-IR" dirty="0" smtClean="0">
                <a:cs typeface="B Nazanin" pitchFamily="2" charset="-78"/>
              </a:rPr>
              <a:t>نقش معلم : تهیه مواد و وسایل آموزشی و هم چنین ارائه اطلاعات کافی و در حدود سنی دانش آموزان در کلاس درس.</a:t>
            </a:r>
          </a:p>
          <a:p>
            <a:pPr algn="just"/>
            <a:r>
              <a:rPr lang="fa-IR" dirty="0" smtClean="0">
                <a:cs typeface="B Nazanin" pitchFamily="2" charset="-78"/>
              </a:rPr>
              <a:t>نقش دانش آموز : توجه به توضیحات بیان شده توسط معلم و مشارکت در امر تدریس.</a:t>
            </a:r>
          </a:p>
          <a:p>
            <a:pPr algn="just"/>
            <a:r>
              <a:rPr lang="fa-IR" dirty="0" smtClean="0">
                <a:cs typeface="B Nazanin" pitchFamily="2" charset="-78"/>
              </a:rPr>
              <a:t>وسایل مورد نیاز : </a:t>
            </a:r>
            <a:r>
              <a:rPr lang="fa-IR" dirty="0">
                <a:cs typeface="B Nazanin" pitchFamily="2" charset="-78"/>
              </a:rPr>
              <a:t>يک قوطی فلزی محکم با در فلزی، تعدادی قطعه سنگ (کمی زاويه دار)، پارچه سفيد، ظرف شيشه ای، آب.</a:t>
            </a:r>
            <a:endParaRPr lang="fa-IR" dirty="0" smtClean="0">
              <a:cs typeface="B Nazanin" pitchFamily="2" charset="-78"/>
            </a:endParaRPr>
          </a:p>
          <a:p>
            <a:pPr algn="just"/>
            <a:r>
              <a:rPr lang="fa-IR" dirty="0" smtClean="0">
                <a:cs typeface="B Nazanin" pitchFamily="2" charset="-78"/>
              </a:rPr>
              <a:t>محیط اجرا : کلاس درس و یا حیاط مدرسه. در صورت امکان پارک.</a:t>
            </a:r>
            <a:endParaRPr lang="fa-IR"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101</a:t>
            </a:fld>
            <a:endParaRPr lang="en-US"/>
          </a:p>
        </p:txBody>
      </p:sp>
    </p:spTree>
    <p:extLst>
      <p:ext uri="{BB962C8B-B14F-4D97-AF65-F5344CB8AC3E}">
        <p14:creationId xmlns:p14="http://schemas.microsoft.com/office/powerpoint/2010/main" val="13078847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itchFamily="2" charset="-78"/>
              </a:rPr>
              <a:t>روش تدریس : پرسش و پاسخ </a:t>
            </a:r>
            <a:endParaRPr lang="fa-IR" b="1"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102</a:t>
            </a:fld>
            <a:endParaRPr lang="en-US"/>
          </a:p>
        </p:txBody>
      </p:sp>
      <p:pic>
        <p:nvPicPr>
          <p:cNvPr id="1026" name="Picture 2" descr="C:\Users\Farhangian Computer\Desktop\New folder\Oloom_Page_05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45747"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0230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itchFamily="2" charset="-78"/>
              </a:rPr>
              <a:t>روش تدریس : تلفیقی</a:t>
            </a:r>
            <a:endParaRPr lang="fa-IR" b="1"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103</a:t>
            </a:fld>
            <a:endParaRPr lang="en-US"/>
          </a:p>
        </p:txBody>
      </p:sp>
      <p:pic>
        <p:nvPicPr>
          <p:cNvPr id="2050" name="Picture 2" descr="C:\Users\Farhangian Computer\Desktop\New folder\Oloom_Page_05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45747"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0230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itchFamily="2" charset="-78"/>
              </a:rPr>
              <a:t>روش تدریس : پرسش و پاسخ</a:t>
            </a:r>
            <a:endParaRPr lang="fa-IR" b="1"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104</a:t>
            </a:fld>
            <a:endParaRPr lang="en-US"/>
          </a:p>
        </p:txBody>
      </p:sp>
      <p:pic>
        <p:nvPicPr>
          <p:cNvPr id="3074" name="Picture 2" descr="C:\Users\Farhangian Computer\Desktop\New folder\Oloom_Page_05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45747"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0230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itchFamily="2" charset="-78"/>
              </a:rPr>
              <a:t>روش تدریس : قصه گویی</a:t>
            </a:r>
            <a:endParaRPr lang="fa-IR" b="1"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105</a:t>
            </a:fld>
            <a:endParaRPr lang="en-US"/>
          </a:p>
        </p:txBody>
      </p:sp>
      <p:pic>
        <p:nvPicPr>
          <p:cNvPr id="4098" name="Picture 2" descr="C:\Users\Farhangian Computer\Desktop\New folder\Oloom_Page_05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45747"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0230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itchFamily="2" charset="-78"/>
              </a:rPr>
              <a:t>روش تدریس : سخنرانی </a:t>
            </a:r>
            <a:endParaRPr lang="fa-IR" b="1"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106</a:t>
            </a:fld>
            <a:endParaRPr lang="en-US"/>
          </a:p>
        </p:txBody>
      </p:sp>
      <p:pic>
        <p:nvPicPr>
          <p:cNvPr id="5122" name="Picture 2" descr="C:\Users\Farhangian Computer\Desktop\New folder\Oloom_Page_05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45747"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3162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itchFamily="2" charset="-78"/>
              </a:rPr>
              <a:t>روش تدریس : قصه گویی</a:t>
            </a:r>
            <a:endParaRPr lang="fa-IR" b="1"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107</a:t>
            </a:fld>
            <a:endParaRPr lang="en-US"/>
          </a:p>
        </p:txBody>
      </p:sp>
      <p:pic>
        <p:nvPicPr>
          <p:cNvPr id="6146" name="Picture 2" descr="C:\Users\Farhangian Computer\Desktop\New folder\Oloom_Page_05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45747"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3162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itchFamily="2" charset="-78"/>
              </a:rPr>
              <a:t>روش تدریس : آزمایشی</a:t>
            </a:r>
            <a:endParaRPr lang="fa-IR" b="1"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108</a:t>
            </a:fld>
            <a:endParaRPr lang="en-US"/>
          </a:p>
        </p:txBody>
      </p:sp>
      <p:pic>
        <p:nvPicPr>
          <p:cNvPr id="7170" name="Picture 2" descr="C:\Users\Farhangian Computer\Desktop\New folder\Oloom_Page_05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45747"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0230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ابزار و نحوه ارزشیابی درس هفتم</a:t>
            </a:r>
            <a:endParaRPr lang="fa-IR" b="1" dirty="0">
              <a:cs typeface="B Nazanin" pitchFamily="2" charset="-78"/>
            </a:endParaRPr>
          </a:p>
        </p:txBody>
      </p:sp>
      <p:sp>
        <p:nvSpPr>
          <p:cNvPr id="3" name="Content Placeholder 2"/>
          <p:cNvSpPr>
            <a:spLocks noGrp="1"/>
          </p:cNvSpPr>
          <p:nvPr>
            <p:ph idx="1"/>
          </p:nvPr>
        </p:nvSpPr>
        <p:spPr/>
        <p:txBody>
          <a:bodyPr/>
          <a:lstStyle/>
          <a:p>
            <a:pPr marL="514350" indent="-514350" algn="just">
              <a:buFont typeface="+mj-lt"/>
              <a:buAutoNum type="arabicPeriod"/>
            </a:pPr>
            <a:r>
              <a:rPr lang="fa-IR" dirty="0">
                <a:cs typeface="B Nazanin" pitchFamily="2" charset="-78"/>
              </a:rPr>
              <a:t>تدارک فعاليت هايی که بتوان ميزان مشارکت دانش آموزان را در انجام کار گروهی ارزيابی نمود. </a:t>
            </a:r>
            <a:endParaRPr lang="fa-IR" dirty="0" smtClean="0">
              <a:cs typeface="B Nazanin" pitchFamily="2" charset="-78"/>
            </a:endParaRPr>
          </a:p>
          <a:p>
            <a:pPr marL="514350" indent="-514350" algn="just">
              <a:buFont typeface="+mj-lt"/>
              <a:buAutoNum type="arabicPeriod"/>
            </a:pPr>
            <a:r>
              <a:rPr lang="fa-IR" dirty="0" smtClean="0">
                <a:cs typeface="B Nazanin" pitchFamily="2" charset="-78"/>
              </a:rPr>
              <a:t>شيوه </a:t>
            </a:r>
            <a:r>
              <a:rPr lang="fa-IR" dirty="0">
                <a:cs typeface="B Nazanin" pitchFamily="2" charset="-78"/>
              </a:rPr>
              <a:t>ايستگاهی برای </a:t>
            </a:r>
            <a:r>
              <a:rPr lang="fa-IR" dirty="0" smtClean="0">
                <a:cs typeface="B Nazanin" pitchFamily="2" charset="-78"/>
              </a:rPr>
              <a:t>سنجش ميزان </a:t>
            </a:r>
            <a:r>
              <a:rPr lang="fa-IR" dirty="0">
                <a:cs typeface="B Nazanin" pitchFamily="2" charset="-78"/>
              </a:rPr>
              <a:t>توانايی دانش آموزان برای تغييرات سنگ ها می تواند مورد استفاده قرار گيرد.</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109</a:t>
            </a:fld>
            <a:endParaRPr lang="en-US"/>
          </a:p>
        </p:txBody>
      </p:sp>
      <p:sp>
        <p:nvSpPr>
          <p:cNvPr id="5" name="TextBox 4"/>
          <p:cNvSpPr txBox="1"/>
          <p:nvPr/>
        </p:nvSpPr>
        <p:spPr>
          <a:xfrm>
            <a:off x="304800" y="6172200"/>
            <a:ext cx="1752600" cy="369332"/>
          </a:xfrm>
          <a:prstGeom prst="rect">
            <a:avLst/>
          </a:prstGeom>
          <a:noFill/>
        </p:spPr>
        <p:txBody>
          <a:bodyPr wrap="square" rtlCol="1">
            <a:spAutoFit/>
          </a:bodyPr>
          <a:lstStyle/>
          <a:p>
            <a:pPr algn="ctr"/>
            <a:r>
              <a:rPr lang="fa-IR" b="1" dirty="0" smtClean="0">
                <a:cs typeface="B Nazanin" pitchFamily="2" charset="-78"/>
              </a:rPr>
              <a:t>منبع : راهنمای معلم</a:t>
            </a:r>
            <a:endParaRPr lang="fa-IR" b="1" dirty="0">
              <a:cs typeface="B Nazanin" pitchFamily="2" charset="-78"/>
            </a:endParaRPr>
          </a:p>
        </p:txBody>
      </p:sp>
    </p:spTree>
    <p:extLst>
      <p:ext uri="{BB962C8B-B14F-4D97-AF65-F5344CB8AC3E}">
        <p14:creationId xmlns:p14="http://schemas.microsoft.com/office/powerpoint/2010/main" val="21754621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ctr"/>
            <a:r>
              <a:rPr lang="fa-IR" b="1" dirty="0" smtClean="0">
                <a:cs typeface="B Nazanin" pitchFamily="2" charset="-78"/>
              </a:rPr>
              <a:t>بررسی کامل درس اول</a:t>
            </a:r>
            <a:endParaRPr lang="fa-IR" b="1"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z="1400" smtClean="0"/>
              <a:pPr/>
              <a:t>11</a:t>
            </a:fld>
            <a:endParaRPr lang="en-US" sz="1400" dirty="0"/>
          </a:p>
        </p:txBody>
      </p:sp>
      <p:pic>
        <p:nvPicPr>
          <p:cNvPr id="7170" name="Picture 2" descr="C:\Users\Farhangian Computer\Desktop\New folder\Oloom_Page_01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45747"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0976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1143000"/>
          </a:xfrm>
        </p:spPr>
        <p:txBody>
          <a:bodyPr>
            <a:noAutofit/>
          </a:bodyPr>
          <a:lstStyle/>
          <a:p>
            <a:pPr algn="ctr"/>
            <a:r>
              <a:rPr lang="fa-IR" sz="4000" b="1" dirty="0" smtClean="0">
                <a:cs typeface="B Nazanin" pitchFamily="2" charset="-78"/>
              </a:rPr>
              <a:t>آشنایی با وسعت و توالی مفاهیم، مهارتها و نگرشها</a:t>
            </a:r>
            <a:endParaRPr lang="fa-IR" sz="4000" b="1" dirty="0">
              <a:cs typeface="B Nazanin" pitchFamily="2" charset="-78"/>
            </a:endParaRPr>
          </a:p>
        </p:txBody>
      </p:sp>
      <p:sp>
        <p:nvSpPr>
          <p:cNvPr id="3" name="Content Placeholder 2"/>
          <p:cNvSpPr>
            <a:spLocks noGrp="1"/>
          </p:cNvSpPr>
          <p:nvPr>
            <p:ph idx="1"/>
          </p:nvPr>
        </p:nvSpPr>
        <p:spPr/>
        <p:txBody>
          <a:bodyPr>
            <a:normAutofit fontScale="85000" lnSpcReduction="10000"/>
          </a:bodyPr>
          <a:lstStyle/>
          <a:p>
            <a:pPr marL="0" indent="0" algn="just">
              <a:buNone/>
            </a:pPr>
            <a:r>
              <a:rPr lang="fa-IR" dirty="0" smtClean="0">
                <a:cs typeface="B Nazanin" pitchFamily="2" charset="-78"/>
              </a:rPr>
              <a:t>     بنظر اینجانب تمامی دروس در یک سیر تکمیلی و هماهنگ و مرتبط با هم حرکت می کنند. این ارتباط فقط بین دروس همین کتاب محدود نمی شود و با سایر دروس این پایه مرتبط است و این نشان دهنده ارتباط عرضی است.</a:t>
            </a:r>
          </a:p>
          <a:p>
            <a:pPr marL="0" indent="0" algn="just">
              <a:buNone/>
            </a:pPr>
            <a:r>
              <a:rPr lang="fa-IR" dirty="0" smtClean="0">
                <a:cs typeface="B Nazanin" pitchFamily="2" charset="-78"/>
              </a:rPr>
              <a:t>    با یک نگاه اجمالی به کتب علوم سایر پایه های همین مقطع متوجه ارتباط طولی بین کتب هم می شوید.(درس 8 </a:t>
            </a:r>
            <a:r>
              <a:rPr lang="fa-IR" u="sng" dirty="0" smtClean="0">
                <a:cs typeface="B Nazanin" pitchFamily="2" charset="-78"/>
              </a:rPr>
              <a:t>چه می خواهم بسازم</a:t>
            </a:r>
            <a:r>
              <a:rPr lang="fa-IR" dirty="0" smtClean="0">
                <a:cs typeface="B Nazanin" pitchFamily="2" charset="-78"/>
              </a:rPr>
              <a:t> و درس 14 </a:t>
            </a:r>
            <a:r>
              <a:rPr lang="fa-IR" u="sng" dirty="0" smtClean="0">
                <a:cs typeface="B Nazanin" pitchFamily="2" charset="-78"/>
              </a:rPr>
              <a:t>از گذشته تا آینده</a:t>
            </a:r>
            <a:r>
              <a:rPr lang="fa-IR" dirty="0" smtClean="0">
                <a:cs typeface="B Nazanin" pitchFamily="2" charset="-78"/>
              </a:rPr>
              <a:t>)</a:t>
            </a:r>
          </a:p>
          <a:p>
            <a:pPr marL="0" indent="0" algn="just">
              <a:buNone/>
            </a:pPr>
            <a:r>
              <a:rPr lang="fa-IR" dirty="0">
                <a:cs typeface="B Nazanin" pitchFamily="2" charset="-78"/>
              </a:rPr>
              <a:t> </a:t>
            </a:r>
            <a:r>
              <a:rPr lang="fa-IR" dirty="0" smtClean="0">
                <a:cs typeface="B Nazanin" pitchFamily="2" charset="-78"/>
              </a:rPr>
              <a:t>    بعنوان مثال در درس اول علاقه به درس علوم ایجاد می کنیم. در درس دوم توجه بچه ها به محیط پیرامونی جلب و وجود حواس را در افراد متذکر می شویم. در درس بعدی طریقه محافظت از اندام ها و حواس را بیان می کنیم. در درس 4 به جانوران پرداخته و گوناگونی آنها را بیان می کنیم. درس 5 در واقع قسمت بعدی درس قبل است چراکه از موجودات زنده ای دیگر به نام گیاهان صحبت می کنیم. در درس ششم به عامل زندگانی و حیات بشری که آب است اشاره داریم. در درس هفتم در مورد محل زندگیمان صحبت می کنیم.</a:t>
            </a:r>
          </a:p>
          <a:p>
            <a:pPr marL="0" indent="0" algn="just">
              <a:buNone/>
            </a:pPr>
            <a:r>
              <a:rPr lang="fa-IR" dirty="0" smtClean="0">
                <a:cs typeface="B Nazanin" pitchFamily="2" charset="-78"/>
              </a:rPr>
              <a:t>     در نتیجه از دیدگاه فردی خودم می گویم که تمامی مفاهیم و مهارتها و نگرش های این کتاب بدون شک با هم مرتبط هستند</a:t>
            </a:r>
            <a:r>
              <a:rPr lang="fa-IR" dirty="0">
                <a:cs typeface="B Nazanin" pitchFamily="2" charset="-78"/>
              </a:rPr>
              <a:t> </a:t>
            </a:r>
            <a:r>
              <a:rPr lang="fa-IR" dirty="0" smtClean="0">
                <a:cs typeface="B Nazanin" pitchFamily="2" charset="-78"/>
              </a:rPr>
              <a:t>و هر درس پایه ای است برای یادگیری درس بعدی.</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110</a:t>
            </a:fld>
            <a:endParaRPr lang="en-US"/>
          </a:p>
        </p:txBody>
      </p:sp>
    </p:spTree>
    <p:extLst>
      <p:ext uri="{BB962C8B-B14F-4D97-AF65-F5344CB8AC3E}">
        <p14:creationId xmlns:p14="http://schemas.microsoft.com/office/powerpoint/2010/main" val="30855494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itchFamily="2" charset="-78"/>
              </a:rPr>
              <a:t>نقد و پیشنهادات</a:t>
            </a:r>
            <a:endParaRPr lang="fa-IR" b="1" dirty="0">
              <a:cs typeface="B Nazanin" pitchFamily="2" charset="-78"/>
            </a:endParaRPr>
          </a:p>
        </p:txBody>
      </p:sp>
      <p:sp>
        <p:nvSpPr>
          <p:cNvPr id="3" name="Content Placeholder 2"/>
          <p:cNvSpPr>
            <a:spLocks noGrp="1"/>
          </p:cNvSpPr>
          <p:nvPr>
            <p:ph idx="1"/>
          </p:nvPr>
        </p:nvSpPr>
        <p:spPr/>
        <p:txBody>
          <a:bodyPr>
            <a:normAutofit fontScale="92500" lnSpcReduction="10000"/>
          </a:bodyPr>
          <a:lstStyle/>
          <a:p>
            <a:pPr marL="514350" indent="-514350" algn="just">
              <a:buFont typeface="+mj-lt"/>
              <a:buAutoNum type="arabicPeriod"/>
            </a:pPr>
            <a:r>
              <a:rPr lang="fa-IR" dirty="0" smtClean="0">
                <a:cs typeface="B Nazanin" pitchFamily="2" charset="-78"/>
              </a:rPr>
              <a:t>در </a:t>
            </a:r>
            <a:r>
              <a:rPr lang="fa-IR" dirty="0">
                <a:cs typeface="B Nazanin" pitchFamily="2" charset="-78"/>
              </a:rPr>
              <a:t>صفحه 37 اگر ریشه ها و ساقه های خوراکی را در یک صفحه </a:t>
            </a:r>
            <a:r>
              <a:rPr lang="fa-IR" dirty="0" smtClean="0">
                <a:cs typeface="B Nazanin" pitchFamily="2" charset="-78"/>
              </a:rPr>
              <a:t>می- </a:t>
            </a:r>
            <a:r>
              <a:rPr lang="fa-IR" dirty="0">
                <a:cs typeface="B Nazanin" pitchFamily="2" charset="-78"/>
              </a:rPr>
              <a:t>کشیدند و بعد گل ها را در یک صفحه دیگر بهتر بود</a:t>
            </a:r>
            <a:r>
              <a:rPr lang="fa-IR" dirty="0" smtClean="0">
                <a:cs typeface="B Nazanin" pitchFamily="2" charset="-78"/>
              </a:rPr>
              <a:t>.</a:t>
            </a:r>
          </a:p>
          <a:p>
            <a:pPr marL="514350" indent="-514350" algn="just">
              <a:buFont typeface="+mj-lt"/>
              <a:buAutoNum type="arabicPeriod"/>
            </a:pPr>
            <a:r>
              <a:rPr lang="fa-IR" dirty="0" smtClean="0">
                <a:cs typeface="B Nazanin" pitchFamily="2" charset="-78"/>
              </a:rPr>
              <a:t>عنوان درس ششم ( زمین خانه پر آب ما ) مناسب این درس نیست؛ چراکه در ضمن تدریس باید دائماً این نکته که میزان آب آشامیدنی در زمین کم است و باید صرفه جویی کرد را تکرار کنیم ولی این عنوان بطور مستقیم مبطل بیانات ماست. بنظر اینجانب بهتر بود این درس با عناوینی چون زمین خانه آبی ما و یا زمین سیاره آبی و .. معرفی می شد.</a:t>
            </a:r>
          </a:p>
          <a:p>
            <a:pPr marL="514350" indent="-514350" algn="just">
              <a:buFont typeface="+mj-lt"/>
              <a:buAutoNum type="arabicPeriod"/>
            </a:pPr>
            <a:r>
              <a:rPr lang="fa-IR" dirty="0" smtClean="0">
                <a:cs typeface="B Nazanin" pitchFamily="2" charset="-78"/>
              </a:rPr>
              <a:t>پیشنهاد می شود معلم این کتاب را در صورت امکان با توجه به دروس مختلف در محیط های مربوط به درس تدریس کند و اگر امکان این کار وجود ندارد از فیلم های همراه کتب بهره گیرد تا یادگیری درس برایشان آسان تر گردد. در صورت عدم وجود امکانات کافی جهت پخش فیلم بهتر است از ابزار دیگری برای جذابیت کلاس علوم استفاده کند.</a:t>
            </a:r>
          </a:p>
          <a:p>
            <a:pPr marL="514350" indent="-514350" algn="just">
              <a:buFont typeface="+mj-lt"/>
              <a:buAutoNum type="arabicPeriod"/>
            </a:pPr>
            <a:endParaRPr lang="fa-IR"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111</a:t>
            </a:fld>
            <a:endParaRPr lang="en-US"/>
          </a:p>
        </p:txBody>
      </p:sp>
    </p:spTree>
    <p:extLst>
      <p:ext uri="{BB962C8B-B14F-4D97-AF65-F5344CB8AC3E}">
        <p14:creationId xmlns:p14="http://schemas.microsoft.com/office/powerpoint/2010/main" val="28988095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a:lstStyle/>
          <a:p>
            <a:endParaRPr lang="fa-I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B33CF1B8-875F-4895-9F9D-4533F80E37F7}" type="slidenum">
              <a:rPr lang="fa-IR" smtClean="0"/>
              <a:t>112</a:t>
            </a:fld>
            <a:endParaRPr lang="fa-IR"/>
          </a:p>
        </p:txBody>
      </p:sp>
    </p:spTree>
    <p:extLst>
      <p:ext uri="{BB962C8B-B14F-4D97-AF65-F5344CB8AC3E}">
        <p14:creationId xmlns:p14="http://schemas.microsoft.com/office/powerpoint/2010/main" val="862503936"/>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درس در یک نگاه </a:t>
            </a:r>
            <a:endParaRPr lang="fa-IR" b="1" dirty="0">
              <a:cs typeface="B Nazanin" pitchFamily="2" charset="-78"/>
            </a:endParaRPr>
          </a:p>
        </p:txBody>
      </p:sp>
      <p:sp>
        <p:nvSpPr>
          <p:cNvPr id="3" name="Content Placeholder 2"/>
          <p:cNvSpPr>
            <a:spLocks noGrp="1"/>
          </p:cNvSpPr>
          <p:nvPr>
            <p:ph idx="1"/>
          </p:nvPr>
        </p:nvSpPr>
        <p:spPr/>
        <p:txBody>
          <a:bodyPr/>
          <a:lstStyle/>
          <a:p>
            <a:pPr marL="0" indent="0" algn="just">
              <a:buNone/>
            </a:pPr>
            <a:r>
              <a:rPr lang="fa-IR" dirty="0" smtClean="0">
                <a:cs typeface="B Nazanin" pitchFamily="2" charset="-78"/>
              </a:rPr>
              <a:t> </a:t>
            </a:r>
          </a:p>
          <a:p>
            <a:pPr marL="0" indent="0" algn="just">
              <a:buNone/>
            </a:pPr>
            <a:r>
              <a:rPr lang="fa-IR" dirty="0" smtClean="0">
                <a:cs typeface="B Nazanin" pitchFamily="2" charset="-78"/>
              </a:rPr>
              <a:t>      بازی </a:t>
            </a:r>
            <a:r>
              <a:rPr lang="fa-IR" dirty="0">
                <a:cs typeface="B Nazanin" pitchFamily="2" charset="-78"/>
              </a:rPr>
              <a:t>ها و فعاليت های يادگيری اين درس فرصت هايی هستند که </a:t>
            </a:r>
            <a:r>
              <a:rPr lang="fa-IR" dirty="0" smtClean="0">
                <a:cs typeface="B Nazanin" pitchFamily="2" charset="-78"/>
              </a:rPr>
              <a:t>دانش- </a:t>
            </a:r>
            <a:r>
              <a:rPr lang="fa-IR" dirty="0">
                <a:cs typeface="B Nazanin" pitchFamily="2" charset="-78"/>
              </a:rPr>
              <a:t>آموزان در ضمن انجام آنها </a:t>
            </a:r>
            <a:r>
              <a:rPr lang="fa-IR" dirty="0" smtClean="0">
                <a:cs typeface="B Nazanin" pitchFamily="2" charset="-78"/>
              </a:rPr>
              <a:t>تحريک شده </a:t>
            </a:r>
            <a:r>
              <a:rPr lang="fa-IR" dirty="0">
                <a:cs typeface="B Nazanin" pitchFamily="2" charset="-78"/>
              </a:rPr>
              <a:t>و اولين گام ها پرسشگری  را در جهت به کارگيری روش کار دانشمندان برای سردرآوردن از رازهای </a:t>
            </a:r>
            <a:r>
              <a:rPr lang="fa-IR" dirty="0" smtClean="0">
                <a:cs typeface="B Nazanin" pitchFamily="2" charset="-78"/>
              </a:rPr>
              <a:t>نهفته در </a:t>
            </a:r>
            <a:r>
              <a:rPr lang="fa-IR" dirty="0">
                <a:cs typeface="B Nazanin" pitchFamily="2" charset="-78"/>
              </a:rPr>
              <a:t>پديده های محيط اطراف برمی دارند</a:t>
            </a:r>
            <a:r>
              <a:rPr lang="fa-IR" dirty="0" smtClean="0">
                <a:cs typeface="B Nazanin" pitchFamily="2" charset="-78"/>
              </a:rPr>
              <a:t>.</a:t>
            </a:r>
          </a:p>
          <a:p>
            <a:pPr marL="0" indent="0" algn="just">
              <a:buNone/>
            </a:pPr>
            <a:r>
              <a:rPr lang="fa-IR" dirty="0" smtClean="0">
                <a:cs typeface="B Nazanin" pitchFamily="2" charset="-78"/>
              </a:rPr>
              <a:t> </a:t>
            </a:r>
            <a:r>
              <a:rPr lang="fa-IR" dirty="0">
                <a:cs typeface="B Nazanin" pitchFamily="2" charset="-78"/>
              </a:rPr>
              <a:t>فعاليت های درس سه نوع ظاهراً متفاوت هستند، اما در باطن هم سو بوده </a:t>
            </a:r>
            <a:r>
              <a:rPr lang="fa-IR" dirty="0" smtClean="0">
                <a:cs typeface="B Nazanin" pitchFamily="2" charset="-78"/>
              </a:rPr>
              <a:t>و فرصتی </a:t>
            </a:r>
            <a:r>
              <a:rPr lang="fa-IR" dirty="0">
                <a:cs typeface="B Nazanin" pitchFamily="2" charset="-78"/>
              </a:rPr>
              <a:t>برای شروع يک کار علمی هستند.</a:t>
            </a:r>
          </a:p>
        </p:txBody>
      </p:sp>
      <p:sp>
        <p:nvSpPr>
          <p:cNvPr id="4" name="Slide Number Placeholder 3"/>
          <p:cNvSpPr>
            <a:spLocks noGrp="1"/>
          </p:cNvSpPr>
          <p:nvPr>
            <p:ph type="sldNum" sz="quarter" idx="12"/>
          </p:nvPr>
        </p:nvSpPr>
        <p:spPr/>
        <p:txBody>
          <a:bodyPr/>
          <a:lstStyle/>
          <a:p>
            <a:fld id="{B6F15528-21DE-4FAA-801E-634DDDAF4B2B}" type="slidenum">
              <a:rPr lang="en-US" sz="1400" smtClean="0">
                <a:cs typeface="B Nazanin" pitchFamily="2" charset="-78"/>
              </a:rPr>
              <a:pPr/>
              <a:t>12</a:t>
            </a:fld>
            <a:endParaRPr lang="en-US" sz="1400" dirty="0">
              <a:cs typeface="B Nazanin" pitchFamily="2" charset="-78"/>
            </a:endParaRPr>
          </a:p>
        </p:txBody>
      </p:sp>
      <p:sp>
        <p:nvSpPr>
          <p:cNvPr id="5" name="TextBox 4"/>
          <p:cNvSpPr txBox="1"/>
          <p:nvPr/>
        </p:nvSpPr>
        <p:spPr>
          <a:xfrm>
            <a:off x="304800" y="6172200"/>
            <a:ext cx="1752600" cy="369332"/>
          </a:xfrm>
          <a:prstGeom prst="rect">
            <a:avLst/>
          </a:prstGeom>
          <a:noFill/>
        </p:spPr>
        <p:txBody>
          <a:bodyPr wrap="square" rtlCol="1">
            <a:spAutoFit/>
          </a:bodyPr>
          <a:lstStyle/>
          <a:p>
            <a:pPr algn="ctr"/>
            <a:r>
              <a:rPr lang="fa-IR" b="1" dirty="0" smtClean="0">
                <a:cs typeface="B Nazanin" pitchFamily="2" charset="-78"/>
              </a:rPr>
              <a:t>منبع : راهنمای معلم</a:t>
            </a:r>
            <a:endParaRPr lang="fa-IR" b="1" dirty="0">
              <a:cs typeface="B Nazanin" pitchFamily="2" charset="-78"/>
            </a:endParaRPr>
          </a:p>
        </p:txBody>
      </p:sp>
    </p:spTree>
    <p:extLst>
      <p:ext uri="{BB962C8B-B14F-4D97-AF65-F5344CB8AC3E}">
        <p14:creationId xmlns:p14="http://schemas.microsoft.com/office/powerpoint/2010/main" val="28600367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رویکرد های برنامه درسی</a:t>
            </a:r>
            <a:endParaRPr lang="fa-IR" b="1" dirty="0">
              <a:cs typeface="B Nazanin" pitchFamily="2" charset="-78"/>
            </a:endParaRPr>
          </a:p>
        </p:txBody>
      </p:sp>
      <p:sp>
        <p:nvSpPr>
          <p:cNvPr id="3" name="Content Placeholder 2"/>
          <p:cNvSpPr>
            <a:spLocks noGrp="1"/>
          </p:cNvSpPr>
          <p:nvPr>
            <p:ph idx="1"/>
          </p:nvPr>
        </p:nvSpPr>
        <p:spPr/>
        <p:txBody>
          <a:bodyPr/>
          <a:lstStyle/>
          <a:p>
            <a:pPr algn="just"/>
            <a:r>
              <a:rPr lang="fa-IR" dirty="0" smtClean="0">
                <a:cs typeface="B Nazanin" pitchFamily="2" charset="-78"/>
              </a:rPr>
              <a:t>مبتنی بر فرآیند های ذهنی و عقلی : صفحات 12 و 13.</a:t>
            </a:r>
          </a:p>
          <a:p>
            <a:pPr marL="0" indent="0" algn="just">
              <a:buNone/>
            </a:pPr>
            <a:endParaRPr lang="fa-IR" dirty="0" smtClean="0">
              <a:cs typeface="B Nazanin" pitchFamily="2" charset="-78"/>
            </a:endParaRPr>
          </a:p>
          <a:p>
            <a:pPr algn="just"/>
            <a:r>
              <a:rPr lang="fa-IR" dirty="0" smtClean="0">
                <a:cs typeface="B Nazanin" pitchFamily="2" charset="-78"/>
              </a:rPr>
              <a:t>مبتنی بر فرآیند های مسائل اجتماعی : صفحات 12 و 13.</a:t>
            </a:r>
          </a:p>
          <a:p>
            <a:pPr algn="just"/>
            <a:endParaRPr lang="fa-IR" dirty="0" smtClean="0">
              <a:cs typeface="B Nazanin" pitchFamily="2" charset="-78"/>
            </a:endParaRPr>
          </a:p>
          <a:p>
            <a:pPr algn="just"/>
            <a:r>
              <a:rPr lang="fa-IR" dirty="0" smtClean="0">
                <a:cs typeface="B Nazanin" pitchFamily="2" charset="-78"/>
              </a:rPr>
              <a:t>مبتنی بر علایق و نیازهای دانش آموز : صفحات 10 و 11 و 13.</a:t>
            </a:r>
          </a:p>
          <a:p>
            <a:pPr algn="just"/>
            <a:endParaRPr lang="fa-IR" dirty="0" smtClean="0">
              <a:cs typeface="B Nazanin" pitchFamily="2" charset="-78"/>
            </a:endParaRPr>
          </a:p>
          <a:p>
            <a:pPr algn="just"/>
            <a:r>
              <a:rPr lang="fa-IR" dirty="0" smtClean="0">
                <a:cs typeface="B Nazanin" pitchFamily="2" charset="-78"/>
              </a:rPr>
              <a:t>مبتنی بر علم (رویکرد علمی ) : صفحات10 و 11 و 12 و 13.</a:t>
            </a:r>
          </a:p>
          <a:p>
            <a:pPr algn="just"/>
            <a:endParaRPr lang="fa-IR" dirty="0" smtClean="0">
              <a:cs typeface="B Nazanin" pitchFamily="2" charset="-78"/>
            </a:endParaRPr>
          </a:p>
          <a:p>
            <a:pPr algn="just"/>
            <a:r>
              <a:rPr lang="fa-IR" dirty="0" smtClean="0">
                <a:cs typeface="B Nazanin" pitchFamily="2" charset="-78"/>
              </a:rPr>
              <a:t>رویکرد سیستمی : ندارد.</a:t>
            </a:r>
            <a:endParaRPr lang="fa-IR"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z="1400" smtClean="0">
                <a:cs typeface="B Nazanin" pitchFamily="2" charset="-78"/>
              </a:rPr>
              <a:pPr/>
              <a:t>13</a:t>
            </a:fld>
            <a:endParaRPr lang="en-US" sz="1400" dirty="0">
              <a:cs typeface="B Nazanin" pitchFamily="2" charset="-78"/>
            </a:endParaRPr>
          </a:p>
        </p:txBody>
      </p:sp>
    </p:spTree>
    <p:extLst>
      <p:ext uri="{BB962C8B-B14F-4D97-AF65-F5344CB8AC3E}">
        <p14:creationId xmlns:p14="http://schemas.microsoft.com/office/powerpoint/2010/main" val="41700599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fa-IR" sz="4000" dirty="0" smtClean="0">
                <a:cs typeface="B Nazanin" pitchFamily="2" charset="-78"/>
              </a:rPr>
              <a:t>رویکردهای ذهنی-عقلی، اجتماعی،علایق و نیازهای دانش آموز و علمی در نمونه آورده شده موجود است.</a:t>
            </a:r>
            <a:endParaRPr lang="fa-IR" sz="4000"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pic>
        <p:nvPicPr>
          <p:cNvPr id="1027" name="Picture 3" descr="C:\Users\Farhangian Computer\Desktop\New folder\Oloom_Page_01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45747"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341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اهداف درس اول</a:t>
            </a:r>
            <a:endParaRPr lang="fa-IR" b="1" dirty="0">
              <a:cs typeface="B Nazanin" pitchFamily="2" charset="-78"/>
            </a:endParaRPr>
          </a:p>
        </p:txBody>
      </p:sp>
      <p:sp>
        <p:nvSpPr>
          <p:cNvPr id="3" name="Content Placeholder 2"/>
          <p:cNvSpPr>
            <a:spLocks noGrp="1"/>
          </p:cNvSpPr>
          <p:nvPr>
            <p:ph idx="1"/>
          </p:nvPr>
        </p:nvSpPr>
        <p:spPr/>
        <p:txBody>
          <a:bodyPr>
            <a:normAutofit/>
          </a:bodyPr>
          <a:lstStyle/>
          <a:p>
            <a:pPr marL="0" indent="0" algn="just">
              <a:buNone/>
            </a:pPr>
            <a:r>
              <a:rPr lang="fa-IR" dirty="0">
                <a:cs typeface="B Nazanin" pitchFamily="2" charset="-78"/>
              </a:rPr>
              <a:t>در پايان اين درس انتظار می رود دانش آموزان بتوانند:</a:t>
            </a:r>
          </a:p>
          <a:p>
            <a:pPr marL="0" indent="0" algn="just">
              <a:buNone/>
            </a:pPr>
            <a:r>
              <a:rPr lang="fa-IR" dirty="0">
                <a:cs typeface="B Nazanin" pitchFamily="2" charset="-78"/>
              </a:rPr>
              <a:t>سطح </a:t>
            </a:r>
            <a:r>
              <a:rPr lang="fa-IR" dirty="0" smtClean="0">
                <a:cs typeface="B Nazanin" pitchFamily="2" charset="-78"/>
              </a:rPr>
              <a:t>١- در </a:t>
            </a:r>
            <a:r>
              <a:rPr lang="fa-IR" dirty="0">
                <a:cs typeface="B Nazanin" pitchFamily="2" charset="-78"/>
              </a:rPr>
              <a:t>برخورد با پديده های آشنا در محيط اطراف پرسش های مرتبطی را مطرح کنند اما به دنبال </a:t>
            </a:r>
            <a:r>
              <a:rPr lang="fa-IR" dirty="0" smtClean="0">
                <a:cs typeface="B Nazanin" pitchFamily="2" charset="-78"/>
              </a:rPr>
              <a:t>پاسخ پرسش </a:t>
            </a:r>
            <a:r>
              <a:rPr lang="fa-IR" dirty="0">
                <a:cs typeface="B Nazanin" pitchFamily="2" charset="-78"/>
              </a:rPr>
              <a:t>ها نباشند.</a:t>
            </a:r>
          </a:p>
          <a:p>
            <a:pPr marL="0" indent="0" algn="just">
              <a:buNone/>
            </a:pPr>
            <a:r>
              <a:rPr lang="fa-IR" dirty="0">
                <a:cs typeface="B Nazanin" pitchFamily="2" charset="-78"/>
              </a:rPr>
              <a:t>سطح </a:t>
            </a:r>
            <a:r>
              <a:rPr lang="fa-IR" dirty="0" smtClean="0">
                <a:cs typeface="B Nazanin" pitchFamily="2" charset="-78"/>
              </a:rPr>
              <a:t>٢- در </a:t>
            </a:r>
            <a:r>
              <a:rPr lang="fa-IR" dirty="0">
                <a:cs typeface="B Nazanin" pitchFamily="2" charset="-78"/>
              </a:rPr>
              <a:t>برخورد با پديده های آشنا و ناآشنای محيط اطراف خود پرسش های مرتبطی را مطرح کرده و </a:t>
            </a:r>
            <a:r>
              <a:rPr lang="fa-IR" dirty="0" smtClean="0">
                <a:cs typeface="B Nazanin" pitchFamily="2" charset="-78"/>
              </a:rPr>
              <a:t>در پاسخ </a:t>
            </a:r>
            <a:r>
              <a:rPr lang="fa-IR" dirty="0">
                <a:cs typeface="B Nazanin" pitchFamily="2" charset="-78"/>
              </a:rPr>
              <a:t>به آنها جواب های احتمالی در قالب: شايد / فکر </a:t>
            </a:r>
            <a:r>
              <a:rPr lang="fa-IR" dirty="0" smtClean="0">
                <a:cs typeface="B Nazanin" pitchFamily="2" charset="-78"/>
              </a:rPr>
              <a:t>می </a:t>
            </a:r>
            <a:r>
              <a:rPr lang="fa-IR" dirty="0">
                <a:cs typeface="B Nazanin" pitchFamily="2" charset="-78"/>
              </a:rPr>
              <a:t>کنم و… ارائه دهند.</a:t>
            </a:r>
          </a:p>
          <a:p>
            <a:pPr marL="0" indent="0" algn="just">
              <a:buNone/>
            </a:pPr>
            <a:r>
              <a:rPr lang="fa-IR" dirty="0">
                <a:cs typeface="B Nazanin" pitchFamily="2" charset="-78"/>
              </a:rPr>
              <a:t>سطح </a:t>
            </a:r>
            <a:r>
              <a:rPr lang="fa-IR" dirty="0" smtClean="0">
                <a:cs typeface="B Nazanin" pitchFamily="2" charset="-78"/>
              </a:rPr>
              <a:t>٣- در </a:t>
            </a:r>
            <a:r>
              <a:rPr lang="fa-IR" dirty="0">
                <a:cs typeface="B Nazanin" pitchFamily="2" charset="-78"/>
              </a:rPr>
              <a:t>برخورد با پديده های آشنا و ناآشنای محيط اطراف خود </a:t>
            </a:r>
            <a:r>
              <a:rPr lang="fa-IR" dirty="0" smtClean="0">
                <a:cs typeface="B Nazanin" pitchFamily="2" charset="-78"/>
              </a:rPr>
              <a:t>پرسش- </a:t>
            </a:r>
            <a:r>
              <a:rPr lang="fa-IR" dirty="0">
                <a:cs typeface="B Nazanin" pitchFamily="2" charset="-78"/>
              </a:rPr>
              <a:t>هايی </a:t>
            </a:r>
            <a:r>
              <a:rPr lang="fa-IR" dirty="0" smtClean="0">
                <a:cs typeface="B Nazanin" pitchFamily="2" charset="-78"/>
              </a:rPr>
              <a:t>را </a:t>
            </a:r>
            <a:r>
              <a:rPr lang="fa-IR" dirty="0">
                <a:cs typeface="B Nazanin" pitchFamily="2" charset="-78"/>
              </a:rPr>
              <a:t>مطرح کرده و برای </a:t>
            </a:r>
            <a:r>
              <a:rPr lang="fa-IR" dirty="0" smtClean="0">
                <a:cs typeface="B Nazanin" pitchFamily="2" charset="-78"/>
              </a:rPr>
              <a:t>يافتن پاسخ </a:t>
            </a:r>
            <a:r>
              <a:rPr lang="fa-IR" dirty="0">
                <a:cs typeface="B Nazanin" pitchFamily="2" charset="-78"/>
              </a:rPr>
              <a:t>فعاليت های مرتبطی را پيشنهاد دهد</a:t>
            </a:r>
            <a:r>
              <a:rPr lang="fa-IR" dirty="0" smtClean="0">
                <a:cs typeface="B Nazanin" pitchFamily="2" charset="-78"/>
              </a:rPr>
              <a:t>.</a:t>
            </a:r>
          </a:p>
          <a:p>
            <a:pPr marL="0" indent="0" algn="just">
              <a:buNone/>
            </a:pPr>
            <a:r>
              <a:rPr lang="fa-IR" dirty="0" smtClean="0">
                <a:cs typeface="B Nazanin" pitchFamily="2" charset="-78"/>
              </a:rPr>
              <a:t>این اهداف شناختی است.</a:t>
            </a:r>
            <a:endParaRPr lang="fa-IR"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
        <p:nvSpPr>
          <p:cNvPr id="5" name="TextBox 4"/>
          <p:cNvSpPr txBox="1"/>
          <p:nvPr/>
        </p:nvSpPr>
        <p:spPr>
          <a:xfrm>
            <a:off x="304800" y="6172200"/>
            <a:ext cx="1752600" cy="369332"/>
          </a:xfrm>
          <a:prstGeom prst="rect">
            <a:avLst/>
          </a:prstGeom>
          <a:noFill/>
        </p:spPr>
        <p:txBody>
          <a:bodyPr wrap="square" rtlCol="1">
            <a:spAutoFit/>
          </a:bodyPr>
          <a:lstStyle/>
          <a:p>
            <a:pPr algn="ctr"/>
            <a:r>
              <a:rPr lang="fa-IR" b="1" dirty="0" smtClean="0">
                <a:cs typeface="B Nazanin" pitchFamily="2" charset="-78"/>
              </a:rPr>
              <a:t>منبع : راهنمای معلم</a:t>
            </a:r>
            <a:endParaRPr lang="fa-IR" b="1" dirty="0">
              <a:cs typeface="B Nazanin" pitchFamily="2" charset="-78"/>
            </a:endParaRPr>
          </a:p>
        </p:txBody>
      </p:sp>
    </p:spTree>
    <p:extLst>
      <p:ext uri="{BB962C8B-B14F-4D97-AF65-F5344CB8AC3E}">
        <p14:creationId xmlns:p14="http://schemas.microsoft.com/office/powerpoint/2010/main" val="34898976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fa-IR" sz="3200" dirty="0" smtClean="0">
                <a:cs typeface="B Nazanin" pitchFamily="2" charset="-78"/>
              </a:rPr>
              <a:t>با توجه به اهداف پیش بینی شده دوره ابتدایی توسط کارشناسان و متخصصان، اهداف زیر در این درس قابل پیگیری است :</a:t>
            </a:r>
            <a:endParaRPr lang="fa-IR" sz="3200" dirty="0">
              <a:cs typeface="B Nazanin" pitchFamily="2" charset="-78"/>
            </a:endParaRPr>
          </a:p>
        </p:txBody>
      </p:sp>
      <p:sp>
        <p:nvSpPr>
          <p:cNvPr id="3" name="Content Placeholder 2"/>
          <p:cNvSpPr>
            <a:spLocks noGrp="1"/>
          </p:cNvSpPr>
          <p:nvPr>
            <p:ph idx="1"/>
          </p:nvPr>
        </p:nvSpPr>
        <p:spPr/>
        <p:txBody>
          <a:bodyPr>
            <a:normAutofit lnSpcReduction="10000"/>
          </a:bodyPr>
          <a:lstStyle/>
          <a:p>
            <a:pPr marL="0" indent="0">
              <a:buNone/>
            </a:pPr>
            <a:endParaRPr lang="fa-IR" dirty="0" smtClean="0">
              <a:cs typeface="B Nazanin" pitchFamily="2" charset="-78"/>
            </a:endParaRPr>
          </a:p>
          <a:p>
            <a:pPr>
              <a:buFont typeface="Wingdings" pitchFamily="2" charset="2"/>
              <a:buChar char="v"/>
            </a:pPr>
            <a:r>
              <a:rPr lang="fa-IR" dirty="0" smtClean="0">
                <a:cs typeface="B Nazanin" pitchFamily="2" charset="-78"/>
              </a:rPr>
              <a:t>اخلاقی</a:t>
            </a:r>
          </a:p>
          <a:p>
            <a:pPr marL="0" indent="0">
              <a:buNone/>
            </a:pPr>
            <a:endParaRPr lang="fa-IR" dirty="0" smtClean="0">
              <a:cs typeface="B Nazanin" pitchFamily="2" charset="-78"/>
            </a:endParaRPr>
          </a:p>
          <a:p>
            <a:pPr>
              <a:buFont typeface="Wingdings" pitchFamily="2" charset="2"/>
              <a:buChar char="v"/>
            </a:pPr>
            <a:r>
              <a:rPr lang="fa-IR" dirty="0">
                <a:cs typeface="B Nazanin" pitchFamily="2" charset="-78"/>
              </a:rPr>
              <a:t> </a:t>
            </a:r>
            <a:r>
              <a:rPr lang="fa-IR" dirty="0" smtClean="0">
                <a:cs typeface="B Nazanin" pitchFamily="2" charset="-78"/>
              </a:rPr>
              <a:t>علمی </a:t>
            </a:r>
          </a:p>
          <a:p>
            <a:pPr marL="0" indent="0">
              <a:buNone/>
            </a:pPr>
            <a:endParaRPr lang="fa-IR" dirty="0" smtClean="0">
              <a:cs typeface="B Nazanin" pitchFamily="2" charset="-78"/>
            </a:endParaRPr>
          </a:p>
          <a:p>
            <a:pPr>
              <a:buFont typeface="Wingdings" pitchFamily="2" charset="2"/>
              <a:buChar char="v"/>
            </a:pPr>
            <a:r>
              <a:rPr lang="fa-IR" dirty="0">
                <a:cs typeface="B Nazanin" pitchFamily="2" charset="-78"/>
              </a:rPr>
              <a:t> </a:t>
            </a:r>
            <a:r>
              <a:rPr lang="fa-IR" dirty="0" smtClean="0">
                <a:cs typeface="B Nazanin" pitchFamily="2" charset="-78"/>
              </a:rPr>
              <a:t>فرهنگی</a:t>
            </a:r>
          </a:p>
          <a:p>
            <a:pPr marL="0" indent="0">
              <a:buNone/>
            </a:pPr>
            <a:endParaRPr lang="fa-IR" dirty="0" smtClean="0">
              <a:cs typeface="B Nazanin" pitchFamily="2" charset="-78"/>
            </a:endParaRPr>
          </a:p>
          <a:p>
            <a:pPr>
              <a:buFont typeface="Wingdings" pitchFamily="2" charset="2"/>
              <a:buChar char="v"/>
            </a:pPr>
            <a:r>
              <a:rPr lang="fa-IR" dirty="0">
                <a:cs typeface="B Nazanin" pitchFamily="2" charset="-78"/>
              </a:rPr>
              <a:t> </a:t>
            </a:r>
            <a:r>
              <a:rPr lang="fa-IR" dirty="0" smtClean="0">
                <a:cs typeface="B Nazanin" pitchFamily="2" charset="-78"/>
              </a:rPr>
              <a:t>اجتماعی </a:t>
            </a:r>
          </a:p>
          <a:p>
            <a:pPr marL="0" indent="0">
              <a:buNone/>
            </a:pPr>
            <a:endParaRPr lang="fa-IR" dirty="0" smtClean="0">
              <a:cs typeface="B Nazanin" pitchFamily="2" charset="-78"/>
            </a:endParaRPr>
          </a:p>
          <a:p>
            <a:pPr>
              <a:buFont typeface="Wingdings" pitchFamily="2" charset="2"/>
              <a:buChar char="v"/>
            </a:pPr>
            <a:r>
              <a:rPr lang="fa-IR" dirty="0">
                <a:cs typeface="B Nazanin" pitchFamily="2" charset="-78"/>
              </a:rPr>
              <a:t> </a:t>
            </a:r>
            <a:r>
              <a:rPr lang="fa-IR" dirty="0" smtClean="0">
                <a:cs typeface="B Nazanin" pitchFamily="2" charset="-78"/>
              </a:rPr>
              <a:t>زیستی</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pic>
        <p:nvPicPr>
          <p:cNvPr id="8" name="Picture 2" descr="C:\Users\Farhangian Computer\Desktop\New folder\Oloom_Page_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1106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اصول حاکم بر برنامه درسی</a:t>
            </a:r>
            <a:endParaRPr lang="fa-IR" b="1" dirty="0">
              <a:cs typeface="B Nazanin" pitchFamily="2" charset="-78"/>
            </a:endParaRPr>
          </a:p>
        </p:txBody>
      </p:sp>
      <p:sp>
        <p:nvSpPr>
          <p:cNvPr id="3" name="Content Placeholder 2"/>
          <p:cNvSpPr>
            <a:spLocks noGrp="1"/>
          </p:cNvSpPr>
          <p:nvPr>
            <p:ph idx="1"/>
          </p:nvPr>
        </p:nvSpPr>
        <p:spPr>
          <a:xfrm>
            <a:off x="457200" y="2468880"/>
            <a:ext cx="8229600" cy="4389120"/>
          </a:xfrm>
        </p:spPr>
        <p:txBody>
          <a:bodyPr/>
          <a:lstStyle/>
          <a:p>
            <a:pPr marL="0" indent="0">
              <a:buNone/>
            </a:pPr>
            <a:r>
              <a:rPr lang="fa-IR" dirty="0" smtClean="0">
                <a:cs typeface="B Nazanin" pitchFamily="2" charset="-78"/>
              </a:rPr>
              <a:t>در این درس اصول زیر رعایت شده است : </a:t>
            </a:r>
          </a:p>
          <a:p>
            <a:pPr marL="514350" indent="-514350">
              <a:buFont typeface="+mj-lt"/>
              <a:buAutoNum type="arabicPeriod"/>
            </a:pPr>
            <a:r>
              <a:rPr lang="fa-IR" dirty="0" smtClean="0">
                <a:cs typeface="B Nazanin" pitchFamily="2" charset="-78"/>
              </a:rPr>
              <a:t>نقش یادگیرنده</a:t>
            </a:r>
          </a:p>
          <a:p>
            <a:pPr marL="514350" indent="-514350">
              <a:buFont typeface="+mj-lt"/>
              <a:buAutoNum type="arabicPeriod"/>
            </a:pPr>
            <a:r>
              <a:rPr lang="fa-IR" dirty="0" smtClean="0">
                <a:cs typeface="B Nazanin" pitchFamily="2" charset="-78"/>
              </a:rPr>
              <a:t>نقش معلم</a:t>
            </a:r>
          </a:p>
          <a:p>
            <a:pPr marL="514350" indent="-514350">
              <a:buFont typeface="+mj-lt"/>
              <a:buAutoNum type="arabicPeriod"/>
            </a:pPr>
            <a:r>
              <a:rPr lang="fa-IR" dirty="0" smtClean="0">
                <a:cs typeface="B Nazanin" pitchFamily="2" charset="-78"/>
              </a:rPr>
              <a:t>یادگیری مادام العمر</a:t>
            </a:r>
          </a:p>
          <a:p>
            <a:pPr marL="514350" indent="-514350">
              <a:buFont typeface="+mj-lt"/>
              <a:buAutoNum type="arabicPeriod"/>
            </a:pPr>
            <a:r>
              <a:rPr lang="fa-IR" dirty="0" smtClean="0">
                <a:cs typeface="B Nazanin" pitchFamily="2" charset="-78"/>
              </a:rPr>
              <a:t>جلب مشارکت و تعامل</a:t>
            </a:r>
            <a:endParaRPr lang="fa-IR"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38175059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دانستنی های معلم</a:t>
            </a:r>
            <a:endParaRPr lang="fa-IR" b="1" dirty="0">
              <a:cs typeface="B Nazanin" pitchFamily="2" charset="-78"/>
            </a:endParaRPr>
          </a:p>
        </p:txBody>
      </p:sp>
      <p:sp>
        <p:nvSpPr>
          <p:cNvPr id="3" name="Content Placeholder 2"/>
          <p:cNvSpPr>
            <a:spLocks noGrp="1"/>
          </p:cNvSpPr>
          <p:nvPr>
            <p:ph idx="1"/>
          </p:nvPr>
        </p:nvSpPr>
        <p:spPr/>
        <p:txBody>
          <a:bodyPr>
            <a:normAutofit/>
          </a:bodyPr>
          <a:lstStyle/>
          <a:p>
            <a:pPr marL="0" indent="0" algn="just">
              <a:buNone/>
            </a:pPr>
            <a:r>
              <a:rPr lang="fa-IR" dirty="0" smtClean="0">
                <a:cs typeface="B Nazanin" pitchFamily="2" charset="-78"/>
              </a:rPr>
              <a:t>کودکان ماهیت کنجکاو دارند.</a:t>
            </a:r>
            <a:r>
              <a:rPr lang="fa-IR" dirty="0">
                <a:cs typeface="B Nazanin" pitchFamily="2" charset="-78"/>
              </a:rPr>
              <a:t> برای اين که حاصل کنجکاوی های کودکان وارد کلاس درس و مدرسه شود بايد دانش آموزان کلاس احساس کنند که فعاليت </a:t>
            </a:r>
            <a:r>
              <a:rPr lang="fa-IR" dirty="0" smtClean="0">
                <a:cs typeface="B Nazanin" pitchFamily="2" charset="-78"/>
              </a:rPr>
              <a:t>های يادگيری </a:t>
            </a:r>
            <a:r>
              <a:rPr lang="fa-IR" dirty="0">
                <a:cs typeface="B Nazanin" pitchFamily="2" charset="-78"/>
              </a:rPr>
              <a:t>آنها در امتداد کارها، بازی ها و سرگرمی های خانه، کوچه و… قرار دارد. و برای اين که چنين احساسی در دانش آموزان </a:t>
            </a:r>
            <a:r>
              <a:rPr lang="fa-IR" dirty="0" smtClean="0">
                <a:cs typeface="B Nazanin" pitchFamily="2" charset="-78"/>
              </a:rPr>
              <a:t>به وجود </a:t>
            </a:r>
            <a:r>
              <a:rPr lang="fa-IR" dirty="0">
                <a:cs typeface="B Nazanin" pitchFamily="2" charset="-78"/>
              </a:rPr>
              <a:t>آيد لازم است که معلمان قواعد بازی کودکان در خانه، کوچه، خيابان و… را شناخته و در کلاس به کار گيرند</a:t>
            </a:r>
            <a:r>
              <a:rPr lang="fa-IR" dirty="0" smtClean="0">
                <a:cs typeface="B Nazanin" pitchFamily="2" charset="-78"/>
              </a:rPr>
              <a:t>.</a:t>
            </a:r>
            <a:endParaRPr lang="fa-IR" dirty="0">
              <a:cs typeface="B Nazanin" pitchFamily="2" charset="-78"/>
            </a:endParaRPr>
          </a:p>
          <a:p>
            <a:pPr marL="0" indent="0" algn="just">
              <a:buNone/>
            </a:pPr>
            <a:r>
              <a:rPr lang="fa-IR" dirty="0">
                <a:cs typeface="B Nazanin" pitchFamily="2" charset="-78"/>
              </a:rPr>
              <a:t>آشکارترين قاعده ی اين بازی ها آزادی و مشارکت جدی است.</a:t>
            </a:r>
          </a:p>
          <a:p>
            <a:pPr marL="0" indent="0" algn="just">
              <a:buNone/>
            </a:pPr>
            <a:r>
              <a:rPr lang="fa-IR" dirty="0">
                <a:cs typeface="B Nazanin" pitchFamily="2" charset="-78"/>
              </a:rPr>
              <a:t>اگر موضوعات درس با زندگی کودکان ارتباط داشته باشند در اين صورت کودکان هم درباره ی آنها حرف ها و تجربه ها دارند.</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
        <p:nvSpPr>
          <p:cNvPr id="5" name="TextBox 4"/>
          <p:cNvSpPr txBox="1"/>
          <p:nvPr/>
        </p:nvSpPr>
        <p:spPr>
          <a:xfrm>
            <a:off x="304800" y="6172200"/>
            <a:ext cx="1752600" cy="369332"/>
          </a:xfrm>
          <a:prstGeom prst="rect">
            <a:avLst/>
          </a:prstGeom>
          <a:noFill/>
        </p:spPr>
        <p:txBody>
          <a:bodyPr wrap="square" rtlCol="1">
            <a:spAutoFit/>
          </a:bodyPr>
          <a:lstStyle/>
          <a:p>
            <a:pPr algn="ctr"/>
            <a:r>
              <a:rPr lang="fa-IR" b="1" dirty="0" smtClean="0">
                <a:cs typeface="B Nazanin" pitchFamily="2" charset="-78"/>
              </a:rPr>
              <a:t>منبع : راهنمای معلم</a:t>
            </a:r>
            <a:endParaRPr lang="fa-IR" b="1" dirty="0">
              <a:cs typeface="B Nazanin" pitchFamily="2" charset="-78"/>
            </a:endParaRPr>
          </a:p>
        </p:txBody>
      </p:sp>
    </p:spTree>
    <p:extLst>
      <p:ext uri="{BB962C8B-B14F-4D97-AF65-F5344CB8AC3E}">
        <p14:creationId xmlns:p14="http://schemas.microsoft.com/office/powerpoint/2010/main" val="3407012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شرایط اجرا</a:t>
            </a:r>
            <a:endParaRPr lang="fa-IR" b="1" dirty="0">
              <a:cs typeface="B Nazanin" pitchFamily="2" charset="-78"/>
            </a:endParaRPr>
          </a:p>
        </p:txBody>
      </p:sp>
      <p:sp>
        <p:nvSpPr>
          <p:cNvPr id="3" name="Content Placeholder 2"/>
          <p:cNvSpPr>
            <a:spLocks noGrp="1"/>
          </p:cNvSpPr>
          <p:nvPr>
            <p:ph idx="1"/>
          </p:nvPr>
        </p:nvSpPr>
        <p:spPr/>
        <p:txBody>
          <a:bodyPr/>
          <a:lstStyle/>
          <a:p>
            <a:pPr algn="just"/>
            <a:r>
              <a:rPr lang="fa-IR" dirty="0" smtClean="0">
                <a:cs typeface="B Nazanin" pitchFamily="2" charset="-78"/>
              </a:rPr>
              <a:t>نقش معلم : معلم باید زمینه کنجکاوی را ایجاد کند. باید فعالیت های انتخاب شده متناسب با ویژگی های سنی دانش آموز باشد.</a:t>
            </a:r>
          </a:p>
          <a:p>
            <a:pPr algn="just"/>
            <a:r>
              <a:rPr lang="fa-IR" dirty="0" smtClean="0">
                <a:cs typeface="B Nazanin" pitchFamily="2" charset="-78"/>
              </a:rPr>
              <a:t>نقش دانش آموز : دانش آموز باید نقش خود را در گروه پذیرفته و در کار گروهی فعال باشد.</a:t>
            </a:r>
          </a:p>
          <a:p>
            <a:pPr algn="just"/>
            <a:r>
              <a:rPr lang="fa-IR" dirty="0" smtClean="0">
                <a:cs typeface="B Nazanin" pitchFamily="2" charset="-78"/>
              </a:rPr>
              <a:t>وسایل مورد نیاز : گچ، گوجه فرنگی، </a:t>
            </a:r>
            <a:r>
              <a:rPr lang="fa-IR" dirty="0">
                <a:cs typeface="B Nazanin" pitchFamily="2" charset="-78"/>
              </a:rPr>
              <a:t>تشت آب </a:t>
            </a:r>
            <a:r>
              <a:rPr lang="fa-IR" dirty="0" smtClean="0">
                <a:cs typeface="B Nazanin" pitchFamily="2" charset="-78"/>
              </a:rPr>
              <a:t>، </a:t>
            </a:r>
            <a:r>
              <a:rPr lang="fa-IR" dirty="0">
                <a:cs typeface="B Nazanin" pitchFamily="2" charset="-78"/>
              </a:rPr>
              <a:t>قوطی </a:t>
            </a:r>
            <a:r>
              <a:rPr lang="fa-IR" dirty="0" smtClean="0">
                <a:cs typeface="B Nazanin" pitchFamily="2" charset="-78"/>
              </a:rPr>
              <a:t>خالی،  </a:t>
            </a:r>
            <a:r>
              <a:rPr lang="fa-IR" dirty="0">
                <a:cs typeface="B Nazanin" pitchFamily="2" charset="-78"/>
              </a:rPr>
              <a:t>سنگ ريزه و موادی که در </a:t>
            </a:r>
            <a:r>
              <a:rPr lang="fa-IR" dirty="0" smtClean="0">
                <a:cs typeface="B Nazanin" pitchFamily="2" charset="-78"/>
              </a:rPr>
              <a:t>آب </a:t>
            </a:r>
            <a:r>
              <a:rPr lang="fa-IR" dirty="0">
                <a:cs typeface="B Nazanin" pitchFamily="2" charset="-78"/>
              </a:rPr>
              <a:t>شناور يا غوطه ور شوند</a:t>
            </a:r>
            <a:r>
              <a:rPr lang="fa-IR" dirty="0" smtClean="0">
                <a:cs typeface="B Nazanin" pitchFamily="2" charset="-78"/>
              </a:rPr>
              <a:t>.</a:t>
            </a:r>
          </a:p>
          <a:p>
            <a:pPr algn="just"/>
            <a:r>
              <a:rPr lang="fa-IR" dirty="0" smtClean="0">
                <a:cs typeface="B Nazanin" pitchFamily="2" charset="-78"/>
              </a:rPr>
              <a:t>محیط اجرا : بخشی از درس در حیاط و بخشی در کلاس تدریس می شود.</a:t>
            </a:r>
            <a:endParaRPr lang="fa-IR"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9578076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lstStyle/>
          <a:p>
            <a:pPr algn="ctr"/>
            <a:r>
              <a:rPr lang="en-US" dirty="0" smtClean="0">
                <a:cs typeface="B Koodak" pitchFamily="2" charset="-78"/>
              </a:rPr>
              <a:t>  </a:t>
            </a:r>
            <a:endParaRPr lang="fa-IR" dirty="0">
              <a:cs typeface="B Koodak" pitchFamily="2" charset="-78"/>
            </a:endParaRPr>
          </a:p>
        </p:txBody>
      </p:sp>
      <p:sp>
        <p:nvSpPr>
          <p:cNvPr id="3" name="Subtitle 2"/>
          <p:cNvSpPr>
            <a:spLocks noGrp="1"/>
          </p:cNvSpPr>
          <p:nvPr>
            <p:ph type="subTitle" idx="1"/>
          </p:nvPr>
        </p:nvSpPr>
        <p:spPr>
          <a:xfrm>
            <a:off x="914400" y="1676400"/>
            <a:ext cx="7467600" cy="4953000"/>
          </a:xfrm>
        </p:spPr>
        <p:txBody>
          <a:bodyPr>
            <a:normAutofit lnSpcReduction="10000"/>
          </a:bodyPr>
          <a:lstStyle/>
          <a:p>
            <a:endParaRPr lang="fa-IR" b="1" dirty="0" smtClean="0">
              <a:solidFill>
                <a:schemeClr val="bg1"/>
              </a:solidFill>
              <a:cs typeface="B Koodak" pitchFamily="2" charset="-78"/>
            </a:endParaRPr>
          </a:p>
          <a:p>
            <a:pPr algn="ctr"/>
            <a:r>
              <a:rPr lang="fa-IR" sz="3500" dirty="0" smtClean="0">
                <a:solidFill>
                  <a:schemeClr val="bg1"/>
                </a:solidFill>
                <a:latin typeface="IranNastaliq" pitchFamily="18" charset="0"/>
                <a:cs typeface="IranNastaliq" pitchFamily="18" charset="0"/>
              </a:rPr>
              <a:t>پردیس بنت الهدی صدر قزوین</a:t>
            </a:r>
          </a:p>
          <a:p>
            <a:r>
              <a:rPr lang="fa-IR" b="1" dirty="0" smtClean="0">
                <a:solidFill>
                  <a:schemeClr val="bg1"/>
                </a:solidFill>
                <a:cs typeface="B Koodak" pitchFamily="2" charset="-78"/>
              </a:rPr>
              <a:t>                          موضوع : </a:t>
            </a:r>
          </a:p>
          <a:p>
            <a:r>
              <a:rPr lang="fa-IR" b="1" dirty="0">
                <a:solidFill>
                  <a:schemeClr val="bg1"/>
                </a:solidFill>
                <a:cs typeface="B Koodak" pitchFamily="2" charset="-78"/>
              </a:rPr>
              <a:t> </a:t>
            </a:r>
            <a:r>
              <a:rPr lang="fa-IR" b="1" dirty="0" smtClean="0">
                <a:solidFill>
                  <a:schemeClr val="bg1"/>
                </a:solidFill>
                <a:cs typeface="B Koodak" pitchFamily="2" charset="-78"/>
              </a:rPr>
              <a:t>                                      تحلیل محتوای علوم </a:t>
            </a:r>
            <a:r>
              <a:rPr lang="fa-IR" b="1" dirty="0">
                <a:solidFill>
                  <a:schemeClr val="bg1"/>
                </a:solidFill>
                <a:cs typeface="B Koodak" pitchFamily="2" charset="-78"/>
              </a:rPr>
              <a:t>تجربی</a:t>
            </a:r>
          </a:p>
          <a:p>
            <a:pPr algn="ctr"/>
            <a:r>
              <a:rPr lang="fa-IR" b="1" dirty="0">
                <a:solidFill>
                  <a:schemeClr val="bg1"/>
                </a:solidFill>
                <a:cs typeface="B Koodak" pitchFamily="2" charset="-78"/>
              </a:rPr>
              <a:t>اوّل </a:t>
            </a:r>
            <a:r>
              <a:rPr lang="fa-IR" b="1" dirty="0" smtClean="0">
                <a:solidFill>
                  <a:schemeClr val="bg1"/>
                </a:solidFill>
                <a:cs typeface="B Koodak" pitchFamily="2" charset="-78"/>
              </a:rPr>
              <a:t>دبستان</a:t>
            </a:r>
          </a:p>
          <a:p>
            <a:pPr algn="r"/>
            <a:r>
              <a:rPr lang="fa-IR" b="1" dirty="0" smtClean="0">
                <a:solidFill>
                  <a:schemeClr val="bg1"/>
                </a:solidFill>
                <a:cs typeface="B Koodak" pitchFamily="2" charset="-78"/>
              </a:rPr>
              <a:t>                   استاد راهنما : </a:t>
            </a:r>
          </a:p>
          <a:p>
            <a:pPr algn="r"/>
            <a:r>
              <a:rPr lang="fa-IR" b="1" dirty="0" smtClean="0">
                <a:solidFill>
                  <a:schemeClr val="bg1"/>
                </a:solidFill>
                <a:cs typeface="B Koodak" pitchFamily="2" charset="-78"/>
              </a:rPr>
              <a:t>                                      آقای دکتر امیرعلی </a:t>
            </a:r>
            <a:r>
              <a:rPr lang="fa-IR" b="1" dirty="0" smtClean="0">
                <a:solidFill>
                  <a:schemeClr val="bg1"/>
                </a:solidFill>
                <a:cs typeface="B Koodak" pitchFamily="2" charset="-78"/>
              </a:rPr>
              <a:t>رمضانی</a:t>
            </a:r>
          </a:p>
          <a:p>
            <a:pPr algn="r"/>
            <a:endParaRPr lang="fa-IR" b="1" dirty="0" smtClean="0">
              <a:solidFill>
                <a:schemeClr val="bg1"/>
              </a:solidFill>
              <a:cs typeface="B Koodak" pitchFamily="2" charset="-78"/>
            </a:endParaRPr>
          </a:p>
          <a:p>
            <a:pPr algn="ctr"/>
            <a:r>
              <a:rPr lang="fa-IR" b="1" dirty="0" smtClean="0">
                <a:solidFill>
                  <a:schemeClr val="bg1"/>
                </a:solidFill>
                <a:cs typeface="B Koodak" pitchFamily="2" charset="-78"/>
              </a:rPr>
              <a:t>تهیه </a:t>
            </a:r>
            <a:r>
              <a:rPr lang="fa-IR" b="1" dirty="0" smtClean="0">
                <a:solidFill>
                  <a:schemeClr val="bg1"/>
                </a:solidFill>
                <a:cs typeface="B Koodak" pitchFamily="2" charset="-78"/>
              </a:rPr>
              <a:t>کننده این محتوا و ارائه دهنده آن : فروزان علمشاهی</a:t>
            </a:r>
          </a:p>
          <a:p>
            <a:pPr algn="ctr"/>
            <a:endParaRPr lang="fa-IR" b="1" dirty="0" smtClean="0">
              <a:solidFill>
                <a:schemeClr val="bg1"/>
              </a:solidFill>
              <a:cs typeface="B Koodak" pitchFamily="2" charset="-78"/>
            </a:endParaRPr>
          </a:p>
          <a:p>
            <a:pPr algn="ctr"/>
            <a:r>
              <a:rPr lang="fa-IR" sz="2200" b="1" dirty="0" smtClean="0">
                <a:solidFill>
                  <a:schemeClr val="bg1"/>
                </a:solidFill>
                <a:cs typeface="B Koodak" pitchFamily="2" charset="-78"/>
              </a:rPr>
              <a:t>پاییز 1394</a:t>
            </a:r>
            <a:endParaRPr lang="fa-IR" sz="2200" dirty="0">
              <a:solidFill>
                <a:schemeClr val="bg1"/>
              </a:solidFill>
              <a:cs typeface="B Koodak"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z="1400" smtClean="0">
                <a:cs typeface="B Nazanin" pitchFamily="2" charset="-78"/>
              </a:rPr>
              <a:pPr/>
              <a:t>2</a:t>
            </a:fld>
            <a:endParaRPr lang="en-US" sz="1400" dirty="0">
              <a:cs typeface="B Nazanin" pitchFamily="2" charset="-78"/>
            </a:endParaRPr>
          </a:p>
        </p:txBody>
      </p:sp>
      <p:pic>
        <p:nvPicPr>
          <p:cNvPr id="1027" name="Picture 3" descr="C:\Users\Farhangian Computer\Documents\Zapya\Photo\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7996" y="228600"/>
            <a:ext cx="1352204"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1478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a:cs typeface="B Nazanin" pitchFamily="2" charset="-78"/>
              </a:rPr>
              <a:t>شرایط </a:t>
            </a:r>
            <a:r>
              <a:rPr lang="fa-IR" b="1" dirty="0" smtClean="0">
                <a:cs typeface="B Nazanin" pitchFamily="2" charset="-78"/>
              </a:rPr>
              <a:t>اجرا(نکات)</a:t>
            </a:r>
            <a:endParaRPr lang="fa-IR" dirty="0"/>
          </a:p>
        </p:txBody>
      </p:sp>
      <p:sp>
        <p:nvSpPr>
          <p:cNvPr id="3" name="Content Placeholder 2"/>
          <p:cNvSpPr>
            <a:spLocks noGrp="1"/>
          </p:cNvSpPr>
          <p:nvPr>
            <p:ph idx="1"/>
          </p:nvPr>
        </p:nvSpPr>
        <p:spPr>
          <a:xfrm>
            <a:off x="457200" y="1935480"/>
            <a:ext cx="8229600" cy="4617720"/>
          </a:xfrm>
        </p:spPr>
        <p:txBody>
          <a:bodyPr>
            <a:normAutofit lnSpcReduction="10000"/>
          </a:bodyPr>
          <a:lstStyle/>
          <a:p>
            <a:pPr marL="514350" indent="-514350" algn="just">
              <a:buFont typeface="+mj-lt"/>
              <a:buAutoNum type="arabicPeriod"/>
            </a:pPr>
            <a:r>
              <a:rPr lang="fa-IR" dirty="0" smtClean="0">
                <a:cs typeface="B Nazanin" pitchFamily="2" charset="-78"/>
              </a:rPr>
              <a:t>هماهنگی </a:t>
            </a:r>
            <a:r>
              <a:rPr lang="fa-IR" dirty="0">
                <a:cs typeface="B Nazanin" pitchFamily="2" charset="-78"/>
              </a:rPr>
              <a:t>قبلی با مدير و معاون مدرسه برای جلب همکاری آنها </a:t>
            </a:r>
            <a:endParaRPr lang="fa-IR" dirty="0" smtClean="0">
              <a:cs typeface="B Nazanin" pitchFamily="2" charset="-78"/>
            </a:endParaRPr>
          </a:p>
          <a:p>
            <a:pPr marL="514350" indent="-514350" algn="just">
              <a:buFont typeface="+mj-lt"/>
              <a:buAutoNum type="arabicPeriod"/>
            </a:pPr>
            <a:r>
              <a:rPr lang="fa-IR" dirty="0" smtClean="0">
                <a:cs typeface="B Nazanin" pitchFamily="2" charset="-78"/>
              </a:rPr>
              <a:t>اجرای </a:t>
            </a:r>
            <a:r>
              <a:rPr lang="fa-IR" dirty="0">
                <a:cs typeface="B Nazanin" pitchFamily="2" charset="-78"/>
              </a:rPr>
              <a:t>دو فعاليت حدود ۲ جلسه ۴۵ دقيقه ای وقت لازم دارد که </a:t>
            </a:r>
            <a:r>
              <a:rPr lang="fa-IR" dirty="0" smtClean="0">
                <a:cs typeface="B Nazanin" pitchFamily="2" charset="-78"/>
              </a:rPr>
              <a:t>بايد بين جلسه  </a:t>
            </a:r>
            <a:r>
              <a:rPr lang="fa-IR" dirty="0">
                <a:cs typeface="B Nazanin" pitchFamily="2" charset="-78"/>
              </a:rPr>
              <a:t>اول و دوم حدود يک ساعت فاصله باشد</a:t>
            </a:r>
          </a:p>
          <a:p>
            <a:pPr marL="514350" indent="-514350" algn="just">
              <a:buFont typeface="+mj-lt"/>
              <a:buAutoNum type="arabicPeriod"/>
            </a:pPr>
            <a:r>
              <a:rPr lang="fa-IR" dirty="0" smtClean="0">
                <a:cs typeface="B Nazanin" pitchFamily="2" charset="-78"/>
              </a:rPr>
              <a:t>فعاليت </a:t>
            </a:r>
            <a:r>
              <a:rPr lang="fa-IR" dirty="0">
                <a:cs typeface="B Nazanin" pitchFamily="2" charset="-78"/>
              </a:rPr>
              <a:t>بايد در روزی اجرا شود که هوا آفتابی است [فرقی ندارد که قبل </a:t>
            </a:r>
            <a:r>
              <a:rPr lang="fa-IR" dirty="0" smtClean="0">
                <a:cs typeface="B Nazanin" pitchFamily="2" charset="-78"/>
              </a:rPr>
              <a:t>يا </a:t>
            </a:r>
            <a:r>
              <a:rPr lang="fa-IR" dirty="0">
                <a:cs typeface="B Nazanin" pitchFamily="2" charset="-78"/>
              </a:rPr>
              <a:t>بعد از ظهر باشد</a:t>
            </a:r>
            <a:r>
              <a:rPr lang="fa-IR" dirty="0" smtClean="0">
                <a:cs typeface="B Nazanin" pitchFamily="2" charset="-78"/>
              </a:rPr>
              <a:t>]</a:t>
            </a:r>
          </a:p>
          <a:p>
            <a:pPr marL="514350" indent="-514350" algn="just">
              <a:buFont typeface="+mj-lt"/>
              <a:buAutoNum type="arabicPeriod"/>
            </a:pPr>
            <a:r>
              <a:rPr lang="fa-IR" dirty="0">
                <a:cs typeface="B Nazanin" pitchFamily="2" charset="-78"/>
              </a:rPr>
              <a:t>اجرای فعاليت نيازمند تشکيل گروه های دو نفره </a:t>
            </a:r>
            <a:r>
              <a:rPr lang="fa-IR" dirty="0" smtClean="0">
                <a:cs typeface="B Nazanin" pitchFamily="2" charset="-78"/>
              </a:rPr>
              <a:t>است.</a:t>
            </a:r>
          </a:p>
          <a:p>
            <a:pPr marL="514350" indent="-514350" algn="just">
              <a:buFont typeface="+mj-lt"/>
              <a:buAutoNum type="arabicPeriod"/>
            </a:pPr>
            <a:r>
              <a:rPr lang="fa-IR" dirty="0">
                <a:cs typeface="B Nazanin" pitchFamily="2" charset="-78"/>
              </a:rPr>
              <a:t>نبايد توجه دانش آموزان به مسأله ی رابطه ی آفتاب و سايه و… جلب شود. اين نکته کاری است که طبيعت </a:t>
            </a:r>
            <a:r>
              <a:rPr lang="fa-IR" dirty="0" smtClean="0">
                <a:cs typeface="B Nazanin" pitchFamily="2" charset="-78"/>
              </a:rPr>
              <a:t>کنجکاوی دانش </a:t>
            </a:r>
            <a:r>
              <a:rPr lang="fa-IR" dirty="0">
                <a:cs typeface="B Nazanin" pitchFamily="2" charset="-78"/>
              </a:rPr>
              <a:t>آموزان حتماً انجام خواهد داد</a:t>
            </a:r>
            <a:r>
              <a:rPr lang="fa-IR" dirty="0" smtClean="0">
                <a:cs typeface="B Nazanin" pitchFamily="2" charset="-78"/>
              </a:rPr>
              <a:t>.</a:t>
            </a:r>
          </a:p>
          <a:p>
            <a:pPr marL="514350" indent="-514350" algn="just">
              <a:buFont typeface="+mj-lt"/>
              <a:buAutoNum type="arabicPeriod"/>
            </a:pPr>
            <a:r>
              <a:rPr lang="fa-IR" dirty="0">
                <a:cs typeface="B Nazanin" pitchFamily="2" charset="-78"/>
              </a:rPr>
              <a:t>نبايد درباره ی نتيجه ی بازی سخنی به زبان آورد ولو اين که تعدادی از </a:t>
            </a:r>
            <a:r>
              <a:rPr lang="fa-IR" dirty="0" smtClean="0">
                <a:cs typeface="B Nazanin" pitchFamily="2" charset="-78"/>
              </a:rPr>
              <a:t>دانش-آموزان </a:t>
            </a:r>
            <a:r>
              <a:rPr lang="fa-IR" dirty="0">
                <a:cs typeface="B Nazanin" pitchFamily="2" charset="-78"/>
              </a:rPr>
              <a:t>آن را دريافته و عنوان کنند.</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
        <p:nvSpPr>
          <p:cNvPr id="5" name="TextBox 4"/>
          <p:cNvSpPr txBox="1"/>
          <p:nvPr/>
        </p:nvSpPr>
        <p:spPr>
          <a:xfrm>
            <a:off x="304800" y="6172200"/>
            <a:ext cx="1752600" cy="369332"/>
          </a:xfrm>
          <a:prstGeom prst="rect">
            <a:avLst/>
          </a:prstGeom>
          <a:noFill/>
        </p:spPr>
        <p:txBody>
          <a:bodyPr wrap="square" rtlCol="1">
            <a:spAutoFit/>
          </a:bodyPr>
          <a:lstStyle/>
          <a:p>
            <a:pPr algn="ctr"/>
            <a:r>
              <a:rPr lang="fa-IR" b="1" dirty="0" smtClean="0">
                <a:cs typeface="B Nazanin" pitchFamily="2" charset="-78"/>
              </a:rPr>
              <a:t>منبع : راهنمای معلم</a:t>
            </a:r>
            <a:endParaRPr lang="fa-IR" b="1" dirty="0">
              <a:cs typeface="B Nazanin" pitchFamily="2" charset="-78"/>
            </a:endParaRPr>
          </a:p>
        </p:txBody>
      </p:sp>
    </p:spTree>
    <p:extLst>
      <p:ext uri="{BB962C8B-B14F-4D97-AF65-F5344CB8AC3E}">
        <p14:creationId xmlns:p14="http://schemas.microsoft.com/office/powerpoint/2010/main" val="18294201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cs typeface="B Nazanin" pitchFamily="2" charset="-78"/>
              </a:rPr>
              <a:t>روش تدریس : اکتشافی</a:t>
            </a:r>
            <a:endParaRPr lang="fa-IR" dirty="0"/>
          </a:p>
        </p:txBody>
      </p:sp>
      <p:sp>
        <p:nvSpPr>
          <p:cNvPr id="4" name="Slide Number Placeholder 3"/>
          <p:cNvSpPr>
            <a:spLocks noGrp="1"/>
          </p:cNvSpPr>
          <p:nvPr>
            <p:ph type="sldNum" sz="quarter" idx="12"/>
          </p:nvPr>
        </p:nvSpPr>
        <p:spPr/>
        <p:txBody>
          <a:bodyPr/>
          <a:lstStyle/>
          <a:p>
            <a:fld id="{B6F15528-21DE-4FAA-801E-634DDDAF4B2B}" type="slidenum">
              <a:rPr lang="en-US" sz="1400" smtClean="0"/>
              <a:pPr/>
              <a:t>21</a:t>
            </a:fld>
            <a:endParaRPr lang="en-US" sz="1400" dirty="0"/>
          </a:p>
        </p:txBody>
      </p:sp>
      <p:pic>
        <p:nvPicPr>
          <p:cNvPr id="5122" name="Picture 2" descr="C:\Users\Farhangian Computer\Desktop\New folder\Oloom_Page_01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981200"/>
            <a:ext cx="3252505" cy="43894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Farhangian Computer\Desktop\New folder\Oloom_Page_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95" y="2011363"/>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6019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itchFamily="2" charset="-78"/>
              </a:rPr>
              <a:t>روش تدریس : مشاهده ای</a:t>
            </a:r>
            <a:endParaRPr lang="fa-IR" b="1"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z="1400" smtClean="0"/>
              <a:pPr/>
              <a:t>22</a:t>
            </a:fld>
            <a:endParaRPr lang="en-US" dirty="0"/>
          </a:p>
        </p:txBody>
      </p:sp>
      <p:pic>
        <p:nvPicPr>
          <p:cNvPr id="2050" name="Picture 2" descr="C:\Users\Farhangian Computer\Desktop\New folder\Oloom_Page_01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45747"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7544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itchFamily="2" charset="-78"/>
              </a:rPr>
              <a:t>روش تدریس : آزمایشی</a:t>
            </a:r>
            <a:endParaRPr lang="fa-IR" b="1"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z="1400" smtClean="0"/>
              <a:pPr/>
              <a:t>23</a:t>
            </a:fld>
            <a:endParaRPr lang="en-US" dirty="0"/>
          </a:p>
        </p:txBody>
      </p:sp>
      <p:pic>
        <p:nvPicPr>
          <p:cNvPr id="3074" name="Picture 2" descr="C:\Users\Farhangian Computer\Desktop\New folder\Oloom_Page_01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45747"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1570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ابزار و نحوه ارزشیابی درس اول</a:t>
            </a:r>
            <a:endParaRPr lang="fa-IR" b="1" dirty="0">
              <a:cs typeface="B Nazanin" pitchFamily="2" charset="-78"/>
            </a:endParaRPr>
          </a:p>
        </p:txBody>
      </p:sp>
      <p:sp>
        <p:nvSpPr>
          <p:cNvPr id="3" name="Content Placeholder 2"/>
          <p:cNvSpPr>
            <a:spLocks noGrp="1"/>
          </p:cNvSpPr>
          <p:nvPr>
            <p:ph idx="1"/>
          </p:nvPr>
        </p:nvSpPr>
        <p:spPr/>
        <p:txBody>
          <a:bodyPr>
            <a:normAutofit fontScale="85000" lnSpcReduction="20000"/>
          </a:bodyPr>
          <a:lstStyle/>
          <a:p>
            <a:pPr marL="0" indent="0" algn="just">
              <a:buNone/>
            </a:pPr>
            <a:r>
              <a:rPr lang="fa-IR" b="1" dirty="0" smtClean="0">
                <a:solidFill>
                  <a:srgbClr val="0070C0"/>
                </a:solidFill>
                <a:cs typeface="B Nazanin" pitchFamily="2" charset="-78"/>
              </a:rPr>
              <a:t>1.    </a:t>
            </a:r>
            <a:r>
              <a:rPr lang="fa-IR" dirty="0" smtClean="0">
                <a:cs typeface="B Nazanin" pitchFamily="2" charset="-78"/>
              </a:rPr>
              <a:t>با </a:t>
            </a:r>
            <a:r>
              <a:rPr lang="fa-IR" dirty="0">
                <a:cs typeface="B Nazanin" pitchFamily="2" charset="-78"/>
              </a:rPr>
              <a:t>روش ايستگاهی دانش آموزان را ارزشيابی کنيد .ايستگاه ها می توانند به صورت زير باشند:</a:t>
            </a:r>
          </a:p>
          <a:p>
            <a:pPr marL="0" indent="0" algn="just">
              <a:buNone/>
            </a:pPr>
            <a:r>
              <a:rPr lang="fa-IR" dirty="0">
                <a:cs typeface="B Nazanin" pitchFamily="2" charset="-78"/>
              </a:rPr>
              <a:t>يک ميز که بر روی آن چند ماده آشنا و نا آشنا گذاشته ايد و از دانش آموزان بخواهيد در مورد هر کدام يک پرسش طرح کنند.</a:t>
            </a:r>
          </a:p>
          <a:p>
            <a:pPr marL="0" indent="0" algn="just">
              <a:buNone/>
            </a:pPr>
            <a:r>
              <a:rPr lang="fa-IR" dirty="0">
                <a:cs typeface="B Nazanin" pitchFamily="2" charset="-78"/>
              </a:rPr>
              <a:t>مواد می توانند از گچ تخته، ميوه نا آشنا مثل ميوه مخروطی شکل يک درخت، يک چراغ قوه و يا کمی از پشم يک گوسفند… </a:t>
            </a:r>
            <a:r>
              <a:rPr lang="fa-IR" dirty="0" smtClean="0">
                <a:cs typeface="B Nazanin" pitchFamily="2" charset="-78"/>
              </a:rPr>
              <a:t>باشد و </a:t>
            </a:r>
            <a:r>
              <a:rPr lang="fa-IR" dirty="0">
                <a:cs typeface="B Nazanin" pitchFamily="2" charset="-78"/>
              </a:rPr>
              <a:t>از دانش آموزان بخواهيد يکی از مواد را انتخاب کرده و در مورد آن يک پرسش طرح کند. بديهی است اين شيوه کار بايد بارها </a:t>
            </a:r>
            <a:r>
              <a:rPr lang="fa-IR" dirty="0" smtClean="0">
                <a:cs typeface="B Nazanin" pitchFamily="2" charset="-78"/>
              </a:rPr>
              <a:t>در جريان </a:t>
            </a:r>
            <a:r>
              <a:rPr lang="fa-IR" dirty="0">
                <a:cs typeface="B Nazanin" pitchFamily="2" charset="-78"/>
              </a:rPr>
              <a:t>عادی کلاس اتفاق افتاده باشد.</a:t>
            </a:r>
          </a:p>
          <a:p>
            <a:pPr marL="0" indent="0" algn="just">
              <a:buNone/>
            </a:pPr>
            <a:r>
              <a:rPr lang="fa-IR" b="1" dirty="0" smtClean="0">
                <a:solidFill>
                  <a:srgbClr val="0070C0"/>
                </a:solidFill>
                <a:cs typeface="B Nazanin" pitchFamily="2" charset="-78"/>
              </a:rPr>
              <a:t>2.    </a:t>
            </a:r>
            <a:r>
              <a:rPr lang="fa-IR" dirty="0" smtClean="0">
                <a:cs typeface="B Nazanin" pitchFamily="2" charset="-78"/>
              </a:rPr>
              <a:t>در </a:t>
            </a:r>
            <a:r>
              <a:rPr lang="fa-IR" dirty="0">
                <a:cs typeface="B Nazanin" pitchFamily="2" charset="-78"/>
              </a:rPr>
              <a:t>ايستگاه ديگر شما چند پرسش ساده طرح کنيد و از دانش آموز بخواهيد روشی برای پاسخ يابی آن پيشنهاد کند. </a:t>
            </a:r>
            <a:r>
              <a:rPr lang="fa-IR" dirty="0" smtClean="0">
                <a:cs typeface="B Nazanin" pitchFamily="2" charset="-78"/>
              </a:rPr>
              <a:t>مثلاً: « به </a:t>
            </a:r>
            <a:r>
              <a:rPr lang="fa-IR" dirty="0">
                <a:cs typeface="B Nazanin" pitchFamily="2" charset="-78"/>
              </a:rPr>
              <a:t>نظر تو کدام پاسخ صحيح نيست يکی از اين دو اسفنج آب بيشتری به خودش </a:t>
            </a:r>
            <a:r>
              <a:rPr lang="fa-IR" dirty="0" smtClean="0">
                <a:cs typeface="B Nazanin" pitchFamily="2" charset="-78"/>
              </a:rPr>
              <a:t>می گيرد؟ » </a:t>
            </a:r>
            <a:r>
              <a:rPr lang="fa-IR" dirty="0">
                <a:cs typeface="B Nazanin" pitchFamily="2" charset="-78"/>
              </a:rPr>
              <a:t>.« به نظر تو اين شمع چه مدت می تواند روشن </a:t>
            </a:r>
            <a:r>
              <a:rPr lang="fa-IR" dirty="0" smtClean="0">
                <a:cs typeface="B Nazanin" pitchFamily="2" charset="-78"/>
              </a:rPr>
              <a:t>بماند؟ </a:t>
            </a:r>
            <a:r>
              <a:rPr lang="fa-IR" dirty="0">
                <a:cs typeface="B Nazanin" pitchFamily="2" charset="-78"/>
              </a:rPr>
              <a:t>»</a:t>
            </a:r>
          </a:p>
          <a:p>
            <a:pPr marL="0" indent="0" algn="just">
              <a:buNone/>
            </a:pPr>
            <a:r>
              <a:rPr lang="fa-IR" dirty="0" smtClean="0">
                <a:cs typeface="B Nazanin" pitchFamily="2" charset="-78"/>
              </a:rPr>
              <a:t>مهم </a:t>
            </a:r>
            <a:r>
              <a:rPr lang="fa-IR" dirty="0">
                <a:cs typeface="B Nazanin" pitchFamily="2" charset="-78"/>
              </a:rPr>
              <a:t>نحوه ی برخورد دانش آموز با پرسش و ارايه پيشنهاد است (آيا تأملی می کند؟ آيا اگرمطلبی را نمی داند بيان می کند </a:t>
            </a:r>
            <a:r>
              <a:rPr lang="fa-IR" dirty="0" smtClean="0">
                <a:cs typeface="B Nazanin" pitchFamily="2" charset="-78"/>
              </a:rPr>
              <a:t>که نمی </a:t>
            </a:r>
            <a:r>
              <a:rPr lang="fa-IR" dirty="0">
                <a:cs typeface="B Nazanin" pitchFamily="2" charset="-78"/>
              </a:rPr>
              <a:t>دانم يا از کلمه ی احتمالاً و شايد و… استفاده </a:t>
            </a:r>
            <a:r>
              <a:rPr lang="fa-IR" dirty="0" smtClean="0">
                <a:cs typeface="B Nazanin" pitchFamily="2" charset="-78"/>
              </a:rPr>
              <a:t>می- </a:t>
            </a:r>
            <a:r>
              <a:rPr lang="fa-IR" dirty="0">
                <a:cs typeface="B Nazanin" pitchFamily="2" charset="-78"/>
              </a:rPr>
              <a:t>کند؟)</a:t>
            </a:r>
          </a:p>
        </p:txBody>
      </p:sp>
      <p:sp>
        <p:nvSpPr>
          <p:cNvPr id="4" name="Slide Number Placeholder 3"/>
          <p:cNvSpPr>
            <a:spLocks noGrp="1"/>
          </p:cNvSpPr>
          <p:nvPr>
            <p:ph type="sldNum" sz="quarter" idx="12"/>
          </p:nvPr>
        </p:nvSpPr>
        <p:spPr/>
        <p:txBody>
          <a:bodyPr/>
          <a:lstStyle/>
          <a:p>
            <a:fld id="{B6F15528-21DE-4FAA-801E-634DDDAF4B2B}" type="slidenum">
              <a:rPr lang="en-US" sz="1400" smtClean="0"/>
              <a:pPr/>
              <a:t>24</a:t>
            </a:fld>
            <a:endParaRPr lang="en-US" dirty="0"/>
          </a:p>
        </p:txBody>
      </p:sp>
      <p:sp>
        <p:nvSpPr>
          <p:cNvPr id="5" name="TextBox 4"/>
          <p:cNvSpPr txBox="1"/>
          <p:nvPr/>
        </p:nvSpPr>
        <p:spPr>
          <a:xfrm>
            <a:off x="304800" y="6172200"/>
            <a:ext cx="1752600" cy="369332"/>
          </a:xfrm>
          <a:prstGeom prst="rect">
            <a:avLst/>
          </a:prstGeom>
          <a:noFill/>
        </p:spPr>
        <p:txBody>
          <a:bodyPr wrap="square" rtlCol="1">
            <a:spAutoFit/>
          </a:bodyPr>
          <a:lstStyle/>
          <a:p>
            <a:pPr algn="ctr"/>
            <a:r>
              <a:rPr lang="fa-IR" b="1" dirty="0" smtClean="0">
                <a:cs typeface="B Nazanin" pitchFamily="2" charset="-78"/>
              </a:rPr>
              <a:t>منبع : راهنمای معلم</a:t>
            </a:r>
            <a:endParaRPr lang="fa-IR" b="1" dirty="0">
              <a:cs typeface="B Nazanin" pitchFamily="2" charset="-78"/>
            </a:endParaRPr>
          </a:p>
        </p:txBody>
      </p:sp>
    </p:spTree>
    <p:extLst>
      <p:ext uri="{BB962C8B-B14F-4D97-AF65-F5344CB8AC3E}">
        <p14:creationId xmlns:p14="http://schemas.microsoft.com/office/powerpoint/2010/main" val="2170208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itchFamily="2" charset="-78"/>
              </a:rPr>
              <a:t>بررسی کامل درس دوم</a:t>
            </a:r>
            <a:endParaRPr lang="fa-IR" b="1"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z="1400" smtClean="0"/>
              <a:pPr/>
              <a:t>25</a:t>
            </a:fld>
            <a:endParaRPr lang="en-US" dirty="0"/>
          </a:p>
        </p:txBody>
      </p:sp>
      <p:pic>
        <p:nvPicPr>
          <p:cNvPr id="4098" name="Picture 2" descr="C:\Users\Farhangian Computer\Desktop\New folder\Oloom_Page_01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45747"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0602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درس در یک نگاه</a:t>
            </a:r>
            <a:endParaRPr lang="fa-IR" b="1" dirty="0">
              <a:cs typeface="B Nazanin" pitchFamily="2" charset="-78"/>
            </a:endParaRPr>
          </a:p>
        </p:txBody>
      </p:sp>
      <p:sp>
        <p:nvSpPr>
          <p:cNvPr id="3" name="Content Placeholder 2"/>
          <p:cNvSpPr>
            <a:spLocks noGrp="1"/>
          </p:cNvSpPr>
          <p:nvPr>
            <p:ph idx="1"/>
          </p:nvPr>
        </p:nvSpPr>
        <p:spPr/>
        <p:txBody>
          <a:bodyPr>
            <a:normAutofit/>
          </a:bodyPr>
          <a:lstStyle/>
          <a:p>
            <a:pPr marL="0" indent="0" algn="just">
              <a:buNone/>
            </a:pPr>
            <a:endParaRPr lang="fa-IR" dirty="0" smtClean="0">
              <a:cs typeface="B Nazanin" pitchFamily="2" charset="-78"/>
            </a:endParaRPr>
          </a:p>
          <a:p>
            <a:pPr marL="0" indent="0" algn="just">
              <a:buNone/>
            </a:pPr>
            <a:r>
              <a:rPr lang="fa-IR" dirty="0">
                <a:cs typeface="B Nazanin" pitchFamily="2" charset="-78"/>
              </a:rPr>
              <a:t> </a:t>
            </a:r>
            <a:r>
              <a:rPr lang="fa-IR" dirty="0" smtClean="0">
                <a:cs typeface="B Nazanin" pitchFamily="2" charset="-78"/>
              </a:rPr>
              <a:t>    در </a:t>
            </a:r>
            <a:r>
              <a:rPr lang="fa-IR" dirty="0">
                <a:cs typeface="B Nazanin" pitchFamily="2" charset="-78"/>
              </a:rPr>
              <a:t>اين درس دانش آموزان، ياد می گيرند که به مشاهده طبيعت </a:t>
            </a:r>
            <a:r>
              <a:rPr lang="fa-IR">
                <a:cs typeface="B Nazanin" pitchFamily="2" charset="-78"/>
              </a:rPr>
              <a:t>و </a:t>
            </a:r>
            <a:r>
              <a:rPr lang="fa-IR" smtClean="0">
                <a:cs typeface="B Nazanin" pitchFamily="2" charset="-78"/>
              </a:rPr>
              <a:t>پديده- </a:t>
            </a:r>
            <a:r>
              <a:rPr lang="fa-IR" dirty="0">
                <a:cs typeface="B Nazanin" pitchFamily="2" charset="-78"/>
              </a:rPr>
              <a:t>های طبيعی بپردازند و از حواس </a:t>
            </a:r>
            <a:r>
              <a:rPr lang="fa-IR" dirty="0" smtClean="0">
                <a:cs typeface="B Nazanin" pitchFamily="2" charset="-78"/>
              </a:rPr>
              <a:t>پنجگانه خود </a:t>
            </a:r>
            <a:r>
              <a:rPr lang="fa-IR" dirty="0">
                <a:cs typeface="B Nazanin" pitchFamily="2" charset="-78"/>
              </a:rPr>
              <a:t>بطور دقيق استفاده کنند. به علاوه آنان قادر می شوند برای شناخت بهتر طبيعت و پديده های طبيعی، با </a:t>
            </a:r>
            <a:r>
              <a:rPr lang="fa-IR" dirty="0" smtClean="0">
                <a:cs typeface="B Nazanin" pitchFamily="2" charset="-78"/>
              </a:rPr>
              <a:t>يکديگر همکاری </a:t>
            </a:r>
            <a:r>
              <a:rPr lang="fa-IR" dirty="0">
                <a:cs typeface="B Nazanin" pitchFamily="2" charset="-78"/>
              </a:rPr>
              <a:t>کنند، همزمان از چند حس مختلف خود و يا از ابزارهايی مانند ذره بين استفاده کنند. </a:t>
            </a:r>
            <a:endParaRPr lang="fa-IR" dirty="0" smtClean="0">
              <a:cs typeface="B Nazanin" pitchFamily="2" charset="-78"/>
            </a:endParaRPr>
          </a:p>
          <a:p>
            <a:pPr marL="0" indent="0" algn="just">
              <a:buNone/>
            </a:pPr>
            <a:r>
              <a:rPr lang="fa-IR" dirty="0">
                <a:cs typeface="B Nazanin" pitchFamily="2" charset="-78"/>
              </a:rPr>
              <a:t> </a:t>
            </a:r>
            <a:r>
              <a:rPr lang="fa-IR" dirty="0" smtClean="0">
                <a:cs typeface="B Nazanin" pitchFamily="2" charset="-78"/>
              </a:rPr>
              <a:t>    همچنين </a:t>
            </a:r>
            <a:r>
              <a:rPr lang="fa-IR" dirty="0">
                <a:cs typeface="B Nazanin" pitchFamily="2" charset="-78"/>
              </a:rPr>
              <a:t>آنها می </a:t>
            </a:r>
            <a:r>
              <a:rPr lang="fa-IR" dirty="0" smtClean="0">
                <a:cs typeface="B Nazanin" pitchFamily="2" charset="-78"/>
              </a:rPr>
              <a:t>توانند مشاهداتشان </a:t>
            </a:r>
            <a:r>
              <a:rPr lang="fa-IR" dirty="0">
                <a:cs typeface="B Nazanin" pitchFamily="2" charset="-78"/>
              </a:rPr>
              <a:t>را در قالب جملات عينی به صورت فردی و گروهی بيان کنند. به علاوه آنان در عمل متوجه می </a:t>
            </a:r>
            <a:r>
              <a:rPr lang="fa-IR" dirty="0" smtClean="0">
                <a:cs typeface="B Nazanin" pitchFamily="2" charset="-78"/>
              </a:rPr>
              <a:t>شوند که </a:t>
            </a:r>
            <a:r>
              <a:rPr lang="fa-IR" dirty="0">
                <a:cs typeface="B Nazanin" pitchFamily="2" charset="-78"/>
              </a:rPr>
              <a:t>برای يادگيری علوم، بايد در مهارت مشاهده توانا شوند و بتوانند از اين مهارت در هر جا که لازم باشد </a:t>
            </a:r>
            <a:r>
              <a:rPr lang="fa-IR" dirty="0" smtClean="0">
                <a:cs typeface="B Nazanin" pitchFamily="2" charset="-78"/>
              </a:rPr>
              <a:t>استفاده کنند</a:t>
            </a:r>
            <a:r>
              <a:rPr lang="fa-IR" dirty="0">
                <a:cs typeface="B Nazanin" pitchFamily="2" charset="-78"/>
              </a:rPr>
              <a:t>.</a:t>
            </a:r>
          </a:p>
        </p:txBody>
      </p:sp>
      <p:sp>
        <p:nvSpPr>
          <p:cNvPr id="4" name="Slide Number Placeholder 3"/>
          <p:cNvSpPr>
            <a:spLocks noGrp="1"/>
          </p:cNvSpPr>
          <p:nvPr>
            <p:ph type="sldNum" sz="quarter" idx="12"/>
          </p:nvPr>
        </p:nvSpPr>
        <p:spPr/>
        <p:txBody>
          <a:bodyPr/>
          <a:lstStyle/>
          <a:p>
            <a:fld id="{B6F15528-21DE-4FAA-801E-634DDDAF4B2B}" type="slidenum">
              <a:rPr lang="en-US" sz="1400" smtClean="0"/>
              <a:pPr/>
              <a:t>26</a:t>
            </a:fld>
            <a:endParaRPr lang="en-US" dirty="0"/>
          </a:p>
        </p:txBody>
      </p:sp>
      <p:sp>
        <p:nvSpPr>
          <p:cNvPr id="5" name="TextBox 4"/>
          <p:cNvSpPr txBox="1"/>
          <p:nvPr/>
        </p:nvSpPr>
        <p:spPr>
          <a:xfrm>
            <a:off x="304800" y="6172200"/>
            <a:ext cx="1752600" cy="369332"/>
          </a:xfrm>
          <a:prstGeom prst="rect">
            <a:avLst/>
          </a:prstGeom>
          <a:noFill/>
        </p:spPr>
        <p:txBody>
          <a:bodyPr wrap="square" rtlCol="1">
            <a:spAutoFit/>
          </a:bodyPr>
          <a:lstStyle/>
          <a:p>
            <a:pPr algn="ctr"/>
            <a:r>
              <a:rPr lang="fa-IR" b="1" dirty="0" smtClean="0">
                <a:cs typeface="B Nazanin" pitchFamily="2" charset="-78"/>
              </a:rPr>
              <a:t>منبع : راهنمای معلم</a:t>
            </a:r>
            <a:endParaRPr lang="fa-IR" b="1" dirty="0">
              <a:cs typeface="B Nazanin" pitchFamily="2" charset="-78"/>
            </a:endParaRPr>
          </a:p>
        </p:txBody>
      </p:sp>
    </p:spTree>
    <p:extLst>
      <p:ext uri="{BB962C8B-B14F-4D97-AF65-F5344CB8AC3E}">
        <p14:creationId xmlns:p14="http://schemas.microsoft.com/office/powerpoint/2010/main" val="19141905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a:cs typeface="B Nazanin" pitchFamily="2" charset="-78"/>
              </a:rPr>
              <a:t>رویکرد های برنامه درسی</a:t>
            </a:r>
            <a:endParaRPr lang="fa-IR" dirty="0"/>
          </a:p>
        </p:txBody>
      </p:sp>
      <p:sp>
        <p:nvSpPr>
          <p:cNvPr id="3" name="Content Placeholder 2"/>
          <p:cNvSpPr>
            <a:spLocks noGrp="1"/>
          </p:cNvSpPr>
          <p:nvPr>
            <p:ph idx="1"/>
          </p:nvPr>
        </p:nvSpPr>
        <p:spPr/>
        <p:txBody>
          <a:bodyPr/>
          <a:lstStyle/>
          <a:p>
            <a:pPr algn="just"/>
            <a:r>
              <a:rPr lang="fa-IR" dirty="0">
                <a:cs typeface="B Nazanin" pitchFamily="2" charset="-78"/>
              </a:rPr>
              <a:t>مبتنی بر فرآیند های ذهنی و عقلی : صفحات </a:t>
            </a:r>
            <a:r>
              <a:rPr lang="fa-IR" dirty="0" smtClean="0">
                <a:cs typeface="B Nazanin" pitchFamily="2" charset="-78"/>
              </a:rPr>
              <a:t>15 </a:t>
            </a:r>
            <a:r>
              <a:rPr lang="fa-IR" dirty="0">
                <a:cs typeface="B Nazanin" pitchFamily="2" charset="-78"/>
              </a:rPr>
              <a:t>و </a:t>
            </a:r>
            <a:r>
              <a:rPr lang="fa-IR" dirty="0" smtClean="0">
                <a:cs typeface="B Nazanin" pitchFamily="2" charset="-78"/>
              </a:rPr>
              <a:t>16 و 17.</a:t>
            </a:r>
            <a:endParaRPr lang="fa-IR" dirty="0">
              <a:cs typeface="B Nazanin" pitchFamily="2" charset="-78"/>
            </a:endParaRPr>
          </a:p>
          <a:p>
            <a:pPr marL="0" indent="0" algn="just">
              <a:buNone/>
            </a:pPr>
            <a:endParaRPr lang="fa-IR" dirty="0">
              <a:cs typeface="B Nazanin" pitchFamily="2" charset="-78"/>
            </a:endParaRPr>
          </a:p>
          <a:p>
            <a:pPr algn="just"/>
            <a:r>
              <a:rPr lang="fa-IR" dirty="0">
                <a:cs typeface="B Nazanin" pitchFamily="2" charset="-78"/>
              </a:rPr>
              <a:t>مبتنی بر فرآیند های مسائل اجتماعی </a:t>
            </a:r>
            <a:r>
              <a:rPr lang="fa-IR" dirty="0" smtClean="0">
                <a:cs typeface="B Nazanin" pitchFamily="2" charset="-78"/>
              </a:rPr>
              <a:t>: ندارد.</a:t>
            </a:r>
            <a:endParaRPr lang="fa-IR" dirty="0">
              <a:cs typeface="B Nazanin" pitchFamily="2" charset="-78"/>
            </a:endParaRPr>
          </a:p>
          <a:p>
            <a:pPr algn="just"/>
            <a:endParaRPr lang="fa-IR" dirty="0">
              <a:cs typeface="B Nazanin" pitchFamily="2" charset="-78"/>
            </a:endParaRPr>
          </a:p>
          <a:p>
            <a:pPr algn="just"/>
            <a:r>
              <a:rPr lang="fa-IR" dirty="0">
                <a:cs typeface="B Nazanin" pitchFamily="2" charset="-78"/>
              </a:rPr>
              <a:t>مبتنی بر علایق و نیازهای دانش آموز : صفحات </a:t>
            </a:r>
            <a:r>
              <a:rPr lang="fa-IR" dirty="0" smtClean="0">
                <a:cs typeface="B Nazanin" pitchFamily="2" charset="-78"/>
              </a:rPr>
              <a:t> 14و 16.</a:t>
            </a:r>
            <a:endParaRPr lang="fa-IR" dirty="0">
              <a:cs typeface="B Nazanin" pitchFamily="2" charset="-78"/>
            </a:endParaRPr>
          </a:p>
          <a:p>
            <a:pPr algn="just"/>
            <a:endParaRPr lang="fa-IR" dirty="0">
              <a:cs typeface="B Nazanin" pitchFamily="2" charset="-78"/>
            </a:endParaRPr>
          </a:p>
          <a:p>
            <a:pPr algn="just"/>
            <a:r>
              <a:rPr lang="fa-IR" dirty="0">
                <a:cs typeface="B Nazanin" pitchFamily="2" charset="-78"/>
              </a:rPr>
              <a:t>مبتنی بر علم (رویکرد علمی ) : </a:t>
            </a:r>
            <a:r>
              <a:rPr lang="fa-IR" dirty="0" smtClean="0">
                <a:cs typeface="B Nazanin" pitchFamily="2" charset="-78"/>
              </a:rPr>
              <a:t>صفحات15 </a:t>
            </a:r>
            <a:r>
              <a:rPr lang="fa-IR" dirty="0">
                <a:cs typeface="B Nazanin" pitchFamily="2" charset="-78"/>
              </a:rPr>
              <a:t>و </a:t>
            </a:r>
            <a:r>
              <a:rPr lang="fa-IR" dirty="0" smtClean="0">
                <a:cs typeface="B Nazanin" pitchFamily="2" charset="-78"/>
              </a:rPr>
              <a:t>16.</a:t>
            </a:r>
            <a:endParaRPr lang="fa-IR" dirty="0">
              <a:cs typeface="B Nazanin" pitchFamily="2" charset="-78"/>
            </a:endParaRPr>
          </a:p>
          <a:p>
            <a:pPr algn="just"/>
            <a:endParaRPr lang="fa-IR" dirty="0">
              <a:cs typeface="B Nazanin" pitchFamily="2" charset="-78"/>
            </a:endParaRPr>
          </a:p>
          <a:p>
            <a:pPr algn="just"/>
            <a:r>
              <a:rPr lang="fa-IR" dirty="0">
                <a:cs typeface="B Nazanin" pitchFamily="2" charset="-78"/>
              </a:rPr>
              <a:t>رویکرد سیستمی : ندارد</a:t>
            </a:r>
            <a:r>
              <a:rPr lang="fa-IR" dirty="0" smtClean="0">
                <a:cs typeface="B Nazanin" pitchFamily="2" charset="-78"/>
              </a:rPr>
              <a:t>.</a:t>
            </a:r>
            <a:endParaRPr lang="fa-IR"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z="1400" smtClean="0"/>
              <a:pPr/>
              <a:t>27</a:t>
            </a:fld>
            <a:endParaRPr lang="en-US" dirty="0"/>
          </a:p>
        </p:txBody>
      </p:sp>
    </p:spTree>
    <p:extLst>
      <p:ext uri="{BB962C8B-B14F-4D97-AF65-F5344CB8AC3E}">
        <p14:creationId xmlns:p14="http://schemas.microsoft.com/office/powerpoint/2010/main" val="40085380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fa-IR" sz="4000" dirty="0">
                <a:cs typeface="B Nazanin" pitchFamily="2" charset="-78"/>
              </a:rPr>
              <a:t>رویکردهای </a:t>
            </a:r>
            <a:r>
              <a:rPr lang="fa-IR" sz="4000" dirty="0" smtClean="0">
                <a:cs typeface="B Nazanin" pitchFamily="2" charset="-78"/>
              </a:rPr>
              <a:t>ذهنی-عقلی، علایق </a:t>
            </a:r>
            <a:r>
              <a:rPr lang="fa-IR" sz="4000" dirty="0">
                <a:cs typeface="B Nazanin" pitchFamily="2" charset="-78"/>
              </a:rPr>
              <a:t>و نیازهای دانش آموز و علمی در نمونه آورده شده موجود است.</a:t>
            </a:r>
            <a:endParaRPr lang="fa-IR" sz="4000" dirty="0"/>
          </a:p>
        </p:txBody>
      </p:sp>
      <p:sp>
        <p:nvSpPr>
          <p:cNvPr id="4" name="Slide Number Placeholder 3"/>
          <p:cNvSpPr>
            <a:spLocks noGrp="1"/>
          </p:cNvSpPr>
          <p:nvPr>
            <p:ph type="sldNum" sz="quarter" idx="12"/>
          </p:nvPr>
        </p:nvSpPr>
        <p:spPr/>
        <p:txBody>
          <a:bodyPr/>
          <a:lstStyle/>
          <a:p>
            <a:fld id="{B6F15528-21DE-4FAA-801E-634DDDAF4B2B}" type="slidenum">
              <a:rPr lang="en-US" sz="1400" smtClean="0"/>
              <a:pPr/>
              <a:t>28</a:t>
            </a:fld>
            <a:endParaRPr lang="en-US" dirty="0"/>
          </a:p>
        </p:txBody>
      </p:sp>
      <p:pic>
        <p:nvPicPr>
          <p:cNvPr id="2050" name="Picture 2" descr="C:\Users\Farhangian Computer\Desktop\New folder\Oloom_Page_01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45747"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8314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اهداف درس دوم</a:t>
            </a:r>
            <a:endParaRPr lang="fa-IR" b="1" dirty="0">
              <a:cs typeface="B Nazanin" pitchFamily="2" charset="-78"/>
            </a:endParaRPr>
          </a:p>
        </p:txBody>
      </p:sp>
      <p:sp>
        <p:nvSpPr>
          <p:cNvPr id="3" name="Content Placeholder 2"/>
          <p:cNvSpPr>
            <a:spLocks noGrp="1"/>
          </p:cNvSpPr>
          <p:nvPr>
            <p:ph idx="1"/>
          </p:nvPr>
        </p:nvSpPr>
        <p:spPr/>
        <p:txBody>
          <a:bodyPr>
            <a:normAutofit/>
          </a:bodyPr>
          <a:lstStyle/>
          <a:p>
            <a:pPr marL="0" indent="0" algn="just">
              <a:buNone/>
            </a:pPr>
            <a:r>
              <a:rPr lang="fa-IR" dirty="0">
                <a:cs typeface="B Nazanin" pitchFamily="2" charset="-78"/>
              </a:rPr>
              <a:t>در پايان اين درس انتظار می </a:t>
            </a:r>
            <a:r>
              <a:rPr lang="fa-IR" dirty="0" smtClean="0">
                <a:cs typeface="B Nazanin" pitchFamily="2" charset="-78"/>
              </a:rPr>
              <a:t>رود دانش </a:t>
            </a:r>
            <a:r>
              <a:rPr lang="fa-IR" dirty="0">
                <a:cs typeface="B Nazanin" pitchFamily="2" charset="-78"/>
              </a:rPr>
              <a:t>آموزان بتوانند:</a:t>
            </a:r>
          </a:p>
          <a:p>
            <a:pPr marL="0" indent="0" algn="just">
              <a:buNone/>
            </a:pPr>
            <a:r>
              <a:rPr lang="fa-IR" dirty="0">
                <a:cs typeface="B Nazanin" pitchFamily="2" charset="-78"/>
              </a:rPr>
              <a:t>سطح </a:t>
            </a:r>
            <a:r>
              <a:rPr lang="fa-IR" dirty="0" smtClean="0">
                <a:cs typeface="B Nazanin" pitchFamily="2" charset="-78"/>
              </a:rPr>
              <a:t>١- با </a:t>
            </a:r>
            <a:r>
              <a:rPr lang="fa-IR" dirty="0">
                <a:cs typeface="B Nazanin" pitchFamily="2" charset="-78"/>
              </a:rPr>
              <a:t>به کارگيری حواس، اشياء، گياهان، جانوران، و محيط اطراف خود را با دقت مشاهده کرده </a:t>
            </a:r>
            <a:r>
              <a:rPr lang="fa-IR" dirty="0" smtClean="0">
                <a:cs typeface="B Nazanin" pitchFamily="2" charset="-78"/>
              </a:rPr>
              <a:t>و ويژگی </a:t>
            </a:r>
            <a:r>
              <a:rPr lang="fa-IR" dirty="0">
                <a:cs typeface="B Nazanin" pitchFamily="2" charset="-78"/>
              </a:rPr>
              <a:t>های ظاهری (شکل، اندازه، جنس، رنگ، صدا، بو، مزه و نظاير آن) آنها را بيان کنند</a:t>
            </a:r>
            <a:r>
              <a:rPr lang="fa-IR" dirty="0" smtClean="0">
                <a:cs typeface="B Nazanin" pitchFamily="2" charset="-78"/>
              </a:rPr>
              <a:t>.(شناختی)</a:t>
            </a:r>
            <a:endParaRPr lang="fa-IR" dirty="0">
              <a:cs typeface="B Nazanin" pitchFamily="2" charset="-78"/>
            </a:endParaRPr>
          </a:p>
          <a:p>
            <a:pPr marL="0" indent="0" algn="just">
              <a:buNone/>
            </a:pPr>
            <a:r>
              <a:rPr lang="fa-IR" dirty="0">
                <a:cs typeface="B Nazanin" pitchFamily="2" charset="-78"/>
              </a:rPr>
              <a:t>سطح </a:t>
            </a:r>
            <a:r>
              <a:rPr lang="fa-IR" dirty="0" smtClean="0">
                <a:cs typeface="B Nazanin" pitchFamily="2" charset="-78"/>
              </a:rPr>
              <a:t>٢- با </a:t>
            </a:r>
            <a:r>
              <a:rPr lang="fa-IR" dirty="0">
                <a:cs typeface="B Nazanin" pitchFamily="2" charset="-78"/>
              </a:rPr>
              <a:t>به کارگيری مجموعه حواس، اشياء، گياهان، جانوران و محيط اطراف خود را مشاهده کرده </a:t>
            </a:r>
            <a:r>
              <a:rPr lang="fa-IR" dirty="0" smtClean="0">
                <a:cs typeface="B Nazanin" pitchFamily="2" charset="-78"/>
              </a:rPr>
              <a:t>و ويژگی </a:t>
            </a:r>
            <a:r>
              <a:rPr lang="fa-IR" dirty="0">
                <a:cs typeface="B Nazanin" pitchFamily="2" charset="-78"/>
              </a:rPr>
              <a:t>های آنها را با ذکرجزئيات بيان کنند</a:t>
            </a:r>
            <a:r>
              <a:rPr lang="fa-IR" dirty="0" smtClean="0">
                <a:cs typeface="B Nazanin" pitchFamily="2" charset="-78"/>
              </a:rPr>
              <a:t>.(شناختی)</a:t>
            </a:r>
            <a:endParaRPr lang="fa-IR" dirty="0">
              <a:cs typeface="B Nazanin" pitchFamily="2" charset="-78"/>
            </a:endParaRPr>
          </a:p>
          <a:p>
            <a:pPr marL="0" indent="0" algn="just">
              <a:buNone/>
            </a:pPr>
            <a:r>
              <a:rPr lang="fa-IR" dirty="0">
                <a:cs typeface="B Nazanin" pitchFamily="2" charset="-78"/>
              </a:rPr>
              <a:t>سطح </a:t>
            </a:r>
            <a:r>
              <a:rPr lang="fa-IR" dirty="0" smtClean="0">
                <a:cs typeface="B Nazanin" pitchFamily="2" charset="-78"/>
              </a:rPr>
              <a:t>٣- با </a:t>
            </a:r>
            <a:r>
              <a:rPr lang="fa-IR" dirty="0">
                <a:cs typeface="B Nazanin" pitchFamily="2" charset="-78"/>
              </a:rPr>
              <a:t>به کارگيری حواس و استفاده از ابزارهايی مانند ذره بين با مشارکت ساير دانش آموزان، </a:t>
            </a:r>
            <a:r>
              <a:rPr lang="fa-IR" dirty="0" smtClean="0">
                <a:cs typeface="B Nazanin" pitchFamily="2" charset="-78"/>
              </a:rPr>
              <a:t>اشياء، گياهان</a:t>
            </a:r>
            <a:r>
              <a:rPr lang="fa-IR" dirty="0">
                <a:cs typeface="B Nazanin" pitchFamily="2" charset="-78"/>
              </a:rPr>
              <a:t>، جانوران و محيط اطراف خود را مشاهده نموده و علاوه بر ذکر جزئيات به برخی از ويژگی های پنهان آنها </a:t>
            </a:r>
            <a:r>
              <a:rPr lang="fa-IR" dirty="0" smtClean="0">
                <a:cs typeface="B Nazanin" pitchFamily="2" charset="-78"/>
              </a:rPr>
              <a:t>هم اشاره </a:t>
            </a:r>
            <a:r>
              <a:rPr lang="fa-IR" dirty="0">
                <a:cs typeface="B Nazanin" pitchFamily="2" charset="-78"/>
              </a:rPr>
              <a:t>کنند</a:t>
            </a:r>
            <a:r>
              <a:rPr lang="fa-IR" dirty="0" smtClean="0">
                <a:cs typeface="B Nazanin" pitchFamily="2" charset="-78"/>
              </a:rPr>
              <a:t>.(مهارتی و شناختی)</a:t>
            </a:r>
            <a:endParaRPr lang="fa-IR"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z="1400" smtClean="0"/>
              <a:pPr/>
              <a:t>29</a:t>
            </a:fld>
            <a:endParaRPr lang="en-US" dirty="0"/>
          </a:p>
        </p:txBody>
      </p:sp>
      <p:sp>
        <p:nvSpPr>
          <p:cNvPr id="5" name="TextBox 4"/>
          <p:cNvSpPr txBox="1"/>
          <p:nvPr/>
        </p:nvSpPr>
        <p:spPr>
          <a:xfrm>
            <a:off x="304800" y="6172200"/>
            <a:ext cx="1752600" cy="369332"/>
          </a:xfrm>
          <a:prstGeom prst="rect">
            <a:avLst/>
          </a:prstGeom>
          <a:noFill/>
        </p:spPr>
        <p:txBody>
          <a:bodyPr wrap="square" rtlCol="1">
            <a:spAutoFit/>
          </a:bodyPr>
          <a:lstStyle/>
          <a:p>
            <a:pPr algn="ctr"/>
            <a:r>
              <a:rPr lang="fa-IR" b="1" dirty="0" smtClean="0">
                <a:cs typeface="B Nazanin" pitchFamily="2" charset="-78"/>
              </a:rPr>
              <a:t>منبع : راهنمای معلم</a:t>
            </a:r>
            <a:endParaRPr lang="fa-IR" b="1" dirty="0">
              <a:cs typeface="B Nazanin" pitchFamily="2" charset="-78"/>
            </a:endParaRPr>
          </a:p>
        </p:txBody>
      </p:sp>
    </p:spTree>
    <p:extLst>
      <p:ext uri="{BB962C8B-B14F-4D97-AF65-F5344CB8AC3E}">
        <p14:creationId xmlns:p14="http://schemas.microsoft.com/office/powerpoint/2010/main" val="17117116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sp>
        <p:nvSpPr>
          <p:cNvPr id="4" name="Slide Number Placeholder 3"/>
          <p:cNvSpPr>
            <a:spLocks noGrp="1"/>
          </p:cNvSpPr>
          <p:nvPr>
            <p:ph type="sldNum" sz="quarter" idx="12"/>
          </p:nvPr>
        </p:nvSpPr>
        <p:spPr/>
        <p:txBody>
          <a:bodyPr/>
          <a:lstStyle/>
          <a:p>
            <a:fld id="{B6F15528-21DE-4FAA-801E-634DDDAF4B2B}" type="slidenum">
              <a:rPr lang="en-US" sz="1400" smtClean="0">
                <a:cs typeface="B Nazanin" pitchFamily="2" charset="-78"/>
              </a:rPr>
              <a:pPr/>
              <a:t>3</a:t>
            </a:fld>
            <a:endParaRPr lang="en-US" sz="1400" dirty="0">
              <a:cs typeface="B Nazanin"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1220" y="838200"/>
            <a:ext cx="449438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12301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200" dirty="0">
                <a:solidFill>
                  <a:srgbClr val="69676D"/>
                </a:solidFill>
                <a:cs typeface="B Nazanin" pitchFamily="2" charset="-78"/>
              </a:rPr>
              <a:t>با توجه به اهداف پیش بینی شده دوره ابتدایی توسط کارشناسان و متخصصان، اهداف زیر در این درس قابل پیگیری است :</a:t>
            </a:r>
            <a:endParaRPr lang="fa-IR" dirty="0"/>
          </a:p>
        </p:txBody>
      </p:sp>
      <p:sp>
        <p:nvSpPr>
          <p:cNvPr id="3" name="Content Placeholder 2"/>
          <p:cNvSpPr>
            <a:spLocks noGrp="1"/>
          </p:cNvSpPr>
          <p:nvPr>
            <p:ph idx="1"/>
          </p:nvPr>
        </p:nvSpPr>
        <p:spPr/>
        <p:txBody>
          <a:bodyPr/>
          <a:lstStyle/>
          <a:p>
            <a:pPr>
              <a:buFont typeface="Wingdings" pitchFamily="2" charset="2"/>
              <a:buChar char="v"/>
            </a:pPr>
            <a:r>
              <a:rPr lang="fa-IR" dirty="0" smtClean="0">
                <a:cs typeface="B Nazanin" pitchFamily="2" charset="-78"/>
              </a:rPr>
              <a:t> اخلاقی</a:t>
            </a:r>
          </a:p>
          <a:p>
            <a:pPr>
              <a:buFont typeface="Wingdings" pitchFamily="2" charset="2"/>
              <a:buChar char="v"/>
            </a:pPr>
            <a:endParaRPr lang="fa-IR" dirty="0">
              <a:cs typeface="B Nazanin" pitchFamily="2" charset="-78"/>
            </a:endParaRPr>
          </a:p>
          <a:p>
            <a:pPr>
              <a:buFont typeface="Wingdings" pitchFamily="2" charset="2"/>
              <a:buChar char="v"/>
            </a:pPr>
            <a:r>
              <a:rPr lang="fa-IR" dirty="0" smtClean="0">
                <a:cs typeface="B Nazanin" pitchFamily="2" charset="-78"/>
              </a:rPr>
              <a:t> </a:t>
            </a:r>
            <a:r>
              <a:rPr lang="fa-IR" u="sng" dirty="0" smtClean="0">
                <a:cs typeface="B Nazanin" pitchFamily="2" charset="-78"/>
              </a:rPr>
              <a:t>علمی و آموزشی</a:t>
            </a:r>
          </a:p>
          <a:p>
            <a:pPr>
              <a:buFont typeface="Wingdings" pitchFamily="2" charset="2"/>
              <a:buChar char="v"/>
            </a:pPr>
            <a:endParaRPr lang="fa-IR" dirty="0">
              <a:cs typeface="B Nazanin" pitchFamily="2" charset="-78"/>
            </a:endParaRPr>
          </a:p>
          <a:p>
            <a:pPr>
              <a:buFont typeface="Wingdings" pitchFamily="2" charset="2"/>
              <a:buChar char="v"/>
            </a:pPr>
            <a:r>
              <a:rPr lang="fa-IR" dirty="0">
                <a:cs typeface="B Nazanin" pitchFamily="2" charset="-78"/>
              </a:rPr>
              <a:t> </a:t>
            </a:r>
            <a:r>
              <a:rPr lang="fa-IR" dirty="0" smtClean="0">
                <a:cs typeface="B Nazanin" pitchFamily="2" charset="-78"/>
              </a:rPr>
              <a:t>اجتماعی</a:t>
            </a:r>
          </a:p>
          <a:p>
            <a:pPr>
              <a:buFont typeface="Wingdings" pitchFamily="2" charset="2"/>
              <a:buChar char="v"/>
            </a:pPr>
            <a:endParaRPr lang="fa-IR" dirty="0">
              <a:cs typeface="B Nazanin" pitchFamily="2" charset="-78"/>
            </a:endParaRPr>
          </a:p>
          <a:p>
            <a:pPr>
              <a:buFont typeface="Wingdings" pitchFamily="2" charset="2"/>
              <a:buChar char="v"/>
            </a:pPr>
            <a:r>
              <a:rPr lang="fa-IR" dirty="0" smtClean="0">
                <a:cs typeface="B Nazanin" pitchFamily="2" charset="-78"/>
              </a:rPr>
              <a:t> </a:t>
            </a:r>
            <a:r>
              <a:rPr lang="fa-IR" u="sng" dirty="0" smtClean="0">
                <a:cs typeface="B Nazanin" pitchFamily="2" charset="-78"/>
              </a:rPr>
              <a:t>زیستی</a:t>
            </a:r>
            <a:endParaRPr lang="fa-IR" u="sng"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z="1400" smtClean="0"/>
              <a:pPr/>
              <a:t>30</a:t>
            </a:fld>
            <a:endParaRPr lang="en-US" dirty="0"/>
          </a:p>
        </p:txBody>
      </p:sp>
      <p:pic>
        <p:nvPicPr>
          <p:cNvPr id="5" name="Picture 3" descr="C:\Users\Farhangian Computer\Desktop\New folder\Oloom_Page_0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6501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اصول حاکم بر برنامه درسی</a:t>
            </a:r>
            <a:endParaRPr lang="fa-IR" b="1" dirty="0">
              <a:cs typeface="B Nazanin" pitchFamily="2" charset="-78"/>
            </a:endParaRPr>
          </a:p>
        </p:txBody>
      </p:sp>
      <p:sp>
        <p:nvSpPr>
          <p:cNvPr id="3" name="Content Placeholder 2"/>
          <p:cNvSpPr>
            <a:spLocks noGrp="1"/>
          </p:cNvSpPr>
          <p:nvPr>
            <p:ph idx="1"/>
          </p:nvPr>
        </p:nvSpPr>
        <p:spPr/>
        <p:txBody>
          <a:bodyPr/>
          <a:lstStyle/>
          <a:p>
            <a:pPr marL="0" indent="0">
              <a:buNone/>
            </a:pPr>
            <a:r>
              <a:rPr lang="fa-IR" dirty="0">
                <a:cs typeface="B Nazanin" pitchFamily="2" charset="-78"/>
              </a:rPr>
              <a:t>در این درس اصول زیر رعایت شده است : </a:t>
            </a:r>
          </a:p>
          <a:p>
            <a:pPr marL="514350" indent="-514350">
              <a:buFont typeface="+mj-lt"/>
              <a:buAutoNum type="arabicPeriod"/>
            </a:pPr>
            <a:r>
              <a:rPr lang="fa-IR" dirty="0">
                <a:cs typeface="B Nazanin" pitchFamily="2" charset="-78"/>
              </a:rPr>
              <a:t>نقش یادگیرنده</a:t>
            </a:r>
          </a:p>
          <a:p>
            <a:pPr marL="514350" indent="-514350">
              <a:buFont typeface="+mj-lt"/>
              <a:buAutoNum type="arabicPeriod"/>
            </a:pPr>
            <a:r>
              <a:rPr lang="fa-IR" dirty="0">
                <a:cs typeface="B Nazanin" pitchFamily="2" charset="-78"/>
              </a:rPr>
              <a:t>نقش معلم</a:t>
            </a:r>
          </a:p>
          <a:p>
            <a:pPr marL="514350" indent="-514350">
              <a:buFont typeface="+mj-lt"/>
              <a:buAutoNum type="arabicPeriod"/>
            </a:pPr>
            <a:r>
              <a:rPr lang="fa-IR" dirty="0">
                <a:cs typeface="B Nazanin" pitchFamily="2" charset="-78"/>
              </a:rPr>
              <a:t>یادگیری مادام العمر</a:t>
            </a:r>
          </a:p>
          <a:p>
            <a:pPr marL="514350" indent="-514350">
              <a:buFont typeface="+mj-lt"/>
              <a:buAutoNum type="arabicPeriod"/>
            </a:pPr>
            <a:r>
              <a:rPr lang="fa-IR" dirty="0">
                <a:cs typeface="B Nazanin" pitchFamily="2" charset="-78"/>
              </a:rPr>
              <a:t>جلب مشارکت و </a:t>
            </a:r>
            <a:r>
              <a:rPr lang="fa-IR" dirty="0" smtClean="0">
                <a:cs typeface="B Nazanin" pitchFamily="2" charset="-78"/>
              </a:rPr>
              <a:t>تعامل</a:t>
            </a:r>
            <a:endParaRPr lang="fa-IR" dirty="0"/>
          </a:p>
          <a:p>
            <a:pPr marL="514350" indent="-514350">
              <a:buFont typeface="+mj-lt"/>
              <a:buAutoNum type="arabicPeriod"/>
            </a:pPr>
            <a:r>
              <a:rPr lang="fa-IR" dirty="0" smtClean="0">
                <a:cs typeface="B Nazanin" pitchFamily="2" charset="-78"/>
              </a:rPr>
              <a:t>توجه به تفاوتها</a:t>
            </a:r>
            <a:endParaRPr lang="fa-IR"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z="1400" smtClean="0"/>
              <a:pPr/>
              <a:t>31</a:t>
            </a:fld>
            <a:endParaRPr lang="en-US" dirty="0"/>
          </a:p>
        </p:txBody>
      </p:sp>
    </p:spTree>
    <p:extLst>
      <p:ext uri="{BB962C8B-B14F-4D97-AF65-F5344CB8AC3E}">
        <p14:creationId xmlns:p14="http://schemas.microsoft.com/office/powerpoint/2010/main" val="3368487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دانستنی های معلم</a:t>
            </a:r>
            <a:endParaRPr lang="fa-IR" b="1" dirty="0">
              <a:cs typeface="B Nazanin" pitchFamily="2" charset="-78"/>
            </a:endParaRPr>
          </a:p>
        </p:txBody>
      </p:sp>
      <p:sp>
        <p:nvSpPr>
          <p:cNvPr id="3" name="Content Placeholder 2"/>
          <p:cNvSpPr>
            <a:spLocks noGrp="1"/>
          </p:cNvSpPr>
          <p:nvPr>
            <p:ph idx="1"/>
          </p:nvPr>
        </p:nvSpPr>
        <p:spPr/>
        <p:txBody>
          <a:bodyPr>
            <a:normAutofit/>
          </a:bodyPr>
          <a:lstStyle/>
          <a:p>
            <a:pPr marL="0" indent="0" algn="just">
              <a:buNone/>
            </a:pPr>
            <a:r>
              <a:rPr lang="fa-IR" dirty="0" smtClean="0">
                <a:cs typeface="B Nazanin" pitchFamily="2" charset="-78"/>
              </a:rPr>
              <a:t>      برای </a:t>
            </a:r>
            <a:r>
              <a:rPr lang="fa-IR" dirty="0">
                <a:cs typeface="B Nazanin" pitchFamily="2" charset="-78"/>
              </a:rPr>
              <a:t>شناخت محيط اطراف، نيازمند به کارگيری حواس پنجگانه و مشاهده دقيق هستيم. وقتی به مشاهده دقيق چيزها و </a:t>
            </a:r>
            <a:r>
              <a:rPr lang="fa-IR" dirty="0" smtClean="0">
                <a:cs typeface="B Nazanin" pitchFamily="2" charset="-78"/>
              </a:rPr>
              <a:t>محيط اطراف </a:t>
            </a:r>
            <a:r>
              <a:rPr lang="fa-IR" dirty="0">
                <a:cs typeface="B Nazanin" pitchFamily="2" charset="-78"/>
              </a:rPr>
              <a:t>بپردازيم، متوجه جزئيات، تفاوت ها و شباهت های آنها می شويم و همين امر باعث می شود سئوالات زيادی برای دانستن </a:t>
            </a:r>
            <a:r>
              <a:rPr lang="fa-IR" dirty="0" smtClean="0">
                <a:cs typeface="B Nazanin" pitchFamily="2" charset="-78"/>
              </a:rPr>
              <a:t>علت آنها </a:t>
            </a:r>
            <a:r>
              <a:rPr lang="fa-IR" dirty="0">
                <a:cs typeface="B Nazanin" pitchFamily="2" charset="-78"/>
              </a:rPr>
              <a:t>در ذهن ما شکل </a:t>
            </a:r>
            <a:r>
              <a:rPr lang="fa-IR" dirty="0" smtClean="0">
                <a:cs typeface="B Nazanin" pitchFamily="2" charset="-78"/>
              </a:rPr>
              <a:t>بگيرد</a:t>
            </a:r>
          </a:p>
          <a:p>
            <a:pPr marL="0" indent="0" algn="just">
              <a:buNone/>
            </a:pPr>
            <a:r>
              <a:rPr lang="fa-IR" dirty="0" smtClean="0">
                <a:cs typeface="B Nazanin" pitchFamily="2" charset="-78"/>
              </a:rPr>
              <a:t>     يادگيری </a:t>
            </a:r>
            <a:r>
              <a:rPr lang="fa-IR" dirty="0">
                <a:cs typeface="B Nazanin" pitchFamily="2" charset="-78"/>
              </a:rPr>
              <a:t>علوم ضرورتاً در ارتباط با چيزها (اشياء، گياهان، جانوران، پديده ها) و محيط اطراف شکل می گيرد و به اين </a:t>
            </a:r>
            <a:r>
              <a:rPr lang="fa-IR" dirty="0" smtClean="0">
                <a:cs typeface="B Nazanin" pitchFamily="2" charset="-78"/>
              </a:rPr>
              <a:t>دليل توانايی </a:t>
            </a:r>
            <a:r>
              <a:rPr lang="fa-IR" dirty="0">
                <a:cs typeface="B Nazanin" pitchFamily="2" charset="-78"/>
              </a:rPr>
              <a:t>خوب مشاهده کردن از مهارت های اساسی در آموزش علوم و به عبارتی مادر کليه مهارت ها است</a:t>
            </a:r>
            <a:r>
              <a:rPr lang="fa-IR" dirty="0" smtClean="0">
                <a:cs typeface="B Nazanin" pitchFamily="2" charset="-78"/>
              </a:rPr>
              <a:t>.</a:t>
            </a:r>
          </a:p>
          <a:p>
            <a:pPr marL="0" indent="0" algn="just">
              <a:buNone/>
            </a:pPr>
            <a:r>
              <a:rPr lang="fa-IR" dirty="0">
                <a:cs typeface="B Nazanin" pitchFamily="2" charset="-78"/>
              </a:rPr>
              <a:t> </a:t>
            </a:r>
            <a:r>
              <a:rPr lang="fa-IR" dirty="0" smtClean="0">
                <a:cs typeface="B Nazanin" pitchFamily="2" charset="-78"/>
              </a:rPr>
              <a:t>   باید توجه داشته باشیم که در این درس فقط به یک حس نپرداخته و کلیه حواس را در گیر کنیم.</a:t>
            </a:r>
            <a:endParaRPr lang="fa-IR"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z="1400" smtClean="0"/>
              <a:pPr/>
              <a:t>32</a:t>
            </a:fld>
            <a:endParaRPr lang="en-US" dirty="0"/>
          </a:p>
        </p:txBody>
      </p:sp>
      <p:sp>
        <p:nvSpPr>
          <p:cNvPr id="5" name="TextBox 4"/>
          <p:cNvSpPr txBox="1"/>
          <p:nvPr/>
        </p:nvSpPr>
        <p:spPr>
          <a:xfrm>
            <a:off x="304800" y="6172200"/>
            <a:ext cx="1752600" cy="369332"/>
          </a:xfrm>
          <a:prstGeom prst="rect">
            <a:avLst/>
          </a:prstGeom>
          <a:noFill/>
        </p:spPr>
        <p:txBody>
          <a:bodyPr wrap="square" rtlCol="1">
            <a:spAutoFit/>
          </a:bodyPr>
          <a:lstStyle/>
          <a:p>
            <a:pPr algn="ctr"/>
            <a:r>
              <a:rPr lang="fa-IR" b="1" dirty="0" smtClean="0">
                <a:cs typeface="B Nazanin" pitchFamily="2" charset="-78"/>
              </a:rPr>
              <a:t>منبع : راهنمای معلم</a:t>
            </a:r>
            <a:endParaRPr lang="fa-IR" b="1" dirty="0">
              <a:cs typeface="B Nazanin" pitchFamily="2" charset="-78"/>
            </a:endParaRPr>
          </a:p>
        </p:txBody>
      </p:sp>
    </p:spTree>
    <p:extLst>
      <p:ext uri="{BB962C8B-B14F-4D97-AF65-F5344CB8AC3E}">
        <p14:creationId xmlns:p14="http://schemas.microsoft.com/office/powerpoint/2010/main" val="1132670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شرایط اجرا</a:t>
            </a:r>
            <a:endParaRPr lang="fa-IR" b="1" dirty="0">
              <a:cs typeface="B Nazanin" pitchFamily="2" charset="-78"/>
            </a:endParaRPr>
          </a:p>
        </p:txBody>
      </p:sp>
      <p:sp>
        <p:nvSpPr>
          <p:cNvPr id="3" name="Content Placeholder 2"/>
          <p:cNvSpPr>
            <a:spLocks noGrp="1"/>
          </p:cNvSpPr>
          <p:nvPr>
            <p:ph idx="1"/>
          </p:nvPr>
        </p:nvSpPr>
        <p:spPr/>
        <p:txBody>
          <a:bodyPr/>
          <a:lstStyle/>
          <a:p>
            <a:pPr algn="just"/>
            <a:r>
              <a:rPr lang="fa-IR" dirty="0" smtClean="0">
                <a:cs typeface="B Nazanin" pitchFamily="2" charset="-78"/>
              </a:rPr>
              <a:t>فعالیت معلم : بهتر است وسایل توسط معلم جمع آوری و تهیه شود. و در جلسات بعدی تهیه برخی وسایل را به دانش آموز سپرد.</a:t>
            </a:r>
          </a:p>
          <a:p>
            <a:pPr algn="just"/>
            <a:r>
              <a:rPr lang="fa-IR" dirty="0" smtClean="0">
                <a:cs typeface="B Nazanin" pitchFamily="2" charset="-78"/>
              </a:rPr>
              <a:t>فعالیت دانش آموز : دانش آموز بایستی تمامی نکات معلم را خوب گوش کند. استفاده از تمامی حواس برای یادگیری این درس توسط دانش آموز لازم است.</a:t>
            </a:r>
          </a:p>
          <a:p>
            <a:pPr algn="just"/>
            <a:r>
              <a:rPr lang="fa-IR" dirty="0" smtClean="0">
                <a:cs typeface="B Nazanin" pitchFamily="2" charset="-78"/>
              </a:rPr>
              <a:t>وسایل مورد نیاز : تعدادی میوه متنوع از لحاظ رنگ و بو و مزه</a:t>
            </a:r>
          </a:p>
          <a:p>
            <a:pPr algn="just"/>
            <a:r>
              <a:rPr lang="fa-IR" dirty="0" smtClean="0">
                <a:cs typeface="B Nazanin" pitchFamily="2" charset="-78"/>
              </a:rPr>
              <a:t>محیط اجرا : بخشی از درس در کلاس و بخشی از آن در حیاط مدرسه اجرا می شود.</a:t>
            </a:r>
            <a:endParaRPr lang="fa-IR"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z="1400" smtClean="0"/>
              <a:pPr/>
              <a:t>33</a:t>
            </a:fld>
            <a:endParaRPr lang="en-US" dirty="0"/>
          </a:p>
        </p:txBody>
      </p:sp>
    </p:spTree>
    <p:extLst>
      <p:ext uri="{BB962C8B-B14F-4D97-AF65-F5344CB8AC3E}">
        <p14:creationId xmlns:p14="http://schemas.microsoft.com/office/powerpoint/2010/main" val="30977537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itchFamily="2" charset="-78"/>
              </a:rPr>
              <a:t>روش تدریس : پرسش و پاسخ</a:t>
            </a:r>
            <a:endParaRPr lang="fa-IR" b="1"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z="1400" smtClean="0"/>
              <a:pPr/>
              <a:t>34</a:t>
            </a:fld>
            <a:endParaRPr lang="en-US" dirty="0"/>
          </a:p>
        </p:txBody>
      </p:sp>
      <p:pic>
        <p:nvPicPr>
          <p:cNvPr id="9218" name="Picture 2" descr="C:\Users\Farhangian Computer\Desktop\New folder\Oloom_Page_01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45747"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9694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itchFamily="2" charset="-78"/>
              </a:rPr>
              <a:t>روش تدریس : آزمایشی ( نمایشی )</a:t>
            </a:r>
            <a:endParaRPr lang="fa-IR" b="1"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z="1400" smtClean="0"/>
              <a:pPr/>
              <a:t>35</a:t>
            </a:fld>
            <a:endParaRPr lang="en-US" dirty="0"/>
          </a:p>
        </p:txBody>
      </p:sp>
      <p:pic>
        <p:nvPicPr>
          <p:cNvPr id="10242" name="Picture 2" descr="C:\Users\Farhangian Computer\Desktop\New folder\Oloom_Page_01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45747"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8524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itchFamily="2" charset="-78"/>
              </a:rPr>
              <a:t>روش تدریس : پرسش و پاسخ</a:t>
            </a:r>
            <a:endParaRPr lang="fa-IR" b="1"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z="1400" smtClean="0"/>
              <a:pPr/>
              <a:t>36</a:t>
            </a:fld>
            <a:endParaRPr lang="en-US" dirty="0"/>
          </a:p>
        </p:txBody>
      </p:sp>
      <p:pic>
        <p:nvPicPr>
          <p:cNvPr id="11266" name="Picture 2" descr="C:\Users\Farhangian Computer\Desktop\New folder\Oloom_Page_01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45747"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1871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ابزار و نحوه ارزشیابی درس دوم</a:t>
            </a:r>
            <a:endParaRPr lang="fa-IR" b="1" dirty="0">
              <a:cs typeface="B Nazanin" pitchFamily="2" charset="-78"/>
            </a:endParaRPr>
          </a:p>
        </p:txBody>
      </p:sp>
      <p:sp>
        <p:nvSpPr>
          <p:cNvPr id="3" name="Content Placeholder 2"/>
          <p:cNvSpPr>
            <a:spLocks noGrp="1"/>
          </p:cNvSpPr>
          <p:nvPr>
            <p:ph idx="1"/>
          </p:nvPr>
        </p:nvSpPr>
        <p:spPr>
          <a:xfrm>
            <a:off x="457200" y="2667000"/>
            <a:ext cx="8229600" cy="4389120"/>
          </a:xfrm>
        </p:spPr>
        <p:txBody>
          <a:bodyPr/>
          <a:lstStyle/>
          <a:p>
            <a:pPr algn="just"/>
            <a:r>
              <a:rPr lang="fa-IR" dirty="0">
                <a:cs typeface="B Nazanin" pitchFamily="2" charset="-78"/>
              </a:rPr>
              <a:t>برای ارزشيابی از يادگيری دانش آموزان در فرآيند يادگيری می توانيد از سياهه </a:t>
            </a:r>
            <a:r>
              <a:rPr lang="fa-IR" dirty="0" smtClean="0">
                <a:cs typeface="B Nazanin" pitchFamily="2" charset="-78"/>
              </a:rPr>
              <a:t>رفتار ( چک لیست) </a:t>
            </a:r>
            <a:r>
              <a:rPr lang="fa-IR" dirty="0">
                <a:cs typeface="B Nazanin" pitchFamily="2" charset="-78"/>
              </a:rPr>
              <a:t>استفاده نماييد. به اين منظوربهتر </a:t>
            </a:r>
            <a:r>
              <a:rPr lang="fa-IR" dirty="0" smtClean="0">
                <a:cs typeface="B Nazanin" pitchFamily="2" charset="-78"/>
              </a:rPr>
              <a:t>است سياهه رفتار (چک لیست) </a:t>
            </a:r>
            <a:r>
              <a:rPr lang="fa-IR" dirty="0">
                <a:cs typeface="B Nazanin" pitchFamily="2" charset="-78"/>
              </a:rPr>
              <a:t>را به تفکيک حواس تهيه نماييد. در ارزشيابی پايانی می توانيد از ايستگاه </a:t>
            </a:r>
            <a:r>
              <a:rPr lang="fa-IR" dirty="0" smtClean="0">
                <a:cs typeface="B Nazanin" pitchFamily="2" charset="-78"/>
              </a:rPr>
              <a:t>سنجش ( همانند درس اول ) استفاده </a:t>
            </a:r>
            <a:r>
              <a:rPr lang="fa-IR" dirty="0">
                <a:cs typeface="B Nazanin" pitchFamily="2" charset="-78"/>
              </a:rPr>
              <a:t>کنيد.</a:t>
            </a:r>
          </a:p>
        </p:txBody>
      </p:sp>
      <p:sp>
        <p:nvSpPr>
          <p:cNvPr id="4" name="Slide Number Placeholder 3"/>
          <p:cNvSpPr>
            <a:spLocks noGrp="1"/>
          </p:cNvSpPr>
          <p:nvPr>
            <p:ph type="sldNum" sz="quarter" idx="12"/>
          </p:nvPr>
        </p:nvSpPr>
        <p:spPr/>
        <p:txBody>
          <a:bodyPr/>
          <a:lstStyle/>
          <a:p>
            <a:fld id="{B6F15528-21DE-4FAA-801E-634DDDAF4B2B}" type="slidenum">
              <a:rPr lang="en-US" sz="1400" smtClean="0"/>
              <a:pPr/>
              <a:t>37</a:t>
            </a:fld>
            <a:endParaRPr lang="en-US" dirty="0"/>
          </a:p>
        </p:txBody>
      </p:sp>
      <p:sp>
        <p:nvSpPr>
          <p:cNvPr id="5" name="TextBox 4"/>
          <p:cNvSpPr txBox="1"/>
          <p:nvPr/>
        </p:nvSpPr>
        <p:spPr>
          <a:xfrm>
            <a:off x="304800" y="6172200"/>
            <a:ext cx="1752600" cy="369332"/>
          </a:xfrm>
          <a:prstGeom prst="rect">
            <a:avLst/>
          </a:prstGeom>
          <a:noFill/>
        </p:spPr>
        <p:txBody>
          <a:bodyPr wrap="square" rtlCol="1">
            <a:spAutoFit/>
          </a:bodyPr>
          <a:lstStyle/>
          <a:p>
            <a:pPr algn="ctr"/>
            <a:r>
              <a:rPr lang="fa-IR" b="1" dirty="0" smtClean="0">
                <a:cs typeface="B Nazanin" pitchFamily="2" charset="-78"/>
              </a:rPr>
              <a:t>منبع : راهنمای معلم</a:t>
            </a:r>
            <a:endParaRPr lang="fa-IR" b="1" dirty="0">
              <a:cs typeface="B Nazanin" pitchFamily="2" charset="-78"/>
            </a:endParaRPr>
          </a:p>
        </p:txBody>
      </p:sp>
    </p:spTree>
    <p:extLst>
      <p:ext uri="{BB962C8B-B14F-4D97-AF65-F5344CB8AC3E}">
        <p14:creationId xmlns:p14="http://schemas.microsoft.com/office/powerpoint/2010/main" val="39460891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itchFamily="2" charset="-78"/>
              </a:rPr>
              <a:t>بررسی کامل درس سوم</a:t>
            </a:r>
            <a:endParaRPr lang="fa-IR" b="1"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z="1400" smtClean="0"/>
              <a:pPr/>
              <a:t>38</a:t>
            </a:fld>
            <a:endParaRPr lang="en-US" sz="1400" dirty="0"/>
          </a:p>
        </p:txBody>
      </p:sp>
      <p:pic>
        <p:nvPicPr>
          <p:cNvPr id="12290" name="Picture 2" descr="C:\Users\Farhangian Computer\Desktop\New folder\Oloom_Page_01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45747"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4391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درس در یک نگاه</a:t>
            </a:r>
            <a:endParaRPr lang="fa-IR" b="1" dirty="0">
              <a:cs typeface="B Nazanin" pitchFamily="2" charset="-78"/>
            </a:endParaRPr>
          </a:p>
        </p:txBody>
      </p:sp>
      <p:sp>
        <p:nvSpPr>
          <p:cNvPr id="3" name="Content Placeholder 2"/>
          <p:cNvSpPr>
            <a:spLocks noGrp="1"/>
          </p:cNvSpPr>
          <p:nvPr>
            <p:ph idx="1"/>
          </p:nvPr>
        </p:nvSpPr>
        <p:spPr>
          <a:xfrm>
            <a:off x="457200" y="2286000"/>
            <a:ext cx="8229600" cy="4389120"/>
          </a:xfrm>
        </p:spPr>
        <p:txBody>
          <a:bodyPr/>
          <a:lstStyle/>
          <a:p>
            <a:pPr marL="0" indent="0" algn="just">
              <a:buNone/>
            </a:pPr>
            <a:r>
              <a:rPr lang="fa-IR" dirty="0" smtClean="0">
                <a:cs typeface="B Nazanin" pitchFamily="2" charset="-78"/>
              </a:rPr>
              <a:t>     در </a:t>
            </a:r>
            <a:r>
              <a:rPr lang="fa-IR" dirty="0">
                <a:cs typeface="B Nazanin" pitchFamily="2" charset="-78"/>
              </a:rPr>
              <a:t>اين درس دانش آموزان با عوامل مؤثر در سلامتی از جمله ورزش و بازی، تغذيه، بهداشت فردی و </a:t>
            </a:r>
            <a:r>
              <a:rPr lang="fa-IR" dirty="0" smtClean="0">
                <a:cs typeface="B Nazanin" pitchFamily="2" charset="-78"/>
              </a:rPr>
              <a:t>جمعی، پيشگيری</a:t>
            </a:r>
            <a:r>
              <a:rPr lang="fa-IR" dirty="0">
                <a:cs typeface="B Nazanin" pitchFamily="2" charset="-78"/>
              </a:rPr>
              <a:t>، ايمنی، خواب و استراحت و وظايف خويش در قبال حفظ سلامتی آشنا می شوند. </a:t>
            </a:r>
            <a:endParaRPr lang="fa-IR" dirty="0" smtClean="0">
              <a:cs typeface="B Nazanin" pitchFamily="2" charset="-78"/>
            </a:endParaRPr>
          </a:p>
          <a:p>
            <a:pPr marL="0" indent="0" algn="just">
              <a:buNone/>
            </a:pPr>
            <a:r>
              <a:rPr lang="fa-IR" dirty="0">
                <a:cs typeface="B Nazanin" pitchFamily="2" charset="-78"/>
              </a:rPr>
              <a:t> </a:t>
            </a:r>
            <a:r>
              <a:rPr lang="fa-IR" dirty="0" smtClean="0">
                <a:cs typeface="B Nazanin" pitchFamily="2" charset="-78"/>
              </a:rPr>
              <a:t>    در </a:t>
            </a:r>
            <a:r>
              <a:rPr lang="fa-IR" dirty="0">
                <a:cs typeface="B Nazanin" pitchFamily="2" charset="-78"/>
              </a:rPr>
              <a:t>طی فعاليت ها </a:t>
            </a:r>
            <a:r>
              <a:rPr lang="fa-IR" dirty="0" smtClean="0">
                <a:cs typeface="B Nazanin" pitchFamily="2" charset="-78"/>
              </a:rPr>
              <a:t>و گفت </a:t>
            </a:r>
            <a:r>
              <a:rPr lang="fa-IR" dirty="0">
                <a:cs typeface="B Nazanin" pitchFamily="2" charset="-78"/>
              </a:rPr>
              <a:t>و گوهای کلاسی ياد می گيرند چگونه برنامه روزانه مناسبی را برای بهبود سلامتی تهيه و اجرا کنند.</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
        <p:nvSpPr>
          <p:cNvPr id="5" name="TextBox 4"/>
          <p:cNvSpPr txBox="1"/>
          <p:nvPr/>
        </p:nvSpPr>
        <p:spPr>
          <a:xfrm>
            <a:off x="304800" y="6172200"/>
            <a:ext cx="1752600" cy="369332"/>
          </a:xfrm>
          <a:prstGeom prst="rect">
            <a:avLst/>
          </a:prstGeom>
          <a:noFill/>
        </p:spPr>
        <p:txBody>
          <a:bodyPr wrap="square" rtlCol="1">
            <a:spAutoFit/>
          </a:bodyPr>
          <a:lstStyle/>
          <a:p>
            <a:pPr algn="ctr"/>
            <a:r>
              <a:rPr lang="fa-IR" b="1" dirty="0" smtClean="0">
                <a:cs typeface="B Nazanin" pitchFamily="2" charset="-78"/>
              </a:rPr>
              <a:t>منبع : راهنمای معلم</a:t>
            </a:r>
            <a:endParaRPr lang="fa-IR" b="1" dirty="0">
              <a:cs typeface="B Nazanin" pitchFamily="2" charset="-78"/>
            </a:endParaRPr>
          </a:p>
        </p:txBody>
      </p:sp>
    </p:spTree>
    <p:extLst>
      <p:ext uri="{BB962C8B-B14F-4D97-AF65-F5344CB8AC3E}">
        <p14:creationId xmlns:p14="http://schemas.microsoft.com/office/powerpoint/2010/main" val="1434755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مقدمه</a:t>
            </a:r>
            <a:endParaRPr lang="fa-IR" b="1" dirty="0">
              <a:cs typeface="B Nazanin" pitchFamily="2" charset="-78"/>
            </a:endParaRPr>
          </a:p>
        </p:txBody>
      </p:sp>
      <p:sp>
        <p:nvSpPr>
          <p:cNvPr id="3" name="Content Placeholder 2"/>
          <p:cNvSpPr>
            <a:spLocks noGrp="1"/>
          </p:cNvSpPr>
          <p:nvPr>
            <p:ph idx="1"/>
          </p:nvPr>
        </p:nvSpPr>
        <p:spPr/>
        <p:txBody>
          <a:bodyPr>
            <a:normAutofit/>
          </a:bodyPr>
          <a:lstStyle/>
          <a:p>
            <a:pPr marL="0" indent="0" algn="just">
              <a:buNone/>
            </a:pPr>
            <a:r>
              <a:rPr lang="fa-IR" b="1" dirty="0">
                <a:cs typeface="B Nazanin" pitchFamily="2" charset="-78"/>
              </a:rPr>
              <a:t>درس علوم</a:t>
            </a:r>
            <a:r>
              <a:rPr lang="fa-IR" dirty="0">
                <a:cs typeface="B Nazanin" pitchFamily="2" charset="-78"/>
              </a:rPr>
              <a:t>، درسى است كه به آسانى مى تواند بين چهار عرصه ى يادگيرى يعنى خود، خلقت، خلق و خالق </a:t>
            </a:r>
            <a:r>
              <a:rPr lang="fa-IR" dirty="0" smtClean="0">
                <a:cs typeface="B Nazanin" pitchFamily="2" charset="-78"/>
              </a:rPr>
              <a:t>متعال ارتباطى منسجم، منطقى و معنادار به وجود آورد.</a:t>
            </a:r>
          </a:p>
          <a:p>
            <a:pPr marL="0" indent="0" algn="just">
              <a:buNone/>
            </a:pPr>
            <a:r>
              <a:rPr lang="fa-IR" b="1" dirty="0" smtClean="0">
                <a:cs typeface="B Nazanin" pitchFamily="2" charset="-78"/>
              </a:rPr>
              <a:t>كلاس </a:t>
            </a:r>
            <a:r>
              <a:rPr lang="fa-IR" b="1" dirty="0">
                <a:cs typeface="B Nazanin" pitchFamily="2" charset="-78"/>
              </a:rPr>
              <a:t>علوم</a:t>
            </a:r>
            <a:r>
              <a:rPr lang="fa-IR" dirty="0">
                <a:cs typeface="B Nazanin" pitchFamily="2" charset="-78"/>
              </a:rPr>
              <a:t>، فضايى است شاد و پرجنب وجوش كه مشاهده، تجربه، آزمايش، گفت وگو، تفكر، اظهارنظر و </a:t>
            </a:r>
            <a:r>
              <a:rPr lang="fa-IR" dirty="0" smtClean="0">
                <a:cs typeface="B Nazanin" pitchFamily="2" charset="-78"/>
              </a:rPr>
              <a:t>همكارى گروهى </a:t>
            </a:r>
            <a:r>
              <a:rPr lang="fa-IR" dirty="0">
                <a:cs typeface="B Nazanin" pitchFamily="2" charset="-78"/>
              </a:rPr>
              <a:t>در آن جريان دارد. نبايد آن را به محلى براى ساكت نشستن و شنيدن تبديل كرد.</a:t>
            </a:r>
          </a:p>
          <a:p>
            <a:pPr marL="0" indent="0" algn="just">
              <a:buNone/>
            </a:pPr>
            <a:r>
              <a:rPr lang="fa-IR" b="1" dirty="0" smtClean="0">
                <a:cs typeface="B Nazanin" pitchFamily="2" charset="-78"/>
              </a:rPr>
              <a:t>كتاب </a:t>
            </a:r>
            <a:r>
              <a:rPr lang="fa-IR" b="1" dirty="0">
                <a:cs typeface="B Nazanin" pitchFamily="2" charset="-78"/>
              </a:rPr>
              <a:t>علوم، </a:t>
            </a:r>
            <a:r>
              <a:rPr lang="fa-IR" dirty="0">
                <a:cs typeface="B Nazanin" pitchFamily="2" charset="-78"/>
              </a:rPr>
              <a:t>منبعى است براى معرفى فعاليت هاى يادگيرى و آن چه در عمل بايد انجام شود. نبايد آن را به </a:t>
            </a:r>
            <a:r>
              <a:rPr lang="fa-IR" dirty="0" smtClean="0">
                <a:cs typeface="B Nazanin" pitchFamily="2" charset="-78"/>
              </a:rPr>
              <a:t>منبعى براى </a:t>
            </a:r>
            <a:r>
              <a:rPr lang="fa-IR" dirty="0">
                <a:cs typeface="B Nazanin" pitchFamily="2" charset="-78"/>
              </a:rPr>
              <a:t>تصوير خوانى تبديل كرد</a:t>
            </a:r>
            <a:r>
              <a:rPr lang="fa-IR" dirty="0" smtClean="0">
                <a:cs typeface="B Nazanin" pitchFamily="2" charset="-78"/>
              </a:rPr>
              <a:t>.</a:t>
            </a:r>
          </a:p>
          <a:p>
            <a:pPr marL="0" indent="0" algn="just">
              <a:buNone/>
            </a:pPr>
            <a:r>
              <a:rPr lang="fa-IR" dirty="0" smtClean="0">
                <a:cs typeface="B Nazanin" pitchFamily="2" charset="-78"/>
              </a:rPr>
              <a:t>در این محتوای الکترونیکی 7 درس ابتدایی کتاب علوم پایه اول دبستان بمنظور بالا بردن سطح آگاهی از این کتاب تحلیل شده است.</a:t>
            </a:r>
            <a:endParaRPr lang="fa-IR"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z="1400" smtClean="0">
                <a:cs typeface="B Nazanin" pitchFamily="2" charset="-78"/>
              </a:rPr>
              <a:pPr/>
              <a:t>4</a:t>
            </a:fld>
            <a:endParaRPr lang="en-US" sz="1400" dirty="0">
              <a:cs typeface="B Nazanin" pitchFamily="2" charset="-78"/>
            </a:endParaRPr>
          </a:p>
        </p:txBody>
      </p:sp>
    </p:spTree>
    <p:extLst>
      <p:ext uri="{BB962C8B-B14F-4D97-AF65-F5344CB8AC3E}">
        <p14:creationId xmlns:p14="http://schemas.microsoft.com/office/powerpoint/2010/main" val="8225877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رویکرد های برنامه درسی</a:t>
            </a:r>
            <a:endParaRPr lang="fa-IR" b="1" dirty="0">
              <a:cs typeface="B Nazanin" pitchFamily="2" charset="-78"/>
            </a:endParaRPr>
          </a:p>
        </p:txBody>
      </p:sp>
      <p:sp>
        <p:nvSpPr>
          <p:cNvPr id="3" name="Content Placeholder 2"/>
          <p:cNvSpPr>
            <a:spLocks noGrp="1"/>
          </p:cNvSpPr>
          <p:nvPr>
            <p:ph idx="1"/>
          </p:nvPr>
        </p:nvSpPr>
        <p:spPr/>
        <p:txBody>
          <a:bodyPr/>
          <a:lstStyle/>
          <a:p>
            <a:pPr algn="just"/>
            <a:r>
              <a:rPr lang="fa-IR" dirty="0">
                <a:cs typeface="B Nazanin" pitchFamily="2" charset="-78"/>
              </a:rPr>
              <a:t>مبتنی بر فرآیند های ذهنی و عقلی : صفحات </a:t>
            </a:r>
            <a:r>
              <a:rPr lang="fa-IR" dirty="0" smtClean="0">
                <a:cs typeface="B Nazanin" pitchFamily="2" charset="-78"/>
              </a:rPr>
              <a:t>19 و 21 و 22 و 24 و 25.</a:t>
            </a:r>
            <a:endParaRPr lang="fa-IR" dirty="0">
              <a:cs typeface="B Nazanin" pitchFamily="2" charset="-78"/>
            </a:endParaRPr>
          </a:p>
          <a:p>
            <a:pPr marL="0" indent="0" algn="just">
              <a:buNone/>
            </a:pPr>
            <a:endParaRPr lang="fa-IR" dirty="0">
              <a:cs typeface="B Nazanin" pitchFamily="2" charset="-78"/>
            </a:endParaRPr>
          </a:p>
          <a:p>
            <a:pPr algn="just"/>
            <a:r>
              <a:rPr lang="fa-IR" dirty="0">
                <a:cs typeface="B Nazanin" pitchFamily="2" charset="-78"/>
              </a:rPr>
              <a:t>مبتنی بر فرآیند های مسائل اجتماعی : </a:t>
            </a:r>
            <a:r>
              <a:rPr lang="fa-IR" dirty="0" smtClean="0">
                <a:cs typeface="B Nazanin" pitchFamily="2" charset="-78"/>
              </a:rPr>
              <a:t>18 و 20 و 21 و 23 و 24.</a:t>
            </a:r>
            <a:endParaRPr lang="fa-IR" dirty="0">
              <a:cs typeface="B Nazanin" pitchFamily="2" charset="-78"/>
            </a:endParaRPr>
          </a:p>
          <a:p>
            <a:pPr algn="just"/>
            <a:endParaRPr lang="fa-IR" dirty="0">
              <a:cs typeface="B Nazanin" pitchFamily="2" charset="-78"/>
            </a:endParaRPr>
          </a:p>
          <a:p>
            <a:pPr algn="just"/>
            <a:r>
              <a:rPr lang="fa-IR" dirty="0">
                <a:cs typeface="B Nazanin" pitchFamily="2" charset="-78"/>
              </a:rPr>
              <a:t>مبتنی بر علایق و نیازهای دانش آموز : صفحات  </a:t>
            </a:r>
            <a:r>
              <a:rPr lang="fa-IR" dirty="0" smtClean="0">
                <a:cs typeface="B Nazanin" pitchFamily="2" charset="-78"/>
              </a:rPr>
              <a:t>19 و 21 و 24.</a:t>
            </a:r>
            <a:endParaRPr lang="fa-IR" dirty="0">
              <a:cs typeface="B Nazanin" pitchFamily="2" charset="-78"/>
            </a:endParaRPr>
          </a:p>
          <a:p>
            <a:pPr algn="just"/>
            <a:endParaRPr lang="fa-IR" dirty="0">
              <a:cs typeface="B Nazanin" pitchFamily="2" charset="-78"/>
            </a:endParaRPr>
          </a:p>
          <a:p>
            <a:pPr algn="just"/>
            <a:r>
              <a:rPr lang="fa-IR" dirty="0">
                <a:cs typeface="B Nazanin" pitchFamily="2" charset="-78"/>
              </a:rPr>
              <a:t>مبتنی بر علم (رویکرد علمی ) : </a:t>
            </a:r>
            <a:r>
              <a:rPr lang="fa-IR" dirty="0" smtClean="0">
                <a:cs typeface="B Nazanin" pitchFamily="2" charset="-78"/>
              </a:rPr>
              <a:t>صفحات  19 و 22 و 23.</a:t>
            </a:r>
          </a:p>
          <a:p>
            <a:pPr algn="just"/>
            <a:endParaRPr lang="fa-IR" dirty="0" smtClean="0">
              <a:cs typeface="B Nazanin" pitchFamily="2" charset="-78"/>
            </a:endParaRPr>
          </a:p>
          <a:p>
            <a:pPr algn="just"/>
            <a:r>
              <a:rPr lang="fa-IR" dirty="0" smtClean="0">
                <a:cs typeface="B Nazanin" pitchFamily="2" charset="-78"/>
              </a:rPr>
              <a:t>رویکرد </a:t>
            </a:r>
            <a:r>
              <a:rPr lang="fa-IR" dirty="0">
                <a:cs typeface="B Nazanin" pitchFamily="2" charset="-78"/>
              </a:rPr>
              <a:t>سیستمی : ندارد.</a:t>
            </a:r>
          </a:p>
          <a:p>
            <a:endParaRPr lang="fa-IR" dirty="0"/>
          </a:p>
        </p:txBody>
      </p:sp>
      <p:sp>
        <p:nvSpPr>
          <p:cNvPr id="4" name="Slide Number Placeholder 3"/>
          <p:cNvSpPr>
            <a:spLocks noGrp="1"/>
          </p:cNvSpPr>
          <p:nvPr>
            <p:ph type="sldNum" sz="quarter" idx="12"/>
          </p:nvPr>
        </p:nvSpPr>
        <p:spPr/>
        <p:txBody>
          <a:bodyPr/>
          <a:lstStyle/>
          <a:p>
            <a:fld id="{B6F15528-21DE-4FAA-801E-634DDDAF4B2B}" type="slidenum">
              <a:rPr lang="en-US" sz="1400" smtClean="0"/>
              <a:pPr/>
              <a:t>40</a:t>
            </a:fld>
            <a:endParaRPr lang="en-US" sz="1400" dirty="0"/>
          </a:p>
        </p:txBody>
      </p:sp>
    </p:spTree>
    <p:extLst>
      <p:ext uri="{BB962C8B-B14F-4D97-AF65-F5344CB8AC3E}">
        <p14:creationId xmlns:p14="http://schemas.microsoft.com/office/powerpoint/2010/main" val="12256617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fa-IR" sz="4000" dirty="0">
                <a:cs typeface="B Nazanin" pitchFamily="2" charset="-78"/>
              </a:rPr>
              <a:t>رویکردهای ذهنی-عقلی، اجتماعی</a:t>
            </a:r>
            <a:r>
              <a:rPr lang="fa-IR" sz="4000" dirty="0" smtClean="0">
                <a:cs typeface="B Nazanin" pitchFamily="2" charset="-78"/>
              </a:rPr>
              <a:t>، علایق </a:t>
            </a:r>
            <a:r>
              <a:rPr lang="fa-IR" sz="4000" dirty="0">
                <a:cs typeface="B Nazanin" pitchFamily="2" charset="-78"/>
              </a:rPr>
              <a:t>و نیازهای دانش </a:t>
            </a:r>
            <a:r>
              <a:rPr lang="fa-IR" sz="4000" dirty="0" smtClean="0">
                <a:cs typeface="B Nazanin" pitchFamily="2" charset="-78"/>
              </a:rPr>
              <a:t>آموز </a:t>
            </a:r>
            <a:r>
              <a:rPr lang="fa-IR" sz="4000" dirty="0">
                <a:cs typeface="B Nazanin" pitchFamily="2" charset="-78"/>
              </a:rPr>
              <a:t>در نمونه آورده شده موجود است.</a:t>
            </a:r>
            <a:endParaRPr lang="fa-IR" sz="4000" dirty="0"/>
          </a:p>
        </p:txBody>
      </p:sp>
      <p:sp>
        <p:nvSpPr>
          <p:cNvPr id="4" name="Slide Number Placeholder 3"/>
          <p:cNvSpPr>
            <a:spLocks noGrp="1"/>
          </p:cNvSpPr>
          <p:nvPr>
            <p:ph type="sldNum" sz="quarter" idx="12"/>
          </p:nvPr>
        </p:nvSpPr>
        <p:spPr/>
        <p:txBody>
          <a:bodyPr/>
          <a:lstStyle/>
          <a:p>
            <a:fld id="{B6F15528-21DE-4FAA-801E-634DDDAF4B2B}" type="slidenum">
              <a:rPr lang="en-US" sz="1400" smtClean="0"/>
              <a:pPr/>
              <a:t>41</a:t>
            </a:fld>
            <a:endParaRPr lang="en-US" dirty="0"/>
          </a:p>
        </p:txBody>
      </p:sp>
      <p:pic>
        <p:nvPicPr>
          <p:cNvPr id="3074" name="Picture 2" descr="C:\Users\Farhangian Computer\Desktop\New folder\Oloom_Page_02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45747"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2760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اهداف درس سوم</a:t>
            </a:r>
            <a:endParaRPr lang="fa-IR" b="1" dirty="0">
              <a:cs typeface="B Nazanin" pitchFamily="2" charset="-78"/>
            </a:endParaRPr>
          </a:p>
        </p:txBody>
      </p:sp>
      <p:sp>
        <p:nvSpPr>
          <p:cNvPr id="3" name="Content Placeholder 2"/>
          <p:cNvSpPr>
            <a:spLocks noGrp="1"/>
          </p:cNvSpPr>
          <p:nvPr>
            <p:ph idx="1"/>
          </p:nvPr>
        </p:nvSpPr>
        <p:spPr/>
        <p:txBody>
          <a:bodyPr>
            <a:normAutofit/>
          </a:bodyPr>
          <a:lstStyle/>
          <a:p>
            <a:pPr marL="0" indent="0" algn="just">
              <a:buNone/>
            </a:pPr>
            <a:r>
              <a:rPr lang="fa-IR" dirty="0">
                <a:cs typeface="B Nazanin" pitchFamily="2" charset="-78"/>
              </a:rPr>
              <a:t>در پايان اين درس انتظار می رود دانش آموزان بتوانند:</a:t>
            </a:r>
          </a:p>
          <a:p>
            <a:pPr marL="0" indent="0" algn="just">
              <a:buNone/>
            </a:pPr>
            <a:r>
              <a:rPr lang="fa-IR" dirty="0">
                <a:cs typeface="B Nazanin" pitchFamily="2" charset="-78"/>
              </a:rPr>
              <a:t>سطح </a:t>
            </a:r>
            <a:r>
              <a:rPr lang="fa-IR" dirty="0" smtClean="0">
                <a:cs typeface="B Nazanin" pitchFamily="2" charset="-78"/>
              </a:rPr>
              <a:t>١- موارد </a:t>
            </a:r>
            <a:r>
              <a:rPr lang="fa-IR" dirty="0">
                <a:cs typeface="B Nazanin" pitchFamily="2" charset="-78"/>
              </a:rPr>
              <a:t>محدودی از عوامل مؤثر بر سلامتی را فهرست، و برخی موارد سالم و ناسالم را در </a:t>
            </a:r>
            <a:r>
              <a:rPr lang="fa-IR" dirty="0" smtClean="0">
                <a:cs typeface="B Nazanin" pitchFamily="2" charset="-78"/>
              </a:rPr>
              <a:t>آن شناسايی </a:t>
            </a:r>
            <a:r>
              <a:rPr lang="fa-IR" dirty="0">
                <a:cs typeface="B Nazanin" pitchFamily="2" charset="-78"/>
              </a:rPr>
              <a:t>کرده، وجدول هفتگی که شامل برخی محورها است را تنظيم، اجرا و گزارش </a:t>
            </a:r>
            <a:r>
              <a:rPr lang="fa-IR" dirty="0" smtClean="0">
                <a:cs typeface="B Nazanin" pitchFamily="2" charset="-78"/>
              </a:rPr>
              <a:t>کنند.</a:t>
            </a:r>
          </a:p>
          <a:p>
            <a:pPr marL="0" indent="0" algn="just">
              <a:buNone/>
            </a:pPr>
            <a:r>
              <a:rPr lang="fa-IR" dirty="0" smtClean="0">
                <a:cs typeface="B Nazanin" pitchFamily="2" charset="-78"/>
              </a:rPr>
              <a:t>سطح ٢- فهرست </a:t>
            </a:r>
            <a:r>
              <a:rPr lang="fa-IR" dirty="0">
                <a:cs typeface="B Nazanin" pitchFamily="2" charset="-78"/>
              </a:rPr>
              <a:t>متنوعی از عوامل مؤثر بر سلامتی را تهيه، بسياری از موارد سالم و ناسالم را در </a:t>
            </a:r>
            <a:r>
              <a:rPr lang="fa-IR" dirty="0" smtClean="0">
                <a:cs typeface="B Nazanin" pitchFamily="2" charset="-78"/>
              </a:rPr>
              <a:t>آن مشخص </a:t>
            </a:r>
            <a:r>
              <a:rPr lang="fa-IR" dirty="0">
                <a:cs typeface="B Nazanin" pitchFamily="2" charset="-78"/>
              </a:rPr>
              <a:t>و جدول هفتگی را تنظيم، اجرا و گزارش نمايند.</a:t>
            </a:r>
          </a:p>
          <a:p>
            <a:pPr marL="0" indent="0" algn="just">
              <a:buNone/>
            </a:pPr>
            <a:r>
              <a:rPr lang="fa-IR" dirty="0">
                <a:cs typeface="B Nazanin" pitchFamily="2" charset="-78"/>
              </a:rPr>
              <a:t>سطح </a:t>
            </a:r>
            <a:r>
              <a:rPr lang="fa-IR" dirty="0" smtClean="0">
                <a:cs typeface="B Nazanin" pitchFamily="2" charset="-78"/>
              </a:rPr>
              <a:t>٣- فهرست </a:t>
            </a:r>
            <a:r>
              <a:rPr lang="fa-IR" dirty="0">
                <a:cs typeface="B Nazanin" pitchFamily="2" charset="-78"/>
              </a:rPr>
              <a:t>جامعی از عوامل مؤثر بر سلامتی را تهيه، و در دو دسته سالم و ناسالم طبقه بندی </a:t>
            </a:r>
            <a:r>
              <a:rPr lang="fa-IR" dirty="0" smtClean="0">
                <a:cs typeface="B Nazanin" pitchFamily="2" charset="-78"/>
              </a:rPr>
              <a:t>نموده، جدول </a:t>
            </a:r>
            <a:r>
              <a:rPr lang="fa-IR" dirty="0">
                <a:cs typeface="B Nazanin" pitchFamily="2" charset="-78"/>
              </a:rPr>
              <a:t>هفتگی را براساس آن تنظيم، اجرا و گزارش نمايند</a:t>
            </a:r>
            <a:r>
              <a:rPr lang="fa-IR" dirty="0" smtClean="0">
                <a:cs typeface="B Nazanin" pitchFamily="2" charset="-78"/>
              </a:rPr>
              <a:t>.</a:t>
            </a:r>
          </a:p>
          <a:p>
            <a:pPr marL="0" indent="0" algn="just">
              <a:buNone/>
            </a:pPr>
            <a:r>
              <a:rPr lang="fa-IR" dirty="0" smtClean="0">
                <a:cs typeface="B Nazanin" pitchFamily="2" charset="-78"/>
              </a:rPr>
              <a:t>اهداف بالا شناختی و مهارتی می باشند.</a:t>
            </a:r>
            <a:endParaRPr lang="fa-IR"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z="1400" smtClean="0"/>
              <a:pPr/>
              <a:t>42</a:t>
            </a:fld>
            <a:endParaRPr lang="en-US" dirty="0"/>
          </a:p>
        </p:txBody>
      </p:sp>
      <p:sp>
        <p:nvSpPr>
          <p:cNvPr id="5" name="TextBox 4"/>
          <p:cNvSpPr txBox="1"/>
          <p:nvPr/>
        </p:nvSpPr>
        <p:spPr>
          <a:xfrm>
            <a:off x="304800" y="6172200"/>
            <a:ext cx="1752600" cy="369332"/>
          </a:xfrm>
          <a:prstGeom prst="rect">
            <a:avLst/>
          </a:prstGeom>
          <a:noFill/>
        </p:spPr>
        <p:txBody>
          <a:bodyPr wrap="square" rtlCol="1">
            <a:spAutoFit/>
          </a:bodyPr>
          <a:lstStyle/>
          <a:p>
            <a:pPr algn="ctr"/>
            <a:r>
              <a:rPr lang="fa-IR" b="1" dirty="0" smtClean="0">
                <a:cs typeface="B Nazanin" pitchFamily="2" charset="-78"/>
              </a:rPr>
              <a:t>منبع : راهنمای معلم</a:t>
            </a:r>
            <a:endParaRPr lang="fa-IR" b="1" dirty="0">
              <a:cs typeface="B Nazanin" pitchFamily="2" charset="-78"/>
            </a:endParaRPr>
          </a:p>
        </p:txBody>
      </p:sp>
    </p:spTree>
    <p:extLst>
      <p:ext uri="{BB962C8B-B14F-4D97-AF65-F5344CB8AC3E}">
        <p14:creationId xmlns:p14="http://schemas.microsoft.com/office/powerpoint/2010/main" val="28939678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200" dirty="0">
                <a:solidFill>
                  <a:srgbClr val="69676D"/>
                </a:solidFill>
                <a:cs typeface="B Nazanin" pitchFamily="2" charset="-78"/>
              </a:rPr>
              <a:t>با توجه به اهداف پیش بینی شده دوره ابتدایی توسط کارشناسان و متخصصان، اهداف زیر در این درس قابل پیگیری است :</a:t>
            </a:r>
            <a:endParaRPr lang="fa-IR" dirty="0"/>
          </a:p>
        </p:txBody>
      </p:sp>
      <p:sp>
        <p:nvSpPr>
          <p:cNvPr id="3" name="Content Placeholder 2"/>
          <p:cNvSpPr>
            <a:spLocks noGrp="1"/>
          </p:cNvSpPr>
          <p:nvPr>
            <p:ph idx="1"/>
          </p:nvPr>
        </p:nvSpPr>
        <p:spPr/>
        <p:txBody>
          <a:bodyPr/>
          <a:lstStyle/>
          <a:p>
            <a:pPr>
              <a:buFont typeface="Wingdings" pitchFamily="2" charset="2"/>
              <a:buChar char="v"/>
            </a:pPr>
            <a:r>
              <a:rPr lang="fa-IR" dirty="0" smtClean="0">
                <a:cs typeface="B Nazanin" pitchFamily="2" charset="-78"/>
              </a:rPr>
              <a:t> اخلاقی</a:t>
            </a:r>
          </a:p>
          <a:p>
            <a:pPr>
              <a:buFont typeface="Wingdings" pitchFamily="2" charset="2"/>
              <a:buChar char="v"/>
            </a:pPr>
            <a:endParaRPr lang="fa-IR" dirty="0">
              <a:cs typeface="B Nazanin" pitchFamily="2" charset="-78"/>
            </a:endParaRPr>
          </a:p>
          <a:p>
            <a:pPr>
              <a:buFont typeface="Wingdings" pitchFamily="2" charset="2"/>
              <a:buChar char="v"/>
            </a:pPr>
            <a:r>
              <a:rPr lang="fa-IR" dirty="0" smtClean="0">
                <a:cs typeface="B Nazanin" pitchFamily="2" charset="-78"/>
              </a:rPr>
              <a:t> علمی و آموزشی</a:t>
            </a:r>
          </a:p>
          <a:p>
            <a:pPr>
              <a:buFont typeface="Wingdings" pitchFamily="2" charset="2"/>
              <a:buChar char="v"/>
            </a:pPr>
            <a:endParaRPr lang="fa-IR" dirty="0">
              <a:cs typeface="B Nazanin" pitchFamily="2" charset="-78"/>
            </a:endParaRPr>
          </a:p>
          <a:p>
            <a:pPr>
              <a:buFont typeface="Wingdings" pitchFamily="2" charset="2"/>
              <a:buChar char="v"/>
            </a:pPr>
            <a:r>
              <a:rPr lang="fa-IR" dirty="0" smtClean="0">
                <a:cs typeface="B Nazanin" pitchFamily="2" charset="-78"/>
              </a:rPr>
              <a:t> اعتقادی </a:t>
            </a:r>
          </a:p>
          <a:p>
            <a:pPr>
              <a:buFont typeface="Wingdings" pitchFamily="2" charset="2"/>
              <a:buChar char="v"/>
            </a:pPr>
            <a:endParaRPr lang="fa-IR" dirty="0">
              <a:cs typeface="B Nazanin" pitchFamily="2" charset="-78"/>
            </a:endParaRPr>
          </a:p>
          <a:p>
            <a:pPr>
              <a:buFont typeface="Wingdings" pitchFamily="2" charset="2"/>
              <a:buChar char="v"/>
            </a:pPr>
            <a:r>
              <a:rPr lang="fa-IR" dirty="0" smtClean="0">
                <a:cs typeface="B Nazanin" pitchFamily="2" charset="-78"/>
              </a:rPr>
              <a:t> اجتماعی</a:t>
            </a:r>
          </a:p>
          <a:p>
            <a:pPr>
              <a:buFont typeface="Wingdings" pitchFamily="2" charset="2"/>
              <a:buChar char="v"/>
            </a:pPr>
            <a:endParaRPr lang="fa-IR" dirty="0">
              <a:cs typeface="B Nazanin" pitchFamily="2" charset="-78"/>
            </a:endParaRPr>
          </a:p>
          <a:p>
            <a:pPr>
              <a:buFont typeface="Wingdings" pitchFamily="2" charset="2"/>
              <a:buChar char="v"/>
            </a:pPr>
            <a:r>
              <a:rPr lang="fa-IR" dirty="0" smtClean="0">
                <a:cs typeface="B Nazanin" pitchFamily="2" charset="-78"/>
              </a:rPr>
              <a:t> زیستی</a:t>
            </a:r>
            <a:endParaRPr lang="fa-IR"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pic>
        <p:nvPicPr>
          <p:cNvPr id="5" name="Picture 3" descr="C:\Users\Farhangian Computer\Desktop\New folder\Oloom_Page_0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1472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اصول حاکم بر برنامه درسی</a:t>
            </a:r>
            <a:endParaRPr lang="fa-IR" b="1" dirty="0">
              <a:cs typeface="B Nazanin" pitchFamily="2" charset="-78"/>
            </a:endParaRPr>
          </a:p>
        </p:txBody>
      </p:sp>
      <p:sp>
        <p:nvSpPr>
          <p:cNvPr id="3" name="Content Placeholder 2"/>
          <p:cNvSpPr>
            <a:spLocks noGrp="1"/>
          </p:cNvSpPr>
          <p:nvPr>
            <p:ph idx="1"/>
          </p:nvPr>
        </p:nvSpPr>
        <p:spPr/>
        <p:txBody>
          <a:bodyPr/>
          <a:lstStyle/>
          <a:p>
            <a:pPr marL="0" indent="0">
              <a:buNone/>
            </a:pPr>
            <a:r>
              <a:rPr lang="fa-IR" dirty="0">
                <a:cs typeface="B Nazanin" pitchFamily="2" charset="-78"/>
              </a:rPr>
              <a:t>در این درس اصول زیر رعایت شده است : </a:t>
            </a:r>
          </a:p>
          <a:p>
            <a:pPr marL="514350" indent="-514350">
              <a:buFont typeface="+mj-lt"/>
              <a:buAutoNum type="arabicPeriod"/>
            </a:pPr>
            <a:r>
              <a:rPr lang="fa-IR" dirty="0">
                <a:cs typeface="B Nazanin" pitchFamily="2" charset="-78"/>
              </a:rPr>
              <a:t>نقش یادگیرنده</a:t>
            </a:r>
          </a:p>
          <a:p>
            <a:pPr marL="514350" indent="-514350">
              <a:buFont typeface="+mj-lt"/>
              <a:buAutoNum type="arabicPeriod"/>
            </a:pPr>
            <a:r>
              <a:rPr lang="fa-IR" dirty="0">
                <a:cs typeface="B Nazanin" pitchFamily="2" charset="-78"/>
              </a:rPr>
              <a:t>نقش معلم</a:t>
            </a:r>
          </a:p>
          <a:p>
            <a:pPr marL="514350" indent="-514350">
              <a:buFont typeface="+mj-lt"/>
              <a:buAutoNum type="arabicPeriod"/>
            </a:pPr>
            <a:r>
              <a:rPr lang="fa-IR" dirty="0">
                <a:cs typeface="B Nazanin" pitchFamily="2" charset="-78"/>
              </a:rPr>
              <a:t>یادگیری مادام العمر</a:t>
            </a:r>
          </a:p>
          <a:p>
            <a:pPr marL="514350" indent="-514350">
              <a:buFont typeface="+mj-lt"/>
              <a:buAutoNum type="arabicPeriod"/>
            </a:pPr>
            <a:r>
              <a:rPr lang="fa-IR" dirty="0">
                <a:cs typeface="B Nazanin" pitchFamily="2" charset="-78"/>
              </a:rPr>
              <a:t>جلب مشارکت و تعامل</a:t>
            </a:r>
            <a:endParaRPr lang="fa-IR" dirty="0"/>
          </a:p>
          <a:p>
            <a:pPr marL="514350" indent="-514350">
              <a:buFont typeface="+mj-lt"/>
              <a:buAutoNum type="arabicPeriod"/>
            </a:pPr>
            <a:r>
              <a:rPr lang="fa-IR" dirty="0">
                <a:cs typeface="B Nazanin" pitchFamily="2" charset="-78"/>
              </a:rPr>
              <a:t>توجه به </a:t>
            </a:r>
            <a:r>
              <a:rPr lang="fa-IR" dirty="0" smtClean="0">
                <a:cs typeface="B Nazanin" pitchFamily="2" charset="-78"/>
              </a:rPr>
              <a:t>تفاوتها</a:t>
            </a:r>
          </a:p>
          <a:p>
            <a:pPr marL="514350" indent="-514350">
              <a:buFont typeface="+mj-lt"/>
              <a:buAutoNum type="arabicPeriod"/>
            </a:pPr>
            <a:r>
              <a:rPr lang="fa-IR" dirty="0" smtClean="0">
                <a:cs typeface="B Nazanin" pitchFamily="2" charset="-78"/>
              </a:rPr>
              <a:t>جامعه</a:t>
            </a:r>
          </a:p>
          <a:p>
            <a:pPr marL="514350" indent="-514350">
              <a:buFont typeface="+mj-lt"/>
              <a:buAutoNum type="arabicPeriod"/>
            </a:pPr>
            <a:r>
              <a:rPr lang="fa-IR" dirty="0" smtClean="0">
                <a:cs typeface="B Nazanin" pitchFamily="2" charset="-78"/>
              </a:rPr>
              <a:t>یکپارچگی و فراگیری</a:t>
            </a:r>
            <a:endParaRPr lang="fa-IR" dirty="0">
              <a:cs typeface="B Nazanin" pitchFamily="2" charset="-78"/>
            </a:endParaRPr>
          </a:p>
          <a:p>
            <a:pPr marL="0" indent="0">
              <a:buNone/>
            </a:pPr>
            <a:endParaRPr lang="fa-I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3742156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دانستنی های معلم</a:t>
            </a:r>
            <a:endParaRPr lang="fa-IR" b="1" dirty="0">
              <a:cs typeface="B Nazanin" pitchFamily="2" charset="-78"/>
            </a:endParaRPr>
          </a:p>
        </p:txBody>
      </p:sp>
      <p:sp>
        <p:nvSpPr>
          <p:cNvPr id="3" name="Content Placeholder 2"/>
          <p:cNvSpPr>
            <a:spLocks noGrp="1"/>
          </p:cNvSpPr>
          <p:nvPr>
            <p:ph idx="1"/>
          </p:nvPr>
        </p:nvSpPr>
        <p:spPr>
          <a:xfrm>
            <a:off x="457200" y="1935480"/>
            <a:ext cx="8229600" cy="4693920"/>
          </a:xfrm>
        </p:spPr>
        <p:txBody>
          <a:bodyPr>
            <a:normAutofit fontScale="77500" lnSpcReduction="20000"/>
          </a:bodyPr>
          <a:lstStyle/>
          <a:p>
            <a:pPr marL="0" indent="0" algn="just">
              <a:buNone/>
            </a:pPr>
            <a:r>
              <a:rPr lang="fa-IR" dirty="0" smtClean="0">
                <a:cs typeface="B Nazanin" pitchFamily="2" charset="-78"/>
              </a:rPr>
              <a:t>     بدن </a:t>
            </a:r>
            <a:r>
              <a:rPr lang="fa-IR" dirty="0">
                <a:cs typeface="B Nazanin" pitchFamily="2" charset="-78"/>
              </a:rPr>
              <a:t>انسان برای رشد، حرکت و حفظ سلامتی به مواد غذايی گوناگون نياز دارد. اين مواد غذايی را در چهار گروه </a:t>
            </a:r>
            <a:r>
              <a:rPr lang="fa-IR" dirty="0" smtClean="0">
                <a:cs typeface="B Nazanin" pitchFamily="2" charset="-78"/>
              </a:rPr>
              <a:t>مختلف تقسيم </a:t>
            </a:r>
            <a:r>
              <a:rPr lang="fa-IR" dirty="0">
                <a:cs typeface="B Nazanin" pitchFamily="2" charset="-78"/>
              </a:rPr>
              <a:t>بندی می کنند</a:t>
            </a:r>
            <a:r>
              <a:rPr lang="fa-IR" dirty="0" smtClean="0">
                <a:cs typeface="B Nazanin" pitchFamily="2" charset="-78"/>
              </a:rPr>
              <a:t>.</a:t>
            </a:r>
          </a:p>
          <a:p>
            <a:pPr algn="just"/>
            <a:r>
              <a:rPr lang="fa-IR" b="1" dirty="0">
                <a:cs typeface="B Nazanin" pitchFamily="2" charset="-78"/>
              </a:rPr>
              <a:t>گروه مواد پروتئينی (گوشت): </a:t>
            </a:r>
            <a:r>
              <a:rPr lang="fa-IR" dirty="0">
                <a:cs typeface="B Nazanin" pitchFamily="2" charset="-78"/>
              </a:rPr>
              <a:t>همه ی انواع گوشت مانند گوشت گاو، گوسفند، مرغ، بوقلمون، ماهی و همچنين تخم </a:t>
            </a:r>
            <a:r>
              <a:rPr lang="fa-IR" dirty="0" smtClean="0">
                <a:cs typeface="B Nazanin" pitchFamily="2" charset="-78"/>
              </a:rPr>
              <a:t>مرغ در </a:t>
            </a:r>
            <a:r>
              <a:rPr lang="fa-IR" dirty="0">
                <a:cs typeface="B Nazanin" pitchFamily="2" charset="-78"/>
              </a:rPr>
              <a:t>اين گروه </a:t>
            </a:r>
            <a:r>
              <a:rPr lang="fa-IR" dirty="0" smtClean="0">
                <a:cs typeface="B Nazanin" pitchFamily="2" charset="-78"/>
              </a:rPr>
              <a:t>جای دارند</a:t>
            </a:r>
            <a:r>
              <a:rPr lang="fa-IR" dirty="0">
                <a:cs typeface="B Nazanin" pitchFamily="2" charset="-78"/>
              </a:rPr>
              <a:t>. مصرف اين غذاها باعث رشد و نمو بدن می شود.</a:t>
            </a:r>
          </a:p>
          <a:p>
            <a:pPr algn="just"/>
            <a:r>
              <a:rPr lang="fa-IR" b="1" dirty="0" smtClean="0">
                <a:cs typeface="B Nazanin" pitchFamily="2" charset="-78"/>
              </a:rPr>
              <a:t>گروه </a:t>
            </a:r>
            <a:r>
              <a:rPr lang="fa-IR" b="1" dirty="0">
                <a:cs typeface="B Nazanin" pitchFamily="2" charset="-78"/>
              </a:rPr>
              <a:t>لبنيات (شير): </a:t>
            </a:r>
            <a:r>
              <a:rPr lang="fa-IR" dirty="0">
                <a:cs typeface="B Nazanin" pitchFamily="2" charset="-78"/>
              </a:rPr>
              <a:t>از جمله غذاهای اين گروه، شير، پنير، ماست، کره، کشک و خامه می باشند. مصرف کافی </a:t>
            </a:r>
            <a:r>
              <a:rPr lang="fa-IR" dirty="0" smtClean="0">
                <a:cs typeface="B Nazanin" pitchFamily="2" charset="-78"/>
              </a:rPr>
              <a:t>غذاهای اين </a:t>
            </a:r>
            <a:r>
              <a:rPr lang="fa-IR" dirty="0">
                <a:cs typeface="B Nazanin" pitchFamily="2" charset="-78"/>
              </a:rPr>
              <a:t>گروه باعث رشد و استحکام استخوان ها و دندان ها می شود و در کودکی و نوجوانی از غذاهای ضروری به حساب می آيند</a:t>
            </a:r>
            <a:r>
              <a:rPr lang="fa-IR" dirty="0" smtClean="0">
                <a:cs typeface="B Nazanin" pitchFamily="2" charset="-78"/>
              </a:rPr>
              <a:t>.</a:t>
            </a:r>
          </a:p>
          <a:p>
            <a:pPr algn="just"/>
            <a:r>
              <a:rPr lang="fa-IR" b="1" dirty="0">
                <a:cs typeface="B Nazanin" pitchFamily="2" charset="-78"/>
              </a:rPr>
              <a:t>گروه کربوهيدرات ها (نان و غلات): </a:t>
            </a:r>
            <a:r>
              <a:rPr lang="fa-IR" dirty="0">
                <a:cs typeface="B Nazanin" pitchFamily="2" charset="-78"/>
              </a:rPr>
              <a:t>در اين گروه، غلات مثل گندم و جو قرار دارند که انواع نان از آن تهيه می </a:t>
            </a:r>
            <a:r>
              <a:rPr lang="fa-IR" dirty="0" smtClean="0">
                <a:cs typeface="B Nazanin" pitchFamily="2" charset="-78"/>
              </a:rPr>
              <a:t>شود. همچنين </a:t>
            </a:r>
            <a:r>
              <a:rPr lang="fa-IR" dirty="0">
                <a:cs typeface="B Nazanin" pitchFamily="2" charset="-78"/>
              </a:rPr>
              <a:t>برنج در اين گروه قرار دارد. با مصرف اين غذاها در بدن انرژی توليد می شود و انجام فعاليت های روزانه ممکن خواهد شد.</a:t>
            </a:r>
          </a:p>
          <a:p>
            <a:pPr algn="just"/>
            <a:r>
              <a:rPr lang="fa-IR" dirty="0">
                <a:cs typeface="B Nazanin" pitchFamily="2" charset="-78"/>
              </a:rPr>
              <a:t>در بحث غذاهای مفيد و غيرمفيد لازم است به مقدار مصرف در تأثير بعضی غذاها اشاره شود، غذاهايی مثل شيرينی، </a:t>
            </a:r>
            <a:r>
              <a:rPr lang="fa-IR" dirty="0" smtClean="0">
                <a:cs typeface="B Nazanin" pitchFamily="2" charset="-78"/>
              </a:rPr>
              <a:t>شکلات، تنقلاتی </a:t>
            </a:r>
            <a:r>
              <a:rPr lang="fa-IR" dirty="0">
                <a:cs typeface="B Nazanin" pitchFamily="2" charset="-78"/>
              </a:rPr>
              <a:t>مثل پفک و چيپس و همچنين آجيل ها اگر به اندازه مصرف شوند مفيد و اگر به مقدار زياد مصرف شوند به علت داشتن </a:t>
            </a:r>
            <a:r>
              <a:rPr lang="fa-IR" dirty="0" smtClean="0">
                <a:cs typeface="B Nazanin" pitchFamily="2" charset="-78"/>
              </a:rPr>
              <a:t>چربی، قند </a:t>
            </a:r>
            <a:r>
              <a:rPr lang="fa-IR" dirty="0">
                <a:cs typeface="B Nazanin" pitchFamily="2" charset="-78"/>
              </a:rPr>
              <a:t>و نمک زياد برای سلامت بدن مفيد نيستند</a:t>
            </a:r>
            <a:r>
              <a:rPr lang="fa-IR" dirty="0" smtClean="0">
                <a:cs typeface="B Nazanin" pitchFamily="2" charset="-78"/>
              </a:rPr>
              <a:t>.</a:t>
            </a:r>
          </a:p>
          <a:p>
            <a:pPr algn="just"/>
            <a:r>
              <a:rPr lang="fa-IR" b="1" dirty="0" smtClean="0">
                <a:cs typeface="B Nazanin" pitchFamily="2" charset="-78"/>
              </a:rPr>
              <a:t>گروه ويتامين ها (سبزی و ميوه): </a:t>
            </a:r>
            <a:r>
              <a:rPr lang="fa-IR" dirty="0" smtClean="0">
                <a:cs typeface="B Nazanin" pitchFamily="2" charset="-78"/>
              </a:rPr>
              <a:t>پرتقال، ليمو و نارنگی، ويتامين</a:t>
            </a:r>
            <a:r>
              <a:rPr lang="en-US" dirty="0" smtClean="0">
                <a:cs typeface="B Nazanin" pitchFamily="2" charset="-78"/>
              </a:rPr>
              <a:t>C</a:t>
            </a:r>
            <a:r>
              <a:rPr lang="fa-IR" dirty="0">
                <a:cs typeface="B Nazanin" pitchFamily="2" charset="-78"/>
              </a:rPr>
              <a:t>فراوان دارند. </a:t>
            </a:r>
            <a:r>
              <a:rPr lang="fa-IR" dirty="0" smtClean="0">
                <a:cs typeface="B Nazanin" pitchFamily="2" charset="-78"/>
              </a:rPr>
              <a:t>سبزيجات </a:t>
            </a:r>
            <a:r>
              <a:rPr lang="fa-IR" dirty="0">
                <a:cs typeface="B Nazanin" pitchFamily="2" charset="-78"/>
              </a:rPr>
              <a:t>مثل اسفناج، هويج، گوجه فرنگی نيز در اين گروه قرار دارند. مصرف مقدار کافی </a:t>
            </a:r>
            <a:r>
              <a:rPr lang="fa-IR" dirty="0" smtClean="0">
                <a:cs typeface="B Nazanin" pitchFamily="2" charset="-78"/>
              </a:rPr>
              <a:t>تمام غذاهای </a:t>
            </a:r>
            <a:r>
              <a:rPr lang="fa-IR" dirty="0">
                <a:cs typeface="B Nazanin" pitchFamily="2" charset="-78"/>
              </a:rPr>
              <a:t>اين گروه برای بدن لازم است.</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
        <p:nvSpPr>
          <p:cNvPr id="5" name="TextBox 4"/>
          <p:cNvSpPr txBox="1"/>
          <p:nvPr/>
        </p:nvSpPr>
        <p:spPr>
          <a:xfrm>
            <a:off x="304800" y="6172200"/>
            <a:ext cx="1752600" cy="369332"/>
          </a:xfrm>
          <a:prstGeom prst="rect">
            <a:avLst/>
          </a:prstGeom>
          <a:noFill/>
        </p:spPr>
        <p:txBody>
          <a:bodyPr wrap="square" rtlCol="1">
            <a:spAutoFit/>
          </a:bodyPr>
          <a:lstStyle/>
          <a:p>
            <a:pPr algn="ctr"/>
            <a:r>
              <a:rPr lang="fa-IR" b="1" dirty="0" smtClean="0">
                <a:cs typeface="B Nazanin" pitchFamily="2" charset="-78"/>
              </a:rPr>
              <a:t>منبع : راهنمای معلم</a:t>
            </a:r>
            <a:endParaRPr lang="fa-IR" b="1" dirty="0">
              <a:cs typeface="B Nazanin" pitchFamily="2" charset="-78"/>
            </a:endParaRPr>
          </a:p>
        </p:txBody>
      </p:sp>
    </p:spTree>
    <p:extLst>
      <p:ext uri="{BB962C8B-B14F-4D97-AF65-F5344CB8AC3E}">
        <p14:creationId xmlns:p14="http://schemas.microsoft.com/office/powerpoint/2010/main" val="38629982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شرایط اجرا</a:t>
            </a:r>
            <a:endParaRPr lang="fa-IR" b="1" dirty="0">
              <a:cs typeface="B Nazanin" pitchFamily="2" charset="-78"/>
            </a:endParaRPr>
          </a:p>
        </p:txBody>
      </p:sp>
      <p:sp>
        <p:nvSpPr>
          <p:cNvPr id="3" name="Content Placeholder 2"/>
          <p:cNvSpPr>
            <a:spLocks noGrp="1"/>
          </p:cNvSpPr>
          <p:nvPr>
            <p:ph idx="1"/>
          </p:nvPr>
        </p:nvSpPr>
        <p:spPr/>
        <p:txBody>
          <a:bodyPr/>
          <a:lstStyle/>
          <a:p>
            <a:pPr algn="just"/>
            <a:r>
              <a:rPr lang="fa-IR" dirty="0" smtClean="0">
                <a:cs typeface="B Nazanin" pitchFamily="2" charset="-78"/>
              </a:rPr>
              <a:t>نقش معلم : معلم بایستی چندجلسه قبل گروه هایی را مطابق کتاب آماده کرده و در جمع آوری مطالب آنها را یاری نماید. هم چنین در ضمن درس آنها را در بیان مطالب یاری کند. </a:t>
            </a:r>
          </a:p>
          <a:p>
            <a:pPr algn="just"/>
            <a:r>
              <a:rPr lang="fa-IR" dirty="0" smtClean="0">
                <a:cs typeface="B Nazanin" pitchFamily="2" charset="-78"/>
              </a:rPr>
              <a:t>نقش دانش آموز : دانش آموز در گروه خود باید فعال بوده و آنچه که از وی انتظار می رود را به خوبی انجام دهد.</a:t>
            </a:r>
          </a:p>
          <a:p>
            <a:pPr algn="just"/>
            <a:r>
              <a:rPr lang="fa-IR" dirty="0" smtClean="0">
                <a:cs typeface="B Nazanin" pitchFamily="2" charset="-78"/>
              </a:rPr>
              <a:t>وسایل مورد نیاز : </a:t>
            </a:r>
            <a:r>
              <a:rPr lang="fa-IR" dirty="0">
                <a:cs typeface="B Nazanin" pitchFamily="2" charset="-78"/>
              </a:rPr>
              <a:t>با توجه به تنوع پذيری درس همه مواد و وسايل موجود در محيط زندگی دانش آموز براساس تشخيص معلم قابل استفاده است.</a:t>
            </a:r>
          </a:p>
          <a:p>
            <a:pPr algn="just"/>
            <a:r>
              <a:rPr lang="fa-IR" dirty="0" smtClean="0">
                <a:cs typeface="B Nazanin" pitchFamily="2" charset="-78"/>
              </a:rPr>
              <a:t>محیط اجرا : به تشخیص معلم می تواند در کلاس یا حیاط مدرسه باشد. عمده مطالب در کلاس گفته می شود.</a:t>
            </a:r>
            <a:endParaRPr lang="fa-IR" dirty="0">
              <a:cs typeface="B Nazanin" pitchFamily="2" charset="-78"/>
            </a:endParaRPr>
          </a:p>
        </p:txBody>
      </p:sp>
      <p:sp>
        <p:nvSpPr>
          <p:cNvPr id="4" name="Slide Number Placeholder 3"/>
          <p:cNvSpPr>
            <a:spLocks noGrp="1"/>
          </p:cNvSpPr>
          <p:nvPr>
            <p:ph type="sldNum" sz="quarter" idx="12"/>
          </p:nvPr>
        </p:nvSpPr>
        <p:spPr/>
        <p:txBody>
          <a:bodyPr/>
          <a:lstStyle/>
          <a:p>
            <a:r>
              <a:rPr lang="en-US" sz="1400" dirty="0" smtClean="0">
                <a:cs typeface="B Nazanin" pitchFamily="2" charset="-78"/>
              </a:rPr>
              <a:t>38</a:t>
            </a:r>
            <a:endParaRPr lang="en-US" sz="1400" dirty="0">
              <a:cs typeface="B Nazanin" pitchFamily="2" charset="-78"/>
            </a:endParaRPr>
          </a:p>
        </p:txBody>
      </p:sp>
    </p:spTree>
    <p:extLst>
      <p:ext uri="{BB962C8B-B14F-4D97-AF65-F5344CB8AC3E}">
        <p14:creationId xmlns:p14="http://schemas.microsoft.com/office/powerpoint/2010/main" val="40845141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itchFamily="2" charset="-78"/>
              </a:rPr>
              <a:t>روش تدریس </a:t>
            </a:r>
            <a:endParaRPr lang="fa-IR" b="1" dirty="0">
              <a:cs typeface="B Nazanin" pitchFamily="2" charset="-78"/>
            </a:endParaRPr>
          </a:p>
        </p:txBody>
      </p:sp>
      <p:sp>
        <p:nvSpPr>
          <p:cNvPr id="3" name="Content Placeholder 2"/>
          <p:cNvSpPr>
            <a:spLocks noGrp="1"/>
          </p:cNvSpPr>
          <p:nvPr>
            <p:ph idx="1"/>
          </p:nvPr>
        </p:nvSpPr>
        <p:spPr>
          <a:xfrm>
            <a:off x="381000" y="2667000"/>
            <a:ext cx="8229600" cy="4389120"/>
          </a:xfrm>
        </p:spPr>
        <p:txBody>
          <a:bodyPr/>
          <a:lstStyle/>
          <a:p>
            <a:pPr algn="just"/>
            <a:r>
              <a:rPr lang="fa-IR" dirty="0" smtClean="0">
                <a:cs typeface="B Nazanin" pitchFamily="2" charset="-78"/>
              </a:rPr>
              <a:t>روش تدریس این درس کاملاً مشارکتی است. یعنی برای تدریس این درس از دانش آموزان بصورت گروه های مختلف باید بهره برد.</a:t>
            </a:r>
          </a:p>
          <a:p>
            <a:pPr algn="just"/>
            <a:r>
              <a:rPr lang="fa-IR" dirty="0" smtClean="0">
                <a:cs typeface="B Nazanin" pitchFamily="2" charset="-78"/>
              </a:rPr>
              <a:t>البته می توان در ضمن کار از روش پرسش و پاسخ هم استفاده کرد.</a:t>
            </a:r>
            <a:endParaRPr lang="fa-IR"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1790263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ابزار و نحوه ارزشیابی درس سوم</a:t>
            </a:r>
            <a:endParaRPr lang="fa-IR" b="1" dirty="0">
              <a:cs typeface="B Nazanin" pitchFamily="2" charset="-78"/>
            </a:endParaRPr>
          </a:p>
        </p:txBody>
      </p:sp>
      <p:sp>
        <p:nvSpPr>
          <p:cNvPr id="3" name="Content Placeholder 2"/>
          <p:cNvSpPr>
            <a:spLocks noGrp="1"/>
          </p:cNvSpPr>
          <p:nvPr>
            <p:ph idx="1"/>
          </p:nvPr>
        </p:nvSpPr>
        <p:spPr/>
        <p:txBody>
          <a:bodyPr>
            <a:normAutofit fontScale="92500" lnSpcReduction="20000"/>
          </a:bodyPr>
          <a:lstStyle/>
          <a:p>
            <a:pPr marL="0" indent="0" algn="just">
              <a:buNone/>
            </a:pPr>
            <a:r>
              <a:rPr lang="fa-IR" dirty="0">
                <a:cs typeface="B Nazanin" pitchFamily="2" charset="-78"/>
              </a:rPr>
              <a:t>برای اين منظور روش ها و ابزار های متنوعی وجود دارد برخی از اين موارد برای علوم پايه اول ابتدايی عبارت اند از:</a:t>
            </a:r>
          </a:p>
          <a:p>
            <a:pPr marL="514350" indent="-514350" algn="just">
              <a:buFont typeface="+mj-lt"/>
              <a:buAutoNum type="arabicPeriod"/>
            </a:pPr>
            <a:r>
              <a:rPr lang="fa-IR" dirty="0" smtClean="0">
                <a:cs typeface="B Nazanin" pitchFamily="2" charset="-78"/>
              </a:rPr>
              <a:t>چينش </a:t>
            </a:r>
            <a:r>
              <a:rPr lang="fa-IR" dirty="0">
                <a:cs typeface="B Nazanin" pitchFamily="2" charset="-78"/>
              </a:rPr>
              <a:t>کارت و انتخاب مناسب آن: برای نمونه از ميان کارت های مربوط به تصوير مواد غذايی ۵ مورد را که برای </a:t>
            </a:r>
            <a:r>
              <a:rPr lang="fa-IR" dirty="0" smtClean="0">
                <a:cs typeface="B Nazanin" pitchFamily="2" charset="-78"/>
              </a:rPr>
              <a:t>صبحانه مفيد </a:t>
            </a:r>
            <a:r>
              <a:rPr lang="fa-IR" dirty="0">
                <a:cs typeface="B Nazanin" pitchFamily="2" charset="-78"/>
              </a:rPr>
              <a:t>هستند را انتخاب کنيد.</a:t>
            </a:r>
          </a:p>
          <a:p>
            <a:pPr marL="514350" indent="-514350" algn="just">
              <a:buFont typeface="+mj-lt"/>
              <a:buAutoNum type="arabicPeriod"/>
            </a:pPr>
            <a:r>
              <a:rPr lang="fa-IR" dirty="0" smtClean="0">
                <a:cs typeface="B Nazanin" pitchFamily="2" charset="-78"/>
              </a:rPr>
              <a:t>گروه </a:t>
            </a:r>
            <a:r>
              <a:rPr lang="fa-IR" dirty="0">
                <a:cs typeface="B Nazanin" pitchFamily="2" charset="-78"/>
              </a:rPr>
              <a:t>بندی و طبقه بندی تصاوير متنوع در گروه های مربوط به عوامل مؤثر در </a:t>
            </a:r>
            <a:r>
              <a:rPr lang="fa-IR" dirty="0" smtClean="0">
                <a:cs typeface="B Nazanin" pitchFamily="2" charset="-78"/>
              </a:rPr>
              <a:t>سلامتی</a:t>
            </a:r>
            <a:endParaRPr lang="fa-IR" dirty="0">
              <a:cs typeface="B Nazanin" pitchFamily="2" charset="-78"/>
            </a:endParaRPr>
          </a:p>
          <a:p>
            <a:pPr marL="514350" indent="-514350" algn="just">
              <a:buFont typeface="+mj-lt"/>
              <a:buAutoNum type="arabicPeriod"/>
            </a:pPr>
            <a:r>
              <a:rPr lang="fa-IR" dirty="0" smtClean="0">
                <a:cs typeface="B Nazanin" pitchFamily="2" charset="-78"/>
              </a:rPr>
              <a:t>نقشه </a:t>
            </a:r>
            <a:r>
              <a:rPr lang="fa-IR" dirty="0">
                <a:cs typeface="B Nazanin" pitchFamily="2" charset="-78"/>
              </a:rPr>
              <a:t>مفهومی فعاليت های روزانه: تعدادی تصوير از فعاليت های روزانه وجود دارد ترتيب آنها را برای انجام با </a:t>
            </a:r>
            <a:r>
              <a:rPr lang="fa-IR" dirty="0" smtClean="0">
                <a:cs typeface="B Nazanin" pitchFamily="2" charset="-78"/>
              </a:rPr>
              <a:t>فلش مشخص </a:t>
            </a:r>
            <a:r>
              <a:rPr lang="fa-IR" dirty="0">
                <a:cs typeface="B Nazanin" pitchFamily="2" charset="-78"/>
              </a:rPr>
              <a:t>کنيد</a:t>
            </a:r>
          </a:p>
          <a:p>
            <a:pPr marL="514350" indent="-514350" algn="just">
              <a:buFont typeface="+mj-lt"/>
              <a:buAutoNum type="arabicPeriod"/>
            </a:pPr>
            <a:r>
              <a:rPr lang="fa-IR" dirty="0" smtClean="0">
                <a:cs typeface="B Nazanin" pitchFamily="2" charset="-78"/>
              </a:rPr>
              <a:t>تشخيص </a:t>
            </a:r>
            <a:r>
              <a:rPr lang="fa-IR" dirty="0">
                <a:cs typeface="B Nazanin" pitchFamily="2" charset="-78"/>
              </a:rPr>
              <a:t>فعاليت ناجور از ميان تعدادی فعاليت </a:t>
            </a:r>
            <a:r>
              <a:rPr lang="fa-IR" dirty="0" smtClean="0">
                <a:cs typeface="B Nazanin" pitchFamily="2" charset="-78"/>
              </a:rPr>
              <a:t>جور</a:t>
            </a:r>
          </a:p>
          <a:p>
            <a:pPr marL="514350" indent="-514350" algn="just">
              <a:buFont typeface="+mj-lt"/>
              <a:buAutoNum type="arabicPeriod"/>
            </a:pPr>
            <a:r>
              <a:rPr lang="fa-IR" dirty="0" smtClean="0">
                <a:cs typeface="B Nazanin" pitchFamily="2" charset="-78"/>
              </a:rPr>
              <a:t>مرتبط </a:t>
            </a:r>
            <a:r>
              <a:rPr lang="fa-IR" dirty="0">
                <a:cs typeface="B Nazanin" pitchFamily="2" charset="-78"/>
              </a:rPr>
              <a:t>کردن تصاوير جور کردنی به يکديگر</a:t>
            </a:r>
          </a:p>
          <a:p>
            <a:pPr marL="514350" indent="-514350" algn="just">
              <a:buFont typeface="+mj-lt"/>
              <a:buAutoNum type="arabicPeriod"/>
            </a:pPr>
            <a:r>
              <a:rPr lang="fa-IR" dirty="0" smtClean="0">
                <a:cs typeface="B Nazanin" pitchFamily="2" charset="-78"/>
              </a:rPr>
              <a:t>تهيه </a:t>
            </a:r>
            <a:r>
              <a:rPr lang="fa-IR" dirty="0">
                <a:cs typeface="B Nazanin" pitchFamily="2" charset="-78"/>
              </a:rPr>
              <a:t>پوستر تصويری از عوامل مؤثر در سلامتی</a:t>
            </a:r>
          </a:p>
          <a:p>
            <a:pPr marL="514350" indent="-514350" algn="just">
              <a:buFont typeface="+mj-lt"/>
              <a:buAutoNum type="arabicPeriod"/>
            </a:pPr>
            <a:r>
              <a:rPr lang="fa-IR" dirty="0" smtClean="0">
                <a:cs typeface="B Nazanin" pitchFamily="2" charset="-78"/>
              </a:rPr>
              <a:t>و </a:t>
            </a:r>
            <a:r>
              <a:rPr lang="fa-IR" dirty="0">
                <a:cs typeface="B Nazanin" pitchFamily="2" charset="-78"/>
              </a:rPr>
              <a:t>موارد ديگری که معلم براساس اطلاعات خود می تواند طراحی کند.</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sp>
        <p:nvSpPr>
          <p:cNvPr id="5" name="TextBox 4"/>
          <p:cNvSpPr txBox="1"/>
          <p:nvPr/>
        </p:nvSpPr>
        <p:spPr>
          <a:xfrm>
            <a:off x="304800" y="6172200"/>
            <a:ext cx="1752600" cy="369332"/>
          </a:xfrm>
          <a:prstGeom prst="rect">
            <a:avLst/>
          </a:prstGeom>
          <a:noFill/>
        </p:spPr>
        <p:txBody>
          <a:bodyPr wrap="square" rtlCol="1">
            <a:spAutoFit/>
          </a:bodyPr>
          <a:lstStyle/>
          <a:p>
            <a:pPr algn="ctr"/>
            <a:r>
              <a:rPr lang="fa-IR" b="1" dirty="0" smtClean="0">
                <a:cs typeface="B Nazanin" pitchFamily="2" charset="-78"/>
              </a:rPr>
              <a:t>منبع : راهنمای معلم</a:t>
            </a:r>
            <a:endParaRPr lang="fa-IR" b="1" dirty="0">
              <a:cs typeface="B Nazanin" pitchFamily="2" charset="-78"/>
            </a:endParaRPr>
          </a:p>
        </p:txBody>
      </p:sp>
    </p:spTree>
    <p:extLst>
      <p:ext uri="{BB962C8B-B14F-4D97-AF65-F5344CB8AC3E}">
        <p14:creationId xmlns:p14="http://schemas.microsoft.com/office/powerpoint/2010/main" val="2181787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itchFamily="2" charset="-78"/>
              </a:rPr>
              <a:t>بررسی کامل درس چهارم</a:t>
            </a:r>
            <a:endParaRPr lang="fa-IR" b="1"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pic>
        <p:nvPicPr>
          <p:cNvPr id="13314" name="Picture 2" descr="C:\Users\Farhangian Computer\Desktop\New folder\Oloom_Page_02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45747"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3880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l="-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بررسی بعد ظاهری کتاب</a:t>
            </a:r>
            <a:endParaRPr lang="fa-IR" b="1" dirty="0">
              <a:cs typeface="B Nazanin" pitchFamily="2" charset="-78"/>
            </a:endParaRPr>
          </a:p>
        </p:txBody>
      </p:sp>
      <p:sp>
        <p:nvSpPr>
          <p:cNvPr id="3" name="Content Placeholder 2"/>
          <p:cNvSpPr>
            <a:spLocks noGrp="1"/>
          </p:cNvSpPr>
          <p:nvPr>
            <p:ph idx="1"/>
          </p:nvPr>
        </p:nvSpPr>
        <p:spPr>
          <a:xfrm>
            <a:off x="228600" y="1935480"/>
            <a:ext cx="8610600" cy="4389120"/>
          </a:xfrm>
        </p:spPr>
        <p:txBody>
          <a:bodyPr/>
          <a:lstStyle/>
          <a:p>
            <a:r>
              <a:rPr lang="fa-IR" b="1" dirty="0" smtClean="0">
                <a:cs typeface="B Nazanin" pitchFamily="2" charset="-78"/>
              </a:rPr>
              <a:t>طرح روی جلد: </a:t>
            </a:r>
            <a:r>
              <a:rPr lang="fa-IR" dirty="0" smtClean="0">
                <a:cs typeface="B Nazanin" pitchFamily="2" charset="-78"/>
              </a:rPr>
              <a:t>مطابق با ذوق و سلیقه دانش آموز طراحی شده است.</a:t>
            </a:r>
          </a:p>
          <a:p>
            <a:r>
              <a:rPr lang="fa-IR" b="1" dirty="0" smtClean="0">
                <a:cs typeface="B Nazanin" pitchFamily="2" charset="-78"/>
              </a:rPr>
              <a:t>قلم و فونت: </a:t>
            </a:r>
            <a:r>
              <a:rPr lang="fa-IR" dirty="0" smtClean="0">
                <a:cs typeface="B Nazanin" pitchFamily="2" charset="-78"/>
              </a:rPr>
              <a:t>اندازه قلم متناسب است و نه خیلی بزرگ و نه خیلی کوچک است. فونت مورد استفاده </a:t>
            </a:r>
            <a:r>
              <a:rPr lang="en-US" dirty="0" smtClean="0">
                <a:cs typeface="B Nazanin" pitchFamily="2" charset="-78"/>
              </a:rPr>
              <a:t> </a:t>
            </a:r>
            <a:r>
              <a:rPr lang="en-US" sz="2400" dirty="0" smtClean="0">
                <a:cs typeface="B Nazanin" pitchFamily="2" charset="-78"/>
              </a:rPr>
              <a:t>B </a:t>
            </a:r>
            <a:r>
              <a:rPr lang="en-US" sz="2400" dirty="0" err="1" smtClean="0">
                <a:cs typeface="B Nazanin" pitchFamily="2" charset="-78"/>
              </a:rPr>
              <a:t>Nazanin</a:t>
            </a:r>
            <a:r>
              <a:rPr lang="en-US" sz="2400" dirty="0" smtClean="0">
                <a:cs typeface="B Nazanin" pitchFamily="2" charset="-78"/>
              </a:rPr>
              <a:t> </a:t>
            </a:r>
            <a:r>
              <a:rPr lang="fa-IR" dirty="0" smtClean="0">
                <a:cs typeface="B Nazanin" pitchFamily="2" charset="-78"/>
              </a:rPr>
              <a:t>(کادر های مربوط به معلم و اولیا) و </a:t>
            </a:r>
            <a:r>
              <a:rPr lang="en-US" sz="2400" dirty="0" smtClean="0">
                <a:cs typeface="B Nazanin" pitchFamily="2" charset="-78"/>
              </a:rPr>
              <a:t>B Kodak </a:t>
            </a:r>
            <a:r>
              <a:rPr lang="fa-IR" dirty="0" smtClean="0">
                <a:cs typeface="B Nazanin" pitchFamily="2" charset="-78"/>
              </a:rPr>
              <a:t>( برای کل کتاب و دانش آموز) می باشد.</a:t>
            </a:r>
          </a:p>
          <a:p>
            <a:r>
              <a:rPr lang="fa-IR" b="1" dirty="0" smtClean="0">
                <a:cs typeface="B Nazanin" pitchFamily="2" charset="-78"/>
              </a:rPr>
              <a:t>تصاویر: </a:t>
            </a:r>
            <a:r>
              <a:rPr lang="fa-IR" dirty="0" smtClean="0">
                <a:cs typeface="B Nazanin" pitchFamily="2" charset="-78"/>
              </a:rPr>
              <a:t>تصاویر با الهام از طبیعت است و در انتخاب آنها علاقه دانش آموز مدنظر بوده است.</a:t>
            </a:r>
          </a:p>
          <a:p>
            <a:r>
              <a:rPr lang="fa-IR" b="1" dirty="0" smtClean="0">
                <a:cs typeface="B Nazanin" pitchFamily="2" charset="-78"/>
              </a:rPr>
              <a:t>صفحه آرایی: </a:t>
            </a:r>
            <a:r>
              <a:rPr lang="fa-IR" dirty="0" smtClean="0">
                <a:cs typeface="B Nazanin" pitchFamily="2" charset="-78"/>
              </a:rPr>
              <a:t>در این کتاب بمنظور جلوگیری از یکنواختی کتاب برای دانش آموز، صفحات فصل ها با رنگ های مختلف از هم مجزا شده و متنوع است.</a:t>
            </a:r>
          </a:p>
          <a:p>
            <a:r>
              <a:rPr lang="fa-IR" b="1" dirty="0" smtClean="0">
                <a:cs typeface="B Nazanin" pitchFamily="2" charset="-78"/>
              </a:rPr>
              <a:t>حجم کتاب: </a:t>
            </a:r>
            <a:r>
              <a:rPr lang="fa-IR" dirty="0" smtClean="0">
                <a:cs typeface="B Nazanin" pitchFamily="2" charset="-78"/>
              </a:rPr>
              <a:t>شاید به ظاهر این کتاب پر حجم باشد ولی هدف مؤلف این بوده که صفحات این کتاب زیاد و تنوع آن چند برابر باشد.</a:t>
            </a:r>
            <a:endParaRPr lang="fa-IR"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z="1400" smtClean="0">
                <a:cs typeface="B Nazanin" pitchFamily="2" charset="-78"/>
              </a:rPr>
              <a:pPr/>
              <a:t>5</a:t>
            </a:fld>
            <a:endParaRPr lang="en-US" sz="1400" dirty="0">
              <a:cs typeface="B Nazanin" pitchFamily="2" charset="-78"/>
            </a:endParaRPr>
          </a:p>
        </p:txBody>
      </p:sp>
    </p:spTree>
    <p:extLst>
      <p:ext uri="{BB962C8B-B14F-4D97-AF65-F5344CB8AC3E}">
        <p14:creationId xmlns:p14="http://schemas.microsoft.com/office/powerpoint/2010/main" val="3638756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درس در یک نگاه</a:t>
            </a:r>
            <a:endParaRPr lang="fa-IR" b="1" dirty="0">
              <a:cs typeface="B Nazanin" pitchFamily="2" charset="-78"/>
            </a:endParaRPr>
          </a:p>
        </p:txBody>
      </p:sp>
      <p:sp>
        <p:nvSpPr>
          <p:cNvPr id="3" name="Content Placeholder 2"/>
          <p:cNvSpPr>
            <a:spLocks noGrp="1"/>
          </p:cNvSpPr>
          <p:nvPr>
            <p:ph idx="1"/>
          </p:nvPr>
        </p:nvSpPr>
        <p:spPr/>
        <p:txBody>
          <a:bodyPr>
            <a:normAutofit/>
          </a:bodyPr>
          <a:lstStyle/>
          <a:p>
            <a:pPr marL="0" indent="0" algn="just">
              <a:buNone/>
            </a:pPr>
            <a:r>
              <a:rPr lang="fa-IR" dirty="0" smtClean="0">
                <a:cs typeface="B Nazanin" pitchFamily="2" charset="-78"/>
              </a:rPr>
              <a:t>     زندگی </a:t>
            </a:r>
            <a:r>
              <a:rPr lang="fa-IR" dirty="0">
                <a:cs typeface="B Nazanin" pitchFamily="2" charset="-78"/>
              </a:rPr>
              <a:t>ما هيچ وقت از جانوران جدا نبوده است. ما از ابتدا با جانوران در محيط زندگی </a:t>
            </a:r>
            <a:r>
              <a:rPr lang="fa-IR" dirty="0" smtClean="0">
                <a:cs typeface="B Nazanin" pitchFamily="2" charset="-78"/>
              </a:rPr>
              <a:t>شريک بوده ايم . جانوران </a:t>
            </a:r>
            <a:r>
              <a:rPr lang="fa-IR" dirty="0">
                <a:cs typeface="B Nazanin" pitchFamily="2" charset="-78"/>
              </a:rPr>
              <a:t>به ما غذا و پوشاک می دهند و در انجام کارها به ما کمک می کنند، به طوری که بدون وجود آنها، زندگی </a:t>
            </a:r>
            <a:r>
              <a:rPr lang="fa-IR" dirty="0" smtClean="0">
                <a:cs typeface="B Nazanin" pitchFamily="2" charset="-78"/>
              </a:rPr>
              <a:t>ما غيرممکن </a:t>
            </a:r>
            <a:r>
              <a:rPr lang="fa-IR" dirty="0">
                <a:cs typeface="B Nazanin" pitchFamily="2" charset="-78"/>
              </a:rPr>
              <a:t>است يا بسيار محدود و مشکل خواهد شد.</a:t>
            </a:r>
          </a:p>
          <a:p>
            <a:pPr marL="0" indent="0" algn="just">
              <a:buNone/>
            </a:pPr>
            <a:r>
              <a:rPr lang="fa-IR" dirty="0" smtClean="0">
                <a:cs typeface="B Nazanin" pitchFamily="2" charset="-78"/>
              </a:rPr>
              <a:t>     در </a:t>
            </a:r>
            <a:r>
              <a:rPr lang="fa-IR" dirty="0">
                <a:cs typeface="B Nazanin" pitchFamily="2" charset="-78"/>
              </a:rPr>
              <a:t>اين درس دانش آموزان با جمع آوری اطلاعات در مورد جانوران محيط اطراف پی می برند که </a:t>
            </a:r>
            <a:r>
              <a:rPr lang="fa-IR" dirty="0" smtClean="0">
                <a:cs typeface="B Nazanin" pitchFamily="2" charset="-78"/>
              </a:rPr>
              <a:t>همه موجودات </a:t>
            </a:r>
            <a:r>
              <a:rPr lang="fa-IR" dirty="0">
                <a:cs typeface="B Nazanin" pitchFamily="2" charset="-78"/>
              </a:rPr>
              <a:t>زنده برای زنده ماندن به آب، غذا و هوا نياز دارند و برای به دست آوردن غذا به شيوه های مختلف </a:t>
            </a:r>
            <a:r>
              <a:rPr lang="fa-IR" dirty="0" smtClean="0">
                <a:cs typeface="B Nazanin" pitchFamily="2" charset="-78"/>
              </a:rPr>
              <a:t>حرکت می </a:t>
            </a:r>
            <a:r>
              <a:rPr lang="fa-IR" dirty="0">
                <a:cs typeface="B Nazanin" pitchFamily="2" charset="-78"/>
              </a:rPr>
              <a:t>کنند، هر موجود زنده ای رشد می کند و فرزندانی نظير خود را به وجود می آورد.در فرايند آموزش اين </a:t>
            </a:r>
            <a:r>
              <a:rPr lang="fa-IR" dirty="0" smtClean="0">
                <a:cs typeface="B Nazanin" pitchFamily="2" charset="-78"/>
              </a:rPr>
              <a:t>درس دانش </a:t>
            </a:r>
            <a:r>
              <a:rPr lang="fa-IR" dirty="0">
                <a:cs typeface="B Nazanin" pitchFamily="2" charset="-78"/>
              </a:rPr>
              <a:t>آموزان به ارزش و اهميت وجود جانوران و تأثير آنها را در حفظ تعادل طبيعت پی می برند و نسبت به </a:t>
            </a:r>
            <a:r>
              <a:rPr lang="fa-IR" dirty="0" smtClean="0">
                <a:cs typeface="B Nazanin" pitchFamily="2" charset="-78"/>
              </a:rPr>
              <a:t>حفاظت از </a:t>
            </a:r>
            <a:r>
              <a:rPr lang="fa-IR" dirty="0">
                <a:cs typeface="B Nazanin" pitchFamily="2" charset="-78"/>
              </a:rPr>
              <a:t>آنان حساس می شوند.</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a:p>
        </p:txBody>
      </p:sp>
      <p:sp>
        <p:nvSpPr>
          <p:cNvPr id="5" name="TextBox 4"/>
          <p:cNvSpPr txBox="1"/>
          <p:nvPr/>
        </p:nvSpPr>
        <p:spPr>
          <a:xfrm>
            <a:off x="304800" y="6172200"/>
            <a:ext cx="1752600" cy="369332"/>
          </a:xfrm>
          <a:prstGeom prst="rect">
            <a:avLst/>
          </a:prstGeom>
          <a:noFill/>
        </p:spPr>
        <p:txBody>
          <a:bodyPr wrap="square" rtlCol="1">
            <a:spAutoFit/>
          </a:bodyPr>
          <a:lstStyle/>
          <a:p>
            <a:pPr algn="ctr"/>
            <a:r>
              <a:rPr lang="fa-IR" b="1" dirty="0" smtClean="0">
                <a:cs typeface="B Nazanin" pitchFamily="2" charset="-78"/>
              </a:rPr>
              <a:t>منبع : راهنمای معلم</a:t>
            </a:r>
            <a:endParaRPr lang="fa-IR" b="1" dirty="0">
              <a:cs typeface="B Nazanin" pitchFamily="2" charset="-78"/>
            </a:endParaRPr>
          </a:p>
        </p:txBody>
      </p:sp>
    </p:spTree>
    <p:extLst>
      <p:ext uri="{BB962C8B-B14F-4D97-AF65-F5344CB8AC3E}">
        <p14:creationId xmlns:p14="http://schemas.microsoft.com/office/powerpoint/2010/main" val="19271707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رویکرد های برنامه درسی</a:t>
            </a:r>
            <a:endParaRPr lang="fa-IR" b="1" dirty="0">
              <a:cs typeface="B Nazanin" pitchFamily="2" charset="-78"/>
            </a:endParaRPr>
          </a:p>
        </p:txBody>
      </p:sp>
      <p:sp>
        <p:nvSpPr>
          <p:cNvPr id="3" name="Content Placeholder 2"/>
          <p:cNvSpPr>
            <a:spLocks noGrp="1"/>
          </p:cNvSpPr>
          <p:nvPr>
            <p:ph idx="1"/>
          </p:nvPr>
        </p:nvSpPr>
        <p:spPr/>
        <p:txBody>
          <a:bodyPr/>
          <a:lstStyle/>
          <a:p>
            <a:pPr algn="just"/>
            <a:r>
              <a:rPr lang="fa-IR" dirty="0">
                <a:cs typeface="B Nazanin" pitchFamily="2" charset="-78"/>
              </a:rPr>
              <a:t>مبتنی بر فرآیند های ذهنی و عقلی : صفحات </a:t>
            </a:r>
            <a:r>
              <a:rPr lang="fa-IR" dirty="0" smtClean="0">
                <a:cs typeface="B Nazanin" pitchFamily="2" charset="-78"/>
              </a:rPr>
              <a:t>27 و 30 و 31 و 32 و 33.</a:t>
            </a:r>
            <a:endParaRPr lang="fa-IR" dirty="0">
              <a:cs typeface="B Nazanin" pitchFamily="2" charset="-78"/>
            </a:endParaRPr>
          </a:p>
          <a:p>
            <a:pPr marL="0" indent="0" algn="just">
              <a:buNone/>
            </a:pPr>
            <a:endParaRPr lang="fa-IR" dirty="0">
              <a:cs typeface="B Nazanin" pitchFamily="2" charset="-78"/>
            </a:endParaRPr>
          </a:p>
          <a:p>
            <a:pPr algn="just"/>
            <a:r>
              <a:rPr lang="fa-IR" dirty="0">
                <a:cs typeface="B Nazanin" pitchFamily="2" charset="-78"/>
              </a:rPr>
              <a:t>مبتنی بر فرآیند های مسائل اجتماعی : </a:t>
            </a:r>
            <a:r>
              <a:rPr lang="fa-IR" dirty="0" smtClean="0">
                <a:cs typeface="B Nazanin" pitchFamily="2" charset="-78"/>
              </a:rPr>
              <a:t>28.</a:t>
            </a:r>
            <a:endParaRPr lang="fa-IR" dirty="0">
              <a:cs typeface="B Nazanin" pitchFamily="2" charset="-78"/>
            </a:endParaRPr>
          </a:p>
          <a:p>
            <a:pPr algn="just"/>
            <a:endParaRPr lang="fa-IR" dirty="0">
              <a:cs typeface="B Nazanin" pitchFamily="2" charset="-78"/>
            </a:endParaRPr>
          </a:p>
          <a:p>
            <a:pPr algn="just"/>
            <a:r>
              <a:rPr lang="fa-IR" dirty="0">
                <a:cs typeface="B Nazanin" pitchFamily="2" charset="-78"/>
              </a:rPr>
              <a:t>مبتنی بر علایق و نیازهای دانش آموز : صفحات  </a:t>
            </a:r>
            <a:r>
              <a:rPr lang="fa-IR" dirty="0" smtClean="0">
                <a:cs typeface="B Nazanin" pitchFamily="2" charset="-78"/>
              </a:rPr>
              <a:t>27 و 28 و 29.</a:t>
            </a:r>
            <a:endParaRPr lang="fa-IR" dirty="0">
              <a:cs typeface="B Nazanin" pitchFamily="2" charset="-78"/>
            </a:endParaRPr>
          </a:p>
          <a:p>
            <a:pPr algn="just"/>
            <a:endParaRPr lang="fa-IR" dirty="0">
              <a:cs typeface="B Nazanin" pitchFamily="2" charset="-78"/>
            </a:endParaRPr>
          </a:p>
          <a:p>
            <a:pPr algn="just"/>
            <a:r>
              <a:rPr lang="fa-IR" dirty="0">
                <a:cs typeface="B Nazanin" pitchFamily="2" charset="-78"/>
              </a:rPr>
              <a:t>مبتنی بر علم (رویکرد علمی ) : </a:t>
            </a:r>
            <a:r>
              <a:rPr lang="fa-IR" dirty="0" smtClean="0">
                <a:cs typeface="B Nazanin" pitchFamily="2" charset="-78"/>
              </a:rPr>
              <a:t>صفحات 27 تا 33.</a:t>
            </a:r>
            <a:endParaRPr lang="fa-IR" dirty="0">
              <a:cs typeface="B Nazanin" pitchFamily="2" charset="-78"/>
            </a:endParaRPr>
          </a:p>
          <a:p>
            <a:pPr algn="just"/>
            <a:endParaRPr lang="fa-IR" dirty="0">
              <a:cs typeface="B Nazanin" pitchFamily="2" charset="-78"/>
            </a:endParaRPr>
          </a:p>
          <a:p>
            <a:pPr algn="just"/>
            <a:r>
              <a:rPr lang="fa-IR" dirty="0">
                <a:cs typeface="B Nazanin" pitchFamily="2" charset="-78"/>
              </a:rPr>
              <a:t>رویکرد سیستمی : </a:t>
            </a:r>
            <a:r>
              <a:rPr lang="fa-IR" dirty="0" smtClean="0">
                <a:cs typeface="B Nazanin" pitchFamily="2" charset="-78"/>
              </a:rPr>
              <a:t>31.</a:t>
            </a:r>
            <a:endParaRPr lang="fa-IR"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a:p>
        </p:txBody>
      </p:sp>
    </p:spTree>
    <p:extLst>
      <p:ext uri="{BB962C8B-B14F-4D97-AF65-F5344CB8AC3E}">
        <p14:creationId xmlns:p14="http://schemas.microsoft.com/office/powerpoint/2010/main" val="889894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fa-IR" sz="4000" dirty="0">
                <a:cs typeface="B Nazanin" pitchFamily="2" charset="-78"/>
              </a:rPr>
              <a:t>رویکردهای </a:t>
            </a:r>
            <a:r>
              <a:rPr lang="fa-IR" sz="4000" dirty="0" smtClean="0">
                <a:cs typeface="B Nazanin" pitchFamily="2" charset="-78"/>
              </a:rPr>
              <a:t>ذهنی-عقلی، علایق </a:t>
            </a:r>
            <a:r>
              <a:rPr lang="fa-IR" sz="4000" dirty="0">
                <a:cs typeface="B Nazanin" pitchFamily="2" charset="-78"/>
              </a:rPr>
              <a:t>و نیازهای دانش آموز و علمی در نمونه آورده شده موجود است.</a:t>
            </a:r>
            <a:endParaRPr lang="fa-IR" sz="4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a:p>
        </p:txBody>
      </p:sp>
      <p:pic>
        <p:nvPicPr>
          <p:cNvPr id="4098" name="Picture 2" descr="C:\Users\Farhangian Computer\Desktop\New folder\Oloom_Page_02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45747"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0627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fa-IR" sz="4000" dirty="0" smtClean="0">
                <a:cs typeface="B Nazanin" pitchFamily="2" charset="-78"/>
              </a:rPr>
              <a:t>رویکرد سیستمی در نمونه زیر رعایت شده است.</a:t>
            </a:r>
            <a:endParaRPr lang="fa-IR" sz="4000"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a:p>
        </p:txBody>
      </p:sp>
      <p:pic>
        <p:nvPicPr>
          <p:cNvPr id="5122" name="Picture 2" descr="C:\Users\Farhangian Computer\Desktop\New folder\Oloom_Page_03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45747"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931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اهداف درس چهارم</a:t>
            </a:r>
            <a:endParaRPr lang="fa-IR" b="1" dirty="0">
              <a:cs typeface="B Nazanin" pitchFamily="2" charset="-78"/>
            </a:endParaRPr>
          </a:p>
        </p:txBody>
      </p:sp>
      <p:sp>
        <p:nvSpPr>
          <p:cNvPr id="3" name="Content Placeholder 2"/>
          <p:cNvSpPr>
            <a:spLocks noGrp="1"/>
          </p:cNvSpPr>
          <p:nvPr>
            <p:ph idx="1"/>
          </p:nvPr>
        </p:nvSpPr>
        <p:spPr/>
        <p:txBody>
          <a:bodyPr>
            <a:normAutofit/>
          </a:bodyPr>
          <a:lstStyle/>
          <a:p>
            <a:pPr marL="0" indent="0" algn="just">
              <a:buNone/>
            </a:pPr>
            <a:r>
              <a:rPr lang="fa-IR" dirty="0">
                <a:cs typeface="B Nazanin" pitchFamily="2" charset="-78"/>
              </a:rPr>
              <a:t>در پايان اين درس انتظار می رود دانش آموزان بتوانند:</a:t>
            </a:r>
          </a:p>
          <a:p>
            <a:pPr marL="0" indent="0" algn="just">
              <a:buNone/>
            </a:pPr>
            <a:r>
              <a:rPr lang="fa-IR" dirty="0">
                <a:cs typeface="B Nazanin" pitchFamily="2" charset="-78"/>
              </a:rPr>
              <a:t>سطح </a:t>
            </a:r>
            <a:r>
              <a:rPr lang="fa-IR" dirty="0" smtClean="0">
                <a:cs typeface="B Nazanin" pitchFamily="2" charset="-78"/>
              </a:rPr>
              <a:t>١- ويژگی </a:t>
            </a:r>
            <a:r>
              <a:rPr lang="fa-IR" dirty="0">
                <a:cs typeface="B Nazanin" pitchFamily="2" charset="-78"/>
              </a:rPr>
              <a:t>رشد، حرکت و غذا خوردن و برخی از تفاوت های ظاهری يک جانور محيط اطراف </a:t>
            </a:r>
            <a:r>
              <a:rPr lang="fa-IR" dirty="0" smtClean="0">
                <a:cs typeface="B Nazanin" pitchFamily="2" charset="-78"/>
              </a:rPr>
              <a:t>خود را </a:t>
            </a:r>
            <a:r>
              <a:rPr lang="fa-IR" dirty="0">
                <a:cs typeface="B Nazanin" pitchFamily="2" charset="-78"/>
              </a:rPr>
              <a:t>بيان کنند.</a:t>
            </a:r>
          </a:p>
          <a:p>
            <a:pPr marL="0" indent="0" algn="just">
              <a:buNone/>
            </a:pPr>
            <a:r>
              <a:rPr lang="fa-IR" dirty="0">
                <a:cs typeface="B Nazanin" pitchFamily="2" charset="-78"/>
              </a:rPr>
              <a:t>سطح </a:t>
            </a:r>
            <a:r>
              <a:rPr lang="fa-IR" dirty="0" smtClean="0">
                <a:cs typeface="B Nazanin" pitchFamily="2" charset="-78"/>
              </a:rPr>
              <a:t>٢- در </a:t>
            </a:r>
            <a:r>
              <a:rPr lang="fa-IR" dirty="0">
                <a:cs typeface="B Nazanin" pitchFamily="2" charset="-78"/>
              </a:rPr>
              <a:t>فهرستی سه ويژگی اصلی دو يا چند جانور را مقايسه کنند و به اين ترتيب گوناگونی جانوران </a:t>
            </a:r>
            <a:r>
              <a:rPr lang="fa-IR" dirty="0" smtClean="0">
                <a:cs typeface="B Nazanin" pitchFamily="2" charset="-78"/>
              </a:rPr>
              <a:t>را نشان </a:t>
            </a:r>
            <a:r>
              <a:rPr lang="fa-IR" dirty="0">
                <a:cs typeface="B Nazanin" pitchFamily="2" charset="-78"/>
              </a:rPr>
              <a:t>دهند.</a:t>
            </a:r>
          </a:p>
          <a:p>
            <a:pPr marL="0" indent="0" algn="just">
              <a:buNone/>
            </a:pPr>
            <a:r>
              <a:rPr lang="fa-IR" dirty="0">
                <a:cs typeface="B Nazanin" pitchFamily="2" charset="-78"/>
              </a:rPr>
              <a:t>سطح </a:t>
            </a:r>
            <a:r>
              <a:rPr lang="fa-IR" dirty="0" smtClean="0">
                <a:cs typeface="B Nazanin" pitchFamily="2" charset="-78"/>
              </a:rPr>
              <a:t>3- جانوران </a:t>
            </a:r>
            <a:r>
              <a:rPr lang="fa-IR" dirty="0">
                <a:cs typeface="B Nazanin" pitchFamily="2" charset="-78"/>
              </a:rPr>
              <a:t>را با توجه به تفاوت ها و شباهت های آنها طبقه بندی کرده و در اين طبقه بندی به </a:t>
            </a:r>
            <a:r>
              <a:rPr lang="fa-IR" dirty="0" smtClean="0">
                <a:cs typeface="B Nazanin" pitchFamily="2" charset="-78"/>
              </a:rPr>
              <a:t>گوناگونی آنها </a:t>
            </a:r>
            <a:r>
              <a:rPr lang="fa-IR" dirty="0">
                <a:cs typeface="B Nazanin" pitchFamily="2" charset="-78"/>
              </a:rPr>
              <a:t>هم توجه کنند</a:t>
            </a:r>
            <a:r>
              <a:rPr lang="fa-IR" dirty="0" smtClean="0">
                <a:cs typeface="B Nazanin" pitchFamily="2" charset="-78"/>
              </a:rPr>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a:p>
        </p:txBody>
      </p:sp>
      <p:sp>
        <p:nvSpPr>
          <p:cNvPr id="5" name="TextBox 4"/>
          <p:cNvSpPr txBox="1"/>
          <p:nvPr/>
        </p:nvSpPr>
        <p:spPr>
          <a:xfrm>
            <a:off x="304800" y="6172200"/>
            <a:ext cx="1752600" cy="369332"/>
          </a:xfrm>
          <a:prstGeom prst="rect">
            <a:avLst/>
          </a:prstGeom>
          <a:noFill/>
        </p:spPr>
        <p:txBody>
          <a:bodyPr wrap="square" rtlCol="1">
            <a:spAutoFit/>
          </a:bodyPr>
          <a:lstStyle/>
          <a:p>
            <a:pPr algn="ctr"/>
            <a:r>
              <a:rPr lang="fa-IR" b="1" dirty="0" smtClean="0">
                <a:cs typeface="B Nazanin" pitchFamily="2" charset="-78"/>
              </a:rPr>
              <a:t>منبع : راهنمای معلم</a:t>
            </a:r>
            <a:endParaRPr lang="fa-IR" b="1" dirty="0">
              <a:cs typeface="B Nazanin" pitchFamily="2" charset="-78"/>
            </a:endParaRPr>
          </a:p>
        </p:txBody>
      </p:sp>
    </p:spTree>
    <p:extLst>
      <p:ext uri="{BB962C8B-B14F-4D97-AF65-F5344CB8AC3E}">
        <p14:creationId xmlns:p14="http://schemas.microsoft.com/office/powerpoint/2010/main" val="38915070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200" dirty="0">
                <a:solidFill>
                  <a:srgbClr val="69676D"/>
                </a:solidFill>
                <a:cs typeface="B Nazanin" pitchFamily="2" charset="-78"/>
              </a:rPr>
              <a:t>با توجه به اهداف پیش بینی شده دوره ابتدایی توسط کارشناسان و متخصصان، اهداف زیر در این درس قابل پیگیری است :</a:t>
            </a:r>
            <a:endParaRPr lang="fa-IR" dirty="0"/>
          </a:p>
        </p:txBody>
      </p:sp>
      <p:sp>
        <p:nvSpPr>
          <p:cNvPr id="3" name="Content Placeholder 2"/>
          <p:cNvSpPr>
            <a:spLocks noGrp="1"/>
          </p:cNvSpPr>
          <p:nvPr>
            <p:ph idx="1"/>
          </p:nvPr>
        </p:nvSpPr>
        <p:spPr/>
        <p:txBody>
          <a:bodyPr/>
          <a:lstStyle/>
          <a:p>
            <a:pPr>
              <a:buFont typeface="Wingdings" pitchFamily="2" charset="2"/>
              <a:buChar char="v"/>
            </a:pPr>
            <a:r>
              <a:rPr lang="fa-IR" dirty="0" smtClean="0">
                <a:cs typeface="B Nazanin" pitchFamily="2" charset="-78"/>
              </a:rPr>
              <a:t> علمی و آموزشی</a:t>
            </a:r>
          </a:p>
          <a:p>
            <a:pPr>
              <a:buFont typeface="Wingdings" pitchFamily="2" charset="2"/>
              <a:buChar char="v"/>
            </a:pPr>
            <a:endParaRPr lang="fa-IR" dirty="0">
              <a:cs typeface="B Nazanin" pitchFamily="2" charset="-78"/>
            </a:endParaRPr>
          </a:p>
          <a:p>
            <a:pPr>
              <a:buFont typeface="Wingdings" pitchFamily="2" charset="2"/>
              <a:buChar char="v"/>
            </a:pPr>
            <a:r>
              <a:rPr lang="fa-IR" dirty="0" smtClean="0">
                <a:cs typeface="B Nazanin" pitchFamily="2" charset="-78"/>
              </a:rPr>
              <a:t> اخلاقی</a:t>
            </a:r>
          </a:p>
          <a:p>
            <a:pPr>
              <a:buFont typeface="Wingdings" pitchFamily="2" charset="2"/>
              <a:buChar char="v"/>
            </a:pPr>
            <a:endParaRPr lang="fa-IR" dirty="0">
              <a:cs typeface="B Nazanin" pitchFamily="2" charset="-78"/>
            </a:endParaRPr>
          </a:p>
          <a:p>
            <a:pPr>
              <a:buFont typeface="Wingdings" pitchFamily="2" charset="2"/>
              <a:buChar char="v"/>
            </a:pPr>
            <a:r>
              <a:rPr lang="fa-IR" dirty="0" smtClean="0">
                <a:cs typeface="B Nazanin" pitchFamily="2" charset="-78"/>
              </a:rPr>
              <a:t> فرهنگی و هنری</a:t>
            </a:r>
          </a:p>
          <a:p>
            <a:pPr>
              <a:buFont typeface="Wingdings" pitchFamily="2" charset="2"/>
              <a:buChar char="v"/>
            </a:pPr>
            <a:endParaRPr lang="fa-IR" dirty="0">
              <a:cs typeface="B Nazanin" pitchFamily="2" charset="-78"/>
            </a:endParaRPr>
          </a:p>
          <a:p>
            <a:pPr>
              <a:buFont typeface="Wingdings" pitchFamily="2" charset="2"/>
              <a:buChar char="v"/>
            </a:pPr>
            <a:r>
              <a:rPr lang="fa-IR" dirty="0" smtClean="0">
                <a:cs typeface="B Nazanin" pitchFamily="2" charset="-78"/>
              </a:rPr>
              <a:t> اجتماعی</a:t>
            </a:r>
          </a:p>
          <a:p>
            <a:pPr>
              <a:buFont typeface="Wingdings" pitchFamily="2" charset="2"/>
              <a:buChar char="v"/>
            </a:pPr>
            <a:endParaRPr lang="fa-IR" dirty="0">
              <a:cs typeface="B Nazanin" pitchFamily="2" charset="-78"/>
            </a:endParaRPr>
          </a:p>
          <a:p>
            <a:pPr>
              <a:buFont typeface="Wingdings" pitchFamily="2" charset="2"/>
              <a:buChar char="v"/>
            </a:pPr>
            <a:r>
              <a:rPr lang="fa-IR" dirty="0" smtClean="0">
                <a:cs typeface="B Nazanin" pitchFamily="2" charset="-78"/>
              </a:rPr>
              <a:t> زیستی</a:t>
            </a:r>
            <a:endParaRPr lang="fa-IR"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a:p>
        </p:txBody>
      </p:sp>
      <p:pic>
        <p:nvPicPr>
          <p:cNvPr id="5" name="Picture 2" descr="C:\Users\Farhangian Computer\Desktop\New folder\Oloom_Page_0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0895" y="1925465"/>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489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اصول حاکم بر برنامه درسی</a:t>
            </a:r>
            <a:endParaRPr lang="fa-IR" b="1" dirty="0">
              <a:cs typeface="B Nazanin" pitchFamily="2" charset="-78"/>
            </a:endParaRPr>
          </a:p>
        </p:txBody>
      </p:sp>
      <p:sp>
        <p:nvSpPr>
          <p:cNvPr id="3" name="Content Placeholder 2"/>
          <p:cNvSpPr>
            <a:spLocks noGrp="1"/>
          </p:cNvSpPr>
          <p:nvPr>
            <p:ph idx="1"/>
          </p:nvPr>
        </p:nvSpPr>
        <p:spPr/>
        <p:txBody>
          <a:bodyPr/>
          <a:lstStyle/>
          <a:p>
            <a:pPr marL="0" indent="0">
              <a:buNone/>
            </a:pPr>
            <a:r>
              <a:rPr lang="fa-IR" dirty="0">
                <a:cs typeface="B Nazanin" pitchFamily="2" charset="-78"/>
              </a:rPr>
              <a:t>در این درس اصول زیر رعایت شده است : </a:t>
            </a:r>
          </a:p>
          <a:p>
            <a:pPr marL="514350" indent="-514350">
              <a:buFont typeface="+mj-lt"/>
              <a:buAutoNum type="arabicPeriod"/>
            </a:pPr>
            <a:r>
              <a:rPr lang="fa-IR" dirty="0">
                <a:cs typeface="B Nazanin" pitchFamily="2" charset="-78"/>
              </a:rPr>
              <a:t>نقش یادگیرنده</a:t>
            </a:r>
          </a:p>
          <a:p>
            <a:pPr marL="514350" indent="-514350">
              <a:buFont typeface="+mj-lt"/>
              <a:buAutoNum type="arabicPeriod"/>
            </a:pPr>
            <a:r>
              <a:rPr lang="fa-IR" dirty="0">
                <a:cs typeface="B Nazanin" pitchFamily="2" charset="-78"/>
              </a:rPr>
              <a:t>نقش معلم</a:t>
            </a:r>
          </a:p>
          <a:p>
            <a:pPr marL="514350" indent="-514350">
              <a:buFont typeface="+mj-lt"/>
              <a:buAutoNum type="arabicPeriod"/>
            </a:pPr>
            <a:r>
              <a:rPr lang="fa-IR" dirty="0">
                <a:cs typeface="B Nazanin" pitchFamily="2" charset="-78"/>
              </a:rPr>
              <a:t>یادگیری مادام العمر</a:t>
            </a:r>
          </a:p>
          <a:p>
            <a:pPr marL="514350" indent="-514350">
              <a:buFont typeface="+mj-lt"/>
              <a:buAutoNum type="arabicPeriod"/>
            </a:pPr>
            <a:r>
              <a:rPr lang="fa-IR" dirty="0">
                <a:cs typeface="B Nazanin" pitchFamily="2" charset="-78"/>
              </a:rPr>
              <a:t>جلب مشارکت و تعامل</a:t>
            </a:r>
            <a:endParaRPr lang="fa-IR" dirty="0"/>
          </a:p>
          <a:p>
            <a:pPr marL="514350" indent="-514350">
              <a:buFont typeface="+mj-lt"/>
              <a:buAutoNum type="arabicPeriod"/>
            </a:pPr>
            <a:r>
              <a:rPr lang="fa-IR" dirty="0">
                <a:cs typeface="B Nazanin" pitchFamily="2" charset="-78"/>
              </a:rPr>
              <a:t>توجه به تفاوتها</a:t>
            </a:r>
          </a:p>
          <a:p>
            <a:pPr marL="0" indent="0">
              <a:buNone/>
            </a:pPr>
            <a:endParaRPr lang="fa-I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a:p>
        </p:txBody>
      </p:sp>
    </p:spTree>
    <p:extLst>
      <p:ext uri="{BB962C8B-B14F-4D97-AF65-F5344CB8AC3E}">
        <p14:creationId xmlns:p14="http://schemas.microsoft.com/office/powerpoint/2010/main" val="22522757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دانستنی های معلم</a:t>
            </a:r>
            <a:endParaRPr lang="fa-IR" b="1" dirty="0">
              <a:cs typeface="B Nazanin" pitchFamily="2" charset="-78"/>
            </a:endParaRPr>
          </a:p>
        </p:txBody>
      </p:sp>
      <p:sp>
        <p:nvSpPr>
          <p:cNvPr id="3" name="Content Placeholder 2"/>
          <p:cNvSpPr>
            <a:spLocks noGrp="1"/>
          </p:cNvSpPr>
          <p:nvPr>
            <p:ph idx="1"/>
          </p:nvPr>
        </p:nvSpPr>
        <p:spPr>
          <a:xfrm>
            <a:off x="457200" y="1935480"/>
            <a:ext cx="8229600" cy="4617720"/>
          </a:xfrm>
        </p:spPr>
        <p:txBody>
          <a:bodyPr>
            <a:normAutofit fontScale="92500" lnSpcReduction="20000"/>
          </a:bodyPr>
          <a:lstStyle/>
          <a:p>
            <a:pPr marL="0" indent="0" algn="just">
              <a:buNone/>
            </a:pPr>
            <a:r>
              <a:rPr lang="fa-IR" dirty="0" smtClean="0">
                <a:cs typeface="B Nazanin" pitchFamily="2" charset="-78"/>
              </a:rPr>
              <a:t>     موجودات </a:t>
            </a:r>
            <a:r>
              <a:rPr lang="fa-IR" dirty="0">
                <a:cs typeface="B Nazanin" pitchFamily="2" charset="-78"/>
              </a:rPr>
              <a:t>زنده به گروه های آغازيان ساده مانند: باکتری ها و جلبک های ذره بينی، آغازيان پيش رفته مثل: جلبک ها </a:t>
            </a:r>
            <a:r>
              <a:rPr lang="fa-IR" dirty="0" smtClean="0">
                <a:cs typeface="B Nazanin" pitchFamily="2" charset="-78"/>
              </a:rPr>
              <a:t>سبز، گياهان</a:t>
            </a:r>
            <a:r>
              <a:rPr lang="fa-IR" dirty="0">
                <a:cs typeface="B Nazanin" pitchFamily="2" charset="-78"/>
              </a:rPr>
              <a:t>، جانوران و قارچ ها طبقه بندی </a:t>
            </a:r>
            <a:r>
              <a:rPr lang="fa-IR" dirty="0" smtClean="0">
                <a:cs typeface="B Nazanin" pitchFamily="2" charset="-78"/>
              </a:rPr>
              <a:t>می- شوند. بدن </a:t>
            </a:r>
            <a:r>
              <a:rPr lang="fa-IR" dirty="0">
                <a:cs typeface="B Nazanin" pitchFamily="2" charset="-78"/>
              </a:rPr>
              <a:t>همه ی جانداران به جز ويروس ها از سلول ساخته شده </a:t>
            </a:r>
            <a:r>
              <a:rPr lang="fa-IR" dirty="0" smtClean="0">
                <a:cs typeface="B Nazanin" pitchFamily="2" charset="-78"/>
              </a:rPr>
              <a:t>است. فقط </a:t>
            </a:r>
            <a:r>
              <a:rPr lang="fa-IR" dirty="0">
                <a:cs typeface="B Nazanin" pitchFamily="2" charset="-78"/>
              </a:rPr>
              <a:t>در سلول های آغازيان ساده هسته ی مشخص وجود ندارد. در تمام جانداران ديگر، سلول ها هسته دارند.</a:t>
            </a:r>
          </a:p>
          <a:p>
            <a:pPr marL="0" indent="0" algn="just">
              <a:buNone/>
            </a:pPr>
            <a:r>
              <a:rPr lang="fa-IR" dirty="0" smtClean="0">
                <a:cs typeface="B Nazanin" pitchFamily="2" charset="-78"/>
              </a:rPr>
              <a:t>    همه </a:t>
            </a:r>
            <a:r>
              <a:rPr lang="fa-IR" dirty="0">
                <a:cs typeface="B Nazanin" pitchFamily="2" charset="-78"/>
              </a:rPr>
              <a:t>ی جانداران در خاصه ی زير مشترک اند:</a:t>
            </a:r>
          </a:p>
          <a:p>
            <a:pPr marL="514350" indent="-514350" algn="just">
              <a:buFont typeface="+mj-lt"/>
              <a:buAutoNum type="arabicPeriod"/>
            </a:pPr>
            <a:r>
              <a:rPr lang="fa-IR" dirty="0">
                <a:cs typeface="B Nazanin" pitchFamily="2" charset="-78"/>
              </a:rPr>
              <a:t>همه ی آنها با خوردن انرژی لازم را برای حرکت کردن و انجام اعمال حياتی مختلف دريافت می </a:t>
            </a:r>
            <a:r>
              <a:rPr lang="fa-IR" dirty="0" smtClean="0">
                <a:cs typeface="B Nazanin" pitchFamily="2" charset="-78"/>
              </a:rPr>
              <a:t>کنند.</a:t>
            </a:r>
            <a:endParaRPr lang="fa-IR" dirty="0">
              <a:cs typeface="B Nazanin" pitchFamily="2" charset="-78"/>
            </a:endParaRPr>
          </a:p>
          <a:p>
            <a:pPr marL="514350" indent="-514350" algn="just">
              <a:buFont typeface="+mj-lt"/>
              <a:buAutoNum type="arabicPeriod"/>
            </a:pPr>
            <a:r>
              <a:rPr lang="fa-IR" dirty="0">
                <a:cs typeface="B Nazanin" pitchFamily="2" charset="-78"/>
              </a:rPr>
              <a:t>همگی، توانايی حرکت کردن به شکل های مختلف را دارند و اين حرکت برای تغيير دما، رطوبت، کمبود اکسيژن، ... يا به </a:t>
            </a:r>
            <a:r>
              <a:rPr lang="fa-IR" dirty="0" smtClean="0">
                <a:cs typeface="B Nazanin" pitchFamily="2" charset="-78"/>
              </a:rPr>
              <a:t>دست آوردن </a:t>
            </a:r>
            <a:r>
              <a:rPr lang="fa-IR" dirty="0">
                <a:cs typeface="B Nazanin" pitchFamily="2" charset="-78"/>
              </a:rPr>
              <a:t>غذا صورت می گيرد.</a:t>
            </a:r>
          </a:p>
          <a:p>
            <a:pPr marL="0" indent="0" algn="just">
              <a:buNone/>
            </a:pPr>
            <a:r>
              <a:rPr lang="fa-IR" dirty="0" smtClean="0">
                <a:cs typeface="B Nazanin" pitchFamily="2" charset="-78"/>
              </a:rPr>
              <a:t>    با </a:t>
            </a:r>
            <a:r>
              <a:rPr lang="fa-IR" dirty="0">
                <a:cs typeface="B Nazanin" pitchFamily="2" charset="-78"/>
              </a:rPr>
              <a:t>وجود شباهت های زياد ميان جانداران، تفاوت هايی هم در شکل بدن و نوع رفتار ميان آنها وجود دارد. حتی اين تفاوت را </a:t>
            </a:r>
            <a:r>
              <a:rPr lang="fa-IR" dirty="0" smtClean="0">
                <a:cs typeface="B Nazanin" pitchFamily="2" charset="-78"/>
              </a:rPr>
              <a:t>در ميان </a:t>
            </a:r>
            <a:r>
              <a:rPr lang="fa-IR" dirty="0">
                <a:cs typeface="B Nazanin" pitchFamily="2" charset="-78"/>
              </a:rPr>
              <a:t>اعضای يک گونه هم می توان يافت که به کمک آنها، تشخيص و شناسايی آنها ممکن می شود. مثلاً دو نفر انسان را کاملاً </a:t>
            </a:r>
            <a:r>
              <a:rPr lang="fa-IR" dirty="0" smtClean="0">
                <a:cs typeface="B Nazanin" pitchFamily="2" charset="-78"/>
              </a:rPr>
              <a:t>مشابه نمی </a:t>
            </a:r>
            <a:r>
              <a:rPr lang="fa-IR" dirty="0">
                <a:cs typeface="B Nazanin" pitchFamily="2" charset="-78"/>
              </a:rPr>
              <a:t>توان در دنيا پيدا کرد.</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a:p>
        </p:txBody>
      </p:sp>
      <p:sp>
        <p:nvSpPr>
          <p:cNvPr id="5" name="TextBox 4"/>
          <p:cNvSpPr txBox="1"/>
          <p:nvPr/>
        </p:nvSpPr>
        <p:spPr>
          <a:xfrm>
            <a:off x="304800" y="6172200"/>
            <a:ext cx="1752600" cy="369332"/>
          </a:xfrm>
          <a:prstGeom prst="rect">
            <a:avLst/>
          </a:prstGeom>
          <a:noFill/>
        </p:spPr>
        <p:txBody>
          <a:bodyPr wrap="square" rtlCol="1">
            <a:spAutoFit/>
          </a:bodyPr>
          <a:lstStyle/>
          <a:p>
            <a:pPr algn="ctr"/>
            <a:r>
              <a:rPr lang="fa-IR" b="1" dirty="0" smtClean="0">
                <a:cs typeface="B Nazanin" pitchFamily="2" charset="-78"/>
              </a:rPr>
              <a:t>منبع : راهنمای معلم</a:t>
            </a:r>
            <a:endParaRPr lang="fa-IR" b="1" dirty="0">
              <a:cs typeface="B Nazanin" pitchFamily="2" charset="-78"/>
            </a:endParaRPr>
          </a:p>
        </p:txBody>
      </p:sp>
    </p:spTree>
    <p:extLst>
      <p:ext uri="{BB962C8B-B14F-4D97-AF65-F5344CB8AC3E}">
        <p14:creationId xmlns:p14="http://schemas.microsoft.com/office/powerpoint/2010/main" val="1410084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شرایط اجرا</a:t>
            </a:r>
            <a:endParaRPr lang="fa-IR" b="1" dirty="0">
              <a:cs typeface="B Nazanin" pitchFamily="2" charset="-78"/>
            </a:endParaRPr>
          </a:p>
        </p:txBody>
      </p:sp>
      <p:sp>
        <p:nvSpPr>
          <p:cNvPr id="3" name="Content Placeholder 2"/>
          <p:cNvSpPr>
            <a:spLocks noGrp="1"/>
          </p:cNvSpPr>
          <p:nvPr>
            <p:ph idx="1"/>
          </p:nvPr>
        </p:nvSpPr>
        <p:spPr/>
        <p:txBody>
          <a:bodyPr>
            <a:normAutofit fontScale="92500"/>
          </a:bodyPr>
          <a:lstStyle/>
          <a:p>
            <a:pPr algn="just"/>
            <a:r>
              <a:rPr lang="fa-IR" dirty="0" smtClean="0">
                <a:cs typeface="B Nazanin" pitchFamily="2" charset="-78"/>
              </a:rPr>
              <a:t>نقس معلم : تهیه و جمع آوری وسایل مورد نیاز در کلاس. گروه بندی دانش آموزان.</a:t>
            </a:r>
          </a:p>
          <a:p>
            <a:pPr algn="just"/>
            <a:r>
              <a:rPr lang="fa-IR" dirty="0" smtClean="0">
                <a:cs typeface="B Nazanin" pitchFamily="2" charset="-78"/>
              </a:rPr>
              <a:t>نقش دانش آموز : در جریان تدریس فعال باشد و در امر تدریس یاری گر معلم باشد.</a:t>
            </a:r>
          </a:p>
          <a:p>
            <a:pPr algn="just"/>
            <a:r>
              <a:rPr lang="fa-IR" dirty="0" smtClean="0">
                <a:cs typeface="B Nazanin" pitchFamily="2" charset="-78"/>
              </a:rPr>
              <a:t>وسایل مورد نیاز :</a:t>
            </a:r>
            <a:r>
              <a:rPr lang="fa-IR" dirty="0">
                <a:cs typeface="B Nazanin" pitchFamily="2" charset="-78"/>
              </a:rPr>
              <a:t> </a:t>
            </a:r>
            <a:endParaRPr lang="fa-IR" dirty="0" smtClean="0">
              <a:cs typeface="B Nazanin" pitchFamily="2" charset="-78"/>
            </a:endParaRPr>
          </a:p>
          <a:p>
            <a:pPr algn="just">
              <a:buFont typeface="Wingdings" pitchFamily="2" charset="2"/>
              <a:buChar char="v"/>
            </a:pPr>
            <a:r>
              <a:rPr lang="fa-IR" dirty="0" smtClean="0">
                <a:cs typeface="B Nazanin" pitchFamily="2" charset="-78"/>
              </a:rPr>
              <a:t>فيلم </a:t>
            </a:r>
            <a:r>
              <a:rPr lang="fa-IR" dirty="0">
                <a:cs typeface="B Nazanin" pitchFamily="2" charset="-78"/>
              </a:rPr>
              <a:t>و لوح فشرده آموزشی</a:t>
            </a:r>
          </a:p>
          <a:p>
            <a:pPr algn="just">
              <a:buFont typeface="Wingdings" pitchFamily="2" charset="2"/>
              <a:buChar char="v"/>
            </a:pPr>
            <a:r>
              <a:rPr lang="fa-IR" dirty="0">
                <a:cs typeface="B Nazanin" pitchFamily="2" charset="-78"/>
              </a:rPr>
              <a:t> تصاوير جانورانی که دانش آموزان با آنها آشنا هستند و چند تصوير ناآشنا (بهتر است تصاوير از تعداد دانش آموزان بيش </a:t>
            </a:r>
            <a:r>
              <a:rPr lang="fa-IR" dirty="0" smtClean="0">
                <a:cs typeface="B Nazanin" pitchFamily="2" charset="-78"/>
              </a:rPr>
              <a:t>تر باشد </a:t>
            </a:r>
            <a:r>
              <a:rPr lang="fa-IR" dirty="0">
                <a:cs typeface="B Nazanin" pitchFamily="2" charset="-78"/>
              </a:rPr>
              <a:t>تا حق انتخاب داشته باشند.)</a:t>
            </a:r>
          </a:p>
          <a:p>
            <a:pPr algn="just">
              <a:buFont typeface="Wingdings" pitchFamily="2" charset="2"/>
              <a:buChar char="v"/>
            </a:pPr>
            <a:r>
              <a:rPr lang="fa-IR" dirty="0">
                <a:cs typeface="B Nazanin" pitchFamily="2" charset="-78"/>
              </a:rPr>
              <a:t> بر چسب تصويری جانوران برای فهرست کردن</a:t>
            </a:r>
          </a:p>
          <a:p>
            <a:pPr algn="just">
              <a:buFont typeface="Wingdings" pitchFamily="2" charset="2"/>
              <a:buChar char="v"/>
            </a:pPr>
            <a:r>
              <a:rPr lang="fa-IR" dirty="0">
                <a:cs typeface="B Nazanin" pitchFamily="2" charset="-78"/>
              </a:rPr>
              <a:t> جدول مقايسه ای برای طبقه بندی جانوران</a:t>
            </a:r>
          </a:p>
          <a:p>
            <a:pPr algn="just">
              <a:buFont typeface="Wingdings" pitchFamily="2" charset="2"/>
              <a:buChar char="v"/>
            </a:pPr>
            <a:r>
              <a:rPr lang="fa-IR" dirty="0">
                <a:cs typeface="B Nazanin" pitchFamily="2" charset="-78"/>
              </a:rPr>
              <a:t> تهيه غذا و جای مناسب برای نگه داری جانور يا جانوران</a:t>
            </a:r>
            <a:endParaRPr lang="fa-IR" dirty="0" smtClean="0">
              <a:cs typeface="B Nazanin" pitchFamily="2" charset="-78"/>
            </a:endParaRPr>
          </a:p>
          <a:p>
            <a:pPr algn="just"/>
            <a:r>
              <a:rPr lang="fa-IR" dirty="0" smtClean="0">
                <a:cs typeface="B Nazanin" pitchFamily="2" charset="-78"/>
              </a:rPr>
              <a:t>محیط اجرا : کلاس درس.</a:t>
            </a:r>
            <a:endParaRPr lang="fa-IR"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a:p>
        </p:txBody>
      </p:sp>
    </p:spTree>
    <p:extLst>
      <p:ext uri="{BB962C8B-B14F-4D97-AF65-F5344CB8AC3E}">
        <p14:creationId xmlns:p14="http://schemas.microsoft.com/office/powerpoint/2010/main" val="23421660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itchFamily="2" charset="-78"/>
              </a:rPr>
              <a:t>روش تدریس : پرسش و پاسخ</a:t>
            </a:r>
            <a:endParaRPr lang="fa-IR" b="1"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a:p>
        </p:txBody>
      </p:sp>
      <p:pic>
        <p:nvPicPr>
          <p:cNvPr id="1026" name="Picture 2" descr="C:\Users\Farhangian Computer\Desktop\New folder\Oloom_Page_02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45747"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2957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ساختار کلی کتاب</a:t>
            </a:r>
            <a:endParaRPr lang="fa-IR" b="1" dirty="0">
              <a:cs typeface="B Nazanin" pitchFamily="2" charset="-78"/>
            </a:endParaRPr>
          </a:p>
        </p:txBody>
      </p:sp>
      <p:sp>
        <p:nvSpPr>
          <p:cNvPr id="3" name="Content Placeholder 2"/>
          <p:cNvSpPr>
            <a:spLocks noGrp="1"/>
          </p:cNvSpPr>
          <p:nvPr>
            <p:ph idx="1"/>
          </p:nvPr>
        </p:nvSpPr>
        <p:spPr/>
        <p:txBody>
          <a:bodyPr>
            <a:normAutofit lnSpcReduction="10000"/>
          </a:bodyPr>
          <a:lstStyle/>
          <a:p>
            <a:pPr marL="0" indent="0" algn="just">
              <a:buNone/>
            </a:pPr>
            <a:r>
              <a:rPr lang="fa-IR" dirty="0">
                <a:cs typeface="B Nazanin" pitchFamily="2" charset="-78"/>
              </a:rPr>
              <a:t> </a:t>
            </a:r>
            <a:r>
              <a:rPr lang="fa-IR" dirty="0" smtClean="0">
                <a:cs typeface="B Nazanin" pitchFamily="2" charset="-78"/>
              </a:rPr>
              <a:t>    کتاب علوم تجربی پایه اول ابتدایی دارای 14 درس با عناوین متنوع بمنظور یادگیری هر چه بهتر دانش آموز از رخداد های بیرونی می باشد. معلم و دانش- آموز باید هردو در کلاس درس پویا بوده و با هم به تدریس مفاهیم بپردازند.</a:t>
            </a:r>
          </a:p>
          <a:p>
            <a:pPr marL="0" indent="0" algn="just">
              <a:buNone/>
            </a:pPr>
            <a:r>
              <a:rPr lang="fa-IR" dirty="0">
                <a:cs typeface="B Nazanin" pitchFamily="2" charset="-78"/>
              </a:rPr>
              <a:t> </a:t>
            </a:r>
            <a:r>
              <a:rPr lang="fa-IR" dirty="0" smtClean="0">
                <a:cs typeface="B Nazanin" pitchFamily="2" charset="-78"/>
              </a:rPr>
              <a:t>   در آغاز هر درس تصویری برای ایجاد تفکر و انگیزه آورده شده است و این تصویر دارای مفاهیمی است که در درس به آن پرداخته می شود. در همه دروس به اقتضای سنی یادگیرنده و علایق او توجه شده است و مؤلف با در نظر گرفتن آنها به طرح مفاهیم علمی در کتاب پرداخته است.</a:t>
            </a:r>
          </a:p>
          <a:p>
            <a:pPr marL="0" indent="0" algn="just">
              <a:buNone/>
            </a:pPr>
            <a:r>
              <a:rPr lang="fa-IR" dirty="0">
                <a:cs typeface="B Nazanin" pitchFamily="2" charset="-78"/>
              </a:rPr>
              <a:t> </a:t>
            </a:r>
            <a:r>
              <a:rPr lang="fa-IR" dirty="0" smtClean="0">
                <a:cs typeface="B Nazanin" pitchFamily="2" charset="-78"/>
              </a:rPr>
              <a:t>   همانطور که در قبل گفتیم تعداد صفحات کتاب تاحدودی بالاست (103 صفحه) ولی این امر فقط برای ایجاد تنوع و کم کردن دشواری متن بوده است.</a:t>
            </a:r>
            <a:r>
              <a:rPr lang="fa-IR" dirty="0">
                <a:cs typeface="B Nazanin" pitchFamily="2" charset="-78"/>
              </a:rPr>
              <a:t> </a:t>
            </a:r>
            <a:r>
              <a:rPr lang="fa-IR" dirty="0" smtClean="0">
                <a:cs typeface="B Nazanin" pitchFamily="2" charset="-78"/>
              </a:rPr>
              <a:t>بخش های مختلفی در این کتاب وجود دارد که در اسلاید بعدی به آنها می- پردازیم.</a:t>
            </a:r>
          </a:p>
        </p:txBody>
      </p:sp>
      <p:sp>
        <p:nvSpPr>
          <p:cNvPr id="4" name="Slide Number Placeholder 3"/>
          <p:cNvSpPr>
            <a:spLocks noGrp="1"/>
          </p:cNvSpPr>
          <p:nvPr>
            <p:ph type="sldNum" sz="quarter" idx="12"/>
          </p:nvPr>
        </p:nvSpPr>
        <p:spPr/>
        <p:txBody>
          <a:bodyPr/>
          <a:lstStyle/>
          <a:p>
            <a:fld id="{B6F15528-21DE-4FAA-801E-634DDDAF4B2B}" type="slidenum">
              <a:rPr lang="en-US" sz="1400" smtClean="0">
                <a:cs typeface="B Nazanin" pitchFamily="2" charset="-78"/>
              </a:rPr>
              <a:pPr/>
              <a:t>6</a:t>
            </a:fld>
            <a:endParaRPr lang="en-US" sz="1400" dirty="0">
              <a:cs typeface="B Nazanin" pitchFamily="2" charset="-78"/>
            </a:endParaRPr>
          </a:p>
        </p:txBody>
      </p:sp>
    </p:spTree>
    <p:extLst>
      <p:ext uri="{BB962C8B-B14F-4D97-AF65-F5344CB8AC3E}">
        <p14:creationId xmlns:p14="http://schemas.microsoft.com/office/powerpoint/2010/main" val="16644342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itchFamily="2" charset="-78"/>
              </a:rPr>
              <a:t>روش تدریس : نمایشی و سخنرانی</a:t>
            </a:r>
            <a:endParaRPr lang="fa-IR" b="1"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a:p>
        </p:txBody>
      </p:sp>
      <p:pic>
        <p:nvPicPr>
          <p:cNvPr id="2050" name="Picture 2" descr="C:\Users\Farhangian Computer\Desktop\New folder\Oloom_Page_02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1905000"/>
            <a:ext cx="3252505" cy="438943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905000"/>
            <a:ext cx="3255963" cy="439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29057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itchFamily="2" charset="-78"/>
              </a:rPr>
              <a:t>روش تدریس : پرسش و پاسخ</a:t>
            </a:r>
            <a:endParaRPr lang="fa-IR" b="1"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a:p>
        </p:txBody>
      </p:sp>
      <p:pic>
        <p:nvPicPr>
          <p:cNvPr id="3075" name="Picture 3" descr="C:\Users\Farhangian Computer\Desktop\New folder\Oloom_Page_03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981200"/>
            <a:ext cx="3252505" cy="43894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Farhangian Computer\Desktop\New folder\Oloom_Page_0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981200"/>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2873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itchFamily="2" charset="-78"/>
              </a:rPr>
              <a:t>روش تدریس : سخنرانی</a:t>
            </a:r>
            <a:endParaRPr lang="fa-IR" b="1"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62</a:t>
            </a:fld>
            <a:endParaRPr lang="en-US"/>
          </a:p>
        </p:txBody>
      </p:sp>
      <p:pic>
        <p:nvPicPr>
          <p:cNvPr id="4099" name="Picture 3" descr="C:\Users\Farhangian Computer\Desktop\New folder\Oloom_Page_03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123902"/>
            <a:ext cx="3252505" cy="43894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Farhangian Computer\Desktop\New folder\Oloom_Page_0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9494" y="2133600"/>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8354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ابزار و نحوه ارزشیابی درس چهارم</a:t>
            </a:r>
            <a:endParaRPr lang="fa-IR" b="1" dirty="0">
              <a:cs typeface="B Nazanin" pitchFamily="2" charset="-78"/>
            </a:endParaRPr>
          </a:p>
        </p:txBody>
      </p:sp>
      <p:sp>
        <p:nvSpPr>
          <p:cNvPr id="3" name="Content Placeholder 2"/>
          <p:cNvSpPr>
            <a:spLocks noGrp="1"/>
          </p:cNvSpPr>
          <p:nvPr>
            <p:ph idx="1"/>
          </p:nvPr>
        </p:nvSpPr>
        <p:spPr/>
        <p:txBody>
          <a:bodyPr/>
          <a:lstStyle/>
          <a:p>
            <a:pPr marL="514350" indent="-514350" algn="just">
              <a:buFont typeface="+mj-lt"/>
              <a:buAutoNum type="arabicPeriod"/>
            </a:pPr>
            <a:r>
              <a:rPr lang="fa-IR" dirty="0" smtClean="0">
                <a:cs typeface="B Nazanin" pitchFamily="2" charset="-78"/>
              </a:rPr>
              <a:t>دانش </a:t>
            </a:r>
            <a:r>
              <a:rPr lang="fa-IR" dirty="0">
                <a:cs typeface="B Nazanin" pitchFamily="2" charset="-78"/>
              </a:rPr>
              <a:t>آموزان از بين عکس چند جانور دو مورد </a:t>
            </a:r>
            <a:r>
              <a:rPr lang="fa-IR" dirty="0" smtClean="0">
                <a:cs typeface="B Nazanin" pitchFamily="2" charset="-78"/>
              </a:rPr>
              <a:t>را انتخاب </a:t>
            </a:r>
            <a:r>
              <a:rPr lang="fa-IR" dirty="0">
                <a:cs typeface="B Nazanin" pitchFamily="2" charset="-78"/>
              </a:rPr>
              <a:t>و از چند نظر مقايسه کنند.</a:t>
            </a:r>
          </a:p>
          <a:p>
            <a:pPr marL="514350" indent="-514350" algn="just">
              <a:buFont typeface="+mj-lt"/>
              <a:buAutoNum type="arabicPeriod"/>
            </a:pPr>
            <a:r>
              <a:rPr lang="fa-IR" dirty="0" smtClean="0">
                <a:cs typeface="B Nazanin" pitchFamily="2" charset="-78"/>
              </a:rPr>
              <a:t>دانش </a:t>
            </a:r>
            <a:r>
              <a:rPr lang="fa-IR" dirty="0">
                <a:cs typeface="B Nazanin" pitchFamily="2" charset="-78"/>
              </a:rPr>
              <a:t>آموزان ازبين چند تصوير موجود غير زنده و جانور را طبقه بندی </a:t>
            </a:r>
            <a:r>
              <a:rPr lang="fa-IR" dirty="0" smtClean="0">
                <a:cs typeface="B Nazanin" pitchFamily="2" charset="-78"/>
              </a:rPr>
              <a:t>می- </a:t>
            </a:r>
            <a:r>
              <a:rPr lang="fa-IR" dirty="0">
                <a:cs typeface="B Nazanin" pitchFamily="2" charset="-78"/>
              </a:rPr>
              <a:t>کنند و دليل آن را بيان می کنند.</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63</a:t>
            </a:fld>
            <a:endParaRPr lang="en-US"/>
          </a:p>
        </p:txBody>
      </p:sp>
      <p:sp>
        <p:nvSpPr>
          <p:cNvPr id="5" name="TextBox 4"/>
          <p:cNvSpPr txBox="1"/>
          <p:nvPr/>
        </p:nvSpPr>
        <p:spPr>
          <a:xfrm>
            <a:off x="304800" y="6172200"/>
            <a:ext cx="1752600" cy="369332"/>
          </a:xfrm>
          <a:prstGeom prst="rect">
            <a:avLst/>
          </a:prstGeom>
          <a:noFill/>
        </p:spPr>
        <p:txBody>
          <a:bodyPr wrap="square" rtlCol="1">
            <a:spAutoFit/>
          </a:bodyPr>
          <a:lstStyle/>
          <a:p>
            <a:pPr algn="ctr"/>
            <a:r>
              <a:rPr lang="fa-IR" b="1" dirty="0" smtClean="0">
                <a:cs typeface="B Nazanin" pitchFamily="2" charset="-78"/>
              </a:rPr>
              <a:t>منبع : راهنمای معلم</a:t>
            </a:r>
            <a:endParaRPr lang="fa-IR" b="1" dirty="0">
              <a:cs typeface="B Nazanin" pitchFamily="2" charset="-78"/>
            </a:endParaRPr>
          </a:p>
        </p:txBody>
      </p:sp>
    </p:spTree>
    <p:extLst>
      <p:ext uri="{BB962C8B-B14F-4D97-AF65-F5344CB8AC3E}">
        <p14:creationId xmlns:p14="http://schemas.microsoft.com/office/powerpoint/2010/main" val="2154538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itchFamily="2" charset="-78"/>
              </a:rPr>
              <a:t>بررسی کامل درس پنجم</a:t>
            </a:r>
            <a:endParaRPr lang="fa-IR" b="1"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64</a:t>
            </a:fld>
            <a:endParaRPr lang="en-US"/>
          </a:p>
        </p:txBody>
      </p:sp>
      <p:pic>
        <p:nvPicPr>
          <p:cNvPr id="6147" name="Picture 3" descr="C:\Users\Farhangian Computer\Desktop\New folder\Oloom_Page_03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45747"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9249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درس در یک نگاه</a:t>
            </a:r>
            <a:endParaRPr lang="fa-IR" b="1" dirty="0">
              <a:cs typeface="B Nazanin" pitchFamily="2" charset="-78"/>
            </a:endParaRPr>
          </a:p>
        </p:txBody>
      </p:sp>
      <p:sp>
        <p:nvSpPr>
          <p:cNvPr id="3" name="Content Placeholder 2"/>
          <p:cNvSpPr>
            <a:spLocks noGrp="1"/>
          </p:cNvSpPr>
          <p:nvPr>
            <p:ph idx="1"/>
          </p:nvPr>
        </p:nvSpPr>
        <p:spPr/>
        <p:txBody>
          <a:bodyPr>
            <a:normAutofit fontScale="92500"/>
          </a:bodyPr>
          <a:lstStyle/>
          <a:p>
            <a:pPr marL="0" indent="0" algn="just">
              <a:buNone/>
            </a:pPr>
            <a:r>
              <a:rPr lang="fa-IR" dirty="0" smtClean="0">
                <a:cs typeface="B Nazanin" pitchFamily="2" charset="-78"/>
              </a:rPr>
              <a:t>     زندگی </a:t>
            </a:r>
            <a:r>
              <a:rPr lang="fa-IR" dirty="0">
                <a:cs typeface="B Nazanin" pitchFamily="2" charset="-78"/>
              </a:rPr>
              <a:t>ما و همه جانوران به گياهان وابسته است. اکسيژن مصرفی، غذا و حتی داروهای مورد </a:t>
            </a:r>
            <a:r>
              <a:rPr lang="fa-IR" dirty="0" smtClean="0">
                <a:cs typeface="B Nazanin" pitchFamily="2" charset="-78"/>
              </a:rPr>
              <a:t>نياز ما </a:t>
            </a:r>
            <a:r>
              <a:rPr lang="fa-IR" dirty="0">
                <a:cs typeface="B Nazanin" pitchFamily="2" charset="-78"/>
              </a:rPr>
              <a:t>را </a:t>
            </a:r>
            <a:r>
              <a:rPr lang="fa-IR" dirty="0" smtClean="0">
                <a:cs typeface="B Nazanin" pitchFamily="2" charset="-78"/>
              </a:rPr>
              <a:t>گياهان تأمين </a:t>
            </a:r>
            <a:r>
              <a:rPr lang="fa-IR" dirty="0">
                <a:cs typeface="B Nazanin" pitchFamily="2" charset="-78"/>
              </a:rPr>
              <a:t>می کنند. بسياری از مشاغل به پرورش گياهان و استفاده های اقتصادی از آنها مربوط است. تنوع آب و </a:t>
            </a:r>
            <a:r>
              <a:rPr lang="fa-IR" dirty="0" smtClean="0">
                <a:cs typeface="B Nazanin" pitchFamily="2" charset="-78"/>
              </a:rPr>
              <a:t>هوايی موجب </a:t>
            </a:r>
            <a:r>
              <a:rPr lang="fa-IR" dirty="0">
                <a:cs typeface="B Nazanin" pitchFamily="2" charset="-78"/>
              </a:rPr>
              <a:t>شده در مناطق مختلف کشور ما گياهان و محصولات گياهی گوناگون در زمان های مختلف از سال در دسترس</a:t>
            </a:r>
          </a:p>
          <a:p>
            <a:pPr marL="0" indent="0" algn="just">
              <a:buNone/>
            </a:pPr>
            <a:r>
              <a:rPr lang="fa-IR" dirty="0">
                <a:cs typeface="B Nazanin" pitchFamily="2" charset="-78"/>
              </a:rPr>
              <a:t>باشند.</a:t>
            </a:r>
          </a:p>
          <a:p>
            <a:pPr marL="0" indent="0" algn="just">
              <a:buNone/>
            </a:pPr>
            <a:r>
              <a:rPr lang="fa-IR" dirty="0" smtClean="0">
                <a:cs typeface="B Nazanin" pitchFamily="2" charset="-78"/>
              </a:rPr>
              <a:t>     در </a:t>
            </a:r>
            <a:r>
              <a:rPr lang="fa-IR" dirty="0">
                <a:cs typeface="B Nazanin" pitchFamily="2" charset="-78"/>
              </a:rPr>
              <a:t>اين درس دانش آموزان گياهان را در طبيعت و محيط اطراف محل زندگی خود مشاهده می کنند، با اندام </a:t>
            </a:r>
            <a:r>
              <a:rPr lang="fa-IR" dirty="0" smtClean="0">
                <a:cs typeface="B Nazanin" pitchFamily="2" charset="-78"/>
              </a:rPr>
              <a:t>های گياهان </a:t>
            </a:r>
            <a:r>
              <a:rPr lang="fa-IR" dirty="0">
                <a:cs typeface="B Nazanin" pitchFamily="2" charset="-78"/>
              </a:rPr>
              <a:t>آشنا می شوند، آنها را توصيف و مقايسه </a:t>
            </a:r>
            <a:r>
              <a:rPr lang="fa-IR" dirty="0" smtClean="0">
                <a:cs typeface="B Nazanin" pitchFamily="2" charset="-78"/>
              </a:rPr>
              <a:t>می- </a:t>
            </a:r>
            <a:r>
              <a:rPr lang="fa-IR" dirty="0">
                <a:cs typeface="B Nazanin" pitchFamily="2" charset="-78"/>
              </a:rPr>
              <a:t>کنند، اندام های گياهان به ويژه بخش های خوراکی را طبقه </a:t>
            </a:r>
            <a:r>
              <a:rPr lang="fa-IR" dirty="0" smtClean="0">
                <a:cs typeface="B Nazanin" pitchFamily="2" charset="-78"/>
              </a:rPr>
              <a:t>بندی می </a:t>
            </a:r>
            <a:r>
              <a:rPr lang="fa-IR" dirty="0">
                <a:cs typeface="B Nazanin" pitchFamily="2" charset="-78"/>
              </a:rPr>
              <a:t>کنند، درباره فايده های گياهان برای انسان و جانوران، مصرف بهينه از آنها اطلاعات جمع آوری </a:t>
            </a:r>
            <a:r>
              <a:rPr lang="fa-IR" dirty="0" smtClean="0">
                <a:cs typeface="B Nazanin" pitchFamily="2" charset="-78"/>
              </a:rPr>
              <a:t>می- </a:t>
            </a:r>
            <a:r>
              <a:rPr lang="fa-IR" dirty="0">
                <a:cs typeface="B Nazanin" pitchFamily="2" charset="-78"/>
              </a:rPr>
              <a:t>کنند، دانه </a:t>
            </a:r>
            <a:r>
              <a:rPr lang="fa-IR" dirty="0" smtClean="0">
                <a:cs typeface="B Nazanin" pitchFamily="2" charset="-78"/>
              </a:rPr>
              <a:t>لوبيا می </a:t>
            </a:r>
            <a:r>
              <a:rPr lang="fa-IR" dirty="0">
                <a:cs typeface="B Nazanin" pitchFamily="2" charset="-78"/>
              </a:rPr>
              <a:t>کارند و مراحل رشد آن را مشاهده و گزارش می کنند.</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65</a:t>
            </a:fld>
            <a:endParaRPr lang="en-US"/>
          </a:p>
        </p:txBody>
      </p:sp>
      <p:sp>
        <p:nvSpPr>
          <p:cNvPr id="5" name="TextBox 4"/>
          <p:cNvSpPr txBox="1"/>
          <p:nvPr/>
        </p:nvSpPr>
        <p:spPr>
          <a:xfrm>
            <a:off x="304800" y="6172200"/>
            <a:ext cx="1752600" cy="369332"/>
          </a:xfrm>
          <a:prstGeom prst="rect">
            <a:avLst/>
          </a:prstGeom>
          <a:noFill/>
        </p:spPr>
        <p:txBody>
          <a:bodyPr wrap="square" rtlCol="1">
            <a:spAutoFit/>
          </a:bodyPr>
          <a:lstStyle/>
          <a:p>
            <a:pPr algn="ctr"/>
            <a:r>
              <a:rPr lang="fa-IR" b="1" dirty="0" smtClean="0">
                <a:cs typeface="B Nazanin" pitchFamily="2" charset="-78"/>
              </a:rPr>
              <a:t>منبع : راهنمای معلم</a:t>
            </a:r>
            <a:endParaRPr lang="fa-IR" b="1" dirty="0">
              <a:cs typeface="B Nazanin" pitchFamily="2" charset="-78"/>
            </a:endParaRPr>
          </a:p>
        </p:txBody>
      </p:sp>
    </p:spTree>
    <p:extLst>
      <p:ext uri="{BB962C8B-B14F-4D97-AF65-F5344CB8AC3E}">
        <p14:creationId xmlns:p14="http://schemas.microsoft.com/office/powerpoint/2010/main" val="29672589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رویکرد های برنامه درسی</a:t>
            </a:r>
            <a:endParaRPr lang="fa-IR" b="1" dirty="0">
              <a:cs typeface="B Nazanin" pitchFamily="2" charset="-78"/>
            </a:endParaRPr>
          </a:p>
        </p:txBody>
      </p:sp>
      <p:sp>
        <p:nvSpPr>
          <p:cNvPr id="3" name="Content Placeholder 2"/>
          <p:cNvSpPr>
            <a:spLocks noGrp="1"/>
          </p:cNvSpPr>
          <p:nvPr>
            <p:ph idx="1"/>
          </p:nvPr>
        </p:nvSpPr>
        <p:spPr/>
        <p:txBody>
          <a:bodyPr>
            <a:normAutofit/>
          </a:bodyPr>
          <a:lstStyle/>
          <a:p>
            <a:pPr algn="just"/>
            <a:r>
              <a:rPr lang="fa-IR" dirty="0">
                <a:cs typeface="B Nazanin" pitchFamily="2" charset="-78"/>
              </a:rPr>
              <a:t>مبتنی بر فرآیند های ذهنی و عقلی : صفحات </a:t>
            </a:r>
            <a:r>
              <a:rPr lang="fa-IR" dirty="0" smtClean="0">
                <a:cs typeface="B Nazanin" pitchFamily="2" charset="-78"/>
              </a:rPr>
              <a:t>36 و 38 تا 41.</a:t>
            </a:r>
          </a:p>
          <a:p>
            <a:pPr algn="just"/>
            <a:endParaRPr lang="fa-IR" dirty="0">
              <a:cs typeface="B Nazanin" pitchFamily="2" charset="-78"/>
            </a:endParaRPr>
          </a:p>
          <a:p>
            <a:pPr algn="just"/>
            <a:r>
              <a:rPr lang="fa-IR" dirty="0">
                <a:cs typeface="B Nazanin" pitchFamily="2" charset="-78"/>
              </a:rPr>
              <a:t>مبتنی بر فرآیند های مسائل اجتماعی : </a:t>
            </a:r>
            <a:r>
              <a:rPr lang="fa-IR" dirty="0" smtClean="0">
                <a:cs typeface="B Nazanin" pitchFamily="2" charset="-78"/>
              </a:rPr>
              <a:t>35 و 37 و 38 و 41.</a:t>
            </a:r>
            <a:endParaRPr lang="fa-IR" dirty="0">
              <a:cs typeface="B Nazanin" pitchFamily="2" charset="-78"/>
            </a:endParaRPr>
          </a:p>
          <a:p>
            <a:pPr algn="just"/>
            <a:endParaRPr lang="fa-IR" dirty="0">
              <a:cs typeface="B Nazanin" pitchFamily="2" charset="-78"/>
            </a:endParaRPr>
          </a:p>
          <a:p>
            <a:pPr algn="just"/>
            <a:r>
              <a:rPr lang="fa-IR" dirty="0">
                <a:cs typeface="B Nazanin" pitchFamily="2" charset="-78"/>
              </a:rPr>
              <a:t>مبتنی بر علایق و نیازهای دانش آموز : صفحات  </a:t>
            </a:r>
            <a:r>
              <a:rPr lang="fa-IR" dirty="0" smtClean="0">
                <a:cs typeface="B Nazanin" pitchFamily="2" charset="-78"/>
              </a:rPr>
              <a:t>34 تا 37 و 39 و 40.</a:t>
            </a:r>
            <a:endParaRPr lang="fa-IR" dirty="0">
              <a:cs typeface="B Nazanin" pitchFamily="2" charset="-78"/>
            </a:endParaRPr>
          </a:p>
          <a:p>
            <a:pPr algn="just"/>
            <a:endParaRPr lang="fa-IR" dirty="0">
              <a:cs typeface="B Nazanin" pitchFamily="2" charset="-78"/>
            </a:endParaRPr>
          </a:p>
          <a:p>
            <a:pPr algn="just"/>
            <a:r>
              <a:rPr lang="fa-IR" dirty="0">
                <a:cs typeface="B Nazanin" pitchFamily="2" charset="-78"/>
              </a:rPr>
              <a:t>مبتنی بر علم (رویکرد علمی ) : </a:t>
            </a:r>
            <a:r>
              <a:rPr lang="fa-IR" dirty="0" smtClean="0">
                <a:cs typeface="B Nazanin" pitchFamily="2" charset="-78"/>
              </a:rPr>
              <a:t>صفحات 37 و 38 و 39.</a:t>
            </a:r>
          </a:p>
          <a:p>
            <a:pPr algn="just"/>
            <a:endParaRPr lang="fa-IR" dirty="0">
              <a:cs typeface="B Nazanin" pitchFamily="2" charset="-78"/>
            </a:endParaRPr>
          </a:p>
          <a:p>
            <a:pPr algn="just"/>
            <a:r>
              <a:rPr lang="fa-IR" dirty="0" smtClean="0">
                <a:cs typeface="B Nazanin" pitchFamily="2" charset="-78"/>
              </a:rPr>
              <a:t>رویکرد </a:t>
            </a:r>
            <a:r>
              <a:rPr lang="fa-IR" dirty="0">
                <a:cs typeface="B Nazanin" pitchFamily="2" charset="-78"/>
              </a:rPr>
              <a:t>سیستمی : </a:t>
            </a:r>
            <a:r>
              <a:rPr lang="fa-IR" dirty="0" smtClean="0">
                <a:cs typeface="B Nazanin" pitchFamily="2" charset="-78"/>
              </a:rPr>
              <a:t>39</a:t>
            </a:r>
            <a:endParaRPr lang="fa-IR"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66</a:t>
            </a:fld>
            <a:endParaRPr lang="en-US"/>
          </a:p>
        </p:txBody>
      </p:sp>
    </p:spTree>
    <p:extLst>
      <p:ext uri="{BB962C8B-B14F-4D97-AF65-F5344CB8AC3E}">
        <p14:creationId xmlns:p14="http://schemas.microsoft.com/office/powerpoint/2010/main" val="6965173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fa-IR" sz="4000" dirty="0" smtClean="0">
                <a:cs typeface="B Nazanin" pitchFamily="2" charset="-78"/>
              </a:rPr>
              <a:t>رویکردهای ذهنی-عقلی، علایق و نیازهای دانش آموز، علمی و سیستمی در </a:t>
            </a:r>
            <a:r>
              <a:rPr lang="fa-IR" sz="4000" dirty="0">
                <a:cs typeface="B Nazanin" pitchFamily="2" charset="-78"/>
              </a:rPr>
              <a:t>نمونه آورده شده موجود است.</a:t>
            </a:r>
            <a:endParaRPr lang="fa-IR" sz="4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67</a:t>
            </a:fld>
            <a:endParaRPr lang="en-US"/>
          </a:p>
        </p:txBody>
      </p:sp>
      <p:pic>
        <p:nvPicPr>
          <p:cNvPr id="6146" name="Picture 2" descr="C:\Users\Farhangian Computer\Desktop\New folder\Oloom_Page_03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45747"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4423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اهداف درس پنجم</a:t>
            </a:r>
            <a:endParaRPr lang="fa-IR" b="1" dirty="0">
              <a:cs typeface="B Nazanin" pitchFamily="2" charset="-78"/>
            </a:endParaRPr>
          </a:p>
        </p:txBody>
      </p:sp>
      <p:sp>
        <p:nvSpPr>
          <p:cNvPr id="3" name="Content Placeholder 2"/>
          <p:cNvSpPr>
            <a:spLocks noGrp="1"/>
          </p:cNvSpPr>
          <p:nvPr>
            <p:ph idx="1"/>
          </p:nvPr>
        </p:nvSpPr>
        <p:spPr/>
        <p:txBody>
          <a:bodyPr>
            <a:normAutofit lnSpcReduction="10000"/>
          </a:bodyPr>
          <a:lstStyle/>
          <a:p>
            <a:pPr marL="0" indent="0" algn="just">
              <a:buNone/>
            </a:pPr>
            <a:r>
              <a:rPr lang="fa-IR" dirty="0">
                <a:cs typeface="B Nazanin" pitchFamily="2" charset="-78"/>
              </a:rPr>
              <a:t>پس از پايان اين درس انتظار می رود دانش آموزان بتوانند:</a:t>
            </a:r>
          </a:p>
          <a:p>
            <a:pPr marL="0" indent="0" algn="just">
              <a:buNone/>
            </a:pPr>
            <a:r>
              <a:rPr lang="fa-IR" dirty="0">
                <a:cs typeface="B Nazanin" pitchFamily="2" charset="-78"/>
              </a:rPr>
              <a:t>سطح </a:t>
            </a:r>
            <a:r>
              <a:rPr lang="fa-IR" dirty="0" smtClean="0">
                <a:cs typeface="B Nazanin" pitchFamily="2" charset="-78"/>
              </a:rPr>
              <a:t>١- اندام </a:t>
            </a:r>
            <a:r>
              <a:rPr lang="fa-IR" dirty="0">
                <a:cs typeface="B Nazanin" pitchFamily="2" charset="-78"/>
              </a:rPr>
              <a:t>های گياهان دانه دار و تغييرات آنها در يک دوره ی زمانی را نام ببرند و با جمع آوری </a:t>
            </a:r>
            <a:r>
              <a:rPr lang="fa-IR" dirty="0" smtClean="0">
                <a:cs typeface="B Nazanin" pitchFamily="2" charset="-78"/>
              </a:rPr>
              <a:t>اطلاعات و </a:t>
            </a:r>
            <a:r>
              <a:rPr lang="fa-IR" dirty="0">
                <a:cs typeface="B Nazanin" pitchFamily="2" charset="-78"/>
              </a:rPr>
              <a:t>گفت وگو راه هايی برای استفاده از گياهان و مصرف بهينه ی آنها ارائه کنند.</a:t>
            </a:r>
          </a:p>
          <a:p>
            <a:pPr marL="0" indent="0" algn="just">
              <a:buNone/>
            </a:pPr>
            <a:r>
              <a:rPr lang="fa-IR" dirty="0">
                <a:cs typeface="B Nazanin" pitchFamily="2" charset="-78"/>
              </a:rPr>
              <a:t>سطح </a:t>
            </a:r>
            <a:r>
              <a:rPr lang="fa-IR" dirty="0" smtClean="0">
                <a:cs typeface="B Nazanin" pitchFamily="2" charset="-78"/>
              </a:rPr>
              <a:t>٢- ويژگی </a:t>
            </a:r>
            <a:r>
              <a:rPr lang="fa-IR" dirty="0">
                <a:cs typeface="B Nazanin" pitchFamily="2" charset="-78"/>
              </a:rPr>
              <a:t>های بارز اندام های گياهان دانه دار و تغييرات آنها در يک </a:t>
            </a:r>
            <a:r>
              <a:rPr lang="fa-IR" dirty="0" smtClean="0">
                <a:cs typeface="B Nazanin" pitchFamily="2" charset="-78"/>
              </a:rPr>
              <a:t>دوره </a:t>
            </a:r>
            <a:r>
              <a:rPr lang="fa-IR" dirty="0">
                <a:cs typeface="B Nazanin" pitchFamily="2" charset="-78"/>
              </a:rPr>
              <a:t>زمانی را مقايسه کنند و </a:t>
            </a:r>
            <a:r>
              <a:rPr lang="fa-IR" dirty="0" smtClean="0">
                <a:cs typeface="B Nazanin" pitchFamily="2" charset="-78"/>
              </a:rPr>
              <a:t>با جمع </a:t>
            </a:r>
            <a:r>
              <a:rPr lang="fa-IR" dirty="0">
                <a:cs typeface="B Nazanin" pitchFamily="2" charset="-78"/>
              </a:rPr>
              <a:t>آوری اطلاعات و گفت وگوبا هم فهرستی از راه های متنوع استفاده از گياهان و مصرف بهين هی آنها را ارائه کنند.</a:t>
            </a:r>
          </a:p>
          <a:p>
            <a:pPr marL="0" indent="0" algn="just">
              <a:buNone/>
            </a:pPr>
            <a:r>
              <a:rPr lang="fa-IR" dirty="0">
                <a:cs typeface="B Nazanin" pitchFamily="2" charset="-78"/>
              </a:rPr>
              <a:t>سطح </a:t>
            </a:r>
            <a:r>
              <a:rPr lang="fa-IR" dirty="0" smtClean="0">
                <a:cs typeface="B Nazanin" pitchFamily="2" charset="-78"/>
              </a:rPr>
              <a:t>٣- ويژگی </a:t>
            </a:r>
            <a:r>
              <a:rPr lang="fa-IR" dirty="0">
                <a:cs typeface="B Nazanin" pitchFamily="2" charset="-78"/>
              </a:rPr>
              <a:t>های اندام های گياهان دانه دار و تغييرات آنها در يک </a:t>
            </a:r>
            <a:r>
              <a:rPr lang="fa-IR" dirty="0" smtClean="0">
                <a:cs typeface="B Nazanin" pitchFamily="2" charset="-78"/>
              </a:rPr>
              <a:t>دوره زمانی </a:t>
            </a:r>
            <a:r>
              <a:rPr lang="fa-IR" dirty="0">
                <a:cs typeface="B Nazanin" pitchFamily="2" charset="-78"/>
              </a:rPr>
              <a:t>را در يک جدول مقايسه </a:t>
            </a:r>
            <a:r>
              <a:rPr lang="fa-IR" dirty="0" smtClean="0">
                <a:cs typeface="B Nazanin" pitchFamily="2" charset="-78"/>
              </a:rPr>
              <a:t>ای طبقه </a:t>
            </a:r>
            <a:r>
              <a:rPr lang="fa-IR" dirty="0">
                <a:cs typeface="B Nazanin" pitchFamily="2" charset="-78"/>
              </a:rPr>
              <a:t>بندی کنند و با جمع آوری اطلاعات و گفت وگو، فهرست طبقه بندی شده ای از موارد استفاده از گياهان و </a:t>
            </a:r>
            <a:r>
              <a:rPr lang="fa-IR" dirty="0" smtClean="0">
                <a:cs typeface="B Nazanin" pitchFamily="2" charset="-78"/>
              </a:rPr>
              <a:t>مصرف بهينه  </a:t>
            </a:r>
            <a:r>
              <a:rPr lang="fa-IR" dirty="0">
                <a:cs typeface="B Nazanin" pitchFamily="2" charset="-78"/>
              </a:rPr>
              <a:t>آنها را ارائه کنند.</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68</a:t>
            </a:fld>
            <a:endParaRPr lang="en-US"/>
          </a:p>
        </p:txBody>
      </p:sp>
      <p:sp>
        <p:nvSpPr>
          <p:cNvPr id="5" name="TextBox 4"/>
          <p:cNvSpPr txBox="1"/>
          <p:nvPr/>
        </p:nvSpPr>
        <p:spPr>
          <a:xfrm>
            <a:off x="304800" y="6172200"/>
            <a:ext cx="1752600" cy="369332"/>
          </a:xfrm>
          <a:prstGeom prst="rect">
            <a:avLst/>
          </a:prstGeom>
          <a:noFill/>
        </p:spPr>
        <p:txBody>
          <a:bodyPr wrap="square" rtlCol="1">
            <a:spAutoFit/>
          </a:bodyPr>
          <a:lstStyle/>
          <a:p>
            <a:pPr algn="ctr"/>
            <a:r>
              <a:rPr lang="fa-IR" b="1" dirty="0" smtClean="0">
                <a:cs typeface="B Nazanin" pitchFamily="2" charset="-78"/>
              </a:rPr>
              <a:t>منبع : راهنمای معلم</a:t>
            </a:r>
            <a:endParaRPr lang="fa-IR" b="1" dirty="0">
              <a:cs typeface="B Nazanin" pitchFamily="2" charset="-78"/>
            </a:endParaRPr>
          </a:p>
        </p:txBody>
      </p:sp>
    </p:spTree>
    <p:extLst>
      <p:ext uri="{BB962C8B-B14F-4D97-AF65-F5344CB8AC3E}">
        <p14:creationId xmlns:p14="http://schemas.microsoft.com/office/powerpoint/2010/main" val="24650516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200" dirty="0">
                <a:solidFill>
                  <a:srgbClr val="69676D"/>
                </a:solidFill>
                <a:cs typeface="B Nazanin" pitchFamily="2" charset="-78"/>
              </a:rPr>
              <a:t>با توجه به اهداف پیش بینی شده دوره ابتدایی توسط کارشناسان و متخصصان، اهداف زیر در این درس قابل پیگیری است :</a:t>
            </a:r>
            <a:endParaRPr lang="fa-IR" dirty="0"/>
          </a:p>
        </p:txBody>
      </p:sp>
      <p:sp>
        <p:nvSpPr>
          <p:cNvPr id="3" name="Content Placeholder 2"/>
          <p:cNvSpPr>
            <a:spLocks noGrp="1"/>
          </p:cNvSpPr>
          <p:nvPr>
            <p:ph idx="1"/>
          </p:nvPr>
        </p:nvSpPr>
        <p:spPr/>
        <p:txBody>
          <a:bodyPr>
            <a:noAutofit/>
          </a:bodyPr>
          <a:lstStyle/>
          <a:p>
            <a:pPr>
              <a:buFont typeface="Wingdings" pitchFamily="2" charset="2"/>
              <a:buChar char="v"/>
            </a:pPr>
            <a:r>
              <a:rPr lang="fa-IR" sz="2400" u="sng" dirty="0" smtClean="0">
                <a:cs typeface="B Nazanin" pitchFamily="2" charset="-78"/>
              </a:rPr>
              <a:t> اخلاقی </a:t>
            </a:r>
          </a:p>
          <a:p>
            <a:pPr>
              <a:buFont typeface="Wingdings" pitchFamily="2" charset="2"/>
              <a:buChar char="v"/>
            </a:pPr>
            <a:endParaRPr lang="fa-IR" sz="2400" dirty="0">
              <a:cs typeface="B Nazanin" pitchFamily="2" charset="-78"/>
            </a:endParaRPr>
          </a:p>
          <a:p>
            <a:pPr>
              <a:buFont typeface="Wingdings" pitchFamily="2" charset="2"/>
              <a:buChar char="v"/>
            </a:pPr>
            <a:r>
              <a:rPr lang="fa-IR" sz="2400" dirty="0" smtClean="0">
                <a:cs typeface="B Nazanin" pitchFamily="2" charset="-78"/>
              </a:rPr>
              <a:t> </a:t>
            </a:r>
            <a:r>
              <a:rPr lang="fa-IR" sz="2400" u="sng" dirty="0" smtClean="0">
                <a:cs typeface="B Nazanin" pitchFamily="2" charset="-78"/>
              </a:rPr>
              <a:t>علمی و آموزشی</a:t>
            </a:r>
          </a:p>
          <a:p>
            <a:pPr>
              <a:buFont typeface="Wingdings" pitchFamily="2" charset="2"/>
              <a:buChar char="v"/>
            </a:pPr>
            <a:endParaRPr lang="fa-IR" sz="2400" dirty="0">
              <a:cs typeface="B Nazanin" pitchFamily="2" charset="-78"/>
            </a:endParaRPr>
          </a:p>
          <a:p>
            <a:pPr>
              <a:buFont typeface="Wingdings" pitchFamily="2" charset="2"/>
              <a:buChar char="v"/>
            </a:pPr>
            <a:r>
              <a:rPr lang="fa-IR" sz="2400" dirty="0" smtClean="0">
                <a:cs typeface="B Nazanin" pitchFamily="2" charset="-78"/>
              </a:rPr>
              <a:t> </a:t>
            </a:r>
            <a:r>
              <a:rPr lang="fa-IR" sz="2400" u="sng" dirty="0" smtClean="0">
                <a:cs typeface="B Nazanin" pitchFamily="2" charset="-78"/>
              </a:rPr>
              <a:t>فرهنگی و هنری</a:t>
            </a:r>
          </a:p>
          <a:p>
            <a:pPr marL="0" indent="0">
              <a:buNone/>
            </a:pPr>
            <a:endParaRPr lang="fa-IR" sz="2400" dirty="0">
              <a:cs typeface="B Nazanin" pitchFamily="2" charset="-78"/>
            </a:endParaRPr>
          </a:p>
          <a:p>
            <a:pPr>
              <a:buFont typeface="Wingdings" pitchFamily="2" charset="2"/>
              <a:buChar char="v"/>
            </a:pPr>
            <a:r>
              <a:rPr lang="fa-IR" sz="2400" dirty="0" smtClean="0">
                <a:cs typeface="B Nazanin" pitchFamily="2" charset="-78"/>
              </a:rPr>
              <a:t> </a:t>
            </a:r>
            <a:r>
              <a:rPr lang="fa-IR" sz="2400" u="sng" dirty="0" smtClean="0">
                <a:cs typeface="B Nazanin" pitchFamily="2" charset="-78"/>
              </a:rPr>
              <a:t>اجتماعی</a:t>
            </a:r>
          </a:p>
          <a:p>
            <a:pPr>
              <a:buFont typeface="Wingdings" pitchFamily="2" charset="2"/>
              <a:buChar char="v"/>
            </a:pPr>
            <a:endParaRPr lang="fa-IR" sz="2400" dirty="0">
              <a:cs typeface="B Nazanin" pitchFamily="2" charset="-78"/>
            </a:endParaRPr>
          </a:p>
          <a:p>
            <a:pPr>
              <a:buFont typeface="Wingdings" pitchFamily="2" charset="2"/>
              <a:buChar char="v"/>
            </a:pPr>
            <a:r>
              <a:rPr lang="fa-IR" sz="2400" dirty="0" smtClean="0">
                <a:cs typeface="B Nazanin" pitchFamily="2" charset="-78"/>
              </a:rPr>
              <a:t> </a:t>
            </a:r>
            <a:r>
              <a:rPr lang="fa-IR" sz="2400" u="sng" dirty="0" smtClean="0">
                <a:cs typeface="B Nazanin" pitchFamily="2" charset="-78"/>
              </a:rPr>
              <a:t>زیستی</a:t>
            </a:r>
          </a:p>
          <a:p>
            <a:pPr>
              <a:buFont typeface="Wingdings" pitchFamily="2" charset="2"/>
              <a:buChar char="v"/>
            </a:pPr>
            <a:endParaRPr lang="fa-IR" sz="2400" dirty="0">
              <a:cs typeface="B Nazanin" pitchFamily="2" charset="-78"/>
            </a:endParaRPr>
          </a:p>
          <a:p>
            <a:pPr>
              <a:buFont typeface="Wingdings" pitchFamily="2" charset="2"/>
              <a:buChar char="v"/>
            </a:pPr>
            <a:r>
              <a:rPr lang="fa-IR" sz="2400" dirty="0" smtClean="0">
                <a:cs typeface="B Nazanin" pitchFamily="2" charset="-78"/>
              </a:rPr>
              <a:t> اقتصادی</a:t>
            </a:r>
            <a:endParaRPr lang="fa-IR" sz="2400"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69</a:t>
            </a:fld>
            <a:endParaRPr lang="en-US"/>
          </a:p>
        </p:txBody>
      </p:sp>
      <p:pic>
        <p:nvPicPr>
          <p:cNvPr id="5" name="Picture 2" descr="C:\Users\Farhangian Computer\Desktop\New folder\Oloom_Page_03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981200"/>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6212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2050" name="Picture 2" descr="C:\Users\Farhangian Computer\Desktop\New folder\Oloom_Page_0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1"/>
            <a:ext cx="48006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Farhangian Computer\Desktop\New folder\Oloom_Page_0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4800599"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6F15528-21DE-4FAA-801E-634DDDAF4B2B}" type="slidenum">
              <a:rPr lang="en-US" sz="1400" smtClean="0">
                <a:cs typeface="B Nazanin" pitchFamily="2" charset="-78"/>
              </a:rPr>
              <a:pPr/>
              <a:t>7</a:t>
            </a:fld>
            <a:endParaRPr lang="en-US" sz="1400" dirty="0">
              <a:cs typeface="B Nazanin" pitchFamily="2" charset="-78"/>
            </a:endParaRPr>
          </a:p>
        </p:txBody>
      </p:sp>
    </p:spTree>
    <p:extLst>
      <p:ext uri="{BB962C8B-B14F-4D97-AF65-F5344CB8AC3E}">
        <p14:creationId xmlns:p14="http://schemas.microsoft.com/office/powerpoint/2010/main" val="38625927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اصول حاکم بر برنامه درسی</a:t>
            </a:r>
            <a:endParaRPr lang="fa-IR" b="1" dirty="0">
              <a:cs typeface="B Nazanin" pitchFamily="2" charset="-78"/>
            </a:endParaRPr>
          </a:p>
        </p:txBody>
      </p:sp>
      <p:sp>
        <p:nvSpPr>
          <p:cNvPr id="3" name="Content Placeholder 2"/>
          <p:cNvSpPr>
            <a:spLocks noGrp="1"/>
          </p:cNvSpPr>
          <p:nvPr>
            <p:ph idx="1"/>
          </p:nvPr>
        </p:nvSpPr>
        <p:spPr/>
        <p:txBody>
          <a:bodyPr/>
          <a:lstStyle/>
          <a:p>
            <a:pPr marL="0" indent="0">
              <a:buNone/>
            </a:pPr>
            <a:r>
              <a:rPr lang="fa-IR" dirty="0">
                <a:cs typeface="B Nazanin" pitchFamily="2" charset="-78"/>
              </a:rPr>
              <a:t>در این درس اصول زیر رعایت شده است : </a:t>
            </a:r>
          </a:p>
          <a:p>
            <a:pPr marL="514350" indent="-514350">
              <a:buFont typeface="+mj-lt"/>
              <a:buAutoNum type="arabicPeriod"/>
            </a:pPr>
            <a:r>
              <a:rPr lang="fa-IR" dirty="0">
                <a:cs typeface="B Nazanin" pitchFamily="2" charset="-78"/>
              </a:rPr>
              <a:t>نقش یادگیرنده</a:t>
            </a:r>
          </a:p>
          <a:p>
            <a:pPr marL="514350" indent="-514350">
              <a:buFont typeface="+mj-lt"/>
              <a:buAutoNum type="arabicPeriod"/>
            </a:pPr>
            <a:r>
              <a:rPr lang="fa-IR" dirty="0">
                <a:cs typeface="B Nazanin" pitchFamily="2" charset="-78"/>
              </a:rPr>
              <a:t>نقش معلم</a:t>
            </a:r>
          </a:p>
          <a:p>
            <a:pPr marL="514350" indent="-514350">
              <a:buFont typeface="+mj-lt"/>
              <a:buAutoNum type="arabicPeriod"/>
            </a:pPr>
            <a:r>
              <a:rPr lang="fa-IR" dirty="0">
                <a:cs typeface="B Nazanin" pitchFamily="2" charset="-78"/>
              </a:rPr>
              <a:t>یادگیری مادام العمر</a:t>
            </a:r>
          </a:p>
          <a:p>
            <a:pPr marL="514350" indent="-514350">
              <a:buFont typeface="+mj-lt"/>
              <a:buAutoNum type="arabicPeriod"/>
            </a:pPr>
            <a:r>
              <a:rPr lang="fa-IR" dirty="0">
                <a:cs typeface="B Nazanin" pitchFamily="2" charset="-78"/>
              </a:rPr>
              <a:t>جلب مشارکت و تعامل</a:t>
            </a:r>
            <a:endParaRPr lang="fa-IR" dirty="0"/>
          </a:p>
          <a:p>
            <a:pPr marL="514350" indent="-514350">
              <a:buFont typeface="+mj-lt"/>
              <a:buAutoNum type="arabicPeriod"/>
            </a:pPr>
            <a:r>
              <a:rPr lang="fa-IR" dirty="0">
                <a:cs typeface="B Nazanin" pitchFamily="2" charset="-78"/>
              </a:rPr>
              <a:t>توجه به </a:t>
            </a:r>
            <a:r>
              <a:rPr lang="fa-IR" dirty="0" smtClean="0">
                <a:cs typeface="B Nazanin" pitchFamily="2" charset="-78"/>
              </a:rPr>
              <a:t>تفاوتها</a:t>
            </a:r>
          </a:p>
          <a:p>
            <a:pPr marL="514350" indent="-514350">
              <a:buFont typeface="+mj-lt"/>
              <a:buAutoNum type="arabicPeriod"/>
            </a:pPr>
            <a:r>
              <a:rPr lang="fa-IR" dirty="0" smtClean="0">
                <a:cs typeface="B Nazanin" pitchFamily="2" charset="-78"/>
              </a:rPr>
              <a:t>جامعه</a:t>
            </a:r>
            <a:endParaRPr lang="fa-IR" dirty="0">
              <a:cs typeface="B Nazanin" pitchFamily="2" charset="-78"/>
            </a:endParaRPr>
          </a:p>
          <a:p>
            <a:pPr marL="0" indent="0">
              <a:buNone/>
            </a:pPr>
            <a:endParaRPr lang="fa-I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70</a:t>
            </a:fld>
            <a:endParaRPr lang="en-US"/>
          </a:p>
        </p:txBody>
      </p:sp>
    </p:spTree>
    <p:extLst>
      <p:ext uri="{BB962C8B-B14F-4D97-AF65-F5344CB8AC3E}">
        <p14:creationId xmlns:p14="http://schemas.microsoft.com/office/powerpoint/2010/main" val="18523351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دانستنی های معلم</a:t>
            </a:r>
            <a:endParaRPr lang="fa-IR" b="1" dirty="0">
              <a:cs typeface="B Nazanin" pitchFamily="2" charset="-78"/>
            </a:endParaRPr>
          </a:p>
        </p:txBody>
      </p:sp>
      <p:sp>
        <p:nvSpPr>
          <p:cNvPr id="3" name="Content Placeholder 2"/>
          <p:cNvSpPr>
            <a:spLocks noGrp="1"/>
          </p:cNvSpPr>
          <p:nvPr>
            <p:ph idx="1"/>
          </p:nvPr>
        </p:nvSpPr>
        <p:spPr>
          <a:xfrm>
            <a:off x="457200" y="2468880"/>
            <a:ext cx="8229600" cy="4389120"/>
          </a:xfrm>
        </p:spPr>
        <p:txBody>
          <a:bodyPr/>
          <a:lstStyle/>
          <a:p>
            <a:pPr marL="0" indent="0" algn="just">
              <a:buNone/>
            </a:pPr>
            <a:r>
              <a:rPr lang="fa-IR" dirty="0">
                <a:cs typeface="B Nazanin" pitchFamily="2" charset="-78"/>
              </a:rPr>
              <a:t>دانه های لوبيا در محل مرطوب جوانه می زنند. دانه های لوبيا معمولاً رشد سريعی دارند و برای مشاهده جوانه زدن و </a:t>
            </a:r>
            <a:r>
              <a:rPr lang="fa-IR" dirty="0" smtClean="0">
                <a:cs typeface="B Nazanin" pitchFamily="2" charset="-78"/>
              </a:rPr>
              <a:t>رشد يک </a:t>
            </a:r>
            <a:r>
              <a:rPr lang="fa-IR" dirty="0">
                <a:cs typeface="B Nazanin" pitchFamily="2" charset="-78"/>
              </a:rPr>
              <a:t>گياه مناسب اند. برای آن که گياه لوبيا دانه بدهد بايد درفصل مناسب محل و در زير آفتاب (مثلاً در </a:t>
            </a:r>
            <a:r>
              <a:rPr lang="fa-IR" dirty="0" smtClean="0">
                <a:cs typeface="B Nazanin" pitchFamily="2" charset="-78"/>
              </a:rPr>
              <a:t>باغچه حياط </a:t>
            </a:r>
            <a:r>
              <a:rPr lang="fa-IR" dirty="0">
                <a:cs typeface="B Nazanin" pitchFamily="2" charset="-78"/>
              </a:rPr>
              <a:t>مدرسه) </a:t>
            </a:r>
            <a:r>
              <a:rPr lang="fa-IR" dirty="0" smtClean="0">
                <a:cs typeface="B Nazanin" pitchFamily="2" charset="-78"/>
              </a:rPr>
              <a:t>رويانده شود</a:t>
            </a:r>
            <a:r>
              <a:rPr lang="fa-IR" dirty="0">
                <a:cs typeface="B Nazanin" pitchFamily="2" charset="-78"/>
              </a:rPr>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71</a:t>
            </a:fld>
            <a:endParaRPr lang="en-US"/>
          </a:p>
        </p:txBody>
      </p:sp>
      <p:sp>
        <p:nvSpPr>
          <p:cNvPr id="5" name="TextBox 4"/>
          <p:cNvSpPr txBox="1"/>
          <p:nvPr/>
        </p:nvSpPr>
        <p:spPr>
          <a:xfrm>
            <a:off x="304800" y="6172200"/>
            <a:ext cx="1752600" cy="369332"/>
          </a:xfrm>
          <a:prstGeom prst="rect">
            <a:avLst/>
          </a:prstGeom>
          <a:noFill/>
        </p:spPr>
        <p:txBody>
          <a:bodyPr wrap="square" rtlCol="1">
            <a:spAutoFit/>
          </a:bodyPr>
          <a:lstStyle/>
          <a:p>
            <a:pPr algn="ctr"/>
            <a:r>
              <a:rPr lang="fa-IR" b="1" dirty="0" smtClean="0">
                <a:cs typeface="B Nazanin" pitchFamily="2" charset="-78"/>
              </a:rPr>
              <a:t>منبع : راهنمای معلم</a:t>
            </a:r>
            <a:endParaRPr lang="fa-IR" b="1" dirty="0">
              <a:cs typeface="B Nazanin" pitchFamily="2" charset="-78"/>
            </a:endParaRPr>
          </a:p>
        </p:txBody>
      </p:sp>
    </p:spTree>
    <p:extLst>
      <p:ext uri="{BB962C8B-B14F-4D97-AF65-F5344CB8AC3E}">
        <p14:creationId xmlns:p14="http://schemas.microsoft.com/office/powerpoint/2010/main" val="25170718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شرایط اجرا</a:t>
            </a:r>
            <a:endParaRPr lang="fa-IR" b="1" dirty="0">
              <a:cs typeface="B Nazanin" pitchFamily="2" charset="-78"/>
            </a:endParaRPr>
          </a:p>
        </p:txBody>
      </p:sp>
      <p:sp>
        <p:nvSpPr>
          <p:cNvPr id="3" name="Content Placeholder 2"/>
          <p:cNvSpPr>
            <a:spLocks noGrp="1"/>
          </p:cNvSpPr>
          <p:nvPr>
            <p:ph idx="1"/>
          </p:nvPr>
        </p:nvSpPr>
        <p:spPr/>
        <p:txBody>
          <a:bodyPr/>
          <a:lstStyle/>
          <a:p>
            <a:pPr algn="just"/>
            <a:r>
              <a:rPr lang="fa-IR" dirty="0" smtClean="0">
                <a:cs typeface="B Nazanin" pitchFamily="2" charset="-78"/>
              </a:rPr>
              <a:t>نقش معلم : معلم در این درس باید راهنمای دانش آموزان باشد و به هیچ وجه در امر کاشت دانه لوبیا دخالتی نکند تا دانش آموزان به تنهایی با ازمایش و خطا این فن را بیاموزند.</a:t>
            </a:r>
          </a:p>
          <a:p>
            <a:pPr algn="just"/>
            <a:r>
              <a:rPr lang="fa-IR" dirty="0" smtClean="0">
                <a:cs typeface="B Nazanin" pitchFamily="2" charset="-78"/>
              </a:rPr>
              <a:t>نقش دانش آموز : دانش آموز باید از دقت نظر بالایی برخوردار بوده و تکلیف مربوطه را به تنهایی بدون کمک اولیا انجام دهد.</a:t>
            </a:r>
          </a:p>
          <a:p>
            <a:pPr algn="just"/>
            <a:r>
              <a:rPr lang="fa-IR" dirty="0" smtClean="0">
                <a:cs typeface="B Nazanin" pitchFamily="2" charset="-78"/>
              </a:rPr>
              <a:t>وسایل مورد نیاز : </a:t>
            </a:r>
            <a:r>
              <a:rPr lang="fa-IR" dirty="0">
                <a:cs typeface="B Nazanin" pitchFamily="2" charset="-78"/>
              </a:rPr>
              <a:t>امکانات کاشت يک نمونه گياه (گلدان، مقداری خاک و…) نمونه هايی ازگياهان واقعی که امکان مشاهده اندام های </a:t>
            </a:r>
            <a:r>
              <a:rPr lang="fa-IR" dirty="0" smtClean="0">
                <a:cs typeface="B Nazanin" pitchFamily="2" charset="-78"/>
              </a:rPr>
              <a:t>مختلف گياهان </a:t>
            </a:r>
            <a:r>
              <a:rPr lang="fa-IR" dirty="0">
                <a:cs typeface="B Nazanin" pitchFamily="2" charset="-78"/>
              </a:rPr>
              <a:t>را امکان پذير نمايد</a:t>
            </a:r>
            <a:r>
              <a:rPr lang="fa-IR" dirty="0" smtClean="0">
                <a:cs typeface="B Nazanin" pitchFamily="2" charset="-78"/>
              </a:rPr>
              <a:t>.</a:t>
            </a:r>
          </a:p>
          <a:p>
            <a:pPr algn="just"/>
            <a:r>
              <a:rPr lang="fa-IR" dirty="0" smtClean="0">
                <a:cs typeface="B Nazanin" pitchFamily="2" charset="-78"/>
              </a:rPr>
              <a:t>محیط اجرا : پارک یا حیاط مدرسه. البته در کلاس هم می شود تدریس کرد.</a:t>
            </a:r>
            <a:endParaRPr lang="fa-IR"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72</a:t>
            </a:fld>
            <a:endParaRPr lang="en-US"/>
          </a:p>
        </p:txBody>
      </p:sp>
    </p:spTree>
    <p:extLst>
      <p:ext uri="{BB962C8B-B14F-4D97-AF65-F5344CB8AC3E}">
        <p14:creationId xmlns:p14="http://schemas.microsoft.com/office/powerpoint/2010/main" val="11063096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itchFamily="2" charset="-78"/>
              </a:rPr>
              <a:t>روش تدریس : مشارکتی</a:t>
            </a:r>
            <a:endParaRPr lang="fa-IR" b="1"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73</a:t>
            </a:fld>
            <a:endParaRPr lang="en-US"/>
          </a:p>
        </p:txBody>
      </p:sp>
      <p:pic>
        <p:nvPicPr>
          <p:cNvPr id="7170" name="Picture 2" descr="C:\Users\Farhangian Computer\Desktop\New folder\Oloom_Page_03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967695"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Farhangian Computer\Desktop\New folder\Oloom_Page_0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5895"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Farhangian Computer\Desktop\New folder\Oloom_Page_03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305"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9203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itchFamily="2" charset="-78"/>
              </a:rPr>
              <a:t>روش تدریس : پرسش و پاسخ</a:t>
            </a:r>
            <a:endParaRPr lang="fa-IR" b="1"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74</a:t>
            </a:fld>
            <a:endParaRPr lang="en-US"/>
          </a:p>
        </p:txBody>
      </p:sp>
      <p:pic>
        <p:nvPicPr>
          <p:cNvPr id="8196" name="Picture 4" descr="C:\Users\Farhangian Computer\Desktop\New folder\Oloom_Page_03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2295" y="2057400"/>
            <a:ext cx="3252505" cy="43894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Farhangian Computer\Desktop\New folder\Oloom_Page_0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057400"/>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6144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itchFamily="2" charset="-78"/>
              </a:rPr>
              <a:t>روش تدریس : سخنرانی</a:t>
            </a:r>
            <a:endParaRPr lang="fa-IR" b="1"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75</a:t>
            </a:fld>
            <a:endParaRPr lang="en-US"/>
          </a:p>
        </p:txBody>
      </p:sp>
      <p:pic>
        <p:nvPicPr>
          <p:cNvPr id="9219" name="Picture 3" descr="C:\Users\Farhangian Computer\Desktop\New folder\Oloom_Page_04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45747"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4342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itchFamily="2" charset="-78"/>
              </a:rPr>
              <a:t>روش تدریس : پرسش و پاسخ</a:t>
            </a:r>
            <a:endParaRPr lang="fa-IR" b="1"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76</a:t>
            </a:fld>
            <a:endParaRPr lang="en-US"/>
          </a:p>
        </p:txBody>
      </p:sp>
      <p:pic>
        <p:nvPicPr>
          <p:cNvPr id="10242" name="Picture 2" descr="C:\Users\Farhangian Computer\Desktop\New folder\Oloom_Page_04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45747"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3088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ابزار و نحوه ارزشیابی درس پنجم</a:t>
            </a:r>
            <a:endParaRPr lang="fa-IR" b="1" dirty="0">
              <a:cs typeface="B Nazanin" pitchFamily="2" charset="-78"/>
            </a:endParaRPr>
          </a:p>
        </p:txBody>
      </p:sp>
      <p:sp>
        <p:nvSpPr>
          <p:cNvPr id="3" name="Content Placeholder 2"/>
          <p:cNvSpPr>
            <a:spLocks noGrp="1"/>
          </p:cNvSpPr>
          <p:nvPr>
            <p:ph idx="1"/>
          </p:nvPr>
        </p:nvSpPr>
        <p:spPr>
          <a:xfrm>
            <a:off x="457200" y="2435629"/>
            <a:ext cx="8229600" cy="4389120"/>
          </a:xfrm>
        </p:spPr>
        <p:txBody>
          <a:bodyPr/>
          <a:lstStyle/>
          <a:p>
            <a:pPr algn="just"/>
            <a:r>
              <a:rPr lang="fa-IR" dirty="0">
                <a:cs typeface="B Nazanin" pitchFamily="2" charset="-78"/>
              </a:rPr>
              <a:t>استفاده از موقعيت های واقعی در محيط طبيعی موقعيت مناسبی برای ارزشيابی از عملکرد دانش آموزان است</a:t>
            </a:r>
            <a:r>
              <a:rPr lang="fa-IR" dirty="0" smtClean="0">
                <a:cs typeface="B Nazanin" pitchFamily="2" charset="-78"/>
              </a:rPr>
              <a:t>.</a:t>
            </a:r>
          </a:p>
          <a:p>
            <a:pPr algn="just"/>
            <a:r>
              <a:rPr lang="fa-IR" dirty="0" smtClean="0">
                <a:cs typeface="B Nazanin" pitchFamily="2" charset="-78"/>
              </a:rPr>
              <a:t>تکلیفی مثل کاشتن دانه لوبیا و پرسش های متداول کلاسی از دیگر ابزار ارزشیابی است.</a:t>
            </a:r>
            <a:endParaRPr lang="fa-IR"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77</a:t>
            </a:fld>
            <a:endParaRPr lang="en-US"/>
          </a:p>
        </p:txBody>
      </p:sp>
      <p:sp>
        <p:nvSpPr>
          <p:cNvPr id="5" name="TextBox 4"/>
          <p:cNvSpPr txBox="1"/>
          <p:nvPr/>
        </p:nvSpPr>
        <p:spPr>
          <a:xfrm>
            <a:off x="304800" y="6172200"/>
            <a:ext cx="1752600" cy="369332"/>
          </a:xfrm>
          <a:prstGeom prst="rect">
            <a:avLst/>
          </a:prstGeom>
          <a:noFill/>
        </p:spPr>
        <p:txBody>
          <a:bodyPr wrap="square" rtlCol="1">
            <a:spAutoFit/>
          </a:bodyPr>
          <a:lstStyle/>
          <a:p>
            <a:pPr algn="ctr"/>
            <a:r>
              <a:rPr lang="fa-IR" b="1" dirty="0" smtClean="0">
                <a:cs typeface="B Nazanin" pitchFamily="2" charset="-78"/>
              </a:rPr>
              <a:t>منبع : راهنمای معلم</a:t>
            </a:r>
            <a:endParaRPr lang="fa-IR" b="1" dirty="0">
              <a:cs typeface="B Nazanin" pitchFamily="2" charset="-78"/>
            </a:endParaRPr>
          </a:p>
        </p:txBody>
      </p:sp>
    </p:spTree>
    <p:extLst>
      <p:ext uri="{BB962C8B-B14F-4D97-AF65-F5344CB8AC3E}">
        <p14:creationId xmlns:p14="http://schemas.microsoft.com/office/powerpoint/2010/main" val="34937461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itchFamily="2" charset="-78"/>
              </a:rPr>
              <a:t>بررسی کامل درس ششم</a:t>
            </a:r>
            <a:endParaRPr lang="fa-IR" b="1"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78</a:t>
            </a:fld>
            <a:endParaRPr lang="en-US"/>
          </a:p>
        </p:txBody>
      </p:sp>
      <p:pic>
        <p:nvPicPr>
          <p:cNvPr id="11266" name="Picture 2" descr="C:\Users\Farhangian Computer\Desktop\New folder\Oloom_Page_04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45747"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8510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درس در یک نگاه</a:t>
            </a:r>
            <a:endParaRPr lang="fa-IR" b="1" dirty="0">
              <a:cs typeface="B Nazanin" pitchFamily="2" charset="-78"/>
            </a:endParaRPr>
          </a:p>
        </p:txBody>
      </p:sp>
      <p:sp>
        <p:nvSpPr>
          <p:cNvPr id="3" name="Content Placeholder 2"/>
          <p:cNvSpPr>
            <a:spLocks noGrp="1"/>
          </p:cNvSpPr>
          <p:nvPr>
            <p:ph idx="1"/>
          </p:nvPr>
        </p:nvSpPr>
        <p:spPr/>
        <p:txBody>
          <a:bodyPr>
            <a:normAutofit lnSpcReduction="10000"/>
          </a:bodyPr>
          <a:lstStyle/>
          <a:p>
            <a:pPr marL="0" indent="0" algn="just">
              <a:buNone/>
            </a:pPr>
            <a:r>
              <a:rPr lang="fa-IR" dirty="0" smtClean="0">
                <a:cs typeface="B Nazanin" pitchFamily="2" charset="-78"/>
              </a:rPr>
              <a:t>     از </a:t>
            </a:r>
            <a:r>
              <a:rPr lang="fa-IR" dirty="0">
                <a:cs typeface="B Nazanin" pitchFamily="2" charset="-78"/>
              </a:rPr>
              <a:t>آنجايی که زندگی ما انسان ها و همه موجودات زنده به آب وابسته است و در حال حاضر بخش زيادی از </a:t>
            </a:r>
            <a:r>
              <a:rPr lang="fa-IR" dirty="0" smtClean="0">
                <a:cs typeface="B Nazanin" pitchFamily="2" charset="-78"/>
              </a:rPr>
              <a:t>مردم جهان </a:t>
            </a:r>
            <a:r>
              <a:rPr lang="fa-IR" dirty="0">
                <a:cs typeface="B Nazanin" pitchFamily="2" charset="-78"/>
              </a:rPr>
              <a:t>خصوصاً در کشور های فقير با مشکل کمبود آب روبه رو می باشند. تغيير روش های زندگی مردم نياز به </a:t>
            </a:r>
            <a:r>
              <a:rPr lang="fa-IR" dirty="0" smtClean="0">
                <a:cs typeface="B Nazanin" pitchFamily="2" charset="-78"/>
              </a:rPr>
              <a:t>آب آشاميدنی </a:t>
            </a:r>
            <a:r>
              <a:rPr lang="fa-IR" dirty="0">
                <a:cs typeface="B Nazanin" pitchFamily="2" charset="-78"/>
              </a:rPr>
              <a:t>سالم را در کشور ما مانند بسياری از کشور های جهان افزايش داده است و از سوی ديگر توليدات </a:t>
            </a:r>
            <a:r>
              <a:rPr lang="fa-IR" dirty="0" smtClean="0">
                <a:cs typeface="B Nazanin" pitchFamily="2" charset="-78"/>
              </a:rPr>
              <a:t>صنعتی و </a:t>
            </a:r>
            <a:r>
              <a:rPr lang="fa-IR" dirty="0">
                <a:cs typeface="B Nazanin" pitchFamily="2" charset="-78"/>
              </a:rPr>
              <a:t>روش های زندگی موجب آلوده شدن منابع آب شيرين شده است ضروری است دانش آموزان با آب به عنوان </a:t>
            </a:r>
            <a:r>
              <a:rPr lang="fa-IR" dirty="0" smtClean="0">
                <a:cs typeface="B Nazanin" pitchFamily="2" charset="-78"/>
              </a:rPr>
              <a:t>منبع حياتی </a:t>
            </a:r>
            <a:r>
              <a:rPr lang="fa-IR" dirty="0">
                <a:cs typeface="B Nazanin" pitchFamily="2" charset="-78"/>
              </a:rPr>
              <a:t>آشنا شوند و حساسيت لازم را برای استفاده بهينه از آن بدست آورند. در اين درس دانش آموزان با جمع </a:t>
            </a:r>
            <a:r>
              <a:rPr lang="fa-IR" dirty="0" smtClean="0">
                <a:cs typeface="B Nazanin" pitchFamily="2" charset="-78"/>
              </a:rPr>
              <a:t>آوری اطلاعات</a:t>
            </a:r>
            <a:r>
              <a:rPr lang="fa-IR" dirty="0">
                <a:cs typeface="B Nazanin" pitchFamily="2" charset="-78"/>
              </a:rPr>
              <a:t>، گفتگوی جمعی، پی خواهند برد که در بيشتر جا های زمين آب به فراوانی يافت می شود، همه جانداران به </a:t>
            </a:r>
            <a:r>
              <a:rPr lang="fa-IR" dirty="0" smtClean="0">
                <a:cs typeface="B Nazanin" pitchFamily="2" charset="-78"/>
              </a:rPr>
              <a:t>آب نياز </a:t>
            </a:r>
            <a:r>
              <a:rPr lang="fa-IR" dirty="0">
                <a:cs typeface="B Nazanin" pitchFamily="2" charset="-78"/>
              </a:rPr>
              <a:t>دارند، آب به شکل های گوناگون در زمين يافت می شود، اما همه آب ها قابل آشاميدن نيستند و به دليل </a:t>
            </a:r>
            <a:r>
              <a:rPr lang="fa-IR" dirty="0" smtClean="0">
                <a:cs typeface="B Nazanin" pitchFamily="2" charset="-78"/>
              </a:rPr>
              <a:t>محدوديت منابع </a:t>
            </a:r>
            <a:r>
              <a:rPr lang="fa-IR" dirty="0">
                <a:cs typeface="B Nazanin" pitchFamily="2" charset="-78"/>
              </a:rPr>
              <a:t>آب شيرين بايد در مصرف آن صرفه جويی کرد و از آلوده نمودن آب خودداری نمود.</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79</a:t>
            </a:fld>
            <a:endParaRPr lang="en-US"/>
          </a:p>
        </p:txBody>
      </p:sp>
      <p:sp>
        <p:nvSpPr>
          <p:cNvPr id="5" name="TextBox 4"/>
          <p:cNvSpPr txBox="1"/>
          <p:nvPr/>
        </p:nvSpPr>
        <p:spPr>
          <a:xfrm>
            <a:off x="304800" y="6172200"/>
            <a:ext cx="1752600" cy="369332"/>
          </a:xfrm>
          <a:prstGeom prst="rect">
            <a:avLst/>
          </a:prstGeom>
          <a:noFill/>
        </p:spPr>
        <p:txBody>
          <a:bodyPr wrap="square" rtlCol="1">
            <a:spAutoFit/>
          </a:bodyPr>
          <a:lstStyle/>
          <a:p>
            <a:pPr algn="ctr"/>
            <a:r>
              <a:rPr lang="fa-IR" b="1" dirty="0" smtClean="0">
                <a:cs typeface="B Nazanin" pitchFamily="2" charset="-78"/>
              </a:rPr>
              <a:t>منبع : راهنمای معلم</a:t>
            </a:r>
            <a:endParaRPr lang="fa-IR" b="1" dirty="0">
              <a:cs typeface="B Nazanin" pitchFamily="2" charset="-78"/>
            </a:endParaRPr>
          </a:p>
        </p:txBody>
      </p:sp>
    </p:spTree>
    <p:extLst>
      <p:ext uri="{BB962C8B-B14F-4D97-AF65-F5344CB8AC3E}">
        <p14:creationId xmlns:p14="http://schemas.microsoft.com/office/powerpoint/2010/main" val="1641890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fa-IR" b="1" dirty="0" smtClean="0">
                <a:cs typeface="B Nazanin" pitchFamily="2" charset="-78"/>
              </a:rPr>
              <a:t>بخش های مختلف کتاب درسی شامل:</a:t>
            </a:r>
          </a:p>
        </p:txBody>
      </p:sp>
      <p:sp>
        <p:nvSpPr>
          <p:cNvPr id="5" name="Content Placeholder 4"/>
          <p:cNvSpPr>
            <a:spLocks noGrp="1"/>
          </p:cNvSpPr>
          <p:nvPr>
            <p:ph idx="1"/>
          </p:nvPr>
        </p:nvSpPr>
        <p:spPr>
          <a:xfrm>
            <a:off x="762000" y="2114550"/>
            <a:ext cx="7620000" cy="4129143"/>
          </a:xfrm>
        </p:spPr>
        <p:txBody>
          <a:bodyPr>
            <a:normAutofit fontScale="92500" lnSpcReduction="20000"/>
          </a:bodyPr>
          <a:lstStyle/>
          <a:p>
            <a:pPr algn="just"/>
            <a:r>
              <a:rPr lang="fa-IR" b="1" dirty="0" smtClean="0">
                <a:cs typeface="B Nazanin" pitchFamily="2" charset="-78"/>
              </a:rPr>
              <a:t>هشدار: </a:t>
            </a:r>
            <a:r>
              <a:rPr lang="fa-IR" dirty="0" smtClean="0">
                <a:cs typeface="B Nazanin" pitchFamily="2" charset="-78"/>
              </a:rPr>
              <a:t>اين بخش با هدف توجه به نکات ايمنی، بهداشتی، پيشگيری در نظر گرفته شده و بر حسب هر يک از موضوعات درسی نکاتی برای آموزش به دانش آموزان مطرح شده است.</a:t>
            </a:r>
          </a:p>
          <a:p>
            <a:pPr algn="just"/>
            <a:r>
              <a:rPr lang="fa-IR" b="1" dirty="0" smtClean="0">
                <a:cs typeface="B Nazanin" pitchFamily="2" charset="-78"/>
              </a:rPr>
              <a:t>نکته </a:t>
            </a:r>
            <a:r>
              <a:rPr lang="fa-IR" b="1" dirty="0">
                <a:cs typeface="B Nazanin" pitchFamily="2" charset="-78"/>
              </a:rPr>
              <a:t>تاريخی: </a:t>
            </a:r>
            <a:r>
              <a:rPr lang="fa-IR" dirty="0">
                <a:cs typeface="B Nazanin" pitchFamily="2" charset="-78"/>
              </a:rPr>
              <a:t>اين بخش با هدف توجه به پيشينه فرهنگ و تاريخ تمدن ايران و اسلام مطرح شده </a:t>
            </a:r>
            <a:r>
              <a:rPr lang="fa-IR" dirty="0" smtClean="0">
                <a:cs typeface="B Nazanin" pitchFamily="2" charset="-78"/>
              </a:rPr>
              <a:t>است.</a:t>
            </a:r>
          </a:p>
          <a:p>
            <a:pPr algn="just"/>
            <a:r>
              <a:rPr lang="fa-IR" b="1" dirty="0" smtClean="0">
                <a:cs typeface="B Nazanin" pitchFamily="2" charset="-78"/>
              </a:rPr>
              <a:t>ايستگاه </a:t>
            </a:r>
            <a:r>
              <a:rPr lang="fa-IR" b="1" dirty="0">
                <a:cs typeface="B Nazanin" pitchFamily="2" charset="-78"/>
              </a:rPr>
              <a:t>تفکر: </a:t>
            </a:r>
            <a:r>
              <a:rPr lang="fa-IR" dirty="0">
                <a:cs typeface="B Nazanin" pitchFamily="2" charset="-78"/>
              </a:rPr>
              <a:t>اين بخش با هدف توجه به تفکر در ابعاد پنجگانه آن مطرح شده است</a:t>
            </a:r>
            <a:r>
              <a:rPr lang="fa-IR" dirty="0" smtClean="0">
                <a:cs typeface="B Nazanin" pitchFamily="2" charset="-78"/>
              </a:rPr>
              <a:t>.</a:t>
            </a:r>
          </a:p>
          <a:p>
            <a:pPr algn="just"/>
            <a:r>
              <a:rPr lang="fa-IR" b="1" dirty="0" smtClean="0">
                <a:cs typeface="B Nazanin" pitchFamily="2" charset="-78"/>
              </a:rPr>
              <a:t>شگفتی </a:t>
            </a:r>
            <a:r>
              <a:rPr lang="fa-IR" b="1" dirty="0">
                <a:cs typeface="B Nazanin" pitchFamily="2" charset="-78"/>
              </a:rPr>
              <a:t>های آفرينش: </a:t>
            </a:r>
            <a:r>
              <a:rPr lang="fa-IR" dirty="0">
                <a:cs typeface="B Nazanin" pitchFamily="2" charset="-78"/>
              </a:rPr>
              <a:t>اين بخش با هدف توجه به خالق هستی، درک عظمت هستی، شگفتی های جهان </a:t>
            </a:r>
            <a:r>
              <a:rPr lang="fa-IR" dirty="0" smtClean="0">
                <a:cs typeface="B Nazanin" pitchFamily="2" charset="-78"/>
              </a:rPr>
              <a:t>خلقت ارائه </a:t>
            </a:r>
            <a:r>
              <a:rPr lang="fa-IR" dirty="0">
                <a:cs typeface="B Nazanin" pitchFamily="2" charset="-78"/>
              </a:rPr>
              <a:t>شده است</a:t>
            </a:r>
            <a:r>
              <a:rPr lang="fa-IR" dirty="0" smtClean="0">
                <a:cs typeface="B Nazanin" pitchFamily="2" charset="-78"/>
              </a:rPr>
              <a:t>.</a:t>
            </a:r>
          </a:p>
          <a:p>
            <a:pPr algn="just"/>
            <a:r>
              <a:rPr lang="fa-IR" b="1" dirty="0">
                <a:cs typeface="B Nazanin" pitchFamily="2" charset="-78"/>
              </a:rPr>
              <a:t>فعاليت خارج از کلاس: </a:t>
            </a:r>
            <a:r>
              <a:rPr lang="fa-IR" dirty="0">
                <a:cs typeface="B Nazanin" pitchFamily="2" charset="-78"/>
              </a:rPr>
              <a:t>اين فعاليت ها با هدف انتقال آموخته ها به موقعيت های يادگيری خارج از کلاس </a:t>
            </a:r>
            <a:r>
              <a:rPr lang="fa-IR" dirty="0" smtClean="0">
                <a:cs typeface="B Nazanin" pitchFamily="2" charset="-78"/>
              </a:rPr>
              <a:t>مطرح شده </a:t>
            </a:r>
            <a:r>
              <a:rPr lang="fa-IR" dirty="0">
                <a:cs typeface="B Nazanin" pitchFamily="2" charset="-78"/>
              </a:rPr>
              <a:t>و امکان کسب تجربه های فردی و گروهی را برای دانش آموزان فراهم می کند</a:t>
            </a:r>
            <a:r>
              <a:rPr lang="fa-IR" dirty="0" smtClean="0">
                <a:cs typeface="B Nazanin" pitchFamily="2" charset="-78"/>
              </a:rPr>
              <a:t>.</a:t>
            </a:r>
          </a:p>
        </p:txBody>
      </p:sp>
      <p:sp>
        <p:nvSpPr>
          <p:cNvPr id="2" name="Slide Number Placeholder 1"/>
          <p:cNvSpPr>
            <a:spLocks noGrp="1"/>
          </p:cNvSpPr>
          <p:nvPr>
            <p:ph type="sldNum" sz="quarter" idx="12"/>
          </p:nvPr>
        </p:nvSpPr>
        <p:spPr/>
        <p:txBody>
          <a:bodyPr/>
          <a:lstStyle/>
          <a:p>
            <a:fld id="{B6F15528-21DE-4FAA-801E-634DDDAF4B2B}" type="slidenum">
              <a:rPr lang="en-US" sz="1400" smtClean="0">
                <a:cs typeface="B Nazanin" pitchFamily="2" charset="-78"/>
              </a:rPr>
              <a:pPr/>
              <a:t>8</a:t>
            </a:fld>
            <a:endParaRPr lang="en-US" sz="1400" dirty="0">
              <a:cs typeface="B Nazanin" pitchFamily="2" charset="-78"/>
            </a:endParaRPr>
          </a:p>
        </p:txBody>
      </p:sp>
      <p:sp>
        <p:nvSpPr>
          <p:cNvPr id="6" name="TextBox 5"/>
          <p:cNvSpPr txBox="1"/>
          <p:nvPr/>
        </p:nvSpPr>
        <p:spPr>
          <a:xfrm>
            <a:off x="304800" y="6172200"/>
            <a:ext cx="1752600" cy="369332"/>
          </a:xfrm>
          <a:prstGeom prst="rect">
            <a:avLst/>
          </a:prstGeom>
          <a:noFill/>
        </p:spPr>
        <p:txBody>
          <a:bodyPr wrap="square" rtlCol="1">
            <a:spAutoFit/>
          </a:bodyPr>
          <a:lstStyle/>
          <a:p>
            <a:pPr algn="ctr"/>
            <a:r>
              <a:rPr lang="fa-IR" b="1" dirty="0" smtClean="0">
                <a:cs typeface="B Nazanin" pitchFamily="2" charset="-78"/>
              </a:rPr>
              <a:t>منبع : راهنمای معلم</a:t>
            </a:r>
            <a:endParaRPr lang="fa-IR" b="1" dirty="0">
              <a:cs typeface="B Nazanin" pitchFamily="2" charset="-78"/>
            </a:endParaRPr>
          </a:p>
        </p:txBody>
      </p:sp>
    </p:spTree>
    <p:extLst>
      <p:ext uri="{BB962C8B-B14F-4D97-AF65-F5344CB8AC3E}">
        <p14:creationId xmlns:p14="http://schemas.microsoft.com/office/powerpoint/2010/main" val="25736027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رویکرد های برنامه درسی</a:t>
            </a:r>
            <a:endParaRPr lang="fa-IR" b="1" dirty="0">
              <a:cs typeface="B Nazanin" pitchFamily="2" charset="-78"/>
            </a:endParaRPr>
          </a:p>
        </p:txBody>
      </p:sp>
      <p:sp>
        <p:nvSpPr>
          <p:cNvPr id="3" name="Content Placeholder 2"/>
          <p:cNvSpPr>
            <a:spLocks noGrp="1"/>
          </p:cNvSpPr>
          <p:nvPr>
            <p:ph idx="1"/>
          </p:nvPr>
        </p:nvSpPr>
        <p:spPr/>
        <p:txBody>
          <a:bodyPr/>
          <a:lstStyle/>
          <a:p>
            <a:pPr algn="just"/>
            <a:r>
              <a:rPr lang="fa-IR" dirty="0">
                <a:cs typeface="B Nazanin" pitchFamily="2" charset="-78"/>
              </a:rPr>
              <a:t>مبتنی بر فرآیند های ذهنی و عقلی : </a:t>
            </a:r>
            <a:r>
              <a:rPr lang="fa-IR" dirty="0" smtClean="0">
                <a:cs typeface="B Nazanin" pitchFamily="2" charset="-78"/>
              </a:rPr>
              <a:t>صفحات 43 تا 49.</a:t>
            </a:r>
          </a:p>
          <a:p>
            <a:pPr algn="just"/>
            <a:endParaRPr lang="fa-IR" dirty="0">
              <a:cs typeface="B Nazanin" pitchFamily="2" charset="-78"/>
            </a:endParaRPr>
          </a:p>
          <a:p>
            <a:pPr algn="just"/>
            <a:r>
              <a:rPr lang="fa-IR" dirty="0">
                <a:cs typeface="B Nazanin" pitchFamily="2" charset="-78"/>
              </a:rPr>
              <a:t>مبتنی بر فرآیند های مسائل اجتماعی : </a:t>
            </a:r>
            <a:r>
              <a:rPr lang="fa-IR" dirty="0" smtClean="0">
                <a:cs typeface="B Nazanin" pitchFamily="2" charset="-78"/>
              </a:rPr>
              <a:t>43 و 46 و 47 و 48.</a:t>
            </a:r>
            <a:endParaRPr lang="fa-IR" dirty="0">
              <a:cs typeface="B Nazanin" pitchFamily="2" charset="-78"/>
            </a:endParaRPr>
          </a:p>
          <a:p>
            <a:pPr algn="just"/>
            <a:endParaRPr lang="fa-IR" dirty="0">
              <a:cs typeface="B Nazanin" pitchFamily="2" charset="-78"/>
            </a:endParaRPr>
          </a:p>
          <a:p>
            <a:pPr algn="just"/>
            <a:r>
              <a:rPr lang="fa-IR" dirty="0">
                <a:cs typeface="B Nazanin" pitchFamily="2" charset="-78"/>
              </a:rPr>
              <a:t>مبتنی بر علایق و نیازهای دانش آموز : </a:t>
            </a:r>
            <a:r>
              <a:rPr lang="fa-IR" dirty="0" smtClean="0">
                <a:cs typeface="B Nazanin" pitchFamily="2" charset="-78"/>
              </a:rPr>
              <a:t>صفحات 43 و 46 و 49.</a:t>
            </a:r>
          </a:p>
          <a:p>
            <a:pPr algn="just"/>
            <a:endParaRPr lang="fa-IR" dirty="0">
              <a:cs typeface="B Nazanin" pitchFamily="2" charset="-78"/>
            </a:endParaRPr>
          </a:p>
          <a:p>
            <a:pPr algn="just"/>
            <a:r>
              <a:rPr lang="fa-IR" dirty="0">
                <a:cs typeface="B Nazanin" pitchFamily="2" charset="-78"/>
              </a:rPr>
              <a:t>مبتنی بر علم (رویکرد علمی ) : </a:t>
            </a:r>
            <a:r>
              <a:rPr lang="fa-IR" dirty="0" smtClean="0">
                <a:cs typeface="B Nazanin" pitchFamily="2" charset="-78"/>
              </a:rPr>
              <a:t>صفحات 43 تا 45 و 47 و 49.</a:t>
            </a:r>
          </a:p>
          <a:p>
            <a:pPr algn="just"/>
            <a:endParaRPr lang="fa-IR" dirty="0">
              <a:cs typeface="B Nazanin" pitchFamily="2" charset="-78"/>
            </a:endParaRPr>
          </a:p>
          <a:p>
            <a:pPr algn="just"/>
            <a:r>
              <a:rPr lang="fa-IR" dirty="0" smtClean="0">
                <a:cs typeface="B Nazanin" pitchFamily="2" charset="-78"/>
              </a:rPr>
              <a:t>رویکرد </a:t>
            </a:r>
            <a:r>
              <a:rPr lang="fa-IR" dirty="0">
                <a:cs typeface="B Nazanin" pitchFamily="2" charset="-78"/>
              </a:rPr>
              <a:t>سیستمی : </a:t>
            </a:r>
            <a:r>
              <a:rPr lang="fa-IR" dirty="0" smtClean="0">
                <a:cs typeface="B Nazanin" pitchFamily="2" charset="-78"/>
              </a:rPr>
              <a:t>45</a:t>
            </a:r>
            <a:endParaRPr lang="fa-IR"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80</a:t>
            </a:fld>
            <a:endParaRPr lang="en-US"/>
          </a:p>
        </p:txBody>
      </p:sp>
    </p:spTree>
    <p:extLst>
      <p:ext uri="{BB962C8B-B14F-4D97-AF65-F5344CB8AC3E}">
        <p14:creationId xmlns:p14="http://schemas.microsoft.com/office/powerpoint/2010/main" val="2419730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fa-IR" sz="4000" dirty="0">
                <a:cs typeface="B Nazanin" pitchFamily="2" charset="-78"/>
              </a:rPr>
              <a:t>رویکردهای ذهنی-عقلی، اجتماعی،علایق و نیازهای دانش آموز و علمی در نمونه آورده شده موجود است.</a:t>
            </a:r>
            <a:endParaRPr lang="fa-IR" sz="4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81</a:t>
            </a:fld>
            <a:endParaRPr lang="en-US"/>
          </a:p>
        </p:txBody>
      </p:sp>
      <p:pic>
        <p:nvPicPr>
          <p:cNvPr id="7171" name="Picture 3" descr="C:\Users\Farhangian Computer\Desktop\New folder\Oloom_Page_04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45747"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4002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fa-IR" sz="4000" dirty="0" smtClean="0">
                <a:cs typeface="B Nazanin" pitchFamily="2" charset="-78"/>
              </a:rPr>
              <a:t>رویکرد سیستمی در نمونه زیر موجود است.</a:t>
            </a:r>
            <a:endParaRPr lang="fa-IR" sz="4000"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82</a:t>
            </a:fld>
            <a:endParaRPr lang="en-US"/>
          </a:p>
        </p:txBody>
      </p:sp>
      <p:pic>
        <p:nvPicPr>
          <p:cNvPr id="9218" name="Picture 2" descr="C:\Users\Farhangian Computer\Desktop\New folder\Oloom_Page_04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45747"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9795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Nazanin" pitchFamily="2" charset="-78"/>
              </a:rPr>
              <a:t>اهداف درس ششم</a:t>
            </a:r>
            <a:endParaRPr lang="fa-IR" dirty="0">
              <a:cs typeface="B Nazanin" pitchFamily="2" charset="-78"/>
            </a:endParaRPr>
          </a:p>
        </p:txBody>
      </p:sp>
      <p:sp>
        <p:nvSpPr>
          <p:cNvPr id="3" name="Content Placeholder 2"/>
          <p:cNvSpPr>
            <a:spLocks noGrp="1"/>
          </p:cNvSpPr>
          <p:nvPr>
            <p:ph idx="1"/>
          </p:nvPr>
        </p:nvSpPr>
        <p:spPr/>
        <p:txBody>
          <a:bodyPr>
            <a:normAutofit/>
          </a:bodyPr>
          <a:lstStyle/>
          <a:p>
            <a:pPr marL="0" indent="0" algn="just">
              <a:buNone/>
            </a:pPr>
            <a:r>
              <a:rPr lang="fa-IR" dirty="0">
                <a:cs typeface="B Nazanin" pitchFamily="2" charset="-78"/>
              </a:rPr>
              <a:t>در پايان اين درس انتظار می رود دانش آموزان بتوانند:</a:t>
            </a:r>
          </a:p>
          <a:p>
            <a:pPr marL="0" indent="0" algn="just">
              <a:buNone/>
            </a:pPr>
            <a:r>
              <a:rPr lang="fa-IR" dirty="0">
                <a:cs typeface="B Nazanin" pitchFamily="2" charset="-78"/>
              </a:rPr>
              <a:t>سطح </a:t>
            </a:r>
            <a:r>
              <a:rPr lang="fa-IR" dirty="0" smtClean="0">
                <a:cs typeface="B Nazanin" pitchFamily="2" charset="-78"/>
              </a:rPr>
              <a:t>١- موارد </a:t>
            </a:r>
            <a:r>
              <a:rPr lang="fa-IR" dirty="0">
                <a:cs typeface="B Nazanin" pitchFamily="2" charset="-78"/>
              </a:rPr>
              <a:t>استفاده از آب و مکان هايی که آب در آن جا يافت می شود را نام ببرند و راهی </a:t>
            </a:r>
            <a:r>
              <a:rPr lang="fa-IR" dirty="0" smtClean="0">
                <a:cs typeface="B Nazanin" pitchFamily="2" charset="-78"/>
              </a:rPr>
              <a:t>برای صرفه </a:t>
            </a:r>
            <a:r>
              <a:rPr lang="fa-IR" dirty="0">
                <a:cs typeface="B Nazanin" pitchFamily="2" charset="-78"/>
              </a:rPr>
              <a:t>جويی در مصرف آب و حفظ سلامت آن پيشنهاد دهند.</a:t>
            </a:r>
          </a:p>
          <a:p>
            <a:pPr marL="0" indent="0" algn="just">
              <a:buNone/>
            </a:pPr>
            <a:r>
              <a:rPr lang="fa-IR" dirty="0">
                <a:cs typeface="B Nazanin" pitchFamily="2" charset="-78"/>
              </a:rPr>
              <a:t>سطح </a:t>
            </a:r>
            <a:r>
              <a:rPr lang="fa-IR" dirty="0" smtClean="0">
                <a:cs typeface="B Nazanin" pitchFamily="2" charset="-78"/>
              </a:rPr>
              <a:t>٢- با </a:t>
            </a:r>
            <a:r>
              <a:rPr lang="fa-IR" dirty="0">
                <a:cs typeface="B Nazanin" pitchFamily="2" charset="-78"/>
              </a:rPr>
              <a:t>همکاری يکديگر فهرست متنوعی از موارد استفاده از آب و مکان هايی که در آنجا آب </a:t>
            </a:r>
            <a:r>
              <a:rPr lang="fa-IR" dirty="0" smtClean="0">
                <a:cs typeface="B Nazanin" pitchFamily="2" charset="-78"/>
              </a:rPr>
              <a:t>يافت می </a:t>
            </a:r>
            <a:r>
              <a:rPr lang="fa-IR" dirty="0">
                <a:cs typeface="B Nazanin" pitchFamily="2" charset="-78"/>
              </a:rPr>
              <a:t>شود را تهيه کرده و به برخی از مسيرهايی که آب از محل انتقال تا محل مصرف طی می نمايد اشاره کنند.</a:t>
            </a:r>
          </a:p>
          <a:p>
            <a:pPr marL="0" indent="0" algn="just">
              <a:buNone/>
            </a:pPr>
            <a:r>
              <a:rPr lang="fa-IR" dirty="0">
                <a:cs typeface="B Nazanin" pitchFamily="2" charset="-78"/>
              </a:rPr>
              <a:t>سطح </a:t>
            </a:r>
            <a:r>
              <a:rPr lang="fa-IR" dirty="0" smtClean="0">
                <a:cs typeface="B Nazanin" pitchFamily="2" charset="-78"/>
              </a:rPr>
              <a:t>٣- با </a:t>
            </a:r>
            <a:r>
              <a:rPr lang="fa-IR" dirty="0">
                <a:cs typeface="B Nazanin" pitchFamily="2" charset="-78"/>
              </a:rPr>
              <a:t>همکاری يکديگر فهرست متنوعی از موارد استفاده از آب و منابعی که اين آب از آنجا </a:t>
            </a:r>
            <a:r>
              <a:rPr lang="fa-IR" dirty="0" smtClean="0">
                <a:cs typeface="B Nazanin" pitchFamily="2" charset="-78"/>
              </a:rPr>
              <a:t>تأمين می </a:t>
            </a:r>
            <a:r>
              <a:rPr lang="fa-IR" dirty="0">
                <a:cs typeface="B Nazanin" pitchFamily="2" charset="-78"/>
              </a:rPr>
              <a:t>گردد را تهيه کرده و مسير انتقال آب در محل سکونت خود را از محل انتقال تا محل مصرف رسم نمايند.</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83</a:t>
            </a:fld>
            <a:endParaRPr lang="en-US"/>
          </a:p>
        </p:txBody>
      </p:sp>
      <p:sp>
        <p:nvSpPr>
          <p:cNvPr id="5" name="TextBox 4"/>
          <p:cNvSpPr txBox="1"/>
          <p:nvPr/>
        </p:nvSpPr>
        <p:spPr>
          <a:xfrm>
            <a:off x="304800" y="6172200"/>
            <a:ext cx="1752600" cy="369332"/>
          </a:xfrm>
          <a:prstGeom prst="rect">
            <a:avLst/>
          </a:prstGeom>
          <a:noFill/>
        </p:spPr>
        <p:txBody>
          <a:bodyPr wrap="square" rtlCol="1">
            <a:spAutoFit/>
          </a:bodyPr>
          <a:lstStyle/>
          <a:p>
            <a:pPr algn="ctr"/>
            <a:r>
              <a:rPr lang="fa-IR" b="1" dirty="0" smtClean="0">
                <a:cs typeface="B Nazanin" pitchFamily="2" charset="-78"/>
              </a:rPr>
              <a:t>منبع : راهنمای معلم</a:t>
            </a:r>
            <a:endParaRPr lang="fa-IR" b="1" dirty="0">
              <a:cs typeface="B Nazanin" pitchFamily="2" charset="-78"/>
            </a:endParaRPr>
          </a:p>
        </p:txBody>
      </p:sp>
    </p:spTree>
    <p:extLst>
      <p:ext uri="{BB962C8B-B14F-4D97-AF65-F5344CB8AC3E}">
        <p14:creationId xmlns:p14="http://schemas.microsoft.com/office/powerpoint/2010/main" val="33936436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200" dirty="0">
                <a:solidFill>
                  <a:srgbClr val="69676D"/>
                </a:solidFill>
                <a:cs typeface="B Nazanin" pitchFamily="2" charset="-78"/>
              </a:rPr>
              <a:t>با توجه به اهداف پیش بینی شده دوره ابتدایی توسط کارشناسان و متخصصان، اهداف زیر در این درس قابل پیگیری است :</a:t>
            </a:r>
            <a:endParaRPr lang="fa-IR" dirty="0"/>
          </a:p>
        </p:txBody>
      </p:sp>
      <p:sp>
        <p:nvSpPr>
          <p:cNvPr id="3" name="Content Placeholder 2"/>
          <p:cNvSpPr>
            <a:spLocks noGrp="1"/>
          </p:cNvSpPr>
          <p:nvPr>
            <p:ph idx="1"/>
          </p:nvPr>
        </p:nvSpPr>
        <p:spPr/>
        <p:txBody>
          <a:bodyPr/>
          <a:lstStyle/>
          <a:p>
            <a:pPr>
              <a:buFont typeface="Wingdings" pitchFamily="2" charset="2"/>
              <a:buChar char="v"/>
            </a:pPr>
            <a:r>
              <a:rPr lang="fa-IR" dirty="0" smtClean="0">
                <a:cs typeface="B Nazanin" pitchFamily="2" charset="-78"/>
              </a:rPr>
              <a:t> علمی و آموزشی</a:t>
            </a:r>
          </a:p>
          <a:p>
            <a:pPr>
              <a:buFont typeface="Wingdings" pitchFamily="2" charset="2"/>
              <a:buChar char="v"/>
            </a:pPr>
            <a:endParaRPr lang="fa-IR" dirty="0">
              <a:cs typeface="B Nazanin" pitchFamily="2" charset="-78"/>
            </a:endParaRPr>
          </a:p>
          <a:p>
            <a:pPr>
              <a:buFont typeface="Wingdings" pitchFamily="2" charset="2"/>
              <a:buChar char="v"/>
            </a:pPr>
            <a:r>
              <a:rPr lang="fa-IR" dirty="0" smtClean="0">
                <a:cs typeface="B Nazanin" pitchFamily="2" charset="-78"/>
              </a:rPr>
              <a:t> اجتماعی</a:t>
            </a:r>
          </a:p>
          <a:p>
            <a:pPr>
              <a:buFont typeface="Wingdings" pitchFamily="2" charset="2"/>
              <a:buChar char="v"/>
            </a:pPr>
            <a:endParaRPr lang="fa-IR" dirty="0">
              <a:cs typeface="B Nazanin" pitchFamily="2" charset="-78"/>
            </a:endParaRPr>
          </a:p>
          <a:p>
            <a:pPr>
              <a:buFont typeface="Wingdings" pitchFamily="2" charset="2"/>
              <a:buChar char="v"/>
            </a:pPr>
            <a:r>
              <a:rPr lang="fa-IR" dirty="0" smtClean="0">
                <a:cs typeface="B Nazanin" pitchFamily="2" charset="-78"/>
              </a:rPr>
              <a:t> زیستی</a:t>
            </a:r>
          </a:p>
          <a:p>
            <a:pPr>
              <a:buFont typeface="Wingdings" pitchFamily="2" charset="2"/>
              <a:buChar char="v"/>
            </a:pPr>
            <a:endParaRPr lang="fa-IR" dirty="0">
              <a:cs typeface="B Nazanin" pitchFamily="2" charset="-78"/>
            </a:endParaRPr>
          </a:p>
          <a:p>
            <a:pPr>
              <a:buFont typeface="Wingdings" pitchFamily="2" charset="2"/>
              <a:buChar char="v"/>
            </a:pPr>
            <a:r>
              <a:rPr lang="fa-IR" dirty="0" smtClean="0">
                <a:cs typeface="B Nazanin" pitchFamily="2" charset="-78"/>
              </a:rPr>
              <a:t> اقتصادی</a:t>
            </a:r>
            <a:endParaRPr lang="fa-IR"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84</a:t>
            </a:fld>
            <a:endParaRPr lang="en-US"/>
          </a:p>
        </p:txBody>
      </p:sp>
      <p:pic>
        <p:nvPicPr>
          <p:cNvPr id="5" name="Picture 2" descr="C:\Users\Farhangian Computer\Desktop\New folder\Oloom_Page_0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0895"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0237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اصول حاکم بر برنامه درسی</a:t>
            </a:r>
            <a:endParaRPr lang="fa-IR" b="1" dirty="0">
              <a:cs typeface="B Nazanin" pitchFamily="2" charset="-78"/>
            </a:endParaRPr>
          </a:p>
        </p:txBody>
      </p:sp>
      <p:sp>
        <p:nvSpPr>
          <p:cNvPr id="3" name="Content Placeholder 2"/>
          <p:cNvSpPr>
            <a:spLocks noGrp="1"/>
          </p:cNvSpPr>
          <p:nvPr>
            <p:ph idx="1"/>
          </p:nvPr>
        </p:nvSpPr>
        <p:spPr/>
        <p:txBody>
          <a:bodyPr/>
          <a:lstStyle/>
          <a:p>
            <a:pPr marL="0" indent="0">
              <a:buNone/>
            </a:pPr>
            <a:r>
              <a:rPr lang="fa-IR" dirty="0">
                <a:cs typeface="B Nazanin" pitchFamily="2" charset="-78"/>
              </a:rPr>
              <a:t>در این درس اصول زیر رعایت شده است : </a:t>
            </a:r>
          </a:p>
          <a:p>
            <a:pPr marL="514350" indent="-514350">
              <a:buFont typeface="+mj-lt"/>
              <a:buAutoNum type="arabicPeriod"/>
            </a:pPr>
            <a:r>
              <a:rPr lang="fa-IR" dirty="0">
                <a:cs typeface="B Nazanin" pitchFamily="2" charset="-78"/>
              </a:rPr>
              <a:t>نقش یادگیرنده</a:t>
            </a:r>
          </a:p>
          <a:p>
            <a:pPr marL="514350" indent="-514350">
              <a:buFont typeface="+mj-lt"/>
              <a:buAutoNum type="arabicPeriod"/>
            </a:pPr>
            <a:r>
              <a:rPr lang="fa-IR" dirty="0">
                <a:cs typeface="B Nazanin" pitchFamily="2" charset="-78"/>
              </a:rPr>
              <a:t>نقش معلم</a:t>
            </a:r>
          </a:p>
          <a:p>
            <a:pPr marL="514350" indent="-514350">
              <a:buFont typeface="+mj-lt"/>
              <a:buAutoNum type="arabicPeriod"/>
            </a:pPr>
            <a:r>
              <a:rPr lang="fa-IR" dirty="0">
                <a:cs typeface="B Nazanin" pitchFamily="2" charset="-78"/>
              </a:rPr>
              <a:t>یادگیری مادام العمر</a:t>
            </a:r>
          </a:p>
          <a:p>
            <a:pPr marL="514350" indent="-514350">
              <a:buFont typeface="+mj-lt"/>
              <a:buAutoNum type="arabicPeriod"/>
            </a:pPr>
            <a:r>
              <a:rPr lang="fa-IR" dirty="0">
                <a:cs typeface="B Nazanin" pitchFamily="2" charset="-78"/>
              </a:rPr>
              <a:t>جلب مشارکت و تعامل</a:t>
            </a:r>
            <a:endParaRPr lang="fa-IR" dirty="0"/>
          </a:p>
          <a:p>
            <a:pPr marL="514350" indent="-514350">
              <a:buFont typeface="+mj-lt"/>
              <a:buAutoNum type="arabicPeriod"/>
            </a:pPr>
            <a:r>
              <a:rPr lang="fa-IR" dirty="0" smtClean="0">
                <a:cs typeface="B Nazanin" pitchFamily="2" charset="-78"/>
              </a:rPr>
              <a:t>جامعه</a:t>
            </a:r>
            <a:endParaRPr lang="fa-I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85</a:t>
            </a:fld>
            <a:endParaRPr lang="en-US"/>
          </a:p>
        </p:txBody>
      </p:sp>
    </p:spTree>
    <p:extLst>
      <p:ext uri="{BB962C8B-B14F-4D97-AF65-F5344CB8AC3E}">
        <p14:creationId xmlns:p14="http://schemas.microsoft.com/office/powerpoint/2010/main" val="8301368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دانستنی های معلم</a:t>
            </a:r>
            <a:endParaRPr lang="fa-IR" b="1" dirty="0">
              <a:cs typeface="B Nazanin" pitchFamily="2" charset="-78"/>
            </a:endParaRPr>
          </a:p>
        </p:txBody>
      </p:sp>
      <p:sp>
        <p:nvSpPr>
          <p:cNvPr id="3" name="Content Placeholder 2"/>
          <p:cNvSpPr>
            <a:spLocks noGrp="1"/>
          </p:cNvSpPr>
          <p:nvPr>
            <p:ph idx="1"/>
          </p:nvPr>
        </p:nvSpPr>
        <p:spPr>
          <a:xfrm>
            <a:off x="533400" y="1935480"/>
            <a:ext cx="8153400" cy="4389120"/>
          </a:xfrm>
        </p:spPr>
        <p:txBody>
          <a:bodyPr/>
          <a:lstStyle/>
          <a:p>
            <a:pPr marL="0" indent="0" algn="just">
              <a:buNone/>
            </a:pPr>
            <a:r>
              <a:rPr lang="fa-IR" dirty="0" smtClean="0">
                <a:cs typeface="B Nazanin" pitchFamily="2" charset="-78"/>
              </a:rPr>
              <a:t>    آب </a:t>
            </a:r>
            <a:r>
              <a:rPr lang="fa-IR" dirty="0">
                <a:cs typeface="B Nazanin" pitchFamily="2" charset="-78"/>
              </a:rPr>
              <a:t>فعال ترين ماده ی موجود در روی زمين است. اين ماده در طبيعت به شکل های مختلف و در نقاط گوناگونی </a:t>
            </a:r>
            <a:r>
              <a:rPr lang="fa-IR" dirty="0" smtClean="0">
                <a:cs typeface="B Nazanin" pitchFamily="2" charset="-78"/>
              </a:rPr>
              <a:t>پراکنده است.</a:t>
            </a:r>
            <a:r>
              <a:rPr lang="fa-IR" dirty="0">
                <a:cs typeface="B Nazanin" pitchFamily="2" charset="-78"/>
              </a:rPr>
              <a:t> در طبيعت هيچ آبی صددرصد خالص نيست، بلکه مواد مختلفی در آن حل شده است. مقدار و نوع مواد حل شده در </a:t>
            </a:r>
            <a:r>
              <a:rPr lang="fa-IR" dirty="0" smtClean="0">
                <a:cs typeface="B Nazanin" pitchFamily="2" charset="-78"/>
              </a:rPr>
              <a:t>آب، کاربرد </a:t>
            </a:r>
            <a:r>
              <a:rPr lang="fa-IR" dirty="0">
                <a:cs typeface="B Nazanin" pitchFamily="2" charset="-78"/>
              </a:rPr>
              <a:t>آب برای مصارف گوناگون را مشخص می کند. </a:t>
            </a:r>
            <a:endParaRPr lang="fa-IR" dirty="0" smtClean="0">
              <a:cs typeface="B Nazanin" pitchFamily="2" charset="-78"/>
            </a:endParaRPr>
          </a:p>
          <a:p>
            <a:pPr marL="0" indent="0" algn="just">
              <a:buNone/>
            </a:pPr>
            <a:r>
              <a:rPr lang="fa-IR" dirty="0">
                <a:cs typeface="B Nazanin" pitchFamily="2" charset="-78"/>
              </a:rPr>
              <a:t> </a:t>
            </a:r>
            <a:r>
              <a:rPr lang="fa-IR" dirty="0" smtClean="0">
                <a:cs typeface="B Nazanin" pitchFamily="2" charset="-78"/>
              </a:rPr>
              <a:t>   آب </a:t>
            </a:r>
            <a:r>
              <a:rPr lang="fa-IR" dirty="0">
                <a:cs typeface="B Nazanin" pitchFamily="2" charset="-78"/>
              </a:rPr>
              <a:t>هايی که برای شرب، کشاورزی و صنعت مناسب اند معمولاً آب </a:t>
            </a:r>
            <a:r>
              <a:rPr lang="fa-IR" dirty="0" smtClean="0">
                <a:cs typeface="B Nazanin" pitchFamily="2" charset="-78"/>
              </a:rPr>
              <a:t>شيرين می </a:t>
            </a:r>
            <a:r>
              <a:rPr lang="fa-IR" dirty="0">
                <a:cs typeface="B Nazanin" pitchFamily="2" charset="-78"/>
              </a:rPr>
              <a:t>نامند</a:t>
            </a:r>
            <a:r>
              <a:rPr lang="fa-IR" dirty="0" smtClean="0">
                <a:cs typeface="B Nazanin" pitchFamily="2" charset="-78"/>
              </a:rPr>
              <a:t>. </a:t>
            </a:r>
            <a:r>
              <a:rPr lang="fa-IR" dirty="0">
                <a:cs typeface="B Nazanin" pitchFamily="2" charset="-78"/>
              </a:rPr>
              <a:t>دانشمندان پيش بينی می کنند که در آينده ی نزديک منابع آب شيرين موجود جوابگوی نيازهای </a:t>
            </a:r>
            <a:r>
              <a:rPr lang="fa-IR" dirty="0" smtClean="0">
                <a:cs typeface="B Nazanin" pitchFamily="2" charset="-78"/>
              </a:rPr>
              <a:t>جمعيت دنيا </a:t>
            </a:r>
            <a:r>
              <a:rPr lang="fa-IR" dirty="0">
                <a:cs typeface="B Nazanin" pitchFamily="2" charset="-78"/>
              </a:rPr>
              <a:t>نخواهد بود، بنابراين در کشورهايی که در کنار دريا قرار دارند و دچار کم آبی هستند، امکان شيرين کردن آب دريا تحت </a:t>
            </a:r>
            <a:r>
              <a:rPr lang="fa-IR" dirty="0" smtClean="0">
                <a:cs typeface="B Nazanin" pitchFamily="2" charset="-78"/>
              </a:rPr>
              <a:t>مطالعه قرار دارد.</a:t>
            </a:r>
            <a:endParaRPr lang="fa-IR"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86</a:t>
            </a:fld>
            <a:endParaRPr lang="en-US"/>
          </a:p>
        </p:txBody>
      </p:sp>
      <p:sp>
        <p:nvSpPr>
          <p:cNvPr id="5" name="TextBox 4"/>
          <p:cNvSpPr txBox="1"/>
          <p:nvPr/>
        </p:nvSpPr>
        <p:spPr>
          <a:xfrm>
            <a:off x="304800" y="6172200"/>
            <a:ext cx="1752600" cy="369332"/>
          </a:xfrm>
          <a:prstGeom prst="rect">
            <a:avLst/>
          </a:prstGeom>
          <a:noFill/>
        </p:spPr>
        <p:txBody>
          <a:bodyPr wrap="square" rtlCol="1">
            <a:spAutoFit/>
          </a:bodyPr>
          <a:lstStyle/>
          <a:p>
            <a:pPr algn="ctr"/>
            <a:r>
              <a:rPr lang="fa-IR" b="1" dirty="0" smtClean="0">
                <a:cs typeface="B Nazanin" pitchFamily="2" charset="-78"/>
              </a:rPr>
              <a:t>منبع : راهنمای معلم</a:t>
            </a:r>
            <a:endParaRPr lang="fa-IR" b="1" dirty="0">
              <a:cs typeface="B Nazanin" pitchFamily="2" charset="-78"/>
            </a:endParaRPr>
          </a:p>
        </p:txBody>
      </p:sp>
    </p:spTree>
    <p:extLst>
      <p:ext uri="{BB962C8B-B14F-4D97-AF65-F5344CB8AC3E}">
        <p14:creationId xmlns:p14="http://schemas.microsoft.com/office/powerpoint/2010/main" val="9667934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شرایط اجرا</a:t>
            </a:r>
            <a:endParaRPr lang="fa-IR" b="1" dirty="0">
              <a:cs typeface="B Nazanin" pitchFamily="2" charset="-78"/>
            </a:endParaRPr>
          </a:p>
        </p:txBody>
      </p:sp>
      <p:sp>
        <p:nvSpPr>
          <p:cNvPr id="3" name="Content Placeholder 2"/>
          <p:cNvSpPr>
            <a:spLocks noGrp="1"/>
          </p:cNvSpPr>
          <p:nvPr>
            <p:ph idx="1"/>
          </p:nvPr>
        </p:nvSpPr>
        <p:spPr/>
        <p:txBody>
          <a:bodyPr/>
          <a:lstStyle/>
          <a:p>
            <a:pPr algn="just"/>
            <a:r>
              <a:rPr lang="fa-IR" dirty="0" smtClean="0">
                <a:cs typeface="B Nazanin" pitchFamily="2" charset="-78"/>
              </a:rPr>
              <a:t>نقش معلم : معلم در کلاس باید سعی کند اهمیت و ضرورت وجود آب را متذکر شود و با تأکید غیرمستقیم بر صرفه جویی این امر پسندیده را در دانش آموز ایجاد کند.</a:t>
            </a:r>
          </a:p>
          <a:p>
            <a:pPr algn="just"/>
            <a:r>
              <a:rPr lang="fa-IR" dirty="0" smtClean="0">
                <a:cs typeface="B Nazanin" pitchFamily="2" charset="-78"/>
              </a:rPr>
              <a:t>نقش دانش آموز : به سخنان معلم گوش داده و تکالیف محوله را انجام و به پرسش های مطرح شده توسط وی پاسخ دهد.</a:t>
            </a:r>
          </a:p>
          <a:p>
            <a:pPr algn="just"/>
            <a:r>
              <a:rPr lang="fa-IR" dirty="0" smtClean="0">
                <a:cs typeface="B Nazanin" pitchFamily="2" charset="-78"/>
              </a:rPr>
              <a:t>وسایل مورد نیاز : بطری </a:t>
            </a:r>
            <a:r>
              <a:rPr lang="fa-IR" dirty="0">
                <a:cs typeface="B Nazanin" pitchFamily="2" charset="-78"/>
              </a:rPr>
              <a:t>پلاستيکی، آب، جوهر، نمک، کاسه يا ظرفی </a:t>
            </a:r>
            <a:r>
              <a:rPr lang="fa-IR" dirty="0" smtClean="0">
                <a:cs typeface="B Nazanin" pitchFamily="2" charset="-78"/>
              </a:rPr>
              <a:t>برای آب</a:t>
            </a:r>
          </a:p>
          <a:p>
            <a:pPr algn="just"/>
            <a:r>
              <a:rPr lang="fa-IR" dirty="0" smtClean="0">
                <a:cs typeface="B Nazanin" pitchFamily="2" charset="-78"/>
              </a:rPr>
              <a:t>محیط اجرا : کلاس درس</a:t>
            </a:r>
            <a:endParaRPr lang="fa-IR"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87</a:t>
            </a:fld>
            <a:endParaRPr lang="en-US"/>
          </a:p>
        </p:txBody>
      </p:sp>
    </p:spTree>
    <p:extLst>
      <p:ext uri="{BB962C8B-B14F-4D97-AF65-F5344CB8AC3E}">
        <p14:creationId xmlns:p14="http://schemas.microsoft.com/office/powerpoint/2010/main" val="36839884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itchFamily="2" charset="-78"/>
              </a:rPr>
              <a:t>روش تدریس : پرسش و پاسخ</a:t>
            </a:r>
            <a:endParaRPr lang="fa-IR" b="1"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88</a:t>
            </a:fld>
            <a:endParaRPr lang="en-US"/>
          </a:p>
        </p:txBody>
      </p:sp>
      <p:pic>
        <p:nvPicPr>
          <p:cNvPr id="12290" name="Picture 2" descr="C:\Users\Farhangian Computer\Desktop\New folder\Oloom_Page_04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96095" y="1905000"/>
            <a:ext cx="3252505" cy="43894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Farhangian Computer\Desktop\New folder\Oloom_Page_0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905000"/>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6243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itchFamily="2" charset="-78"/>
              </a:rPr>
              <a:t>روش تدریس : قصه گویی</a:t>
            </a:r>
            <a:endParaRPr lang="fa-IR" b="1"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89</a:t>
            </a:fld>
            <a:endParaRPr lang="en-US"/>
          </a:p>
        </p:txBody>
      </p:sp>
      <p:pic>
        <p:nvPicPr>
          <p:cNvPr id="13315" name="Picture 3" descr="C:\Users\Farhangian Computer\Desktop\New folder\Oloom_Page_04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45747"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4029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a:cs typeface="B Nazanin" pitchFamily="2" charset="-78"/>
              </a:rPr>
              <a:t>بخش های مختلف کتاب درسی شامل:</a:t>
            </a:r>
            <a:endParaRPr lang="fa-IR" b="1" dirty="0"/>
          </a:p>
        </p:txBody>
      </p:sp>
      <p:sp>
        <p:nvSpPr>
          <p:cNvPr id="3" name="Content Placeholder 2"/>
          <p:cNvSpPr>
            <a:spLocks noGrp="1"/>
          </p:cNvSpPr>
          <p:nvPr>
            <p:ph idx="1"/>
          </p:nvPr>
        </p:nvSpPr>
        <p:spPr>
          <a:xfrm>
            <a:off x="838200" y="2119256"/>
            <a:ext cx="7543800" cy="4129143"/>
          </a:xfrm>
        </p:spPr>
        <p:txBody>
          <a:bodyPr>
            <a:normAutofit fontScale="92500" lnSpcReduction="10000"/>
          </a:bodyPr>
          <a:lstStyle/>
          <a:p>
            <a:pPr algn="just"/>
            <a:r>
              <a:rPr lang="fa-IR" b="1" dirty="0">
                <a:cs typeface="B Nazanin" pitchFamily="2" charset="-78"/>
              </a:rPr>
              <a:t>کار و فن آوری: </a:t>
            </a:r>
            <a:r>
              <a:rPr lang="fa-IR" dirty="0">
                <a:cs typeface="B Nazanin" pitchFamily="2" charset="-78"/>
              </a:rPr>
              <a:t>اين بخش با هدف آشنايی بيشتر دانش آموزان با مشاغل مرتبط با هر يک از موضوعات درسی ارائه شده است.</a:t>
            </a:r>
          </a:p>
          <a:p>
            <a:pPr algn="just"/>
            <a:r>
              <a:rPr lang="fa-IR" b="1" dirty="0">
                <a:cs typeface="B Nazanin" pitchFamily="2" charset="-78"/>
              </a:rPr>
              <a:t>آداب </a:t>
            </a:r>
            <a:r>
              <a:rPr lang="fa-IR" b="1" dirty="0" smtClean="0">
                <a:cs typeface="B Nazanin" pitchFamily="2" charset="-78"/>
              </a:rPr>
              <a:t>و مهارت </a:t>
            </a:r>
            <a:r>
              <a:rPr lang="fa-IR" b="1" dirty="0">
                <a:cs typeface="B Nazanin" pitchFamily="2" charset="-78"/>
              </a:rPr>
              <a:t>های زندگی: </a:t>
            </a:r>
            <a:r>
              <a:rPr lang="fa-IR" dirty="0">
                <a:cs typeface="B Nazanin" pitchFamily="2" charset="-78"/>
              </a:rPr>
              <a:t>اين بخش با هدف آشنايی با برخی از رسوم وآداب فرهنگی جامعه و نيز کسب مهارت های زندگی مورد نياز ارائه شده است.</a:t>
            </a:r>
          </a:p>
          <a:p>
            <a:pPr algn="just"/>
            <a:r>
              <a:rPr lang="fa-IR" b="1" dirty="0">
                <a:cs typeface="B Nazanin" pitchFamily="2" charset="-78"/>
              </a:rPr>
              <a:t>علم وزندگی: </a:t>
            </a:r>
            <a:r>
              <a:rPr lang="fa-IR" dirty="0">
                <a:cs typeface="B Nazanin" pitchFamily="2" charset="-78"/>
              </a:rPr>
              <a:t>اين بخش با هدف مرتبط ساختن آموخته های دانش آموزان با مسايلی که در محيط زندگی</a:t>
            </a:r>
          </a:p>
          <a:p>
            <a:pPr algn="just"/>
            <a:r>
              <a:rPr lang="fa-IR" dirty="0">
                <a:cs typeface="B Nazanin" pitchFamily="2" charset="-78"/>
              </a:rPr>
              <a:t>آنان وجود دارد ارائه شده است.</a:t>
            </a:r>
          </a:p>
          <a:p>
            <a:pPr algn="just"/>
            <a:r>
              <a:rPr lang="fa-IR" b="1" dirty="0">
                <a:cs typeface="B Nazanin" pitchFamily="2" charset="-78"/>
              </a:rPr>
              <a:t>در اختيار شما: </a:t>
            </a:r>
            <a:r>
              <a:rPr lang="fa-IR" dirty="0">
                <a:cs typeface="B Nazanin" pitchFamily="2" charset="-78"/>
              </a:rPr>
              <a:t>اين بخش با هدف مداخله معلمان در اجرای برنامه درسی پيش بينی شده و معلمان می توانند بر حسب نياز دانش آموزان، موقعيت های محلی فعاليت هايی را برای يادگيری دانش آموزان طراحی واجرا کنند.</a:t>
            </a:r>
          </a:p>
          <a:p>
            <a:endParaRPr lang="fa-IR" dirty="0"/>
          </a:p>
        </p:txBody>
      </p:sp>
      <p:sp>
        <p:nvSpPr>
          <p:cNvPr id="4" name="Slide Number Placeholder 3"/>
          <p:cNvSpPr>
            <a:spLocks noGrp="1"/>
          </p:cNvSpPr>
          <p:nvPr>
            <p:ph type="sldNum" sz="quarter" idx="12"/>
          </p:nvPr>
        </p:nvSpPr>
        <p:spPr/>
        <p:txBody>
          <a:bodyPr/>
          <a:lstStyle/>
          <a:p>
            <a:fld id="{B6F15528-21DE-4FAA-801E-634DDDAF4B2B}" type="slidenum">
              <a:rPr lang="en-US" sz="1400" smtClean="0"/>
              <a:pPr/>
              <a:t>9</a:t>
            </a:fld>
            <a:endParaRPr lang="en-US" sz="1400" dirty="0"/>
          </a:p>
        </p:txBody>
      </p:sp>
      <p:sp>
        <p:nvSpPr>
          <p:cNvPr id="5" name="TextBox 4"/>
          <p:cNvSpPr txBox="1"/>
          <p:nvPr/>
        </p:nvSpPr>
        <p:spPr>
          <a:xfrm>
            <a:off x="304800" y="6172200"/>
            <a:ext cx="1752600" cy="369332"/>
          </a:xfrm>
          <a:prstGeom prst="rect">
            <a:avLst/>
          </a:prstGeom>
          <a:noFill/>
        </p:spPr>
        <p:txBody>
          <a:bodyPr wrap="square" rtlCol="1">
            <a:spAutoFit/>
          </a:bodyPr>
          <a:lstStyle/>
          <a:p>
            <a:pPr algn="ctr"/>
            <a:r>
              <a:rPr lang="fa-IR" b="1" dirty="0" smtClean="0">
                <a:cs typeface="B Nazanin" pitchFamily="2" charset="-78"/>
              </a:rPr>
              <a:t>منبع : راهنمای معلم</a:t>
            </a:r>
            <a:endParaRPr lang="fa-IR" b="1" dirty="0">
              <a:cs typeface="B Nazanin" pitchFamily="2" charset="-78"/>
            </a:endParaRPr>
          </a:p>
        </p:txBody>
      </p:sp>
    </p:spTree>
    <p:extLst>
      <p:ext uri="{BB962C8B-B14F-4D97-AF65-F5344CB8AC3E}">
        <p14:creationId xmlns:p14="http://schemas.microsoft.com/office/powerpoint/2010/main" val="39678925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itchFamily="2" charset="-78"/>
              </a:rPr>
              <a:t>روش تدریس : پرسش و پاسخ</a:t>
            </a:r>
            <a:endParaRPr lang="fa-IR" b="1"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90</a:t>
            </a:fld>
            <a:endParaRPr lang="en-US"/>
          </a:p>
        </p:txBody>
      </p:sp>
      <p:pic>
        <p:nvPicPr>
          <p:cNvPr id="14338" name="Picture 2" descr="C:\Users\Farhangian Computer\Desktop\New folder\Oloom_Page_04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Farhangian Computer\Desktop\New folder\Oloom_Page_0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Farhangian Computer\Desktop\New folder\Oloom_Page_04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6287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itchFamily="2" charset="-78"/>
              </a:rPr>
              <a:t>روش تدریس : آزمایشی</a:t>
            </a:r>
            <a:endParaRPr lang="fa-IR" b="1"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91</a:t>
            </a:fld>
            <a:endParaRPr lang="en-US"/>
          </a:p>
        </p:txBody>
      </p:sp>
      <p:pic>
        <p:nvPicPr>
          <p:cNvPr id="15364" name="Picture 4" descr="C:\Users\Farhangian Computer\Desktop\New folder\Oloom_Page_04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45747"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7537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ابزار و نحوه ارزشیابی درس ششم</a:t>
            </a:r>
            <a:endParaRPr lang="fa-IR" b="1" dirty="0">
              <a:cs typeface="B Nazanin" pitchFamily="2" charset="-78"/>
            </a:endParaRPr>
          </a:p>
        </p:txBody>
      </p:sp>
      <p:sp>
        <p:nvSpPr>
          <p:cNvPr id="3" name="Content Placeholder 2"/>
          <p:cNvSpPr>
            <a:spLocks noGrp="1"/>
          </p:cNvSpPr>
          <p:nvPr>
            <p:ph idx="1"/>
          </p:nvPr>
        </p:nvSpPr>
        <p:spPr>
          <a:xfrm>
            <a:off x="457200" y="2362200"/>
            <a:ext cx="8229600" cy="4389120"/>
          </a:xfrm>
        </p:spPr>
        <p:txBody>
          <a:bodyPr/>
          <a:lstStyle/>
          <a:p>
            <a:pPr algn="just"/>
            <a:r>
              <a:rPr lang="fa-IR" dirty="0" smtClean="0">
                <a:cs typeface="B Nazanin" pitchFamily="2" charset="-78"/>
              </a:rPr>
              <a:t>ارزشیابی این درس توسط معلم می تواند به صورت پرسش کلاسی باشد. </a:t>
            </a:r>
          </a:p>
          <a:p>
            <a:pPr algn="just"/>
            <a:r>
              <a:rPr lang="fa-IR" dirty="0" smtClean="0">
                <a:cs typeface="B Nazanin" pitchFamily="2" charset="-78"/>
              </a:rPr>
              <a:t>صفحه 45 را بصورت قصه از دانش آموزان سؤال کند.</a:t>
            </a:r>
          </a:p>
          <a:p>
            <a:pPr algn="just"/>
            <a:r>
              <a:rPr lang="fa-IR" dirty="0" smtClean="0">
                <a:cs typeface="B Nazanin" pitchFamily="2" charset="-78"/>
              </a:rPr>
              <a:t>از روش ایستگاهی (مثل درس اول) استفاده کند.و..</a:t>
            </a:r>
            <a:r>
              <a:rPr lang="fa-IR" dirty="0">
                <a:cs typeface="B Nazanin" pitchFamily="2" charset="-78"/>
              </a:rPr>
              <a:t>.</a:t>
            </a:r>
            <a:endParaRPr lang="fa-IR" dirty="0" smtClean="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92</a:t>
            </a:fld>
            <a:endParaRPr lang="en-US"/>
          </a:p>
        </p:txBody>
      </p:sp>
      <p:sp>
        <p:nvSpPr>
          <p:cNvPr id="5" name="TextBox 4"/>
          <p:cNvSpPr txBox="1"/>
          <p:nvPr/>
        </p:nvSpPr>
        <p:spPr>
          <a:xfrm>
            <a:off x="304800" y="6172200"/>
            <a:ext cx="1752600" cy="369332"/>
          </a:xfrm>
          <a:prstGeom prst="rect">
            <a:avLst/>
          </a:prstGeom>
          <a:noFill/>
        </p:spPr>
        <p:txBody>
          <a:bodyPr wrap="square" rtlCol="1">
            <a:spAutoFit/>
          </a:bodyPr>
          <a:lstStyle/>
          <a:p>
            <a:pPr algn="ctr"/>
            <a:r>
              <a:rPr lang="fa-IR" b="1" dirty="0" smtClean="0">
                <a:cs typeface="B Nazanin" pitchFamily="2" charset="-78"/>
              </a:rPr>
              <a:t>منبع : راهنمای معلم</a:t>
            </a:r>
            <a:endParaRPr lang="fa-IR" b="1" dirty="0">
              <a:cs typeface="B Nazanin" pitchFamily="2" charset="-78"/>
            </a:endParaRPr>
          </a:p>
        </p:txBody>
      </p:sp>
    </p:spTree>
    <p:extLst>
      <p:ext uri="{BB962C8B-B14F-4D97-AF65-F5344CB8AC3E}">
        <p14:creationId xmlns:p14="http://schemas.microsoft.com/office/powerpoint/2010/main" val="42578669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itchFamily="2" charset="-78"/>
              </a:rPr>
              <a:t>بررسی کامل درس هفتم</a:t>
            </a:r>
            <a:endParaRPr lang="fa-IR" b="1"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93</a:t>
            </a:fld>
            <a:endParaRPr lang="en-US"/>
          </a:p>
        </p:txBody>
      </p:sp>
      <p:pic>
        <p:nvPicPr>
          <p:cNvPr id="16386" name="Picture 2" descr="C:\Users\Farhangian Computer\Desktop\New folder\Oloom_Page_05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45747"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5837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درس در یک نگاه</a:t>
            </a:r>
            <a:endParaRPr lang="fa-IR" b="1" dirty="0">
              <a:cs typeface="B Nazanin" pitchFamily="2" charset="-78"/>
            </a:endParaRPr>
          </a:p>
        </p:txBody>
      </p:sp>
      <p:sp>
        <p:nvSpPr>
          <p:cNvPr id="3" name="Content Placeholder 2"/>
          <p:cNvSpPr>
            <a:spLocks noGrp="1"/>
          </p:cNvSpPr>
          <p:nvPr>
            <p:ph idx="1"/>
          </p:nvPr>
        </p:nvSpPr>
        <p:spPr>
          <a:xfrm>
            <a:off x="381000" y="2468880"/>
            <a:ext cx="8229600" cy="4389120"/>
          </a:xfrm>
        </p:spPr>
        <p:txBody>
          <a:bodyPr/>
          <a:lstStyle/>
          <a:p>
            <a:pPr marL="0" indent="0" algn="just">
              <a:buNone/>
            </a:pPr>
            <a:r>
              <a:rPr lang="fa-IR" dirty="0" smtClean="0">
                <a:cs typeface="B Nazanin" pitchFamily="2" charset="-78"/>
              </a:rPr>
              <a:t>    در </a:t>
            </a:r>
            <a:r>
              <a:rPr lang="fa-IR" dirty="0">
                <a:cs typeface="B Nazanin" pitchFamily="2" charset="-78"/>
              </a:rPr>
              <a:t>اين درس دانش آموزان با مشاهده، جمع آوری اطلاعات، گفت و گو کردن و فعاليت های گروهی پی می </a:t>
            </a:r>
            <a:r>
              <a:rPr lang="fa-IR" dirty="0" smtClean="0">
                <a:cs typeface="B Nazanin" pitchFamily="2" charset="-78"/>
              </a:rPr>
              <a:t>برند که </a:t>
            </a:r>
            <a:r>
              <a:rPr lang="fa-IR" dirty="0">
                <a:cs typeface="B Nazanin" pitchFamily="2" charset="-78"/>
              </a:rPr>
              <a:t>در بيشتر نقاط زمين سنگ وجود دارد. آنان موارد استفاده از سنگ ها را فهرست کرده و با درک </a:t>
            </a:r>
            <a:r>
              <a:rPr lang="fa-IR" dirty="0" smtClean="0">
                <a:cs typeface="B Nazanin" pitchFamily="2" charset="-78"/>
              </a:rPr>
              <a:t>چگونگی تغييرات </a:t>
            </a:r>
            <a:r>
              <a:rPr lang="fa-IR" dirty="0">
                <a:cs typeface="B Nazanin" pitchFamily="2" charset="-78"/>
              </a:rPr>
              <a:t>سنگ ها آنها را بر اساس تغييراتشان طبقه بندی می کنند.</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94</a:t>
            </a:fld>
            <a:endParaRPr lang="en-US"/>
          </a:p>
        </p:txBody>
      </p:sp>
      <p:sp>
        <p:nvSpPr>
          <p:cNvPr id="5" name="TextBox 4"/>
          <p:cNvSpPr txBox="1"/>
          <p:nvPr/>
        </p:nvSpPr>
        <p:spPr>
          <a:xfrm>
            <a:off x="304800" y="6172200"/>
            <a:ext cx="1752600" cy="369332"/>
          </a:xfrm>
          <a:prstGeom prst="rect">
            <a:avLst/>
          </a:prstGeom>
          <a:noFill/>
        </p:spPr>
        <p:txBody>
          <a:bodyPr wrap="square" rtlCol="1">
            <a:spAutoFit/>
          </a:bodyPr>
          <a:lstStyle/>
          <a:p>
            <a:pPr algn="ctr"/>
            <a:r>
              <a:rPr lang="fa-IR" b="1" dirty="0" smtClean="0">
                <a:cs typeface="B Nazanin" pitchFamily="2" charset="-78"/>
              </a:rPr>
              <a:t>منبع : راهنمای معلم</a:t>
            </a:r>
            <a:endParaRPr lang="fa-IR" b="1" dirty="0">
              <a:cs typeface="B Nazanin" pitchFamily="2" charset="-78"/>
            </a:endParaRPr>
          </a:p>
        </p:txBody>
      </p:sp>
    </p:spTree>
    <p:extLst>
      <p:ext uri="{BB962C8B-B14F-4D97-AF65-F5344CB8AC3E}">
        <p14:creationId xmlns:p14="http://schemas.microsoft.com/office/powerpoint/2010/main" val="34764112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رویکرد های برنامه درسی</a:t>
            </a:r>
            <a:endParaRPr lang="fa-IR" b="1" dirty="0">
              <a:cs typeface="B Nazanin" pitchFamily="2" charset="-78"/>
            </a:endParaRPr>
          </a:p>
        </p:txBody>
      </p:sp>
      <p:sp>
        <p:nvSpPr>
          <p:cNvPr id="3" name="Content Placeholder 2"/>
          <p:cNvSpPr>
            <a:spLocks noGrp="1"/>
          </p:cNvSpPr>
          <p:nvPr>
            <p:ph idx="1"/>
          </p:nvPr>
        </p:nvSpPr>
        <p:spPr/>
        <p:txBody>
          <a:bodyPr/>
          <a:lstStyle/>
          <a:p>
            <a:pPr algn="just"/>
            <a:r>
              <a:rPr lang="fa-IR" dirty="0">
                <a:cs typeface="B Nazanin" pitchFamily="2" charset="-78"/>
              </a:rPr>
              <a:t>مبتنی بر فرآیند های ذهنی و عقلی : </a:t>
            </a:r>
            <a:r>
              <a:rPr lang="fa-IR" dirty="0" smtClean="0">
                <a:cs typeface="B Nazanin" pitchFamily="2" charset="-78"/>
              </a:rPr>
              <a:t>صفحات 51 و 53 و 57.</a:t>
            </a:r>
            <a:endParaRPr lang="fa-IR" dirty="0">
              <a:cs typeface="B Nazanin" pitchFamily="2" charset="-78"/>
            </a:endParaRPr>
          </a:p>
          <a:p>
            <a:pPr marL="0" indent="0" algn="just">
              <a:buNone/>
            </a:pPr>
            <a:endParaRPr lang="fa-IR" dirty="0">
              <a:cs typeface="B Nazanin" pitchFamily="2" charset="-78"/>
            </a:endParaRPr>
          </a:p>
          <a:p>
            <a:pPr algn="just"/>
            <a:r>
              <a:rPr lang="fa-IR" dirty="0">
                <a:cs typeface="B Nazanin" pitchFamily="2" charset="-78"/>
              </a:rPr>
              <a:t>مبتنی بر فرآیند های مسائل اجتماعی : </a:t>
            </a:r>
            <a:r>
              <a:rPr lang="fa-IR" dirty="0" smtClean="0">
                <a:cs typeface="B Nazanin" pitchFamily="2" charset="-78"/>
              </a:rPr>
              <a:t>54 و 56 و 57.</a:t>
            </a:r>
            <a:endParaRPr lang="fa-IR" dirty="0">
              <a:cs typeface="B Nazanin" pitchFamily="2" charset="-78"/>
            </a:endParaRPr>
          </a:p>
          <a:p>
            <a:pPr algn="just"/>
            <a:endParaRPr lang="fa-IR" dirty="0">
              <a:cs typeface="B Nazanin" pitchFamily="2" charset="-78"/>
            </a:endParaRPr>
          </a:p>
          <a:p>
            <a:pPr algn="just"/>
            <a:r>
              <a:rPr lang="fa-IR" dirty="0">
                <a:cs typeface="B Nazanin" pitchFamily="2" charset="-78"/>
              </a:rPr>
              <a:t>مبتنی بر علایق و نیازهای دانش آموز : صفحات  </a:t>
            </a:r>
            <a:r>
              <a:rPr lang="fa-IR" dirty="0" smtClean="0">
                <a:cs typeface="B Nazanin" pitchFamily="2" charset="-78"/>
              </a:rPr>
              <a:t>52 و 57.</a:t>
            </a:r>
            <a:endParaRPr lang="fa-IR" dirty="0">
              <a:cs typeface="B Nazanin" pitchFamily="2" charset="-78"/>
            </a:endParaRPr>
          </a:p>
          <a:p>
            <a:pPr algn="just"/>
            <a:endParaRPr lang="fa-IR" dirty="0">
              <a:cs typeface="B Nazanin" pitchFamily="2" charset="-78"/>
            </a:endParaRPr>
          </a:p>
          <a:p>
            <a:pPr algn="just"/>
            <a:r>
              <a:rPr lang="fa-IR" dirty="0">
                <a:cs typeface="B Nazanin" pitchFamily="2" charset="-78"/>
              </a:rPr>
              <a:t>مبتنی بر علم (رویکرد علمی ) : </a:t>
            </a:r>
            <a:r>
              <a:rPr lang="fa-IR" dirty="0" smtClean="0">
                <a:cs typeface="B Nazanin" pitchFamily="2" charset="-78"/>
              </a:rPr>
              <a:t>صفحات 52 تا 57.</a:t>
            </a:r>
            <a:endParaRPr lang="fa-IR" dirty="0">
              <a:cs typeface="B Nazanin" pitchFamily="2" charset="-78"/>
            </a:endParaRPr>
          </a:p>
          <a:p>
            <a:pPr algn="just"/>
            <a:endParaRPr lang="fa-IR" dirty="0">
              <a:cs typeface="B Nazanin" pitchFamily="2" charset="-78"/>
            </a:endParaRPr>
          </a:p>
          <a:p>
            <a:pPr algn="just"/>
            <a:r>
              <a:rPr lang="fa-IR" dirty="0">
                <a:cs typeface="B Nazanin" pitchFamily="2" charset="-78"/>
              </a:rPr>
              <a:t>رویکرد سیستمی </a:t>
            </a:r>
            <a:r>
              <a:rPr lang="fa-IR">
                <a:cs typeface="B Nazanin" pitchFamily="2" charset="-78"/>
              </a:rPr>
              <a:t>: </a:t>
            </a:r>
            <a:r>
              <a:rPr lang="fa-IR" smtClean="0">
                <a:cs typeface="B Nazanin" pitchFamily="2" charset="-78"/>
              </a:rPr>
              <a:t>54 و 55 و 56.</a:t>
            </a:r>
            <a:endParaRPr lang="fa-IR"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95</a:t>
            </a:fld>
            <a:endParaRPr lang="en-US"/>
          </a:p>
        </p:txBody>
      </p:sp>
    </p:spTree>
    <p:extLst>
      <p:ext uri="{BB962C8B-B14F-4D97-AF65-F5344CB8AC3E}">
        <p14:creationId xmlns:p14="http://schemas.microsoft.com/office/powerpoint/2010/main" val="3416292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fa-IR" sz="4000" dirty="0">
                <a:cs typeface="B Nazanin" pitchFamily="2" charset="-78"/>
              </a:rPr>
              <a:t>رویکردهای </a:t>
            </a:r>
            <a:r>
              <a:rPr lang="fa-IR" sz="4000" dirty="0" smtClean="0">
                <a:cs typeface="B Nazanin" pitchFamily="2" charset="-78"/>
              </a:rPr>
              <a:t>اجتماعی، </a:t>
            </a:r>
            <a:r>
              <a:rPr lang="fa-IR" sz="4000" dirty="0">
                <a:cs typeface="B Nazanin" pitchFamily="2" charset="-78"/>
              </a:rPr>
              <a:t>علمی </a:t>
            </a:r>
            <a:r>
              <a:rPr lang="fa-IR" sz="4000" dirty="0" smtClean="0">
                <a:cs typeface="B Nazanin" pitchFamily="2" charset="-78"/>
              </a:rPr>
              <a:t>و سیستمی در </a:t>
            </a:r>
            <a:r>
              <a:rPr lang="fa-IR" sz="4000" dirty="0">
                <a:cs typeface="B Nazanin" pitchFamily="2" charset="-78"/>
              </a:rPr>
              <a:t>نمونه آورده شده موجود است.</a:t>
            </a:r>
            <a:endParaRPr lang="fa-IR" sz="4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96</a:t>
            </a:fld>
            <a:endParaRPr lang="en-US"/>
          </a:p>
        </p:txBody>
      </p:sp>
      <p:pic>
        <p:nvPicPr>
          <p:cNvPr id="10242" name="Picture 2" descr="C:\Users\Farhangian Computer\Desktop\New folder\Oloom_Page_05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45747"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8419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اهداف درس هفتم</a:t>
            </a:r>
            <a:endParaRPr lang="fa-IR" b="1" dirty="0">
              <a:cs typeface="B Nazanin" pitchFamily="2" charset="-78"/>
            </a:endParaRPr>
          </a:p>
        </p:txBody>
      </p:sp>
      <p:sp>
        <p:nvSpPr>
          <p:cNvPr id="3" name="Content Placeholder 2"/>
          <p:cNvSpPr>
            <a:spLocks noGrp="1"/>
          </p:cNvSpPr>
          <p:nvPr>
            <p:ph idx="1"/>
          </p:nvPr>
        </p:nvSpPr>
        <p:spPr/>
        <p:txBody>
          <a:bodyPr>
            <a:normAutofit/>
          </a:bodyPr>
          <a:lstStyle/>
          <a:p>
            <a:pPr marL="0" indent="0" algn="just">
              <a:buNone/>
            </a:pPr>
            <a:r>
              <a:rPr lang="fa-IR" dirty="0">
                <a:cs typeface="B Nazanin" pitchFamily="2" charset="-78"/>
              </a:rPr>
              <a:t>در پايان اين درس انتظار می رود دانش آموزان بتوانند:</a:t>
            </a:r>
          </a:p>
          <a:p>
            <a:pPr marL="0" indent="0" algn="just">
              <a:buNone/>
            </a:pPr>
            <a:r>
              <a:rPr lang="fa-IR" dirty="0">
                <a:cs typeface="B Nazanin" pitchFamily="2" charset="-78"/>
              </a:rPr>
              <a:t>سطح </a:t>
            </a:r>
            <a:r>
              <a:rPr lang="fa-IR" dirty="0" smtClean="0">
                <a:cs typeface="B Nazanin" pitchFamily="2" charset="-78"/>
              </a:rPr>
              <a:t>١- محل </a:t>
            </a:r>
            <a:r>
              <a:rPr lang="fa-IR" dirty="0">
                <a:cs typeface="B Nazanin" pitchFamily="2" charset="-78"/>
              </a:rPr>
              <a:t>هايی که در آن جا سنگ يافت می شود را شناسايی کرده و موارد استفاده از آنها و نيز بعضی </a:t>
            </a:r>
            <a:r>
              <a:rPr lang="fa-IR" dirty="0" smtClean="0">
                <a:cs typeface="B Nazanin" pitchFamily="2" charset="-78"/>
              </a:rPr>
              <a:t>از روش </a:t>
            </a:r>
            <a:r>
              <a:rPr lang="fa-IR" dirty="0">
                <a:cs typeface="B Nazanin" pitchFamily="2" charset="-78"/>
              </a:rPr>
              <a:t>های تغييرات سنگ ها را شرح دهند</a:t>
            </a:r>
            <a:r>
              <a:rPr lang="fa-IR" dirty="0" smtClean="0">
                <a:cs typeface="B Nazanin" pitchFamily="2" charset="-78"/>
              </a:rPr>
              <a:t>.</a:t>
            </a:r>
            <a:endParaRPr lang="fa-IR" dirty="0">
              <a:cs typeface="B Nazanin" pitchFamily="2" charset="-78"/>
            </a:endParaRPr>
          </a:p>
          <a:p>
            <a:pPr marL="0" indent="0" algn="just">
              <a:buNone/>
            </a:pPr>
            <a:r>
              <a:rPr lang="fa-IR" dirty="0">
                <a:cs typeface="B Nazanin" pitchFamily="2" charset="-78"/>
              </a:rPr>
              <a:t>سطح </a:t>
            </a:r>
            <a:r>
              <a:rPr lang="fa-IR" dirty="0" smtClean="0">
                <a:cs typeface="B Nazanin" pitchFamily="2" charset="-78"/>
              </a:rPr>
              <a:t>٢- با </a:t>
            </a:r>
            <a:r>
              <a:rPr lang="fa-IR" dirty="0">
                <a:cs typeface="B Nazanin" pitchFamily="2" charset="-78"/>
              </a:rPr>
              <a:t>بررسی و مطالعه ی محيط اطراف خود، مکان هايی که در آن سنگ ها به فراوانی يافت می شوند </a:t>
            </a:r>
            <a:r>
              <a:rPr lang="fa-IR" dirty="0" smtClean="0">
                <a:cs typeface="B Nazanin" pitchFamily="2" charset="-78"/>
              </a:rPr>
              <a:t>و موارد </a:t>
            </a:r>
            <a:r>
              <a:rPr lang="fa-IR" dirty="0">
                <a:cs typeface="B Nazanin" pitchFamily="2" charset="-78"/>
              </a:rPr>
              <a:t>استفاده از سنگ ها را شناسايی و با مشارکت ساير دانش آموزان (هم گروهی ها) سنگ های جمع آوری شده </a:t>
            </a:r>
            <a:r>
              <a:rPr lang="fa-IR" dirty="0" smtClean="0">
                <a:cs typeface="B Nazanin" pitchFamily="2" charset="-78"/>
              </a:rPr>
              <a:t>را طبقه </a:t>
            </a:r>
            <a:r>
              <a:rPr lang="fa-IR" dirty="0">
                <a:cs typeface="B Nazanin" pitchFamily="2" charset="-78"/>
              </a:rPr>
              <a:t>بندی کنند.</a:t>
            </a:r>
          </a:p>
          <a:p>
            <a:pPr marL="0" indent="0" algn="just">
              <a:buNone/>
            </a:pPr>
            <a:r>
              <a:rPr lang="fa-IR" dirty="0">
                <a:cs typeface="B Nazanin" pitchFamily="2" charset="-78"/>
              </a:rPr>
              <a:t>سطح </a:t>
            </a:r>
            <a:r>
              <a:rPr lang="fa-IR" dirty="0" smtClean="0">
                <a:cs typeface="B Nazanin" pitchFamily="2" charset="-78"/>
              </a:rPr>
              <a:t>٣- با </a:t>
            </a:r>
            <a:r>
              <a:rPr lang="fa-IR" dirty="0">
                <a:cs typeface="B Nazanin" pitchFamily="2" charset="-78"/>
              </a:rPr>
              <a:t>مشاهده ی سنگ ها آنها را براساس موارد استفاده، جنس (سختی و نرمی)، رنگ، </a:t>
            </a:r>
            <a:r>
              <a:rPr lang="fa-IR" dirty="0" smtClean="0">
                <a:cs typeface="B Nazanin" pitchFamily="2" charset="-78"/>
              </a:rPr>
              <a:t>تغييرات طبقه </a:t>
            </a:r>
            <a:r>
              <a:rPr lang="fa-IR" dirty="0">
                <a:cs typeface="B Nazanin" pitchFamily="2" charset="-78"/>
              </a:rPr>
              <a:t>بندی کنند و موارد استفاده برخی از آنها را در محيط زندگی گزارش کنند.</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97</a:t>
            </a:fld>
            <a:endParaRPr lang="en-US"/>
          </a:p>
        </p:txBody>
      </p:sp>
      <p:sp>
        <p:nvSpPr>
          <p:cNvPr id="5" name="TextBox 4"/>
          <p:cNvSpPr txBox="1"/>
          <p:nvPr/>
        </p:nvSpPr>
        <p:spPr>
          <a:xfrm>
            <a:off x="304800" y="6172200"/>
            <a:ext cx="1752600" cy="369332"/>
          </a:xfrm>
          <a:prstGeom prst="rect">
            <a:avLst/>
          </a:prstGeom>
          <a:noFill/>
        </p:spPr>
        <p:txBody>
          <a:bodyPr wrap="square" rtlCol="1">
            <a:spAutoFit/>
          </a:bodyPr>
          <a:lstStyle/>
          <a:p>
            <a:pPr algn="ctr"/>
            <a:r>
              <a:rPr lang="fa-IR" b="1" dirty="0" smtClean="0">
                <a:cs typeface="B Nazanin" pitchFamily="2" charset="-78"/>
              </a:rPr>
              <a:t>منبع : راهنمای معلم</a:t>
            </a:r>
            <a:endParaRPr lang="fa-IR" b="1" dirty="0">
              <a:cs typeface="B Nazanin" pitchFamily="2" charset="-78"/>
            </a:endParaRPr>
          </a:p>
        </p:txBody>
      </p:sp>
    </p:spTree>
    <p:extLst>
      <p:ext uri="{BB962C8B-B14F-4D97-AF65-F5344CB8AC3E}">
        <p14:creationId xmlns:p14="http://schemas.microsoft.com/office/powerpoint/2010/main" val="12345797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200" dirty="0">
                <a:solidFill>
                  <a:srgbClr val="69676D"/>
                </a:solidFill>
                <a:cs typeface="B Nazanin" pitchFamily="2" charset="-78"/>
              </a:rPr>
              <a:t>با توجه به اهداف پیش بینی شده دوره ابتدایی توسط کارشناسان و متخصصان، اهداف زیر در این درس قابل پیگیری است :</a:t>
            </a:r>
            <a:endParaRPr lang="fa-IR"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v"/>
            </a:pPr>
            <a:r>
              <a:rPr lang="fa-IR" dirty="0" smtClean="0">
                <a:cs typeface="B Nazanin" pitchFamily="2" charset="-78"/>
              </a:rPr>
              <a:t> اخلاقی</a:t>
            </a:r>
          </a:p>
          <a:p>
            <a:pPr>
              <a:buFont typeface="Wingdings" pitchFamily="2" charset="2"/>
              <a:buChar char="v"/>
            </a:pPr>
            <a:endParaRPr lang="fa-IR" dirty="0">
              <a:cs typeface="B Nazanin" pitchFamily="2" charset="-78"/>
            </a:endParaRPr>
          </a:p>
          <a:p>
            <a:pPr>
              <a:buFont typeface="Wingdings" pitchFamily="2" charset="2"/>
              <a:buChar char="v"/>
            </a:pPr>
            <a:r>
              <a:rPr lang="fa-IR" dirty="0" smtClean="0">
                <a:cs typeface="B Nazanin" pitchFamily="2" charset="-78"/>
              </a:rPr>
              <a:t> </a:t>
            </a:r>
            <a:r>
              <a:rPr lang="fa-IR" u="sng" dirty="0" smtClean="0">
                <a:cs typeface="B Nazanin" pitchFamily="2" charset="-78"/>
              </a:rPr>
              <a:t>علمی و آموزشی</a:t>
            </a:r>
          </a:p>
          <a:p>
            <a:pPr>
              <a:buFont typeface="Wingdings" pitchFamily="2" charset="2"/>
              <a:buChar char="v"/>
            </a:pPr>
            <a:endParaRPr lang="fa-IR" dirty="0">
              <a:cs typeface="B Nazanin" pitchFamily="2" charset="-78"/>
            </a:endParaRPr>
          </a:p>
          <a:p>
            <a:pPr>
              <a:buFont typeface="Wingdings" pitchFamily="2" charset="2"/>
              <a:buChar char="v"/>
            </a:pPr>
            <a:r>
              <a:rPr lang="fa-IR" dirty="0" smtClean="0">
                <a:cs typeface="B Nazanin" pitchFamily="2" charset="-78"/>
              </a:rPr>
              <a:t> </a:t>
            </a:r>
            <a:r>
              <a:rPr lang="fa-IR" u="sng" dirty="0" smtClean="0">
                <a:cs typeface="B Nazanin" pitchFamily="2" charset="-78"/>
              </a:rPr>
              <a:t>فرهنگی و هنری</a:t>
            </a:r>
          </a:p>
          <a:p>
            <a:pPr>
              <a:buFont typeface="Wingdings" pitchFamily="2" charset="2"/>
              <a:buChar char="v"/>
            </a:pPr>
            <a:endParaRPr lang="fa-IR" dirty="0">
              <a:cs typeface="B Nazanin" pitchFamily="2" charset="-78"/>
            </a:endParaRPr>
          </a:p>
          <a:p>
            <a:pPr>
              <a:buFont typeface="Wingdings" pitchFamily="2" charset="2"/>
              <a:buChar char="v"/>
            </a:pPr>
            <a:r>
              <a:rPr lang="fa-IR" dirty="0" smtClean="0">
                <a:cs typeface="B Nazanin" pitchFamily="2" charset="-78"/>
              </a:rPr>
              <a:t> اجتماعی</a:t>
            </a:r>
          </a:p>
          <a:p>
            <a:pPr>
              <a:buFont typeface="Wingdings" pitchFamily="2" charset="2"/>
              <a:buChar char="v"/>
            </a:pPr>
            <a:endParaRPr lang="fa-IR" dirty="0">
              <a:cs typeface="B Nazanin" pitchFamily="2" charset="-78"/>
            </a:endParaRPr>
          </a:p>
          <a:p>
            <a:pPr>
              <a:buFont typeface="Wingdings" pitchFamily="2" charset="2"/>
              <a:buChar char="v"/>
            </a:pPr>
            <a:r>
              <a:rPr lang="fa-IR" dirty="0" smtClean="0">
                <a:cs typeface="B Nazanin" pitchFamily="2" charset="-78"/>
              </a:rPr>
              <a:t> زیستی</a:t>
            </a:r>
          </a:p>
          <a:p>
            <a:pPr>
              <a:buFont typeface="Wingdings" pitchFamily="2" charset="2"/>
              <a:buChar char="v"/>
            </a:pPr>
            <a:endParaRPr lang="fa-IR" dirty="0">
              <a:cs typeface="B Nazanin" pitchFamily="2" charset="-78"/>
            </a:endParaRPr>
          </a:p>
          <a:p>
            <a:pPr>
              <a:buFont typeface="Wingdings" pitchFamily="2" charset="2"/>
              <a:buChar char="v"/>
            </a:pPr>
            <a:r>
              <a:rPr lang="fa-IR" dirty="0" smtClean="0">
                <a:cs typeface="B Nazanin" pitchFamily="2" charset="-78"/>
              </a:rPr>
              <a:t>اقتصادی</a:t>
            </a:r>
            <a:endParaRPr lang="fa-IR"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98</a:t>
            </a:fld>
            <a:endParaRPr lang="en-US"/>
          </a:p>
        </p:txBody>
      </p:sp>
      <p:pic>
        <p:nvPicPr>
          <p:cNvPr id="5" name="Picture 2" descr="C:\Users\Farhangian Computer\Desktop\New folder\Oloom_Page_0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935163"/>
            <a:ext cx="3252505" cy="438943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57200" y="1935163"/>
            <a:ext cx="8229600" cy="4389120"/>
          </a:xfrm>
          <a:prstGeom prst="rect">
            <a:avLst/>
          </a:prstGeom>
        </p:spPr>
        <p:txBody>
          <a:bodyPr vert="horz">
            <a:normAutofit fontScale="92500" lnSpcReduction="20000"/>
          </a:bodyPr>
          <a:lst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 typeface="Wingdings" pitchFamily="2" charset="2"/>
              <a:buChar char="v"/>
            </a:pPr>
            <a:r>
              <a:rPr lang="fa-IR" dirty="0" smtClean="0">
                <a:cs typeface="B Nazanin" pitchFamily="2" charset="-78"/>
              </a:rPr>
              <a:t> </a:t>
            </a:r>
            <a:r>
              <a:rPr lang="fa-IR" u="sng" dirty="0" smtClean="0">
                <a:cs typeface="B Nazanin" pitchFamily="2" charset="-78"/>
              </a:rPr>
              <a:t>اخلاقی</a:t>
            </a:r>
          </a:p>
          <a:p>
            <a:pPr>
              <a:buFont typeface="Wingdings" pitchFamily="2" charset="2"/>
              <a:buChar char="v"/>
            </a:pPr>
            <a:endParaRPr lang="fa-IR" dirty="0" smtClean="0">
              <a:cs typeface="B Nazanin" pitchFamily="2" charset="-78"/>
            </a:endParaRPr>
          </a:p>
          <a:p>
            <a:pPr>
              <a:buFont typeface="Wingdings" pitchFamily="2" charset="2"/>
              <a:buChar char="v"/>
            </a:pPr>
            <a:r>
              <a:rPr lang="fa-IR" dirty="0" smtClean="0">
                <a:cs typeface="B Nazanin" pitchFamily="2" charset="-78"/>
              </a:rPr>
              <a:t> علمی و آموزشی</a:t>
            </a:r>
          </a:p>
          <a:p>
            <a:pPr>
              <a:buFont typeface="Wingdings" pitchFamily="2" charset="2"/>
              <a:buChar char="v"/>
            </a:pPr>
            <a:endParaRPr lang="fa-IR" dirty="0" smtClean="0">
              <a:cs typeface="B Nazanin" pitchFamily="2" charset="-78"/>
            </a:endParaRPr>
          </a:p>
          <a:p>
            <a:pPr>
              <a:buFont typeface="Wingdings" pitchFamily="2" charset="2"/>
              <a:buChar char="v"/>
            </a:pPr>
            <a:r>
              <a:rPr lang="fa-IR" dirty="0" smtClean="0">
                <a:cs typeface="B Nazanin" pitchFamily="2" charset="-78"/>
              </a:rPr>
              <a:t> فرهنگی و هنری</a:t>
            </a:r>
          </a:p>
          <a:p>
            <a:pPr>
              <a:buFont typeface="Wingdings" pitchFamily="2" charset="2"/>
              <a:buChar char="v"/>
            </a:pPr>
            <a:endParaRPr lang="fa-IR" dirty="0" smtClean="0">
              <a:cs typeface="B Nazanin" pitchFamily="2" charset="-78"/>
            </a:endParaRPr>
          </a:p>
          <a:p>
            <a:pPr>
              <a:buFont typeface="Wingdings" pitchFamily="2" charset="2"/>
              <a:buChar char="v"/>
            </a:pPr>
            <a:r>
              <a:rPr lang="fa-IR" dirty="0" smtClean="0">
                <a:cs typeface="B Nazanin" pitchFamily="2" charset="-78"/>
              </a:rPr>
              <a:t> </a:t>
            </a:r>
            <a:r>
              <a:rPr lang="fa-IR" u="sng" dirty="0" smtClean="0">
                <a:cs typeface="B Nazanin" pitchFamily="2" charset="-78"/>
              </a:rPr>
              <a:t>اجتماعی</a:t>
            </a:r>
          </a:p>
          <a:p>
            <a:pPr>
              <a:buFont typeface="Wingdings" pitchFamily="2" charset="2"/>
              <a:buChar char="v"/>
            </a:pPr>
            <a:endParaRPr lang="fa-IR" dirty="0" smtClean="0">
              <a:cs typeface="B Nazanin" pitchFamily="2" charset="-78"/>
            </a:endParaRPr>
          </a:p>
          <a:p>
            <a:pPr>
              <a:buFont typeface="Wingdings" pitchFamily="2" charset="2"/>
              <a:buChar char="v"/>
            </a:pPr>
            <a:r>
              <a:rPr lang="fa-IR" dirty="0" smtClean="0">
                <a:cs typeface="B Nazanin" pitchFamily="2" charset="-78"/>
              </a:rPr>
              <a:t> </a:t>
            </a:r>
            <a:r>
              <a:rPr lang="fa-IR" u="sng" dirty="0" smtClean="0">
                <a:cs typeface="B Nazanin" pitchFamily="2" charset="-78"/>
              </a:rPr>
              <a:t>زیستی</a:t>
            </a:r>
          </a:p>
          <a:p>
            <a:pPr>
              <a:buFont typeface="Wingdings" pitchFamily="2" charset="2"/>
              <a:buChar char="v"/>
            </a:pPr>
            <a:endParaRPr lang="fa-IR" dirty="0" smtClean="0">
              <a:cs typeface="B Nazanin" pitchFamily="2" charset="-78"/>
            </a:endParaRPr>
          </a:p>
          <a:p>
            <a:pPr>
              <a:buFont typeface="Wingdings" pitchFamily="2" charset="2"/>
              <a:buChar char="v"/>
            </a:pPr>
            <a:r>
              <a:rPr lang="fa-IR" dirty="0" smtClean="0">
                <a:cs typeface="B Nazanin" pitchFamily="2" charset="-78"/>
              </a:rPr>
              <a:t>اقتصادی</a:t>
            </a:r>
            <a:endParaRPr lang="fa-IR" dirty="0">
              <a:cs typeface="B Nazanin" pitchFamily="2" charset="-78"/>
            </a:endParaRPr>
          </a:p>
        </p:txBody>
      </p:sp>
    </p:spTree>
    <p:extLst>
      <p:ext uri="{BB962C8B-B14F-4D97-AF65-F5344CB8AC3E}">
        <p14:creationId xmlns:p14="http://schemas.microsoft.com/office/powerpoint/2010/main" val="42245334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اصول حاکم بر برنامه درسی</a:t>
            </a:r>
            <a:endParaRPr lang="fa-IR" b="1" dirty="0">
              <a:cs typeface="B Nazanin" pitchFamily="2" charset="-78"/>
            </a:endParaRPr>
          </a:p>
        </p:txBody>
      </p:sp>
      <p:sp>
        <p:nvSpPr>
          <p:cNvPr id="3" name="Content Placeholder 2"/>
          <p:cNvSpPr>
            <a:spLocks noGrp="1"/>
          </p:cNvSpPr>
          <p:nvPr>
            <p:ph idx="1"/>
          </p:nvPr>
        </p:nvSpPr>
        <p:spPr/>
        <p:txBody>
          <a:bodyPr/>
          <a:lstStyle/>
          <a:p>
            <a:pPr marL="0" indent="0">
              <a:buNone/>
            </a:pPr>
            <a:r>
              <a:rPr lang="fa-IR" dirty="0">
                <a:cs typeface="B Nazanin" pitchFamily="2" charset="-78"/>
              </a:rPr>
              <a:t>در این درس اصول زیر رعایت شده است : </a:t>
            </a:r>
          </a:p>
          <a:p>
            <a:pPr marL="514350" indent="-514350">
              <a:buFont typeface="+mj-lt"/>
              <a:buAutoNum type="arabicPeriod"/>
            </a:pPr>
            <a:r>
              <a:rPr lang="fa-IR" dirty="0" smtClean="0">
                <a:cs typeface="B Nazanin" pitchFamily="2" charset="-78"/>
              </a:rPr>
              <a:t>تقویت هویت ملی</a:t>
            </a:r>
          </a:p>
          <a:p>
            <a:pPr marL="514350" indent="-514350">
              <a:buFont typeface="+mj-lt"/>
              <a:buAutoNum type="arabicPeriod"/>
            </a:pPr>
            <a:r>
              <a:rPr lang="fa-IR" dirty="0">
                <a:cs typeface="B Nazanin" pitchFamily="2" charset="-78"/>
              </a:rPr>
              <a:t>ن</a:t>
            </a:r>
            <a:r>
              <a:rPr lang="fa-IR" dirty="0" smtClean="0">
                <a:cs typeface="B Nazanin" pitchFamily="2" charset="-78"/>
              </a:rPr>
              <a:t>قش </a:t>
            </a:r>
            <a:r>
              <a:rPr lang="fa-IR" dirty="0">
                <a:cs typeface="B Nazanin" pitchFamily="2" charset="-78"/>
              </a:rPr>
              <a:t>یادگیرنده</a:t>
            </a:r>
          </a:p>
          <a:p>
            <a:pPr marL="514350" indent="-514350">
              <a:buFont typeface="+mj-lt"/>
              <a:buAutoNum type="arabicPeriod"/>
            </a:pPr>
            <a:r>
              <a:rPr lang="fa-IR" dirty="0">
                <a:cs typeface="B Nazanin" pitchFamily="2" charset="-78"/>
              </a:rPr>
              <a:t>نقش معلم</a:t>
            </a:r>
          </a:p>
          <a:p>
            <a:pPr marL="514350" indent="-514350">
              <a:buFont typeface="+mj-lt"/>
              <a:buAutoNum type="arabicPeriod"/>
            </a:pPr>
            <a:r>
              <a:rPr lang="fa-IR" dirty="0">
                <a:cs typeface="B Nazanin" pitchFamily="2" charset="-78"/>
              </a:rPr>
              <a:t>یادگیری مادام العمر</a:t>
            </a:r>
          </a:p>
          <a:p>
            <a:pPr marL="514350" indent="-514350">
              <a:buFont typeface="+mj-lt"/>
              <a:buAutoNum type="arabicPeriod"/>
            </a:pPr>
            <a:r>
              <a:rPr lang="fa-IR" dirty="0">
                <a:cs typeface="B Nazanin" pitchFamily="2" charset="-78"/>
              </a:rPr>
              <a:t>جلب مشارکت و تعامل</a:t>
            </a:r>
            <a:endParaRPr lang="fa-IR" dirty="0"/>
          </a:p>
          <a:p>
            <a:pPr marL="514350" indent="-514350">
              <a:buFont typeface="+mj-lt"/>
              <a:buAutoNum type="arabicPeriod"/>
            </a:pPr>
            <a:r>
              <a:rPr lang="fa-IR" dirty="0">
                <a:cs typeface="B Nazanin" pitchFamily="2" charset="-78"/>
              </a:rPr>
              <a:t>توجه به </a:t>
            </a:r>
            <a:r>
              <a:rPr lang="fa-IR" dirty="0" smtClean="0">
                <a:cs typeface="B Nazanin" pitchFamily="2" charset="-78"/>
              </a:rPr>
              <a:t>تفاوتها</a:t>
            </a:r>
          </a:p>
          <a:p>
            <a:pPr marL="514350" indent="-514350">
              <a:buFont typeface="+mj-lt"/>
              <a:buAutoNum type="arabicPeriod"/>
            </a:pPr>
            <a:r>
              <a:rPr lang="fa-IR" dirty="0" smtClean="0">
                <a:cs typeface="B Nazanin" pitchFamily="2" charset="-78"/>
              </a:rPr>
              <a:t>جامعه</a:t>
            </a:r>
            <a:endParaRPr lang="fa-IR" dirty="0">
              <a:cs typeface="B Nazanin" pitchFamily="2" charset="-78"/>
            </a:endParaRPr>
          </a:p>
          <a:p>
            <a:pPr marL="0" indent="0">
              <a:buNone/>
            </a:pPr>
            <a:endParaRPr lang="fa-I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99</a:t>
            </a:fld>
            <a:endParaRPr lang="en-US"/>
          </a:p>
        </p:txBody>
      </p:sp>
    </p:spTree>
    <p:extLst>
      <p:ext uri="{BB962C8B-B14F-4D97-AF65-F5344CB8AC3E}">
        <p14:creationId xmlns:p14="http://schemas.microsoft.com/office/powerpoint/2010/main" val="17767275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569</TotalTime>
  <Words>6929</Words>
  <Application>Microsoft Office PowerPoint</Application>
  <PresentationFormat>On-screen Show (4:3)</PresentationFormat>
  <Paragraphs>616</Paragraphs>
  <Slides>112</Slides>
  <Notes>1</Notes>
  <HiddenSlides>0</HiddenSlides>
  <MMClips>0</MMClips>
  <ScaleCrop>false</ScaleCrop>
  <HeadingPairs>
    <vt:vector size="4" baseType="variant">
      <vt:variant>
        <vt:lpstr>Theme</vt:lpstr>
      </vt:variant>
      <vt:variant>
        <vt:i4>1</vt:i4>
      </vt:variant>
      <vt:variant>
        <vt:lpstr>Slide Titles</vt:lpstr>
      </vt:variant>
      <vt:variant>
        <vt:i4>112</vt:i4>
      </vt:variant>
    </vt:vector>
  </HeadingPairs>
  <TitlesOfParts>
    <vt:vector size="113" baseType="lpstr">
      <vt:lpstr>Flow</vt:lpstr>
      <vt:lpstr>PowerPoint Presentation</vt:lpstr>
      <vt:lpstr>  </vt:lpstr>
      <vt:lpstr>PowerPoint Presentation</vt:lpstr>
      <vt:lpstr>مقدمه</vt:lpstr>
      <vt:lpstr>بررسی بعد ظاهری کتاب</vt:lpstr>
      <vt:lpstr>ساختار کلی کتاب</vt:lpstr>
      <vt:lpstr>PowerPoint Presentation</vt:lpstr>
      <vt:lpstr>بخش های مختلف کتاب درسی شامل:</vt:lpstr>
      <vt:lpstr>بخش های مختلف کتاب درسی شامل:</vt:lpstr>
      <vt:lpstr>بسته آموزشی علوم تجربی</vt:lpstr>
      <vt:lpstr>بررسی کامل درس اول</vt:lpstr>
      <vt:lpstr>درس در یک نگاه </vt:lpstr>
      <vt:lpstr>رویکرد های برنامه درسی</vt:lpstr>
      <vt:lpstr>رویکردهای ذهنی-عقلی، اجتماعی،علایق و نیازهای دانش آموز و علمی در نمونه آورده شده موجود است.</vt:lpstr>
      <vt:lpstr>اهداف درس اول</vt:lpstr>
      <vt:lpstr>با توجه به اهداف پیش بینی شده دوره ابتدایی توسط کارشناسان و متخصصان، اهداف زیر در این درس قابل پیگیری است :</vt:lpstr>
      <vt:lpstr>اصول حاکم بر برنامه درسی</vt:lpstr>
      <vt:lpstr>دانستنی های معلم</vt:lpstr>
      <vt:lpstr>شرایط اجرا</vt:lpstr>
      <vt:lpstr>شرایط اجرا(نکات)</vt:lpstr>
      <vt:lpstr>روش تدریس : اکتشافی</vt:lpstr>
      <vt:lpstr>روش تدریس : مشاهده ای</vt:lpstr>
      <vt:lpstr>روش تدریس : آزمایشی</vt:lpstr>
      <vt:lpstr>ابزار و نحوه ارزشیابی درس اول</vt:lpstr>
      <vt:lpstr>بررسی کامل درس دوم</vt:lpstr>
      <vt:lpstr>درس در یک نگاه</vt:lpstr>
      <vt:lpstr>رویکرد های برنامه درسی</vt:lpstr>
      <vt:lpstr>رویکردهای ذهنی-عقلی، علایق و نیازهای دانش آموز و علمی در نمونه آورده شده موجود است.</vt:lpstr>
      <vt:lpstr>اهداف درس دوم</vt:lpstr>
      <vt:lpstr>با توجه به اهداف پیش بینی شده دوره ابتدایی توسط کارشناسان و متخصصان، اهداف زیر در این درس قابل پیگیری است :</vt:lpstr>
      <vt:lpstr>اصول حاکم بر برنامه درسی</vt:lpstr>
      <vt:lpstr>دانستنی های معلم</vt:lpstr>
      <vt:lpstr>شرایط اجرا</vt:lpstr>
      <vt:lpstr>روش تدریس : پرسش و پاسخ</vt:lpstr>
      <vt:lpstr>روش تدریس : آزمایشی ( نمایشی )</vt:lpstr>
      <vt:lpstr>روش تدریس : پرسش و پاسخ</vt:lpstr>
      <vt:lpstr>ابزار و نحوه ارزشیابی درس دوم</vt:lpstr>
      <vt:lpstr>بررسی کامل درس سوم</vt:lpstr>
      <vt:lpstr>درس در یک نگاه</vt:lpstr>
      <vt:lpstr>رویکرد های برنامه درسی</vt:lpstr>
      <vt:lpstr>رویکردهای ذهنی-عقلی، اجتماعی، علایق و نیازهای دانش آموز در نمونه آورده شده موجود است.</vt:lpstr>
      <vt:lpstr>اهداف درس سوم</vt:lpstr>
      <vt:lpstr>با توجه به اهداف پیش بینی شده دوره ابتدایی توسط کارشناسان و متخصصان، اهداف زیر در این درس قابل پیگیری است :</vt:lpstr>
      <vt:lpstr>اصول حاکم بر برنامه درسی</vt:lpstr>
      <vt:lpstr>دانستنی های معلم</vt:lpstr>
      <vt:lpstr>شرایط اجرا</vt:lpstr>
      <vt:lpstr>روش تدریس </vt:lpstr>
      <vt:lpstr>ابزار و نحوه ارزشیابی درس سوم</vt:lpstr>
      <vt:lpstr>بررسی کامل درس چهارم</vt:lpstr>
      <vt:lpstr>درس در یک نگاه</vt:lpstr>
      <vt:lpstr>رویکرد های برنامه درسی</vt:lpstr>
      <vt:lpstr>رویکردهای ذهنی-عقلی، علایق و نیازهای دانش آموز و علمی در نمونه آورده شده موجود است.</vt:lpstr>
      <vt:lpstr>رویکرد سیستمی در نمونه زیر رعایت شده است.</vt:lpstr>
      <vt:lpstr>اهداف درس چهارم</vt:lpstr>
      <vt:lpstr>با توجه به اهداف پیش بینی شده دوره ابتدایی توسط کارشناسان و متخصصان، اهداف زیر در این درس قابل پیگیری است :</vt:lpstr>
      <vt:lpstr>اصول حاکم بر برنامه درسی</vt:lpstr>
      <vt:lpstr>دانستنی های معلم</vt:lpstr>
      <vt:lpstr>شرایط اجرا</vt:lpstr>
      <vt:lpstr>روش تدریس : پرسش و پاسخ</vt:lpstr>
      <vt:lpstr>روش تدریس : نمایشی و سخنرانی</vt:lpstr>
      <vt:lpstr>روش تدریس : پرسش و پاسخ</vt:lpstr>
      <vt:lpstr>روش تدریس : سخنرانی</vt:lpstr>
      <vt:lpstr>ابزار و نحوه ارزشیابی درس چهارم</vt:lpstr>
      <vt:lpstr>بررسی کامل درس پنجم</vt:lpstr>
      <vt:lpstr>درس در یک نگاه</vt:lpstr>
      <vt:lpstr>رویکرد های برنامه درسی</vt:lpstr>
      <vt:lpstr>رویکردهای ذهنی-عقلی، علایق و نیازهای دانش آموز، علمی و سیستمی در نمونه آورده شده موجود است.</vt:lpstr>
      <vt:lpstr>اهداف درس پنجم</vt:lpstr>
      <vt:lpstr>با توجه به اهداف پیش بینی شده دوره ابتدایی توسط کارشناسان و متخصصان، اهداف زیر در این درس قابل پیگیری است :</vt:lpstr>
      <vt:lpstr>اصول حاکم بر برنامه درسی</vt:lpstr>
      <vt:lpstr>دانستنی های معلم</vt:lpstr>
      <vt:lpstr>شرایط اجرا</vt:lpstr>
      <vt:lpstr>روش تدریس : مشارکتی</vt:lpstr>
      <vt:lpstr>روش تدریس : پرسش و پاسخ</vt:lpstr>
      <vt:lpstr>روش تدریس : سخنرانی</vt:lpstr>
      <vt:lpstr>روش تدریس : پرسش و پاسخ</vt:lpstr>
      <vt:lpstr>ابزار و نحوه ارزشیابی درس پنجم</vt:lpstr>
      <vt:lpstr>بررسی کامل درس ششم</vt:lpstr>
      <vt:lpstr>درس در یک نگاه</vt:lpstr>
      <vt:lpstr>رویکرد های برنامه درسی</vt:lpstr>
      <vt:lpstr>رویکردهای ذهنی-عقلی، اجتماعی،علایق و نیازهای دانش آموز و علمی در نمونه آورده شده موجود است.</vt:lpstr>
      <vt:lpstr>رویکرد سیستمی در نمونه زیر موجود است.</vt:lpstr>
      <vt:lpstr>اهداف درس ششم</vt:lpstr>
      <vt:lpstr>با توجه به اهداف پیش بینی شده دوره ابتدایی توسط کارشناسان و متخصصان، اهداف زیر در این درس قابل پیگیری است :</vt:lpstr>
      <vt:lpstr>اصول حاکم بر برنامه درسی</vt:lpstr>
      <vt:lpstr>دانستنی های معلم</vt:lpstr>
      <vt:lpstr>شرایط اجرا</vt:lpstr>
      <vt:lpstr>روش تدریس : پرسش و پاسخ</vt:lpstr>
      <vt:lpstr>روش تدریس : قصه گویی</vt:lpstr>
      <vt:lpstr>روش تدریس : پرسش و پاسخ</vt:lpstr>
      <vt:lpstr>روش تدریس : آزمایشی</vt:lpstr>
      <vt:lpstr>ابزار و نحوه ارزشیابی درس ششم</vt:lpstr>
      <vt:lpstr>بررسی کامل درس هفتم</vt:lpstr>
      <vt:lpstr>درس در یک نگاه</vt:lpstr>
      <vt:lpstr>رویکرد های برنامه درسی</vt:lpstr>
      <vt:lpstr>رویکردهای اجتماعی، علمی و سیستمی در نمونه آورده شده موجود است.</vt:lpstr>
      <vt:lpstr>اهداف درس هفتم</vt:lpstr>
      <vt:lpstr>با توجه به اهداف پیش بینی شده دوره ابتدایی توسط کارشناسان و متخصصان، اهداف زیر در این درس قابل پیگیری است :</vt:lpstr>
      <vt:lpstr>اصول حاکم بر برنامه درسی</vt:lpstr>
      <vt:lpstr>دانستنی های معلم</vt:lpstr>
      <vt:lpstr>شرایط اجرا</vt:lpstr>
      <vt:lpstr>روش تدریس : پرسش و پاسخ </vt:lpstr>
      <vt:lpstr>روش تدریس : تلفیقی</vt:lpstr>
      <vt:lpstr>روش تدریس : پرسش و پاسخ</vt:lpstr>
      <vt:lpstr>روش تدریس : قصه گویی</vt:lpstr>
      <vt:lpstr>روش تدریس : سخنرانی </vt:lpstr>
      <vt:lpstr>روش تدریس : قصه گویی</vt:lpstr>
      <vt:lpstr>روش تدریس : آزمایشی</vt:lpstr>
      <vt:lpstr>ابزار و نحوه ارزشیابی درس هفتم</vt:lpstr>
      <vt:lpstr>آشنایی با وسعت و توالی مفاهیم، مهارتها و نگرشها</vt:lpstr>
      <vt:lpstr>نقد و پیشنهادات</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 &amp; M</dc:creator>
  <cp:lastModifiedBy>Farhangian Computer</cp:lastModifiedBy>
  <cp:revision>149</cp:revision>
  <dcterms:created xsi:type="dcterms:W3CDTF">2006-08-16T00:00:00Z</dcterms:created>
  <dcterms:modified xsi:type="dcterms:W3CDTF">2018-06-25T03:45:33Z</dcterms:modified>
</cp:coreProperties>
</file>