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57" r:id="rId4"/>
    <p:sldId id="260" r:id="rId5"/>
    <p:sldId id="277" r:id="rId6"/>
    <p:sldId id="278" r:id="rId7"/>
    <p:sldId id="279" r:id="rId8"/>
    <p:sldId id="282" r:id="rId9"/>
    <p:sldId id="284" r:id="rId10"/>
    <p:sldId id="258" r:id="rId11"/>
    <p:sldId id="262" r:id="rId12"/>
    <p:sldId id="264" r:id="rId13"/>
    <p:sldId id="265" r:id="rId14"/>
    <p:sldId id="266" r:id="rId15"/>
    <p:sldId id="267" r:id="rId16"/>
    <p:sldId id="269" r:id="rId17"/>
    <p:sldId id="270" r:id="rId18"/>
    <p:sldId id="274" r:id="rId19"/>
    <p:sldId id="275" r:id="rId20"/>
    <p:sldId id="271" r:id="rId21"/>
    <p:sldId id="272"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3300"/>
    <a:srgbClr val="CC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2670" y="-8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E4C74FE-E6F2-40A8-BA98-C6BF6B42FE22}" type="datetimeFigureOut">
              <a:rPr lang="en-US" smtClean="0"/>
              <a:pPr/>
              <a:t>4/28/2015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CD897AE-B9CE-4A6E-8F18-642FF7A3A02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4C74FE-E6F2-40A8-BA98-C6BF6B42FE22}" type="datetimeFigureOut">
              <a:rPr lang="en-US" smtClean="0"/>
              <a:pPr/>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897AE-B9CE-4A6E-8F18-642FF7A3A0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4C74FE-E6F2-40A8-BA98-C6BF6B42FE22}" type="datetimeFigureOut">
              <a:rPr lang="en-US" smtClean="0"/>
              <a:pPr/>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897AE-B9CE-4A6E-8F18-642FF7A3A0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E4C74FE-E6F2-40A8-BA98-C6BF6B42FE22}" type="datetimeFigureOut">
              <a:rPr lang="en-US" smtClean="0"/>
              <a:pPr/>
              <a:t>4/28/2015</a:t>
            </a:fld>
            <a:endParaRPr lang="en-US"/>
          </a:p>
        </p:txBody>
      </p:sp>
      <p:sp>
        <p:nvSpPr>
          <p:cNvPr id="9" name="Slide Number Placeholder 8"/>
          <p:cNvSpPr>
            <a:spLocks noGrp="1"/>
          </p:cNvSpPr>
          <p:nvPr>
            <p:ph type="sldNum" sz="quarter" idx="15"/>
          </p:nvPr>
        </p:nvSpPr>
        <p:spPr/>
        <p:txBody>
          <a:bodyPr rtlCol="0"/>
          <a:lstStyle/>
          <a:p>
            <a:fld id="{ACD897AE-B9CE-4A6E-8F18-642FF7A3A02F}"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E4C74FE-E6F2-40A8-BA98-C6BF6B42FE22}" type="datetimeFigureOut">
              <a:rPr lang="en-US" smtClean="0"/>
              <a:pPr/>
              <a:t>4/28/2015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CD897AE-B9CE-4A6E-8F18-642FF7A3A02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E4C74FE-E6F2-40A8-BA98-C6BF6B42FE22}" type="datetimeFigureOut">
              <a:rPr lang="en-US" smtClean="0"/>
              <a:pPr/>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897AE-B9CE-4A6E-8F18-642FF7A3A02F}"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E4C74FE-E6F2-40A8-BA98-C6BF6B42FE22}" type="datetimeFigureOut">
              <a:rPr lang="en-US" smtClean="0"/>
              <a:pPr/>
              <a:t>4/28/2015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D897AE-B9CE-4A6E-8F18-642FF7A3A02F}"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E4C74FE-E6F2-40A8-BA98-C6BF6B42FE22}" type="datetimeFigureOut">
              <a:rPr lang="en-US" smtClean="0"/>
              <a:pPr/>
              <a:t>4/28/2015</a:t>
            </a:fld>
            <a:endParaRPr lang="en-US"/>
          </a:p>
        </p:txBody>
      </p:sp>
      <p:sp>
        <p:nvSpPr>
          <p:cNvPr id="7" name="Slide Number Placeholder 6"/>
          <p:cNvSpPr>
            <a:spLocks noGrp="1"/>
          </p:cNvSpPr>
          <p:nvPr>
            <p:ph type="sldNum" sz="quarter" idx="11"/>
          </p:nvPr>
        </p:nvSpPr>
        <p:spPr/>
        <p:txBody>
          <a:bodyPr rtlCol="0"/>
          <a:lstStyle/>
          <a:p>
            <a:fld id="{ACD897AE-B9CE-4A6E-8F18-642FF7A3A02F}"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4C74FE-E6F2-40A8-BA98-C6BF6B42FE22}" type="datetimeFigureOut">
              <a:rPr lang="en-US" smtClean="0"/>
              <a:pPr/>
              <a:t>4/28/2015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D897AE-B9CE-4A6E-8F18-642FF7A3A0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E4C74FE-E6F2-40A8-BA98-C6BF6B42FE22}" type="datetimeFigureOut">
              <a:rPr lang="en-US" smtClean="0"/>
              <a:pPr/>
              <a:t>4/28/2015</a:t>
            </a:fld>
            <a:endParaRPr lang="en-US"/>
          </a:p>
        </p:txBody>
      </p:sp>
      <p:sp>
        <p:nvSpPr>
          <p:cNvPr id="22" name="Slide Number Placeholder 21"/>
          <p:cNvSpPr>
            <a:spLocks noGrp="1"/>
          </p:cNvSpPr>
          <p:nvPr>
            <p:ph type="sldNum" sz="quarter" idx="15"/>
          </p:nvPr>
        </p:nvSpPr>
        <p:spPr/>
        <p:txBody>
          <a:bodyPr rtlCol="0"/>
          <a:lstStyle/>
          <a:p>
            <a:fld id="{ACD897AE-B9CE-4A6E-8F18-642FF7A3A02F}"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E4C74FE-E6F2-40A8-BA98-C6BF6B42FE22}" type="datetimeFigureOut">
              <a:rPr lang="en-US" smtClean="0"/>
              <a:pPr/>
              <a:t>4/28/2015</a:t>
            </a:fld>
            <a:endParaRPr lang="en-US"/>
          </a:p>
        </p:txBody>
      </p:sp>
      <p:sp>
        <p:nvSpPr>
          <p:cNvPr id="18" name="Slide Number Placeholder 17"/>
          <p:cNvSpPr>
            <a:spLocks noGrp="1"/>
          </p:cNvSpPr>
          <p:nvPr>
            <p:ph type="sldNum" sz="quarter" idx="11"/>
          </p:nvPr>
        </p:nvSpPr>
        <p:spPr/>
        <p:txBody>
          <a:bodyPr rtlCol="0"/>
          <a:lstStyle/>
          <a:p>
            <a:fld id="{ACD897AE-B9CE-4A6E-8F18-642FF7A3A02F}"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E4C74FE-E6F2-40A8-BA98-C6BF6B42FE22}" type="datetimeFigureOut">
              <a:rPr lang="en-US" smtClean="0"/>
              <a:pPr/>
              <a:t>4/28/2015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CD897AE-B9CE-4A6E-8F18-642FF7A3A0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noshkhar.ir/wp-content/uploads/%D8%AA%DB%8C%D9%BE-%D9%87%D8%A7%DB%8C-%D8%B4%D8%AE%D8%B5%DB%8C%D8%AA%DB%8C-16-%DA%AF%D8%A7%D9%86%D9%87.gi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eb.balyan.ir/" TargetMode="External"/><Relationship Id="rId3" Type="http://schemas.openxmlformats.org/officeDocument/2006/relationships/hyperlink" Target="http://www.asriran.com/fa/archive?service_id=2" TargetMode="External"/><Relationship Id="rId7" Type="http://schemas.openxmlformats.org/officeDocument/2006/relationships/hyperlink" Target="http://www.aftabir.com/articles/do_search.php?q=%D8%B4%D8%AE%D8%B5%DB%8C%D8%AA" TargetMode="External"/><Relationship Id="rId2" Type="http://schemas.openxmlformats.org/officeDocument/2006/relationships/hyperlink" Target="http://www.noshkhar.com-&#1605;&#1607;&#1585;&#1583;&#1575;&#1583;" TargetMode="External"/><Relationship Id="rId1" Type="http://schemas.openxmlformats.org/officeDocument/2006/relationships/slideLayout" Target="../slideLayouts/slideLayout2.xml"/><Relationship Id="rId6" Type="http://schemas.openxmlformats.org/officeDocument/2006/relationships/hyperlink" Target="http://www.aftabir.com/articles/do_search.php?q=%D8%B4%D8%BA%D9%84" TargetMode="External"/><Relationship Id="rId5" Type="http://schemas.openxmlformats.org/officeDocument/2006/relationships/hyperlink" Target="http://www.aftabir.com/articles/do_search.php?q=%D8%B1%D9%88%D8%A7%D9%86%D8%B4%D9%86%D8%A7%D8%B3%DB%8C+%D8%B5%D9%86%D8%B9%D8%AA%DB%8C" TargetMode="External"/><Relationship Id="rId4" Type="http://schemas.openxmlformats.org/officeDocument/2006/relationships/hyperlink" Target="http://www.asriran.com/fa/archive?service_id=2&amp;cat_id=1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فرهنگی-هنری2-12.jpg"/>
          <p:cNvPicPr>
            <a:picLocks noChangeAspect="1"/>
          </p:cNvPicPr>
          <p:nvPr/>
        </p:nvPicPr>
        <p:blipFill>
          <a:blip r:embed="rId2"/>
          <a:stretch>
            <a:fillRect/>
          </a:stretch>
        </p:blipFill>
        <p:spPr>
          <a:xfrm>
            <a:off x="1214414" y="785794"/>
            <a:ext cx="6811634" cy="507209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14282" y="2428868"/>
            <a:ext cx="8215370" cy="4532010"/>
          </a:xfrm>
          <a:prstGeom prst="rect">
            <a:avLst/>
          </a:prstGeom>
        </p:spPr>
        <p:txBody>
          <a:bodyPr wrap="square">
            <a:spAutoFit/>
          </a:bodyPr>
          <a:lstStyle/>
          <a:p>
            <a:pPr lvl="0" algn="just" rtl="1" fontAlgn="base">
              <a:spcBef>
                <a:spcPct val="0"/>
              </a:spcBef>
              <a:spcAft>
                <a:spcPct val="0"/>
              </a:spcAft>
              <a:buFont typeface="Arial" pitchFamily="34" charset="0"/>
              <a:buChar char="•"/>
            </a:pPr>
            <a:r>
              <a:rPr kumimoji="0" lang="ar-SA"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کارل گوستاو یونگ (</a:t>
            </a:r>
            <a:r>
              <a:rPr kumimoji="0" lang="en-US" sz="1600" b="0" i="0" u="none" strike="noStrike" cap="none" normalizeH="0" baseline="0" dirty="0" smtClean="0">
                <a:ln>
                  <a:noFill/>
                </a:ln>
                <a:solidFill>
                  <a:schemeClr val="accent1">
                    <a:lumMod val="75000"/>
                  </a:schemeClr>
                </a:solidFill>
                <a:effectLst/>
                <a:latin typeface="Calibri" pitchFamily="34" charset="0"/>
                <a:ea typeface="Times New Roman" pitchFamily="18" charset="0"/>
                <a:cs typeface="Arial" pitchFamily="34" charset="0"/>
              </a:rPr>
              <a:t>Carl Gustav Jung</a:t>
            </a:r>
            <a:r>
              <a:rPr kumimoji="0" lang="ar-SA" sz="1600" b="0" i="0" u="none" strike="noStrike" cap="none" normalizeH="0" baseline="0" dirty="0" smtClean="0">
                <a:ln>
                  <a:noFill/>
                </a:ln>
                <a:solidFill>
                  <a:schemeClr val="accent1">
                    <a:lumMod val="75000"/>
                  </a:schemeClr>
                </a:solidFill>
                <a:effectLst/>
                <a:latin typeface="Calibri" pitchFamily="34" charset="0"/>
                <a:ea typeface="Times New Roman" pitchFamily="18" charset="0"/>
                <a:cs typeface="Arial" pitchFamily="34" charset="0"/>
              </a:rPr>
              <a:t> </a:t>
            </a:r>
            <a:r>
              <a:rPr kumimoji="0" lang="fa-IR"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ar-SA"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برجسته‌ترین شاگرد فروید (</a:t>
            </a:r>
            <a:r>
              <a:rPr kumimoji="0" lang="en-US" sz="1600" b="0" i="0" u="none" strike="noStrike" cap="none" normalizeH="0" baseline="0" dirty="0" smtClean="0">
                <a:ln>
                  <a:noFill/>
                </a:ln>
                <a:solidFill>
                  <a:schemeClr val="accent1">
                    <a:lumMod val="75000"/>
                  </a:schemeClr>
                </a:solidFill>
                <a:effectLst/>
                <a:latin typeface="Calibri" pitchFamily="34" charset="0"/>
                <a:ea typeface="Times New Roman" pitchFamily="18" charset="0"/>
                <a:cs typeface="Arial" pitchFamily="34" charset="0"/>
              </a:rPr>
              <a:t>Freud</a:t>
            </a:r>
            <a:r>
              <a:rPr kumimoji="0" lang="fa-IR"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ar-SA"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بود. یونگ، مدت 60 سال از زندگی خود را صرف شناخت روان پیچیده انسان و شیوه‌های برطرف کردن مشکلات آن کرد.</a:t>
            </a:r>
            <a:endParaRPr kumimoji="0" lang="fa-IR"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algn="just" rtl="1"/>
            <a:r>
              <a:rPr lang="fa-IR" sz="1600" dirty="0" smtClean="0"/>
              <a:t> این </a:t>
            </a:r>
            <a:r>
              <a:rPr lang="ar-SA" sz="1600" dirty="0" smtClean="0"/>
              <a:t>روانشناس </a:t>
            </a:r>
            <a:r>
              <a:rPr lang="ar-SA" sz="1600" dirty="0"/>
              <a:t>و روانکاو سوئیسی اولین کسی است که اشاره مستقیم به مبحث تیپ های شخصیتی کرده است. وی معتقد است رفتاری که به نظر غیر قابل پیش بینی می رسد، اگر بتوان زیر بنای ذهنی و برداشت ها و نگرش های اشخاص را شناخت ، قابل درک و شناسایی و پیش بینی می شود</a:t>
            </a:r>
            <a:r>
              <a:rPr lang="en-US" sz="1600" dirty="0"/>
              <a:t>.</a:t>
            </a:r>
          </a:p>
          <a:p>
            <a:pPr algn="just" rtl="1"/>
            <a:r>
              <a:rPr lang="en-US" sz="1600" dirty="0"/>
              <a:t> </a:t>
            </a:r>
            <a:r>
              <a:rPr lang="ar-SA" sz="1600" dirty="0"/>
              <a:t>او در سال </a:t>
            </a:r>
            <a:r>
              <a:rPr lang="fa-IR" sz="1600" dirty="0"/>
              <a:t>۱۹۱۵</a:t>
            </a:r>
            <a:r>
              <a:rPr lang="ar-SA" sz="1600" dirty="0"/>
              <a:t> برای اولین بار بحث قطبیت های برون گرا و درون گرا را مطرح کرد و نظریات خود را درقالب کتاب </a:t>
            </a:r>
            <a:r>
              <a:rPr lang="ar-SA" sz="1600" b="1" dirty="0"/>
              <a:t>انواع روانشناختی</a:t>
            </a:r>
            <a:r>
              <a:rPr lang="ar-SA" sz="1600" dirty="0"/>
              <a:t> </a:t>
            </a:r>
            <a:r>
              <a:rPr lang="en-US" sz="1600" dirty="0"/>
              <a:t>(psychological types) </a:t>
            </a:r>
            <a:r>
              <a:rPr lang="ar-SA" sz="1600" dirty="0"/>
              <a:t>در سال </a:t>
            </a:r>
            <a:r>
              <a:rPr lang="fa-IR" sz="1600" dirty="0"/>
              <a:t>۱۹۲۱</a:t>
            </a:r>
            <a:r>
              <a:rPr lang="ar-SA" sz="1600" dirty="0"/>
              <a:t> منتشر می کند که بعدها این نظریه به نظریه " تیپ های </a:t>
            </a:r>
            <a:r>
              <a:rPr lang="fa-IR" sz="1600" dirty="0"/>
              <a:t>۸</a:t>
            </a:r>
            <a:r>
              <a:rPr lang="ar-SA" sz="1600" dirty="0"/>
              <a:t> گانه یونگ " معروف می گردد</a:t>
            </a:r>
            <a:r>
              <a:rPr lang="en-US" sz="1600" dirty="0"/>
              <a:t>.</a:t>
            </a:r>
          </a:p>
          <a:p>
            <a:pPr algn="just" rtl="1"/>
            <a:r>
              <a:rPr lang="ar-SA" sz="1600" dirty="0"/>
              <a:t>در اوایل قرن بیستم  فردی به نام کاترین بریگز ، که هیچگونه آموزشی در روان شناسی ندیده بود ، به پرورش و تدوین سنخ شناسی خاص خود پرداخت</a:t>
            </a:r>
            <a:r>
              <a:rPr lang="en-US" sz="1600" dirty="0"/>
              <a:t>.</a:t>
            </a:r>
          </a:p>
          <a:p>
            <a:pPr algn="just" rtl="1"/>
            <a:r>
              <a:rPr lang="ar-SA" sz="1600" dirty="0"/>
              <a:t>او هنگامی که </a:t>
            </a:r>
            <a:r>
              <a:rPr lang="fa-IR" sz="1600" dirty="0" smtClean="0"/>
              <a:t>کتاب </a:t>
            </a:r>
            <a:r>
              <a:rPr lang="en-US" sz="1600" dirty="0" smtClean="0"/>
              <a:t>( </a:t>
            </a:r>
            <a:r>
              <a:rPr lang="en-US" sz="1600" dirty="0"/>
              <a:t>psychological types ) </a:t>
            </a:r>
            <a:r>
              <a:rPr lang="ar-SA" sz="1600" dirty="0"/>
              <a:t>تالیف کارل یونگ را خواند, مفاهیم وی را کاملا مشابه خود اما بسیار سازمان یافته تر یافت</a:t>
            </a:r>
            <a:r>
              <a:rPr lang="en-US" sz="1600" dirty="0"/>
              <a:t>.</a:t>
            </a:r>
          </a:p>
          <a:p>
            <a:pPr algn="just" rtl="1"/>
            <a:r>
              <a:rPr lang="ar-SA" sz="1600" dirty="0"/>
              <a:t>بریگز از ساخت سنخ شناسی خودش چشم پوشید و به جای آن به کار بر روی نظام قابل فهم تر یونگ پرداخت. وی به همراه دخترش ایزابل مایرز بریگز , یک پرسشنامه ی روانی برای اندازه گیری این سنخ ها ابداع نمود</a:t>
            </a:r>
            <a:r>
              <a:rPr lang="en-US" sz="1600" dirty="0" smtClean="0"/>
              <a:t>.</a:t>
            </a:r>
            <a:r>
              <a:rPr lang="ar-SA" sz="1600" dirty="0"/>
              <a:t> نتیجه این کار پژوهشی، گسترش مبحث تیپ های شخصیتی و تبدیل تیپ های شخصیتی </a:t>
            </a:r>
            <a:r>
              <a:rPr lang="fa-IR" sz="1600" dirty="0"/>
              <a:t>۸</a:t>
            </a:r>
            <a:r>
              <a:rPr lang="ar-SA" sz="1600" dirty="0"/>
              <a:t> گانه یونگ به تیپ های </a:t>
            </a:r>
            <a:r>
              <a:rPr lang="fa-IR" sz="1600" dirty="0"/>
              <a:t>۱۶</a:t>
            </a:r>
            <a:r>
              <a:rPr lang="ar-SA" sz="1600" dirty="0"/>
              <a:t> گانه مایرز بریگز می شود که هم اکنون به عنوان </a:t>
            </a:r>
            <a:r>
              <a:rPr lang="en-US" sz="1600" b="1" dirty="0"/>
              <a:t>(MBTI)</a:t>
            </a:r>
            <a:r>
              <a:rPr lang="en-US" sz="1600" dirty="0"/>
              <a:t>  </a:t>
            </a:r>
            <a:r>
              <a:rPr lang="ar-SA" sz="1600" dirty="0"/>
              <a:t>معروف است</a:t>
            </a:r>
            <a:r>
              <a:rPr lang="en-US" sz="1600" dirty="0"/>
              <a:t>.</a:t>
            </a:r>
          </a:p>
          <a:p>
            <a:pPr algn="just" rtl="1"/>
            <a:endParaRPr lang="en-US" sz="1600" dirty="0"/>
          </a:p>
          <a:p>
            <a:pPr lvl="0" algn="just" rtl="1" fontAlgn="base">
              <a:spcBef>
                <a:spcPct val="0"/>
              </a:spcBef>
              <a:spcAft>
                <a:spcPct val="0"/>
              </a:spcAft>
              <a:buFont typeface="Arial" pitchFamily="34" charset="0"/>
              <a:buChar char="•"/>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p:txBody>
      </p:sp>
      <p:pic>
        <p:nvPicPr>
          <p:cNvPr id="16" name="Picture 15" descr="1455.jpg"/>
          <p:cNvPicPr>
            <a:picLocks noChangeAspect="1"/>
          </p:cNvPicPr>
          <p:nvPr/>
        </p:nvPicPr>
        <p:blipFill>
          <a:blip r:embed="rId2"/>
          <a:stretch>
            <a:fillRect/>
          </a:stretch>
        </p:blipFill>
        <p:spPr>
          <a:xfrm>
            <a:off x="2786050" y="0"/>
            <a:ext cx="3351796" cy="235743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r>
              <a:rPr lang="ar-SA" dirty="0" smtClean="0"/>
              <a:t>به اعتقاد یونگ نیروی روانی را می‌توان در </a:t>
            </a:r>
            <a:r>
              <a:rPr lang="ar-SA" b="1" dirty="0" smtClean="0"/>
              <a:t>دو منش</a:t>
            </a:r>
            <a:r>
              <a:rPr lang="ar-SA" dirty="0" smtClean="0"/>
              <a:t> اساسی تقسیم‌بندی کرد </a:t>
            </a:r>
            <a:r>
              <a:rPr lang="en-US" dirty="0" smtClean="0"/>
              <a:t>:</a:t>
            </a:r>
            <a:r>
              <a:rPr lang="ar-SA" dirty="0" smtClean="0"/>
              <a:t>برون گرا </a:t>
            </a:r>
            <a:r>
              <a:rPr lang="en-US" b="1" dirty="0" smtClean="0"/>
              <a:t>(Extraversion)</a:t>
            </a:r>
            <a:r>
              <a:rPr lang="ar-SA" dirty="0" smtClean="0"/>
              <a:t> و</a:t>
            </a:r>
            <a:endParaRPr lang="en-US" dirty="0" smtClean="0"/>
          </a:p>
          <a:p>
            <a:pPr algn="r" rtl="1">
              <a:buNone/>
            </a:pPr>
            <a:r>
              <a:rPr lang="ar-SA" dirty="0" smtClean="0"/>
              <a:t> درون گرا</a:t>
            </a:r>
            <a:r>
              <a:rPr lang="en-US" b="1" dirty="0" smtClean="0"/>
              <a:t>Introversion)</a:t>
            </a:r>
            <a:r>
              <a:rPr lang="ar-SA" dirty="0" smtClean="0"/>
              <a:t> ) . </a:t>
            </a:r>
            <a:endParaRPr lang="en-US" dirty="0" smtClean="0"/>
          </a:p>
          <a:p>
            <a:pPr algn="just" rtl="1"/>
            <a:r>
              <a:rPr lang="ar-SA" dirty="0" smtClean="0"/>
              <a:t>همچنین برای روان </a:t>
            </a:r>
            <a:r>
              <a:rPr lang="ar-SA" b="1" dirty="0" smtClean="0"/>
              <a:t>چهار کنش</a:t>
            </a:r>
            <a:r>
              <a:rPr lang="ar-SA" dirty="0" smtClean="0"/>
              <a:t> نیز فرض می‌شود که به دو زوج متضاد تقسیم می‌شوند </a:t>
            </a:r>
            <a:endParaRPr lang="fa-IR" dirty="0" smtClean="0"/>
          </a:p>
          <a:p>
            <a:pPr algn="just" rtl="1"/>
            <a:r>
              <a:rPr lang="ar-SA" dirty="0" smtClean="0"/>
              <a:t>تفکر </a:t>
            </a:r>
            <a:r>
              <a:rPr lang="en-US" b="1" dirty="0" smtClean="0"/>
              <a:t>(Thinking)</a:t>
            </a:r>
            <a:r>
              <a:rPr lang="ar-SA" dirty="0" smtClean="0"/>
              <a:t>در مقابل  احساس </a:t>
            </a:r>
            <a:r>
              <a:rPr lang="en-US" b="1" dirty="0" smtClean="0"/>
              <a:t>(Feeling)</a:t>
            </a:r>
            <a:r>
              <a:rPr lang="ar-SA" dirty="0" smtClean="0"/>
              <a:t>    </a:t>
            </a:r>
            <a:endParaRPr lang="fa-IR" dirty="0" smtClean="0"/>
          </a:p>
          <a:p>
            <a:pPr algn="r" rtl="1"/>
            <a:r>
              <a:rPr lang="ar-SA" dirty="0" smtClean="0"/>
              <a:t> انگیزش (حسی) </a:t>
            </a:r>
            <a:r>
              <a:rPr lang="en-US" b="1" dirty="0" smtClean="0"/>
              <a:t>(Sensing)</a:t>
            </a:r>
            <a:r>
              <a:rPr lang="en-US" dirty="0" smtClean="0"/>
              <a:t> </a:t>
            </a:r>
            <a:r>
              <a:rPr lang="ar-SA" dirty="0" smtClean="0"/>
              <a:t>در مقابل  بصیرت (شم</a:t>
            </a:r>
            <a:r>
              <a:rPr lang="fa-IR" dirty="0" smtClean="0"/>
              <a:t>ی)</a:t>
            </a:r>
            <a:r>
              <a:rPr lang="en-US" b="1" dirty="0" smtClean="0"/>
              <a:t> (</a:t>
            </a:r>
            <a:r>
              <a:rPr lang="en-US" b="1" dirty="0" err="1" smtClean="0"/>
              <a:t>iNtuition</a:t>
            </a:r>
            <a:r>
              <a:rPr lang="en-US" b="1" dirty="0" smtClean="0"/>
              <a:t>)  </a:t>
            </a:r>
            <a:endParaRPr lang="en-US" dirty="0" smtClean="0"/>
          </a:p>
          <a:p>
            <a:pPr algn="just" rtl="1"/>
            <a:endParaRPr lang="en-US" dirty="0"/>
          </a:p>
        </p:txBody>
      </p:sp>
      <p:sp>
        <p:nvSpPr>
          <p:cNvPr id="5" name="Round Same Side Corner Rectangle 4"/>
          <p:cNvSpPr/>
          <p:nvPr/>
        </p:nvSpPr>
        <p:spPr>
          <a:xfrm rot="5400000">
            <a:off x="4780560" y="-2923228"/>
            <a:ext cx="928694" cy="7346607"/>
          </a:xfrm>
          <a:prstGeom prst="round2SameRect">
            <a:avLst/>
          </a:prstGeom>
          <a:scene3d>
            <a:camera prst="perspectiveLeft" zoom="91000"/>
            <a:lightRig rig="threePt" dir="t">
              <a:rot lat="0" lon="0" rev="20640000"/>
            </a:lightRig>
          </a:scene3d>
          <a:sp3d extrusionH="50600">
            <a:bevelT w="101600" h="80600"/>
            <a:bevelB w="80600" h="80600"/>
          </a:sp3d>
        </p:spPr>
        <p:style>
          <a:lnRef idx="1">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dirty="0"/>
          </a:p>
        </p:txBody>
      </p:sp>
      <p:grpSp>
        <p:nvGrpSpPr>
          <p:cNvPr id="6" name="Diagram group"/>
          <p:cNvGrpSpPr/>
          <p:nvPr/>
        </p:nvGrpSpPr>
        <p:grpSpPr>
          <a:xfrm>
            <a:off x="714348" y="357166"/>
            <a:ext cx="1199022" cy="1428760"/>
            <a:chOff x="1" y="-1"/>
            <a:chExt cx="1199022" cy="1712889"/>
          </a:xfrm>
          <a:scene3d>
            <a:camera prst="perspectiveLeft" zoom="91000"/>
            <a:lightRig rig="threePt" dir="t">
              <a:rot lat="0" lon="0" rev="20640000"/>
            </a:lightRig>
          </a:scene3d>
        </p:grpSpPr>
        <p:grpSp>
          <p:nvGrpSpPr>
            <p:cNvPr id="7" name="Group 8"/>
            <p:cNvGrpSpPr/>
            <p:nvPr/>
          </p:nvGrpSpPr>
          <p:grpSpPr>
            <a:xfrm>
              <a:off x="1" y="-1"/>
              <a:ext cx="1199022" cy="1712889"/>
              <a:chOff x="1" y="-1"/>
              <a:chExt cx="1199022" cy="1712889"/>
            </a:xfrm>
          </p:grpSpPr>
          <p:sp>
            <p:nvSpPr>
              <p:cNvPr id="8" name="Chevron 7"/>
              <p:cNvSpPr/>
              <p:nvPr/>
            </p:nvSpPr>
            <p:spPr>
              <a:xfrm rot="5400000">
                <a:off x="-256933" y="256933"/>
                <a:ext cx="1712889" cy="1199022"/>
              </a:xfrm>
              <a:prstGeom prst="chevron">
                <a:avLst/>
              </a:prstGeom>
              <a:solidFill>
                <a:srgbClr val="FF3300"/>
              </a:solidFill>
              <a:sp3d extrusionH="50600" prstMaterial="metal">
                <a:bevelT w="101600" h="80600" prst="relaxedInset"/>
                <a:bevelB w="80600" h="80600" prst="relaxedInset"/>
              </a:sp3d>
            </p:spPr>
            <p:style>
              <a:lnRef idx="1">
                <a:schemeClr val="accent5">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9" name="Chevron 4"/>
              <p:cNvSpPr/>
              <p:nvPr/>
            </p:nvSpPr>
            <p:spPr>
              <a:xfrm>
                <a:off x="1" y="599510"/>
                <a:ext cx="1199022" cy="51386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6510" tIns="16510" rIns="16510" bIns="16510" numCol="1" spcCol="1270" anchor="ctr" anchorCtr="0">
                <a:noAutofit/>
              </a:bodyPr>
              <a:lstStyle/>
              <a:p>
                <a:pPr lvl="0" algn="ctr" defTabSz="1155700" rtl="1">
                  <a:lnSpc>
                    <a:spcPct val="90000"/>
                  </a:lnSpc>
                  <a:spcBef>
                    <a:spcPct val="0"/>
                  </a:spcBef>
                  <a:spcAft>
                    <a:spcPct val="35000"/>
                  </a:spcAft>
                </a:pPr>
                <a:endParaRPr lang="en-US" sz="2600" kern="1200" dirty="0"/>
              </a:p>
            </p:txBody>
          </p:sp>
        </p:grpSp>
      </p:grpSp>
      <p:sp>
        <p:nvSpPr>
          <p:cNvPr id="10" name="TextBox 9"/>
          <p:cNvSpPr txBox="1"/>
          <p:nvPr/>
        </p:nvSpPr>
        <p:spPr>
          <a:xfrm>
            <a:off x="2500298" y="500042"/>
            <a:ext cx="4990469" cy="584775"/>
          </a:xfrm>
          <a:prstGeom prst="rect">
            <a:avLst/>
          </a:prstGeom>
          <a:noFill/>
        </p:spPr>
        <p:txBody>
          <a:bodyPr wrap="none" rtlCol="0">
            <a:spAutoFit/>
          </a:bodyPr>
          <a:lstStyle/>
          <a:p>
            <a:r>
              <a:rPr lang="fa-IR" sz="3200" b="1" dirty="0" smtClean="0">
                <a:solidFill>
                  <a:srgbClr val="FF3300"/>
                </a:solidFill>
                <a:cs typeface="B Sina" pitchFamily="2" charset="-78"/>
              </a:rPr>
              <a:t>تیپ های هشت گانه یونگ :</a:t>
            </a:r>
            <a:endParaRPr lang="en-US" sz="3200" b="1" dirty="0">
              <a:solidFill>
                <a:srgbClr val="FF3300"/>
              </a:solidFill>
              <a:cs typeface="B Sina"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28728" y="214290"/>
            <a:ext cx="5495273" cy="523220"/>
          </a:xfrm>
          <a:prstGeom prst="rect">
            <a:avLst/>
          </a:prstGeom>
          <a:noFill/>
        </p:spPr>
        <p:txBody>
          <a:bodyPr wrap="square" rtlCol="0">
            <a:spAutoFit/>
          </a:bodyPr>
          <a:lstStyle/>
          <a:p>
            <a:pPr algn="ctr"/>
            <a:r>
              <a:rPr lang="fa-IR" sz="2800" b="1" dirty="0" smtClean="0"/>
              <a:t>ویژگی های شخصیتی برونگرا :</a:t>
            </a:r>
            <a:endParaRPr lang="en-US" sz="2800" b="1" dirty="0"/>
          </a:p>
        </p:txBody>
      </p:sp>
      <p:sp>
        <p:nvSpPr>
          <p:cNvPr id="1027" name="Rectangle 3"/>
          <p:cNvSpPr>
            <a:spLocks noChangeArrowheads="1"/>
          </p:cNvSpPr>
          <p:nvPr/>
        </p:nvSpPr>
        <p:spPr bwMode="auto">
          <a:xfrm>
            <a:off x="8895214" y="0"/>
            <a:ext cx="248786" cy="21544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Picture 4" descr="8552.jpg"/>
          <p:cNvPicPr>
            <a:picLocks noChangeAspect="1"/>
          </p:cNvPicPr>
          <p:nvPr/>
        </p:nvPicPr>
        <p:blipFill>
          <a:blip r:embed="rId2"/>
          <a:stretch>
            <a:fillRect/>
          </a:stretch>
        </p:blipFill>
        <p:spPr>
          <a:xfrm>
            <a:off x="214282" y="1357297"/>
            <a:ext cx="4643470" cy="4701513"/>
          </a:xfrm>
          <a:prstGeom prst="ellipse">
            <a:avLst/>
          </a:prstGeom>
          <a:ln>
            <a:noFill/>
          </a:ln>
          <a:effectLst>
            <a:softEdge rad="112500"/>
          </a:effectLst>
        </p:spPr>
      </p:pic>
      <p:sp>
        <p:nvSpPr>
          <p:cNvPr id="8" name="Rounded Rectangle 7"/>
          <p:cNvSpPr/>
          <p:nvPr/>
        </p:nvSpPr>
        <p:spPr>
          <a:xfrm>
            <a:off x="214282" y="1000108"/>
            <a:ext cx="8643998" cy="5643602"/>
          </a:xfrm>
          <a:prstGeom prst="roundRect">
            <a:avLst/>
          </a:prstGeom>
          <a:solidFill>
            <a:schemeClr val="bg1">
              <a:lumMod val="95000"/>
              <a:alpha val="79000"/>
            </a:schemeClr>
          </a:solidFill>
        </p:spPr>
        <p:style>
          <a:lnRef idx="2">
            <a:schemeClr val="accent2"/>
          </a:lnRef>
          <a:fillRef idx="1">
            <a:schemeClr val="lt1"/>
          </a:fillRef>
          <a:effectRef idx="0">
            <a:schemeClr val="accent2"/>
          </a:effectRef>
          <a:fontRef idx="minor">
            <a:schemeClr val="dk1"/>
          </a:fontRef>
        </p:style>
        <p:txBody>
          <a:bodyPr rtlCol="0" anchor="ctr"/>
          <a:lstStyle/>
          <a:p>
            <a:pPr lvl="0" algn="r" rtl="1" fontAlgn="base">
              <a:spcBef>
                <a:spcPct val="0"/>
              </a:spcBef>
              <a:spcAft>
                <a:spcPct val="0"/>
              </a:spcAft>
              <a:buFont typeface="Arial" pitchFamily="34" charset="0"/>
              <a:buChar char="•"/>
            </a:pPr>
            <a:r>
              <a:rPr lang="ar-SA" dirty="0" smtClean="0">
                <a:solidFill>
                  <a:srgbClr val="4E4E4E"/>
                </a:solidFill>
                <a:latin typeface="Tahoma" pitchFamily="34" charset="0"/>
                <a:ea typeface="Times New Roman" pitchFamily="18" charset="0"/>
                <a:cs typeface="Tahoma" pitchFamily="34" charset="0"/>
              </a:rPr>
              <a:t>نگرش برون‌گرا از بیرون برانگیخته می‌شود و با عوامل بیرونی و عینی هدایت</a:t>
            </a:r>
            <a:r>
              <a:rPr lang="fa-IR" dirty="0" smtClean="0">
                <a:solidFill>
                  <a:srgbClr val="4E4E4E"/>
                </a:solidFill>
                <a:latin typeface="Tahoma" pitchFamily="34" charset="0"/>
                <a:ea typeface="Times New Roman" pitchFamily="18" charset="0"/>
                <a:cs typeface="Tahoma" pitchFamily="34" charset="0"/>
              </a:rPr>
              <a:t> می</a:t>
            </a:r>
            <a:r>
              <a:rPr lang="ar-SA" dirty="0" smtClean="0">
                <a:solidFill>
                  <a:srgbClr val="4E4E4E"/>
                </a:solidFill>
                <a:latin typeface="Tahoma" pitchFamily="34" charset="0"/>
                <a:ea typeface="Times New Roman" pitchFamily="18" charset="0"/>
                <a:cs typeface="Tahoma" pitchFamily="34" charset="0"/>
              </a:rPr>
              <a:t>شود</a:t>
            </a:r>
            <a:r>
              <a:rPr lang="en-US" dirty="0" smtClean="0">
                <a:solidFill>
                  <a:srgbClr val="4E4E4E"/>
                </a:solidFill>
                <a:latin typeface="Tahoma" pitchFamily="34" charset="0"/>
                <a:ea typeface="Times New Roman" pitchFamily="18" charset="0"/>
                <a:cs typeface="Tahoma" pitchFamily="34" charset="0"/>
              </a:rPr>
              <a:t>.</a:t>
            </a:r>
            <a:endParaRPr lang="en-US" sz="36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dirty="0" smtClean="0">
                <a:solidFill>
                  <a:srgbClr val="4E4E4E"/>
                </a:solidFill>
                <a:latin typeface="Tahoma" pitchFamily="34" charset="0"/>
                <a:ea typeface="Times New Roman" pitchFamily="18" charset="0"/>
                <a:cs typeface="Tahoma" pitchFamily="34" charset="0"/>
              </a:rPr>
              <a:t>برون گراها سرخوش، اجتماعی، رقابت جو، سریع و واقع گرا باشند. </a:t>
            </a:r>
            <a:endParaRPr lang="en-US" sz="36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dirty="0" smtClean="0">
                <a:solidFill>
                  <a:srgbClr val="4E4E4E"/>
                </a:solidFill>
                <a:latin typeface="Tahoma" pitchFamily="34" charset="0"/>
                <a:ea typeface="Times New Roman" pitchFamily="18" charset="0"/>
                <a:cs typeface="Tahoma" pitchFamily="34" charset="0"/>
              </a:rPr>
              <a:t>برون گراها عاشق فردیت </a:t>
            </a:r>
            <a:r>
              <a:rPr lang="fa-IR" dirty="0" smtClean="0">
                <a:solidFill>
                  <a:srgbClr val="4E4E4E"/>
                </a:solidFill>
                <a:latin typeface="Tahoma" pitchFamily="34" charset="0"/>
                <a:ea typeface="Times New Roman" pitchFamily="18" charset="0"/>
                <a:cs typeface="Tahoma" pitchFamily="34" charset="0"/>
              </a:rPr>
              <a:t>و</a:t>
            </a:r>
            <a:r>
              <a:rPr lang="ar-SA" dirty="0" smtClean="0">
                <a:solidFill>
                  <a:srgbClr val="4E4E4E"/>
                </a:solidFill>
                <a:latin typeface="Tahoma" pitchFamily="34" charset="0"/>
                <a:ea typeface="Times New Roman" pitchFamily="18" charset="0"/>
                <a:cs typeface="Tahoma" pitchFamily="34" charset="0"/>
              </a:rPr>
              <a:t>مستقل هستند. </a:t>
            </a:r>
            <a:endParaRPr lang="fa-IR" dirty="0" smtClean="0">
              <a:solidFill>
                <a:srgbClr val="4E4E4E"/>
              </a:solidFill>
              <a:latin typeface="Tahoma" pitchFamily="34" charset="0"/>
              <a:ea typeface="Times New Roman" pitchFamily="18" charset="0"/>
              <a:cs typeface="Tahoma" pitchFamily="34" charset="0"/>
            </a:endParaRPr>
          </a:p>
          <a:p>
            <a:pPr lvl="0" algn="r" rtl="1" eaLnBrk="0" fontAlgn="base" hangingPunct="0">
              <a:spcBef>
                <a:spcPct val="0"/>
              </a:spcBef>
              <a:spcAft>
                <a:spcPct val="0"/>
              </a:spcAft>
            </a:pPr>
            <a:r>
              <a:rPr lang="ar-SA" dirty="0" smtClean="0">
                <a:solidFill>
                  <a:srgbClr val="4E4E4E"/>
                </a:solidFill>
                <a:latin typeface="Tahoma" pitchFamily="34" charset="0"/>
                <a:ea typeface="Times New Roman" pitchFamily="18" charset="0"/>
                <a:cs typeface="Tahoma" pitchFamily="34" charset="0"/>
              </a:rPr>
              <a:t>یک آدم برون گرا گاهی حتی اشتباه قبلی خودش را نمی‌پذیرد و با لجاجت می‌خواهد حرفش را به کرسی</a:t>
            </a:r>
            <a:r>
              <a:rPr lang="fa-IR" dirty="0" smtClean="0">
                <a:solidFill>
                  <a:srgbClr val="4E4E4E"/>
                </a:solidFill>
                <a:latin typeface="Tahoma" pitchFamily="34" charset="0"/>
                <a:ea typeface="Times New Roman" pitchFamily="18" charset="0"/>
                <a:cs typeface="Tahoma" pitchFamily="34" charset="0"/>
              </a:rPr>
              <a:t> </a:t>
            </a:r>
            <a:r>
              <a:rPr lang="ar-SA" dirty="0" smtClean="0">
                <a:solidFill>
                  <a:srgbClr val="4E4E4E"/>
                </a:solidFill>
                <a:latin typeface="Tahoma" pitchFamily="34" charset="0"/>
                <a:ea typeface="Times New Roman" pitchFamily="18" charset="0"/>
                <a:cs typeface="Tahoma" pitchFamily="34" charset="0"/>
              </a:rPr>
              <a:t>بنشاند</a:t>
            </a:r>
            <a:r>
              <a:rPr lang="en-US" dirty="0" smtClean="0">
                <a:solidFill>
                  <a:srgbClr val="4E4E4E"/>
                </a:solidFill>
                <a:latin typeface="Tahoma" pitchFamily="34" charset="0"/>
                <a:ea typeface="Times New Roman" pitchFamily="18" charset="0"/>
                <a:cs typeface="Tahoma" pitchFamily="34" charset="0"/>
              </a:rPr>
              <a:t>.</a:t>
            </a:r>
            <a:endParaRPr lang="en-US" sz="36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dirty="0" smtClean="0">
                <a:solidFill>
                  <a:srgbClr val="4E4E4E"/>
                </a:solidFill>
                <a:latin typeface="Tahoma" pitchFamily="34" charset="0"/>
                <a:ea typeface="Times New Roman" pitchFamily="18" charset="0"/>
                <a:cs typeface="Tahoma" pitchFamily="34" charset="0"/>
              </a:rPr>
              <a:t>اهل عمل و پيشقدمي در كارهاست. </a:t>
            </a:r>
            <a:endParaRPr lang="en-US" sz="36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en-US" dirty="0" smtClean="0">
                <a:solidFill>
                  <a:srgbClr val="4E4E4E"/>
                </a:solidFill>
                <a:latin typeface="Tahoma" pitchFamily="34" charset="0"/>
                <a:ea typeface="Times New Roman" pitchFamily="18" charset="0"/>
                <a:cs typeface="Tahoma" pitchFamily="34" charset="0"/>
              </a:rPr>
              <a:t> </a:t>
            </a:r>
            <a:r>
              <a:rPr lang="ar-SA" dirty="0" smtClean="0">
                <a:solidFill>
                  <a:srgbClr val="4E4E4E"/>
                </a:solidFill>
                <a:latin typeface="Tahoma" pitchFamily="34" charset="0"/>
                <a:ea typeface="Times New Roman" pitchFamily="18" charset="0"/>
                <a:cs typeface="Tahoma" pitchFamily="34" charset="0"/>
              </a:rPr>
              <a:t>از تعامل و ارتباط برقرار كردن با ديگران انرژي ميگيرند.</a:t>
            </a:r>
            <a:endParaRPr lang="fa-IR" dirty="0" smtClean="0">
              <a:solidFill>
                <a:srgbClr val="4E4E4E"/>
              </a:solidFill>
              <a:latin typeface="Tahoma" pitchFamily="34" charset="0"/>
              <a:ea typeface="Times New Roman" pitchFamily="18" charset="0"/>
              <a:cs typeface="Tahoma" pitchFamily="34" charset="0"/>
            </a:endParaRPr>
          </a:p>
          <a:p>
            <a:pPr lvl="0" algn="r" rtl="1" eaLnBrk="0" fontAlgn="base" hangingPunct="0">
              <a:spcBef>
                <a:spcPct val="0"/>
              </a:spcBef>
              <a:spcAft>
                <a:spcPct val="0"/>
              </a:spcAft>
            </a:pPr>
            <a:r>
              <a:rPr lang="ar-SA" dirty="0" smtClean="0">
                <a:solidFill>
                  <a:srgbClr val="4E4E4E"/>
                </a:solidFill>
                <a:latin typeface="Tahoma" pitchFamily="34" charset="0"/>
                <a:ea typeface="Times New Roman" pitchFamily="18" charset="0"/>
                <a:cs typeface="Tahoma" pitchFamily="34" charset="0"/>
              </a:rPr>
              <a:t>روش هایی که سریعتر به نتیجه میرسند را دوست دارد</a:t>
            </a:r>
            <a:r>
              <a:rPr lang="en-US" dirty="0" smtClean="0">
                <a:solidFill>
                  <a:srgbClr val="4E4E4E"/>
                </a:solidFill>
                <a:latin typeface="Tahoma" pitchFamily="34" charset="0"/>
                <a:ea typeface="Times New Roman" pitchFamily="18" charset="0"/>
                <a:cs typeface="Tahoma" pitchFamily="34" charset="0"/>
              </a:rPr>
              <a:t>.</a:t>
            </a:r>
            <a:endParaRPr lang="en-US" sz="36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dirty="0" smtClean="0">
                <a:solidFill>
                  <a:srgbClr val="4E4E4E"/>
                </a:solidFill>
                <a:latin typeface="Tahoma" pitchFamily="34" charset="0"/>
                <a:ea typeface="Times New Roman" pitchFamily="18" charset="0"/>
                <a:cs typeface="Tahoma" pitchFamily="34" charset="0"/>
              </a:rPr>
              <a:t>برونگرا ها خوش مشرب بوده اما زياد احساساتي نيستند. </a:t>
            </a:r>
            <a:endParaRPr lang="en-US" sz="36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en-US" dirty="0" smtClean="0">
                <a:solidFill>
                  <a:srgbClr val="4E4E4E"/>
                </a:solidFill>
                <a:latin typeface="Tahoma" pitchFamily="34" charset="0"/>
                <a:ea typeface="Times New Roman" pitchFamily="18" charset="0"/>
                <a:cs typeface="Tahoma" pitchFamily="34" charset="0"/>
              </a:rPr>
              <a:t> </a:t>
            </a:r>
            <a:r>
              <a:rPr lang="ar-SA" dirty="0" smtClean="0">
                <a:solidFill>
                  <a:srgbClr val="4E4E4E"/>
                </a:solidFill>
                <a:latin typeface="Tahoma" pitchFamily="34" charset="0"/>
                <a:ea typeface="Times New Roman" pitchFamily="18" charset="0"/>
                <a:cs typeface="Tahoma" pitchFamily="34" charset="0"/>
              </a:rPr>
              <a:t>ريسك پذيرند، سريع تصميم مي گـيـرند</a:t>
            </a:r>
            <a:endParaRPr lang="en-US" sz="36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en-US" dirty="0" smtClean="0">
                <a:solidFill>
                  <a:srgbClr val="4E4E4E"/>
                </a:solidFill>
                <a:latin typeface="Tahoma" pitchFamily="34" charset="0"/>
                <a:ea typeface="Times New Roman" pitchFamily="18" charset="0"/>
                <a:cs typeface="Tahoma" pitchFamily="34" charset="0"/>
              </a:rPr>
              <a:t> </a:t>
            </a:r>
            <a:r>
              <a:rPr lang="ar-SA" dirty="0" smtClean="0">
                <a:solidFill>
                  <a:srgbClr val="4E4E4E"/>
                </a:solidFill>
                <a:latin typeface="Tahoma" pitchFamily="34" charset="0"/>
                <a:ea typeface="Times New Roman" pitchFamily="18" charset="0"/>
                <a:cs typeface="Tahoma" pitchFamily="34" charset="0"/>
              </a:rPr>
              <a:t>پس از آنكه حرف خود را زدند به گفته خود مي انديشند</a:t>
            </a:r>
            <a:r>
              <a:rPr lang="en-US" dirty="0" smtClean="0">
                <a:solidFill>
                  <a:srgbClr val="4E4E4E"/>
                </a:solidFill>
                <a:latin typeface="Tahoma" pitchFamily="34" charset="0"/>
                <a:ea typeface="Times New Roman" pitchFamily="18" charset="0"/>
                <a:cs typeface="Tahoma" pitchFamily="34" charset="0"/>
              </a:rPr>
              <a:t>.</a:t>
            </a:r>
            <a:endParaRPr lang="en-US" sz="36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dirty="0" smtClean="0">
                <a:solidFill>
                  <a:srgbClr val="4E4E4E"/>
                </a:solidFill>
                <a:latin typeface="Tahoma" pitchFamily="34" charset="0"/>
                <a:ea typeface="Times New Roman" pitchFamily="18" charset="0"/>
                <a:cs typeface="Tahoma" pitchFamily="34" charset="0"/>
              </a:rPr>
              <a:t>موسيقي با صداي بلند و فعاليتهاي هيجان انگيز را بيشتر دوست دارند</a:t>
            </a:r>
            <a:r>
              <a:rPr lang="en-US" dirty="0" smtClean="0">
                <a:solidFill>
                  <a:srgbClr val="4E4E4E"/>
                </a:solidFill>
                <a:latin typeface="Tahoma" pitchFamily="34" charset="0"/>
                <a:ea typeface="Times New Roman" pitchFamily="18" charset="0"/>
                <a:cs typeface="Tahoma" pitchFamily="34" charset="0"/>
              </a:rPr>
              <a:t>.</a:t>
            </a:r>
            <a:endParaRPr lang="en-US" sz="36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dirty="0" smtClean="0">
                <a:solidFill>
                  <a:srgbClr val="4E4E4E"/>
                </a:solidFill>
                <a:latin typeface="Tahoma" pitchFamily="34" charset="0"/>
                <a:ea typeface="Times New Roman" pitchFamily="18" charset="0"/>
                <a:cs typeface="Tahoma" pitchFamily="34" charset="0"/>
              </a:rPr>
              <a:t>به رنگهاي روشن علاقه دارند. بيشتر از اعمال ديگران خشمگين ميگردند تا خودشان. برون گراها برون گراها را به پرحرف بودن، سطحی بودن، پرخاشگر بودن و بی توجهی به دیگران متهم می‌کنند</a:t>
            </a:r>
            <a:r>
              <a:rPr lang="en-US" dirty="0" smtClean="0">
                <a:solidFill>
                  <a:srgbClr val="4E4E4E"/>
                </a:solidFill>
                <a:latin typeface="Tahoma" pitchFamily="34" charset="0"/>
                <a:ea typeface="Times New Roman" pitchFamily="18" charset="0"/>
                <a:cs typeface="Tahoma" pitchFamily="34" charset="0"/>
              </a:rPr>
              <a:t>.</a:t>
            </a:r>
            <a:endParaRPr lang="en-US" sz="36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en-US" dirty="0" smtClean="0">
                <a:solidFill>
                  <a:srgbClr val="4E4E4E"/>
                </a:solidFill>
                <a:latin typeface="Tahoma" pitchFamily="34" charset="0"/>
                <a:ea typeface="Times New Roman" pitchFamily="18" charset="0"/>
                <a:cs typeface="Tahoma" pitchFamily="34" charset="0"/>
              </a:rPr>
              <a:t>57 </a:t>
            </a:r>
            <a:r>
              <a:rPr lang="ar-SA" dirty="0" smtClean="0">
                <a:solidFill>
                  <a:srgbClr val="4E4E4E"/>
                </a:solidFill>
                <a:latin typeface="Tahoma" pitchFamily="34" charset="0"/>
                <a:ea typeface="Times New Roman" pitchFamily="18" charset="0"/>
                <a:cs typeface="Tahoma" pitchFamily="34" charset="0"/>
              </a:rPr>
              <a:t>تا 60 درصد از جمعیت را تشکیل میدهند</a:t>
            </a:r>
            <a:r>
              <a:rPr lang="en-US" dirty="0" smtClean="0">
                <a:solidFill>
                  <a:srgbClr val="4E4E4E"/>
                </a:solidFill>
                <a:latin typeface="Tahoma" pitchFamily="34" charset="0"/>
                <a:ea typeface="Times New Roman" pitchFamily="18" charset="0"/>
                <a:cs typeface="Tahoma" pitchFamily="34" charset="0"/>
              </a:rPr>
              <a:t>.</a:t>
            </a:r>
            <a:endParaRPr lang="en-US" sz="36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dirty="0" smtClean="0">
                <a:solidFill>
                  <a:srgbClr val="4E4E4E"/>
                </a:solidFill>
                <a:latin typeface="Tahoma" pitchFamily="34" charset="0"/>
                <a:ea typeface="Times New Roman" pitchFamily="18" charset="0"/>
                <a:cs typeface="Tahoma" pitchFamily="34" charset="0"/>
              </a:rPr>
              <a:t>الــبته خصوصيات فوق هيچ ارتباطي با اعتماد بنفس داشتن فرد برونگرا ندارد يك برونگرا ممكن است اعتماد بنفس پاييني داشته باشد</a:t>
            </a:r>
            <a:r>
              <a:rPr lang="en-US" dirty="0" smtClean="0">
                <a:solidFill>
                  <a:srgbClr val="4E4E4E"/>
                </a:solidFill>
                <a:latin typeface="Tahoma" pitchFamily="34" charset="0"/>
                <a:ea typeface="Times New Roman" pitchFamily="18" charset="0"/>
                <a:cs typeface="Tahoma" pitchFamily="34" charset="0"/>
              </a:rPr>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0" y="714356"/>
            <a:ext cx="8858280" cy="6143644"/>
          </a:xfrm>
          <a:prstGeom prst="roundRect">
            <a:avLst/>
          </a:prstGeom>
          <a:solidFill>
            <a:schemeClr val="bg1">
              <a:lumMod val="95000"/>
            </a:schemeClr>
          </a:solidFill>
        </p:spPr>
        <p:style>
          <a:lnRef idx="2">
            <a:schemeClr val="accent2"/>
          </a:lnRef>
          <a:fillRef idx="1">
            <a:schemeClr val="lt1"/>
          </a:fillRef>
          <a:effectRef idx="0">
            <a:schemeClr val="accent2"/>
          </a:effectRef>
          <a:fontRef idx="minor">
            <a:schemeClr val="dk1"/>
          </a:fontRef>
        </p:style>
        <p:txBody>
          <a:bodyPr rtlCol="0" anchor="ctr"/>
          <a:lstStyle/>
          <a:p>
            <a:pPr lvl="0" algn="r" rtl="1" fontAlgn="base">
              <a:spcBef>
                <a:spcPct val="0"/>
              </a:spcBef>
              <a:spcAft>
                <a:spcPct val="0"/>
              </a:spcAft>
            </a:pPr>
            <a:r>
              <a:rPr lang="ar-SA" sz="2000" dirty="0" smtClean="0">
                <a:solidFill>
                  <a:srgbClr val="4E4E4E"/>
                </a:solidFill>
                <a:latin typeface="Tahoma" pitchFamily="34" charset="0"/>
                <a:ea typeface="Times New Roman" pitchFamily="18" charset="0"/>
                <a:cs typeface="Tahoma" pitchFamily="34" charset="0"/>
              </a:rPr>
              <a:t>نگرش درون‌گرا از درون برانگیخته می‌شود و با عوامل درونی و ذهنی هدایت می‌شود</a:t>
            </a:r>
            <a:r>
              <a:rPr lang="en-US" sz="2000" dirty="0" smtClean="0">
                <a:solidFill>
                  <a:srgbClr val="4E4E4E"/>
                </a:solidFill>
                <a:latin typeface="Tahoma" pitchFamily="34" charset="0"/>
                <a:ea typeface="Times New Roman" pitchFamily="18" charset="0"/>
                <a:cs typeface="Tahoma" pitchFamily="34" charset="0"/>
              </a:rPr>
              <a:t>.</a:t>
            </a:r>
            <a:endParaRPr lang="en-US" sz="40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sz="2000" dirty="0" smtClean="0">
                <a:solidFill>
                  <a:srgbClr val="4E4E4E"/>
                </a:solidFill>
                <a:latin typeface="Tahoma" pitchFamily="34" charset="0"/>
                <a:ea typeface="Times New Roman" pitchFamily="18" charset="0"/>
                <a:cs typeface="Tahoma" pitchFamily="34" charset="0"/>
              </a:rPr>
              <a:t>معمولا آدم‌های توداری هستند </a:t>
            </a:r>
            <a:r>
              <a:rPr lang="fa-IR" sz="2000" dirty="0" smtClean="0">
                <a:solidFill>
                  <a:srgbClr val="4E4E4E"/>
                </a:solidFill>
                <a:latin typeface="Tahoma" pitchFamily="34" charset="0"/>
                <a:ea typeface="Times New Roman" pitchFamily="18" charset="0"/>
                <a:cs typeface="Tahoma" pitchFamily="34" charset="0"/>
              </a:rPr>
              <a:t>و</a:t>
            </a:r>
            <a:r>
              <a:rPr lang="ar-SA" sz="2000" dirty="0" smtClean="0">
                <a:solidFill>
                  <a:srgbClr val="4E4E4E"/>
                </a:solidFill>
                <a:latin typeface="Tahoma" pitchFamily="34" charset="0"/>
                <a:ea typeface="Times New Roman" pitchFamily="18" charset="0"/>
                <a:cs typeface="Tahoma" pitchFamily="34" charset="0"/>
              </a:rPr>
              <a:t>نمی خواهند کانون توجه باشند</a:t>
            </a:r>
            <a:r>
              <a:rPr lang="en-US" sz="2000" dirty="0" smtClean="0">
                <a:solidFill>
                  <a:srgbClr val="4E4E4E"/>
                </a:solidFill>
                <a:latin typeface="Tahoma" pitchFamily="34" charset="0"/>
                <a:ea typeface="Times New Roman" pitchFamily="18" charset="0"/>
                <a:cs typeface="Tahoma" pitchFamily="34" charset="0"/>
              </a:rPr>
              <a:t>.</a:t>
            </a:r>
            <a:endParaRPr lang="en-US" sz="40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en-US" sz="2000" dirty="0" smtClean="0">
                <a:solidFill>
                  <a:srgbClr val="4E4E4E"/>
                </a:solidFill>
                <a:latin typeface="Tahoma" pitchFamily="34" charset="0"/>
                <a:ea typeface="Times New Roman" pitchFamily="18" charset="0"/>
                <a:cs typeface="Tahoma" pitchFamily="34" charset="0"/>
              </a:rPr>
              <a:t> </a:t>
            </a:r>
            <a:r>
              <a:rPr lang="ar-SA" sz="2000" dirty="0" smtClean="0">
                <a:solidFill>
                  <a:srgbClr val="4E4E4E"/>
                </a:solidFill>
                <a:latin typeface="Tahoma" pitchFamily="34" charset="0"/>
                <a:ea typeface="Times New Roman" pitchFamily="18" charset="0"/>
                <a:cs typeface="Tahoma" pitchFamily="34" charset="0"/>
              </a:rPr>
              <a:t>آنها از احساسات و هیجان‌هایشان فقط برای دوست‌های معدود خیلی صمیمی حرف می‌زنند. كـم حرف هستند و به سکوت و تفكر علاقه دارند</a:t>
            </a:r>
            <a:r>
              <a:rPr lang="en-US" sz="2000" dirty="0" smtClean="0">
                <a:solidFill>
                  <a:srgbClr val="4E4E4E"/>
                </a:solidFill>
                <a:latin typeface="Tahoma" pitchFamily="34" charset="0"/>
                <a:ea typeface="Times New Roman" pitchFamily="18" charset="0"/>
                <a:cs typeface="Tahoma" pitchFamily="34" charset="0"/>
              </a:rPr>
              <a:t>.</a:t>
            </a:r>
            <a:endParaRPr lang="en-US" sz="40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sz="2000" dirty="0" smtClean="0">
                <a:solidFill>
                  <a:srgbClr val="4E4E4E"/>
                </a:solidFill>
                <a:latin typeface="Tahoma" pitchFamily="34" charset="0"/>
                <a:ea typeface="Times New Roman" pitchFamily="18" charset="0"/>
                <a:cs typeface="Tahoma" pitchFamily="34" charset="0"/>
              </a:rPr>
              <a:t>اگر عضو گروهی شوند کاملا خودشان را با آن گروه یکی و یگانه می‌دانند و فردیت داشتن برایشان مهم نیست. آنها مشابهت را بیشتر از تفاوت دوست دارند</a:t>
            </a:r>
            <a:r>
              <a:rPr lang="en-US" sz="2000" dirty="0" smtClean="0">
                <a:solidFill>
                  <a:srgbClr val="4E4E4E"/>
                </a:solidFill>
                <a:latin typeface="Tahoma" pitchFamily="34" charset="0"/>
                <a:ea typeface="Times New Roman" pitchFamily="18" charset="0"/>
                <a:cs typeface="Tahoma" pitchFamily="34" charset="0"/>
              </a:rPr>
              <a:t>.</a:t>
            </a:r>
            <a:endParaRPr lang="en-US" sz="40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sz="2000" dirty="0" smtClean="0">
                <a:solidFill>
                  <a:srgbClr val="4E4E4E"/>
                </a:solidFill>
                <a:latin typeface="Tahoma" pitchFamily="34" charset="0"/>
                <a:ea typeface="Times New Roman" pitchFamily="18" charset="0"/>
                <a:cs typeface="Tahoma" pitchFamily="34" charset="0"/>
              </a:rPr>
              <a:t>در ارتباط برقرار كردن با افراد جديد مشـكل دارد در بيـن انـبـوه مـردم بودن آنها را خسته مي كنـد</a:t>
            </a:r>
            <a:r>
              <a:rPr lang="en-US" sz="2000" dirty="0" smtClean="0">
                <a:solidFill>
                  <a:srgbClr val="4E4E4E"/>
                </a:solidFill>
                <a:latin typeface="Tahoma" pitchFamily="34" charset="0"/>
                <a:ea typeface="Times New Roman" pitchFamily="18" charset="0"/>
                <a:cs typeface="Tahoma" pitchFamily="34" charset="0"/>
              </a:rPr>
              <a:t>.</a:t>
            </a:r>
            <a:endParaRPr lang="en-US" sz="40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sz="2000" dirty="0" smtClean="0">
                <a:solidFill>
                  <a:srgbClr val="4E4E4E"/>
                </a:solidFill>
                <a:latin typeface="Tahoma" pitchFamily="34" charset="0"/>
                <a:ea typeface="Times New Roman" pitchFamily="18" charset="0"/>
                <a:cs typeface="Tahoma" pitchFamily="34" charset="0"/>
              </a:rPr>
              <a:t>كارايي آنها در تنهايي بيشتر است</a:t>
            </a:r>
            <a:r>
              <a:rPr lang="en-US" sz="2000" dirty="0" smtClean="0">
                <a:solidFill>
                  <a:srgbClr val="4E4E4E"/>
                </a:solidFill>
                <a:latin typeface="Tahoma" pitchFamily="34" charset="0"/>
                <a:ea typeface="Times New Roman" pitchFamily="18" charset="0"/>
                <a:cs typeface="Tahoma" pitchFamily="34" charset="0"/>
              </a:rPr>
              <a:t>.</a:t>
            </a:r>
            <a:endParaRPr lang="en-US" sz="40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sz="2000" dirty="0" smtClean="0">
                <a:solidFill>
                  <a:srgbClr val="4E4E4E"/>
                </a:solidFill>
                <a:latin typeface="Tahoma" pitchFamily="34" charset="0"/>
                <a:ea typeface="Times New Roman" pitchFamily="18" charset="0"/>
                <a:cs typeface="Tahoma" pitchFamily="34" charset="0"/>
              </a:rPr>
              <a:t>بـيشتـر از دسـت كـرده خـودشـان خشمگين ميگردند تا ديگران</a:t>
            </a:r>
            <a:r>
              <a:rPr lang="en-US" sz="2000" dirty="0" smtClean="0">
                <a:solidFill>
                  <a:srgbClr val="4E4E4E"/>
                </a:solidFill>
                <a:latin typeface="Tahoma" pitchFamily="34" charset="0"/>
                <a:ea typeface="Times New Roman" pitchFamily="18" charset="0"/>
                <a:cs typeface="Tahoma" pitchFamily="34" charset="0"/>
              </a:rPr>
              <a:t>.</a:t>
            </a:r>
            <a:endParaRPr lang="en-US" sz="40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sz="2000" dirty="0" smtClean="0">
                <a:solidFill>
                  <a:srgbClr val="4E4E4E"/>
                </a:solidFill>
                <a:latin typeface="Tahoma" pitchFamily="34" charset="0"/>
                <a:ea typeface="Times New Roman" pitchFamily="18" charset="0"/>
                <a:cs typeface="Tahoma" pitchFamily="34" charset="0"/>
              </a:rPr>
              <a:t>تـمركزشان قوي است و به ايــده ها و عقايد نو علاقمندند. </a:t>
            </a:r>
            <a:endParaRPr lang="en-US" sz="40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sz="2000" dirty="0" smtClean="0">
                <a:solidFill>
                  <a:srgbClr val="4E4E4E"/>
                </a:solidFill>
                <a:latin typeface="Tahoma" pitchFamily="34" charset="0"/>
                <a:ea typeface="Times New Roman" pitchFamily="18" charset="0"/>
                <a:cs typeface="Tahoma" pitchFamily="34" charset="0"/>
              </a:rPr>
              <a:t>مشـتـاق و احسـاسـاتـي مي باشند. اما معمولا احساساتشان را بيان نميكنند. </a:t>
            </a:r>
            <a:endParaRPr lang="en-US" sz="40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sz="2000" dirty="0" smtClean="0">
                <a:solidFill>
                  <a:srgbClr val="4E4E4E"/>
                </a:solidFill>
                <a:latin typeface="Tahoma" pitchFamily="34" charset="0"/>
                <a:ea typeface="Times New Roman" pitchFamily="18" charset="0"/>
                <a:cs typeface="Tahoma" pitchFamily="34" charset="0"/>
              </a:rPr>
              <a:t>قبل از تصمیم گیری به آن فکر میکنند. پيش از حرف زدن مي انديشند</a:t>
            </a:r>
            <a:r>
              <a:rPr lang="en-US" sz="2000" dirty="0" smtClean="0">
                <a:solidFill>
                  <a:srgbClr val="4E4E4E"/>
                </a:solidFill>
                <a:latin typeface="Tahoma" pitchFamily="34" charset="0"/>
                <a:ea typeface="Times New Roman" pitchFamily="18" charset="0"/>
                <a:cs typeface="Tahoma" pitchFamily="34" charset="0"/>
              </a:rPr>
              <a:t>.</a:t>
            </a:r>
            <a:endParaRPr lang="en-US" sz="40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en-US" sz="2000" dirty="0" smtClean="0">
                <a:solidFill>
                  <a:srgbClr val="4E4E4E"/>
                </a:solidFill>
                <a:latin typeface="Tahoma" pitchFamily="34" charset="0"/>
                <a:ea typeface="Times New Roman" pitchFamily="18" charset="0"/>
                <a:cs typeface="Tahoma" pitchFamily="34" charset="0"/>
              </a:rPr>
              <a:t> 25 </a:t>
            </a:r>
            <a:r>
              <a:rPr lang="ar-SA" sz="2000" dirty="0" smtClean="0">
                <a:solidFill>
                  <a:srgbClr val="4E4E4E"/>
                </a:solidFill>
                <a:latin typeface="Tahoma" pitchFamily="34" charset="0"/>
                <a:ea typeface="Times New Roman" pitchFamily="18" charset="0"/>
                <a:cs typeface="Tahoma" pitchFamily="34" charset="0"/>
              </a:rPr>
              <a:t>الي 40 درصد از جمعيت را تشكيل ميدهند</a:t>
            </a:r>
            <a:r>
              <a:rPr lang="en-US" sz="2000" dirty="0" smtClean="0">
                <a:solidFill>
                  <a:srgbClr val="4E4E4E"/>
                </a:solidFill>
                <a:latin typeface="Tahoma" pitchFamily="34" charset="0"/>
                <a:ea typeface="Times New Roman" pitchFamily="18" charset="0"/>
                <a:cs typeface="Tahoma" pitchFamily="34" charset="0"/>
              </a:rPr>
              <a:t>.</a:t>
            </a:r>
            <a:endParaRPr lang="en-US" sz="4000" dirty="0" smtClean="0">
              <a:solidFill>
                <a:schemeClr val="tx1"/>
              </a:solidFill>
              <a:latin typeface="Arial" pitchFamily="34" charset="0"/>
              <a:ea typeface="Times New Roman" pitchFamily="18" charset="0"/>
              <a:cs typeface="Arial" pitchFamily="34" charset="0"/>
            </a:endParaRPr>
          </a:p>
          <a:p>
            <a:pPr lvl="0" algn="r" rtl="1" eaLnBrk="0" fontAlgn="base" hangingPunct="0">
              <a:spcBef>
                <a:spcPct val="0"/>
              </a:spcBef>
              <a:spcAft>
                <a:spcPct val="0"/>
              </a:spcAft>
            </a:pPr>
            <a:r>
              <a:rPr lang="ar-SA" sz="2000" dirty="0" smtClean="0">
                <a:solidFill>
                  <a:srgbClr val="4E4E4E"/>
                </a:solidFill>
                <a:latin typeface="Tahoma" pitchFamily="34" charset="0"/>
                <a:ea typeface="Times New Roman" pitchFamily="18" charset="0"/>
                <a:cs typeface="Tahoma" pitchFamily="34" charset="0"/>
              </a:rPr>
              <a:t>اين خصوصيات هيچ ارتباطي با كمرويي درونگرايان ندارد ممــكن است آنها خيلي هم با اعتماد بنفس باشند.  %65 نوابغ را درونگرايان تشكيل ميدهند</a:t>
            </a:r>
            <a:r>
              <a:rPr lang="en-US" sz="2000" dirty="0" smtClean="0">
                <a:solidFill>
                  <a:srgbClr val="4E4E4E"/>
                </a:solidFill>
                <a:latin typeface="Tahoma" pitchFamily="34" charset="0"/>
                <a:ea typeface="Times New Roman" pitchFamily="18" charset="0"/>
                <a:cs typeface="Tahoma" pitchFamily="34" charset="0"/>
              </a:rPr>
              <a:t>.</a:t>
            </a:r>
            <a:endParaRPr lang="en-US" sz="5400" dirty="0" smtClean="0">
              <a:solidFill>
                <a:schemeClr val="tx1"/>
              </a:solidFill>
              <a:latin typeface="Arial" pitchFamily="34" charset="0"/>
              <a:cs typeface="Arial" pitchFamily="34" charset="0"/>
            </a:endParaRPr>
          </a:p>
        </p:txBody>
      </p:sp>
      <p:sp>
        <p:nvSpPr>
          <p:cNvPr id="7" name="TextBox 6"/>
          <p:cNvSpPr txBox="1"/>
          <p:nvPr/>
        </p:nvSpPr>
        <p:spPr>
          <a:xfrm>
            <a:off x="1500166" y="0"/>
            <a:ext cx="5638149" cy="523220"/>
          </a:xfrm>
          <a:prstGeom prst="rect">
            <a:avLst/>
          </a:prstGeom>
          <a:noFill/>
        </p:spPr>
        <p:txBody>
          <a:bodyPr wrap="square" rtlCol="0">
            <a:spAutoFit/>
          </a:bodyPr>
          <a:lstStyle/>
          <a:p>
            <a:pPr algn="ctr"/>
            <a:r>
              <a:rPr lang="fa-IR" sz="2800" b="1" dirty="0" smtClean="0">
                <a:solidFill>
                  <a:srgbClr val="FF0000"/>
                </a:solidFill>
              </a:rPr>
              <a:t>ویژگی های شخصیتی درونگرا :</a:t>
            </a:r>
            <a:endParaRPr lang="en-US" sz="2800" b="1" dirty="0">
              <a:solidFill>
                <a:srgbClr val="FF0000"/>
              </a:solidFill>
            </a:endParaRPr>
          </a:p>
        </p:txBody>
      </p:sp>
      <p:sp>
        <p:nvSpPr>
          <p:cNvPr id="1027" name="Rectangle 3"/>
          <p:cNvSpPr>
            <a:spLocks noChangeArrowheads="1"/>
          </p:cNvSpPr>
          <p:nvPr/>
        </p:nvSpPr>
        <p:spPr bwMode="auto">
          <a:xfrm>
            <a:off x="8895214" y="0"/>
            <a:ext cx="248786" cy="21544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54" name="Rectangle 2"/>
          <p:cNvSpPr>
            <a:spLocks noChangeArrowheads="1"/>
          </p:cNvSpPr>
          <p:nvPr/>
        </p:nvSpPr>
        <p:spPr bwMode="auto">
          <a:xfrm>
            <a:off x="895927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14282" y="285728"/>
            <a:ext cx="8501122"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برون گرای حسی</a:t>
            </a:r>
            <a:r>
              <a:rPr kumimoji="0" lang="en-US" sz="16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 ( E S ) :</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آدم‌های برون گرای حسی، لذت جو  و معاشرتی هستند ؛ آنقدر به تجربه‌های جدید اشتیاق دارند که با هر شرایطی می‌سازند. این افراد عمیقا به سمت دنیای عملی گرایش دارند و با انواع مختلف افراد کنار می آیند. آنها عاطفی و حساس هستند</a:t>
            </a:r>
            <a:r>
              <a:rPr kumimoji="0" lang="en-US" sz="16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برون گرای شمی</a:t>
            </a:r>
            <a:r>
              <a:rPr kumimoji="0" lang="en-US" sz="16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 ( E N) :</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برون گرا های شمی آدم‌های خلاقی هستند. آنها توانایی زیادی در بهره جستن از فرصت ها دارند ؛ به همین خاطر در کسب و کار و البته در سیاست آدم‌های موفقی هستند. آنها براساس حس ششم تصمیم گیری می‌کنند؛ به همین خاطر ممکن است تصمیم گیری‌هایشان خیلی فوری به نظر برسد. ویژگی تغییر پذیری آنها باعث میشود که ازیک فکر یا کار مخاطره آمیز به سراغ دیگری می روند. این افراد مجذوب اندیشه های تازه هستند و توانایی برانگیختن دیگران را دارند</a:t>
            </a:r>
            <a:r>
              <a:rPr kumimoji="0" lang="en-US" sz="16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a:t>
            </a:r>
            <a:r>
              <a:rPr kumimoji="0" lang="en-US" sz="1600" b="1"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 </a:t>
            </a:r>
            <a:r>
              <a:rPr kumimoji="0" lang="ar-SA" sz="16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بیشتر به جای تامل بر پایه شهود تصمیم گیری می کنند. با این حال، تصمیمات آنها احتمالا درست از آب در می آید</a:t>
            </a:r>
            <a:r>
              <a:rPr kumimoji="0" lang="en-US" sz="16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برون گرای احساسی</a:t>
            </a:r>
            <a:r>
              <a:rPr kumimoji="0" lang="en-US" sz="16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 ( E F ) :</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برون گراهای احساسی با هیجان‌هایشان با دنیا ارتباط برقرار می‌کنند و نه با افکارشان. آنها بیش از حد به باورها و انتظارات دیگران ساسند</a:t>
            </a:r>
            <a:r>
              <a:rPr kumimoji="0" lang="en-US" sz="16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تیپ برون گرای احساسی گرایش دارد شیوه متفکر بودن را سرکوب کند وبسیار هیجانی باشد. آنها از لحاظ عاطفی حساس بوده وبه راحتی رابطه دوستی برقرار می کنند، وآدم های معاشرتی وسرزنده ای هستند. یونگ معتقد بود که این تیپ در بین زنان بیشتر ازمردان یافت می شود</a:t>
            </a:r>
            <a:r>
              <a:rPr kumimoji="0" lang="en-US" sz="16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برون گرای فکری</a:t>
            </a:r>
            <a:r>
              <a:rPr kumimoji="0" lang="en-US" sz="16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 ( E T ) :</a:t>
            </a:r>
            <a:endPar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برون گراهای متفکر،منطقی، واقع بین و متعصب هستند. آنها دقیقا مطابق با مقررات جامعه عمل می‌کنند.  احساسات و هیجان‌های خودشان را سرکوب می‌کنند و به همین خاطر ممکن است آدم‌های خشک و سردی به نظر برسند. آنها دانشمندان خوبی می‌شوند زیرا تمرکز آنها بر آگاه شدن از دنیای بیرونی و استفاده از قواعد منطقی برای توصیف کردن آن است</a:t>
            </a:r>
            <a:r>
              <a:rPr kumimoji="0" lang="en-US" sz="1600"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71406" y="0"/>
            <a:ext cx="885828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درون گرای حسی</a:t>
            </a:r>
            <a:r>
              <a:rPr kumimoji="0" lang="en-US"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 ( I S ) :</a:t>
            </a:r>
            <a:endPar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ظاهری بی اعتنا وخشک دارند</a:t>
            </a:r>
            <a:r>
              <a:rPr kumimoji="0" lang="en-US"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a:t>
            </a:r>
            <a:endPar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منفعل، آرام و جدا از دنیای روزمره به نظر می رسد. این افراد خیلی خوشبین هستند و اغلب فعالیت های انسان را به دیده نیکخواهی ومسرت می نگرند</a:t>
            </a:r>
            <a:r>
              <a:rPr kumimoji="0" lang="en-US"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 </a:t>
            </a:r>
            <a:r>
              <a:rPr kumimoji="0" lang="ar-SA"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آنها از لحاظ هنر شناختی حساس هستند وخود را در قالب هنر یا موسیقی ابراز می کنند وبه ابراز کردن شهود خود گرایش دارند</a:t>
            </a:r>
            <a:r>
              <a:rPr kumimoji="0" lang="en-US"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a:t>
            </a:r>
            <a:endPar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درون گرای شمی</a:t>
            </a:r>
            <a:r>
              <a:rPr kumimoji="0" lang="en-US"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 ( I N ) :</a:t>
            </a:r>
            <a:endPar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تیپ درون گرای شمی به قدری عمیق بر شهود تمرکز دارد که افراد دارای این تیپ تماس کمی با واقعیت دارند (با ناهشیار بیشتر از واقعیت روزمره ارتباطدارد). این افراد ژرف اندیش وخیالپرداز، کناره گیر وبی اعتنا به مسایل عملی بوده ودیگران آنها را خوب درک نمی کنند. آنها که عجیب و غریب ونامتعارف به نظر می رسند، در کنار آمدن با زندگی روزمره وبرنامه ریزی برای آینده مشکل دارند</a:t>
            </a:r>
            <a:r>
              <a:rPr kumimoji="0" lang="en-US"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a:t>
            </a:r>
            <a:endPar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درون گرای احساسی </a:t>
            </a:r>
            <a:r>
              <a:rPr kumimoji="0" lang="en-US"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 I F  ) :</a:t>
            </a:r>
            <a:endPar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تیپ</a:t>
            </a:r>
            <a:r>
              <a:rPr kumimoji="0" lang="ar-SA" b="1"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 </a:t>
            </a:r>
            <a:r>
              <a:rPr kumimoji="0" lang="ar-SA"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درون گرای احساسی تفکر منطقی را سرکوب می کند</a:t>
            </a:r>
            <a:r>
              <a:rPr kumimoji="0" lang="en-US"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  </a:t>
            </a:r>
            <a:r>
              <a:rPr kumimoji="0" lang="ar-SA"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این افراد هیجان عمیقی دارند ولی از ابراز علنی آن خودداری می کنند.  آنها مرموز ودست نیافتنی به نظر می رسند و به ساکت بودن، متواضع بودن و بچه گانه بودن گرایش دارند.  آنها به احساسات و افکار دیگران اهمیت زیادی نمی دهند و منزوی، سرد، و از خود مطمئن به نظر می رسند</a:t>
            </a:r>
            <a:r>
              <a:rPr kumimoji="0" lang="en-US"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a:t>
            </a:r>
            <a:endPar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درون گرای فکری</a:t>
            </a:r>
            <a:r>
              <a:rPr kumimoji="0" lang="en-US"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 ( I T ) :</a:t>
            </a:r>
            <a:endPar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درون گرای متفکر؛ کسی که دوست دارد یک گوشه بنشیند و نظریه از خودش تولید کند. آنها ترجیح می دهند به موارد انتزاعی بپردازند. دوست دارند بیشتر خودشان را بشناسند تا دیگران. از آنجا  که درون گرا هستند با دیگران خوب کنار نمی‌آیند و نمی‌توانند درست باورها و عقایدشان را به دیگران منتقل کنند . این افراد به جای احساسات بر فکر تاکید دارند و از قضاوت عملی ضعیف برخوردار هستند. دیگران می‌گویند آنها آدم‌های یک دنده، عزلت گزین، متکبر و بی ملاحظه ای هستند</a:t>
            </a:r>
            <a:r>
              <a:rPr kumimoji="0" lang="en-US" b="0" i="0" u="none" strike="noStrike" cap="none" normalizeH="0" baseline="0" dirty="0" smtClean="0">
                <a:ln>
                  <a:noFill/>
                </a:ln>
                <a:solidFill>
                  <a:srgbClr val="4E4E4E"/>
                </a:solidFill>
                <a:effectLst/>
                <a:latin typeface="Tahoma" pitchFamily="34" charset="0"/>
                <a:ea typeface="Times New Roman" pitchFamily="18" charset="0"/>
                <a:cs typeface="Tahoma" pitchFamily="34" charset="0"/>
              </a:rPr>
              <a:t>.</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Brace 4"/>
          <p:cNvSpPr/>
          <p:nvPr/>
        </p:nvSpPr>
        <p:spPr>
          <a:xfrm>
            <a:off x="6643702" y="1857364"/>
            <a:ext cx="857256" cy="4143404"/>
          </a:xfrm>
          <a:prstGeom prst="rightBrace">
            <a:avLst/>
          </a:prstGeom>
          <a:noFill/>
          <a:ln>
            <a:solidFill>
              <a:schemeClr val="accent1">
                <a:shade val="70000"/>
                <a:satMod val="1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214678" y="3395963"/>
            <a:ext cx="3643338" cy="461665"/>
          </a:xfrm>
          <a:prstGeom prst="rect">
            <a:avLst/>
          </a:prstGeom>
          <a:noFill/>
        </p:spPr>
        <p:txBody>
          <a:bodyPr wrap="square" rtlCol="0">
            <a:spAutoFit/>
          </a:bodyPr>
          <a:lstStyle/>
          <a:p>
            <a:pPr algn="r" rtl="1"/>
            <a:r>
              <a:rPr lang="fa-IR" sz="2400" b="1" dirty="0" smtClean="0"/>
              <a:t>2- دریافت اطلاعات:                   </a:t>
            </a:r>
            <a:endParaRPr lang="en-US" sz="2400" b="1" dirty="0"/>
          </a:p>
        </p:txBody>
      </p:sp>
      <p:sp>
        <p:nvSpPr>
          <p:cNvPr id="7" name="TextBox 6"/>
          <p:cNvSpPr txBox="1"/>
          <p:nvPr/>
        </p:nvSpPr>
        <p:spPr>
          <a:xfrm>
            <a:off x="4572000" y="4538971"/>
            <a:ext cx="2315892" cy="461665"/>
          </a:xfrm>
          <a:prstGeom prst="rect">
            <a:avLst/>
          </a:prstGeom>
          <a:noFill/>
        </p:spPr>
        <p:txBody>
          <a:bodyPr wrap="square" rtlCol="0">
            <a:spAutoFit/>
          </a:bodyPr>
          <a:lstStyle/>
          <a:p>
            <a:pPr algn="r" rtl="1"/>
            <a:r>
              <a:rPr lang="fa-IR" sz="2400" b="1" dirty="0" smtClean="0"/>
              <a:t>3- تصمیم گیری            </a:t>
            </a:r>
            <a:endParaRPr lang="en-US" sz="2400" b="1" dirty="0"/>
          </a:p>
        </p:txBody>
      </p:sp>
      <p:sp>
        <p:nvSpPr>
          <p:cNvPr id="8" name="TextBox 7"/>
          <p:cNvSpPr txBox="1"/>
          <p:nvPr/>
        </p:nvSpPr>
        <p:spPr>
          <a:xfrm>
            <a:off x="2071670" y="5396227"/>
            <a:ext cx="4816222" cy="461665"/>
          </a:xfrm>
          <a:prstGeom prst="rect">
            <a:avLst/>
          </a:prstGeom>
          <a:noFill/>
        </p:spPr>
        <p:txBody>
          <a:bodyPr wrap="square" rtlCol="0">
            <a:spAutoFit/>
          </a:bodyPr>
          <a:lstStyle/>
          <a:p>
            <a:pPr algn="r" rtl="1"/>
            <a:r>
              <a:rPr lang="fa-IR" sz="2400" b="1" dirty="0" smtClean="0"/>
              <a:t>4-نظم و شاختاری که به زندگی خود میدهند :</a:t>
            </a:r>
            <a:endParaRPr lang="en-US" sz="2400" b="1" dirty="0"/>
          </a:p>
        </p:txBody>
      </p:sp>
      <p:sp>
        <p:nvSpPr>
          <p:cNvPr id="9" name="Right Brace 8"/>
          <p:cNvSpPr/>
          <p:nvPr/>
        </p:nvSpPr>
        <p:spPr>
          <a:xfrm>
            <a:off x="4429124" y="1643050"/>
            <a:ext cx="357190" cy="11430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p:cNvSpPr/>
          <p:nvPr/>
        </p:nvSpPr>
        <p:spPr>
          <a:xfrm>
            <a:off x="4572000" y="4286256"/>
            <a:ext cx="214314" cy="10715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ight Brace 10"/>
          <p:cNvSpPr/>
          <p:nvPr/>
        </p:nvSpPr>
        <p:spPr>
          <a:xfrm>
            <a:off x="1928794" y="5286388"/>
            <a:ext cx="285752" cy="10715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1428728" y="3028890"/>
            <a:ext cx="3143272" cy="400110"/>
          </a:xfrm>
          <a:prstGeom prst="rect">
            <a:avLst/>
          </a:prstGeom>
          <a:noFill/>
        </p:spPr>
        <p:txBody>
          <a:bodyPr wrap="square" rtlCol="0">
            <a:spAutoFit/>
          </a:bodyPr>
          <a:lstStyle/>
          <a:p>
            <a:pPr algn="r" rtl="1"/>
            <a:r>
              <a:rPr lang="fa-IR" sz="2000" b="1" dirty="0" smtClean="0"/>
              <a:t>الف – حسی </a:t>
            </a:r>
            <a:endParaRPr lang="en-US" sz="2000" b="1" dirty="0"/>
          </a:p>
        </p:txBody>
      </p:sp>
      <p:sp>
        <p:nvSpPr>
          <p:cNvPr id="13" name="TextBox 12"/>
          <p:cNvSpPr txBox="1"/>
          <p:nvPr/>
        </p:nvSpPr>
        <p:spPr>
          <a:xfrm>
            <a:off x="1357290" y="3743270"/>
            <a:ext cx="3143272" cy="400110"/>
          </a:xfrm>
          <a:prstGeom prst="rect">
            <a:avLst/>
          </a:prstGeom>
          <a:noFill/>
        </p:spPr>
        <p:txBody>
          <a:bodyPr wrap="square" rtlCol="0">
            <a:spAutoFit/>
          </a:bodyPr>
          <a:lstStyle/>
          <a:p>
            <a:pPr algn="r" rtl="1"/>
            <a:r>
              <a:rPr lang="fa-IR" sz="2000" b="1" dirty="0" smtClean="0"/>
              <a:t>ب- شمی </a:t>
            </a:r>
            <a:endParaRPr lang="en-US" sz="2000" b="1" dirty="0"/>
          </a:p>
        </p:txBody>
      </p:sp>
      <p:sp>
        <p:nvSpPr>
          <p:cNvPr id="14" name="TextBox 13"/>
          <p:cNvSpPr txBox="1"/>
          <p:nvPr/>
        </p:nvSpPr>
        <p:spPr>
          <a:xfrm>
            <a:off x="-1500230" y="5243468"/>
            <a:ext cx="3643338" cy="400110"/>
          </a:xfrm>
          <a:prstGeom prst="rect">
            <a:avLst/>
          </a:prstGeom>
          <a:noFill/>
        </p:spPr>
        <p:txBody>
          <a:bodyPr wrap="square" rtlCol="0">
            <a:spAutoFit/>
          </a:bodyPr>
          <a:lstStyle/>
          <a:p>
            <a:pPr algn="r" rtl="1"/>
            <a:r>
              <a:rPr lang="fa-IR" sz="2000" b="1" dirty="0" smtClean="0"/>
              <a:t>الف –ملاحظه کننده                   </a:t>
            </a:r>
            <a:endParaRPr lang="en-US" sz="2000" b="1" dirty="0"/>
          </a:p>
        </p:txBody>
      </p:sp>
      <p:sp>
        <p:nvSpPr>
          <p:cNvPr id="15" name="TextBox 14"/>
          <p:cNvSpPr txBox="1"/>
          <p:nvPr/>
        </p:nvSpPr>
        <p:spPr>
          <a:xfrm>
            <a:off x="928662" y="4886278"/>
            <a:ext cx="3643338" cy="400110"/>
          </a:xfrm>
          <a:prstGeom prst="rect">
            <a:avLst/>
          </a:prstGeom>
          <a:noFill/>
        </p:spPr>
        <p:txBody>
          <a:bodyPr wrap="square" rtlCol="0">
            <a:spAutoFit/>
          </a:bodyPr>
          <a:lstStyle/>
          <a:p>
            <a:pPr algn="r" rtl="1"/>
            <a:r>
              <a:rPr lang="fa-IR" sz="2000" b="1" dirty="0" smtClean="0"/>
              <a:t>ب- فکری </a:t>
            </a:r>
            <a:endParaRPr lang="en-US" sz="2000" b="1" dirty="0"/>
          </a:p>
        </p:txBody>
      </p:sp>
      <p:sp>
        <p:nvSpPr>
          <p:cNvPr id="16" name="TextBox 15"/>
          <p:cNvSpPr txBox="1"/>
          <p:nvPr/>
        </p:nvSpPr>
        <p:spPr>
          <a:xfrm>
            <a:off x="1500166" y="4286256"/>
            <a:ext cx="3071834" cy="400110"/>
          </a:xfrm>
          <a:prstGeom prst="rect">
            <a:avLst/>
          </a:prstGeom>
          <a:noFill/>
        </p:spPr>
        <p:txBody>
          <a:bodyPr wrap="square" rtlCol="0">
            <a:spAutoFit/>
          </a:bodyPr>
          <a:lstStyle/>
          <a:p>
            <a:pPr algn="r" rtl="1"/>
            <a:r>
              <a:rPr lang="fa-IR" sz="2000" b="1" dirty="0" smtClean="0"/>
              <a:t>الف –احساسی                   </a:t>
            </a:r>
            <a:endParaRPr lang="en-US" sz="2000" b="1" dirty="0"/>
          </a:p>
        </p:txBody>
      </p:sp>
      <p:sp>
        <p:nvSpPr>
          <p:cNvPr id="18" name="TextBox 17"/>
          <p:cNvSpPr txBox="1"/>
          <p:nvPr/>
        </p:nvSpPr>
        <p:spPr>
          <a:xfrm>
            <a:off x="-1500230" y="5886410"/>
            <a:ext cx="3643338" cy="400110"/>
          </a:xfrm>
          <a:prstGeom prst="rect">
            <a:avLst/>
          </a:prstGeom>
          <a:noFill/>
        </p:spPr>
        <p:txBody>
          <a:bodyPr wrap="square" rtlCol="0">
            <a:spAutoFit/>
          </a:bodyPr>
          <a:lstStyle/>
          <a:p>
            <a:pPr algn="r" rtl="1"/>
            <a:r>
              <a:rPr lang="fa-IR" sz="2000" b="1" dirty="0" smtClean="0"/>
              <a:t>ب- داوری کننده </a:t>
            </a:r>
            <a:endParaRPr lang="en-US" sz="2000" b="1" dirty="0"/>
          </a:p>
        </p:txBody>
      </p:sp>
      <p:sp>
        <p:nvSpPr>
          <p:cNvPr id="19" name="TextBox 18"/>
          <p:cNvSpPr txBox="1"/>
          <p:nvPr/>
        </p:nvSpPr>
        <p:spPr>
          <a:xfrm>
            <a:off x="7429520" y="3681715"/>
            <a:ext cx="1282723" cy="461665"/>
          </a:xfrm>
          <a:prstGeom prst="rect">
            <a:avLst/>
          </a:prstGeom>
          <a:noFill/>
        </p:spPr>
        <p:txBody>
          <a:bodyPr wrap="none" rtlCol="0">
            <a:spAutoFit/>
          </a:bodyPr>
          <a:lstStyle/>
          <a:p>
            <a:r>
              <a:rPr lang="fa-IR" sz="2400" b="1" dirty="0" smtClean="0"/>
              <a:t>انسانها در </a:t>
            </a:r>
            <a:endParaRPr lang="en-US" sz="2400" b="1" dirty="0"/>
          </a:p>
        </p:txBody>
      </p:sp>
      <p:sp>
        <p:nvSpPr>
          <p:cNvPr id="20" name="TextBox 19"/>
          <p:cNvSpPr txBox="1"/>
          <p:nvPr/>
        </p:nvSpPr>
        <p:spPr>
          <a:xfrm>
            <a:off x="3357554" y="1967203"/>
            <a:ext cx="3643338" cy="461665"/>
          </a:xfrm>
          <a:prstGeom prst="rect">
            <a:avLst/>
          </a:prstGeom>
          <a:noFill/>
        </p:spPr>
        <p:txBody>
          <a:bodyPr wrap="square" rtlCol="0">
            <a:spAutoFit/>
          </a:bodyPr>
          <a:lstStyle/>
          <a:p>
            <a:pPr algn="r" rtl="1"/>
            <a:r>
              <a:rPr lang="fa-IR" sz="2400" b="1" dirty="0" smtClean="0"/>
              <a:t>1- برقراری ارتباط:                   </a:t>
            </a:r>
            <a:endParaRPr lang="en-US" sz="2400" b="1" dirty="0"/>
          </a:p>
        </p:txBody>
      </p:sp>
      <p:sp>
        <p:nvSpPr>
          <p:cNvPr id="21" name="Right Brace 20"/>
          <p:cNvSpPr/>
          <p:nvPr/>
        </p:nvSpPr>
        <p:spPr>
          <a:xfrm>
            <a:off x="4429124" y="3000372"/>
            <a:ext cx="357190" cy="11430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142908" y="1743006"/>
            <a:ext cx="3143272" cy="400110"/>
          </a:xfrm>
          <a:prstGeom prst="rect">
            <a:avLst/>
          </a:prstGeom>
          <a:noFill/>
        </p:spPr>
        <p:txBody>
          <a:bodyPr wrap="square" rtlCol="0">
            <a:spAutoFit/>
          </a:bodyPr>
          <a:lstStyle/>
          <a:p>
            <a:pPr algn="r" rtl="1"/>
            <a:r>
              <a:rPr lang="en-US" sz="2000" b="1" dirty="0" smtClean="0">
                <a:solidFill>
                  <a:srgbClr val="FF0000"/>
                </a:solidFill>
              </a:rPr>
              <a:t>E</a:t>
            </a:r>
            <a:r>
              <a:rPr lang="en-US" sz="2000" b="1" dirty="0" smtClean="0"/>
              <a:t>xtraversion</a:t>
            </a:r>
            <a:endParaRPr lang="en-US" sz="2000" b="1" dirty="0"/>
          </a:p>
        </p:txBody>
      </p:sp>
      <p:sp>
        <p:nvSpPr>
          <p:cNvPr id="23" name="TextBox 22"/>
          <p:cNvSpPr txBox="1"/>
          <p:nvPr/>
        </p:nvSpPr>
        <p:spPr>
          <a:xfrm>
            <a:off x="1285852" y="1743006"/>
            <a:ext cx="3143272" cy="400110"/>
          </a:xfrm>
          <a:prstGeom prst="rect">
            <a:avLst/>
          </a:prstGeom>
          <a:noFill/>
        </p:spPr>
        <p:txBody>
          <a:bodyPr wrap="square" rtlCol="0">
            <a:spAutoFit/>
          </a:bodyPr>
          <a:lstStyle/>
          <a:p>
            <a:pPr algn="r" rtl="1"/>
            <a:r>
              <a:rPr lang="fa-IR" sz="2000" b="1" dirty="0" smtClean="0"/>
              <a:t>الف – برونگرا  </a:t>
            </a:r>
            <a:endParaRPr lang="en-US" sz="2000" b="1" dirty="0"/>
          </a:p>
        </p:txBody>
      </p:sp>
      <p:sp>
        <p:nvSpPr>
          <p:cNvPr id="24" name="TextBox 23"/>
          <p:cNvSpPr txBox="1"/>
          <p:nvPr/>
        </p:nvSpPr>
        <p:spPr>
          <a:xfrm>
            <a:off x="1285852" y="2314510"/>
            <a:ext cx="3143272" cy="400110"/>
          </a:xfrm>
          <a:prstGeom prst="rect">
            <a:avLst/>
          </a:prstGeom>
          <a:noFill/>
        </p:spPr>
        <p:txBody>
          <a:bodyPr wrap="square" rtlCol="0">
            <a:spAutoFit/>
          </a:bodyPr>
          <a:lstStyle/>
          <a:p>
            <a:pPr algn="r" rtl="1"/>
            <a:r>
              <a:rPr lang="fa-IR" sz="2000" b="1" dirty="0" smtClean="0"/>
              <a:t>ب – درونگرا  </a:t>
            </a:r>
            <a:endParaRPr lang="en-US" sz="2000" b="1" dirty="0"/>
          </a:p>
        </p:txBody>
      </p:sp>
      <p:sp>
        <p:nvSpPr>
          <p:cNvPr id="25" name="Rectangle 24"/>
          <p:cNvSpPr/>
          <p:nvPr/>
        </p:nvSpPr>
        <p:spPr>
          <a:xfrm>
            <a:off x="1428728" y="2214554"/>
            <a:ext cx="1699504" cy="369332"/>
          </a:xfrm>
          <a:prstGeom prst="rect">
            <a:avLst/>
          </a:prstGeom>
        </p:spPr>
        <p:txBody>
          <a:bodyPr wrap="none">
            <a:spAutoFit/>
          </a:bodyPr>
          <a:lstStyle/>
          <a:p>
            <a:r>
              <a:rPr lang="en-US" b="1" dirty="0" smtClean="0">
                <a:solidFill>
                  <a:srgbClr val="FF0000"/>
                </a:solidFill>
              </a:rPr>
              <a:t>I</a:t>
            </a:r>
            <a:r>
              <a:rPr lang="en-US" b="1" dirty="0" smtClean="0"/>
              <a:t>ntroversion</a:t>
            </a:r>
            <a:endParaRPr lang="en-US" dirty="0"/>
          </a:p>
        </p:txBody>
      </p:sp>
      <p:sp>
        <p:nvSpPr>
          <p:cNvPr id="26" name="Rectangle 25"/>
          <p:cNvSpPr/>
          <p:nvPr/>
        </p:nvSpPr>
        <p:spPr>
          <a:xfrm>
            <a:off x="2214546" y="3059668"/>
            <a:ext cx="1130438" cy="369332"/>
          </a:xfrm>
          <a:prstGeom prst="rect">
            <a:avLst/>
          </a:prstGeom>
        </p:spPr>
        <p:txBody>
          <a:bodyPr wrap="none">
            <a:spAutoFit/>
          </a:bodyPr>
          <a:lstStyle/>
          <a:p>
            <a:r>
              <a:rPr lang="en-US" b="1" dirty="0" smtClean="0">
                <a:solidFill>
                  <a:srgbClr val="FF0000"/>
                </a:solidFill>
              </a:rPr>
              <a:t>S</a:t>
            </a:r>
            <a:r>
              <a:rPr lang="en-US" b="1" dirty="0" smtClean="0"/>
              <a:t>ensing</a:t>
            </a:r>
            <a:endParaRPr lang="en-US" dirty="0"/>
          </a:p>
        </p:txBody>
      </p:sp>
      <p:sp>
        <p:nvSpPr>
          <p:cNvPr id="27" name="Rectangle 26"/>
          <p:cNvSpPr/>
          <p:nvPr/>
        </p:nvSpPr>
        <p:spPr>
          <a:xfrm>
            <a:off x="2143108" y="3702610"/>
            <a:ext cx="1303562" cy="369332"/>
          </a:xfrm>
          <a:prstGeom prst="rect">
            <a:avLst/>
          </a:prstGeom>
        </p:spPr>
        <p:txBody>
          <a:bodyPr wrap="none">
            <a:spAutoFit/>
          </a:bodyPr>
          <a:lstStyle/>
          <a:p>
            <a:r>
              <a:rPr lang="en-US" b="1" dirty="0" smtClean="0">
                <a:solidFill>
                  <a:srgbClr val="FF0000"/>
                </a:solidFill>
              </a:rPr>
              <a:t>I</a:t>
            </a:r>
            <a:r>
              <a:rPr lang="en-US" b="1" dirty="0" smtClean="0"/>
              <a:t>ntuition</a:t>
            </a:r>
            <a:endParaRPr lang="en-US" dirty="0"/>
          </a:p>
        </p:txBody>
      </p:sp>
      <p:sp>
        <p:nvSpPr>
          <p:cNvPr id="28" name="Rectangle 27"/>
          <p:cNvSpPr/>
          <p:nvPr/>
        </p:nvSpPr>
        <p:spPr>
          <a:xfrm>
            <a:off x="2143108" y="4274114"/>
            <a:ext cx="1083951" cy="369332"/>
          </a:xfrm>
          <a:prstGeom prst="rect">
            <a:avLst/>
          </a:prstGeom>
        </p:spPr>
        <p:txBody>
          <a:bodyPr wrap="none">
            <a:spAutoFit/>
          </a:bodyPr>
          <a:lstStyle/>
          <a:p>
            <a:r>
              <a:rPr lang="en-US" b="1" dirty="0" smtClean="0">
                <a:solidFill>
                  <a:srgbClr val="FF0000"/>
                </a:solidFill>
              </a:rPr>
              <a:t>F</a:t>
            </a:r>
            <a:r>
              <a:rPr lang="en-US" b="1" dirty="0" smtClean="0"/>
              <a:t>eeling</a:t>
            </a:r>
            <a:endParaRPr lang="en-US" dirty="0"/>
          </a:p>
        </p:txBody>
      </p:sp>
      <p:sp>
        <p:nvSpPr>
          <p:cNvPr id="29" name="Rectangle 28"/>
          <p:cNvSpPr/>
          <p:nvPr/>
        </p:nvSpPr>
        <p:spPr>
          <a:xfrm>
            <a:off x="2214546" y="4917056"/>
            <a:ext cx="1292341" cy="369332"/>
          </a:xfrm>
          <a:prstGeom prst="rect">
            <a:avLst/>
          </a:prstGeom>
        </p:spPr>
        <p:txBody>
          <a:bodyPr wrap="none">
            <a:spAutoFit/>
          </a:bodyPr>
          <a:lstStyle/>
          <a:p>
            <a:r>
              <a:rPr lang="en-US" b="1" dirty="0" smtClean="0">
                <a:solidFill>
                  <a:srgbClr val="FF0000"/>
                </a:solidFill>
              </a:rPr>
              <a:t>T</a:t>
            </a:r>
            <a:r>
              <a:rPr lang="en-US" b="1" dirty="0" smtClean="0"/>
              <a:t>hinking</a:t>
            </a:r>
            <a:endParaRPr lang="en-US" dirty="0"/>
          </a:p>
        </p:txBody>
      </p:sp>
      <p:sp>
        <p:nvSpPr>
          <p:cNvPr id="30" name="Rectangle 29"/>
          <p:cNvSpPr/>
          <p:nvPr/>
        </p:nvSpPr>
        <p:spPr>
          <a:xfrm>
            <a:off x="357158" y="5559998"/>
            <a:ext cx="1484702" cy="369332"/>
          </a:xfrm>
          <a:prstGeom prst="rect">
            <a:avLst/>
          </a:prstGeom>
        </p:spPr>
        <p:txBody>
          <a:bodyPr wrap="none">
            <a:spAutoFit/>
          </a:bodyPr>
          <a:lstStyle/>
          <a:p>
            <a:r>
              <a:rPr lang="en-US" b="1" dirty="0" smtClean="0">
                <a:solidFill>
                  <a:srgbClr val="FF0000"/>
                </a:solidFill>
              </a:rPr>
              <a:t>P</a:t>
            </a:r>
            <a:r>
              <a:rPr lang="en-US" b="1" dirty="0" smtClean="0"/>
              <a:t>erceiving</a:t>
            </a:r>
            <a:endParaRPr lang="en-US" dirty="0"/>
          </a:p>
        </p:txBody>
      </p:sp>
      <p:sp>
        <p:nvSpPr>
          <p:cNvPr id="31" name="Rectangle 30"/>
          <p:cNvSpPr/>
          <p:nvPr/>
        </p:nvSpPr>
        <p:spPr>
          <a:xfrm>
            <a:off x="642910" y="6202940"/>
            <a:ext cx="1172116" cy="369332"/>
          </a:xfrm>
          <a:prstGeom prst="rect">
            <a:avLst/>
          </a:prstGeom>
        </p:spPr>
        <p:txBody>
          <a:bodyPr wrap="none">
            <a:spAutoFit/>
          </a:bodyPr>
          <a:lstStyle/>
          <a:p>
            <a:r>
              <a:rPr lang="en-US" b="1" dirty="0" smtClean="0">
                <a:solidFill>
                  <a:srgbClr val="FF0000"/>
                </a:solidFill>
              </a:rPr>
              <a:t>J</a:t>
            </a:r>
            <a:r>
              <a:rPr lang="en-US" b="1" dirty="0" smtClean="0"/>
              <a:t>udging</a:t>
            </a:r>
            <a:endParaRPr lang="en-US" dirty="0"/>
          </a:p>
        </p:txBody>
      </p:sp>
      <p:sp>
        <p:nvSpPr>
          <p:cNvPr id="33" name="Round Same Side Corner Rectangle 32"/>
          <p:cNvSpPr/>
          <p:nvPr/>
        </p:nvSpPr>
        <p:spPr>
          <a:xfrm rot="5400000">
            <a:off x="4709122" y="-2994666"/>
            <a:ext cx="928694" cy="7060855"/>
          </a:xfrm>
          <a:prstGeom prst="round2SameRect">
            <a:avLst/>
          </a:prstGeom>
          <a:scene3d>
            <a:camera prst="perspectiveLeft" zoom="91000"/>
            <a:lightRig rig="threePt" dir="t">
              <a:rot lat="0" lon="0" rev="20640000"/>
            </a:lightRig>
          </a:scene3d>
          <a:sp3d extrusionH="50600">
            <a:bevelT w="101600" h="80600"/>
            <a:bevelB w="80600" h="80600"/>
          </a:sp3d>
        </p:spPr>
        <p:style>
          <a:lnRef idx="1">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34" name="Diagram group"/>
          <p:cNvGrpSpPr/>
          <p:nvPr/>
        </p:nvGrpSpPr>
        <p:grpSpPr>
          <a:xfrm>
            <a:off x="571472" y="71414"/>
            <a:ext cx="1413336" cy="1643074"/>
            <a:chOff x="1" y="-1"/>
            <a:chExt cx="1199022" cy="1712889"/>
          </a:xfrm>
          <a:scene3d>
            <a:camera prst="perspectiveLeft" zoom="91000"/>
            <a:lightRig rig="threePt" dir="t">
              <a:rot lat="0" lon="0" rev="20640000"/>
            </a:lightRig>
          </a:scene3d>
        </p:grpSpPr>
        <p:grpSp>
          <p:nvGrpSpPr>
            <p:cNvPr id="35" name="Group 8"/>
            <p:cNvGrpSpPr/>
            <p:nvPr/>
          </p:nvGrpSpPr>
          <p:grpSpPr>
            <a:xfrm>
              <a:off x="1" y="-1"/>
              <a:ext cx="1199022" cy="1712889"/>
              <a:chOff x="1" y="-1"/>
              <a:chExt cx="1199022" cy="1712889"/>
            </a:xfrm>
          </p:grpSpPr>
          <p:sp>
            <p:nvSpPr>
              <p:cNvPr id="36" name="Chevron 35"/>
              <p:cNvSpPr/>
              <p:nvPr/>
            </p:nvSpPr>
            <p:spPr>
              <a:xfrm rot="5400000">
                <a:off x="-256933" y="256933"/>
                <a:ext cx="1712889" cy="1199022"/>
              </a:xfrm>
              <a:prstGeom prst="chevron">
                <a:avLst/>
              </a:prstGeom>
              <a:solidFill>
                <a:srgbClr val="FF3300"/>
              </a:solidFill>
              <a:sp3d extrusionH="50600" prstMaterial="metal">
                <a:bevelT w="101600" h="80600" prst="relaxedInset"/>
                <a:bevelB w="80600" h="80600" prst="relaxedInset"/>
              </a:sp3d>
            </p:spPr>
            <p:style>
              <a:lnRef idx="1">
                <a:schemeClr val="accent5">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37" name="Chevron 4"/>
              <p:cNvSpPr/>
              <p:nvPr/>
            </p:nvSpPr>
            <p:spPr>
              <a:xfrm>
                <a:off x="1" y="599510"/>
                <a:ext cx="1199022" cy="51386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6510" tIns="16510" rIns="16510" bIns="16510" numCol="1" spcCol="1270" anchor="ctr" anchorCtr="0">
                <a:noAutofit/>
              </a:bodyPr>
              <a:lstStyle/>
              <a:p>
                <a:pPr lvl="0" algn="ctr" defTabSz="1155700" rtl="1">
                  <a:lnSpc>
                    <a:spcPct val="90000"/>
                  </a:lnSpc>
                  <a:spcBef>
                    <a:spcPct val="0"/>
                  </a:spcBef>
                  <a:spcAft>
                    <a:spcPct val="35000"/>
                  </a:spcAft>
                </a:pPr>
                <a:endParaRPr lang="en-US" sz="2600" kern="1200" dirty="0"/>
              </a:p>
            </p:txBody>
          </p:sp>
        </p:grpSp>
      </p:grpSp>
      <p:sp>
        <p:nvSpPr>
          <p:cNvPr id="38" name="Rectangle 37"/>
          <p:cNvSpPr/>
          <p:nvPr/>
        </p:nvSpPr>
        <p:spPr>
          <a:xfrm>
            <a:off x="2143108" y="214291"/>
            <a:ext cx="7000892" cy="800219"/>
          </a:xfrm>
          <a:prstGeom prst="rect">
            <a:avLst/>
          </a:prstGeom>
        </p:spPr>
        <p:txBody>
          <a:bodyPr wrap="square">
            <a:spAutoFit/>
          </a:bodyPr>
          <a:lstStyle/>
          <a:p>
            <a:r>
              <a:rPr lang="ar-SA" sz="2800" b="1" dirty="0" smtClean="0">
                <a:latin typeface="Calibri" pitchFamily="34" charset="0"/>
                <a:ea typeface="Times New Roman" pitchFamily="18" charset="0"/>
                <a:cs typeface="Arial" pitchFamily="34" charset="0"/>
              </a:rPr>
              <a:t>تیپ های </a:t>
            </a:r>
            <a:r>
              <a:rPr lang="fa-IR" sz="2800" b="1" dirty="0" smtClean="0">
                <a:latin typeface="Calibri" pitchFamily="34" charset="0"/>
                <a:ea typeface="Times New Roman" pitchFamily="18" charset="0"/>
                <a:cs typeface="Arial" pitchFamily="34" charset="0"/>
              </a:rPr>
              <a:t>۱۶</a:t>
            </a:r>
            <a:r>
              <a:rPr lang="ar-SA" sz="2800" b="1" dirty="0" smtClean="0">
                <a:latin typeface="Calibri" pitchFamily="34" charset="0"/>
                <a:ea typeface="Times New Roman" pitchFamily="18" charset="0"/>
                <a:cs typeface="Arial" pitchFamily="34" charset="0"/>
              </a:rPr>
              <a:t> گانه مایرز بریگز </a:t>
            </a:r>
            <a:r>
              <a:rPr lang="en-US" sz="2800" b="1" dirty="0" smtClean="0">
                <a:latin typeface="Calibri" pitchFamily="34" charset="0"/>
                <a:ea typeface="Times New Roman" pitchFamily="18" charset="0"/>
                <a:cs typeface="Arial" pitchFamily="34" charset="0"/>
              </a:rPr>
              <a:t>      </a:t>
            </a:r>
            <a:r>
              <a:rPr lang="en-US" sz="2800" b="1" dirty="0" smtClean="0">
                <a:latin typeface="Californian FB" pitchFamily="18" charset="0"/>
                <a:ea typeface="Times New Roman" pitchFamily="18" charset="0"/>
                <a:cs typeface="Arial" pitchFamily="34" charset="0"/>
              </a:rPr>
              <a:t>MBTI</a:t>
            </a:r>
            <a:endParaRPr lang="fa-IR" sz="2800" b="1" dirty="0" smtClean="0">
              <a:latin typeface="Californian FB" pitchFamily="18" charset="0"/>
              <a:ea typeface="Times New Roman" pitchFamily="18" charset="0"/>
              <a:cs typeface="Arial" pitchFamily="34" charset="0"/>
            </a:endParaRPr>
          </a:p>
          <a:p>
            <a:r>
              <a:rPr lang="en-US" dirty="0" smtClean="0"/>
              <a:t>MYERS  BRIGGS  TYPE  INDICATOR</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4714876" y="976387"/>
            <a:ext cx="407196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۱</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برونگرا </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حسی – </a:t>
            </a:r>
            <a:r>
              <a:rPr kumimoji="0" lang="ar-SA"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فکری –</a:t>
            </a:r>
            <a:r>
              <a:rPr kumimoji="0" lang="fa-IR"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FF00FF"/>
                </a:solidFill>
                <a:effectLst/>
                <a:latin typeface="Calibri" pitchFamily="34" charset="0"/>
                <a:ea typeface="Times New Roman" pitchFamily="18" charset="0"/>
                <a:cs typeface="Arial" pitchFamily="34" charset="0"/>
              </a:rPr>
              <a:t>داوری کننده</a:t>
            </a:r>
            <a:endParaRPr kumimoji="0" lang="en-US" sz="1050" b="0" i="0" u="none" strike="noStrike" cap="none" normalizeH="0" baseline="0" dirty="0" smtClean="0">
              <a:ln>
                <a:noFill/>
              </a:ln>
              <a:solidFill>
                <a:srgbClr val="FF00FF"/>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۲</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برونگرا</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حسی – </a:t>
            </a:r>
            <a:r>
              <a:rPr kumimoji="0" lang="ar-SA" b="0" i="0" u="none" strike="noStrike" cap="none" normalizeH="0" baseline="0" dirty="0" smtClean="0">
                <a:ln>
                  <a:noFill/>
                </a:ln>
                <a:solidFill>
                  <a:srgbClr val="7030A0"/>
                </a:solidFill>
                <a:effectLst/>
                <a:latin typeface="Calibri" pitchFamily="34" charset="0"/>
                <a:ea typeface="Times New Roman" pitchFamily="18" charset="0"/>
                <a:cs typeface="Arial" pitchFamily="34" charset="0"/>
              </a:rPr>
              <a:t>احساسی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FF00FF"/>
                </a:solidFill>
                <a:effectLst/>
                <a:latin typeface="Calibri" pitchFamily="34" charset="0"/>
                <a:ea typeface="Times New Roman" pitchFamily="18" charset="0"/>
                <a:cs typeface="Arial" pitchFamily="34" charset="0"/>
              </a:rPr>
              <a:t>داوری کننده</a:t>
            </a:r>
            <a:endParaRPr kumimoji="0" lang="en-US" sz="1050" b="0" i="0" u="none" strike="noStrike" cap="none" normalizeH="0" baseline="0" dirty="0" smtClean="0">
              <a:ln>
                <a:noFill/>
              </a:ln>
              <a:solidFill>
                <a:srgbClr val="FF00FF"/>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۳</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برونگرا</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شمی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7030A0"/>
                </a:solidFill>
                <a:effectLst/>
                <a:latin typeface="Calibri" pitchFamily="34" charset="0"/>
                <a:ea typeface="Times New Roman" pitchFamily="18" charset="0"/>
                <a:cs typeface="Arial" pitchFamily="34" charset="0"/>
              </a:rPr>
              <a:t>احساسی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FF00FF"/>
                </a:solidFill>
                <a:effectLst/>
                <a:latin typeface="Calibri" pitchFamily="34" charset="0"/>
                <a:ea typeface="Times New Roman" pitchFamily="18" charset="0"/>
                <a:cs typeface="Arial" pitchFamily="34" charset="0"/>
              </a:rPr>
              <a:t>داوری کننده</a:t>
            </a:r>
            <a:endParaRPr kumimoji="0" lang="en-US" sz="1050" b="0" i="0" u="none" strike="noStrike" cap="none" normalizeH="0" baseline="0" dirty="0" smtClean="0">
              <a:ln>
                <a:noFill/>
              </a:ln>
              <a:solidFill>
                <a:srgbClr val="FF00FF"/>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۴</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برونگرا</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شمی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فکری –</a:t>
            </a:r>
            <a:r>
              <a:rPr kumimoji="0" lang="fa-IR"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FF00FF"/>
                </a:solidFill>
                <a:effectLst/>
                <a:latin typeface="Calibri" pitchFamily="34" charset="0"/>
                <a:ea typeface="Times New Roman" pitchFamily="18" charset="0"/>
                <a:cs typeface="Arial" pitchFamily="34" charset="0"/>
              </a:rPr>
              <a:t>داوری کننده</a:t>
            </a:r>
            <a:endParaRPr kumimoji="0" lang="en-US" sz="1050" b="0" i="0" u="none" strike="noStrike" cap="none" normalizeH="0" baseline="0" dirty="0" smtClean="0">
              <a:ln>
                <a:noFill/>
              </a:ln>
              <a:solidFill>
                <a:srgbClr val="FF00FF"/>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۵</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برونگرا</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حسی – </a:t>
            </a:r>
            <a:r>
              <a:rPr kumimoji="0" lang="ar-SA" b="0" i="0" u="none" strike="noStrike" cap="none" normalizeH="0" baseline="0" dirty="0" smtClean="0">
                <a:ln>
                  <a:noFill/>
                </a:ln>
                <a:solidFill>
                  <a:srgbClr val="7030A0"/>
                </a:solidFill>
                <a:effectLst/>
                <a:latin typeface="Calibri" pitchFamily="34" charset="0"/>
                <a:ea typeface="Times New Roman" pitchFamily="18" charset="0"/>
                <a:cs typeface="Arial" pitchFamily="34" charset="0"/>
              </a:rPr>
              <a:t>احساسی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ملاحظه</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کننده</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۶</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برونگرا</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حسی – </a:t>
            </a:r>
            <a:r>
              <a:rPr kumimoji="0" lang="ar-SA"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فکری – </a:t>
            </a:r>
            <a:r>
              <a:rPr kumimoji="0" lang="fa-IR"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ملاحظه کننده</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۷</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برونگرا </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شمی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7030A0"/>
                </a:solidFill>
                <a:effectLst/>
                <a:latin typeface="Calibri" pitchFamily="34" charset="0"/>
                <a:ea typeface="Times New Roman" pitchFamily="18" charset="0"/>
                <a:cs typeface="Arial" pitchFamily="34" charset="0"/>
              </a:rPr>
              <a:t>احساسی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ملاحظه کننده</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۸</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برونگرا</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شمی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فکری –</a:t>
            </a:r>
            <a:r>
              <a:rPr kumimoji="0" lang="fa-IR"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ملاحظه کننده</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۹</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00B0F0"/>
                </a:solidFill>
                <a:effectLst/>
                <a:latin typeface="Calibri" pitchFamily="34" charset="0"/>
                <a:ea typeface="Times New Roman" pitchFamily="18" charset="0"/>
                <a:cs typeface="Arial" pitchFamily="34" charset="0"/>
              </a:rPr>
              <a:t>درونگرا </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حسی – </a:t>
            </a:r>
            <a:r>
              <a:rPr kumimoji="0" lang="ar-SA"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فکری –</a:t>
            </a:r>
            <a:r>
              <a:rPr kumimoji="0" lang="fa-IR"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FF00FF"/>
                </a:solidFill>
                <a:effectLst/>
                <a:latin typeface="Calibri" pitchFamily="34" charset="0"/>
                <a:ea typeface="Times New Roman" pitchFamily="18" charset="0"/>
                <a:cs typeface="Arial" pitchFamily="34" charset="0"/>
              </a:rPr>
              <a:t>داوری کننده</a:t>
            </a:r>
            <a:endParaRPr kumimoji="0" lang="en-US" sz="1050" b="0" i="0" u="none" strike="noStrike" cap="none" normalizeH="0" baseline="0" dirty="0" smtClean="0">
              <a:ln>
                <a:noFill/>
              </a:ln>
              <a:solidFill>
                <a:srgbClr val="FF00FF"/>
              </a:solidFill>
              <a:effectLst/>
              <a:latin typeface="Arial" pitchFamily="34" charset="0"/>
              <a:cs typeface="Arial" pitchFamily="34" charset="0"/>
            </a:endParaRPr>
          </a:p>
          <a:p>
            <a:pPr lvl="0" algn="r" rtl="1" eaLnBrk="0" fontAlgn="base" hangingPunct="0">
              <a:spcBef>
                <a:spcPct val="0"/>
              </a:spcBef>
              <a:spcAft>
                <a:spcPct val="0"/>
              </a:spcAft>
            </a:pP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۱۰</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00B0F0"/>
                </a:solidFill>
                <a:effectLst/>
                <a:latin typeface="Calibri" pitchFamily="34" charset="0"/>
                <a:ea typeface="Times New Roman" pitchFamily="18" charset="0"/>
                <a:cs typeface="Arial" pitchFamily="34" charset="0"/>
              </a:rPr>
              <a:t>درونگر</a:t>
            </a:r>
            <a:r>
              <a:rPr kumimoji="0" lang="fa-IR" b="0" i="0" u="none" strike="noStrike" cap="none" normalizeH="0" baseline="0" dirty="0" smtClean="0">
                <a:ln>
                  <a:noFill/>
                </a:ln>
                <a:solidFill>
                  <a:srgbClr val="00B0F0"/>
                </a:solidFill>
                <a:effectLst/>
                <a:latin typeface="Calibri" pitchFamily="34" charset="0"/>
                <a:ea typeface="Times New Roman" pitchFamily="18" charset="0"/>
                <a:cs typeface="Arial" pitchFamily="34" charset="0"/>
              </a:rPr>
              <a:t>ا</a:t>
            </a:r>
            <a:r>
              <a:rPr lang="ar-SA" dirty="0" smtClean="0">
                <a:latin typeface="Calibri" pitchFamily="34" charset="0"/>
                <a:ea typeface="Times New Roman" pitchFamily="18" charset="0"/>
                <a:cs typeface="Arial" pitchFamily="34" charset="0"/>
              </a:rPr>
              <a:t>– حسی – </a:t>
            </a:r>
            <a:r>
              <a:rPr lang="ar-SA" dirty="0" smtClean="0">
                <a:solidFill>
                  <a:srgbClr val="7030A0"/>
                </a:solidFill>
                <a:latin typeface="Calibri" pitchFamily="34" charset="0"/>
                <a:ea typeface="Times New Roman" pitchFamily="18" charset="0"/>
                <a:cs typeface="Arial" pitchFamily="34" charset="0"/>
              </a:rPr>
              <a:t>احساسی</a:t>
            </a:r>
            <a:r>
              <a:rPr lang="ar-SA" dirty="0" smtClean="0">
                <a:latin typeface="Calibri" pitchFamily="34" charset="0"/>
                <a:ea typeface="Times New Roman" pitchFamily="18" charset="0"/>
                <a:cs typeface="Arial" pitchFamily="34" charset="0"/>
              </a:rPr>
              <a:t> – </a:t>
            </a:r>
            <a:r>
              <a:rPr lang="ar-SA" dirty="0" smtClean="0">
                <a:solidFill>
                  <a:srgbClr val="FF00FF"/>
                </a:solidFill>
                <a:latin typeface="Calibri" pitchFamily="34" charset="0"/>
                <a:ea typeface="Times New Roman" pitchFamily="18" charset="0"/>
                <a:cs typeface="Arial" pitchFamily="34" charset="0"/>
              </a:rPr>
              <a:t>داوری کننده</a:t>
            </a:r>
            <a:endParaRPr lang="en-US" sz="1050" dirty="0" smtClean="0">
              <a:solidFill>
                <a:srgbClr val="FF00FF"/>
              </a:solidFill>
              <a:latin typeface="Arial" pitchFamily="34" charset="0"/>
              <a:cs typeface="Arial" pitchFamily="34" charset="0"/>
            </a:endParaRPr>
          </a:p>
          <a:p>
            <a:pPr lvl="0" algn="r" rtl="1" eaLnBrk="0" fontAlgn="base" hangingPunct="0">
              <a:spcBef>
                <a:spcPct val="0"/>
              </a:spcBef>
              <a:spcAft>
                <a:spcPct val="0"/>
              </a:spcAft>
            </a:pPr>
            <a:r>
              <a:rPr lang="fa-IR" dirty="0" smtClean="0">
                <a:latin typeface="Calibri" pitchFamily="34" charset="0"/>
                <a:ea typeface="Times New Roman" pitchFamily="18" charset="0"/>
                <a:cs typeface="Arial" pitchFamily="34" charset="0"/>
              </a:rPr>
              <a:t>۱۱</a:t>
            </a:r>
            <a:r>
              <a:rPr lang="en-US" dirty="0" smtClean="0">
                <a:latin typeface="Calibri" pitchFamily="34" charset="0"/>
                <a:ea typeface="Times New Roman" pitchFamily="18" charset="0"/>
                <a:cs typeface="Arial" pitchFamily="34" charset="0"/>
              </a:rPr>
              <a:t>- </a:t>
            </a:r>
            <a:r>
              <a:rPr lang="ar-SA" dirty="0" smtClean="0">
                <a:solidFill>
                  <a:srgbClr val="00B0F0"/>
                </a:solidFill>
                <a:latin typeface="Calibri" pitchFamily="34" charset="0"/>
                <a:ea typeface="Times New Roman" pitchFamily="18" charset="0"/>
                <a:cs typeface="Arial" pitchFamily="34" charset="0"/>
              </a:rPr>
              <a:t>درونگر</a:t>
            </a:r>
            <a:r>
              <a:rPr kumimoji="0" lang="ar-SA" b="0" i="0" u="none" strike="noStrike" cap="none" normalizeH="0" baseline="0" dirty="0" smtClean="0">
                <a:ln>
                  <a:noFill/>
                </a:ln>
                <a:solidFill>
                  <a:srgbClr val="00B0F0"/>
                </a:solidFill>
                <a:effectLst/>
                <a:latin typeface="Calibri" pitchFamily="34" charset="0"/>
                <a:ea typeface="Times New Roman" pitchFamily="18" charset="0"/>
                <a:cs typeface="Arial" pitchFamily="34" charset="0"/>
              </a:rPr>
              <a:t>ا </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شمی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7030A0"/>
                </a:solidFill>
                <a:effectLst/>
                <a:latin typeface="Calibri" pitchFamily="34" charset="0"/>
                <a:ea typeface="Times New Roman" pitchFamily="18" charset="0"/>
                <a:cs typeface="Arial" pitchFamily="34" charset="0"/>
              </a:rPr>
              <a:t>احساسی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FF00FF"/>
                </a:solidFill>
                <a:effectLst/>
                <a:latin typeface="Calibri" pitchFamily="34" charset="0"/>
                <a:ea typeface="Times New Roman" pitchFamily="18" charset="0"/>
                <a:cs typeface="Arial" pitchFamily="34" charset="0"/>
              </a:rPr>
              <a:t>داوری کننده</a:t>
            </a:r>
            <a:endParaRPr kumimoji="0" lang="en-US" sz="1050" b="0" i="0" u="none" strike="noStrike" cap="none" normalizeH="0" baseline="0" dirty="0" smtClean="0">
              <a:ln>
                <a:noFill/>
              </a:ln>
              <a:solidFill>
                <a:srgbClr val="FF00FF"/>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۱۲</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00B0F0"/>
                </a:solidFill>
                <a:effectLst/>
                <a:latin typeface="Calibri" pitchFamily="34" charset="0"/>
                <a:ea typeface="Times New Roman" pitchFamily="18" charset="0"/>
                <a:cs typeface="Arial" pitchFamily="34" charset="0"/>
              </a:rPr>
              <a:t>درونگرا</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شمی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ar-SA"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فکری – </a:t>
            </a:r>
            <a:r>
              <a:rPr kumimoji="0" lang="fa-IR"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FF00FF"/>
                </a:solidFill>
                <a:effectLst/>
                <a:latin typeface="Calibri" pitchFamily="34" charset="0"/>
                <a:ea typeface="Times New Roman" pitchFamily="18" charset="0"/>
                <a:cs typeface="Arial" pitchFamily="34" charset="0"/>
              </a:rPr>
              <a:t>داوری کننده</a:t>
            </a:r>
            <a:endParaRPr kumimoji="0" lang="en-US" sz="1050" b="0" i="0" u="none" strike="noStrike" cap="none" normalizeH="0" baseline="0" dirty="0" smtClean="0">
              <a:ln>
                <a:noFill/>
              </a:ln>
              <a:solidFill>
                <a:srgbClr val="FF00FF"/>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۱۳</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00B0F0"/>
                </a:solidFill>
                <a:effectLst/>
                <a:latin typeface="Calibri" pitchFamily="34" charset="0"/>
                <a:ea typeface="Times New Roman" pitchFamily="18" charset="0"/>
                <a:cs typeface="Arial" pitchFamily="34" charset="0"/>
              </a:rPr>
              <a:t>درونگرا</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حسی – </a:t>
            </a:r>
            <a:r>
              <a:rPr kumimoji="0" lang="ar-SA" b="0" i="0" u="none" strike="noStrike" cap="none" normalizeH="0" baseline="0" dirty="0" smtClean="0">
                <a:ln>
                  <a:noFill/>
                </a:ln>
                <a:solidFill>
                  <a:srgbClr val="7030A0"/>
                </a:solidFill>
                <a:effectLst/>
                <a:latin typeface="Calibri" pitchFamily="34" charset="0"/>
                <a:ea typeface="Times New Roman" pitchFamily="18" charset="0"/>
                <a:cs typeface="Arial" pitchFamily="34" charset="0"/>
              </a:rPr>
              <a:t>احساسی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ملاحظه کننده</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۱۴</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00B0F0"/>
                </a:solidFill>
                <a:effectLst/>
                <a:latin typeface="Calibri" pitchFamily="34" charset="0"/>
                <a:ea typeface="Times New Roman" pitchFamily="18" charset="0"/>
                <a:cs typeface="Arial" pitchFamily="34" charset="0"/>
              </a:rPr>
              <a:t>درونگرا</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حسی – </a:t>
            </a:r>
            <a:r>
              <a:rPr kumimoji="0" lang="ar-SA"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فکری – </a:t>
            </a:r>
            <a:r>
              <a:rPr kumimoji="0" lang="fa-IR"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ملاحظه کننده</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۱۵</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00B0F0"/>
                </a:solidFill>
                <a:effectLst/>
                <a:latin typeface="Calibri" pitchFamily="34" charset="0"/>
                <a:ea typeface="Times New Roman" pitchFamily="18" charset="0"/>
                <a:cs typeface="Arial" pitchFamily="34" charset="0"/>
              </a:rPr>
              <a:t>درونگرا</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شمی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ar-SA" b="0" i="0" u="none" strike="noStrike" cap="none" normalizeH="0" baseline="0" dirty="0" smtClean="0">
                <a:ln>
                  <a:noFill/>
                </a:ln>
                <a:solidFill>
                  <a:srgbClr val="7030A0"/>
                </a:solidFill>
                <a:effectLst/>
                <a:latin typeface="Calibri" pitchFamily="34" charset="0"/>
                <a:ea typeface="Times New Roman" pitchFamily="18" charset="0"/>
                <a:cs typeface="Arial" pitchFamily="34" charset="0"/>
              </a:rPr>
              <a:t>احساسی</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ملاحظه کننده</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۱۶</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00B0F0"/>
                </a:solidFill>
                <a:effectLst/>
                <a:latin typeface="Calibri" pitchFamily="34" charset="0"/>
                <a:ea typeface="Times New Roman" pitchFamily="18" charset="0"/>
                <a:cs typeface="Arial" pitchFamily="34" charset="0"/>
              </a:rPr>
              <a:t>درونگرا</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 شمی </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فکری – </a:t>
            </a:r>
            <a:r>
              <a:rPr kumimoji="0" lang="fa-IR" b="0" i="0" u="none" strike="noStrike" cap="none" normalizeH="0" baseline="0" dirty="0" smtClean="0">
                <a:ln>
                  <a:noFill/>
                </a:ln>
                <a:solidFill>
                  <a:srgbClr val="CC3300"/>
                </a:solidFill>
                <a:effectLst/>
                <a:latin typeface="Calibri" pitchFamily="34" charset="0"/>
                <a:ea typeface="Times New Roman" pitchFamily="18" charset="0"/>
                <a:cs typeface="Arial" pitchFamily="34" charset="0"/>
              </a:rPr>
              <a:t>  </a:t>
            </a: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ملاحظه کننده</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49" name="AutoShape 1">
            <a:hlinkClick r:id="rId2"/>
          </p:cNvPr>
          <p:cNvSpPr>
            <a:spLocks noChangeAspect="1" noChangeArrowheads="1"/>
          </p:cNvSpPr>
          <p:nvPr/>
        </p:nvSpPr>
        <p:spPr bwMode="auto">
          <a:xfrm>
            <a:off x="0" y="457200"/>
            <a:ext cx="3724275" cy="38195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 name="Picture 7" descr="220px-CognitiveFunctions.png"/>
          <p:cNvPicPr>
            <a:picLocks noChangeAspect="1"/>
          </p:cNvPicPr>
          <p:nvPr/>
        </p:nvPicPr>
        <p:blipFill>
          <a:blip r:embed="rId3"/>
          <a:stretch>
            <a:fillRect/>
          </a:stretch>
        </p:blipFill>
        <p:spPr>
          <a:xfrm>
            <a:off x="428596" y="1357298"/>
            <a:ext cx="4262482" cy="4262482"/>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643050"/>
            <a:ext cx="8501090" cy="5072098"/>
          </a:xfrm>
        </p:spPr>
        <p:txBody>
          <a:bodyPr>
            <a:normAutofit fontScale="92500" lnSpcReduction="10000"/>
          </a:bodyPr>
          <a:lstStyle/>
          <a:p>
            <a:pPr algn="r" rtl="1"/>
            <a:r>
              <a:rPr lang="ar-SA" dirty="0" smtClean="0"/>
              <a:t>اندیشمندان بیان میدارند تنوع تیپهای روانشناختی باعث عملکرد موفق گروه میشود. آنها بیان میدارند که یک تیم متنوع از لحاظ روانشناختی اگرچه ممکن است دیرتر یک پروژه را تکمیل کند، اما نتیجه نهایی همیشه بهتر خواهد بود.اینکه چگونه تیپهای متضاد به فرایند گروهی کمک میکنند را میتوان به صورت زیربیان کرد: </a:t>
            </a:r>
            <a:endParaRPr lang="fa-IR" dirty="0" smtClean="0"/>
          </a:p>
          <a:p>
            <a:pPr algn="r" rtl="1"/>
            <a:r>
              <a:rPr lang="ar-SA" dirty="0" smtClean="0"/>
              <a:t>برونگراها (</a:t>
            </a:r>
            <a:r>
              <a:rPr lang="en-US" dirty="0" smtClean="0"/>
              <a:t>E</a:t>
            </a:r>
            <a:r>
              <a:rPr lang="ar-SA" dirty="0" smtClean="0"/>
              <a:t>) امکان برقراری ارتباط بین افراد گروه را به وجود می آورند،</a:t>
            </a:r>
            <a:endParaRPr lang="fa-IR" dirty="0" smtClean="0"/>
          </a:p>
          <a:p>
            <a:pPr algn="r" rtl="1"/>
            <a:r>
              <a:rPr lang="ar-SA" dirty="0" smtClean="0"/>
              <a:t>درونگراها (</a:t>
            </a:r>
            <a:r>
              <a:rPr lang="en-US" dirty="0" smtClean="0"/>
              <a:t>I</a:t>
            </a:r>
            <a:r>
              <a:rPr lang="ar-SA" dirty="0" smtClean="0"/>
              <a:t>)، عکسالعمل درونی بحثهای گروه را نشان میدهند</a:t>
            </a:r>
            <a:endParaRPr lang="fa-IR" dirty="0" smtClean="0"/>
          </a:p>
          <a:p>
            <a:pPr algn="r" rtl="1"/>
            <a:r>
              <a:rPr lang="ar-SA" dirty="0" smtClean="0"/>
              <a:t> حسگراها(</a:t>
            </a:r>
            <a:r>
              <a:rPr lang="en-US" dirty="0" smtClean="0"/>
              <a:t>S</a:t>
            </a:r>
            <a:r>
              <a:rPr lang="ar-SA" dirty="0" smtClean="0"/>
              <a:t>)، حقایق و سؤالات فنی را مطرح میکنند</a:t>
            </a:r>
            <a:endParaRPr lang="fa-IR" dirty="0" smtClean="0"/>
          </a:p>
          <a:p>
            <a:pPr algn="r" rtl="1"/>
            <a:r>
              <a:rPr lang="ar-SA" dirty="0" smtClean="0"/>
              <a:t>شهودگراها (</a:t>
            </a:r>
            <a:r>
              <a:rPr lang="en-US" dirty="0" smtClean="0"/>
              <a:t>N</a:t>
            </a:r>
            <a:r>
              <a:rPr lang="ar-SA" dirty="0" smtClean="0"/>
              <a:t>) احتمالات جدید را حدس میزند</a:t>
            </a:r>
            <a:endParaRPr lang="fa-IR" dirty="0" smtClean="0"/>
          </a:p>
          <a:p>
            <a:pPr algn="r" rtl="1"/>
            <a:r>
              <a:rPr lang="ar-SA" dirty="0" smtClean="0"/>
              <a:t> تفکرگراها (</a:t>
            </a:r>
            <a:r>
              <a:rPr lang="en-US" dirty="0" smtClean="0"/>
              <a:t>T</a:t>
            </a:r>
            <a:r>
              <a:rPr lang="ar-SA" dirty="0" smtClean="0"/>
              <a:t>) یک تحلیل منطقی از موقعیت تصمیمگیری ارائه میدهند</a:t>
            </a:r>
            <a:endParaRPr lang="fa-IR" dirty="0" smtClean="0"/>
          </a:p>
          <a:p>
            <a:pPr algn="r" rtl="1"/>
            <a:r>
              <a:rPr lang="ar-SA" dirty="0" smtClean="0"/>
              <a:t>احساسیها (</a:t>
            </a:r>
            <a:r>
              <a:rPr lang="en-US" dirty="0" smtClean="0"/>
              <a:t>F</a:t>
            </a:r>
            <a:r>
              <a:rPr lang="ar-SA" dirty="0" smtClean="0"/>
              <a:t>) نشانه های اینکه احساسات اعضای دیگر گروه یا مشتریان چگونه تحت تأثیر قرار میگیرد را بروز میدهند.</a:t>
            </a:r>
            <a:endParaRPr lang="fa-IR" dirty="0" smtClean="0"/>
          </a:p>
          <a:p>
            <a:pPr algn="r" rtl="1"/>
            <a:r>
              <a:rPr lang="ar-SA" dirty="0" smtClean="0"/>
              <a:t>افراد قاطع (</a:t>
            </a:r>
            <a:r>
              <a:rPr lang="en-US" dirty="0" smtClean="0"/>
              <a:t>J</a:t>
            </a:r>
            <a:r>
              <a:rPr lang="ar-SA" dirty="0" smtClean="0"/>
              <a:t>) تیم را از روی برنامه زمانی تعیین شده جلو میبرند</a:t>
            </a:r>
            <a:endParaRPr lang="fa-IR" dirty="0" smtClean="0"/>
          </a:p>
          <a:p>
            <a:pPr algn="r" rtl="1"/>
            <a:r>
              <a:rPr lang="ar-SA" dirty="0" smtClean="0"/>
              <a:t>افراد منعطف و پذیرا(</a:t>
            </a:r>
            <a:r>
              <a:rPr lang="en-US" dirty="0" smtClean="0"/>
              <a:t>P</a:t>
            </a:r>
            <a:r>
              <a:rPr lang="ar-SA" dirty="0" smtClean="0"/>
              <a:t>) به تیم، در نظرگرفتن راه حلهای دیگر را گوشزد میکنند.</a:t>
            </a:r>
            <a:br>
              <a:rPr lang="ar-SA" dirty="0" smtClean="0"/>
            </a:br>
            <a:endParaRPr lang="en-US" dirty="0"/>
          </a:p>
        </p:txBody>
      </p:sp>
      <p:sp>
        <p:nvSpPr>
          <p:cNvPr id="5" name="Round Same Side Corner Rectangle 4"/>
          <p:cNvSpPr/>
          <p:nvPr/>
        </p:nvSpPr>
        <p:spPr>
          <a:xfrm rot="5400000">
            <a:off x="4637685" y="-3066104"/>
            <a:ext cx="928694" cy="7060855"/>
          </a:xfrm>
          <a:prstGeom prst="round2SameRect">
            <a:avLst/>
          </a:prstGeom>
          <a:scene3d>
            <a:camera prst="perspectiveLeft" zoom="91000"/>
            <a:lightRig rig="threePt" dir="t">
              <a:rot lat="0" lon="0" rev="20640000"/>
            </a:lightRig>
          </a:scene3d>
          <a:sp3d extrusionH="50600">
            <a:bevelT w="101600" h="80600"/>
            <a:bevelB w="80600" h="80600"/>
          </a:sp3d>
        </p:spPr>
        <p:style>
          <a:lnRef idx="1">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6" name="Diagram group"/>
          <p:cNvGrpSpPr/>
          <p:nvPr/>
        </p:nvGrpSpPr>
        <p:grpSpPr>
          <a:xfrm>
            <a:off x="571472" y="71414"/>
            <a:ext cx="1413336" cy="1643074"/>
            <a:chOff x="1" y="-1"/>
            <a:chExt cx="1199022" cy="1712889"/>
          </a:xfrm>
          <a:scene3d>
            <a:camera prst="perspectiveLeft" zoom="91000"/>
            <a:lightRig rig="threePt" dir="t">
              <a:rot lat="0" lon="0" rev="20640000"/>
            </a:lightRig>
          </a:scene3d>
        </p:grpSpPr>
        <p:grpSp>
          <p:nvGrpSpPr>
            <p:cNvPr id="7" name="Group 8"/>
            <p:cNvGrpSpPr/>
            <p:nvPr/>
          </p:nvGrpSpPr>
          <p:grpSpPr>
            <a:xfrm>
              <a:off x="1" y="-1"/>
              <a:ext cx="1199022" cy="1712889"/>
              <a:chOff x="1" y="-1"/>
              <a:chExt cx="1199022" cy="1712889"/>
            </a:xfrm>
          </p:grpSpPr>
          <p:sp>
            <p:nvSpPr>
              <p:cNvPr id="8" name="Chevron 7"/>
              <p:cNvSpPr/>
              <p:nvPr/>
            </p:nvSpPr>
            <p:spPr>
              <a:xfrm rot="5400000">
                <a:off x="-256933" y="256933"/>
                <a:ext cx="1712889" cy="1199022"/>
              </a:xfrm>
              <a:prstGeom prst="chevron">
                <a:avLst/>
              </a:prstGeom>
              <a:solidFill>
                <a:srgbClr val="FF3300"/>
              </a:solidFill>
              <a:sp3d extrusionH="50600" prstMaterial="metal">
                <a:bevelT w="101600" h="80600" prst="relaxedInset"/>
                <a:bevelB w="80600" h="80600" prst="relaxedInset"/>
              </a:sp3d>
            </p:spPr>
            <p:style>
              <a:lnRef idx="1">
                <a:schemeClr val="accent5">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9" name="Chevron 4"/>
              <p:cNvSpPr/>
              <p:nvPr/>
            </p:nvSpPr>
            <p:spPr>
              <a:xfrm>
                <a:off x="1" y="599510"/>
                <a:ext cx="1199022" cy="51386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6510" tIns="16510" rIns="16510" bIns="16510" numCol="1" spcCol="1270" anchor="ctr" anchorCtr="0">
                <a:noAutofit/>
              </a:bodyPr>
              <a:lstStyle/>
              <a:p>
                <a:pPr lvl="0" algn="ctr" defTabSz="1155700" rtl="1">
                  <a:lnSpc>
                    <a:spcPct val="90000"/>
                  </a:lnSpc>
                  <a:spcBef>
                    <a:spcPct val="0"/>
                  </a:spcBef>
                  <a:spcAft>
                    <a:spcPct val="35000"/>
                  </a:spcAft>
                </a:pPr>
                <a:endParaRPr lang="en-US" sz="2600" kern="1200" dirty="0"/>
              </a:p>
            </p:txBody>
          </p:sp>
        </p:grpSp>
      </p:grpSp>
      <p:sp>
        <p:nvSpPr>
          <p:cNvPr id="10" name="TextBox 9"/>
          <p:cNvSpPr txBox="1"/>
          <p:nvPr/>
        </p:nvSpPr>
        <p:spPr>
          <a:xfrm>
            <a:off x="2428860" y="285728"/>
            <a:ext cx="4857784" cy="830997"/>
          </a:xfrm>
          <a:prstGeom prst="rect">
            <a:avLst/>
          </a:prstGeom>
          <a:noFill/>
        </p:spPr>
        <p:txBody>
          <a:bodyPr wrap="square" rtlCol="0">
            <a:spAutoFit/>
          </a:bodyPr>
          <a:lstStyle/>
          <a:p>
            <a:r>
              <a:rPr lang="fa-IR" sz="2400" b="1" dirty="0" smtClean="0">
                <a:solidFill>
                  <a:srgbClr val="CC3300"/>
                </a:solidFill>
              </a:rPr>
              <a:t>عملکرد تیپ های متضاد و فرایند های گروهی:  </a:t>
            </a:r>
            <a:endParaRPr lang="en-US" sz="2400" b="1" dirty="0">
              <a:solidFill>
                <a:srgbClr val="CC33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28670"/>
            <a:ext cx="7543824" cy="5545282"/>
          </a:xfrm>
        </p:spPr>
        <p:txBody>
          <a:bodyPr/>
          <a:lstStyle/>
          <a:p>
            <a:pPr algn="r" rtl="1"/>
            <a:r>
              <a:rPr lang="ar-SA" b="1" dirty="0" smtClean="0"/>
              <a:t>کراجر و توسن و دیگر محققان (</a:t>
            </a:r>
            <a:r>
              <a:rPr lang="en-US" b="1" dirty="0" smtClean="0"/>
              <a:t>MBIT</a:t>
            </a:r>
            <a:r>
              <a:rPr lang="ar-SA" b="1" dirty="0" smtClean="0"/>
              <a:t>) بیان میدارند</a:t>
            </a:r>
            <a:r>
              <a:rPr lang="en-US" b="1" dirty="0" smtClean="0"/>
              <a:t>:</a:t>
            </a:r>
          </a:p>
          <a:p>
            <a:pPr algn="r" rtl="1"/>
            <a:r>
              <a:rPr lang="ar-SA" b="1" dirty="0" smtClean="0"/>
              <a:t> که مدیران اجرایی، (</a:t>
            </a:r>
            <a:r>
              <a:rPr lang="en-US" b="1" dirty="0" smtClean="0"/>
              <a:t>ESTJ</a:t>
            </a:r>
            <a:r>
              <a:rPr lang="ar-SA" b="1" dirty="0" smtClean="0"/>
              <a:t>)ها هستند، </a:t>
            </a:r>
            <a:endParaRPr lang="en-US" b="1" dirty="0" smtClean="0"/>
          </a:p>
          <a:p>
            <a:pPr algn="r" rtl="1"/>
            <a:r>
              <a:rPr lang="ar-SA" b="1" dirty="0" smtClean="0"/>
              <a:t>در حالی که رهبران ذاتی، (</a:t>
            </a:r>
            <a:r>
              <a:rPr lang="en-US" b="1" dirty="0" smtClean="0"/>
              <a:t>ENTJ</a:t>
            </a:r>
            <a:r>
              <a:rPr lang="ar-SA" b="1" dirty="0" smtClean="0"/>
              <a:t>)ها هستند. موفقیت هر یک از این تیپها بستگی به نوع شرایط دارد.</a:t>
            </a:r>
            <a:endParaRPr lang="en-US" b="1" dirty="0" smtClean="0"/>
          </a:p>
          <a:p>
            <a:pPr algn="r" rtl="1"/>
            <a:r>
              <a:rPr lang="ar-SA" b="1" dirty="0" smtClean="0"/>
              <a:t> دریک شرایط پیچیده، راه حل خلاقانه مورد نیاز است، بنابراین، (</a:t>
            </a:r>
            <a:r>
              <a:rPr lang="en-US" b="1" dirty="0" smtClean="0"/>
              <a:t>ENTJ</a:t>
            </a:r>
            <a:r>
              <a:rPr lang="ar-SA" b="1" dirty="0" smtClean="0"/>
              <a:t>) مناسب به نظر میرسد </a:t>
            </a:r>
            <a:endParaRPr lang="en-US" b="1" dirty="0" smtClean="0"/>
          </a:p>
          <a:p>
            <a:pPr algn="r" rtl="1"/>
            <a:r>
              <a:rPr lang="ar-SA" b="1" dirty="0" smtClean="0"/>
              <a:t> اگر شرایط نرمال و روزمره باشد، (</a:t>
            </a:r>
            <a:r>
              <a:rPr lang="en-US" b="1" dirty="0" smtClean="0"/>
              <a:t>ESTJ</a:t>
            </a:r>
            <a:r>
              <a:rPr lang="ar-SA" b="1" dirty="0" smtClean="0"/>
              <a:t>) مطلوبتر است</a:t>
            </a:r>
            <a:r>
              <a:rPr lang="ar-SA" dirty="0" smtClean="0"/>
              <a:t>.</a:t>
            </a:r>
            <a:endParaRPr lang="en-US" dirty="0"/>
          </a:p>
        </p:txBody>
      </p:sp>
      <p:sp>
        <p:nvSpPr>
          <p:cNvPr id="5" name="Rounded Rectangle 4"/>
          <p:cNvSpPr/>
          <p:nvPr/>
        </p:nvSpPr>
        <p:spPr>
          <a:xfrm>
            <a:off x="1500166" y="4071942"/>
            <a:ext cx="6143668" cy="2500330"/>
          </a:xfrm>
          <a:prstGeom prst="roundRect">
            <a:avLst/>
          </a:prstGeom>
          <a:solidFill>
            <a:schemeClr val="accent1">
              <a:alpha val="7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b="1" dirty="0" smtClean="0">
                <a:solidFill>
                  <a:schemeClr val="tx1"/>
                </a:solidFill>
              </a:rPr>
              <a:t>عموماً بهترین رهبرها یا (</a:t>
            </a:r>
            <a:r>
              <a:rPr lang="en-US" b="1" dirty="0" smtClean="0">
                <a:solidFill>
                  <a:schemeClr val="tx1"/>
                </a:solidFill>
              </a:rPr>
              <a:t>ESTJ</a:t>
            </a:r>
            <a:r>
              <a:rPr lang="ar-SA" b="1" dirty="0" smtClean="0">
                <a:solidFill>
                  <a:schemeClr val="tx1"/>
                </a:solidFill>
              </a:rPr>
              <a:t>) هستند یا (</a:t>
            </a:r>
            <a:r>
              <a:rPr lang="en-US" b="1" dirty="0" smtClean="0">
                <a:solidFill>
                  <a:schemeClr val="tx1"/>
                </a:solidFill>
              </a:rPr>
              <a:t>ENTJ</a:t>
            </a:r>
            <a:r>
              <a:rPr lang="ar-SA" b="1" dirty="0" smtClean="0">
                <a:solidFill>
                  <a:schemeClr val="tx1"/>
                </a:solidFill>
              </a:rPr>
              <a:t>). بسته به موقعیت مورد نظر، اگر نیاز به یافتن راه حلهای خلاق و به کارگیری تکنولوژی جدید نباشد و مسائل ساختاریافته و سرراست باشند،رهبر حسی(</a:t>
            </a:r>
            <a:r>
              <a:rPr lang="en-US" b="1" dirty="0" smtClean="0">
                <a:solidFill>
                  <a:schemeClr val="tx1"/>
                </a:solidFill>
              </a:rPr>
              <a:t>ESTJ</a:t>
            </a:r>
            <a:r>
              <a:rPr lang="ar-SA" b="1" dirty="0" smtClean="0">
                <a:solidFill>
                  <a:schemeClr val="tx1"/>
                </a:solidFill>
              </a:rPr>
              <a:t>) گزینه مناسبی است. اما اگر تیم نیاز به رویکردهای جدید در حل مسائل داشته باشد و مسائل به آسانی درک نشوند، رهبر شهودگرا (</a:t>
            </a:r>
            <a:r>
              <a:rPr lang="en-US" b="1" dirty="0" smtClean="0">
                <a:solidFill>
                  <a:schemeClr val="tx1"/>
                </a:solidFill>
              </a:rPr>
              <a:t>ENTJ</a:t>
            </a:r>
            <a:r>
              <a:rPr lang="ar-SA" b="1" dirty="0" smtClean="0">
                <a:solidFill>
                  <a:schemeClr val="tx1"/>
                </a:solidFill>
              </a:rPr>
              <a:t>) گزینه مناسبی است.</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a4-3392.jpg"/>
          <p:cNvPicPr>
            <a:picLocks noChangeAspect="1"/>
          </p:cNvPicPr>
          <p:nvPr/>
        </p:nvPicPr>
        <p:blipFill>
          <a:blip r:embed="rId2"/>
          <a:stretch>
            <a:fillRect/>
          </a:stretch>
        </p:blipFill>
        <p:spPr>
          <a:xfrm>
            <a:off x="3714744" y="2714620"/>
            <a:ext cx="4905396" cy="3728101"/>
          </a:xfrm>
          <a:prstGeom prst="rect">
            <a:avLst/>
          </a:prstGeom>
        </p:spPr>
      </p:pic>
      <p:sp>
        <p:nvSpPr>
          <p:cNvPr id="7" name="TextBox 6"/>
          <p:cNvSpPr txBox="1"/>
          <p:nvPr/>
        </p:nvSpPr>
        <p:spPr>
          <a:xfrm>
            <a:off x="571472" y="1428736"/>
            <a:ext cx="7572428" cy="646331"/>
          </a:xfrm>
          <a:prstGeom prst="rect">
            <a:avLst/>
          </a:prstGeom>
          <a:noFill/>
        </p:spPr>
        <p:txBody>
          <a:bodyPr wrap="square" rtlCol="0">
            <a:spAutoFit/>
          </a:bodyPr>
          <a:lstStyle/>
          <a:p>
            <a:pPr algn="ctr"/>
            <a:r>
              <a:rPr lang="fa-IR" sz="3600" b="1" dirty="0" smtClean="0">
                <a:solidFill>
                  <a:srgbClr val="FF3300"/>
                </a:solidFill>
                <a:cs typeface="B Jadid" pitchFamily="2" charset="-78"/>
              </a:rPr>
              <a:t>شخصیت و انواع تیپ های شخصیتی </a:t>
            </a:r>
            <a:endParaRPr lang="en-US" sz="3600" b="1" dirty="0">
              <a:solidFill>
                <a:srgbClr val="FF3300"/>
              </a:solidFill>
              <a:cs typeface="B Jadid" pitchFamily="2" charset="-78"/>
            </a:endParaRPr>
          </a:p>
        </p:txBody>
      </p:sp>
      <p:sp>
        <p:nvSpPr>
          <p:cNvPr id="8" name="TextBox 7"/>
          <p:cNvSpPr txBox="1"/>
          <p:nvPr/>
        </p:nvSpPr>
        <p:spPr>
          <a:xfrm>
            <a:off x="357158" y="4643446"/>
            <a:ext cx="3222565" cy="369332"/>
          </a:xfrm>
          <a:prstGeom prst="rect">
            <a:avLst/>
          </a:prstGeom>
          <a:noFill/>
        </p:spPr>
        <p:txBody>
          <a:bodyPr wrap="square" rtlCol="0">
            <a:spAutoFit/>
          </a:bodyPr>
          <a:lstStyle/>
          <a:p>
            <a:r>
              <a:rPr lang="fa-IR" b="1" dirty="0" smtClean="0"/>
              <a:t>استاد راهنما :جناب اقای دکتر منظری </a:t>
            </a:r>
          </a:p>
        </p:txBody>
      </p:sp>
      <p:sp>
        <p:nvSpPr>
          <p:cNvPr id="10" name="TextBox 9"/>
          <p:cNvSpPr txBox="1"/>
          <p:nvPr/>
        </p:nvSpPr>
        <p:spPr>
          <a:xfrm>
            <a:off x="857224" y="5000636"/>
            <a:ext cx="2098651" cy="646331"/>
          </a:xfrm>
          <a:prstGeom prst="rect">
            <a:avLst/>
          </a:prstGeom>
          <a:noFill/>
        </p:spPr>
        <p:txBody>
          <a:bodyPr wrap="none" rtlCol="0">
            <a:spAutoFit/>
          </a:bodyPr>
          <a:lstStyle/>
          <a:p>
            <a:r>
              <a:rPr lang="fa-IR" b="1" dirty="0" smtClean="0"/>
              <a:t>گرد آورنده : مریم عاصم </a:t>
            </a:r>
          </a:p>
          <a:p>
            <a:r>
              <a:rPr lang="fa-IR" b="1" dirty="0"/>
              <a:t> </a:t>
            </a:r>
            <a:r>
              <a:rPr lang="fa-IR" b="1" dirty="0" smtClean="0"/>
              <a:t>اردیبهشت 94 </a:t>
            </a:r>
            <a:r>
              <a:rPr lang="fa-IR" dirty="0" smtClean="0"/>
              <a:t>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1235.jpg"/>
          <p:cNvPicPr>
            <a:picLocks noChangeAspect="1"/>
          </p:cNvPicPr>
          <p:nvPr/>
        </p:nvPicPr>
        <p:blipFill>
          <a:blip r:embed="rId2">
            <a:lum bright="33000" contrast="3000"/>
          </a:blip>
          <a:stretch>
            <a:fillRect/>
          </a:stretch>
        </p:blipFill>
        <p:spPr>
          <a:xfrm>
            <a:off x="214282" y="0"/>
            <a:ext cx="8572558" cy="5429288"/>
          </a:xfrm>
          <a:prstGeom prst="rect">
            <a:avLst/>
          </a:prstGeom>
        </p:spPr>
      </p:pic>
      <p:pic>
        <p:nvPicPr>
          <p:cNvPr id="9" name="Picture 8" descr="1556.jpg"/>
          <p:cNvPicPr>
            <a:picLocks noChangeAspect="1"/>
          </p:cNvPicPr>
          <p:nvPr/>
        </p:nvPicPr>
        <p:blipFill>
          <a:blip r:embed="rId3"/>
          <a:stretch>
            <a:fillRect/>
          </a:stretch>
        </p:blipFill>
        <p:spPr>
          <a:xfrm>
            <a:off x="214282" y="5409237"/>
            <a:ext cx="2571768" cy="1448763"/>
          </a:xfrm>
          <a:prstGeom prst="rect">
            <a:avLst/>
          </a:prstGeom>
        </p:spPr>
      </p:pic>
      <p:pic>
        <p:nvPicPr>
          <p:cNvPr id="10" name="Picture 9" descr="1556.jpg"/>
          <p:cNvPicPr>
            <a:picLocks noChangeAspect="1"/>
          </p:cNvPicPr>
          <p:nvPr/>
        </p:nvPicPr>
        <p:blipFill>
          <a:blip r:embed="rId3"/>
          <a:stretch>
            <a:fillRect/>
          </a:stretch>
        </p:blipFill>
        <p:spPr>
          <a:xfrm>
            <a:off x="2786050" y="5409237"/>
            <a:ext cx="2571768" cy="1448763"/>
          </a:xfrm>
          <a:prstGeom prst="rect">
            <a:avLst/>
          </a:prstGeom>
        </p:spPr>
      </p:pic>
      <p:pic>
        <p:nvPicPr>
          <p:cNvPr id="11" name="Picture 10" descr="1556.jpg"/>
          <p:cNvPicPr>
            <a:picLocks noChangeAspect="1"/>
          </p:cNvPicPr>
          <p:nvPr/>
        </p:nvPicPr>
        <p:blipFill>
          <a:blip r:embed="rId3"/>
          <a:stretch>
            <a:fillRect/>
          </a:stretch>
        </p:blipFill>
        <p:spPr>
          <a:xfrm>
            <a:off x="5357818" y="5409237"/>
            <a:ext cx="2571768" cy="1448763"/>
          </a:xfrm>
          <a:prstGeom prst="rect">
            <a:avLst/>
          </a:prstGeom>
        </p:spPr>
      </p:pic>
      <p:pic>
        <p:nvPicPr>
          <p:cNvPr id="12" name="Picture 11" descr="election.jpg"/>
          <p:cNvPicPr>
            <a:picLocks noChangeAspect="1"/>
          </p:cNvPicPr>
          <p:nvPr/>
        </p:nvPicPr>
        <p:blipFill>
          <a:blip r:embed="rId4"/>
          <a:stretch>
            <a:fillRect/>
          </a:stretch>
        </p:blipFill>
        <p:spPr>
          <a:xfrm>
            <a:off x="500034" y="357166"/>
            <a:ext cx="5429251" cy="4734698"/>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176366" y="1671638"/>
            <a:ext cx="7467600" cy="3971940"/>
          </a:xfrm>
        </p:spPr>
        <p:txBody>
          <a:bodyPr/>
          <a:lstStyle/>
          <a:p>
            <a:pPr algn="r" rtl="1"/>
            <a:r>
              <a:rPr lang="ar-SA" dirty="0" smtClean="0"/>
              <a:t>تئوری تیپ شخصیت و ابزار </a:t>
            </a:r>
            <a:r>
              <a:rPr lang="en-US" b="1" dirty="0" smtClean="0"/>
              <a:t>(MBTI)</a:t>
            </a:r>
            <a:r>
              <a:rPr lang="en-US" dirty="0" smtClean="0"/>
              <a:t> </a:t>
            </a:r>
            <a:r>
              <a:rPr lang="ar-SA" dirty="0" smtClean="0"/>
              <a:t>به ما در درک بهتر نقاط قوت و ضعف خود و دیگران کمک میکند چرا که افراد با تیپ‌های ترجیحی متفاوت، عملکردهای متفاوتی دارند</a:t>
            </a:r>
            <a:r>
              <a:rPr lang="en-US" dirty="0" smtClean="0"/>
              <a:t>.</a:t>
            </a:r>
          </a:p>
          <a:p>
            <a:pPr algn="r" rtl="1"/>
            <a:r>
              <a:rPr lang="ar-SA" dirty="0" smtClean="0"/>
              <a:t>تمام تیپ های شخصیتی به یک اندازه ارزشمند هستند. هیچ تیپ شخصیتی بهتر یا بدتر نیست و نکته مهم اینکه تیپ شخصیتی افراد بیانگر میزان هوش آنها نیست و نمی توان از روی آن موفقیت اشخاص را پیش بینی کرد! با توجه به تیپ شخصیتی اشخاص، متوجه میشویم که چه عواملی به آنها انگیزه می دهد و در شرایط گوناگون چه رفتاری بروز می دهند</a:t>
            </a:r>
            <a:r>
              <a:rPr lang="en-US" dirty="0" smtClean="0"/>
              <a:t>.</a:t>
            </a:r>
          </a:p>
          <a:p>
            <a:pPr algn="r" rtl="1"/>
            <a:endParaRPr lang="en-US" dirty="0"/>
          </a:p>
        </p:txBody>
      </p:sp>
      <p:sp>
        <p:nvSpPr>
          <p:cNvPr id="4" name="Round Same Side Corner Rectangle 3"/>
          <p:cNvSpPr/>
          <p:nvPr/>
        </p:nvSpPr>
        <p:spPr>
          <a:xfrm rot="5400000">
            <a:off x="4637685" y="-2851790"/>
            <a:ext cx="928694" cy="7060855"/>
          </a:xfrm>
          <a:prstGeom prst="round2SameRect">
            <a:avLst/>
          </a:prstGeom>
          <a:scene3d>
            <a:camera prst="perspectiveLeft" zoom="91000"/>
            <a:lightRig rig="threePt" dir="t">
              <a:rot lat="0" lon="0" rev="20640000"/>
            </a:lightRig>
          </a:scene3d>
          <a:sp3d extrusionH="50600">
            <a:bevelT w="101600" h="80600"/>
            <a:bevelB w="80600" h="80600"/>
          </a:sp3d>
        </p:spPr>
        <p:style>
          <a:lnRef idx="1">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5" name="Diagram group"/>
          <p:cNvGrpSpPr/>
          <p:nvPr/>
        </p:nvGrpSpPr>
        <p:grpSpPr>
          <a:xfrm>
            <a:off x="571472" y="214290"/>
            <a:ext cx="1413336" cy="1643074"/>
            <a:chOff x="1" y="-1"/>
            <a:chExt cx="1199022" cy="1712889"/>
          </a:xfrm>
          <a:scene3d>
            <a:camera prst="perspectiveLeft" zoom="91000"/>
            <a:lightRig rig="threePt" dir="t">
              <a:rot lat="0" lon="0" rev="20640000"/>
            </a:lightRig>
          </a:scene3d>
        </p:grpSpPr>
        <p:grpSp>
          <p:nvGrpSpPr>
            <p:cNvPr id="6" name="Group 8"/>
            <p:cNvGrpSpPr/>
            <p:nvPr/>
          </p:nvGrpSpPr>
          <p:grpSpPr>
            <a:xfrm>
              <a:off x="1" y="-1"/>
              <a:ext cx="1199022" cy="1712889"/>
              <a:chOff x="1" y="-1"/>
              <a:chExt cx="1199022" cy="1712889"/>
            </a:xfrm>
          </p:grpSpPr>
          <p:sp>
            <p:nvSpPr>
              <p:cNvPr id="7" name="Chevron 6"/>
              <p:cNvSpPr/>
              <p:nvPr/>
            </p:nvSpPr>
            <p:spPr>
              <a:xfrm rot="5400000">
                <a:off x="-256933" y="256933"/>
                <a:ext cx="1712889" cy="1199022"/>
              </a:xfrm>
              <a:prstGeom prst="chevron">
                <a:avLst/>
              </a:prstGeom>
              <a:solidFill>
                <a:srgbClr val="FF3300"/>
              </a:solidFill>
              <a:sp3d extrusionH="50600" prstMaterial="metal">
                <a:bevelT w="101600" h="80600" prst="relaxedInset"/>
                <a:bevelB w="80600" h="80600" prst="relaxedInset"/>
              </a:sp3d>
            </p:spPr>
            <p:style>
              <a:lnRef idx="1">
                <a:schemeClr val="accent5">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8" name="Chevron 4"/>
              <p:cNvSpPr/>
              <p:nvPr/>
            </p:nvSpPr>
            <p:spPr>
              <a:xfrm>
                <a:off x="1" y="599510"/>
                <a:ext cx="1199022" cy="51386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6510" tIns="16510" rIns="16510" bIns="16510" numCol="1" spcCol="1270" anchor="ctr" anchorCtr="0">
                <a:noAutofit/>
              </a:bodyPr>
              <a:lstStyle/>
              <a:p>
                <a:pPr lvl="0" algn="ctr" defTabSz="1155700" rtl="1">
                  <a:lnSpc>
                    <a:spcPct val="90000"/>
                  </a:lnSpc>
                  <a:spcBef>
                    <a:spcPct val="0"/>
                  </a:spcBef>
                  <a:spcAft>
                    <a:spcPct val="35000"/>
                  </a:spcAft>
                </a:pPr>
                <a:endParaRPr lang="en-US" sz="2600" kern="1200" dirty="0"/>
              </a:p>
            </p:txBody>
          </p:sp>
        </p:grpSp>
      </p:grpSp>
      <p:sp>
        <p:nvSpPr>
          <p:cNvPr id="9" name="TextBox 8"/>
          <p:cNvSpPr txBox="1"/>
          <p:nvPr/>
        </p:nvSpPr>
        <p:spPr>
          <a:xfrm>
            <a:off x="5643570" y="428604"/>
            <a:ext cx="1728358" cy="523220"/>
          </a:xfrm>
          <a:prstGeom prst="rect">
            <a:avLst/>
          </a:prstGeom>
          <a:noFill/>
        </p:spPr>
        <p:txBody>
          <a:bodyPr wrap="none" rtlCol="0">
            <a:spAutoFit/>
          </a:bodyPr>
          <a:lstStyle/>
          <a:p>
            <a:r>
              <a:rPr lang="fa-IR" sz="2800" b="1" dirty="0" smtClean="0"/>
              <a:t>نتیجه گیری :</a:t>
            </a:r>
            <a:endParaRPr lang="en-US" sz="2800" b="1" dirty="0"/>
          </a:p>
        </p:txBody>
      </p:sp>
      <p:pic>
        <p:nvPicPr>
          <p:cNvPr id="10" name="Picture 9" descr="339406_696.jpg"/>
          <p:cNvPicPr>
            <a:picLocks noChangeAspect="1"/>
          </p:cNvPicPr>
          <p:nvPr/>
        </p:nvPicPr>
        <p:blipFill>
          <a:blip r:embed="rId2"/>
          <a:stretch>
            <a:fillRect/>
          </a:stretch>
        </p:blipFill>
        <p:spPr>
          <a:xfrm>
            <a:off x="331699" y="4750578"/>
            <a:ext cx="2597227" cy="1964569"/>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منابع :</a:t>
            </a:r>
            <a:endParaRPr lang="en-US" dirty="0"/>
          </a:p>
        </p:txBody>
      </p:sp>
      <p:sp>
        <p:nvSpPr>
          <p:cNvPr id="3" name="Content Placeholder 2"/>
          <p:cNvSpPr>
            <a:spLocks noGrp="1"/>
          </p:cNvSpPr>
          <p:nvPr>
            <p:ph sz="quarter" idx="1"/>
          </p:nvPr>
        </p:nvSpPr>
        <p:spPr/>
        <p:txBody>
          <a:bodyPr/>
          <a:lstStyle/>
          <a:p>
            <a:pPr algn="r" rtl="1"/>
            <a:r>
              <a:rPr lang="ar-SA" dirty="0" smtClean="0"/>
              <a:t>رابینز ، استیفن پی ( </a:t>
            </a:r>
            <a:r>
              <a:rPr lang="fa-IR" dirty="0" smtClean="0"/>
              <a:t>۱۳۸۱) </a:t>
            </a:r>
            <a:r>
              <a:rPr lang="ar-SA" dirty="0" smtClean="0"/>
              <a:t>، مبانی رفتار سازمانی ،</a:t>
            </a:r>
            <a:endParaRPr lang="fa-IR" dirty="0" smtClean="0"/>
          </a:p>
          <a:p>
            <a:pPr algn="r" rtl="1"/>
            <a:r>
              <a:rPr lang="fa-IR" dirty="0" smtClean="0"/>
              <a:t>ماهنامه تدبیر-</a:t>
            </a:r>
            <a:r>
              <a:rPr lang="ar-SA" dirty="0" smtClean="0"/>
              <a:t>آزمون تحلیل شخصیت وشغل مایرز - بریگز</a:t>
            </a:r>
            <a:endParaRPr lang="en-US" dirty="0" smtClean="0"/>
          </a:p>
          <a:p>
            <a:pPr algn="r" rtl="1"/>
            <a:r>
              <a:rPr lang="en-US" b="1" dirty="0" smtClean="0">
                <a:hlinkClick r:id="rId2"/>
              </a:rPr>
              <a:t>www.noshkhar.com</a:t>
            </a:r>
            <a:r>
              <a:rPr lang="fa-IR" b="1" dirty="0" smtClean="0">
                <a:hlinkClick r:id="rId2"/>
              </a:rPr>
              <a:t>-مهرداد</a:t>
            </a:r>
            <a:r>
              <a:rPr lang="fa-IR" b="1" dirty="0" smtClean="0"/>
              <a:t> اقاجانی </a:t>
            </a:r>
          </a:p>
          <a:p>
            <a:pPr algn="r" rtl="1"/>
            <a:r>
              <a:rPr lang="ar-SA" dirty="0" smtClean="0">
                <a:hlinkClick r:id="rId3"/>
              </a:rPr>
              <a:t>عصرايران دو</a:t>
            </a:r>
            <a:r>
              <a:rPr lang="en-US" dirty="0" smtClean="0"/>
              <a:t> » </a:t>
            </a:r>
            <a:r>
              <a:rPr lang="ar-SA" dirty="0" smtClean="0">
                <a:hlinkClick r:id="rId4"/>
              </a:rPr>
              <a:t>روانشناسی</a:t>
            </a:r>
            <a:r>
              <a:rPr lang="en-US" dirty="0" smtClean="0"/>
              <a:t> </a:t>
            </a:r>
            <a:r>
              <a:rPr lang="fa-IR" dirty="0" smtClean="0"/>
              <a:t>”</a:t>
            </a:r>
          </a:p>
          <a:p>
            <a:pPr algn="r" rtl="1"/>
            <a:r>
              <a:rPr lang="ar-SA" dirty="0" smtClean="0"/>
              <a:t>روزنامه رسالت </a:t>
            </a:r>
            <a:r>
              <a:rPr lang="fa-IR" dirty="0" smtClean="0"/>
              <a:t>-</a:t>
            </a:r>
            <a:r>
              <a:rPr lang="ar-SA" dirty="0" smtClean="0">
                <a:hlinkClick r:id="rId5"/>
              </a:rPr>
              <a:t>روانشناسی صنعتی </a:t>
            </a:r>
            <a:r>
              <a:rPr lang="ar-SA" dirty="0" smtClean="0">
                <a:hlinkClick r:id="rId6"/>
              </a:rPr>
              <a:t>شغل </a:t>
            </a:r>
            <a:r>
              <a:rPr lang="ar-SA" dirty="0" smtClean="0">
                <a:hlinkClick r:id="rId7"/>
              </a:rPr>
              <a:t>شخصیت </a:t>
            </a:r>
            <a:endParaRPr lang="fa-IR" dirty="0" smtClean="0"/>
          </a:p>
          <a:p>
            <a:pPr algn="r" rtl="1"/>
            <a:r>
              <a:rPr lang="en-US" dirty="0" smtClean="0">
                <a:hlinkClick r:id="rId8"/>
              </a:rPr>
              <a:t>http://web.balyan.ir</a:t>
            </a:r>
            <a:endParaRPr lang="fa-IR" dirty="0" smtClean="0"/>
          </a:p>
          <a:p>
            <a:pPr algn="r" rtl="1"/>
            <a:r>
              <a:rPr lang="fa-IR" dirty="0" smtClean="0"/>
              <a:t>روانشناسی رشد نویسندگان : دکتر حسن محمدی ، دکتر شکوه سادات بنی جمالی </a:t>
            </a:r>
          </a:p>
          <a:p>
            <a:pPr algn="r" rtl="1"/>
            <a:endParaRPr lang="en-US" dirty="0" smtClean="0"/>
          </a:p>
          <a:p>
            <a:pPr algn="r" rtl="1"/>
            <a:endParaRPr lang="fa-I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Diagram group"/>
          <p:cNvGrpSpPr/>
          <p:nvPr/>
        </p:nvGrpSpPr>
        <p:grpSpPr>
          <a:xfrm>
            <a:off x="1500166" y="285728"/>
            <a:ext cx="7418045" cy="1113377"/>
            <a:chOff x="1199022" y="1"/>
            <a:chExt cx="7418045" cy="1113377"/>
          </a:xfrm>
          <a:scene3d>
            <a:camera prst="perspectiveLeft" zoom="91000"/>
            <a:lightRig rig="threePt" dir="t">
              <a:rot lat="0" lon="0" rev="20640000"/>
            </a:lightRig>
          </a:scene3d>
        </p:grpSpPr>
        <p:grpSp>
          <p:nvGrpSpPr>
            <p:cNvPr id="5" name="Group 4"/>
            <p:cNvGrpSpPr/>
            <p:nvPr/>
          </p:nvGrpSpPr>
          <p:grpSpPr>
            <a:xfrm>
              <a:off x="1199022" y="1"/>
              <a:ext cx="7418045" cy="1113377"/>
              <a:chOff x="1199022" y="1"/>
              <a:chExt cx="7418045" cy="1113377"/>
            </a:xfrm>
          </p:grpSpPr>
          <p:sp>
            <p:nvSpPr>
              <p:cNvPr id="6" name="Round Same Side Corner Rectangle 5"/>
              <p:cNvSpPr/>
              <p:nvPr/>
            </p:nvSpPr>
            <p:spPr>
              <a:xfrm rot="5400000">
                <a:off x="4351356" y="-3152333"/>
                <a:ext cx="1113377" cy="7418045"/>
              </a:xfrm>
              <a:prstGeom prst="round2SameRect">
                <a:avLst/>
              </a:prstGeom>
              <a:sp3d extrusionH="50600">
                <a:bevelT w="101600" h="80600"/>
                <a:bevelB w="80600" h="80600"/>
              </a:sp3d>
            </p:spPr>
            <p:style>
              <a:lnRef idx="1">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7" name="Round Same Side Corner Rectangle 4"/>
              <p:cNvSpPr/>
              <p:nvPr/>
            </p:nvSpPr>
            <p:spPr>
              <a:xfrm>
                <a:off x="1199023" y="54351"/>
                <a:ext cx="7363694" cy="100467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69824" tIns="33020" rIns="33020" bIns="33020" numCol="1" spcCol="1270" anchor="ctr" anchorCtr="0">
                <a:noAutofit/>
              </a:bodyPr>
              <a:lstStyle/>
              <a:p>
                <a:pPr marL="285750" lvl="1" indent="-285750" algn="r" defTabSz="2311400" rtl="1">
                  <a:lnSpc>
                    <a:spcPct val="90000"/>
                  </a:lnSpc>
                  <a:spcBef>
                    <a:spcPct val="0"/>
                  </a:spcBef>
                  <a:spcAft>
                    <a:spcPct val="15000"/>
                  </a:spcAft>
                </a:pPr>
                <a:r>
                  <a:rPr lang="fa-IR" sz="5200" dirty="0">
                    <a:solidFill>
                      <a:schemeClr val="accent1">
                        <a:lumMod val="75000"/>
                      </a:schemeClr>
                    </a:solidFill>
                  </a:rPr>
                  <a:t> </a:t>
                </a:r>
                <a:r>
                  <a:rPr lang="fa-IR" sz="5200" dirty="0" smtClean="0">
                    <a:solidFill>
                      <a:schemeClr val="accent1">
                        <a:lumMod val="75000"/>
                      </a:schemeClr>
                    </a:solidFill>
                  </a:rPr>
                  <a:t>   </a:t>
                </a:r>
                <a:r>
                  <a:rPr lang="fa-IR" sz="5200" kern="1200" dirty="0" smtClean="0">
                    <a:solidFill>
                      <a:schemeClr val="accent1">
                        <a:lumMod val="75000"/>
                      </a:schemeClr>
                    </a:solidFill>
                  </a:rPr>
                  <a:t>مقدمه :</a:t>
                </a:r>
                <a:endParaRPr lang="en-US" sz="5200" kern="1200" dirty="0">
                  <a:solidFill>
                    <a:schemeClr val="accent1">
                      <a:lumMod val="75000"/>
                    </a:schemeClr>
                  </a:solidFill>
                </a:endParaRPr>
              </a:p>
            </p:txBody>
          </p:sp>
        </p:grpSp>
      </p:grpSp>
      <p:grpSp>
        <p:nvGrpSpPr>
          <p:cNvPr id="8" name="Diagram group"/>
          <p:cNvGrpSpPr/>
          <p:nvPr/>
        </p:nvGrpSpPr>
        <p:grpSpPr>
          <a:xfrm>
            <a:off x="1214414" y="285728"/>
            <a:ext cx="1199022" cy="1712889"/>
            <a:chOff x="1" y="-1"/>
            <a:chExt cx="1199022" cy="1712889"/>
          </a:xfrm>
          <a:scene3d>
            <a:camera prst="perspectiveLeft" zoom="91000"/>
            <a:lightRig rig="threePt" dir="t">
              <a:rot lat="0" lon="0" rev="20640000"/>
            </a:lightRig>
          </a:scene3d>
        </p:grpSpPr>
        <p:grpSp>
          <p:nvGrpSpPr>
            <p:cNvPr id="9" name="Group 8"/>
            <p:cNvGrpSpPr/>
            <p:nvPr/>
          </p:nvGrpSpPr>
          <p:grpSpPr>
            <a:xfrm>
              <a:off x="1" y="-1"/>
              <a:ext cx="1199022" cy="1712889"/>
              <a:chOff x="1" y="-1"/>
              <a:chExt cx="1199022" cy="1712889"/>
            </a:xfrm>
          </p:grpSpPr>
          <p:sp>
            <p:nvSpPr>
              <p:cNvPr id="10" name="Chevron 9"/>
              <p:cNvSpPr/>
              <p:nvPr/>
            </p:nvSpPr>
            <p:spPr>
              <a:xfrm rot="5400000">
                <a:off x="-256933" y="256933"/>
                <a:ext cx="1712889" cy="1199022"/>
              </a:xfrm>
              <a:prstGeom prst="chevron">
                <a:avLst/>
              </a:prstGeom>
              <a:solidFill>
                <a:srgbClr val="FF3300"/>
              </a:solidFill>
              <a:sp3d extrusionH="50600" prstMaterial="metal">
                <a:bevelT w="101600" h="80600" prst="relaxedInset"/>
                <a:bevelB w="80600" h="80600" prst="relaxedInset"/>
              </a:sp3d>
            </p:spPr>
            <p:style>
              <a:lnRef idx="1">
                <a:schemeClr val="accent5">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11" name="Chevron 4"/>
              <p:cNvSpPr/>
              <p:nvPr/>
            </p:nvSpPr>
            <p:spPr>
              <a:xfrm>
                <a:off x="1" y="599510"/>
                <a:ext cx="1199022" cy="51386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6510" tIns="16510" rIns="16510" bIns="16510" numCol="1" spcCol="1270" anchor="ctr" anchorCtr="0">
                <a:noAutofit/>
              </a:bodyPr>
              <a:lstStyle/>
              <a:p>
                <a:pPr lvl="0" algn="ctr" defTabSz="1155700" rtl="1">
                  <a:lnSpc>
                    <a:spcPct val="90000"/>
                  </a:lnSpc>
                  <a:spcBef>
                    <a:spcPct val="0"/>
                  </a:spcBef>
                  <a:spcAft>
                    <a:spcPct val="35000"/>
                  </a:spcAft>
                </a:pPr>
                <a:endParaRPr lang="en-US" sz="2600" kern="1200" dirty="0"/>
              </a:p>
            </p:txBody>
          </p:sp>
        </p:grpSp>
      </p:grpSp>
      <p:sp>
        <p:nvSpPr>
          <p:cNvPr id="12" name="TextBox 11"/>
          <p:cNvSpPr txBox="1"/>
          <p:nvPr/>
        </p:nvSpPr>
        <p:spPr>
          <a:xfrm>
            <a:off x="1000100" y="2071678"/>
            <a:ext cx="6858048" cy="3785652"/>
          </a:xfrm>
          <a:prstGeom prst="rect">
            <a:avLst/>
          </a:prstGeom>
          <a:noFill/>
        </p:spPr>
        <p:txBody>
          <a:bodyPr wrap="square" rtlCol="0">
            <a:spAutoFit/>
          </a:bodyPr>
          <a:lstStyle/>
          <a:p>
            <a:pPr algn="just" rtl="1"/>
            <a:r>
              <a:rPr lang="fa-IR" sz="2400" dirty="0" smtClean="0"/>
              <a:t> </a:t>
            </a:r>
            <a:r>
              <a:rPr lang="ar-SA" sz="2400" dirty="0" smtClean="0"/>
              <a:t>شخصیت را شاید بتوان اساسی</a:t>
            </a:r>
            <a:r>
              <a:rPr lang="fa-IR" sz="2400" dirty="0" smtClean="0"/>
              <a:t> </a:t>
            </a:r>
            <a:r>
              <a:rPr lang="ar-SA" sz="2400" dirty="0" smtClean="0"/>
              <a:t>ترین موضوع علم روان شناسی دانست؛ زیرا محور اساسی بحث در زمینه هایی مانند یادگیری، انگیزه، ادراک، تفکر، عواطف و احساسات، هوش و مواردی از این قبیل است</a:t>
            </a:r>
            <a:r>
              <a:rPr lang="fa-IR" sz="2400" dirty="0" smtClean="0"/>
              <a:t>. </a:t>
            </a:r>
          </a:p>
          <a:p>
            <a:pPr algn="just" rtl="1"/>
            <a:r>
              <a:rPr lang="fa-IR" sz="2400" dirty="0" smtClean="0"/>
              <a:t>اين پرسش مطرح است كه چرا برخي از افراد آرام و سازشكار ند ، در حالي كه عده اي پر سرو صدا و پرخاشگر  هستند ؟</a:t>
            </a:r>
          </a:p>
          <a:p>
            <a:pPr algn="just" rtl="1"/>
            <a:r>
              <a:rPr lang="fa-IR" sz="2400" dirty="0" smtClean="0"/>
              <a:t> آيا برخي از شخصيت ها بهتر ميتوانند خود را با انواع خاصي از كارها وفق دهند ؟ درباره تئوري هاي شخصيت چه ميدانيم ؟</a:t>
            </a:r>
          </a:p>
          <a:p>
            <a:pPr algn="just" rtl="1"/>
            <a:r>
              <a:rPr lang="fa-IR" sz="2400" dirty="0" smtClean="0"/>
              <a:t>بديهي است كه با آگاهي از تئوري شخصيت  ميتوان رفتار فرد را در سازمان پيش بيني و آن را توجيه كرد .</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rot="5400000">
            <a:off x="4509624" y="-2866606"/>
            <a:ext cx="1113377" cy="7418045"/>
          </a:xfrm>
          <a:prstGeom prst="round2SameRect">
            <a:avLst/>
          </a:prstGeom>
          <a:scene3d>
            <a:camera prst="perspectiveLeft" zoom="91000"/>
            <a:lightRig rig="threePt" dir="t">
              <a:rot lat="0" lon="0" rev="20640000"/>
            </a:lightRig>
          </a:scene3d>
          <a:sp3d extrusionH="50600">
            <a:bevelT w="101600" h="80600"/>
            <a:bevelB w="80600" h="80600"/>
          </a:sp3d>
        </p:spPr>
        <p:style>
          <a:lnRef idx="1">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5" name="Diagram group"/>
          <p:cNvGrpSpPr/>
          <p:nvPr/>
        </p:nvGrpSpPr>
        <p:grpSpPr>
          <a:xfrm>
            <a:off x="571472" y="357166"/>
            <a:ext cx="1341898" cy="1785950"/>
            <a:chOff x="1" y="-1"/>
            <a:chExt cx="1199022" cy="1712889"/>
          </a:xfrm>
          <a:scene3d>
            <a:camera prst="perspectiveLeft" zoom="91000"/>
            <a:lightRig rig="threePt" dir="t">
              <a:rot lat="0" lon="0" rev="20640000"/>
            </a:lightRig>
          </a:scene3d>
        </p:grpSpPr>
        <p:grpSp>
          <p:nvGrpSpPr>
            <p:cNvPr id="6" name="Group 8"/>
            <p:cNvGrpSpPr/>
            <p:nvPr/>
          </p:nvGrpSpPr>
          <p:grpSpPr>
            <a:xfrm>
              <a:off x="1" y="-1"/>
              <a:ext cx="1199022" cy="1712889"/>
              <a:chOff x="1" y="-1"/>
              <a:chExt cx="1199022" cy="1712889"/>
            </a:xfrm>
          </p:grpSpPr>
          <p:sp>
            <p:nvSpPr>
              <p:cNvPr id="7" name="Chevron 6"/>
              <p:cNvSpPr/>
              <p:nvPr/>
            </p:nvSpPr>
            <p:spPr>
              <a:xfrm rot="5400000">
                <a:off x="-256933" y="256933"/>
                <a:ext cx="1712889" cy="1199022"/>
              </a:xfrm>
              <a:prstGeom prst="chevron">
                <a:avLst/>
              </a:prstGeom>
              <a:solidFill>
                <a:srgbClr val="FF3300"/>
              </a:solidFill>
              <a:sp3d extrusionH="50600" prstMaterial="metal">
                <a:bevelT w="101600" h="80600" prst="relaxedInset"/>
                <a:bevelB w="80600" h="80600" prst="relaxedInset"/>
              </a:sp3d>
            </p:spPr>
            <p:style>
              <a:lnRef idx="1">
                <a:schemeClr val="accent5">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8" name="Chevron 4"/>
              <p:cNvSpPr/>
              <p:nvPr/>
            </p:nvSpPr>
            <p:spPr>
              <a:xfrm>
                <a:off x="1" y="599510"/>
                <a:ext cx="1199022" cy="51386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6510" tIns="16510" rIns="16510" bIns="16510" numCol="1" spcCol="1270" anchor="ctr" anchorCtr="0">
                <a:noAutofit/>
              </a:bodyPr>
              <a:lstStyle/>
              <a:p>
                <a:pPr lvl="0" algn="ctr" defTabSz="1155700" rtl="1">
                  <a:lnSpc>
                    <a:spcPct val="90000"/>
                  </a:lnSpc>
                  <a:spcBef>
                    <a:spcPct val="0"/>
                  </a:spcBef>
                  <a:spcAft>
                    <a:spcPct val="35000"/>
                  </a:spcAft>
                </a:pPr>
                <a:endParaRPr lang="en-US" sz="2600" kern="1200" dirty="0"/>
              </a:p>
            </p:txBody>
          </p:sp>
        </p:grpSp>
      </p:grpSp>
      <p:sp>
        <p:nvSpPr>
          <p:cNvPr id="9" name="TextBox 8"/>
          <p:cNvSpPr txBox="1"/>
          <p:nvPr/>
        </p:nvSpPr>
        <p:spPr>
          <a:xfrm>
            <a:off x="4643438" y="642918"/>
            <a:ext cx="3556892" cy="523220"/>
          </a:xfrm>
          <a:prstGeom prst="rect">
            <a:avLst/>
          </a:prstGeom>
          <a:noFill/>
        </p:spPr>
        <p:txBody>
          <a:bodyPr wrap="square" rtlCol="0">
            <a:spAutoFit/>
          </a:bodyPr>
          <a:lstStyle/>
          <a:p>
            <a:r>
              <a:rPr lang="fa-IR" sz="2800" b="1" dirty="0" smtClean="0">
                <a:solidFill>
                  <a:schemeClr val="accent1">
                    <a:lumMod val="75000"/>
                  </a:schemeClr>
                </a:solidFill>
                <a:cs typeface="B Titr" pitchFamily="2" charset="-78"/>
              </a:rPr>
              <a:t>تعریف شخصیت :</a:t>
            </a:r>
            <a:endParaRPr lang="en-US" sz="2800" b="1" dirty="0">
              <a:solidFill>
                <a:schemeClr val="accent1">
                  <a:lumMod val="75000"/>
                </a:schemeClr>
              </a:solidFill>
              <a:cs typeface="B Titr" pitchFamily="2" charset="-78"/>
            </a:endParaRPr>
          </a:p>
        </p:txBody>
      </p:sp>
      <p:sp>
        <p:nvSpPr>
          <p:cNvPr id="13" name="Rectangle 12"/>
          <p:cNvSpPr/>
          <p:nvPr/>
        </p:nvSpPr>
        <p:spPr>
          <a:xfrm>
            <a:off x="1285852" y="2285992"/>
            <a:ext cx="6572296" cy="3570208"/>
          </a:xfrm>
          <a:prstGeom prst="rect">
            <a:avLst/>
          </a:prstGeom>
        </p:spPr>
        <p:txBody>
          <a:bodyPr wrap="square">
            <a:spAutoFit/>
          </a:bodyPr>
          <a:lstStyle/>
          <a:p>
            <a:pPr lvl="0" algn="r" rtl="1" fontAlgn="base">
              <a:spcBef>
                <a:spcPct val="0"/>
              </a:spcBef>
              <a:spcAft>
                <a:spcPct val="0"/>
              </a:spcAft>
            </a:pP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در حال حاضر شخصیت به روند اساسی و مداوم درباره انسان؛ اطلاق می­شود و تعریف آن از دیدگاه هر دانشمند یا مکتب و یا گروهی به نظریه یا تئوری خاص آن­ها بستگی دارد.</a:t>
            </a:r>
            <a:endPar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lvl="0" algn="r" rtl="1" fontAlgn="base">
              <a:spcBef>
                <a:spcPct val="0"/>
              </a:spcBef>
              <a:spcAft>
                <a:spcPct val="0"/>
              </a:spcAft>
            </a:pP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اما تعریف نسبتاً کامل از شخصیت عبارتست از :</a:t>
            </a:r>
            <a:endParaRPr kumimoji="0" lang="fa-IR"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lvl="0" algn="r" rtl="1" fontAlgn="base">
              <a:spcBef>
                <a:spcPct val="0"/>
              </a:spcBef>
              <a:spcAft>
                <a:spcPct val="0"/>
              </a:spcAft>
            </a:pPr>
            <a:r>
              <a:rPr kumimoji="0" lang="ar-SA"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SA" b="1" i="0" strike="noStrike" cap="none" normalizeH="0" baseline="0" dirty="0" smtClean="0">
                <a:ln>
                  <a:noFill/>
                </a:ln>
                <a:solidFill>
                  <a:srgbClr val="C00000"/>
                </a:solidFill>
                <a:effectLst/>
                <a:latin typeface="Calibri" pitchFamily="34" charset="0"/>
                <a:ea typeface="Times New Roman" pitchFamily="18" charset="0"/>
                <a:cs typeface="Arial" pitchFamily="34" charset="0"/>
              </a:rPr>
              <a:t>مجموعه</a:t>
            </a:r>
            <a:r>
              <a:rPr kumimoji="0" lang="ar-SA" b="1" i="0" u="none" strike="noStrike" cap="none" normalizeH="0" baseline="0" dirty="0" smtClean="0">
                <a:ln>
                  <a:noFill/>
                </a:ln>
                <a:solidFill>
                  <a:srgbClr val="C00000"/>
                </a:solidFill>
                <a:effectLst/>
                <a:latin typeface="Calibri" pitchFamily="34" charset="0"/>
                <a:ea typeface="Times New Roman" pitchFamily="18" charset="0"/>
                <a:cs typeface="Arial" pitchFamily="34" charset="0"/>
              </a:rPr>
              <a:t> ­ای سازمان یافته و واحدی متشکل از ویژگی­های نسبتاً پایدار و مداوم­ که بر روی هم </a:t>
            </a:r>
            <a:r>
              <a:rPr kumimoji="0" lang="fa-IR" b="1" i="0" u="none" strike="noStrike" cap="none" normalizeH="0" baseline="0" dirty="0" smtClean="0">
                <a:ln>
                  <a:noFill/>
                </a:ln>
                <a:solidFill>
                  <a:srgbClr val="C00000"/>
                </a:solidFill>
                <a:effectLst/>
                <a:latin typeface="Calibri" pitchFamily="34" charset="0"/>
                <a:ea typeface="Times New Roman" pitchFamily="18" charset="0"/>
                <a:cs typeface="Arial" pitchFamily="34" charset="0"/>
              </a:rPr>
              <a:t>، </a:t>
            </a:r>
            <a:r>
              <a:rPr kumimoji="0" lang="ar-SA" b="1" i="0" u="none" strike="noStrike" cap="none" normalizeH="0" baseline="0" dirty="0" smtClean="0">
                <a:ln>
                  <a:noFill/>
                </a:ln>
                <a:solidFill>
                  <a:srgbClr val="C00000"/>
                </a:solidFill>
                <a:effectLst/>
                <a:latin typeface="Calibri" pitchFamily="34" charset="0"/>
                <a:ea typeface="Times New Roman" pitchFamily="18" charset="0"/>
                <a:cs typeface="Arial" pitchFamily="34" charset="0"/>
              </a:rPr>
              <a:t>فرد را از دیگر افراد متمایز می­کند. در این تعریف به دو جنبه اساسی شخصیت باید توجه کرد: پایدار بودن و متمایز بودن آن نسبت به افراد دیگر.</a:t>
            </a:r>
            <a:endParaRPr kumimoji="0" lang="fa-IR" b="1" i="0" u="none" strike="noStrike" cap="none" normalizeH="0" baseline="0" dirty="0" smtClean="0">
              <a:ln>
                <a:noFill/>
              </a:ln>
              <a:solidFill>
                <a:srgbClr val="C00000"/>
              </a:solidFill>
              <a:effectLst/>
              <a:latin typeface="Calibri" pitchFamily="34" charset="0"/>
              <a:ea typeface="Times New Roman" pitchFamily="18" charset="0"/>
              <a:cs typeface="Arial" pitchFamily="34" charset="0"/>
            </a:endParaRPr>
          </a:p>
          <a:p>
            <a:pPr lvl="0" algn="r" rtl="1" fontAlgn="base">
              <a:spcBef>
                <a:spcPct val="0"/>
              </a:spcBef>
              <a:spcAft>
                <a:spcPct val="0"/>
              </a:spcAft>
            </a:pPr>
            <a:r>
              <a:rPr lang="fa-IR" sz="2000" b="1" dirty="0" smtClean="0">
                <a:solidFill>
                  <a:srgbClr val="00B0F0"/>
                </a:solidFill>
                <a:latin typeface="Calibri" pitchFamily="34" charset="0"/>
                <a:cs typeface="Arial" pitchFamily="34" charset="0"/>
              </a:rPr>
              <a:t>گوردن آل پورت در تعريف شخصيت :</a:t>
            </a:r>
          </a:p>
          <a:p>
            <a:pPr lvl="0" algn="r" rtl="1" fontAlgn="base">
              <a:spcBef>
                <a:spcPct val="0"/>
              </a:spcBef>
              <a:spcAft>
                <a:spcPct val="0"/>
              </a:spcAft>
            </a:pPr>
            <a:r>
              <a:rPr kumimoji="0" lang="fa-IR" sz="2000" b="1" i="0" u="none" strike="noStrike" cap="none" normalizeH="0" baseline="0" dirty="0" smtClean="0">
                <a:ln>
                  <a:noFill/>
                </a:ln>
                <a:solidFill>
                  <a:srgbClr val="0070C0"/>
                </a:solidFill>
                <a:effectLst/>
                <a:latin typeface="Calibri" pitchFamily="34" charset="0"/>
                <a:cs typeface="Arial" pitchFamily="34" charset="0"/>
              </a:rPr>
              <a:t>شخصيت ، همان شخصيت پويا  در درون فرد است </a:t>
            </a:r>
          </a:p>
          <a:p>
            <a:pPr lvl="0" algn="r" rtl="1" fontAlgn="base">
              <a:spcBef>
                <a:spcPct val="0"/>
              </a:spcBef>
              <a:spcAft>
                <a:spcPct val="0"/>
              </a:spcAft>
            </a:pPr>
            <a:r>
              <a:rPr kumimoji="0" lang="fa-IR" sz="2000" b="1" i="0" u="none" strike="noStrike" cap="none" normalizeH="0" baseline="0" dirty="0" smtClean="0">
                <a:ln>
                  <a:noFill/>
                </a:ln>
                <a:solidFill>
                  <a:srgbClr val="0070C0"/>
                </a:solidFill>
                <a:effectLst/>
                <a:latin typeface="Calibri" pitchFamily="34" charset="0"/>
                <a:cs typeface="Arial" pitchFamily="34" charset="0"/>
              </a:rPr>
              <a:t>كه از سيستم هاي رواني و فيزيكي</a:t>
            </a:r>
            <a:r>
              <a:rPr kumimoji="0" lang="fa-IR" sz="2000" b="1" i="0" u="none" strike="noStrike" cap="none" normalizeH="0" dirty="0" smtClean="0">
                <a:ln>
                  <a:noFill/>
                </a:ln>
                <a:solidFill>
                  <a:srgbClr val="0070C0"/>
                </a:solidFill>
                <a:effectLst/>
                <a:latin typeface="Calibri" pitchFamily="34" charset="0"/>
                <a:cs typeface="Arial" pitchFamily="34" charset="0"/>
              </a:rPr>
              <a:t> تشكيل شده </a:t>
            </a:r>
          </a:p>
          <a:p>
            <a:pPr lvl="0" algn="r" rtl="1" fontAlgn="base">
              <a:spcBef>
                <a:spcPct val="0"/>
              </a:spcBef>
              <a:spcAft>
                <a:spcPct val="0"/>
              </a:spcAft>
            </a:pPr>
            <a:r>
              <a:rPr kumimoji="0" lang="fa-IR" sz="2000" b="1" i="0" u="none" strike="noStrike" cap="none" normalizeH="0" dirty="0" smtClean="0">
                <a:ln>
                  <a:noFill/>
                </a:ln>
                <a:solidFill>
                  <a:srgbClr val="0070C0"/>
                </a:solidFill>
                <a:effectLst/>
                <a:latin typeface="Calibri" pitchFamily="34" charset="0"/>
                <a:cs typeface="Arial" pitchFamily="34" charset="0"/>
              </a:rPr>
              <a:t> و تنها عاملي است كه تعيين كننده سازش فرد </a:t>
            </a:r>
          </a:p>
          <a:p>
            <a:pPr lvl="0" algn="r" rtl="1" fontAlgn="base">
              <a:spcBef>
                <a:spcPct val="0"/>
              </a:spcBef>
              <a:spcAft>
                <a:spcPct val="0"/>
              </a:spcAft>
            </a:pPr>
            <a:r>
              <a:rPr kumimoji="0" lang="fa-IR" sz="2000" b="1" i="0" u="none" strike="noStrike" cap="none" normalizeH="0" dirty="0" smtClean="0">
                <a:ln>
                  <a:noFill/>
                </a:ln>
                <a:solidFill>
                  <a:srgbClr val="0070C0"/>
                </a:solidFill>
                <a:effectLst/>
                <a:latin typeface="Calibri" pitchFamily="34" charset="0"/>
                <a:cs typeface="Arial" pitchFamily="34" charset="0"/>
              </a:rPr>
              <a:t>با محيط اش  ميباشد . </a:t>
            </a:r>
            <a:endParaRPr kumimoji="0" lang="ar-SA" sz="2000" b="1" i="0" u="none" strike="noStrike" cap="none" normalizeH="0" baseline="0" dirty="0" smtClean="0">
              <a:ln>
                <a:noFill/>
              </a:ln>
              <a:solidFill>
                <a:srgbClr val="0070C0"/>
              </a:solidFill>
              <a:effectLst/>
              <a:latin typeface="Arial" pitchFamily="34" charset="0"/>
              <a:cs typeface="Arial" pitchFamily="34" charset="0"/>
            </a:endParaRPr>
          </a:p>
        </p:txBody>
      </p:sp>
      <p:pic>
        <p:nvPicPr>
          <p:cNvPr id="10" name="Picture 9" descr="http://cdn.asriran.com/files/fa/news/1391/10/25/262205_939.gif"/>
          <p:cNvPicPr/>
          <p:nvPr/>
        </p:nvPicPr>
        <p:blipFill>
          <a:blip r:embed="rId2"/>
          <a:srcRect/>
          <a:stretch>
            <a:fillRect/>
          </a:stretch>
        </p:blipFill>
        <p:spPr bwMode="auto">
          <a:xfrm>
            <a:off x="285720" y="4429132"/>
            <a:ext cx="3143272" cy="21431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357298"/>
            <a:ext cx="7972452" cy="5116654"/>
          </a:xfrm>
        </p:spPr>
        <p:txBody>
          <a:bodyPr>
            <a:normAutofit/>
          </a:bodyPr>
          <a:lstStyle/>
          <a:p>
            <a:pPr algn="r" rtl="1">
              <a:buFont typeface="Wingdings" pitchFamily="2" charset="2"/>
              <a:buChar char="Ø"/>
            </a:pPr>
            <a:r>
              <a:rPr lang="fa-IR" dirty="0" smtClean="0">
                <a:solidFill>
                  <a:srgbClr val="FF0000"/>
                </a:solidFill>
              </a:rPr>
              <a:t>1- </a:t>
            </a:r>
            <a:r>
              <a:rPr lang="fa-IR" dirty="0" smtClean="0"/>
              <a:t> </a:t>
            </a:r>
            <a:r>
              <a:rPr lang="fa-IR" b="1" dirty="0" smtClean="0">
                <a:solidFill>
                  <a:srgbClr val="FF0000"/>
                </a:solidFill>
              </a:rPr>
              <a:t>وراثت</a:t>
            </a:r>
            <a:r>
              <a:rPr lang="fa-IR" dirty="0" smtClean="0"/>
              <a:t> :</a:t>
            </a:r>
            <a:r>
              <a:rPr lang="fa-IR" sz="1800" dirty="0" smtClean="0"/>
              <a:t>مقصود از وراثت عواملي است كه به هنگام تشكيل جنين وجود دارد ، شكل فيزيكي انسان ، جذابيت صورت ، جنس ، خلق و خوي ، تركيب ماهيچه ، ميزان  انر‍‍ژي و سلامت جسمي از جمله خصوصياتي است كه تحت تاثير وراثت شكل ميگيرد . وراثت از طريق ژن منتقل ميشود  ژن ها تعيين كننده تعادل هورموني هستند و تعادل هورموني تعيين كننده وضع فيزيكي بدن است و وضع فيزيكي بدن تعيين كننده شخصيت است . </a:t>
            </a:r>
          </a:p>
          <a:p>
            <a:pPr algn="r" rtl="1">
              <a:buFont typeface="Wingdings" pitchFamily="2" charset="2"/>
              <a:buChar char="Ø"/>
            </a:pPr>
            <a:r>
              <a:rPr lang="fa-IR" sz="1800" dirty="0" smtClean="0">
                <a:solidFill>
                  <a:srgbClr val="FF0000"/>
                </a:solidFill>
              </a:rPr>
              <a:t>2</a:t>
            </a:r>
            <a:r>
              <a:rPr lang="fa-IR" sz="1800" b="1" dirty="0" smtClean="0">
                <a:solidFill>
                  <a:srgbClr val="FF0000"/>
                </a:solidFill>
              </a:rPr>
              <a:t>- </a:t>
            </a:r>
            <a:r>
              <a:rPr lang="fa-IR" sz="1800" b="1" dirty="0" smtClean="0"/>
              <a:t> </a:t>
            </a:r>
            <a:r>
              <a:rPr lang="fa-IR" sz="1800" b="1" dirty="0" smtClean="0">
                <a:solidFill>
                  <a:srgbClr val="FF0000"/>
                </a:solidFill>
              </a:rPr>
              <a:t>محيط</a:t>
            </a:r>
            <a:r>
              <a:rPr lang="fa-IR" sz="1800" b="1" dirty="0" smtClean="0"/>
              <a:t> :</a:t>
            </a:r>
            <a:r>
              <a:rPr lang="fa-IR" sz="1800" dirty="0" smtClean="0"/>
              <a:t>فرهنگی که شخص در ان بزرگ میشود نخستین شرایط یا وضعیتی که برای او بوجود میاید ، هنجارهای بین افراد خانواده ،دوستان و گروههای اجتماعی ، سایر عوامل ذی نفوذی که وی انها را تجربه میکند و محیطی که افراد  در ان قرار میگیرند ، همه اینها در تشکیل شخصیت انسانها نقش مهمی ایفا میکنند </a:t>
            </a:r>
          </a:p>
          <a:p>
            <a:pPr algn="r" rtl="1">
              <a:buFont typeface="Wingdings" pitchFamily="2" charset="2"/>
              <a:buChar char="Ø"/>
            </a:pPr>
            <a:r>
              <a:rPr lang="fa-IR" sz="1800" b="1" dirty="0" smtClean="0">
                <a:solidFill>
                  <a:srgbClr val="FF0000"/>
                </a:solidFill>
              </a:rPr>
              <a:t>3-  موقعيت </a:t>
            </a:r>
            <a:r>
              <a:rPr lang="fa-IR" sz="1800" b="1" dirty="0" smtClean="0"/>
              <a:t>:</a:t>
            </a:r>
            <a:r>
              <a:rPr lang="fa-IR" sz="1800" dirty="0" smtClean="0"/>
              <a:t> شخصیت فرد در حالی که دارای ثبات رویه و پایدار است ، ولی  در موقعیت های مختلف تغییر میکند ، خواستها  و میل های گوناگون ، در موقعیت های مختلف باعث میشود که شخص در هر موقعیتی  جنبه خاصی از شخصیت خود را ابراز نماید . این موقعیت ها با توجه به محدودیت هایی که بر رفتار فرد اعمال میکنند و باعث محدود کردن نوع رفتار فرد شوند مثل کلیسا یا جلسه مصاحبه با فرد ولی موقعیت های دیگری هم هستند که این محدودیت ها را به ÷ایین ترین حد میرسانند مثل گردش در پارک </a:t>
            </a:r>
          </a:p>
          <a:p>
            <a:pPr algn="r" rtl="1">
              <a:buFont typeface="Wingdings" pitchFamily="2" charset="2"/>
              <a:buChar char="Ø"/>
            </a:pPr>
            <a:endParaRPr lang="fa-IR" sz="1800" dirty="0" smtClean="0"/>
          </a:p>
          <a:p>
            <a:pPr algn="r" rtl="1">
              <a:buFont typeface="Wingdings" pitchFamily="2" charset="2"/>
              <a:buChar char="Ø"/>
            </a:pPr>
            <a:endParaRPr lang="fa-IR" sz="1800" dirty="0" smtClean="0"/>
          </a:p>
          <a:p>
            <a:pPr algn="r" rtl="1">
              <a:buFont typeface="Wingdings" pitchFamily="2" charset="2"/>
              <a:buChar char="Ø"/>
            </a:pPr>
            <a:endParaRPr lang="fa-IR" dirty="0" smtClean="0"/>
          </a:p>
          <a:p>
            <a:pPr algn="r" rtl="1"/>
            <a:endParaRPr lang="en-US" dirty="0"/>
          </a:p>
        </p:txBody>
      </p:sp>
      <p:grpSp>
        <p:nvGrpSpPr>
          <p:cNvPr id="4" name="Diagram group"/>
          <p:cNvGrpSpPr/>
          <p:nvPr/>
        </p:nvGrpSpPr>
        <p:grpSpPr>
          <a:xfrm>
            <a:off x="1357290" y="142852"/>
            <a:ext cx="7314583" cy="1143008"/>
            <a:chOff x="1415050" y="0"/>
            <a:chExt cx="6814549" cy="1180800"/>
          </a:xfrm>
          <a:scene3d>
            <a:camera prst="perspectiveLeft" zoom="91000"/>
            <a:lightRig rig="threePt" dir="t">
              <a:rot lat="0" lon="0" rev="20640000"/>
            </a:lightRig>
          </a:scene3d>
        </p:grpSpPr>
        <p:grpSp>
          <p:nvGrpSpPr>
            <p:cNvPr id="5" name="Group 7"/>
            <p:cNvGrpSpPr/>
            <p:nvPr/>
          </p:nvGrpSpPr>
          <p:grpSpPr>
            <a:xfrm>
              <a:off x="1415050" y="0"/>
              <a:ext cx="6814549" cy="1180800"/>
              <a:chOff x="1415050" y="0"/>
              <a:chExt cx="6814549" cy="1180800"/>
            </a:xfrm>
          </p:grpSpPr>
          <p:sp>
            <p:nvSpPr>
              <p:cNvPr id="6" name="Rounded Rectangle 5"/>
              <p:cNvSpPr/>
              <p:nvPr/>
            </p:nvSpPr>
            <p:spPr>
              <a:xfrm>
                <a:off x="1415050" y="0"/>
                <a:ext cx="6814549" cy="1180800"/>
              </a:xfrm>
              <a:prstGeom prst="roundRect">
                <a:avLst/>
              </a:prstGeom>
              <a:solidFill>
                <a:srgbClr val="CC3300">
                  <a:alpha val="90000"/>
                </a:srgbClr>
              </a:solidFill>
              <a:sp3d extrusionH="50600" prstMaterial="metal">
                <a:bevelT w="101600" h="80600" prst="relaxedInset"/>
                <a:bevelB w="80600" h="80600" prst="relaxedInset"/>
              </a:sp3d>
            </p:spPr>
            <p:style>
              <a:lnRef idx="0">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7" name="Rounded Rectangle 4"/>
              <p:cNvSpPr/>
              <p:nvPr/>
            </p:nvSpPr>
            <p:spPr>
              <a:xfrm>
                <a:off x="1472692" y="57642"/>
                <a:ext cx="6699265" cy="106551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217742" tIns="0" rIns="217742" bIns="0" numCol="1" spcCol="1270" anchor="ctr" anchorCtr="0">
                <a:noAutofit/>
              </a:bodyPr>
              <a:lstStyle/>
              <a:p>
                <a:pPr lvl="0" algn="l" defTabSz="1955800" rtl="0">
                  <a:lnSpc>
                    <a:spcPct val="90000"/>
                  </a:lnSpc>
                  <a:spcBef>
                    <a:spcPct val="0"/>
                  </a:spcBef>
                  <a:spcAft>
                    <a:spcPct val="35000"/>
                  </a:spcAft>
                  <a:buNone/>
                </a:pPr>
                <a:endParaRPr lang="en-US" sz="4400" kern="1200" dirty="0"/>
              </a:p>
            </p:txBody>
          </p:sp>
        </p:grpSp>
      </p:grpSp>
      <p:sp>
        <p:nvSpPr>
          <p:cNvPr id="9" name="TextBox 8"/>
          <p:cNvSpPr txBox="1"/>
          <p:nvPr/>
        </p:nvSpPr>
        <p:spPr>
          <a:xfrm>
            <a:off x="4500562" y="500042"/>
            <a:ext cx="3701654" cy="523220"/>
          </a:xfrm>
          <a:prstGeom prst="rect">
            <a:avLst/>
          </a:prstGeom>
          <a:noFill/>
        </p:spPr>
        <p:txBody>
          <a:bodyPr wrap="none" rtlCol="1">
            <a:spAutoFit/>
          </a:bodyPr>
          <a:lstStyle/>
          <a:p>
            <a:r>
              <a:rPr lang="fa-IR" sz="2800" b="1" dirty="0" smtClean="0"/>
              <a:t> عوامل تعيين كننده شخصيت :</a:t>
            </a:r>
            <a:endParaRPr lang="fa-IR"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buNone/>
            </a:pPr>
            <a:r>
              <a:rPr lang="en-US" dirty="0" smtClean="0"/>
              <a:t/>
            </a:r>
            <a:br>
              <a:rPr lang="en-US" dirty="0" smtClean="0"/>
            </a:br>
            <a:r>
              <a:rPr lang="fa-IR" dirty="0" smtClean="0"/>
              <a:t>1-</a:t>
            </a:r>
            <a:r>
              <a:rPr lang="ar-SA" b="1" dirty="0" smtClean="0">
                <a:solidFill>
                  <a:srgbClr val="FF0000"/>
                </a:solidFill>
              </a:rPr>
              <a:t>برونگرا:</a:t>
            </a:r>
            <a:r>
              <a:rPr lang="fa-IR" b="1" dirty="0" smtClean="0">
                <a:solidFill>
                  <a:srgbClr val="FF0000"/>
                </a:solidFill>
              </a:rPr>
              <a:t> </a:t>
            </a:r>
            <a:r>
              <a:rPr lang="fa-IR" sz="2000" dirty="0" smtClean="0"/>
              <a:t>صمیمی و گرم ،</a:t>
            </a:r>
            <a:r>
              <a:rPr lang="ar-SA" dirty="0" smtClean="0"/>
              <a:t>پیوسته ابراز نظر میکنند</a:t>
            </a:r>
            <a:r>
              <a:rPr lang="en-US" dirty="0" smtClean="0"/>
              <a:t>.</a:t>
            </a:r>
            <a:br>
              <a:rPr lang="en-US" dirty="0" smtClean="0"/>
            </a:br>
            <a:r>
              <a:rPr lang="fa-IR" dirty="0" smtClean="0"/>
              <a:t>2-</a:t>
            </a:r>
            <a:r>
              <a:rPr lang="ar-SA" b="1" dirty="0" smtClean="0">
                <a:solidFill>
                  <a:srgbClr val="FF0000"/>
                </a:solidFill>
              </a:rPr>
              <a:t>سازشکار:</a:t>
            </a:r>
            <a:r>
              <a:rPr lang="ar-SA" dirty="0" smtClean="0"/>
              <a:t>دارای روحیه همکاری هستند و قابل اعتماد می باشند</a:t>
            </a:r>
            <a:r>
              <a:rPr lang="en-US" dirty="0" smtClean="0"/>
              <a:t>.</a:t>
            </a:r>
            <a:br>
              <a:rPr lang="en-US" dirty="0" smtClean="0"/>
            </a:br>
            <a:r>
              <a:rPr lang="fa-IR" dirty="0" smtClean="0"/>
              <a:t>3-</a:t>
            </a:r>
            <a:r>
              <a:rPr lang="ar-SA" dirty="0" smtClean="0">
                <a:solidFill>
                  <a:srgbClr val="FF0000"/>
                </a:solidFill>
              </a:rPr>
              <a:t>با وجدان:</a:t>
            </a:r>
            <a:r>
              <a:rPr lang="ar-SA" dirty="0" smtClean="0"/>
              <a:t>مسئولیت پذیر و هدفگرا هستند</a:t>
            </a:r>
            <a:r>
              <a:rPr lang="en-US" dirty="0" smtClean="0"/>
              <a:t> .</a:t>
            </a:r>
            <a:br>
              <a:rPr lang="en-US" dirty="0" smtClean="0"/>
            </a:br>
            <a:r>
              <a:rPr lang="fa-IR" dirty="0" smtClean="0"/>
              <a:t>4-</a:t>
            </a:r>
            <a:r>
              <a:rPr lang="ar-SA" dirty="0" smtClean="0">
                <a:solidFill>
                  <a:srgbClr val="FF0000"/>
                </a:solidFill>
              </a:rPr>
              <a:t>از نظر احساسات با ثبات</a:t>
            </a:r>
            <a:r>
              <a:rPr lang="fa-IR" dirty="0" smtClean="0"/>
              <a:t>: ارام و پرشور  در برابر تنش احساس امنیت میکند .</a:t>
            </a:r>
            <a:r>
              <a:rPr lang="en-US" dirty="0" smtClean="0"/>
              <a:t/>
            </a:r>
            <a:br>
              <a:rPr lang="en-US" dirty="0" smtClean="0"/>
            </a:br>
            <a:r>
              <a:rPr lang="fa-IR" dirty="0" smtClean="0"/>
              <a:t>5-</a:t>
            </a:r>
            <a:r>
              <a:rPr lang="fa-IR" dirty="0" smtClean="0">
                <a:solidFill>
                  <a:srgbClr val="FF0000"/>
                </a:solidFill>
              </a:rPr>
              <a:t>تجربه اندوز </a:t>
            </a:r>
            <a:r>
              <a:rPr lang="ar-SA" dirty="0" smtClean="0">
                <a:solidFill>
                  <a:srgbClr val="FF0000"/>
                </a:solidFill>
              </a:rPr>
              <a:t>:</a:t>
            </a:r>
            <a:r>
              <a:rPr lang="ar-SA" dirty="0" smtClean="0"/>
              <a:t>خیال</a:t>
            </a:r>
            <a:r>
              <a:rPr lang="ar-SA" dirty="0" smtClean="0">
                <a:solidFill>
                  <a:srgbClr val="FF0000"/>
                </a:solidFill>
              </a:rPr>
              <a:t> </a:t>
            </a:r>
            <a:r>
              <a:rPr lang="ar-SA" dirty="0" smtClean="0"/>
              <a:t>پرداز بوده و از نظر احساسات هنر گرا و اهل تفکر اند</a:t>
            </a:r>
            <a:r>
              <a:rPr lang="en-US" dirty="0" smtClean="0"/>
              <a:t>.</a:t>
            </a:r>
            <a:br>
              <a:rPr lang="en-US" dirty="0" smtClean="0"/>
            </a:br>
            <a:r>
              <a:rPr lang="ar-SA" dirty="0" smtClean="0"/>
              <a:t>عملکرد شغلی افراد برون گرا و با وجدن را می توان پیش بینی نمود و توجیه کرد.همچنین افراد سازشکار و تجربه آموز در آموزش و فراگیری نقش مهمی دارند.بحث اصلی در مورد افراد از نظر احساسات با ثبات است ،که نمی توان عملکرد و رفتار آنها را پیش بینی نمود</a:t>
            </a:r>
            <a:endParaRPr lang="fa-IR" dirty="0"/>
          </a:p>
        </p:txBody>
      </p:sp>
      <p:grpSp>
        <p:nvGrpSpPr>
          <p:cNvPr id="4" name="Diagram group"/>
          <p:cNvGrpSpPr/>
          <p:nvPr/>
        </p:nvGrpSpPr>
        <p:grpSpPr>
          <a:xfrm>
            <a:off x="1214414" y="214290"/>
            <a:ext cx="7314583" cy="1143008"/>
            <a:chOff x="1415050" y="0"/>
            <a:chExt cx="6814549" cy="1180800"/>
          </a:xfrm>
          <a:scene3d>
            <a:camera prst="perspectiveLeft" zoom="91000"/>
            <a:lightRig rig="threePt" dir="t">
              <a:rot lat="0" lon="0" rev="20640000"/>
            </a:lightRig>
          </a:scene3d>
        </p:grpSpPr>
        <p:grpSp>
          <p:nvGrpSpPr>
            <p:cNvPr id="5" name="Group 7"/>
            <p:cNvGrpSpPr/>
            <p:nvPr/>
          </p:nvGrpSpPr>
          <p:grpSpPr>
            <a:xfrm>
              <a:off x="1415050" y="0"/>
              <a:ext cx="6814549" cy="1180800"/>
              <a:chOff x="1415050" y="0"/>
              <a:chExt cx="6814549" cy="1180800"/>
            </a:xfrm>
          </p:grpSpPr>
          <p:sp>
            <p:nvSpPr>
              <p:cNvPr id="6" name="Rounded Rectangle 5"/>
              <p:cNvSpPr/>
              <p:nvPr/>
            </p:nvSpPr>
            <p:spPr>
              <a:xfrm>
                <a:off x="1415050" y="0"/>
                <a:ext cx="6814549" cy="1180800"/>
              </a:xfrm>
              <a:prstGeom prst="roundRect">
                <a:avLst/>
              </a:prstGeom>
              <a:solidFill>
                <a:schemeClr val="bg2">
                  <a:lumMod val="75000"/>
                  <a:alpha val="90000"/>
                </a:schemeClr>
              </a:solidFill>
              <a:ln>
                <a:solidFill>
                  <a:schemeClr val="bg2">
                    <a:lumMod val="75000"/>
                  </a:schemeClr>
                </a:solidFill>
              </a:ln>
              <a:sp3d extrusionH="50600" prstMaterial="metal">
                <a:bevelT w="101600" h="80600" prst="relaxedInset"/>
                <a:bevelB w="80600" h="80600" prst="relaxedInset"/>
              </a:sp3d>
            </p:spPr>
            <p:style>
              <a:lnRef idx="0">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7" name="Rounded Rectangle 4"/>
              <p:cNvSpPr/>
              <p:nvPr/>
            </p:nvSpPr>
            <p:spPr>
              <a:xfrm>
                <a:off x="1472692" y="57642"/>
                <a:ext cx="6699265" cy="1065516"/>
              </a:xfrm>
              <a:prstGeom prst="rect">
                <a:avLst/>
              </a:prstGeom>
              <a:ln>
                <a:solidFill>
                  <a:schemeClr val="bg2">
                    <a:lumMod val="75000"/>
                  </a:schemeClr>
                </a:solidFill>
              </a:ln>
              <a:sp3d/>
            </p:spPr>
            <p:style>
              <a:lnRef idx="0">
                <a:scrgbClr r="0" g="0" b="0"/>
              </a:lnRef>
              <a:fillRef idx="0">
                <a:scrgbClr r="0" g="0" b="0"/>
              </a:fillRef>
              <a:effectRef idx="0">
                <a:scrgbClr r="0" g="0" b="0"/>
              </a:effectRef>
              <a:fontRef idx="minor">
                <a:schemeClr val="dk1"/>
              </a:fontRef>
            </p:style>
            <p:txBody>
              <a:bodyPr spcFirstLastPara="0" vert="horz" wrap="square" lIns="217742" tIns="0" rIns="217742" bIns="0" numCol="1" spcCol="1270" anchor="ctr" anchorCtr="0">
                <a:noAutofit/>
              </a:bodyPr>
              <a:lstStyle/>
              <a:p>
                <a:pPr lvl="0" algn="l" defTabSz="1955800" rtl="0">
                  <a:lnSpc>
                    <a:spcPct val="90000"/>
                  </a:lnSpc>
                  <a:spcBef>
                    <a:spcPct val="0"/>
                  </a:spcBef>
                  <a:spcAft>
                    <a:spcPct val="35000"/>
                  </a:spcAft>
                  <a:buNone/>
                </a:pPr>
                <a:endParaRPr lang="en-US" sz="4400" kern="1200" dirty="0"/>
              </a:p>
            </p:txBody>
          </p:sp>
        </p:grpSp>
      </p:grpSp>
      <p:sp>
        <p:nvSpPr>
          <p:cNvPr id="8" name="Rectangle 7"/>
          <p:cNvSpPr/>
          <p:nvPr/>
        </p:nvSpPr>
        <p:spPr>
          <a:xfrm>
            <a:off x="3714744" y="428604"/>
            <a:ext cx="4405373" cy="523220"/>
          </a:xfrm>
          <a:prstGeom prst="rect">
            <a:avLst/>
          </a:prstGeom>
        </p:spPr>
        <p:txBody>
          <a:bodyPr wrap="none">
            <a:spAutoFit/>
          </a:bodyPr>
          <a:lstStyle/>
          <a:p>
            <a:pPr algn="r" rtl="1"/>
            <a:r>
              <a:rPr lang="ar-SA" sz="2800" b="1" dirty="0" smtClean="0"/>
              <a:t>الگوی مبتنی بر </a:t>
            </a:r>
            <a:r>
              <a:rPr lang="en-US" sz="2800" b="1" dirty="0" smtClean="0"/>
              <a:t>5</a:t>
            </a:r>
            <a:r>
              <a:rPr lang="ar-SA" sz="2800" b="1" dirty="0" smtClean="0"/>
              <a:t> ویژگی شخصیتی</a:t>
            </a:r>
            <a:r>
              <a:rPr lang="en-US" sz="2800" b="1" dirty="0" smtClean="0"/>
              <a:t>:</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00948" cy="582594"/>
          </a:xfrm>
        </p:spPr>
        <p:txBody>
          <a:bodyPr/>
          <a:lstStyle/>
          <a:p>
            <a:pPr algn="r" rtl="1"/>
            <a:r>
              <a:rPr lang="ar-SA" b="1" dirty="0" smtClean="0"/>
              <a:t>سایر ویژگی های شخصیتی</a:t>
            </a:r>
            <a:r>
              <a:rPr lang="en-US" b="1" dirty="0" smtClean="0"/>
              <a:t>:</a:t>
            </a:r>
            <a:endParaRPr lang="fa-IR" dirty="0"/>
          </a:p>
        </p:txBody>
      </p:sp>
      <p:sp>
        <p:nvSpPr>
          <p:cNvPr id="3" name="Content Placeholder 2"/>
          <p:cNvSpPr>
            <a:spLocks noGrp="1"/>
          </p:cNvSpPr>
          <p:nvPr>
            <p:ph sz="quarter" idx="1"/>
          </p:nvPr>
        </p:nvSpPr>
        <p:spPr>
          <a:xfrm>
            <a:off x="457200" y="1000108"/>
            <a:ext cx="7686700" cy="5473844"/>
          </a:xfrm>
        </p:spPr>
        <p:txBody>
          <a:bodyPr>
            <a:normAutofit/>
          </a:bodyPr>
          <a:lstStyle/>
          <a:p>
            <a:pPr algn="r" rtl="1"/>
            <a:r>
              <a:rPr lang="ar-SA" b="1" dirty="0" smtClean="0"/>
              <a:t>کانون کنترل </a:t>
            </a:r>
            <a:r>
              <a:rPr lang="fa-IR" b="1" dirty="0" smtClean="0"/>
              <a:t>: </a:t>
            </a:r>
            <a:r>
              <a:rPr lang="fa-IR" dirty="0" smtClean="0"/>
              <a:t>کانون کنترل </a:t>
            </a:r>
            <a:r>
              <a:rPr lang="ar-SA" dirty="0" smtClean="0"/>
              <a:t>درونی</a:t>
            </a:r>
            <a:r>
              <a:rPr lang="en-US" dirty="0" smtClean="0"/>
              <a:t> </a:t>
            </a:r>
            <a:r>
              <a:rPr lang="ar-SA" dirty="0" smtClean="0"/>
              <a:t>به کار علاقه نشان می دهند. کانون کنترل بیرونی نسبت به کار بیگانه هستند</a:t>
            </a:r>
            <a:r>
              <a:rPr lang="en-US" dirty="0" smtClean="0"/>
              <a:t>.</a:t>
            </a:r>
            <a:endParaRPr lang="fa-IR" dirty="0" smtClean="0"/>
          </a:p>
          <a:p>
            <a:pPr algn="r" rtl="1"/>
            <a:r>
              <a:rPr lang="ar-SA" b="1" dirty="0" smtClean="0"/>
              <a:t>خودکامگی</a:t>
            </a:r>
            <a:r>
              <a:rPr lang="en-US" b="1" dirty="0" smtClean="0"/>
              <a:t>:</a:t>
            </a:r>
            <a:r>
              <a:rPr lang="en-US" dirty="0" smtClean="0"/>
              <a:t> </a:t>
            </a:r>
            <a:r>
              <a:rPr lang="ar-SA" dirty="0" smtClean="0"/>
              <a:t>اعتقاد به اختلاف طبقات و خود قدرت دارند -بسیار دقیق هستند -به چیزی اعتماد ندارند ودر برابر تغییر مقاوم اند</a:t>
            </a:r>
            <a:r>
              <a:rPr lang="en-US" dirty="0" smtClean="0"/>
              <a:t>.</a:t>
            </a:r>
          </a:p>
          <a:p>
            <a:pPr algn="r" rtl="1"/>
            <a:r>
              <a:rPr lang="ar-SA" b="1" dirty="0" smtClean="0"/>
              <a:t>ماکیاولی گری</a:t>
            </a:r>
            <a:r>
              <a:rPr lang="en-US" b="1" dirty="0" smtClean="0"/>
              <a:t>:</a:t>
            </a:r>
            <a:r>
              <a:rPr lang="ar-SA" dirty="0" smtClean="0"/>
              <a:t>هدف وسیله را توجیه می کند</a:t>
            </a:r>
            <a:r>
              <a:rPr lang="en-US" dirty="0" smtClean="0"/>
              <a:t>.</a:t>
            </a:r>
            <a:endParaRPr lang="fa-IR" dirty="0" smtClean="0"/>
          </a:p>
          <a:p>
            <a:pPr algn="r" rtl="1"/>
            <a:r>
              <a:rPr lang="ar-SA" b="1" dirty="0" smtClean="0"/>
              <a:t>سازش با عوامل محیطی</a:t>
            </a:r>
            <a:r>
              <a:rPr lang="en-US" b="1" dirty="0" smtClean="0"/>
              <a:t>:</a:t>
            </a:r>
            <a:r>
              <a:rPr lang="en-US" dirty="0" smtClean="0"/>
              <a:t> </a:t>
            </a:r>
            <a:r>
              <a:rPr lang="ar-SA" dirty="0" smtClean="0"/>
              <a:t>این افراد خود را با موقعیت های مختلف تطبیق می دهند و حقیقت خویش را همیشه پنهان می کنند اما گروه دیگری دارای ثبات رویه هستند .افراد دارای ویژگی خود کنترلی در سیاست گذاری های سازمان می توانند موثر باشند  چرا که علائم و شواهد خارجی را تشخیص می دهند</a:t>
            </a:r>
            <a:r>
              <a:rPr lang="en-US" dirty="0" smtClean="0"/>
              <a:t>.</a:t>
            </a:r>
            <a:endParaRPr lang="fa-IR" dirty="0" smtClean="0"/>
          </a:p>
          <a:p>
            <a:pPr algn="r" rtl="1"/>
            <a:r>
              <a:rPr lang="ar-SA" b="1" dirty="0" smtClean="0"/>
              <a:t>خطر پذیری</a:t>
            </a:r>
            <a:r>
              <a:rPr lang="en-US" b="1" dirty="0" smtClean="0"/>
              <a:t> :</a:t>
            </a:r>
            <a:r>
              <a:rPr lang="ar-SA" dirty="0" smtClean="0"/>
              <a:t>سرعت تصمیم گیری با اطلاعات کم. مبادله سهام (افراد خطر پذیر)</a:t>
            </a:r>
            <a:r>
              <a:rPr lang="fa-IR" dirty="0" smtClean="0"/>
              <a:t> حسابرسی (میل به خطر پذیری کم )</a:t>
            </a:r>
            <a:endParaRPr lang="fa-IR" dirty="0"/>
          </a:p>
        </p:txBody>
      </p:sp>
      <p:pic>
        <p:nvPicPr>
          <p:cNvPr id="4" name="Picture 3" descr="116309_237.jpg"/>
          <p:cNvPicPr>
            <a:picLocks noChangeAspect="1"/>
          </p:cNvPicPr>
          <p:nvPr/>
        </p:nvPicPr>
        <p:blipFill>
          <a:blip r:embed="rId2"/>
          <a:stretch>
            <a:fillRect/>
          </a:stretch>
        </p:blipFill>
        <p:spPr>
          <a:xfrm>
            <a:off x="357158" y="5357826"/>
            <a:ext cx="1084284" cy="1319212"/>
          </a:xfrm>
          <a:prstGeom prst="rect">
            <a:avLst/>
          </a:prstGeom>
        </p:spPr>
      </p:pic>
      <p:pic>
        <p:nvPicPr>
          <p:cNvPr id="5" name="Picture 4" descr="locus-of-control.jpg"/>
          <p:cNvPicPr>
            <a:picLocks noChangeAspect="1"/>
          </p:cNvPicPr>
          <p:nvPr/>
        </p:nvPicPr>
        <p:blipFill>
          <a:blip r:embed="rId3"/>
          <a:stretch>
            <a:fillRect/>
          </a:stretch>
        </p:blipFill>
        <p:spPr>
          <a:xfrm>
            <a:off x="1714480" y="5357826"/>
            <a:ext cx="2013944" cy="1262071"/>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
          </p:nvPr>
        </p:nvSpPr>
        <p:spPr>
          <a:xfrm>
            <a:off x="285720" y="214290"/>
            <a:ext cx="4143404" cy="6215106"/>
          </a:xfrm>
          <a:prstGeom prst="roundRect">
            <a:avLst/>
          </a:prstGeom>
          <a:solidFill>
            <a:schemeClr val="accent4">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normAutofit lnSpcReduction="10000"/>
          </a:bodyPr>
          <a:lstStyle/>
          <a:p>
            <a:pPr algn="r" rtl="1">
              <a:buNone/>
            </a:pPr>
            <a:r>
              <a:rPr lang="fa-IR" dirty="0" smtClean="0"/>
              <a:t>هرگگ</a:t>
            </a:r>
            <a:endParaRPr lang="fa-IR" dirty="0"/>
          </a:p>
        </p:txBody>
      </p:sp>
      <p:sp>
        <p:nvSpPr>
          <p:cNvPr id="2" name="Title 1"/>
          <p:cNvSpPr>
            <a:spLocks noGrp="1"/>
          </p:cNvSpPr>
          <p:nvPr>
            <p:ph type="title"/>
          </p:nvPr>
        </p:nvSpPr>
        <p:spPr>
          <a:xfrm>
            <a:off x="-71470" y="-142900"/>
            <a:ext cx="3495676" cy="1082660"/>
          </a:xfrm>
        </p:spPr>
        <p:txBody>
          <a:bodyPr/>
          <a:lstStyle/>
          <a:p>
            <a:pPr algn="r" rtl="1"/>
            <a:r>
              <a:rPr lang="fa-IR" dirty="0" smtClean="0">
                <a:solidFill>
                  <a:srgbClr val="FF0000"/>
                </a:solidFill>
              </a:rPr>
              <a:t>شخصیت نوع </a:t>
            </a:r>
            <a:r>
              <a:rPr lang="en-US" dirty="0" smtClean="0">
                <a:solidFill>
                  <a:srgbClr val="FF0000"/>
                </a:solidFill>
              </a:rPr>
              <a:t>B</a:t>
            </a:r>
            <a:endParaRPr lang="en-US" dirty="0">
              <a:solidFill>
                <a:srgbClr val="FF0000"/>
              </a:solidFill>
            </a:endParaRPr>
          </a:p>
        </p:txBody>
      </p:sp>
      <p:sp>
        <p:nvSpPr>
          <p:cNvPr id="6" name="Rounded Rectangle 5"/>
          <p:cNvSpPr/>
          <p:nvPr/>
        </p:nvSpPr>
        <p:spPr>
          <a:xfrm>
            <a:off x="4643438" y="285728"/>
            <a:ext cx="4000528" cy="6143668"/>
          </a:xfrm>
          <a:prstGeom prst="roundRect">
            <a:avLst/>
          </a:prstGeom>
          <a:solidFill>
            <a:schemeClr val="accent4">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Content Placeholder 3"/>
          <p:cNvSpPr>
            <a:spLocks noGrp="1"/>
          </p:cNvSpPr>
          <p:nvPr>
            <p:ph sz="quarter" idx="2"/>
          </p:nvPr>
        </p:nvSpPr>
        <p:spPr>
          <a:xfrm>
            <a:off x="4643438" y="857232"/>
            <a:ext cx="4000528" cy="5243530"/>
          </a:xfrm>
        </p:spPr>
        <p:txBody>
          <a:bodyPr>
            <a:normAutofit lnSpcReduction="10000"/>
          </a:bodyPr>
          <a:lstStyle/>
          <a:p>
            <a:pPr algn="r" rtl="1"/>
            <a:r>
              <a:rPr lang="fa-IR" sz="2000" dirty="0" smtClean="0"/>
              <a:t>همیشه  در حال حرکت،جنب وجوش و قدم زدن است و غذا را به سرعت میخورد . </a:t>
            </a:r>
          </a:p>
          <a:p>
            <a:pPr algn="r" rtl="1"/>
            <a:r>
              <a:rPr lang="fa-IR" sz="2000" dirty="0" smtClean="0"/>
              <a:t>نسبت به سرعتی که کارها انجام میشود احساس بی صبری میکند .</a:t>
            </a:r>
          </a:p>
          <a:p>
            <a:pPr algn="r" rtl="1"/>
            <a:r>
              <a:rPr lang="fa-IR" sz="2000" dirty="0" smtClean="0"/>
              <a:t>همیشه میخواهد دو یا چند کار را به صورت همزمان انجام دهد .</a:t>
            </a:r>
          </a:p>
          <a:p>
            <a:pPr algn="r" rtl="1"/>
            <a:r>
              <a:rPr lang="fa-IR" sz="2000" dirty="0" smtClean="0"/>
              <a:t>نمیتواند از تفریح هیچ استفاده ای ببرد.</a:t>
            </a:r>
          </a:p>
          <a:p>
            <a:pPr algn="r" rtl="1"/>
            <a:r>
              <a:rPr lang="fa-IR" sz="2000" dirty="0" smtClean="0"/>
              <a:t>با عدد و رقم سرو کار دارد و در حال محاسبه کارهایی است ک انجام داده </a:t>
            </a:r>
          </a:p>
          <a:p>
            <a:pPr algn="r" rtl="1"/>
            <a:r>
              <a:rPr lang="fa-IR" sz="2000" dirty="0" smtClean="0"/>
              <a:t>واکنش یکسانی  در  برابرمسائل مختلف نشان میدهد . </a:t>
            </a:r>
          </a:p>
          <a:p>
            <a:pPr algn="r" rtl="1"/>
            <a:r>
              <a:rPr lang="fa-IR" sz="2000" dirty="0" smtClean="0"/>
              <a:t>چون در کارها عجله میکند تصمیمات ضعیف میگیرد . </a:t>
            </a:r>
          </a:p>
          <a:p>
            <a:pPr algn="r" rtl="1"/>
            <a:r>
              <a:rPr lang="fa-IR" sz="2000" dirty="0" smtClean="0"/>
              <a:t>کیفیت را فدای کمیت میکنند . </a:t>
            </a:r>
          </a:p>
          <a:p>
            <a:pPr algn="r" rtl="1"/>
            <a:r>
              <a:rPr lang="fa-IR" sz="2000" dirty="0" smtClean="0"/>
              <a:t>همیشه خود را در وضعیت رقابت میبینند . </a:t>
            </a:r>
            <a:endParaRPr lang="en-US" sz="2000" dirty="0"/>
          </a:p>
        </p:txBody>
      </p:sp>
      <p:sp>
        <p:nvSpPr>
          <p:cNvPr id="5" name="Title 1"/>
          <p:cNvSpPr txBox="1">
            <a:spLocks/>
          </p:cNvSpPr>
          <p:nvPr/>
        </p:nvSpPr>
        <p:spPr>
          <a:xfrm>
            <a:off x="4714876" y="357166"/>
            <a:ext cx="3133748" cy="573070"/>
          </a:xfrm>
          <a:prstGeom prst="rect">
            <a:avLst/>
          </a:prstGeom>
        </p:spPr>
        <p:txBody>
          <a:bodyPr vert="horz" anchor="b">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fa-IR" sz="3000" b="0" i="0" u="none" strike="noStrike" kern="1200" cap="small" spc="0" normalizeH="0" baseline="0" noProof="0" dirty="0" smtClean="0">
                <a:ln>
                  <a:noFill/>
                </a:ln>
                <a:solidFill>
                  <a:srgbClr val="FF0000"/>
                </a:solidFill>
                <a:effectLst/>
                <a:uLnTx/>
                <a:uFillTx/>
                <a:latin typeface="+mj-lt"/>
                <a:ea typeface="+mj-ea"/>
                <a:cs typeface="+mj-cs"/>
              </a:rPr>
              <a:t>شخصیت نوع </a:t>
            </a:r>
            <a:r>
              <a:rPr kumimoji="0" lang="en-US" sz="3000" b="0" i="0" u="none" strike="noStrike" kern="1200" cap="small" spc="0" normalizeH="0" baseline="0" noProof="0" dirty="0" smtClean="0">
                <a:ln>
                  <a:noFill/>
                </a:ln>
                <a:solidFill>
                  <a:srgbClr val="FF0000"/>
                </a:solidFill>
                <a:effectLst/>
                <a:uLnTx/>
                <a:uFillTx/>
                <a:latin typeface="+mj-lt"/>
                <a:ea typeface="+mj-ea"/>
                <a:cs typeface="+mj-cs"/>
              </a:rPr>
              <a:t>A</a:t>
            </a:r>
            <a:endParaRPr kumimoji="0" lang="en-US" sz="3000" b="0" i="0" u="none" strike="noStrike" kern="1200" cap="small" spc="0" normalizeH="0" baseline="0" noProof="0" dirty="0">
              <a:ln>
                <a:noFill/>
              </a:ln>
              <a:solidFill>
                <a:srgbClr val="FF0000"/>
              </a:solidFill>
              <a:effectLst/>
              <a:uLnTx/>
              <a:uFillTx/>
              <a:latin typeface="+mj-lt"/>
              <a:ea typeface="+mj-ea"/>
              <a:cs typeface="+mj-cs"/>
            </a:endParaRPr>
          </a:p>
        </p:txBody>
      </p:sp>
      <p:sp>
        <p:nvSpPr>
          <p:cNvPr id="8" name="Content Placeholder 3"/>
          <p:cNvSpPr txBox="1">
            <a:spLocks/>
          </p:cNvSpPr>
          <p:nvPr/>
        </p:nvSpPr>
        <p:spPr>
          <a:xfrm>
            <a:off x="357158" y="928670"/>
            <a:ext cx="4000528" cy="5243530"/>
          </a:xfrm>
          <a:prstGeom prst="rect">
            <a:avLst/>
          </a:prstGeom>
        </p:spPr>
        <p:txBody>
          <a:bodyPr vert="horz">
            <a:normAutofit/>
          </a:bodyPr>
          <a:lstStyle/>
          <a:p>
            <a:pPr marL="274320" marR="0" lvl="0" indent="-274320" algn="r" defTabSz="914400" rtl="1" eaLnBrk="1" fontAlgn="auto" latinLnBrk="0" hangingPunct="1">
              <a:lnSpc>
                <a:spcPct val="100000"/>
              </a:lnSpc>
              <a:spcBef>
                <a:spcPts val="600"/>
              </a:spcBef>
              <a:spcAft>
                <a:spcPts val="0"/>
              </a:spcAft>
              <a:buClr>
                <a:schemeClr val="accent1"/>
              </a:buClr>
              <a:buSzPct val="70000"/>
              <a:buFont typeface="Wingdings"/>
              <a:buChar char=""/>
              <a:tabLst/>
              <a:defRPr/>
            </a:pPr>
            <a:r>
              <a:rPr kumimoji="0" lang="fa-IR" sz="2400" b="0" i="0" u="none" strike="noStrike" kern="1200" cap="none" spc="0" normalizeH="0" baseline="0" noProof="0" dirty="0" smtClean="0">
                <a:ln>
                  <a:noFill/>
                </a:ln>
                <a:solidFill>
                  <a:schemeClr val="tx1"/>
                </a:solidFill>
                <a:effectLst/>
                <a:uLnTx/>
                <a:uFillTx/>
                <a:latin typeface="+mn-lt"/>
                <a:ea typeface="+mn-ea"/>
                <a:cs typeface="+mn-cs"/>
              </a:rPr>
              <a:t>هرگز سراسیمه نیست و شاهد نتایج حاصل از سراسیمگی</a:t>
            </a:r>
            <a:r>
              <a:rPr kumimoji="0" lang="fa-IR" sz="2400" b="0" i="0" u="none" strike="noStrike" kern="1200" cap="none" spc="0" normalizeH="0" noProof="0" dirty="0" smtClean="0">
                <a:ln>
                  <a:noFill/>
                </a:ln>
                <a:solidFill>
                  <a:schemeClr val="tx1"/>
                </a:solidFill>
                <a:effectLst/>
                <a:uLnTx/>
                <a:uFillTx/>
                <a:latin typeface="+mn-lt"/>
                <a:ea typeface="+mn-ea"/>
                <a:cs typeface="+mn-cs"/>
              </a:rPr>
              <a:t> هم نخواهدبود</a:t>
            </a:r>
            <a:endParaRPr kumimoji="0" lang="fa-IR"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r" defTabSz="914400" rtl="1" eaLnBrk="1" fontAlgn="auto" latinLnBrk="0" hangingPunct="1">
              <a:lnSpc>
                <a:spcPct val="100000"/>
              </a:lnSpc>
              <a:spcBef>
                <a:spcPts val="600"/>
              </a:spcBef>
              <a:spcAft>
                <a:spcPts val="0"/>
              </a:spcAft>
              <a:buClr>
                <a:schemeClr val="accent1"/>
              </a:buClr>
              <a:buSzPct val="70000"/>
              <a:buFont typeface="Wingdings"/>
              <a:buChar char=""/>
              <a:tabLst/>
              <a:defRPr/>
            </a:pPr>
            <a:r>
              <a:rPr kumimoji="0" lang="fa-IR" sz="2400" b="0" i="0" u="none" strike="noStrike" kern="1200" cap="none" spc="0" normalizeH="0" baseline="0" noProof="0" dirty="0" smtClean="0">
                <a:ln>
                  <a:noFill/>
                </a:ln>
                <a:solidFill>
                  <a:schemeClr val="tx1"/>
                </a:solidFill>
                <a:effectLst/>
                <a:uLnTx/>
                <a:uFillTx/>
                <a:latin typeface="+mn-lt"/>
                <a:ea typeface="+mn-ea"/>
                <a:cs typeface="+mn-cs"/>
              </a:rPr>
              <a:t>هیچ گونه احساس نیاز به بحث درباره موفقیت ها نمیکند . </a:t>
            </a:r>
          </a:p>
          <a:p>
            <a:pPr marL="274320" marR="0" lvl="0" indent="-274320" algn="r" defTabSz="914400" rtl="1" eaLnBrk="1" fontAlgn="auto" latinLnBrk="0" hangingPunct="1">
              <a:lnSpc>
                <a:spcPct val="100000"/>
              </a:lnSpc>
              <a:spcBef>
                <a:spcPts val="600"/>
              </a:spcBef>
              <a:spcAft>
                <a:spcPts val="0"/>
              </a:spcAft>
              <a:buClr>
                <a:schemeClr val="accent1"/>
              </a:buClr>
              <a:buSzPct val="70000"/>
              <a:buFont typeface="Wingdings"/>
              <a:buChar char=""/>
              <a:tabLst/>
              <a:defRPr/>
            </a:pPr>
            <a:r>
              <a:rPr kumimoji="0" lang="fa-IR" sz="2400" b="0" i="0" u="none" strike="noStrike" kern="1200" cap="none" spc="0" normalizeH="0" baseline="0" noProof="0" dirty="0" smtClean="0">
                <a:ln>
                  <a:noFill/>
                </a:ln>
                <a:solidFill>
                  <a:schemeClr val="tx1"/>
                </a:solidFill>
                <a:effectLst/>
                <a:uLnTx/>
                <a:uFillTx/>
                <a:latin typeface="+mn-lt"/>
                <a:ea typeface="+mn-ea"/>
                <a:cs typeface="+mn-cs"/>
              </a:rPr>
              <a:t>به جای به رخ کشیدن</a:t>
            </a:r>
            <a:r>
              <a:rPr kumimoji="0" lang="fa-IR" sz="2400" b="0" i="0" u="none" strike="noStrike" kern="1200" cap="none" spc="0" normalizeH="0" noProof="0" dirty="0" smtClean="0">
                <a:ln>
                  <a:noFill/>
                </a:ln>
                <a:solidFill>
                  <a:schemeClr val="tx1"/>
                </a:solidFill>
                <a:effectLst/>
                <a:uLnTx/>
                <a:uFillTx/>
                <a:latin typeface="+mn-lt"/>
                <a:ea typeface="+mn-ea"/>
                <a:cs typeface="+mn-cs"/>
              </a:rPr>
              <a:t> مدیریت و مقام خود ترجیح میدهد با دوستان خود خوش بگذراند . </a:t>
            </a:r>
            <a:endParaRPr kumimoji="0" lang="fa-IR"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r" defTabSz="914400" rtl="1" eaLnBrk="1" fontAlgn="auto" latinLnBrk="0" hangingPunct="1">
              <a:lnSpc>
                <a:spcPct val="100000"/>
              </a:lnSpc>
              <a:spcBef>
                <a:spcPts val="600"/>
              </a:spcBef>
              <a:spcAft>
                <a:spcPts val="0"/>
              </a:spcAft>
              <a:buClr>
                <a:schemeClr val="accent1"/>
              </a:buClr>
              <a:buSzPct val="70000"/>
              <a:buFont typeface="Wingdings"/>
              <a:buChar char=""/>
              <a:tabLst/>
              <a:defRPr/>
            </a:pPr>
            <a:r>
              <a:rPr kumimoji="0" lang="fa-IR" sz="2400" b="0" i="0" u="none" strike="noStrike" kern="1200" cap="none" spc="0" normalizeH="0" baseline="0" noProof="0" dirty="0" smtClean="0">
                <a:ln>
                  <a:noFill/>
                </a:ln>
                <a:solidFill>
                  <a:schemeClr val="tx1"/>
                </a:solidFill>
                <a:effectLst/>
                <a:uLnTx/>
                <a:uFillTx/>
                <a:latin typeface="+mn-lt"/>
                <a:ea typeface="+mn-ea"/>
                <a:cs typeface="+mn-cs"/>
              </a:rPr>
              <a:t>همیشه در ارامش به سر میبرد و احساس</a:t>
            </a:r>
            <a:r>
              <a:rPr kumimoji="0" lang="fa-IR" sz="2400" b="0" i="0" u="none" strike="noStrike" kern="1200" cap="none" spc="0" normalizeH="0" noProof="0" dirty="0" smtClean="0">
                <a:ln>
                  <a:noFill/>
                </a:ln>
                <a:solidFill>
                  <a:schemeClr val="tx1"/>
                </a:solidFill>
                <a:effectLst/>
                <a:uLnTx/>
                <a:uFillTx/>
                <a:latin typeface="+mn-lt"/>
                <a:ea typeface="+mn-ea"/>
                <a:cs typeface="+mn-cs"/>
              </a:rPr>
              <a:t> هیچ نوع کوتاهی یا غفلت نمیکند . </a:t>
            </a:r>
            <a:endParaRPr kumimoji="0" lang="fa-IR"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Rounded Rectangle 8"/>
          <p:cNvSpPr/>
          <p:nvPr/>
        </p:nvSpPr>
        <p:spPr>
          <a:xfrm>
            <a:off x="714348" y="5214950"/>
            <a:ext cx="3286148" cy="92869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rgbClr val="FF0000"/>
                </a:solidFill>
              </a:rPr>
              <a:t>به نظر شما کدام شخصیت در سازمان موفق ترند ؟</a:t>
            </a:r>
            <a:endParaRPr lang="en-US" b="1" dirty="0" smtClean="0">
              <a:solidFill>
                <a:srgbClr val="FF0000"/>
              </a:solidFill>
            </a:endParaRPr>
          </a:p>
          <a:p>
            <a:pPr algn="ctr"/>
            <a:endParaRPr lang="fa-IR" b="1"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186766" cy="571504"/>
          </a:xfrm>
        </p:spPr>
        <p:style>
          <a:lnRef idx="1">
            <a:schemeClr val="accent3"/>
          </a:lnRef>
          <a:fillRef idx="2">
            <a:schemeClr val="accent3"/>
          </a:fillRef>
          <a:effectRef idx="1">
            <a:schemeClr val="accent3"/>
          </a:effectRef>
          <a:fontRef idx="minor">
            <a:schemeClr val="dk1"/>
          </a:fontRef>
        </p:style>
        <p:txBody>
          <a:bodyPr>
            <a:normAutofit/>
          </a:bodyPr>
          <a:lstStyle/>
          <a:p>
            <a:pPr algn="ctr"/>
            <a:r>
              <a:rPr lang="fa-IR" dirty="0" smtClean="0">
                <a:solidFill>
                  <a:srgbClr val="FF0000"/>
                </a:solidFill>
              </a:rPr>
              <a:t>تناسب  شغل با شخصیت </a:t>
            </a:r>
            <a:endParaRPr lang="fa-IR" dirty="0">
              <a:solidFill>
                <a:srgbClr val="FF0000"/>
              </a:solidFill>
            </a:endParaRPr>
          </a:p>
        </p:txBody>
      </p:sp>
      <p:sp>
        <p:nvSpPr>
          <p:cNvPr id="3" name="Content Placeholder 2"/>
          <p:cNvSpPr>
            <a:spLocks noGrp="1"/>
          </p:cNvSpPr>
          <p:nvPr>
            <p:ph sz="quarter" idx="1"/>
          </p:nvPr>
        </p:nvSpPr>
        <p:spPr>
          <a:xfrm>
            <a:off x="285720" y="1643050"/>
            <a:ext cx="2786082" cy="5000660"/>
          </a:xfrm>
          <a:ln>
            <a:solidFill>
              <a:srgbClr val="7030A0"/>
            </a:solidFill>
          </a:ln>
        </p:spPr>
        <p:txBody>
          <a:bodyPr>
            <a:normAutofit lnSpcReduction="10000"/>
          </a:bodyPr>
          <a:lstStyle/>
          <a:p>
            <a:pPr algn="r" rtl="1"/>
            <a:r>
              <a:rPr lang="fa-IR" sz="2000" dirty="0" smtClean="0">
                <a:solidFill>
                  <a:schemeClr val="accent1">
                    <a:lumMod val="75000"/>
                  </a:schemeClr>
                </a:solidFill>
              </a:rPr>
              <a:t>مکانیک – متصدی دستگاه حفاری کارگر مونتاژ کشاورز </a:t>
            </a:r>
          </a:p>
          <a:p>
            <a:pPr algn="r" rtl="1"/>
            <a:r>
              <a:rPr lang="fa-IR" sz="2000" dirty="0" smtClean="0">
                <a:solidFill>
                  <a:srgbClr val="92D050"/>
                </a:solidFill>
              </a:rPr>
              <a:t>اقتصاددان –زیست شناس –ریاضی دان گزارشگر </a:t>
            </a:r>
          </a:p>
          <a:p>
            <a:pPr algn="r" rtl="1">
              <a:buNone/>
            </a:pPr>
            <a:endParaRPr lang="fa-IR" sz="2000" dirty="0" smtClean="0">
              <a:solidFill>
                <a:srgbClr val="92D050"/>
              </a:solidFill>
            </a:endParaRPr>
          </a:p>
          <a:p>
            <a:pPr algn="r" rtl="1"/>
            <a:r>
              <a:rPr lang="fa-IR" sz="2000" dirty="0" smtClean="0">
                <a:solidFill>
                  <a:srgbClr val="0070C0"/>
                </a:solidFill>
              </a:rPr>
              <a:t>مددکار – روان شناس معلم مشاور </a:t>
            </a:r>
          </a:p>
          <a:p>
            <a:pPr algn="r" rtl="1"/>
            <a:r>
              <a:rPr lang="fa-IR" sz="2000" dirty="0" smtClean="0">
                <a:solidFill>
                  <a:srgbClr val="7030A0"/>
                </a:solidFill>
              </a:rPr>
              <a:t>حسابدار مدیر شرکت کارمند بانک – مسئول بایگانی </a:t>
            </a:r>
          </a:p>
          <a:p>
            <a:pPr algn="r" rtl="1"/>
            <a:r>
              <a:rPr lang="fa-IR" sz="2000" dirty="0" smtClean="0">
                <a:solidFill>
                  <a:srgbClr val="FF00FF"/>
                </a:solidFill>
              </a:rPr>
              <a:t>وکیل – مسئول بنگاه معاملاتی متخصص روابط عمومی –مدیر سازمان</a:t>
            </a:r>
          </a:p>
          <a:p>
            <a:pPr algn="r" rtl="1"/>
            <a:r>
              <a:rPr lang="fa-IR" sz="2000" b="1" dirty="0" smtClean="0">
                <a:solidFill>
                  <a:srgbClr val="FF0000"/>
                </a:solidFill>
              </a:rPr>
              <a:t>نقاش موسیقی دان نویسنده – تزئیناتی </a:t>
            </a:r>
            <a:endParaRPr lang="fa-IR" sz="2000" b="1" dirty="0">
              <a:solidFill>
                <a:srgbClr val="FF0000"/>
              </a:solidFill>
            </a:endParaRPr>
          </a:p>
        </p:txBody>
      </p:sp>
      <p:sp>
        <p:nvSpPr>
          <p:cNvPr id="4" name="Content Placeholder 3"/>
          <p:cNvSpPr>
            <a:spLocks noGrp="1"/>
          </p:cNvSpPr>
          <p:nvPr>
            <p:ph sz="quarter" idx="2"/>
          </p:nvPr>
        </p:nvSpPr>
        <p:spPr>
          <a:xfrm>
            <a:off x="6000760" y="1643050"/>
            <a:ext cx="2714644" cy="5000660"/>
          </a:xfrm>
          <a:ln>
            <a:solidFill>
              <a:srgbClr val="00B050"/>
            </a:solidFill>
          </a:ln>
        </p:spPr>
        <p:txBody>
          <a:bodyPr>
            <a:noAutofit/>
          </a:bodyPr>
          <a:lstStyle/>
          <a:p>
            <a:pPr algn="r" rtl="1"/>
            <a:r>
              <a:rPr lang="fa-IR" sz="1600" b="1" dirty="0" smtClean="0"/>
              <a:t>واقع گرا </a:t>
            </a:r>
            <a:r>
              <a:rPr lang="fa-IR" sz="1600" b="1" dirty="0" smtClean="0">
                <a:solidFill>
                  <a:schemeClr val="accent1">
                    <a:lumMod val="75000"/>
                  </a:schemeClr>
                </a:solidFill>
              </a:rPr>
              <a:t>:انجام کارهایی که نیاز به  مهارت  قدرت بدنی و هماهنگی </a:t>
            </a:r>
            <a:endParaRPr lang="fa-IR" sz="1600" dirty="0" smtClean="0"/>
          </a:p>
          <a:p>
            <a:pPr algn="r" rtl="1"/>
            <a:r>
              <a:rPr lang="fa-IR" sz="1600" b="1" dirty="0" smtClean="0"/>
              <a:t>کاوشگر</a:t>
            </a:r>
            <a:r>
              <a:rPr lang="fa-IR" sz="1600" b="1" dirty="0" smtClean="0">
                <a:solidFill>
                  <a:srgbClr val="92D050"/>
                </a:solidFill>
              </a:rPr>
              <a:t> :انجام کارهایی که  نیاز به فکر کردن سازماندهی و درک موضوع</a:t>
            </a:r>
          </a:p>
          <a:p>
            <a:pPr algn="r" rtl="1"/>
            <a:r>
              <a:rPr lang="fa-IR" sz="1600" b="1" dirty="0" smtClean="0"/>
              <a:t>اجتماعی :</a:t>
            </a:r>
            <a:r>
              <a:rPr lang="fa-IR" sz="1600" b="1" dirty="0" smtClean="0">
                <a:solidFill>
                  <a:srgbClr val="0070C0"/>
                </a:solidFill>
              </a:rPr>
              <a:t>انجام کارهایی ک بتوان به دیگران کمک کرد </a:t>
            </a:r>
          </a:p>
          <a:p>
            <a:pPr algn="r" rtl="1"/>
            <a:r>
              <a:rPr lang="fa-IR" sz="1600" b="1" dirty="0" smtClean="0"/>
              <a:t>سنت گرا :ا</a:t>
            </a:r>
            <a:r>
              <a:rPr lang="fa-IR" sz="1600" b="1" dirty="0" smtClean="0">
                <a:solidFill>
                  <a:srgbClr val="7030A0"/>
                </a:solidFill>
              </a:rPr>
              <a:t>نجام کارهایی ک مستلزم اجرای قوانین و منظم  باشد </a:t>
            </a:r>
          </a:p>
          <a:p>
            <a:pPr algn="r" rtl="1"/>
            <a:r>
              <a:rPr lang="fa-IR" sz="1600" b="1" dirty="0" smtClean="0"/>
              <a:t>سوداگر</a:t>
            </a:r>
            <a:r>
              <a:rPr lang="fa-IR" sz="1600" dirty="0" smtClean="0"/>
              <a:t> :</a:t>
            </a:r>
            <a:r>
              <a:rPr lang="fa-IR" sz="1600" b="1" dirty="0" smtClean="0">
                <a:solidFill>
                  <a:srgbClr val="FF00FF"/>
                </a:solidFill>
              </a:rPr>
              <a:t>انجام کارهایی ک نیاز به حرف زدن و گفتاری باشد .</a:t>
            </a:r>
          </a:p>
          <a:p>
            <a:pPr algn="r" rtl="1"/>
            <a:endParaRPr lang="fa-IR" sz="1600" b="1" dirty="0" smtClean="0">
              <a:solidFill>
                <a:srgbClr val="FF00FF"/>
              </a:solidFill>
            </a:endParaRPr>
          </a:p>
          <a:p>
            <a:pPr algn="r" rtl="1"/>
            <a:r>
              <a:rPr lang="fa-IR" sz="1600" b="1" dirty="0" smtClean="0"/>
              <a:t>هنرمند</a:t>
            </a:r>
            <a:r>
              <a:rPr lang="fa-IR" sz="1600" b="1" dirty="0" smtClean="0">
                <a:solidFill>
                  <a:srgbClr val="FF0000"/>
                </a:solidFill>
              </a:rPr>
              <a:t> </a:t>
            </a:r>
            <a:r>
              <a:rPr lang="fa-IR" sz="1600" dirty="0" smtClean="0">
                <a:solidFill>
                  <a:srgbClr val="FF0000"/>
                </a:solidFill>
              </a:rPr>
              <a:t>: </a:t>
            </a:r>
            <a:r>
              <a:rPr lang="fa-IR" sz="1600" b="1" dirty="0" smtClean="0">
                <a:solidFill>
                  <a:srgbClr val="FF0000"/>
                </a:solidFill>
              </a:rPr>
              <a:t>انجام کارهای مبهم و نامنظم و خلاق و ابتکار عمل  </a:t>
            </a:r>
            <a:endParaRPr lang="fa-IR" sz="1600" b="1" dirty="0">
              <a:solidFill>
                <a:srgbClr val="FF0000"/>
              </a:solidFill>
            </a:endParaRPr>
          </a:p>
        </p:txBody>
      </p:sp>
      <p:sp>
        <p:nvSpPr>
          <p:cNvPr id="5" name="Title 1"/>
          <p:cNvSpPr txBox="1">
            <a:spLocks/>
          </p:cNvSpPr>
          <p:nvPr/>
        </p:nvSpPr>
        <p:spPr>
          <a:xfrm>
            <a:off x="6143636" y="1000108"/>
            <a:ext cx="2500330" cy="500066"/>
          </a:xfrm>
          <a:prstGeom prst="rect">
            <a:avLst/>
          </a:prstGeom>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vert="horz" anchor="b">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a-IR" sz="3000" cap="small" dirty="0" smtClean="0">
                <a:solidFill>
                  <a:srgbClr val="FF0000"/>
                </a:solidFill>
                <a:latin typeface="+mj-lt"/>
                <a:ea typeface="+mj-ea"/>
                <a:cs typeface="+mj-cs"/>
              </a:rPr>
              <a:t> </a:t>
            </a:r>
            <a:r>
              <a:rPr lang="fa-IR" sz="3000" cap="small" dirty="0" smtClean="0">
                <a:solidFill>
                  <a:srgbClr val="FF0000"/>
                </a:solidFill>
                <a:latin typeface="+mj-lt"/>
                <a:ea typeface="+mj-ea"/>
                <a:cs typeface="+mj-cs"/>
              </a:rPr>
              <a:t>نوع شخصیت          </a:t>
            </a:r>
            <a:r>
              <a:rPr kumimoji="0" lang="fa-IR" sz="3000" b="0" i="0" u="none" strike="noStrike" kern="1200" cap="small" spc="0" normalizeH="0" baseline="0" noProof="0" dirty="0" smtClean="0">
                <a:ln>
                  <a:noFill/>
                </a:ln>
                <a:solidFill>
                  <a:srgbClr val="FF0000"/>
                </a:solidFill>
                <a:effectLst/>
                <a:uLnTx/>
                <a:uFillTx/>
                <a:latin typeface="+mj-lt"/>
                <a:ea typeface="+mj-ea"/>
                <a:cs typeface="+mj-cs"/>
              </a:rPr>
              <a:t> </a:t>
            </a:r>
            <a:endParaRPr kumimoji="0" lang="fa-IR" sz="3000" b="0" i="0" u="none" strike="noStrike" kern="1200" cap="small" spc="0" normalizeH="0" baseline="0" noProof="0" dirty="0">
              <a:ln>
                <a:noFill/>
              </a:ln>
              <a:solidFill>
                <a:srgbClr val="FF0000"/>
              </a:solidFill>
              <a:effectLst/>
              <a:uLnTx/>
              <a:uFillTx/>
              <a:latin typeface="+mj-lt"/>
              <a:ea typeface="+mj-ea"/>
              <a:cs typeface="+mj-cs"/>
            </a:endParaRPr>
          </a:p>
        </p:txBody>
      </p:sp>
      <p:sp>
        <p:nvSpPr>
          <p:cNvPr id="6" name="Title 1"/>
          <p:cNvSpPr txBox="1">
            <a:spLocks/>
          </p:cNvSpPr>
          <p:nvPr/>
        </p:nvSpPr>
        <p:spPr>
          <a:xfrm>
            <a:off x="3357554" y="1000108"/>
            <a:ext cx="2357454" cy="500066"/>
          </a:xfrm>
          <a:prstGeom prst="rect">
            <a:avLst/>
          </a:prstGeom>
          <a:effectLst>
            <a:outerShdw blurRad="50800" dist="25000" dir="5400000" rotWithShape="0">
              <a:srgbClr val="000000">
                <a:alpha val="40000"/>
              </a:srgbClr>
            </a:outerShdw>
            <a:reflection blurRad="6350" stA="52000" endA="300" endPos="35000" dir="5400000" sy="-100000" algn="bl" rotWithShape="0"/>
          </a:effectLst>
        </p:spPr>
        <p:style>
          <a:lnRef idx="1">
            <a:schemeClr val="accent1"/>
          </a:lnRef>
          <a:fillRef idx="2">
            <a:schemeClr val="accent1"/>
          </a:fillRef>
          <a:effectRef idx="1">
            <a:schemeClr val="accent1"/>
          </a:effectRef>
          <a:fontRef idx="minor">
            <a:schemeClr val="dk1"/>
          </a:fontRef>
        </p:style>
        <p:txBody>
          <a:bodyPr vert="horz" anchor="b">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a-IR" sz="3000" cap="small" dirty="0" smtClean="0">
                <a:solidFill>
                  <a:srgbClr val="FF0000"/>
                </a:solidFill>
                <a:latin typeface="+mj-lt"/>
                <a:ea typeface="+mj-ea"/>
                <a:cs typeface="+mj-cs"/>
              </a:rPr>
              <a:t> </a:t>
            </a:r>
            <a:r>
              <a:rPr lang="fa-IR" sz="3000" cap="small" dirty="0" smtClean="0">
                <a:solidFill>
                  <a:srgbClr val="FF0000"/>
                </a:solidFill>
                <a:latin typeface="+mj-lt"/>
                <a:ea typeface="+mj-ea"/>
                <a:cs typeface="+mj-cs"/>
              </a:rPr>
              <a:t>ویژگیهای شخصیتی</a:t>
            </a:r>
            <a:endParaRPr kumimoji="0" lang="fa-IR" sz="3000" b="0" i="0" u="none" strike="noStrike" kern="1200" cap="small" spc="0" normalizeH="0" baseline="0" noProof="0" dirty="0">
              <a:ln>
                <a:noFill/>
              </a:ln>
              <a:solidFill>
                <a:srgbClr val="FF0000"/>
              </a:solidFill>
              <a:effectLst/>
              <a:uLnTx/>
              <a:uFillTx/>
              <a:latin typeface="+mj-lt"/>
              <a:ea typeface="+mj-ea"/>
              <a:cs typeface="+mj-cs"/>
            </a:endParaRPr>
          </a:p>
        </p:txBody>
      </p:sp>
      <p:sp>
        <p:nvSpPr>
          <p:cNvPr id="7" name="Title 1"/>
          <p:cNvSpPr txBox="1">
            <a:spLocks/>
          </p:cNvSpPr>
          <p:nvPr/>
        </p:nvSpPr>
        <p:spPr>
          <a:xfrm>
            <a:off x="500034" y="1000108"/>
            <a:ext cx="2500330" cy="500066"/>
          </a:xfrm>
          <a:prstGeom prst="rect">
            <a:avLst/>
          </a:prstGeom>
        </p:spPr>
        <p:style>
          <a:lnRef idx="1">
            <a:schemeClr val="accent1"/>
          </a:lnRef>
          <a:fillRef idx="2">
            <a:schemeClr val="accent1"/>
          </a:fillRef>
          <a:effectRef idx="1">
            <a:schemeClr val="accent1"/>
          </a:effectRef>
          <a:fontRef idx="minor">
            <a:schemeClr val="dk1"/>
          </a:fontRef>
        </p:style>
        <p:txBody>
          <a:bodyPr vert="horz" anchor="b">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a-IR" sz="3000" cap="small" dirty="0" smtClean="0">
                <a:solidFill>
                  <a:srgbClr val="FF0000"/>
                </a:solidFill>
                <a:latin typeface="+mj-lt"/>
                <a:ea typeface="+mj-ea"/>
                <a:cs typeface="+mj-cs"/>
              </a:rPr>
              <a:t> </a:t>
            </a:r>
            <a:r>
              <a:rPr lang="fa-IR" sz="3000" cap="small" dirty="0" smtClean="0">
                <a:solidFill>
                  <a:srgbClr val="FF0000"/>
                </a:solidFill>
                <a:latin typeface="+mj-lt"/>
                <a:ea typeface="+mj-ea"/>
                <a:cs typeface="+mj-cs"/>
              </a:rPr>
              <a:t>نوع شغل مناسب </a:t>
            </a:r>
            <a:endParaRPr kumimoji="0" lang="fa-IR" sz="3000" b="0" i="0" u="none" strike="noStrike" kern="1200" cap="small" spc="0" normalizeH="0" baseline="0" noProof="0" dirty="0">
              <a:ln>
                <a:noFill/>
              </a:ln>
              <a:solidFill>
                <a:srgbClr val="FF0000"/>
              </a:solidFill>
              <a:effectLst/>
              <a:uLnTx/>
              <a:uFillTx/>
              <a:latin typeface="+mj-lt"/>
              <a:ea typeface="+mj-ea"/>
              <a:cs typeface="+mj-cs"/>
            </a:endParaRPr>
          </a:p>
        </p:txBody>
      </p:sp>
      <p:sp>
        <p:nvSpPr>
          <p:cNvPr id="8" name="Content Placeholder 3"/>
          <p:cNvSpPr txBox="1">
            <a:spLocks/>
          </p:cNvSpPr>
          <p:nvPr/>
        </p:nvSpPr>
        <p:spPr>
          <a:xfrm>
            <a:off x="3214678" y="1643050"/>
            <a:ext cx="2571768" cy="5000660"/>
          </a:xfrm>
          <a:prstGeom prst="rect">
            <a:avLst/>
          </a:prstGeom>
          <a:ln>
            <a:solidFill>
              <a:srgbClr val="FF3300"/>
            </a:solidFill>
          </a:ln>
        </p:spPr>
        <p:txBody>
          <a:bodyPr vert="horz">
            <a:normAutofit lnSpcReduction="10000"/>
          </a:bodyPr>
          <a:lstStyle/>
          <a:p>
            <a:pPr marL="274320" marR="0" lvl="0" indent="-274320" algn="r" defTabSz="914400" rtl="1" eaLnBrk="1" fontAlgn="auto" latinLnBrk="0" hangingPunct="1">
              <a:lnSpc>
                <a:spcPct val="100000"/>
              </a:lnSpc>
              <a:spcBef>
                <a:spcPts val="600"/>
              </a:spcBef>
              <a:spcAft>
                <a:spcPts val="0"/>
              </a:spcAft>
              <a:buClr>
                <a:schemeClr val="accent1"/>
              </a:buClr>
              <a:buSzPct val="70000"/>
              <a:buFont typeface="Wingdings"/>
              <a:buChar char=""/>
              <a:tabLst/>
              <a:defRPr/>
            </a:pPr>
            <a:r>
              <a:rPr lang="fa-IR" sz="2200" dirty="0" smtClean="0">
                <a:solidFill>
                  <a:schemeClr val="accent1">
                    <a:lumMod val="75000"/>
                  </a:schemeClr>
                </a:solidFill>
              </a:rPr>
              <a:t>کم رو – بافراست – باثبات –سازشکار – مرد عمل </a:t>
            </a:r>
            <a:endParaRPr kumimoji="0" lang="fa-IR" sz="1700" i="0" u="none" strike="noStrike" kern="1200" cap="none" spc="0" normalizeH="0" baseline="0" noProof="0" dirty="0" smtClean="0">
              <a:ln>
                <a:noFill/>
              </a:ln>
              <a:solidFill>
                <a:schemeClr val="accent1">
                  <a:lumMod val="75000"/>
                </a:schemeClr>
              </a:solidFill>
              <a:effectLst/>
              <a:uLnTx/>
              <a:uFillTx/>
              <a:latin typeface="+mn-lt"/>
              <a:ea typeface="+mn-ea"/>
              <a:cs typeface="+mn-cs"/>
            </a:endParaRPr>
          </a:p>
          <a:p>
            <a:pPr marL="274320" marR="0" lvl="0" indent="-274320" algn="r" defTabSz="914400" rtl="1" eaLnBrk="1" fontAlgn="auto" latinLnBrk="0" hangingPunct="1">
              <a:lnSpc>
                <a:spcPct val="100000"/>
              </a:lnSpc>
              <a:spcBef>
                <a:spcPts val="600"/>
              </a:spcBef>
              <a:spcAft>
                <a:spcPts val="0"/>
              </a:spcAft>
              <a:buClr>
                <a:schemeClr val="accent1"/>
              </a:buClr>
              <a:buSzPct val="70000"/>
              <a:buFont typeface="Wingdings"/>
              <a:buChar char=""/>
              <a:tabLst/>
              <a:defRPr/>
            </a:pPr>
            <a:r>
              <a:rPr kumimoji="0" lang="fa-IR" sz="1800" b="1" i="0" u="none" strike="noStrike" kern="1200" cap="none" spc="0" normalizeH="0" baseline="0" noProof="0" dirty="0" smtClean="0">
                <a:ln>
                  <a:noFill/>
                </a:ln>
                <a:solidFill>
                  <a:srgbClr val="92D050"/>
                </a:solidFill>
                <a:effectLst/>
                <a:uLnTx/>
                <a:uFillTx/>
                <a:latin typeface="+mn-lt"/>
                <a:ea typeface="+mn-ea"/>
                <a:cs typeface="+mn-cs"/>
              </a:rPr>
              <a:t>تحلیلگر-کنجکاو – مستقل </a:t>
            </a:r>
          </a:p>
          <a:p>
            <a:pPr marL="274320" marR="0" lvl="0" indent="-274320" algn="r" defTabSz="914400" rtl="1" eaLnBrk="1" fontAlgn="auto" latinLnBrk="0" hangingPunct="1">
              <a:lnSpc>
                <a:spcPct val="100000"/>
              </a:lnSpc>
              <a:spcBef>
                <a:spcPts val="600"/>
              </a:spcBef>
              <a:spcAft>
                <a:spcPts val="0"/>
              </a:spcAft>
              <a:buClr>
                <a:schemeClr val="accent1"/>
              </a:buClr>
              <a:buSzPct val="70000"/>
              <a:tabLst/>
              <a:defRPr/>
            </a:pPr>
            <a:endParaRPr kumimoji="0" lang="fa-IR" sz="180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r" defTabSz="914400" rtl="1" eaLnBrk="1" fontAlgn="auto" latinLnBrk="0" hangingPunct="1">
              <a:lnSpc>
                <a:spcPct val="100000"/>
              </a:lnSpc>
              <a:spcBef>
                <a:spcPts val="600"/>
              </a:spcBef>
              <a:spcAft>
                <a:spcPts val="0"/>
              </a:spcAft>
              <a:buClr>
                <a:schemeClr val="accent1"/>
              </a:buClr>
              <a:buSzPct val="70000"/>
              <a:buFont typeface="Wingdings"/>
              <a:buChar char=""/>
              <a:tabLst/>
              <a:defRPr/>
            </a:pPr>
            <a:r>
              <a:rPr kumimoji="0" lang="fa-IR" sz="1800" b="1" i="0" u="none" strike="noStrike" kern="1200" cap="none" spc="0" normalizeH="0" baseline="0" noProof="0" dirty="0" smtClean="0">
                <a:ln>
                  <a:noFill/>
                </a:ln>
                <a:solidFill>
                  <a:srgbClr val="0070C0"/>
                </a:solidFill>
                <a:effectLst/>
                <a:uLnTx/>
                <a:uFillTx/>
                <a:latin typeface="+mn-lt"/>
                <a:ea typeface="+mn-ea"/>
                <a:cs typeface="+mn-cs"/>
              </a:rPr>
              <a:t>صمیمی – گرم – دوستانه – دارای حس همکاری </a:t>
            </a:r>
            <a:endParaRPr kumimoji="0" lang="fa-IR" sz="1800" b="0" i="0" u="none" strike="noStrike" kern="1200" cap="none" spc="0" normalizeH="0" baseline="0" noProof="0" dirty="0" smtClean="0">
              <a:ln>
                <a:noFill/>
              </a:ln>
              <a:solidFill>
                <a:srgbClr val="0070C0"/>
              </a:solidFill>
              <a:effectLst/>
              <a:uLnTx/>
              <a:uFillTx/>
              <a:latin typeface="+mn-lt"/>
              <a:ea typeface="+mn-ea"/>
              <a:cs typeface="+mn-cs"/>
            </a:endParaRPr>
          </a:p>
          <a:p>
            <a:pPr marL="274320" marR="0" lvl="0" indent="-274320" algn="r" defTabSz="914400" rtl="1" eaLnBrk="1" fontAlgn="auto" latinLnBrk="0" hangingPunct="1">
              <a:lnSpc>
                <a:spcPct val="100000"/>
              </a:lnSpc>
              <a:spcBef>
                <a:spcPts val="600"/>
              </a:spcBef>
              <a:spcAft>
                <a:spcPts val="0"/>
              </a:spcAft>
              <a:buClr>
                <a:schemeClr val="accent1"/>
              </a:buClr>
              <a:buSzPct val="70000"/>
              <a:buFont typeface="Wingdings"/>
              <a:buChar char=""/>
              <a:tabLst/>
              <a:defRPr/>
            </a:pPr>
            <a:r>
              <a:rPr kumimoji="0" lang="fa-IR" sz="1800" b="1" i="0" u="none" strike="noStrike" kern="1200" cap="none" spc="0" normalizeH="0" baseline="0" noProof="0" dirty="0" smtClean="0">
                <a:ln>
                  <a:noFill/>
                </a:ln>
                <a:solidFill>
                  <a:srgbClr val="7030A0"/>
                </a:solidFill>
                <a:effectLst/>
                <a:uLnTx/>
                <a:uFillTx/>
                <a:latin typeface="+mn-lt"/>
                <a:ea typeface="+mn-ea"/>
                <a:cs typeface="+mn-cs"/>
              </a:rPr>
              <a:t>سازشکار –کارا – مرد عمل –بدون قدرت تخیل انعطاف پذیر </a:t>
            </a:r>
            <a:endParaRPr kumimoji="0" lang="fa-IR" sz="1800" b="0" i="0" u="none" strike="noStrike" kern="1200" cap="none" spc="0" normalizeH="0" baseline="0" noProof="0" dirty="0" smtClean="0">
              <a:ln>
                <a:noFill/>
              </a:ln>
              <a:solidFill>
                <a:srgbClr val="7030A0"/>
              </a:solidFill>
              <a:effectLst/>
              <a:uLnTx/>
              <a:uFillTx/>
              <a:latin typeface="+mn-lt"/>
              <a:ea typeface="+mn-ea"/>
              <a:cs typeface="+mn-cs"/>
            </a:endParaRPr>
          </a:p>
          <a:p>
            <a:pPr marL="274320" marR="0" lvl="0" indent="-274320" algn="r" defTabSz="914400" rtl="1" eaLnBrk="1" fontAlgn="auto" latinLnBrk="0" hangingPunct="1">
              <a:lnSpc>
                <a:spcPct val="100000"/>
              </a:lnSpc>
              <a:spcBef>
                <a:spcPts val="600"/>
              </a:spcBef>
              <a:spcAft>
                <a:spcPts val="0"/>
              </a:spcAft>
              <a:buClr>
                <a:schemeClr val="accent1"/>
              </a:buClr>
              <a:buSzPct val="70000"/>
              <a:buFont typeface="Wingdings"/>
              <a:buChar char=""/>
              <a:tabLst/>
              <a:defRPr/>
            </a:pPr>
            <a:r>
              <a:rPr kumimoji="0" lang="fa-IR" sz="1800" b="1" i="0" u="none" strike="noStrike" kern="1200" cap="none" spc="0" normalizeH="0" baseline="0" noProof="0" dirty="0" smtClean="0">
                <a:ln>
                  <a:noFill/>
                </a:ln>
                <a:solidFill>
                  <a:srgbClr val="FF00FF"/>
                </a:solidFill>
                <a:effectLst/>
                <a:uLnTx/>
                <a:uFillTx/>
                <a:latin typeface="+mn-lt"/>
                <a:ea typeface="+mn-ea"/>
                <a:cs typeface="+mn-cs"/>
              </a:rPr>
              <a:t>دارای اعتماد به نفس – جاه طلی و بلند پرواز –پرانرژی- سلطه جو</a:t>
            </a:r>
            <a:r>
              <a:rPr kumimoji="0" lang="fa-IR" sz="1800" b="1" i="0" u="none" strike="noStrike" kern="1200" cap="none" spc="0" normalizeH="0" noProof="0" dirty="0" smtClean="0">
                <a:ln>
                  <a:noFill/>
                </a:ln>
                <a:solidFill>
                  <a:srgbClr val="FF00FF"/>
                </a:solidFill>
                <a:effectLst/>
                <a:uLnTx/>
                <a:uFillTx/>
                <a:latin typeface="+mn-lt"/>
                <a:ea typeface="+mn-ea"/>
                <a:cs typeface="+mn-cs"/>
              </a:rPr>
              <a:t> </a:t>
            </a:r>
            <a:r>
              <a:rPr kumimoji="0" lang="fa-IR" sz="1800" b="1" i="0" u="none" strike="noStrike" kern="1200" cap="none" spc="0" normalizeH="0" baseline="0" noProof="0" dirty="0" smtClean="0">
                <a:ln>
                  <a:noFill/>
                </a:ln>
                <a:solidFill>
                  <a:srgbClr val="FF00FF"/>
                </a:solidFill>
                <a:effectLst/>
                <a:uLnTx/>
                <a:uFillTx/>
                <a:latin typeface="+mn-lt"/>
                <a:ea typeface="+mn-ea"/>
                <a:cs typeface="+mn-cs"/>
              </a:rPr>
              <a:t> </a:t>
            </a:r>
            <a:endParaRPr kumimoji="0" lang="fa-IR" sz="1800" b="0" i="0" u="none" strike="noStrike" kern="1200" cap="none" spc="0" normalizeH="0" baseline="0" noProof="0" dirty="0" smtClean="0">
              <a:ln>
                <a:noFill/>
              </a:ln>
              <a:solidFill>
                <a:srgbClr val="FF00FF"/>
              </a:solidFill>
              <a:effectLst/>
              <a:uLnTx/>
              <a:uFillTx/>
              <a:latin typeface="+mn-lt"/>
              <a:ea typeface="+mn-ea"/>
              <a:cs typeface="+mn-cs"/>
            </a:endParaRPr>
          </a:p>
          <a:p>
            <a:pPr marL="274320" marR="0" lvl="0" indent="-274320" algn="r" defTabSz="914400" rtl="1" eaLnBrk="1" fontAlgn="auto" latinLnBrk="0" hangingPunct="1">
              <a:lnSpc>
                <a:spcPct val="100000"/>
              </a:lnSpc>
              <a:spcBef>
                <a:spcPts val="600"/>
              </a:spcBef>
              <a:spcAft>
                <a:spcPts val="0"/>
              </a:spcAft>
              <a:buClr>
                <a:schemeClr val="accent1"/>
              </a:buClr>
              <a:buSzPct val="70000"/>
              <a:buFont typeface="Wingdings"/>
              <a:buChar char=""/>
              <a:tabLst/>
              <a:defRPr/>
            </a:pPr>
            <a:r>
              <a:rPr kumimoji="0" lang="fa-IR" sz="1800" b="1" i="0" u="none" strike="noStrike" kern="1200" cap="none" spc="0" normalizeH="0" baseline="0" noProof="0" dirty="0" smtClean="0">
                <a:ln>
                  <a:noFill/>
                </a:ln>
                <a:solidFill>
                  <a:srgbClr val="FF0000"/>
                </a:solidFill>
                <a:effectLst/>
                <a:uLnTx/>
                <a:uFillTx/>
                <a:latin typeface="+mn-lt"/>
                <a:ea typeface="+mn-ea"/>
                <a:cs typeface="+mn-cs"/>
              </a:rPr>
              <a:t>خیال پرداز – درهم ریخته – ارمان گرا</a:t>
            </a:r>
            <a:r>
              <a:rPr kumimoji="0" lang="fa-IR" sz="1800" b="1" i="0" u="none" strike="noStrike" kern="1200" cap="none" spc="0" normalizeH="0" noProof="0" dirty="0" smtClean="0">
                <a:ln>
                  <a:noFill/>
                </a:ln>
                <a:solidFill>
                  <a:srgbClr val="FF0000"/>
                </a:solidFill>
                <a:effectLst/>
                <a:uLnTx/>
                <a:uFillTx/>
                <a:latin typeface="+mn-lt"/>
                <a:ea typeface="+mn-ea"/>
                <a:cs typeface="+mn-cs"/>
              </a:rPr>
              <a:t> پر احساس – اهل حرف نه عمل </a:t>
            </a:r>
            <a:endParaRPr kumimoji="0" lang="fa-IR" sz="24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640</TotalTime>
  <Words>1766</Words>
  <Application>Microsoft Office PowerPoint</Application>
  <PresentationFormat>On-screen Show (4:3)</PresentationFormat>
  <Paragraphs>200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Oriel</vt:lpstr>
      <vt:lpstr>Slide 1</vt:lpstr>
      <vt:lpstr>Slide 2</vt:lpstr>
      <vt:lpstr>Slide 3</vt:lpstr>
      <vt:lpstr>Slide 4</vt:lpstr>
      <vt:lpstr>Slide 5</vt:lpstr>
      <vt:lpstr>Slide 6</vt:lpstr>
      <vt:lpstr>سایر ویژگی های شخصیتی:</vt:lpstr>
      <vt:lpstr>شخصیت نوع B</vt:lpstr>
      <vt:lpstr>تناسب  شغل با شخصیت </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منابع :</vt:lpstr>
    </vt:vector>
  </TitlesOfParts>
  <Company>Office07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1</dc:creator>
  <cp:lastModifiedBy>yara</cp:lastModifiedBy>
  <cp:revision>92</cp:revision>
  <dcterms:created xsi:type="dcterms:W3CDTF">2015-04-21T08:29:54Z</dcterms:created>
  <dcterms:modified xsi:type="dcterms:W3CDTF">2015-04-28T09:11:45Z</dcterms:modified>
</cp:coreProperties>
</file>