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5"/>
  </p:notesMasterIdLst>
  <p:handoutMasterIdLst>
    <p:handoutMasterId r:id="rId46"/>
  </p:handoutMasterIdLst>
  <p:sldIdLst>
    <p:sldId id="256" r:id="rId2"/>
    <p:sldId id="257" r:id="rId3"/>
    <p:sldId id="258" r:id="rId4"/>
    <p:sldId id="259" r:id="rId5"/>
    <p:sldId id="260" r:id="rId6"/>
    <p:sldId id="261" r:id="rId7"/>
    <p:sldId id="262" r:id="rId8"/>
    <p:sldId id="263" r:id="rId9"/>
    <p:sldId id="264" r:id="rId10"/>
    <p:sldId id="269" r:id="rId11"/>
    <p:sldId id="268" r:id="rId12"/>
    <p:sldId id="267" r:id="rId13"/>
    <p:sldId id="266" r:id="rId14"/>
    <p:sldId id="265" r:id="rId15"/>
    <p:sldId id="270" r:id="rId16"/>
    <p:sldId id="271" r:id="rId17"/>
    <p:sldId id="272" r:id="rId18"/>
    <p:sldId id="273" r:id="rId19"/>
    <p:sldId id="274" r:id="rId20"/>
    <p:sldId id="275" r:id="rId21"/>
    <p:sldId id="278" r:id="rId22"/>
    <p:sldId id="277" r:id="rId23"/>
    <p:sldId id="283" r:id="rId24"/>
    <p:sldId id="282" r:id="rId25"/>
    <p:sldId id="281" r:id="rId26"/>
    <p:sldId id="280" r:id="rId27"/>
    <p:sldId id="279" r:id="rId28"/>
    <p:sldId id="285" r:id="rId29"/>
    <p:sldId id="284" r:id="rId30"/>
    <p:sldId id="286" r:id="rId31"/>
    <p:sldId id="287" r:id="rId32"/>
    <p:sldId id="288" r:id="rId33"/>
    <p:sldId id="289" r:id="rId34"/>
    <p:sldId id="293" r:id="rId35"/>
    <p:sldId id="292" r:id="rId36"/>
    <p:sldId id="291" r:id="rId37"/>
    <p:sldId id="290" r:id="rId38"/>
    <p:sldId id="294" r:id="rId39"/>
    <p:sldId id="295" r:id="rId40"/>
    <p:sldId id="297" r:id="rId41"/>
    <p:sldId id="298" r:id="rId42"/>
    <p:sldId id="296" r:id="rId43"/>
    <p:sldId id="299"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65B145B-87C1-4C6E-BDEE-91AA35C9B0B3}" type="datetimeFigureOut">
              <a:rPr lang="en-US" smtClean="0"/>
              <a:t>5/28/2018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fa-IR" smtClean="0"/>
              <a:t>هادی عربی گل - جواد ذبیحی راد</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2439060-D0B6-4174-B51E-D04091D97F15}" type="slidenum">
              <a:rPr lang="en-US" smtClean="0"/>
              <a:t>‹#›</a:t>
            </a:fld>
            <a:endParaRPr lang="en-US"/>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C047FB-7789-4C24-A603-548B6CBCA146}" type="datetimeFigureOut">
              <a:rPr lang="en-US" smtClean="0"/>
              <a:t>5/28/2018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fa-IR" smtClean="0"/>
              <a:t>هادی عربی گل - جواد ذبیحی راد</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679C46-5947-4E4D-99DE-1F079BC5AA20}" type="slidenum">
              <a:rPr lang="en-US" smtClean="0"/>
              <a:t>‹#›</a:t>
            </a:fld>
            <a:endParaRPr lang="en-US"/>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r>
              <a:rPr lang="en-US" smtClean="0"/>
              <a:t>هادی عربی گل - جواد ذبیحی راد 09151105825-09151155029</a:t>
            </a:r>
            <a:endParaRPr lang="en-US"/>
          </a:p>
        </p:txBody>
      </p:sp>
      <p:sp>
        <p:nvSpPr>
          <p:cNvPr id="19" name="Footer Placeholder 18"/>
          <p:cNvSpPr>
            <a:spLocks noGrp="1"/>
          </p:cNvSpPr>
          <p:nvPr>
            <p:ph type="ftr" sz="quarter" idx="11"/>
          </p:nvPr>
        </p:nvSpPr>
        <p:spPr/>
        <p:txBody>
          <a:bodyPr/>
          <a:lstStyle/>
          <a:p>
            <a:r>
              <a:rPr lang="fa-IR" smtClean="0"/>
              <a:t>هادی عربی گل - جواد ذبیحی راد 09151105825-09151155029</a:t>
            </a:r>
            <a:endParaRPr lang="en-US"/>
          </a:p>
        </p:txBody>
      </p:sp>
      <p:sp>
        <p:nvSpPr>
          <p:cNvPr id="27" name="Slide Number Placeholder 26"/>
          <p:cNvSpPr>
            <a:spLocks noGrp="1"/>
          </p:cNvSpPr>
          <p:nvPr>
            <p:ph type="sldNum" sz="quarter" idx="12"/>
          </p:nvPr>
        </p:nvSpPr>
        <p:spPr/>
        <p:txBody>
          <a:bodyPr/>
          <a:lstStyle/>
          <a:p>
            <a:fld id="{254349F2-3F5C-4098-A15F-5A767976AA3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هادی عربی گل - جواد ذبیحی راد 09151105825-09151155029</a:t>
            </a:r>
            <a:endParaRPr lang="en-US"/>
          </a:p>
        </p:txBody>
      </p:sp>
      <p:sp>
        <p:nvSpPr>
          <p:cNvPr id="5" name="Footer Placeholder 4"/>
          <p:cNvSpPr>
            <a:spLocks noGrp="1"/>
          </p:cNvSpPr>
          <p:nvPr>
            <p:ph type="ftr" sz="quarter" idx="11"/>
          </p:nvPr>
        </p:nvSpPr>
        <p:spPr/>
        <p:txBody>
          <a:bodyPr/>
          <a:lstStyle/>
          <a:p>
            <a:r>
              <a:rPr lang="fa-IR" smtClean="0"/>
              <a:t>هادی عربی گل - جواد ذبیحی راد 09151105825-09151155029</a:t>
            </a:r>
            <a:endParaRPr lang="en-US"/>
          </a:p>
        </p:txBody>
      </p:sp>
      <p:sp>
        <p:nvSpPr>
          <p:cNvPr id="6" name="Slide Number Placeholder 5"/>
          <p:cNvSpPr>
            <a:spLocks noGrp="1"/>
          </p:cNvSpPr>
          <p:nvPr>
            <p:ph type="sldNum" sz="quarter" idx="12"/>
          </p:nvPr>
        </p:nvSpPr>
        <p:spPr/>
        <p:txBody>
          <a:bodyPr/>
          <a:lstStyle/>
          <a:p>
            <a:fld id="{254349F2-3F5C-4098-A15F-5A767976AA3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هادی عربی گل - جواد ذبیحی راد 09151105825-09151155029</a:t>
            </a:r>
            <a:endParaRPr lang="en-US"/>
          </a:p>
        </p:txBody>
      </p:sp>
      <p:sp>
        <p:nvSpPr>
          <p:cNvPr id="5" name="Footer Placeholder 4"/>
          <p:cNvSpPr>
            <a:spLocks noGrp="1"/>
          </p:cNvSpPr>
          <p:nvPr>
            <p:ph type="ftr" sz="quarter" idx="11"/>
          </p:nvPr>
        </p:nvSpPr>
        <p:spPr/>
        <p:txBody>
          <a:bodyPr/>
          <a:lstStyle/>
          <a:p>
            <a:r>
              <a:rPr lang="fa-IR" smtClean="0"/>
              <a:t>هادی عربی گل - جواد ذبیحی راد 09151105825-09151155029</a:t>
            </a:r>
            <a:endParaRPr lang="en-US"/>
          </a:p>
        </p:txBody>
      </p:sp>
      <p:sp>
        <p:nvSpPr>
          <p:cNvPr id="6" name="Slide Number Placeholder 5"/>
          <p:cNvSpPr>
            <a:spLocks noGrp="1"/>
          </p:cNvSpPr>
          <p:nvPr>
            <p:ph type="sldNum" sz="quarter" idx="12"/>
          </p:nvPr>
        </p:nvSpPr>
        <p:spPr/>
        <p:txBody>
          <a:bodyPr/>
          <a:lstStyle/>
          <a:p>
            <a:fld id="{254349F2-3F5C-4098-A15F-5A767976AA3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هادی عربی گل - جواد ذبیحی راد 09151105825-09151155029</a:t>
            </a:r>
            <a:endParaRPr lang="en-US"/>
          </a:p>
        </p:txBody>
      </p:sp>
      <p:sp>
        <p:nvSpPr>
          <p:cNvPr id="5" name="Footer Placeholder 4"/>
          <p:cNvSpPr>
            <a:spLocks noGrp="1"/>
          </p:cNvSpPr>
          <p:nvPr>
            <p:ph type="ftr" sz="quarter" idx="11"/>
          </p:nvPr>
        </p:nvSpPr>
        <p:spPr/>
        <p:txBody>
          <a:bodyPr/>
          <a:lstStyle/>
          <a:p>
            <a:r>
              <a:rPr lang="fa-IR" smtClean="0"/>
              <a:t>هادی عربی گل - جواد ذبیحی راد 09151105825-09151155029</a:t>
            </a:r>
            <a:endParaRPr lang="en-US"/>
          </a:p>
        </p:txBody>
      </p:sp>
      <p:sp>
        <p:nvSpPr>
          <p:cNvPr id="6" name="Slide Number Placeholder 5"/>
          <p:cNvSpPr>
            <a:spLocks noGrp="1"/>
          </p:cNvSpPr>
          <p:nvPr>
            <p:ph type="sldNum" sz="quarter" idx="12"/>
          </p:nvPr>
        </p:nvSpPr>
        <p:spPr/>
        <p:txBody>
          <a:bodyPr/>
          <a:lstStyle/>
          <a:p>
            <a:fld id="{254349F2-3F5C-4098-A15F-5A767976AA3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r>
              <a:rPr lang="en-US" smtClean="0"/>
              <a:t>هادی عربی گل - جواد ذبیحی راد 09151105825-09151155029</a:t>
            </a:r>
            <a:endParaRPr lang="en-US"/>
          </a:p>
        </p:txBody>
      </p:sp>
      <p:sp>
        <p:nvSpPr>
          <p:cNvPr id="5" name="Footer Placeholder 4"/>
          <p:cNvSpPr>
            <a:spLocks noGrp="1"/>
          </p:cNvSpPr>
          <p:nvPr>
            <p:ph type="ftr" sz="quarter" idx="11"/>
          </p:nvPr>
        </p:nvSpPr>
        <p:spPr/>
        <p:txBody>
          <a:bodyPr/>
          <a:lstStyle/>
          <a:p>
            <a:r>
              <a:rPr lang="fa-IR" smtClean="0"/>
              <a:t>هادی عربی گل - جواد ذبیحی راد 09151105825-09151155029</a:t>
            </a:r>
            <a:endParaRPr lang="en-US"/>
          </a:p>
        </p:txBody>
      </p:sp>
      <p:sp>
        <p:nvSpPr>
          <p:cNvPr id="6" name="Slide Number Placeholder 5"/>
          <p:cNvSpPr>
            <a:spLocks noGrp="1"/>
          </p:cNvSpPr>
          <p:nvPr>
            <p:ph type="sldNum" sz="quarter" idx="12"/>
          </p:nvPr>
        </p:nvSpPr>
        <p:spPr/>
        <p:txBody>
          <a:bodyPr/>
          <a:lstStyle/>
          <a:p>
            <a:fld id="{254349F2-3F5C-4098-A15F-5A767976AA3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r>
              <a:rPr lang="en-US" smtClean="0"/>
              <a:t>هادی عربی گل - جواد ذبیحی راد 09151105825-09151155029</a:t>
            </a:r>
            <a:endParaRPr lang="en-US"/>
          </a:p>
        </p:txBody>
      </p:sp>
      <p:sp>
        <p:nvSpPr>
          <p:cNvPr id="6" name="Footer Placeholder 5"/>
          <p:cNvSpPr>
            <a:spLocks noGrp="1"/>
          </p:cNvSpPr>
          <p:nvPr>
            <p:ph type="ftr" sz="quarter" idx="11"/>
          </p:nvPr>
        </p:nvSpPr>
        <p:spPr/>
        <p:txBody>
          <a:bodyPr/>
          <a:lstStyle/>
          <a:p>
            <a:r>
              <a:rPr lang="fa-IR" smtClean="0"/>
              <a:t>هادی عربی گل - جواد ذبیحی راد 09151105825-09151155029</a:t>
            </a:r>
            <a:endParaRPr lang="en-US"/>
          </a:p>
        </p:txBody>
      </p:sp>
      <p:sp>
        <p:nvSpPr>
          <p:cNvPr id="7" name="Slide Number Placeholder 6"/>
          <p:cNvSpPr>
            <a:spLocks noGrp="1"/>
          </p:cNvSpPr>
          <p:nvPr>
            <p:ph type="sldNum" sz="quarter" idx="12"/>
          </p:nvPr>
        </p:nvSpPr>
        <p:spPr/>
        <p:txBody>
          <a:bodyPr/>
          <a:lstStyle/>
          <a:p>
            <a:fld id="{254349F2-3F5C-4098-A15F-5A767976AA3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r>
              <a:rPr lang="en-US" smtClean="0"/>
              <a:t>هادی عربی گل - جواد ذبیحی راد 09151105825-09151155029</a:t>
            </a:r>
            <a:endParaRPr lang="en-US"/>
          </a:p>
        </p:txBody>
      </p:sp>
      <p:sp>
        <p:nvSpPr>
          <p:cNvPr id="8" name="Footer Placeholder 7"/>
          <p:cNvSpPr>
            <a:spLocks noGrp="1"/>
          </p:cNvSpPr>
          <p:nvPr>
            <p:ph type="ftr" sz="quarter" idx="11"/>
          </p:nvPr>
        </p:nvSpPr>
        <p:spPr/>
        <p:txBody>
          <a:bodyPr/>
          <a:lstStyle/>
          <a:p>
            <a:r>
              <a:rPr lang="fa-IR" smtClean="0"/>
              <a:t>هادی عربی گل - جواد ذبیحی راد 09151105825-09151155029</a:t>
            </a:r>
            <a:endParaRPr lang="en-US"/>
          </a:p>
        </p:txBody>
      </p:sp>
      <p:sp>
        <p:nvSpPr>
          <p:cNvPr id="9" name="Slide Number Placeholder 8"/>
          <p:cNvSpPr>
            <a:spLocks noGrp="1"/>
          </p:cNvSpPr>
          <p:nvPr>
            <p:ph type="sldNum" sz="quarter" idx="12"/>
          </p:nvPr>
        </p:nvSpPr>
        <p:spPr/>
        <p:txBody>
          <a:bodyPr/>
          <a:lstStyle/>
          <a:p>
            <a:fld id="{254349F2-3F5C-4098-A15F-5A767976AA3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r>
              <a:rPr lang="en-US" smtClean="0"/>
              <a:t>هادی عربی گل - جواد ذبیحی راد 09151105825-09151155029</a:t>
            </a:r>
            <a:endParaRPr lang="en-US"/>
          </a:p>
        </p:txBody>
      </p:sp>
      <p:sp>
        <p:nvSpPr>
          <p:cNvPr id="4" name="Footer Placeholder 3"/>
          <p:cNvSpPr>
            <a:spLocks noGrp="1"/>
          </p:cNvSpPr>
          <p:nvPr>
            <p:ph type="ftr" sz="quarter" idx="11"/>
          </p:nvPr>
        </p:nvSpPr>
        <p:spPr/>
        <p:txBody>
          <a:bodyPr/>
          <a:lstStyle/>
          <a:p>
            <a:r>
              <a:rPr lang="fa-IR" smtClean="0"/>
              <a:t>هادی عربی گل - جواد ذبیحی راد 09151105825-09151155029</a:t>
            </a:r>
            <a:endParaRPr lang="en-US"/>
          </a:p>
        </p:txBody>
      </p:sp>
      <p:sp>
        <p:nvSpPr>
          <p:cNvPr id="5" name="Slide Number Placeholder 4"/>
          <p:cNvSpPr>
            <a:spLocks noGrp="1"/>
          </p:cNvSpPr>
          <p:nvPr>
            <p:ph type="sldNum" sz="quarter" idx="12"/>
          </p:nvPr>
        </p:nvSpPr>
        <p:spPr/>
        <p:txBody>
          <a:bodyPr/>
          <a:lstStyle/>
          <a:p>
            <a:fld id="{254349F2-3F5C-4098-A15F-5A767976AA3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هادی عربی گل - جواد ذبیحی راد 09151105825-09151155029</a:t>
            </a:r>
            <a:endParaRPr lang="en-US"/>
          </a:p>
        </p:txBody>
      </p:sp>
      <p:sp>
        <p:nvSpPr>
          <p:cNvPr id="3" name="Footer Placeholder 2"/>
          <p:cNvSpPr>
            <a:spLocks noGrp="1"/>
          </p:cNvSpPr>
          <p:nvPr>
            <p:ph type="ftr" sz="quarter" idx="11"/>
          </p:nvPr>
        </p:nvSpPr>
        <p:spPr/>
        <p:txBody>
          <a:bodyPr/>
          <a:lstStyle/>
          <a:p>
            <a:r>
              <a:rPr lang="fa-IR" smtClean="0"/>
              <a:t>هادی عربی گل - جواد ذبیحی راد 09151105825-09151155029</a:t>
            </a:r>
            <a:endParaRPr lang="en-US"/>
          </a:p>
        </p:txBody>
      </p:sp>
      <p:sp>
        <p:nvSpPr>
          <p:cNvPr id="4" name="Slide Number Placeholder 3"/>
          <p:cNvSpPr>
            <a:spLocks noGrp="1"/>
          </p:cNvSpPr>
          <p:nvPr>
            <p:ph type="sldNum" sz="quarter" idx="12"/>
          </p:nvPr>
        </p:nvSpPr>
        <p:spPr/>
        <p:txBody>
          <a:bodyPr/>
          <a:lstStyle/>
          <a:p>
            <a:fld id="{254349F2-3F5C-4098-A15F-5A767976AA3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r>
              <a:rPr lang="en-US" smtClean="0"/>
              <a:t>هادی عربی گل - جواد ذبیحی راد 09151105825-09151155029</a:t>
            </a:r>
            <a:endParaRPr lang="en-US"/>
          </a:p>
        </p:txBody>
      </p:sp>
      <p:sp>
        <p:nvSpPr>
          <p:cNvPr id="6" name="Footer Placeholder 5"/>
          <p:cNvSpPr>
            <a:spLocks noGrp="1"/>
          </p:cNvSpPr>
          <p:nvPr>
            <p:ph type="ftr" sz="quarter" idx="11"/>
          </p:nvPr>
        </p:nvSpPr>
        <p:spPr/>
        <p:txBody>
          <a:bodyPr/>
          <a:lstStyle/>
          <a:p>
            <a:r>
              <a:rPr lang="fa-IR" smtClean="0"/>
              <a:t>هادی عربی گل - جواد ذبیحی راد 09151105825-09151155029</a:t>
            </a:r>
            <a:endParaRPr lang="en-US"/>
          </a:p>
        </p:txBody>
      </p:sp>
      <p:sp>
        <p:nvSpPr>
          <p:cNvPr id="7" name="Slide Number Placeholder 6"/>
          <p:cNvSpPr>
            <a:spLocks noGrp="1"/>
          </p:cNvSpPr>
          <p:nvPr>
            <p:ph type="sldNum" sz="quarter" idx="12"/>
          </p:nvPr>
        </p:nvSpPr>
        <p:spPr/>
        <p:txBody>
          <a:bodyPr/>
          <a:lstStyle/>
          <a:p>
            <a:fld id="{254349F2-3F5C-4098-A15F-5A767976AA3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r>
              <a:rPr lang="en-US" smtClean="0"/>
              <a:t>هادی عربی گل - جواد ذبیحی راد 09151105825-09151155029</a:t>
            </a:r>
            <a:endParaRPr lang="en-US"/>
          </a:p>
        </p:txBody>
      </p:sp>
      <p:sp>
        <p:nvSpPr>
          <p:cNvPr id="6" name="Footer Placeholder 5"/>
          <p:cNvSpPr>
            <a:spLocks noGrp="1"/>
          </p:cNvSpPr>
          <p:nvPr>
            <p:ph type="ftr" sz="quarter" idx="11"/>
          </p:nvPr>
        </p:nvSpPr>
        <p:spPr/>
        <p:txBody>
          <a:bodyPr/>
          <a:lstStyle/>
          <a:p>
            <a:r>
              <a:rPr lang="fa-IR" smtClean="0"/>
              <a:t>هادی عربی گل - جواد ذبیحی راد 09151105825-09151155029</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54349F2-3F5C-4098-A15F-5A767976AA35}"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هادی عربی گل - جواد ذبیحی راد 09151105825-09151155029</a:t>
            </a: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fa-IR" smtClean="0"/>
              <a:t>هادی عربی گل - جواد ذبیحی راد 09151105825-09151155029</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54349F2-3F5C-4098-A15F-5A767976AA35}"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118900.blogfa.com/post/103"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118900.blogfa.com/post/103"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533400"/>
            <a:ext cx="7851648" cy="3200400"/>
          </a:xfrm>
        </p:spPr>
        <p:txBody>
          <a:bodyPr>
            <a:noAutofit/>
          </a:bodyPr>
          <a:lstStyle/>
          <a:p>
            <a:pPr algn="ctr">
              <a:spcBef>
                <a:spcPts val="1800"/>
              </a:spcBef>
              <a:spcAft>
                <a:spcPts val="1800"/>
              </a:spcAft>
            </a:pPr>
            <a:r>
              <a:rPr lang="fa-IR" sz="7200" dirty="0" smtClean="0">
                <a:solidFill>
                  <a:schemeClr val="tx1"/>
                </a:solidFill>
                <a:latin typeface="IranNastaliq" pitchFamily="18" charset="0"/>
                <a:cs typeface="IranNastaliq" pitchFamily="18" charset="0"/>
              </a:rPr>
              <a:t>آشنایی با بخش فرانت آفیس</a:t>
            </a:r>
            <a:endParaRPr lang="en-US" sz="7200" dirty="0">
              <a:solidFill>
                <a:schemeClr val="tx1"/>
              </a:solidFill>
              <a:latin typeface="IranNastaliq" pitchFamily="18" charset="0"/>
              <a:cs typeface="IranNastaliq" pitchFamily="18" charset="0"/>
            </a:endParaRPr>
          </a:p>
        </p:txBody>
      </p:sp>
      <p:sp>
        <p:nvSpPr>
          <p:cNvPr id="5" name="Subtitle 4"/>
          <p:cNvSpPr>
            <a:spLocks noGrp="1"/>
          </p:cNvSpPr>
          <p:nvPr>
            <p:ph type="subTitle" idx="1"/>
          </p:nvPr>
        </p:nvSpPr>
        <p:spPr>
          <a:xfrm>
            <a:off x="838200" y="3429000"/>
            <a:ext cx="7854696" cy="2590800"/>
          </a:xfrm>
        </p:spPr>
        <p:txBody>
          <a:bodyPr>
            <a:noAutofit/>
          </a:bodyPr>
          <a:lstStyle/>
          <a:p>
            <a:pPr algn="ctr">
              <a:spcBef>
                <a:spcPts val="1800"/>
              </a:spcBef>
              <a:spcAft>
                <a:spcPts val="1800"/>
              </a:spcAft>
            </a:pPr>
            <a:r>
              <a:rPr lang="fa-IR" sz="3600" dirty="0" smtClean="0">
                <a:solidFill>
                  <a:schemeClr val="bg1"/>
                </a:solidFill>
                <a:effectLst>
                  <a:outerShdw blurRad="38100" dist="38100" dir="2700000" algn="tl">
                    <a:srgbClr val="000000">
                      <a:alpha val="43137"/>
                    </a:srgbClr>
                  </a:outerShdw>
                </a:effectLst>
              </a:rPr>
              <a:t>نویسندگان : هادی عربی گل  - جواد ذبیحی راد</a:t>
            </a:r>
          </a:p>
          <a:p>
            <a:pPr algn="ctr">
              <a:spcBef>
                <a:spcPts val="1800"/>
              </a:spcBef>
              <a:spcAft>
                <a:spcPts val="1800"/>
              </a:spcAft>
            </a:pPr>
            <a:r>
              <a:rPr lang="en-US" sz="3200" dirty="0" smtClean="0">
                <a:solidFill>
                  <a:srgbClr val="FFFF00"/>
                </a:solidFill>
                <a:effectLst>
                  <a:outerShdw blurRad="38100" dist="38100" dir="2700000" algn="tl">
                    <a:srgbClr val="000000">
                      <a:alpha val="43137"/>
                    </a:srgbClr>
                  </a:outerShdw>
                </a:effectLst>
              </a:rPr>
              <a:t>Hadiarabogol.blog.ir      -     jzr1354.blog.ir</a:t>
            </a:r>
          </a:p>
          <a:p>
            <a:pPr algn="ctr">
              <a:spcBef>
                <a:spcPts val="1800"/>
              </a:spcBef>
              <a:spcAft>
                <a:spcPts val="1800"/>
              </a:spcAft>
            </a:pPr>
            <a:r>
              <a:rPr lang="fa-IR" sz="4000" b="1" dirty="0" smtClean="0">
                <a:solidFill>
                  <a:schemeClr val="bg1"/>
                </a:solidFill>
                <a:effectLst>
                  <a:outerShdw blurRad="38100" dist="38100" dir="2700000" algn="tl">
                    <a:srgbClr val="000000">
                      <a:alpha val="43137"/>
                    </a:srgbClr>
                  </a:outerShdw>
                </a:effectLst>
                <a:cs typeface="2  Badr" pitchFamily="2" charset="-78"/>
              </a:rPr>
              <a:t>09151105825        -      09151155029</a:t>
            </a:r>
            <a:endParaRPr lang="en-US" sz="4000" b="1" dirty="0">
              <a:solidFill>
                <a:schemeClr val="bg1"/>
              </a:solidFill>
              <a:effectLst>
                <a:outerShdw blurRad="38100" dist="38100" dir="2700000" algn="tl">
                  <a:srgbClr val="000000">
                    <a:alpha val="43137"/>
                  </a:srgbClr>
                </a:outerShdw>
              </a:effectLst>
              <a:cs typeface="2  Badr" pitchFamily="2" charset="-78"/>
            </a:endParaRPr>
          </a:p>
        </p:txBody>
      </p:sp>
      <p:sp>
        <p:nvSpPr>
          <p:cNvPr id="8" name="Date Placeholder 7"/>
          <p:cNvSpPr>
            <a:spLocks noGrp="1"/>
          </p:cNvSpPr>
          <p:nvPr>
            <p:ph type="dt" sz="half" idx="10"/>
          </p:nvPr>
        </p:nvSpPr>
        <p:spPr/>
        <p:txBody>
          <a:bodyPr/>
          <a:lstStyle/>
          <a:p>
            <a:r>
              <a:rPr lang="en-US" dirty="0" err="1" smtClean="0">
                <a:cs typeface="2  Nazanin" pitchFamily="2" charset="-78"/>
              </a:rPr>
              <a:t>هادی</a:t>
            </a:r>
            <a:r>
              <a:rPr lang="en-US" dirty="0" smtClean="0">
                <a:cs typeface="2  Nazanin" pitchFamily="2" charset="-78"/>
              </a:rPr>
              <a:t> </a:t>
            </a:r>
            <a:r>
              <a:rPr lang="en-US" dirty="0" err="1" smtClean="0">
                <a:cs typeface="2  Nazanin" pitchFamily="2" charset="-78"/>
              </a:rPr>
              <a:t>عربی</a:t>
            </a:r>
            <a:r>
              <a:rPr lang="en-US" dirty="0" smtClean="0">
                <a:cs typeface="2  Nazanin" pitchFamily="2" charset="-78"/>
              </a:rPr>
              <a:t> </a:t>
            </a:r>
            <a:r>
              <a:rPr lang="en-US" dirty="0" err="1" smtClean="0">
                <a:cs typeface="2  Nazanin" pitchFamily="2" charset="-78"/>
              </a:rPr>
              <a:t>گل</a:t>
            </a:r>
            <a:r>
              <a:rPr lang="en-US" dirty="0" smtClean="0">
                <a:cs typeface="2  Nazanin" pitchFamily="2" charset="-78"/>
              </a:rPr>
              <a:t> - </a:t>
            </a:r>
            <a:r>
              <a:rPr lang="en-US" dirty="0" err="1" smtClean="0">
                <a:cs typeface="2  Nazanin" pitchFamily="2" charset="-78"/>
              </a:rPr>
              <a:t>جواد</a:t>
            </a:r>
            <a:r>
              <a:rPr lang="en-US" dirty="0" smtClean="0">
                <a:cs typeface="2  Nazanin" pitchFamily="2" charset="-78"/>
              </a:rPr>
              <a:t> </a:t>
            </a:r>
            <a:r>
              <a:rPr lang="en-US" dirty="0" err="1" smtClean="0">
                <a:cs typeface="2  Nazanin" pitchFamily="2" charset="-78"/>
              </a:rPr>
              <a:t>ذبیحی</a:t>
            </a:r>
            <a:r>
              <a:rPr lang="en-US" dirty="0" smtClean="0">
                <a:cs typeface="2  Nazanin" pitchFamily="2" charset="-78"/>
              </a:rPr>
              <a:t> </a:t>
            </a:r>
            <a:r>
              <a:rPr lang="en-US" dirty="0" err="1" smtClean="0">
                <a:cs typeface="2  Nazanin" pitchFamily="2" charset="-78"/>
              </a:rPr>
              <a:t>راد</a:t>
            </a:r>
            <a:r>
              <a:rPr lang="en-US" dirty="0" smtClean="0">
                <a:cs typeface="2  Nazanin" pitchFamily="2" charset="-78"/>
              </a:rPr>
              <a:t> </a:t>
            </a:r>
            <a:r>
              <a:rPr lang="en-US" b="1" dirty="0" smtClean="0">
                <a:latin typeface="98WIN_RoyaB" pitchFamily="2" charset="0"/>
                <a:cs typeface="2  Nazanin" pitchFamily="2" charset="-78"/>
              </a:rPr>
              <a:t>09151105825-09151155029</a:t>
            </a:r>
            <a:endParaRPr lang="en-US" b="1" dirty="0">
              <a:latin typeface="98WIN_RoyaB" pitchFamily="2" charset="0"/>
              <a:cs typeface="2  Nazanin" pitchFamily="2"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Autofit/>
          </a:bodyPr>
          <a:lstStyle/>
          <a:p>
            <a:pPr algn="r"/>
            <a:r>
              <a:rPr lang="fa-IR" sz="4000" b="1" dirty="0" smtClean="0">
                <a:solidFill>
                  <a:srgbClr val="002060"/>
                </a:solidFill>
                <a:cs typeface="2  Nazanin" pitchFamily="2" charset="-78"/>
              </a:rPr>
              <a:t/>
            </a:r>
            <a:br>
              <a:rPr lang="fa-IR" sz="4000" b="1" dirty="0" smtClean="0">
                <a:solidFill>
                  <a:srgbClr val="002060"/>
                </a:solidFill>
                <a:cs typeface="2  Nazanin" pitchFamily="2" charset="-78"/>
              </a:rPr>
            </a:br>
            <a:r>
              <a:rPr lang="ar-SA" sz="4000" b="1" dirty="0" smtClean="0">
                <a:solidFill>
                  <a:srgbClr val="002060"/>
                </a:solidFill>
                <a:cs typeface="2  Nazanin" pitchFamily="2" charset="-78"/>
              </a:rPr>
              <a:t>پذيرشگر هتل چگونه بايد با مهمان صحبت </a:t>
            </a:r>
            <a:r>
              <a:rPr lang="ar-SA" sz="4000" b="1" dirty="0" smtClean="0">
                <a:solidFill>
                  <a:srgbClr val="002060"/>
                </a:solidFill>
                <a:cs typeface="2  Nazanin" pitchFamily="2" charset="-78"/>
              </a:rPr>
              <a:t>كند؟</a:t>
            </a:r>
            <a:endParaRPr lang="en-US" sz="4000" b="1" dirty="0" smtClean="0">
              <a:solidFill>
                <a:srgbClr val="002060"/>
              </a:solidFill>
              <a:cs typeface="2  Nazanin" pitchFamily="2" charset="-78"/>
            </a:endParaRPr>
          </a:p>
        </p:txBody>
      </p:sp>
      <p:sp>
        <p:nvSpPr>
          <p:cNvPr id="3" name="Content Placeholder 2"/>
          <p:cNvSpPr>
            <a:spLocks noGrp="1"/>
          </p:cNvSpPr>
          <p:nvPr>
            <p:ph idx="1"/>
          </p:nvPr>
        </p:nvSpPr>
        <p:spPr>
          <a:xfrm>
            <a:off x="381000" y="1905000"/>
            <a:ext cx="8382000" cy="4267200"/>
          </a:xfrm>
        </p:spPr>
        <p:txBody>
          <a:bodyPr>
            <a:normAutofit fontScale="92500" lnSpcReduction="10000"/>
          </a:bodyPr>
          <a:lstStyle/>
          <a:p>
            <a:pPr algn="r" rtl="1"/>
            <a:r>
              <a:rPr lang="ar-SA" sz="2800" b="1" dirty="0" smtClean="0">
                <a:effectLst>
                  <a:outerShdw blurRad="38100" dist="38100" dir="2700000" algn="tl">
                    <a:srgbClr val="000000">
                      <a:alpha val="43137"/>
                    </a:srgbClr>
                  </a:outerShdw>
                </a:effectLst>
                <a:cs typeface="2  Nazanin" pitchFamily="2" charset="-78"/>
              </a:rPr>
              <a:t>آهسته </a:t>
            </a:r>
            <a:r>
              <a:rPr lang="ar-SA" sz="2800" b="1" dirty="0" smtClean="0">
                <a:effectLst>
                  <a:outerShdw blurRad="38100" dist="38100" dir="2700000" algn="tl">
                    <a:srgbClr val="000000">
                      <a:alpha val="43137"/>
                    </a:srgbClr>
                  </a:outerShdw>
                </a:effectLst>
                <a:cs typeface="2  Nazanin" pitchFamily="2" charset="-78"/>
              </a:rPr>
              <a:t>و واضح وملايم صحبت كند،از علائم اشاره اي هم استفاده نمايد،اگر مهمان خارجي است در صورت نياز از مترجم استفاده نمايد،به ياد داشته باشيم كه خودمان بايد زبان خارجي را فرا بگيريم.</a:t>
            </a:r>
            <a:endParaRPr lang="en-US" sz="2800" b="1" dirty="0" smtClean="0">
              <a:effectLst>
                <a:outerShdw blurRad="38100" dist="38100" dir="2700000" algn="tl">
                  <a:srgbClr val="000000">
                    <a:alpha val="43137"/>
                  </a:srgbClr>
                </a:outerShdw>
              </a:effectLst>
              <a:cs typeface="2  Nazanin" pitchFamily="2" charset="-78"/>
            </a:endParaRPr>
          </a:p>
          <a:p>
            <a:pPr algn="r" rtl="1"/>
            <a:r>
              <a:rPr lang="ar-SA" sz="2800" b="1" dirty="0" smtClean="0">
                <a:solidFill>
                  <a:srgbClr val="0070C0"/>
                </a:solidFill>
                <a:effectLst>
                  <a:outerShdw blurRad="38100" dist="38100" dir="2700000" algn="tl">
                    <a:srgbClr val="000000">
                      <a:alpha val="43137"/>
                    </a:srgbClr>
                  </a:outerShdw>
                </a:effectLst>
                <a:cs typeface="2  Nazanin" pitchFamily="2" charset="-78"/>
              </a:rPr>
              <a:t>هنگامي كه در يك هتل بزرگ شروع به كار مي كنيم 7 بخش متمايز و اصلي وجود دارد.</a:t>
            </a:r>
            <a:endParaRPr lang="en-US" sz="2800" b="1" dirty="0" smtClean="0">
              <a:solidFill>
                <a:srgbClr val="0070C0"/>
              </a:solidFill>
              <a:effectLst>
                <a:outerShdw blurRad="38100" dist="38100" dir="2700000" algn="tl">
                  <a:srgbClr val="000000">
                    <a:alpha val="43137"/>
                  </a:srgbClr>
                </a:outerShdw>
              </a:effectLst>
              <a:cs typeface="2  Nazanin" pitchFamily="2" charset="-78"/>
            </a:endParaRPr>
          </a:p>
          <a:p>
            <a:pPr algn="r" rtl="1"/>
            <a:r>
              <a:rPr lang="ar-SA" sz="2800" b="1" dirty="0" smtClean="0">
                <a:effectLst>
                  <a:outerShdw blurRad="38100" dist="38100" dir="2700000" algn="tl">
                    <a:srgbClr val="000000">
                      <a:alpha val="43137"/>
                    </a:srgbClr>
                  </a:outerShdw>
                </a:effectLst>
                <a:cs typeface="2  Nazanin" pitchFamily="2" charset="-78"/>
              </a:rPr>
              <a:t>بخش اصلي هتل كه شامل بخش خانه داري و اتاق داري،بخش مهندسي و تعميرات،اداري و پرسنلي،مالي و حسابداري، نگهباني،غذا و نوشابه،فروش و بازاريابي</a:t>
            </a:r>
            <a:endParaRPr lang="en-US" sz="2800" b="1" dirty="0" smtClean="0">
              <a:effectLst>
                <a:outerShdw blurRad="38100" dist="38100" dir="2700000" algn="tl">
                  <a:srgbClr val="000000">
                    <a:alpha val="43137"/>
                  </a:srgbClr>
                </a:outerShdw>
              </a:effectLst>
              <a:cs typeface="2  Nazanin" pitchFamily="2" charset="-78"/>
            </a:endParaRPr>
          </a:p>
          <a:p>
            <a:pPr algn="r" rtl="1"/>
            <a:r>
              <a:rPr lang="ar-SA" sz="2800" b="1" dirty="0" smtClean="0">
                <a:solidFill>
                  <a:srgbClr val="0070C0"/>
                </a:solidFill>
                <a:effectLst>
                  <a:outerShdw blurRad="38100" dist="38100" dir="2700000" algn="tl">
                    <a:srgbClr val="000000">
                      <a:alpha val="43137"/>
                    </a:srgbClr>
                  </a:outerShdw>
                </a:effectLst>
                <a:cs typeface="2  Nazanin" pitchFamily="2" charset="-78"/>
              </a:rPr>
              <a:t>بخش فرعي هتل شامل لباس شويي،تداركات،تشريفات،آشپزخانه،كنترل و دريافت بار،انبارها</a:t>
            </a:r>
            <a:endParaRPr lang="en-US" sz="2800" b="1" dirty="0" smtClean="0">
              <a:solidFill>
                <a:srgbClr val="0070C0"/>
              </a:solidFill>
              <a:effectLst>
                <a:outerShdw blurRad="38100" dist="38100" dir="2700000" algn="tl">
                  <a:srgbClr val="000000">
                    <a:alpha val="43137"/>
                  </a:srgbClr>
                </a:outerShdw>
              </a:effectLst>
              <a:cs typeface="2  Nazanin" pitchFamily="2" charset="-78"/>
            </a:endParaRPr>
          </a:p>
          <a:p>
            <a:pPr algn="just" rtl="1">
              <a:lnSpc>
                <a:spcPct val="200000"/>
              </a:lnSpc>
            </a:pPr>
            <a:endParaRPr lang="en-US" sz="2800" b="1" dirty="0">
              <a:effectLst>
                <a:outerShdw blurRad="38100" dist="38100" dir="2700000" algn="tl">
                  <a:srgbClr val="000000">
                    <a:alpha val="43137"/>
                  </a:srgbClr>
                </a:outerShdw>
              </a:effectLst>
              <a:cs typeface="2  Nazanin" pitchFamily="2" charset="-78"/>
            </a:endParaRPr>
          </a:p>
        </p:txBody>
      </p:sp>
      <p:sp>
        <p:nvSpPr>
          <p:cNvPr id="6" name="Date Placeholder 5"/>
          <p:cNvSpPr>
            <a:spLocks noGrp="1"/>
          </p:cNvSpPr>
          <p:nvPr>
            <p:ph type="dt" sz="half" idx="10"/>
          </p:nvPr>
        </p:nvSpPr>
        <p:spPr/>
        <p:txBody>
          <a:bodyPr/>
          <a:lstStyle/>
          <a:p>
            <a:r>
              <a:rPr lang="en-US" smtClean="0"/>
              <a:t>هادی عربی گل - جواد ذبیحی راد 09151105825-09151155029</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noAutofit/>
          </a:bodyPr>
          <a:lstStyle/>
          <a:p>
            <a:pPr algn="r"/>
            <a:r>
              <a:rPr lang="fa-IR" sz="4000" b="1" dirty="0" smtClean="0">
                <a:solidFill>
                  <a:srgbClr val="002060"/>
                </a:solidFill>
                <a:cs typeface="2  Nazanin" pitchFamily="2" charset="-78"/>
              </a:rPr>
              <a:t/>
            </a:r>
            <a:br>
              <a:rPr lang="fa-IR" sz="4000" b="1" dirty="0" smtClean="0">
                <a:solidFill>
                  <a:srgbClr val="002060"/>
                </a:solidFill>
                <a:cs typeface="2  Nazanin" pitchFamily="2" charset="-78"/>
              </a:rPr>
            </a:br>
            <a:r>
              <a:rPr lang="ar-SA" sz="4000" b="1" dirty="0" smtClean="0">
                <a:solidFill>
                  <a:srgbClr val="002060"/>
                </a:solidFill>
                <a:cs typeface="2  Nazanin" pitchFamily="2" charset="-78"/>
              </a:rPr>
              <a:t>انواع خدمات هتل چيست</a:t>
            </a:r>
            <a:r>
              <a:rPr lang="ar-SA" sz="4000" b="1" dirty="0" smtClean="0">
                <a:solidFill>
                  <a:srgbClr val="002060"/>
                </a:solidFill>
                <a:cs typeface="2  Nazanin" pitchFamily="2" charset="-78"/>
              </a:rPr>
              <a:t>؟</a:t>
            </a:r>
            <a:endParaRPr lang="en-US" sz="4000" b="1" dirty="0" smtClean="0">
              <a:solidFill>
                <a:srgbClr val="002060"/>
              </a:solidFill>
              <a:cs typeface="2  Nazanin" pitchFamily="2" charset="-78"/>
            </a:endParaRPr>
          </a:p>
        </p:txBody>
      </p:sp>
      <p:sp>
        <p:nvSpPr>
          <p:cNvPr id="3" name="Content Placeholder 2"/>
          <p:cNvSpPr>
            <a:spLocks noGrp="1"/>
          </p:cNvSpPr>
          <p:nvPr>
            <p:ph idx="1"/>
          </p:nvPr>
        </p:nvSpPr>
        <p:spPr>
          <a:xfrm>
            <a:off x="381000" y="2133600"/>
            <a:ext cx="8382000" cy="4495800"/>
          </a:xfrm>
        </p:spPr>
        <p:txBody>
          <a:bodyPr>
            <a:normAutofit fontScale="92500"/>
          </a:bodyPr>
          <a:lstStyle/>
          <a:p>
            <a:pPr algn="r" rtl="1">
              <a:lnSpc>
                <a:spcPct val="200000"/>
              </a:lnSpc>
            </a:pPr>
            <a:r>
              <a:rPr lang="ar-SA" sz="3900" b="1" dirty="0" smtClean="0">
                <a:effectLst>
                  <a:outerShdw blurRad="38100" dist="38100" dir="2700000" algn="tl">
                    <a:srgbClr val="000000">
                      <a:alpha val="43137"/>
                    </a:srgbClr>
                  </a:outerShdw>
                </a:effectLst>
                <a:cs typeface="2  Nazanin" pitchFamily="2" charset="-78"/>
              </a:rPr>
              <a:t>خدمات غذا نوشابه،فروشگاه صنايع</a:t>
            </a:r>
            <a:r>
              <a:rPr lang="fa-IR" sz="3900" b="1" dirty="0" smtClean="0">
                <a:effectLst>
                  <a:outerShdw blurRad="38100" dist="38100" dir="2700000" algn="tl">
                    <a:srgbClr val="000000">
                      <a:alpha val="43137"/>
                    </a:srgbClr>
                  </a:outerShdw>
                </a:effectLst>
                <a:cs typeface="2  Nazanin" pitchFamily="2" charset="-78"/>
              </a:rPr>
              <a:t> </a:t>
            </a:r>
            <a:r>
              <a:rPr lang="ar-SA" sz="3900" b="1" dirty="0" smtClean="0">
                <a:effectLst>
                  <a:outerShdw blurRad="38100" dist="38100" dir="2700000" algn="tl">
                    <a:srgbClr val="000000">
                      <a:alpha val="43137"/>
                    </a:srgbClr>
                  </a:outerShdw>
                </a:effectLst>
                <a:cs typeface="2  Nazanin" pitchFamily="2" charset="-78"/>
              </a:rPr>
              <a:t>دستي</a:t>
            </a:r>
            <a:r>
              <a:rPr lang="fa-IR" sz="3900" b="1" dirty="0" smtClean="0">
                <a:effectLst>
                  <a:outerShdw blurRad="38100" dist="38100" dir="2700000" algn="tl">
                    <a:srgbClr val="000000">
                      <a:alpha val="43137"/>
                    </a:srgbClr>
                  </a:outerShdw>
                </a:effectLst>
                <a:cs typeface="2  Nazanin" pitchFamily="2" charset="-78"/>
              </a:rPr>
              <a:t> </a:t>
            </a:r>
            <a:r>
              <a:rPr lang="ar-SA" sz="3900" b="1" dirty="0" smtClean="0">
                <a:effectLst>
                  <a:outerShdw blurRad="38100" dist="38100" dir="2700000" algn="tl">
                    <a:srgbClr val="000000">
                      <a:alpha val="43137"/>
                    </a:srgbClr>
                  </a:outerShdw>
                </a:effectLst>
                <a:cs typeface="2  Nazanin" pitchFamily="2" charset="-78"/>
              </a:rPr>
              <a:t>،استخر</a:t>
            </a:r>
            <a:r>
              <a:rPr lang="fa-IR" sz="3900" b="1" dirty="0" smtClean="0">
                <a:effectLst>
                  <a:outerShdw blurRad="38100" dist="38100" dir="2700000" algn="tl">
                    <a:srgbClr val="000000">
                      <a:alpha val="43137"/>
                    </a:srgbClr>
                  </a:outerShdw>
                </a:effectLst>
                <a:cs typeface="2  Nazanin" pitchFamily="2" charset="-78"/>
              </a:rPr>
              <a:t> </a:t>
            </a:r>
            <a:r>
              <a:rPr lang="ar-SA" sz="3900" b="1" dirty="0" smtClean="0">
                <a:effectLst>
                  <a:outerShdw blurRad="38100" dist="38100" dir="2700000" algn="tl">
                    <a:srgbClr val="000000">
                      <a:alpha val="43137"/>
                    </a:srgbClr>
                  </a:outerShdw>
                </a:effectLst>
                <a:cs typeface="2  Nazanin" pitchFamily="2" charset="-78"/>
              </a:rPr>
              <a:t>،سونا،ماساژ،خدمات تفريحي،خدمات رايانه اي،سالن هاي همايش و مراسم محل عبور ويلچر،پاركينگ خودروها</a:t>
            </a:r>
            <a:endParaRPr lang="en-US" sz="3900" b="1" dirty="0" smtClean="0">
              <a:effectLst>
                <a:outerShdw blurRad="38100" dist="38100" dir="2700000" algn="tl">
                  <a:srgbClr val="000000">
                    <a:alpha val="43137"/>
                  </a:srgbClr>
                </a:outerShdw>
              </a:effectLst>
              <a:cs typeface="2  Nazanin" pitchFamily="2" charset="-78"/>
            </a:endParaRPr>
          </a:p>
          <a:p>
            <a:pPr algn="just" rtl="1">
              <a:lnSpc>
                <a:spcPct val="200000"/>
              </a:lnSpc>
            </a:pPr>
            <a:endParaRPr lang="fa-IR" sz="2800" b="1" dirty="0" smtClean="0">
              <a:effectLst>
                <a:outerShdw blurRad="38100" dist="38100" dir="2700000" algn="tl">
                  <a:srgbClr val="000000">
                    <a:alpha val="43137"/>
                  </a:srgbClr>
                </a:outerShdw>
              </a:effectLst>
              <a:cs typeface="2  Nazanin" pitchFamily="2" charset="-78"/>
            </a:endParaRPr>
          </a:p>
        </p:txBody>
      </p:sp>
      <p:sp>
        <p:nvSpPr>
          <p:cNvPr id="6" name="Date Placeholder 5"/>
          <p:cNvSpPr>
            <a:spLocks noGrp="1"/>
          </p:cNvSpPr>
          <p:nvPr>
            <p:ph type="dt" sz="half" idx="10"/>
          </p:nvPr>
        </p:nvSpPr>
        <p:spPr/>
        <p:txBody>
          <a:bodyPr/>
          <a:lstStyle/>
          <a:p>
            <a:r>
              <a:rPr lang="en-US" smtClean="0"/>
              <a:t>هادی عربی گل - جواد ذبیحی راد 09151105825-09151155029</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295400"/>
          </a:xfrm>
        </p:spPr>
        <p:txBody>
          <a:bodyPr>
            <a:noAutofit/>
          </a:bodyPr>
          <a:lstStyle/>
          <a:p>
            <a:pPr algn="r"/>
            <a:r>
              <a:rPr lang="ar-SA" sz="3600" b="1" dirty="0" smtClean="0">
                <a:solidFill>
                  <a:srgbClr val="002060"/>
                </a:solidFill>
                <a:cs typeface="2  Nazanin" pitchFamily="2" charset="-78"/>
              </a:rPr>
              <a:t>خلاصه </a:t>
            </a:r>
            <a:r>
              <a:rPr lang="ar-SA" sz="3600" b="1" dirty="0" smtClean="0">
                <a:solidFill>
                  <a:srgbClr val="002060"/>
                </a:solidFill>
                <a:cs typeface="2  Nazanin" pitchFamily="2" charset="-78"/>
              </a:rPr>
              <a:t>اي از وظايف شغلي مدير بخش فرانت آفيس</a:t>
            </a:r>
            <a:r>
              <a:rPr lang="ar-SA" sz="3600" b="1" dirty="0" smtClean="0">
                <a:solidFill>
                  <a:srgbClr val="002060"/>
                </a:solidFill>
                <a:cs typeface="2  Nazanin" pitchFamily="2" charset="-78"/>
              </a:rPr>
              <a:t>:</a:t>
            </a:r>
            <a:endParaRPr lang="en-US" sz="3600" b="1" dirty="0" smtClean="0">
              <a:solidFill>
                <a:srgbClr val="002060"/>
              </a:solidFill>
              <a:cs typeface="2  Nazanin" pitchFamily="2" charset="-78"/>
            </a:endParaRPr>
          </a:p>
        </p:txBody>
      </p:sp>
      <p:sp>
        <p:nvSpPr>
          <p:cNvPr id="3" name="Content Placeholder 2"/>
          <p:cNvSpPr>
            <a:spLocks noGrp="1"/>
          </p:cNvSpPr>
          <p:nvPr>
            <p:ph idx="1"/>
          </p:nvPr>
        </p:nvSpPr>
        <p:spPr>
          <a:xfrm>
            <a:off x="381000" y="1905000"/>
            <a:ext cx="8382000" cy="4648200"/>
          </a:xfrm>
        </p:spPr>
        <p:txBody>
          <a:bodyPr>
            <a:normAutofit fontScale="92500"/>
          </a:bodyPr>
          <a:lstStyle/>
          <a:p>
            <a:pPr algn="r" rtl="1"/>
            <a:r>
              <a:rPr lang="ar-SA" sz="2800" b="1" dirty="0" smtClean="0">
                <a:effectLst>
                  <a:outerShdw blurRad="38100" dist="38100" dir="2700000" algn="tl">
                    <a:srgbClr val="000000">
                      <a:alpha val="43137"/>
                    </a:srgbClr>
                  </a:outerShdw>
                </a:effectLst>
                <a:cs typeface="2  Nazanin" pitchFamily="2" charset="-78"/>
              </a:rPr>
              <a:t>آشنايي </a:t>
            </a:r>
            <a:r>
              <a:rPr lang="ar-SA" sz="2800" b="1" dirty="0" smtClean="0">
                <a:effectLst>
                  <a:outerShdw blurRad="38100" dist="38100" dir="2700000" algn="tl">
                    <a:srgbClr val="000000">
                      <a:alpha val="43137"/>
                    </a:srgbClr>
                  </a:outerShdw>
                </a:effectLst>
                <a:cs typeface="2  Nazanin" pitchFamily="2" charset="-78"/>
              </a:rPr>
              <a:t>با دستورالعمل هاي اضطراري كه شامل دانستن موارد زيراست.</a:t>
            </a:r>
            <a:endParaRPr lang="en-US" sz="2800" b="1" dirty="0" smtClean="0">
              <a:effectLst>
                <a:outerShdw blurRad="38100" dist="38100" dir="2700000" algn="tl">
                  <a:srgbClr val="000000">
                    <a:alpha val="43137"/>
                  </a:srgbClr>
                </a:outerShdw>
              </a:effectLst>
              <a:cs typeface="2  Nazanin" pitchFamily="2" charset="-78"/>
            </a:endParaRPr>
          </a:p>
          <a:p>
            <a:pPr algn="r" rtl="1"/>
            <a:r>
              <a:rPr lang="ar-SA" sz="2800" b="1" dirty="0" smtClean="0">
                <a:solidFill>
                  <a:srgbClr val="0070C0"/>
                </a:solidFill>
                <a:effectLst>
                  <a:outerShdw blurRad="38100" dist="38100" dir="2700000" algn="tl">
                    <a:srgbClr val="000000">
                      <a:alpha val="43137"/>
                    </a:srgbClr>
                  </a:outerShdw>
                </a:effectLst>
                <a:cs typeface="2  Nazanin" pitchFamily="2" charset="-78"/>
              </a:rPr>
              <a:t>1-شماره تلفن همراه و ثابت افراد مسئول در هتل</a:t>
            </a:r>
            <a:endParaRPr lang="en-US" sz="2800" b="1" dirty="0" smtClean="0">
              <a:solidFill>
                <a:srgbClr val="0070C0"/>
              </a:solidFill>
              <a:effectLst>
                <a:outerShdw blurRad="38100" dist="38100" dir="2700000" algn="tl">
                  <a:srgbClr val="000000">
                    <a:alpha val="43137"/>
                  </a:srgbClr>
                </a:outerShdw>
              </a:effectLst>
              <a:cs typeface="2  Nazanin" pitchFamily="2" charset="-78"/>
            </a:endParaRPr>
          </a:p>
          <a:p>
            <a:pPr algn="r" rtl="1"/>
            <a:r>
              <a:rPr lang="ar-SA" sz="2800" b="1" dirty="0" smtClean="0">
                <a:effectLst>
                  <a:outerShdw blurRad="38100" dist="38100" dir="2700000" algn="tl">
                    <a:srgbClr val="000000">
                      <a:alpha val="43137"/>
                    </a:srgbClr>
                  </a:outerShdw>
                </a:effectLst>
                <a:cs typeface="2  Nazanin" pitchFamily="2" charset="-78"/>
              </a:rPr>
              <a:t>2-نام و آدرس و شماره تلفن تكنسين هاي هتل</a:t>
            </a:r>
            <a:endParaRPr lang="en-US" sz="2800" b="1" dirty="0" smtClean="0">
              <a:effectLst>
                <a:outerShdw blurRad="38100" dist="38100" dir="2700000" algn="tl">
                  <a:srgbClr val="000000">
                    <a:alpha val="43137"/>
                  </a:srgbClr>
                </a:outerShdw>
              </a:effectLst>
              <a:cs typeface="2  Nazanin" pitchFamily="2" charset="-78"/>
            </a:endParaRPr>
          </a:p>
          <a:p>
            <a:pPr algn="r" rtl="1"/>
            <a:r>
              <a:rPr lang="ar-SA" sz="2800" b="1" dirty="0" smtClean="0">
                <a:solidFill>
                  <a:srgbClr val="0070C0"/>
                </a:solidFill>
                <a:effectLst>
                  <a:outerShdw blurRad="38100" dist="38100" dir="2700000" algn="tl">
                    <a:srgbClr val="000000">
                      <a:alpha val="43137"/>
                    </a:srgbClr>
                  </a:outerShdw>
                </a:effectLst>
                <a:cs typeface="2  Nazanin" pitchFamily="2" charset="-78"/>
              </a:rPr>
              <a:t>3-شماره هاي پليس،آتش نشاني و آمبولانس</a:t>
            </a:r>
            <a:endParaRPr lang="en-US" sz="2800" b="1" dirty="0" smtClean="0">
              <a:solidFill>
                <a:srgbClr val="0070C0"/>
              </a:solidFill>
              <a:effectLst>
                <a:outerShdw blurRad="38100" dist="38100" dir="2700000" algn="tl">
                  <a:srgbClr val="000000">
                    <a:alpha val="43137"/>
                  </a:srgbClr>
                </a:outerShdw>
              </a:effectLst>
              <a:cs typeface="2  Nazanin" pitchFamily="2" charset="-78"/>
            </a:endParaRPr>
          </a:p>
          <a:p>
            <a:pPr algn="r" rtl="1"/>
            <a:r>
              <a:rPr lang="ar-SA" sz="2800" b="1" dirty="0" smtClean="0">
                <a:effectLst>
                  <a:outerShdw blurRad="38100" dist="38100" dir="2700000" algn="tl">
                    <a:srgbClr val="000000">
                      <a:alpha val="43137"/>
                    </a:srgbClr>
                  </a:outerShdw>
                </a:effectLst>
                <a:cs typeface="2  Nazanin" pitchFamily="2" charset="-78"/>
              </a:rPr>
              <a:t>4-آشنايي با نحوه ارتباط با مهمان ها و كاركنان شامل مفقود شدن احتمالي،بروزحادثه يا بيماري مهمان،غيبت كاركنان،ترك كار حوادث ناگوار براي كاركنان ،گزارشات سرقت و آسيب ديدگي وسايل مهمان ها،امور مربوط به اشيا گمشده و پيداشده،جبران خسارت مالي وارد شده به هتل از سوي مهمان،هرگونه تقلب و فريبكاري،دزدي،خلاف كاري، رفتارناشايست و ......</a:t>
            </a:r>
            <a:endParaRPr lang="en-US" sz="2800" b="1" dirty="0" smtClean="0">
              <a:effectLst>
                <a:outerShdw blurRad="38100" dist="38100" dir="2700000" algn="tl">
                  <a:srgbClr val="000000">
                    <a:alpha val="43137"/>
                  </a:srgbClr>
                </a:outerShdw>
              </a:effectLst>
              <a:cs typeface="2  Nazanin" pitchFamily="2" charset="-78"/>
            </a:endParaRPr>
          </a:p>
        </p:txBody>
      </p:sp>
      <p:sp>
        <p:nvSpPr>
          <p:cNvPr id="6" name="Date Placeholder 5"/>
          <p:cNvSpPr>
            <a:spLocks noGrp="1"/>
          </p:cNvSpPr>
          <p:nvPr>
            <p:ph type="dt" sz="half" idx="10"/>
          </p:nvPr>
        </p:nvSpPr>
        <p:spPr/>
        <p:txBody>
          <a:bodyPr/>
          <a:lstStyle/>
          <a:p>
            <a:r>
              <a:rPr lang="en-US" smtClean="0"/>
              <a:t>هادی عربی گل - جواد ذبیحی راد 09151105825-09151155029</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Autofit/>
          </a:bodyPr>
          <a:lstStyle/>
          <a:p>
            <a:pPr algn="r"/>
            <a:r>
              <a:rPr lang="fa-IR" sz="4000" b="1" dirty="0" smtClean="0">
                <a:solidFill>
                  <a:srgbClr val="002060"/>
                </a:solidFill>
                <a:cs typeface="2  Nazanin" pitchFamily="2" charset="-78"/>
              </a:rPr>
              <a:t/>
            </a:r>
            <a:br>
              <a:rPr lang="fa-IR" sz="4000" b="1" dirty="0" smtClean="0">
                <a:solidFill>
                  <a:srgbClr val="002060"/>
                </a:solidFill>
                <a:cs typeface="2  Nazanin" pitchFamily="2" charset="-78"/>
              </a:rPr>
            </a:br>
            <a:r>
              <a:rPr lang="en-US" sz="4000" dirty="0" smtClean="0"/>
              <a:t/>
            </a:r>
            <a:br>
              <a:rPr lang="en-US" sz="4000" dirty="0" smtClean="0"/>
            </a:br>
            <a:r>
              <a:rPr lang="ar-SA" sz="4000" b="1" dirty="0" smtClean="0">
                <a:solidFill>
                  <a:srgbClr val="002060"/>
                </a:solidFill>
                <a:cs typeface="2  Nazanin" pitchFamily="2" charset="-78"/>
              </a:rPr>
              <a:t>مراحل پذيرش مهمان(مسافر</a:t>
            </a:r>
            <a:r>
              <a:rPr lang="ar-SA" sz="4000" b="1" dirty="0" smtClean="0">
                <a:solidFill>
                  <a:srgbClr val="002060"/>
                </a:solidFill>
                <a:cs typeface="2  Nazanin" pitchFamily="2" charset="-78"/>
              </a:rPr>
              <a:t>):</a:t>
            </a:r>
            <a:endParaRPr lang="en-US" sz="4000" b="1" dirty="0" smtClean="0">
              <a:solidFill>
                <a:srgbClr val="002060"/>
              </a:solidFill>
              <a:cs typeface="2  Nazanin" pitchFamily="2" charset="-78"/>
            </a:endParaRPr>
          </a:p>
        </p:txBody>
      </p:sp>
      <p:sp>
        <p:nvSpPr>
          <p:cNvPr id="3" name="Content Placeholder 2"/>
          <p:cNvSpPr>
            <a:spLocks noGrp="1"/>
          </p:cNvSpPr>
          <p:nvPr>
            <p:ph idx="1"/>
          </p:nvPr>
        </p:nvSpPr>
        <p:spPr>
          <a:xfrm>
            <a:off x="381000" y="1600200"/>
            <a:ext cx="8382000" cy="4724400"/>
          </a:xfrm>
        </p:spPr>
        <p:txBody>
          <a:bodyPr>
            <a:normAutofit/>
          </a:bodyPr>
          <a:lstStyle/>
          <a:p>
            <a:pPr algn="r" rtl="1"/>
            <a:r>
              <a:rPr lang="ar-SA" sz="2800" b="1" dirty="0" smtClean="0">
                <a:effectLst>
                  <a:outerShdw blurRad="38100" dist="38100" dir="2700000" algn="tl">
                    <a:srgbClr val="000000">
                      <a:alpha val="43137"/>
                    </a:srgbClr>
                  </a:outerShdw>
                </a:effectLst>
                <a:cs typeface="2  Nazanin" pitchFamily="2" charset="-78"/>
              </a:rPr>
              <a:t>1- </a:t>
            </a:r>
            <a:r>
              <a:rPr lang="ar-SA" sz="2800" b="1" dirty="0" smtClean="0">
                <a:effectLst>
                  <a:outerShdw blurRad="38100" dist="38100" dir="2700000" algn="tl">
                    <a:srgbClr val="000000">
                      <a:alpha val="43137"/>
                    </a:srgbClr>
                  </a:outerShdw>
                </a:effectLst>
                <a:cs typeface="2  Nazanin" pitchFamily="2" charset="-78"/>
              </a:rPr>
              <a:t>خوش آمد گويي به مهمان توسط كارمند بخش فرانت آفيس كه در جاي خود واقع در پشت ميز فرانت آفيس مستقر مي باشد.</a:t>
            </a:r>
            <a:endParaRPr lang="en-US" sz="2800" b="1" dirty="0" smtClean="0">
              <a:effectLst>
                <a:outerShdw blurRad="38100" dist="38100" dir="2700000" algn="tl">
                  <a:srgbClr val="000000">
                    <a:alpha val="43137"/>
                  </a:srgbClr>
                </a:outerShdw>
              </a:effectLst>
              <a:cs typeface="2  Nazanin" pitchFamily="2" charset="-78"/>
            </a:endParaRPr>
          </a:p>
          <a:p>
            <a:pPr algn="r" rtl="1"/>
            <a:r>
              <a:rPr lang="ar-SA" sz="2800" b="1" dirty="0" smtClean="0">
                <a:solidFill>
                  <a:srgbClr val="0070C0"/>
                </a:solidFill>
                <a:effectLst>
                  <a:outerShdw blurRad="38100" dist="38100" dir="2700000" algn="tl">
                    <a:srgbClr val="000000">
                      <a:alpha val="43137"/>
                    </a:srgbClr>
                  </a:outerShdw>
                </a:effectLst>
                <a:cs typeface="2  Nazanin" pitchFamily="2" charset="-78"/>
              </a:rPr>
              <a:t>2-سوال در مورد اينكه مهمان مورد نظر قبلا اتاق رزرو نموده است كه در صورت تاييد مسافر شماره اتاق او را از بخش رزرواسيون دريافت نموده و همان اتاق را به او اختصاص مي دهيم.</a:t>
            </a:r>
            <a:endParaRPr lang="en-US" sz="2800" b="1" dirty="0" smtClean="0">
              <a:solidFill>
                <a:srgbClr val="0070C0"/>
              </a:solidFill>
              <a:effectLst>
                <a:outerShdw blurRad="38100" dist="38100" dir="2700000" algn="tl">
                  <a:srgbClr val="000000">
                    <a:alpha val="43137"/>
                  </a:srgbClr>
                </a:outerShdw>
              </a:effectLst>
              <a:cs typeface="2  Nazanin" pitchFamily="2" charset="-78"/>
            </a:endParaRPr>
          </a:p>
          <a:p>
            <a:pPr algn="r" rtl="1"/>
            <a:r>
              <a:rPr lang="ar-SA" sz="2800" b="1" dirty="0" smtClean="0">
                <a:effectLst>
                  <a:outerShdw blurRad="38100" dist="38100" dir="2700000" algn="tl">
                    <a:srgbClr val="000000">
                      <a:alpha val="43137"/>
                    </a:srgbClr>
                  </a:outerShdw>
                </a:effectLst>
                <a:cs typeface="2  Nazanin" pitchFamily="2" charset="-78"/>
              </a:rPr>
              <a:t>3- تكميل كارت ثبت اطلاعا ت مسافر(</a:t>
            </a:r>
            <a:r>
              <a:rPr lang="en-US" sz="2800" b="1" dirty="0" smtClean="0">
                <a:effectLst>
                  <a:outerShdw blurRad="38100" dist="38100" dir="2700000" algn="tl">
                    <a:srgbClr val="000000">
                      <a:alpha val="43137"/>
                    </a:srgbClr>
                  </a:outerShdw>
                </a:effectLst>
                <a:cs typeface="2  Nazanin" pitchFamily="2" charset="-78"/>
              </a:rPr>
              <a:t>Registration Card</a:t>
            </a:r>
            <a:r>
              <a:rPr lang="ar-SA" sz="2800" b="1" dirty="0" smtClean="0">
                <a:effectLst>
                  <a:outerShdw blurRad="38100" dist="38100" dir="2700000" algn="tl">
                    <a:srgbClr val="000000">
                      <a:alpha val="43137"/>
                    </a:srgbClr>
                  </a:outerShdw>
                </a:effectLst>
                <a:cs typeface="2  Nazanin" pitchFamily="2" charset="-78"/>
              </a:rPr>
              <a:t>) كه شامل اطلاعات نام و نام خانوادگي مسافر،نام مستعار،مليت،مدت شبهاي اقامت،آدرس سكونت،شماره تلفن،مبداء،مقصد ،وسيله نقليه اي كه با آن مسافرت نموده و ... و سپس مهمان آن را امضاء مي نمايد.</a:t>
            </a:r>
            <a:endParaRPr lang="en-US" sz="2800" b="1" dirty="0" smtClean="0">
              <a:effectLst>
                <a:outerShdw blurRad="38100" dist="38100" dir="2700000" algn="tl">
                  <a:srgbClr val="000000">
                    <a:alpha val="43137"/>
                  </a:srgbClr>
                </a:outerShdw>
              </a:effectLst>
              <a:cs typeface="2  Nazanin" pitchFamily="2" charset="-78"/>
            </a:endParaRPr>
          </a:p>
        </p:txBody>
      </p:sp>
      <p:sp>
        <p:nvSpPr>
          <p:cNvPr id="6" name="Date Placeholder 5"/>
          <p:cNvSpPr>
            <a:spLocks noGrp="1"/>
          </p:cNvSpPr>
          <p:nvPr>
            <p:ph type="dt" sz="half" idx="10"/>
          </p:nvPr>
        </p:nvSpPr>
        <p:spPr/>
        <p:txBody>
          <a:bodyPr/>
          <a:lstStyle/>
          <a:p>
            <a:r>
              <a:rPr lang="en-US" smtClean="0"/>
              <a:t>هادی عربی گل - جواد ذبیحی راد 09151105825-09151155029</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838200"/>
            <a:ext cx="8382000" cy="5791200"/>
          </a:xfrm>
        </p:spPr>
        <p:txBody>
          <a:bodyPr>
            <a:normAutofit lnSpcReduction="10000"/>
          </a:bodyPr>
          <a:lstStyle/>
          <a:p>
            <a:pPr algn="just" rtl="1">
              <a:lnSpc>
                <a:spcPct val="150000"/>
              </a:lnSpc>
            </a:pPr>
            <a:r>
              <a:rPr lang="ar-SA" sz="2800" b="1" dirty="0" smtClean="0">
                <a:effectLst>
                  <a:outerShdw blurRad="38100" dist="38100" dir="2700000" algn="tl">
                    <a:srgbClr val="000000">
                      <a:alpha val="43137"/>
                    </a:srgbClr>
                  </a:outerShdw>
                </a:effectLst>
                <a:cs typeface="2  Nazanin" pitchFamily="2" charset="-78"/>
              </a:rPr>
              <a:t>نكته</a:t>
            </a:r>
            <a:r>
              <a:rPr lang="ar-SA" sz="2800" b="1" dirty="0" smtClean="0">
                <a:effectLst>
                  <a:outerShdw blurRad="38100" dist="38100" dir="2700000" algn="tl">
                    <a:srgbClr val="000000">
                      <a:alpha val="43137"/>
                    </a:srgbClr>
                  </a:outerShdw>
                </a:effectLst>
                <a:cs typeface="2  Nazanin" pitchFamily="2" charset="-78"/>
              </a:rPr>
              <a:t>:</a:t>
            </a:r>
            <a:endParaRPr lang="en-US" sz="2800" b="1" dirty="0" smtClean="0">
              <a:effectLst>
                <a:outerShdw blurRad="38100" dist="38100" dir="2700000" algn="tl">
                  <a:srgbClr val="000000">
                    <a:alpha val="43137"/>
                  </a:srgbClr>
                </a:outerShdw>
              </a:effectLst>
              <a:cs typeface="2  Nazanin" pitchFamily="2" charset="-78"/>
            </a:endParaRPr>
          </a:p>
          <a:p>
            <a:pPr algn="just" rtl="1">
              <a:lnSpc>
                <a:spcPct val="150000"/>
              </a:lnSpc>
            </a:pPr>
            <a:r>
              <a:rPr lang="ar-SA" sz="2800" b="1" dirty="0" smtClean="0">
                <a:effectLst>
                  <a:outerShdw blurRad="38100" dist="38100" dir="2700000" algn="tl">
                    <a:srgbClr val="000000">
                      <a:alpha val="43137"/>
                    </a:srgbClr>
                  </a:outerShdw>
                </a:effectLst>
                <a:cs typeface="2  Nazanin" pitchFamily="2" charset="-78"/>
              </a:rPr>
              <a:t>پركردن برخي اطلاعات رجيستركارت الزامي و برخي از اطلاعات از طرف مسافر اختياري است.</a:t>
            </a:r>
            <a:endParaRPr lang="en-US" sz="2800" b="1" dirty="0" smtClean="0">
              <a:effectLst>
                <a:outerShdw blurRad="38100" dist="38100" dir="2700000" algn="tl">
                  <a:srgbClr val="000000">
                    <a:alpha val="43137"/>
                  </a:srgbClr>
                </a:outerShdw>
              </a:effectLst>
              <a:cs typeface="2  Nazanin" pitchFamily="2" charset="-78"/>
            </a:endParaRPr>
          </a:p>
          <a:p>
            <a:pPr algn="just" rtl="1">
              <a:lnSpc>
                <a:spcPct val="150000"/>
              </a:lnSpc>
            </a:pPr>
            <a:r>
              <a:rPr lang="ar-SA" sz="2800" b="1" dirty="0" smtClean="0">
                <a:effectLst>
                  <a:outerShdw blurRad="38100" dist="38100" dir="2700000" algn="tl">
                    <a:srgbClr val="000000">
                      <a:alpha val="43137"/>
                    </a:srgbClr>
                  </a:outerShdw>
                </a:effectLst>
                <a:cs typeface="2  Nazanin" pitchFamily="2" charset="-78"/>
              </a:rPr>
              <a:t>4-بل بوي(راهنماي هتل) را خبر نموده و از او درخواست مي نماييم مسافر را به اتاق خود هدايت نمايد.</a:t>
            </a:r>
            <a:endParaRPr lang="en-US" sz="2800" b="1" dirty="0" smtClean="0">
              <a:effectLst>
                <a:outerShdw blurRad="38100" dist="38100" dir="2700000" algn="tl">
                  <a:srgbClr val="000000">
                    <a:alpha val="43137"/>
                  </a:srgbClr>
                </a:outerShdw>
              </a:effectLst>
              <a:cs typeface="2  Nazanin" pitchFamily="2" charset="-78"/>
            </a:endParaRPr>
          </a:p>
          <a:p>
            <a:pPr algn="just" rtl="1">
              <a:lnSpc>
                <a:spcPct val="150000"/>
              </a:lnSpc>
            </a:pPr>
            <a:r>
              <a:rPr lang="ar-SA" sz="2800" b="1" dirty="0" smtClean="0">
                <a:effectLst>
                  <a:outerShdw blurRad="38100" dist="38100" dir="2700000" algn="tl">
                    <a:srgbClr val="000000">
                      <a:alpha val="43137"/>
                    </a:srgbClr>
                  </a:outerShdw>
                </a:effectLst>
                <a:cs typeface="2  Nazanin" pitchFamily="2" charset="-78"/>
              </a:rPr>
              <a:t>5-در اينجا هنوز وظيفه كارمند هتل به پايان نرسيده بلكه بايد با مسافر خود پس ازحدود 20 الي 30 دقيقه با مسافر خود تماس حاصل نموده و نظر او را در مورد رضايت از وضعيت اتاق و مشكلات احتمالي جويا شد.</a:t>
            </a:r>
            <a:endParaRPr lang="en-US" sz="2800" b="1" dirty="0" smtClean="0">
              <a:effectLst>
                <a:outerShdw blurRad="38100" dist="38100" dir="2700000" algn="tl">
                  <a:srgbClr val="000000">
                    <a:alpha val="43137"/>
                  </a:srgbClr>
                </a:outerShdw>
              </a:effectLst>
              <a:cs typeface="2  Nazanin" pitchFamily="2" charset="-78"/>
            </a:endParaRPr>
          </a:p>
        </p:txBody>
      </p:sp>
      <p:sp>
        <p:nvSpPr>
          <p:cNvPr id="7" name="Date Placeholder 6"/>
          <p:cNvSpPr>
            <a:spLocks noGrp="1"/>
          </p:cNvSpPr>
          <p:nvPr>
            <p:ph type="dt" sz="half" idx="10"/>
          </p:nvPr>
        </p:nvSpPr>
        <p:spPr/>
        <p:txBody>
          <a:bodyPr/>
          <a:lstStyle/>
          <a:p>
            <a:r>
              <a:rPr lang="en-US" smtClean="0"/>
              <a:t>هادی عربی گل - جواد ذبیحی راد 09151105825-09151155029</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5181600"/>
          </a:xfrm>
        </p:spPr>
        <p:txBody>
          <a:bodyPr>
            <a:noAutofit/>
          </a:bodyPr>
          <a:lstStyle/>
          <a:p>
            <a:pPr algn="ctr" rtl="1">
              <a:lnSpc>
                <a:spcPct val="150000"/>
              </a:lnSpc>
            </a:pPr>
            <a:r>
              <a:rPr lang="ar-SA" sz="4000" b="1" dirty="0" smtClean="0">
                <a:solidFill>
                  <a:srgbClr val="0070C0"/>
                </a:solidFill>
                <a:effectLst>
                  <a:outerShdw blurRad="38100" dist="38100" dir="2700000" algn="tl">
                    <a:srgbClr val="000000">
                      <a:alpha val="43137"/>
                    </a:srgbClr>
                  </a:outerShdw>
                </a:effectLst>
                <a:cs typeface="2  Nazanin" pitchFamily="2" charset="-78"/>
              </a:rPr>
              <a:t>مدارك </a:t>
            </a:r>
            <a:r>
              <a:rPr lang="ar-SA" sz="4000" b="1" dirty="0" smtClean="0">
                <a:solidFill>
                  <a:srgbClr val="0070C0"/>
                </a:solidFill>
                <a:effectLst>
                  <a:outerShdw blurRad="38100" dist="38100" dir="2700000" algn="tl">
                    <a:srgbClr val="000000">
                      <a:alpha val="43137"/>
                    </a:srgbClr>
                  </a:outerShdw>
                </a:effectLst>
                <a:cs typeface="2  Nazanin" pitchFamily="2" charset="-78"/>
              </a:rPr>
              <a:t>مورد نياز جهت پذيرش مسافر(مهمان تبعه ايران</a:t>
            </a:r>
            <a:r>
              <a:rPr lang="ar-SA" sz="4000" b="1" dirty="0" smtClean="0">
                <a:solidFill>
                  <a:srgbClr val="0070C0"/>
                </a:solidFill>
                <a:effectLst>
                  <a:outerShdw blurRad="38100" dist="38100" dir="2700000" algn="tl">
                    <a:srgbClr val="000000">
                      <a:alpha val="43137"/>
                    </a:srgbClr>
                  </a:outerShdw>
                </a:effectLst>
                <a:cs typeface="2  Nazanin" pitchFamily="2" charset="-78"/>
              </a:rPr>
              <a:t>):</a:t>
            </a:r>
            <a:r>
              <a:rPr lang="en-US" sz="4000" b="1" dirty="0" smtClean="0">
                <a:solidFill>
                  <a:srgbClr val="002060"/>
                </a:solidFill>
                <a:effectLst>
                  <a:outerShdw blurRad="38100" dist="38100" dir="2700000" algn="tl">
                    <a:srgbClr val="000000">
                      <a:alpha val="43137"/>
                    </a:srgbClr>
                  </a:outerShdw>
                </a:effectLst>
                <a:cs typeface="2  Nazanin" pitchFamily="2" charset="-78"/>
              </a:rPr>
              <a:t/>
            </a:r>
            <a:br>
              <a:rPr lang="en-US" sz="4000" b="1" dirty="0" smtClean="0">
                <a:solidFill>
                  <a:srgbClr val="002060"/>
                </a:solidFill>
                <a:effectLst>
                  <a:outerShdw blurRad="38100" dist="38100" dir="2700000" algn="tl">
                    <a:srgbClr val="000000">
                      <a:alpha val="43137"/>
                    </a:srgbClr>
                  </a:outerShdw>
                </a:effectLst>
                <a:cs typeface="2  Nazanin" pitchFamily="2" charset="-78"/>
              </a:rPr>
            </a:br>
            <a:r>
              <a:rPr lang="ar-SA" sz="4000" b="1" dirty="0" smtClean="0">
                <a:solidFill>
                  <a:srgbClr val="002060"/>
                </a:solidFill>
                <a:effectLst>
                  <a:outerShdw blurRad="38100" dist="38100" dir="2700000" algn="tl">
                    <a:srgbClr val="000000">
                      <a:alpha val="43137"/>
                    </a:srgbClr>
                  </a:outerShdw>
                </a:effectLst>
                <a:cs typeface="2  Nazanin" pitchFamily="2" charset="-78"/>
              </a:rPr>
              <a:t>شناسنامه،كارت ملي،گواهينامه رانندگي،دفترچه </a:t>
            </a:r>
            <a:r>
              <a:rPr lang="ar-SA" sz="4000" b="1" dirty="0" smtClean="0">
                <a:solidFill>
                  <a:srgbClr val="002060"/>
                </a:solidFill>
                <a:effectLst>
                  <a:outerShdw blurRad="38100" dist="38100" dir="2700000" algn="tl">
                    <a:srgbClr val="000000">
                      <a:alpha val="43137"/>
                    </a:srgbClr>
                  </a:outerShdw>
                </a:effectLst>
                <a:cs typeface="2  Nazanin" pitchFamily="2" charset="-78"/>
              </a:rPr>
              <a:t>بيمه.براي </a:t>
            </a:r>
            <a:r>
              <a:rPr lang="ar-SA" sz="4000" b="1" dirty="0" smtClean="0">
                <a:solidFill>
                  <a:srgbClr val="002060"/>
                </a:solidFill>
                <a:effectLst>
                  <a:outerShdw blurRad="38100" dist="38100" dir="2700000" algn="tl">
                    <a:srgbClr val="000000">
                      <a:alpha val="43137"/>
                    </a:srgbClr>
                  </a:outerShdw>
                </a:effectLst>
                <a:cs typeface="2  Nazanin" pitchFamily="2" charset="-78"/>
              </a:rPr>
              <a:t>اتباع خارجي ارائه گذرنامه الزامي است</a:t>
            </a:r>
            <a:r>
              <a:rPr lang="ar-SA" sz="4000" b="1" dirty="0" smtClean="0">
                <a:solidFill>
                  <a:srgbClr val="002060"/>
                </a:solidFill>
                <a:effectLst>
                  <a:outerShdw blurRad="38100" dist="38100" dir="2700000" algn="tl">
                    <a:srgbClr val="000000">
                      <a:alpha val="43137"/>
                    </a:srgbClr>
                  </a:outerShdw>
                </a:effectLst>
                <a:cs typeface="2  Nazanin" pitchFamily="2" charset="-78"/>
              </a:rPr>
              <a:t>.</a:t>
            </a:r>
            <a:endParaRPr lang="en-US" sz="4000" b="1" dirty="0" smtClean="0">
              <a:solidFill>
                <a:srgbClr val="002060"/>
              </a:solidFill>
              <a:effectLst>
                <a:outerShdw blurRad="38100" dist="38100" dir="2700000" algn="tl">
                  <a:srgbClr val="000000">
                    <a:alpha val="43137"/>
                  </a:srgbClr>
                </a:outerShdw>
              </a:effectLst>
              <a:cs typeface="2  Nazanin" pitchFamily="2" charset="-78"/>
            </a:endParaRPr>
          </a:p>
        </p:txBody>
      </p:sp>
      <p:sp>
        <p:nvSpPr>
          <p:cNvPr id="7" name="Date Placeholder 6"/>
          <p:cNvSpPr>
            <a:spLocks noGrp="1"/>
          </p:cNvSpPr>
          <p:nvPr>
            <p:ph type="dt" sz="half" idx="10"/>
          </p:nvPr>
        </p:nvSpPr>
        <p:spPr/>
        <p:txBody>
          <a:bodyPr/>
          <a:lstStyle/>
          <a:p>
            <a:r>
              <a:rPr lang="en-US" smtClean="0"/>
              <a:t>هادی عربی گل - جواد ذبیحی راد 09151105825-09151155029</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838200"/>
            <a:ext cx="8382000" cy="5334000"/>
          </a:xfrm>
        </p:spPr>
        <p:txBody>
          <a:bodyPr>
            <a:normAutofit fontScale="92500" lnSpcReduction="20000"/>
          </a:bodyPr>
          <a:lstStyle/>
          <a:p>
            <a:pPr algn="just" rtl="1">
              <a:lnSpc>
                <a:spcPct val="150000"/>
              </a:lnSpc>
            </a:pPr>
            <a:r>
              <a:rPr lang="ar-SA" sz="2800" b="1" dirty="0" smtClean="0">
                <a:solidFill>
                  <a:srgbClr val="FF0000"/>
                </a:solidFill>
                <a:cs typeface="2  Farnaz" pitchFamily="2" charset="-78"/>
              </a:rPr>
              <a:t>روش ك</a:t>
            </a:r>
            <a:r>
              <a:rPr lang="fa-IR" sz="2800" b="1" dirty="0" smtClean="0">
                <a:solidFill>
                  <a:srgbClr val="FF0000"/>
                </a:solidFill>
                <a:cs typeface="2  Farnaz" pitchFamily="2" charset="-78"/>
              </a:rPr>
              <a:t>ـ</a:t>
            </a:r>
            <a:r>
              <a:rPr lang="ar-SA" sz="2800" b="1" dirty="0" smtClean="0">
                <a:solidFill>
                  <a:srgbClr val="FF0000"/>
                </a:solidFill>
                <a:cs typeface="2  Farnaz" pitchFamily="2" charset="-78"/>
              </a:rPr>
              <a:t>اردر ف</a:t>
            </a:r>
            <a:r>
              <a:rPr lang="fa-IR" sz="2800" b="1" dirty="0" smtClean="0">
                <a:solidFill>
                  <a:srgbClr val="FF0000"/>
                </a:solidFill>
                <a:cs typeface="2  Farnaz" pitchFamily="2" charset="-78"/>
              </a:rPr>
              <a:t>ـ</a:t>
            </a:r>
            <a:r>
              <a:rPr lang="ar-SA" sz="2800" b="1" dirty="0" smtClean="0">
                <a:solidFill>
                  <a:srgbClr val="FF0000"/>
                </a:solidFill>
                <a:cs typeface="2  Farnaz" pitchFamily="2" charset="-78"/>
              </a:rPr>
              <a:t>ران</a:t>
            </a:r>
            <a:r>
              <a:rPr lang="fa-IR" sz="2800" b="1" dirty="0" smtClean="0">
                <a:solidFill>
                  <a:srgbClr val="FF0000"/>
                </a:solidFill>
                <a:cs typeface="2  Farnaz" pitchFamily="2" charset="-78"/>
              </a:rPr>
              <a:t>ـ</a:t>
            </a:r>
            <a:r>
              <a:rPr lang="ar-SA" sz="2800" b="1" dirty="0" smtClean="0">
                <a:solidFill>
                  <a:srgbClr val="FF0000"/>
                </a:solidFill>
                <a:cs typeface="2  Farnaz" pitchFamily="2" charset="-78"/>
              </a:rPr>
              <a:t>ت آف</a:t>
            </a:r>
            <a:r>
              <a:rPr lang="fa-IR" sz="2800" b="1" dirty="0" smtClean="0">
                <a:solidFill>
                  <a:srgbClr val="FF0000"/>
                </a:solidFill>
                <a:cs typeface="2  Farnaz" pitchFamily="2" charset="-78"/>
              </a:rPr>
              <a:t>ـ</a:t>
            </a:r>
            <a:r>
              <a:rPr lang="ar-SA" sz="2800" b="1" dirty="0" smtClean="0">
                <a:solidFill>
                  <a:srgbClr val="FF0000"/>
                </a:solidFill>
                <a:cs typeface="2  Farnaz" pitchFamily="2" charset="-78"/>
              </a:rPr>
              <a:t>ي</a:t>
            </a:r>
            <a:r>
              <a:rPr lang="fa-IR" sz="2800" b="1" dirty="0" smtClean="0">
                <a:solidFill>
                  <a:srgbClr val="FF0000"/>
                </a:solidFill>
                <a:cs typeface="2  Farnaz" pitchFamily="2" charset="-78"/>
              </a:rPr>
              <a:t>ـ</a:t>
            </a:r>
            <a:r>
              <a:rPr lang="ar-SA" sz="2800" b="1" dirty="0" smtClean="0">
                <a:solidFill>
                  <a:srgbClr val="FF0000"/>
                </a:solidFill>
                <a:cs typeface="2  Farnaz" pitchFamily="2" charset="-78"/>
              </a:rPr>
              <a:t>س</a:t>
            </a:r>
            <a:r>
              <a:rPr lang="ar-SA" sz="2800" b="1" dirty="0" smtClean="0">
                <a:solidFill>
                  <a:srgbClr val="FF0000"/>
                </a:solidFill>
                <a:cs typeface="2  Farnaz" pitchFamily="2" charset="-78"/>
              </a:rPr>
              <a:t>:</a:t>
            </a:r>
            <a:endParaRPr lang="en-US" sz="2800" b="1" dirty="0" smtClean="0">
              <a:solidFill>
                <a:srgbClr val="FF0000"/>
              </a:solidFill>
              <a:cs typeface="2  Farnaz" pitchFamily="2" charset="-78"/>
            </a:endParaRPr>
          </a:p>
          <a:p>
            <a:pPr algn="r" rtl="1">
              <a:lnSpc>
                <a:spcPct val="150000"/>
              </a:lnSpc>
            </a:pPr>
            <a:r>
              <a:rPr lang="ar-SA" sz="2800" b="1" dirty="0" smtClean="0">
                <a:solidFill>
                  <a:srgbClr val="FF0000"/>
                </a:solidFill>
                <a:cs typeface="2  Farnaz" pitchFamily="2" charset="-78"/>
              </a:rPr>
              <a:t>روش </a:t>
            </a:r>
            <a:r>
              <a:rPr lang="ar-SA" sz="2800" b="1" dirty="0" smtClean="0">
                <a:solidFill>
                  <a:srgbClr val="FF0000"/>
                </a:solidFill>
                <a:cs typeface="2  Farnaz" pitchFamily="2" charset="-78"/>
              </a:rPr>
              <a:t>دس</a:t>
            </a:r>
            <a:r>
              <a:rPr lang="fa-IR" sz="2800" b="1" dirty="0" smtClean="0">
                <a:solidFill>
                  <a:srgbClr val="FF0000"/>
                </a:solidFill>
                <a:cs typeface="2  Farnaz" pitchFamily="2" charset="-78"/>
              </a:rPr>
              <a:t>ـ</a:t>
            </a:r>
            <a:r>
              <a:rPr lang="ar-SA" sz="2800" b="1" dirty="0" smtClean="0">
                <a:solidFill>
                  <a:srgbClr val="FF0000"/>
                </a:solidFill>
                <a:cs typeface="2  Farnaz" pitchFamily="2" charset="-78"/>
              </a:rPr>
              <a:t>تي</a:t>
            </a:r>
            <a:r>
              <a:rPr lang="ar-SA" sz="2800" b="1" dirty="0" smtClean="0">
                <a:solidFill>
                  <a:srgbClr val="FF0000"/>
                </a:solidFill>
                <a:cs typeface="2  Farnaz" pitchFamily="2" charset="-78"/>
              </a:rPr>
              <a:t>:</a:t>
            </a:r>
            <a:endParaRPr lang="en-US" sz="2800" b="1" dirty="0" smtClean="0">
              <a:solidFill>
                <a:srgbClr val="FF0000"/>
              </a:solidFill>
              <a:cs typeface="2  Farnaz" pitchFamily="2" charset="-78"/>
            </a:endParaRPr>
          </a:p>
          <a:p>
            <a:pPr algn="just" rtl="1">
              <a:lnSpc>
                <a:spcPct val="150000"/>
              </a:lnSpc>
            </a:pPr>
            <a:r>
              <a:rPr lang="ar-SA" sz="2800" b="1" dirty="0" smtClean="0">
                <a:effectLst>
                  <a:outerShdw blurRad="38100" dist="38100" dir="2700000" algn="tl">
                    <a:srgbClr val="000000">
                      <a:alpha val="43137"/>
                    </a:srgbClr>
                  </a:outerShdw>
                </a:effectLst>
                <a:cs typeface="2  Nazanin" pitchFamily="2" charset="-78"/>
              </a:rPr>
              <a:t>در اين روش اططلاعات و گزارشات به صورت دستي در فرم ها وارد مي گردد وروش مناسبي براي يك پذيرشگر هتل است.</a:t>
            </a:r>
            <a:endParaRPr lang="en-US" sz="2800" b="1" dirty="0" smtClean="0">
              <a:effectLst>
                <a:outerShdw blurRad="38100" dist="38100" dir="2700000" algn="tl">
                  <a:srgbClr val="000000">
                    <a:alpha val="43137"/>
                  </a:srgbClr>
                </a:outerShdw>
              </a:effectLst>
              <a:cs typeface="2  Nazanin" pitchFamily="2" charset="-78"/>
            </a:endParaRPr>
          </a:p>
          <a:p>
            <a:pPr algn="just" rtl="1">
              <a:lnSpc>
                <a:spcPct val="150000"/>
              </a:lnSpc>
            </a:pPr>
            <a:r>
              <a:rPr lang="ar-SA" sz="2800" b="1" dirty="0" smtClean="0">
                <a:effectLst>
                  <a:outerShdw blurRad="38100" dist="38100" dir="2700000" algn="tl">
                    <a:srgbClr val="000000">
                      <a:alpha val="43137"/>
                    </a:srgbClr>
                  </a:outerShdw>
                </a:effectLst>
                <a:cs typeface="2  Nazanin" pitchFamily="2" charset="-78"/>
              </a:rPr>
              <a:t>توجه:</a:t>
            </a:r>
            <a:endParaRPr lang="en-US" sz="2800" b="1" dirty="0" smtClean="0">
              <a:effectLst>
                <a:outerShdw blurRad="38100" dist="38100" dir="2700000" algn="tl">
                  <a:srgbClr val="000000">
                    <a:alpha val="43137"/>
                  </a:srgbClr>
                </a:outerShdw>
              </a:effectLst>
              <a:cs typeface="2  Nazanin" pitchFamily="2" charset="-78"/>
            </a:endParaRPr>
          </a:p>
          <a:p>
            <a:pPr algn="just" rtl="1">
              <a:lnSpc>
                <a:spcPct val="150000"/>
              </a:lnSpc>
            </a:pPr>
            <a:r>
              <a:rPr lang="ar-SA" sz="2800" b="1" dirty="0" smtClean="0">
                <a:effectLst>
                  <a:outerShdw blurRad="38100" dist="38100" dir="2700000" algn="tl">
                    <a:srgbClr val="000000">
                      <a:alpha val="43137"/>
                    </a:srgbClr>
                  </a:outerShdw>
                </a:effectLst>
                <a:cs typeface="2  Nazanin" pitchFamily="2" charset="-78"/>
              </a:rPr>
              <a:t>اگر سيستم به هر علتي قطع شود كارمند پذيرش بايد با نحوه انجام امور به صورت دفتري كاملا آشنا باشد(قانون مورفي:اگر قرار باشد اتفاق ناگواري رخ دهد در زماني رخ مي دهد كه آمادگي آنرا نداريد و دربدترين شرايط خود هستيد)</a:t>
            </a:r>
            <a:endParaRPr lang="en-US" sz="2800" b="1" dirty="0" smtClean="0">
              <a:effectLst>
                <a:outerShdw blurRad="38100" dist="38100" dir="2700000" algn="tl">
                  <a:srgbClr val="000000">
                    <a:alpha val="43137"/>
                  </a:srgbClr>
                </a:outerShdw>
              </a:effectLst>
              <a:cs typeface="2  Nazanin" pitchFamily="2" charset="-78"/>
            </a:endParaRPr>
          </a:p>
        </p:txBody>
      </p:sp>
      <p:sp>
        <p:nvSpPr>
          <p:cNvPr id="7" name="Date Placeholder 6"/>
          <p:cNvSpPr>
            <a:spLocks noGrp="1"/>
          </p:cNvSpPr>
          <p:nvPr>
            <p:ph type="dt" sz="half" idx="10"/>
          </p:nvPr>
        </p:nvSpPr>
        <p:spPr/>
        <p:txBody>
          <a:bodyPr/>
          <a:lstStyle/>
          <a:p>
            <a:r>
              <a:rPr lang="en-US" smtClean="0"/>
              <a:t>هادی عربی گل - جواد ذبیحی راد 09151105825-09151155029</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14400"/>
            <a:ext cx="8229600" cy="3733800"/>
          </a:xfrm>
        </p:spPr>
        <p:txBody>
          <a:bodyPr>
            <a:noAutofit/>
          </a:bodyPr>
          <a:lstStyle/>
          <a:p>
            <a:pPr algn="ctr" rtl="1">
              <a:lnSpc>
                <a:spcPct val="150000"/>
              </a:lnSpc>
            </a:pPr>
            <a:r>
              <a:rPr lang="ar-SA" sz="4000" b="1" dirty="0" smtClean="0">
                <a:solidFill>
                  <a:srgbClr val="002060"/>
                </a:solidFill>
                <a:effectLst>
                  <a:outerShdw blurRad="38100" dist="38100" dir="2700000" algn="tl">
                    <a:srgbClr val="000000">
                      <a:alpha val="43137"/>
                    </a:srgbClr>
                  </a:outerShdw>
                </a:effectLst>
                <a:cs typeface="2  Farnaz" pitchFamily="2" charset="-78"/>
              </a:rPr>
              <a:t>جمله </a:t>
            </a:r>
            <a:r>
              <a:rPr lang="ar-SA" sz="4000" b="1" dirty="0" smtClean="0">
                <a:solidFill>
                  <a:srgbClr val="002060"/>
                </a:solidFill>
                <a:effectLst>
                  <a:outerShdw blurRad="38100" dist="38100" dir="2700000" algn="tl">
                    <a:srgbClr val="000000">
                      <a:alpha val="43137"/>
                    </a:srgbClr>
                  </a:outerShdw>
                </a:effectLst>
                <a:cs typeface="2  Farnaz" pitchFamily="2" charset="-78"/>
              </a:rPr>
              <a:t>طلايي</a:t>
            </a:r>
            <a:r>
              <a:rPr lang="fa-IR" sz="4000" b="1" dirty="0" smtClean="0">
                <a:solidFill>
                  <a:srgbClr val="002060"/>
                </a:solidFill>
                <a:effectLst>
                  <a:outerShdw blurRad="38100" dist="38100" dir="2700000" algn="tl">
                    <a:srgbClr val="000000">
                      <a:alpha val="43137"/>
                    </a:srgbClr>
                  </a:outerShdw>
                </a:effectLst>
                <a:cs typeface="2  Farnaz" pitchFamily="2" charset="-78"/>
              </a:rPr>
              <a:t/>
            </a:r>
            <a:br>
              <a:rPr lang="fa-IR" sz="4000" b="1" dirty="0" smtClean="0">
                <a:solidFill>
                  <a:srgbClr val="002060"/>
                </a:solidFill>
                <a:effectLst>
                  <a:outerShdw blurRad="38100" dist="38100" dir="2700000" algn="tl">
                    <a:srgbClr val="000000">
                      <a:alpha val="43137"/>
                    </a:srgbClr>
                  </a:outerShdw>
                </a:effectLst>
                <a:cs typeface="2  Farnaz" pitchFamily="2" charset="-78"/>
              </a:rPr>
            </a:br>
            <a:r>
              <a:rPr lang="en-US" sz="4000" b="1" dirty="0" smtClean="0">
                <a:solidFill>
                  <a:srgbClr val="002060"/>
                </a:solidFill>
                <a:cs typeface="2  Farnaz" pitchFamily="2" charset="-78"/>
              </a:rPr>
              <a:t/>
            </a:r>
            <a:br>
              <a:rPr lang="en-US" sz="4000" b="1" dirty="0" smtClean="0">
                <a:solidFill>
                  <a:srgbClr val="002060"/>
                </a:solidFill>
                <a:cs typeface="2  Farnaz" pitchFamily="2" charset="-78"/>
              </a:rPr>
            </a:br>
            <a:r>
              <a:rPr lang="ar-SA" sz="4000" b="1" dirty="0" smtClean="0">
                <a:solidFill>
                  <a:srgbClr val="002060"/>
                </a:solidFill>
                <a:cs typeface="2  Nazanin" pitchFamily="2" charset="-78"/>
              </a:rPr>
              <a:t>"در روز آفتابي به فكر روز باراني خود باشيد</a:t>
            </a:r>
            <a:r>
              <a:rPr lang="ar-SA" sz="4000" b="1" dirty="0" smtClean="0">
                <a:solidFill>
                  <a:srgbClr val="002060"/>
                </a:solidFill>
                <a:cs typeface="2  Nazanin" pitchFamily="2" charset="-78"/>
              </a:rPr>
              <a:t>.</a:t>
            </a:r>
            <a:r>
              <a:rPr lang="ar-SA" sz="4000" b="1" dirty="0" smtClean="0">
                <a:solidFill>
                  <a:srgbClr val="002060"/>
                </a:solidFill>
                <a:cs typeface="2  Nazanin" pitchFamily="2" charset="-78"/>
              </a:rPr>
              <a:t> "</a:t>
            </a:r>
            <a:endParaRPr lang="en-US" sz="4000" b="1" dirty="0" smtClean="0">
              <a:solidFill>
                <a:srgbClr val="002060"/>
              </a:solidFill>
              <a:cs typeface="2  Nazanin" pitchFamily="2" charset="-78"/>
            </a:endParaRPr>
          </a:p>
        </p:txBody>
      </p:sp>
      <p:sp>
        <p:nvSpPr>
          <p:cNvPr id="7" name="Date Placeholder 6"/>
          <p:cNvSpPr>
            <a:spLocks noGrp="1"/>
          </p:cNvSpPr>
          <p:nvPr>
            <p:ph type="dt" sz="half" idx="10"/>
          </p:nvPr>
        </p:nvSpPr>
        <p:spPr/>
        <p:txBody>
          <a:bodyPr/>
          <a:lstStyle/>
          <a:p>
            <a:r>
              <a:rPr lang="en-US" smtClean="0"/>
              <a:t>هادی عربی گل - جواد ذبیحی راد 09151105825-09151155029</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8382000" cy="4953000"/>
          </a:xfrm>
        </p:spPr>
        <p:txBody>
          <a:bodyPr>
            <a:normAutofit/>
          </a:bodyPr>
          <a:lstStyle/>
          <a:p>
            <a:pPr algn="r" rtl="1">
              <a:lnSpc>
                <a:spcPct val="150000"/>
              </a:lnSpc>
            </a:pPr>
            <a:r>
              <a:rPr lang="ar-SA" sz="2800" b="1" dirty="0" smtClean="0">
                <a:solidFill>
                  <a:srgbClr val="002060"/>
                </a:solidFill>
                <a:cs typeface="2  Farnaz" pitchFamily="2" charset="-78"/>
              </a:rPr>
              <a:t>فعاليت </a:t>
            </a:r>
            <a:r>
              <a:rPr lang="ar-SA" sz="2800" b="1" dirty="0" smtClean="0">
                <a:solidFill>
                  <a:srgbClr val="002060"/>
                </a:solidFill>
                <a:cs typeface="2  Farnaz" pitchFamily="2" charset="-78"/>
              </a:rPr>
              <a:t>هاي قبل از ورود مهمان به صورت دستي:</a:t>
            </a:r>
            <a:endParaRPr lang="en-US" sz="2800" b="1" dirty="0" smtClean="0">
              <a:solidFill>
                <a:srgbClr val="002060"/>
              </a:solidFill>
              <a:cs typeface="2  Farnaz" pitchFamily="2" charset="-78"/>
            </a:endParaRPr>
          </a:p>
          <a:p>
            <a:pPr algn="r" rtl="1">
              <a:lnSpc>
                <a:spcPct val="150000"/>
              </a:lnSpc>
            </a:pPr>
            <a:r>
              <a:rPr lang="ar-SA" sz="2800" b="1" dirty="0" smtClean="0">
                <a:effectLst>
                  <a:outerShdw blurRad="38100" dist="38100" dir="2700000" algn="tl">
                    <a:srgbClr val="000000">
                      <a:alpha val="43137"/>
                    </a:srgbClr>
                  </a:outerShdw>
                </a:effectLst>
                <a:cs typeface="2  Nazanin" pitchFamily="2" charset="-78"/>
              </a:rPr>
              <a:t>1-درخواست ذخيره كردن يك اتاق در يك دفتر و يا يك كارت وارد مي شود.</a:t>
            </a:r>
            <a:endParaRPr lang="en-US" sz="2800" b="1" dirty="0" smtClean="0">
              <a:effectLst>
                <a:outerShdw blurRad="38100" dist="38100" dir="2700000" algn="tl">
                  <a:srgbClr val="000000">
                    <a:alpha val="43137"/>
                  </a:srgbClr>
                </a:outerShdw>
              </a:effectLst>
              <a:cs typeface="2  Nazanin" pitchFamily="2" charset="-78"/>
            </a:endParaRPr>
          </a:p>
          <a:p>
            <a:pPr algn="r" rtl="1">
              <a:lnSpc>
                <a:spcPct val="150000"/>
              </a:lnSpc>
            </a:pPr>
            <a:r>
              <a:rPr lang="ar-SA" sz="2800" b="1" dirty="0" smtClean="0">
                <a:effectLst>
                  <a:outerShdw blurRad="38100" dist="38100" dir="2700000" algn="tl">
                    <a:srgbClr val="000000">
                      <a:alpha val="43137"/>
                    </a:srgbClr>
                  </a:outerShdw>
                </a:effectLst>
                <a:cs typeface="2  Nazanin" pitchFamily="2" charset="-78"/>
              </a:rPr>
              <a:t>2-تاييد و ذخيره جا انجام شود. </a:t>
            </a:r>
            <a:r>
              <a:rPr lang="ar-SA" sz="2800" b="1" dirty="0" smtClean="0">
                <a:effectLst>
                  <a:outerShdw blurRad="38100" dist="38100" dir="2700000" algn="tl">
                    <a:srgbClr val="000000">
                      <a:alpha val="43137"/>
                    </a:srgbClr>
                  </a:outerShdw>
                </a:effectLst>
                <a:cs typeface="2  Nazanin" pitchFamily="2" charset="-78"/>
              </a:rPr>
              <a:t>حتي در برخي از موارد ذخيره جا براي شش ماه آينده هم انجام مي دهند</a:t>
            </a:r>
            <a:r>
              <a:rPr lang="ar-SA" sz="2800" b="1" dirty="0" smtClean="0">
                <a:effectLst>
                  <a:outerShdw blurRad="38100" dist="38100" dir="2700000" algn="tl">
                    <a:srgbClr val="000000">
                      <a:alpha val="43137"/>
                    </a:srgbClr>
                  </a:outerShdw>
                </a:effectLst>
                <a:cs typeface="2  Nazanin" pitchFamily="2" charset="-78"/>
              </a:rPr>
              <a:t>.</a:t>
            </a:r>
            <a:endParaRPr lang="en-US" sz="2800" b="1" dirty="0" smtClean="0">
              <a:effectLst>
                <a:outerShdw blurRad="38100" dist="38100" dir="2700000" algn="tl">
                  <a:srgbClr val="000000">
                    <a:alpha val="43137"/>
                  </a:srgbClr>
                </a:outerShdw>
              </a:effectLst>
              <a:cs typeface="2  Nazanin" pitchFamily="2" charset="-78"/>
            </a:endParaRPr>
          </a:p>
        </p:txBody>
      </p:sp>
      <p:sp>
        <p:nvSpPr>
          <p:cNvPr id="7" name="Date Placeholder 6"/>
          <p:cNvSpPr>
            <a:spLocks noGrp="1"/>
          </p:cNvSpPr>
          <p:nvPr>
            <p:ph type="dt" sz="half" idx="10"/>
          </p:nvPr>
        </p:nvSpPr>
        <p:spPr/>
        <p:txBody>
          <a:bodyPr/>
          <a:lstStyle/>
          <a:p>
            <a:r>
              <a:rPr lang="en-US" smtClean="0"/>
              <a:t>هادی عربی گل - جواد ذبیحی راد 09151105825-09151155029</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14400"/>
            <a:ext cx="8382000" cy="5486400"/>
          </a:xfrm>
        </p:spPr>
        <p:txBody>
          <a:bodyPr>
            <a:noAutofit/>
          </a:bodyPr>
          <a:lstStyle/>
          <a:p>
            <a:pPr algn="r" rtl="1">
              <a:lnSpc>
                <a:spcPct val="150000"/>
              </a:lnSpc>
            </a:pPr>
            <a:r>
              <a:rPr lang="ar-SA" sz="2000" b="1" dirty="0" smtClean="0">
                <a:solidFill>
                  <a:srgbClr val="002060"/>
                </a:solidFill>
                <a:latin typeface="+mj-lt"/>
                <a:ea typeface="+mj-ea"/>
                <a:cs typeface="2  Nazanin" pitchFamily="2" charset="-78"/>
              </a:rPr>
              <a:t>فعاليت هاي زمان ورود مهمان:</a:t>
            </a:r>
            <a:endParaRPr lang="en-US" sz="2000" b="1" dirty="0" smtClean="0">
              <a:solidFill>
                <a:srgbClr val="002060"/>
              </a:solidFill>
              <a:latin typeface="+mj-lt"/>
              <a:ea typeface="+mj-ea"/>
              <a:cs typeface="2  Nazanin" pitchFamily="2" charset="-78"/>
            </a:endParaRPr>
          </a:p>
          <a:p>
            <a:pPr algn="r" rtl="1">
              <a:lnSpc>
                <a:spcPct val="150000"/>
              </a:lnSpc>
            </a:pPr>
            <a:r>
              <a:rPr lang="ar-SA" sz="2000" b="1" dirty="0" smtClean="0">
                <a:solidFill>
                  <a:srgbClr val="002060"/>
                </a:solidFill>
                <a:latin typeface="+mj-lt"/>
                <a:ea typeface="+mj-ea"/>
                <a:cs typeface="2  Nazanin" pitchFamily="2" charset="-78"/>
              </a:rPr>
              <a:t>1-مهمان دفتر ثبت نام را امضا كرده و يا اينكه فرم ثبت نام را تكميل مي نمايد.</a:t>
            </a:r>
            <a:endParaRPr lang="en-US" sz="2000" b="1" dirty="0" smtClean="0">
              <a:solidFill>
                <a:srgbClr val="002060"/>
              </a:solidFill>
              <a:latin typeface="+mj-lt"/>
              <a:ea typeface="+mj-ea"/>
              <a:cs typeface="2  Nazanin" pitchFamily="2" charset="-78"/>
            </a:endParaRPr>
          </a:p>
          <a:p>
            <a:pPr algn="r" rtl="1">
              <a:lnSpc>
                <a:spcPct val="150000"/>
              </a:lnSpc>
            </a:pPr>
            <a:r>
              <a:rPr lang="ar-SA" sz="2000" b="1" dirty="0" smtClean="0">
                <a:solidFill>
                  <a:srgbClr val="002060"/>
                </a:solidFill>
                <a:latin typeface="+mj-lt"/>
                <a:ea typeface="+mj-ea"/>
                <a:cs typeface="2  Nazanin" pitchFamily="2" charset="-78"/>
              </a:rPr>
              <a:t>2-اختصاص يك شماره اتاق با استفاده ازيك كارت(رك اتاق) و گاهي اوقات با استفاده از كارت رنگي(استفاده از رك نشان دهنده وضعيت اتاق است)</a:t>
            </a:r>
            <a:endParaRPr lang="en-US" sz="2000" b="1" dirty="0" smtClean="0">
              <a:solidFill>
                <a:srgbClr val="002060"/>
              </a:solidFill>
              <a:latin typeface="+mj-lt"/>
              <a:ea typeface="+mj-ea"/>
              <a:cs typeface="2  Nazanin" pitchFamily="2" charset="-78"/>
            </a:endParaRPr>
          </a:p>
          <a:p>
            <a:pPr algn="r" rtl="1">
              <a:lnSpc>
                <a:spcPct val="150000"/>
              </a:lnSpc>
            </a:pPr>
            <a:r>
              <a:rPr lang="ar-SA" sz="2000" b="1" dirty="0" smtClean="0">
                <a:solidFill>
                  <a:srgbClr val="002060"/>
                </a:solidFill>
                <a:latin typeface="+mj-lt"/>
                <a:ea typeface="+mj-ea"/>
                <a:cs typeface="2  Nazanin" pitchFamily="2" charset="-78"/>
              </a:rPr>
              <a:t>3-فعاليت هاي زمان اقامت مسافر از فرم يا كارت ثبت نام كه داراي اطلاعات شخصي مهمان مي باشد براي قسمت هاي ديگر هتل نيز استفاده مي شود براي مثال ممكن است مهمان نمي خواهد هزينه رستوران،كافي شاپ،سونا،استخرو غيره را نقدا بپردازد بلكه كافي است شماره اتاق خود را با امضا در صورت حساب كه در اصطلاح هتلداري به آن چك مي گويند پرداخت نمايد سپس اين صورت حساب بلافاصله به حسابداري هتل مي رود و سند خورده و به حساب مهمان اضافه مي گردد.</a:t>
            </a:r>
            <a:endParaRPr lang="en-US" sz="2000" b="1" dirty="0" smtClean="0">
              <a:solidFill>
                <a:srgbClr val="002060"/>
              </a:solidFill>
              <a:latin typeface="+mj-lt"/>
              <a:ea typeface="+mj-ea"/>
              <a:cs typeface="2  Nazanin" pitchFamily="2" charset="-78"/>
            </a:endParaRPr>
          </a:p>
        </p:txBody>
      </p:sp>
      <p:sp>
        <p:nvSpPr>
          <p:cNvPr id="7" name="Date Placeholder 6"/>
          <p:cNvSpPr>
            <a:spLocks noGrp="1"/>
          </p:cNvSpPr>
          <p:nvPr>
            <p:ph type="dt" sz="half" idx="10"/>
          </p:nvPr>
        </p:nvSpPr>
        <p:spPr/>
        <p:txBody>
          <a:bodyPr/>
          <a:lstStyle/>
          <a:p>
            <a:r>
              <a:rPr lang="en-US" smtClean="0"/>
              <a:t>هادی عربی گل - جواد ذبیحی راد 09151105825-09151155029</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pPr algn="r"/>
            <a:r>
              <a:rPr lang="en-US" b="1" dirty="0" smtClean="0">
                <a:solidFill>
                  <a:srgbClr val="002060"/>
                </a:solidFill>
                <a:cs typeface="2  Nazanin" pitchFamily="2" charset="-78"/>
                <a:hlinkClick r:id="rId2"/>
              </a:rPr>
              <a:t>Front Office</a:t>
            </a:r>
            <a:r>
              <a:rPr lang="en-US" b="1" dirty="0" smtClean="0">
                <a:solidFill>
                  <a:srgbClr val="002060"/>
                </a:solidFill>
                <a:cs typeface="2  Nazanin" pitchFamily="2" charset="-78"/>
                <a:hlinkClick r:id="rId2"/>
              </a:rPr>
              <a:t> : </a:t>
            </a:r>
            <a:r>
              <a:rPr lang="fa-IR" b="1" dirty="0" smtClean="0">
                <a:solidFill>
                  <a:srgbClr val="002060"/>
                </a:solidFill>
                <a:cs typeface="2  Nazanin" pitchFamily="2" charset="-78"/>
              </a:rPr>
              <a:t>سازمان فرانت آفیس</a:t>
            </a:r>
            <a:endParaRPr lang="en-US" dirty="0">
              <a:solidFill>
                <a:srgbClr val="002060"/>
              </a:solidFill>
            </a:endParaRPr>
          </a:p>
        </p:txBody>
      </p:sp>
      <p:sp>
        <p:nvSpPr>
          <p:cNvPr id="3" name="Content Placeholder 2"/>
          <p:cNvSpPr>
            <a:spLocks noGrp="1"/>
          </p:cNvSpPr>
          <p:nvPr>
            <p:ph idx="1"/>
          </p:nvPr>
        </p:nvSpPr>
        <p:spPr>
          <a:xfrm>
            <a:off x="304800" y="1935480"/>
            <a:ext cx="8382000" cy="4389120"/>
          </a:xfrm>
        </p:spPr>
        <p:txBody>
          <a:bodyPr>
            <a:normAutofit lnSpcReduction="10000"/>
          </a:bodyPr>
          <a:lstStyle/>
          <a:p>
            <a:pPr algn="just" rtl="1"/>
            <a:r>
              <a:rPr lang="ar-SA" dirty="0" smtClean="0">
                <a:cs typeface="2  Nazanin" pitchFamily="2" charset="-78"/>
              </a:rPr>
              <a:t>مفهوم </a:t>
            </a:r>
            <a:r>
              <a:rPr lang="ar-SA" dirty="0" smtClean="0">
                <a:cs typeface="2  Nazanin" pitchFamily="2" charset="-78"/>
              </a:rPr>
              <a:t>لغوي آن - دفتر اداري خط مقدم- ارائه خدمات رساني به مهمان نيز قرار دارد. فرانت آفيس مركز فرماندهي هتل در تمام روزهاي سال بوده و شبانه روز فعال است.</a:t>
            </a:r>
            <a:endParaRPr lang="en-US" dirty="0" smtClean="0">
              <a:cs typeface="2  Nazanin" pitchFamily="2" charset="-78"/>
            </a:endParaRPr>
          </a:p>
          <a:p>
            <a:pPr algn="just" rtl="1"/>
            <a:r>
              <a:rPr lang="ar-SA" dirty="0" smtClean="0">
                <a:cs typeface="2  Nazanin" pitchFamily="2" charset="-78"/>
              </a:rPr>
              <a:t>فرانت آفيس: قلب هتل است زيرا اولين مكان ملاقات مهمان با يك مسئول هتل است.</a:t>
            </a:r>
            <a:endParaRPr lang="en-US" dirty="0" smtClean="0">
              <a:cs typeface="2  Nazanin" pitchFamily="2" charset="-78"/>
            </a:endParaRPr>
          </a:p>
          <a:p>
            <a:pPr algn="just" rtl="1"/>
            <a:r>
              <a:rPr lang="ar-SA" dirty="0" smtClean="0">
                <a:cs typeface="2  Nazanin" pitchFamily="2" charset="-78"/>
              </a:rPr>
              <a:t>يك كارمند پذيرش بايد روابط عمومي بالايي داشته باشد و داراي قدرت تصميم گيري سريع، نظم، ادب، آشنا به زبان انگليسي باشد. كادر اين بخش به صورت شبانه روزي و كارمندان به صورت سه شيفت 8 ساعته كار مي كنند. البته هتل هاي 1و2 ستاره و مهمان پذير ها معمولا دوشيفت كاري دارند.</a:t>
            </a:r>
            <a:endParaRPr lang="en-US" dirty="0" smtClean="0">
              <a:cs typeface="2  Nazanin" pitchFamily="2" charset="-78"/>
            </a:endParaRPr>
          </a:p>
          <a:p>
            <a:pPr algn="just" rtl="1"/>
            <a:r>
              <a:rPr lang="ar-SA" dirty="0" smtClean="0">
                <a:cs typeface="2  Nazanin" pitchFamily="2" charset="-78"/>
              </a:rPr>
              <a:t>درهتل هاي بزرگ بين المللي بخش فرانت آفيس به دو قسمت اصلي تقسيم مي شود.</a:t>
            </a:r>
            <a:endParaRPr lang="en-US" dirty="0" smtClean="0">
              <a:cs typeface="2  Nazanin" pitchFamily="2" charset="-78"/>
            </a:endParaRPr>
          </a:p>
          <a:p>
            <a:pPr algn="just"/>
            <a:endParaRPr lang="en-US" dirty="0">
              <a:cs typeface="2  Nazanin" pitchFamily="2" charset="-78"/>
            </a:endParaRPr>
          </a:p>
        </p:txBody>
      </p:sp>
      <p:sp>
        <p:nvSpPr>
          <p:cNvPr id="6" name="Date Placeholder 5"/>
          <p:cNvSpPr>
            <a:spLocks noGrp="1"/>
          </p:cNvSpPr>
          <p:nvPr>
            <p:ph type="dt" sz="half" idx="10"/>
          </p:nvPr>
        </p:nvSpPr>
        <p:spPr/>
        <p:txBody>
          <a:bodyPr/>
          <a:lstStyle/>
          <a:p>
            <a:r>
              <a:rPr lang="en-US" dirty="0" err="1" smtClean="0">
                <a:cs typeface="2  Nazanin" pitchFamily="2" charset="-78"/>
              </a:rPr>
              <a:t>هادی</a:t>
            </a:r>
            <a:r>
              <a:rPr lang="en-US" dirty="0" smtClean="0">
                <a:cs typeface="2  Nazanin" pitchFamily="2" charset="-78"/>
              </a:rPr>
              <a:t> </a:t>
            </a:r>
            <a:r>
              <a:rPr lang="en-US" dirty="0" err="1" smtClean="0">
                <a:cs typeface="2  Nazanin" pitchFamily="2" charset="-78"/>
              </a:rPr>
              <a:t>عربی</a:t>
            </a:r>
            <a:r>
              <a:rPr lang="en-US" dirty="0" smtClean="0">
                <a:cs typeface="2  Nazanin" pitchFamily="2" charset="-78"/>
              </a:rPr>
              <a:t> </a:t>
            </a:r>
            <a:r>
              <a:rPr lang="en-US" dirty="0" err="1" smtClean="0">
                <a:cs typeface="2  Nazanin" pitchFamily="2" charset="-78"/>
              </a:rPr>
              <a:t>گل</a:t>
            </a:r>
            <a:r>
              <a:rPr lang="en-US" dirty="0" smtClean="0">
                <a:cs typeface="2  Nazanin" pitchFamily="2" charset="-78"/>
              </a:rPr>
              <a:t> - </a:t>
            </a:r>
            <a:r>
              <a:rPr lang="en-US" dirty="0" err="1" smtClean="0">
                <a:cs typeface="2  Nazanin" pitchFamily="2" charset="-78"/>
              </a:rPr>
              <a:t>جواد</a:t>
            </a:r>
            <a:r>
              <a:rPr lang="en-US" dirty="0" smtClean="0">
                <a:cs typeface="2  Nazanin" pitchFamily="2" charset="-78"/>
              </a:rPr>
              <a:t> </a:t>
            </a:r>
            <a:r>
              <a:rPr lang="en-US" dirty="0" err="1" smtClean="0">
                <a:cs typeface="2  Nazanin" pitchFamily="2" charset="-78"/>
              </a:rPr>
              <a:t>ذبیحی</a:t>
            </a:r>
            <a:r>
              <a:rPr lang="en-US" dirty="0" smtClean="0">
                <a:cs typeface="2  Nazanin" pitchFamily="2" charset="-78"/>
              </a:rPr>
              <a:t> </a:t>
            </a:r>
            <a:r>
              <a:rPr lang="en-US" dirty="0" err="1" smtClean="0">
                <a:cs typeface="2  Nazanin" pitchFamily="2" charset="-78"/>
              </a:rPr>
              <a:t>راد</a:t>
            </a:r>
            <a:r>
              <a:rPr lang="en-US" dirty="0" smtClean="0">
                <a:cs typeface="2  Nazanin" pitchFamily="2" charset="-78"/>
              </a:rPr>
              <a:t> </a:t>
            </a:r>
            <a:r>
              <a:rPr lang="en-US" b="1" dirty="0" smtClean="0">
                <a:latin typeface="98WIN_RoyaB" pitchFamily="2" charset="0"/>
                <a:cs typeface="2  Nazanin" pitchFamily="2" charset="-78"/>
              </a:rPr>
              <a:t>09151105825-09151155029</a:t>
            </a:r>
            <a:endParaRPr lang="en-US" b="1" dirty="0">
              <a:latin typeface="98WIN_RoyaB" pitchFamily="2" charset="0"/>
              <a:cs typeface="2  Nazanin" pitchFamily="2" charset="-7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43000"/>
            <a:ext cx="8382000" cy="5029200"/>
          </a:xfrm>
        </p:spPr>
        <p:txBody>
          <a:bodyPr>
            <a:normAutofit/>
          </a:bodyPr>
          <a:lstStyle/>
          <a:p>
            <a:pPr algn="r" rtl="1"/>
            <a:r>
              <a:rPr lang="ar-SA" sz="2800" b="1" dirty="0" smtClean="0">
                <a:solidFill>
                  <a:srgbClr val="002060"/>
                </a:solidFill>
                <a:effectLst>
                  <a:outerShdw blurRad="38100" dist="38100" dir="2700000" algn="tl">
                    <a:srgbClr val="000000">
                      <a:alpha val="43137"/>
                    </a:srgbClr>
                  </a:outerShdw>
                </a:effectLst>
                <a:cs typeface="2  Farnaz" pitchFamily="2" charset="-78"/>
              </a:rPr>
              <a:t>خدمات </a:t>
            </a:r>
            <a:r>
              <a:rPr lang="ar-SA" sz="2800" b="1" dirty="0" smtClean="0">
                <a:solidFill>
                  <a:srgbClr val="002060"/>
                </a:solidFill>
                <a:effectLst>
                  <a:outerShdw blurRad="38100" dist="38100" dir="2700000" algn="tl">
                    <a:srgbClr val="000000">
                      <a:alpha val="43137"/>
                    </a:srgbClr>
                  </a:outerShdw>
                </a:effectLst>
                <a:cs typeface="2  Farnaz" pitchFamily="2" charset="-78"/>
              </a:rPr>
              <a:t>به مهمان:</a:t>
            </a:r>
            <a:endParaRPr lang="en-US" sz="2800" b="1" dirty="0" smtClean="0">
              <a:solidFill>
                <a:srgbClr val="002060"/>
              </a:solidFill>
              <a:effectLst>
                <a:outerShdw blurRad="38100" dist="38100" dir="2700000" algn="tl">
                  <a:srgbClr val="000000">
                    <a:alpha val="43137"/>
                  </a:srgbClr>
                </a:outerShdw>
              </a:effectLst>
              <a:cs typeface="2  Farnaz" pitchFamily="2" charset="-78"/>
            </a:endParaRPr>
          </a:p>
          <a:p>
            <a:pPr algn="r" rtl="1"/>
            <a:r>
              <a:rPr lang="ar-SA" sz="2800" b="1" dirty="0" smtClean="0">
                <a:effectLst>
                  <a:outerShdw blurRad="38100" dist="38100" dir="2700000" algn="tl">
                    <a:srgbClr val="000000">
                      <a:alpha val="43137"/>
                    </a:srgbClr>
                  </a:outerShdw>
                </a:effectLst>
                <a:cs typeface="2  Nazanin" pitchFamily="2" charset="-78"/>
              </a:rPr>
              <a:t>فرم اصلي ثبت نام دو نسخه مي باشد كه در موارد زير به كار مي رود.</a:t>
            </a:r>
            <a:endParaRPr lang="en-US" sz="2800" b="1" dirty="0" smtClean="0">
              <a:effectLst>
                <a:outerShdw blurRad="38100" dist="38100" dir="2700000" algn="tl">
                  <a:srgbClr val="000000">
                    <a:alpha val="43137"/>
                  </a:srgbClr>
                </a:outerShdw>
              </a:effectLst>
              <a:cs typeface="2  Nazanin" pitchFamily="2" charset="-78"/>
            </a:endParaRPr>
          </a:p>
          <a:p>
            <a:pPr algn="r" rtl="1"/>
            <a:r>
              <a:rPr lang="ar-SA" sz="2800" b="1" dirty="0" smtClean="0">
                <a:effectLst>
                  <a:outerShdw blurRad="38100" dist="38100" dir="2700000" algn="tl">
                    <a:srgbClr val="000000">
                      <a:alpha val="43137"/>
                    </a:srgbClr>
                  </a:outerShdw>
                </a:effectLst>
                <a:cs typeface="2  Nazanin" pitchFamily="2" charset="-78"/>
              </a:rPr>
              <a:t>1- رك اتاق:</a:t>
            </a:r>
            <a:endParaRPr lang="en-US" sz="2800" b="1" dirty="0" smtClean="0">
              <a:effectLst>
                <a:outerShdw blurRad="38100" dist="38100" dir="2700000" algn="tl">
                  <a:srgbClr val="000000">
                    <a:alpha val="43137"/>
                  </a:srgbClr>
                </a:outerShdw>
              </a:effectLst>
              <a:cs typeface="2  Nazanin" pitchFamily="2" charset="-78"/>
            </a:endParaRPr>
          </a:p>
          <a:p>
            <a:pPr algn="r" rtl="1"/>
            <a:r>
              <a:rPr lang="ar-SA" sz="2800" b="1" dirty="0" smtClean="0">
                <a:effectLst>
                  <a:outerShdw blurRad="38100" dist="38100" dir="2700000" algn="tl">
                    <a:srgbClr val="000000">
                      <a:alpha val="43137"/>
                    </a:srgbClr>
                  </a:outerShdw>
                </a:effectLst>
                <a:cs typeface="2  Nazanin" pitchFamily="2" charset="-78"/>
              </a:rPr>
              <a:t>2-صورت حساب مهمان-آنچه كه مهمان هزينه كرده(هزينه لاندري،كافي شاپ،رستوران و غيره) به قسمت پذيرش براي درج در پرونده حساب مهمان ارسال مي گردد كه در هنگام </a:t>
            </a:r>
            <a:r>
              <a:rPr lang="en-US" sz="2800" b="1" dirty="0" smtClean="0">
                <a:effectLst>
                  <a:outerShdw blurRad="38100" dist="38100" dir="2700000" algn="tl">
                    <a:srgbClr val="000000">
                      <a:alpha val="43137"/>
                    </a:srgbClr>
                  </a:outerShdw>
                </a:effectLst>
                <a:cs typeface="2  Nazanin" pitchFamily="2" charset="-78"/>
              </a:rPr>
              <a:t>Check out</a:t>
            </a:r>
            <a:r>
              <a:rPr lang="ar-SA" sz="2800" b="1" dirty="0" smtClean="0">
                <a:effectLst>
                  <a:outerShdw blurRad="38100" dist="38100" dir="2700000" algn="tl">
                    <a:srgbClr val="000000">
                      <a:alpha val="43137"/>
                    </a:srgbClr>
                  </a:outerShdw>
                </a:effectLst>
                <a:cs typeface="2  Nazanin" pitchFamily="2" charset="-78"/>
              </a:rPr>
              <a:t>كارمند پذيرش از ميزان هزينه مهمان اطلاع دقيق داشته باشد كه در صورتي كه هزينه از )وديعه) </a:t>
            </a:r>
            <a:r>
              <a:rPr lang="en-US" sz="2800" b="1" dirty="0" smtClean="0">
                <a:effectLst>
                  <a:outerShdw blurRad="38100" dist="38100" dir="2700000" algn="tl">
                    <a:srgbClr val="000000">
                      <a:alpha val="43137"/>
                    </a:srgbClr>
                  </a:outerShdw>
                </a:effectLst>
                <a:cs typeface="2  Nazanin" pitchFamily="2" charset="-78"/>
              </a:rPr>
              <a:t>Deposit</a:t>
            </a:r>
            <a:r>
              <a:rPr lang="ar-SA" sz="2800" b="1" dirty="0" smtClean="0">
                <a:effectLst>
                  <a:outerShdw blurRad="38100" dist="38100" dir="2700000" algn="tl">
                    <a:srgbClr val="000000">
                      <a:alpha val="43137"/>
                    </a:srgbClr>
                  </a:outerShdw>
                </a:effectLst>
                <a:cs typeface="2  Nazanin" pitchFamily="2" charset="-78"/>
              </a:rPr>
              <a:t> اوليه بيشتر باشد مابه التفاوت آن نقدا دريافت گردد.</a:t>
            </a:r>
            <a:endParaRPr lang="en-US" sz="2800" b="1" dirty="0" smtClean="0">
              <a:effectLst>
                <a:outerShdw blurRad="38100" dist="38100" dir="2700000" algn="tl">
                  <a:srgbClr val="000000">
                    <a:alpha val="43137"/>
                  </a:srgbClr>
                </a:outerShdw>
              </a:effectLst>
              <a:cs typeface="2  Nazanin" pitchFamily="2" charset="-78"/>
            </a:endParaRPr>
          </a:p>
        </p:txBody>
      </p:sp>
      <p:sp>
        <p:nvSpPr>
          <p:cNvPr id="7" name="Date Placeholder 6"/>
          <p:cNvSpPr>
            <a:spLocks noGrp="1"/>
          </p:cNvSpPr>
          <p:nvPr>
            <p:ph type="dt" sz="half" idx="10"/>
          </p:nvPr>
        </p:nvSpPr>
        <p:spPr/>
        <p:txBody>
          <a:bodyPr/>
          <a:lstStyle/>
          <a:p>
            <a:r>
              <a:rPr lang="en-US" smtClean="0"/>
              <a:t>هادی عربی گل - جواد ذبیحی راد 09151105825-09151155029</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43000"/>
            <a:ext cx="8382000" cy="5029200"/>
          </a:xfrm>
        </p:spPr>
        <p:txBody>
          <a:bodyPr>
            <a:normAutofit fontScale="92500" lnSpcReduction="20000"/>
          </a:bodyPr>
          <a:lstStyle/>
          <a:p>
            <a:pPr algn="r" rtl="1"/>
            <a:r>
              <a:rPr lang="ar-SA" sz="2800" b="1" dirty="0" smtClean="0">
                <a:solidFill>
                  <a:srgbClr val="FF0000"/>
                </a:solidFill>
                <a:effectLst>
                  <a:outerShdw blurRad="38100" dist="38100" dir="2700000" algn="tl">
                    <a:srgbClr val="000000">
                      <a:alpha val="43137"/>
                    </a:srgbClr>
                  </a:outerShdw>
                </a:effectLst>
                <a:cs typeface="2  Farnaz" pitchFamily="2" charset="-78"/>
              </a:rPr>
              <a:t>فعاليت </a:t>
            </a:r>
            <a:r>
              <a:rPr lang="ar-SA" sz="2800" b="1" dirty="0" smtClean="0">
                <a:solidFill>
                  <a:srgbClr val="FF0000"/>
                </a:solidFill>
                <a:effectLst>
                  <a:outerShdw blurRad="38100" dist="38100" dir="2700000" algn="tl">
                    <a:srgbClr val="000000">
                      <a:alpha val="43137"/>
                    </a:srgbClr>
                  </a:outerShdw>
                </a:effectLst>
                <a:cs typeface="2  Farnaz" pitchFamily="2" charset="-78"/>
              </a:rPr>
              <a:t>هاي كاري در زمان </a:t>
            </a:r>
            <a:r>
              <a:rPr lang="en-US" sz="2800" b="1" dirty="0" smtClean="0">
                <a:solidFill>
                  <a:srgbClr val="FF0000"/>
                </a:solidFill>
                <a:effectLst>
                  <a:outerShdw blurRad="38100" dist="38100" dir="2700000" algn="tl">
                    <a:srgbClr val="000000">
                      <a:alpha val="43137"/>
                    </a:srgbClr>
                  </a:outerShdw>
                </a:effectLst>
                <a:cs typeface="2  Farnaz" pitchFamily="2" charset="-78"/>
              </a:rPr>
              <a:t>Check out</a:t>
            </a:r>
            <a:r>
              <a:rPr lang="ar-SA" sz="2800" b="1" dirty="0" smtClean="0">
                <a:solidFill>
                  <a:srgbClr val="FF0000"/>
                </a:solidFill>
                <a:effectLst>
                  <a:outerShdw blurRad="38100" dist="38100" dir="2700000" algn="tl">
                    <a:srgbClr val="000000">
                      <a:alpha val="43137"/>
                    </a:srgbClr>
                  </a:outerShdw>
                </a:effectLst>
                <a:cs typeface="2  Farnaz" pitchFamily="2" charset="-78"/>
              </a:rPr>
              <a:t> :</a:t>
            </a:r>
            <a:endParaRPr lang="en-US" sz="2800" b="1" dirty="0" smtClean="0">
              <a:solidFill>
                <a:srgbClr val="FF0000"/>
              </a:solidFill>
              <a:effectLst>
                <a:outerShdw blurRad="38100" dist="38100" dir="2700000" algn="tl">
                  <a:srgbClr val="000000">
                    <a:alpha val="43137"/>
                  </a:srgbClr>
                </a:outerShdw>
              </a:effectLst>
              <a:cs typeface="2  Farnaz" pitchFamily="2" charset="-78"/>
            </a:endParaRPr>
          </a:p>
          <a:p>
            <a:pPr algn="r" rtl="1"/>
            <a:r>
              <a:rPr lang="ar-SA" sz="2800" b="1" dirty="0" smtClean="0">
                <a:effectLst>
                  <a:outerShdw blurRad="38100" dist="38100" dir="2700000" algn="tl">
                    <a:srgbClr val="000000">
                      <a:alpha val="43137"/>
                    </a:srgbClr>
                  </a:outerShdw>
                </a:effectLst>
                <a:cs typeface="2  Nazanin" pitchFamily="2" charset="-78"/>
              </a:rPr>
              <a:t>1- مهمان حساب خود را تسويه مي كند.</a:t>
            </a:r>
            <a:endParaRPr lang="en-US" sz="2800" b="1" dirty="0" smtClean="0">
              <a:effectLst>
                <a:outerShdw blurRad="38100" dist="38100" dir="2700000" algn="tl">
                  <a:srgbClr val="000000">
                    <a:alpha val="43137"/>
                  </a:srgbClr>
                </a:outerShdw>
              </a:effectLst>
              <a:cs typeface="2  Nazanin" pitchFamily="2" charset="-78"/>
            </a:endParaRPr>
          </a:p>
          <a:p>
            <a:pPr algn="r" rtl="1"/>
            <a:r>
              <a:rPr lang="ar-SA" sz="2800" b="1" dirty="0" smtClean="0">
                <a:effectLst>
                  <a:outerShdw blurRad="38100" dist="38100" dir="2700000" algn="tl">
                    <a:srgbClr val="000000">
                      <a:alpha val="43137"/>
                    </a:srgbClr>
                  </a:outerShdw>
                </a:effectLst>
                <a:cs typeface="2  Nazanin" pitchFamily="2" charset="-78"/>
              </a:rPr>
              <a:t>2-كليد اتاق را تحويل مي دهد.</a:t>
            </a:r>
            <a:endParaRPr lang="en-US" sz="2800" b="1" dirty="0" smtClean="0">
              <a:effectLst>
                <a:outerShdw blurRad="38100" dist="38100" dir="2700000" algn="tl">
                  <a:srgbClr val="000000">
                    <a:alpha val="43137"/>
                  </a:srgbClr>
                </a:outerShdw>
              </a:effectLst>
              <a:cs typeface="2  Nazanin" pitchFamily="2" charset="-78"/>
            </a:endParaRPr>
          </a:p>
          <a:p>
            <a:pPr algn="r" rtl="1"/>
            <a:r>
              <a:rPr lang="ar-SA" sz="2800" b="1" dirty="0" smtClean="0">
                <a:effectLst>
                  <a:outerShdw blurRad="38100" dist="38100" dir="2700000" algn="tl">
                    <a:srgbClr val="000000">
                      <a:alpha val="43137"/>
                    </a:srgbClr>
                  </a:outerShdw>
                </a:effectLst>
                <a:cs typeface="2  Nazanin" pitchFamily="2" charset="-78"/>
              </a:rPr>
              <a:t>3-صندوق دار خانه داري را از خروج مهمان مطلع مي كند(براي شروع عمليات تنظيف اتاق)</a:t>
            </a:r>
            <a:endParaRPr lang="en-US" sz="2800" b="1" dirty="0" smtClean="0">
              <a:effectLst>
                <a:outerShdw blurRad="38100" dist="38100" dir="2700000" algn="tl">
                  <a:srgbClr val="000000">
                    <a:alpha val="43137"/>
                  </a:srgbClr>
                </a:outerShdw>
              </a:effectLst>
              <a:cs typeface="2  Nazanin" pitchFamily="2" charset="-78"/>
            </a:endParaRPr>
          </a:p>
          <a:p>
            <a:pPr algn="r" rtl="1"/>
            <a:r>
              <a:rPr lang="ar-SA" sz="2800" b="1" dirty="0" smtClean="0">
                <a:effectLst>
                  <a:outerShdw blurRad="38100" dist="38100" dir="2700000" algn="tl">
                    <a:srgbClr val="000000">
                      <a:alpha val="43137"/>
                    </a:srgbClr>
                  </a:outerShdw>
                </a:effectLst>
                <a:cs typeface="2  Nazanin" pitchFamily="2" charset="-78"/>
              </a:rPr>
              <a:t>4-كارت ثبت نام يا رك علامت گذاري شده تا مشخص كننده خروج مهمان باشد.</a:t>
            </a:r>
            <a:endParaRPr lang="en-US" sz="2800" b="1" dirty="0" smtClean="0">
              <a:effectLst>
                <a:outerShdw blurRad="38100" dist="38100" dir="2700000" algn="tl">
                  <a:srgbClr val="000000">
                    <a:alpha val="43137"/>
                  </a:srgbClr>
                </a:outerShdw>
              </a:effectLst>
              <a:cs typeface="2  Nazanin" pitchFamily="2" charset="-78"/>
            </a:endParaRPr>
          </a:p>
          <a:p>
            <a:pPr algn="r" rtl="1"/>
            <a:r>
              <a:rPr lang="ar-SA" sz="2800" b="1" dirty="0" smtClean="0">
                <a:effectLst>
                  <a:outerShdw blurRad="38100" dist="38100" dir="2700000" algn="tl">
                    <a:srgbClr val="000000">
                      <a:alpha val="43137"/>
                    </a:srgbClr>
                  </a:outerShdw>
                </a:effectLst>
                <a:cs typeface="2  Nazanin" pitchFamily="2" charset="-78"/>
              </a:rPr>
              <a:t>5-كارت ثبت نام </a:t>
            </a:r>
            <a:r>
              <a:rPr lang="en-US" sz="2800" b="1" dirty="0" smtClean="0">
                <a:effectLst>
                  <a:outerShdw blurRad="38100" dist="38100" dir="2700000" algn="tl">
                    <a:srgbClr val="000000">
                      <a:alpha val="43137"/>
                    </a:srgbClr>
                  </a:outerShdw>
                </a:effectLst>
                <a:cs typeface="2  Nazanin" pitchFamily="2" charset="-78"/>
              </a:rPr>
              <a:t>register Card</a:t>
            </a:r>
            <a:r>
              <a:rPr lang="ar-SA" sz="2800" b="1" dirty="0" smtClean="0">
                <a:effectLst>
                  <a:outerShdw blurRad="38100" dist="38100" dir="2700000" algn="tl">
                    <a:srgbClr val="000000">
                      <a:alpha val="43137"/>
                    </a:srgbClr>
                  </a:outerShdw>
                </a:effectLst>
                <a:cs typeface="2  Nazanin" pitchFamily="2" charset="-78"/>
              </a:rPr>
              <a:t> در پرونده تاريخچه مهمان ثبت مي گردد.</a:t>
            </a:r>
            <a:endParaRPr lang="en-US" sz="2800" b="1" dirty="0" smtClean="0">
              <a:effectLst>
                <a:outerShdw blurRad="38100" dist="38100" dir="2700000" algn="tl">
                  <a:srgbClr val="000000">
                    <a:alpha val="43137"/>
                  </a:srgbClr>
                </a:outerShdw>
              </a:effectLst>
              <a:cs typeface="2  Nazanin" pitchFamily="2" charset="-78"/>
            </a:endParaRPr>
          </a:p>
          <a:p>
            <a:pPr algn="r" rtl="1"/>
            <a:r>
              <a:rPr lang="ar-SA" sz="2800" b="1" dirty="0" smtClean="0">
                <a:effectLst>
                  <a:outerShdw blurRad="38100" dist="38100" dir="2700000" algn="tl">
                    <a:srgbClr val="000000">
                      <a:alpha val="43137"/>
                    </a:srgbClr>
                  </a:outerShdw>
                </a:effectLst>
                <a:cs typeface="2  Nazanin" pitchFamily="2" charset="-78"/>
              </a:rPr>
              <a:t>روش نيمه اتوماتيك: اين روش در حالت عادي در هتل هاي كوچك و متوسط اجرا مي شود فرمهايي مورد استفاده به صورت دستي و توسط ماشين پر مي شود.از مزايايي اين روش تهيه و كنترل اتو ماتيك حساب ها و نتايج عمليات است بسياري از اين هتل ها كه از اين روش استفاده مي كنند داراي بخش ذخيره جا مي باشند.</a:t>
            </a:r>
            <a:endParaRPr lang="en-US" sz="2800" b="1" dirty="0" smtClean="0">
              <a:effectLst>
                <a:outerShdw blurRad="38100" dist="38100" dir="2700000" algn="tl">
                  <a:srgbClr val="000000">
                    <a:alpha val="43137"/>
                  </a:srgbClr>
                </a:outerShdw>
              </a:effectLst>
              <a:cs typeface="2  Nazanin" pitchFamily="2" charset="-78"/>
            </a:endParaRPr>
          </a:p>
          <a:p>
            <a:pPr algn="r" rtl="1"/>
            <a:endParaRPr lang="en-US" sz="2800" b="1" dirty="0" smtClean="0">
              <a:effectLst>
                <a:outerShdw blurRad="38100" dist="38100" dir="2700000" algn="tl">
                  <a:srgbClr val="000000">
                    <a:alpha val="43137"/>
                  </a:srgbClr>
                </a:outerShdw>
              </a:effectLst>
              <a:cs typeface="2  Nazanin" pitchFamily="2" charset="-78"/>
            </a:endParaRPr>
          </a:p>
        </p:txBody>
      </p:sp>
      <p:sp>
        <p:nvSpPr>
          <p:cNvPr id="6" name="Date Placeholder 5"/>
          <p:cNvSpPr>
            <a:spLocks noGrp="1"/>
          </p:cNvSpPr>
          <p:nvPr>
            <p:ph type="dt" sz="half" idx="10"/>
          </p:nvPr>
        </p:nvSpPr>
        <p:spPr/>
        <p:txBody>
          <a:bodyPr/>
          <a:lstStyle/>
          <a:p>
            <a:r>
              <a:rPr lang="en-US" smtClean="0"/>
              <a:t>هادی عربی گل - جواد ذبیحی راد 09151105825-09151155029</a:t>
            </a: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8458200" cy="5334000"/>
          </a:xfrm>
        </p:spPr>
        <p:txBody>
          <a:bodyPr>
            <a:normAutofit/>
          </a:bodyPr>
          <a:lstStyle/>
          <a:p>
            <a:pPr algn="r" rtl="1"/>
            <a:r>
              <a:rPr lang="ar-SA" sz="2800" b="1" dirty="0" smtClean="0">
                <a:solidFill>
                  <a:srgbClr val="002060"/>
                </a:solidFill>
                <a:effectLst>
                  <a:outerShdw blurRad="38100" dist="38100" dir="2700000" algn="tl">
                    <a:srgbClr val="000000">
                      <a:alpha val="43137"/>
                    </a:srgbClr>
                  </a:outerShdw>
                </a:effectLst>
                <a:cs typeface="2  Farnaz" pitchFamily="2" charset="-78"/>
              </a:rPr>
              <a:t>ساير </a:t>
            </a:r>
            <a:r>
              <a:rPr lang="ar-SA" sz="2800" b="1" dirty="0" smtClean="0">
                <a:solidFill>
                  <a:srgbClr val="002060"/>
                </a:solidFill>
                <a:effectLst>
                  <a:outerShdw blurRad="38100" dist="38100" dir="2700000" algn="tl">
                    <a:srgbClr val="000000">
                      <a:alpha val="43137"/>
                    </a:srgbClr>
                  </a:outerShdw>
                </a:effectLst>
                <a:cs typeface="2  Farnaz" pitchFamily="2" charset="-78"/>
              </a:rPr>
              <a:t>بخش هاي فرانت آفيس عبارت اند از</a:t>
            </a:r>
            <a:r>
              <a:rPr lang="ar-SA" sz="2800" b="1" dirty="0" smtClean="0">
                <a:solidFill>
                  <a:srgbClr val="002060"/>
                </a:solidFill>
                <a:effectLst>
                  <a:outerShdw blurRad="38100" dist="38100" dir="2700000" algn="tl">
                    <a:srgbClr val="000000">
                      <a:alpha val="43137"/>
                    </a:srgbClr>
                  </a:outerShdw>
                </a:effectLst>
                <a:cs typeface="2  Farnaz" pitchFamily="2" charset="-78"/>
              </a:rPr>
              <a:t>:</a:t>
            </a:r>
            <a:endParaRPr lang="fa-IR" sz="2800" b="1" dirty="0" smtClean="0">
              <a:solidFill>
                <a:srgbClr val="002060"/>
              </a:solidFill>
              <a:effectLst>
                <a:outerShdw blurRad="38100" dist="38100" dir="2700000" algn="tl">
                  <a:srgbClr val="000000">
                    <a:alpha val="43137"/>
                  </a:srgbClr>
                </a:outerShdw>
              </a:effectLst>
              <a:cs typeface="2  Farnaz" pitchFamily="2" charset="-78"/>
            </a:endParaRPr>
          </a:p>
          <a:p>
            <a:pPr algn="r" rtl="1">
              <a:buNone/>
            </a:pPr>
            <a:endParaRPr lang="en-US" sz="2800" b="1" dirty="0" smtClean="0">
              <a:solidFill>
                <a:srgbClr val="002060"/>
              </a:solidFill>
              <a:effectLst>
                <a:outerShdw blurRad="38100" dist="38100" dir="2700000" algn="tl">
                  <a:srgbClr val="000000">
                    <a:alpha val="43137"/>
                  </a:srgbClr>
                </a:outerShdw>
              </a:effectLst>
              <a:cs typeface="2  Farnaz" pitchFamily="2" charset="-78"/>
            </a:endParaRPr>
          </a:p>
          <a:p>
            <a:pPr algn="r" rtl="1">
              <a:lnSpc>
                <a:spcPct val="200000"/>
              </a:lnSpc>
            </a:pPr>
            <a:r>
              <a:rPr lang="ar-SA" sz="2800" b="1" dirty="0" smtClean="0">
                <a:effectLst>
                  <a:outerShdw blurRad="38100" dist="38100" dir="2700000" algn="tl">
                    <a:srgbClr val="000000">
                      <a:alpha val="43137"/>
                    </a:srgbClr>
                  </a:outerShdw>
                </a:effectLst>
                <a:cs typeface="2  Nazanin" pitchFamily="2" charset="-78"/>
              </a:rPr>
              <a:t>تل</a:t>
            </a:r>
            <a:r>
              <a:rPr lang="ar-SA" sz="2800" b="1" dirty="0" smtClean="0">
                <a:effectLst>
                  <a:outerShdw blurRad="38100" dist="38100" dir="2700000" algn="tl">
                    <a:srgbClr val="000000">
                      <a:alpha val="43137"/>
                    </a:srgbClr>
                  </a:outerShdw>
                </a:effectLst>
                <a:cs typeface="2  Nazanin" pitchFamily="2" charset="-78"/>
              </a:rPr>
              <a:t>فن خانه،ميزصندوق،و بخش كانسريج(</a:t>
            </a:r>
            <a:r>
              <a:rPr lang="en-US" sz="2800" b="1" dirty="0" smtClean="0">
                <a:effectLst>
                  <a:outerShdw blurRad="38100" dist="38100" dir="2700000" algn="tl">
                    <a:srgbClr val="000000">
                      <a:alpha val="43137"/>
                    </a:srgbClr>
                  </a:outerShdw>
                </a:effectLst>
                <a:cs typeface="2  Nazanin" pitchFamily="2" charset="-78"/>
              </a:rPr>
              <a:t>Concierge</a:t>
            </a:r>
            <a:r>
              <a:rPr lang="ar-SA" sz="2800" b="1" dirty="0" smtClean="0">
                <a:effectLst>
                  <a:outerShdw blurRad="38100" dist="38100" dir="2700000" algn="tl">
                    <a:srgbClr val="000000">
                      <a:alpha val="43137"/>
                    </a:srgbClr>
                  </a:outerShdw>
                </a:effectLst>
                <a:cs typeface="2  Nazanin" pitchFamily="2" charset="-78"/>
              </a:rPr>
              <a:t>) و </a:t>
            </a:r>
            <a:r>
              <a:rPr lang="en-US" sz="2800" b="1" dirty="0" smtClean="0">
                <a:effectLst>
                  <a:outerShdw blurRad="38100" dist="38100" dir="2700000" algn="tl">
                    <a:srgbClr val="000000">
                      <a:alpha val="43137"/>
                    </a:srgbClr>
                  </a:outerShdw>
                </a:effectLst>
                <a:cs typeface="2  Nazanin" pitchFamily="2" charset="-78"/>
              </a:rPr>
              <a:t>Wake Up</a:t>
            </a:r>
            <a:r>
              <a:rPr lang="ar-SA" sz="2800" b="1" dirty="0" smtClean="0">
                <a:effectLst>
                  <a:outerShdw blurRad="38100" dist="38100" dir="2700000" algn="tl">
                    <a:srgbClr val="000000">
                      <a:alpha val="43137"/>
                    </a:srgbClr>
                  </a:outerShdw>
                </a:effectLst>
                <a:cs typeface="2  Nazanin" pitchFamily="2" charset="-78"/>
              </a:rPr>
              <a:t> به معناي بيدار باش توسط تلفن خانه به مهمان مي باشد.</a:t>
            </a:r>
            <a:endParaRPr lang="en-US" sz="2800" b="1" dirty="0" smtClean="0">
              <a:effectLst>
                <a:outerShdw blurRad="38100" dist="38100" dir="2700000" algn="tl">
                  <a:srgbClr val="000000">
                    <a:alpha val="43137"/>
                  </a:srgbClr>
                </a:outerShdw>
              </a:effectLst>
              <a:cs typeface="2  Nazanin" pitchFamily="2" charset="-78"/>
            </a:endParaRPr>
          </a:p>
        </p:txBody>
      </p:sp>
      <p:sp>
        <p:nvSpPr>
          <p:cNvPr id="6" name="Date Placeholder 5"/>
          <p:cNvSpPr>
            <a:spLocks noGrp="1"/>
          </p:cNvSpPr>
          <p:nvPr>
            <p:ph type="dt" sz="half" idx="10"/>
          </p:nvPr>
        </p:nvSpPr>
        <p:spPr/>
        <p:txBody>
          <a:bodyPr/>
          <a:lstStyle/>
          <a:p>
            <a:r>
              <a:rPr lang="en-US" smtClean="0"/>
              <a:t>هادی عربی گل - جواد ذبیحی راد 09151105825-09151155029</a:t>
            </a: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838200"/>
            <a:ext cx="8458200" cy="5791200"/>
          </a:xfrm>
        </p:spPr>
        <p:txBody>
          <a:bodyPr>
            <a:noAutofit/>
          </a:bodyPr>
          <a:lstStyle/>
          <a:p>
            <a:pPr algn="just" rtl="1"/>
            <a:r>
              <a:rPr lang="ar-SA" sz="1800" b="1" dirty="0" smtClean="0">
                <a:solidFill>
                  <a:srgbClr val="FF0000"/>
                </a:solidFill>
                <a:effectLst>
                  <a:outerShdw blurRad="38100" dist="38100" dir="2700000" algn="tl">
                    <a:srgbClr val="000000">
                      <a:alpha val="43137"/>
                    </a:srgbClr>
                  </a:outerShdw>
                </a:effectLst>
                <a:cs typeface="2  Farnaz" pitchFamily="2" charset="-78"/>
              </a:rPr>
              <a:t>روش </a:t>
            </a:r>
            <a:r>
              <a:rPr lang="ar-SA" sz="1800" b="1" dirty="0" smtClean="0">
                <a:solidFill>
                  <a:srgbClr val="FF0000"/>
                </a:solidFill>
                <a:effectLst>
                  <a:outerShdw blurRad="38100" dist="38100" dir="2700000" algn="tl">
                    <a:srgbClr val="000000">
                      <a:alpha val="43137"/>
                    </a:srgbClr>
                  </a:outerShdw>
                </a:effectLst>
                <a:cs typeface="2  Farnaz" pitchFamily="2" charset="-78"/>
              </a:rPr>
              <a:t>هاي رزرواسيون:</a:t>
            </a:r>
            <a:endParaRPr lang="en-US" sz="1800" b="1" dirty="0" smtClean="0">
              <a:solidFill>
                <a:srgbClr val="FF0000"/>
              </a:solidFill>
              <a:effectLst>
                <a:outerShdw blurRad="38100" dist="38100" dir="2700000" algn="tl">
                  <a:srgbClr val="000000">
                    <a:alpha val="43137"/>
                  </a:srgbClr>
                </a:outerShdw>
              </a:effectLst>
              <a:cs typeface="2  Farnaz" pitchFamily="2" charset="-78"/>
            </a:endParaRPr>
          </a:p>
          <a:p>
            <a:pPr algn="just" rtl="1"/>
            <a:r>
              <a:rPr lang="ar-SA" sz="1800" b="1" dirty="0" smtClean="0">
                <a:effectLst>
                  <a:outerShdw blurRad="38100" dist="38100" dir="2700000" algn="tl">
                    <a:srgbClr val="000000">
                      <a:alpha val="43137"/>
                    </a:srgbClr>
                  </a:outerShdw>
                </a:effectLst>
                <a:cs typeface="2  Nazanin" pitchFamily="2" charset="-78"/>
              </a:rPr>
              <a:t>1- مسافريني كه بدون برنامه قبلي سفر مي كنند، مسافرين بدون رزرو ناميده مي شونداما برخي ديگر دور انديش بوده و توسط شخص ثالثي ورود خود را به هتل حتي يك روز قبل از موعد مقرر به واحد رزرواسيون هال اعلام مي كنند.</a:t>
            </a:r>
            <a:endParaRPr lang="en-US" sz="1800" b="1" dirty="0" smtClean="0">
              <a:effectLst>
                <a:outerShdw blurRad="38100" dist="38100" dir="2700000" algn="tl">
                  <a:srgbClr val="000000">
                    <a:alpha val="43137"/>
                  </a:srgbClr>
                </a:outerShdw>
              </a:effectLst>
              <a:cs typeface="2  Nazanin" pitchFamily="2" charset="-78"/>
            </a:endParaRPr>
          </a:p>
          <a:p>
            <a:pPr algn="just" rtl="1"/>
            <a:r>
              <a:rPr lang="ar-SA" sz="1800" b="1" dirty="0" smtClean="0">
                <a:effectLst>
                  <a:outerShdw blurRad="38100" dist="38100" dir="2700000" algn="tl">
                    <a:srgbClr val="000000">
                      <a:alpha val="43137"/>
                    </a:srgbClr>
                  </a:outerShdw>
                </a:effectLst>
                <a:cs typeface="2  Nazanin" pitchFamily="2" charset="-78"/>
              </a:rPr>
              <a:t>2- نامه: از روزگاران قديم تاكنون يكي از مطمئن ترين روشهاي رزرو،نامه نگاري بوده اما اين روش به تدريج درحال منسوخ شدن است،مزاياي روش نامه نگاري شفاف بودن و دائمي بودن آن است.همين نامه سند معتبري است كه سند مي تواند به استناد آن خسارت خود را دريافت نمايد.</a:t>
            </a:r>
            <a:endParaRPr lang="en-US" sz="1800" b="1" dirty="0" smtClean="0">
              <a:effectLst>
                <a:outerShdw blurRad="38100" dist="38100" dir="2700000" algn="tl">
                  <a:srgbClr val="000000">
                    <a:alpha val="43137"/>
                  </a:srgbClr>
                </a:outerShdw>
              </a:effectLst>
              <a:cs typeface="2  Nazanin" pitchFamily="2" charset="-78"/>
            </a:endParaRPr>
          </a:p>
          <a:p>
            <a:pPr algn="just" rtl="1"/>
            <a:r>
              <a:rPr lang="ar-SA" sz="1800" b="1" dirty="0" smtClean="0">
                <a:effectLst>
                  <a:outerShdw blurRad="38100" dist="38100" dir="2700000" algn="tl">
                    <a:srgbClr val="000000">
                      <a:alpha val="43137"/>
                    </a:srgbClr>
                  </a:outerShdw>
                </a:effectLst>
                <a:cs typeface="2  Nazanin" pitchFamily="2" charset="-78"/>
              </a:rPr>
              <a:t>3- تلفن: رزرو تلفني خيلي سريع و راحت مي باشد اما ضعف آن نبودن توافق نامه است هرچند كه هتل مي تواند صداي مسافر را ضبط نمايد ولي صدا جزو اسناد محكمه پسند نمي باشد.</a:t>
            </a:r>
            <a:endParaRPr lang="en-US" sz="1800" b="1" dirty="0" smtClean="0">
              <a:effectLst>
                <a:outerShdw blurRad="38100" dist="38100" dir="2700000" algn="tl">
                  <a:srgbClr val="000000">
                    <a:alpha val="43137"/>
                  </a:srgbClr>
                </a:outerShdw>
              </a:effectLst>
              <a:cs typeface="2  Nazanin" pitchFamily="2" charset="-78"/>
            </a:endParaRPr>
          </a:p>
          <a:p>
            <a:pPr algn="just" rtl="1"/>
            <a:r>
              <a:rPr lang="ar-SA" sz="1800" b="1" dirty="0" smtClean="0">
                <a:effectLst>
                  <a:outerShdw blurRad="38100" dist="38100" dir="2700000" algn="tl">
                    <a:srgbClr val="000000">
                      <a:alpha val="43137"/>
                    </a:srgbClr>
                  </a:outerShdw>
                </a:effectLst>
                <a:cs typeface="2  Nazanin" pitchFamily="2" charset="-78"/>
              </a:rPr>
              <a:t>4- نمابر(فكس):از سي سال قبل تا كنون اين روش رايج شده اين روش از مزيت يك سند معتبر برخوردار است و همچنين مهمان مي تواند در مدتي كوتاه درخواست كتبي خود را به هتلي در قاره ديگر بفرستد.</a:t>
            </a:r>
            <a:endParaRPr lang="en-US" sz="1800" b="1" dirty="0" smtClean="0">
              <a:effectLst>
                <a:outerShdw blurRad="38100" dist="38100" dir="2700000" algn="tl">
                  <a:srgbClr val="000000">
                    <a:alpha val="43137"/>
                  </a:srgbClr>
                </a:outerShdw>
              </a:effectLst>
              <a:cs typeface="2  Nazanin" pitchFamily="2" charset="-78"/>
            </a:endParaRPr>
          </a:p>
          <a:p>
            <a:pPr algn="just" rtl="1"/>
            <a:r>
              <a:rPr lang="ar-SA" sz="1800" b="1" dirty="0" smtClean="0">
                <a:effectLst>
                  <a:outerShdw blurRad="38100" dist="38100" dir="2700000" algn="tl">
                    <a:srgbClr val="000000">
                      <a:alpha val="43137"/>
                    </a:srgbClr>
                  </a:outerShdw>
                </a:effectLst>
                <a:cs typeface="2  Nazanin" pitchFamily="2" charset="-78"/>
              </a:rPr>
              <a:t>5- اينترنت:با آمدن اين روش ساير روش ها تحت الشعاع قرارگرفته به نحوي كه مهمان يا آژانس مسافرتي با رايانه شخصي جزييات </a:t>
            </a:r>
            <a:r>
              <a:rPr lang="en-US" sz="1800" b="1" dirty="0" smtClean="0">
                <a:effectLst>
                  <a:outerShdw blurRad="38100" dist="38100" dir="2700000" algn="tl">
                    <a:srgbClr val="000000">
                      <a:alpha val="43137"/>
                    </a:srgbClr>
                  </a:outerShdw>
                </a:effectLst>
                <a:cs typeface="2  Nazanin" pitchFamily="2" charset="-78"/>
              </a:rPr>
              <a:t>Check In</a:t>
            </a:r>
            <a:r>
              <a:rPr lang="ar-SA" sz="1800" b="1" dirty="0" smtClean="0">
                <a:effectLst>
                  <a:outerShdw blurRad="38100" dist="38100" dir="2700000" algn="tl">
                    <a:srgbClr val="000000">
                      <a:alpha val="43137"/>
                    </a:srgbClr>
                  </a:outerShdw>
                </a:effectLst>
                <a:cs typeface="2  Nazanin" pitchFamily="2" charset="-78"/>
              </a:rPr>
              <a:t> و </a:t>
            </a:r>
            <a:r>
              <a:rPr lang="en-US" sz="1800" b="1" dirty="0" smtClean="0">
                <a:effectLst>
                  <a:outerShdw blurRad="38100" dist="38100" dir="2700000" algn="tl">
                    <a:srgbClr val="000000">
                      <a:alpha val="43137"/>
                    </a:srgbClr>
                  </a:outerShdw>
                </a:effectLst>
                <a:cs typeface="2  Nazanin" pitchFamily="2" charset="-78"/>
              </a:rPr>
              <a:t>Check out</a:t>
            </a:r>
            <a:r>
              <a:rPr lang="ar-SA" sz="1800" b="1" dirty="0" smtClean="0">
                <a:effectLst>
                  <a:outerShdw blurRad="38100" dist="38100" dir="2700000" algn="tl">
                    <a:srgbClr val="000000">
                      <a:alpha val="43137"/>
                    </a:srgbClr>
                  </a:outerShdw>
                </a:effectLst>
                <a:cs typeface="2  Nazanin" pitchFamily="2" charset="-78"/>
              </a:rPr>
              <a:t> خود را از اين طريق به هتل اعلام مي نمايند.امروزه امضاي الكترونيك مورد پذيرش قانون گذار مي باشد</a:t>
            </a:r>
            <a:r>
              <a:rPr lang="ar-SA" sz="1800" b="1" dirty="0" smtClean="0">
                <a:effectLst>
                  <a:outerShdw blurRad="38100" dist="38100" dir="2700000" algn="tl">
                    <a:srgbClr val="000000">
                      <a:alpha val="43137"/>
                    </a:srgbClr>
                  </a:outerShdw>
                </a:effectLst>
                <a:cs typeface="2  Nazanin" pitchFamily="2" charset="-78"/>
              </a:rPr>
              <a:t>.</a:t>
            </a:r>
            <a:endParaRPr lang="fa-IR" sz="1800" b="1" dirty="0" smtClean="0">
              <a:effectLst>
                <a:outerShdw blurRad="38100" dist="38100" dir="2700000" algn="tl">
                  <a:srgbClr val="000000">
                    <a:alpha val="43137"/>
                  </a:srgbClr>
                </a:outerShdw>
              </a:effectLst>
              <a:cs typeface="2  Nazanin" pitchFamily="2" charset="-78"/>
            </a:endParaRPr>
          </a:p>
          <a:p>
            <a:pPr algn="just" rtl="1"/>
            <a:endParaRPr lang="fa-IR" sz="1800" b="1" dirty="0" smtClean="0">
              <a:effectLst>
                <a:outerShdw blurRad="38100" dist="38100" dir="2700000" algn="tl">
                  <a:srgbClr val="000000">
                    <a:alpha val="43137"/>
                  </a:srgbClr>
                </a:outerShdw>
              </a:effectLst>
              <a:cs typeface="2  Nazanin" pitchFamily="2" charset="-78"/>
            </a:endParaRPr>
          </a:p>
          <a:p>
            <a:pPr algn="ctr" rtl="1"/>
            <a:r>
              <a:rPr lang="ar-SA" sz="1800" b="1" dirty="0" smtClean="0">
                <a:solidFill>
                  <a:srgbClr val="FF0000"/>
                </a:solidFill>
                <a:effectLst>
                  <a:outerShdw blurRad="38100" dist="38100" dir="2700000" algn="tl">
                    <a:srgbClr val="000000">
                      <a:alpha val="43137"/>
                    </a:srgbClr>
                  </a:outerShdw>
                </a:effectLst>
                <a:cs typeface="2  Nazanin" pitchFamily="2" charset="-78"/>
              </a:rPr>
              <a:t>سوال:يك </a:t>
            </a:r>
            <a:r>
              <a:rPr lang="ar-SA" sz="1800" b="1" dirty="0" smtClean="0">
                <a:solidFill>
                  <a:srgbClr val="FF0000"/>
                </a:solidFill>
                <a:effectLst>
                  <a:outerShdw blurRad="38100" dist="38100" dir="2700000" algn="tl">
                    <a:srgbClr val="000000">
                      <a:alpha val="43137"/>
                    </a:srgbClr>
                  </a:outerShdw>
                </a:effectLst>
                <a:cs typeface="2  Nazanin" pitchFamily="2" charset="-78"/>
              </a:rPr>
              <a:t>رزرواسيون ايده آل چيست؟</a:t>
            </a:r>
            <a:endParaRPr lang="en-US" sz="1800" b="1" dirty="0" smtClean="0">
              <a:solidFill>
                <a:srgbClr val="FF0000"/>
              </a:solidFill>
              <a:effectLst>
                <a:outerShdw blurRad="38100" dist="38100" dir="2700000" algn="tl">
                  <a:srgbClr val="000000">
                    <a:alpha val="43137"/>
                  </a:srgbClr>
                </a:outerShdw>
              </a:effectLst>
              <a:cs typeface="2  Nazanin" pitchFamily="2" charset="-78"/>
            </a:endParaRPr>
          </a:p>
          <a:p>
            <a:pPr algn="ctr" rtl="1"/>
            <a:r>
              <a:rPr lang="ar-SA" sz="2800" b="1" dirty="0" smtClean="0">
                <a:effectLst>
                  <a:outerShdw blurRad="38100" dist="38100" dir="2700000" algn="tl">
                    <a:srgbClr val="000000">
                      <a:alpha val="43137"/>
                    </a:srgbClr>
                  </a:outerShdw>
                </a:effectLst>
                <a:cs typeface="2  Nazanin" pitchFamily="2" charset="-78"/>
              </a:rPr>
              <a:t>داشتن سرعت العمل و آسان و مقرون به صرفه بودن</a:t>
            </a:r>
            <a:endParaRPr lang="en-US" sz="2800" b="1" dirty="0" smtClean="0">
              <a:effectLst>
                <a:outerShdw blurRad="38100" dist="38100" dir="2700000" algn="tl">
                  <a:srgbClr val="000000">
                    <a:alpha val="43137"/>
                  </a:srgbClr>
                </a:outerShdw>
              </a:effectLst>
              <a:cs typeface="2  Nazanin" pitchFamily="2" charset="-78"/>
            </a:endParaRPr>
          </a:p>
        </p:txBody>
      </p:sp>
      <p:sp>
        <p:nvSpPr>
          <p:cNvPr id="6" name="Date Placeholder 5"/>
          <p:cNvSpPr>
            <a:spLocks noGrp="1"/>
          </p:cNvSpPr>
          <p:nvPr>
            <p:ph type="dt" sz="half" idx="10"/>
          </p:nvPr>
        </p:nvSpPr>
        <p:spPr/>
        <p:txBody>
          <a:bodyPr/>
          <a:lstStyle/>
          <a:p>
            <a:r>
              <a:rPr lang="en-US" smtClean="0"/>
              <a:t>هادی عربی گل - جواد ذبیحی راد 09151105825-09151155029</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838200"/>
            <a:ext cx="8458200" cy="5791200"/>
          </a:xfrm>
        </p:spPr>
        <p:txBody>
          <a:bodyPr>
            <a:normAutofit fontScale="77500" lnSpcReduction="20000"/>
          </a:bodyPr>
          <a:lstStyle/>
          <a:p>
            <a:pPr algn="r" rtl="1"/>
            <a:r>
              <a:rPr lang="ar-SA" sz="3100" b="1" dirty="0" smtClean="0">
                <a:solidFill>
                  <a:srgbClr val="002060"/>
                </a:solidFill>
                <a:effectLst>
                  <a:outerShdw blurRad="38100" dist="38100" dir="2700000" algn="tl">
                    <a:srgbClr val="000000">
                      <a:alpha val="43137"/>
                    </a:srgbClr>
                  </a:outerShdw>
                </a:effectLst>
                <a:cs typeface="2  Farnaz" pitchFamily="2" charset="-78"/>
              </a:rPr>
              <a:t>بلك </a:t>
            </a:r>
            <a:r>
              <a:rPr lang="ar-SA" sz="3100" b="1" dirty="0" smtClean="0">
                <a:solidFill>
                  <a:srgbClr val="002060"/>
                </a:solidFill>
                <a:effectLst>
                  <a:outerShdw blurRad="38100" dist="38100" dir="2700000" algn="tl">
                    <a:srgbClr val="000000">
                      <a:alpha val="43137"/>
                    </a:srgbClr>
                  </a:outerShdw>
                </a:effectLst>
                <a:cs typeface="2  Farnaz" pitchFamily="2" charset="-78"/>
              </a:rPr>
              <a:t>ليست(</a:t>
            </a:r>
            <a:r>
              <a:rPr lang="en-US" sz="3100" b="1" dirty="0" smtClean="0">
                <a:solidFill>
                  <a:srgbClr val="002060"/>
                </a:solidFill>
                <a:effectLst>
                  <a:outerShdw blurRad="38100" dist="38100" dir="2700000" algn="tl">
                    <a:srgbClr val="000000">
                      <a:alpha val="43137"/>
                    </a:srgbClr>
                  </a:outerShdw>
                </a:effectLst>
                <a:cs typeface="2  Farnaz" pitchFamily="2" charset="-78"/>
              </a:rPr>
              <a:t>Black List</a:t>
            </a:r>
            <a:r>
              <a:rPr lang="ar-SA" sz="3100" b="1" dirty="0" smtClean="0">
                <a:solidFill>
                  <a:srgbClr val="002060"/>
                </a:solidFill>
                <a:effectLst>
                  <a:outerShdw blurRad="38100" dist="38100" dir="2700000" algn="tl">
                    <a:srgbClr val="000000">
                      <a:alpha val="43137"/>
                    </a:srgbClr>
                  </a:outerShdw>
                </a:effectLst>
                <a:cs typeface="2  Farnaz" pitchFamily="2" charset="-78"/>
              </a:rPr>
              <a:t>):</a:t>
            </a:r>
            <a:endParaRPr lang="en-US" sz="3100" dirty="0" smtClean="0">
              <a:solidFill>
                <a:srgbClr val="002060"/>
              </a:solidFill>
              <a:effectLst>
                <a:outerShdw blurRad="38100" dist="38100" dir="2700000" algn="tl">
                  <a:srgbClr val="000000">
                    <a:alpha val="43137"/>
                  </a:srgbClr>
                </a:outerShdw>
              </a:effectLst>
              <a:cs typeface="2  Nazanin" pitchFamily="2" charset="-78"/>
            </a:endParaRPr>
          </a:p>
          <a:p>
            <a:pPr algn="r" rtl="1"/>
            <a:r>
              <a:rPr lang="ar-SA" sz="2800" dirty="0" smtClean="0">
                <a:cs typeface="2  Nazanin" pitchFamily="2" charset="-78"/>
              </a:rPr>
              <a:t>ليست اسامي مهمانان بد سابقه كه هتل تمايلي به پذيرش مجدد آنها ندارد اين ليست بايد به سهولت در دسترس باشد اما بايد براي مهمانان قابل دستيابي نباشد.</a:t>
            </a:r>
            <a:endParaRPr lang="en-US" sz="2800" dirty="0" smtClean="0">
              <a:cs typeface="2  Nazanin" pitchFamily="2" charset="-78"/>
            </a:endParaRPr>
          </a:p>
          <a:p>
            <a:pPr algn="r" rtl="1"/>
            <a:r>
              <a:rPr lang="ar-SA" sz="2800" dirty="0" smtClean="0">
                <a:cs typeface="2  Nazanin" pitchFamily="2" charset="-78"/>
              </a:rPr>
              <a:t>سوال:</a:t>
            </a:r>
            <a:endParaRPr lang="en-US" sz="2800" dirty="0" smtClean="0">
              <a:cs typeface="2  Nazanin" pitchFamily="2" charset="-78"/>
            </a:endParaRPr>
          </a:p>
          <a:p>
            <a:pPr algn="r" rtl="1"/>
            <a:r>
              <a:rPr lang="ar-SA" sz="2800" dirty="0" smtClean="0">
                <a:cs typeface="2  Nazanin" pitchFamily="2" charset="-78"/>
              </a:rPr>
              <a:t>چرابرخي از مهمانان در ليست سياه قرار مي گيرند؟</a:t>
            </a:r>
            <a:endParaRPr lang="en-US" sz="2800" dirty="0" smtClean="0">
              <a:cs typeface="2  Nazanin" pitchFamily="2" charset="-78"/>
            </a:endParaRPr>
          </a:p>
          <a:p>
            <a:pPr algn="r" rtl="1"/>
            <a:r>
              <a:rPr lang="ar-SA" sz="2800" dirty="0" smtClean="0">
                <a:cs typeface="2  Nazanin" pitchFamily="2" charset="-78"/>
              </a:rPr>
              <a:t>1-مهمان هاي بدحساب كه بدون تسويه حساب هتل را ترك مي كنند.</a:t>
            </a:r>
            <a:endParaRPr lang="en-US" sz="2800" dirty="0" smtClean="0">
              <a:cs typeface="2  Nazanin" pitchFamily="2" charset="-78"/>
            </a:endParaRPr>
          </a:p>
          <a:p>
            <a:pPr algn="r" rtl="1"/>
            <a:r>
              <a:rPr lang="ar-SA" sz="2800" dirty="0" smtClean="0">
                <a:cs typeface="2  Nazanin" pitchFamily="2" charset="-78"/>
              </a:rPr>
              <a:t>2-افرادي هستند كه نفرت انگيز مي باشند و به هيچ وجه به حقوق ديگران احترام نمي گذارند،بدزبان و ستيزه جو هستند،موجي ناراحتي ساير مهمان ها مي شوندو از روي عمد به لوازم و تاسيسات هتل خسارت مالي وارد مي آورند.</a:t>
            </a:r>
            <a:endParaRPr lang="en-US" sz="2800" dirty="0" smtClean="0">
              <a:cs typeface="2  Nazanin" pitchFamily="2" charset="-78"/>
            </a:endParaRPr>
          </a:p>
          <a:p>
            <a:pPr algn="r" rtl="1"/>
            <a:r>
              <a:rPr lang="ar-SA" sz="2800" dirty="0" smtClean="0">
                <a:cs typeface="2  Nazanin" pitchFamily="2" charset="-78"/>
              </a:rPr>
              <a:t>3-مهمانهايي كه وسايل شخصي هتل يا وسايل ساير مهمان ها را سرقت مي نمايند .همچنين اشخاصي كه خوش ظاهر و باطنا سارق بوده و هتل هاي گران قيمت را محيط مناسب براي اهداف شان مي دانند.</a:t>
            </a:r>
            <a:endParaRPr lang="en-US" sz="2800" dirty="0" smtClean="0">
              <a:cs typeface="2  Nazanin" pitchFamily="2" charset="-78"/>
            </a:endParaRPr>
          </a:p>
          <a:p>
            <a:pPr algn="r" rtl="1"/>
            <a:r>
              <a:rPr lang="ar-SA" sz="2800" dirty="0" smtClean="0">
                <a:cs typeface="2  Nazanin" pitchFamily="2" charset="-78"/>
              </a:rPr>
              <a:t>4-شركت ها و موسساتي كه توانايي پرداخت بدهي آنها محل اشكال است.</a:t>
            </a:r>
            <a:endParaRPr lang="en-US" sz="2800" dirty="0" smtClean="0">
              <a:cs typeface="2  Nazanin" pitchFamily="2" charset="-78"/>
            </a:endParaRPr>
          </a:p>
          <a:p>
            <a:pPr algn="r" rtl="1"/>
            <a:r>
              <a:rPr lang="ar-SA" sz="2800" dirty="0" smtClean="0">
                <a:cs typeface="2  Nazanin" pitchFamily="2" charset="-78"/>
              </a:rPr>
              <a:t>سوال:</a:t>
            </a:r>
            <a:endParaRPr lang="en-US" sz="2800" dirty="0" smtClean="0">
              <a:cs typeface="2  Nazanin" pitchFamily="2" charset="-78"/>
            </a:endParaRPr>
          </a:p>
          <a:p>
            <a:pPr algn="r" rtl="1"/>
            <a:r>
              <a:rPr lang="ar-SA" sz="2800" dirty="0" smtClean="0">
                <a:cs typeface="2  Nazanin" pitchFamily="2" charset="-78"/>
              </a:rPr>
              <a:t>در مواجهه با مهماني كه نام او در ليست سياه است چه كنيم؟</a:t>
            </a:r>
            <a:endParaRPr lang="en-US" sz="2800" dirty="0" smtClean="0">
              <a:cs typeface="2  Nazanin" pitchFamily="2" charset="-78"/>
            </a:endParaRPr>
          </a:p>
          <a:p>
            <a:pPr algn="r" rtl="1"/>
            <a:r>
              <a:rPr lang="ar-SA" sz="2800" dirty="0" smtClean="0">
                <a:cs typeface="2  Nazanin" pitchFamily="2" charset="-78"/>
              </a:rPr>
              <a:t>پاسخ مي دهيم كه متاسفانه ظرفيت هتل تكميل است.</a:t>
            </a:r>
            <a:endParaRPr lang="en-US" sz="2800" dirty="0" smtClean="0">
              <a:cs typeface="2  Nazanin" pitchFamily="2" charset="-78"/>
            </a:endParaRPr>
          </a:p>
          <a:p>
            <a:pPr algn="r" rtl="1"/>
            <a:r>
              <a:rPr lang="ar-SA" sz="2800" dirty="0" smtClean="0">
                <a:cs typeface="2  Nazanin" pitchFamily="2" charset="-78"/>
              </a:rPr>
              <a:t>نكته: هرگز به مهمان نگوييد از پذيرش شما معذوريم و يا اينگه نمي خواهم شما را پذيرش كنم زيرا يقينا علت آن را از شما خواهد پرسيد.</a:t>
            </a:r>
            <a:endParaRPr lang="en-US" sz="2800" dirty="0">
              <a:cs typeface="2  Nazanin" pitchFamily="2" charset="-78"/>
            </a:endParaRPr>
          </a:p>
        </p:txBody>
      </p:sp>
      <p:sp>
        <p:nvSpPr>
          <p:cNvPr id="6" name="Date Placeholder 5"/>
          <p:cNvSpPr>
            <a:spLocks noGrp="1"/>
          </p:cNvSpPr>
          <p:nvPr>
            <p:ph type="dt" sz="half" idx="10"/>
          </p:nvPr>
        </p:nvSpPr>
        <p:spPr/>
        <p:txBody>
          <a:bodyPr/>
          <a:lstStyle/>
          <a:p>
            <a:r>
              <a:rPr lang="en-US" smtClean="0"/>
              <a:t>هادی عربی گل - جواد ذبیحی راد 09151105825-09151155029</a:t>
            </a: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458200" cy="5715000"/>
          </a:xfrm>
        </p:spPr>
        <p:txBody>
          <a:bodyPr>
            <a:normAutofit fontScale="70000" lnSpcReduction="20000"/>
          </a:bodyPr>
          <a:lstStyle/>
          <a:p>
            <a:pPr marL="274320" lvl="8" indent="-274320" algn="r" rtl="1">
              <a:buClr>
                <a:schemeClr val="accent3"/>
              </a:buClr>
              <a:buSzPct val="95000"/>
              <a:buFont typeface="Wingdings 2"/>
              <a:buChar char=""/>
            </a:pPr>
            <a:r>
              <a:rPr lang="ar-SA" sz="2400" b="1" dirty="0" smtClean="0">
                <a:solidFill>
                  <a:srgbClr val="002060"/>
                </a:solidFill>
                <a:effectLst>
                  <a:outerShdw blurRad="38100" dist="38100" dir="2700000" algn="tl">
                    <a:srgbClr val="000000">
                      <a:alpha val="43137"/>
                    </a:srgbClr>
                  </a:outerShdw>
                </a:effectLst>
                <a:cs typeface="2  Farnaz" pitchFamily="2" charset="-78"/>
              </a:rPr>
              <a:t>دفتر </a:t>
            </a:r>
            <a:r>
              <a:rPr lang="ar-SA" sz="2400" b="1" dirty="0" smtClean="0">
                <a:solidFill>
                  <a:srgbClr val="002060"/>
                </a:solidFill>
                <a:effectLst>
                  <a:outerShdw blurRad="38100" dist="38100" dir="2700000" algn="tl">
                    <a:srgbClr val="000000">
                      <a:alpha val="43137"/>
                    </a:srgbClr>
                  </a:outerShdw>
                </a:effectLst>
                <a:cs typeface="2  Farnaz" pitchFamily="2" charset="-78"/>
              </a:rPr>
              <a:t>روزانه رزرواسيون:</a:t>
            </a:r>
            <a:endParaRPr lang="en-US" sz="2400" b="1" dirty="0" smtClean="0">
              <a:solidFill>
                <a:srgbClr val="002060"/>
              </a:solidFill>
              <a:effectLst>
                <a:outerShdw blurRad="38100" dist="38100" dir="2700000" algn="tl">
                  <a:srgbClr val="000000">
                    <a:alpha val="43137"/>
                  </a:srgbClr>
                </a:outerShdw>
              </a:effectLst>
              <a:cs typeface="2  Farnaz" pitchFamily="2" charset="-78"/>
            </a:endParaRPr>
          </a:p>
          <a:p>
            <a:pPr rtl="1"/>
            <a:r>
              <a:rPr lang="ar-SA" sz="2700" b="1" dirty="0" smtClean="0">
                <a:effectLst>
                  <a:outerShdw blurRad="38100" dist="38100" dir="2700000" algn="tl">
                    <a:srgbClr val="000000">
                      <a:alpha val="43137"/>
                    </a:srgbClr>
                  </a:outerShdw>
                </a:effectLst>
                <a:cs typeface="2  Nazanin" pitchFamily="2" charset="-78"/>
              </a:rPr>
              <a:t>هدف اصلي دفتر روزانه رزرواسيون فراهم آوردن يك ليست از مهمانان ورودي هر شب(كه نسبت به رزرواسيون اقدام نموده اند)مي باشد. چون تغييرات اساسي در آمار و اطلاعات مهمان هاي وارد شده در مقايسه با اين دفتر ايجاد مي شود و نمي توان از آن به عنوان سندي قطعي اعتبار قائل شد.</a:t>
            </a:r>
            <a:endParaRPr lang="en-US" sz="2700" b="1" dirty="0" smtClean="0">
              <a:effectLst>
                <a:outerShdw blurRad="38100" dist="38100" dir="2700000" algn="tl">
                  <a:srgbClr val="000000">
                    <a:alpha val="43137"/>
                  </a:srgbClr>
                </a:outerShdw>
              </a:effectLst>
              <a:cs typeface="2  Nazanin" pitchFamily="2" charset="-78"/>
            </a:endParaRPr>
          </a:p>
          <a:p>
            <a:pPr rtl="1"/>
            <a:r>
              <a:rPr lang="ar-SA" sz="2700" b="1" dirty="0" smtClean="0">
                <a:effectLst>
                  <a:outerShdw blurRad="38100" dist="38100" dir="2700000" algn="tl">
                    <a:srgbClr val="000000">
                      <a:alpha val="43137"/>
                    </a:srgbClr>
                  </a:outerShdw>
                </a:effectLst>
                <a:cs typeface="2  Nazanin" pitchFamily="2" charset="-78"/>
              </a:rPr>
              <a:t>دفتر روزانه رزرو سنتي:</a:t>
            </a:r>
            <a:endParaRPr lang="en-US" sz="2700" b="1" dirty="0" smtClean="0">
              <a:effectLst>
                <a:outerShdw blurRad="38100" dist="38100" dir="2700000" algn="tl">
                  <a:srgbClr val="000000">
                    <a:alpha val="43137"/>
                  </a:srgbClr>
                </a:outerShdw>
              </a:effectLst>
              <a:cs typeface="2  Nazanin" pitchFamily="2" charset="-78"/>
            </a:endParaRPr>
          </a:p>
          <a:p>
            <a:pPr rtl="1"/>
            <a:r>
              <a:rPr lang="fa-IR" sz="2700" b="1" dirty="0" smtClean="0">
                <a:effectLst>
                  <a:outerShdw blurRad="38100" dist="38100" dir="2700000" algn="tl">
                    <a:srgbClr val="000000">
                      <a:alpha val="43137"/>
                    </a:srgbClr>
                  </a:outerShdw>
                </a:effectLst>
                <a:cs typeface="2  Nazanin" pitchFamily="2" charset="-78"/>
              </a:rPr>
              <a:t>   </a:t>
            </a:r>
            <a:r>
              <a:rPr lang="ar-SA" sz="2700" b="1" dirty="0" smtClean="0">
                <a:effectLst>
                  <a:outerShdw blurRad="38100" dist="38100" dir="2700000" algn="tl">
                    <a:srgbClr val="000000">
                      <a:alpha val="43137"/>
                    </a:srgbClr>
                  </a:outerShdw>
                </a:effectLst>
                <a:cs typeface="2  Nazanin" pitchFamily="2" charset="-78"/>
              </a:rPr>
              <a:t>2</a:t>
            </a:r>
            <a:r>
              <a:rPr lang="en-US" sz="2700" b="1" dirty="0" err="1" smtClean="0">
                <a:effectLst>
                  <a:outerShdw blurRad="38100" dist="38100" dir="2700000" algn="tl">
                    <a:srgbClr val="000000">
                      <a:alpha val="43137"/>
                    </a:srgbClr>
                  </a:outerShdw>
                </a:effectLst>
                <a:cs typeface="2  Nazanin" pitchFamily="2" charset="-78"/>
              </a:rPr>
              <a:t>nd</a:t>
            </a:r>
            <a:r>
              <a:rPr lang="ar-SA" sz="2700" b="1" dirty="0" smtClean="0">
                <a:effectLst>
                  <a:outerShdw blurRad="38100" dist="38100" dir="2700000" algn="tl">
                    <a:srgbClr val="000000">
                      <a:alpha val="43137"/>
                    </a:srgbClr>
                  </a:outerShdw>
                </a:effectLst>
                <a:cs typeface="2  Nazanin" pitchFamily="2" charset="-78"/>
              </a:rPr>
              <a:t> </a:t>
            </a:r>
            <a:r>
              <a:rPr lang="en-US" sz="2700" b="1" dirty="0" smtClean="0">
                <a:effectLst>
                  <a:outerShdw blurRad="38100" dist="38100" dir="2700000" algn="tl">
                    <a:srgbClr val="000000">
                      <a:alpha val="43137"/>
                    </a:srgbClr>
                  </a:outerShdw>
                </a:effectLst>
                <a:cs typeface="2  Nazanin" pitchFamily="2" charset="-78"/>
              </a:rPr>
              <a:t>May </a:t>
            </a:r>
            <a:r>
              <a:rPr lang="en-US" sz="2700" b="1" dirty="0" smtClean="0">
                <a:effectLst>
                  <a:outerShdw blurRad="38100" dist="38100" dir="2700000" algn="tl">
                    <a:srgbClr val="000000">
                      <a:alpha val="43137"/>
                    </a:srgbClr>
                  </a:outerShdw>
                </a:effectLst>
                <a:cs typeface="2  Nazanin" pitchFamily="2" charset="-78"/>
              </a:rPr>
              <a:t>2010</a:t>
            </a:r>
            <a:r>
              <a:rPr lang="fa-IR" sz="2700" b="1" dirty="0" smtClean="0">
                <a:effectLst>
                  <a:outerShdw blurRad="38100" dist="38100" dir="2700000" algn="tl">
                    <a:srgbClr val="000000">
                      <a:alpha val="43137"/>
                    </a:srgbClr>
                  </a:outerShdw>
                </a:effectLst>
                <a:cs typeface="2  Nazanin" pitchFamily="2" charset="-78"/>
              </a:rPr>
              <a:t>                              *  </a:t>
            </a:r>
            <a:r>
              <a:rPr lang="en-US" sz="2700" b="1" dirty="0" smtClean="0">
                <a:effectLst>
                  <a:outerShdw blurRad="38100" dist="38100" dir="2700000" algn="tl">
                    <a:srgbClr val="000000">
                      <a:alpha val="43137"/>
                    </a:srgbClr>
                  </a:outerShdw>
                </a:effectLst>
                <a:cs typeface="2  Nazanin" pitchFamily="2" charset="-78"/>
              </a:rPr>
              <a:t>Data </a:t>
            </a:r>
            <a:r>
              <a:rPr lang="en-US" sz="2700" b="1" dirty="0" smtClean="0">
                <a:effectLst>
                  <a:outerShdw blurRad="38100" dist="38100" dir="2700000" algn="tl">
                    <a:srgbClr val="000000">
                      <a:alpha val="43137"/>
                    </a:srgbClr>
                  </a:outerShdw>
                </a:effectLst>
                <a:cs typeface="2  Nazanin" pitchFamily="2" charset="-78"/>
              </a:rPr>
              <a:t>Of Arrival</a:t>
            </a:r>
            <a:r>
              <a:rPr lang="ar-SA" sz="2700" b="1" dirty="0" smtClean="0">
                <a:effectLst>
                  <a:outerShdw blurRad="38100" dist="38100" dir="2700000" algn="tl">
                    <a:srgbClr val="000000">
                      <a:alpha val="43137"/>
                    </a:srgbClr>
                  </a:outerShdw>
                </a:effectLst>
                <a:cs typeface="2  Nazanin" pitchFamily="2" charset="-78"/>
              </a:rPr>
              <a:t> ََ</a:t>
            </a:r>
            <a:endParaRPr lang="en-US" sz="2700" b="1" dirty="0" smtClean="0">
              <a:effectLst>
                <a:outerShdw blurRad="38100" dist="38100" dir="2700000" algn="tl">
                  <a:srgbClr val="000000">
                    <a:alpha val="43137"/>
                  </a:srgbClr>
                </a:outerShdw>
              </a:effectLst>
              <a:cs typeface="2  Nazanin" pitchFamily="2" charset="-78"/>
            </a:endParaRPr>
          </a:p>
          <a:p>
            <a:pPr rtl="1"/>
            <a:r>
              <a:rPr lang="en-US" sz="2700" b="1" dirty="0" smtClean="0">
                <a:effectLst>
                  <a:outerShdw blurRad="38100" dist="38100" dir="2700000" algn="tl">
                    <a:srgbClr val="000000">
                      <a:alpha val="43137"/>
                    </a:srgbClr>
                  </a:outerShdw>
                </a:effectLst>
                <a:cs typeface="2  Nazanin" pitchFamily="2" charset="-78"/>
              </a:rPr>
              <a:t>Other Details</a:t>
            </a:r>
          </a:p>
          <a:p>
            <a:pPr rtl="1"/>
            <a:r>
              <a:rPr lang="en-US" sz="2700" b="1" dirty="0" smtClean="0">
                <a:effectLst>
                  <a:outerShdw blurRad="38100" dist="38100" dir="2700000" algn="tl">
                    <a:srgbClr val="000000">
                      <a:alpha val="43137"/>
                    </a:srgbClr>
                  </a:outerShdw>
                </a:effectLst>
                <a:cs typeface="2  Nazanin" pitchFamily="2" charset="-78"/>
              </a:rPr>
              <a:t>Terms</a:t>
            </a:r>
          </a:p>
          <a:p>
            <a:pPr rtl="1"/>
            <a:r>
              <a:rPr lang="en-US" sz="2700" b="1" dirty="0" smtClean="0">
                <a:effectLst>
                  <a:outerShdw blurRad="38100" dist="38100" dir="2700000" algn="tl">
                    <a:srgbClr val="000000">
                      <a:alpha val="43137"/>
                    </a:srgbClr>
                  </a:outerShdw>
                </a:effectLst>
                <a:cs typeface="2  Nazanin" pitchFamily="2" charset="-78"/>
              </a:rPr>
              <a:t>Room</a:t>
            </a:r>
          </a:p>
          <a:p>
            <a:pPr rtl="1"/>
            <a:r>
              <a:rPr lang="en-US" sz="2700" b="1" dirty="0" smtClean="0">
                <a:effectLst>
                  <a:outerShdw blurRad="38100" dist="38100" dir="2700000" algn="tl">
                    <a:srgbClr val="000000">
                      <a:alpha val="43137"/>
                    </a:srgbClr>
                  </a:outerShdw>
                </a:effectLst>
                <a:cs typeface="2  Nazanin" pitchFamily="2" charset="-78"/>
              </a:rPr>
              <a:t>Stay</a:t>
            </a:r>
          </a:p>
          <a:p>
            <a:pPr rtl="1"/>
            <a:r>
              <a:rPr lang="en-US" sz="2700" b="1" dirty="0" smtClean="0">
                <a:effectLst>
                  <a:outerShdw blurRad="38100" dist="38100" dir="2700000" algn="tl">
                    <a:srgbClr val="000000">
                      <a:alpha val="43137"/>
                    </a:srgbClr>
                  </a:outerShdw>
                </a:effectLst>
                <a:cs typeface="2  Nazanin" pitchFamily="2" charset="-78"/>
              </a:rPr>
              <a:t>Name</a:t>
            </a:r>
          </a:p>
          <a:p>
            <a:pPr rtl="1"/>
            <a:r>
              <a:rPr lang="en-US" sz="2700" b="1" dirty="0" smtClean="0">
                <a:effectLst>
                  <a:outerShdw blurRad="38100" dist="38100" dir="2700000" algn="tl">
                    <a:srgbClr val="000000">
                      <a:alpha val="43137"/>
                    </a:srgbClr>
                  </a:outerShdw>
                </a:effectLst>
                <a:cs typeface="2  Nazanin" pitchFamily="2" charset="-78"/>
              </a:rPr>
              <a:t>Data Booked</a:t>
            </a:r>
          </a:p>
          <a:p>
            <a:pPr rtl="1"/>
            <a:r>
              <a:rPr lang="en-US" sz="2700" b="1" dirty="0" smtClean="0">
                <a:effectLst>
                  <a:outerShdw blurRad="38100" dist="38100" dir="2700000" algn="tl">
                    <a:srgbClr val="000000">
                      <a:alpha val="43137"/>
                    </a:srgbClr>
                  </a:outerShdw>
                </a:effectLst>
                <a:cs typeface="2  Nazanin" pitchFamily="2" charset="-78"/>
              </a:rPr>
              <a:t>Arriving Late</a:t>
            </a:r>
          </a:p>
          <a:p>
            <a:pPr rtl="1"/>
            <a:r>
              <a:rPr lang="en-US" sz="2700" b="1" dirty="0" smtClean="0">
                <a:effectLst>
                  <a:outerShdw blurRad="38100" dist="38100" dir="2700000" algn="tl">
                    <a:srgbClr val="000000">
                      <a:alpha val="43137"/>
                    </a:srgbClr>
                  </a:outerShdw>
                </a:effectLst>
                <a:cs typeface="2  Nazanin" pitchFamily="2" charset="-78"/>
              </a:rPr>
              <a:t>B/B</a:t>
            </a:r>
          </a:p>
          <a:p>
            <a:pPr rtl="1"/>
            <a:r>
              <a:rPr lang="ar-SA" sz="2700" b="1" dirty="0" smtClean="0">
                <a:effectLst>
                  <a:outerShdw blurRad="38100" dist="38100" dir="2700000" algn="tl">
                    <a:srgbClr val="000000">
                      <a:alpha val="43137"/>
                    </a:srgbClr>
                  </a:outerShdw>
                </a:effectLst>
                <a:cs typeface="2  Nazanin" pitchFamily="2" charset="-78"/>
              </a:rPr>
              <a:t>210</a:t>
            </a:r>
            <a:endParaRPr lang="en-US" sz="2700" b="1" dirty="0" smtClean="0">
              <a:effectLst>
                <a:outerShdw blurRad="38100" dist="38100" dir="2700000" algn="tl">
                  <a:srgbClr val="000000">
                    <a:alpha val="43137"/>
                  </a:srgbClr>
                </a:outerShdw>
              </a:effectLst>
              <a:cs typeface="2  Nazanin" pitchFamily="2" charset="-78"/>
            </a:endParaRPr>
          </a:p>
          <a:p>
            <a:pPr rtl="1"/>
            <a:r>
              <a:rPr lang="ar-SA" sz="2700" b="1" dirty="0" smtClean="0">
                <a:effectLst>
                  <a:outerShdw blurRad="38100" dist="38100" dir="2700000" algn="tl">
                    <a:srgbClr val="000000">
                      <a:alpha val="43137"/>
                    </a:srgbClr>
                  </a:outerShdw>
                </a:effectLst>
                <a:cs typeface="2  Nazanin" pitchFamily="2" charset="-78"/>
              </a:rPr>
              <a:t>3</a:t>
            </a:r>
            <a:r>
              <a:rPr lang="en-US" sz="2700" b="1" dirty="0" smtClean="0">
                <a:effectLst>
                  <a:outerShdw blurRad="38100" dist="38100" dir="2700000" algn="tl">
                    <a:srgbClr val="000000">
                      <a:alpha val="43137"/>
                    </a:srgbClr>
                  </a:outerShdw>
                </a:effectLst>
                <a:cs typeface="2  Nazanin" pitchFamily="2" charset="-78"/>
              </a:rPr>
              <a:t>n</a:t>
            </a:r>
          </a:p>
          <a:p>
            <a:pPr rtl="1"/>
            <a:r>
              <a:rPr lang="en-US" sz="2700" b="1" dirty="0" err="1" smtClean="0">
                <a:effectLst>
                  <a:outerShdw blurRad="38100" dist="38100" dir="2700000" algn="tl">
                    <a:srgbClr val="000000">
                      <a:alpha val="43137"/>
                    </a:srgbClr>
                  </a:outerShdw>
                </a:effectLst>
                <a:cs typeface="2  Nazanin" pitchFamily="2" charset="-78"/>
              </a:rPr>
              <a:t>Mr.jamaran</a:t>
            </a:r>
            <a:endParaRPr lang="en-US" sz="2700" b="1" dirty="0" smtClean="0">
              <a:effectLst>
                <a:outerShdw blurRad="38100" dist="38100" dir="2700000" algn="tl">
                  <a:srgbClr val="000000">
                    <a:alpha val="43137"/>
                  </a:srgbClr>
                </a:outerShdw>
              </a:effectLst>
              <a:cs typeface="2  Nazanin" pitchFamily="2" charset="-78"/>
            </a:endParaRPr>
          </a:p>
          <a:p>
            <a:pPr rtl="1"/>
            <a:r>
              <a:rPr lang="ar-SA" sz="2700" b="1" dirty="0" smtClean="0">
                <a:effectLst>
                  <a:outerShdw blurRad="38100" dist="38100" dir="2700000" algn="tl">
                    <a:srgbClr val="000000">
                      <a:alpha val="43137"/>
                    </a:srgbClr>
                  </a:outerShdw>
                </a:effectLst>
                <a:cs typeface="2  Nazanin" pitchFamily="2" charset="-78"/>
              </a:rPr>
              <a:t>2010/10/01</a:t>
            </a:r>
            <a:endParaRPr lang="en-US" sz="2700" b="1" dirty="0" smtClean="0">
              <a:effectLst>
                <a:outerShdw blurRad="38100" dist="38100" dir="2700000" algn="tl">
                  <a:srgbClr val="000000">
                    <a:alpha val="43137"/>
                  </a:srgbClr>
                </a:outerShdw>
              </a:effectLst>
              <a:cs typeface="2  Nazanin" pitchFamily="2" charset="-78"/>
            </a:endParaRPr>
          </a:p>
          <a:p>
            <a:pPr algn="r" rtl="1"/>
            <a:endParaRPr lang="en-US" sz="2700" b="1" dirty="0" smtClean="0">
              <a:effectLst>
                <a:outerShdw blurRad="38100" dist="38100" dir="2700000" algn="tl">
                  <a:srgbClr val="000000">
                    <a:alpha val="43137"/>
                  </a:srgbClr>
                </a:outerShdw>
              </a:effectLst>
              <a:cs typeface="2  Nazanin" pitchFamily="2" charset="-78"/>
            </a:endParaRPr>
          </a:p>
        </p:txBody>
      </p:sp>
      <p:sp>
        <p:nvSpPr>
          <p:cNvPr id="6" name="Date Placeholder 5"/>
          <p:cNvSpPr>
            <a:spLocks noGrp="1"/>
          </p:cNvSpPr>
          <p:nvPr>
            <p:ph type="dt" sz="half" idx="10"/>
          </p:nvPr>
        </p:nvSpPr>
        <p:spPr/>
        <p:txBody>
          <a:bodyPr/>
          <a:lstStyle/>
          <a:p>
            <a:r>
              <a:rPr lang="en-US" smtClean="0"/>
              <a:t>هادی عربی گل - جواد ذبیحی راد 09151105825-09151155029</a:t>
            </a: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8458200" cy="5334000"/>
          </a:xfrm>
        </p:spPr>
        <p:txBody>
          <a:bodyPr>
            <a:normAutofit/>
          </a:bodyPr>
          <a:lstStyle/>
          <a:p>
            <a:pPr algn="r" rtl="1">
              <a:lnSpc>
                <a:spcPct val="150000"/>
              </a:lnSpc>
            </a:pPr>
            <a:r>
              <a:rPr lang="ar-SA" sz="3600" b="1" dirty="0" smtClean="0">
                <a:solidFill>
                  <a:srgbClr val="002060"/>
                </a:solidFill>
                <a:effectLst>
                  <a:outerShdw blurRad="38100" dist="38100" dir="2700000" algn="tl">
                    <a:srgbClr val="000000">
                      <a:alpha val="43137"/>
                    </a:srgbClr>
                  </a:outerShdw>
                </a:effectLst>
                <a:cs typeface="2  Farnaz" pitchFamily="2" charset="-78"/>
              </a:rPr>
              <a:t>كانسريج(</a:t>
            </a:r>
            <a:r>
              <a:rPr lang="en-US" sz="3600" b="1" dirty="0" smtClean="0">
                <a:solidFill>
                  <a:srgbClr val="002060"/>
                </a:solidFill>
                <a:effectLst>
                  <a:outerShdw blurRad="38100" dist="38100" dir="2700000" algn="tl">
                    <a:srgbClr val="000000">
                      <a:alpha val="43137"/>
                    </a:srgbClr>
                  </a:outerShdw>
                </a:effectLst>
                <a:cs typeface="2  Farnaz" pitchFamily="2" charset="-78"/>
              </a:rPr>
              <a:t>Concierge</a:t>
            </a:r>
            <a:r>
              <a:rPr lang="ar-SA" sz="3600" b="1" dirty="0" smtClean="0">
                <a:solidFill>
                  <a:srgbClr val="002060"/>
                </a:solidFill>
                <a:effectLst>
                  <a:outerShdw blurRad="38100" dist="38100" dir="2700000" algn="tl">
                    <a:srgbClr val="000000">
                      <a:alpha val="43137"/>
                    </a:srgbClr>
                  </a:outerShdw>
                </a:effectLst>
                <a:cs typeface="2  Farnaz" pitchFamily="2" charset="-78"/>
              </a:rPr>
              <a:t>):</a:t>
            </a:r>
            <a:endParaRPr lang="en-US" sz="3600" b="1" dirty="0" smtClean="0">
              <a:solidFill>
                <a:srgbClr val="002060"/>
              </a:solidFill>
              <a:effectLst>
                <a:outerShdw blurRad="38100" dist="38100" dir="2700000" algn="tl">
                  <a:srgbClr val="000000">
                    <a:alpha val="43137"/>
                  </a:srgbClr>
                </a:outerShdw>
              </a:effectLst>
              <a:cs typeface="2  Farnaz" pitchFamily="2" charset="-78"/>
            </a:endParaRPr>
          </a:p>
          <a:p>
            <a:pPr algn="just" rtl="1">
              <a:lnSpc>
                <a:spcPct val="150000"/>
              </a:lnSpc>
            </a:pPr>
            <a:r>
              <a:rPr lang="ar-SA" sz="2800" b="1" dirty="0" smtClean="0">
                <a:effectLst>
                  <a:outerShdw blurRad="38100" dist="38100" dir="2700000" algn="tl">
                    <a:srgbClr val="000000">
                      <a:alpha val="43137"/>
                    </a:srgbClr>
                  </a:outerShdw>
                </a:effectLst>
                <a:cs typeface="2  Nazanin" pitchFamily="2" charset="-78"/>
              </a:rPr>
              <a:t>درهتل خدمات فرعي از قبيل اطلاع رساني و راهنمايي مهمانها،حمل و نقل ،تهيه بليط،سينما،كنسرت موسيقي،رزرو رستوران،تهيه بليط هواپيماوقطار،توسط اين واحد انجام مي گيرد و همچنين بخش هاي نگهباني و بل بوي(راهنماي پادوي هتل) پارك اتومبيل،و بخش خدمات تاكسيراني وظيفه همين بخش مي باشد</a:t>
            </a:r>
            <a:r>
              <a:rPr lang="ar-SA" sz="2800" b="1" dirty="0" smtClean="0">
                <a:effectLst>
                  <a:outerShdw blurRad="38100" dist="38100" dir="2700000" algn="tl">
                    <a:srgbClr val="000000">
                      <a:alpha val="43137"/>
                    </a:srgbClr>
                  </a:outerShdw>
                </a:effectLst>
                <a:cs typeface="2  Nazanin" pitchFamily="2" charset="-78"/>
              </a:rPr>
              <a:t>.</a:t>
            </a:r>
            <a:endParaRPr lang="en-US" sz="2800" b="1" dirty="0" smtClean="0">
              <a:effectLst>
                <a:outerShdw blurRad="38100" dist="38100" dir="2700000" algn="tl">
                  <a:srgbClr val="000000">
                    <a:alpha val="43137"/>
                  </a:srgbClr>
                </a:outerShdw>
              </a:effectLst>
              <a:cs typeface="2  Nazanin" pitchFamily="2" charset="-78"/>
            </a:endParaRPr>
          </a:p>
        </p:txBody>
      </p:sp>
      <p:sp>
        <p:nvSpPr>
          <p:cNvPr id="6" name="Date Placeholder 5"/>
          <p:cNvSpPr>
            <a:spLocks noGrp="1"/>
          </p:cNvSpPr>
          <p:nvPr>
            <p:ph type="dt" sz="half" idx="10"/>
          </p:nvPr>
        </p:nvSpPr>
        <p:spPr/>
        <p:txBody>
          <a:bodyPr/>
          <a:lstStyle/>
          <a:p>
            <a:r>
              <a:rPr lang="en-US" smtClean="0"/>
              <a:t>هادی عربی گل - جواد ذبیحی راد 09151105825-09151155029</a:t>
            </a: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14400"/>
            <a:ext cx="8458200" cy="5562600"/>
          </a:xfrm>
        </p:spPr>
        <p:txBody>
          <a:bodyPr>
            <a:normAutofit fontScale="70000" lnSpcReduction="20000"/>
          </a:bodyPr>
          <a:lstStyle/>
          <a:p>
            <a:pPr algn="r" rtl="1"/>
            <a:r>
              <a:rPr lang="ar-SA" sz="2900" b="1" dirty="0" smtClean="0">
                <a:solidFill>
                  <a:srgbClr val="FF0000"/>
                </a:solidFill>
                <a:effectLst>
                  <a:outerShdw blurRad="38100" dist="38100" dir="2700000" algn="tl">
                    <a:srgbClr val="000000">
                      <a:alpha val="43137"/>
                    </a:srgbClr>
                  </a:outerShdw>
                </a:effectLst>
                <a:cs typeface="2  Farnaz" pitchFamily="2" charset="-78"/>
              </a:rPr>
              <a:t>واحد </a:t>
            </a:r>
            <a:r>
              <a:rPr lang="ar-SA" sz="2900" b="1" dirty="0" smtClean="0">
                <a:solidFill>
                  <a:srgbClr val="FF0000"/>
                </a:solidFill>
                <a:effectLst>
                  <a:outerShdw blurRad="38100" dist="38100" dir="2700000" algn="tl">
                    <a:srgbClr val="000000">
                      <a:alpha val="43137"/>
                    </a:srgbClr>
                  </a:outerShdw>
                </a:effectLst>
                <a:cs typeface="2  Farnaz" pitchFamily="2" charset="-78"/>
              </a:rPr>
              <a:t>سرگرمي و اينترتينمنت:</a:t>
            </a:r>
            <a:endParaRPr lang="en-US" sz="2900" b="1" dirty="0" smtClean="0">
              <a:solidFill>
                <a:srgbClr val="FF0000"/>
              </a:solidFill>
              <a:effectLst>
                <a:outerShdw blurRad="38100" dist="38100" dir="2700000" algn="tl">
                  <a:srgbClr val="000000">
                    <a:alpha val="43137"/>
                  </a:srgbClr>
                </a:outerShdw>
              </a:effectLst>
              <a:cs typeface="2  Farnaz" pitchFamily="2" charset="-78"/>
            </a:endParaRPr>
          </a:p>
          <a:p>
            <a:pPr algn="r" rtl="1"/>
            <a:r>
              <a:rPr lang="ar-SA" sz="2900" b="1" dirty="0" smtClean="0">
                <a:effectLst>
                  <a:outerShdw blurRad="38100" dist="38100" dir="2700000" algn="tl">
                    <a:srgbClr val="000000">
                      <a:alpha val="43137"/>
                    </a:srgbClr>
                  </a:outerShdw>
                </a:effectLst>
                <a:cs typeface="2  Nazanin" pitchFamily="2" charset="-78"/>
              </a:rPr>
              <a:t>كليه امور ايجاد سرگرمي و ارائه وسايل بازي و موارد مشابه به عهده اين بخش مي باشد.</a:t>
            </a:r>
            <a:endParaRPr lang="en-US" sz="2900" b="1" dirty="0" smtClean="0">
              <a:effectLst>
                <a:outerShdw blurRad="38100" dist="38100" dir="2700000" algn="tl">
                  <a:srgbClr val="000000">
                    <a:alpha val="43137"/>
                  </a:srgbClr>
                </a:outerShdw>
              </a:effectLst>
              <a:cs typeface="2  Nazanin" pitchFamily="2" charset="-78"/>
            </a:endParaRPr>
          </a:p>
          <a:p>
            <a:pPr algn="r" rtl="1"/>
            <a:r>
              <a:rPr lang="ar-SA" sz="2900" b="1" dirty="0" smtClean="0">
                <a:effectLst>
                  <a:outerShdw blurRad="38100" dist="38100" dir="2700000" algn="tl">
                    <a:srgbClr val="000000">
                      <a:alpha val="43137"/>
                    </a:srgbClr>
                  </a:outerShdw>
                </a:effectLst>
                <a:cs typeface="2  Nazanin" pitchFamily="2" charset="-78"/>
              </a:rPr>
              <a:t>سوال:</a:t>
            </a:r>
            <a:endParaRPr lang="en-US" sz="2900" b="1" dirty="0" smtClean="0">
              <a:effectLst>
                <a:outerShdw blurRad="38100" dist="38100" dir="2700000" algn="tl">
                  <a:srgbClr val="000000">
                    <a:alpha val="43137"/>
                  </a:srgbClr>
                </a:outerShdw>
              </a:effectLst>
              <a:cs typeface="2  Nazanin" pitchFamily="2" charset="-78"/>
            </a:endParaRPr>
          </a:p>
          <a:p>
            <a:pPr algn="r" rtl="1"/>
            <a:r>
              <a:rPr lang="ar-SA" sz="2900" b="1" dirty="0" smtClean="0">
                <a:effectLst>
                  <a:outerShdw blurRad="38100" dist="38100" dir="2700000" algn="tl">
                    <a:srgbClr val="000000">
                      <a:alpha val="43137"/>
                    </a:srgbClr>
                  </a:outerShdw>
                </a:effectLst>
                <a:cs typeface="2  Nazanin" pitchFamily="2" charset="-78"/>
              </a:rPr>
              <a:t>چرا فرانت آفيس قلب هتل محسوب مي شود ؟</a:t>
            </a:r>
            <a:endParaRPr lang="en-US" sz="2900" b="1" dirty="0" smtClean="0">
              <a:effectLst>
                <a:outerShdw blurRad="38100" dist="38100" dir="2700000" algn="tl">
                  <a:srgbClr val="000000">
                    <a:alpha val="43137"/>
                  </a:srgbClr>
                </a:outerShdw>
              </a:effectLst>
              <a:cs typeface="2  Nazanin" pitchFamily="2" charset="-78"/>
            </a:endParaRPr>
          </a:p>
          <a:p>
            <a:pPr algn="r" rtl="1"/>
            <a:r>
              <a:rPr lang="ar-SA" sz="2900" b="1" dirty="0" smtClean="0">
                <a:effectLst>
                  <a:outerShdw blurRad="38100" dist="38100" dir="2700000" algn="tl">
                    <a:srgbClr val="000000">
                      <a:alpha val="43137"/>
                    </a:srgbClr>
                  </a:outerShdw>
                </a:effectLst>
                <a:cs typeface="2  Nazanin" pitchFamily="2" charset="-78"/>
              </a:rPr>
              <a:t>1-زيرا مركز حسابداري و عمليات مالي هتل است كه نقش مهمي براي ادامه كار هتل دارد.</a:t>
            </a:r>
            <a:endParaRPr lang="en-US" sz="2900" b="1" dirty="0" smtClean="0">
              <a:effectLst>
                <a:outerShdw blurRad="38100" dist="38100" dir="2700000" algn="tl">
                  <a:srgbClr val="000000">
                    <a:alpha val="43137"/>
                  </a:srgbClr>
                </a:outerShdw>
              </a:effectLst>
              <a:cs typeface="2  Nazanin" pitchFamily="2" charset="-78"/>
            </a:endParaRPr>
          </a:p>
          <a:p>
            <a:pPr algn="r" rtl="1"/>
            <a:r>
              <a:rPr lang="ar-SA" sz="2900" b="1" dirty="0" smtClean="0">
                <a:effectLst>
                  <a:outerShdw blurRad="38100" dist="38100" dir="2700000" algn="tl">
                    <a:srgbClr val="000000">
                      <a:alpha val="43137"/>
                    </a:srgbClr>
                  </a:outerShdw>
                </a:effectLst>
                <a:cs typeface="2  Nazanin" pitchFamily="2" charset="-78"/>
              </a:rPr>
              <a:t>2-زيرا اولين مكان ملاقات مدير هتل با پرسنل هتل مي باشد.</a:t>
            </a:r>
            <a:endParaRPr lang="en-US" sz="2900" b="1" dirty="0" smtClean="0">
              <a:effectLst>
                <a:outerShdw blurRad="38100" dist="38100" dir="2700000" algn="tl">
                  <a:srgbClr val="000000">
                    <a:alpha val="43137"/>
                  </a:srgbClr>
                </a:outerShdw>
              </a:effectLst>
              <a:cs typeface="2  Nazanin" pitchFamily="2" charset="-78"/>
            </a:endParaRPr>
          </a:p>
          <a:p>
            <a:pPr algn="r" rtl="1"/>
            <a:r>
              <a:rPr lang="ar-SA" sz="2900" b="1" dirty="0" smtClean="0">
                <a:effectLst>
                  <a:outerShdw blurRad="38100" dist="38100" dir="2700000" algn="tl">
                    <a:srgbClr val="000000">
                      <a:alpha val="43137"/>
                    </a:srgbClr>
                  </a:outerShdw>
                </a:effectLst>
                <a:cs typeface="2  Nazanin" pitchFamily="2" charset="-78"/>
              </a:rPr>
              <a:t>3-زيرا اولين مكان ملاقات مهمان با يك مسئول هتل مي باشد.</a:t>
            </a:r>
            <a:r>
              <a:rPr lang="en-US" sz="2900" b="1" dirty="0" smtClean="0">
                <a:effectLst>
                  <a:outerShdw blurRad="38100" dist="38100" dir="2700000" algn="tl">
                    <a:srgbClr val="000000">
                      <a:alpha val="43137"/>
                    </a:srgbClr>
                  </a:outerShdw>
                </a:effectLst>
                <a:cs typeface="2  Nazanin" pitchFamily="2" charset="-78"/>
              </a:rPr>
              <a:t>C</a:t>
            </a:r>
          </a:p>
          <a:p>
            <a:pPr algn="r" rtl="1"/>
            <a:r>
              <a:rPr lang="ar-SA" sz="2900" b="1" dirty="0" smtClean="0">
                <a:effectLst>
                  <a:outerShdw blurRad="38100" dist="38100" dir="2700000" algn="tl">
                    <a:srgbClr val="000000">
                      <a:alpha val="43137"/>
                    </a:srgbClr>
                  </a:outerShdw>
                </a:effectLst>
                <a:cs typeface="2  Nazanin" pitchFamily="2" charset="-78"/>
              </a:rPr>
              <a:t>4- زيرا اولين مكان ملاقات بازرسين به اين بخش مي باشد.</a:t>
            </a:r>
            <a:endParaRPr lang="en-US" sz="2900" b="1" dirty="0" smtClean="0">
              <a:effectLst>
                <a:outerShdw blurRad="38100" dist="38100" dir="2700000" algn="tl">
                  <a:srgbClr val="000000">
                    <a:alpha val="43137"/>
                  </a:srgbClr>
                </a:outerShdw>
              </a:effectLst>
              <a:cs typeface="2  Nazanin" pitchFamily="2" charset="-78"/>
            </a:endParaRPr>
          </a:p>
          <a:p>
            <a:pPr algn="r" rtl="1"/>
            <a:r>
              <a:rPr lang="ar-SA" sz="2900" b="1" dirty="0" smtClean="0">
                <a:effectLst>
                  <a:outerShdw blurRad="38100" dist="38100" dir="2700000" algn="tl">
                    <a:srgbClr val="000000">
                      <a:alpha val="43137"/>
                    </a:srgbClr>
                  </a:outerShdw>
                </a:effectLst>
                <a:cs typeface="2  Nazanin" pitchFamily="2" charset="-78"/>
              </a:rPr>
              <a:t>سوال:</a:t>
            </a:r>
            <a:endParaRPr lang="en-US" sz="2900" b="1" dirty="0" smtClean="0">
              <a:effectLst>
                <a:outerShdw blurRad="38100" dist="38100" dir="2700000" algn="tl">
                  <a:srgbClr val="000000">
                    <a:alpha val="43137"/>
                  </a:srgbClr>
                </a:outerShdw>
              </a:effectLst>
              <a:cs typeface="2  Nazanin" pitchFamily="2" charset="-78"/>
            </a:endParaRPr>
          </a:p>
          <a:p>
            <a:pPr algn="r" rtl="1"/>
            <a:r>
              <a:rPr lang="ar-SA" sz="2900" b="1" dirty="0" smtClean="0">
                <a:effectLst>
                  <a:outerShdw blurRad="38100" dist="38100" dir="2700000" algn="tl">
                    <a:srgbClr val="000000">
                      <a:alpha val="43137"/>
                    </a:srgbClr>
                  </a:outerShdw>
                </a:effectLst>
                <a:cs typeface="2  Nazanin" pitchFamily="2" charset="-78"/>
              </a:rPr>
              <a:t>هنگامي كه يك مهمان نواقص هتل را به ما (پذيرشگر) اعلام مي كند چه عملي بايد انجام شود؟</a:t>
            </a:r>
            <a:endParaRPr lang="en-US" sz="2900" b="1" dirty="0" smtClean="0">
              <a:effectLst>
                <a:outerShdw blurRad="38100" dist="38100" dir="2700000" algn="tl">
                  <a:srgbClr val="000000">
                    <a:alpha val="43137"/>
                  </a:srgbClr>
                </a:outerShdw>
              </a:effectLst>
              <a:cs typeface="2  Nazanin" pitchFamily="2" charset="-78"/>
            </a:endParaRPr>
          </a:p>
          <a:p>
            <a:pPr algn="r" rtl="1"/>
            <a:r>
              <a:rPr lang="ar-SA" sz="2900" b="1" dirty="0" smtClean="0">
                <a:effectLst>
                  <a:outerShdw blurRad="38100" dist="38100" dir="2700000" algn="tl">
                    <a:srgbClr val="000000">
                      <a:alpha val="43137"/>
                    </a:srgbClr>
                  </a:outerShdw>
                </a:effectLst>
                <a:cs typeface="2  Nazanin" pitchFamily="2" charset="-78"/>
              </a:rPr>
              <a:t>1-مهمان مي خواهد تخليه فشارهاي عصبي خود را از طريق انتقال به پذيرشگر انجام دهد.</a:t>
            </a:r>
            <a:endParaRPr lang="en-US" sz="2900" b="1" dirty="0" smtClean="0">
              <a:effectLst>
                <a:outerShdw blurRad="38100" dist="38100" dir="2700000" algn="tl">
                  <a:srgbClr val="000000">
                    <a:alpha val="43137"/>
                  </a:srgbClr>
                </a:outerShdw>
              </a:effectLst>
              <a:cs typeface="2  Nazanin" pitchFamily="2" charset="-78"/>
            </a:endParaRPr>
          </a:p>
          <a:p>
            <a:pPr algn="r" rtl="1"/>
            <a:r>
              <a:rPr lang="ar-SA" sz="2900" b="1" dirty="0" smtClean="0">
                <a:effectLst>
                  <a:outerShdw blurRad="38100" dist="38100" dir="2700000" algn="tl">
                    <a:srgbClr val="000000">
                      <a:alpha val="43137"/>
                    </a:srgbClr>
                  </a:outerShdw>
                </a:effectLst>
                <a:cs typeface="2  Nazanin" pitchFamily="2" charset="-78"/>
              </a:rPr>
              <a:t>2-در واقع بازخورد(فيد بك) را به پذيرشگر ارائه مي دهد. </a:t>
            </a:r>
            <a:r>
              <a:rPr lang="en-US" sz="2900" b="1" dirty="0" smtClean="0">
                <a:effectLst>
                  <a:outerShdw blurRad="38100" dist="38100" dir="2700000" algn="tl">
                    <a:srgbClr val="000000">
                      <a:alpha val="43137"/>
                    </a:srgbClr>
                  </a:outerShdw>
                </a:effectLst>
                <a:cs typeface="2  Nazanin" pitchFamily="2" charset="-78"/>
              </a:rPr>
              <a:t>C</a:t>
            </a:r>
          </a:p>
          <a:p>
            <a:pPr algn="r" rtl="1"/>
            <a:r>
              <a:rPr lang="ar-SA" sz="2900" b="1" dirty="0" smtClean="0">
                <a:effectLst>
                  <a:outerShdw blurRad="38100" dist="38100" dir="2700000" algn="tl">
                    <a:srgbClr val="000000">
                      <a:alpha val="43137"/>
                    </a:srgbClr>
                  </a:outerShdw>
                </a:effectLst>
                <a:cs typeface="2  Nazanin" pitchFamily="2" charset="-78"/>
              </a:rPr>
              <a:t>3-براي انتقام جويي و مقابله به مثل در هنگام مشاجره با يكي از كارمندان هتل به پذيرشگر اطلاع مي دهد.</a:t>
            </a:r>
            <a:endParaRPr lang="en-US" sz="2900" b="1" dirty="0" smtClean="0">
              <a:effectLst>
                <a:outerShdw blurRad="38100" dist="38100" dir="2700000" algn="tl">
                  <a:srgbClr val="000000">
                    <a:alpha val="43137"/>
                  </a:srgbClr>
                </a:outerShdw>
              </a:effectLst>
              <a:cs typeface="2  Nazanin" pitchFamily="2" charset="-78"/>
            </a:endParaRPr>
          </a:p>
          <a:p>
            <a:pPr algn="r" rtl="1"/>
            <a:r>
              <a:rPr lang="ar-SA" sz="2900" b="1" dirty="0" smtClean="0">
                <a:effectLst>
                  <a:outerShdw blurRad="38100" dist="38100" dir="2700000" algn="tl">
                    <a:srgbClr val="000000">
                      <a:alpha val="43137"/>
                    </a:srgbClr>
                  </a:outerShdw>
                </a:effectLst>
                <a:cs typeface="2  Nazanin" pitchFamily="2" charset="-78"/>
              </a:rPr>
              <a:t>4-همه گزينه ها صحيح است</a:t>
            </a:r>
            <a:r>
              <a:rPr lang="ar-SA" sz="2900" b="1" dirty="0" smtClean="0">
                <a:effectLst>
                  <a:outerShdw blurRad="38100" dist="38100" dir="2700000" algn="tl">
                    <a:srgbClr val="000000">
                      <a:alpha val="43137"/>
                    </a:srgbClr>
                  </a:outerShdw>
                </a:effectLst>
                <a:cs typeface="2  Nazanin" pitchFamily="2" charset="-78"/>
              </a:rPr>
              <a:t>.</a:t>
            </a:r>
            <a:endParaRPr lang="en-US" sz="2900" b="1" dirty="0" smtClean="0">
              <a:effectLst>
                <a:outerShdw blurRad="38100" dist="38100" dir="2700000" algn="tl">
                  <a:srgbClr val="000000">
                    <a:alpha val="43137"/>
                  </a:srgbClr>
                </a:outerShdw>
              </a:effectLst>
              <a:cs typeface="2  Nazanin" pitchFamily="2" charset="-78"/>
            </a:endParaRPr>
          </a:p>
        </p:txBody>
      </p:sp>
      <p:sp>
        <p:nvSpPr>
          <p:cNvPr id="6" name="Date Placeholder 5"/>
          <p:cNvSpPr>
            <a:spLocks noGrp="1"/>
          </p:cNvSpPr>
          <p:nvPr>
            <p:ph type="dt" sz="half" idx="10"/>
          </p:nvPr>
        </p:nvSpPr>
        <p:spPr/>
        <p:txBody>
          <a:bodyPr/>
          <a:lstStyle/>
          <a:p>
            <a:r>
              <a:rPr lang="en-US" smtClean="0"/>
              <a:t>هادی عربی گل - جواد ذبیحی راد 09151105825-09151155029</a:t>
            </a:r>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14400"/>
            <a:ext cx="8458200" cy="5638800"/>
          </a:xfrm>
        </p:spPr>
        <p:txBody>
          <a:bodyPr>
            <a:normAutofit fontScale="85000" lnSpcReduction="20000"/>
          </a:bodyPr>
          <a:lstStyle/>
          <a:p>
            <a:pPr algn="r" rtl="1"/>
            <a:r>
              <a:rPr lang="ar-SA" sz="2900" b="1" dirty="0" smtClean="0">
                <a:effectLst>
                  <a:outerShdw blurRad="38100" dist="38100" dir="2700000" algn="tl">
                    <a:srgbClr val="000000">
                      <a:alpha val="43137"/>
                    </a:srgbClr>
                  </a:outerShdw>
                </a:effectLst>
                <a:cs typeface="2  Nazanin" pitchFamily="2" charset="-78"/>
              </a:rPr>
              <a:t>سوال:</a:t>
            </a:r>
            <a:endParaRPr lang="fa-IR" sz="2900" b="1" dirty="0" smtClean="0">
              <a:effectLst>
                <a:outerShdw blurRad="38100" dist="38100" dir="2700000" algn="tl">
                  <a:srgbClr val="000000">
                    <a:alpha val="43137"/>
                  </a:srgbClr>
                </a:outerShdw>
              </a:effectLst>
              <a:cs typeface="2  Nazanin" pitchFamily="2" charset="-78"/>
            </a:endParaRPr>
          </a:p>
          <a:p>
            <a:pPr algn="r" rtl="1"/>
            <a:r>
              <a:rPr lang="ar-SA" sz="2900" b="1" dirty="0" smtClean="0">
                <a:solidFill>
                  <a:srgbClr val="FF0000"/>
                </a:solidFill>
                <a:effectLst>
                  <a:outerShdw blurRad="38100" dist="38100" dir="2700000" algn="tl">
                    <a:srgbClr val="000000">
                      <a:alpha val="43137"/>
                    </a:srgbClr>
                  </a:outerShdw>
                </a:effectLst>
                <a:cs typeface="2  Farnaz" pitchFamily="2" charset="-78"/>
              </a:rPr>
              <a:t>منظور از </a:t>
            </a:r>
            <a:r>
              <a:rPr lang="en-US" sz="2900" b="1" dirty="0" smtClean="0">
                <a:solidFill>
                  <a:srgbClr val="FF0000"/>
                </a:solidFill>
                <a:effectLst>
                  <a:outerShdw blurRad="38100" dist="38100" dir="2700000" algn="tl">
                    <a:srgbClr val="000000">
                      <a:alpha val="43137"/>
                    </a:srgbClr>
                  </a:outerShdw>
                </a:effectLst>
                <a:cs typeface="2  Farnaz" pitchFamily="2" charset="-78"/>
              </a:rPr>
              <a:t>Night Editor</a:t>
            </a:r>
            <a:r>
              <a:rPr lang="ar-SA" sz="2900" b="1" dirty="0" smtClean="0">
                <a:solidFill>
                  <a:srgbClr val="FF0000"/>
                </a:solidFill>
                <a:effectLst>
                  <a:outerShdw blurRad="38100" dist="38100" dir="2700000" algn="tl">
                    <a:srgbClr val="000000">
                      <a:alpha val="43137"/>
                    </a:srgbClr>
                  </a:outerShdw>
                </a:effectLst>
                <a:cs typeface="2  Farnaz" pitchFamily="2" charset="-78"/>
              </a:rPr>
              <a:t> درهتل چيست؟</a:t>
            </a:r>
            <a:endParaRPr lang="en-US" sz="2900" b="1" dirty="0" smtClean="0">
              <a:solidFill>
                <a:srgbClr val="FF0000"/>
              </a:solidFill>
              <a:effectLst>
                <a:outerShdw blurRad="38100" dist="38100" dir="2700000" algn="tl">
                  <a:srgbClr val="000000">
                    <a:alpha val="43137"/>
                  </a:srgbClr>
                </a:outerShdw>
              </a:effectLst>
              <a:cs typeface="2  Farnaz" pitchFamily="2" charset="-78"/>
            </a:endParaRPr>
          </a:p>
          <a:p>
            <a:pPr algn="r" rtl="1"/>
            <a:r>
              <a:rPr lang="ar-SA" sz="2900" b="1" dirty="0" smtClean="0">
                <a:effectLst>
                  <a:outerShdw blurRad="38100" dist="38100" dir="2700000" algn="tl">
                    <a:srgbClr val="000000">
                      <a:alpha val="43137"/>
                    </a:srgbClr>
                  </a:outerShdw>
                </a:effectLst>
                <a:cs typeface="2  Nazanin" pitchFamily="2" charset="-78"/>
              </a:rPr>
              <a:t>فردي است كه در شيفت شب به منظور نظارت بر عملكرد صحيح پذيرشگر هتل، صندوق دار و حسابدار فعاليت مي نمايد.</a:t>
            </a:r>
            <a:endParaRPr lang="en-US" sz="2900" b="1" dirty="0" smtClean="0">
              <a:effectLst>
                <a:outerShdw blurRad="38100" dist="38100" dir="2700000" algn="tl">
                  <a:srgbClr val="000000">
                    <a:alpha val="43137"/>
                  </a:srgbClr>
                </a:outerShdw>
              </a:effectLst>
              <a:cs typeface="2  Nazanin" pitchFamily="2" charset="-78"/>
            </a:endParaRPr>
          </a:p>
          <a:p>
            <a:pPr algn="r" rtl="1"/>
            <a:r>
              <a:rPr lang="ar-SA" sz="2900" b="1" dirty="0" smtClean="0">
                <a:solidFill>
                  <a:srgbClr val="0070C0"/>
                </a:solidFill>
                <a:effectLst>
                  <a:outerShdw blurRad="38100" dist="38100" dir="2700000" algn="tl">
                    <a:srgbClr val="000000">
                      <a:alpha val="43137"/>
                    </a:srgbClr>
                  </a:outerShdw>
                </a:effectLst>
                <a:cs typeface="2  Farnaz" pitchFamily="2" charset="-78"/>
              </a:rPr>
              <a:t>انواع اتاق هاي يك هتل:</a:t>
            </a:r>
            <a:endParaRPr lang="en-US" sz="2900" b="1" dirty="0" smtClean="0">
              <a:solidFill>
                <a:srgbClr val="0070C0"/>
              </a:solidFill>
              <a:effectLst>
                <a:outerShdw blurRad="38100" dist="38100" dir="2700000" algn="tl">
                  <a:srgbClr val="000000">
                    <a:alpha val="43137"/>
                  </a:srgbClr>
                </a:outerShdw>
              </a:effectLst>
              <a:cs typeface="2  Farnaz" pitchFamily="2" charset="-78"/>
            </a:endParaRPr>
          </a:p>
          <a:p>
            <a:pPr algn="r" rtl="1"/>
            <a:r>
              <a:rPr lang="ar-SA" sz="2900" b="1" dirty="0" smtClean="0">
                <a:effectLst>
                  <a:outerShdw blurRad="38100" dist="38100" dir="2700000" algn="tl">
                    <a:srgbClr val="000000">
                      <a:alpha val="43137"/>
                    </a:srgbClr>
                  </a:outerShdw>
                </a:effectLst>
                <a:cs typeface="2  Nazanin" pitchFamily="2" charset="-78"/>
              </a:rPr>
              <a:t>تك نفره،يك تخته(</a:t>
            </a:r>
            <a:r>
              <a:rPr lang="en-US" sz="2900" b="1" dirty="0" smtClean="0">
                <a:effectLst>
                  <a:outerShdw blurRad="38100" dist="38100" dir="2700000" algn="tl">
                    <a:srgbClr val="000000">
                      <a:alpha val="43137"/>
                    </a:srgbClr>
                  </a:outerShdw>
                </a:effectLst>
                <a:cs typeface="2  Nazanin" pitchFamily="2" charset="-78"/>
              </a:rPr>
              <a:t>Single</a:t>
            </a:r>
            <a:r>
              <a:rPr lang="ar-SA" sz="2900" b="1" dirty="0" smtClean="0">
                <a:effectLst>
                  <a:outerShdw blurRad="38100" dist="38100" dir="2700000" algn="tl">
                    <a:srgbClr val="000000">
                      <a:alpha val="43137"/>
                    </a:srgbClr>
                  </a:outerShdw>
                </a:effectLst>
                <a:cs typeface="2  Nazanin" pitchFamily="2" charset="-78"/>
              </a:rPr>
              <a:t>)-اتاق دو نفره </a:t>
            </a:r>
            <a:r>
              <a:rPr lang="en-US" sz="2900" b="1" dirty="0" smtClean="0">
                <a:effectLst>
                  <a:outerShdw blurRad="38100" dist="38100" dir="2700000" algn="tl">
                    <a:srgbClr val="000000">
                      <a:alpha val="43137"/>
                    </a:srgbClr>
                  </a:outerShdw>
                </a:effectLst>
                <a:cs typeface="2  Nazanin" pitchFamily="2" charset="-78"/>
              </a:rPr>
              <a:t>Twin</a:t>
            </a:r>
            <a:r>
              <a:rPr lang="ar-SA" sz="2900" b="1" dirty="0" smtClean="0">
                <a:effectLst>
                  <a:outerShdw blurRad="38100" dist="38100" dir="2700000" algn="tl">
                    <a:srgbClr val="000000">
                      <a:alpha val="43137"/>
                    </a:srgbClr>
                  </a:outerShdw>
                </a:effectLst>
                <a:cs typeface="2  Nazanin" pitchFamily="2" charset="-78"/>
              </a:rPr>
              <a:t> كه در اين اتاق ها دو تخت جدا از هم وجود دارد</a:t>
            </a:r>
            <a:endParaRPr lang="en-US" sz="2900" b="1" dirty="0" smtClean="0">
              <a:effectLst>
                <a:outerShdw blurRad="38100" dist="38100" dir="2700000" algn="tl">
                  <a:srgbClr val="000000">
                    <a:alpha val="43137"/>
                  </a:srgbClr>
                </a:outerShdw>
              </a:effectLst>
              <a:cs typeface="2  Nazanin" pitchFamily="2" charset="-78"/>
            </a:endParaRPr>
          </a:p>
          <a:p>
            <a:pPr algn="r" rtl="1"/>
            <a:r>
              <a:rPr lang="ar-SA" sz="2900" b="1" dirty="0" smtClean="0">
                <a:effectLst>
                  <a:outerShdw blurRad="38100" dist="38100" dir="2700000" algn="tl">
                    <a:srgbClr val="000000">
                      <a:alpha val="43137"/>
                    </a:srgbClr>
                  </a:outerShdw>
                </a:effectLst>
                <a:cs typeface="2  Nazanin" pitchFamily="2" charset="-78"/>
              </a:rPr>
              <a:t>اتاق دو نفره </a:t>
            </a:r>
            <a:r>
              <a:rPr lang="en-US" sz="2900" b="1" dirty="0" smtClean="0">
                <a:effectLst>
                  <a:outerShdw blurRad="38100" dist="38100" dir="2700000" algn="tl">
                    <a:srgbClr val="000000">
                      <a:alpha val="43137"/>
                    </a:srgbClr>
                  </a:outerShdw>
                </a:effectLst>
                <a:cs typeface="2  Nazanin" pitchFamily="2" charset="-78"/>
              </a:rPr>
              <a:t>Double</a:t>
            </a:r>
            <a:r>
              <a:rPr lang="ar-SA" sz="2900" b="1" dirty="0" smtClean="0">
                <a:effectLst>
                  <a:outerShdw blurRad="38100" dist="38100" dir="2700000" algn="tl">
                    <a:srgbClr val="000000">
                      <a:alpha val="43137"/>
                    </a:srgbClr>
                  </a:outerShdw>
                </a:effectLst>
                <a:cs typeface="2  Nazanin" pitchFamily="2" charset="-78"/>
              </a:rPr>
              <a:t>كه در اين اتاق ها دو به هم چسبيده وجود دارد كه براي زوج ها در نظر گرفته شده اند-اتاق </a:t>
            </a:r>
            <a:r>
              <a:rPr lang="en-US" sz="2900" b="1" dirty="0" smtClean="0">
                <a:effectLst>
                  <a:outerShdw blurRad="38100" dist="38100" dir="2700000" algn="tl">
                    <a:srgbClr val="000000">
                      <a:alpha val="43137"/>
                    </a:srgbClr>
                  </a:outerShdw>
                </a:effectLst>
                <a:cs typeface="2  Nazanin" pitchFamily="2" charset="-78"/>
              </a:rPr>
              <a:t>Triple</a:t>
            </a:r>
            <a:r>
              <a:rPr lang="ar-SA" sz="2900" b="1" dirty="0" smtClean="0">
                <a:effectLst>
                  <a:outerShdw blurRad="38100" dist="38100" dir="2700000" algn="tl">
                    <a:srgbClr val="000000">
                      <a:alpha val="43137"/>
                    </a:srgbClr>
                  </a:outerShdw>
                </a:effectLst>
                <a:cs typeface="2  Nazanin" pitchFamily="2" charset="-78"/>
              </a:rPr>
              <a:t> يا اتاق سه نفره- اتاق </a:t>
            </a:r>
            <a:r>
              <a:rPr lang="en-US" sz="2900" b="1" dirty="0" smtClean="0">
                <a:effectLst>
                  <a:outerShdw blurRad="38100" dist="38100" dir="2700000" algn="tl">
                    <a:srgbClr val="000000">
                      <a:alpha val="43137"/>
                    </a:srgbClr>
                  </a:outerShdw>
                </a:effectLst>
                <a:cs typeface="2  Nazanin" pitchFamily="2" charset="-78"/>
              </a:rPr>
              <a:t>Connected Room</a:t>
            </a:r>
            <a:r>
              <a:rPr lang="ar-SA" sz="2900" b="1" dirty="0" smtClean="0">
                <a:effectLst>
                  <a:outerShdw blurRad="38100" dist="38100" dir="2700000" algn="tl">
                    <a:srgbClr val="000000">
                      <a:alpha val="43137"/>
                    </a:srgbClr>
                  </a:outerShdw>
                </a:effectLst>
                <a:cs typeface="2  Nazanin" pitchFamily="2" charset="-78"/>
              </a:rPr>
              <a:t> كه به صورت دو اتاق متصل به هم مطابق شكل زيركه مناسب خانواده همراه با فرزندان مي باشند.</a:t>
            </a:r>
            <a:endParaRPr lang="en-US" sz="2900" b="1" dirty="0" smtClean="0">
              <a:effectLst>
                <a:outerShdw blurRad="38100" dist="38100" dir="2700000" algn="tl">
                  <a:srgbClr val="000000">
                    <a:alpha val="43137"/>
                  </a:srgbClr>
                </a:outerShdw>
              </a:effectLst>
              <a:cs typeface="2  Nazanin" pitchFamily="2" charset="-78"/>
            </a:endParaRPr>
          </a:p>
          <a:p>
            <a:pPr algn="r" rtl="1"/>
            <a:r>
              <a:rPr lang="ar-SA" sz="2900" b="1" dirty="0" smtClean="0">
                <a:effectLst>
                  <a:outerShdw blurRad="38100" dist="38100" dir="2700000" algn="tl">
                    <a:srgbClr val="000000">
                      <a:alpha val="43137"/>
                    </a:srgbClr>
                  </a:outerShdw>
                </a:effectLst>
                <a:cs typeface="2  Nazanin" pitchFamily="2" charset="-78"/>
              </a:rPr>
              <a:t>در مياني اين اتاق باز و در هنگام شب بسته مي شود،هر اتاق داراي دو سرويس كامل مي باشد به طوري كه در فصل (</a:t>
            </a:r>
            <a:r>
              <a:rPr lang="en-US" sz="2900" b="1" dirty="0" smtClean="0">
                <a:effectLst>
                  <a:outerShdw blurRad="38100" dist="38100" dir="2700000" algn="tl">
                    <a:srgbClr val="000000">
                      <a:alpha val="43137"/>
                    </a:srgbClr>
                  </a:outerShdw>
                </a:effectLst>
                <a:cs typeface="2  Nazanin" pitchFamily="2" charset="-78"/>
              </a:rPr>
              <a:t>peak</a:t>
            </a:r>
            <a:r>
              <a:rPr lang="ar-SA" sz="2900" b="1" dirty="0" smtClean="0">
                <a:effectLst>
                  <a:outerShdw blurRad="38100" dist="38100" dir="2700000" algn="tl">
                    <a:srgbClr val="000000">
                      <a:alpha val="43137"/>
                    </a:srgbClr>
                  </a:outerShdw>
                </a:effectLst>
                <a:cs typeface="2  Nazanin" pitchFamily="2" charset="-78"/>
              </a:rPr>
              <a:t>) هتل مي تواند درب مياني را قفل نمايد و از آن به عنوان دو اتاق مجزا براي دو خانواده مختلف استفاده نمايد.</a:t>
            </a:r>
            <a:endParaRPr lang="en-US" sz="2900" b="1" dirty="0" smtClean="0">
              <a:effectLst>
                <a:outerShdw blurRad="38100" dist="38100" dir="2700000" algn="tl">
                  <a:srgbClr val="000000">
                    <a:alpha val="43137"/>
                  </a:srgbClr>
                </a:outerShdw>
              </a:effectLst>
              <a:cs typeface="2  Nazanin" pitchFamily="2" charset="-78"/>
            </a:endParaRPr>
          </a:p>
        </p:txBody>
      </p:sp>
      <p:sp>
        <p:nvSpPr>
          <p:cNvPr id="6" name="Date Placeholder 5"/>
          <p:cNvSpPr>
            <a:spLocks noGrp="1"/>
          </p:cNvSpPr>
          <p:nvPr>
            <p:ph type="dt" sz="half" idx="10"/>
          </p:nvPr>
        </p:nvSpPr>
        <p:spPr/>
        <p:txBody>
          <a:bodyPr/>
          <a:lstStyle/>
          <a:p>
            <a:r>
              <a:rPr lang="en-US" smtClean="0"/>
              <a:t>هادی عربی گل - جواد ذبیحی راد 09151105825-09151155029</a:t>
            </a:r>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14400"/>
            <a:ext cx="8458200" cy="5562600"/>
          </a:xfrm>
        </p:spPr>
        <p:txBody>
          <a:bodyPr>
            <a:normAutofit/>
          </a:bodyPr>
          <a:lstStyle/>
          <a:p>
            <a:pPr algn="just" rtl="1"/>
            <a:r>
              <a:rPr lang="ar-SA" sz="2900" b="1" dirty="0" smtClean="0">
                <a:solidFill>
                  <a:srgbClr val="FF0000"/>
                </a:solidFill>
                <a:effectLst>
                  <a:outerShdw blurRad="38100" dist="38100" dir="2700000" algn="tl">
                    <a:srgbClr val="000000">
                      <a:alpha val="43137"/>
                    </a:srgbClr>
                  </a:outerShdw>
                </a:effectLst>
                <a:cs typeface="2  Farnaz" pitchFamily="2" charset="-78"/>
              </a:rPr>
              <a:t>سوئيت</a:t>
            </a:r>
            <a:r>
              <a:rPr lang="ar-SA" sz="2900" b="1" dirty="0" smtClean="0">
                <a:solidFill>
                  <a:srgbClr val="FF0000"/>
                </a:solidFill>
                <a:effectLst>
                  <a:outerShdw blurRad="38100" dist="38100" dir="2700000" algn="tl">
                    <a:srgbClr val="000000">
                      <a:alpha val="43137"/>
                    </a:srgbClr>
                  </a:outerShdw>
                </a:effectLst>
                <a:cs typeface="2  Farnaz" pitchFamily="2" charset="-78"/>
              </a:rPr>
              <a:t>:</a:t>
            </a:r>
            <a:endParaRPr lang="en-US" sz="2900" b="1" dirty="0" smtClean="0">
              <a:solidFill>
                <a:srgbClr val="FF0000"/>
              </a:solidFill>
              <a:effectLst>
                <a:outerShdw blurRad="38100" dist="38100" dir="2700000" algn="tl">
                  <a:srgbClr val="000000">
                    <a:alpha val="43137"/>
                  </a:srgbClr>
                </a:outerShdw>
              </a:effectLst>
              <a:cs typeface="2  Farnaz" pitchFamily="2" charset="-78"/>
            </a:endParaRPr>
          </a:p>
          <a:p>
            <a:pPr algn="just" rtl="1"/>
            <a:r>
              <a:rPr lang="ar-SA" sz="2900" b="1" dirty="0" smtClean="0">
                <a:effectLst>
                  <a:outerShdw blurRad="38100" dist="38100" dir="2700000" algn="tl">
                    <a:srgbClr val="000000">
                      <a:alpha val="43137"/>
                    </a:srgbClr>
                  </a:outerShdw>
                </a:effectLst>
                <a:cs typeface="2  Nazanin" pitchFamily="2" charset="-78"/>
              </a:rPr>
              <a:t>با باز شدن درب اتاق كه ابتدا مهمان به پذيرايي اتاق وارد شده و چيدمان مناسبي از نظر مبلمان دارد، اتاق خواب كه پس از آن قرار گرفته به پذيرايي مرتبط است، همچنين داراي سرويس بهداشتي و حمام مي باشد،سوئيت ها انواع مختلفي دارند كه عبارت اند از سوئيت هاي معمولي، </a:t>
            </a:r>
            <a:r>
              <a:rPr lang="en-US" sz="2900" b="1" dirty="0" smtClean="0">
                <a:effectLst>
                  <a:outerShdw blurRad="38100" dist="38100" dir="2700000" algn="tl">
                    <a:srgbClr val="000000">
                      <a:alpha val="43137"/>
                    </a:srgbClr>
                  </a:outerShdw>
                </a:effectLst>
                <a:cs typeface="2  Nazanin" pitchFamily="2" charset="-78"/>
              </a:rPr>
              <a:t>Royal Suite</a:t>
            </a:r>
            <a:r>
              <a:rPr lang="ar-SA" sz="2900" b="1" dirty="0" smtClean="0">
                <a:effectLst>
                  <a:outerShdw blurRad="38100" dist="38100" dir="2700000" algn="tl">
                    <a:srgbClr val="000000">
                      <a:alpha val="43137"/>
                    </a:srgbClr>
                  </a:outerShdw>
                </a:effectLst>
                <a:cs typeface="2  Nazanin" pitchFamily="2" charset="-78"/>
              </a:rPr>
              <a:t> كه اين سوئيت ابعاد بزرگتر و تجهيزات، دكوراسيون، مجلل تري دارد.</a:t>
            </a:r>
            <a:endParaRPr lang="en-US" sz="2900" b="1" dirty="0" smtClean="0">
              <a:effectLst>
                <a:outerShdw blurRad="38100" dist="38100" dir="2700000" algn="tl">
                  <a:srgbClr val="000000">
                    <a:alpha val="43137"/>
                  </a:srgbClr>
                </a:outerShdw>
              </a:effectLst>
              <a:cs typeface="2  Nazanin" pitchFamily="2" charset="-78"/>
            </a:endParaRPr>
          </a:p>
          <a:p>
            <a:pPr algn="just" rtl="1"/>
            <a:r>
              <a:rPr lang="ar-SA" sz="2900" b="1" dirty="0" smtClean="0">
                <a:solidFill>
                  <a:srgbClr val="FF0000"/>
                </a:solidFill>
                <a:effectLst>
                  <a:outerShdw blurRad="38100" dist="38100" dir="2700000" algn="tl">
                    <a:srgbClr val="000000">
                      <a:alpha val="43137"/>
                    </a:srgbClr>
                  </a:outerShdw>
                </a:effectLst>
                <a:cs typeface="2  Farnaz" pitchFamily="2" charset="-78"/>
              </a:rPr>
              <a:t>خدمات ويژه:</a:t>
            </a:r>
            <a:endParaRPr lang="en-US" sz="2900" b="1" dirty="0" smtClean="0">
              <a:solidFill>
                <a:srgbClr val="FF0000"/>
              </a:solidFill>
              <a:effectLst>
                <a:outerShdw blurRad="38100" dist="38100" dir="2700000" algn="tl">
                  <a:srgbClr val="000000">
                    <a:alpha val="43137"/>
                  </a:srgbClr>
                </a:outerShdw>
              </a:effectLst>
              <a:cs typeface="2  Farnaz" pitchFamily="2" charset="-78"/>
            </a:endParaRPr>
          </a:p>
          <a:p>
            <a:pPr algn="just" rtl="1"/>
            <a:r>
              <a:rPr lang="ar-SA" sz="2900" b="1" dirty="0" smtClean="0">
                <a:effectLst>
                  <a:outerShdw blurRad="38100" dist="38100" dir="2700000" algn="tl">
                    <a:srgbClr val="000000">
                      <a:alpha val="43137"/>
                    </a:srgbClr>
                  </a:outerShdw>
                </a:effectLst>
                <a:cs typeface="2  Nazanin" pitchFamily="2" charset="-78"/>
              </a:rPr>
              <a:t>اگر عروس و داماد مراسم ازدواج در يك هتل برگزار نمايند آنگاه هتل يك سوئيت به نام فِستا سوئيت به مدت يك شب به صورت رايگان به آنها اهدا مي نمايد.</a:t>
            </a:r>
            <a:endParaRPr lang="en-US" sz="2900" b="1" dirty="0" smtClean="0">
              <a:effectLst>
                <a:outerShdw blurRad="38100" dist="38100" dir="2700000" algn="tl">
                  <a:srgbClr val="000000">
                    <a:alpha val="43137"/>
                  </a:srgbClr>
                </a:outerShdw>
              </a:effectLst>
              <a:cs typeface="2  Nazanin" pitchFamily="2" charset="-78"/>
            </a:endParaRPr>
          </a:p>
        </p:txBody>
      </p:sp>
      <p:sp>
        <p:nvSpPr>
          <p:cNvPr id="6" name="Date Placeholder 5"/>
          <p:cNvSpPr>
            <a:spLocks noGrp="1"/>
          </p:cNvSpPr>
          <p:nvPr>
            <p:ph type="dt" sz="half" idx="10"/>
          </p:nvPr>
        </p:nvSpPr>
        <p:spPr/>
        <p:txBody>
          <a:bodyPr/>
          <a:lstStyle/>
          <a:p>
            <a:r>
              <a:rPr lang="en-US" smtClean="0"/>
              <a:t>هادی عربی گل - جواد ذبیحی راد 09151105825-09151155029</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fontScale="90000"/>
          </a:bodyPr>
          <a:lstStyle/>
          <a:p>
            <a:pPr algn="r"/>
            <a:r>
              <a:rPr lang="en-US" b="1" dirty="0" smtClean="0">
                <a:solidFill>
                  <a:srgbClr val="002060"/>
                </a:solidFill>
                <a:cs typeface="2  Nazanin" pitchFamily="2" charset="-78"/>
                <a:hlinkClick r:id="rId2"/>
              </a:rPr>
              <a:t>Front Office</a:t>
            </a:r>
            <a:r>
              <a:rPr lang="en-US" b="1" dirty="0" smtClean="0">
                <a:solidFill>
                  <a:srgbClr val="002060"/>
                </a:solidFill>
                <a:cs typeface="2  Nazanin" pitchFamily="2" charset="-78"/>
                <a:hlinkClick r:id="rId2"/>
              </a:rPr>
              <a:t> : </a:t>
            </a:r>
            <a:r>
              <a:rPr lang="fa-IR" b="1" dirty="0" smtClean="0">
                <a:solidFill>
                  <a:srgbClr val="002060"/>
                </a:solidFill>
                <a:cs typeface="2  Nazanin" pitchFamily="2" charset="-78"/>
              </a:rPr>
              <a:t>بخش کارمندی پذیرش </a:t>
            </a:r>
            <a:endParaRPr lang="en-US" dirty="0">
              <a:solidFill>
                <a:srgbClr val="002060"/>
              </a:solidFill>
            </a:endParaRPr>
          </a:p>
        </p:txBody>
      </p:sp>
      <p:sp>
        <p:nvSpPr>
          <p:cNvPr id="3" name="Content Placeholder 2"/>
          <p:cNvSpPr>
            <a:spLocks noGrp="1"/>
          </p:cNvSpPr>
          <p:nvPr>
            <p:ph idx="1"/>
          </p:nvPr>
        </p:nvSpPr>
        <p:spPr>
          <a:xfrm>
            <a:off x="304800" y="1935480"/>
            <a:ext cx="8382000" cy="4389120"/>
          </a:xfrm>
        </p:spPr>
        <p:txBody>
          <a:bodyPr>
            <a:normAutofit/>
          </a:bodyPr>
          <a:lstStyle/>
          <a:p>
            <a:pPr algn="just" rtl="1"/>
            <a:r>
              <a:rPr lang="ar-SA" sz="2800" dirty="0" smtClean="0">
                <a:cs typeface="2  Nazanin" pitchFamily="2" charset="-78"/>
              </a:rPr>
              <a:t>كارمند </a:t>
            </a:r>
            <a:r>
              <a:rPr lang="ar-SA" sz="2800" dirty="0" smtClean="0">
                <a:cs typeface="2  Nazanin" pitchFamily="2" charset="-78"/>
              </a:rPr>
              <a:t>پذيرش در قسمت </a:t>
            </a:r>
            <a:r>
              <a:rPr lang="en-US" sz="2800" dirty="0" smtClean="0">
                <a:cs typeface="2  Nazanin" pitchFamily="2" charset="-78"/>
              </a:rPr>
              <a:t>Reception</a:t>
            </a:r>
            <a:r>
              <a:rPr lang="ar-SA" sz="2800" dirty="0" smtClean="0">
                <a:cs typeface="2  Nazanin" pitchFamily="2" charset="-78"/>
              </a:rPr>
              <a:t> كه داراي ميز پذيرش است مشغول به كار است و مهمان ها در بدو مراجعه به هتل با مراجعه به اين ميز با تكميل كارت ثبت مشخصات پذيرش مي شوند به اين عمل </a:t>
            </a:r>
            <a:r>
              <a:rPr lang="en-US" sz="2800" dirty="0" smtClean="0">
                <a:cs typeface="2  Nazanin" pitchFamily="2" charset="-78"/>
              </a:rPr>
              <a:t>Check In</a:t>
            </a:r>
            <a:r>
              <a:rPr lang="ar-SA" sz="2800" dirty="0" smtClean="0">
                <a:cs typeface="2  Nazanin" pitchFamily="2" charset="-78"/>
              </a:rPr>
              <a:t> مي گويند. كه ساعت استاندارد جهاني آن 2 بعداز ظهر مي باشد.البته اگر اتاق هاي مهمان خالي باشد و هتل بخواهد با مهمان همكاري نمايد مي تواند اتاق را زودتر از ساعت ياد شده در اختيارشان قرار دهد به اين ميز </a:t>
            </a:r>
            <a:r>
              <a:rPr lang="en-US" sz="2800" dirty="0" smtClean="0">
                <a:cs typeface="2  Nazanin" pitchFamily="2" charset="-78"/>
              </a:rPr>
              <a:t>Front Desk</a:t>
            </a:r>
            <a:r>
              <a:rPr lang="ar-SA" sz="2800" dirty="0" smtClean="0">
                <a:cs typeface="2  Nazanin" pitchFamily="2" charset="-78"/>
              </a:rPr>
              <a:t> گويند.كارمندان پذيرشگر را </a:t>
            </a:r>
            <a:r>
              <a:rPr lang="en-US" sz="2800" dirty="0" smtClean="0">
                <a:cs typeface="2  Nazanin" pitchFamily="2" charset="-78"/>
              </a:rPr>
              <a:t>Receptionist</a:t>
            </a:r>
            <a:r>
              <a:rPr lang="ar-SA" sz="2800" dirty="0" smtClean="0">
                <a:cs typeface="2  Nazanin" pitchFamily="2" charset="-78"/>
              </a:rPr>
              <a:t> مي نامند. </a:t>
            </a:r>
            <a:r>
              <a:rPr lang="ar-SA" sz="2800" dirty="0" smtClean="0">
                <a:cs typeface="2  Nazanin" pitchFamily="2" charset="-78"/>
              </a:rPr>
              <a:t>پشت ميز فرانت آفيس صندلي براي نشستن وجود ندارد</a:t>
            </a:r>
            <a:r>
              <a:rPr lang="ar-SA" sz="2800" dirty="0" smtClean="0">
                <a:cs typeface="2  Nazanin" pitchFamily="2" charset="-78"/>
              </a:rPr>
              <a:t>.</a:t>
            </a:r>
            <a:endParaRPr lang="en-US" sz="2800" dirty="0" smtClean="0">
              <a:cs typeface="2  Nazanin" pitchFamily="2" charset="-78"/>
            </a:endParaRPr>
          </a:p>
        </p:txBody>
      </p:sp>
      <p:sp>
        <p:nvSpPr>
          <p:cNvPr id="6" name="Date Placeholder 5"/>
          <p:cNvSpPr>
            <a:spLocks noGrp="1"/>
          </p:cNvSpPr>
          <p:nvPr>
            <p:ph type="dt" sz="half" idx="10"/>
          </p:nvPr>
        </p:nvSpPr>
        <p:spPr/>
        <p:txBody>
          <a:bodyPr/>
          <a:lstStyle/>
          <a:p>
            <a:r>
              <a:rPr lang="en-US" dirty="0" err="1" smtClean="0">
                <a:cs typeface="2  Nazanin" pitchFamily="2" charset="-78"/>
              </a:rPr>
              <a:t>هادی</a:t>
            </a:r>
            <a:r>
              <a:rPr lang="en-US" dirty="0" smtClean="0">
                <a:cs typeface="2  Nazanin" pitchFamily="2" charset="-78"/>
              </a:rPr>
              <a:t> </a:t>
            </a:r>
            <a:r>
              <a:rPr lang="en-US" dirty="0" err="1" smtClean="0">
                <a:cs typeface="2  Nazanin" pitchFamily="2" charset="-78"/>
              </a:rPr>
              <a:t>عربی</a:t>
            </a:r>
            <a:r>
              <a:rPr lang="en-US" dirty="0" smtClean="0">
                <a:cs typeface="2  Nazanin" pitchFamily="2" charset="-78"/>
              </a:rPr>
              <a:t> </a:t>
            </a:r>
            <a:r>
              <a:rPr lang="en-US" dirty="0" err="1" smtClean="0">
                <a:cs typeface="2  Nazanin" pitchFamily="2" charset="-78"/>
              </a:rPr>
              <a:t>گل</a:t>
            </a:r>
            <a:r>
              <a:rPr lang="en-US" dirty="0" smtClean="0">
                <a:cs typeface="2  Nazanin" pitchFamily="2" charset="-78"/>
              </a:rPr>
              <a:t> - </a:t>
            </a:r>
            <a:r>
              <a:rPr lang="en-US" dirty="0" err="1" smtClean="0">
                <a:cs typeface="2  Nazanin" pitchFamily="2" charset="-78"/>
              </a:rPr>
              <a:t>جواد</a:t>
            </a:r>
            <a:r>
              <a:rPr lang="en-US" dirty="0" smtClean="0">
                <a:cs typeface="2  Nazanin" pitchFamily="2" charset="-78"/>
              </a:rPr>
              <a:t> </a:t>
            </a:r>
            <a:r>
              <a:rPr lang="en-US" dirty="0" err="1" smtClean="0">
                <a:cs typeface="2  Nazanin" pitchFamily="2" charset="-78"/>
              </a:rPr>
              <a:t>ذبیحی</a:t>
            </a:r>
            <a:r>
              <a:rPr lang="en-US" dirty="0" smtClean="0">
                <a:cs typeface="2  Nazanin" pitchFamily="2" charset="-78"/>
              </a:rPr>
              <a:t> </a:t>
            </a:r>
            <a:r>
              <a:rPr lang="en-US" dirty="0" err="1" smtClean="0">
                <a:cs typeface="2  Nazanin" pitchFamily="2" charset="-78"/>
              </a:rPr>
              <a:t>راد</a:t>
            </a:r>
            <a:r>
              <a:rPr lang="en-US" dirty="0" smtClean="0">
                <a:cs typeface="2  Nazanin" pitchFamily="2" charset="-78"/>
              </a:rPr>
              <a:t> </a:t>
            </a:r>
            <a:r>
              <a:rPr lang="en-US" b="1" dirty="0" smtClean="0">
                <a:latin typeface="98WIN_RoyaB" pitchFamily="2" charset="0"/>
                <a:cs typeface="2  Nazanin" pitchFamily="2" charset="-78"/>
              </a:rPr>
              <a:t>09151105825-09151155029</a:t>
            </a:r>
            <a:endParaRPr lang="en-US" b="1" dirty="0">
              <a:latin typeface="98WIN_RoyaB" pitchFamily="2" charset="0"/>
              <a:cs typeface="2  Nazanin" pitchFamily="2" charset="-7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14400"/>
            <a:ext cx="8458200" cy="5562600"/>
          </a:xfrm>
        </p:spPr>
        <p:txBody>
          <a:bodyPr>
            <a:normAutofit fontScale="77500" lnSpcReduction="20000"/>
          </a:bodyPr>
          <a:lstStyle/>
          <a:p>
            <a:pPr algn="just" rtl="1"/>
            <a:r>
              <a:rPr lang="ar-SA" sz="2900" b="1" dirty="0" smtClean="0">
                <a:solidFill>
                  <a:srgbClr val="FF0000"/>
                </a:solidFill>
                <a:effectLst>
                  <a:outerShdw blurRad="38100" dist="38100" dir="2700000" algn="tl">
                    <a:srgbClr val="000000">
                      <a:alpha val="43137"/>
                    </a:srgbClr>
                  </a:outerShdw>
                </a:effectLst>
                <a:cs typeface="2  Farnaz" pitchFamily="2" charset="-78"/>
              </a:rPr>
              <a:t>تاريخ </a:t>
            </a:r>
            <a:r>
              <a:rPr lang="ar-SA" sz="2900" b="1" dirty="0" smtClean="0">
                <a:solidFill>
                  <a:srgbClr val="FF0000"/>
                </a:solidFill>
                <a:effectLst>
                  <a:outerShdw blurRad="38100" dist="38100" dir="2700000" algn="tl">
                    <a:srgbClr val="000000">
                      <a:alpha val="43137"/>
                    </a:srgbClr>
                  </a:outerShdw>
                </a:effectLst>
                <a:cs typeface="2  Farnaz" pitchFamily="2" charset="-78"/>
              </a:rPr>
              <a:t>صنعت هتل داري :</a:t>
            </a:r>
            <a:endParaRPr lang="en-US" sz="2900" b="1" dirty="0" smtClean="0">
              <a:solidFill>
                <a:srgbClr val="FF0000"/>
              </a:solidFill>
              <a:effectLst>
                <a:outerShdw blurRad="38100" dist="38100" dir="2700000" algn="tl">
                  <a:srgbClr val="000000">
                    <a:alpha val="43137"/>
                  </a:srgbClr>
                </a:outerShdw>
              </a:effectLst>
              <a:cs typeface="2  Farnaz" pitchFamily="2" charset="-78"/>
            </a:endParaRPr>
          </a:p>
          <a:p>
            <a:pPr algn="just" rtl="1"/>
            <a:r>
              <a:rPr lang="ar-SA" sz="2900" b="1" dirty="0" smtClean="0">
                <a:effectLst>
                  <a:outerShdw blurRad="38100" dist="38100" dir="2700000" algn="tl">
                    <a:srgbClr val="000000">
                      <a:alpha val="43137"/>
                    </a:srgbClr>
                  </a:outerShdw>
                </a:effectLst>
                <a:cs typeface="2  Nazanin" pitchFamily="2" charset="-78"/>
              </a:rPr>
              <a:t>در ايران به فرمان شاه عباس اول كاروان سراهاي مخروبه تعمير شد و براي تامين آب مسافران در نقاط كويري آب انبارهاي بزرگ بنا گرديد اين روند در زمان افشاريه و زنديه تداوم يافته و در زمان اميركبير طرح چاپارخانه مجددا مورد توجه قرار گرفت (چاپارخانه در زمان داريوش هخامنشي ابداع گرديد)</a:t>
            </a:r>
            <a:endParaRPr lang="en-US" sz="2900" b="1" dirty="0" smtClean="0">
              <a:effectLst>
                <a:outerShdw blurRad="38100" dist="38100" dir="2700000" algn="tl">
                  <a:srgbClr val="000000">
                    <a:alpha val="43137"/>
                  </a:srgbClr>
                </a:outerShdw>
              </a:effectLst>
              <a:cs typeface="2  Nazanin" pitchFamily="2" charset="-78"/>
            </a:endParaRPr>
          </a:p>
          <a:p>
            <a:pPr algn="just" rtl="1"/>
            <a:r>
              <a:rPr lang="ar-SA" sz="2900" b="1" dirty="0" smtClean="0">
                <a:effectLst>
                  <a:outerShdw blurRad="38100" dist="38100" dir="2700000" algn="tl">
                    <a:srgbClr val="000000">
                      <a:alpha val="43137"/>
                    </a:srgbClr>
                  </a:outerShdw>
                </a:effectLst>
                <a:cs typeface="2  Nazanin" pitchFamily="2" charset="-78"/>
              </a:rPr>
              <a:t>در سال 1260 شمسي اولين مهمان خانه در قزوين تاسيس گرديد در اين مهمانخانه كه دو طبقه داشت تمامي وسايل و تجهيزات به سبك اروپايي بود .اولين هتل تهران در سال 1261 تاسيس شد كه به سبك تاسيس شده بود هتل فرانسه نام داشت در سال 1315 خورشيدي موسسه مهمان خانه متشكل از چند مهمان خانه تشكيل شد مانند مهمان خانه،دربند مهمان خانه چالوس و رامسر و قائم شهر.مجلل ترين و معروفترين هتل هاي نيم قرن اخير گراند هتل بود كه در تهران قرارداشت.</a:t>
            </a:r>
            <a:endParaRPr lang="en-US" sz="2900" b="1" dirty="0" smtClean="0">
              <a:effectLst>
                <a:outerShdw blurRad="38100" dist="38100" dir="2700000" algn="tl">
                  <a:srgbClr val="000000">
                    <a:alpha val="43137"/>
                  </a:srgbClr>
                </a:outerShdw>
              </a:effectLst>
              <a:cs typeface="2  Nazanin" pitchFamily="2" charset="-78"/>
            </a:endParaRPr>
          </a:p>
          <a:p>
            <a:pPr algn="just" rtl="1"/>
            <a:r>
              <a:rPr lang="ar-SA" sz="2900" b="1" dirty="0" smtClean="0">
                <a:effectLst>
                  <a:outerShdw blurRad="38100" dist="38100" dir="2700000" algn="tl">
                    <a:srgbClr val="000000">
                      <a:alpha val="43137"/>
                    </a:srgbClr>
                  </a:outerShdw>
                </a:effectLst>
                <a:cs typeface="2  Nazanin" pitchFamily="2" charset="-78"/>
              </a:rPr>
              <a:t>در فروردين 1342 سازمان جلب سياحان در ايران تاسيس شد كه هدف آن ايجاد و احياء تاسيسات جهانگردي و هتل ها بود.</a:t>
            </a:r>
            <a:endParaRPr lang="en-US" sz="2900" b="1" dirty="0" smtClean="0">
              <a:effectLst>
                <a:outerShdw blurRad="38100" dist="38100" dir="2700000" algn="tl">
                  <a:srgbClr val="000000">
                    <a:alpha val="43137"/>
                  </a:srgbClr>
                </a:outerShdw>
              </a:effectLst>
              <a:cs typeface="2  Nazanin" pitchFamily="2" charset="-78"/>
            </a:endParaRPr>
          </a:p>
          <a:p>
            <a:pPr algn="just" rtl="1"/>
            <a:r>
              <a:rPr lang="ar-SA" sz="2900" b="1" dirty="0" smtClean="0">
                <a:effectLst>
                  <a:outerShdw blurRad="38100" dist="38100" dir="2700000" algn="tl">
                    <a:srgbClr val="000000">
                      <a:alpha val="43137"/>
                    </a:srgbClr>
                  </a:outerShdw>
                </a:effectLst>
                <a:cs typeface="2  Nazanin" pitchFamily="2" charset="-78"/>
              </a:rPr>
              <a:t>از سال 1385 شمسي تاكنون سازمان ميراث فرهنگي صنايع دستي و گردشگري مسئوليت رسيدگي به واحد هاي اقامتي كشور را دارد.</a:t>
            </a:r>
            <a:endParaRPr lang="en-US" sz="2900" b="1" dirty="0" smtClean="0">
              <a:effectLst>
                <a:outerShdw blurRad="38100" dist="38100" dir="2700000" algn="tl">
                  <a:srgbClr val="000000">
                    <a:alpha val="43137"/>
                  </a:srgbClr>
                </a:outerShdw>
              </a:effectLst>
              <a:cs typeface="2  Nazanin" pitchFamily="2" charset="-78"/>
            </a:endParaRPr>
          </a:p>
          <a:p>
            <a:pPr algn="just" rtl="1"/>
            <a:r>
              <a:rPr lang="ar-SA" sz="2900" b="1" dirty="0" smtClean="0">
                <a:effectLst>
                  <a:outerShdw blurRad="38100" dist="38100" dir="2700000" algn="tl">
                    <a:srgbClr val="000000">
                      <a:alpha val="43137"/>
                    </a:srgbClr>
                  </a:outerShdw>
                </a:effectLst>
                <a:cs typeface="2  Nazanin" pitchFamily="2" charset="-78"/>
              </a:rPr>
              <a:t>در گذشته اي دور پذيرايي از مسافرين در كاروان سراها انجام مي گرديد براي مثال در مسير جاده ابريشم كاروان سراي فخر داود در مسير جاده مشهد به نيشابور در نزديك ديز باد جهت اقامت كاروان ها وجود داشته است.</a:t>
            </a:r>
            <a:endParaRPr lang="en-US" sz="2900" b="1" dirty="0" smtClean="0">
              <a:effectLst>
                <a:outerShdw blurRad="38100" dist="38100" dir="2700000" algn="tl">
                  <a:srgbClr val="000000">
                    <a:alpha val="43137"/>
                  </a:srgbClr>
                </a:outerShdw>
              </a:effectLst>
              <a:cs typeface="2  Nazanin" pitchFamily="2" charset="-78"/>
            </a:endParaRPr>
          </a:p>
        </p:txBody>
      </p:sp>
      <p:sp>
        <p:nvSpPr>
          <p:cNvPr id="6" name="Date Placeholder 5"/>
          <p:cNvSpPr>
            <a:spLocks noGrp="1"/>
          </p:cNvSpPr>
          <p:nvPr>
            <p:ph type="dt" sz="half" idx="10"/>
          </p:nvPr>
        </p:nvSpPr>
        <p:spPr/>
        <p:txBody>
          <a:bodyPr/>
          <a:lstStyle/>
          <a:p>
            <a:r>
              <a:rPr lang="en-US" smtClean="0"/>
              <a:t>هادی عربی گل - جواد ذبیحی راد 09151105825-09151155029</a:t>
            </a:r>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838200"/>
            <a:ext cx="8458200" cy="5562600"/>
          </a:xfrm>
        </p:spPr>
        <p:txBody>
          <a:bodyPr>
            <a:normAutofit fontScale="92500" lnSpcReduction="10000"/>
          </a:bodyPr>
          <a:lstStyle/>
          <a:p>
            <a:pPr algn="just" rtl="1">
              <a:lnSpc>
                <a:spcPct val="150000"/>
              </a:lnSpc>
            </a:pPr>
            <a:r>
              <a:rPr lang="fa-IR" sz="2000" b="1" dirty="0" smtClean="0">
                <a:effectLst>
                  <a:outerShdw blurRad="38100" dist="38100" dir="2700000" algn="tl">
                    <a:srgbClr val="000000">
                      <a:alpha val="43137"/>
                    </a:srgbClr>
                  </a:outerShdw>
                </a:effectLst>
                <a:cs typeface="2  Nazanin" pitchFamily="2" charset="-78"/>
              </a:rPr>
              <a:t>اولین </a:t>
            </a:r>
            <a:r>
              <a:rPr lang="ar-SA" sz="2000" b="1" dirty="0" smtClean="0">
                <a:effectLst>
                  <a:outerShdw blurRad="38100" dist="38100" dir="2700000" algn="tl">
                    <a:srgbClr val="000000">
                      <a:alpha val="43137"/>
                    </a:srgbClr>
                  </a:outerShdw>
                </a:effectLst>
                <a:cs typeface="2  Nazanin" pitchFamily="2" charset="-78"/>
              </a:rPr>
              <a:t>مكاني </a:t>
            </a:r>
            <a:r>
              <a:rPr lang="ar-SA" sz="2000" b="1" dirty="0" smtClean="0">
                <a:effectLst>
                  <a:outerShdw blurRad="38100" dist="38100" dir="2700000" algn="tl">
                    <a:srgbClr val="000000">
                      <a:alpha val="43137"/>
                    </a:srgbClr>
                  </a:outerShdw>
                </a:effectLst>
                <a:cs typeface="2  Nazanin" pitchFamily="2" charset="-78"/>
              </a:rPr>
              <a:t>كه با كاربري هتل ساخته شد به نام هتل شهر(</a:t>
            </a:r>
            <a:r>
              <a:rPr lang="en-US" sz="2000" b="1" dirty="0" smtClean="0">
                <a:effectLst>
                  <a:outerShdw blurRad="38100" dist="38100" dir="2700000" algn="tl">
                    <a:srgbClr val="000000">
                      <a:alpha val="43137"/>
                    </a:srgbClr>
                  </a:outerShdw>
                </a:effectLst>
                <a:cs typeface="2  Nazanin" pitchFamily="2" charset="-78"/>
              </a:rPr>
              <a:t>Hotel City</a:t>
            </a:r>
            <a:r>
              <a:rPr lang="ar-SA" sz="2000" b="1" dirty="0" smtClean="0">
                <a:effectLst>
                  <a:outerShdw blurRad="38100" dist="38100" dir="2700000" algn="tl">
                    <a:srgbClr val="000000">
                      <a:alpha val="43137"/>
                    </a:srgbClr>
                  </a:outerShdw>
                </a:effectLst>
                <a:cs typeface="2  Nazanin" pitchFamily="2" charset="-78"/>
              </a:rPr>
              <a:t>) در سال 1794 در شهر نيويورك ساخته شد كه 73 اتاق داشت .در سال 1908 ميلادي توسط آقاي استاتلر اولين هتل به سبك امروزي به نام بوفالو استاتلر تاسيس شد در اين هتل لوله كشي آب سرد و گرم،تجهيز اتاقها به چراغ برق و توجه ويژه به نظافت و بهداشت ملموس بود.درسال 1954 آقاي كنراد هيلتون شركت هتل هاي زنجيره اي ( </a:t>
            </a:r>
            <a:r>
              <a:rPr lang="en-US" sz="2000" b="1" dirty="0" smtClean="0">
                <a:effectLst>
                  <a:outerShdw blurRad="38100" dist="38100" dir="2700000" algn="tl">
                    <a:srgbClr val="000000">
                      <a:alpha val="43137"/>
                    </a:srgbClr>
                  </a:outerShdw>
                </a:effectLst>
                <a:cs typeface="2  Nazanin" pitchFamily="2" charset="-78"/>
              </a:rPr>
              <a:t>Hotels Chain</a:t>
            </a:r>
            <a:r>
              <a:rPr lang="ar-SA" sz="2000" b="1" dirty="0" smtClean="0">
                <a:effectLst>
                  <a:outerShdw blurRad="38100" dist="38100" dir="2700000" algn="tl">
                    <a:srgbClr val="000000">
                      <a:alpha val="43137"/>
                    </a:srgbClr>
                  </a:outerShdw>
                </a:effectLst>
                <a:cs typeface="2  Nazanin" pitchFamily="2" charset="-78"/>
              </a:rPr>
              <a:t>) هيلتون را تاسيس نمودكه امروزه در سراسر جهان 2700 شعبه دارد.</a:t>
            </a:r>
            <a:endParaRPr lang="en-US" sz="2000" b="1" dirty="0" smtClean="0">
              <a:effectLst>
                <a:outerShdw blurRad="38100" dist="38100" dir="2700000" algn="tl">
                  <a:srgbClr val="000000">
                    <a:alpha val="43137"/>
                  </a:srgbClr>
                </a:outerShdw>
              </a:effectLst>
              <a:cs typeface="2  Nazanin" pitchFamily="2" charset="-78"/>
            </a:endParaRPr>
          </a:p>
          <a:p>
            <a:pPr algn="just" rtl="1">
              <a:lnSpc>
                <a:spcPct val="150000"/>
              </a:lnSpc>
            </a:pPr>
            <a:r>
              <a:rPr lang="ar-SA" sz="2000" b="1" dirty="0" smtClean="0">
                <a:effectLst>
                  <a:outerShdw blurRad="38100" dist="38100" dir="2700000" algn="tl">
                    <a:srgbClr val="000000">
                      <a:alpha val="43137"/>
                    </a:srgbClr>
                  </a:outerShdw>
                </a:effectLst>
                <a:cs typeface="2  Nazanin" pitchFamily="2" charset="-78"/>
              </a:rPr>
              <a:t>در ايران شعبه هتل هيلتون در تهران وجود دارد كه نام آن به هتل استقلال تغيير يافته است كه اكنون متعلق به بنياد جانبازان و مستضعفان است.</a:t>
            </a:r>
            <a:endParaRPr lang="en-US" sz="2000" b="1" dirty="0" smtClean="0">
              <a:effectLst>
                <a:outerShdw blurRad="38100" dist="38100" dir="2700000" algn="tl">
                  <a:srgbClr val="000000">
                    <a:alpha val="43137"/>
                  </a:srgbClr>
                </a:outerShdw>
              </a:effectLst>
              <a:cs typeface="2  Nazanin" pitchFamily="2" charset="-78"/>
            </a:endParaRPr>
          </a:p>
          <a:p>
            <a:pPr algn="just" rtl="1">
              <a:lnSpc>
                <a:spcPct val="150000"/>
              </a:lnSpc>
            </a:pPr>
            <a:r>
              <a:rPr lang="ar-SA" sz="2000" b="1" dirty="0" smtClean="0">
                <a:effectLst>
                  <a:outerShdw blurRad="38100" dist="38100" dir="2700000" algn="tl">
                    <a:srgbClr val="000000">
                      <a:alpha val="43137"/>
                    </a:srgbClr>
                  </a:outerShdw>
                </a:effectLst>
                <a:cs typeface="2  Nazanin" pitchFamily="2" charset="-78"/>
              </a:rPr>
              <a:t>از ديگر پيشگامان اين صنعت از آقاي پل ماريوت مي توان نام برد اولين هتل زنجيره اي ماريوت در سال 1937 تاسيس شد همچنين مي توان از آقاي ويلسون بنيانگذار هتل هاي زنجيره اي </a:t>
            </a:r>
            <a:r>
              <a:rPr lang="en-US" sz="2000" b="1" dirty="0" smtClean="0">
                <a:effectLst>
                  <a:outerShdw blurRad="38100" dist="38100" dir="2700000" algn="tl">
                    <a:srgbClr val="000000">
                      <a:alpha val="43137"/>
                    </a:srgbClr>
                  </a:outerShdw>
                </a:effectLst>
                <a:cs typeface="2  Nazanin" pitchFamily="2" charset="-78"/>
              </a:rPr>
              <a:t>Holyday Inn</a:t>
            </a:r>
            <a:r>
              <a:rPr lang="ar-SA" sz="2000" b="1" dirty="0" smtClean="0">
                <a:effectLst>
                  <a:outerShdw blurRad="38100" dist="38100" dir="2700000" algn="tl">
                    <a:srgbClr val="000000">
                      <a:alpha val="43137"/>
                    </a:srgbClr>
                  </a:outerShdw>
                </a:effectLst>
                <a:cs typeface="2  Nazanin" pitchFamily="2" charset="-78"/>
              </a:rPr>
              <a:t> و همچنين آقاي پريتس كِر مالك هتل هاي زنجيره اي هايت مي باشد (در ايران هتل هماي شماره يك واقع در ميدان احمد آباد كه در حال حاضر به صورت مخروبه رها گرديده، هتل هايت خزر درمنطقه نمك آبرود بين نوشهر و چالوس قبلا هتل هايت ناميده مي شدند</a:t>
            </a:r>
            <a:r>
              <a:rPr lang="ar-SA" sz="2000" b="1" dirty="0" smtClean="0">
                <a:effectLst>
                  <a:outerShdw blurRad="38100" dist="38100" dir="2700000" algn="tl">
                    <a:srgbClr val="000000">
                      <a:alpha val="43137"/>
                    </a:srgbClr>
                  </a:outerShdw>
                </a:effectLst>
                <a:cs typeface="2  Nazanin" pitchFamily="2" charset="-78"/>
              </a:rPr>
              <a:t>.</a:t>
            </a:r>
            <a:endParaRPr lang="en-US" sz="2000" b="1" dirty="0" smtClean="0">
              <a:effectLst>
                <a:outerShdw blurRad="38100" dist="38100" dir="2700000" algn="tl">
                  <a:srgbClr val="000000">
                    <a:alpha val="43137"/>
                  </a:srgbClr>
                </a:outerShdw>
              </a:effectLst>
              <a:cs typeface="2  Nazanin" pitchFamily="2" charset="-78"/>
            </a:endParaRPr>
          </a:p>
        </p:txBody>
      </p:sp>
      <p:sp>
        <p:nvSpPr>
          <p:cNvPr id="6" name="Date Placeholder 5"/>
          <p:cNvSpPr>
            <a:spLocks noGrp="1"/>
          </p:cNvSpPr>
          <p:nvPr>
            <p:ph type="dt" sz="half" idx="10"/>
          </p:nvPr>
        </p:nvSpPr>
        <p:spPr/>
        <p:txBody>
          <a:bodyPr/>
          <a:lstStyle/>
          <a:p>
            <a:r>
              <a:rPr lang="en-US" smtClean="0"/>
              <a:t>هادی عربی گل - جواد ذبیحی راد 09151105825-09151155029</a:t>
            </a:r>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14400"/>
            <a:ext cx="8458200" cy="5562600"/>
          </a:xfrm>
        </p:spPr>
        <p:txBody>
          <a:bodyPr>
            <a:normAutofit/>
          </a:bodyPr>
          <a:lstStyle/>
          <a:p>
            <a:pPr algn="r" rtl="1"/>
            <a:r>
              <a:rPr lang="ar-SA" sz="2900" b="1" dirty="0" smtClean="0">
                <a:effectLst>
                  <a:outerShdw blurRad="38100" dist="38100" dir="2700000" algn="tl">
                    <a:srgbClr val="000000">
                      <a:alpha val="43137"/>
                    </a:srgbClr>
                  </a:outerShdw>
                </a:effectLst>
                <a:cs typeface="2  Nazanin" pitchFamily="2" charset="-78"/>
              </a:rPr>
              <a:t>سوال:</a:t>
            </a:r>
            <a:endParaRPr lang="fa-IR" sz="2900" b="1" dirty="0" smtClean="0">
              <a:effectLst>
                <a:outerShdw blurRad="38100" dist="38100" dir="2700000" algn="tl">
                  <a:srgbClr val="000000">
                    <a:alpha val="43137"/>
                  </a:srgbClr>
                </a:outerShdw>
              </a:effectLst>
              <a:cs typeface="2  Nazanin" pitchFamily="2" charset="-78"/>
            </a:endParaRPr>
          </a:p>
          <a:p>
            <a:pPr algn="r" rtl="1"/>
            <a:r>
              <a:rPr lang="ar-SA" sz="3200" dirty="0" smtClean="0"/>
              <a:t>معروفترين </a:t>
            </a:r>
            <a:r>
              <a:rPr lang="ar-SA" sz="3200" dirty="0" smtClean="0"/>
              <a:t>هتل هاي زنجيره اي جهان كدامند؟</a:t>
            </a:r>
            <a:endParaRPr lang="en-US" sz="3200" dirty="0" smtClean="0"/>
          </a:p>
          <a:p>
            <a:pPr algn="ctr" rtl="1"/>
            <a:r>
              <a:rPr lang="ar-SA" sz="3200" dirty="0" smtClean="0">
                <a:solidFill>
                  <a:srgbClr val="0070C0"/>
                </a:solidFill>
              </a:rPr>
              <a:t>هيلتون-</a:t>
            </a:r>
            <a:r>
              <a:rPr lang="ar-SA" sz="3200" dirty="0" smtClean="0">
                <a:solidFill>
                  <a:srgbClr val="FF0000"/>
                </a:solidFill>
              </a:rPr>
              <a:t>ماريوت</a:t>
            </a:r>
            <a:r>
              <a:rPr lang="ar-SA" sz="3200" dirty="0" smtClean="0">
                <a:solidFill>
                  <a:srgbClr val="0070C0"/>
                </a:solidFill>
              </a:rPr>
              <a:t>-هالي دي اين-</a:t>
            </a:r>
            <a:r>
              <a:rPr lang="ar-SA" sz="3200" dirty="0" smtClean="0">
                <a:solidFill>
                  <a:srgbClr val="FF0000"/>
                </a:solidFill>
              </a:rPr>
              <a:t>هايت</a:t>
            </a:r>
            <a:endParaRPr lang="en-US" sz="3200" dirty="0" smtClean="0">
              <a:solidFill>
                <a:srgbClr val="FF0000"/>
              </a:solidFill>
            </a:endParaRPr>
          </a:p>
          <a:p>
            <a:pPr algn="r" rtl="1"/>
            <a:r>
              <a:rPr lang="ar-SA" sz="2900" b="1" dirty="0" smtClean="0">
                <a:effectLst>
                  <a:outerShdw blurRad="38100" dist="38100" dir="2700000" algn="tl">
                    <a:srgbClr val="000000">
                      <a:alpha val="43137"/>
                    </a:srgbClr>
                  </a:outerShdw>
                </a:effectLst>
                <a:cs typeface="2  Nazanin" pitchFamily="2" charset="-78"/>
              </a:rPr>
              <a:t>سوال:</a:t>
            </a:r>
            <a:endParaRPr lang="en-US" sz="2900" b="1" dirty="0" smtClean="0">
              <a:effectLst>
                <a:outerShdw blurRad="38100" dist="38100" dir="2700000" algn="tl">
                  <a:srgbClr val="000000">
                    <a:alpha val="43137"/>
                  </a:srgbClr>
                </a:outerShdw>
              </a:effectLst>
              <a:cs typeface="2  Nazanin" pitchFamily="2" charset="-78"/>
            </a:endParaRPr>
          </a:p>
          <a:p>
            <a:pPr algn="r" rtl="1"/>
            <a:r>
              <a:rPr lang="ar-SA" sz="3200" dirty="0" smtClean="0"/>
              <a:t>هتل ها داراي چند درجه وكلاس مي باشند؟</a:t>
            </a:r>
            <a:endParaRPr lang="en-US" sz="3200" dirty="0" smtClean="0"/>
          </a:p>
          <a:p>
            <a:pPr algn="r" rtl="1"/>
            <a:r>
              <a:rPr lang="ar-SA" sz="3200" dirty="0" smtClean="0"/>
              <a:t>1-5 درجه و داراي 4 كلاس </a:t>
            </a:r>
            <a:r>
              <a:rPr lang="en-US" sz="3200" dirty="0" smtClean="0"/>
              <a:t>C</a:t>
            </a:r>
          </a:p>
          <a:p>
            <a:pPr algn="r" rtl="1"/>
            <a:r>
              <a:rPr lang="ar-SA" sz="3200" dirty="0" smtClean="0"/>
              <a:t>2-4 درجه و داراي 5 كلاس</a:t>
            </a:r>
            <a:endParaRPr lang="en-US" sz="3200" dirty="0" smtClean="0"/>
          </a:p>
          <a:p>
            <a:pPr algn="r" rtl="1"/>
            <a:r>
              <a:rPr lang="ar-SA" sz="3200" dirty="0" smtClean="0"/>
              <a:t>3-6 درجه و داراي 4 كلاس</a:t>
            </a:r>
            <a:endParaRPr lang="en-US" sz="3200" dirty="0" smtClean="0"/>
          </a:p>
          <a:p>
            <a:pPr algn="r" rtl="1"/>
            <a:r>
              <a:rPr lang="ar-SA" sz="3200" dirty="0" smtClean="0"/>
              <a:t>4-4 درجه و داراي 6 كلاس</a:t>
            </a:r>
            <a:endParaRPr lang="en-US" sz="3200" dirty="0" smtClean="0"/>
          </a:p>
          <a:p>
            <a:pPr algn="r" rtl="1"/>
            <a:endParaRPr lang="en-US" sz="2900" b="1" dirty="0" smtClean="0">
              <a:effectLst>
                <a:outerShdw blurRad="38100" dist="38100" dir="2700000" algn="tl">
                  <a:srgbClr val="000000">
                    <a:alpha val="43137"/>
                  </a:srgbClr>
                </a:outerShdw>
              </a:effectLst>
              <a:cs typeface="2  Nazanin" pitchFamily="2" charset="-78"/>
            </a:endParaRPr>
          </a:p>
        </p:txBody>
      </p:sp>
      <p:sp>
        <p:nvSpPr>
          <p:cNvPr id="6" name="Date Placeholder 5"/>
          <p:cNvSpPr>
            <a:spLocks noGrp="1"/>
          </p:cNvSpPr>
          <p:nvPr>
            <p:ph type="dt" sz="half" idx="10"/>
          </p:nvPr>
        </p:nvSpPr>
        <p:spPr/>
        <p:txBody>
          <a:bodyPr/>
          <a:lstStyle/>
          <a:p>
            <a:r>
              <a:rPr lang="en-US" smtClean="0"/>
              <a:t>هادی عربی گل - جواد ذبیحی راد 09151105825-09151155029</a:t>
            </a:r>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14400"/>
            <a:ext cx="8458200" cy="5562600"/>
          </a:xfrm>
        </p:spPr>
        <p:txBody>
          <a:bodyPr>
            <a:normAutofit fontScale="77500" lnSpcReduction="20000"/>
          </a:bodyPr>
          <a:lstStyle/>
          <a:p>
            <a:pPr algn="r" rtl="1"/>
            <a:r>
              <a:rPr lang="ar-SA" sz="2900" b="1" dirty="0" smtClean="0">
                <a:effectLst>
                  <a:outerShdw blurRad="38100" dist="38100" dir="2700000" algn="tl">
                    <a:srgbClr val="000000">
                      <a:alpha val="43137"/>
                    </a:srgbClr>
                  </a:outerShdw>
                </a:effectLst>
                <a:cs typeface="2  Nazanin" pitchFamily="2" charset="-78"/>
              </a:rPr>
              <a:t>سوال</a:t>
            </a:r>
            <a:r>
              <a:rPr lang="ar-SA" sz="2900" b="1" dirty="0" smtClean="0">
                <a:effectLst>
                  <a:outerShdw blurRad="38100" dist="38100" dir="2700000" algn="tl">
                    <a:srgbClr val="000000">
                      <a:alpha val="43137"/>
                    </a:srgbClr>
                  </a:outerShdw>
                </a:effectLst>
                <a:cs typeface="2  Nazanin" pitchFamily="2" charset="-78"/>
              </a:rPr>
              <a:t>:</a:t>
            </a:r>
            <a:endParaRPr lang="en-US" sz="2900" b="1" dirty="0" smtClean="0">
              <a:effectLst>
                <a:outerShdw blurRad="38100" dist="38100" dir="2700000" algn="tl">
                  <a:srgbClr val="000000">
                    <a:alpha val="43137"/>
                  </a:srgbClr>
                </a:outerShdw>
              </a:effectLst>
              <a:cs typeface="2  Nazanin" pitchFamily="2" charset="-78"/>
            </a:endParaRPr>
          </a:p>
          <a:p>
            <a:pPr algn="r" rtl="1"/>
            <a:r>
              <a:rPr lang="ar-SA" sz="2900" b="1" dirty="0" smtClean="0">
                <a:effectLst>
                  <a:outerShdw blurRad="38100" dist="38100" dir="2700000" algn="tl">
                    <a:srgbClr val="000000">
                      <a:alpha val="43137"/>
                    </a:srgbClr>
                  </a:outerShdw>
                </a:effectLst>
                <a:cs typeface="2  Nazanin" pitchFamily="2" charset="-78"/>
              </a:rPr>
              <a:t>چرا هتلداري را صنعت مي نامند؟</a:t>
            </a:r>
            <a:endParaRPr lang="en-US" sz="2900" b="1" dirty="0" smtClean="0">
              <a:effectLst>
                <a:outerShdw blurRad="38100" dist="38100" dir="2700000" algn="tl">
                  <a:srgbClr val="000000">
                    <a:alpha val="43137"/>
                  </a:srgbClr>
                </a:outerShdw>
              </a:effectLst>
              <a:cs typeface="2  Nazanin" pitchFamily="2" charset="-78"/>
            </a:endParaRPr>
          </a:p>
          <a:p>
            <a:pPr algn="r" rtl="1"/>
            <a:r>
              <a:rPr lang="ar-SA" sz="2000" dirty="0" smtClean="0"/>
              <a:t>زيرا هتل يك الي چند شب خواب و استراحت راحتي را براي مسافر مهمان توليد مي كند.</a:t>
            </a:r>
            <a:endParaRPr lang="en-US" sz="2000" dirty="0" smtClean="0"/>
          </a:p>
          <a:p>
            <a:pPr algn="r" rtl="1"/>
            <a:r>
              <a:rPr lang="ar-SA" sz="2900" b="1" dirty="0" smtClean="0">
                <a:effectLst>
                  <a:outerShdw blurRad="38100" dist="38100" dir="2700000" algn="tl">
                    <a:srgbClr val="000000">
                      <a:alpha val="43137"/>
                    </a:srgbClr>
                  </a:outerShdw>
                </a:effectLst>
                <a:cs typeface="2  Nazanin" pitchFamily="2" charset="-78"/>
              </a:rPr>
              <a:t>سوال:</a:t>
            </a:r>
            <a:endParaRPr lang="en-US" sz="2900" b="1" dirty="0" smtClean="0">
              <a:effectLst>
                <a:outerShdw blurRad="38100" dist="38100" dir="2700000" algn="tl">
                  <a:srgbClr val="000000">
                    <a:alpha val="43137"/>
                  </a:srgbClr>
                </a:outerShdw>
              </a:effectLst>
              <a:cs typeface="2  Nazanin" pitchFamily="2" charset="-78"/>
            </a:endParaRPr>
          </a:p>
          <a:p>
            <a:pPr algn="r" rtl="1"/>
            <a:r>
              <a:rPr lang="ar-SA" sz="2000" dirty="0" smtClean="0"/>
              <a:t>مواد اوليه صنعت هتلداري چيست؟</a:t>
            </a:r>
            <a:endParaRPr lang="en-US" sz="2000" dirty="0" smtClean="0"/>
          </a:p>
          <a:p>
            <a:pPr algn="r" rtl="1"/>
            <a:r>
              <a:rPr lang="ar-SA" sz="2300" dirty="0" smtClean="0">
                <a:effectLst>
                  <a:outerShdw blurRad="38100" dist="38100" dir="2700000" algn="tl">
                    <a:srgbClr val="000000">
                      <a:alpha val="43137"/>
                    </a:srgbClr>
                  </a:outerShdw>
                </a:effectLst>
              </a:rPr>
              <a:t>اتاقي كه مهمان درآن اسكان دارد،تجهيزات كامل درون اتاق از قبيل تخت،ملحفه،پتو،بالش،مبلمان،ميزپذيرايي،تلويزيون،سرويس بهداشتي،حمام،پكيج بهداشتي.</a:t>
            </a:r>
            <a:endParaRPr lang="en-US" sz="2300" dirty="0" smtClean="0">
              <a:effectLst>
                <a:outerShdw blurRad="38100" dist="38100" dir="2700000" algn="tl">
                  <a:srgbClr val="000000">
                    <a:alpha val="43137"/>
                  </a:srgbClr>
                </a:outerShdw>
              </a:effectLst>
            </a:endParaRPr>
          </a:p>
          <a:p>
            <a:pPr algn="r" rtl="1"/>
            <a:r>
              <a:rPr lang="ar-SA" sz="2900" b="1" dirty="0" smtClean="0">
                <a:effectLst>
                  <a:outerShdw blurRad="38100" dist="38100" dir="2700000" algn="tl">
                    <a:srgbClr val="000000">
                      <a:alpha val="43137"/>
                    </a:srgbClr>
                  </a:outerShdw>
                </a:effectLst>
                <a:cs typeface="2  Nazanin" pitchFamily="2" charset="-78"/>
              </a:rPr>
              <a:t>سوال:</a:t>
            </a:r>
            <a:endParaRPr lang="en-US" sz="2900" b="1" dirty="0" smtClean="0">
              <a:effectLst>
                <a:outerShdw blurRad="38100" dist="38100" dir="2700000" algn="tl">
                  <a:srgbClr val="000000">
                    <a:alpha val="43137"/>
                  </a:srgbClr>
                </a:outerShdw>
              </a:effectLst>
              <a:cs typeface="2  Nazanin" pitchFamily="2" charset="-78"/>
            </a:endParaRPr>
          </a:p>
          <a:p>
            <a:pPr algn="r" rtl="1">
              <a:lnSpc>
                <a:spcPct val="170000"/>
              </a:lnSpc>
            </a:pPr>
            <a:r>
              <a:rPr lang="ar-SA" sz="2800" b="1" dirty="0" smtClean="0">
                <a:solidFill>
                  <a:srgbClr val="FF0000"/>
                </a:solidFill>
                <a:effectLst>
                  <a:outerShdw blurRad="38100" dist="38100" dir="2700000" algn="tl">
                    <a:srgbClr val="000000">
                      <a:alpha val="43137"/>
                    </a:srgbClr>
                  </a:outerShdw>
                </a:effectLst>
              </a:rPr>
              <a:t>درصورتي كه هتلدار براي تاسيس هتل و يا توسعه و تجهيز ان بخواهد از وام بانكي استفاده كند كدام گزينه صحيح است؟</a:t>
            </a:r>
            <a:endParaRPr lang="en-US" sz="2800" b="1" dirty="0" smtClean="0">
              <a:solidFill>
                <a:srgbClr val="FF0000"/>
              </a:solidFill>
              <a:effectLst>
                <a:outerShdw blurRad="38100" dist="38100" dir="2700000" algn="tl">
                  <a:srgbClr val="000000">
                    <a:alpha val="43137"/>
                  </a:srgbClr>
                </a:outerShdw>
              </a:effectLst>
            </a:endParaRPr>
          </a:p>
          <a:p>
            <a:pPr algn="r" rtl="1"/>
            <a:r>
              <a:rPr lang="ar-SA" sz="2000" dirty="0" smtClean="0"/>
              <a:t>1-وام مضاربه با كارمزد 25%</a:t>
            </a:r>
            <a:endParaRPr lang="en-US" sz="2000" dirty="0" smtClean="0"/>
          </a:p>
          <a:p>
            <a:pPr algn="r" rtl="1"/>
            <a:r>
              <a:rPr lang="ar-SA" sz="2000" dirty="0" smtClean="0"/>
              <a:t>2-وام صنعتي با كارمزد 14% </a:t>
            </a:r>
            <a:r>
              <a:rPr lang="en-US" sz="2000" dirty="0" smtClean="0"/>
              <a:t>C</a:t>
            </a:r>
          </a:p>
          <a:p>
            <a:pPr algn="r" rtl="1"/>
            <a:r>
              <a:rPr lang="ar-SA" sz="2000" dirty="0" smtClean="0"/>
              <a:t>2-وام مزارعه با كارمزد 6%</a:t>
            </a:r>
            <a:endParaRPr lang="en-US" sz="2000" dirty="0" smtClean="0"/>
          </a:p>
          <a:p>
            <a:pPr algn="r" rtl="1"/>
            <a:r>
              <a:rPr lang="ar-SA" sz="2000" dirty="0" smtClean="0"/>
              <a:t>2-وام مساقات با كارمزد 10%</a:t>
            </a:r>
            <a:endParaRPr lang="en-US" sz="2000" dirty="0" smtClean="0"/>
          </a:p>
          <a:p>
            <a:pPr algn="r" rtl="1"/>
            <a:r>
              <a:rPr lang="ar-SA" sz="2900" b="1" dirty="0" smtClean="0">
                <a:effectLst>
                  <a:outerShdw blurRad="38100" dist="38100" dir="2700000" algn="tl">
                    <a:srgbClr val="000000">
                      <a:alpha val="43137"/>
                    </a:srgbClr>
                  </a:outerShdw>
                </a:effectLst>
                <a:cs typeface="2  Nazanin" pitchFamily="2" charset="-78"/>
              </a:rPr>
              <a:t>نكته:</a:t>
            </a:r>
            <a:endParaRPr lang="en-US" sz="2900" b="1" dirty="0" smtClean="0">
              <a:effectLst>
                <a:outerShdw blurRad="38100" dist="38100" dir="2700000" algn="tl">
                  <a:srgbClr val="000000">
                    <a:alpha val="43137"/>
                  </a:srgbClr>
                </a:outerShdw>
              </a:effectLst>
              <a:cs typeface="2  Nazanin" pitchFamily="2" charset="-78"/>
            </a:endParaRPr>
          </a:p>
          <a:p>
            <a:pPr algn="r" rtl="1"/>
            <a:r>
              <a:rPr lang="ar-SA" sz="2900" b="1" dirty="0" smtClean="0">
                <a:effectLst>
                  <a:outerShdw blurRad="38100" dist="38100" dir="2700000" algn="tl">
                    <a:srgbClr val="000000">
                      <a:alpha val="43137"/>
                    </a:srgbClr>
                  </a:outerShdw>
                </a:effectLst>
                <a:cs typeface="2  Nazanin" pitchFamily="2" charset="-78"/>
              </a:rPr>
              <a:t>وام مضاربه مخصوص تجار است كه در بين وام ها حداكثر كارمزد را دارد،وام مزارعه مخصوص كشاورزان بوده و وام مساقات مخصوص باغداران است.</a:t>
            </a:r>
            <a:endParaRPr lang="en-US" sz="2900" b="1" dirty="0" smtClean="0">
              <a:effectLst>
                <a:outerShdw blurRad="38100" dist="38100" dir="2700000" algn="tl">
                  <a:srgbClr val="000000">
                    <a:alpha val="43137"/>
                  </a:srgbClr>
                </a:outerShdw>
              </a:effectLst>
              <a:cs typeface="2  Nazanin" pitchFamily="2" charset="-78"/>
            </a:endParaRPr>
          </a:p>
        </p:txBody>
      </p:sp>
      <p:sp>
        <p:nvSpPr>
          <p:cNvPr id="6" name="Date Placeholder 5"/>
          <p:cNvSpPr>
            <a:spLocks noGrp="1"/>
          </p:cNvSpPr>
          <p:nvPr>
            <p:ph type="dt" sz="half" idx="10"/>
          </p:nvPr>
        </p:nvSpPr>
        <p:spPr/>
        <p:txBody>
          <a:bodyPr/>
          <a:lstStyle/>
          <a:p>
            <a:r>
              <a:rPr lang="en-US" smtClean="0"/>
              <a:t>هادی عربی گل - جواد ذبیحی راد 09151105825-09151155029</a:t>
            </a:r>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14400"/>
            <a:ext cx="8458200" cy="5562600"/>
          </a:xfrm>
        </p:spPr>
        <p:txBody>
          <a:bodyPr>
            <a:normAutofit/>
          </a:bodyPr>
          <a:lstStyle/>
          <a:p>
            <a:pPr algn="just" rtl="1">
              <a:lnSpc>
                <a:spcPct val="150000"/>
              </a:lnSpc>
            </a:pPr>
            <a:r>
              <a:rPr lang="ar-SA" sz="2900" b="1" dirty="0" smtClean="0">
                <a:solidFill>
                  <a:srgbClr val="FF0000"/>
                </a:solidFill>
                <a:effectLst>
                  <a:outerShdw blurRad="38100" dist="38100" dir="2700000" algn="tl">
                    <a:srgbClr val="000000">
                      <a:alpha val="43137"/>
                    </a:srgbClr>
                  </a:outerShdw>
                </a:effectLst>
                <a:cs typeface="2  Nazanin" pitchFamily="2" charset="-78"/>
              </a:rPr>
              <a:t>چرا </a:t>
            </a:r>
            <a:r>
              <a:rPr lang="ar-SA" sz="2900" b="1" dirty="0" smtClean="0">
                <a:solidFill>
                  <a:srgbClr val="FF0000"/>
                </a:solidFill>
                <a:effectLst>
                  <a:outerShdw blurRad="38100" dist="38100" dir="2700000" algn="tl">
                    <a:srgbClr val="000000">
                      <a:alpha val="43137"/>
                    </a:srgbClr>
                  </a:outerShdw>
                </a:effectLst>
                <a:cs typeface="2  Nazanin" pitchFamily="2" charset="-78"/>
              </a:rPr>
              <a:t>هتل هاي 4 و 5 ستاره بايد روم سرويس داشته باشند؟</a:t>
            </a:r>
            <a:endParaRPr lang="en-US" sz="2900" b="1" dirty="0" smtClean="0">
              <a:solidFill>
                <a:srgbClr val="FF0000"/>
              </a:solidFill>
              <a:effectLst>
                <a:outerShdw blurRad="38100" dist="38100" dir="2700000" algn="tl">
                  <a:srgbClr val="000000">
                    <a:alpha val="43137"/>
                  </a:srgbClr>
                </a:outerShdw>
              </a:effectLst>
              <a:cs typeface="2  Nazanin" pitchFamily="2" charset="-78"/>
            </a:endParaRPr>
          </a:p>
          <a:p>
            <a:pPr algn="just" rtl="1">
              <a:lnSpc>
                <a:spcPct val="150000"/>
              </a:lnSpc>
            </a:pPr>
            <a:r>
              <a:rPr lang="ar-SA" sz="2900" b="1" dirty="0" smtClean="0">
                <a:effectLst>
                  <a:outerShdw blurRad="38100" dist="38100" dir="2700000" algn="tl">
                    <a:srgbClr val="000000">
                      <a:alpha val="43137"/>
                    </a:srgbClr>
                  </a:outerShdw>
                </a:effectLst>
                <a:cs typeface="2  Nazanin" pitchFamily="2" charset="-78"/>
              </a:rPr>
              <a:t>اكثر مسافرين كه خارج از كشور مي آيند ممكن است در ساعتهايي از روز يا نيمه شب به هتل برسند كه احتياج به ناهار يا شام داشته باشند لذا اين گونه هتل ها موظفند واحد روم سرويس((</a:t>
            </a:r>
            <a:r>
              <a:rPr lang="en-US" sz="2900" b="1" dirty="0" smtClean="0">
                <a:effectLst>
                  <a:outerShdw blurRad="38100" dist="38100" dir="2700000" algn="tl">
                    <a:srgbClr val="000000">
                      <a:alpha val="43137"/>
                    </a:srgbClr>
                  </a:outerShdw>
                </a:effectLst>
                <a:cs typeface="2  Nazanin" pitchFamily="2" charset="-78"/>
              </a:rPr>
              <a:t>Room Service</a:t>
            </a:r>
            <a:r>
              <a:rPr lang="ar-SA" sz="2900" b="1" dirty="0" smtClean="0">
                <a:effectLst>
                  <a:outerShdw blurRad="38100" dist="38100" dir="2700000" algn="tl">
                    <a:srgbClr val="000000">
                      <a:alpha val="43137"/>
                    </a:srgbClr>
                  </a:outerShdw>
                </a:effectLst>
                <a:cs typeface="2  Nazanin" pitchFamily="2" charset="-78"/>
              </a:rPr>
              <a:t> خود را 24 ساعته فعال نگه دارند البته حداقل 15% حق سرويس به قيمت غذا و نوشيدني اضافه شده كه از مسافر دريافت مي گردد</a:t>
            </a:r>
            <a:r>
              <a:rPr lang="ar-SA" sz="2900" b="1" dirty="0" smtClean="0">
                <a:effectLst>
                  <a:outerShdw blurRad="38100" dist="38100" dir="2700000" algn="tl">
                    <a:srgbClr val="000000">
                      <a:alpha val="43137"/>
                    </a:srgbClr>
                  </a:outerShdw>
                </a:effectLst>
                <a:cs typeface="2  Nazanin" pitchFamily="2" charset="-78"/>
              </a:rPr>
              <a:t>.</a:t>
            </a:r>
            <a:endParaRPr lang="fa-IR" sz="2900" b="1" dirty="0" smtClean="0">
              <a:effectLst>
                <a:outerShdw blurRad="38100" dist="38100" dir="2700000" algn="tl">
                  <a:srgbClr val="000000">
                    <a:alpha val="43137"/>
                  </a:srgbClr>
                </a:outerShdw>
              </a:effectLst>
              <a:cs typeface="2  Nazanin" pitchFamily="2" charset="-78"/>
            </a:endParaRPr>
          </a:p>
        </p:txBody>
      </p:sp>
      <p:sp>
        <p:nvSpPr>
          <p:cNvPr id="6" name="Date Placeholder 5"/>
          <p:cNvSpPr>
            <a:spLocks noGrp="1"/>
          </p:cNvSpPr>
          <p:nvPr>
            <p:ph type="dt" sz="half" idx="10"/>
          </p:nvPr>
        </p:nvSpPr>
        <p:spPr/>
        <p:txBody>
          <a:bodyPr/>
          <a:lstStyle/>
          <a:p>
            <a:r>
              <a:rPr lang="en-US" smtClean="0"/>
              <a:t>هادی عربی گل - جواد ذبیحی راد 09151105825-09151155029</a:t>
            </a:r>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14400"/>
            <a:ext cx="8458200" cy="5562600"/>
          </a:xfrm>
        </p:spPr>
        <p:txBody>
          <a:bodyPr>
            <a:normAutofit/>
          </a:bodyPr>
          <a:lstStyle/>
          <a:p>
            <a:pPr algn="r" rtl="1"/>
            <a:r>
              <a:rPr lang="ar-SA" sz="2400" dirty="0" smtClean="0"/>
              <a:t>نحوه سرويس دهي غذا ونوشابه در هتلها</a:t>
            </a:r>
            <a:endParaRPr lang="en-US" sz="2400" dirty="0" smtClean="0"/>
          </a:p>
          <a:p>
            <a:pPr algn="r" rtl="1"/>
            <a:r>
              <a:rPr lang="ar-SA" sz="2400" dirty="0" smtClean="0"/>
              <a:t>استاندارد </a:t>
            </a:r>
            <a:r>
              <a:rPr lang="ar-SA" sz="2400" dirty="0" smtClean="0"/>
              <a:t>اروپايي</a:t>
            </a:r>
            <a:r>
              <a:rPr lang="fa-IR" sz="2400" dirty="0" smtClean="0"/>
              <a:t>           		</a:t>
            </a:r>
            <a:r>
              <a:rPr lang="en-US" sz="2400" dirty="0" smtClean="0"/>
              <a:t>Bed</a:t>
            </a:r>
            <a:r>
              <a:rPr lang="ar-SA" sz="2400" dirty="0" smtClean="0"/>
              <a:t> </a:t>
            </a:r>
            <a:r>
              <a:rPr lang="ar-SA" sz="2400" dirty="0" smtClean="0"/>
              <a:t>&amp; </a:t>
            </a:r>
            <a:r>
              <a:rPr lang="en-US" sz="2400" dirty="0" smtClean="0"/>
              <a:t>Breakfast</a:t>
            </a:r>
            <a:r>
              <a:rPr lang="fa-IR" sz="2400" dirty="0" smtClean="0"/>
              <a:t>           </a:t>
            </a:r>
            <a:r>
              <a:rPr lang="en-US" sz="2400" dirty="0" smtClean="0"/>
              <a:t>B/B</a:t>
            </a:r>
          </a:p>
          <a:p>
            <a:pPr algn="r" rtl="1"/>
            <a:r>
              <a:rPr lang="ar-SA" sz="2400" dirty="0" smtClean="0"/>
              <a:t>تخت </a:t>
            </a:r>
            <a:r>
              <a:rPr lang="ar-SA" sz="2400" dirty="0" smtClean="0"/>
              <a:t>+</a:t>
            </a:r>
            <a:r>
              <a:rPr lang="ar-SA" sz="2400" dirty="0" smtClean="0"/>
              <a:t>صبحانه</a:t>
            </a:r>
            <a:endParaRPr lang="fa-IR" sz="2400" dirty="0" smtClean="0"/>
          </a:p>
          <a:p>
            <a:pPr algn="r" rtl="1"/>
            <a:endParaRPr lang="fa-IR" sz="2400" dirty="0" smtClean="0"/>
          </a:p>
          <a:p>
            <a:pPr algn="r" rtl="1"/>
            <a:r>
              <a:rPr lang="en-US" sz="2400" dirty="0" smtClean="0"/>
              <a:t> </a:t>
            </a:r>
          </a:p>
          <a:p>
            <a:pPr algn="r" rtl="1"/>
            <a:r>
              <a:rPr lang="ar-SA" sz="2400" dirty="0" smtClean="0"/>
              <a:t>استاندارد بين </a:t>
            </a:r>
            <a:r>
              <a:rPr lang="ar-SA" sz="2400" dirty="0" smtClean="0"/>
              <a:t>المللي</a:t>
            </a:r>
            <a:r>
              <a:rPr lang="fa-IR" sz="2400" dirty="0" smtClean="0"/>
              <a:t>        	        </a:t>
            </a:r>
            <a:r>
              <a:rPr lang="en-US" sz="2400" dirty="0" smtClean="0"/>
              <a:t>Half </a:t>
            </a:r>
            <a:r>
              <a:rPr lang="en-US" sz="2400" dirty="0" smtClean="0"/>
              <a:t>Board</a:t>
            </a:r>
            <a:r>
              <a:rPr lang="fa-IR" sz="2400" dirty="0" smtClean="0"/>
              <a:t>            </a:t>
            </a:r>
            <a:r>
              <a:rPr lang="en-US" sz="2400" dirty="0" smtClean="0"/>
              <a:t>H/B</a:t>
            </a:r>
            <a:endParaRPr lang="en-US" sz="2400" dirty="0" smtClean="0"/>
          </a:p>
          <a:p>
            <a:pPr algn="r" rtl="1"/>
            <a:r>
              <a:rPr lang="ar-SA" sz="2400" dirty="0" smtClean="0"/>
              <a:t>تخت +صبحانه+ناهار</a:t>
            </a:r>
            <a:endParaRPr lang="en-US" sz="2400" dirty="0" smtClean="0"/>
          </a:p>
          <a:p>
            <a:pPr algn="r">
              <a:buNone/>
            </a:pPr>
            <a:endParaRPr lang="fa-IR" sz="2400" dirty="0" smtClean="0"/>
          </a:p>
          <a:p>
            <a:pPr algn="r">
              <a:buNone/>
            </a:pPr>
            <a:r>
              <a:rPr lang="en-US" sz="2400" dirty="0" smtClean="0"/>
              <a:t> </a:t>
            </a:r>
          </a:p>
          <a:p>
            <a:pPr algn="r" rtl="1"/>
            <a:r>
              <a:rPr lang="ar-SA" sz="2400" dirty="0" smtClean="0"/>
              <a:t>استاندارد </a:t>
            </a:r>
            <a:r>
              <a:rPr lang="ar-SA" sz="2400" dirty="0" smtClean="0"/>
              <a:t>آمريكايي</a:t>
            </a:r>
            <a:r>
              <a:rPr lang="fa-IR" sz="2400" dirty="0" smtClean="0"/>
              <a:t>    	   	       </a:t>
            </a:r>
            <a:r>
              <a:rPr lang="en-US" sz="2400" dirty="0" smtClean="0"/>
              <a:t>Full board</a:t>
            </a:r>
            <a:r>
              <a:rPr lang="fa-IR" sz="2400" dirty="0" smtClean="0"/>
              <a:t>              </a:t>
            </a:r>
            <a:r>
              <a:rPr lang="en-US" sz="2400" dirty="0" smtClean="0"/>
              <a:t>F/B</a:t>
            </a:r>
            <a:endParaRPr lang="en-US" sz="2400" dirty="0" smtClean="0"/>
          </a:p>
          <a:p>
            <a:pPr algn="r" rtl="1"/>
            <a:r>
              <a:rPr lang="ar-SA" sz="2400" dirty="0" smtClean="0"/>
              <a:t>تخت +</a:t>
            </a:r>
            <a:r>
              <a:rPr lang="ar-SA" sz="2400" dirty="0" smtClean="0"/>
              <a:t>صبحانه+ناهار+شام</a:t>
            </a:r>
            <a:r>
              <a:rPr lang="en-US" sz="2400" dirty="0" smtClean="0"/>
              <a:t> </a:t>
            </a:r>
            <a:endParaRPr lang="en-US" sz="2400" dirty="0"/>
          </a:p>
        </p:txBody>
      </p:sp>
      <p:sp>
        <p:nvSpPr>
          <p:cNvPr id="6" name="Date Placeholder 5"/>
          <p:cNvSpPr>
            <a:spLocks noGrp="1"/>
          </p:cNvSpPr>
          <p:nvPr>
            <p:ph type="dt" sz="half" idx="10"/>
          </p:nvPr>
        </p:nvSpPr>
        <p:spPr/>
        <p:txBody>
          <a:bodyPr/>
          <a:lstStyle/>
          <a:p>
            <a:r>
              <a:rPr lang="en-US" smtClean="0"/>
              <a:t>هادی عربی گل - جواد ذبیحی راد 09151105825-09151155029</a:t>
            </a:r>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14400"/>
            <a:ext cx="8458200" cy="5562600"/>
          </a:xfrm>
        </p:spPr>
        <p:txBody>
          <a:bodyPr>
            <a:normAutofit/>
          </a:bodyPr>
          <a:lstStyle/>
          <a:p>
            <a:pPr algn="r" rtl="1"/>
            <a:r>
              <a:rPr lang="ar-SA" sz="2900" b="1" dirty="0" smtClean="0">
                <a:effectLst>
                  <a:outerShdw blurRad="38100" dist="38100" dir="2700000" algn="tl">
                    <a:srgbClr val="000000">
                      <a:alpha val="43137"/>
                    </a:srgbClr>
                  </a:outerShdw>
                </a:effectLst>
                <a:cs typeface="2  Nazanin" pitchFamily="2" charset="-78"/>
              </a:rPr>
              <a:t>دسته </a:t>
            </a:r>
            <a:r>
              <a:rPr lang="ar-SA" sz="2900" b="1" dirty="0" smtClean="0">
                <a:effectLst>
                  <a:outerShdw blurRad="38100" dist="38100" dir="2700000" algn="tl">
                    <a:srgbClr val="000000">
                      <a:alpha val="43137"/>
                    </a:srgbClr>
                  </a:outerShdw>
                </a:effectLst>
                <a:cs typeface="2  Nazanin" pitchFamily="2" charset="-78"/>
              </a:rPr>
              <a:t>بندي هتل ها:</a:t>
            </a:r>
            <a:endParaRPr lang="en-US" sz="2900" b="1" dirty="0" smtClean="0">
              <a:effectLst>
                <a:outerShdw blurRad="38100" dist="38100" dir="2700000" algn="tl">
                  <a:srgbClr val="000000">
                    <a:alpha val="43137"/>
                  </a:srgbClr>
                </a:outerShdw>
              </a:effectLst>
              <a:cs typeface="2  Nazanin" pitchFamily="2" charset="-78"/>
            </a:endParaRPr>
          </a:p>
          <a:p>
            <a:pPr algn="r" rtl="1"/>
            <a:r>
              <a:rPr lang="ar-SA" sz="2400" b="1" dirty="0" smtClean="0">
                <a:solidFill>
                  <a:srgbClr val="FF0000"/>
                </a:solidFill>
                <a:effectLst>
                  <a:outerShdw blurRad="38100" dist="38100" dir="2700000" algn="tl">
                    <a:srgbClr val="000000">
                      <a:alpha val="43137"/>
                    </a:srgbClr>
                  </a:outerShdw>
                </a:effectLst>
              </a:rPr>
              <a:t>1-هتل هاي زنجيره اي ( </a:t>
            </a:r>
            <a:r>
              <a:rPr lang="en-US" sz="2400" b="1" dirty="0" smtClean="0">
                <a:solidFill>
                  <a:srgbClr val="FF0000"/>
                </a:solidFill>
                <a:effectLst>
                  <a:outerShdw blurRad="38100" dist="38100" dir="2700000" algn="tl">
                    <a:srgbClr val="000000">
                      <a:alpha val="43137"/>
                    </a:srgbClr>
                  </a:outerShdw>
                </a:effectLst>
              </a:rPr>
              <a:t>Hotels Chain</a:t>
            </a:r>
            <a:r>
              <a:rPr lang="ar-SA" sz="2400" b="1" dirty="0" smtClean="0">
                <a:solidFill>
                  <a:srgbClr val="FF0000"/>
                </a:solidFill>
                <a:effectLst>
                  <a:outerShdw blurRad="38100" dist="38100" dir="2700000" algn="tl">
                    <a:srgbClr val="000000">
                      <a:alpha val="43137"/>
                    </a:srgbClr>
                  </a:outerShdw>
                </a:effectLst>
              </a:rPr>
              <a:t>)</a:t>
            </a:r>
            <a:endParaRPr lang="en-US" sz="2400" b="1" dirty="0" smtClean="0">
              <a:solidFill>
                <a:srgbClr val="FF0000"/>
              </a:solidFill>
              <a:effectLst>
                <a:outerShdw blurRad="38100" dist="38100" dir="2700000" algn="tl">
                  <a:srgbClr val="000000">
                    <a:alpha val="43137"/>
                  </a:srgbClr>
                </a:outerShdw>
              </a:effectLst>
            </a:endParaRPr>
          </a:p>
          <a:p>
            <a:pPr algn="r" rtl="1"/>
            <a:r>
              <a:rPr lang="ar-SA" sz="2400" dirty="0" smtClean="0"/>
              <a:t>بين المللي كه قبلا تحت عنوان هيلتون وشرايتون هايت و هالي دي اين و ماريوت با آنها آشنا شديم اين هتلها در 5 قاره جهان شعباتي دارند و نكته مهم استاندارد يكسان آنها مي باشد.</a:t>
            </a:r>
            <a:endParaRPr lang="en-US" sz="2400" dirty="0" smtClean="0"/>
          </a:p>
          <a:p>
            <a:pPr algn="r" rtl="1"/>
            <a:r>
              <a:rPr lang="ar-SA" sz="2400" b="1" dirty="0" smtClean="0">
                <a:solidFill>
                  <a:srgbClr val="FF0000"/>
                </a:solidFill>
                <a:effectLst>
                  <a:outerShdw blurRad="38100" dist="38100" dir="2700000" algn="tl">
                    <a:srgbClr val="000000">
                      <a:alpha val="43137"/>
                    </a:srgbClr>
                  </a:outerShdw>
                </a:effectLst>
              </a:rPr>
              <a:t>2-هتل هاي زنجيره اي منطقه اي</a:t>
            </a:r>
            <a:r>
              <a:rPr lang="ar-SA" sz="2400" b="1" dirty="0" smtClean="0">
                <a:solidFill>
                  <a:srgbClr val="FF0000"/>
                </a:solidFill>
                <a:effectLst>
                  <a:outerShdw blurRad="38100" dist="38100" dir="2700000" algn="tl">
                    <a:srgbClr val="000000">
                      <a:alpha val="43137"/>
                    </a:srgbClr>
                  </a:outerShdw>
                </a:effectLst>
              </a:rPr>
              <a:t>:</a:t>
            </a:r>
            <a:r>
              <a:rPr lang="en-US" sz="2400" b="1" dirty="0" smtClean="0">
                <a:solidFill>
                  <a:srgbClr val="FF0000"/>
                </a:solidFill>
                <a:effectLst>
                  <a:outerShdw blurRad="38100" dist="38100" dir="2700000" algn="tl">
                    <a:srgbClr val="000000">
                      <a:alpha val="43137"/>
                    </a:srgbClr>
                  </a:outerShdw>
                </a:effectLst>
              </a:rPr>
              <a:t> </a:t>
            </a:r>
            <a:r>
              <a:rPr lang="ar-SA" sz="2400" dirty="0" smtClean="0"/>
              <a:t>اين </a:t>
            </a:r>
            <a:r>
              <a:rPr lang="ar-SA" sz="2400" dirty="0" smtClean="0"/>
              <a:t>هتلها فقط در منطقه اي خاص مثلا خاور ميانه يا قاره آسيا فعاليت مي كنند مانند گروه هتل هاي فلوريندا كه در هنگ كنك، چين، ماكائو، داراي شعباتي هستند.</a:t>
            </a:r>
            <a:endParaRPr lang="en-US" sz="2400" dirty="0" smtClean="0"/>
          </a:p>
          <a:p>
            <a:pPr algn="r" rtl="1"/>
            <a:r>
              <a:rPr lang="ar-SA" sz="2400" b="1" dirty="0" smtClean="0">
                <a:solidFill>
                  <a:srgbClr val="FF0000"/>
                </a:solidFill>
                <a:effectLst>
                  <a:outerShdw blurRad="38100" dist="38100" dir="2700000" algn="tl">
                    <a:srgbClr val="000000">
                      <a:alpha val="43137"/>
                    </a:srgbClr>
                  </a:outerShdw>
                </a:effectLst>
              </a:rPr>
              <a:t>3-هتل هاي زنجيره اي </a:t>
            </a:r>
            <a:r>
              <a:rPr lang="ar-SA" sz="2400" b="1" dirty="0" smtClean="0">
                <a:solidFill>
                  <a:srgbClr val="FF0000"/>
                </a:solidFill>
                <a:effectLst>
                  <a:outerShdw blurRad="38100" dist="38100" dir="2700000" algn="tl">
                    <a:srgbClr val="000000">
                      <a:alpha val="43137"/>
                    </a:srgbClr>
                  </a:outerShdw>
                </a:effectLst>
              </a:rPr>
              <a:t>كشوري:</a:t>
            </a:r>
            <a:r>
              <a:rPr lang="ar-SA" sz="2400" dirty="0" smtClean="0"/>
              <a:t>كه </a:t>
            </a:r>
            <a:r>
              <a:rPr lang="ar-SA" sz="2400" dirty="0" smtClean="0"/>
              <a:t>فقط در داخل يك كشور داراي شعباتي هستند مانند گروه هتل هاي هما و گروه هتل هاي پارس و گروه هتل هاي قصر</a:t>
            </a:r>
            <a:endParaRPr lang="en-US" sz="2400" dirty="0" smtClean="0"/>
          </a:p>
          <a:p>
            <a:pPr algn="r" rtl="1"/>
            <a:r>
              <a:rPr lang="ar-SA" sz="2400" b="1" dirty="0" smtClean="0">
                <a:solidFill>
                  <a:srgbClr val="FF0000"/>
                </a:solidFill>
                <a:effectLst>
                  <a:outerShdw blurRad="38100" dist="38100" dir="2700000" algn="tl">
                    <a:srgbClr val="000000">
                      <a:alpha val="43137"/>
                    </a:srgbClr>
                  </a:outerShdw>
                </a:effectLst>
              </a:rPr>
              <a:t>4-هتل هاي مستقل و </a:t>
            </a:r>
            <a:r>
              <a:rPr lang="ar-SA" sz="2400" b="1" dirty="0" smtClean="0">
                <a:solidFill>
                  <a:srgbClr val="FF0000"/>
                </a:solidFill>
                <a:effectLst>
                  <a:outerShdw blurRad="38100" dist="38100" dir="2700000" algn="tl">
                    <a:srgbClr val="000000">
                      <a:alpha val="43137"/>
                    </a:srgbClr>
                  </a:outerShdw>
                </a:effectLst>
              </a:rPr>
              <a:t>شخصي:</a:t>
            </a:r>
            <a:r>
              <a:rPr lang="ar-SA" sz="2400" dirty="0" smtClean="0"/>
              <a:t>كه </a:t>
            </a:r>
            <a:r>
              <a:rPr lang="ar-SA" sz="2400" dirty="0" smtClean="0"/>
              <a:t>به صورت خصوصي اداره مي شود مانند هتل جواهر شرق،هتل تهران و هتل مدائن در شهر مشهد</a:t>
            </a:r>
            <a:endParaRPr lang="en-US" sz="2900" b="1" dirty="0" smtClean="0">
              <a:effectLst>
                <a:outerShdw blurRad="38100" dist="38100" dir="2700000" algn="tl">
                  <a:srgbClr val="000000">
                    <a:alpha val="43137"/>
                  </a:srgbClr>
                </a:outerShdw>
              </a:effectLst>
              <a:cs typeface="2  Nazanin" pitchFamily="2" charset="-78"/>
            </a:endParaRPr>
          </a:p>
        </p:txBody>
      </p:sp>
      <p:sp>
        <p:nvSpPr>
          <p:cNvPr id="6" name="Date Placeholder 5"/>
          <p:cNvSpPr>
            <a:spLocks noGrp="1"/>
          </p:cNvSpPr>
          <p:nvPr>
            <p:ph type="dt" sz="half" idx="10"/>
          </p:nvPr>
        </p:nvSpPr>
        <p:spPr/>
        <p:txBody>
          <a:bodyPr/>
          <a:lstStyle/>
          <a:p>
            <a:r>
              <a:rPr lang="en-US" smtClean="0"/>
              <a:t>هادی عربی گل - جواد ذبیحی راد 09151105825-09151155029</a:t>
            </a:r>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838200"/>
            <a:ext cx="8763000" cy="5562600"/>
          </a:xfrm>
        </p:spPr>
        <p:txBody>
          <a:bodyPr>
            <a:normAutofit fontScale="70000" lnSpcReduction="20000"/>
          </a:bodyPr>
          <a:lstStyle/>
          <a:p>
            <a:pPr algn="r" rtl="1"/>
            <a:r>
              <a:rPr lang="ar-SA" sz="2900" dirty="0" smtClean="0">
                <a:effectLst>
                  <a:outerShdw blurRad="38100" dist="38100" dir="2700000" algn="tl">
                    <a:srgbClr val="000000">
                      <a:alpha val="43137"/>
                    </a:srgbClr>
                  </a:outerShdw>
                </a:effectLst>
                <a:cs typeface="2  Nazanin" pitchFamily="2" charset="-78"/>
              </a:rPr>
              <a:t>تعريف </a:t>
            </a:r>
            <a:r>
              <a:rPr lang="ar-SA" sz="2900" dirty="0" smtClean="0">
                <a:effectLst>
                  <a:outerShdw blurRad="38100" dist="38100" dir="2700000" algn="tl">
                    <a:srgbClr val="000000">
                      <a:alpha val="43137"/>
                    </a:srgbClr>
                  </a:outerShdw>
                </a:effectLst>
                <a:cs typeface="2  Nazanin" pitchFamily="2" charset="-78"/>
              </a:rPr>
              <a:t>بازار هدف:</a:t>
            </a:r>
            <a:endParaRPr lang="en-US" sz="2900" dirty="0" smtClean="0">
              <a:effectLst>
                <a:outerShdw blurRad="38100" dist="38100" dir="2700000" algn="tl">
                  <a:srgbClr val="000000">
                    <a:alpha val="43137"/>
                  </a:srgbClr>
                </a:outerShdw>
              </a:effectLst>
              <a:cs typeface="2  Nazanin" pitchFamily="2" charset="-78"/>
            </a:endParaRPr>
          </a:p>
          <a:p>
            <a:pPr algn="r" rtl="1"/>
            <a:r>
              <a:rPr lang="ar-SA" sz="2400" dirty="0" smtClean="0"/>
              <a:t>هنگامي كه يك سرمايه گذار قصد دارد سرمايه گذاري كند بايد ببيند براي چه گروهي از مردم كالا يا خدمات خود را ارائه مي نمايد و آن گروهي راكه انتخاب مي كند را بازار هدف مي گويند.</a:t>
            </a:r>
            <a:endParaRPr lang="en-US" sz="2400" dirty="0" smtClean="0"/>
          </a:p>
          <a:p>
            <a:pPr algn="r" rtl="1"/>
            <a:r>
              <a:rPr lang="ar-SA" sz="2400" dirty="0" smtClean="0"/>
              <a:t>1-هتل هاي تجاري:</a:t>
            </a:r>
            <a:endParaRPr lang="en-US" sz="2400" dirty="0" smtClean="0"/>
          </a:p>
          <a:p>
            <a:pPr algn="r" rtl="1"/>
            <a:r>
              <a:rPr lang="ar-SA" sz="2400" dirty="0" smtClean="0"/>
              <a:t>هتل هايي هستند كه در مناطق تجاري شهرها تاسيس مي شوند و جهت استفاده تجار و ... مناسب اند</a:t>
            </a:r>
            <a:endParaRPr lang="en-US" sz="2400" dirty="0" smtClean="0"/>
          </a:p>
          <a:p>
            <a:pPr algn="r" rtl="1"/>
            <a:r>
              <a:rPr lang="ar-SA" sz="2400" dirty="0" smtClean="0"/>
              <a:t>2-هتل هاي فرودگاهي:</a:t>
            </a:r>
            <a:endParaRPr lang="en-US" sz="2400" dirty="0" smtClean="0"/>
          </a:p>
          <a:p>
            <a:pPr algn="r" rtl="1"/>
            <a:r>
              <a:rPr lang="ar-SA" sz="2400" dirty="0" smtClean="0"/>
              <a:t>براي اقامت مهمان هاي درحال سفر(ترانزيت)و يا در نزديك به فرودگاه و يا در محوطه فرودگاه قرار دارند.</a:t>
            </a:r>
            <a:endParaRPr lang="en-US" sz="2400" dirty="0" smtClean="0"/>
          </a:p>
          <a:p>
            <a:pPr algn="r" rtl="1"/>
            <a:r>
              <a:rPr lang="ar-SA" sz="2400" dirty="0" smtClean="0"/>
              <a:t>3-هتل سوئيت:</a:t>
            </a:r>
            <a:endParaRPr lang="en-US" sz="2400" dirty="0" smtClean="0"/>
          </a:p>
          <a:p>
            <a:pPr algn="r" rtl="1"/>
            <a:r>
              <a:rPr lang="ar-SA" sz="2400" dirty="0" smtClean="0"/>
              <a:t>اين هتل ها شامل يك اتاق خواب،يك پذيرايي برخي موارد يك آشپزخانه كوچك مي باشد كه اگر به صورت يك آپارتمان بنا شود به آن هتل آپارتمان مي گويند و مناسب خانواده ها مي باشد.</a:t>
            </a:r>
            <a:endParaRPr lang="en-US" sz="2400" dirty="0" smtClean="0"/>
          </a:p>
          <a:p>
            <a:pPr algn="r" rtl="1"/>
            <a:r>
              <a:rPr lang="ar-SA" sz="2400" dirty="0" smtClean="0"/>
              <a:t>4-هتل هاي مناسب براي اقامت هاي طولاني :</a:t>
            </a:r>
            <a:endParaRPr lang="en-US" sz="2400" dirty="0" smtClean="0"/>
          </a:p>
          <a:p>
            <a:pPr algn="r" rtl="1"/>
            <a:r>
              <a:rPr lang="ar-SA" sz="2400" dirty="0" smtClean="0"/>
              <a:t>هتل هايي كه فقط خدمات خواب و صبحانه </a:t>
            </a:r>
            <a:r>
              <a:rPr lang="en-US" sz="2400" dirty="0" smtClean="0"/>
              <a:t>B/B</a:t>
            </a:r>
            <a:r>
              <a:rPr lang="ar-SA" sz="2400" dirty="0" smtClean="0"/>
              <a:t>را دارد مناسب مسافريني است كه مي خواهند هزينه كمتري را بپردازند.در كشور ما هتل هاي 1و2 ستاره، </a:t>
            </a:r>
            <a:r>
              <a:rPr lang="en-US" sz="2400" dirty="0" smtClean="0"/>
              <a:t>B/B</a:t>
            </a:r>
            <a:r>
              <a:rPr lang="ar-SA" sz="2400" dirty="0" smtClean="0"/>
              <a:t>محسوب مي شوند.</a:t>
            </a:r>
            <a:endParaRPr lang="en-US" sz="2400" dirty="0" smtClean="0"/>
          </a:p>
          <a:p>
            <a:pPr algn="r" rtl="1"/>
            <a:r>
              <a:rPr lang="ar-SA" sz="2400" dirty="0" smtClean="0"/>
              <a:t>5-هتل </a:t>
            </a:r>
            <a:r>
              <a:rPr lang="en-US" sz="2400" dirty="0" smtClean="0"/>
              <a:t>Resort</a:t>
            </a:r>
            <a:r>
              <a:rPr lang="ar-SA" sz="2400" dirty="0" smtClean="0"/>
              <a:t>:</a:t>
            </a:r>
            <a:endParaRPr lang="en-US" sz="2400" dirty="0" smtClean="0"/>
          </a:p>
          <a:p>
            <a:pPr algn="r" rtl="1"/>
            <a:r>
              <a:rPr lang="ar-SA" sz="2400" dirty="0" smtClean="0"/>
              <a:t>هتل داراي زمين گلف،استخر،سونا و درمناطق خوش آب و هوا مانند گنار دريا،جنگلها،كوهستانها،تاسيس مي شود و از مسافرين با غذا و انواع نوشيدني ها پذيرايي مي گردد.</a:t>
            </a:r>
            <a:endParaRPr lang="en-US" sz="2400" dirty="0" smtClean="0"/>
          </a:p>
          <a:p>
            <a:pPr algn="r" rtl="1"/>
            <a:r>
              <a:rPr lang="ar-SA" sz="2400" dirty="0" smtClean="0"/>
              <a:t>7-</a:t>
            </a:r>
            <a:r>
              <a:rPr lang="en-US" sz="2400" dirty="0" smtClean="0"/>
              <a:t>Conversation Hotel</a:t>
            </a:r>
            <a:r>
              <a:rPr lang="ar-SA" sz="2400" dirty="0" smtClean="0"/>
              <a:t>:</a:t>
            </a:r>
            <a:endParaRPr lang="en-US" sz="2400" dirty="0" smtClean="0"/>
          </a:p>
          <a:p>
            <a:pPr algn="r" rtl="1"/>
            <a:r>
              <a:rPr lang="ar-SA" sz="2400" dirty="0" smtClean="0"/>
              <a:t>براي برگزاري مراسم و تشريفات بزرگ طراحي و داراي تعداد زيادي اتاق و خدمات غذا و نوشابه ممتاز و رستوران و سالن هاي مجلل مي باشد و آماده پذيرايي از مهمان هاي مهم و برگزاري مراسم خاص مي باشد.</a:t>
            </a:r>
            <a:endParaRPr lang="en-US" sz="2400" dirty="0" smtClean="0"/>
          </a:p>
          <a:p>
            <a:pPr algn="r" rtl="1"/>
            <a:r>
              <a:rPr lang="ar-SA" sz="2400" dirty="0" smtClean="0"/>
              <a:t>8-</a:t>
            </a:r>
            <a:r>
              <a:rPr lang="en-US" sz="2400" dirty="0" smtClean="0"/>
              <a:t>Casino Hotel</a:t>
            </a:r>
            <a:r>
              <a:rPr lang="ar-SA" sz="2400" dirty="0" smtClean="0"/>
              <a:t>:</a:t>
            </a:r>
            <a:endParaRPr lang="en-US" sz="2400" dirty="0" smtClean="0"/>
          </a:p>
          <a:p>
            <a:pPr algn="r" rtl="1"/>
            <a:r>
              <a:rPr lang="ar-SA" sz="2400" dirty="0" smtClean="0"/>
              <a:t>علاوه بر اتاق هاي براي مهمان ها داراي سالنهاي متعدد بازي و سرگرمي بوده و مهمان ها به قصد شرط بندي و بازي به آنجا سفر مي كنند، اين هتل ها در لاس و گاس و مونت كارلو بسيار فراوانند.</a:t>
            </a:r>
            <a:endParaRPr lang="en-US" sz="2400" dirty="0"/>
          </a:p>
        </p:txBody>
      </p:sp>
      <p:sp>
        <p:nvSpPr>
          <p:cNvPr id="6" name="Date Placeholder 5"/>
          <p:cNvSpPr>
            <a:spLocks noGrp="1"/>
          </p:cNvSpPr>
          <p:nvPr>
            <p:ph type="dt" sz="half" idx="10"/>
          </p:nvPr>
        </p:nvSpPr>
        <p:spPr/>
        <p:txBody>
          <a:bodyPr/>
          <a:lstStyle/>
          <a:p>
            <a:r>
              <a:rPr lang="en-US" smtClean="0"/>
              <a:t>هادی عربی گل - جواد ذبیحی راد 09151105825-09151155029</a:t>
            </a:r>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14400"/>
            <a:ext cx="8458200" cy="5562600"/>
          </a:xfrm>
        </p:spPr>
        <p:txBody>
          <a:bodyPr>
            <a:normAutofit/>
          </a:bodyPr>
          <a:lstStyle/>
          <a:p>
            <a:pPr algn="r" rtl="1"/>
            <a:r>
              <a:rPr lang="ar-SA" sz="2400" b="1" dirty="0" smtClean="0">
                <a:solidFill>
                  <a:srgbClr val="FF0000"/>
                </a:solidFill>
              </a:rPr>
              <a:t>عوامل </a:t>
            </a:r>
            <a:r>
              <a:rPr lang="ar-SA" sz="2400" b="1" dirty="0" smtClean="0">
                <a:solidFill>
                  <a:srgbClr val="FF0000"/>
                </a:solidFill>
              </a:rPr>
              <a:t>مهم در درجه بندي هتل ها:</a:t>
            </a:r>
            <a:endParaRPr lang="en-US" sz="2400" dirty="0" smtClean="0">
              <a:solidFill>
                <a:srgbClr val="FF0000"/>
              </a:solidFill>
            </a:endParaRPr>
          </a:p>
          <a:p>
            <a:pPr algn="r" rtl="1"/>
            <a:r>
              <a:rPr lang="ar-SA" sz="2400" dirty="0" smtClean="0"/>
              <a:t>1-نوع معماري: ساختمان و محوطه سازي هتل</a:t>
            </a:r>
            <a:endParaRPr lang="en-US" sz="2400" dirty="0" smtClean="0"/>
          </a:p>
          <a:p>
            <a:pPr algn="r" rtl="1"/>
            <a:r>
              <a:rPr lang="ar-SA" sz="2400" dirty="0" smtClean="0"/>
              <a:t>2-تجهيزات سرمايشي و گرمايشي</a:t>
            </a:r>
            <a:endParaRPr lang="en-US" sz="2400" dirty="0" smtClean="0"/>
          </a:p>
          <a:p>
            <a:pPr algn="r" rtl="1"/>
            <a:r>
              <a:rPr lang="ar-SA" sz="2400" dirty="0" smtClean="0"/>
              <a:t>3-مبلمان و لوازم و تجهيزات خدماتي</a:t>
            </a:r>
            <a:endParaRPr lang="en-US" sz="2400" dirty="0" smtClean="0"/>
          </a:p>
          <a:p>
            <a:pPr algn="r" rtl="1"/>
            <a:r>
              <a:rPr lang="ar-SA" sz="2400" dirty="0" smtClean="0"/>
              <a:t>4-دكوراسيون و تزئينات داخلي هتل</a:t>
            </a:r>
            <a:endParaRPr lang="en-US" sz="2400" dirty="0" smtClean="0"/>
          </a:p>
          <a:p>
            <a:pPr algn="r" rtl="1"/>
            <a:r>
              <a:rPr lang="ar-SA" sz="2400" dirty="0" smtClean="0"/>
              <a:t>5-تنوع و كيفيت خدمات هتل</a:t>
            </a:r>
            <a:endParaRPr lang="en-US" sz="2400" dirty="0" smtClean="0"/>
          </a:p>
          <a:p>
            <a:pPr algn="r" rtl="1"/>
            <a:r>
              <a:rPr lang="ar-SA" sz="2400" dirty="0" smtClean="0"/>
              <a:t>6-آموزش و تحصيلات نيروهاي انساني</a:t>
            </a:r>
            <a:endParaRPr lang="en-US" sz="2400" dirty="0" smtClean="0"/>
          </a:p>
          <a:p>
            <a:pPr algn="r" rtl="1"/>
            <a:r>
              <a:rPr lang="ar-SA" sz="2400" dirty="0" smtClean="0"/>
              <a:t>7-ملاحظات بهداشتي و حفظ محيط زيست</a:t>
            </a:r>
            <a:endParaRPr lang="en-US" sz="2400" dirty="0" smtClean="0"/>
          </a:p>
          <a:p>
            <a:pPr algn="r" rtl="1"/>
            <a:r>
              <a:rPr lang="ar-SA" sz="2400" dirty="0" smtClean="0"/>
              <a:t>8-درجه هتل ها كه با نشانه ستاره تعيين مي شود در بعضي كشورها گاهي اوقات با نشان الماس (</a:t>
            </a:r>
            <a:r>
              <a:rPr lang="en-US" sz="2400" dirty="0" smtClean="0"/>
              <a:t>Diamond</a:t>
            </a:r>
            <a:r>
              <a:rPr lang="ar-SA" sz="2400" dirty="0" smtClean="0"/>
              <a:t>) و در كشور انگلستان به جاي ستاره والماس از نشان ملكه ((</a:t>
            </a:r>
            <a:r>
              <a:rPr lang="en-US" sz="2400" dirty="0" smtClean="0"/>
              <a:t>queen</a:t>
            </a:r>
            <a:r>
              <a:rPr lang="ar-SA" sz="2400" dirty="0" smtClean="0"/>
              <a:t> استفاده مي نمايند.</a:t>
            </a:r>
            <a:endParaRPr lang="en-US" sz="2400" dirty="0" smtClean="0"/>
          </a:p>
          <a:p>
            <a:pPr algn="r"/>
            <a:r>
              <a:rPr lang="ar-SA" sz="2400" dirty="0" smtClean="0"/>
              <a:t>بررسي علل موفقيت دو هتلي از نظر كلاس و درجه يكسان بوده و تنها از نظر </a:t>
            </a:r>
            <a:r>
              <a:rPr lang="en-US" sz="2400" dirty="0" smtClean="0"/>
              <a:t>Location</a:t>
            </a:r>
            <a:r>
              <a:rPr lang="ar-SA" sz="2400" dirty="0" smtClean="0"/>
              <a:t> با هم تفاوت دارند.</a:t>
            </a:r>
            <a:endParaRPr lang="en-US" sz="2900" b="1" dirty="0" smtClean="0">
              <a:effectLst>
                <a:outerShdw blurRad="38100" dist="38100" dir="2700000" algn="tl">
                  <a:srgbClr val="000000">
                    <a:alpha val="43137"/>
                  </a:srgbClr>
                </a:outerShdw>
              </a:effectLst>
              <a:cs typeface="2  Nazanin" pitchFamily="2" charset="-78"/>
            </a:endParaRPr>
          </a:p>
        </p:txBody>
      </p:sp>
      <p:sp>
        <p:nvSpPr>
          <p:cNvPr id="6" name="Date Placeholder 5"/>
          <p:cNvSpPr>
            <a:spLocks noGrp="1"/>
          </p:cNvSpPr>
          <p:nvPr>
            <p:ph type="dt" sz="half" idx="10"/>
          </p:nvPr>
        </p:nvSpPr>
        <p:spPr/>
        <p:txBody>
          <a:bodyPr/>
          <a:lstStyle/>
          <a:p>
            <a:r>
              <a:rPr lang="en-US" smtClean="0"/>
              <a:t>هادی عربی گل - جواد ذبیحی راد 09151105825-09151155029</a:t>
            </a:r>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14400"/>
            <a:ext cx="8458200" cy="5562600"/>
          </a:xfrm>
        </p:spPr>
        <p:txBody>
          <a:bodyPr>
            <a:normAutofit fontScale="85000" lnSpcReduction="20000"/>
          </a:bodyPr>
          <a:lstStyle/>
          <a:p>
            <a:pPr algn="r" rtl="1"/>
            <a:r>
              <a:rPr lang="ar-SA" sz="2400" b="1" dirty="0" smtClean="0"/>
              <a:t>فعاليت </a:t>
            </a:r>
            <a:r>
              <a:rPr lang="ar-SA" sz="2400" b="1" dirty="0" smtClean="0"/>
              <a:t>هاي مربوط به مهمان ها:</a:t>
            </a:r>
            <a:endParaRPr lang="en-US" sz="2400" dirty="0" smtClean="0"/>
          </a:p>
          <a:p>
            <a:pPr algn="r" rtl="1"/>
            <a:r>
              <a:rPr lang="ar-SA" sz="2400" b="1" dirty="0" smtClean="0">
                <a:solidFill>
                  <a:srgbClr val="FF0000"/>
                </a:solidFill>
                <a:effectLst>
                  <a:outerShdw blurRad="38100" dist="38100" dir="2700000" algn="tl">
                    <a:srgbClr val="000000">
                      <a:alpha val="43137"/>
                    </a:srgbClr>
                  </a:outerShdw>
                </a:effectLst>
              </a:rPr>
              <a:t>رزرواسيون (</a:t>
            </a:r>
            <a:r>
              <a:rPr lang="en-US" sz="2400" b="1" dirty="0" smtClean="0">
                <a:solidFill>
                  <a:srgbClr val="FF0000"/>
                </a:solidFill>
                <a:effectLst>
                  <a:outerShdw blurRad="38100" dist="38100" dir="2700000" algn="tl">
                    <a:srgbClr val="000000">
                      <a:alpha val="43137"/>
                    </a:srgbClr>
                  </a:outerShdw>
                </a:effectLst>
              </a:rPr>
              <a:t>Reservation</a:t>
            </a:r>
            <a:r>
              <a:rPr lang="ar-SA" sz="2400" b="1" dirty="0" smtClean="0">
                <a:solidFill>
                  <a:srgbClr val="FF0000"/>
                </a:solidFill>
                <a:effectLst>
                  <a:outerShdw blurRad="38100" dist="38100" dir="2700000" algn="tl">
                    <a:srgbClr val="000000">
                      <a:alpha val="43137"/>
                    </a:srgbClr>
                  </a:outerShdw>
                </a:effectLst>
              </a:rPr>
              <a:t>)</a:t>
            </a:r>
            <a:endParaRPr lang="en-US" sz="2400" b="1" dirty="0" smtClean="0">
              <a:solidFill>
                <a:srgbClr val="FF0000"/>
              </a:solidFill>
              <a:effectLst>
                <a:outerShdw blurRad="38100" dist="38100" dir="2700000" algn="tl">
                  <a:srgbClr val="000000">
                    <a:alpha val="43137"/>
                  </a:srgbClr>
                </a:outerShdw>
              </a:effectLst>
            </a:endParaRPr>
          </a:p>
          <a:p>
            <a:pPr algn="r" rtl="1"/>
            <a:r>
              <a:rPr lang="ar-SA" sz="2400" dirty="0" smtClean="0"/>
              <a:t>ذخيره جا،ورود مهمان به هتل جهت دريافت اتاق و ثبت مراحل پذيرش (</a:t>
            </a:r>
            <a:r>
              <a:rPr lang="en-US" sz="2400" dirty="0" smtClean="0"/>
              <a:t>Check In</a:t>
            </a:r>
            <a:r>
              <a:rPr lang="ar-SA" sz="2400" dirty="0" smtClean="0"/>
              <a:t>)-مراحل تخليه(</a:t>
            </a:r>
            <a:r>
              <a:rPr lang="en-US" sz="2400" dirty="0" smtClean="0"/>
              <a:t>Check out</a:t>
            </a:r>
            <a:r>
              <a:rPr lang="ar-SA" sz="2400" dirty="0" smtClean="0"/>
              <a:t>) و تسويه حساب.</a:t>
            </a:r>
            <a:endParaRPr lang="en-US" sz="2400" dirty="0" smtClean="0"/>
          </a:p>
          <a:p>
            <a:pPr algn="r" rtl="1"/>
            <a:r>
              <a:rPr lang="ar-SA" sz="2400" dirty="0" smtClean="0"/>
              <a:t>از نظر استاندارد بين المللي ساعت </a:t>
            </a:r>
            <a:r>
              <a:rPr lang="en-US" sz="2400" dirty="0" smtClean="0"/>
              <a:t>Check In</a:t>
            </a:r>
            <a:r>
              <a:rPr lang="ar-SA" sz="2400" dirty="0" smtClean="0"/>
              <a:t> ساعت يازده صبح و </a:t>
            </a:r>
            <a:r>
              <a:rPr lang="en-US" sz="2400" dirty="0" smtClean="0"/>
              <a:t>Check out</a:t>
            </a:r>
            <a:r>
              <a:rPr lang="ar-SA" sz="2400" dirty="0" smtClean="0"/>
              <a:t> دو بعد از ظهر مي باشد.</a:t>
            </a:r>
            <a:endParaRPr lang="en-US" sz="2400" dirty="0" smtClean="0"/>
          </a:p>
          <a:p>
            <a:pPr algn="r" rtl="1"/>
            <a:r>
              <a:rPr lang="ar-SA" sz="2400" b="1" dirty="0" smtClean="0">
                <a:solidFill>
                  <a:srgbClr val="FF0000"/>
                </a:solidFill>
                <a:effectLst>
                  <a:outerShdw blurRad="38100" dist="38100" dir="2700000" algn="tl">
                    <a:srgbClr val="000000">
                      <a:alpha val="43137"/>
                    </a:srgbClr>
                  </a:outerShdw>
                </a:effectLst>
              </a:rPr>
              <a:t>وظايف فرانت آفيس:</a:t>
            </a:r>
            <a:endParaRPr lang="en-US" sz="2400" b="1" dirty="0" smtClean="0">
              <a:solidFill>
                <a:srgbClr val="FF0000"/>
              </a:solidFill>
              <a:effectLst>
                <a:outerShdw blurRad="38100" dist="38100" dir="2700000" algn="tl">
                  <a:srgbClr val="000000">
                    <a:alpha val="43137"/>
                  </a:srgbClr>
                </a:outerShdw>
              </a:effectLst>
            </a:endParaRPr>
          </a:p>
          <a:p>
            <a:pPr algn="r" rtl="1"/>
            <a:r>
              <a:rPr lang="ar-SA" sz="2400" dirty="0" smtClean="0"/>
              <a:t>كنترل اتاق قابل واگذاري،كنترل مجدد اطلاعات براي ذخيره قبل از ورود مهمان،كنترل جزييات ذخيره جا و ورود،اختصاص اتاق و صدوركليد،كنترل و ارائه صورت حساب،معرفي مهمان به صندوقدار براي پرداخت كامل بدهي خود.</a:t>
            </a:r>
            <a:endParaRPr lang="en-US" sz="2400" dirty="0" smtClean="0"/>
          </a:p>
          <a:p>
            <a:pPr algn="r" rtl="1"/>
            <a:r>
              <a:rPr lang="ar-SA" sz="2800" b="1" dirty="0" smtClean="0">
                <a:effectLst>
                  <a:outerShdw blurRad="38100" dist="38100" dir="2700000" algn="tl">
                    <a:srgbClr val="000000">
                      <a:alpha val="43137"/>
                    </a:srgbClr>
                  </a:outerShdw>
                </a:effectLst>
                <a:cs typeface="2  Nazanin" pitchFamily="2" charset="-78"/>
              </a:rPr>
              <a:t>سوال:</a:t>
            </a:r>
            <a:endParaRPr lang="en-US" sz="2800" b="1" dirty="0" smtClean="0">
              <a:effectLst>
                <a:outerShdw blurRad="38100" dist="38100" dir="2700000" algn="tl">
                  <a:srgbClr val="000000">
                    <a:alpha val="43137"/>
                  </a:srgbClr>
                </a:outerShdw>
              </a:effectLst>
              <a:cs typeface="2  Nazanin" pitchFamily="2" charset="-78"/>
            </a:endParaRPr>
          </a:p>
          <a:p>
            <a:pPr algn="r" rtl="1"/>
            <a:r>
              <a:rPr lang="ar-SA" sz="2400" dirty="0" smtClean="0"/>
              <a:t>جمله </a:t>
            </a:r>
            <a:r>
              <a:rPr lang="en-US" sz="2400" dirty="0" smtClean="0"/>
              <a:t>Do Not Disturb</a:t>
            </a:r>
            <a:r>
              <a:rPr lang="ar-SA" sz="2400" dirty="0" smtClean="0"/>
              <a:t> كه مهمان پشت درب اتاق آويزان كرده به چه مفهومي است؟</a:t>
            </a:r>
            <a:endParaRPr lang="en-US" sz="2400" dirty="0" smtClean="0"/>
          </a:p>
          <a:p>
            <a:pPr algn="r" rtl="1"/>
            <a:r>
              <a:rPr lang="ar-SA" sz="2400" dirty="0" smtClean="0"/>
              <a:t>1-مهمان تقاضا دارد اتاق او تميز شود</a:t>
            </a:r>
            <a:endParaRPr lang="en-US" sz="2400" dirty="0" smtClean="0"/>
          </a:p>
          <a:p>
            <a:pPr algn="r" rtl="1"/>
            <a:r>
              <a:rPr lang="ar-SA" sz="2400" dirty="0" smtClean="0"/>
              <a:t>2-به معناي رعايت سكوت است.</a:t>
            </a:r>
            <a:endParaRPr lang="en-US" sz="2400" dirty="0" smtClean="0"/>
          </a:p>
          <a:p>
            <a:pPr algn="r" rtl="1"/>
            <a:r>
              <a:rPr lang="ar-SA" sz="2400" dirty="0" smtClean="0"/>
              <a:t>3-به معني عدم ايجاد مزاحمت است. </a:t>
            </a:r>
            <a:r>
              <a:rPr lang="en-US" sz="2400" dirty="0" smtClean="0"/>
              <a:t>C</a:t>
            </a:r>
          </a:p>
          <a:p>
            <a:pPr algn="r" rtl="1"/>
            <a:r>
              <a:rPr lang="ar-SA" sz="2400" dirty="0" smtClean="0"/>
              <a:t>4-همه موارد فوق</a:t>
            </a:r>
            <a:endParaRPr lang="en-US" sz="2400" dirty="0" smtClean="0"/>
          </a:p>
          <a:p>
            <a:pPr algn="r" rtl="1"/>
            <a:r>
              <a:rPr lang="ar-SA" sz="2400" dirty="0" smtClean="0"/>
              <a:t>نكته: اگر مهمان بخواهد اتاقش را تميز نمايند از كارتي با عبارت</a:t>
            </a:r>
            <a:r>
              <a:rPr lang="en-US" sz="2400" dirty="0" smtClean="0"/>
              <a:t>Please Clean My Room</a:t>
            </a:r>
            <a:r>
              <a:rPr lang="ar-SA" sz="2400" dirty="0" smtClean="0"/>
              <a:t> استفاده مي نمايد.</a:t>
            </a:r>
            <a:endParaRPr lang="en-US" sz="2400" dirty="0"/>
          </a:p>
        </p:txBody>
      </p:sp>
      <p:sp>
        <p:nvSpPr>
          <p:cNvPr id="6" name="Date Placeholder 5"/>
          <p:cNvSpPr>
            <a:spLocks noGrp="1"/>
          </p:cNvSpPr>
          <p:nvPr>
            <p:ph type="dt" sz="half" idx="10"/>
          </p:nvPr>
        </p:nvSpPr>
        <p:spPr/>
        <p:txBody>
          <a:bodyPr/>
          <a:lstStyle/>
          <a:p>
            <a:r>
              <a:rPr lang="en-US" smtClean="0"/>
              <a:t>هادی عربی گل - جواد ذبیحی راد 09151105825-09151155029</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1143000"/>
          </a:xfrm>
        </p:spPr>
        <p:txBody>
          <a:bodyPr>
            <a:noAutofit/>
          </a:bodyPr>
          <a:lstStyle/>
          <a:p>
            <a:pPr algn="r"/>
            <a:r>
              <a:rPr lang="fa-IR" sz="3600" b="1" dirty="0" smtClean="0">
                <a:solidFill>
                  <a:srgbClr val="002060"/>
                </a:solidFill>
                <a:cs typeface="2  Nazanin" pitchFamily="2" charset="-78"/>
              </a:rPr>
              <a:t>خلاصه ای از وظایف شغلی کارمند فرانت آفیس</a:t>
            </a:r>
            <a:endParaRPr lang="en-US" sz="3600" dirty="0">
              <a:solidFill>
                <a:srgbClr val="002060"/>
              </a:solidFill>
            </a:endParaRPr>
          </a:p>
        </p:txBody>
      </p:sp>
      <p:sp>
        <p:nvSpPr>
          <p:cNvPr id="3" name="Content Placeholder 2"/>
          <p:cNvSpPr>
            <a:spLocks noGrp="1"/>
          </p:cNvSpPr>
          <p:nvPr>
            <p:ph idx="1"/>
          </p:nvPr>
        </p:nvSpPr>
        <p:spPr>
          <a:xfrm>
            <a:off x="304800" y="1935480"/>
            <a:ext cx="8382000" cy="4389120"/>
          </a:xfrm>
        </p:spPr>
        <p:txBody>
          <a:bodyPr>
            <a:normAutofit/>
          </a:bodyPr>
          <a:lstStyle/>
          <a:p>
            <a:pPr algn="just" rtl="1"/>
            <a:r>
              <a:rPr lang="ar-SA" sz="2800" dirty="0" smtClean="0">
                <a:cs typeface="2  Nazanin" pitchFamily="2" charset="-78"/>
              </a:rPr>
              <a:t>فروش اتاق،(از نظر علم حقوق و اصطلاح صنعت هتلداري فروختن اتاق صحيح است يعني منافع اتاق به فروش رفته است ،گرفتن اتاق،تغيير و كنسل كردن رزرو و پيگيري امور مالي اقامت مهمان ايمني و امنيت مهمان ها همگي وظايف كارمند فرانت آفيس است.كارمند اين بخش اولين وآخرين ملاقات برخورد با آنها را دارند.قوانين و دستورالعمل هاي هتل در اختيار آنها قرار دارد، شنونده انتقادات و پيشنهادات مسافران </a:t>
            </a:r>
            <a:r>
              <a:rPr lang="fa-IR" sz="2800" dirty="0" smtClean="0">
                <a:cs typeface="2  Nazanin" pitchFamily="2" charset="-78"/>
              </a:rPr>
              <a:t>              </a:t>
            </a:r>
            <a:r>
              <a:rPr lang="ar-SA" sz="2800" dirty="0" smtClean="0">
                <a:cs typeface="2  Nazanin" pitchFamily="2" charset="-78"/>
              </a:rPr>
              <a:t>مي باشند.كارمند فرانت آفيس بايد بايد با ساير بخشها نيز هماهنگ باشد و يكي از وظايف فرعي او </a:t>
            </a:r>
            <a:r>
              <a:rPr lang="en-US" sz="2800" dirty="0" smtClean="0">
                <a:cs typeface="2  Nazanin" pitchFamily="2" charset="-78"/>
              </a:rPr>
              <a:t>Marketing</a:t>
            </a:r>
            <a:r>
              <a:rPr lang="ar-SA" sz="2800" dirty="0" smtClean="0">
                <a:cs typeface="2  Nazanin" pitchFamily="2" charset="-78"/>
              </a:rPr>
              <a:t>مي باشد زيرا با تلاش او فروش اتاق هاي هتل افزايش مي يابد.</a:t>
            </a:r>
            <a:endParaRPr lang="en-US" sz="2800" dirty="0">
              <a:cs typeface="2  Nazanin" pitchFamily="2" charset="-78"/>
            </a:endParaRPr>
          </a:p>
        </p:txBody>
      </p:sp>
      <p:sp>
        <p:nvSpPr>
          <p:cNvPr id="6" name="Date Placeholder 5"/>
          <p:cNvSpPr>
            <a:spLocks noGrp="1"/>
          </p:cNvSpPr>
          <p:nvPr>
            <p:ph type="dt" sz="half" idx="10"/>
          </p:nvPr>
        </p:nvSpPr>
        <p:spPr/>
        <p:txBody>
          <a:bodyPr/>
          <a:lstStyle/>
          <a:p>
            <a:r>
              <a:rPr lang="en-US" dirty="0" err="1" smtClean="0">
                <a:cs typeface="2  Nazanin" pitchFamily="2" charset="-78"/>
              </a:rPr>
              <a:t>هادی</a:t>
            </a:r>
            <a:r>
              <a:rPr lang="en-US" dirty="0" smtClean="0">
                <a:cs typeface="2  Nazanin" pitchFamily="2" charset="-78"/>
              </a:rPr>
              <a:t> </a:t>
            </a:r>
            <a:r>
              <a:rPr lang="en-US" dirty="0" err="1" smtClean="0">
                <a:cs typeface="2  Nazanin" pitchFamily="2" charset="-78"/>
              </a:rPr>
              <a:t>عربی</a:t>
            </a:r>
            <a:r>
              <a:rPr lang="en-US" dirty="0" smtClean="0">
                <a:cs typeface="2  Nazanin" pitchFamily="2" charset="-78"/>
              </a:rPr>
              <a:t> </a:t>
            </a:r>
            <a:r>
              <a:rPr lang="en-US" dirty="0" err="1" smtClean="0">
                <a:cs typeface="2  Nazanin" pitchFamily="2" charset="-78"/>
              </a:rPr>
              <a:t>گل</a:t>
            </a:r>
            <a:r>
              <a:rPr lang="en-US" dirty="0" smtClean="0">
                <a:cs typeface="2  Nazanin" pitchFamily="2" charset="-78"/>
              </a:rPr>
              <a:t> - </a:t>
            </a:r>
            <a:r>
              <a:rPr lang="en-US" dirty="0" err="1" smtClean="0">
                <a:cs typeface="2  Nazanin" pitchFamily="2" charset="-78"/>
              </a:rPr>
              <a:t>جواد</a:t>
            </a:r>
            <a:r>
              <a:rPr lang="en-US" dirty="0" smtClean="0">
                <a:cs typeface="2  Nazanin" pitchFamily="2" charset="-78"/>
              </a:rPr>
              <a:t> </a:t>
            </a:r>
            <a:r>
              <a:rPr lang="en-US" dirty="0" err="1" smtClean="0">
                <a:cs typeface="2  Nazanin" pitchFamily="2" charset="-78"/>
              </a:rPr>
              <a:t>ذبیحی</a:t>
            </a:r>
            <a:r>
              <a:rPr lang="en-US" dirty="0" smtClean="0">
                <a:cs typeface="2  Nazanin" pitchFamily="2" charset="-78"/>
              </a:rPr>
              <a:t> </a:t>
            </a:r>
            <a:r>
              <a:rPr lang="en-US" dirty="0" err="1" smtClean="0">
                <a:cs typeface="2  Nazanin" pitchFamily="2" charset="-78"/>
              </a:rPr>
              <a:t>راد</a:t>
            </a:r>
            <a:r>
              <a:rPr lang="en-US" dirty="0" smtClean="0">
                <a:cs typeface="2  Nazanin" pitchFamily="2" charset="-78"/>
              </a:rPr>
              <a:t> </a:t>
            </a:r>
            <a:r>
              <a:rPr lang="en-US" b="1" dirty="0" smtClean="0">
                <a:latin typeface="98WIN_RoyaB" pitchFamily="2" charset="0"/>
                <a:cs typeface="2  Nazanin" pitchFamily="2" charset="-78"/>
              </a:rPr>
              <a:t>09151105825-09151155029</a:t>
            </a:r>
            <a:endParaRPr lang="en-US" b="1" dirty="0">
              <a:latin typeface="98WIN_RoyaB" pitchFamily="2" charset="0"/>
              <a:cs typeface="2  Nazanin" pitchFamily="2" charset="-78"/>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14400"/>
            <a:ext cx="8458200" cy="5562600"/>
          </a:xfrm>
        </p:spPr>
        <p:txBody>
          <a:bodyPr>
            <a:normAutofit fontScale="92500" lnSpcReduction="20000"/>
          </a:bodyPr>
          <a:lstStyle/>
          <a:p>
            <a:pPr algn="r" rtl="1"/>
            <a:r>
              <a:rPr lang="ar-SA" sz="2900" b="1" dirty="0" smtClean="0">
                <a:effectLst>
                  <a:outerShdw blurRad="38100" dist="38100" dir="2700000" algn="tl">
                    <a:srgbClr val="000000">
                      <a:alpha val="43137"/>
                    </a:srgbClr>
                  </a:outerShdw>
                </a:effectLst>
                <a:cs typeface="2  Nazanin" pitchFamily="2" charset="-78"/>
              </a:rPr>
              <a:t>مهمان خاص در هتلها</a:t>
            </a:r>
            <a:r>
              <a:rPr lang="ar-SA" sz="2900" b="1" dirty="0" smtClean="0">
                <a:effectLst>
                  <a:outerShdw blurRad="38100" dist="38100" dir="2700000" algn="tl">
                    <a:srgbClr val="000000">
                      <a:alpha val="43137"/>
                    </a:srgbClr>
                  </a:outerShdw>
                </a:effectLst>
                <a:cs typeface="2  Nazanin" pitchFamily="2" charset="-78"/>
              </a:rPr>
              <a:t>:</a:t>
            </a:r>
            <a:endParaRPr lang="en-US" sz="2900" b="1" dirty="0" smtClean="0">
              <a:effectLst>
                <a:outerShdw blurRad="38100" dist="38100" dir="2700000" algn="tl">
                  <a:srgbClr val="000000">
                    <a:alpha val="43137"/>
                  </a:srgbClr>
                </a:outerShdw>
              </a:effectLst>
              <a:cs typeface="2  Nazanin" pitchFamily="2" charset="-78"/>
            </a:endParaRPr>
          </a:p>
          <a:p>
            <a:pPr algn="r" rtl="1"/>
            <a:r>
              <a:rPr lang="en-US" sz="3300" b="1" dirty="0" smtClean="0">
                <a:solidFill>
                  <a:srgbClr val="FF0000"/>
                </a:solidFill>
                <a:effectLst>
                  <a:outerShdw blurRad="38100" dist="38100" dir="2700000" algn="tl">
                    <a:srgbClr val="000000">
                      <a:alpha val="43137"/>
                    </a:srgbClr>
                  </a:outerShdw>
                </a:effectLst>
              </a:rPr>
              <a:t>V.I.P</a:t>
            </a:r>
            <a:r>
              <a:rPr lang="ar-SA" sz="3300" b="1" dirty="0" smtClean="0">
                <a:solidFill>
                  <a:srgbClr val="FF0000"/>
                </a:solidFill>
                <a:effectLst>
                  <a:outerShdw blurRad="38100" dist="38100" dir="2700000" algn="tl">
                    <a:srgbClr val="000000">
                      <a:alpha val="43137"/>
                    </a:srgbClr>
                  </a:outerShdw>
                </a:effectLst>
              </a:rPr>
              <a:t>:</a:t>
            </a:r>
            <a:endParaRPr lang="en-US" sz="3300" b="1" dirty="0" smtClean="0">
              <a:solidFill>
                <a:srgbClr val="FF0000"/>
              </a:solidFill>
              <a:effectLst>
                <a:outerShdw blurRad="38100" dist="38100" dir="2700000" algn="tl">
                  <a:srgbClr val="000000">
                    <a:alpha val="43137"/>
                  </a:srgbClr>
                </a:outerShdw>
              </a:effectLst>
            </a:endParaRPr>
          </a:p>
          <a:p>
            <a:pPr algn="r" rtl="1"/>
            <a:r>
              <a:rPr lang="ar-SA" sz="3200" dirty="0" smtClean="0"/>
              <a:t>شخصي است كه از نظر سياسي خيلي مهم است و شامل سفرا و وزارا و پادشاهان و روساي جمهور و ... مي باشد.</a:t>
            </a:r>
            <a:endParaRPr lang="en-US" sz="3200" dirty="0" smtClean="0"/>
          </a:p>
          <a:p>
            <a:pPr algn="r" rtl="1"/>
            <a:r>
              <a:rPr lang="en-US" sz="3300" b="1" dirty="0" smtClean="0">
                <a:solidFill>
                  <a:srgbClr val="FF0000"/>
                </a:solidFill>
                <a:effectLst>
                  <a:outerShdw blurRad="38100" dist="38100" dir="2700000" algn="tl">
                    <a:srgbClr val="000000">
                      <a:alpha val="43137"/>
                    </a:srgbClr>
                  </a:outerShdw>
                </a:effectLst>
              </a:rPr>
              <a:t>C.I.P</a:t>
            </a:r>
            <a:r>
              <a:rPr lang="ar-SA" sz="3300" b="1" dirty="0" smtClean="0">
                <a:solidFill>
                  <a:srgbClr val="FF0000"/>
                </a:solidFill>
                <a:effectLst>
                  <a:outerShdw blurRad="38100" dist="38100" dir="2700000" algn="tl">
                    <a:srgbClr val="000000">
                      <a:alpha val="43137"/>
                    </a:srgbClr>
                  </a:outerShdw>
                </a:effectLst>
              </a:rPr>
              <a:t>:</a:t>
            </a:r>
            <a:endParaRPr lang="en-US" sz="3300" b="1" dirty="0" smtClean="0">
              <a:solidFill>
                <a:srgbClr val="FF0000"/>
              </a:solidFill>
              <a:effectLst>
                <a:outerShdw blurRad="38100" dist="38100" dir="2700000" algn="tl">
                  <a:srgbClr val="000000">
                    <a:alpha val="43137"/>
                  </a:srgbClr>
                </a:outerShdw>
              </a:effectLst>
            </a:endParaRPr>
          </a:p>
          <a:p>
            <a:pPr algn="r" rtl="1"/>
            <a:r>
              <a:rPr lang="ar-SA" sz="3200" dirty="0" smtClean="0"/>
              <a:t>شخصي است كه از نظر تجاري مهم است و شامل روساي كارخانجات،روساي تيم هاي فوتبال و تجار بزرگي كه در زمينه صادرات و واردات فعاليت مي كنند.</a:t>
            </a:r>
            <a:endParaRPr lang="en-US" sz="3200" dirty="0" smtClean="0"/>
          </a:p>
          <a:p>
            <a:pPr algn="r" rtl="1"/>
            <a:r>
              <a:rPr lang="ar-SA" sz="3200" dirty="0" smtClean="0"/>
              <a:t>نكات بسيار مهم در رابطه با نحوه تعامل با مسافرين </a:t>
            </a:r>
            <a:r>
              <a:rPr lang="en-US" sz="3200" dirty="0" smtClean="0"/>
              <a:t>V.I.P</a:t>
            </a:r>
            <a:r>
              <a:rPr lang="ar-SA" sz="3200" dirty="0" smtClean="0"/>
              <a:t>و </a:t>
            </a:r>
            <a:r>
              <a:rPr lang="en-US" sz="3200" dirty="0" smtClean="0"/>
              <a:t>C.I.P</a:t>
            </a:r>
            <a:r>
              <a:rPr lang="ar-SA" sz="3200" dirty="0" smtClean="0"/>
              <a:t>:</a:t>
            </a:r>
            <a:endParaRPr lang="en-US" sz="3200" dirty="0" smtClean="0"/>
          </a:p>
          <a:p>
            <a:pPr algn="r" rtl="1"/>
            <a:r>
              <a:rPr lang="ar-SA" sz="3200" dirty="0" smtClean="0"/>
              <a:t>مسافر </a:t>
            </a:r>
            <a:r>
              <a:rPr lang="en-US" sz="3200" dirty="0" smtClean="0"/>
              <a:t>V.I.P</a:t>
            </a:r>
            <a:r>
              <a:rPr lang="ar-SA" sz="3200" dirty="0" smtClean="0"/>
              <a:t>توسط سازمان مربوطه اش به هتل اعلام شده است كه بايد خدمات ويژه اي در هتل به آنها داد</a:t>
            </a:r>
            <a:r>
              <a:rPr lang="ar-SA" sz="3200" dirty="0" smtClean="0"/>
              <a:t>.</a:t>
            </a:r>
            <a:endParaRPr lang="en-US" sz="3200" dirty="0" smtClean="0"/>
          </a:p>
        </p:txBody>
      </p:sp>
      <p:sp>
        <p:nvSpPr>
          <p:cNvPr id="6" name="Date Placeholder 5"/>
          <p:cNvSpPr>
            <a:spLocks noGrp="1"/>
          </p:cNvSpPr>
          <p:nvPr>
            <p:ph type="dt" sz="half" idx="10"/>
          </p:nvPr>
        </p:nvSpPr>
        <p:spPr/>
        <p:txBody>
          <a:bodyPr/>
          <a:lstStyle/>
          <a:p>
            <a:r>
              <a:rPr lang="en-US" smtClean="0"/>
              <a:t>هادی عربی گل - جواد ذبیحی راد 09151105825-09151155029</a:t>
            </a:r>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14400"/>
            <a:ext cx="8458200" cy="5562600"/>
          </a:xfrm>
        </p:spPr>
        <p:txBody>
          <a:bodyPr>
            <a:normAutofit fontScale="92500" lnSpcReduction="20000"/>
          </a:bodyPr>
          <a:lstStyle/>
          <a:p>
            <a:pPr algn="r" rtl="1"/>
            <a:r>
              <a:rPr lang="ar-SA" sz="2900" b="1" dirty="0" smtClean="0">
                <a:effectLst>
                  <a:outerShdw blurRad="38100" dist="38100" dir="2700000" algn="tl">
                    <a:srgbClr val="000000">
                      <a:alpha val="43137"/>
                    </a:srgbClr>
                  </a:outerShdw>
                </a:effectLst>
                <a:cs typeface="2  Nazanin" pitchFamily="2" charset="-78"/>
              </a:rPr>
              <a:t>مهمان خاص در هتلها</a:t>
            </a:r>
            <a:r>
              <a:rPr lang="ar-SA" sz="2900" b="1" dirty="0" smtClean="0">
                <a:effectLst>
                  <a:outerShdw blurRad="38100" dist="38100" dir="2700000" algn="tl">
                    <a:srgbClr val="000000">
                      <a:alpha val="43137"/>
                    </a:srgbClr>
                  </a:outerShdw>
                </a:effectLst>
                <a:cs typeface="2  Nazanin" pitchFamily="2" charset="-78"/>
              </a:rPr>
              <a:t>:</a:t>
            </a:r>
            <a:endParaRPr lang="en-US" sz="2900" b="1" dirty="0" smtClean="0">
              <a:effectLst>
                <a:outerShdw blurRad="38100" dist="38100" dir="2700000" algn="tl">
                  <a:srgbClr val="000000">
                    <a:alpha val="43137"/>
                  </a:srgbClr>
                </a:outerShdw>
              </a:effectLst>
              <a:cs typeface="2  Nazanin" pitchFamily="2" charset="-78"/>
            </a:endParaRPr>
          </a:p>
          <a:p>
            <a:pPr algn="r" rtl="1"/>
            <a:r>
              <a:rPr lang="en-US" sz="3300" b="1" dirty="0" smtClean="0">
                <a:solidFill>
                  <a:srgbClr val="FF0000"/>
                </a:solidFill>
                <a:effectLst>
                  <a:outerShdw blurRad="38100" dist="38100" dir="2700000" algn="tl">
                    <a:srgbClr val="000000">
                      <a:alpha val="43137"/>
                    </a:srgbClr>
                  </a:outerShdw>
                </a:effectLst>
              </a:rPr>
              <a:t>V.I.P</a:t>
            </a:r>
            <a:r>
              <a:rPr lang="ar-SA" sz="3300" b="1" dirty="0" smtClean="0">
                <a:solidFill>
                  <a:srgbClr val="FF0000"/>
                </a:solidFill>
                <a:effectLst>
                  <a:outerShdw blurRad="38100" dist="38100" dir="2700000" algn="tl">
                    <a:srgbClr val="000000">
                      <a:alpha val="43137"/>
                    </a:srgbClr>
                  </a:outerShdw>
                </a:effectLst>
              </a:rPr>
              <a:t>:</a:t>
            </a:r>
            <a:endParaRPr lang="en-US" sz="3300" b="1" dirty="0" smtClean="0">
              <a:solidFill>
                <a:srgbClr val="FF0000"/>
              </a:solidFill>
              <a:effectLst>
                <a:outerShdw blurRad="38100" dist="38100" dir="2700000" algn="tl">
                  <a:srgbClr val="000000">
                    <a:alpha val="43137"/>
                  </a:srgbClr>
                </a:outerShdw>
              </a:effectLst>
            </a:endParaRPr>
          </a:p>
          <a:p>
            <a:pPr algn="r" rtl="1"/>
            <a:r>
              <a:rPr lang="ar-SA" sz="3200" dirty="0" smtClean="0"/>
              <a:t>شخصي است كه از نظر سياسي خيلي مهم است و شامل سفرا و وزارا و پادشاهان و روساي جمهور و ... مي باشد.</a:t>
            </a:r>
            <a:endParaRPr lang="en-US" sz="3200" dirty="0" smtClean="0"/>
          </a:p>
          <a:p>
            <a:pPr algn="r" rtl="1"/>
            <a:r>
              <a:rPr lang="en-US" sz="3300" b="1" dirty="0" smtClean="0">
                <a:solidFill>
                  <a:srgbClr val="FF0000"/>
                </a:solidFill>
                <a:effectLst>
                  <a:outerShdw blurRad="38100" dist="38100" dir="2700000" algn="tl">
                    <a:srgbClr val="000000">
                      <a:alpha val="43137"/>
                    </a:srgbClr>
                  </a:outerShdw>
                </a:effectLst>
              </a:rPr>
              <a:t>C.I.P</a:t>
            </a:r>
            <a:r>
              <a:rPr lang="ar-SA" sz="3300" b="1" dirty="0" smtClean="0">
                <a:solidFill>
                  <a:srgbClr val="FF0000"/>
                </a:solidFill>
                <a:effectLst>
                  <a:outerShdw blurRad="38100" dist="38100" dir="2700000" algn="tl">
                    <a:srgbClr val="000000">
                      <a:alpha val="43137"/>
                    </a:srgbClr>
                  </a:outerShdw>
                </a:effectLst>
              </a:rPr>
              <a:t>:</a:t>
            </a:r>
            <a:endParaRPr lang="en-US" sz="3300" b="1" dirty="0" smtClean="0">
              <a:solidFill>
                <a:srgbClr val="FF0000"/>
              </a:solidFill>
              <a:effectLst>
                <a:outerShdw blurRad="38100" dist="38100" dir="2700000" algn="tl">
                  <a:srgbClr val="000000">
                    <a:alpha val="43137"/>
                  </a:srgbClr>
                </a:outerShdw>
              </a:effectLst>
            </a:endParaRPr>
          </a:p>
          <a:p>
            <a:pPr algn="r" rtl="1"/>
            <a:r>
              <a:rPr lang="ar-SA" sz="3200" dirty="0" smtClean="0"/>
              <a:t>شخصي است كه از نظر تجاري مهم است و شامل روساي كارخانجات،روساي تيم هاي فوتبال و تجار بزرگي كه در زمينه صادرات و واردات فعاليت مي كنند.</a:t>
            </a:r>
            <a:endParaRPr lang="en-US" sz="3200" dirty="0" smtClean="0"/>
          </a:p>
          <a:p>
            <a:pPr algn="r" rtl="1"/>
            <a:r>
              <a:rPr lang="ar-SA" sz="3200" dirty="0" smtClean="0"/>
              <a:t>نكات بسيار مهم در رابطه با نحوه تعامل با مسافرين </a:t>
            </a:r>
            <a:r>
              <a:rPr lang="en-US" sz="3200" dirty="0" smtClean="0"/>
              <a:t>V.I.P</a:t>
            </a:r>
            <a:r>
              <a:rPr lang="ar-SA" sz="3200" dirty="0" smtClean="0"/>
              <a:t>و </a:t>
            </a:r>
            <a:r>
              <a:rPr lang="en-US" sz="3200" dirty="0" smtClean="0"/>
              <a:t>C.I.P</a:t>
            </a:r>
            <a:r>
              <a:rPr lang="ar-SA" sz="3200" dirty="0" smtClean="0"/>
              <a:t>:</a:t>
            </a:r>
            <a:endParaRPr lang="en-US" sz="3200" dirty="0" smtClean="0"/>
          </a:p>
          <a:p>
            <a:pPr algn="r" rtl="1"/>
            <a:r>
              <a:rPr lang="ar-SA" sz="3200" dirty="0" smtClean="0"/>
              <a:t>مسافر </a:t>
            </a:r>
            <a:r>
              <a:rPr lang="en-US" sz="3200" dirty="0" smtClean="0"/>
              <a:t>V.I.P</a:t>
            </a:r>
            <a:r>
              <a:rPr lang="ar-SA" sz="3200" dirty="0" smtClean="0"/>
              <a:t>توسط سازمان مربوطه اش به هتل اعلام شده است كه بايد خدمات ويژه اي در هتل به آنها داد</a:t>
            </a:r>
            <a:r>
              <a:rPr lang="ar-SA" sz="3200" dirty="0" smtClean="0"/>
              <a:t>.</a:t>
            </a:r>
            <a:endParaRPr lang="en-US" sz="3200" dirty="0" smtClean="0"/>
          </a:p>
        </p:txBody>
      </p:sp>
      <p:sp>
        <p:nvSpPr>
          <p:cNvPr id="6" name="Date Placeholder 5"/>
          <p:cNvSpPr>
            <a:spLocks noGrp="1"/>
          </p:cNvSpPr>
          <p:nvPr>
            <p:ph type="dt" sz="half" idx="10"/>
          </p:nvPr>
        </p:nvSpPr>
        <p:spPr/>
        <p:txBody>
          <a:bodyPr/>
          <a:lstStyle/>
          <a:p>
            <a:r>
              <a:rPr lang="en-US" dirty="0" err="1" smtClean="0">
                <a:cs typeface="2  Nazanin" pitchFamily="2" charset="-78"/>
              </a:rPr>
              <a:t>هادی</a:t>
            </a:r>
            <a:r>
              <a:rPr lang="en-US" dirty="0" smtClean="0">
                <a:cs typeface="2  Nazanin" pitchFamily="2" charset="-78"/>
              </a:rPr>
              <a:t> </a:t>
            </a:r>
            <a:r>
              <a:rPr lang="en-US" dirty="0" err="1" smtClean="0">
                <a:cs typeface="2  Nazanin" pitchFamily="2" charset="-78"/>
              </a:rPr>
              <a:t>عربی</a:t>
            </a:r>
            <a:r>
              <a:rPr lang="en-US" dirty="0" smtClean="0">
                <a:cs typeface="2  Nazanin" pitchFamily="2" charset="-78"/>
              </a:rPr>
              <a:t> </a:t>
            </a:r>
            <a:r>
              <a:rPr lang="en-US" dirty="0" err="1" smtClean="0">
                <a:cs typeface="2  Nazanin" pitchFamily="2" charset="-78"/>
              </a:rPr>
              <a:t>گل</a:t>
            </a:r>
            <a:r>
              <a:rPr lang="en-US" dirty="0" smtClean="0">
                <a:cs typeface="2  Nazanin" pitchFamily="2" charset="-78"/>
              </a:rPr>
              <a:t> - </a:t>
            </a:r>
            <a:r>
              <a:rPr lang="en-US" dirty="0" err="1" smtClean="0">
                <a:cs typeface="2  Nazanin" pitchFamily="2" charset="-78"/>
              </a:rPr>
              <a:t>جواد</a:t>
            </a:r>
            <a:r>
              <a:rPr lang="en-US" dirty="0" smtClean="0">
                <a:cs typeface="2  Nazanin" pitchFamily="2" charset="-78"/>
              </a:rPr>
              <a:t> </a:t>
            </a:r>
            <a:r>
              <a:rPr lang="en-US" dirty="0" err="1" smtClean="0">
                <a:cs typeface="2  Nazanin" pitchFamily="2" charset="-78"/>
              </a:rPr>
              <a:t>ذبیحی</a:t>
            </a:r>
            <a:r>
              <a:rPr lang="en-US" dirty="0" smtClean="0">
                <a:cs typeface="2  Nazanin" pitchFamily="2" charset="-78"/>
              </a:rPr>
              <a:t> </a:t>
            </a:r>
            <a:r>
              <a:rPr lang="en-US" dirty="0" err="1" smtClean="0">
                <a:cs typeface="2  Nazanin" pitchFamily="2" charset="-78"/>
              </a:rPr>
              <a:t>راد</a:t>
            </a:r>
            <a:r>
              <a:rPr lang="en-US" dirty="0" smtClean="0">
                <a:cs typeface="2  Nazanin" pitchFamily="2" charset="-78"/>
              </a:rPr>
              <a:t> 09151105825-09151155029</a:t>
            </a:r>
            <a:endParaRPr lang="en-US" b="1" dirty="0">
              <a:latin typeface="98WIN_RoyaB" pitchFamily="2" charset="0"/>
              <a:cs typeface="2  Nazanin" pitchFamily="2" charset="-78"/>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14400"/>
            <a:ext cx="8458200" cy="5562600"/>
          </a:xfrm>
        </p:spPr>
        <p:txBody>
          <a:bodyPr>
            <a:normAutofit/>
          </a:bodyPr>
          <a:lstStyle/>
          <a:p>
            <a:pPr algn="r" rtl="1"/>
            <a:r>
              <a:rPr lang="ar-SA" sz="2400" b="1" dirty="0" smtClean="0">
                <a:solidFill>
                  <a:srgbClr val="FF0000"/>
                </a:solidFill>
                <a:effectLst>
                  <a:outerShdw blurRad="38100" dist="38100" dir="2700000" algn="tl">
                    <a:srgbClr val="000000">
                      <a:alpha val="43137"/>
                    </a:srgbClr>
                  </a:outerShdw>
                </a:effectLst>
              </a:rPr>
              <a:t>نحوه </a:t>
            </a:r>
            <a:r>
              <a:rPr lang="ar-SA" sz="2400" b="1" dirty="0" smtClean="0">
                <a:solidFill>
                  <a:srgbClr val="FF0000"/>
                </a:solidFill>
                <a:effectLst>
                  <a:outerShdw blurRad="38100" dist="38100" dir="2700000" algn="tl">
                    <a:srgbClr val="000000">
                      <a:alpha val="43137"/>
                    </a:srgbClr>
                  </a:outerShdw>
                </a:effectLst>
              </a:rPr>
              <a:t>برخورد با مسافرين</a:t>
            </a:r>
            <a:r>
              <a:rPr lang="en-US" sz="2400" b="1" dirty="0" smtClean="0">
                <a:solidFill>
                  <a:srgbClr val="FF0000"/>
                </a:solidFill>
                <a:effectLst>
                  <a:outerShdw blurRad="38100" dist="38100" dir="2700000" algn="tl">
                    <a:srgbClr val="000000">
                      <a:alpha val="43137"/>
                    </a:srgbClr>
                  </a:outerShdw>
                </a:effectLst>
              </a:rPr>
              <a:t>V.I.P</a:t>
            </a:r>
            <a:r>
              <a:rPr lang="ar-SA" sz="2400" b="1" dirty="0" smtClean="0">
                <a:solidFill>
                  <a:srgbClr val="FF0000"/>
                </a:solidFill>
                <a:effectLst>
                  <a:outerShdw blurRad="38100" dist="38100" dir="2700000" algn="tl">
                    <a:srgbClr val="000000">
                      <a:alpha val="43137"/>
                    </a:srgbClr>
                  </a:outerShdw>
                </a:effectLst>
              </a:rPr>
              <a:t>:</a:t>
            </a:r>
            <a:endParaRPr lang="en-US" sz="2400" b="1" dirty="0" smtClean="0">
              <a:solidFill>
                <a:srgbClr val="FF0000"/>
              </a:solidFill>
              <a:effectLst>
                <a:outerShdw blurRad="38100" dist="38100" dir="2700000" algn="tl">
                  <a:srgbClr val="000000">
                    <a:alpha val="43137"/>
                  </a:srgbClr>
                </a:outerShdw>
              </a:effectLst>
            </a:endParaRPr>
          </a:p>
          <a:p>
            <a:pPr algn="r" rtl="1"/>
            <a:r>
              <a:rPr lang="ar-SA" sz="2400" dirty="0" smtClean="0"/>
              <a:t>1- خدمات امنيتي(</a:t>
            </a:r>
            <a:r>
              <a:rPr lang="en-US" sz="2400" dirty="0" smtClean="0"/>
              <a:t>Security Service</a:t>
            </a:r>
            <a:r>
              <a:rPr lang="ar-SA" sz="2400" dirty="0" smtClean="0"/>
              <a:t>):</a:t>
            </a:r>
            <a:endParaRPr lang="en-US" sz="2400" dirty="0" smtClean="0"/>
          </a:p>
          <a:p>
            <a:pPr algn="r" rtl="1"/>
            <a:r>
              <a:rPr lang="ar-SA" sz="2400" dirty="0" smtClean="0"/>
              <a:t>هنگامي كه مسافرين </a:t>
            </a:r>
            <a:r>
              <a:rPr lang="en-US" sz="2400" dirty="0" smtClean="0"/>
              <a:t>V.I.P</a:t>
            </a:r>
            <a:r>
              <a:rPr lang="ar-SA" sz="2400" dirty="0" smtClean="0"/>
              <a:t> طبقات بالاي هتل به انها اختصاص داده مي شود و بنابرين آسانسور از طبقه ما قبل بالاتر نمي آيد و فقط مسافرين</a:t>
            </a:r>
            <a:r>
              <a:rPr lang="en-US" sz="2400" dirty="0" smtClean="0"/>
              <a:t>V.I.P</a:t>
            </a:r>
            <a:r>
              <a:rPr lang="ar-SA" sz="2400" dirty="0" smtClean="0"/>
              <a:t> كليدي دارند كه آنرا در آسانسور قرار داده و در طبقه مورد نظر پياده مي شوند.</a:t>
            </a:r>
            <a:endParaRPr lang="en-US" sz="2400" dirty="0" smtClean="0"/>
          </a:p>
          <a:p>
            <a:pPr algn="r" rtl="1"/>
            <a:r>
              <a:rPr lang="ar-SA" sz="2400" dirty="0" smtClean="0"/>
              <a:t>2-دوربين هاي مدار بسته در طبقات مسافرين</a:t>
            </a:r>
            <a:r>
              <a:rPr lang="en-US" sz="2400" dirty="0" smtClean="0"/>
              <a:t>V.I.P</a:t>
            </a:r>
            <a:r>
              <a:rPr lang="ar-SA" sz="2400" dirty="0" smtClean="0"/>
              <a:t>بيست و چهار ساعته همه زوياي راهروها را زير نظر گرفته و ضبط مي نمايند.</a:t>
            </a:r>
            <a:endParaRPr lang="en-US" sz="2400" dirty="0" smtClean="0"/>
          </a:p>
          <a:p>
            <a:pPr algn="r" rtl="1"/>
            <a:r>
              <a:rPr lang="ar-SA" sz="2400" dirty="0" smtClean="0"/>
              <a:t>3-در اتاق </a:t>
            </a:r>
            <a:r>
              <a:rPr lang="en-US" sz="2400" dirty="0" smtClean="0"/>
              <a:t>V.I.P</a:t>
            </a:r>
            <a:r>
              <a:rPr lang="ar-SA" sz="2400" dirty="0" smtClean="0"/>
              <a:t> بايديك دسته گل،شيريني،انواع ميوه جات،همراه با يك كارت خير مقدم گذاشت.</a:t>
            </a:r>
            <a:endParaRPr lang="en-US" sz="2400" dirty="0" smtClean="0"/>
          </a:p>
          <a:p>
            <a:pPr algn="r" rtl="1"/>
            <a:r>
              <a:rPr lang="ar-SA" sz="2400" b="1" dirty="0" smtClean="0">
                <a:solidFill>
                  <a:srgbClr val="FF0000"/>
                </a:solidFill>
                <a:effectLst>
                  <a:outerShdw blurRad="38100" dist="38100" dir="2700000" algn="tl">
                    <a:srgbClr val="000000">
                      <a:alpha val="43137"/>
                    </a:srgbClr>
                  </a:outerShdw>
                </a:effectLst>
              </a:rPr>
              <a:t>نحوه برخورد با مسافرين </a:t>
            </a:r>
            <a:r>
              <a:rPr lang="en-US" sz="2400" b="1" dirty="0" smtClean="0">
                <a:solidFill>
                  <a:srgbClr val="FF0000"/>
                </a:solidFill>
                <a:effectLst>
                  <a:outerShdw blurRad="38100" dist="38100" dir="2700000" algn="tl">
                    <a:srgbClr val="000000">
                      <a:alpha val="43137"/>
                    </a:srgbClr>
                  </a:outerShdw>
                </a:effectLst>
              </a:rPr>
              <a:t>C.I.P</a:t>
            </a:r>
            <a:r>
              <a:rPr lang="ar-SA" sz="2400" b="1" dirty="0" smtClean="0">
                <a:solidFill>
                  <a:srgbClr val="FF0000"/>
                </a:solidFill>
                <a:effectLst>
                  <a:outerShdw blurRad="38100" dist="38100" dir="2700000" algn="tl">
                    <a:srgbClr val="000000">
                      <a:alpha val="43137"/>
                    </a:srgbClr>
                  </a:outerShdw>
                </a:effectLst>
              </a:rPr>
              <a:t>:</a:t>
            </a:r>
            <a:endParaRPr lang="en-US" sz="2400" b="1" dirty="0" smtClean="0">
              <a:solidFill>
                <a:srgbClr val="FF0000"/>
              </a:solidFill>
              <a:effectLst>
                <a:outerShdw blurRad="38100" dist="38100" dir="2700000" algn="tl">
                  <a:srgbClr val="000000">
                    <a:alpha val="43137"/>
                  </a:srgbClr>
                </a:outerShdw>
              </a:effectLst>
            </a:endParaRPr>
          </a:p>
          <a:p>
            <a:pPr algn="r" rtl="1"/>
            <a:r>
              <a:rPr lang="ar-SA" sz="2400" dirty="0" smtClean="0"/>
              <a:t>1-هتل مسئوليتي از نظر امنيتي براي اين گونه مسافران ندارد.</a:t>
            </a:r>
            <a:endParaRPr lang="en-US" sz="2400" dirty="0" smtClean="0"/>
          </a:p>
          <a:p>
            <a:pPr algn="r" rtl="1"/>
            <a:r>
              <a:rPr lang="en-US" sz="2400" dirty="0" smtClean="0"/>
              <a:t>2- </a:t>
            </a:r>
            <a:r>
              <a:rPr lang="ar-SA" sz="2400" dirty="0" smtClean="0"/>
              <a:t>در اتاق</a:t>
            </a:r>
            <a:r>
              <a:rPr lang="en-US" sz="2400" dirty="0" smtClean="0"/>
              <a:t> C.I.P </a:t>
            </a:r>
            <a:r>
              <a:rPr lang="ar-SA" sz="2400" dirty="0" smtClean="0"/>
              <a:t>بايد يك دسته گل،شيريني،انواع ميوه جات،همراه با يك كارت خير مقدم گذاشت</a:t>
            </a:r>
            <a:r>
              <a:rPr lang="en-US" sz="2400" dirty="0" smtClean="0"/>
              <a:t>.</a:t>
            </a:r>
            <a:endParaRPr lang="en-US" sz="2400" dirty="0"/>
          </a:p>
        </p:txBody>
      </p:sp>
      <p:sp>
        <p:nvSpPr>
          <p:cNvPr id="6" name="Date Placeholder 5"/>
          <p:cNvSpPr>
            <a:spLocks noGrp="1"/>
          </p:cNvSpPr>
          <p:nvPr>
            <p:ph type="dt" sz="half" idx="10"/>
          </p:nvPr>
        </p:nvSpPr>
        <p:spPr/>
        <p:txBody>
          <a:bodyPr/>
          <a:lstStyle/>
          <a:p>
            <a:r>
              <a:rPr lang="en-US" smtClean="0"/>
              <a:t>هادی عربی گل - جواد ذبیحی راد 09151105825-09151155029</a:t>
            </a:r>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2  Nazanin" pitchFamily="2" charset="-78"/>
              </a:rPr>
              <a:t>به امید کامیابی برای شما عزیزان</a:t>
            </a:r>
            <a:endParaRPr lang="en-US" dirty="0">
              <a:cs typeface="2  Nazanin" pitchFamily="2" charset="-78"/>
            </a:endParaRPr>
          </a:p>
        </p:txBody>
      </p:sp>
      <p:pic>
        <p:nvPicPr>
          <p:cNvPr id="4" name="Content Placeholder 3" descr="photo_2017-12-22_13-05-17.jpg"/>
          <p:cNvPicPr>
            <a:picLocks noGrp="1" noChangeAspect="1"/>
          </p:cNvPicPr>
          <p:nvPr>
            <p:ph idx="1"/>
          </p:nvPr>
        </p:nvPicPr>
        <p:blipFill>
          <a:blip r:embed="rId3" cstate="print"/>
          <a:stretch>
            <a:fillRect/>
          </a:stretch>
        </p:blipFill>
        <p:spPr>
          <a:xfrm>
            <a:off x="2377281" y="1935163"/>
            <a:ext cx="4389437" cy="4389437"/>
          </a:xfrm>
        </p:spPr>
      </p:pic>
      <p:sp>
        <p:nvSpPr>
          <p:cNvPr id="7" name="Date Placeholder 6"/>
          <p:cNvSpPr>
            <a:spLocks noGrp="1"/>
          </p:cNvSpPr>
          <p:nvPr>
            <p:ph type="dt" sz="half" idx="10"/>
          </p:nvPr>
        </p:nvSpPr>
        <p:spPr/>
        <p:txBody>
          <a:bodyPr/>
          <a:lstStyle/>
          <a:p>
            <a:r>
              <a:rPr lang="en-US" smtClean="0"/>
              <a:t>هادی عربی گل - جواد ذبیحی راد 09151105825-09151155029</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229600" cy="1143000"/>
          </a:xfrm>
        </p:spPr>
        <p:txBody>
          <a:bodyPr>
            <a:normAutofit fontScale="90000"/>
          </a:bodyPr>
          <a:lstStyle/>
          <a:p>
            <a:pPr algn="r"/>
            <a:r>
              <a:rPr lang="ar-SA" b="1" dirty="0" smtClean="0">
                <a:solidFill>
                  <a:srgbClr val="002060"/>
                </a:solidFill>
                <a:cs typeface="2  Nazanin" pitchFamily="2" charset="-78"/>
              </a:rPr>
              <a:t>مهارت هاي حرفه اي يك كارمند پذيرش</a:t>
            </a:r>
            <a:r>
              <a:rPr lang="ar-SA" b="1" dirty="0" smtClean="0">
                <a:solidFill>
                  <a:srgbClr val="002060"/>
                </a:solidFill>
                <a:cs typeface="2  Nazanin" pitchFamily="2" charset="-78"/>
              </a:rPr>
              <a:t>:</a:t>
            </a:r>
            <a:endParaRPr lang="en-US" dirty="0">
              <a:solidFill>
                <a:srgbClr val="002060"/>
              </a:solidFill>
            </a:endParaRPr>
          </a:p>
        </p:txBody>
      </p:sp>
      <p:sp>
        <p:nvSpPr>
          <p:cNvPr id="3" name="Content Placeholder 2"/>
          <p:cNvSpPr>
            <a:spLocks noGrp="1"/>
          </p:cNvSpPr>
          <p:nvPr>
            <p:ph idx="1"/>
          </p:nvPr>
        </p:nvSpPr>
        <p:spPr>
          <a:xfrm>
            <a:off x="304800" y="1935480"/>
            <a:ext cx="8382000" cy="4389120"/>
          </a:xfrm>
        </p:spPr>
        <p:txBody>
          <a:bodyPr>
            <a:normAutofit fontScale="92500" lnSpcReduction="20000"/>
          </a:bodyPr>
          <a:lstStyle/>
          <a:p>
            <a:pPr algn="just" rtl="1"/>
            <a:r>
              <a:rPr lang="ar-SA" dirty="0" smtClean="0">
                <a:cs typeface="2  Nazanin" pitchFamily="2" charset="-78"/>
              </a:rPr>
              <a:t>1-مهارت </a:t>
            </a:r>
            <a:r>
              <a:rPr lang="ar-SA" dirty="0" smtClean="0">
                <a:cs typeface="2  Nazanin" pitchFamily="2" charset="-78"/>
              </a:rPr>
              <a:t>هاي ظاهري:</a:t>
            </a:r>
            <a:endParaRPr lang="en-US" dirty="0" smtClean="0">
              <a:cs typeface="2  Nazanin" pitchFamily="2" charset="-78"/>
            </a:endParaRPr>
          </a:p>
          <a:p>
            <a:pPr algn="just" rtl="1"/>
            <a:r>
              <a:rPr lang="ar-SA" dirty="0" smtClean="0">
                <a:cs typeface="2  Nazanin" pitchFamily="2" charset="-78"/>
              </a:rPr>
              <a:t>آراستگي و ظاهر يونيفرم لباس ويونيفرم بايد تميز و اتو شده باشد،استفاده از اتيكت نام و سمت بر روي يونيفرم ضروري است(سمت راست)،كفش ها تميز واكس زده،پشت پيشخوان با قامت راست ايستاده،دست خود را در جيب نگزاريم.به ميز پذيرش يا ديوار تكيه نكنيم.</a:t>
            </a:r>
            <a:endParaRPr lang="en-US" dirty="0" smtClean="0">
              <a:cs typeface="2  Nazanin" pitchFamily="2" charset="-78"/>
            </a:endParaRPr>
          </a:p>
          <a:p>
            <a:pPr algn="just" rtl="1"/>
            <a:r>
              <a:rPr lang="ar-SA" dirty="0" smtClean="0">
                <a:cs typeface="2  Nazanin" pitchFamily="2" charset="-78"/>
              </a:rPr>
              <a:t>2-كنترل بوي بدن:</a:t>
            </a:r>
            <a:endParaRPr lang="en-US" dirty="0" smtClean="0">
              <a:cs typeface="2  Nazanin" pitchFamily="2" charset="-78"/>
            </a:endParaRPr>
          </a:p>
          <a:p>
            <a:pPr algn="just" rtl="1"/>
            <a:r>
              <a:rPr lang="ar-SA" dirty="0" smtClean="0">
                <a:cs typeface="2  Nazanin" pitchFamily="2" charset="-78"/>
              </a:rPr>
              <a:t>از طريق دوش گرفتن، استفاده از دئو دورانت،تميزي و خوشبويي دهان،استفاده از عطر و آرايش،تميز نگه داشتن دست ها و كوتاه نگه داشتن ناخن ها.</a:t>
            </a:r>
            <a:endParaRPr lang="en-US" dirty="0" smtClean="0">
              <a:cs typeface="2  Nazanin" pitchFamily="2" charset="-78"/>
            </a:endParaRPr>
          </a:p>
          <a:p>
            <a:pPr algn="just" rtl="1"/>
            <a:r>
              <a:rPr lang="ar-SA" dirty="0" smtClean="0">
                <a:cs typeface="2  Nazanin" pitchFamily="2" charset="-78"/>
              </a:rPr>
              <a:t>2-رفتار ذاتي:</a:t>
            </a:r>
            <a:endParaRPr lang="en-US" dirty="0" smtClean="0">
              <a:cs typeface="2  Nazanin" pitchFamily="2" charset="-78"/>
            </a:endParaRPr>
          </a:p>
          <a:p>
            <a:pPr algn="just" rtl="1"/>
            <a:r>
              <a:rPr lang="ar-SA" dirty="0" smtClean="0">
                <a:cs typeface="2  Nazanin" pitchFamily="2" charset="-78"/>
              </a:rPr>
              <a:t>در برخورد با مهمان بسيار مودب بوده و هرگز نشان ندهيد كه دربرابر مهمان كم تحمل هستيد،در مورد مهمان از ظاهر او پيش داوري نكنيد، با حوصله به صحبت مهمان ها گوش بدهيد،احتياجات مهمان را پيگيري كنيد.هميشه سعي كنيد تبسمي بر لب داشته باشيد.</a:t>
            </a:r>
            <a:endParaRPr lang="en-US" dirty="0" smtClean="0">
              <a:cs typeface="2  Nazanin" pitchFamily="2" charset="-78"/>
            </a:endParaRPr>
          </a:p>
          <a:p>
            <a:pPr algn="just" rtl="1"/>
            <a:endParaRPr lang="en-US" dirty="0">
              <a:cs typeface="2  Nazanin" pitchFamily="2" charset="-78"/>
            </a:endParaRPr>
          </a:p>
        </p:txBody>
      </p:sp>
      <p:sp>
        <p:nvSpPr>
          <p:cNvPr id="6" name="Date Placeholder 5"/>
          <p:cNvSpPr>
            <a:spLocks noGrp="1"/>
          </p:cNvSpPr>
          <p:nvPr>
            <p:ph type="dt" sz="half" idx="10"/>
          </p:nvPr>
        </p:nvSpPr>
        <p:spPr/>
        <p:txBody>
          <a:bodyPr/>
          <a:lstStyle/>
          <a:p>
            <a:r>
              <a:rPr lang="en-US" smtClean="0"/>
              <a:t>هادی عربی گل - جواد ذبیحی راد 09151105825-09151155029</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pPr algn="ctr"/>
            <a:r>
              <a:rPr lang="fa-IR" b="1" dirty="0" smtClean="0">
                <a:solidFill>
                  <a:srgbClr val="002060"/>
                </a:solidFill>
                <a:cs typeface="2  Nazanin" pitchFamily="2" charset="-78"/>
              </a:rPr>
              <a:t>جمله طلایی</a:t>
            </a:r>
            <a:endParaRPr lang="en-US" dirty="0">
              <a:solidFill>
                <a:srgbClr val="002060"/>
              </a:solidFill>
            </a:endParaRPr>
          </a:p>
        </p:txBody>
      </p:sp>
      <p:sp>
        <p:nvSpPr>
          <p:cNvPr id="3" name="Content Placeholder 2"/>
          <p:cNvSpPr>
            <a:spLocks noGrp="1"/>
          </p:cNvSpPr>
          <p:nvPr>
            <p:ph idx="1"/>
          </p:nvPr>
        </p:nvSpPr>
        <p:spPr>
          <a:xfrm>
            <a:off x="304800" y="1935480"/>
            <a:ext cx="8382000" cy="4389120"/>
          </a:xfrm>
        </p:spPr>
        <p:txBody>
          <a:bodyPr>
            <a:normAutofit/>
          </a:bodyPr>
          <a:lstStyle/>
          <a:p>
            <a:pPr algn="ctr" rtl="1">
              <a:lnSpc>
                <a:spcPct val="150000"/>
              </a:lnSpc>
              <a:spcBef>
                <a:spcPts val="1800"/>
              </a:spcBef>
              <a:spcAft>
                <a:spcPts val="1200"/>
              </a:spcAft>
            </a:pPr>
            <a:r>
              <a:rPr lang="ar-SA" sz="6000" dirty="0" smtClean="0">
                <a:solidFill>
                  <a:srgbClr val="002060"/>
                </a:solidFill>
              </a:rPr>
              <a:t>هركس لبخند به لب ندارد هرگز نبايد وارد كسب و كار </a:t>
            </a:r>
            <a:r>
              <a:rPr lang="ar-SA" sz="6000" dirty="0" smtClean="0">
                <a:solidFill>
                  <a:srgbClr val="002060"/>
                </a:solidFill>
              </a:rPr>
              <a:t>شود</a:t>
            </a:r>
            <a:r>
              <a:rPr lang="fa-IR" sz="6000" dirty="0" smtClean="0">
                <a:solidFill>
                  <a:srgbClr val="002060"/>
                </a:solidFill>
              </a:rPr>
              <a:t> .</a:t>
            </a:r>
            <a:endParaRPr lang="en-US" sz="6000" dirty="0" smtClean="0">
              <a:solidFill>
                <a:srgbClr val="002060"/>
              </a:solidFill>
            </a:endParaRPr>
          </a:p>
          <a:p>
            <a:pPr algn="ctr" rtl="1">
              <a:buNone/>
            </a:pPr>
            <a:r>
              <a:rPr lang="ar-SA" sz="4400" b="1" dirty="0" smtClean="0">
                <a:solidFill>
                  <a:srgbClr val="FF0000"/>
                </a:solidFill>
                <a:cs typeface="2  Nazanin" pitchFamily="2" charset="-78"/>
              </a:rPr>
              <a:t>"ديل كارنگي"</a:t>
            </a:r>
            <a:endParaRPr lang="en-US" sz="4400" dirty="0">
              <a:solidFill>
                <a:srgbClr val="FF0000"/>
              </a:solidFill>
              <a:cs typeface="2  Nazanin" pitchFamily="2" charset="-78"/>
            </a:endParaRPr>
          </a:p>
        </p:txBody>
      </p:sp>
      <p:sp>
        <p:nvSpPr>
          <p:cNvPr id="6" name="Date Placeholder 5"/>
          <p:cNvSpPr>
            <a:spLocks noGrp="1"/>
          </p:cNvSpPr>
          <p:nvPr>
            <p:ph type="dt" sz="half" idx="10"/>
          </p:nvPr>
        </p:nvSpPr>
        <p:spPr/>
        <p:txBody>
          <a:bodyPr/>
          <a:lstStyle/>
          <a:p>
            <a:r>
              <a:rPr lang="en-US" smtClean="0"/>
              <a:t>هادی عربی گل - جواد ذبیحی راد 09151105825-09151155029</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14400"/>
            <a:ext cx="8382000" cy="5334000"/>
          </a:xfrm>
        </p:spPr>
        <p:txBody>
          <a:bodyPr>
            <a:normAutofit/>
          </a:bodyPr>
          <a:lstStyle/>
          <a:p>
            <a:pPr algn="just" rtl="1">
              <a:lnSpc>
                <a:spcPct val="150000"/>
              </a:lnSpc>
            </a:pPr>
            <a:r>
              <a:rPr lang="ar-SA" sz="3200" b="1" dirty="0" smtClean="0">
                <a:solidFill>
                  <a:srgbClr val="002060"/>
                </a:solidFill>
                <a:effectLst>
                  <a:outerShdw blurRad="38100" dist="38100" dir="2700000" algn="tl">
                    <a:srgbClr val="000000">
                      <a:alpha val="43137"/>
                    </a:srgbClr>
                  </a:outerShdw>
                </a:effectLst>
                <a:cs typeface="2  Nazanin" pitchFamily="2" charset="-78"/>
              </a:rPr>
              <a:t>به دقت به سوالات مهمان پاسخ دهيد و اطلاعات صحيح به او ارائه دهيد سعي كنيد خدمات اضافي به مهمان ارائه دهيد مثلا در رستوران براي او جا رزرو نماييد.با مهمان تماس چشمي برقراركنيد و متواضع بوده از مهمان تشكر كنيد با روحيه و انرژي مثبت كار كنيد صادق و امانت دارباشيد.مهمان را با اسم فاميل صدا بزنيد،زيرا خوشايند ترين نامي است كه مخاطب دوست دارد بشنود.</a:t>
            </a:r>
            <a:endParaRPr lang="en-US" sz="3200" b="1" dirty="0">
              <a:solidFill>
                <a:srgbClr val="002060"/>
              </a:solidFill>
              <a:effectLst>
                <a:outerShdw blurRad="38100" dist="38100" dir="2700000" algn="tl">
                  <a:srgbClr val="000000">
                    <a:alpha val="43137"/>
                  </a:srgbClr>
                </a:outerShdw>
              </a:effectLst>
              <a:cs typeface="2  Nazanin" pitchFamily="2" charset="-78"/>
            </a:endParaRPr>
          </a:p>
        </p:txBody>
      </p:sp>
      <p:sp>
        <p:nvSpPr>
          <p:cNvPr id="7" name="Date Placeholder 6"/>
          <p:cNvSpPr>
            <a:spLocks noGrp="1"/>
          </p:cNvSpPr>
          <p:nvPr>
            <p:ph type="dt" sz="half" idx="10"/>
          </p:nvPr>
        </p:nvSpPr>
        <p:spPr/>
        <p:txBody>
          <a:bodyPr/>
          <a:lstStyle/>
          <a:p>
            <a:r>
              <a:rPr lang="en-US" smtClean="0"/>
              <a:t>هادی عربی گل - جواد ذبیحی راد 09151105825-09151155029</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143000"/>
          </a:xfrm>
        </p:spPr>
        <p:txBody>
          <a:bodyPr>
            <a:normAutofit/>
          </a:bodyPr>
          <a:lstStyle/>
          <a:p>
            <a:pPr algn="r"/>
            <a:r>
              <a:rPr lang="ar-SA" b="1" dirty="0" smtClean="0">
                <a:solidFill>
                  <a:srgbClr val="002060"/>
                </a:solidFill>
                <a:cs typeface="2  Nazanin" pitchFamily="2" charset="-78"/>
              </a:rPr>
              <a:t>مفهوم مديريت زمان براي پذيرشگر </a:t>
            </a:r>
            <a:r>
              <a:rPr lang="ar-SA" b="1" dirty="0" smtClean="0">
                <a:solidFill>
                  <a:srgbClr val="002060"/>
                </a:solidFill>
                <a:cs typeface="2  Nazanin" pitchFamily="2" charset="-78"/>
              </a:rPr>
              <a:t>:</a:t>
            </a:r>
            <a:endParaRPr lang="en-US" dirty="0">
              <a:solidFill>
                <a:srgbClr val="002060"/>
              </a:solidFill>
            </a:endParaRPr>
          </a:p>
        </p:txBody>
      </p:sp>
      <p:sp>
        <p:nvSpPr>
          <p:cNvPr id="3" name="Content Placeholder 2"/>
          <p:cNvSpPr>
            <a:spLocks noGrp="1"/>
          </p:cNvSpPr>
          <p:nvPr>
            <p:ph idx="1"/>
          </p:nvPr>
        </p:nvSpPr>
        <p:spPr>
          <a:xfrm>
            <a:off x="381000" y="1752600"/>
            <a:ext cx="8382000" cy="4389120"/>
          </a:xfrm>
        </p:spPr>
        <p:txBody>
          <a:bodyPr>
            <a:noAutofit/>
          </a:bodyPr>
          <a:lstStyle/>
          <a:p>
            <a:pPr algn="just" rtl="1"/>
            <a:r>
              <a:rPr lang="ar-SA" sz="2400" b="1" dirty="0" smtClean="0">
                <a:solidFill>
                  <a:srgbClr val="0070C0"/>
                </a:solidFill>
                <a:effectLst>
                  <a:outerShdw blurRad="38100" dist="38100" dir="2700000" algn="tl">
                    <a:srgbClr val="000000">
                      <a:alpha val="43137"/>
                    </a:srgbClr>
                  </a:outerShdw>
                </a:effectLst>
                <a:cs typeface="2  Nazanin" pitchFamily="2" charset="-78"/>
              </a:rPr>
              <a:t>يعني اينكه چه كنيم تا حداكثر بهره مندي از وقت خود را در شبانه روز بدست آوريم با توجه به اينكه عمر ما محدود است بنابراين براي پيشرفت بايد از ثانيه ها بهره جست.پس مديريت زمان يعني تهيه جدولي است كه كارهاي مهم و اساسي كه در طول روز بايد انجام دهيم (آن كسي كه بتواند بر خود مديريت كند مي تواند بر جهاني مديريت كند).</a:t>
            </a:r>
            <a:endParaRPr lang="en-US" sz="2400" b="1" dirty="0" smtClean="0">
              <a:solidFill>
                <a:srgbClr val="0070C0"/>
              </a:solidFill>
              <a:effectLst>
                <a:outerShdw blurRad="38100" dist="38100" dir="2700000" algn="tl">
                  <a:srgbClr val="000000">
                    <a:alpha val="43137"/>
                  </a:srgbClr>
                </a:outerShdw>
              </a:effectLst>
              <a:cs typeface="2  Nazanin" pitchFamily="2" charset="-78"/>
            </a:endParaRPr>
          </a:p>
          <a:p>
            <a:pPr algn="just" rtl="1"/>
            <a:r>
              <a:rPr lang="ar-SA" sz="2400" b="1" dirty="0" smtClean="0">
                <a:solidFill>
                  <a:srgbClr val="002060"/>
                </a:solidFill>
                <a:effectLst>
                  <a:outerShdw blurRad="38100" dist="38100" dir="2700000" algn="tl">
                    <a:srgbClr val="000000">
                      <a:alpha val="43137"/>
                    </a:srgbClr>
                  </a:outerShdw>
                </a:effectLst>
                <a:cs typeface="2  Nazanin" pitchFamily="2" charset="-78"/>
              </a:rPr>
              <a:t>استفاده موثر از زمان نتيجه تلاش شما به عنوان پذيرشگر هتل صد چندان مي كند،براي اين بايد براي خود يك </a:t>
            </a:r>
            <a:r>
              <a:rPr lang="en-US" sz="2400" b="1" u="sng" dirty="0" smtClean="0">
                <a:solidFill>
                  <a:srgbClr val="002060"/>
                </a:solidFill>
                <a:effectLst>
                  <a:outerShdw blurRad="38100" dist="38100" dir="2700000" algn="tl">
                    <a:srgbClr val="000000">
                      <a:alpha val="43137"/>
                    </a:srgbClr>
                  </a:outerShdw>
                </a:effectLst>
                <a:cs typeface="2  Nazanin" pitchFamily="2" charset="-78"/>
              </a:rPr>
              <a:t>Check List</a:t>
            </a:r>
            <a:r>
              <a:rPr lang="ar-SA" sz="2400" b="1" dirty="0" smtClean="0">
                <a:solidFill>
                  <a:srgbClr val="002060"/>
                </a:solidFill>
                <a:effectLst>
                  <a:outerShdw blurRad="38100" dist="38100" dir="2700000" algn="tl">
                    <a:srgbClr val="000000">
                      <a:alpha val="43137"/>
                    </a:srgbClr>
                  </a:outerShdw>
                </a:effectLst>
                <a:cs typeface="2  Nazanin" pitchFamily="2" charset="-78"/>
              </a:rPr>
              <a:t>روزانه تهيه كنيد.دفتر ثبت وقايع روزانه را تنظيم نموده و آنچه را كه همكاران در شيفت هاي ديگر نوشته اند بخوانيد،همكاري با ساير بخشها با توجه به زمان موجود، اولويت بندي وظايف،لغو بعضي از امور كه اولويت كمتري دارد،كارمند پذيرش هتل مي بايست،بايد با برنامه ريزي وظايف روزانه را انجام و كارها را به شيفت بعدي تحويل دهد.</a:t>
            </a:r>
            <a:endParaRPr lang="en-US" sz="2400" b="1" dirty="0" smtClean="0">
              <a:solidFill>
                <a:srgbClr val="002060"/>
              </a:solidFill>
              <a:effectLst>
                <a:outerShdw blurRad="38100" dist="38100" dir="2700000" algn="tl">
                  <a:srgbClr val="000000">
                    <a:alpha val="43137"/>
                  </a:srgbClr>
                </a:outerShdw>
              </a:effectLst>
              <a:cs typeface="2  Nazanin" pitchFamily="2" charset="-78"/>
            </a:endParaRPr>
          </a:p>
        </p:txBody>
      </p:sp>
      <p:sp>
        <p:nvSpPr>
          <p:cNvPr id="6" name="Date Placeholder 5"/>
          <p:cNvSpPr>
            <a:spLocks noGrp="1"/>
          </p:cNvSpPr>
          <p:nvPr>
            <p:ph type="dt" sz="half" idx="10"/>
          </p:nvPr>
        </p:nvSpPr>
        <p:spPr/>
        <p:txBody>
          <a:bodyPr/>
          <a:lstStyle/>
          <a:p>
            <a:r>
              <a:rPr lang="en-US" smtClean="0"/>
              <a:t>هادی عربی گل - جواد ذبیحی راد 09151105825-09151155029</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p:spPr>
        <p:txBody>
          <a:bodyPr>
            <a:noAutofit/>
          </a:bodyPr>
          <a:lstStyle/>
          <a:p>
            <a:pPr algn="r"/>
            <a:r>
              <a:rPr lang="fa-IR" sz="4000" b="1" dirty="0" smtClean="0">
                <a:solidFill>
                  <a:srgbClr val="002060"/>
                </a:solidFill>
                <a:cs typeface="2  Nazanin" pitchFamily="2" charset="-78"/>
              </a:rPr>
              <a:t/>
            </a:r>
            <a:br>
              <a:rPr lang="fa-IR" sz="4000" b="1" dirty="0" smtClean="0">
                <a:solidFill>
                  <a:srgbClr val="002060"/>
                </a:solidFill>
                <a:cs typeface="2  Nazanin" pitchFamily="2" charset="-78"/>
              </a:rPr>
            </a:br>
            <a:r>
              <a:rPr lang="ar-SA" sz="4000" b="1" dirty="0" smtClean="0">
                <a:solidFill>
                  <a:srgbClr val="002060"/>
                </a:solidFill>
                <a:cs typeface="2  Nazanin" pitchFamily="2" charset="-78"/>
              </a:rPr>
              <a:t>چگونه مي توانيم مهارت هاي حرفه اي خود را به عنوان پذيرشگر هتل افزايش دهيم </a:t>
            </a:r>
            <a:r>
              <a:rPr lang="ar-SA" sz="4000" b="1" dirty="0" smtClean="0">
                <a:solidFill>
                  <a:srgbClr val="002060"/>
                </a:solidFill>
                <a:cs typeface="2  Nazanin" pitchFamily="2" charset="-78"/>
              </a:rPr>
              <a:t>؟</a:t>
            </a:r>
            <a:endParaRPr lang="en-US" sz="4000" b="1" dirty="0" smtClean="0">
              <a:solidFill>
                <a:srgbClr val="002060"/>
              </a:solidFill>
              <a:cs typeface="2  Nazanin" pitchFamily="2" charset="-78"/>
            </a:endParaRPr>
          </a:p>
        </p:txBody>
      </p:sp>
      <p:sp>
        <p:nvSpPr>
          <p:cNvPr id="3" name="Content Placeholder 2"/>
          <p:cNvSpPr>
            <a:spLocks noGrp="1"/>
          </p:cNvSpPr>
          <p:nvPr>
            <p:ph idx="1"/>
          </p:nvPr>
        </p:nvSpPr>
        <p:spPr>
          <a:xfrm>
            <a:off x="381000" y="2819400"/>
            <a:ext cx="8382000" cy="3352800"/>
          </a:xfrm>
        </p:spPr>
        <p:txBody>
          <a:bodyPr>
            <a:normAutofit fontScale="92500"/>
          </a:bodyPr>
          <a:lstStyle/>
          <a:p>
            <a:pPr algn="just" rtl="1">
              <a:lnSpc>
                <a:spcPct val="200000"/>
              </a:lnSpc>
            </a:pPr>
            <a:r>
              <a:rPr lang="ar-SA" sz="2800" b="1" dirty="0" smtClean="0">
                <a:effectLst>
                  <a:outerShdw blurRad="38100" dist="38100" dir="2700000" algn="tl">
                    <a:srgbClr val="000000">
                      <a:alpha val="43137"/>
                    </a:srgbClr>
                  </a:outerShdw>
                </a:effectLst>
                <a:cs typeface="2  Nazanin" pitchFamily="2" charset="-78"/>
              </a:rPr>
              <a:t>شركت در برنامه هاي آموزشي درون سازماني،اخذ گواهي نامه هاي مهارتي،خواندن مجلات مرتبط با صنعت گردشگري و هتلداري،يادگيري يك زبان خارجي،شركت در سمينارها و نمايشگاهاي هتل داري،استفاده از اينترنت و استفاده از سايتها و دانش نامه ها.</a:t>
            </a:r>
            <a:endParaRPr lang="en-US" sz="2800" b="1" dirty="0">
              <a:effectLst>
                <a:outerShdw blurRad="38100" dist="38100" dir="2700000" algn="tl">
                  <a:srgbClr val="000000">
                    <a:alpha val="43137"/>
                  </a:srgbClr>
                </a:outerShdw>
              </a:effectLst>
              <a:cs typeface="2  Nazanin" pitchFamily="2" charset="-78"/>
            </a:endParaRPr>
          </a:p>
        </p:txBody>
      </p:sp>
      <p:sp>
        <p:nvSpPr>
          <p:cNvPr id="6" name="Date Placeholder 5"/>
          <p:cNvSpPr>
            <a:spLocks noGrp="1"/>
          </p:cNvSpPr>
          <p:nvPr>
            <p:ph type="dt" sz="half" idx="10"/>
          </p:nvPr>
        </p:nvSpPr>
        <p:spPr/>
        <p:txBody>
          <a:bodyPr/>
          <a:lstStyle/>
          <a:p>
            <a:r>
              <a:rPr lang="en-US" smtClean="0"/>
              <a:t>هادی عربی گل - جواد ذبیحی راد 09151105825-09151155029</a:t>
            </a:r>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134</TotalTime>
  <Words>4389</Words>
  <Application>Microsoft Office PowerPoint</Application>
  <PresentationFormat>On-screen Show (4:3)</PresentationFormat>
  <Paragraphs>298</Paragraphs>
  <Slides>43</Slides>
  <Notes>2</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Flow</vt:lpstr>
      <vt:lpstr>آشنایی با بخش فرانت آفیس</vt:lpstr>
      <vt:lpstr>Front Office : سازمان فرانت آفیس</vt:lpstr>
      <vt:lpstr>Front Office : بخش کارمندی پذیرش </vt:lpstr>
      <vt:lpstr>خلاصه ای از وظایف شغلی کارمند فرانت آفیس</vt:lpstr>
      <vt:lpstr>مهارت هاي حرفه اي يك كارمند پذيرش:</vt:lpstr>
      <vt:lpstr>جمله طلایی</vt:lpstr>
      <vt:lpstr>Slide 7</vt:lpstr>
      <vt:lpstr>مفهوم مديريت زمان براي پذيرشگر :</vt:lpstr>
      <vt:lpstr> چگونه مي توانيم مهارت هاي حرفه اي خود را به عنوان پذيرشگر هتل افزايش دهيم ؟</vt:lpstr>
      <vt:lpstr> پذيرشگر هتل چگونه بايد با مهمان صحبت كند؟</vt:lpstr>
      <vt:lpstr> انواع خدمات هتل چيست؟</vt:lpstr>
      <vt:lpstr>خلاصه اي از وظايف شغلي مدير بخش فرانت آفيس:</vt:lpstr>
      <vt:lpstr>  مراحل پذيرش مهمان(مسافر):</vt:lpstr>
      <vt:lpstr>Slide 14</vt:lpstr>
      <vt:lpstr>مدارك مورد نياز جهت پذيرش مسافر(مهمان تبعه ايران): شناسنامه،كارت ملي،گواهينامه رانندگي،دفترچه بيمه.براي اتباع خارجي ارائه گذرنامه الزامي است.</vt:lpstr>
      <vt:lpstr>Slide 16</vt:lpstr>
      <vt:lpstr>جمله طلايي  "در روز آفتابي به فكر روز باراني خود باشيد. "</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به امید کامیابی برای شما عزیزان</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آشنایی با بخش فرانت آفیس</dc:title>
  <dc:creator>iran</dc:creator>
  <cp:lastModifiedBy>iran</cp:lastModifiedBy>
  <cp:revision>24</cp:revision>
  <dcterms:created xsi:type="dcterms:W3CDTF">2018-05-28T05:03:07Z</dcterms:created>
  <dcterms:modified xsi:type="dcterms:W3CDTF">2018-05-28T07:17:21Z</dcterms:modified>
</cp:coreProperties>
</file>