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3" r:id="rId1"/>
  </p:sldMasterIdLst>
  <p:sldIdLst>
    <p:sldId id="256" r:id="rId2"/>
    <p:sldId id="475" r:id="rId3"/>
    <p:sldId id="544" r:id="rId4"/>
    <p:sldId id="545" r:id="rId5"/>
    <p:sldId id="477" r:id="rId6"/>
    <p:sldId id="478" r:id="rId7"/>
    <p:sldId id="479" r:id="rId8"/>
    <p:sldId id="486" r:id="rId9"/>
    <p:sldId id="546" r:id="rId10"/>
    <p:sldId id="481" r:id="rId11"/>
    <p:sldId id="482" r:id="rId12"/>
    <p:sldId id="485" r:id="rId13"/>
    <p:sldId id="497" r:id="rId14"/>
    <p:sldId id="498" r:id="rId15"/>
    <p:sldId id="508" r:id="rId16"/>
    <p:sldId id="509" r:id="rId17"/>
    <p:sldId id="487" r:id="rId18"/>
    <p:sldId id="488" r:id="rId19"/>
    <p:sldId id="489" r:id="rId20"/>
    <p:sldId id="490" r:id="rId21"/>
    <p:sldId id="491" r:id="rId22"/>
    <p:sldId id="492" r:id="rId23"/>
    <p:sldId id="493" r:id="rId24"/>
    <p:sldId id="494" r:id="rId25"/>
    <p:sldId id="495" r:id="rId26"/>
    <p:sldId id="550" r:id="rId27"/>
    <p:sldId id="510" r:id="rId28"/>
    <p:sldId id="536" r:id="rId29"/>
    <p:sldId id="537" r:id="rId30"/>
    <p:sldId id="511" r:id="rId31"/>
    <p:sldId id="514" r:id="rId32"/>
    <p:sldId id="512" r:id="rId33"/>
    <p:sldId id="513" r:id="rId34"/>
    <p:sldId id="516" r:id="rId35"/>
    <p:sldId id="515" r:id="rId36"/>
    <p:sldId id="517" r:id="rId37"/>
    <p:sldId id="518" r:id="rId38"/>
    <p:sldId id="519" r:id="rId39"/>
    <p:sldId id="520" r:id="rId40"/>
    <p:sldId id="522" r:id="rId41"/>
    <p:sldId id="521" r:id="rId42"/>
    <p:sldId id="524" r:id="rId43"/>
    <p:sldId id="525" r:id="rId44"/>
    <p:sldId id="526" r:id="rId45"/>
    <p:sldId id="527" r:id="rId46"/>
    <p:sldId id="528" r:id="rId47"/>
    <p:sldId id="529" r:id="rId48"/>
    <p:sldId id="530" r:id="rId49"/>
    <p:sldId id="531" r:id="rId50"/>
    <p:sldId id="532" r:id="rId51"/>
    <p:sldId id="533" r:id="rId52"/>
    <p:sldId id="547" r:id="rId53"/>
    <p:sldId id="534" r:id="rId54"/>
    <p:sldId id="542" r:id="rId55"/>
    <p:sldId id="499" r:id="rId56"/>
    <p:sldId id="500" r:id="rId57"/>
    <p:sldId id="501" r:id="rId58"/>
    <p:sldId id="502" r:id="rId59"/>
    <p:sldId id="538" r:id="rId60"/>
    <p:sldId id="539" r:id="rId61"/>
    <p:sldId id="540" r:id="rId62"/>
    <p:sldId id="541" r:id="rId63"/>
    <p:sldId id="503" r:id="rId64"/>
    <p:sldId id="504" r:id="rId65"/>
    <p:sldId id="505" r:id="rId66"/>
    <p:sldId id="506" r:id="rId67"/>
    <p:sldId id="507" r:id="rId68"/>
    <p:sldId id="535" r:id="rId69"/>
    <p:sldId id="465" r:id="rId70"/>
    <p:sldId id="548" r:id="rId71"/>
    <p:sldId id="549" r:id="rId72"/>
    <p:sldId id="543" r:id="rId73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buFont typeface="Wingdings" pitchFamily="2" charset="2"/>
      <a:defRPr sz="4800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Nazanin" pitchFamily="2" charset="-78"/>
      </a:defRPr>
    </a:lvl1pPr>
    <a:lvl2pPr marL="457200" algn="r" rtl="1" fontAlgn="base">
      <a:spcBef>
        <a:spcPct val="0"/>
      </a:spcBef>
      <a:spcAft>
        <a:spcPct val="0"/>
      </a:spcAft>
      <a:buFont typeface="Wingdings" pitchFamily="2" charset="2"/>
      <a:defRPr sz="4800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Nazanin" pitchFamily="2" charset="-78"/>
      </a:defRPr>
    </a:lvl2pPr>
    <a:lvl3pPr marL="914400" algn="r" rtl="1" fontAlgn="base">
      <a:spcBef>
        <a:spcPct val="0"/>
      </a:spcBef>
      <a:spcAft>
        <a:spcPct val="0"/>
      </a:spcAft>
      <a:buFont typeface="Wingdings" pitchFamily="2" charset="2"/>
      <a:defRPr sz="4800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Nazanin" pitchFamily="2" charset="-78"/>
      </a:defRPr>
    </a:lvl3pPr>
    <a:lvl4pPr marL="1371600" algn="r" rtl="1" fontAlgn="base">
      <a:spcBef>
        <a:spcPct val="0"/>
      </a:spcBef>
      <a:spcAft>
        <a:spcPct val="0"/>
      </a:spcAft>
      <a:buFont typeface="Wingdings" pitchFamily="2" charset="2"/>
      <a:defRPr sz="4800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Nazanin" pitchFamily="2" charset="-78"/>
      </a:defRPr>
    </a:lvl4pPr>
    <a:lvl5pPr marL="1828800" algn="r" rtl="1" fontAlgn="base">
      <a:spcBef>
        <a:spcPct val="0"/>
      </a:spcBef>
      <a:spcAft>
        <a:spcPct val="0"/>
      </a:spcAft>
      <a:buFont typeface="Wingdings" pitchFamily="2" charset="2"/>
      <a:defRPr sz="4800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Nazanin" pitchFamily="2" charset="-78"/>
      </a:defRPr>
    </a:lvl5pPr>
    <a:lvl6pPr marL="2286000" algn="l" defTabSz="914400" rtl="0" eaLnBrk="1" latinLnBrk="0" hangingPunct="1">
      <a:defRPr sz="4800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Nazanin" pitchFamily="2" charset="-78"/>
      </a:defRPr>
    </a:lvl6pPr>
    <a:lvl7pPr marL="2743200" algn="l" defTabSz="914400" rtl="0" eaLnBrk="1" latinLnBrk="0" hangingPunct="1">
      <a:defRPr sz="4800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Nazanin" pitchFamily="2" charset="-78"/>
      </a:defRPr>
    </a:lvl7pPr>
    <a:lvl8pPr marL="3200400" algn="l" defTabSz="914400" rtl="0" eaLnBrk="1" latinLnBrk="0" hangingPunct="1">
      <a:defRPr sz="4800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Nazanin" pitchFamily="2" charset="-78"/>
      </a:defRPr>
    </a:lvl8pPr>
    <a:lvl9pPr marL="3657600" algn="l" defTabSz="914400" rtl="0" eaLnBrk="1" latinLnBrk="0" hangingPunct="1">
      <a:defRPr sz="4800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Nazanin" pitchFamily="2" charset="-7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CB33"/>
    <a:srgbClr val="9954CC"/>
    <a:srgbClr val="1515FF"/>
    <a:srgbClr val="00FE73"/>
    <a:srgbClr val="81FFBA"/>
    <a:srgbClr val="9393FF"/>
    <a:srgbClr val="4B4BFF"/>
    <a:srgbClr val="00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3063" autoAdjust="0"/>
  </p:normalViewPr>
  <p:slideViewPr>
    <p:cSldViewPr>
      <p:cViewPr>
        <p:scale>
          <a:sx n="70" d="100"/>
          <a:sy n="70" d="100"/>
        </p:scale>
        <p:origin x="-691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887" b="1" i="0" u="none" strike="noStrike" baseline="0">
                <a:solidFill>
                  <a:srgbClr val="000000"/>
                </a:solidFill>
                <a:latin typeface="B Lotus"/>
                <a:ea typeface="B Lotus"/>
                <a:cs typeface="B Lotus"/>
              </a:defRPr>
            </a:pPr>
            <a:r>
              <a:rPr lang="fa-IR" dirty="0"/>
              <a:t>موانع حركت ملي بهره وري 
(كل دستگاههاي اجرايي كشور)</a:t>
            </a:r>
          </a:p>
        </c:rich>
      </c:tx>
      <c:layout>
        <c:manualLayout>
          <c:xMode val="edge"/>
          <c:yMode val="edge"/>
          <c:x val="0.64309014874663073"/>
          <c:y val="2.4994878018106919E-3"/>
        </c:manualLayout>
      </c:layout>
      <c:overlay val="0"/>
      <c:spPr>
        <a:noFill/>
        <a:ln w="79902">
          <a:noFill/>
        </a:ln>
      </c:spPr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70464135021098"/>
          <c:y val="0.24050632911392406"/>
          <c:w val="0.59915611814345993"/>
          <c:h val="0.35443037974683544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39951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</c:dPt>
          <c:dPt>
            <c:idx val="1"/>
            <c:bubble3D val="0"/>
            <c:spPr>
              <a:solidFill>
                <a:srgbClr val="993366"/>
              </a:solidFill>
              <a:ln w="39951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39951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39951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2517" b="1" i="0" u="none" strike="noStrike" baseline="0">
                        <a:solidFill>
                          <a:srgbClr val="000000"/>
                        </a:solidFill>
                        <a:latin typeface="Badr"/>
                        <a:ea typeface="Badr"/>
                        <a:cs typeface="Badr"/>
                      </a:defRPr>
                    </a:pPr>
                    <a:r>
                      <a:rPr lang="en-US" sz="2517" b="1" i="0" u="none" strike="noStrike" baseline="0">
                        <a:solidFill>
                          <a:srgbClr val="000000"/>
                        </a:solidFill>
                        <a:cs typeface="Badr"/>
                      </a:rPr>
                      <a:t>11</a:t>
                    </a:r>
                    <a:r>
                      <a:rPr lang="en-US" sz="2517" b="1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%</a:t>
                    </a:r>
                  </a:p>
                </c:rich>
              </c:tx>
              <c:spPr>
                <a:noFill/>
                <a:ln w="79902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pPr>
                      <a:defRPr sz="2517" b="1" i="0" u="none" strike="noStrike" baseline="0">
                        <a:solidFill>
                          <a:srgbClr val="000000"/>
                        </a:solidFill>
                        <a:latin typeface="Badr"/>
                        <a:ea typeface="Badr"/>
                        <a:cs typeface="Badr"/>
                      </a:defRPr>
                    </a:pPr>
                    <a:r>
                      <a:rPr lang="en-US" sz="2517" b="1" i="0" u="none" strike="noStrike" baseline="0">
                        <a:solidFill>
                          <a:srgbClr val="000000"/>
                        </a:solidFill>
                        <a:cs typeface="Badr"/>
                      </a:rPr>
                      <a:t>23</a:t>
                    </a:r>
                    <a:r>
                      <a:rPr lang="en-US" sz="2517" b="1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%</a:t>
                    </a:r>
                  </a:p>
                </c:rich>
              </c:tx>
              <c:spPr>
                <a:noFill/>
                <a:ln w="79902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pPr>
                      <a:defRPr sz="2517" b="1" i="0" u="none" strike="noStrike" baseline="0">
                        <a:solidFill>
                          <a:srgbClr val="000000"/>
                        </a:solidFill>
                        <a:latin typeface="Badr"/>
                        <a:ea typeface="Badr"/>
                        <a:cs typeface="Badr"/>
                      </a:defRPr>
                    </a:pPr>
                    <a:r>
                      <a:rPr lang="en-US" sz="2517" b="1" i="0" u="none" strike="noStrike" baseline="0">
                        <a:solidFill>
                          <a:srgbClr val="000000"/>
                        </a:solidFill>
                        <a:cs typeface="Badr"/>
                      </a:rPr>
                      <a:t>22</a:t>
                    </a:r>
                    <a:r>
                      <a:rPr lang="en-US" sz="2517" b="1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%</a:t>
                    </a:r>
                  </a:p>
                </c:rich>
              </c:tx>
              <c:spPr>
                <a:noFill/>
                <a:ln w="79902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pPr>
                      <a:defRPr sz="2517" b="1" i="0" u="none" strike="noStrike" baseline="0">
                        <a:solidFill>
                          <a:srgbClr val="000000"/>
                        </a:solidFill>
                        <a:latin typeface="Badr"/>
                        <a:ea typeface="Badr"/>
                        <a:cs typeface="Badr"/>
                      </a:defRPr>
                    </a:pPr>
                    <a:r>
                      <a:rPr lang="en-US" sz="2517" b="1" i="0" u="none" strike="noStrike" baseline="0">
                        <a:solidFill>
                          <a:srgbClr val="000000"/>
                        </a:solidFill>
                        <a:cs typeface="Badr"/>
                      </a:rPr>
                      <a:t>44</a:t>
                    </a:r>
                    <a:r>
                      <a:rPr lang="en-US" sz="2517" b="1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%</a:t>
                    </a:r>
                  </a:p>
                </c:rich>
              </c:tx>
              <c:spPr>
                <a:noFill/>
                <a:ln w="79902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noFill/>
              <a:ln w="79902">
                <a:noFill/>
              </a:ln>
            </c:spPr>
            <c:txPr>
              <a:bodyPr/>
              <a:lstStyle/>
              <a:p>
                <a:pPr>
                  <a:defRPr sz="2517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Sheet1!$A$12:$D$12</c:f>
              <c:strCache>
                <c:ptCount val="4"/>
                <c:pt idx="0">
                  <c:v>عدم تناسب قوانين و مقررات و نظام اداري</c:v>
                </c:pt>
                <c:pt idx="1">
                  <c:v>ناكارآمدي مديريت</c:v>
                </c:pt>
                <c:pt idx="2">
                  <c:v>نهادينه نشدن فرهنگ بهره وري</c:v>
                </c:pt>
                <c:pt idx="3">
                  <c:v>ساختار نامناسب دستگاههاي اجرائي</c:v>
                </c:pt>
              </c:strCache>
            </c:strRef>
          </c:cat>
          <c:val>
            <c:numRef>
              <c:f>Sheet1!$A$13:$D$13</c:f>
              <c:numCache>
                <c:formatCode>General</c:formatCode>
                <c:ptCount val="4"/>
                <c:pt idx="0">
                  <c:v>11</c:v>
                </c:pt>
                <c:pt idx="1">
                  <c:v>23</c:v>
                </c:pt>
                <c:pt idx="2">
                  <c:v>22</c:v>
                </c:pt>
                <c:pt idx="3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79902">
          <a:noFill/>
        </a:ln>
      </c:spPr>
    </c:plotArea>
    <c:legend>
      <c:legendPos val="b"/>
      <c:layout>
        <c:manualLayout>
          <c:xMode val="edge"/>
          <c:yMode val="edge"/>
          <c:x val="0"/>
          <c:y val="0.65822784810126578"/>
          <c:w val="0.99156118143459915"/>
          <c:h val="0.1897662210658764"/>
        </c:manualLayout>
      </c:layout>
      <c:overlay val="0"/>
      <c:spPr>
        <a:solidFill>
          <a:srgbClr val="FFFFFF"/>
        </a:solidFill>
        <a:ln w="9988">
          <a:solidFill>
            <a:srgbClr val="000000"/>
          </a:solidFill>
          <a:prstDash val="solid"/>
        </a:ln>
      </c:spPr>
      <c:txPr>
        <a:bodyPr/>
        <a:lstStyle/>
        <a:p>
          <a:pPr>
            <a:defRPr sz="1730" b="0" i="0" u="none" strike="noStrike" baseline="0">
              <a:solidFill>
                <a:srgbClr val="000000"/>
              </a:solidFill>
              <a:latin typeface="Nazanin"/>
              <a:ea typeface="Nazanin"/>
              <a:cs typeface="Nazanin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78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1DE5E2-5C5E-47CB-AE91-4FE8A55F683B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7425FF-1945-4F6A-8F28-DFCD5430189C}">
      <dgm:prSet phldrT="[Text]" custT="1"/>
      <dgm:spPr>
        <a:solidFill>
          <a:srgbClr val="00B0F0"/>
        </a:solidFill>
      </dgm:spPr>
      <dgm:t>
        <a:bodyPr/>
        <a:lstStyle/>
        <a:p>
          <a:r>
            <a:rPr lang="fa-IR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rPr>
            <a:t>سطح کلان</a:t>
          </a:r>
          <a:endParaRPr lang="en-US" sz="3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Lotus" pitchFamily="2" charset="-78"/>
          </a:endParaRPr>
        </a:p>
      </dgm:t>
    </dgm:pt>
    <dgm:pt modelId="{81A6E330-F64B-492B-A323-3BEEAA14D957}" type="parTrans" cxnId="{E68BDBB7-89C1-4477-87AC-8B24C74E65D2}">
      <dgm:prSet/>
      <dgm:spPr/>
      <dgm:t>
        <a:bodyPr/>
        <a:lstStyle/>
        <a:p>
          <a:endParaRPr lang="en-US"/>
        </a:p>
      </dgm:t>
    </dgm:pt>
    <dgm:pt modelId="{2B34CF26-E2E4-4982-843D-5DF68204EA13}" type="sibTrans" cxnId="{E68BDBB7-89C1-4477-87AC-8B24C74E65D2}">
      <dgm:prSet/>
      <dgm:spPr/>
      <dgm:t>
        <a:bodyPr/>
        <a:lstStyle/>
        <a:p>
          <a:endParaRPr lang="en-US"/>
        </a:p>
      </dgm:t>
    </dgm:pt>
    <dgm:pt modelId="{7FD64C94-ED81-4A6B-A918-D2212B722FB0}">
      <dgm:prSet phldrT="[Text]" custT="1"/>
      <dgm:spPr>
        <a:solidFill>
          <a:srgbClr val="92D050"/>
        </a:solidFill>
      </dgm:spPr>
      <dgm:t>
        <a:bodyPr/>
        <a:lstStyle/>
        <a:p>
          <a:r>
            <a:rPr lang="fa-I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rPr>
            <a:t>بین المللی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Lotus" pitchFamily="2" charset="-78"/>
          </a:endParaRPr>
        </a:p>
      </dgm:t>
    </dgm:pt>
    <dgm:pt modelId="{1E727390-4063-46E9-9723-7160D326D5C6}" type="parTrans" cxnId="{2E297123-940A-44C4-996B-DDD7170A04D5}">
      <dgm:prSet/>
      <dgm:spPr/>
      <dgm:t>
        <a:bodyPr/>
        <a:lstStyle/>
        <a:p>
          <a:endParaRPr lang="en-US"/>
        </a:p>
      </dgm:t>
    </dgm:pt>
    <dgm:pt modelId="{07F03E89-7A27-4EF1-9FCF-F8F0B85F728E}" type="sibTrans" cxnId="{2E297123-940A-44C4-996B-DDD7170A04D5}">
      <dgm:prSet/>
      <dgm:spPr/>
      <dgm:t>
        <a:bodyPr/>
        <a:lstStyle/>
        <a:p>
          <a:endParaRPr lang="en-US"/>
        </a:p>
      </dgm:t>
    </dgm:pt>
    <dgm:pt modelId="{75AC3295-A9C4-4572-BE22-B373C43EA5BD}">
      <dgm:prSet phldrT="[Text]" custT="1"/>
      <dgm:spPr>
        <a:solidFill>
          <a:srgbClr val="92D050"/>
        </a:solidFill>
      </dgm:spPr>
      <dgm:t>
        <a:bodyPr/>
        <a:lstStyle/>
        <a:p>
          <a:r>
            <a:rPr lang="fa-I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rPr>
            <a:t>ملی</a:t>
          </a:r>
          <a:endParaRPr 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Lotus" pitchFamily="2" charset="-78"/>
          </a:endParaRPr>
        </a:p>
      </dgm:t>
    </dgm:pt>
    <dgm:pt modelId="{E9FC4F63-9451-4F4E-9D7E-33A92B6C37BC}" type="parTrans" cxnId="{8526AD9E-92EF-40FA-B329-8D6AEB49F212}">
      <dgm:prSet/>
      <dgm:spPr/>
      <dgm:t>
        <a:bodyPr/>
        <a:lstStyle/>
        <a:p>
          <a:endParaRPr lang="en-US"/>
        </a:p>
      </dgm:t>
    </dgm:pt>
    <dgm:pt modelId="{7CC87055-CBF8-437A-BD37-9EEB3F9711EC}" type="sibTrans" cxnId="{8526AD9E-92EF-40FA-B329-8D6AEB49F212}">
      <dgm:prSet/>
      <dgm:spPr/>
      <dgm:t>
        <a:bodyPr/>
        <a:lstStyle/>
        <a:p>
          <a:endParaRPr lang="en-US"/>
        </a:p>
      </dgm:t>
    </dgm:pt>
    <dgm:pt modelId="{F03F8CA1-2ADA-46B2-AE2C-13F1DE43BE95}">
      <dgm:prSet phldrT="[Text]" custT="1"/>
      <dgm:spPr>
        <a:solidFill>
          <a:srgbClr val="92D050"/>
        </a:solidFill>
      </dgm:spPr>
      <dgm:t>
        <a:bodyPr/>
        <a:lstStyle/>
        <a:p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rPr>
            <a:t>منطقه‌ای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Lotus" pitchFamily="2" charset="-78"/>
          </a:endParaRPr>
        </a:p>
      </dgm:t>
    </dgm:pt>
    <dgm:pt modelId="{9B49E780-F08D-4FCD-B8CF-5D3E452EA543}" type="parTrans" cxnId="{5BC353A4-D6AA-443D-AC56-86EDB68F0123}">
      <dgm:prSet/>
      <dgm:spPr/>
      <dgm:t>
        <a:bodyPr/>
        <a:lstStyle/>
        <a:p>
          <a:endParaRPr lang="en-US"/>
        </a:p>
      </dgm:t>
    </dgm:pt>
    <dgm:pt modelId="{C81C058B-318D-4F6D-9992-2D1930AFDBEB}" type="sibTrans" cxnId="{5BC353A4-D6AA-443D-AC56-86EDB68F0123}">
      <dgm:prSet/>
      <dgm:spPr/>
      <dgm:t>
        <a:bodyPr/>
        <a:lstStyle/>
        <a:p>
          <a:endParaRPr lang="en-US"/>
        </a:p>
      </dgm:t>
    </dgm:pt>
    <dgm:pt modelId="{43A2B165-4A29-49F7-B809-D05187B0E001}" type="pres">
      <dgm:prSet presAssocID="{8C1DE5E2-5C5E-47CB-AE91-4FE8A55F683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1EA5931-16BE-4F57-9FD4-ACAEFB9082D2}" type="pres">
      <dgm:prSet presAssocID="{2A7425FF-1945-4F6A-8F28-DFCD5430189C}" presName="singleCycle" presStyleCnt="0"/>
      <dgm:spPr/>
    </dgm:pt>
    <dgm:pt modelId="{FE2BCFB0-8346-49CF-86C3-D848D6F1F1A0}" type="pres">
      <dgm:prSet presAssocID="{2A7425FF-1945-4F6A-8F28-DFCD5430189C}" presName="singleCenter" presStyleLbl="node1" presStyleIdx="0" presStyleCnt="4" custLinFactNeighborX="-297" custLinFactNeighborY="-495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F131CBD0-86A6-4C9F-98AE-4E4A18F222EA}" type="pres">
      <dgm:prSet presAssocID="{1E727390-4063-46E9-9723-7160D326D5C6}" presName="Name56" presStyleLbl="parChTrans1D2" presStyleIdx="0" presStyleCnt="3"/>
      <dgm:spPr/>
      <dgm:t>
        <a:bodyPr/>
        <a:lstStyle/>
        <a:p>
          <a:endParaRPr lang="en-US"/>
        </a:p>
      </dgm:t>
    </dgm:pt>
    <dgm:pt modelId="{EAB0BEB1-BD12-47D1-BB52-BDCC54D9879F}" type="pres">
      <dgm:prSet presAssocID="{7FD64C94-ED81-4A6B-A918-D2212B722FB0}" presName="text0" presStyleLbl="node1" presStyleIdx="1" presStyleCnt="4" custScaleX="2213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A745D-8829-46F5-BF38-5E6B4675F3E7}" type="pres">
      <dgm:prSet presAssocID="{E9FC4F63-9451-4F4E-9D7E-33A92B6C37BC}" presName="Name56" presStyleLbl="parChTrans1D2" presStyleIdx="1" presStyleCnt="3"/>
      <dgm:spPr/>
      <dgm:t>
        <a:bodyPr/>
        <a:lstStyle/>
        <a:p>
          <a:endParaRPr lang="en-US"/>
        </a:p>
      </dgm:t>
    </dgm:pt>
    <dgm:pt modelId="{7983DCC8-44FD-4D52-8EF2-31A0A8260A19}" type="pres">
      <dgm:prSet presAssocID="{75AC3295-A9C4-4572-BE22-B373C43EA5BD}" presName="text0" presStyleLbl="node1" presStyleIdx="2" presStyleCnt="4" custScaleX="219556" custRadScaleRad="121313" custRadScaleInc="-108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91EA6-E6D5-4819-B2A6-E6D3FD412D38}" type="pres">
      <dgm:prSet presAssocID="{9B49E780-F08D-4FCD-B8CF-5D3E452EA543}" presName="Name56" presStyleLbl="parChTrans1D2" presStyleIdx="2" presStyleCnt="3"/>
      <dgm:spPr/>
      <dgm:t>
        <a:bodyPr/>
        <a:lstStyle/>
        <a:p>
          <a:endParaRPr lang="en-US"/>
        </a:p>
      </dgm:t>
    </dgm:pt>
    <dgm:pt modelId="{86CC1FD5-FE82-424B-9148-67AE1E90D391}" type="pres">
      <dgm:prSet presAssocID="{F03F8CA1-2ADA-46B2-AE2C-13F1DE43BE95}" presName="text0" presStyleLbl="node1" presStyleIdx="3" presStyleCnt="4" custScaleX="207220" custRadScaleRad="125224" custRadScaleInc="121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8BDBB7-89C1-4477-87AC-8B24C74E65D2}" srcId="{8C1DE5E2-5C5E-47CB-AE91-4FE8A55F683B}" destId="{2A7425FF-1945-4F6A-8F28-DFCD5430189C}" srcOrd="0" destOrd="0" parTransId="{81A6E330-F64B-492B-A323-3BEEAA14D957}" sibTransId="{2B34CF26-E2E4-4982-843D-5DF68204EA13}"/>
    <dgm:cxn modelId="{8526AD9E-92EF-40FA-B329-8D6AEB49F212}" srcId="{2A7425FF-1945-4F6A-8F28-DFCD5430189C}" destId="{75AC3295-A9C4-4572-BE22-B373C43EA5BD}" srcOrd="1" destOrd="0" parTransId="{E9FC4F63-9451-4F4E-9D7E-33A92B6C37BC}" sibTransId="{7CC87055-CBF8-437A-BD37-9EEB3F9711EC}"/>
    <dgm:cxn modelId="{5BC353A4-D6AA-443D-AC56-86EDB68F0123}" srcId="{2A7425FF-1945-4F6A-8F28-DFCD5430189C}" destId="{F03F8CA1-2ADA-46B2-AE2C-13F1DE43BE95}" srcOrd="2" destOrd="0" parTransId="{9B49E780-F08D-4FCD-B8CF-5D3E452EA543}" sibTransId="{C81C058B-318D-4F6D-9992-2D1930AFDBEB}"/>
    <dgm:cxn modelId="{4936B894-D728-40F6-ACAE-B4494F5DC16D}" type="presOf" srcId="{2A7425FF-1945-4F6A-8F28-DFCD5430189C}" destId="{FE2BCFB0-8346-49CF-86C3-D848D6F1F1A0}" srcOrd="0" destOrd="0" presId="urn:microsoft.com/office/officeart/2008/layout/RadialCluster"/>
    <dgm:cxn modelId="{34D72A0B-D267-499B-B374-568AA741AEC8}" type="presOf" srcId="{9B49E780-F08D-4FCD-B8CF-5D3E452EA543}" destId="{ED491EA6-E6D5-4819-B2A6-E6D3FD412D38}" srcOrd="0" destOrd="0" presId="urn:microsoft.com/office/officeart/2008/layout/RadialCluster"/>
    <dgm:cxn modelId="{DFF100AA-37EC-4691-A56A-E5B837908100}" type="presOf" srcId="{F03F8CA1-2ADA-46B2-AE2C-13F1DE43BE95}" destId="{86CC1FD5-FE82-424B-9148-67AE1E90D391}" srcOrd="0" destOrd="0" presId="urn:microsoft.com/office/officeart/2008/layout/RadialCluster"/>
    <dgm:cxn modelId="{5E63CF72-B311-4E97-912C-5E6D32234540}" type="presOf" srcId="{75AC3295-A9C4-4572-BE22-B373C43EA5BD}" destId="{7983DCC8-44FD-4D52-8EF2-31A0A8260A19}" srcOrd="0" destOrd="0" presId="urn:microsoft.com/office/officeart/2008/layout/RadialCluster"/>
    <dgm:cxn modelId="{0CF320BA-F3FA-4477-B71A-D80E1C810431}" type="presOf" srcId="{8C1DE5E2-5C5E-47CB-AE91-4FE8A55F683B}" destId="{43A2B165-4A29-49F7-B809-D05187B0E001}" srcOrd="0" destOrd="0" presId="urn:microsoft.com/office/officeart/2008/layout/RadialCluster"/>
    <dgm:cxn modelId="{E6B5E3B2-7399-4819-B9CB-86A248ECA068}" type="presOf" srcId="{E9FC4F63-9451-4F4E-9D7E-33A92B6C37BC}" destId="{3E3A745D-8829-46F5-BF38-5E6B4675F3E7}" srcOrd="0" destOrd="0" presId="urn:microsoft.com/office/officeart/2008/layout/RadialCluster"/>
    <dgm:cxn modelId="{2E297123-940A-44C4-996B-DDD7170A04D5}" srcId="{2A7425FF-1945-4F6A-8F28-DFCD5430189C}" destId="{7FD64C94-ED81-4A6B-A918-D2212B722FB0}" srcOrd="0" destOrd="0" parTransId="{1E727390-4063-46E9-9723-7160D326D5C6}" sibTransId="{07F03E89-7A27-4EF1-9FCF-F8F0B85F728E}"/>
    <dgm:cxn modelId="{97333518-0B66-44A8-ACF4-769185962AAB}" type="presOf" srcId="{1E727390-4063-46E9-9723-7160D326D5C6}" destId="{F131CBD0-86A6-4C9F-98AE-4E4A18F222EA}" srcOrd="0" destOrd="0" presId="urn:microsoft.com/office/officeart/2008/layout/RadialCluster"/>
    <dgm:cxn modelId="{02255A76-FC18-47B2-A6BF-2D39C5E3BF6F}" type="presOf" srcId="{7FD64C94-ED81-4A6B-A918-D2212B722FB0}" destId="{EAB0BEB1-BD12-47D1-BB52-BDCC54D9879F}" srcOrd="0" destOrd="0" presId="urn:microsoft.com/office/officeart/2008/layout/RadialCluster"/>
    <dgm:cxn modelId="{D754ED25-FA2A-4963-AB75-E88EB5915948}" type="presParOf" srcId="{43A2B165-4A29-49F7-B809-D05187B0E001}" destId="{91EA5931-16BE-4F57-9FD4-ACAEFB9082D2}" srcOrd="0" destOrd="0" presId="urn:microsoft.com/office/officeart/2008/layout/RadialCluster"/>
    <dgm:cxn modelId="{A3D5B6DB-2279-4E52-BB00-90A07516B310}" type="presParOf" srcId="{91EA5931-16BE-4F57-9FD4-ACAEFB9082D2}" destId="{FE2BCFB0-8346-49CF-86C3-D848D6F1F1A0}" srcOrd="0" destOrd="0" presId="urn:microsoft.com/office/officeart/2008/layout/RadialCluster"/>
    <dgm:cxn modelId="{D11E2B36-4B64-4DA4-BD00-39097DAFE452}" type="presParOf" srcId="{91EA5931-16BE-4F57-9FD4-ACAEFB9082D2}" destId="{F131CBD0-86A6-4C9F-98AE-4E4A18F222EA}" srcOrd="1" destOrd="0" presId="urn:microsoft.com/office/officeart/2008/layout/RadialCluster"/>
    <dgm:cxn modelId="{C29AEDBB-0031-4C5B-BBE7-A5916FC6B9F2}" type="presParOf" srcId="{91EA5931-16BE-4F57-9FD4-ACAEFB9082D2}" destId="{EAB0BEB1-BD12-47D1-BB52-BDCC54D9879F}" srcOrd="2" destOrd="0" presId="urn:microsoft.com/office/officeart/2008/layout/RadialCluster"/>
    <dgm:cxn modelId="{D07F5E18-62FE-4C43-A3B5-9C53D76607C6}" type="presParOf" srcId="{91EA5931-16BE-4F57-9FD4-ACAEFB9082D2}" destId="{3E3A745D-8829-46F5-BF38-5E6B4675F3E7}" srcOrd="3" destOrd="0" presId="urn:microsoft.com/office/officeart/2008/layout/RadialCluster"/>
    <dgm:cxn modelId="{EE1E1FAB-D738-4A9F-998C-9712A50AD936}" type="presParOf" srcId="{91EA5931-16BE-4F57-9FD4-ACAEFB9082D2}" destId="{7983DCC8-44FD-4D52-8EF2-31A0A8260A19}" srcOrd="4" destOrd="0" presId="urn:microsoft.com/office/officeart/2008/layout/RadialCluster"/>
    <dgm:cxn modelId="{23DB8A11-097C-42D0-829B-ACD60A53D4C4}" type="presParOf" srcId="{91EA5931-16BE-4F57-9FD4-ACAEFB9082D2}" destId="{ED491EA6-E6D5-4819-B2A6-E6D3FD412D38}" srcOrd="5" destOrd="0" presId="urn:microsoft.com/office/officeart/2008/layout/RadialCluster"/>
    <dgm:cxn modelId="{73A84916-90AE-4CCA-96F6-C7B7A6960342}" type="presParOf" srcId="{91EA5931-16BE-4F57-9FD4-ACAEFB9082D2}" destId="{86CC1FD5-FE82-424B-9148-67AE1E90D391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AF3AFB-E85E-4D5C-82F5-78073BA44F0F}" type="doc">
      <dgm:prSet loTypeId="urn:microsoft.com/office/officeart/2005/8/layout/cycle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156288B-39FD-4858-9974-C5095766D979}">
      <dgm:prSet phldrT="[Text]" custT="1"/>
      <dgm:spPr>
        <a:solidFill>
          <a:srgbClr val="00B050"/>
        </a:solidFill>
      </dgm:spPr>
      <dgm:t>
        <a:bodyPr/>
        <a:lstStyle/>
        <a:p>
          <a:r>
            <a:rPr lang="fa-I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rPr>
            <a:t>بنگاه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Lotus" pitchFamily="2" charset="-78"/>
          </a:endParaRPr>
        </a:p>
      </dgm:t>
    </dgm:pt>
    <dgm:pt modelId="{1A783630-99FE-4DFC-8140-0641A6F9F7E2}" type="parTrans" cxnId="{786877AF-2F19-4DA7-91AB-94C5602E8BDF}">
      <dgm:prSet/>
      <dgm:spPr/>
      <dgm:t>
        <a:bodyPr/>
        <a:lstStyle/>
        <a:p>
          <a:endParaRPr lang="en-US"/>
        </a:p>
      </dgm:t>
    </dgm:pt>
    <dgm:pt modelId="{521EE958-E656-4967-A042-F99DB4EA3D4F}" type="sibTrans" cxnId="{786877AF-2F19-4DA7-91AB-94C5602E8BDF}">
      <dgm:prSet/>
      <dgm:spPr/>
      <dgm:t>
        <a:bodyPr/>
        <a:lstStyle/>
        <a:p>
          <a:endParaRPr lang="en-US"/>
        </a:p>
      </dgm:t>
    </dgm:pt>
    <dgm:pt modelId="{D84E18B3-FD6A-4AF2-96BD-2F204E597EFE}">
      <dgm:prSet phldrT="[Text]" custT="1"/>
      <dgm:spPr>
        <a:solidFill>
          <a:srgbClr val="00FE73"/>
        </a:solidFill>
      </dgm:spPr>
      <dgm:t>
        <a:bodyPr/>
        <a:lstStyle/>
        <a:p>
          <a:r>
            <a:rPr lang="fa-I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rPr>
            <a:t>فرد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Lotus" pitchFamily="2" charset="-78"/>
          </a:endParaRPr>
        </a:p>
      </dgm:t>
    </dgm:pt>
    <dgm:pt modelId="{D5871789-0864-4ADF-B21B-074AC75FB387}" type="parTrans" cxnId="{1AAB97AA-4599-4D9D-BA5A-4E0E20A0754D}">
      <dgm:prSet/>
      <dgm:spPr/>
      <dgm:t>
        <a:bodyPr/>
        <a:lstStyle/>
        <a:p>
          <a:endParaRPr lang="en-US"/>
        </a:p>
      </dgm:t>
    </dgm:pt>
    <dgm:pt modelId="{6054BE29-D1B2-4A37-9A82-548DE7148325}" type="sibTrans" cxnId="{1AAB97AA-4599-4D9D-BA5A-4E0E20A0754D}">
      <dgm:prSet/>
      <dgm:spPr/>
      <dgm:t>
        <a:bodyPr/>
        <a:lstStyle/>
        <a:p>
          <a:endParaRPr lang="en-US"/>
        </a:p>
      </dgm:t>
    </dgm:pt>
    <dgm:pt modelId="{BDADCF86-32BC-4A8A-B098-58B9787543C6}">
      <dgm:prSet phldrT="[Text]" custT="1"/>
      <dgm:spPr>
        <a:solidFill>
          <a:srgbClr val="81FFBA"/>
        </a:solidFill>
      </dgm:spPr>
      <dgm:t>
        <a:bodyPr/>
        <a:lstStyle/>
        <a:p>
          <a:r>
            <a:rPr lang="fa-I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rPr>
            <a:t>خانواده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Lotus" pitchFamily="2" charset="-78"/>
          </a:endParaRPr>
        </a:p>
      </dgm:t>
    </dgm:pt>
    <dgm:pt modelId="{4FFC7524-721A-4FD4-951E-CDD023D94DA3}" type="parTrans" cxnId="{469F7ABA-6530-4E53-8D64-79495FB1683B}">
      <dgm:prSet/>
      <dgm:spPr/>
      <dgm:t>
        <a:bodyPr/>
        <a:lstStyle/>
        <a:p>
          <a:endParaRPr lang="en-US"/>
        </a:p>
      </dgm:t>
    </dgm:pt>
    <dgm:pt modelId="{8F9819C9-5FD2-4231-9BC4-C298AC6BC551}" type="sibTrans" cxnId="{469F7ABA-6530-4E53-8D64-79495FB1683B}">
      <dgm:prSet/>
      <dgm:spPr/>
      <dgm:t>
        <a:bodyPr/>
        <a:lstStyle/>
        <a:p>
          <a:endParaRPr lang="en-US"/>
        </a:p>
      </dgm:t>
    </dgm:pt>
    <dgm:pt modelId="{FA50A83F-8414-4CA2-8938-FB14C2397448}">
      <dgm:prSet phldrT="[Text]" custT="1"/>
      <dgm:spPr>
        <a:solidFill>
          <a:srgbClr val="0000CC"/>
        </a:solidFill>
      </dgm:spPr>
      <dgm:t>
        <a:bodyPr/>
        <a:lstStyle/>
        <a:p>
          <a:r>
            <a:rPr lang="fa-I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rPr>
            <a:t>محصول یا مشتری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Lotus" pitchFamily="2" charset="-78"/>
          </a:endParaRPr>
        </a:p>
      </dgm:t>
    </dgm:pt>
    <dgm:pt modelId="{A48FB4E3-5ABD-4E04-83C2-CD6B94E699DA}" type="parTrans" cxnId="{4B151CEE-0FA1-4909-9279-745B331F2CBE}">
      <dgm:prSet/>
      <dgm:spPr/>
      <dgm:t>
        <a:bodyPr/>
        <a:lstStyle/>
        <a:p>
          <a:endParaRPr lang="en-US"/>
        </a:p>
      </dgm:t>
    </dgm:pt>
    <dgm:pt modelId="{3F7AA181-357A-4A80-BCA9-06199603A561}" type="sibTrans" cxnId="{4B151CEE-0FA1-4909-9279-745B331F2CBE}">
      <dgm:prSet/>
      <dgm:spPr/>
      <dgm:t>
        <a:bodyPr/>
        <a:lstStyle/>
        <a:p>
          <a:endParaRPr lang="en-US"/>
        </a:p>
      </dgm:t>
    </dgm:pt>
    <dgm:pt modelId="{8408620A-774D-46F2-9571-C0C05F3712AD}">
      <dgm:prSet phldrT="[Text]" custT="1"/>
      <dgm:spPr>
        <a:solidFill>
          <a:srgbClr val="4B4BFF"/>
        </a:solidFill>
      </dgm:spPr>
      <dgm:t>
        <a:bodyPr/>
        <a:lstStyle/>
        <a:p>
          <a:r>
            <a:rPr lang="fa-I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rPr>
            <a:t>گروه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Lotus" pitchFamily="2" charset="-78"/>
          </a:endParaRPr>
        </a:p>
      </dgm:t>
    </dgm:pt>
    <dgm:pt modelId="{FE039F30-DF4C-4BD4-B7A4-B534F1DBB893}" type="parTrans" cxnId="{34C11DAE-C0E7-47FB-A4A5-2089E5A67C98}">
      <dgm:prSet/>
      <dgm:spPr/>
      <dgm:t>
        <a:bodyPr/>
        <a:lstStyle/>
        <a:p>
          <a:endParaRPr lang="en-US"/>
        </a:p>
      </dgm:t>
    </dgm:pt>
    <dgm:pt modelId="{C9227C31-8F7E-42B6-8992-220A53D69A82}" type="sibTrans" cxnId="{34C11DAE-C0E7-47FB-A4A5-2089E5A67C98}">
      <dgm:prSet/>
      <dgm:spPr/>
      <dgm:t>
        <a:bodyPr/>
        <a:lstStyle/>
        <a:p>
          <a:endParaRPr lang="en-US"/>
        </a:p>
      </dgm:t>
    </dgm:pt>
    <dgm:pt modelId="{EEBDF1C4-235B-4F37-A56F-1BA4B580DB5C}">
      <dgm:prSet phldrT="[Text]" custT="1"/>
      <dgm:spPr>
        <a:solidFill>
          <a:srgbClr val="9393FF"/>
        </a:solidFill>
      </dgm:spPr>
      <dgm:t>
        <a:bodyPr/>
        <a:lstStyle/>
        <a:p>
          <a:r>
            <a:rPr lang="fa-IR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rPr>
            <a:t>واحد یا فرایند</a:t>
          </a:r>
          <a:endParaRPr lang="en-US" sz="2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Lotus" pitchFamily="2" charset="-78"/>
          </a:endParaRPr>
        </a:p>
      </dgm:t>
    </dgm:pt>
    <dgm:pt modelId="{64E7EFE3-13E6-4D23-9098-2B3C3F6241B7}" type="parTrans" cxnId="{4D310387-7355-42E9-A2E6-DA0E6C2E64D6}">
      <dgm:prSet/>
      <dgm:spPr/>
      <dgm:t>
        <a:bodyPr/>
        <a:lstStyle/>
        <a:p>
          <a:endParaRPr lang="en-US"/>
        </a:p>
      </dgm:t>
    </dgm:pt>
    <dgm:pt modelId="{A64BC6EE-4DD4-4492-87A7-F4C20D8D1712}" type="sibTrans" cxnId="{4D310387-7355-42E9-A2E6-DA0E6C2E64D6}">
      <dgm:prSet/>
      <dgm:spPr/>
      <dgm:t>
        <a:bodyPr/>
        <a:lstStyle/>
        <a:p>
          <a:endParaRPr lang="en-US"/>
        </a:p>
      </dgm:t>
    </dgm:pt>
    <dgm:pt modelId="{D66E56EE-E598-4034-9A04-893C62039703}" type="pres">
      <dgm:prSet presAssocID="{5EAF3AFB-E85E-4D5C-82F5-78073BA44F0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C65721-52C2-40E6-9675-F646AD58DB5D}" type="pres">
      <dgm:prSet presAssocID="{F156288B-39FD-4858-9974-C5095766D97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D295D-6C87-4A8F-B9A8-0D33DF62CE05}" type="pres">
      <dgm:prSet presAssocID="{F156288B-39FD-4858-9974-C5095766D979}" presName="spNode" presStyleCnt="0"/>
      <dgm:spPr/>
    </dgm:pt>
    <dgm:pt modelId="{7CEBA7ED-AD68-4502-8481-A99496A194A4}" type="pres">
      <dgm:prSet presAssocID="{521EE958-E656-4967-A042-F99DB4EA3D4F}" presName="sibTrans" presStyleLbl="sibTrans1D1" presStyleIdx="0" presStyleCnt="6"/>
      <dgm:spPr/>
      <dgm:t>
        <a:bodyPr/>
        <a:lstStyle/>
        <a:p>
          <a:endParaRPr lang="en-US"/>
        </a:p>
      </dgm:t>
    </dgm:pt>
    <dgm:pt modelId="{470FA7F4-2B5D-4F14-A231-3B23D17B8432}" type="pres">
      <dgm:prSet presAssocID="{D84E18B3-FD6A-4AF2-96BD-2F204E597EF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C70EF2-A2B0-4EC4-BE7C-4D470A77BE4E}" type="pres">
      <dgm:prSet presAssocID="{D84E18B3-FD6A-4AF2-96BD-2F204E597EFE}" presName="spNode" presStyleCnt="0"/>
      <dgm:spPr/>
    </dgm:pt>
    <dgm:pt modelId="{530848B1-C769-4F95-81D8-C5F23F354C3A}" type="pres">
      <dgm:prSet presAssocID="{6054BE29-D1B2-4A37-9A82-548DE7148325}" presName="sibTrans" presStyleLbl="sibTrans1D1" presStyleIdx="1" presStyleCnt="6"/>
      <dgm:spPr/>
      <dgm:t>
        <a:bodyPr/>
        <a:lstStyle/>
        <a:p>
          <a:endParaRPr lang="en-US"/>
        </a:p>
      </dgm:t>
    </dgm:pt>
    <dgm:pt modelId="{7208EE71-63BA-4472-B175-3DDFE641FF4E}" type="pres">
      <dgm:prSet presAssocID="{BDADCF86-32BC-4A8A-B098-58B9787543C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DC826-7282-4DE6-A57C-4C309E9CCCB2}" type="pres">
      <dgm:prSet presAssocID="{BDADCF86-32BC-4A8A-B098-58B9787543C6}" presName="spNode" presStyleCnt="0"/>
      <dgm:spPr/>
    </dgm:pt>
    <dgm:pt modelId="{EF5D8BD5-2FE0-4DFD-BBA7-44FF3AAB08E9}" type="pres">
      <dgm:prSet presAssocID="{8F9819C9-5FD2-4231-9BC4-C298AC6BC551}" presName="sibTrans" presStyleLbl="sibTrans1D1" presStyleIdx="2" presStyleCnt="6"/>
      <dgm:spPr/>
      <dgm:t>
        <a:bodyPr/>
        <a:lstStyle/>
        <a:p>
          <a:endParaRPr lang="en-US"/>
        </a:p>
      </dgm:t>
    </dgm:pt>
    <dgm:pt modelId="{EA9CFE1C-04F5-4FF0-AFA4-19571000CBD5}" type="pres">
      <dgm:prSet presAssocID="{FA50A83F-8414-4CA2-8938-FB14C2397448}" presName="node" presStyleLbl="node1" presStyleIdx="3" presStyleCnt="6" custScaleX="129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C5B17-94D4-49B7-A194-54448A4CC64C}" type="pres">
      <dgm:prSet presAssocID="{FA50A83F-8414-4CA2-8938-FB14C2397448}" presName="spNode" presStyleCnt="0"/>
      <dgm:spPr/>
    </dgm:pt>
    <dgm:pt modelId="{E4E15F42-6985-48B2-B5E2-3C24305EA37A}" type="pres">
      <dgm:prSet presAssocID="{3F7AA181-357A-4A80-BCA9-06199603A561}" presName="sibTrans" presStyleLbl="sibTrans1D1" presStyleIdx="3" presStyleCnt="6"/>
      <dgm:spPr/>
      <dgm:t>
        <a:bodyPr/>
        <a:lstStyle/>
        <a:p>
          <a:endParaRPr lang="en-US"/>
        </a:p>
      </dgm:t>
    </dgm:pt>
    <dgm:pt modelId="{3173E303-EB9E-4312-B98A-ECE99715AA09}" type="pres">
      <dgm:prSet presAssocID="{8408620A-774D-46F2-9571-C0C05F3712A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F2497-277C-4479-B1FF-85374494F6A5}" type="pres">
      <dgm:prSet presAssocID="{8408620A-774D-46F2-9571-C0C05F3712AD}" presName="spNode" presStyleCnt="0"/>
      <dgm:spPr/>
    </dgm:pt>
    <dgm:pt modelId="{C638DCA9-4DBC-48F4-A68C-154F35E4E55C}" type="pres">
      <dgm:prSet presAssocID="{C9227C31-8F7E-42B6-8992-220A53D69A82}" presName="sibTrans" presStyleLbl="sibTrans1D1" presStyleIdx="4" presStyleCnt="6"/>
      <dgm:spPr/>
      <dgm:t>
        <a:bodyPr/>
        <a:lstStyle/>
        <a:p>
          <a:endParaRPr lang="en-US"/>
        </a:p>
      </dgm:t>
    </dgm:pt>
    <dgm:pt modelId="{53E75B26-7B5D-4223-A8D7-21D064E85DBA}" type="pres">
      <dgm:prSet presAssocID="{EEBDF1C4-235B-4F37-A56F-1BA4B580DB5C}" presName="node" presStyleLbl="node1" presStyleIdx="5" presStyleCnt="6" custScaleX="129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66BB06-8A7B-4106-8F7D-AC5B1791B5B0}" type="pres">
      <dgm:prSet presAssocID="{EEBDF1C4-235B-4F37-A56F-1BA4B580DB5C}" presName="spNode" presStyleCnt="0"/>
      <dgm:spPr/>
    </dgm:pt>
    <dgm:pt modelId="{865E9CFB-F3D4-40F1-BFC7-202B96C3BB87}" type="pres">
      <dgm:prSet presAssocID="{A64BC6EE-4DD4-4492-87A7-F4C20D8D1712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E6ABD805-1384-45C0-919A-EE9E630EBBA4}" type="presOf" srcId="{8F9819C9-5FD2-4231-9BC4-C298AC6BC551}" destId="{EF5D8BD5-2FE0-4DFD-BBA7-44FF3AAB08E9}" srcOrd="0" destOrd="0" presId="urn:microsoft.com/office/officeart/2005/8/layout/cycle6"/>
    <dgm:cxn modelId="{A5DB6274-ACC2-4880-9AC1-75610342824C}" type="presOf" srcId="{F156288B-39FD-4858-9974-C5095766D979}" destId="{37C65721-52C2-40E6-9675-F646AD58DB5D}" srcOrd="0" destOrd="0" presId="urn:microsoft.com/office/officeart/2005/8/layout/cycle6"/>
    <dgm:cxn modelId="{C5CD3E42-3394-4B82-B034-8FBA52240991}" type="presOf" srcId="{521EE958-E656-4967-A042-F99DB4EA3D4F}" destId="{7CEBA7ED-AD68-4502-8481-A99496A194A4}" srcOrd="0" destOrd="0" presId="urn:microsoft.com/office/officeart/2005/8/layout/cycle6"/>
    <dgm:cxn modelId="{7725B840-28A5-40EB-A0DF-6A3FBF50CEB1}" type="presOf" srcId="{EEBDF1C4-235B-4F37-A56F-1BA4B580DB5C}" destId="{53E75B26-7B5D-4223-A8D7-21D064E85DBA}" srcOrd="0" destOrd="0" presId="urn:microsoft.com/office/officeart/2005/8/layout/cycle6"/>
    <dgm:cxn modelId="{76179DBE-6B79-4CF2-ABF1-E86A5EFE7EB3}" type="presOf" srcId="{3F7AA181-357A-4A80-BCA9-06199603A561}" destId="{E4E15F42-6985-48B2-B5E2-3C24305EA37A}" srcOrd="0" destOrd="0" presId="urn:microsoft.com/office/officeart/2005/8/layout/cycle6"/>
    <dgm:cxn modelId="{CC4CA444-B8C1-4B0D-91A5-2F98A78B4AAF}" type="presOf" srcId="{5EAF3AFB-E85E-4D5C-82F5-78073BA44F0F}" destId="{D66E56EE-E598-4034-9A04-893C62039703}" srcOrd="0" destOrd="0" presId="urn:microsoft.com/office/officeart/2005/8/layout/cycle6"/>
    <dgm:cxn modelId="{B1AD0365-C46F-4123-9DE7-7B79A136AAC1}" type="presOf" srcId="{C9227C31-8F7E-42B6-8992-220A53D69A82}" destId="{C638DCA9-4DBC-48F4-A68C-154F35E4E55C}" srcOrd="0" destOrd="0" presId="urn:microsoft.com/office/officeart/2005/8/layout/cycle6"/>
    <dgm:cxn modelId="{D021F188-B64E-4183-9346-B60C9C03B980}" type="presOf" srcId="{BDADCF86-32BC-4A8A-B098-58B9787543C6}" destId="{7208EE71-63BA-4472-B175-3DDFE641FF4E}" srcOrd="0" destOrd="0" presId="urn:microsoft.com/office/officeart/2005/8/layout/cycle6"/>
    <dgm:cxn modelId="{A7125B8A-56F5-47FB-8899-E56081633135}" type="presOf" srcId="{D84E18B3-FD6A-4AF2-96BD-2F204E597EFE}" destId="{470FA7F4-2B5D-4F14-A231-3B23D17B8432}" srcOrd="0" destOrd="0" presId="urn:microsoft.com/office/officeart/2005/8/layout/cycle6"/>
    <dgm:cxn modelId="{E02B3ECF-C58B-4D02-8995-66422187CDBE}" type="presOf" srcId="{6054BE29-D1B2-4A37-9A82-548DE7148325}" destId="{530848B1-C769-4F95-81D8-C5F23F354C3A}" srcOrd="0" destOrd="0" presId="urn:microsoft.com/office/officeart/2005/8/layout/cycle6"/>
    <dgm:cxn modelId="{1AAB97AA-4599-4D9D-BA5A-4E0E20A0754D}" srcId="{5EAF3AFB-E85E-4D5C-82F5-78073BA44F0F}" destId="{D84E18B3-FD6A-4AF2-96BD-2F204E597EFE}" srcOrd="1" destOrd="0" parTransId="{D5871789-0864-4ADF-B21B-074AC75FB387}" sibTransId="{6054BE29-D1B2-4A37-9A82-548DE7148325}"/>
    <dgm:cxn modelId="{469F7ABA-6530-4E53-8D64-79495FB1683B}" srcId="{5EAF3AFB-E85E-4D5C-82F5-78073BA44F0F}" destId="{BDADCF86-32BC-4A8A-B098-58B9787543C6}" srcOrd="2" destOrd="0" parTransId="{4FFC7524-721A-4FD4-951E-CDD023D94DA3}" sibTransId="{8F9819C9-5FD2-4231-9BC4-C298AC6BC551}"/>
    <dgm:cxn modelId="{4B151CEE-0FA1-4909-9279-745B331F2CBE}" srcId="{5EAF3AFB-E85E-4D5C-82F5-78073BA44F0F}" destId="{FA50A83F-8414-4CA2-8938-FB14C2397448}" srcOrd="3" destOrd="0" parTransId="{A48FB4E3-5ABD-4E04-83C2-CD6B94E699DA}" sibTransId="{3F7AA181-357A-4A80-BCA9-06199603A561}"/>
    <dgm:cxn modelId="{34C11DAE-C0E7-47FB-A4A5-2089E5A67C98}" srcId="{5EAF3AFB-E85E-4D5C-82F5-78073BA44F0F}" destId="{8408620A-774D-46F2-9571-C0C05F3712AD}" srcOrd="4" destOrd="0" parTransId="{FE039F30-DF4C-4BD4-B7A4-B534F1DBB893}" sibTransId="{C9227C31-8F7E-42B6-8992-220A53D69A82}"/>
    <dgm:cxn modelId="{4D310387-7355-42E9-A2E6-DA0E6C2E64D6}" srcId="{5EAF3AFB-E85E-4D5C-82F5-78073BA44F0F}" destId="{EEBDF1C4-235B-4F37-A56F-1BA4B580DB5C}" srcOrd="5" destOrd="0" parTransId="{64E7EFE3-13E6-4D23-9098-2B3C3F6241B7}" sibTransId="{A64BC6EE-4DD4-4492-87A7-F4C20D8D1712}"/>
    <dgm:cxn modelId="{EC3963BA-05AA-4A39-ACB1-B359162ACB0C}" type="presOf" srcId="{A64BC6EE-4DD4-4492-87A7-F4C20D8D1712}" destId="{865E9CFB-F3D4-40F1-BFC7-202B96C3BB87}" srcOrd="0" destOrd="0" presId="urn:microsoft.com/office/officeart/2005/8/layout/cycle6"/>
    <dgm:cxn modelId="{34C8B0F0-EAEA-4B83-A41C-FD8D30392942}" type="presOf" srcId="{FA50A83F-8414-4CA2-8938-FB14C2397448}" destId="{EA9CFE1C-04F5-4FF0-AFA4-19571000CBD5}" srcOrd="0" destOrd="0" presId="urn:microsoft.com/office/officeart/2005/8/layout/cycle6"/>
    <dgm:cxn modelId="{057C986D-67C2-4B7E-9B46-C677AC027BE4}" type="presOf" srcId="{8408620A-774D-46F2-9571-C0C05F3712AD}" destId="{3173E303-EB9E-4312-B98A-ECE99715AA09}" srcOrd="0" destOrd="0" presId="urn:microsoft.com/office/officeart/2005/8/layout/cycle6"/>
    <dgm:cxn modelId="{786877AF-2F19-4DA7-91AB-94C5602E8BDF}" srcId="{5EAF3AFB-E85E-4D5C-82F5-78073BA44F0F}" destId="{F156288B-39FD-4858-9974-C5095766D979}" srcOrd="0" destOrd="0" parTransId="{1A783630-99FE-4DFC-8140-0641A6F9F7E2}" sibTransId="{521EE958-E656-4967-A042-F99DB4EA3D4F}"/>
    <dgm:cxn modelId="{205E09CB-FF9F-4D38-BA19-1089CB208DDD}" type="presParOf" srcId="{D66E56EE-E598-4034-9A04-893C62039703}" destId="{37C65721-52C2-40E6-9675-F646AD58DB5D}" srcOrd="0" destOrd="0" presId="urn:microsoft.com/office/officeart/2005/8/layout/cycle6"/>
    <dgm:cxn modelId="{C646F51E-BFEB-4643-BE12-6383BA01012D}" type="presParOf" srcId="{D66E56EE-E598-4034-9A04-893C62039703}" destId="{009D295D-6C87-4A8F-B9A8-0D33DF62CE05}" srcOrd="1" destOrd="0" presId="urn:microsoft.com/office/officeart/2005/8/layout/cycle6"/>
    <dgm:cxn modelId="{B1517B8F-AFBE-4217-82E8-4D3C6C71F293}" type="presParOf" srcId="{D66E56EE-E598-4034-9A04-893C62039703}" destId="{7CEBA7ED-AD68-4502-8481-A99496A194A4}" srcOrd="2" destOrd="0" presId="urn:microsoft.com/office/officeart/2005/8/layout/cycle6"/>
    <dgm:cxn modelId="{BE91E3C5-A965-48F0-B8BB-8FE0A23AA9D8}" type="presParOf" srcId="{D66E56EE-E598-4034-9A04-893C62039703}" destId="{470FA7F4-2B5D-4F14-A231-3B23D17B8432}" srcOrd="3" destOrd="0" presId="urn:microsoft.com/office/officeart/2005/8/layout/cycle6"/>
    <dgm:cxn modelId="{F7ED2E8D-5CE4-4967-9A12-6FB76774F845}" type="presParOf" srcId="{D66E56EE-E598-4034-9A04-893C62039703}" destId="{ADC70EF2-A2B0-4EC4-BE7C-4D470A77BE4E}" srcOrd="4" destOrd="0" presId="urn:microsoft.com/office/officeart/2005/8/layout/cycle6"/>
    <dgm:cxn modelId="{6C2F1D59-633F-4C0F-953C-D8D8F5DC9DF5}" type="presParOf" srcId="{D66E56EE-E598-4034-9A04-893C62039703}" destId="{530848B1-C769-4F95-81D8-C5F23F354C3A}" srcOrd="5" destOrd="0" presId="urn:microsoft.com/office/officeart/2005/8/layout/cycle6"/>
    <dgm:cxn modelId="{9D199CA0-163D-4228-9E30-C0D423D7F4EA}" type="presParOf" srcId="{D66E56EE-E598-4034-9A04-893C62039703}" destId="{7208EE71-63BA-4472-B175-3DDFE641FF4E}" srcOrd="6" destOrd="0" presId="urn:microsoft.com/office/officeart/2005/8/layout/cycle6"/>
    <dgm:cxn modelId="{7BFECAC8-B00B-40E4-ABC5-87228E6845D0}" type="presParOf" srcId="{D66E56EE-E598-4034-9A04-893C62039703}" destId="{BB7DC826-7282-4DE6-A57C-4C309E9CCCB2}" srcOrd="7" destOrd="0" presId="urn:microsoft.com/office/officeart/2005/8/layout/cycle6"/>
    <dgm:cxn modelId="{AB0C4868-A622-49E6-A3D4-BC0B4FCC4425}" type="presParOf" srcId="{D66E56EE-E598-4034-9A04-893C62039703}" destId="{EF5D8BD5-2FE0-4DFD-BBA7-44FF3AAB08E9}" srcOrd="8" destOrd="0" presId="urn:microsoft.com/office/officeart/2005/8/layout/cycle6"/>
    <dgm:cxn modelId="{C3C6B7E1-A449-4050-AF78-9700914908C7}" type="presParOf" srcId="{D66E56EE-E598-4034-9A04-893C62039703}" destId="{EA9CFE1C-04F5-4FF0-AFA4-19571000CBD5}" srcOrd="9" destOrd="0" presId="urn:microsoft.com/office/officeart/2005/8/layout/cycle6"/>
    <dgm:cxn modelId="{C9CDB834-A916-4A32-8E98-648F3C2F59B7}" type="presParOf" srcId="{D66E56EE-E598-4034-9A04-893C62039703}" destId="{9ADC5B17-94D4-49B7-A194-54448A4CC64C}" srcOrd="10" destOrd="0" presId="urn:microsoft.com/office/officeart/2005/8/layout/cycle6"/>
    <dgm:cxn modelId="{2DA83992-C806-4217-887F-A1D0841E404E}" type="presParOf" srcId="{D66E56EE-E598-4034-9A04-893C62039703}" destId="{E4E15F42-6985-48B2-B5E2-3C24305EA37A}" srcOrd="11" destOrd="0" presId="urn:microsoft.com/office/officeart/2005/8/layout/cycle6"/>
    <dgm:cxn modelId="{A43D8505-38BF-4EC9-BFAA-751A24781B8C}" type="presParOf" srcId="{D66E56EE-E598-4034-9A04-893C62039703}" destId="{3173E303-EB9E-4312-B98A-ECE99715AA09}" srcOrd="12" destOrd="0" presId="urn:microsoft.com/office/officeart/2005/8/layout/cycle6"/>
    <dgm:cxn modelId="{8C0782C9-405A-49E3-80B0-2B6A37AA8126}" type="presParOf" srcId="{D66E56EE-E598-4034-9A04-893C62039703}" destId="{5CFF2497-277C-4479-B1FF-85374494F6A5}" srcOrd="13" destOrd="0" presId="urn:microsoft.com/office/officeart/2005/8/layout/cycle6"/>
    <dgm:cxn modelId="{8BE16020-BFBD-4959-8951-0ED548484B8F}" type="presParOf" srcId="{D66E56EE-E598-4034-9A04-893C62039703}" destId="{C638DCA9-4DBC-48F4-A68C-154F35E4E55C}" srcOrd="14" destOrd="0" presId="urn:microsoft.com/office/officeart/2005/8/layout/cycle6"/>
    <dgm:cxn modelId="{4B8AB887-77FA-451E-8F26-8CF36649FFA4}" type="presParOf" srcId="{D66E56EE-E598-4034-9A04-893C62039703}" destId="{53E75B26-7B5D-4223-A8D7-21D064E85DBA}" srcOrd="15" destOrd="0" presId="urn:microsoft.com/office/officeart/2005/8/layout/cycle6"/>
    <dgm:cxn modelId="{A3BB14E5-EF41-455D-AEAE-D072972FE17E}" type="presParOf" srcId="{D66E56EE-E598-4034-9A04-893C62039703}" destId="{B866BB06-8A7B-4106-8F7D-AC5B1791B5B0}" srcOrd="16" destOrd="0" presId="urn:microsoft.com/office/officeart/2005/8/layout/cycle6"/>
    <dgm:cxn modelId="{D80BFD8B-2131-47DE-B8EB-458AF8552E5E}" type="presParOf" srcId="{D66E56EE-E598-4034-9A04-893C62039703}" destId="{865E9CFB-F3D4-40F1-BFC7-202B96C3BB87}" srcOrd="17" destOrd="0" presId="urn:microsoft.com/office/officeart/2005/8/layout/cycle6"/>
  </dgm:cxnLst>
  <dgm:bg/>
  <dgm:whole>
    <a:ln>
      <a:solidFill>
        <a:srgbClr val="7030A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0.93023</cdr:y>
    </cdr:from>
    <cdr:to>
      <cdr:x>1</cdr:x>
      <cdr:y>0.97548</cdr:y>
    </cdr:to>
    <cdr:sp macro="" textlink="">
      <cdr:nvSpPr>
        <cdr:cNvPr id="204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5760640"/>
          <a:ext cx="8964488" cy="2802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0" tIns="18288" rIns="18288" bIns="0" anchor="t" upright="1"/>
        <a:lstStyle xmlns:a="http://schemas.openxmlformats.org/drawingml/2006/main"/>
        <a:p xmlns:a="http://schemas.openxmlformats.org/drawingml/2006/main">
          <a:pPr algn="r" rtl="1">
            <a:defRPr sz="1000"/>
          </a:pPr>
          <a:r>
            <a:rPr lang="fa-IR" sz="1600" b="1" i="0" u="none" strike="noStrike" baseline="0" dirty="0">
              <a:solidFill>
                <a:srgbClr val="000000"/>
              </a:solidFill>
              <a:latin typeface="Nazanin"/>
              <a:cs typeface="B Lotus" pitchFamily="2" charset="-78"/>
            </a:rPr>
            <a:t>ماخذ: سازمان ملي بهره وري ايران - پروژه بررسي سطح آشنائي مديران عالي دستگاههاي اجرائي با ابزارهاي ايجاد حركت ملي بهره وري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BB079-A0DE-4A17-A203-408B757DA21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9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ADFB9-0C44-4D09-B926-B65D67141699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2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954B4-F1D3-4DB0-9D8A-27DFF5C9EC8E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32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A697B-EDBE-4A8C-A751-7B446F5F01E4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7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A10D9-0EC9-4F3A-A6DB-368DF3FCBC6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5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6FA9B-4D85-4D44-8744-3153C3FC1E4D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8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B4943-FF14-47FD-ABCE-2219AE462F7B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13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E639E-3E52-47FA-A9E2-CC6CCDBCE37E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7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3E66D-2EE3-4211-BF8F-8C37C1CE8F0A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9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30BF2-128F-4306-AE3B-E082E4BA2728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9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C4D7D-CB59-4414-ACA2-CA3F010A740B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91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CDC55-1531-4C3D-89A6-EEB0746EE2E5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6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9CBB5BAC-A983-4C06-98E3-C6A80A2F1FD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88" r:id="rId2"/>
    <p:sldLayoutId id="2147483796" r:id="rId3"/>
    <p:sldLayoutId id="2147483789" r:id="rId4"/>
    <p:sldLayoutId id="2147483797" r:id="rId5"/>
    <p:sldLayoutId id="2147483790" r:id="rId6"/>
    <p:sldLayoutId id="2147483791" r:id="rId7"/>
    <p:sldLayoutId id="2147483798" r:id="rId8"/>
    <p:sldLayoutId id="2147483792" r:id="rId9"/>
    <p:sldLayoutId id="2147483793" r:id="rId10"/>
    <p:sldLayoutId id="2147483794" r:id="rId11"/>
    <p:sldLayoutId id="214748379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  <a:cs typeface="Tahom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88913"/>
            <a:ext cx="7772400" cy="2520950"/>
          </a:xfrm>
        </p:spPr>
        <p:txBody>
          <a:bodyPr rtlCol="0"/>
          <a:lstStyle/>
          <a:p>
            <a:pPr algn="ctr" rtl="1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fa-IR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به نام </a:t>
            </a:r>
            <a:r>
              <a:rPr lang="fa-I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خدا</a:t>
            </a:r>
            <a:br>
              <a:rPr lang="fa-I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</a:br>
            <a:r>
              <a:rPr lang="fa-I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</a:br>
            <a:r>
              <a:rPr lang="fa-IR" sz="4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بررسی بهره‌وری در اقتصاد ایران</a:t>
            </a:r>
            <a:endParaRPr lang="en-US" sz="7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373688"/>
            <a:ext cx="2879725" cy="45561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fa-IR" sz="1800" dirty="0" smtClean="0">
                <a:cs typeface="B Lotus" pitchFamily="2" charset="-78"/>
              </a:rPr>
              <a:t>گرد آورنده: مریم صارمی</a:t>
            </a:r>
            <a:endParaRPr lang="en-US" sz="1800" dirty="0" smtClean="0">
              <a:cs typeface="B Lotus" pitchFamily="2" charset="-78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martArt Placeholder 5"/>
          <p:cNvGraphicFramePr>
            <a:graphicFrameLocks noGrp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2734029595"/>
              </p:ext>
            </p:extLst>
          </p:nvPr>
        </p:nvGraphicFramePr>
        <p:xfrm>
          <a:off x="395536" y="1052736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/>
        </p:nvSpPr>
        <p:spPr>
          <a:xfrm>
            <a:off x="2627313" y="1196975"/>
            <a:ext cx="3457575" cy="1584325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5400" b="1" dirty="0">
                <a:solidFill>
                  <a:schemeClr val="tx1"/>
                </a:solidFill>
                <a:cs typeface="B Lotus" pitchFamily="2" charset="-78"/>
              </a:rPr>
              <a:t>سطح میانه</a:t>
            </a:r>
            <a:endParaRPr lang="en-US" sz="5400" b="1" dirty="0">
              <a:solidFill>
                <a:schemeClr val="tx1"/>
              </a:solidFill>
              <a:cs typeface="B Lotus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1439776" y="3191681"/>
            <a:ext cx="5832648" cy="1728788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b="1" dirty="0">
                <a:cs typeface="B Lotus" pitchFamily="2" charset="-78"/>
              </a:rPr>
              <a:t>بخش و </a:t>
            </a:r>
            <a:endParaRPr lang="en-US" b="1" dirty="0" smtClean="0">
              <a:cs typeface="B Lotus" pitchFamily="2" charset="-78"/>
            </a:endParaRPr>
          </a:p>
          <a:p>
            <a:pPr algn="ctr">
              <a:defRPr/>
            </a:pPr>
            <a:r>
              <a:rPr lang="fa-IR" b="1" dirty="0" smtClean="0">
                <a:cs typeface="B Lotus" pitchFamily="2" charset="-78"/>
              </a:rPr>
              <a:t>زیر </a:t>
            </a:r>
            <a:r>
              <a:rPr lang="fa-IR" b="1" dirty="0">
                <a:cs typeface="B Lotus" pitchFamily="2" charset="-78"/>
              </a:rPr>
              <a:t>بخش اقتصادی</a:t>
            </a:r>
            <a:endParaRPr lang="en-US" b="1" dirty="0"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115616" y="548680"/>
          <a:ext cx="705678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loud 2"/>
          <p:cNvSpPr/>
          <p:nvPr/>
        </p:nvSpPr>
        <p:spPr>
          <a:xfrm>
            <a:off x="3779838" y="2420938"/>
            <a:ext cx="2232025" cy="1871662"/>
          </a:xfrm>
          <a:prstGeom prst="cloud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4400" b="1" dirty="0">
                <a:cs typeface="B Lotus" pitchFamily="2" charset="-78"/>
              </a:rPr>
              <a:t>سطح خرد</a:t>
            </a:r>
            <a:endParaRPr lang="en-US" sz="4400" b="1" dirty="0">
              <a:cs typeface="B Lotus" pitchFamily="2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650" y="549275"/>
            <a:ext cx="7632700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a-IR" sz="4000" b="1" dirty="0">
                <a:solidFill>
                  <a:schemeClr val="tx1"/>
                </a:solidFill>
                <a:cs typeface="B Lotus" pitchFamily="2" charset="-78"/>
              </a:rPr>
              <a:t>اهمیت و جایگاه </a:t>
            </a:r>
            <a:r>
              <a:rPr lang="fa-IR" sz="4000" b="1" dirty="0" smtClean="0">
                <a:solidFill>
                  <a:schemeClr val="tx1"/>
                </a:solidFill>
                <a:cs typeface="B Lotus" pitchFamily="2" charset="-78"/>
              </a:rPr>
              <a:t>بهره‌وری</a:t>
            </a:r>
            <a:endParaRPr lang="fa-IR" sz="4000" b="1" dirty="0">
              <a:solidFill>
                <a:schemeClr val="tx1"/>
              </a:solidFill>
              <a:cs typeface="B Lotus" pitchFamily="2" charset="-78"/>
            </a:endParaRPr>
          </a:p>
          <a:p>
            <a:pPr marL="342900" indent="-342900" algn="just">
              <a:buFont typeface="Wingdings" pitchFamily="2" charset="2"/>
              <a:buChar char="§"/>
              <a:defRPr/>
            </a:pPr>
            <a:r>
              <a:rPr lang="fa-IR" sz="2800" dirty="0" smtClean="0">
                <a:solidFill>
                  <a:schemeClr val="tx1"/>
                </a:solidFill>
                <a:effectLst/>
                <a:cs typeface="B Lotus" pitchFamily="2" charset="-78"/>
              </a:rPr>
              <a:t>همه </a:t>
            </a: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کشور‌های </a:t>
            </a:r>
            <a:r>
              <a:rPr lang="fa-IR" sz="2800" dirty="0" smtClean="0">
                <a:solidFill>
                  <a:schemeClr val="tx1"/>
                </a:solidFill>
                <a:effectLst/>
                <a:cs typeface="B Lotus" pitchFamily="2" charset="-78"/>
              </a:rPr>
              <a:t>توسعه یافته </a:t>
            </a: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و در حال توسعه به اهمیت بهره‌وری به عنوان یکی از ضرورت‌های توسعه اقتصادی و کسب برتری رقابتی در عرصه‌های بین المللی تأکید </a:t>
            </a:r>
            <a:r>
              <a:rPr lang="fa-IR" sz="2800" dirty="0" smtClean="0">
                <a:solidFill>
                  <a:schemeClr val="tx1"/>
                </a:solidFill>
                <a:effectLst/>
                <a:cs typeface="B Lotus" pitchFamily="2" charset="-78"/>
              </a:rPr>
              <a:t>دارند.</a:t>
            </a:r>
          </a:p>
          <a:p>
            <a:pPr marL="342900" indent="-342900" algn="just">
              <a:buFont typeface="Wingdings" pitchFamily="2" charset="2"/>
              <a:buChar char="§"/>
              <a:defRPr/>
            </a:pPr>
            <a:r>
              <a:rPr lang="fa-IR" sz="2800" dirty="0" smtClean="0">
                <a:solidFill>
                  <a:schemeClr val="tx1"/>
                </a:solidFill>
                <a:effectLst/>
                <a:cs typeface="B Lotus" pitchFamily="2" charset="-78"/>
              </a:rPr>
              <a:t>در </a:t>
            </a: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دنیای کنونی </a:t>
            </a:r>
            <a:r>
              <a:rPr lang="fa-IR" sz="2800" dirty="0" smtClean="0">
                <a:solidFill>
                  <a:schemeClr val="tx1"/>
                </a:solidFill>
                <a:effectLst/>
                <a:cs typeface="B Lotus" pitchFamily="2" charset="-78"/>
              </a:rPr>
              <a:t>رقابت در صحنه‌های جهانی ابعاد دیگری به خود گرفته و تلاش </a:t>
            </a: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برای نیل به سطح بهره‌وری بالاتر یکی از پایه‌های اصلی این رقابت‌ها را تشکیل می‌دهد</a:t>
            </a:r>
            <a:r>
              <a:rPr lang="fa-IR" sz="2800" dirty="0" smtClean="0">
                <a:solidFill>
                  <a:schemeClr val="tx1"/>
                </a:solidFill>
                <a:effectLst/>
                <a:cs typeface="B Lotus" pitchFamily="2" charset="-78"/>
              </a:rPr>
              <a:t>.</a:t>
            </a:r>
          </a:p>
          <a:p>
            <a:pPr marL="342900" indent="-342900" algn="just">
              <a:buFont typeface="Wingdings" pitchFamily="2" charset="2"/>
              <a:buChar char="§"/>
              <a:defRPr/>
            </a:pPr>
            <a:r>
              <a:rPr lang="fa-IR" sz="2800" dirty="0" smtClean="0">
                <a:solidFill>
                  <a:schemeClr val="tx1"/>
                </a:solidFill>
                <a:effectLst/>
                <a:cs typeface="B Lotus" pitchFamily="2" charset="-78"/>
              </a:rPr>
              <a:t>در </a:t>
            </a: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بین کشورهایی که در چند دهه اخیر به پیشرفت‌های سریع اقتصادی نایل </a:t>
            </a:r>
            <a:r>
              <a:rPr lang="fa-IR" sz="2800" dirty="0" smtClean="0">
                <a:solidFill>
                  <a:schemeClr val="tx1"/>
                </a:solidFill>
                <a:effectLst/>
                <a:cs typeface="B Lotus" pitchFamily="2" charset="-78"/>
              </a:rPr>
              <a:t>آمده‌اند، </a:t>
            </a:r>
            <a:r>
              <a:rPr lang="fa-IR" sz="2800" b="1" i="1" dirty="0" smtClean="0">
                <a:solidFill>
                  <a:srgbClr val="FF0000"/>
                </a:solidFill>
                <a:cs typeface="B Lotus" pitchFamily="2" charset="-78"/>
              </a:rPr>
              <a:t>پایه </a:t>
            </a:r>
            <a:r>
              <a:rPr lang="fa-IR" sz="2800" b="1" i="1" dirty="0">
                <a:solidFill>
                  <a:srgbClr val="FF0000"/>
                </a:solidFill>
                <a:cs typeface="B Lotus" pitchFamily="2" charset="-78"/>
              </a:rPr>
              <a:t>توسعه اقتصادی و تکنولوژیکی </a:t>
            </a: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آن‌ها بر اساس توجه به مقوله بهره‌وری و اشاعه آن در کلیه سطوح و طبقات جامعه می‌باشد.</a:t>
            </a:r>
            <a:endParaRPr lang="en-US" sz="2800" dirty="0">
              <a:solidFill>
                <a:schemeClr val="tx1"/>
              </a:solidFill>
              <a:effectLst/>
              <a:cs typeface="B Lotus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650" y="620713"/>
            <a:ext cx="7704138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§"/>
              <a:defRPr/>
            </a:pPr>
            <a:r>
              <a:rPr lang="fa-IR" sz="2800" dirty="0" smtClean="0">
                <a:solidFill>
                  <a:schemeClr val="tx1"/>
                </a:solidFill>
                <a:effectLst/>
                <a:cs typeface="B Lotus" pitchFamily="2" charset="-78"/>
              </a:rPr>
              <a:t>بین </a:t>
            </a: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نیازهای بشری و قابلیت‌های دسترسی به منابع محدودیت وجود دارد. </a:t>
            </a:r>
            <a:r>
              <a:rPr lang="fa-IR" sz="2800" dirty="0" smtClean="0">
                <a:solidFill>
                  <a:schemeClr val="tx1"/>
                </a:solidFill>
                <a:effectLst/>
                <a:cs typeface="B Lotus" pitchFamily="2" charset="-78"/>
              </a:rPr>
              <a:t>منابع </a:t>
            </a: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موجود محدود می‌باشند</a:t>
            </a:r>
            <a:r>
              <a:rPr lang="fa-IR" sz="2800" dirty="0" smtClean="0">
                <a:solidFill>
                  <a:schemeClr val="tx1"/>
                </a:solidFill>
                <a:effectLst/>
                <a:cs typeface="B Lotus" pitchFamily="2" charset="-78"/>
              </a:rPr>
              <a:t>.</a:t>
            </a:r>
          </a:p>
          <a:p>
            <a:pPr marL="342900" indent="-342900" algn="just">
              <a:buFont typeface="Wingdings" pitchFamily="2" charset="2"/>
              <a:buChar char="§"/>
              <a:defRPr/>
            </a:pPr>
            <a:r>
              <a:rPr lang="fa-IR" sz="2800" dirty="0" smtClean="0">
                <a:solidFill>
                  <a:schemeClr val="tx1"/>
                </a:solidFill>
                <a:effectLst/>
                <a:cs typeface="B Lotus" pitchFamily="2" charset="-78"/>
              </a:rPr>
              <a:t>در </a:t>
            </a: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اکثر کشورهای در حال توسعه اهمیت ارتقا بهره‌وری به عنوان یکی از مهمترین عوامل توسعه </a:t>
            </a:r>
            <a:r>
              <a:rPr lang="fa-IR" sz="2800" dirty="0" smtClean="0">
                <a:solidFill>
                  <a:schemeClr val="tx1"/>
                </a:solidFill>
                <a:effectLst/>
                <a:cs typeface="B Lotus" pitchFamily="2" charset="-78"/>
              </a:rPr>
              <a:t>است.</a:t>
            </a:r>
          </a:p>
          <a:p>
            <a:pPr marL="342900" indent="-342900" algn="just">
              <a:buFont typeface="Wingdings" pitchFamily="2" charset="2"/>
              <a:buChar char="§"/>
              <a:defRPr/>
            </a:pPr>
            <a:r>
              <a:rPr lang="fa-IR" sz="2800" dirty="0" smtClean="0">
                <a:solidFill>
                  <a:schemeClr val="tx1"/>
                </a:solidFill>
                <a:effectLst/>
                <a:cs typeface="B Lotus" pitchFamily="2" charset="-78"/>
              </a:rPr>
              <a:t> </a:t>
            </a: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کشور ما </a:t>
            </a:r>
            <a:r>
              <a:rPr lang="fa-IR" sz="2800" dirty="0" smtClean="0">
                <a:solidFill>
                  <a:schemeClr val="tx1"/>
                </a:solidFill>
                <a:effectLst/>
                <a:cs typeface="B Lotus" pitchFamily="2" charset="-78"/>
              </a:rPr>
              <a:t>با </a:t>
            </a: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توجه به ترکیب سنی جمعیت ایران که عمدتا جمعیت جوان و مصرف‌کننده می‌باشند، وجود نرخ بیکاری نسبتا </a:t>
            </a:r>
            <a:r>
              <a:rPr lang="fa-IR" sz="2800" dirty="0" smtClean="0">
                <a:solidFill>
                  <a:schemeClr val="tx1"/>
                </a:solidFill>
                <a:effectLst/>
                <a:cs typeface="B Lotus" pitchFamily="2" charset="-78"/>
              </a:rPr>
              <a:t>بالا، عدم </a:t>
            </a: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وجود ساختارهای مناسب در اکثر بخش‌های اقتصادی و... توجه به </a:t>
            </a:r>
            <a:r>
              <a:rPr lang="fa-IR" sz="3600" b="1" i="1" dirty="0">
                <a:solidFill>
                  <a:schemeClr val="tx1"/>
                </a:solidFill>
                <a:cs typeface="B Lotus" pitchFamily="2" charset="-78"/>
              </a:rPr>
              <a:t>بهبود بهره‌وری و ارتقا آن </a:t>
            </a: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در همه سطوح به عنوان زمینه ساز توسعه و پیشرفت اقتصادی، به عنوان یک ضرورت اجتناب ناپذیر مطرح می‌گردد.</a:t>
            </a:r>
            <a:endParaRPr lang="en-US" sz="2800" dirty="0">
              <a:solidFill>
                <a:schemeClr val="tx1"/>
              </a:solidFill>
              <a:effectLst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19475" y="2997200"/>
            <a:ext cx="2447925" cy="1152525"/>
          </a:xfrm>
          <a:prstGeom prst="roundRect">
            <a:avLst/>
          </a:prstGeom>
          <a:solidFill>
            <a:srgbClr val="151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3200" b="1" dirty="0">
                <a:cs typeface="B Lotus" pitchFamily="2" charset="-78"/>
              </a:rPr>
              <a:t>دلایل ضرورت بهره‌وری</a:t>
            </a:r>
            <a:endParaRPr lang="en-US" sz="3200" b="1" dirty="0">
              <a:cs typeface="B Lotus" pitchFamily="2" charset="-78"/>
            </a:endParaRPr>
          </a:p>
        </p:txBody>
      </p:sp>
      <p:sp>
        <p:nvSpPr>
          <p:cNvPr id="3" name="Oval 2"/>
          <p:cNvSpPr/>
          <p:nvPr/>
        </p:nvSpPr>
        <p:spPr>
          <a:xfrm>
            <a:off x="3276600" y="836613"/>
            <a:ext cx="2590800" cy="1512887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fa-IR" sz="2800" b="1" dirty="0">
                <a:solidFill>
                  <a:schemeClr val="tx1"/>
                </a:solidFill>
                <a:cs typeface="B Lotus" pitchFamily="2" charset="-78"/>
              </a:rPr>
              <a:t>شکاف‌های منطقه‌ای و بین المللی</a:t>
            </a:r>
            <a:endParaRPr lang="en-US" sz="2800" b="1" dirty="0">
              <a:solidFill>
                <a:schemeClr val="tx1"/>
              </a:solidFill>
              <a:cs typeface="B Lotus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539750" y="2781300"/>
            <a:ext cx="2087563" cy="15113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fa-IR" sz="2800" b="1" dirty="0">
                <a:solidFill>
                  <a:schemeClr val="tx1"/>
                </a:solidFill>
                <a:cs typeface="B Lotus" pitchFamily="2" charset="-78"/>
              </a:rPr>
              <a:t>الزام منطقی</a:t>
            </a:r>
            <a:endParaRPr lang="en-US" sz="2800" b="1" dirty="0">
              <a:solidFill>
                <a:schemeClr val="tx1"/>
              </a:solidFill>
              <a:cs typeface="B Lotus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6588125" y="2816225"/>
            <a:ext cx="2160588" cy="1512888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fa-IR" sz="2800" b="1" dirty="0">
                <a:solidFill>
                  <a:schemeClr val="tx1"/>
                </a:solidFill>
                <a:cs typeface="B Lotus" pitchFamily="2" charset="-78"/>
              </a:rPr>
              <a:t>الزام قانونی</a:t>
            </a:r>
            <a:endParaRPr lang="en-US" sz="2800" b="1" dirty="0">
              <a:solidFill>
                <a:schemeClr val="tx1"/>
              </a:solidFill>
              <a:cs typeface="B Lotus" pitchFamily="2" charset="-78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940425" y="3392488"/>
            <a:ext cx="503238" cy="32385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2771775" y="3429000"/>
            <a:ext cx="504825" cy="287338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4427538" y="2457450"/>
            <a:ext cx="360362" cy="466725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692150"/>
            <a:ext cx="36004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a-IR" sz="3600" b="1" dirty="0">
                <a:solidFill>
                  <a:schemeClr val="tx1"/>
                </a:solidFill>
                <a:cs typeface="B Lotus" pitchFamily="2" charset="-78"/>
              </a:rPr>
              <a:t>پس بهره‌وری...</a:t>
            </a:r>
            <a:endParaRPr lang="en-US" sz="3600" b="1" dirty="0">
              <a:solidFill>
                <a:schemeClr val="tx1"/>
              </a:solidFill>
              <a:cs typeface="B Lotus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288" y="1601788"/>
            <a:ext cx="8353425" cy="2492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a-IR" dirty="0">
                <a:solidFill>
                  <a:schemeClr val="tx1"/>
                </a:solidFill>
              </a:rPr>
              <a:t>یک </a:t>
            </a:r>
            <a:r>
              <a:rPr lang="fa-IR" sz="5400" b="1" dirty="0">
                <a:solidFill>
                  <a:srgbClr val="1515FF"/>
                </a:solidFill>
              </a:rPr>
              <a:t>الزام</a:t>
            </a:r>
            <a:r>
              <a:rPr lang="fa-IR" dirty="0">
                <a:solidFill>
                  <a:srgbClr val="1515FF"/>
                </a:solidFill>
              </a:rPr>
              <a:t> </a:t>
            </a:r>
            <a:r>
              <a:rPr lang="fa-IR" dirty="0">
                <a:solidFill>
                  <a:schemeClr val="tx1"/>
                </a:solidFill>
              </a:rPr>
              <a:t>است نه یک انتخاب</a:t>
            </a:r>
          </a:p>
          <a:p>
            <a:pPr algn="ctr">
              <a:defRPr/>
            </a:pPr>
            <a:r>
              <a:rPr lang="fa-IR" dirty="0">
                <a:solidFill>
                  <a:schemeClr val="tx1"/>
                </a:solidFill>
              </a:rPr>
              <a:t>مسیر انحصاری است که جزء ضروری همه برنامه‌هاست</a:t>
            </a:r>
          </a:p>
          <a:p>
            <a:pPr algn="ctr">
              <a:defRPr/>
            </a:pPr>
            <a:r>
              <a:rPr lang="fa-IR" sz="5400" b="1" dirty="0">
                <a:solidFill>
                  <a:srgbClr val="1515FF"/>
                </a:solidFill>
              </a:rPr>
              <a:t>نه</a:t>
            </a:r>
            <a:r>
              <a:rPr lang="fa-IR" dirty="0">
                <a:solidFill>
                  <a:schemeClr val="tx1"/>
                </a:solidFill>
              </a:rPr>
              <a:t> یک راه از میان راه‌های ممکن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988" y="765175"/>
            <a:ext cx="7273925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a-IR" sz="4400" b="1" dirty="0">
                <a:solidFill>
                  <a:schemeClr val="tx1"/>
                </a:solidFill>
                <a:cs typeface="B Lotus" pitchFamily="2" charset="-78"/>
              </a:rPr>
              <a:t>شاخص‌های بهره‌وری:</a:t>
            </a:r>
          </a:p>
          <a:p>
            <a:pPr>
              <a:defRPr/>
            </a:pPr>
            <a:endParaRPr lang="fa-IR" sz="4400" b="1" dirty="0">
              <a:solidFill>
                <a:schemeClr val="tx1"/>
              </a:solidFill>
              <a:cs typeface="B Lotus" pitchFamily="2" charset="-78"/>
            </a:endParaRPr>
          </a:p>
          <a:p>
            <a:pPr marL="571500" indent="-571500" algn="just">
              <a:buFont typeface="Wingdings" pitchFamily="2" charset="2"/>
              <a:buChar char="§"/>
              <a:defRPr/>
            </a:pP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تعیین و اندازه‌گیری بهره‌وری به مفهوم اندازه‌گیری سطح، روند و نرخ رشد شاخص‌های بهره‌وری می‌باشد.</a:t>
            </a:r>
          </a:p>
          <a:p>
            <a:pPr marL="571500" indent="-571500" algn="just">
              <a:buFont typeface="Wingdings" pitchFamily="2" charset="2"/>
              <a:buChar char="§"/>
              <a:defRPr/>
            </a:pP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شاخص‌های بهره‌وری نسبت‌هایی می‌باشند که صورت آن‌ها یک ستانده و مخرج آن‌ها یک نهاده و افزایش آن‌ها نشان از بهبود احتمالی وضعیت است.</a:t>
            </a:r>
          </a:p>
          <a:p>
            <a:pPr marL="571500" indent="-571500" algn="just">
              <a:buFont typeface="Wingdings" pitchFamily="2" charset="2"/>
              <a:buChar char="§"/>
              <a:defRPr/>
            </a:pP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شاخص‌های بهره‌وری به 2 دسته تقسیم می‌شوند:</a:t>
            </a:r>
          </a:p>
          <a:p>
            <a:pPr marL="1943100" lvl="3" indent="-571500" algn="just">
              <a:buFont typeface="Wingdings" pitchFamily="2" charset="2"/>
              <a:buChar char="ü"/>
              <a:defRPr/>
            </a:pPr>
            <a:r>
              <a:rPr lang="fa-IR" sz="3200" b="1" dirty="0">
                <a:solidFill>
                  <a:schemeClr val="tx1"/>
                </a:solidFill>
                <a:cs typeface="B Lotus" pitchFamily="2" charset="-78"/>
              </a:rPr>
              <a:t>شاخص بهره‌وری عمومی</a:t>
            </a:r>
          </a:p>
          <a:p>
            <a:pPr marL="1943100" lvl="3" indent="-571500" algn="just">
              <a:buFont typeface="Wingdings" pitchFamily="2" charset="2"/>
              <a:buChar char="ü"/>
              <a:defRPr/>
            </a:pPr>
            <a:r>
              <a:rPr lang="fa-IR" sz="3200" b="1" dirty="0">
                <a:solidFill>
                  <a:schemeClr val="tx1"/>
                </a:solidFill>
                <a:cs typeface="B Lotus" pitchFamily="2" charset="-78"/>
              </a:rPr>
              <a:t>شاخص بهره‌وری اختصاصی</a:t>
            </a:r>
          </a:p>
          <a:p>
            <a:pPr marL="571500" indent="-571500" algn="just">
              <a:buFont typeface="Wingdings" pitchFamily="2" charset="2"/>
              <a:buChar char="§"/>
              <a:defRPr/>
            </a:pPr>
            <a:endParaRPr lang="en-US" sz="3200" dirty="0">
              <a:solidFill>
                <a:schemeClr val="tx1"/>
              </a:solidFill>
              <a:effectLst/>
              <a:cs typeface="B Lotus" pitchFamily="2" charset="-78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088" y="765175"/>
            <a:ext cx="7705725" cy="4462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a-IR" sz="4000" b="1" dirty="0">
                <a:solidFill>
                  <a:schemeClr val="tx1"/>
                </a:solidFill>
                <a:cs typeface="B Lotus" pitchFamily="2" charset="-78"/>
              </a:rPr>
              <a:t>شاخص‌های بهره‌وری عمومی:</a:t>
            </a:r>
          </a:p>
          <a:p>
            <a:pPr>
              <a:defRPr/>
            </a:pPr>
            <a:endParaRPr lang="fa-IR" sz="4000" b="1" dirty="0">
              <a:solidFill>
                <a:schemeClr val="tx1"/>
              </a:solidFill>
              <a:cs typeface="B Lotus" pitchFamily="2" charset="-78"/>
            </a:endParaRPr>
          </a:p>
          <a:p>
            <a:pPr marL="571500" indent="-571500">
              <a:buFont typeface="Wingdings" pitchFamily="2" charset="2"/>
              <a:buChar char="§"/>
              <a:defRPr/>
            </a:pP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بهره‌وری نیروی کار </a:t>
            </a:r>
            <a:r>
              <a:rPr lang="fa-IR" sz="4000" dirty="0">
                <a:solidFill>
                  <a:schemeClr val="tx1"/>
                </a:solidFill>
                <a:effectLst/>
                <a:cs typeface="B Lotus" pitchFamily="2" charset="-78"/>
              </a:rPr>
              <a:t>(</a:t>
            </a:r>
            <a:r>
              <a:rPr lang="en-US" sz="2400" dirty="0" err="1">
                <a:solidFill>
                  <a:schemeClr val="tx1"/>
                </a:solidFill>
                <a:effectLst/>
                <a:latin typeface="+mn-lt"/>
                <a:cs typeface="B Lotus" pitchFamily="2" charset="-78"/>
              </a:rPr>
              <a:t>Labour</a:t>
            </a:r>
            <a:r>
              <a:rPr lang="en-US" sz="2400" dirty="0">
                <a:solidFill>
                  <a:schemeClr val="tx1"/>
                </a:solidFill>
                <a:effectLst/>
                <a:latin typeface="+mn-lt"/>
                <a:cs typeface="B Lotus" pitchFamily="2" charset="-78"/>
              </a:rPr>
              <a:t> Productivity</a:t>
            </a:r>
            <a:r>
              <a:rPr lang="fa-IR" sz="4000" dirty="0">
                <a:solidFill>
                  <a:schemeClr val="tx1"/>
                </a:solidFill>
                <a:effectLst/>
                <a:cs typeface="B Lotus" pitchFamily="2" charset="-78"/>
              </a:rPr>
              <a:t>)</a:t>
            </a:r>
            <a:endParaRPr lang="en-US" sz="4000" dirty="0">
              <a:solidFill>
                <a:schemeClr val="tx1"/>
              </a:solidFill>
              <a:effectLst/>
              <a:cs typeface="B Lotus" pitchFamily="2" charset="-78"/>
            </a:endParaRPr>
          </a:p>
          <a:p>
            <a:pPr marL="571500" indent="-571500">
              <a:buFont typeface="Wingdings" pitchFamily="2" charset="2"/>
              <a:buChar char="§"/>
              <a:defRPr/>
            </a:pP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بهره‌وری سرمایه (</a:t>
            </a:r>
            <a:r>
              <a:rPr lang="en-US" sz="2400" dirty="0">
                <a:solidFill>
                  <a:schemeClr val="tx1"/>
                </a:solidFill>
                <a:effectLst/>
                <a:latin typeface="+mn-lt"/>
                <a:cs typeface="B Lotus" pitchFamily="2" charset="-78"/>
              </a:rPr>
              <a:t>Capital Productivity</a:t>
            </a: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)</a:t>
            </a:r>
          </a:p>
          <a:p>
            <a:pPr marL="571500" indent="-571500">
              <a:buFont typeface="Wingdings" pitchFamily="2" charset="2"/>
              <a:buChar char="§"/>
              <a:defRPr/>
            </a:pP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بهره‌وری مواد اولیه (</a:t>
            </a:r>
            <a:r>
              <a:rPr lang="en-US" sz="2400" dirty="0">
                <a:solidFill>
                  <a:schemeClr val="tx1"/>
                </a:solidFill>
                <a:effectLst/>
                <a:latin typeface="+mn-lt"/>
                <a:cs typeface="B Lotus" pitchFamily="2" charset="-78"/>
              </a:rPr>
              <a:t>Material Productivity</a:t>
            </a: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)</a:t>
            </a:r>
            <a:endParaRPr lang="en-US" sz="2800" dirty="0">
              <a:solidFill>
                <a:schemeClr val="tx1"/>
              </a:solidFill>
              <a:effectLst/>
              <a:cs typeface="B Lotus" pitchFamily="2" charset="-78"/>
            </a:endParaRPr>
          </a:p>
          <a:p>
            <a:pPr marL="571500" indent="-571500">
              <a:buFont typeface="Wingdings" pitchFamily="2" charset="2"/>
              <a:buChar char="§"/>
              <a:defRPr/>
            </a:pP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بهره‌وری انرژی (</a:t>
            </a:r>
            <a:r>
              <a:rPr lang="en-US" sz="2400" dirty="0">
                <a:solidFill>
                  <a:schemeClr val="tx1"/>
                </a:solidFill>
                <a:effectLst/>
                <a:latin typeface="+mn-lt"/>
                <a:cs typeface="B Lotus" pitchFamily="2" charset="-78"/>
              </a:rPr>
              <a:t>Energy Productivity</a:t>
            </a: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)</a:t>
            </a:r>
          </a:p>
          <a:p>
            <a:pPr marL="571500" indent="-571500">
              <a:buFont typeface="Wingdings" pitchFamily="2" charset="2"/>
              <a:buChar char="§"/>
              <a:defRPr/>
            </a:pP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بهره‌وری هزینه شاغلین</a:t>
            </a:r>
          </a:p>
          <a:p>
            <a:pPr marL="571500" indent="-571500">
              <a:buFont typeface="Wingdings" pitchFamily="2" charset="2"/>
              <a:buChar char="§"/>
              <a:defRPr/>
            </a:pP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بهره‌وری کل عوامل تولید (</a:t>
            </a:r>
            <a:r>
              <a:rPr lang="en-US" sz="2400" dirty="0">
                <a:solidFill>
                  <a:schemeClr val="tx1"/>
                </a:solidFill>
                <a:effectLst/>
                <a:latin typeface="+mn-lt"/>
                <a:cs typeface="2  Sina" pitchFamily="2" charset="-78"/>
              </a:rPr>
              <a:t>Total Factor Productivity</a:t>
            </a: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)</a:t>
            </a:r>
            <a:endParaRPr lang="en-US" sz="2800" dirty="0">
              <a:solidFill>
                <a:schemeClr val="tx1"/>
              </a:solidFill>
              <a:effectLst/>
              <a:cs typeface="B Lotus" pitchFamily="2" charset="-78"/>
            </a:endParaRPr>
          </a:p>
          <a:p>
            <a:pPr algn="l" rtl="0">
              <a:defRPr/>
            </a:pPr>
            <a:endParaRPr lang="en-US" sz="2400" dirty="0">
              <a:solidFill>
                <a:schemeClr val="tx1"/>
              </a:solidFill>
              <a:effectLst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088" y="620713"/>
            <a:ext cx="7489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a-IR" sz="3200" b="1" dirty="0">
                <a:solidFill>
                  <a:schemeClr val="tx1"/>
                </a:solidFill>
                <a:cs typeface="B Lotus" pitchFamily="2" charset="-78"/>
              </a:rPr>
              <a:t>بهره‌وری نیروی کار</a:t>
            </a:r>
            <a:endParaRPr lang="en-US" sz="3200" b="1" dirty="0">
              <a:solidFill>
                <a:schemeClr val="tx1"/>
              </a:solidFill>
              <a:cs typeface="B Lotus" pitchFamily="2" charset="-78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572000" y="912813"/>
            <a:ext cx="1008063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827088" y="692150"/>
            <a:ext cx="3744912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1pPr>
            <a:lvl2pPr marL="742950" indent="-28575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2pPr>
            <a:lvl3pPr marL="11430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3pPr>
            <a:lvl4pPr marL="16002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4pPr>
            <a:lvl5pPr marL="20574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9pPr>
          </a:lstStyle>
          <a:p>
            <a:pPr algn="just" eaLnBrk="1" hangingPunct="1"/>
            <a:r>
              <a:rPr lang="fa-IR" sz="2700">
                <a:solidFill>
                  <a:schemeClr val="tx1"/>
                </a:solidFill>
                <a:effectLst/>
                <a:cs typeface="B Lotus" pitchFamily="2" charset="-78"/>
              </a:rPr>
              <a:t>نشان می‌دهد به طور متوسط هر نفر نیروی انسانی شاغل چه میزان ارزش افزوده ایجاد کرده است.</a:t>
            </a:r>
          </a:p>
          <a:p>
            <a:pPr algn="just" eaLnBrk="1" hangingPunct="1"/>
            <a:r>
              <a:rPr lang="fa-IR" sz="2700">
                <a:solidFill>
                  <a:schemeClr val="tx1"/>
                </a:solidFill>
                <a:effectLst/>
                <a:cs typeface="B Lotus" pitchFamily="2" charset="-78"/>
              </a:rPr>
              <a:t>از تقسیم ارزش افزوده بر متوسط تعداد شاغلین (یا نفر ساعت در طول یک سال مالی) حاصل می‌شود.</a:t>
            </a:r>
            <a:endParaRPr lang="en-US" sz="2700">
              <a:solidFill>
                <a:schemeClr val="tx1"/>
              </a:solidFill>
              <a:effectLst/>
              <a:cs typeface="B Lotus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66850" y="4005263"/>
            <a:ext cx="6335713" cy="1352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3600" dirty="0">
                <a:effectLst/>
                <a:cs typeface="B Lotus" pitchFamily="2" charset="-78"/>
              </a:rPr>
              <a:t>بهره‌وری نیروی کار مهمترین و متداول‌ترین شاخص بهره‌وری محسوب می‌شود</a:t>
            </a:r>
            <a:endParaRPr lang="en-US" sz="3600" dirty="0">
              <a:effectLst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981075"/>
            <a:ext cx="7543800" cy="3886200"/>
          </a:xfrm>
        </p:spPr>
        <p:txBody>
          <a:bodyPr rtlCol="0">
            <a:normAutofit/>
          </a:bodyPr>
          <a:lstStyle/>
          <a:p>
            <a:pPr marL="274320" indent="-274320" algn="r" rt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a-IR" sz="3600" b="1" dirty="0" smtClean="0">
                <a:cs typeface="B Lotus" pitchFamily="2" charset="-78"/>
              </a:rPr>
              <a:t>اهميت </a:t>
            </a:r>
            <a:r>
              <a:rPr lang="fa-IR" sz="3600" b="1" dirty="0">
                <a:cs typeface="B Lotus" pitchFamily="2" charset="-78"/>
              </a:rPr>
              <a:t>و </a:t>
            </a:r>
            <a:r>
              <a:rPr lang="fa-IR" sz="3600" b="1" dirty="0" smtClean="0">
                <a:cs typeface="B Lotus" pitchFamily="2" charset="-78"/>
              </a:rPr>
              <a:t>ضرورت بهره‌وری و نسبت آن </a:t>
            </a:r>
            <a:r>
              <a:rPr lang="fa-IR" sz="3600" b="1" dirty="0">
                <a:cs typeface="B Lotus" pitchFamily="2" charset="-78"/>
              </a:rPr>
              <a:t>با مسائل اساسي جامعه </a:t>
            </a:r>
            <a:endParaRPr lang="fa-IR" sz="3600" b="1" dirty="0" smtClean="0">
              <a:cs typeface="B Lotus" pitchFamily="2" charset="-78"/>
            </a:endParaRPr>
          </a:p>
          <a:p>
            <a:pPr marL="274320" indent="-274320" algn="r" rt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a-IR" sz="3600" b="1" dirty="0" smtClean="0">
                <a:cs typeface="B Lotus" pitchFamily="2" charset="-78"/>
              </a:rPr>
              <a:t>مشكل </a:t>
            </a:r>
            <a:r>
              <a:rPr lang="fa-IR" sz="3600" b="1" dirty="0">
                <a:cs typeface="B Lotus" pitchFamily="2" charset="-78"/>
              </a:rPr>
              <a:t>اصلي </a:t>
            </a:r>
            <a:r>
              <a:rPr lang="fa-IR" sz="3600" b="1" dirty="0" smtClean="0">
                <a:cs typeface="B Lotus" pitchFamily="2" charset="-78"/>
              </a:rPr>
              <a:t>بهره‌وري</a:t>
            </a:r>
            <a:endParaRPr lang="en-US" sz="3600" b="1" dirty="0">
              <a:cs typeface="B Lotus" pitchFamily="2" charset="-78"/>
            </a:endParaRPr>
          </a:p>
          <a:p>
            <a:pPr marL="274320" indent="-274320" algn="r" rt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a-IR" sz="3600" b="1" dirty="0" smtClean="0">
                <a:cs typeface="B Lotus" pitchFamily="2" charset="-78"/>
              </a:rPr>
              <a:t>راهبرد‌هایي </a:t>
            </a:r>
            <a:r>
              <a:rPr lang="fa-IR" sz="3600" b="1" dirty="0">
                <a:cs typeface="B Lotus" pitchFamily="2" charset="-78"/>
              </a:rPr>
              <a:t>براي بهبود </a:t>
            </a:r>
            <a:r>
              <a:rPr lang="fa-IR" sz="3600" b="1" dirty="0" smtClean="0">
                <a:cs typeface="B Lotus" pitchFamily="2" charset="-78"/>
              </a:rPr>
              <a:t>بهره‌وري</a:t>
            </a:r>
            <a:endParaRPr lang="en-US" sz="3600" b="1" dirty="0">
              <a:cs typeface="B Lotus" pitchFamily="2" charset="-78"/>
            </a:endParaRPr>
          </a:p>
          <a:p>
            <a:pPr marL="274320" indent="-274320" algn="r" rt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700" b="1" dirty="0">
              <a:cs typeface="B Lotus" pitchFamily="2" charset="-78"/>
            </a:endParaRPr>
          </a:p>
          <a:p>
            <a:pPr marL="0" indent="0" algn="r" rt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700" dirty="0"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8888" y="765175"/>
            <a:ext cx="70580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a-IR" sz="3200" b="1" dirty="0">
                <a:solidFill>
                  <a:schemeClr val="tx1"/>
                </a:solidFill>
                <a:cs typeface="B Lotus" pitchFamily="2" charset="-78"/>
              </a:rPr>
              <a:t>بهره‌وری سرمایه</a:t>
            </a:r>
            <a:endParaRPr lang="en-US" sz="3200" b="1" dirty="0">
              <a:solidFill>
                <a:schemeClr val="tx1"/>
              </a:solidFill>
              <a:cs typeface="B Lotus" pitchFamily="2" charset="-78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859338" y="1057275"/>
            <a:ext cx="1152525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827088" y="823913"/>
            <a:ext cx="3960812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1pPr>
            <a:lvl2pPr marL="742950" indent="-28575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2pPr>
            <a:lvl3pPr marL="11430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3pPr>
            <a:lvl4pPr marL="16002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4pPr>
            <a:lvl5pPr marL="20574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9pPr>
          </a:lstStyle>
          <a:p>
            <a:pPr algn="just" eaLnBrk="1" hangingPunct="1"/>
            <a:r>
              <a:rPr lang="fa-IR" sz="2700">
                <a:solidFill>
                  <a:schemeClr val="tx1"/>
                </a:solidFill>
                <a:effectLst/>
                <a:cs typeface="B Lotus" pitchFamily="2" charset="-78"/>
              </a:rPr>
              <a:t>میزان کارائی دارایی‌ها و نحوه استفاده از سرمایه‌های ثابت را منعکس می‌نماید. به عبارتی بیان می‌کند که، در قبال هر واحد سرمایه ثابت، چه میزان ارزش افزوده ایجاد شده است.</a:t>
            </a:r>
            <a:endParaRPr lang="en-US" sz="2700">
              <a:solidFill>
                <a:schemeClr val="tx1"/>
              </a:solidFill>
              <a:effectLst/>
              <a:cs typeface="B Lotus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363" y="3563938"/>
            <a:ext cx="32400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a-IR" sz="3200" b="1" dirty="0">
                <a:solidFill>
                  <a:schemeClr val="tx1"/>
                </a:solidFill>
                <a:cs typeface="B Lotus" pitchFamily="2" charset="-78"/>
              </a:rPr>
              <a:t>بهره‌وری مواد اولیه</a:t>
            </a:r>
            <a:endParaRPr lang="en-US" sz="3200" b="1" dirty="0">
              <a:solidFill>
                <a:schemeClr val="tx1"/>
              </a:solidFill>
              <a:cs typeface="B Lotus" pitchFamily="2" charset="-78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787900" y="3856038"/>
            <a:ext cx="763588" cy="4762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631" name="TextBox 8"/>
          <p:cNvSpPr txBox="1">
            <a:spLocks noChangeArrowheads="1"/>
          </p:cNvSpPr>
          <p:nvPr/>
        </p:nvSpPr>
        <p:spPr bwMode="auto">
          <a:xfrm>
            <a:off x="971550" y="3619500"/>
            <a:ext cx="37163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1pPr>
            <a:lvl2pPr marL="742950" indent="-28575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2pPr>
            <a:lvl3pPr marL="11430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3pPr>
            <a:lvl4pPr marL="16002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4pPr>
            <a:lvl5pPr marL="20574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9pPr>
          </a:lstStyle>
          <a:p>
            <a:pPr algn="just" eaLnBrk="1" hangingPunct="1"/>
            <a:r>
              <a:rPr lang="fa-IR" sz="2700">
                <a:solidFill>
                  <a:schemeClr val="tx1"/>
                </a:solidFill>
                <a:effectLst/>
                <a:cs typeface="B Lotus" pitchFamily="2" charset="-78"/>
              </a:rPr>
              <a:t>نشان می‌دهد در برابر هر واحد (ریال) مواد مصرف شده، چه میزان (ریال) ارزش افزوده حاصل شده است.</a:t>
            </a:r>
            <a:endParaRPr lang="en-US" sz="2700">
              <a:solidFill>
                <a:schemeClr val="tx1"/>
              </a:solidFill>
              <a:effectLst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5600" y="692150"/>
            <a:ext cx="28813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a-IR" sz="3600" b="1" dirty="0">
                <a:solidFill>
                  <a:schemeClr val="tx1"/>
                </a:solidFill>
                <a:cs typeface="B Lotus" pitchFamily="2" charset="-78"/>
              </a:rPr>
              <a:t>بهره‌وری انرژی</a:t>
            </a:r>
            <a:endParaRPr lang="en-US" sz="3600" b="1" dirty="0">
              <a:solidFill>
                <a:schemeClr val="tx1"/>
              </a:solidFill>
              <a:cs typeface="B Lotus" pitchFamily="2" charset="-78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932363" y="1057275"/>
            <a:ext cx="1008062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827088" y="692150"/>
            <a:ext cx="410527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1pPr>
            <a:lvl2pPr marL="742950" indent="-28575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2pPr>
            <a:lvl3pPr marL="11430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3pPr>
            <a:lvl4pPr marL="16002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4pPr>
            <a:lvl5pPr marL="20574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9pPr>
          </a:lstStyle>
          <a:p>
            <a:pPr algn="just" eaLnBrk="1" hangingPunct="1"/>
            <a:r>
              <a:rPr lang="fa-IR" sz="2700">
                <a:solidFill>
                  <a:schemeClr val="tx1"/>
                </a:solidFill>
                <a:effectLst/>
                <a:cs typeface="B Lotus" pitchFamily="2" charset="-78"/>
              </a:rPr>
              <a:t>نشان می‌دهد در قبال هر واحد انرژی مصرف شده چه میزان ارزش افزوده حاصل شده است.</a:t>
            </a:r>
            <a:endParaRPr lang="en-US" sz="2700">
              <a:solidFill>
                <a:schemeClr val="tx1"/>
              </a:solidFill>
              <a:effectLst/>
              <a:cs typeface="B Lotus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088" y="2133600"/>
            <a:ext cx="7632700" cy="13843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a-IR" sz="2800" b="1" dirty="0">
                <a:effectLst/>
                <a:cs typeface="B Lotus" pitchFamily="2" charset="-78"/>
              </a:rPr>
              <a:t>اقلام انرژی مصرفی شامل:</a:t>
            </a:r>
          </a:p>
          <a:p>
            <a:pPr algn="just">
              <a:defRPr/>
            </a:pPr>
            <a:r>
              <a:rPr lang="fa-IR" sz="2800" dirty="0">
                <a:effectLst/>
                <a:cs typeface="B Lotus" pitchFamily="2" charset="-78"/>
              </a:rPr>
              <a:t>برق، گاز مایع، گاز طبیعی، گازوئیل، نفت سفید، بنزین، نفت سیاه، ذغال سنگ، هیزم و چوب می‌باشد.</a:t>
            </a:r>
            <a:endParaRPr lang="en-US" sz="2800" dirty="0">
              <a:effectLst/>
              <a:cs typeface="B Lotus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3800" y="3860800"/>
            <a:ext cx="35290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a-IR" sz="3500" b="1" dirty="0">
                <a:solidFill>
                  <a:schemeClr val="tx1"/>
                </a:solidFill>
                <a:cs typeface="B Lotus" pitchFamily="2" charset="-78"/>
              </a:rPr>
              <a:t>بهره‌وری هزینه شاغلین</a:t>
            </a:r>
            <a:endParaRPr lang="en-US" sz="3500" b="1" dirty="0">
              <a:solidFill>
                <a:schemeClr val="tx1"/>
              </a:solidFill>
              <a:cs typeface="B Lotus" pitchFamily="2" charset="-78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643438" y="4184650"/>
            <a:ext cx="576262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656" name="TextBox 9"/>
          <p:cNvSpPr txBox="1">
            <a:spLocks noChangeArrowheads="1"/>
          </p:cNvSpPr>
          <p:nvPr/>
        </p:nvSpPr>
        <p:spPr bwMode="auto">
          <a:xfrm>
            <a:off x="827088" y="3860800"/>
            <a:ext cx="374491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1pPr>
            <a:lvl2pPr marL="742950" indent="-28575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2pPr>
            <a:lvl3pPr marL="11430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3pPr>
            <a:lvl4pPr marL="16002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4pPr>
            <a:lvl5pPr marL="20574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9pPr>
          </a:lstStyle>
          <a:p>
            <a:pPr algn="just" eaLnBrk="1" hangingPunct="1"/>
            <a:r>
              <a:rPr lang="fa-IR" sz="2700">
                <a:solidFill>
                  <a:schemeClr val="tx1"/>
                </a:solidFill>
                <a:effectLst/>
                <a:cs typeface="B Lotus" pitchFamily="2" charset="-78"/>
              </a:rPr>
              <a:t>مفهومش این است که به ازای 1 واحد ریالی جبران خدمات پرداخت شده چه میزان ارزش افزوده ایجاد شده است.</a:t>
            </a:r>
            <a:endParaRPr lang="en-US" sz="2700">
              <a:solidFill>
                <a:schemeClr val="tx1"/>
              </a:solidFill>
              <a:effectLst/>
              <a:cs typeface="B Lotus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5600" y="5016500"/>
            <a:ext cx="2736850" cy="1076325"/>
          </a:xfrm>
          <a:prstGeom prst="rect">
            <a:avLst/>
          </a:prstGeom>
          <a:solidFill>
            <a:srgbClr val="00FE73"/>
          </a:solidFill>
          <a:ln w="38100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واحد این شاخص </a:t>
            </a:r>
            <a:r>
              <a:rPr lang="fa-IR" sz="3600" b="1" dirty="0">
                <a:solidFill>
                  <a:schemeClr val="tx1"/>
                </a:solidFill>
                <a:cs typeface="B Lotus" pitchFamily="2" charset="-78"/>
              </a:rPr>
              <a:t>نسبت</a:t>
            </a: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 است</a:t>
            </a:r>
            <a:endParaRPr lang="en-US" sz="2800" dirty="0">
              <a:solidFill>
                <a:schemeClr val="tx1"/>
              </a:solidFill>
              <a:effectLst/>
              <a:cs typeface="B Lotus" pitchFamily="2" charset="-78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6646863" y="4506913"/>
            <a:ext cx="431800" cy="46196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8038" y="692150"/>
            <a:ext cx="51117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a-IR" sz="3600" b="1" dirty="0">
                <a:solidFill>
                  <a:schemeClr val="tx1"/>
                </a:solidFill>
                <a:cs typeface="B Lotus" pitchFamily="2" charset="-78"/>
              </a:rPr>
              <a:t>بهره‌وری کل عوامل تولید (</a:t>
            </a:r>
            <a:r>
              <a:rPr lang="en-US" sz="3200" b="1" dirty="0">
                <a:solidFill>
                  <a:schemeClr val="tx1"/>
                </a:solidFill>
                <a:latin typeface="+mn-lt"/>
                <a:cs typeface="B Lotus" pitchFamily="2" charset="-78"/>
              </a:rPr>
              <a:t>TFP</a:t>
            </a:r>
            <a:r>
              <a:rPr lang="fa-IR" sz="3600" b="1" dirty="0">
                <a:solidFill>
                  <a:schemeClr val="tx1"/>
                </a:solidFill>
                <a:cs typeface="B Lotus" pitchFamily="2" charset="-78"/>
              </a:rPr>
              <a:t>)</a:t>
            </a:r>
            <a:endParaRPr lang="en-US" sz="3600" b="1" dirty="0">
              <a:solidFill>
                <a:schemeClr val="tx1"/>
              </a:solidFill>
              <a:cs typeface="B Lotus" pitchFamily="2" charset="-78"/>
            </a:endParaRPr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611188" y="1652588"/>
            <a:ext cx="76327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1pPr>
            <a:lvl2pPr marL="742950" indent="-28575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2pPr>
            <a:lvl3pPr marL="11430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3pPr>
            <a:lvl4pPr marL="16002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4pPr>
            <a:lvl5pPr marL="20574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9pPr>
          </a:lstStyle>
          <a:p>
            <a:pPr algn="just" eaLnBrk="1" hangingPunct="1">
              <a:buFont typeface="Wingdings" pitchFamily="2" charset="2"/>
              <a:buChar char="ü"/>
            </a:pPr>
            <a:r>
              <a:rPr lang="fa-IR" sz="2700">
                <a:solidFill>
                  <a:schemeClr val="tx1"/>
                </a:solidFill>
                <a:effectLst/>
                <a:cs typeface="B Lotus" pitchFamily="2" charset="-78"/>
              </a:rPr>
              <a:t>میزان کارایی و اثر بخشی استفاده از عوامل تولید را که به صورت مشترک برای تولید کالا‌ها و خدمات مورد بهره‌برداری قرار می‌گیرد، اندازه‌گیری می‌نماید.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fa-IR" sz="2700">
                <a:solidFill>
                  <a:schemeClr val="tx1"/>
                </a:solidFill>
                <a:effectLst/>
                <a:cs typeface="B Lotus" pitchFamily="2" charset="-78"/>
              </a:rPr>
              <a:t>شامل تمامی تغییرات کیفی است که در نیروی کار، سرمایه، شدت تقاضا، تغییر ساختار‌ها و پیشرفت‌های تکنولوژیکی ایجاد می‌گردد.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fa-IR" sz="2700">
                <a:solidFill>
                  <a:schemeClr val="tx1"/>
                </a:solidFill>
                <a:effectLst/>
                <a:cs typeface="B Lotus" pitchFamily="2" charset="-78"/>
              </a:rPr>
              <a:t>رشد این شاخص به دو روش مستقیم و غیر مستقیم محاسبه می‌گردد.</a:t>
            </a:r>
            <a:endParaRPr lang="en-US" sz="2700">
              <a:solidFill>
                <a:schemeClr val="tx1"/>
              </a:solidFill>
              <a:effectLst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650" y="765175"/>
            <a:ext cx="7488238" cy="4092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cs typeface="B Lotus" pitchFamily="2" charset="-78"/>
              </a:rPr>
              <a:t>TFP</a:t>
            </a:r>
            <a:r>
              <a:rPr lang="fa-IR" sz="3200" dirty="0">
                <a:solidFill>
                  <a:schemeClr val="tx1"/>
                </a:solidFill>
                <a:effectLst/>
                <a:cs typeface="B Lotus" pitchFamily="2" charset="-78"/>
              </a:rPr>
              <a:t> یعنی استفاده هوشمندانه از منابع در دسترس:</a:t>
            </a:r>
          </a:p>
          <a:p>
            <a:pPr>
              <a:defRPr/>
            </a:pPr>
            <a:endParaRPr lang="fa-IR" sz="3200" dirty="0">
              <a:solidFill>
                <a:schemeClr val="tx1"/>
              </a:solidFill>
              <a:effectLst/>
              <a:cs typeface="B Lotus" pitchFamily="2" charset="-78"/>
            </a:endParaRP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به کارگیری فناوری جدید و ارتقا سطح فناوری موجود</a:t>
            </a: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نوآوری</a:t>
            </a: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فنون مدیریت بهتر</a:t>
            </a: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تخصص‌گرایی</a:t>
            </a: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بهبود کارآیی</a:t>
            </a: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آموزش، مهارت‌ها و تجارب کارکنان</a:t>
            </a: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پیشرفت استفاده از فناوری اطلاعات</a:t>
            </a:r>
            <a:endParaRPr lang="en-US" sz="2800" dirty="0">
              <a:solidFill>
                <a:schemeClr val="tx1"/>
              </a:solidFill>
              <a:effectLst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113" y="836613"/>
            <a:ext cx="7488237" cy="3294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fa-IR" sz="3200" dirty="0">
                <a:solidFill>
                  <a:schemeClr val="tx1"/>
                </a:solidFill>
                <a:effectLst/>
                <a:cs typeface="B Lotus" pitchFamily="2" charset="-78"/>
              </a:rPr>
              <a:t>در حالت کلی می‌توان 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cs typeface="B Lotus" pitchFamily="2" charset="-78"/>
              </a:rPr>
              <a:t>TFP</a:t>
            </a:r>
            <a:r>
              <a:rPr lang="fa-IR" sz="3200" dirty="0">
                <a:solidFill>
                  <a:schemeClr val="tx1"/>
                </a:solidFill>
                <a:effectLst/>
                <a:cs typeface="B Lotus" pitchFamily="2" charset="-78"/>
              </a:rPr>
              <a:t> را به چهار صورت زیر نوشت:</a:t>
            </a:r>
          </a:p>
          <a:p>
            <a:pPr algn="just">
              <a:defRPr/>
            </a:pPr>
            <a:endParaRPr lang="fa-IR" sz="3200" dirty="0">
              <a:solidFill>
                <a:schemeClr val="tx1"/>
              </a:solidFill>
              <a:effectLst/>
              <a:cs typeface="B Lotus" pitchFamily="2" charset="-78"/>
            </a:endParaRPr>
          </a:p>
          <a:p>
            <a:pPr algn="just">
              <a:defRPr/>
            </a:pPr>
            <a:endParaRPr lang="fa-IR" sz="3200" dirty="0">
              <a:solidFill>
                <a:schemeClr val="tx1"/>
              </a:solidFill>
              <a:effectLst/>
              <a:cs typeface="B Lotus" pitchFamily="2" charset="-78"/>
            </a:endParaRPr>
          </a:p>
          <a:p>
            <a:pPr marL="571500" indent="-571500" algn="just">
              <a:buFont typeface="Wingdings" pitchFamily="2" charset="2"/>
              <a:buChar char="§"/>
              <a:defRPr/>
            </a:pP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بهره‌وری کل عوامل تولید بر حسب بهره‌وری جزئی نیروی کار</a:t>
            </a:r>
          </a:p>
          <a:p>
            <a:pPr marL="571500" indent="-571500" algn="just">
              <a:buFont typeface="Wingdings" pitchFamily="2" charset="2"/>
              <a:buChar char="§"/>
              <a:defRPr/>
            </a:pP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بهره‌وری کل عوامل تولید بر حسب بهره‌وری جزئی سرمایه</a:t>
            </a:r>
          </a:p>
          <a:p>
            <a:pPr marL="571500" indent="-571500" algn="just">
              <a:buFont typeface="Wingdings" pitchFamily="2" charset="2"/>
              <a:buChar char="§"/>
              <a:defRPr/>
            </a:pP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بهره‌وری کل عوامل تولید بر حسب بهره‌وری جزئی مواد</a:t>
            </a:r>
          </a:p>
          <a:p>
            <a:pPr marL="571500" indent="-571500" algn="just">
              <a:buFont typeface="Wingdings" pitchFamily="2" charset="2"/>
              <a:buChar char="§"/>
              <a:defRPr/>
            </a:pP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بهره‌وری کل عوامل تولید بر حسب بهره‌وری جزئی انرژی</a:t>
            </a:r>
            <a:endParaRPr lang="en-US" sz="2800" dirty="0">
              <a:solidFill>
                <a:schemeClr val="tx1"/>
              </a:solidFill>
              <a:effectLst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65175"/>
            <a:ext cx="7992888" cy="378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a-IR" sz="3600" b="1" dirty="0">
                <a:solidFill>
                  <a:schemeClr val="tx1"/>
                </a:solidFill>
                <a:cs typeface="B Lotus" pitchFamily="2" charset="-78"/>
              </a:rPr>
              <a:t>شاخص‌های بهره‌وری اختصاصی</a:t>
            </a:r>
          </a:p>
          <a:p>
            <a:pPr algn="just">
              <a:defRPr/>
            </a:pPr>
            <a:endParaRPr lang="fa-IR" sz="3600" b="1" dirty="0">
              <a:solidFill>
                <a:schemeClr val="tx1"/>
              </a:solidFill>
              <a:cs typeface="B Lotus" pitchFamily="2" charset="-78"/>
            </a:endParaRPr>
          </a:p>
          <a:p>
            <a:pPr marL="914400" lvl="1" indent="-457200" algn="just">
              <a:buFont typeface="Wingdings" pitchFamily="2" charset="2"/>
              <a:buChar char="§"/>
              <a:defRPr/>
            </a:pPr>
            <a:r>
              <a:rPr lang="fa-IR" sz="2800" dirty="0" smtClean="0">
                <a:solidFill>
                  <a:schemeClr val="tx1"/>
                </a:solidFill>
                <a:effectLst/>
                <a:cs typeface="B Lotus" pitchFamily="2" charset="-78"/>
              </a:rPr>
              <a:t>عموما </a:t>
            </a: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در راستای اهدافی که در هر فعالیت مورد نظر می‌باشد، تعریف می‌شود.</a:t>
            </a:r>
          </a:p>
          <a:p>
            <a:pPr marL="914400" lvl="1" indent="-457200" algn="just">
              <a:buFont typeface="Wingdings" pitchFamily="2" charset="2"/>
              <a:buChar char="§"/>
              <a:defRPr/>
            </a:pP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در ارتباط مستقیم با مأموریت‌های خاص بخش اقتصادی و یا دستگاه اجرایی تعریف و اندازه‌گیری می‌شوند.</a:t>
            </a:r>
          </a:p>
          <a:p>
            <a:pPr marL="914400" lvl="1" indent="-457200" algn="just">
              <a:buFont typeface="Wingdings" pitchFamily="2" charset="2"/>
              <a:buChar char="§"/>
              <a:defRPr/>
            </a:pP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حالت عمومی و عام ندارند و خاص آن دستگاه اجرایی می‌باشند.</a:t>
            </a:r>
            <a:endParaRPr lang="en-US" sz="2800" dirty="0">
              <a:solidFill>
                <a:schemeClr val="tx1"/>
              </a:solidFill>
              <a:effectLst/>
              <a:cs typeface="B Lotus" pitchFamily="2" charset="-78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77686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fa-IR" sz="3000" b="1" dirty="0" smtClean="0">
                <a:solidFill>
                  <a:schemeClr val="tx1"/>
                </a:solidFill>
                <a:effectLst/>
                <a:cs typeface="B Lotus" pitchFamily="2" charset="-78"/>
              </a:rPr>
              <a:t>شاخص‌های بهره‌وری اختصاصی </a:t>
            </a:r>
            <a:r>
              <a:rPr lang="fa-IR" sz="2800" b="1" dirty="0" smtClean="0">
                <a:solidFill>
                  <a:schemeClr val="tx1"/>
                </a:solidFill>
                <a:effectLst/>
                <a:cs typeface="B Lotus" pitchFamily="2" charset="-78"/>
              </a:rPr>
              <a:t>:</a:t>
            </a:r>
          </a:p>
          <a:p>
            <a:pPr marL="2286000" lvl="4" indent="-457200">
              <a:buFont typeface="Wingdings" pitchFamily="2" charset="2"/>
              <a:buChar char="ü"/>
            </a:pPr>
            <a:r>
              <a:rPr lang="fa-IR" sz="2600" dirty="0" smtClean="0">
                <a:solidFill>
                  <a:schemeClr val="tx1"/>
                </a:solidFill>
                <a:effectLst/>
                <a:cs typeface="B Lotus" pitchFamily="2" charset="-78"/>
              </a:rPr>
              <a:t>بخش آموزش</a:t>
            </a:r>
          </a:p>
          <a:p>
            <a:pPr marL="2286000" lvl="4" indent="-457200">
              <a:buFont typeface="Wingdings" pitchFamily="2" charset="2"/>
              <a:buChar char="ü"/>
            </a:pPr>
            <a:r>
              <a:rPr lang="fa-IR" sz="2600" dirty="0" smtClean="0">
                <a:solidFill>
                  <a:schemeClr val="tx1"/>
                </a:solidFill>
                <a:effectLst/>
                <a:cs typeface="B Lotus" pitchFamily="2" charset="-78"/>
              </a:rPr>
              <a:t>بخش ساختمان</a:t>
            </a:r>
          </a:p>
          <a:p>
            <a:pPr marL="2286000" lvl="4" indent="-457200">
              <a:buFont typeface="Wingdings" pitchFamily="2" charset="2"/>
              <a:buChar char="ü"/>
            </a:pPr>
            <a:r>
              <a:rPr lang="fa-IR" sz="2600" dirty="0">
                <a:solidFill>
                  <a:schemeClr val="tx1"/>
                </a:solidFill>
                <a:effectLst/>
                <a:cs typeface="B Lotus" pitchFamily="2" charset="-78"/>
              </a:rPr>
              <a:t>بخش صنعت و معدن</a:t>
            </a:r>
          </a:p>
          <a:p>
            <a:pPr marL="2286000" lvl="4" indent="-457200">
              <a:buFont typeface="Wingdings" pitchFamily="2" charset="2"/>
              <a:buChar char="ü"/>
            </a:pPr>
            <a:r>
              <a:rPr lang="fa-IR" sz="2600" dirty="0" smtClean="0">
                <a:solidFill>
                  <a:schemeClr val="tx1"/>
                </a:solidFill>
                <a:effectLst/>
                <a:cs typeface="B Lotus" pitchFamily="2" charset="-78"/>
              </a:rPr>
              <a:t>بخش هتل و رستوران</a:t>
            </a:r>
          </a:p>
          <a:p>
            <a:pPr marL="2286000" lvl="4" indent="-457200">
              <a:buFont typeface="Wingdings" pitchFamily="2" charset="2"/>
              <a:buChar char="ü"/>
            </a:pPr>
            <a:r>
              <a:rPr lang="fa-IR" sz="2600" dirty="0" smtClean="0">
                <a:solidFill>
                  <a:schemeClr val="tx1"/>
                </a:solidFill>
                <a:effectLst/>
                <a:cs typeface="B Lotus" pitchFamily="2" charset="-78"/>
              </a:rPr>
              <a:t>بخش </a:t>
            </a:r>
            <a:r>
              <a:rPr lang="fa-IR" sz="2600" dirty="0">
                <a:solidFill>
                  <a:schemeClr val="tx1"/>
                </a:solidFill>
                <a:effectLst/>
                <a:cs typeface="B Lotus" pitchFamily="2" charset="-78"/>
              </a:rPr>
              <a:t>کشاورزی، شکار و جنگلداری</a:t>
            </a:r>
          </a:p>
          <a:p>
            <a:pPr marL="2286000" lvl="4" indent="-457200">
              <a:buFont typeface="Wingdings" pitchFamily="2" charset="2"/>
              <a:buChar char="ü"/>
            </a:pPr>
            <a:r>
              <a:rPr lang="fa-IR" sz="2600" dirty="0" smtClean="0">
                <a:solidFill>
                  <a:schemeClr val="tx1"/>
                </a:solidFill>
                <a:effectLst/>
                <a:cs typeface="B Lotus" pitchFamily="2" charset="-78"/>
              </a:rPr>
              <a:t>بخش حمل و نقل و ارتباطات و انبارداری</a:t>
            </a:r>
          </a:p>
          <a:p>
            <a:pPr marL="2286000" lvl="4" indent="-457200">
              <a:buFont typeface="Wingdings" pitchFamily="2" charset="2"/>
              <a:buChar char="ü"/>
            </a:pPr>
            <a:r>
              <a:rPr lang="fa-IR" sz="2600" dirty="0" smtClean="0">
                <a:solidFill>
                  <a:schemeClr val="tx1"/>
                </a:solidFill>
                <a:effectLst/>
                <a:cs typeface="B Lotus" pitchFamily="2" charset="-78"/>
              </a:rPr>
              <a:t>بخش بهداشت و مددکاری اجتماعی...</a:t>
            </a:r>
          </a:p>
          <a:p>
            <a:pPr marL="274320" indent="-274320" algn="just">
              <a:buFont typeface="Wingdings" pitchFamily="2" charset="2"/>
              <a:buChar char="§"/>
            </a:pPr>
            <a:r>
              <a:rPr lang="fa-IR" sz="2800" dirty="0" smtClean="0">
                <a:solidFill>
                  <a:schemeClr val="tx1"/>
                </a:solidFill>
                <a:effectLst/>
                <a:cs typeface="B Lotus" pitchFamily="2" charset="-78"/>
              </a:rPr>
              <a:t>شایان ذکر است که شاخص‌های بهره‌وری اختصاصی پیشنهادی در بخش‌های فوق را نباید کامل تلقی کرد.</a:t>
            </a:r>
          </a:p>
          <a:p>
            <a:pPr marL="274320" indent="-274320" algn="just">
              <a:buFont typeface="Wingdings" pitchFamily="2" charset="2"/>
              <a:buChar char="§"/>
            </a:pPr>
            <a:r>
              <a:rPr lang="fa-IR" sz="2800" dirty="0" smtClean="0">
                <a:solidFill>
                  <a:schemeClr val="tx1"/>
                </a:solidFill>
                <a:effectLst/>
                <a:cs typeface="B Lotus" pitchFamily="2" charset="-78"/>
              </a:rPr>
              <a:t>هر دستگاه اجرایی متولی یک یا چند بخش یا قسمتی از یک بخش، ضرورت دارد نسبت به تکمیل آن از طریق کنترل و اصلاح و سپس در راستای اندازه‌گیری آن اقدام کنند.</a:t>
            </a:r>
            <a:endParaRPr lang="en-US" sz="2800" dirty="0">
              <a:solidFill>
                <a:schemeClr val="tx1"/>
              </a:solidFill>
              <a:effectLst/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063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113" y="2276475"/>
            <a:ext cx="7424737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a-IR" sz="6600" b="1" dirty="0">
                <a:solidFill>
                  <a:schemeClr val="tx1"/>
                </a:solidFill>
                <a:cs typeface="B Lotus" pitchFamily="2" charset="-78"/>
              </a:rPr>
              <a:t>محاسبه بهره‌وری در اقتصاد ایران</a:t>
            </a:r>
            <a:endParaRPr lang="en-US" sz="6600" b="1" dirty="0">
              <a:solidFill>
                <a:schemeClr val="tx1"/>
              </a:solidFill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AutoShape 2"/>
          <p:cNvSpPr>
            <a:spLocks noChangeArrowheads="1"/>
          </p:cNvSpPr>
          <p:nvPr/>
        </p:nvSpPr>
        <p:spPr bwMode="auto">
          <a:xfrm>
            <a:off x="610815" y="138336"/>
            <a:ext cx="7921625" cy="9144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buFontTx/>
              <a:buNone/>
            </a:pPr>
            <a:r>
              <a:rPr lang="en-US" sz="1600" b="1" dirty="0">
                <a:solidFill>
                  <a:srgbClr val="FF0066"/>
                </a:solidFill>
                <a:effectLst/>
                <a:latin typeface="Zar" pitchFamily="2" charset="-78"/>
              </a:rPr>
              <a:t>   </a:t>
            </a:r>
            <a:r>
              <a:rPr lang="ar-SA" sz="3200" b="1" dirty="0">
                <a:solidFill>
                  <a:srgbClr val="FF0066"/>
                </a:solidFill>
                <a:effectLst/>
                <a:latin typeface="Zar" pitchFamily="2" charset="-78"/>
              </a:rPr>
              <a:t>جدول تركيب توليد ثروت- مقايسه بين كشوري</a:t>
            </a:r>
            <a:endParaRPr lang="ar-SA" sz="3200" b="1" dirty="0">
              <a:solidFill>
                <a:srgbClr val="FF0066"/>
              </a:solidFill>
              <a:effectLst/>
              <a:latin typeface="Times New Roman" pitchFamily="18" charset="0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endParaRPr lang="ar-SA" sz="1200"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algn="ctr">
              <a:buFontTx/>
              <a:buNone/>
            </a:pPr>
            <a:endParaRPr lang="ar-SA" sz="1200"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algn="ctr">
              <a:buFontTx/>
              <a:buNone/>
            </a:pPr>
            <a:endParaRPr lang="ar-SA" sz="1200"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ar-SA" sz="1200">
                <a:solidFill>
                  <a:schemeClr val="tx1"/>
                </a:solidFill>
                <a:effectLst/>
                <a:latin typeface="Times New Roman" pitchFamily="18" charset="0"/>
              </a:rPr>
              <a:t>                                  </a:t>
            </a:r>
            <a:endParaRPr lang="ar-SA" sz="1800" b="1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62148" name="Group 4"/>
          <p:cNvGrpSpPr>
            <a:grpSpLocks/>
          </p:cNvGrpSpPr>
          <p:nvPr/>
        </p:nvGrpSpPr>
        <p:grpSpPr bwMode="auto">
          <a:xfrm>
            <a:off x="684213" y="1196752"/>
            <a:ext cx="7704137" cy="4948237"/>
            <a:chOff x="-3" y="400"/>
            <a:chExt cx="4151" cy="2827"/>
          </a:xfrm>
        </p:grpSpPr>
        <p:grpSp>
          <p:nvGrpSpPr>
            <p:cNvPr id="55301" name="Group 5"/>
            <p:cNvGrpSpPr>
              <a:grpSpLocks/>
            </p:cNvGrpSpPr>
            <p:nvPr/>
          </p:nvGrpSpPr>
          <p:grpSpPr bwMode="auto">
            <a:xfrm>
              <a:off x="0" y="403"/>
              <a:ext cx="4145" cy="2821"/>
              <a:chOff x="0" y="403"/>
              <a:chExt cx="4145" cy="2821"/>
            </a:xfrm>
          </p:grpSpPr>
          <p:grpSp>
            <p:nvGrpSpPr>
              <p:cNvPr id="55303" name="Group 6"/>
              <p:cNvGrpSpPr>
                <a:grpSpLocks/>
              </p:cNvGrpSpPr>
              <p:nvPr/>
            </p:nvGrpSpPr>
            <p:grpSpPr bwMode="auto">
              <a:xfrm>
                <a:off x="0" y="403"/>
                <a:ext cx="829" cy="403"/>
                <a:chOff x="0" y="403"/>
                <a:chExt cx="829" cy="403"/>
              </a:xfrm>
            </p:grpSpPr>
            <p:sp>
              <p:nvSpPr>
                <p:cNvPr id="55406" name="Rectangle 7"/>
                <p:cNvSpPr>
                  <a:spLocks noChangeArrowheads="1"/>
                </p:cNvSpPr>
                <p:nvPr/>
              </p:nvSpPr>
              <p:spPr bwMode="auto">
                <a:xfrm>
                  <a:off x="43" y="403"/>
                  <a:ext cx="743" cy="403"/>
                </a:xfrm>
                <a:prstGeom prst="rect">
                  <a:avLst/>
                </a:prstGeom>
                <a:solidFill>
                  <a:srgbClr val="92D050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endParaRPr lang="fa-IR" sz="2000" b="1" dirty="0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  <a:p>
                  <a:pPr algn="ctr">
                    <a:buFontTx/>
                    <a:buNone/>
                  </a:pPr>
                  <a:r>
                    <a:rPr lang="ar-SA" sz="2000" b="1" dirty="0">
                      <a:solidFill>
                        <a:srgbClr val="000000"/>
                      </a:solidFill>
                      <a:effectLst/>
                      <a:latin typeface="Times New Roman" pitchFamily="18" charset="0"/>
                    </a:rPr>
                    <a:t>سهم ثروت طبيعي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2000" b="1" dirty="0">
                    <a:solidFill>
                      <a:srgbClr val="000000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2152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829" cy="403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5304" name="Group 9"/>
              <p:cNvGrpSpPr>
                <a:grpSpLocks/>
              </p:cNvGrpSpPr>
              <p:nvPr/>
            </p:nvGrpSpPr>
            <p:grpSpPr bwMode="auto">
              <a:xfrm>
                <a:off x="829" y="403"/>
                <a:ext cx="829" cy="403"/>
                <a:chOff x="829" y="403"/>
                <a:chExt cx="829" cy="403"/>
              </a:xfrm>
            </p:grpSpPr>
            <p:sp>
              <p:nvSpPr>
                <p:cNvPr id="55404" name="Rectangle 10"/>
                <p:cNvSpPr>
                  <a:spLocks noChangeArrowheads="1"/>
                </p:cNvSpPr>
                <p:nvPr/>
              </p:nvSpPr>
              <p:spPr bwMode="auto">
                <a:xfrm>
                  <a:off x="872" y="403"/>
                  <a:ext cx="743" cy="403"/>
                </a:xfrm>
                <a:prstGeom prst="rect">
                  <a:avLst/>
                </a:prstGeom>
                <a:solidFill>
                  <a:srgbClr val="92D050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endParaRPr lang="fa-IR" sz="2000" b="1" dirty="0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  <a:p>
                  <a:pPr algn="ctr">
                    <a:buFontTx/>
                    <a:buNone/>
                  </a:pPr>
                  <a:r>
                    <a:rPr lang="ar-SA" sz="2000" b="1" dirty="0">
                      <a:solidFill>
                        <a:srgbClr val="000000"/>
                      </a:solidFill>
                      <a:effectLst/>
                      <a:latin typeface="Times New Roman" pitchFamily="18" charset="0"/>
                    </a:rPr>
                    <a:t>سهم ثروت فيزيكي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2000" b="1" dirty="0">
                    <a:solidFill>
                      <a:srgbClr val="000000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2155" name="Rectangle 11"/>
                <p:cNvSpPr>
                  <a:spLocks noChangeArrowheads="1"/>
                </p:cNvSpPr>
                <p:nvPr/>
              </p:nvSpPr>
              <p:spPr bwMode="auto">
                <a:xfrm>
                  <a:off x="829" y="403"/>
                  <a:ext cx="829" cy="403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5305" name="Group 12"/>
              <p:cNvGrpSpPr>
                <a:grpSpLocks/>
              </p:cNvGrpSpPr>
              <p:nvPr/>
            </p:nvGrpSpPr>
            <p:grpSpPr bwMode="auto">
              <a:xfrm>
                <a:off x="1658" y="403"/>
                <a:ext cx="829" cy="403"/>
                <a:chOff x="1658" y="403"/>
                <a:chExt cx="829" cy="403"/>
              </a:xfrm>
            </p:grpSpPr>
            <p:sp>
              <p:nvSpPr>
                <p:cNvPr id="55402" name="Rectangle 13"/>
                <p:cNvSpPr>
                  <a:spLocks noChangeArrowheads="1"/>
                </p:cNvSpPr>
                <p:nvPr/>
              </p:nvSpPr>
              <p:spPr bwMode="auto">
                <a:xfrm>
                  <a:off x="1701" y="403"/>
                  <a:ext cx="743" cy="403"/>
                </a:xfrm>
                <a:prstGeom prst="rect">
                  <a:avLst/>
                </a:prstGeom>
                <a:solidFill>
                  <a:srgbClr val="92D050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endParaRPr lang="fa-IR" sz="1600" b="1" dirty="0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  <a:p>
                  <a:pPr algn="ctr">
                    <a:buFontTx/>
                    <a:buNone/>
                  </a:pPr>
                  <a:r>
                    <a:rPr lang="ar-SA" sz="2000" b="1" dirty="0">
                      <a:solidFill>
                        <a:srgbClr val="000000"/>
                      </a:solidFill>
                      <a:effectLst/>
                      <a:latin typeface="Times New Roman" pitchFamily="18" charset="0"/>
                    </a:rPr>
                    <a:t>سهم منابع انساني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2000" b="1" dirty="0">
                    <a:solidFill>
                      <a:srgbClr val="000000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2158" name="Rectangle 14"/>
                <p:cNvSpPr>
                  <a:spLocks noChangeArrowheads="1"/>
                </p:cNvSpPr>
                <p:nvPr/>
              </p:nvSpPr>
              <p:spPr bwMode="auto">
                <a:xfrm>
                  <a:off x="1658" y="403"/>
                  <a:ext cx="829" cy="403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5306" name="Group 15"/>
              <p:cNvGrpSpPr>
                <a:grpSpLocks/>
              </p:cNvGrpSpPr>
              <p:nvPr/>
            </p:nvGrpSpPr>
            <p:grpSpPr bwMode="auto">
              <a:xfrm>
                <a:off x="2487" y="403"/>
                <a:ext cx="829" cy="403"/>
                <a:chOff x="2487" y="403"/>
                <a:chExt cx="829" cy="403"/>
              </a:xfrm>
            </p:grpSpPr>
            <p:sp>
              <p:nvSpPr>
                <p:cNvPr id="55400" name="Rectangle 16"/>
                <p:cNvSpPr>
                  <a:spLocks noChangeArrowheads="1"/>
                </p:cNvSpPr>
                <p:nvPr/>
              </p:nvSpPr>
              <p:spPr bwMode="auto">
                <a:xfrm>
                  <a:off x="2530" y="403"/>
                  <a:ext cx="743" cy="403"/>
                </a:xfrm>
                <a:prstGeom prst="rect">
                  <a:avLst/>
                </a:prstGeom>
                <a:solidFill>
                  <a:srgbClr val="92D050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r>
                    <a:rPr lang="en-US" sz="1600" b="1" dirty="0"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  </a:t>
                  </a:r>
                </a:p>
                <a:p>
                  <a:pPr algn="ctr">
                    <a:buFontTx/>
                    <a:buNone/>
                  </a:pPr>
                  <a:endParaRPr lang="fa-IR" sz="2000" b="1" dirty="0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  <a:p>
                  <a:pPr algn="ctr">
                    <a:buFontTx/>
                    <a:buNone/>
                  </a:pPr>
                  <a:r>
                    <a:rPr lang="ar-SA" sz="2000" b="1" dirty="0"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B Lotus" pitchFamily="2" charset="-78"/>
                    </a:rPr>
                    <a:t>برآورد ثروت سرانه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2400" b="1" dirty="0">
                    <a:solidFill>
                      <a:srgbClr val="000000"/>
                    </a:solidFill>
                    <a:effectLst/>
                    <a:latin typeface="Times New Roman" pitchFamily="18" charset="0"/>
                    <a:cs typeface="B Lotus" pitchFamily="2" charset="-78"/>
                  </a:endParaRPr>
                </a:p>
              </p:txBody>
            </p:sp>
            <p:sp>
              <p:nvSpPr>
                <p:cNvPr id="262161" name="Rectangle 17"/>
                <p:cNvSpPr>
                  <a:spLocks noChangeArrowheads="1"/>
                </p:cNvSpPr>
                <p:nvPr/>
              </p:nvSpPr>
              <p:spPr bwMode="auto">
                <a:xfrm>
                  <a:off x="2487" y="403"/>
                  <a:ext cx="829" cy="403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5307" name="Group 18"/>
              <p:cNvGrpSpPr>
                <a:grpSpLocks/>
              </p:cNvGrpSpPr>
              <p:nvPr/>
            </p:nvGrpSpPr>
            <p:grpSpPr bwMode="auto">
              <a:xfrm>
                <a:off x="3316" y="403"/>
                <a:ext cx="829" cy="403"/>
                <a:chOff x="3316" y="403"/>
                <a:chExt cx="829" cy="403"/>
              </a:xfrm>
            </p:grpSpPr>
            <p:sp>
              <p:nvSpPr>
                <p:cNvPr id="55398" name="Rectangle 19"/>
                <p:cNvSpPr>
                  <a:spLocks noChangeArrowheads="1"/>
                </p:cNvSpPr>
                <p:nvPr/>
              </p:nvSpPr>
              <p:spPr bwMode="auto">
                <a:xfrm>
                  <a:off x="3359" y="403"/>
                  <a:ext cx="743" cy="403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r>
                    <a:rPr lang="fa-IR" sz="1600" b="1"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 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fa-IR" sz="1600" b="1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2164" name="Rectangle 20"/>
                <p:cNvSpPr>
                  <a:spLocks noChangeArrowheads="1"/>
                </p:cNvSpPr>
                <p:nvPr/>
              </p:nvSpPr>
              <p:spPr bwMode="auto">
                <a:xfrm>
                  <a:off x="3316" y="403"/>
                  <a:ext cx="829" cy="403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5308" name="Group 21"/>
              <p:cNvGrpSpPr>
                <a:grpSpLocks/>
              </p:cNvGrpSpPr>
              <p:nvPr/>
            </p:nvGrpSpPr>
            <p:grpSpPr bwMode="auto">
              <a:xfrm>
                <a:off x="0" y="806"/>
                <a:ext cx="829" cy="403"/>
                <a:chOff x="0" y="806"/>
                <a:chExt cx="829" cy="403"/>
              </a:xfrm>
            </p:grpSpPr>
            <p:sp>
              <p:nvSpPr>
                <p:cNvPr id="55396" name="Rectangle 22"/>
                <p:cNvSpPr>
                  <a:spLocks noChangeArrowheads="1"/>
                </p:cNvSpPr>
                <p:nvPr/>
              </p:nvSpPr>
              <p:spPr bwMode="auto">
                <a:xfrm>
                  <a:off x="43" y="806"/>
                  <a:ext cx="743" cy="403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r>
                    <a:rPr lang="ar-SA" sz="1600" b="1" dirty="0"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20%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1600" b="1" dirty="0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2167" name="Rectangle 23"/>
                <p:cNvSpPr>
                  <a:spLocks noChangeArrowheads="1"/>
                </p:cNvSpPr>
                <p:nvPr/>
              </p:nvSpPr>
              <p:spPr bwMode="auto">
                <a:xfrm>
                  <a:off x="0" y="805"/>
                  <a:ext cx="829" cy="405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5309" name="Group 24"/>
              <p:cNvGrpSpPr>
                <a:grpSpLocks/>
              </p:cNvGrpSpPr>
              <p:nvPr/>
            </p:nvGrpSpPr>
            <p:grpSpPr bwMode="auto">
              <a:xfrm>
                <a:off x="829" y="806"/>
                <a:ext cx="829" cy="403"/>
                <a:chOff x="829" y="806"/>
                <a:chExt cx="829" cy="403"/>
              </a:xfrm>
            </p:grpSpPr>
            <p:sp>
              <p:nvSpPr>
                <p:cNvPr id="55394" name="Rectangle 25"/>
                <p:cNvSpPr>
                  <a:spLocks noChangeArrowheads="1"/>
                </p:cNvSpPr>
                <p:nvPr/>
              </p:nvSpPr>
              <p:spPr bwMode="auto">
                <a:xfrm>
                  <a:off x="872" y="806"/>
                  <a:ext cx="743" cy="403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r>
                    <a:rPr lang="ar-SA" sz="1600" b="1"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16%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1600" b="1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2170" name="Rectangle 26"/>
                <p:cNvSpPr>
                  <a:spLocks noChangeArrowheads="1"/>
                </p:cNvSpPr>
                <p:nvPr/>
              </p:nvSpPr>
              <p:spPr bwMode="auto">
                <a:xfrm>
                  <a:off x="829" y="805"/>
                  <a:ext cx="829" cy="405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5310" name="Group 27"/>
              <p:cNvGrpSpPr>
                <a:grpSpLocks/>
              </p:cNvGrpSpPr>
              <p:nvPr/>
            </p:nvGrpSpPr>
            <p:grpSpPr bwMode="auto">
              <a:xfrm>
                <a:off x="1658" y="806"/>
                <a:ext cx="829" cy="403"/>
                <a:chOff x="1658" y="806"/>
                <a:chExt cx="829" cy="403"/>
              </a:xfrm>
            </p:grpSpPr>
            <p:sp>
              <p:nvSpPr>
                <p:cNvPr id="55392" name="Rectangle 28"/>
                <p:cNvSpPr>
                  <a:spLocks noChangeArrowheads="1"/>
                </p:cNvSpPr>
                <p:nvPr/>
              </p:nvSpPr>
              <p:spPr bwMode="auto">
                <a:xfrm>
                  <a:off x="1701" y="806"/>
                  <a:ext cx="743" cy="403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r>
                    <a:rPr lang="ar-SA" sz="1600" b="1" dirty="0"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64%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1600" b="1" dirty="0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2173" name="Rectangle 29"/>
                <p:cNvSpPr>
                  <a:spLocks noChangeArrowheads="1"/>
                </p:cNvSpPr>
                <p:nvPr/>
              </p:nvSpPr>
              <p:spPr bwMode="auto">
                <a:xfrm>
                  <a:off x="1658" y="805"/>
                  <a:ext cx="829" cy="405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5311" name="Group 30"/>
              <p:cNvGrpSpPr>
                <a:grpSpLocks/>
              </p:cNvGrpSpPr>
              <p:nvPr/>
            </p:nvGrpSpPr>
            <p:grpSpPr bwMode="auto">
              <a:xfrm>
                <a:off x="2487" y="806"/>
                <a:ext cx="829" cy="403"/>
                <a:chOff x="2487" y="806"/>
                <a:chExt cx="829" cy="403"/>
              </a:xfrm>
            </p:grpSpPr>
            <p:sp>
              <p:nvSpPr>
                <p:cNvPr id="55390" name="Rectangle 31"/>
                <p:cNvSpPr>
                  <a:spLocks noChangeArrowheads="1"/>
                </p:cNvSpPr>
                <p:nvPr/>
              </p:nvSpPr>
              <p:spPr bwMode="auto">
                <a:xfrm>
                  <a:off x="2530" y="806"/>
                  <a:ext cx="743" cy="403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r>
                    <a:rPr lang="ar-SA" sz="1600" b="1"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86000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1600" b="1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2176" name="Rectangle 32"/>
                <p:cNvSpPr>
                  <a:spLocks noChangeArrowheads="1"/>
                </p:cNvSpPr>
                <p:nvPr/>
              </p:nvSpPr>
              <p:spPr bwMode="auto">
                <a:xfrm>
                  <a:off x="2487" y="805"/>
                  <a:ext cx="829" cy="405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5312" name="Group 33"/>
              <p:cNvGrpSpPr>
                <a:grpSpLocks/>
              </p:cNvGrpSpPr>
              <p:nvPr/>
            </p:nvGrpSpPr>
            <p:grpSpPr bwMode="auto">
              <a:xfrm>
                <a:off x="3316" y="806"/>
                <a:ext cx="829" cy="403"/>
                <a:chOff x="3316" y="806"/>
                <a:chExt cx="829" cy="403"/>
              </a:xfrm>
            </p:grpSpPr>
            <p:sp>
              <p:nvSpPr>
                <p:cNvPr id="55388" name="Rectangle 34"/>
                <p:cNvSpPr>
                  <a:spLocks noChangeArrowheads="1"/>
                </p:cNvSpPr>
                <p:nvPr/>
              </p:nvSpPr>
              <p:spPr bwMode="auto">
                <a:xfrm>
                  <a:off x="3359" y="806"/>
                  <a:ext cx="743" cy="403"/>
                </a:xfrm>
                <a:prstGeom prst="rect">
                  <a:avLst/>
                </a:prstGeom>
                <a:solidFill>
                  <a:srgbClr val="92D050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endParaRPr lang="fa-IR" sz="2000" b="1" dirty="0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  <a:p>
                  <a:pPr algn="ctr">
                    <a:buFontTx/>
                    <a:buNone/>
                  </a:pPr>
                  <a:r>
                    <a:rPr lang="ar-SA" sz="2000" b="1" dirty="0">
                      <a:solidFill>
                        <a:srgbClr val="000000"/>
                      </a:solidFill>
                      <a:effectLst/>
                      <a:latin typeface="Times New Roman" pitchFamily="18" charset="0"/>
                    </a:rPr>
                    <a:t>متوسط سرانه جهان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2000" b="1" dirty="0">
                    <a:solidFill>
                      <a:srgbClr val="000000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2179" name="Rectangle 35"/>
                <p:cNvSpPr>
                  <a:spLocks noChangeArrowheads="1"/>
                </p:cNvSpPr>
                <p:nvPr/>
              </p:nvSpPr>
              <p:spPr bwMode="auto">
                <a:xfrm>
                  <a:off x="3316" y="805"/>
                  <a:ext cx="829" cy="405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5313" name="Group 36"/>
              <p:cNvGrpSpPr>
                <a:grpSpLocks/>
              </p:cNvGrpSpPr>
              <p:nvPr/>
            </p:nvGrpSpPr>
            <p:grpSpPr bwMode="auto">
              <a:xfrm>
                <a:off x="0" y="1209"/>
                <a:ext cx="829" cy="403"/>
                <a:chOff x="0" y="1209"/>
                <a:chExt cx="829" cy="403"/>
              </a:xfrm>
            </p:grpSpPr>
            <p:sp>
              <p:nvSpPr>
                <p:cNvPr id="55386" name="Rectangle 37"/>
                <p:cNvSpPr>
                  <a:spLocks noChangeArrowheads="1"/>
                </p:cNvSpPr>
                <p:nvPr/>
              </p:nvSpPr>
              <p:spPr bwMode="auto">
                <a:xfrm>
                  <a:off x="43" y="1209"/>
                  <a:ext cx="743" cy="403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r>
                    <a:rPr lang="ar-SA" sz="1600" b="1"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2%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1600" b="1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2182" name="Rectangle 38"/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829" cy="403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5314" name="Group 39"/>
              <p:cNvGrpSpPr>
                <a:grpSpLocks/>
              </p:cNvGrpSpPr>
              <p:nvPr/>
            </p:nvGrpSpPr>
            <p:grpSpPr bwMode="auto">
              <a:xfrm>
                <a:off x="829" y="1209"/>
                <a:ext cx="829" cy="403"/>
                <a:chOff x="829" y="1209"/>
                <a:chExt cx="829" cy="403"/>
              </a:xfrm>
            </p:grpSpPr>
            <p:sp>
              <p:nvSpPr>
                <p:cNvPr id="55384" name="Rectangle 40"/>
                <p:cNvSpPr>
                  <a:spLocks noChangeArrowheads="1"/>
                </p:cNvSpPr>
                <p:nvPr/>
              </p:nvSpPr>
              <p:spPr bwMode="auto">
                <a:xfrm>
                  <a:off x="872" y="1209"/>
                  <a:ext cx="743" cy="403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r>
                    <a:rPr lang="ar-SA" sz="1600" b="1"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18%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1600" b="1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2185" name="Rectangle 41"/>
                <p:cNvSpPr>
                  <a:spLocks noChangeArrowheads="1"/>
                </p:cNvSpPr>
                <p:nvPr/>
              </p:nvSpPr>
              <p:spPr bwMode="auto">
                <a:xfrm>
                  <a:off x="829" y="1209"/>
                  <a:ext cx="829" cy="403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5315" name="Group 42"/>
              <p:cNvGrpSpPr>
                <a:grpSpLocks/>
              </p:cNvGrpSpPr>
              <p:nvPr/>
            </p:nvGrpSpPr>
            <p:grpSpPr bwMode="auto">
              <a:xfrm>
                <a:off x="1658" y="1209"/>
                <a:ext cx="829" cy="403"/>
                <a:chOff x="1658" y="1209"/>
                <a:chExt cx="829" cy="403"/>
              </a:xfrm>
            </p:grpSpPr>
            <p:sp>
              <p:nvSpPr>
                <p:cNvPr id="55382" name="Rectangle 43"/>
                <p:cNvSpPr>
                  <a:spLocks noChangeArrowheads="1"/>
                </p:cNvSpPr>
                <p:nvPr/>
              </p:nvSpPr>
              <p:spPr bwMode="auto">
                <a:xfrm>
                  <a:off x="1701" y="1209"/>
                  <a:ext cx="743" cy="403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r>
                    <a:rPr lang="ar-SA" sz="1600" b="1"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80%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1600" b="1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2188" name="Rectangle 44"/>
                <p:cNvSpPr>
                  <a:spLocks noChangeArrowheads="1"/>
                </p:cNvSpPr>
                <p:nvPr/>
              </p:nvSpPr>
              <p:spPr bwMode="auto">
                <a:xfrm>
                  <a:off x="1658" y="1209"/>
                  <a:ext cx="829" cy="403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5316" name="Group 45"/>
              <p:cNvGrpSpPr>
                <a:grpSpLocks/>
              </p:cNvGrpSpPr>
              <p:nvPr/>
            </p:nvGrpSpPr>
            <p:grpSpPr bwMode="auto">
              <a:xfrm>
                <a:off x="2487" y="1209"/>
                <a:ext cx="829" cy="403"/>
                <a:chOff x="2487" y="1209"/>
                <a:chExt cx="829" cy="403"/>
              </a:xfrm>
            </p:grpSpPr>
            <p:sp>
              <p:nvSpPr>
                <p:cNvPr id="55380" name="Rectangle 46"/>
                <p:cNvSpPr>
                  <a:spLocks noChangeArrowheads="1"/>
                </p:cNvSpPr>
                <p:nvPr/>
              </p:nvSpPr>
              <p:spPr bwMode="auto">
                <a:xfrm>
                  <a:off x="2530" y="1209"/>
                  <a:ext cx="743" cy="403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r>
                    <a:rPr lang="ar-SA" sz="1600" b="1" dirty="0"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565000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1600" b="1" dirty="0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2191" name="Rectangle 47"/>
                <p:cNvSpPr>
                  <a:spLocks noChangeArrowheads="1"/>
                </p:cNvSpPr>
                <p:nvPr/>
              </p:nvSpPr>
              <p:spPr bwMode="auto">
                <a:xfrm>
                  <a:off x="2487" y="1209"/>
                  <a:ext cx="829" cy="403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5317" name="Group 48"/>
              <p:cNvGrpSpPr>
                <a:grpSpLocks/>
              </p:cNvGrpSpPr>
              <p:nvPr/>
            </p:nvGrpSpPr>
            <p:grpSpPr bwMode="auto">
              <a:xfrm>
                <a:off x="3316" y="1209"/>
                <a:ext cx="829" cy="403"/>
                <a:chOff x="3316" y="1209"/>
                <a:chExt cx="829" cy="403"/>
              </a:xfrm>
            </p:grpSpPr>
            <p:sp>
              <p:nvSpPr>
                <p:cNvPr id="55378" name="Rectangle 49"/>
                <p:cNvSpPr>
                  <a:spLocks noChangeArrowheads="1"/>
                </p:cNvSpPr>
                <p:nvPr/>
              </p:nvSpPr>
              <p:spPr bwMode="auto">
                <a:xfrm>
                  <a:off x="3359" y="1209"/>
                  <a:ext cx="743" cy="403"/>
                </a:xfrm>
                <a:prstGeom prst="rect">
                  <a:avLst/>
                </a:prstGeom>
                <a:solidFill>
                  <a:srgbClr val="92D050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endParaRPr lang="fa-IR" sz="2000" b="1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  <a:p>
                  <a:pPr algn="ctr">
                    <a:buFontTx/>
                    <a:buNone/>
                  </a:pPr>
                  <a:r>
                    <a:rPr lang="ar-SA" sz="2000" b="1">
                      <a:solidFill>
                        <a:srgbClr val="000000"/>
                      </a:solidFill>
                      <a:effectLst/>
                      <a:latin typeface="Times New Roman" pitchFamily="18" charset="0"/>
                    </a:rPr>
                    <a:t>ژاپن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2000" b="1">
                    <a:solidFill>
                      <a:srgbClr val="000000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2194" name="Rectangle 50"/>
                <p:cNvSpPr>
                  <a:spLocks noChangeArrowheads="1"/>
                </p:cNvSpPr>
                <p:nvPr/>
              </p:nvSpPr>
              <p:spPr bwMode="auto">
                <a:xfrm>
                  <a:off x="3316" y="1209"/>
                  <a:ext cx="829" cy="403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5318" name="Group 51"/>
              <p:cNvGrpSpPr>
                <a:grpSpLocks/>
              </p:cNvGrpSpPr>
              <p:nvPr/>
            </p:nvGrpSpPr>
            <p:grpSpPr bwMode="auto">
              <a:xfrm>
                <a:off x="0" y="1612"/>
                <a:ext cx="829" cy="403"/>
                <a:chOff x="0" y="1612"/>
                <a:chExt cx="829" cy="403"/>
              </a:xfrm>
            </p:grpSpPr>
            <p:sp>
              <p:nvSpPr>
                <p:cNvPr id="55376" name="Rectangle 52"/>
                <p:cNvSpPr>
                  <a:spLocks noChangeArrowheads="1"/>
                </p:cNvSpPr>
                <p:nvPr/>
              </p:nvSpPr>
              <p:spPr bwMode="auto">
                <a:xfrm>
                  <a:off x="43" y="1612"/>
                  <a:ext cx="743" cy="403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r>
                    <a:rPr lang="ar-SA" sz="1600" b="1"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4%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1600" b="1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2197" name="Rectangle 53"/>
                <p:cNvSpPr>
                  <a:spLocks noChangeArrowheads="1"/>
                </p:cNvSpPr>
                <p:nvPr/>
              </p:nvSpPr>
              <p:spPr bwMode="auto">
                <a:xfrm>
                  <a:off x="0" y="1612"/>
                  <a:ext cx="829" cy="405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5319" name="Group 54"/>
              <p:cNvGrpSpPr>
                <a:grpSpLocks/>
              </p:cNvGrpSpPr>
              <p:nvPr/>
            </p:nvGrpSpPr>
            <p:grpSpPr bwMode="auto">
              <a:xfrm>
                <a:off x="829" y="1612"/>
                <a:ext cx="829" cy="403"/>
                <a:chOff x="829" y="1612"/>
                <a:chExt cx="829" cy="403"/>
              </a:xfrm>
            </p:grpSpPr>
            <p:sp>
              <p:nvSpPr>
                <p:cNvPr id="55374" name="Rectangle 55"/>
                <p:cNvSpPr>
                  <a:spLocks noChangeArrowheads="1"/>
                </p:cNvSpPr>
                <p:nvPr/>
              </p:nvSpPr>
              <p:spPr bwMode="auto">
                <a:xfrm>
                  <a:off x="872" y="1612"/>
                  <a:ext cx="743" cy="403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r>
                    <a:rPr lang="ar-SA" sz="1600" b="1"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17%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1600" b="1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2200" name="Rectangle 56"/>
                <p:cNvSpPr>
                  <a:spLocks noChangeArrowheads="1"/>
                </p:cNvSpPr>
                <p:nvPr/>
              </p:nvSpPr>
              <p:spPr bwMode="auto">
                <a:xfrm>
                  <a:off x="829" y="1612"/>
                  <a:ext cx="829" cy="405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5320" name="Group 57"/>
              <p:cNvGrpSpPr>
                <a:grpSpLocks/>
              </p:cNvGrpSpPr>
              <p:nvPr/>
            </p:nvGrpSpPr>
            <p:grpSpPr bwMode="auto">
              <a:xfrm>
                <a:off x="1658" y="1612"/>
                <a:ext cx="829" cy="403"/>
                <a:chOff x="1658" y="1612"/>
                <a:chExt cx="829" cy="403"/>
              </a:xfrm>
            </p:grpSpPr>
            <p:sp>
              <p:nvSpPr>
                <p:cNvPr id="55372" name="Rectangle 58"/>
                <p:cNvSpPr>
                  <a:spLocks noChangeArrowheads="1"/>
                </p:cNvSpPr>
                <p:nvPr/>
              </p:nvSpPr>
              <p:spPr bwMode="auto">
                <a:xfrm>
                  <a:off x="1701" y="1612"/>
                  <a:ext cx="743" cy="403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r>
                    <a:rPr lang="ar-SA" sz="1600" b="1"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79%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1600" b="1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2203" name="Rectangle 59"/>
                <p:cNvSpPr>
                  <a:spLocks noChangeArrowheads="1"/>
                </p:cNvSpPr>
                <p:nvPr/>
              </p:nvSpPr>
              <p:spPr bwMode="auto">
                <a:xfrm>
                  <a:off x="1658" y="1612"/>
                  <a:ext cx="829" cy="405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5321" name="Group 60"/>
              <p:cNvGrpSpPr>
                <a:grpSpLocks/>
              </p:cNvGrpSpPr>
              <p:nvPr/>
            </p:nvGrpSpPr>
            <p:grpSpPr bwMode="auto">
              <a:xfrm>
                <a:off x="2487" y="1612"/>
                <a:ext cx="829" cy="403"/>
                <a:chOff x="2487" y="1612"/>
                <a:chExt cx="829" cy="403"/>
              </a:xfrm>
            </p:grpSpPr>
            <p:sp>
              <p:nvSpPr>
                <p:cNvPr id="55370" name="Rectangle 61"/>
                <p:cNvSpPr>
                  <a:spLocks noChangeArrowheads="1"/>
                </p:cNvSpPr>
                <p:nvPr/>
              </p:nvSpPr>
              <p:spPr bwMode="auto">
                <a:xfrm>
                  <a:off x="2530" y="1612"/>
                  <a:ext cx="743" cy="403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r>
                    <a:rPr lang="ar-SA" sz="1600" b="1" dirty="0"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399000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1600" b="1" dirty="0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2206" name="Rectangle 62"/>
                <p:cNvSpPr>
                  <a:spLocks noChangeArrowheads="1"/>
                </p:cNvSpPr>
                <p:nvPr/>
              </p:nvSpPr>
              <p:spPr bwMode="auto">
                <a:xfrm>
                  <a:off x="2487" y="1612"/>
                  <a:ext cx="829" cy="405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5322" name="Group 63"/>
              <p:cNvGrpSpPr>
                <a:grpSpLocks/>
              </p:cNvGrpSpPr>
              <p:nvPr/>
            </p:nvGrpSpPr>
            <p:grpSpPr bwMode="auto">
              <a:xfrm>
                <a:off x="3316" y="1612"/>
                <a:ext cx="829" cy="403"/>
                <a:chOff x="3316" y="1612"/>
                <a:chExt cx="829" cy="403"/>
              </a:xfrm>
            </p:grpSpPr>
            <p:sp>
              <p:nvSpPr>
                <p:cNvPr id="55368" name="Rectangle 64"/>
                <p:cNvSpPr>
                  <a:spLocks noChangeArrowheads="1"/>
                </p:cNvSpPr>
                <p:nvPr/>
              </p:nvSpPr>
              <p:spPr bwMode="auto">
                <a:xfrm>
                  <a:off x="3359" y="1612"/>
                  <a:ext cx="743" cy="403"/>
                </a:xfrm>
                <a:prstGeom prst="rect">
                  <a:avLst/>
                </a:prstGeom>
                <a:solidFill>
                  <a:srgbClr val="92D050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endParaRPr lang="fa-IR" sz="1600" b="1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  <a:p>
                  <a:pPr algn="ctr">
                    <a:buFontTx/>
                    <a:buNone/>
                  </a:pPr>
                  <a:r>
                    <a:rPr lang="ar-SA" sz="2000" b="1">
                      <a:solidFill>
                        <a:srgbClr val="000000"/>
                      </a:solidFill>
                      <a:effectLst/>
                      <a:latin typeface="Times New Roman" pitchFamily="18" charset="0"/>
                    </a:rPr>
                    <a:t>آلمان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2000" b="1">
                    <a:solidFill>
                      <a:srgbClr val="000000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2209" name="Rectangle 65"/>
                <p:cNvSpPr>
                  <a:spLocks noChangeArrowheads="1"/>
                </p:cNvSpPr>
                <p:nvPr/>
              </p:nvSpPr>
              <p:spPr bwMode="auto">
                <a:xfrm>
                  <a:off x="3316" y="1612"/>
                  <a:ext cx="829" cy="405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5323" name="Group 66"/>
              <p:cNvGrpSpPr>
                <a:grpSpLocks/>
              </p:cNvGrpSpPr>
              <p:nvPr/>
            </p:nvGrpSpPr>
            <p:grpSpPr bwMode="auto">
              <a:xfrm>
                <a:off x="0" y="2015"/>
                <a:ext cx="829" cy="403"/>
                <a:chOff x="0" y="2015"/>
                <a:chExt cx="829" cy="403"/>
              </a:xfrm>
            </p:grpSpPr>
            <p:sp>
              <p:nvSpPr>
                <p:cNvPr id="55366" name="Rectangle 67"/>
                <p:cNvSpPr>
                  <a:spLocks noChangeArrowheads="1"/>
                </p:cNvSpPr>
                <p:nvPr/>
              </p:nvSpPr>
              <p:spPr bwMode="auto">
                <a:xfrm>
                  <a:off x="43" y="2015"/>
                  <a:ext cx="743" cy="403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r>
                    <a:rPr lang="ar-SA" sz="1600" b="1"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10%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1600" b="1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2212" name="Rectangle 68"/>
                <p:cNvSpPr>
                  <a:spLocks noChangeArrowheads="1"/>
                </p:cNvSpPr>
                <p:nvPr/>
              </p:nvSpPr>
              <p:spPr bwMode="auto">
                <a:xfrm>
                  <a:off x="0" y="2015"/>
                  <a:ext cx="829" cy="403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5324" name="Group 69"/>
              <p:cNvGrpSpPr>
                <a:grpSpLocks/>
              </p:cNvGrpSpPr>
              <p:nvPr/>
            </p:nvGrpSpPr>
            <p:grpSpPr bwMode="auto">
              <a:xfrm>
                <a:off x="829" y="2015"/>
                <a:ext cx="829" cy="403"/>
                <a:chOff x="829" y="2015"/>
                <a:chExt cx="829" cy="403"/>
              </a:xfrm>
            </p:grpSpPr>
            <p:sp>
              <p:nvSpPr>
                <p:cNvPr id="55364" name="Rectangle 70"/>
                <p:cNvSpPr>
                  <a:spLocks noChangeArrowheads="1"/>
                </p:cNvSpPr>
                <p:nvPr/>
              </p:nvSpPr>
              <p:spPr bwMode="auto">
                <a:xfrm>
                  <a:off x="872" y="2015"/>
                  <a:ext cx="743" cy="403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r>
                    <a:rPr lang="ar-SA" sz="1600" b="1"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12%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1600" b="1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2215" name="Rectangle 71"/>
                <p:cNvSpPr>
                  <a:spLocks noChangeArrowheads="1"/>
                </p:cNvSpPr>
                <p:nvPr/>
              </p:nvSpPr>
              <p:spPr bwMode="auto">
                <a:xfrm>
                  <a:off x="829" y="2015"/>
                  <a:ext cx="829" cy="403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5325" name="Group 72"/>
              <p:cNvGrpSpPr>
                <a:grpSpLocks/>
              </p:cNvGrpSpPr>
              <p:nvPr/>
            </p:nvGrpSpPr>
            <p:grpSpPr bwMode="auto">
              <a:xfrm>
                <a:off x="1658" y="2015"/>
                <a:ext cx="829" cy="403"/>
                <a:chOff x="1658" y="2015"/>
                <a:chExt cx="829" cy="403"/>
              </a:xfrm>
            </p:grpSpPr>
            <p:sp>
              <p:nvSpPr>
                <p:cNvPr id="55362" name="Rectangle 73"/>
                <p:cNvSpPr>
                  <a:spLocks noChangeArrowheads="1"/>
                </p:cNvSpPr>
                <p:nvPr/>
              </p:nvSpPr>
              <p:spPr bwMode="auto">
                <a:xfrm>
                  <a:off x="1701" y="2015"/>
                  <a:ext cx="743" cy="403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r>
                    <a:rPr lang="ar-SA" sz="1600" b="1"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78%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1600" b="1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2218" name="Rectangle 74"/>
                <p:cNvSpPr>
                  <a:spLocks noChangeArrowheads="1"/>
                </p:cNvSpPr>
                <p:nvPr/>
              </p:nvSpPr>
              <p:spPr bwMode="auto">
                <a:xfrm>
                  <a:off x="1658" y="2015"/>
                  <a:ext cx="829" cy="403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5326" name="Group 75"/>
              <p:cNvGrpSpPr>
                <a:grpSpLocks/>
              </p:cNvGrpSpPr>
              <p:nvPr/>
            </p:nvGrpSpPr>
            <p:grpSpPr bwMode="auto">
              <a:xfrm>
                <a:off x="2487" y="2015"/>
                <a:ext cx="829" cy="403"/>
                <a:chOff x="2487" y="2015"/>
                <a:chExt cx="829" cy="403"/>
              </a:xfrm>
            </p:grpSpPr>
            <p:sp>
              <p:nvSpPr>
                <p:cNvPr id="55360" name="Rectangle 76"/>
                <p:cNvSpPr>
                  <a:spLocks noChangeArrowheads="1"/>
                </p:cNvSpPr>
                <p:nvPr/>
              </p:nvSpPr>
              <p:spPr bwMode="auto">
                <a:xfrm>
                  <a:off x="2530" y="2015"/>
                  <a:ext cx="743" cy="403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r>
                    <a:rPr lang="ar-SA" sz="1600" b="1" dirty="0"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268000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1600" b="1" dirty="0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2221" name="Rectangle 77"/>
                <p:cNvSpPr>
                  <a:spLocks noChangeArrowheads="1"/>
                </p:cNvSpPr>
                <p:nvPr/>
              </p:nvSpPr>
              <p:spPr bwMode="auto">
                <a:xfrm>
                  <a:off x="2487" y="2015"/>
                  <a:ext cx="829" cy="403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5327" name="Group 78"/>
              <p:cNvGrpSpPr>
                <a:grpSpLocks/>
              </p:cNvGrpSpPr>
              <p:nvPr/>
            </p:nvGrpSpPr>
            <p:grpSpPr bwMode="auto">
              <a:xfrm>
                <a:off x="3316" y="2015"/>
                <a:ext cx="829" cy="403"/>
                <a:chOff x="3316" y="2015"/>
                <a:chExt cx="829" cy="403"/>
              </a:xfrm>
            </p:grpSpPr>
            <p:sp>
              <p:nvSpPr>
                <p:cNvPr id="55358" name="Rectangle 79"/>
                <p:cNvSpPr>
                  <a:spLocks noChangeArrowheads="1"/>
                </p:cNvSpPr>
                <p:nvPr/>
              </p:nvSpPr>
              <p:spPr bwMode="auto">
                <a:xfrm>
                  <a:off x="3359" y="2015"/>
                  <a:ext cx="743" cy="403"/>
                </a:xfrm>
                <a:prstGeom prst="rect">
                  <a:avLst/>
                </a:prstGeom>
                <a:solidFill>
                  <a:srgbClr val="92D050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endParaRPr lang="fa-IR" sz="1600" b="1" dirty="0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  <a:p>
                  <a:pPr algn="ctr">
                    <a:buFontTx/>
                    <a:buNone/>
                  </a:pPr>
                  <a:r>
                    <a:rPr lang="ar-SA" sz="2400" b="1" dirty="0">
                      <a:solidFill>
                        <a:srgbClr val="000000"/>
                      </a:solidFill>
                      <a:effectLst/>
                      <a:latin typeface="Times New Roman" pitchFamily="18" charset="0"/>
                    </a:rPr>
                    <a:t>اسپانيا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1600" b="1" dirty="0">
                    <a:solidFill>
                      <a:srgbClr val="000000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2224" name="Rectangle 80"/>
                <p:cNvSpPr>
                  <a:spLocks noChangeArrowheads="1"/>
                </p:cNvSpPr>
                <p:nvPr/>
              </p:nvSpPr>
              <p:spPr bwMode="auto">
                <a:xfrm>
                  <a:off x="3316" y="2015"/>
                  <a:ext cx="829" cy="403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5328" name="Group 81"/>
              <p:cNvGrpSpPr>
                <a:grpSpLocks/>
              </p:cNvGrpSpPr>
              <p:nvPr/>
            </p:nvGrpSpPr>
            <p:grpSpPr bwMode="auto">
              <a:xfrm>
                <a:off x="0" y="2418"/>
                <a:ext cx="829" cy="403"/>
                <a:chOff x="0" y="2418"/>
                <a:chExt cx="829" cy="403"/>
              </a:xfrm>
            </p:grpSpPr>
            <p:sp>
              <p:nvSpPr>
                <p:cNvPr id="55356" name="Rectangle 82"/>
                <p:cNvSpPr>
                  <a:spLocks noChangeArrowheads="1"/>
                </p:cNvSpPr>
                <p:nvPr/>
              </p:nvSpPr>
              <p:spPr bwMode="auto">
                <a:xfrm>
                  <a:off x="43" y="2418"/>
                  <a:ext cx="743" cy="403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r>
                    <a:rPr lang="ar-SA" sz="1600" b="1"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13%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1600" b="1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2227" name="Rectangle 83"/>
                <p:cNvSpPr>
                  <a:spLocks noChangeArrowheads="1"/>
                </p:cNvSpPr>
                <p:nvPr/>
              </p:nvSpPr>
              <p:spPr bwMode="auto">
                <a:xfrm>
                  <a:off x="0" y="2418"/>
                  <a:ext cx="829" cy="405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5329" name="Group 84"/>
              <p:cNvGrpSpPr>
                <a:grpSpLocks/>
              </p:cNvGrpSpPr>
              <p:nvPr/>
            </p:nvGrpSpPr>
            <p:grpSpPr bwMode="auto">
              <a:xfrm>
                <a:off x="829" y="2418"/>
                <a:ext cx="829" cy="403"/>
                <a:chOff x="829" y="2418"/>
                <a:chExt cx="829" cy="403"/>
              </a:xfrm>
            </p:grpSpPr>
            <p:sp>
              <p:nvSpPr>
                <p:cNvPr id="55354" name="Rectangle 85"/>
                <p:cNvSpPr>
                  <a:spLocks noChangeArrowheads="1"/>
                </p:cNvSpPr>
                <p:nvPr/>
              </p:nvSpPr>
              <p:spPr bwMode="auto">
                <a:xfrm>
                  <a:off x="872" y="2418"/>
                  <a:ext cx="743" cy="403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r>
                    <a:rPr lang="ar-SA" sz="1600" b="1"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15%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1600" b="1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2230" name="Rectangle 86"/>
                <p:cNvSpPr>
                  <a:spLocks noChangeArrowheads="1"/>
                </p:cNvSpPr>
                <p:nvPr/>
              </p:nvSpPr>
              <p:spPr bwMode="auto">
                <a:xfrm>
                  <a:off x="829" y="2418"/>
                  <a:ext cx="829" cy="405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5330" name="Group 87"/>
              <p:cNvGrpSpPr>
                <a:grpSpLocks/>
              </p:cNvGrpSpPr>
              <p:nvPr/>
            </p:nvGrpSpPr>
            <p:grpSpPr bwMode="auto">
              <a:xfrm>
                <a:off x="1658" y="2418"/>
                <a:ext cx="829" cy="403"/>
                <a:chOff x="1658" y="2418"/>
                <a:chExt cx="829" cy="403"/>
              </a:xfrm>
            </p:grpSpPr>
            <p:sp>
              <p:nvSpPr>
                <p:cNvPr id="55352" name="Rectangle 88"/>
                <p:cNvSpPr>
                  <a:spLocks noChangeArrowheads="1"/>
                </p:cNvSpPr>
                <p:nvPr/>
              </p:nvSpPr>
              <p:spPr bwMode="auto">
                <a:xfrm>
                  <a:off x="1701" y="2418"/>
                  <a:ext cx="743" cy="403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r>
                    <a:rPr lang="ar-SA" sz="1600" b="1" dirty="0"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72%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1600" b="1" dirty="0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2233" name="Rectangle 89"/>
                <p:cNvSpPr>
                  <a:spLocks noChangeArrowheads="1"/>
                </p:cNvSpPr>
                <p:nvPr/>
              </p:nvSpPr>
              <p:spPr bwMode="auto">
                <a:xfrm>
                  <a:off x="1658" y="2418"/>
                  <a:ext cx="829" cy="405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5331" name="Group 90"/>
              <p:cNvGrpSpPr>
                <a:grpSpLocks/>
              </p:cNvGrpSpPr>
              <p:nvPr/>
            </p:nvGrpSpPr>
            <p:grpSpPr bwMode="auto">
              <a:xfrm>
                <a:off x="2487" y="2418"/>
                <a:ext cx="829" cy="403"/>
                <a:chOff x="2487" y="2418"/>
                <a:chExt cx="829" cy="403"/>
              </a:xfrm>
            </p:grpSpPr>
            <p:sp>
              <p:nvSpPr>
                <p:cNvPr id="55350" name="Rectangle 91"/>
                <p:cNvSpPr>
                  <a:spLocks noChangeArrowheads="1"/>
                </p:cNvSpPr>
                <p:nvPr/>
              </p:nvSpPr>
              <p:spPr bwMode="auto">
                <a:xfrm>
                  <a:off x="2530" y="2418"/>
                  <a:ext cx="743" cy="403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r>
                    <a:rPr lang="ar-SA" sz="1600" b="1" dirty="0"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34000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1600" b="1" dirty="0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2236" name="Rectangle 92"/>
                <p:cNvSpPr>
                  <a:spLocks noChangeArrowheads="1"/>
                </p:cNvSpPr>
                <p:nvPr/>
              </p:nvSpPr>
              <p:spPr bwMode="auto">
                <a:xfrm>
                  <a:off x="2487" y="2418"/>
                  <a:ext cx="829" cy="405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5332" name="Group 93"/>
              <p:cNvGrpSpPr>
                <a:grpSpLocks/>
              </p:cNvGrpSpPr>
              <p:nvPr/>
            </p:nvGrpSpPr>
            <p:grpSpPr bwMode="auto">
              <a:xfrm>
                <a:off x="3316" y="2418"/>
                <a:ext cx="829" cy="403"/>
                <a:chOff x="3316" y="2418"/>
                <a:chExt cx="829" cy="403"/>
              </a:xfrm>
            </p:grpSpPr>
            <p:sp>
              <p:nvSpPr>
                <p:cNvPr id="55348" name="Rectangle 94"/>
                <p:cNvSpPr>
                  <a:spLocks noChangeArrowheads="1"/>
                </p:cNvSpPr>
                <p:nvPr/>
              </p:nvSpPr>
              <p:spPr bwMode="auto">
                <a:xfrm>
                  <a:off x="3359" y="2418"/>
                  <a:ext cx="743" cy="403"/>
                </a:xfrm>
                <a:prstGeom prst="rect">
                  <a:avLst/>
                </a:prstGeom>
                <a:solidFill>
                  <a:srgbClr val="92D050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endParaRPr lang="fa-IR" sz="2000" b="1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  <a:p>
                  <a:pPr algn="ctr">
                    <a:buFontTx/>
                    <a:buNone/>
                  </a:pPr>
                  <a:r>
                    <a:rPr lang="ar-SA" sz="2000" b="1">
                      <a:solidFill>
                        <a:srgbClr val="000000"/>
                      </a:solidFill>
                      <a:effectLst/>
                      <a:latin typeface="Times New Roman" pitchFamily="18" charset="0"/>
                    </a:rPr>
                    <a:t>تركيه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2000" b="1">
                    <a:solidFill>
                      <a:srgbClr val="000000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2239" name="Rectangle 95"/>
                <p:cNvSpPr>
                  <a:spLocks noChangeArrowheads="1"/>
                </p:cNvSpPr>
                <p:nvPr/>
              </p:nvSpPr>
              <p:spPr bwMode="auto">
                <a:xfrm>
                  <a:off x="3316" y="2418"/>
                  <a:ext cx="829" cy="405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5333" name="Group 96"/>
              <p:cNvGrpSpPr>
                <a:grpSpLocks/>
              </p:cNvGrpSpPr>
              <p:nvPr/>
            </p:nvGrpSpPr>
            <p:grpSpPr bwMode="auto">
              <a:xfrm>
                <a:off x="0" y="2821"/>
                <a:ext cx="829" cy="403"/>
                <a:chOff x="0" y="2821"/>
                <a:chExt cx="829" cy="403"/>
              </a:xfrm>
            </p:grpSpPr>
            <p:sp>
              <p:nvSpPr>
                <p:cNvPr id="55346" name="Rectangle 97"/>
                <p:cNvSpPr>
                  <a:spLocks noChangeArrowheads="1"/>
                </p:cNvSpPr>
                <p:nvPr/>
              </p:nvSpPr>
              <p:spPr bwMode="auto">
                <a:xfrm>
                  <a:off x="43" y="2821"/>
                  <a:ext cx="743" cy="403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r>
                    <a:rPr lang="ar-SA" sz="1600" b="1"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29%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1600" b="1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2242" name="Rectangle 98"/>
                <p:cNvSpPr>
                  <a:spLocks noChangeArrowheads="1"/>
                </p:cNvSpPr>
                <p:nvPr/>
              </p:nvSpPr>
              <p:spPr bwMode="auto">
                <a:xfrm>
                  <a:off x="0" y="2822"/>
                  <a:ext cx="829" cy="403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5334" name="Group 99"/>
              <p:cNvGrpSpPr>
                <a:grpSpLocks/>
              </p:cNvGrpSpPr>
              <p:nvPr/>
            </p:nvGrpSpPr>
            <p:grpSpPr bwMode="auto">
              <a:xfrm>
                <a:off x="829" y="2821"/>
                <a:ext cx="829" cy="403"/>
                <a:chOff x="829" y="2821"/>
                <a:chExt cx="829" cy="403"/>
              </a:xfrm>
            </p:grpSpPr>
            <p:sp>
              <p:nvSpPr>
                <p:cNvPr id="55344" name="Rectangle 100"/>
                <p:cNvSpPr>
                  <a:spLocks noChangeArrowheads="1"/>
                </p:cNvSpPr>
                <p:nvPr/>
              </p:nvSpPr>
              <p:spPr bwMode="auto">
                <a:xfrm>
                  <a:off x="872" y="2821"/>
                  <a:ext cx="743" cy="403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r>
                    <a:rPr lang="ar-SA" sz="1600" b="1"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37%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1600" b="1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2245" name="Rectangle 101"/>
                <p:cNvSpPr>
                  <a:spLocks noChangeArrowheads="1"/>
                </p:cNvSpPr>
                <p:nvPr/>
              </p:nvSpPr>
              <p:spPr bwMode="auto">
                <a:xfrm>
                  <a:off x="829" y="2822"/>
                  <a:ext cx="829" cy="403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5335" name="Group 102"/>
              <p:cNvGrpSpPr>
                <a:grpSpLocks/>
              </p:cNvGrpSpPr>
              <p:nvPr/>
            </p:nvGrpSpPr>
            <p:grpSpPr bwMode="auto">
              <a:xfrm>
                <a:off x="1658" y="2821"/>
                <a:ext cx="829" cy="403"/>
                <a:chOff x="1658" y="2821"/>
                <a:chExt cx="829" cy="403"/>
              </a:xfrm>
            </p:grpSpPr>
            <p:sp>
              <p:nvSpPr>
                <p:cNvPr id="55342" name="Rectangle 103"/>
                <p:cNvSpPr>
                  <a:spLocks noChangeArrowheads="1"/>
                </p:cNvSpPr>
                <p:nvPr/>
              </p:nvSpPr>
              <p:spPr bwMode="auto">
                <a:xfrm>
                  <a:off x="1701" y="2821"/>
                  <a:ext cx="743" cy="403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r>
                    <a:rPr lang="ar-SA" sz="1600" b="1"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34%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1600" b="1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2248" name="Rectangle 104"/>
                <p:cNvSpPr>
                  <a:spLocks noChangeArrowheads="1"/>
                </p:cNvSpPr>
                <p:nvPr/>
              </p:nvSpPr>
              <p:spPr bwMode="auto">
                <a:xfrm>
                  <a:off x="1658" y="2822"/>
                  <a:ext cx="829" cy="403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5336" name="Group 105"/>
              <p:cNvGrpSpPr>
                <a:grpSpLocks/>
              </p:cNvGrpSpPr>
              <p:nvPr/>
            </p:nvGrpSpPr>
            <p:grpSpPr bwMode="auto">
              <a:xfrm>
                <a:off x="2487" y="2821"/>
                <a:ext cx="829" cy="403"/>
                <a:chOff x="2487" y="2821"/>
                <a:chExt cx="829" cy="403"/>
              </a:xfrm>
            </p:grpSpPr>
            <p:sp>
              <p:nvSpPr>
                <p:cNvPr id="55340" name="Rectangle 106"/>
                <p:cNvSpPr>
                  <a:spLocks noChangeArrowheads="1"/>
                </p:cNvSpPr>
                <p:nvPr/>
              </p:nvSpPr>
              <p:spPr bwMode="auto">
                <a:xfrm>
                  <a:off x="2530" y="2821"/>
                  <a:ext cx="743" cy="403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r>
                    <a:rPr lang="ar-SA" sz="1600" b="1" dirty="0"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28000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1600" b="1" dirty="0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2251" name="Rectangle 107"/>
                <p:cNvSpPr>
                  <a:spLocks noChangeArrowheads="1"/>
                </p:cNvSpPr>
                <p:nvPr/>
              </p:nvSpPr>
              <p:spPr bwMode="auto">
                <a:xfrm>
                  <a:off x="2487" y="2822"/>
                  <a:ext cx="829" cy="403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5337" name="Group 108"/>
              <p:cNvGrpSpPr>
                <a:grpSpLocks/>
              </p:cNvGrpSpPr>
              <p:nvPr/>
            </p:nvGrpSpPr>
            <p:grpSpPr bwMode="auto">
              <a:xfrm>
                <a:off x="3316" y="2821"/>
                <a:ext cx="829" cy="403"/>
                <a:chOff x="3316" y="2821"/>
                <a:chExt cx="829" cy="403"/>
              </a:xfrm>
            </p:grpSpPr>
            <p:sp>
              <p:nvSpPr>
                <p:cNvPr id="55338" name="Rectangle 109"/>
                <p:cNvSpPr>
                  <a:spLocks noChangeArrowheads="1"/>
                </p:cNvSpPr>
                <p:nvPr/>
              </p:nvSpPr>
              <p:spPr bwMode="auto">
                <a:xfrm>
                  <a:off x="3359" y="2821"/>
                  <a:ext cx="743" cy="403"/>
                </a:xfrm>
                <a:prstGeom prst="rect">
                  <a:avLst/>
                </a:prstGeom>
                <a:solidFill>
                  <a:srgbClr val="92D050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endParaRPr lang="fa-IR" sz="2000" b="1" dirty="0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  <a:p>
                  <a:pPr algn="ctr">
                    <a:buFontTx/>
                    <a:buNone/>
                  </a:pPr>
                  <a:r>
                    <a:rPr lang="ar-SA" sz="2000" b="1" dirty="0">
                      <a:solidFill>
                        <a:srgbClr val="000000"/>
                      </a:solidFill>
                      <a:effectLst/>
                      <a:latin typeface="Times New Roman" pitchFamily="18" charset="0"/>
                    </a:rPr>
                    <a:t>ايران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2000" b="1" dirty="0">
                    <a:solidFill>
                      <a:srgbClr val="000000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2254" name="Rectangle 110"/>
                <p:cNvSpPr>
                  <a:spLocks noChangeArrowheads="1"/>
                </p:cNvSpPr>
                <p:nvPr/>
              </p:nvSpPr>
              <p:spPr bwMode="auto">
                <a:xfrm>
                  <a:off x="3316" y="2822"/>
                  <a:ext cx="829" cy="403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262255" name="Rectangle 111"/>
            <p:cNvSpPr>
              <a:spLocks noChangeArrowheads="1"/>
            </p:cNvSpPr>
            <p:nvPr/>
          </p:nvSpPr>
          <p:spPr bwMode="auto">
            <a:xfrm>
              <a:off x="-3" y="400"/>
              <a:ext cx="4151" cy="2827"/>
            </a:xfrm>
            <a:prstGeom prst="rect">
              <a:avLst/>
            </a:prstGeom>
            <a:noFill/>
            <a:ln w="38100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9049847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6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AutoShape 2"/>
          <p:cNvSpPr>
            <a:spLocks noChangeArrowheads="1"/>
          </p:cNvSpPr>
          <p:nvPr/>
        </p:nvSpPr>
        <p:spPr bwMode="auto">
          <a:xfrm>
            <a:off x="250825" y="188640"/>
            <a:ext cx="8497888" cy="164016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just" eaLnBrk="0" hangingPunct="0">
              <a:buFontTx/>
              <a:buNone/>
            </a:pPr>
            <a:endParaRPr lang="ar-SA" sz="1800" b="1" dirty="0">
              <a:solidFill>
                <a:schemeClr val="tx1"/>
              </a:solidFill>
              <a:effectLst/>
              <a:latin typeface="Zar" pitchFamily="2" charset="-78"/>
            </a:endParaRPr>
          </a:p>
          <a:p>
            <a:pPr algn="ctr" eaLnBrk="0" hangingPunct="0">
              <a:buFontTx/>
              <a:buNone/>
            </a:pPr>
            <a:r>
              <a:rPr lang="ar-SA" sz="1800" b="1" dirty="0">
                <a:solidFill>
                  <a:schemeClr val="tx1"/>
                </a:solidFill>
                <a:effectLst/>
                <a:latin typeface="Zar" pitchFamily="2" charset="-78"/>
              </a:rPr>
              <a:t>              </a:t>
            </a:r>
            <a:r>
              <a:rPr lang="ar-SA" sz="3200" b="1" dirty="0">
                <a:solidFill>
                  <a:srgbClr val="FF0066"/>
                </a:solidFill>
                <a:effectLst/>
                <a:latin typeface="Zar" pitchFamily="2" charset="-78"/>
              </a:rPr>
              <a:t>جدول تركيب توليد ثروت, مقايسه بين گروه كشورها</a:t>
            </a:r>
            <a:endParaRPr lang="ar-SA" sz="3200" b="1" dirty="0">
              <a:solidFill>
                <a:srgbClr val="FF0066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1828800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ar-SA" sz="1200">
                <a:solidFill>
                  <a:schemeClr val="tx1"/>
                </a:solidFill>
                <a:effectLst/>
                <a:latin typeface="Times New Roman" pitchFamily="18" charset="0"/>
              </a:rPr>
              <a:t>                                               </a:t>
            </a:r>
          </a:p>
          <a:p>
            <a:pPr algn="l" rtl="0" eaLnBrk="0" hangingPunct="0">
              <a:buFontTx/>
              <a:buNone/>
            </a:pPr>
            <a:endParaRPr lang="ar-SA" sz="240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64196" name="Group 4"/>
          <p:cNvGrpSpPr>
            <a:grpSpLocks/>
          </p:cNvGrpSpPr>
          <p:nvPr/>
        </p:nvGrpSpPr>
        <p:grpSpPr bwMode="auto">
          <a:xfrm>
            <a:off x="539750" y="2438400"/>
            <a:ext cx="8064500" cy="2895600"/>
            <a:chOff x="-3" y="400"/>
            <a:chExt cx="4050" cy="1618"/>
          </a:xfrm>
        </p:grpSpPr>
        <p:grpSp>
          <p:nvGrpSpPr>
            <p:cNvPr id="56325" name="Group 5"/>
            <p:cNvGrpSpPr>
              <a:grpSpLocks/>
            </p:cNvGrpSpPr>
            <p:nvPr/>
          </p:nvGrpSpPr>
          <p:grpSpPr bwMode="auto">
            <a:xfrm>
              <a:off x="0" y="403"/>
              <a:ext cx="4044" cy="1612"/>
              <a:chOff x="0" y="403"/>
              <a:chExt cx="4044" cy="1612"/>
            </a:xfrm>
          </p:grpSpPr>
          <p:grpSp>
            <p:nvGrpSpPr>
              <p:cNvPr id="56327" name="Group 6"/>
              <p:cNvGrpSpPr>
                <a:grpSpLocks/>
              </p:cNvGrpSpPr>
              <p:nvPr/>
            </p:nvGrpSpPr>
            <p:grpSpPr bwMode="auto">
              <a:xfrm>
                <a:off x="0" y="403"/>
                <a:ext cx="633" cy="403"/>
                <a:chOff x="0" y="403"/>
                <a:chExt cx="633" cy="403"/>
              </a:xfrm>
            </p:grpSpPr>
            <p:sp>
              <p:nvSpPr>
                <p:cNvPr id="56385" name="Rectangle 7"/>
                <p:cNvSpPr>
                  <a:spLocks noChangeArrowheads="1"/>
                </p:cNvSpPr>
                <p:nvPr/>
              </p:nvSpPr>
              <p:spPr bwMode="auto">
                <a:xfrm>
                  <a:off x="43" y="403"/>
                  <a:ext cx="547" cy="403"/>
                </a:xfrm>
                <a:prstGeom prst="rect">
                  <a:avLst/>
                </a:prstGeom>
                <a:solidFill>
                  <a:srgbClr val="92D05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endParaRPr lang="fa-IR" sz="2000" b="1" dirty="0">
                    <a:solidFill>
                      <a:srgbClr val="000000"/>
                    </a:solidFill>
                    <a:effectLst/>
                    <a:latin typeface="Times New Roman" pitchFamily="18" charset="0"/>
                  </a:endParaRPr>
                </a:p>
                <a:p>
                  <a:pPr algn="ctr">
                    <a:buFontTx/>
                    <a:buNone/>
                  </a:pPr>
                  <a:r>
                    <a:rPr lang="ar-SA" sz="2000" b="1" dirty="0">
                      <a:solidFill>
                        <a:srgbClr val="000000"/>
                      </a:solidFill>
                      <a:effectLst/>
                      <a:latin typeface="Times New Roman" pitchFamily="18" charset="0"/>
                    </a:rPr>
                    <a:t>طبيعي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2000" b="1" dirty="0">
                    <a:solidFill>
                      <a:srgbClr val="000000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4200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633" cy="404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6328" name="Group 9"/>
              <p:cNvGrpSpPr>
                <a:grpSpLocks/>
              </p:cNvGrpSpPr>
              <p:nvPr/>
            </p:nvGrpSpPr>
            <p:grpSpPr bwMode="auto">
              <a:xfrm>
                <a:off x="633" y="403"/>
                <a:ext cx="633" cy="403"/>
                <a:chOff x="633" y="403"/>
                <a:chExt cx="633" cy="403"/>
              </a:xfrm>
            </p:grpSpPr>
            <p:sp>
              <p:nvSpPr>
                <p:cNvPr id="56383" name="Rectangle 10"/>
                <p:cNvSpPr>
                  <a:spLocks noChangeArrowheads="1"/>
                </p:cNvSpPr>
                <p:nvPr/>
              </p:nvSpPr>
              <p:spPr bwMode="auto">
                <a:xfrm>
                  <a:off x="676" y="403"/>
                  <a:ext cx="547" cy="403"/>
                </a:xfrm>
                <a:prstGeom prst="rect">
                  <a:avLst/>
                </a:prstGeom>
                <a:solidFill>
                  <a:srgbClr val="92D05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endParaRPr lang="fa-IR" sz="2000" b="1" dirty="0">
                    <a:solidFill>
                      <a:srgbClr val="000000"/>
                    </a:solidFill>
                    <a:effectLst/>
                    <a:latin typeface="Times New Roman" pitchFamily="18" charset="0"/>
                  </a:endParaRPr>
                </a:p>
                <a:p>
                  <a:pPr algn="ctr">
                    <a:buFontTx/>
                    <a:buNone/>
                  </a:pPr>
                  <a:r>
                    <a:rPr lang="ar-SA" sz="2000" b="1" dirty="0">
                      <a:solidFill>
                        <a:srgbClr val="000000"/>
                      </a:solidFill>
                      <a:effectLst/>
                      <a:latin typeface="Times New Roman" pitchFamily="18" charset="0"/>
                    </a:rPr>
                    <a:t>فيزيكي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2000" b="1" dirty="0">
                    <a:solidFill>
                      <a:srgbClr val="000000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4203" name="Rectangle 11"/>
                <p:cNvSpPr>
                  <a:spLocks noChangeArrowheads="1"/>
                </p:cNvSpPr>
                <p:nvPr/>
              </p:nvSpPr>
              <p:spPr bwMode="auto">
                <a:xfrm>
                  <a:off x="633" y="403"/>
                  <a:ext cx="633" cy="404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6329" name="Group 12"/>
              <p:cNvGrpSpPr>
                <a:grpSpLocks/>
              </p:cNvGrpSpPr>
              <p:nvPr/>
            </p:nvGrpSpPr>
            <p:grpSpPr bwMode="auto">
              <a:xfrm>
                <a:off x="1266" y="403"/>
                <a:ext cx="633" cy="403"/>
                <a:chOff x="1266" y="403"/>
                <a:chExt cx="633" cy="403"/>
              </a:xfrm>
            </p:grpSpPr>
            <p:sp>
              <p:nvSpPr>
                <p:cNvPr id="56381" name="Rectangle 13"/>
                <p:cNvSpPr>
                  <a:spLocks noChangeArrowheads="1"/>
                </p:cNvSpPr>
                <p:nvPr/>
              </p:nvSpPr>
              <p:spPr bwMode="auto">
                <a:xfrm>
                  <a:off x="1309" y="403"/>
                  <a:ext cx="547" cy="403"/>
                </a:xfrm>
                <a:prstGeom prst="rect">
                  <a:avLst/>
                </a:prstGeom>
                <a:solidFill>
                  <a:srgbClr val="92D05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endParaRPr lang="fa-IR" sz="2400" b="1" dirty="0">
                    <a:solidFill>
                      <a:srgbClr val="000000"/>
                    </a:solidFill>
                    <a:effectLst/>
                    <a:latin typeface="Times New Roman" pitchFamily="18" charset="0"/>
                  </a:endParaRPr>
                </a:p>
                <a:p>
                  <a:pPr algn="ctr">
                    <a:buFontTx/>
                    <a:buNone/>
                  </a:pPr>
                  <a:r>
                    <a:rPr lang="ar-SA" sz="2400" b="1" dirty="0">
                      <a:solidFill>
                        <a:srgbClr val="000000"/>
                      </a:solidFill>
                      <a:effectLst/>
                      <a:latin typeface="Times New Roman" pitchFamily="18" charset="0"/>
                    </a:rPr>
                    <a:t>انساني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2400" b="1" dirty="0">
                    <a:solidFill>
                      <a:srgbClr val="000000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4206" name="Rectangle 14"/>
                <p:cNvSpPr>
                  <a:spLocks noChangeArrowheads="1"/>
                </p:cNvSpPr>
                <p:nvPr/>
              </p:nvSpPr>
              <p:spPr bwMode="auto">
                <a:xfrm>
                  <a:off x="1266" y="403"/>
                  <a:ext cx="633" cy="404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6330" name="Group 15"/>
              <p:cNvGrpSpPr>
                <a:grpSpLocks/>
              </p:cNvGrpSpPr>
              <p:nvPr/>
            </p:nvGrpSpPr>
            <p:grpSpPr bwMode="auto">
              <a:xfrm>
                <a:off x="1899" y="403"/>
                <a:ext cx="1016" cy="403"/>
                <a:chOff x="1899" y="403"/>
                <a:chExt cx="1016" cy="403"/>
              </a:xfrm>
            </p:grpSpPr>
            <p:sp>
              <p:nvSpPr>
                <p:cNvPr id="56379" name="Rectangle 16"/>
                <p:cNvSpPr>
                  <a:spLocks noChangeArrowheads="1"/>
                </p:cNvSpPr>
                <p:nvPr/>
              </p:nvSpPr>
              <p:spPr bwMode="auto">
                <a:xfrm>
                  <a:off x="1942" y="403"/>
                  <a:ext cx="930" cy="403"/>
                </a:xfrm>
                <a:prstGeom prst="rect">
                  <a:avLst/>
                </a:prstGeom>
                <a:solidFill>
                  <a:srgbClr val="92D05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endParaRPr lang="fa-IR" sz="2000" b="1" dirty="0">
                    <a:solidFill>
                      <a:srgbClr val="000000"/>
                    </a:solidFill>
                    <a:effectLst/>
                    <a:latin typeface="Times New Roman" pitchFamily="18" charset="0"/>
                  </a:endParaRPr>
                </a:p>
                <a:p>
                  <a:pPr algn="ctr">
                    <a:buFontTx/>
                    <a:buNone/>
                  </a:pPr>
                  <a:r>
                    <a:rPr lang="ar-SA" sz="2000" b="1" dirty="0">
                      <a:solidFill>
                        <a:srgbClr val="000000"/>
                      </a:solidFill>
                      <a:effectLst/>
                      <a:latin typeface="Times New Roman" pitchFamily="18" charset="0"/>
                    </a:rPr>
                    <a:t>درصد از كل ثروت جهاني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2000" b="1" dirty="0">
                    <a:solidFill>
                      <a:srgbClr val="000000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4209" name="Rectangle 17"/>
                <p:cNvSpPr>
                  <a:spLocks noChangeArrowheads="1"/>
                </p:cNvSpPr>
                <p:nvPr/>
              </p:nvSpPr>
              <p:spPr bwMode="auto">
                <a:xfrm>
                  <a:off x="1899" y="403"/>
                  <a:ext cx="1016" cy="404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6331" name="Group 18"/>
              <p:cNvGrpSpPr>
                <a:grpSpLocks/>
              </p:cNvGrpSpPr>
              <p:nvPr/>
            </p:nvGrpSpPr>
            <p:grpSpPr bwMode="auto">
              <a:xfrm>
                <a:off x="2915" y="403"/>
                <a:ext cx="1129" cy="403"/>
                <a:chOff x="2915" y="403"/>
                <a:chExt cx="1129" cy="403"/>
              </a:xfrm>
            </p:grpSpPr>
            <p:sp>
              <p:nvSpPr>
                <p:cNvPr id="56377" name="Rectangle 19"/>
                <p:cNvSpPr>
                  <a:spLocks noChangeArrowheads="1"/>
                </p:cNvSpPr>
                <p:nvPr/>
              </p:nvSpPr>
              <p:spPr bwMode="auto">
                <a:xfrm>
                  <a:off x="2958" y="403"/>
                  <a:ext cx="1043" cy="403"/>
                </a:xfrm>
                <a:prstGeom prst="rect">
                  <a:avLst/>
                </a:prstGeom>
                <a:solidFill>
                  <a:srgbClr val="92D05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endParaRPr lang="fa-IR" sz="2400" b="1" dirty="0">
                    <a:solidFill>
                      <a:srgbClr val="000000"/>
                    </a:solidFill>
                    <a:effectLst/>
                    <a:latin typeface="Times New Roman" pitchFamily="18" charset="0"/>
                  </a:endParaRPr>
                </a:p>
                <a:p>
                  <a:pPr algn="ctr">
                    <a:buFontTx/>
                    <a:buNone/>
                  </a:pPr>
                  <a:r>
                    <a:rPr lang="ar-SA" sz="2800" b="1" dirty="0">
                      <a:solidFill>
                        <a:srgbClr val="000000"/>
                      </a:solidFill>
                      <a:effectLst/>
                      <a:latin typeface="Times New Roman" pitchFamily="18" charset="0"/>
                    </a:rPr>
                    <a:t>گروه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2400" b="1" dirty="0">
                    <a:solidFill>
                      <a:srgbClr val="000000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4212" name="Rectangle 20"/>
                <p:cNvSpPr>
                  <a:spLocks noChangeArrowheads="1"/>
                </p:cNvSpPr>
                <p:nvPr/>
              </p:nvSpPr>
              <p:spPr bwMode="auto">
                <a:xfrm>
                  <a:off x="2915" y="403"/>
                  <a:ext cx="1129" cy="404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6332" name="Group 21"/>
              <p:cNvGrpSpPr>
                <a:grpSpLocks/>
              </p:cNvGrpSpPr>
              <p:nvPr/>
            </p:nvGrpSpPr>
            <p:grpSpPr bwMode="auto">
              <a:xfrm>
                <a:off x="0" y="806"/>
                <a:ext cx="633" cy="403"/>
                <a:chOff x="0" y="806"/>
                <a:chExt cx="633" cy="403"/>
              </a:xfrm>
            </p:grpSpPr>
            <p:sp>
              <p:nvSpPr>
                <p:cNvPr id="56375" name="Rectangle 22"/>
                <p:cNvSpPr>
                  <a:spLocks noChangeArrowheads="1"/>
                </p:cNvSpPr>
                <p:nvPr/>
              </p:nvSpPr>
              <p:spPr bwMode="auto">
                <a:xfrm>
                  <a:off x="43" y="806"/>
                  <a:ext cx="547" cy="4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r>
                    <a:rPr lang="ar-SA" sz="1600" b="1"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44%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1600" b="1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4215" name="Rectangle 23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633" cy="40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6333" name="Group 24"/>
              <p:cNvGrpSpPr>
                <a:grpSpLocks/>
              </p:cNvGrpSpPr>
              <p:nvPr/>
            </p:nvGrpSpPr>
            <p:grpSpPr bwMode="auto">
              <a:xfrm>
                <a:off x="633" y="806"/>
                <a:ext cx="633" cy="403"/>
                <a:chOff x="633" y="806"/>
                <a:chExt cx="633" cy="403"/>
              </a:xfrm>
            </p:grpSpPr>
            <p:sp>
              <p:nvSpPr>
                <p:cNvPr id="56373" name="Rectangle 25"/>
                <p:cNvSpPr>
                  <a:spLocks noChangeArrowheads="1"/>
                </p:cNvSpPr>
                <p:nvPr/>
              </p:nvSpPr>
              <p:spPr bwMode="auto">
                <a:xfrm>
                  <a:off x="676" y="806"/>
                  <a:ext cx="547" cy="4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r>
                    <a:rPr lang="ar-SA" sz="1600" b="1"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20%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1600" b="1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4218" name="Rectangle 26"/>
                <p:cNvSpPr>
                  <a:spLocks noChangeArrowheads="1"/>
                </p:cNvSpPr>
                <p:nvPr/>
              </p:nvSpPr>
              <p:spPr bwMode="auto">
                <a:xfrm>
                  <a:off x="633" y="806"/>
                  <a:ext cx="633" cy="40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6334" name="Group 27"/>
              <p:cNvGrpSpPr>
                <a:grpSpLocks/>
              </p:cNvGrpSpPr>
              <p:nvPr/>
            </p:nvGrpSpPr>
            <p:grpSpPr bwMode="auto">
              <a:xfrm>
                <a:off x="1266" y="806"/>
                <a:ext cx="633" cy="403"/>
                <a:chOff x="1266" y="806"/>
                <a:chExt cx="633" cy="403"/>
              </a:xfrm>
            </p:grpSpPr>
            <p:sp>
              <p:nvSpPr>
                <p:cNvPr id="56371" name="Rectangle 28"/>
                <p:cNvSpPr>
                  <a:spLocks noChangeArrowheads="1"/>
                </p:cNvSpPr>
                <p:nvPr/>
              </p:nvSpPr>
              <p:spPr bwMode="auto">
                <a:xfrm>
                  <a:off x="1309" y="806"/>
                  <a:ext cx="547" cy="4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r>
                    <a:rPr lang="ar-SA" sz="1600" b="1"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36%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1600" b="1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4221" name="Rectangle 29"/>
                <p:cNvSpPr>
                  <a:spLocks noChangeArrowheads="1"/>
                </p:cNvSpPr>
                <p:nvPr/>
              </p:nvSpPr>
              <p:spPr bwMode="auto">
                <a:xfrm>
                  <a:off x="1266" y="806"/>
                  <a:ext cx="633" cy="40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6335" name="Group 30"/>
              <p:cNvGrpSpPr>
                <a:grpSpLocks/>
              </p:cNvGrpSpPr>
              <p:nvPr/>
            </p:nvGrpSpPr>
            <p:grpSpPr bwMode="auto">
              <a:xfrm>
                <a:off x="1899" y="806"/>
                <a:ext cx="1016" cy="403"/>
                <a:chOff x="1899" y="806"/>
                <a:chExt cx="1016" cy="403"/>
              </a:xfrm>
            </p:grpSpPr>
            <p:sp>
              <p:nvSpPr>
                <p:cNvPr id="56369" name="Rectangle 31"/>
                <p:cNvSpPr>
                  <a:spLocks noChangeArrowheads="1"/>
                </p:cNvSpPr>
                <p:nvPr/>
              </p:nvSpPr>
              <p:spPr bwMode="auto">
                <a:xfrm>
                  <a:off x="1942" y="806"/>
                  <a:ext cx="930" cy="4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r>
                    <a:rPr lang="ar-SA" sz="1600" b="1"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6/2%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1600" b="1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4224" name="Rectangle 32"/>
                <p:cNvSpPr>
                  <a:spLocks noChangeArrowheads="1"/>
                </p:cNvSpPr>
                <p:nvPr/>
              </p:nvSpPr>
              <p:spPr bwMode="auto">
                <a:xfrm>
                  <a:off x="1899" y="806"/>
                  <a:ext cx="1016" cy="40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6336" name="Group 33"/>
              <p:cNvGrpSpPr>
                <a:grpSpLocks/>
              </p:cNvGrpSpPr>
              <p:nvPr/>
            </p:nvGrpSpPr>
            <p:grpSpPr bwMode="auto">
              <a:xfrm>
                <a:off x="2915" y="806"/>
                <a:ext cx="1129" cy="403"/>
                <a:chOff x="2915" y="806"/>
                <a:chExt cx="1129" cy="403"/>
              </a:xfrm>
            </p:grpSpPr>
            <p:sp>
              <p:nvSpPr>
                <p:cNvPr id="56367" name="Rectangle 34"/>
                <p:cNvSpPr>
                  <a:spLocks noChangeArrowheads="1"/>
                </p:cNvSpPr>
                <p:nvPr/>
              </p:nvSpPr>
              <p:spPr bwMode="auto">
                <a:xfrm>
                  <a:off x="2958" y="806"/>
                  <a:ext cx="1043" cy="403"/>
                </a:xfrm>
                <a:prstGeom prst="rect">
                  <a:avLst/>
                </a:prstGeom>
                <a:solidFill>
                  <a:srgbClr val="92D05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endParaRPr lang="fa-IR" sz="2000" b="1" dirty="0">
                    <a:solidFill>
                      <a:srgbClr val="000000"/>
                    </a:solidFill>
                    <a:effectLst/>
                    <a:latin typeface="Times New Roman" pitchFamily="18" charset="0"/>
                  </a:endParaRPr>
                </a:p>
                <a:p>
                  <a:pPr algn="ctr">
                    <a:buFontTx/>
                    <a:buNone/>
                  </a:pPr>
                  <a:r>
                    <a:rPr lang="fa-IR" sz="2000" b="1" dirty="0">
                      <a:solidFill>
                        <a:srgbClr val="000000"/>
                      </a:solidFill>
                      <a:effectLst/>
                      <a:latin typeface="Times New Roman" pitchFamily="18" charset="0"/>
                    </a:rPr>
                    <a:t>63 </a:t>
                  </a:r>
                  <a:r>
                    <a:rPr lang="ar-SA" sz="2000" b="1" dirty="0">
                      <a:solidFill>
                        <a:srgbClr val="000000"/>
                      </a:solidFill>
                      <a:effectLst/>
                      <a:latin typeface="Times New Roman" pitchFamily="18" charset="0"/>
                    </a:rPr>
                    <a:t>كشور صادر كننده نفت خام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2000" b="1" dirty="0">
                    <a:solidFill>
                      <a:srgbClr val="000000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4227" name="Rectangle 35"/>
                <p:cNvSpPr>
                  <a:spLocks noChangeArrowheads="1"/>
                </p:cNvSpPr>
                <p:nvPr/>
              </p:nvSpPr>
              <p:spPr bwMode="auto">
                <a:xfrm>
                  <a:off x="2915" y="806"/>
                  <a:ext cx="1129" cy="40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6337" name="Group 36"/>
              <p:cNvGrpSpPr>
                <a:grpSpLocks/>
              </p:cNvGrpSpPr>
              <p:nvPr/>
            </p:nvGrpSpPr>
            <p:grpSpPr bwMode="auto">
              <a:xfrm>
                <a:off x="0" y="1209"/>
                <a:ext cx="633" cy="403"/>
                <a:chOff x="0" y="1209"/>
                <a:chExt cx="633" cy="403"/>
              </a:xfrm>
            </p:grpSpPr>
            <p:sp>
              <p:nvSpPr>
                <p:cNvPr id="56365" name="Rectangle 37"/>
                <p:cNvSpPr>
                  <a:spLocks noChangeArrowheads="1"/>
                </p:cNvSpPr>
                <p:nvPr/>
              </p:nvSpPr>
              <p:spPr bwMode="auto">
                <a:xfrm>
                  <a:off x="43" y="1209"/>
                  <a:ext cx="547" cy="4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r>
                    <a:rPr lang="ar-SA" sz="1600" b="1"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28%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1600" b="1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4230" name="Rectangle 38"/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633" cy="404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6338" name="Group 39"/>
              <p:cNvGrpSpPr>
                <a:grpSpLocks/>
              </p:cNvGrpSpPr>
              <p:nvPr/>
            </p:nvGrpSpPr>
            <p:grpSpPr bwMode="auto">
              <a:xfrm>
                <a:off x="633" y="1209"/>
                <a:ext cx="633" cy="403"/>
                <a:chOff x="633" y="1209"/>
                <a:chExt cx="633" cy="403"/>
              </a:xfrm>
            </p:grpSpPr>
            <p:sp>
              <p:nvSpPr>
                <p:cNvPr id="56363" name="Rectangle 40"/>
                <p:cNvSpPr>
                  <a:spLocks noChangeArrowheads="1"/>
                </p:cNvSpPr>
                <p:nvPr/>
              </p:nvSpPr>
              <p:spPr bwMode="auto">
                <a:xfrm>
                  <a:off x="676" y="1209"/>
                  <a:ext cx="547" cy="4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r>
                    <a:rPr lang="ar-SA" sz="1600" b="1"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16%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1600" b="1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4233" name="Rectangle 41"/>
                <p:cNvSpPr>
                  <a:spLocks noChangeArrowheads="1"/>
                </p:cNvSpPr>
                <p:nvPr/>
              </p:nvSpPr>
              <p:spPr bwMode="auto">
                <a:xfrm>
                  <a:off x="633" y="1209"/>
                  <a:ext cx="633" cy="404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6339" name="Group 42"/>
              <p:cNvGrpSpPr>
                <a:grpSpLocks/>
              </p:cNvGrpSpPr>
              <p:nvPr/>
            </p:nvGrpSpPr>
            <p:grpSpPr bwMode="auto">
              <a:xfrm>
                <a:off x="1266" y="1209"/>
                <a:ext cx="633" cy="403"/>
                <a:chOff x="1266" y="1209"/>
                <a:chExt cx="633" cy="403"/>
              </a:xfrm>
            </p:grpSpPr>
            <p:sp>
              <p:nvSpPr>
                <p:cNvPr id="56361" name="Rectangle 43"/>
                <p:cNvSpPr>
                  <a:spLocks noChangeArrowheads="1"/>
                </p:cNvSpPr>
                <p:nvPr/>
              </p:nvSpPr>
              <p:spPr bwMode="auto">
                <a:xfrm>
                  <a:off x="1309" y="1209"/>
                  <a:ext cx="547" cy="4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r>
                    <a:rPr lang="ar-SA" sz="1600" b="1"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56%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1600" b="1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4236" name="Rectangle 44"/>
                <p:cNvSpPr>
                  <a:spLocks noChangeArrowheads="1"/>
                </p:cNvSpPr>
                <p:nvPr/>
              </p:nvSpPr>
              <p:spPr bwMode="auto">
                <a:xfrm>
                  <a:off x="1266" y="1209"/>
                  <a:ext cx="633" cy="404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6340" name="Group 45"/>
              <p:cNvGrpSpPr>
                <a:grpSpLocks/>
              </p:cNvGrpSpPr>
              <p:nvPr/>
            </p:nvGrpSpPr>
            <p:grpSpPr bwMode="auto">
              <a:xfrm>
                <a:off x="1899" y="1209"/>
                <a:ext cx="1016" cy="403"/>
                <a:chOff x="1899" y="1209"/>
                <a:chExt cx="1016" cy="403"/>
              </a:xfrm>
            </p:grpSpPr>
            <p:sp>
              <p:nvSpPr>
                <p:cNvPr id="56359" name="Rectangle 46"/>
                <p:cNvSpPr>
                  <a:spLocks noChangeArrowheads="1"/>
                </p:cNvSpPr>
                <p:nvPr/>
              </p:nvSpPr>
              <p:spPr bwMode="auto">
                <a:xfrm>
                  <a:off x="1942" y="1209"/>
                  <a:ext cx="930" cy="4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r>
                    <a:rPr lang="ar-SA" sz="1600" b="1"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9/15%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1600" b="1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4239" name="Rectangle 47"/>
                <p:cNvSpPr>
                  <a:spLocks noChangeArrowheads="1"/>
                </p:cNvSpPr>
                <p:nvPr/>
              </p:nvSpPr>
              <p:spPr bwMode="auto">
                <a:xfrm>
                  <a:off x="1899" y="1209"/>
                  <a:ext cx="1016" cy="404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6341" name="Group 48"/>
              <p:cNvGrpSpPr>
                <a:grpSpLocks/>
              </p:cNvGrpSpPr>
              <p:nvPr/>
            </p:nvGrpSpPr>
            <p:grpSpPr bwMode="auto">
              <a:xfrm>
                <a:off x="2915" y="1209"/>
                <a:ext cx="1129" cy="403"/>
                <a:chOff x="2915" y="1209"/>
                <a:chExt cx="1129" cy="403"/>
              </a:xfrm>
            </p:grpSpPr>
            <p:sp>
              <p:nvSpPr>
                <p:cNvPr id="56357" name="Rectangle 49"/>
                <p:cNvSpPr>
                  <a:spLocks noChangeArrowheads="1"/>
                </p:cNvSpPr>
                <p:nvPr/>
              </p:nvSpPr>
              <p:spPr bwMode="auto">
                <a:xfrm>
                  <a:off x="2958" y="1209"/>
                  <a:ext cx="1043" cy="403"/>
                </a:xfrm>
                <a:prstGeom prst="rect">
                  <a:avLst/>
                </a:prstGeom>
                <a:solidFill>
                  <a:srgbClr val="92D05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endParaRPr lang="fa-IR" sz="2000" b="1" dirty="0">
                    <a:solidFill>
                      <a:srgbClr val="000000"/>
                    </a:solidFill>
                    <a:effectLst/>
                    <a:latin typeface="Times New Roman" pitchFamily="18" charset="0"/>
                  </a:endParaRPr>
                </a:p>
                <a:p>
                  <a:pPr algn="ctr">
                    <a:buFontTx/>
                    <a:buNone/>
                  </a:pPr>
                  <a:r>
                    <a:rPr lang="fa-IR" sz="2000" b="1" dirty="0">
                      <a:solidFill>
                        <a:srgbClr val="000000"/>
                      </a:solidFill>
                      <a:effectLst/>
                      <a:latin typeface="Times New Roman" pitchFamily="18" charset="0"/>
                    </a:rPr>
                    <a:t>100</a:t>
                  </a:r>
                  <a:r>
                    <a:rPr lang="ar-SA" sz="2000" b="1" dirty="0">
                      <a:solidFill>
                        <a:srgbClr val="000000"/>
                      </a:solidFill>
                      <a:effectLst/>
                      <a:latin typeface="Times New Roman" pitchFamily="18" charset="0"/>
                    </a:rPr>
                    <a:t>كشور در حال توسعه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2000" b="1" dirty="0">
                    <a:solidFill>
                      <a:srgbClr val="000000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4242" name="Rectangle 50"/>
                <p:cNvSpPr>
                  <a:spLocks noChangeArrowheads="1"/>
                </p:cNvSpPr>
                <p:nvPr/>
              </p:nvSpPr>
              <p:spPr bwMode="auto">
                <a:xfrm>
                  <a:off x="2915" y="1209"/>
                  <a:ext cx="1129" cy="404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6342" name="Group 51"/>
              <p:cNvGrpSpPr>
                <a:grpSpLocks/>
              </p:cNvGrpSpPr>
              <p:nvPr/>
            </p:nvGrpSpPr>
            <p:grpSpPr bwMode="auto">
              <a:xfrm>
                <a:off x="0" y="1612"/>
                <a:ext cx="633" cy="403"/>
                <a:chOff x="0" y="1612"/>
                <a:chExt cx="633" cy="403"/>
              </a:xfrm>
            </p:grpSpPr>
            <p:sp>
              <p:nvSpPr>
                <p:cNvPr id="56355" name="Rectangle 52"/>
                <p:cNvSpPr>
                  <a:spLocks noChangeArrowheads="1"/>
                </p:cNvSpPr>
                <p:nvPr/>
              </p:nvSpPr>
              <p:spPr bwMode="auto">
                <a:xfrm>
                  <a:off x="43" y="1612"/>
                  <a:ext cx="547" cy="4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r>
                    <a:rPr lang="ar-SA" sz="1600" b="1"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17%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1600" b="1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4245" name="Rectangle 53"/>
                <p:cNvSpPr>
                  <a:spLocks noChangeArrowheads="1"/>
                </p:cNvSpPr>
                <p:nvPr/>
              </p:nvSpPr>
              <p:spPr bwMode="auto">
                <a:xfrm>
                  <a:off x="0" y="1613"/>
                  <a:ext cx="633" cy="40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6343" name="Group 54"/>
              <p:cNvGrpSpPr>
                <a:grpSpLocks/>
              </p:cNvGrpSpPr>
              <p:nvPr/>
            </p:nvGrpSpPr>
            <p:grpSpPr bwMode="auto">
              <a:xfrm>
                <a:off x="633" y="1612"/>
                <a:ext cx="633" cy="403"/>
                <a:chOff x="633" y="1612"/>
                <a:chExt cx="633" cy="403"/>
              </a:xfrm>
            </p:grpSpPr>
            <p:sp>
              <p:nvSpPr>
                <p:cNvPr id="56353" name="Rectangle 55"/>
                <p:cNvSpPr>
                  <a:spLocks noChangeArrowheads="1"/>
                </p:cNvSpPr>
                <p:nvPr/>
              </p:nvSpPr>
              <p:spPr bwMode="auto">
                <a:xfrm>
                  <a:off x="676" y="1612"/>
                  <a:ext cx="547" cy="4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r>
                    <a:rPr lang="ar-SA" sz="1600" b="1"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16%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1600" b="1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4248" name="Rectangle 56"/>
                <p:cNvSpPr>
                  <a:spLocks noChangeArrowheads="1"/>
                </p:cNvSpPr>
                <p:nvPr/>
              </p:nvSpPr>
              <p:spPr bwMode="auto">
                <a:xfrm>
                  <a:off x="633" y="1613"/>
                  <a:ext cx="633" cy="40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6344" name="Group 57"/>
              <p:cNvGrpSpPr>
                <a:grpSpLocks/>
              </p:cNvGrpSpPr>
              <p:nvPr/>
            </p:nvGrpSpPr>
            <p:grpSpPr bwMode="auto">
              <a:xfrm>
                <a:off x="1266" y="1612"/>
                <a:ext cx="633" cy="403"/>
                <a:chOff x="1266" y="1612"/>
                <a:chExt cx="633" cy="403"/>
              </a:xfrm>
            </p:grpSpPr>
            <p:sp>
              <p:nvSpPr>
                <p:cNvPr id="56351" name="Rectangle 58"/>
                <p:cNvSpPr>
                  <a:spLocks noChangeArrowheads="1"/>
                </p:cNvSpPr>
                <p:nvPr/>
              </p:nvSpPr>
              <p:spPr bwMode="auto">
                <a:xfrm>
                  <a:off x="1309" y="1612"/>
                  <a:ext cx="547" cy="4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r>
                    <a:rPr lang="ar-SA" sz="1600" b="1"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67%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1600" b="1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4251" name="Rectangle 59"/>
                <p:cNvSpPr>
                  <a:spLocks noChangeArrowheads="1"/>
                </p:cNvSpPr>
                <p:nvPr/>
              </p:nvSpPr>
              <p:spPr bwMode="auto">
                <a:xfrm>
                  <a:off x="1266" y="1613"/>
                  <a:ext cx="633" cy="40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6345" name="Group 60"/>
              <p:cNvGrpSpPr>
                <a:grpSpLocks/>
              </p:cNvGrpSpPr>
              <p:nvPr/>
            </p:nvGrpSpPr>
            <p:grpSpPr bwMode="auto">
              <a:xfrm>
                <a:off x="1899" y="1612"/>
                <a:ext cx="1016" cy="403"/>
                <a:chOff x="1899" y="1612"/>
                <a:chExt cx="1016" cy="403"/>
              </a:xfrm>
            </p:grpSpPr>
            <p:sp>
              <p:nvSpPr>
                <p:cNvPr id="56349" name="Rectangle 61"/>
                <p:cNvSpPr>
                  <a:spLocks noChangeArrowheads="1"/>
                </p:cNvSpPr>
                <p:nvPr/>
              </p:nvSpPr>
              <p:spPr bwMode="auto">
                <a:xfrm>
                  <a:off x="1942" y="1612"/>
                  <a:ext cx="930" cy="4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r>
                    <a:rPr lang="ar-SA" sz="1600" b="1"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6/79%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1600" b="1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4254" name="Rectangle 62"/>
                <p:cNvSpPr>
                  <a:spLocks noChangeArrowheads="1"/>
                </p:cNvSpPr>
                <p:nvPr/>
              </p:nvSpPr>
              <p:spPr bwMode="auto">
                <a:xfrm>
                  <a:off x="1899" y="1613"/>
                  <a:ext cx="1016" cy="40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6346" name="Group 63"/>
              <p:cNvGrpSpPr>
                <a:grpSpLocks/>
              </p:cNvGrpSpPr>
              <p:nvPr/>
            </p:nvGrpSpPr>
            <p:grpSpPr bwMode="auto">
              <a:xfrm>
                <a:off x="2915" y="1612"/>
                <a:ext cx="1129" cy="403"/>
                <a:chOff x="2915" y="1612"/>
                <a:chExt cx="1129" cy="403"/>
              </a:xfrm>
            </p:grpSpPr>
            <p:sp>
              <p:nvSpPr>
                <p:cNvPr id="56347" name="Rectangle 64"/>
                <p:cNvSpPr>
                  <a:spLocks noChangeArrowheads="1"/>
                </p:cNvSpPr>
                <p:nvPr/>
              </p:nvSpPr>
              <p:spPr bwMode="auto">
                <a:xfrm>
                  <a:off x="2958" y="1612"/>
                  <a:ext cx="1043" cy="403"/>
                </a:xfrm>
                <a:prstGeom prst="rect">
                  <a:avLst/>
                </a:prstGeom>
                <a:solidFill>
                  <a:srgbClr val="92D05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buFontTx/>
                    <a:buNone/>
                  </a:pPr>
                  <a:endParaRPr lang="fa-IR" sz="2000" b="1" dirty="0">
                    <a:solidFill>
                      <a:srgbClr val="000000"/>
                    </a:solidFill>
                    <a:effectLst/>
                    <a:latin typeface="Times New Roman" pitchFamily="18" charset="0"/>
                  </a:endParaRPr>
                </a:p>
                <a:p>
                  <a:pPr algn="ctr">
                    <a:buFontTx/>
                    <a:buNone/>
                  </a:pPr>
                  <a:r>
                    <a:rPr lang="fa-IR" sz="2000" b="1" dirty="0">
                      <a:solidFill>
                        <a:srgbClr val="000000"/>
                      </a:solidFill>
                      <a:effectLst/>
                      <a:latin typeface="Times New Roman" pitchFamily="18" charset="0"/>
                    </a:rPr>
                    <a:t>29</a:t>
                  </a:r>
                  <a:r>
                    <a:rPr lang="ar-SA" sz="2000" b="1" dirty="0">
                      <a:solidFill>
                        <a:srgbClr val="000000"/>
                      </a:solidFill>
                      <a:effectLst/>
                      <a:latin typeface="Times New Roman" pitchFamily="18" charset="0"/>
                    </a:rPr>
                    <a:t>كشور صنعتي</a:t>
                  </a:r>
                </a:p>
                <a:p>
                  <a:pPr algn="ctr" rtl="0" eaLnBrk="0" hangingPunct="0">
                    <a:buFontTx/>
                    <a:buNone/>
                  </a:pPr>
                  <a:endParaRPr lang="ar-SA" sz="2000" b="1" dirty="0">
                    <a:solidFill>
                      <a:srgbClr val="000000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4257" name="Rectangle 65"/>
                <p:cNvSpPr>
                  <a:spLocks noChangeArrowheads="1"/>
                </p:cNvSpPr>
                <p:nvPr/>
              </p:nvSpPr>
              <p:spPr bwMode="auto">
                <a:xfrm>
                  <a:off x="2915" y="1613"/>
                  <a:ext cx="1129" cy="40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264258" name="Rectangle 66"/>
            <p:cNvSpPr>
              <a:spLocks noChangeArrowheads="1"/>
            </p:cNvSpPr>
            <p:nvPr/>
          </p:nvSpPr>
          <p:spPr bwMode="auto">
            <a:xfrm>
              <a:off x="-3" y="400"/>
              <a:ext cx="4050" cy="1618"/>
            </a:xfrm>
            <a:prstGeom prst="rect">
              <a:avLst/>
            </a:prstGeom>
            <a:noFill/>
            <a:ln w="2857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5611114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4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7624" y="2636912"/>
            <a:ext cx="6768752" cy="1152128"/>
          </a:xfrm>
          <a:prstGeom prst="rect">
            <a:avLst/>
          </a:prstGeom>
          <a:solidFill>
            <a:srgbClr val="1FCB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effectLst/>
                <a:cs typeface="B Lotus" pitchFamily="2" charset="-78"/>
              </a:rPr>
              <a:t>از </a:t>
            </a:r>
            <a:r>
              <a:rPr lang="fa-IR" sz="3200" b="1" dirty="0">
                <a:solidFill>
                  <a:schemeClr val="tx1"/>
                </a:solidFill>
                <a:effectLst/>
                <a:cs typeface="B Lotus" pitchFamily="2" charset="-78"/>
              </a:rPr>
              <a:t>جمله سازمان‌های منطقه‌ای و قاره‌ای بهره‌وری</a:t>
            </a:r>
            <a:endParaRPr lang="en-US" sz="3200" b="1" dirty="0">
              <a:solidFill>
                <a:schemeClr val="tx1"/>
              </a:solidFill>
              <a:effectLst/>
              <a:cs typeface="B Lotus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4509120"/>
            <a:ext cx="7992888" cy="1296144"/>
          </a:xfrm>
          <a:prstGeom prst="rect">
            <a:avLst/>
          </a:prstGeom>
          <a:solidFill>
            <a:srgbClr val="151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fa-IR" sz="2800" b="1" dirty="0" smtClean="0">
                <a:effectLst/>
                <a:cs typeface="B Lotus" pitchFamily="2" charset="-78"/>
              </a:rPr>
              <a:t>به نشر دانش بهره‌وری وزمینه‌های ارتقا آن در سطح ملی، بخشی، بنگاه اقتصادی و خانوارمی‌پردازد</a:t>
            </a:r>
            <a:endParaRPr lang="en-US" sz="2800" b="1" dirty="0">
              <a:effectLst/>
              <a:cs typeface="B Lotus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483768" y="692696"/>
            <a:ext cx="4248472" cy="12241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>
                <a:solidFill>
                  <a:schemeClr val="tx1"/>
                </a:solidFill>
                <a:effectLst/>
                <a:cs typeface="B Lotus" pitchFamily="2" charset="-78"/>
              </a:rPr>
              <a:t>سازمان بهره‌وری آسیایی (</a:t>
            </a:r>
            <a:r>
              <a:rPr lang="en-US" sz="3600" b="1" dirty="0">
                <a:solidFill>
                  <a:schemeClr val="tx1"/>
                </a:solidFill>
                <a:effectLst/>
                <a:cs typeface="B Lotus" pitchFamily="2" charset="-78"/>
              </a:rPr>
              <a:t>APO</a:t>
            </a:r>
            <a:r>
              <a:rPr lang="fa-IR" sz="3600" b="1" dirty="0">
                <a:solidFill>
                  <a:schemeClr val="tx1"/>
                </a:solidFill>
                <a:effectLst/>
                <a:cs typeface="B Lotus" pitchFamily="2" charset="-78"/>
              </a:rPr>
              <a:t>)</a:t>
            </a:r>
            <a:endParaRPr lang="en-US" sz="3600" b="1" dirty="0">
              <a:solidFill>
                <a:schemeClr val="tx1"/>
              </a:solidFill>
              <a:effectLst/>
              <a:cs typeface="B Lotus" pitchFamily="2" charset="-78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355976" y="2060848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355976" y="3933056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51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5" name="TextBox 1"/>
          <p:cNvSpPr txBox="1">
            <a:spLocks noChangeArrowheads="1"/>
          </p:cNvSpPr>
          <p:nvPr/>
        </p:nvSpPr>
        <p:spPr bwMode="auto">
          <a:xfrm>
            <a:off x="755650" y="5516563"/>
            <a:ext cx="77771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1pPr>
            <a:lvl2pPr marL="742950" indent="-28575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2pPr>
            <a:lvl3pPr marL="11430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3pPr>
            <a:lvl4pPr marL="16002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4pPr>
            <a:lvl5pPr marL="20574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9pPr>
          </a:lstStyle>
          <a:p>
            <a:pPr algn="ctr" eaLnBrk="1" hangingPunct="1"/>
            <a:r>
              <a:rPr lang="fa-IR" sz="2000">
                <a:solidFill>
                  <a:schemeClr val="tx1"/>
                </a:solidFill>
                <a:effectLst/>
                <a:cs typeface="B Lotus" pitchFamily="2" charset="-78"/>
              </a:rPr>
              <a:t>سهم آسیا از </a:t>
            </a:r>
            <a:r>
              <a:rPr lang="en-US" sz="2000">
                <a:solidFill>
                  <a:schemeClr val="tx1"/>
                </a:solidFill>
                <a:effectLst/>
                <a:cs typeface="B Lotus" pitchFamily="2" charset="-78"/>
              </a:rPr>
              <a:t>GDP</a:t>
            </a:r>
            <a:r>
              <a:rPr lang="fa-IR" sz="2000">
                <a:solidFill>
                  <a:schemeClr val="tx1"/>
                </a:solidFill>
                <a:effectLst/>
                <a:cs typeface="B Lotus" pitchFamily="2" charset="-78"/>
              </a:rPr>
              <a:t> جهان در سال 2008 و پیش بینی برای سال 2015</a:t>
            </a:r>
          </a:p>
          <a:p>
            <a:pPr eaLnBrk="1" hangingPunct="1"/>
            <a:r>
              <a:rPr lang="fa-IR" sz="2000">
                <a:solidFill>
                  <a:schemeClr val="tx1"/>
                </a:solidFill>
                <a:effectLst/>
                <a:cs typeface="B Lotus" pitchFamily="2" charset="-78"/>
              </a:rPr>
              <a:t>مأخذ: </a:t>
            </a:r>
            <a:r>
              <a:rPr lang="en-US" sz="2000">
                <a:solidFill>
                  <a:schemeClr val="tx1"/>
                </a:solidFill>
                <a:effectLst/>
                <a:cs typeface="B Lotus" pitchFamily="2" charset="-78"/>
              </a:rPr>
              <a:t>APO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6013" y="1700213"/>
            <a:ext cx="6840537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a-IR" sz="5400" b="1" dirty="0">
                <a:solidFill>
                  <a:schemeClr val="tx1"/>
                </a:solidFill>
                <a:cs typeface="B Lotus" pitchFamily="2" charset="-78"/>
              </a:rPr>
              <a:t>مقایسه بین کشور </a:t>
            </a:r>
            <a:r>
              <a:rPr lang="en-US" b="1" dirty="0">
                <a:solidFill>
                  <a:schemeClr val="tx1"/>
                </a:solidFill>
                <a:latin typeface="+mn-lt"/>
                <a:cs typeface="B Lotus" pitchFamily="2" charset="-78"/>
              </a:rPr>
              <a:t>GDP</a:t>
            </a:r>
            <a:r>
              <a:rPr lang="fa-IR" sz="5400" b="1" dirty="0">
                <a:solidFill>
                  <a:schemeClr val="tx1"/>
                </a:solidFill>
                <a:cs typeface="B Lotus" pitchFamily="2" charset="-78"/>
              </a:rPr>
              <a:t> برای </a:t>
            </a:r>
            <a:r>
              <a:rPr lang="fa-IR" sz="5400" b="1" dirty="0" smtClean="0">
                <a:solidFill>
                  <a:schemeClr val="tx1"/>
                </a:solidFill>
                <a:cs typeface="B Lotus" pitchFamily="2" charset="-78"/>
              </a:rPr>
              <a:t>سال‌های </a:t>
            </a:r>
            <a:r>
              <a:rPr lang="fa-IR" sz="5400" b="1" dirty="0">
                <a:solidFill>
                  <a:schemeClr val="tx1"/>
                </a:solidFill>
                <a:cs typeface="B Lotus" pitchFamily="2" charset="-78"/>
              </a:rPr>
              <a:t>1970-1990-2000-2007 و 2008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0788" y="2132856"/>
            <a:ext cx="2519362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سطح بهره‌وری نیروی کار بر اساس سهم هر نفر کارگر در 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cs typeface="B Lotus" pitchFamily="2" charset="-78"/>
              </a:rPr>
              <a:t>GDP</a:t>
            </a: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 2008</a:t>
            </a:r>
            <a:endParaRPr lang="en-US" sz="2800" dirty="0">
              <a:solidFill>
                <a:schemeClr val="tx1"/>
              </a:solidFill>
              <a:effectLst/>
              <a:cs typeface="B Lotus" pitchFamily="2" charset="-78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6300788" cy="684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113" y="1557338"/>
            <a:ext cx="7416800" cy="258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a-IR" sz="5400" b="1" dirty="0">
                <a:solidFill>
                  <a:schemeClr val="tx1"/>
                </a:solidFill>
                <a:cs typeface="B Lotus" pitchFamily="2" charset="-78"/>
              </a:rPr>
              <a:t>مقایسه بین کشوری سطح بهره‌وری نیروی کار</a:t>
            </a:r>
          </a:p>
          <a:p>
            <a:pPr algn="ctr">
              <a:defRPr/>
            </a:pPr>
            <a:r>
              <a:rPr lang="fa-IR" sz="5400" b="1" dirty="0">
                <a:solidFill>
                  <a:schemeClr val="tx1"/>
                </a:solidFill>
                <a:cs typeface="B Lotus" pitchFamily="2" charset="-78"/>
              </a:rPr>
              <a:t>(هر نفر نیروی کار)</a:t>
            </a:r>
            <a:endParaRPr lang="en-US" sz="5400" b="1" dirty="0">
              <a:solidFill>
                <a:schemeClr val="tx1"/>
              </a:solidFill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988" y="1196975"/>
            <a:ext cx="6985000" cy="258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a-IR" sz="5400" b="1" dirty="0">
                <a:solidFill>
                  <a:schemeClr val="tx1"/>
                </a:solidFill>
                <a:cs typeface="B Lotus" pitchFamily="2" charset="-78"/>
              </a:rPr>
              <a:t>مقایسه بین کشوری رشد بهره‌وری نیروی کار</a:t>
            </a:r>
          </a:p>
          <a:p>
            <a:pPr algn="ctr">
              <a:defRPr/>
            </a:pPr>
            <a:r>
              <a:rPr lang="fa-IR" sz="5400" b="1" dirty="0">
                <a:solidFill>
                  <a:schemeClr val="tx1"/>
                </a:solidFill>
                <a:cs typeface="B Lotus" pitchFamily="2" charset="-78"/>
              </a:rPr>
              <a:t>(بر اساس هر نفر کارگر)</a:t>
            </a:r>
            <a:endParaRPr lang="en-US" sz="5400" b="1" dirty="0">
              <a:solidFill>
                <a:schemeClr val="tx1"/>
              </a:solidFill>
              <a:cs typeface="B Lotus" pitchFamily="2" charset="-78"/>
            </a:endParaRPr>
          </a:p>
        </p:txBody>
      </p:sp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611188" y="4652963"/>
            <a:ext cx="7848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1pPr>
            <a:lvl2pPr marL="742950" indent="-28575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2pPr>
            <a:lvl3pPr marL="11430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3pPr>
            <a:lvl4pPr marL="16002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4pPr>
            <a:lvl5pPr marL="20574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fa-IR" sz="2800">
                <a:solidFill>
                  <a:schemeClr val="tx1"/>
                </a:solidFill>
                <a:effectLst/>
                <a:cs typeface="B Lotus" pitchFamily="2" charset="-78"/>
              </a:rPr>
              <a:t>لازم به ذکر است که در مقایسه بین کشوری بهره‌وری نیروی کار بر اساس هر ساعت کار برای کشور ایران وجود ندارد.</a:t>
            </a:r>
            <a:endParaRPr lang="en-US" sz="2800">
              <a:solidFill>
                <a:schemeClr val="tx1"/>
              </a:solidFill>
              <a:effectLst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23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6086475"/>
            <a:ext cx="93249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3887787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76250"/>
            <a:ext cx="360045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141663"/>
            <a:ext cx="3887787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141663"/>
            <a:ext cx="3606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5805488"/>
            <a:ext cx="98647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977" y="1124744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just">
              <a:buFont typeface="Wingdings" pitchFamily="2" charset="2"/>
              <a:buChar char="§"/>
            </a:pPr>
            <a:r>
              <a:rPr lang="fa-IR" sz="3600" dirty="0" smtClean="0">
                <a:solidFill>
                  <a:schemeClr val="tx1"/>
                </a:solidFill>
                <a:effectLst/>
                <a:cs typeface="B Lotus" pitchFamily="2" charset="-78"/>
              </a:rPr>
              <a:t>در ایران </a:t>
            </a:r>
            <a:r>
              <a:rPr lang="fa-IR" sz="3600" b="1" dirty="0" smtClean="0">
                <a:solidFill>
                  <a:srgbClr val="FF0000"/>
                </a:solidFill>
                <a:cs typeface="B Lotus" pitchFamily="2" charset="-78"/>
              </a:rPr>
              <a:t>سازمان</a:t>
            </a:r>
            <a:r>
              <a:rPr lang="fa-IR" sz="3600" dirty="0" smtClean="0">
                <a:solidFill>
                  <a:schemeClr val="tx1"/>
                </a:solidFill>
                <a:effectLst/>
                <a:cs typeface="B Lotus" pitchFamily="2" charset="-78"/>
              </a:rPr>
              <a:t> ملی بهره‌وری از سال 1371 و زیر نظر صنایع سنگین تأسیس شد.</a:t>
            </a:r>
          </a:p>
          <a:p>
            <a:pPr algn="just"/>
            <a:endParaRPr lang="fa-IR" sz="3600" dirty="0">
              <a:solidFill>
                <a:schemeClr val="tx1"/>
              </a:solidFill>
              <a:effectLst/>
              <a:cs typeface="B Lotus" pitchFamily="2" charset="-78"/>
            </a:endParaRPr>
          </a:p>
          <a:p>
            <a:pPr algn="just"/>
            <a:endParaRPr lang="fa-IR" sz="3600" dirty="0">
              <a:solidFill>
                <a:schemeClr val="tx1"/>
              </a:solidFill>
              <a:effectLst/>
              <a:cs typeface="B Lotus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977" y="3501008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just">
              <a:buFont typeface="Wingdings" pitchFamily="2" charset="2"/>
              <a:buChar char="§"/>
            </a:pPr>
            <a:r>
              <a:rPr lang="fa-IR" sz="3600" dirty="0">
                <a:solidFill>
                  <a:schemeClr val="tx1"/>
                </a:solidFill>
                <a:effectLst/>
                <a:cs typeface="B Lotus" pitchFamily="2" charset="-78"/>
              </a:rPr>
              <a:t>در حال حاضر تحت عنوان </a:t>
            </a:r>
            <a:r>
              <a:rPr lang="fa-IR" sz="3600" b="1" dirty="0">
                <a:solidFill>
                  <a:srgbClr val="FF0000"/>
                </a:solidFill>
                <a:cs typeface="B Lotus" pitchFamily="2" charset="-78"/>
              </a:rPr>
              <a:t>مرکز</a:t>
            </a:r>
            <a:r>
              <a:rPr lang="fa-IR" sz="3600" dirty="0">
                <a:solidFill>
                  <a:schemeClr val="tx1"/>
                </a:solidFill>
                <a:effectLst/>
                <a:cs typeface="B Lotus" pitchFamily="2" charset="-78"/>
              </a:rPr>
              <a:t> ملی بهره‌وری ایران وابسته به سازمان مدیریت و برنامه ریزی کشور فعالیت می‌کند.</a:t>
            </a:r>
            <a:endParaRPr lang="en-US" sz="3600" dirty="0">
              <a:solidFill>
                <a:schemeClr val="tx1"/>
              </a:solidFill>
              <a:effectLst/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718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250" y="1628775"/>
            <a:ext cx="655320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a-IR" sz="5400" b="1" dirty="0">
                <a:solidFill>
                  <a:schemeClr val="tx1"/>
                </a:solidFill>
                <a:cs typeface="B Lotus" pitchFamily="2" charset="-78"/>
              </a:rPr>
              <a:t>مقایسه بین کشوری رشد بهره‌وری نیروی کار </a:t>
            </a:r>
            <a:r>
              <a:rPr lang="fa-IR" sz="5400" b="1" dirty="0" smtClean="0">
                <a:solidFill>
                  <a:schemeClr val="tx1"/>
                </a:solidFill>
                <a:cs typeface="B Lotus" pitchFamily="2" charset="-78"/>
              </a:rPr>
              <a:t>به تفکیک صنعت</a:t>
            </a:r>
            <a:endParaRPr lang="fa-IR" sz="5400" b="1" dirty="0">
              <a:solidFill>
                <a:schemeClr val="tx1"/>
              </a:solidFill>
              <a:cs typeface="B Lotus" pitchFamily="2" charset="-78"/>
            </a:endParaRPr>
          </a:p>
          <a:p>
            <a:pPr algn="ctr">
              <a:defRPr/>
            </a:pPr>
            <a:r>
              <a:rPr lang="fa-IR" sz="5400" b="1" dirty="0">
                <a:solidFill>
                  <a:schemeClr val="tx1"/>
                </a:solidFill>
                <a:cs typeface="B Lotus" pitchFamily="2" charset="-78"/>
              </a:rPr>
              <a:t>2000-2008</a:t>
            </a:r>
            <a:endParaRPr lang="en-US" sz="5400" b="1" dirty="0">
              <a:solidFill>
                <a:schemeClr val="tx1"/>
              </a:solidFill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33375"/>
            <a:ext cx="523875" cy="654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2085975" cy="654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20669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0"/>
            <a:ext cx="685800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33375"/>
            <a:ext cx="671512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14288"/>
            <a:ext cx="1425575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2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333375"/>
            <a:ext cx="1371600" cy="654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3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4763"/>
            <a:ext cx="7270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4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12700"/>
            <a:ext cx="6794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5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333375"/>
            <a:ext cx="685800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6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333375"/>
            <a:ext cx="666750" cy="653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72200" y="2276872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Lotus" pitchFamily="2" charset="-78"/>
              </a:rPr>
              <a:t>نرخ رشد </a:t>
            </a:r>
            <a:r>
              <a:rPr lang="en-US" b="1" dirty="0" smtClean="0">
                <a:solidFill>
                  <a:schemeClr val="tx1"/>
                </a:solidFill>
                <a:latin typeface="+mn-lt"/>
                <a:cs typeface="B Lotus" pitchFamily="2" charset="-78"/>
              </a:rPr>
              <a:t>GDP</a:t>
            </a:r>
            <a:endParaRPr lang="en-US" b="1" dirty="0">
              <a:solidFill>
                <a:schemeClr val="tx1"/>
              </a:solidFill>
              <a:latin typeface="+mn-lt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1763" y="620688"/>
            <a:ext cx="8538709" cy="6120681"/>
            <a:chOff x="106017" y="-273538"/>
            <a:chExt cx="5194853" cy="332153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17" y="39077"/>
              <a:ext cx="5194853" cy="30089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 Box 22"/>
            <p:cNvSpPr txBox="1"/>
            <p:nvPr/>
          </p:nvSpPr>
          <p:spPr>
            <a:xfrm>
              <a:off x="106017" y="-273538"/>
              <a:ext cx="5194852" cy="45720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spcAft>
                  <a:spcPts val="1000"/>
                </a:spcAft>
              </a:pPr>
              <a:r>
                <a:rPr lang="fa-IR" sz="2000" b="1" dirty="0" smtClean="0">
                  <a:solidFill>
                    <a:schemeClr val="tx1"/>
                  </a:solidFill>
                  <a:effectLst/>
                  <a:latin typeface="Times New Roman"/>
                  <a:ea typeface="Calibri"/>
                  <a:cs typeface="B Lotus" pitchFamily="2" charset="-78"/>
                </a:rPr>
                <a:t>سهم </a:t>
              </a:r>
              <a:r>
                <a:rPr lang="fa-IR" sz="2000" b="1" dirty="0">
                  <a:solidFill>
                    <a:schemeClr val="tx1"/>
                  </a:solidFill>
                  <a:effectLst/>
                  <a:latin typeface="Times New Roman"/>
                  <a:ea typeface="Calibri"/>
                  <a:cs typeface="B Lotus" pitchFamily="2" charset="-78"/>
                </a:rPr>
                <a:t>اشتغال نيروي كار از رشد توليد ناخالص داخلي در كشورهاي در حال توسعه</a:t>
              </a:r>
              <a:endParaRPr lang="en-US" sz="2000" b="1" dirty="0">
                <a:solidFill>
                  <a:schemeClr val="tx1"/>
                </a:solidFill>
                <a:effectLst/>
                <a:latin typeface="Times New Roman"/>
                <a:ea typeface="Calibri"/>
                <a:cs typeface="B Lotus" pitchFamily="2" charset="-78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502787"/>
            <a:ext cx="8696325" cy="451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48680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>
                <a:solidFill>
                  <a:schemeClr val="tx1"/>
                </a:solidFill>
                <a:cs typeface="B Lotus" pitchFamily="2" charset="-78"/>
              </a:rPr>
              <a:t>رشد سالانه بهره‌وری نیروی کار در ایران به تفکیک بخش‌های اقتصادی طی دوره 1376-1386 (میلیون ریال به نفر)</a:t>
            </a:r>
            <a:endParaRPr lang="en-US" sz="2800" dirty="0">
              <a:solidFill>
                <a:schemeClr val="tx1"/>
              </a:solidFill>
              <a:cs typeface="B Lotus" pitchFamily="2" charset="-78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247484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99865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 smtClean="0">
                <a:solidFill>
                  <a:schemeClr val="tx1"/>
                </a:solidFill>
                <a:effectLst/>
                <a:cs typeface="B Lotus" pitchFamily="2" charset="-78"/>
              </a:rPr>
              <a:t>مقایسه بهره‌وری نیروی کار بخش‌های اقتصادی در مقاطع 1375 و 1386 بدون بخش نفت، گاز و مستغلات</a:t>
            </a:r>
            <a:endParaRPr lang="en-US" sz="2000" dirty="0">
              <a:solidFill>
                <a:schemeClr val="tx1"/>
              </a:solidFill>
              <a:effectLst/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06678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29155"/>
            <a:ext cx="8856984" cy="476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836712"/>
            <a:ext cx="87129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600" dirty="0" smtClean="0">
                <a:solidFill>
                  <a:schemeClr val="tx1"/>
                </a:solidFill>
                <a:effectLst/>
                <a:cs typeface="B Lotus" pitchFamily="2" charset="-78"/>
              </a:rPr>
              <a:t>رشد بهره‌وری سرمایه بخش‌های مختلف اقتصادی ایران در دوره زمانی 1376-1386</a:t>
            </a:r>
            <a:endParaRPr lang="en-US" sz="2600" dirty="0">
              <a:solidFill>
                <a:schemeClr val="tx1"/>
              </a:solidFill>
              <a:effectLst/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5318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85900"/>
            <a:ext cx="8640960" cy="460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1" y="476672"/>
            <a:ext cx="8496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>
                <a:solidFill>
                  <a:schemeClr val="tx1"/>
                </a:solidFill>
                <a:effectLst/>
                <a:cs typeface="B Lotus" pitchFamily="2" charset="-78"/>
              </a:rPr>
              <a:t>نرخ رشد سالانه بهره‌وری کل عوامل تولید در بخش‌های عمده اقتصادی ایران طی دوره 1376-1386</a:t>
            </a:r>
            <a:endParaRPr lang="en-US" sz="2800" dirty="0">
              <a:solidFill>
                <a:schemeClr val="tx1"/>
              </a:solidFill>
              <a:effectLst/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5237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23938"/>
            <a:ext cx="8856984" cy="5141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32656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solidFill>
                  <a:schemeClr val="tx1"/>
                </a:solidFill>
                <a:effectLst/>
                <a:cs typeface="B Lotus" pitchFamily="2" charset="-78"/>
              </a:rPr>
              <a:t>ترسیم وضعیت متوسط سالانه بهره‌وری نیروی کار و سرمایه و متغیرهای تأثیرگذار بر آن‌ها</a:t>
            </a:r>
            <a:endParaRPr lang="en-US" sz="2400" dirty="0">
              <a:solidFill>
                <a:schemeClr val="tx1"/>
              </a:solidFill>
              <a:effectLst/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04052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6672"/>
            <a:ext cx="5410200" cy="2821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95454"/>
            <a:ext cx="5391150" cy="259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Callout 1"/>
          <p:cNvSpPr/>
          <p:nvPr/>
        </p:nvSpPr>
        <p:spPr>
          <a:xfrm>
            <a:off x="251520" y="764704"/>
            <a:ext cx="3168352" cy="201622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939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cs typeface="B Lotus" pitchFamily="2" charset="-78"/>
              </a:rPr>
              <a:t>بهره‌وری نیروی کار بخش کشاورزی</a:t>
            </a:r>
            <a:endParaRPr lang="en-US" sz="3600" b="1" dirty="0">
              <a:cs typeface="B Lotus" pitchFamily="2" charset="-78"/>
            </a:endParaRPr>
          </a:p>
        </p:txBody>
      </p:sp>
      <p:sp>
        <p:nvSpPr>
          <p:cNvPr id="3" name="Left Arrow Callout 2"/>
          <p:cNvSpPr/>
          <p:nvPr/>
        </p:nvSpPr>
        <p:spPr>
          <a:xfrm>
            <a:off x="5699338" y="3789040"/>
            <a:ext cx="3177802" cy="201622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781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cs typeface="B Lotus" pitchFamily="2" charset="-78"/>
              </a:rPr>
              <a:t>بهره‌وری سرمایه بخش کشاورزی</a:t>
            </a:r>
            <a:endParaRPr lang="en-US" sz="4000" b="1" dirty="0"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04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fa-IR" sz="4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تعاریف و مفاهیم بهره‌وری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611188" y="1773238"/>
            <a:ext cx="80645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1pPr>
            <a:lvl2pPr marL="742950" indent="-28575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2pPr>
            <a:lvl3pPr marL="11430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3pPr>
            <a:lvl4pPr marL="16002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4pPr>
            <a:lvl5pPr marL="20574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fa-IR" sz="2800" dirty="0" smtClean="0">
                <a:solidFill>
                  <a:schemeClr val="tx1"/>
                </a:solidFill>
                <a:effectLst/>
                <a:cs typeface="B Lotus" pitchFamily="2" charset="-78"/>
              </a:rPr>
              <a:t>بهره‌وری </a:t>
            </a: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معادل واژه </a:t>
            </a:r>
            <a:r>
              <a:rPr lang="en-US" sz="2800" dirty="0" smtClean="0">
                <a:solidFill>
                  <a:schemeClr val="tx1"/>
                </a:solidFill>
                <a:effectLst/>
                <a:cs typeface="B Lotus" pitchFamily="2" charset="-78"/>
              </a:rPr>
              <a:t>Productivity</a:t>
            </a:r>
            <a:endParaRPr lang="fa-IR" sz="2800" dirty="0" smtClean="0">
              <a:solidFill>
                <a:schemeClr val="tx1"/>
              </a:solidFill>
              <a:effectLst/>
              <a:cs typeface="B Lotus" pitchFamily="2" charset="-78"/>
            </a:endParaRPr>
          </a:p>
          <a:p>
            <a:pPr marL="0" indent="0" eaLnBrk="1" hangingPunct="1"/>
            <a:endParaRPr lang="fa-IR" sz="2800" dirty="0" smtClean="0">
              <a:solidFill>
                <a:schemeClr val="tx1"/>
              </a:solidFill>
              <a:effectLst/>
              <a:cs typeface="B Lotus" pitchFamily="2" charset="-7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fa-IR" sz="2800" b="1" i="1" dirty="0">
                <a:solidFill>
                  <a:schemeClr val="tx1"/>
                </a:solidFill>
                <a:effectLst/>
                <a:cs typeface="B Lotus" pitchFamily="2" charset="-78"/>
              </a:rPr>
              <a:t>از دیدگاه </a:t>
            </a:r>
            <a:r>
              <a:rPr lang="fa-IR" sz="2800" b="1" i="1" dirty="0" smtClean="0">
                <a:solidFill>
                  <a:schemeClr val="tx1"/>
                </a:solidFill>
                <a:effectLst/>
                <a:cs typeface="B Lotus" pitchFamily="2" charset="-78"/>
              </a:rPr>
              <a:t>سیستمی</a:t>
            </a:r>
            <a:r>
              <a:rPr lang="fa-IR" sz="2800" dirty="0" smtClean="0">
                <a:solidFill>
                  <a:schemeClr val="tx1"/>
                </a:solidFill>
                <a:effectLst/>
                <a:cs typeface="B Lotus" pitchFamily="2" charset="-78"/>
              </a:rPr>
              <a:t>:</a:t>
            </a:r>
          </a:p>
          <a:p>
            <a:pPr lvl="3" eaLnBrk="1" hangingPunct="1">
              <a:buFont typeface="Wingdings" pitchFamily="2" charset="2"/>
              <a:buChar char="ü"/>
            </a:pPr>
            <a:r>
              <a:rPr lang="fa-IR" sz="2800" dirty="0" smtClean="0">
                <a:solidFill>
                  <a:schemeClr val="tx1"/>
                </a:solidFill>
                <a:effectLst/>
                <a:cs typeface="B Lotus" pitchFamily="2" charset="-78"/>
              </a:rPr>
              <a:t> بهره‌وری </a:t>
            </a: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ارتباط بین داده‌ها و ستانده‌ها </a:t>
            </a:r>
            <a:endParaRPr lang="fa-IR" sz="2800" dirty="0" smtClean="0">
              <a:solidFill>
                <a:schemeClr val="tx1"/>
              </a:solidFill>
              <a:effectLst/>
              <a:cs typeface="B Lotus" pitchFamily="2" charset="-78"/>
            </a:endParaRPr>
          </a:p>
          <a:p>
            <a:pPr lvl="3" eaLnBrk="1" hangingPunct="1">
              <a:buFont typeface="Wingdings" pitchFamily="2" charset="2"/>
              <a:buChar char="ü"/>
            </a:pPr>
            <a:r>
              <a:rPr lang="fa-IR" sz="2800" dirty="0" smtClean="0">
                <a:solidFill>
                  <a:schemeClr val="tx1"/>
                </a:solidFill>
                <a:effectLst/>
                <a:cs typeface="B Lotus" pitchFamily="2" charset="-78"/>
              </a:rPr>
              <a:t>نشان </a:t>
            </a: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دهنده میزان کارآیی ترکیب عوامل در فرایند تولید </a:t>
            </a:r>
            <a:endParaRPr lang="fa-IR" sz="2800" dirty="0" smtClean="0">
              <a:solidFill>
                <a:schemeClr val="tx1"/>
              </a:solidFill>
              <a:effectLst/>
              <a:cs typeface="B Lotus" pitchFamily="2" charset="-78"/>
            </a:endParaRPr>
          </a:p>
          <a:p>
            <a:pPr marL="0" indent="0" algn="ctr" eaLnBrk="1" hangingPunct="1"/>
            <a:endParaRPr lang="fa-IR" sz="2800" dirty="0" smtClean="0">
              <a:solidFill>
                <a:schemeClr val="tx1"/>
              </a:solidFill>
              <a:effectLst/>
              <a:cs typeface="B Lotus" pitchFamily="2" charset="-7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fa-IR" sz="2800" b="1" i="1" dirty="0" smtClean="0">
                <a:solidFill>
                  <a:schemeClr val="tx1"/>
                </a:solidFill>
                <a:effectLst/>
                <a:cs typeface="B Lotus" pitchFamily="2" charset="-78"/>
              </a:rPr>
              <a:t>از </a:t>
            </a:r>
            <a:r>
              <a:rPr lang="fa-IR" sz="2800" b="1" i="1" dirty="0">
                <a:solidFill>
                  <a:schemeClr val="tx1"/>
                </a:solidFill>
                <a:effectLst/>
                <a:cs typeface="B Lotus" pitchFamily="2" charset="-78"/>
              </a:rPr>
              <a:t>دیدگاه سازمان بین المللی کار </a:t>
            </a: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(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cs typeface="B Lotus" pitchFamily="2" charset="-78"/>
              </a:rPr>
              <a:t>ILO</a:t>
            </a:r>
            <a:r>
              <a:rPr lang="fa-IR" sz="2800" dirty="0" smtClean="0">
                <a:solidFill>
                  <a:schemeClr val="tx1"/>
                </a:solidFill>
                <a:effectLst/>
                <a:cs typeface="B Lotus" pitchFamily="2" charset="-78"/>
              </a:rPr>
              <a:t>):</a:t>
            </a:r>
          </a:p>
          <a:p>
            <a:pPr marL="685800" lvl="2" indent="0" algn="just" eaLnBrk="1" hangingPunct="1"/>
            <a:r>
              <a:rPr lang="fa-IR" sz="2700" dirty="0" smtClean="0">
                <a:solidFill>
                  <a:schemeClr val="tx1"/>
                </a:solidFill>
                <a:effectLst/>
                <a:cs typeface="B Lotus" pitchFamily="2" charset="-78"/>
              </a:rPr>
              <a:t>محصولات با چهار عامل زمین، سرمایه، نیروی کار و سازماندهی تولید می‌شوند و نسبت محصول بر این عوامل معیاری برای سنجش بهره‌وری است.</a:t>
            </a:r>
          </a:p>
          <a:p>
            <a:pPr marL="0" indent="0" algn="just" eaLnBrk="1" hangingPunct="1"/>
            <a:endParaRPr lang="fa-IR" sz="2800" dirty="0">
              <a:solidFill>
                <a:schemeClr val="tx1"/>
              </a:solidFill>
              <a:effectLst/>
              <a:cs typeface="B Lotus" pitchFamily="2" charset="-78"/>
            </a:endParaRPr>
          </a:p>
          <a:p>
            <a:pPr algn="just" eaLnBrk="1" hangingPunct="1">
              <a:buFont typeface="Wingdings" pitchFamily="2" charset="2"/>
              <a:buChar char="§"/>
            </a:pPr>
            <a:endParaRPr lang="fa-IR" sz="2800" dirty="0">
              <a:solidFill>
                <a:schemeClr val="tx1"/>
              </a:solidFill>
              <a:effectLst/>
              <a:cs typeface="B Lotus" pitchFamily="2" charset="-78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543991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29000"/>
            <a:ext cx="5400600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Callout 1"/>
          <p:cNvSpPr/>
          <p:nvPr/>
        </p:nvSpPr>
        <p:spPr>
          <a:xfrm>
            <a:off x="5724128" y="692696"/>
            <a:ext cx="3240360" cy="223224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669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cs typeface="B Lotus" pitchFamily="2" charset="-78"/>
              </a:rPr>
              <a:t>رشد بهره‌وری نیروی کار و رشد ارزش افزوده بخش کشاورزی</a:t>
            </a:r>
            <a:endParaRPr lang="en-US" sz="3200" b="1" dirty="0">
              <a:cs typeface="B Lotus" pitchFamily="2" charset="-78"/>
            </a:endParaRPr>
          </a:p>
        </p:txBody>
      </p:sp>
      <p:sp>
        <p:nvSpPr>
          <p:cNvPr id="3" name="Right Arrow Callout 2"/>
          <p:cNvSpPr/>
          <p:nvPr/>
        </p:nvSpPr>
        <p:spPr>
          <a:xfrm>
            <a:off x="179512" y="3645024"/>
            <a:ext cx="3384376" cy="216024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930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cs typeface="B Lotus" pitchFamily="2" charset="-78"/>
              </a:rPr>
              <a:t>شاخص بهره‌وری کل عوامل تولید بخش کشاورزی</a:t>
            </a:r>
            <a:endParaRPr lang="en-US" sz="3600" b="1" dirty="0"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701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48680"/>
            <a:ext cx="559879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5472608" cy="285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Callout 3"/>
          <p:cNvSpPr/>
          <p:nvPr/>
        </p:nvSpPr>
        <p:spPr>
          <a:xfrm>
            <a:off x="251520" y="764704"/>
            <a:ext cx="3096344" cy="187220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939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cs typeface="B Lotus" pitchFamily="2" charset="-78"/>
              </a:rPr>
              <a:t>بهره‌وری نیروی کار بخش نفت و گاز</a:t>
            </a:r>
            <a:endParaRPr lang="en-US" sz="3600" b="1" dirty="0">
              <a:cs typeface="B Lotus" pitchFamily="2" charset="-78"/>
            </a:endParaRPr>
          </a:p>
        </p:txBody>
      </p:sp>
      <p:sp>
        <p:nvSpPr>
          <p:cNvPr id="5" name="Left Arrow Callout 4"/>
          <p:cNvSpPr/>
          <p:nvPr/>
        </p:nvSpPr>
        <p:spPr>
          <a:xfrm>
            <a:off x="5838092" y="3573015"/>
            <a:ext cx="3126396" cy="206279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669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cs typeface="B Lotus" pitchFamily="2" charset="-78"/>
              </a:rPr>
              <a:t>بهره‌وری سرمایه بخش نفت و گاز</a:t>
            </a:r>
            <a:endParaRPr lang="en-US" sz="3200" b="1" dirty="0"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215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12" y="548680"/>
            <a:ext cx="533400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84984"/>
            <a:ext cx="517207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Callout 3"/>
          <p:cNvSpPr/>
          <p:nvPr/>
        </p:nvSpPr>
        <p:spPr>
          <a:xfrm>
            <a:off x="5724128" y="692696"/>
            <a:ext cx="3240360" cy="223224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669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cs typeface="B Lotus" pitchFamily="2" charset="-78"/>
              </a:rPr>
              <a:t>بهره‌وری نیروی کار بخش صنعت</a:t>
            </a:r>
            <a:endParaRPr lang="en-US" sz="3200" b="1" dirty="0">
              <a:cs typeface="B Lotus" pitchFamily="2" charset="-78"/>
            </a:endParaRPr>
          </a:p>
        </p:txBody>
      </p:sp>
      <p:sp>
        <p:nvSpPr>
          <p:cNvPr id="5" name="Right Arrow Callout 4"/>
          <p:cNvSpPr/>
          <p:nvPr/>
        </p:nvSpPr>
        <p:spPr>
          <a:xfrm>
            <a:off x="467544" y="3573016"/>
            <a:ext cx="3096344" cy="187220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939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cs typeface="B Lotus" pitchFamily="2" charset="-78"/>
              </a:rPr>
              <a:t>بهره‌وری سرمایه بخش صنعت</a:t>
            </a:r>
            <a:endParaRPr lang="en-US" sz="3600" b="1" dirty="0"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66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25" y="1340768"/>
            <a:ext cx="856895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04664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Lotus" pitchFamily="2" charset="-78"/>
              </a:rPr>
              <a:t>شاخص اقتصاد دانش و دانش در ایران، کشورهای منطقه، کشورهای پیشرفته و کل کشورهای دنیا</a:t>
            </a:r>
            <a:endParaRPr lang="en-US" sz="2800" b="1" dirty="0">
              <a:solidFill>
                <a:schemeClr val="tx1"/>
              </a:solidFill>
              <a:cs typeface="B Lotus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325" y="4611512"/>
            <a:ext cx="8431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a-IR" sz="2400" dirty="0" smtClean="0">
                <a:solidFill>
                  <a:schemeClr val="tx1"/>
                </a:solidFill>
                <a:effectLst/>
                <a:cs typeface="B Lotus" pitchFamily="2" charset="-78"/>
              </a:rPr>
              <a:t>همانطور که از جدول فوق پیداست، در میان 145 کشور جهان، ایران از لحاظ دانش و فناوری در مرتبه 98ام قرار دارد. شاخص‌های دانش  و اقتصاد کشور ایران در مقایسه با سایر کشورهای منطقه (خاورمیانه و شمال افریقا)، کشورهای پیشرفته ( اروپای غربی) و نیز شاخص کل کشورهای جان پایین‌تر است.</a:t>
            </a:r>
            <a:endParaRPr lang="en-US" sz="2400" dirty="0">
              <a:solidFill>
                <a:schemeClr val="tx1"/>
              </a:solidFill>
              <a:effectLst/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413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6414797"/>
              </p:ext>
            </p:extLst>
          </p:nvPr>
        </p:nvGraphicFramePr>
        <p:xfrm>
          <a:off x="0" y="548680"/>
          <a:ext cx="8964488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638519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550" y="1557338"/>
            <a:ext cx="7200900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a-IR" sz="6000" b="1" dirty="0">
                <a:solidFill>
                  <a:schemeClr val="tx1"/>
                </a:solidFill>
                <a:cs typeface="B Lotus" pitchFamily="2" charset="-78"/>
              </a:rPr>
              <a:t>جایگاه بهره‌وری در برنامه چهارم و پنجم توسعه اقتصادی کشور</a:t>
            </a:r>
            <a:endParaRPr lang="en-US" sz="6000" b="1" dirty="0">
              <a:solidFill>
                <a:schemeClr val="tx1"/>
              </a:solidFill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650" y="2492375"/>
            <a:ext cx="7561263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a-IR" sz="5400" b="1" dirty="0">
                <a:solidFill>
                  <a:schemeClr val="tx1"/>
                </a:solidFill>
                <a:cs typeface="B Lotus" pitchFamily="2" charset="-78"/>
              </a:rPr>
              <a:t>بهره‌وری و برنامه چهارم توسعه اقتصادی (1384-1388)</a:t>
            </a:r>
            <a:endParaRPr lang="en-US" sz="5400" b="1" dirty="0">
              <a:solidFill>
                <a:schemeClr val="tx1"/>
              </a:solidFill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077053"/>
              </p:ext>
            </p:extLst>
          </p:nvPr>
        </p:nvGraphicFramePr>
        <p:xfrm>
          <a:off x="539552" y="1340768"/>
          <a:ext cx="7752184" cy="3447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1944216"/>
                <a:gridCol w="2664296"/>
                <a:gridCol w="1127448"/>
              </a:tblGrid>
              <a:tr h="814034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Lotus" pitchFamily="2" charset="-78"/>
                        </a:rPr>
                        <a:t>رشد متوسط سالانه</a:t>
                      </a:r>
                      <a:r>
                        <a:rPr lang="fa-IR" sz="2000" baseline="0" dirty="0" smtClean="0">
                          <a:cs typeface="B Lotus" pitchFamily="2" charset="-78"/>
                        </a:rPr>
                        <a:t> بهره‌وری کل عوامل تولید</a:t>
                      </a:r>
                      <a:endParaRPr lang="en-US" sz="2000" dirty="0">
                        <a:cs typeface="B Lotus" pitchFamily="2" charset="-78"/>
                      </a:endParaRPr>
                    </a:p>
                  </a:txBody>
                  <a:tcPr>
                    <a:solidFill>
                      <a:srgbClr val="1FCB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Lotus" pitchFamily="2" charset="-78"/>
                        </a:rPr>
                        <a:t>رشد متوسط اقتصادی سالانه</a:t>
                      </a:r>
                      <a:endParaRPr lang="en-US" sz="2000" dirty="0">
                        <a:cs typeface="B Lotus" pitchFamily="2" charset="-78"/>
                      </a:endParaRPr>
                    </a:p>
                  </a:txBody>
                  <a:tcPr>
                    <a:solidFill>
                      <a:srgbClr val="1FCB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Lotus" pitchFamily="2" charset="-78"/>
                        </a:rPr>
                        <a:t>سهم رشد بهره‌وری کل عوامل تولید در رشد </a:t>
                      </a:r>
                      <a:r>
                        <a:rPr lang="en-US" sz="2000" dirty="0" smtClean="0">
                          <a:cs typeface="B Lotus" pitchFamily="2" charset="-78"/>
                        </a:rPr>
                        <a:t>GDP</a:t>
                      </a:r>
                      <a:endParaRPr lang="en-US" sz="2000" dirty="0">
                        <a:cs typeface="B Lotus" pitchFamily="2" charset="-78"/>
                      </a:endParaRPr>
                    </a:p>
                  </a:txBody>
                  <a:tcPr>
                    <a:solidFill>
                      <a:srgbClr val="1FCB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2000" dirty="0">
                        <a:cs typeface="B Lotus" pitchFamily="2" charset="-78"/>
                      </a:endParaRPr>
                    </a:p>
                  </a:txBody>
                  <a:tcPr>
                    <a:solidFill>
                      <a:srgbClr val="1FCB33"/>
                    </a:solidFill>
                  </a:tcPr>
                </a:tc>
              </a:tr>
              <a:tr h="814034"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cs typeface="B Lotus" pitchFamily="2" charset="-78"/>
                        </a:rPr>
                        <a:t>2/5%</a:t>
                      </a:r>
                      <a:endParaRPr lang="en-US" sz="3200" dirty="0">
                        <a:cs typeface="B Lotus" pitchFamily="2" charset="-78"/>
                      </a:endParaRPr>
                    </a:p>
                  </a:txBody>
                  <a:tcPr>
                    <a:solidFill>
                      <a:srgbClr val="9954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cs typeface="B Lotus" pitchFamily="2" charset="-78"/>
                        </a:rPr>
                        <a:t>8%</a:t>
                      </a:r>
                      <a:endParaRPr lang="en-US" sz="3200" dirty="0">
                        <a:cs typeface="B Lotus" pitchFamily="2" charset="-78"/>
                      </a:endParaRPr>
                    </a:p>
                  </a:txBody>
                  <a:tcPr>
                    <a:solidFill>
                      <a:srgbClr val="9954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cs typeface="B Lotus" pitchFamily="2" charset="-78"/>
                        </a:rPr>
                        <a:t>31/3%</a:t>
                      </a:r>
                      <a:endParaRPr lang="en-US" sz="3200" dirty="0">
                        <a:cs typeface="B Lotus" pitchFamily="2" charset="-78"/>
                      </a:endParaRPr>
                    </a:p>
                  </a:txBody>
                  <a:tcPr>
                    <a:solidFill>
                      <a:srgbClr val="9954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Lotus" pitchFamily="2" charset="-78"/>
                        </a:rPr>
                        <a:t>پیش بینی</a:t>
                      </a:r>
                      <a:endParaRPr lang="en-US" sz="2000" b="1" dirty="0">
                        <a:cs typeface="B Lotus" pitchFamily="2" charset="-78"/>
                      </a:endParaRPr>
                    </a:p>
                  </a:txBody>
                  <a:tcPr>
                    <a:solidFill>
                      <a:srgbClr val="1FCB33"/>
                    </a:solidFill>
                  </a:tcPr>
                </a:tc>
              </a:tr>
              <a:tr h="814034"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cs typeface="B Lotus" pitchFamily="2" charset="-78"/>
                        </a:rPr>
                        <a:t>1/5%</a:t>
                      </a:r>
                      <a:endParaRPr lang="en-US" sz="3200" dirty="0">
                        <a:cs typeface="B Lotus" pitchFamily="2" charset="-78"/>
                      </a:endParaRPr>
                    </a:p>
                  </a:txBody>
                  <a:tcPr>
                    <a:solidFill>
                      <a:srgbClr val="9954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cs typeface="B Lotus" pitchFamily="2" charset="-78"/>
                        </a:rPr>
                        <a:t>4/7%</a:t>
                      </a:r>
                      <a:endParaRPr lang="en-US" sz="3200" dirty="0">
                        <a:cs typeface="B Lotus" pitchFamily="2" charset="-78"/>
                      </a:endParaRPr>
                    </a:p>
                  </a:txBody>
                  <a:tcPr>
                    <a:solidFill>
                      <a:srgbClr val="9954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cs typeface="B Lotus" pitchFamily="2" charset="-78"/>
                        </a:rPr>
                        <a:t>18/8%</a:t>
                      </a:r>
                      <a:endParaRPr lang="en-US" sz="3200" dirty="0">
                        <a:cs typeface="B Lotus" pitchFamily="2" charset="-78"/>
                      </a:endParaRPr>
                    </a:p>
                  </a:txBody>
                  <a:tcPr>
                    <a:solidFill>
                      <a:srgbClr val="9954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Lotus" pitchFamily="2" charset="-78"/>
                        </a:rPr>
                        <a:t>عملکرد</a:t>
                      </a:r>
                      <a:endParaRPr lang="en-US" sz="2000" b="1" dirty="0">
                        <a:cs typeface="B Lotus" pitchFamily="2" charset="-78"/>
                      </a:endParaRPr>
                    </a:p>
                  </a:txBody>
                  <a:tcPr>
                    <a:solidFill>
                      <a:srgbClr val="1FCB33"/>
                    </a:solidFill>
                  </a:tcPr>
                </a:tc>
              </a:tr>
              <a:tr h="814034"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cs typeface="B Lotus" pitchFamily="2" charset="-78"/>
                        </a:rPr>
                        <a:t>1-</a:t>
                      </a:r>
                      <a:endParaRPr lang="en-US" sz="3200" dirty="0">
                        <a:cs typeface="B Lotus" pitchFamily="2" charset="-78"/>
                      </a:endParaRPr>
                    </a:p>
                  </a:txBody>
                  <a:tcPr>
                    <a:solidFill>
                      <a:srgbClr val="9954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cs typeface="B Lotus" pitchFamily="2" charset="-78"/>
                        </a:rPr>
                        <a:t>3/3-</a:t>
                      </a:r>
                      <a:endParaRPr lang="en-US" sz="3200" dirty="0">
                        <a:cs typeface="B Lotus" pitchFamily="2" charset="-78"/>
                      </a:endParaRPr>
                    </a:p>
                  </a:txBody>
                  <a:tcPr>
                    <a:solidFill>
                      <a:srgbClr val="9954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cs typeface="B Lotus" pitchFamily="2" charset="-78"/>
                        </a:rPr>
                        <a:t>12/5-</a:t>
                      </a:r>
                      <a:endParaRPr lang="en-US" sz="3200" dirty="0">
                        <a:cs typeface="B Lotus" pitchFamily="2" charset="-78"/>
                      </a:endParaRPr>
                    </a:p>
                  </a:txBody>
                  <a:tcPr>
                    <a:solidFill>
                      <a:srgbClr val="9954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Lotus" pitchFamily="2" charset="-78"/>
                        </a:rPr>
                        <a:t>نتیجه</a:t>
                      </a:r>
                      <a:endParaRPr lang="en-US" sz="2000" b="1" dirty="0">
                        <a:cs typeface="B Lotus" pitchFamily="2" charset="-78"/>
                      </a:endParaRPr>
                    </a:p>
                  </a:txBody>
                  <a:tcPr>
                    <a:solidFill>
                      <a:srgbClr val="1FCB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4" name="TextBox 2"/>
          <p:cNvSpPr txBox="1">
            <a:spLocks noChangeArrowheads="1"/>
          </p:cNvSpPr>
          <p:nvPr/>
        </p:nvSpPr>
        <p:spPr bwMode="auto">
          <a:xfrm>
            <a:off x="4716016" y="4859659"/>
            <a:ext cx="36734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1pPr>
            <a:lvl2pPr marL="742950" indent="-28575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2pPr>
            <a:lvl3pPr marL="11430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3pPr>
            <a:lvl4pPr marL="16002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4pPr>
            <a:lvl5pPr marL="20574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9pPr>
          </a:lstStyle>
          <a:p>
            <a:pPr eaLnBrk="1" hangingPunct="1"/>
            <a:r>
              <a:rPr lang="fa-IR" sz="1600">
                <a:solidFill>
                  <a:schemeClr val="tx1"/>
                </a:solidFill>
                <a:effectLst/>
                <a:cs typeface="B Lotus" pitchFamily="2" charset="-78"/>
              </a:rPr>
              <a:t>مأخذ: تحولات بهره‌وری نیروی کار در سطح ملی</a:t>
            </a:r>
            <a:endParaRPr lang="en-US" sz="1600">
              <a:solidFill>
                <a:schemeClr val="tx1"/>
              </a:solidFill>
              <a:effectLst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271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060002"/>
              </p:ext>
            </p:extLst>
          </p:nvPr>
        </p:nvGraphicFramePr>
        <p:xfrm>
          <a:off x="423863" y="1484784"/>
          <a:ext cx="8353425" cy="3529013"/>
        </p:xfrm>
        <a:graphic>
          <a:graphicData uri="http://schemas.openxmlformats.org/drawingml/2006/table">
            <a:tbl>
              <a:tblPr/>
              <a:tblGrid>
                <a:gridCol w="2068512"/>
                <a:gridCol w="1774825"/>
                <a:gridCol w="1182688"/>
                <a:gridCol w="3327400"/>
              </a:tblGrid>
              <a:tr h="15906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B Lotus" pitchFamily="2" charset="-78"/>
                        </a:rPr>
                        <a:t>ارتقاء بهره وري (درصد)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B Lotus" pitchFamily="2" charset="-78"/>
                        </a:rPr>
                        <a:t>سرمايه گذاريهاي جديد (درصد)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B Lotus" pitchFamily="2" charset="-78"/>
                        </a:rPr>
                        <a:t>ميزان رشد (درصد)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B Lotus" pitchFamily="2" charset="-78"/>
                        </a:rPr>
                        <a:t>شاخص رشد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96996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B Lotus" pitchFamily="2" charset="-78"/>
                        </a:rPr>
                        <a:t>2/5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B Lotus" pitchFamily="2" charset="-78"/>
                        </a:rPr>
                        <a:t>5/5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B Lotus" pitchFamily="2" charset="-78"/>
                        </a:rPr>
                        <a:t>8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B Lotus" pitchFamily="2" charset="-78"/>
                        </a:rPr>
                        <a:t>رشد اقتصادي سالانه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  <a:cs typeface="B Lotus" pitchFamily="2" charset="-78"/>
                        </a:rPr>
                        <a:t>GDP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9683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B Lotus" pitchFamily="2" charset="-78"/>
                        </a:rPr>
                        <a:t>31/7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B Lotus" pitchFamily="2" charset="-78"/>
                        </a:rPr>
                        <a:t>68/7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B Lotus" pitchFamily="2" charset="-78"/>
                        </a:rPr>
                        <a:t>100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B Lotus" pitchFamily="2" charset="-78"/>
                        </a:rPr>
                        <a:t>درصد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65242" name="Rectangle 26"/>
          <p:cNvSpPr>
            <a:spLocks noChangeArrowheads="1"/>
          </p:cNvSpPr>
          <p:nvPr/>
        </p:nvSpPr>
        <p:spPr bwMode="auto">
          <a:xfrm>
            <a:off x="395288" y="981075"/>
            <a:ext cx="8382000" cy="1524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7369" name="Rectangle 27"/>
          <p:cNvSpPr>
            <a:spLocks noGrp="1" noChangeArrowheads="1"/>
          </p:cNvSpPr>
          <p:nvPr>
            <p:ph idx="1"/>
          </p:nvPr>
        </p:nvSpPr>
        <p:spPr>
          <a:xfrm>
            <a:off x="139700" y="5085184"/>
            <a:ext cx="8637588" cy="100811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rtl="1" eaLnBrk="1" hangingPunct="1"/>
            <a:r>
              <a:rPr lang="fa-IR" dirty="0" smtClean="0">
                <a:solidFill>
                  <a:schemeClr val="tx1"/>
                </a:solidFill>
                <a:cs typeface="B Lotus" pitchFamily="2" charset="-78"/>
              </a:rPr>
              <a:t>3/31 درصد از متوسط رشد اقتصادي سالانه كشور بايستي از طريق ارتقاء بهره وري تامين گردد. </a:t>
            </a:r>
            <a:endParaRPr lang="en-US" dirty="0" smtClean="0">
              <a:solidFill>
                <a:schemeClr val="tx1"/>
              </a:solidFill>
              <a:cs typeface="B Lotus" pitchFamily="2" charset="-78"/>
            </a:endParaRPr>
          </a:p>
        </p:txBody>
      </p:sp>
      <p:sp>
        <p:nvSpPr>
          <p:cNvPr id="57370" name="Rectangle 28"/>
          <p:cNvSpPr>
            <a:spLocks noChangeArrowheads="1"/>
          </p:cNvSpPr>
          <p:nvPr/>
        </p:nvSpPr>
        <p:spPr bwMode="auto">
          <a:xfrm>
            <a:off x="381000" y="188913"/>
            <a:ext cx="8294688" cy="7016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rtl="0">
              <a:buFontTx/>
              <a:buNone/>
            </a:pPr>
            <a:r>
              <a:rPr lang="fa-IR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B Lotus" pitchFamily="2" charset="-78"/>
              </a:rPr>
              <a:t>ماده 5 قانون برنامه چهارم توسعه (88-1384)</a:t>
            </a:r>
            <a:endParaRPr lang="en-US" sz="4000" b="1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265245" name="Rectangle 29"/>
          <p:cNvSpPr>
            <a:spLocks noChangeArrowheads="1"/>
          </p:cNvSpPr>
          <p:nvPr/>
        </p:nvSpPr>
        <p:spPr bwMode="auto">
          <a:xfrm>
            <a:off x="381000" y="295275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02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395536" y="836613"/>
            <a:ext cx="7992814" cy="515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1pPr>
            <a:lvl2pPr marL="742950" indent="-28575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2pPr>
            <a:lvl3pPr marL="11430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3pPr>
            <a:lvl4pPr marL="16002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4pPr>
            <a:lvl5pPr marL="20574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fa-IR" sz="2800" b="1" i="1" dirty="0" smtClean="0">
                <a:solidFill>
                  <a:schemeClr val="tx1"/>
                </a:solidFill>
                <a:effectLst/>
                <a:cs typeface="B Lotus" pitchFamily="2" charset="-78"/>
              </a:rPr>
              <a:t>از </a:t>
            </a:r>
            <a:r>
              <a:rPr lang="fa-IR" sz="2800" b="1" i="1" dirty="0">
                <a:solidFill>
                  <a:schemeClr val="tx1"/>
                </a:solidFill>
                <a:effectLst/>
                <a:cs typeface="B Lotus" pitchFamily="2" charset="-78"/>
              </a:rPr>
              <a:t>دیدگاه سازمان همکاری اقتصادی و توسعه ملل </a:t>
            </a:r>
            <a:r>
              <a:rPr lang="fa-IR" sz="2800" b="1" i="1" dirty="0" smtClean="0">
                <a:solidFill>
                  <a:schemeClr val="tx1"/>
                </a:solidFill>
                <a:effectLst/>
                <a:cs typeface="B Lotus" pitchFamily="2" charset="-78"/>
              </a:rPr>
              <a:t>متحد</a:t>
            </a:r>
            <a:r>
              <a:rPr lang="fa-IR" sz="2800" dirty="0" smtClean="0">
                <a:solidFill>
                  <a:schemeClr val="tx1"/>
                </a:solidFill>
                <a:effectLst/>
                <a:cs typeface="B Lotus" pitchFamily="2" charset="-78"/>
              </a:rPr>
              <a:t>:</a:t>
            </a:r>
          </a:p>
          <a:p>
            <a:pPr algn="ctr" eaLnBrk="1" hangingPunct="1">
              <a:buFont typeface="Wingdings" pitchFamily="2" charset="2"/>
              <a:buChar char="ü"/>
            </a:pPr>
            <a:r>
              <a:rPr lang="fa-IR" sz="2700" dirty="0" smtClean="0">
                <a:solidFill>
                  <a:schemeClr val="tx1"/>
                </a:solidFill>
                <a:effectLst/>
                <a:cs typeface="B Lotus" pitchFamily="2" charset="-78"/>
              </a:rPr>
              <a:t>خارج </a:t>
            </a:r>
            <a:r>
              <a:rPr lang="fa-IR" sz="2700" dirty="0">
                <a:solidFill>
                  <a:schemeClr val="tx1"/>
                </a:solidFill>
                <a:effectLst/>
                <a:cs typeface="B Lotus" pitchFamily="2" charset="-78"/>
              </a:rPr>
              <a:t>قسمت میزان تولید به یکی از عوامل </a:t>
            </a:r>
            <a:r>
              <a:rPr lang="fa-IR" sz="2700" dirty="0" smtClean="0">
                <a:solidFill>
                  <a:schemeClr val="tx1"/>
                </a:solidFill>
                <a:effectLst/>
                <a:cs typeface="B Lotus" pitchFamily="2" charset="-78"/>
              </a:rPr>
              <a:t>تولید</a:t>
            </a:r>
          </a:p>
          <a:p>
            <a:pPr marL="0" indent="0" algn="ctr" eaLnBrk="1" hangingPunct="1"/>
            <a:endParaRPr lang="fa-IR" sz="2700" dirty="0" smtClean="0">
              <a:solidFill>
                <a:schemeClr val="tx1"/>
              </a:solidFill>
              <a:effectLst/>
              <a:cs typeface="B Lotus" pitchFamily="2" charset="-78"/>
            </a:endParaRPr>
          </a:p>
          <a:p>
            <a:pPr marL="0" indent="0" algn="ctr" eaLnBrk="1" hangingPunct="1"/>
            <a:endParaRPr lang="fa-IR" sz="2700" dirty="0" smtClean="0">
              <a:solidFill>
                <a:schemeClr val="tx1"/>
              </a:solidFill>
              <a:effectLst/>
              <a:cs typeface="B Lotus" pitchFamily="2" charset="-78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fa-IR" sz="2800" b="1" i="1" dirty="0">
                <a:solidFill>
                  <a:schemeClr val="tx1"/>
                </a:solidFill>
                <a:effectLst/>
                <a:cs typeface="B Lotus" pitchFamily="2" charset="-78"/>
              </a:rPr>
              <a:t>از دیدگاه مرکز بهره‌وری </a:t>
            </a:r>
            <a:r>
              <a:rPr lang="fa-IR" sz="2800" b="1" i="1" dirty="0" smtClean="0">
                <a:solidFill>
                  <a:schemeClr val="tx1"/>
                </a:solidFill>
                <a:effectLst/>
                <a:cs typeface="B Lotus" pitchFamily="2" charset="-78"/>
              </a:rPr>
              <a:t>ژاپن</a:t>
            </a:r>
            <a:r>
              <a:rPr lang="fa-IR" sz="2800" dirty="0" smtClean="0">
                <a:solidFill>
                  <a:schemeClr val="tx1"/>
                </a:solidFill>
                <a:effectLst/>
                <a:cs typeface="B Lotus" pitchFamily="2" charset="-78"/>
              </a:rPr>
              <a:t>:</a:t>
            </a:r>
          </a:p>
          <a:p>
            <a:pPr lvl="2" indent="-457200" algn="just">
              <a:buFont typeface="Wingdings" pitchFamily="2" charset="2"/>
              <a:buChar char="ü"/>
              <a:defRPr/>
            </a:pPr>
            <a:r>
              <a:rPr lang="fa-IR" sz="2800" dirty="0" smtClean="0">
                <a:solidFill>
                  <a:schemeClr val="tx1"/>
                </a:solidFill>
                <a:effectLst/>
                <a:cs typeface="B Lotus" pitchFamily="2" charset="-78"/>
              </a:rPr>
              <a:t> </a:t>
            </a:r>
            <a:r>
              <a:rPr lang="fa-IR" sz="2700" dirty="0" smtClean="0">
                <a:solidFill>
                  <a:schemeClr val="tx1"/>
                </a:solidFill>
                <a:effectLst/>
                <a:cs typeface="B Lotus" pitchFamily="2" charset="-78"/>
              </a:rPr>
              <a:t>به </a:t>
            </a:r>
            <a:r>
              <a:rPr lang="fa-IR" sz="2700" dirty="0">
                <a:solidFill>
                  <a:schemeClr val="tx1"/>
                </a:solidFill>
                <a:effectLst/>
                <a:cs typeface="B Lotus" pitchFamily="2" charset="-78"/>
              </a:rPr>
              <a:t>حداکثر رساندن استفاده از منابع، نیروی انسانی، تسهیلات و... </a:t>
            </a:r>
            <a:endParaRPr lang="fa-IR" sz="2700" dirty="0" smtClean="0">
              <a:solidFill>
                <a:schemeClr val="tx1"/>
              </a:solidFill>
              <a:effectLst/>
              <a:cs typeface="B Lotus" pitchFamily="2" charset="-78"/>
            </a:endParaRPr>
          </a:p>
          <a:p>
            <a:pPr lvl="2" indent="-457200" algn="just">
              <a:buFont typeface="Wingdings" pitchFamily="2" charset="2"/>
              <a:buChar char="ü"/>
              <a:defRPr/>
            </a:pPr>
            <a:r>
              <a:rPr lang="fa-IR" sz="2700" dirty="0" smtClean="0">
                <a:solidFill>
                  <a:schemeClr val="tx1"/>
                </a:solidFill>
                <a:effectLst/>
                <a:cs typeface="B Lotus" pitchFamily="2" charset="-78"/>
              </a:rPr>
              <a:t>کاهش هزینه‌ها</a:t>
            </a:r>
          </a:p>
          <a:p>
            <a:pPr lvl="2" indent="-457200" algn="just">
              <a:buFont typeface="Wingdings" pitchFamily="2" charset="2"/>
              <a:buChar char="ü"/>
              <a:defRPr/>
            </a:pPr>
            <a:r>
              <a:rPr lang="fa-IR" sz="2700" dirty="0" smtClean="0">
                <a:solidFill>
                  <a:schemeClr val="tx1"/>
                </a:solidFill>
                <a:effectLst/>
                <a:cs typeface="B Lotus" pitchFamily="2" charset="-78"/>
              </a:rPr>
              <a:t>گسترش بازارها</a:t>
            </a:r>
          </a:p>
          <a:p>
            <a:pPr lvl="2" indent="-457200" algn="just">
              <a:buFont typeface="Wingdings" pitchFamily="2" charset="2"/>
              <a:buChar char="ü"/>
              <a:defRPr/>
            </a:pPr>
            <a:r>
              <a:rPr lang="fa-IR" sz="2700" dirty="0" smtClean="0">
                <a:solidFill>
                  <a:schemeClr val="tx1"/>
                </a:solidFill>
                <a:effectLst/>
                <a:cs typeface="B Lotus" pitchFamily="2" charset="-78"/>
              </a:rPr>
              <a:t>افزایش </a:t>
            </a:r>
            <a:r>
              <a:rPr lang="fa-IR" sz="2700" dirty="0">
                <a:solidFill>
                  <a:schemeClr val="tx1"/>
                </a:solidFill>
                <a:effectLst/>
                <a:cs typeface="B Lotus" pitchFamily="2" charset="-78"/>
              </a:rPr>
              <a:t>اشتغال </a:t>
            </a:r>
          </a:p>
          <a:p>
            <a:pPr lvl="2" indent="-457200" algn="just">
              <a:buFont typeface="Wingdings" pitchFamily="2" charset="2"/>
              <a:buChar char="ü"/>
              <a:defRPr/>
            </a:pPr>
            <a:r>
              <a:rPr lang="fa-IR" sz="2700" dirty="0" smtClean="0">
                <a:solidFill>
                  <a:schemeClr val="tx1"/>
                </a:solidFill>
                <a:effectLst/>
                <a:cs typeface="B Lotus" pitchFamily="2" charset="-78"/>
              </a:rPr>
              <a:t>تلاش </a:t>
            </a:r>
            <a:r>
              <a:rPr lang="fa-IR" sz="2700" dirty="0">
                <a:solidFill>
                  <a:schemeClr val="tx1"/>
                </a:solidFill>
                <a:effectLst/>
                <a:cs typeface="B Lotus" pitchFamily="2" charset="-78"/>
              </a:rPr>
              <a:t>برای افزایش دستمزد واقعی و بهبود استانداردهای زندگی </a:t>
            </a:r>
            <a:r>
              <a:rPr lang="fa-IR" sz="2700" dirty="0" smtClean="0">
                <a:solidFill>
                  <a:schemeClr val="tx1"/>
                </a:solidFill>
                <a:effectLst/>
                <a:cs typeface="B Lotus" pitchFamily="2" charset="-78"/>
              </a:rPr>
              <a:t> </a:t>
            </a:r>
            <a:r>
              <a:rPr lang="fa-IR" sz="2700" dirty="0">
                <a:solidFill>
                  <a:schemeClr val="tx1"/>
                </a:solidFill>
                <a:effectLst/>
                <a:cs typeface="B Lotus" pitchFamily="2" charset="-78"/>
              </a:rPr>
              <a:t>به نفع کارگران، مدیریت و جامعه است</a:t>
            </a: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.</a:t>
            </a:r>
          </a:p>
          <a:p>
            <a:pPr algn="just" eaLnBrk="1" hangingPunct="1">
              <a:buFont typeface="Wingdings" pitchFamily="2" charset="2"/>
              <a:buChar char="§"/>
            </a:pPr>
            <a:endParaRPr lang="en-US" sz="2800" dirty="0">
              <a:solidFill>
                <a:schemeClr val="tx1"/>
              </a:solidFill>
              <a:effectLst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80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686695"/>
              </p:ext>
            </p:extLst>
          </p:nvPr>
        </p:nvGraphicFramePr>
        <p:xfrm>
          <a:off x="619918" y="2276872"/>
          <a:ext cx="7904163" cy="2565400"/>
        </p:xfrm>
        <a:graphic>
          <a:graphicData uri="http://schemas.openxmlformats.org/drawingml/2006/table">
            <a:tbl>
              <a:tblPr/>
              <a:tblGrid>
                <a:gridCol w="1581150"/>
                <a:gridCol w="1581150"/>
                <a:gridCol w="1579563"/>
                <a:gridCol w="1581150"/>
                <a:gridCol w="1581150"/>
              </a:tblGrid>
              <a:tr h="5969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  <a:cs typeface="B Lotus" pitchFamily="2" charset="-78"/>
                        </a:rPr>
                        <a:t>88-1384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  <a:cs typeface="B Lotus" pitchFamily="2" charset="-78"/>
                        </a:rPr>
                        <a:t>81-1379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  <a:cs typeface="B Lotus" pitchFamily="2" charset="-78"/>
                        </a:rPr>
                        <a:t>78-1374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  <a:cs typeface="B Lotus" pitchFamily="2" charset="-78"/>
                        </a:rPr>
                        <a:t>73-1368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  <a:cs typeface="B Lotus" pitchFamily="2" charset="-78"/>
                        </a:rPr>
                        <a:t>67-1357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586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  <a:cs typeface="B Lotus" pitchFamily="2" charset="-78"/>
                        </a:rPr>
                        <a:t>برنامه چهارم توسعه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  <a:cs typeface="B Lotus" pitchFamily="2" charset="-78"/>
                        </a:rPr>
                        <a:t>برنامه سوم توسعه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  <a:cs typeface="B Lotus" pitchFamily="2" charset="-78"/>
                        </a:rPr>
                        <a:t>برنامه دوم توسعه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  <a:cs typeface="B Lotus" pitchFamily="2" charset="-78"/>
                        </a:rPr>
                        <a:t>برنامه اول توسعه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  <a:cs typeface="B Lotus" pitchFamily="2" charset="-78"/>
                        </a:rPr>
                        <a:t>انقلاب و جنگ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B Lotus" pitchFamily="2" charset="-78"/>
                        </a:rPr>
                        <a:t>8 درصد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B Lotus" pitchFamily="2" charset="-78"/>
                        </a:rPr>
                        <a:t>2/5 درصد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B Lotus" pitchFamily="2" charset="-78"/>
                        </a:rPr>
                        <a:t>2/3 درصد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B Lotus" pitchFamily="2" charset="-78"/>
                        </a:rPr>
                        <a:t>4/7 درصد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B Lotus" pitchFamily="2" charset="-78"/>
                        </a:rPr>
                        <a:t>4/2 درصد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396" name="Text Box 32"/>
          <p:cNvSpPr txBox="1">
            <a:spLocks noChangeArrowheads="1"/>
          </p:cNvSpPr>
          <p:nvPr/>
        </p:nvSpPr>
        <p:spPr bwMode="auto">
          <a:xfrm>
            <a:off x="179388" y="457200"/>
            <a:ext cx="8964612" cy="5794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1pPr>
            <a:lvl2pPr marL="742950" indent="-28575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2pPr>
            <a:lvl3pPr marL="11430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3pPr>
            <a:lvl4pPr marL="16002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4pPr>
            <a:lvl5pPr marL="20574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fa-IR" sz="32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B Lotus" pitchFamily="2" charset="-78"/>
              </a:rPr>
              <a:t>رشد شاخص ها</a:t>
            </a:r>
            <a:r>
              <a:rPr lang="ar-SA" sz="32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B Lotus" pitchFamily="2" charset="-78"/>
              </a:rPr>
              <a:t>ي</a:t>
            </a:r>
            <a:r>
              <a:rPr lang="fa-IR" sz="32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B Lotus" pitchFamily="2" charset="-78"/>
              </a:rPr>
              <a:t> توليد در   25 سال گذشته و 5 سال آينده</a:t>
            </a:r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58397" name="Rectangle 33"/>
          <p:cNvSpPr>
            <a:spLocks noChangeArrowheads="1"/>
          </p:cNvSpPr>
          <p:nvPr/>
        </p:nvSpPr>
        <p:spPr bwMode="auto">
          <a:xfrm>
            <a:off x="323850" y="5589588"/>
            <a:ext cx="8243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fa-IR" sz="1800" dirty="0">
                <a:solidFill>
                  <a:schemeClr val="tx1"/>
                </a:solidFill>
                <a:effectLst/>
                <a:latin typeface="Times New Roman" pitchFamily="18" charset="0"/>
                <a:cs typeface="B Lotus" pitchFamily="2" charset="-78"/>
              </a:rPr>
              <a:t>مأخذ :  گزارش ربع قرن عملكرد اقتصادي نظام جمهوري اسلامي ايران -  سازمان مديريت و برنامه ريزي كشور</a:t>
            </a:r>
            <a:endParaRPr lang="en-US" sz="1800" b="1" dirty="0">
              <a:solidFill>
                <a:schemeClr val="tx1"/>
              </a:solidFill>
              <a:effectLst/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266274" name="Rectangle 34"/>
          <p:cNvSpPr>
            <a:spLocks noChangeArrowheads="1"/>
          </p:cNvSpPr>
          <p:nvPr/>
        </p:nvSpPr>
        <p:spPr bwMode="auto">
          <a:xfrm>
            <a:off x="381000" y="1295400"/>
            <a:ext cx="8382000" cy="1524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275" name="Rectangle 35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203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04800"/>
            <a:ext cx="7344816" cy="838200"/>
          </a:xfrm>
          <a:solidFill>
            <a:schemeClr val="tx1"/>
          </a:solidFill>
        </p:spPr>
        <p:txBody>
          <a:bodyPr lIns="0" rIns="0"/>
          <a:lstStyle/>
          <a:p>
            <a:pPr algn="ctr" eaLnBrk="1" hangingPunct="1">
              <a:buFont typeface="Wingdings" pitchFamily="2" charset="2"/>
              <a:buNone/>
            </a:pPr>
            <a:r>
              <a:rPr lang="fa-IR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Lotus" pitchFamily="2" charset="-78"/>
              </a:rPr>
              <a:t>روند رشد توليد و بهره ور</a:t>
            </a:r>
            <a:r>
              <a:rPr lang="ar-SA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Lotus" pitchFamily="2" charset="-78"/>
              </a:rPr>
              <a:t>ي</a:t>
            </a:r>
            <a:r>
              <a:rPr lang="fa-IR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Lotus" pitchFamily="2" charset="-78"/>
              </a:rPr>
              <a:t> در برنامه چهارم</a:t>
            </a:r>
          </a:p>
        </p:txBody>
      </p:sp>
      <p:graphicFrame>
        <p:nvGraphicFramePr>
          <p:cNvPr id="270469" name="Group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601722"/>
              </p:ext>
            </p:extLst>
          </p:nvPr>
        </p:nvGraphicFramePr>
        <p:xfrm>
          <a:off x="323850" y="1727200"/>
          <a:ext cx="8424863" cy="3789401"/>
        </p:xfrm>
        <a:graphic>
          <a:graphicData uri="http://schemas.openxmlformats.org/drawingml/2006/table">
            <a:tbl>
              <a:tblPr/>
              <a:tblGrid>
                <a:gridCol w="1077913"/>
                <a:gridCol w="1077912"/>
                <a:gridCol w="979488"/>
                <a:gridCol w="1041400"/>
                <a:gridCol w="1014412"/>
                <a:gridCol w="3233738"/>
              </a:tblGrid>
              <a:tr h="70101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ساختمان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آب و برق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صنعت و معدن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نفت و گاز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کشاورزی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رش</a:t>
                      </a: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د توليد و بهره ور</a:t>
                      </a: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ي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5871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9/11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5/7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2/11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0/3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5/6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ميانگين رشد توليد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5871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2/0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0/2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0/4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2/0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1/0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رشد بهره ور</a:t>
                      </a: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ي</a:t>
                      </a: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 سرمايه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761972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7/4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0/3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0/5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0/2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6/4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رشد بهره ور</a:t>
                      </a: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ي</a:t>
                      </a: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 نيرو</a:t>
                      </a: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ي</a:t>
                      </a: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 کار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0792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8/2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2/2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4/4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3/0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2/2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رشد بهره ور</a:t>
                      </a: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ي</a:t>
                      </a: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 کل عوامل توليد 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70101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4/23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0/29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1/39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9/8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5/34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سهم رشد  بهره ور</a:t>
                      </a: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ي</a:t>
                      </a: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 کل عوامل توليد در رشد بخش ها</a:t>
                      </a: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ي</a:t>
                      </a: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 اقتصاد</a:t>
                      </a: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ي</a:t>
                      </a: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62518" name="Text Box 55"/>
          <p:cNvSpPr txBox="1">
            <a:spLocks noChangeArrowheads="1"/>
          </p:cNvSpPr>
          <p:nvPr/>
        </p:nvSpPr>
        <p:spPr bwMode="auto">
          <a:xfrm>
            <a:off x="179388" y="5661025"/>
            <a:ext cx="48246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1pPr>
            <a:lvl2pPr marL="742950" indent="-28575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2pPr>
            <a:lvl3pPr marL="11430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3pPr>
            <a:lvl4pPr marL="16002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4pPr>
            <a:lvl5pPr marL="20574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a-IR" sz="18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ماخذ: سازمان مديريت و برنامه ريز</a:t>
            </a:r>
            <a:r>
              <a:rPr lang="ar-SA" sz="18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ي</a:t>
            </a:r>
            <a:r>
              <a:rPr lang="fa-IR" sz="18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 – دفتر اقتصاد کلان</a:t>
            </a:r>
            <a:endParaRPr lang="en-US" sz="1800" b="1" dirty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0392" name="Rectangle 56"/>
          <p:cNvSpPr>
            <a:spLocks noChangeArrowheads="1"/>
          </p:cNvSpPr>
          <p:nvPr/>
        </p:nvSpPr>
        <p:spPr bwMode="auto">
          <a:xfrm>
            <a:off x="381000" y="1219200"/>
            <a:ext cx="8382000" cy="1524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288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 lIns="0" rIns="0"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a-I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روند رشد توليد و بهره ور</a:t>
            </a: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ي</a:t>
            </a:r>
            <a:r>
              <a:rPr lang="fa-I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 در برنامه چهارم</a:t>
            </a:r>
          </a:p>
        </p:txBody>
      </p:sp>
      <p:graphicFrame>
        <p:nvGraphicFramePr>
          <p:cNvPr id="271490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571690"/>
              </p:ext>
            </p:extLst>
          </p:nvPr>
        </p:nvGraphicFramePr>
        <p:xfrm>
          <a:off x="395288" y="1727200"/>
          <a:ext cx="8424862" cy="3790233"/>
        </p:xfrm>
        <a:graphic>
          <a:graphicData uri="http://schemas.openxmlformats.org/drawingml/2006/table">
            <a:tbl>
              <a:tblPr/>
              <a:tblGrid>
                <a:gridCol w="1076325"/>
                <a:gridCol w="1079500"/>
                <a:gridCol w="979487"/>
                <a:gridCol w="1077913"/>
                <a:gridCol w="977900"/>
                <a:gridCol w="3233737"/>
              </a:tblGrid>
              <a:tr h="55889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ساير خدمات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28" marB="45728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خدمات عموم</a:t>
                      </a: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ي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28" marB="45728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بازرگان</a:t>
                      </a: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ي</a:t>
                      </a: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28" marB="45728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ارتباطات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28" marB="45728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حمل و نقل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28" marB="45728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رش</a:t>
                      </a: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د توليد و بهره ور</a:t>
                      </a: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ي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28" marB="45728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5889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0/9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28" marB="45728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4/3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28" marB="45728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0/11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28" marB="45728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0/18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28" marB="45728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0/11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28" marB="45728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ميانگين رشد توليد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28" marB="45728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5889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6/1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28" marB="45728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2/0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28" marB="45728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6/1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28" marB="45728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8/6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28" marB="45728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6/4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28" marB="45728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رشد بهره ور</a:t>
                      </a: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ي</a:t>
                      </a: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 سرمايه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28" marB="45728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76213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5/6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28" marB="45728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3/2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28" marB="45728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7/5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28" marB="45728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0/9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28" marB="45728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0/4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28" marB="45728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رشد بهره ور</a:t>
                      </a: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ي</a:t>
                      </a: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 نيرو</a:t>
                      </a: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ي</a:t>
                      </a: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 کار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28" marB="45728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0808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0/2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28" marB="45728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1/1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28" marB="45728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3/4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28" marB="45728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9/7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28" marB="45728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3/4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28" marB="45728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رشد بهره ور</a:t>
                      </a: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ي</a:t>
                      </a: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 کل عوامل توليد 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28" marB="45728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701162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9/21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28" marB="45728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6/33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28" marB="45728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3/30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28" marB="45728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7/43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28" marB="45728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0/39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28" marB="45728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سهم رشد  بهره ور</a:t>
                      </a: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ي</a:t>
                      </a: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 کل عوامل توليد در رشد بخش ها</a:t>
                      </a: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ي</a:t>
                      </a: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 اقتصاد</a:t>
                      </a: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ي</a:t>
                      </a: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B Lotus" pitchFamily="2" charset="-78"/>
                        </a:rPr>
                        <a:t>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T="45728" marB="45728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63542" name="Text Box 55"/>
          <p:cNvSpPr txBox="1">
            <a:spLocks noChangeArrowheads="1"/>
          </p:cNvSpPr>
          <p:nvPr/>
        </p:nvSpPr>
        <p:spPr bwMode="auto">
          <a:xfrm>
            <a:off x="250825" y="5734050"/>
            <a:ext cx="4897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1pPr>
            <a:lvl2pPr marL="742950" indent="-28575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2pPr>
            <a:lvl3pPr marL="11430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3pPr>
            <a:lvl4pPr marL="16002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4pPr>
            <a:lvl5pPr marL="20574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a-IR" sz="1800" b="1">
                <a:solidFill>
                  <a:schemeClr val="tx1"/>
                </a:solidFill>
                <a:effectLst/>
                <a:latin typeface="Times New Roman" pitchFamily="18" charset="0"/>
              </a:rPr>
              <a:t>ماخذ: سازمان مديريت و برنامه ريز</a:t>
            </a:r>
            <a:r>
              <a:rPr lang="ar-SA" sz="1800" b="1">
                <a:solidFill>
                  <a:schemeClr val="tx1"/>
                </a:solidFill>
                <a:effectLst/>
                <a:latin typeface="Times New Roman" pitchFamily="18" charset="0"/>
              </a:rPr>
              <a:t>ي</a:t>
            </a:r>
            <a:r>
              <a:rPr lang="fa-IR" sz="1800" b="1">
                <a:solidFill>
                  <a:schemeClr val="tx1"/>
                </a:solidFill>
                <a:effectLst/>
                <a:latin typeface="Times New Roman" pitchFamily="18" charset="0"/>
              </a:rPr>
              <a:t> – دفتر اقتصاد کلان</a:t>
            </a:r>
            <a:endParaRPr lang="en-US" sz="1800" b="1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1416" name="Rectangle 56"/>
          <p:cNvSpPr>
            <a:spLocks noChangeArrowheads="1"/>
          </p:cNvSpPr>
          <p:nvPr/>
        </p:nvSpPr>
        <p:spPr bwMode="auto">
          <a:xfrm>
            <a:off x="381000" y="1219200"/>
            <a:ext cx="8382000" cy="1524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52842"/>
      </p:ext>
    </p:extLst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988" y="1484313"/>
            <a:ext cx="6769100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a-IR" sz="6000" b="1" dirty="0">
                <a:solidFill>
                  <a:schemeClr val="tx1"/>
                </a:solidFill>
                <a:cs typeface="B Lotus" pitchFamily="2" charset="-78"/>
              </a:rPr>
              <a:t>بهره‌وری و قانون برنامه پنجم توسعه اقتصادی (1390-1394)</a:t>
            </a:r>
            <a:endParaRPr lang="en-US" sz="6000" b="1" dirty="0">
              <a:solidFill>
                <a:schemeClr val="tx1"/>
              </a:solidFill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446858" y="476672"/>
            <a:ext cx="7848600" cy="586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1pPr>
            <a:lvl2pPr marL="742950" indent="-28575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2pPr>
            <a:lvl3pPr marL="11430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3pPr>
            <a:lvl4pPr marL="16002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4pPr>
            <a:lvl5pPr marL="20574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fa-IR" sz="2500" dirty="0">
                <a:solidFill>
                  <a:schemeClr val="tx1"/>
                </a:solidFill>
                <a:effectLst/>
                <a:cs typeface="B Lotus" pitchFamily="2" charset="-78"/>
              </a:rPr>
              <a:t>در سیاست‌های ابلاغی برنامه پنجم توسعه در چارچوب سند چشم انداز بیست ساله، در بخش امور اقتصادی به ارتقا سهم بهره‌وری در رشد اقتصادی به 1/3 در پایان برنامه اشاره شده است</a:t>
            </a:r>
            <a:r>
              <a:rPr lang="fa-IR" sz="2500" dirty="0" smtClean="0">
                <a:solidFill>
                  <a:schemeClr val="tx1"/>
                </a:solidFill>
                <a:effectLst/>
                <a:cs typeface="B Lotus" pitchFamily="2" charset="-78"/>
              </a:rPr>
              <a:t>.</a:t>
            </a:r>
            <a:endParaRPr lang="en-US" sz="2500" dirty="0" smtClean="0">
              <a:solidFill>
                <a:schemeClr val="tx1"/>
              </a:solidFill>
              <a:effectLst/>
              <a:cs typeface="B Lotus" pitchFamily="2" charset="-78"/>
            </a:endParaRPr>
          </a:p>
          <a:p>
            <a:pPr marL="0" indent="0" algn="just" eaLnBrk="1" hangingPunct="1"/>
            <a:endParaRPr lang="fa-IR" sz="2500" dirty="0">
              <a:solidFill>
                <a:schemeClr val="tx1"/>
              </a:solidFill>
              <a:effectLst/>
              <a:cs typeface="B Lotus" pitchFamily="2" charset="-78"/>
            </a:endParaRPr>
          </a:p>
          <a:p>
            <a:pPr algn="just" eaLnBrk="1" hangingPunct="1">
              <a:buFont typeface="Wingdings" pitchFamily="2" charset="2"/>
              <a:buChar char="§"/>
            </a:pPr>
            <a:r>
              <a:rPr lang="fa-IR" sz="2500" dirty="0">
                <a:solidFill>
                  <a:schemeClr val="tx1"/>
                </a:solidFill>
                <a:effectLst/>
                <a:cs typeface="B Lotus" pitchFamily="2" charset="-78"/>
              </a:rPr>
              <a:t>بر اساس مواد قانون برنامه پنجم توسعه، سازمان ملل بهره‌وری ایران مأمور تدوین برنامه جامع بهره‌وری شده است</a:t>
            </a:r>
            <a:r>
              <a:rPr lang="fa-IR" sz="2500" dirty="0" smtClean="0">
                <a:solidFill>
                  <a:schemeClr val="tx1"/>
                </a:solidFill>
                <a:effectLst/>
                <a:cs typeface="B Lotus" pitchFamily="2" charset="-78"/>
              </a:rPr>
              <a:t>.</a:t>
            </a:r>
            <a:endParaRPr lang="en-US" sz="2500" dirty="0" smtClean="0">
              <a:solidFill>
                <a:schemeClr val="tx1"/>
              </a:solidFill>
              <a:effectLst/>
              <a:cs typeface="B Lotus" pitchFamily="2" charset="-78"/>
            </a:endParaRPr>
          </a:p>
          <a:p>
            <a:pPr marL="0" indent="0" algn="just" eaLnBrk="1" hangingPunct="1"/>
            <a:endParaRPr lang="en-US" sz="2500" dirty="0" smtClean="0">
              <a:solidFill>
                <a:schemeClr val="tx1"/>
              </a:solidFill>
              <a:effectLst/>
              <a:cs typeface="B Lotus" pitchFamily="2" charset="-78"/>
            </a:endParaRPr>
          </a:p>
          <a:p>
            <a:pPr algn="just" eaLnBrk="1" hangingPunct="1">
              <a:buFont typeface="Wingdings" pitchFamily="2" charset="2"/>
              <a:buChar char="§"/>
            </a:pPr>
            <a:r>
              <a:rPr lang="fa-IR" sz="2500" dirty="0">
                <a:solidFill>
                  <a:schemeClr val="tx1"/>
                </a:solidFill>
                <a:effectLst/>
                <a:cs typeface="B Lotus" pitchFamily="2" charset="-78"/>
              </a:rPr>
              <a:t>تمام دستگاه‌های اجرایی موظفند از سال دوم برنامه، تغییرات بهره‌وری و اثر آن بر رشد اقتصادی مربوط به بخش خود را به طور مستمر </a:t>
            </a:r>
            <a:r>
              <a:rPr lang="fa-IR" sz="2500" dirty="0" smtClean="0">
                <a:solidFill>
                  <a:schemeClr val="tx1"/>
                </a:solidFill>
                <a:effectLst/>
                <a:cs typeface="B Lotus" pitchFamily="2" charset="-78"/>
              </a:rPr>
              <a:t>منتشر نمایند </a:t>
            </a:r>
            <a:endParaRPr lang="en-US" sz="2500" dirty="0" smtClean="0">
              <a:solidFill>
                <a:schemeClr val="tx1"/>
              </a:solidFill>
              <a:effectLst/>
              <a:cs typeface="B Lotus" pitchFamily="2" charset="-78"/>
            </a:endParaRPr>
          </a:p>
          <a:p>
            <a:pPr marL="0" indent="0" algn="just" eaLnBrk="1" hangingPunct="1"/>
            <a:endParaRPr lang="en-US" sz="2500" dirty="0" smtClean="0">
              <a:solidFill>
                <a:schemeClr val="tx1"/>
              </a:solidFill>
              <a:effectLst/>
              <a:cs typeface="B Lotus" pitchFamily="2" charset="-78"/>
            </a:endParaRPr>
          </a:p>
          <a:p>
            <a:pPr algn="just" eaLnBrk="1" hangingPunct="1">
              <a:buFont typeface="Wingdings" pitchFamily="2" charset="2"/>
              <a:buChar char="§"/>
            </a:pPr>
            <a:r>
              <a:rPr lang="fa-IR" sz="2500" dirty="0" smtClean="0">
                <a:solidFill>
                  <a:schemeClr val="tx1"/>
                </a:solidFill>
                <a:effectLst/>
                <a:cs typeface="B Lotus" pitchFamily="2" charset="-78"/>
              </a:rPr>
              <a:t>سیاست‌ها و متغیرهای اثرگذار بر رشد بهره‌وری را شناسایی کنند تا اثر بهره‌وری دستگاه‌های مزبور رشد صعودی داشته باشند.</a:t>
            </a:r>
            <a:endParaRPr lang="en-US" sz="2500" dirty="0" smtClean="0">
              <a:solidFill>
                <a:schemeClr val="tx1"/>
              </a:solidFill>
              <a:effectLst/>
              <a:cs typeface="B Lotus" pitchFamily="2" charset="-78"/>
            </a:endParaRPr>
          </a:p>
          <a:p>
            <a:pPr marL="0" indent="0" algn="just" eaLnBrk="1" hangingPunct="1"/>
            <a:endParaRPr lang="en-US" sz="2500" dirty="0" smtClean="0">
              <a:solidFill>
                <a:schemeClr val="tx1"/>
              </a:solidFill>
              <a:effectLst/>
              <a:cs typeface="B Lotus" pitchFamily="2" charset="-78"/>
            </a:endParaRPr>
          </a:p>
          <a:p>
            <a:pPr algn="just" eaLnBrk="1" hangingPunct="1">
              <a:buFont typeface="Wingdings" pitchFamily="2" charset="2"/>
              <a:buChar char="§"/>
            </a:pPr>
            <a:r>
              <a:rPr lang="fa-IR" sz="2500" dirty="0" smtClean="0">
                <a:solidFill>
                  <a:schemeClr val="tx1"/>
                </a:solidFill>
                <a:effectLst/>
                <a:cs typeface="B Lotus" pitchFamily="2" charset="-78"/>
              </a:rPr>
              <a:t> سیاست‌های مذکور می‌تواند حاوی سیاست‌های تشویقی بخش‌های غیر دولتی و شرکت‌های دولتی باشد.</a:t>
            </a:r>
            <a:endParaRPr lang="fa-IR" sz="2500" dirty="0">
              <a:solidFill>
                <a:schemeClr val="tx1"/>
              </a:solidFill>
              <a:effectLst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755650" y="692150"/>
            <a:ext cx="76327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1pPr>
            <a:lvl2pPr marL="742950" indent="-28575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2pPr>
            <a:lvl3pPr marL="11430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3pPr>
            <a:lvl4pPr marL="16002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4pPr>
            <a:lvl5pPr marL="2057400" indent="-228600" eaLnBrk="0" hangingPunct="0"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4800">
                <a:solidFill>
                  <a:srgbClr val="0000FF"/>
                </a:solidFill>
                <a:latin typeface="Arial" charset="0"/>
                <a:cs typeface="Nazanin" pitchFamily="2" charset="-78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fa-IR" sz="2400" dirty="0" smtClean="0">
                <a:solidFill>
                  <a:schemeClr val="tx1"/>
                </a:solidFill>
                <a:effectLst/>
                <a:cs typeface="B Lotus" pitchFamily="2" charset="-78"/>
              </a:rPr>
              <a:t>مطابق </a:t>
            </a:r>
            <a:r>
              <a:rPr lang="fa-IR" sz="2400" dirty="0">
                <a:solidFill>
                  <a:schemeClr val="tx1"/>
                </a:solidFill>
                <a:effectLst/>
                <a:cs typeface="B Lotus" pitchFamily="2" charset="-78"/>
              </a:rPr>
              <a:t>ماده 95، به منظور حمایت از تولید و مصرف داخلی، پشتیبانی از صادرات و حذف جریان‌های غیر رسمی تجاری با اعمال حمایت‌های متناسب تعرفه‌ای در دوره زمانی محدود و منطبق بر اهداف میان مدت و در راستای ارتقا کیفیت، کاهش قیمت تمام شده و افزایش بهره‌وری، میانگین تعرفه‌ها در پایان برنامه پنجم نسبت به پایان برنامه چهارم کاهش می‌یابد.</a:t>
            </a:r>
            <a:endParaRPr lang="en-US" sz="2400" dirty="0">
              <a:solidFill>
                <a:schemeClr val="tx1"/>
              </a:solidFill>
              <a:effectLst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420888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Lotus" pitchFamily="2" charset="-78"/>
              </a:rPr>
              <a:t>پیش بینی تحولات بهره‌وری عوامل تولید تا پایان برنامه پنجم</a:t>
            </a:r>
            <a:endParaRPr lang="en-US" b="1" dirty="0">
              <a:solidFill>
                <a:schemeClr val="tx1"/>
              </a:solidFill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8640960" cy="277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764704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Wingdings" pitchFamily="2" charset="2"/>
              <a:buChar char="§"/>
            </a:pPr>
            <a:r>
              <a:rPr lang="fa-IR" sz="2400" dirty="0" smtClean="0">
                <a:solidFill>
                  <a:schemeClr val="tx1"/>
                </a:solidFill>
                <a:effectLst/>
                <a:cs typeface="B Lotus" pitchFamily="2" charset="-78"/>
              </a:rPr>
              <a:t>در مندجات برنامه پنجم توسعه تنها به صورت کیفی به مسأله بهره‌وری پرداخته شده و هیچ گونه هدف کمی در مورد آن تعیین نشده است.</a:t>
            </a:r>
          </a:p>
          <a:p>
            <a:pPr marL="685800" indent="-685800" algn="just">
              <a:buFont typeface="Wingdings" pitchFamily="2" charset="2"/>
              <a:buChar char="§"/>
            </a:pPr>
            <a:r>
              <a:rPr lang="fa-IR" sz="2400" dirty="0" smtClean="0">
                <a:solidFill>
                  <a:schemeClr val="tx1"/>
                </a:solidFill>
                <a:effectLst/>
                <a:cs typeface="B Lotus" pitchFamily="2" charset="-78"/>
              </a:rPr>
              <a:t>تنها در سیاست‌های ابلاغی برنامه پنجم توسعه در چارچوب سند چشم انداز بیست ساله است که به مسأله بهره‌وری و ارتقا سهم آن در رشد اقتصادی به 1/3 اشاره شده است.</a:t>
            </a:r>
            <a:endParaRPr lang="en-US" sz="2400" dirty="0">
              <a:solidFill>
                <a:schemeClr val="tx1"/>
              </a:solidFill>
              <a:effectLst/>
              <a:cs typeface="B Lotus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88487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effectLst/>
                <a:cs typeface="B Lotus" pitchFamily="2" charset="-78"/>
              </a:rPr>
              <a:t>تصویر وضعیت مطلوب بهره‌وری کل عوامل تولید و اجزای آن در برنامه 5 سال آینده</a:t>
            </a:r>
            <a:endParaRPr lang="en-US" sz="1800" b="1" dirty="0">
              <a:solidFill>
                <a:schemeClr val="tx1"/>
              </a:solidFill>
              <a:effectLst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3387" y="134076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 smtClean="0">
                <a:solidFill>
                  <a:schemeClr val="tx1"/>
                </a:solidFill>
                <a:effectLst/>
                <a:cs typeface="B Lotus" pitchFamily="2" charset="-78"/>
              </a:rPr>
              <a:t>متوسط نرخ رشد شاخص‌های بهره‌وری دوره 1379-1386 و دوره برنامه پنجم</a:t>
            </a:r>
            <a:endParaRPr lang="en-US" sz="2400" dirty="0">
              <a:solidFill>
                <a:schemeClr val="tx1"/>
              </a:solidFill>
              <a:effectLst/>
              <a:cs typeface="B Lotus" pitchFamily="2" charset="-78"/>
            </a:endParaRP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75" y="2420889"/>
            <a:ext cx="777686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515719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800" dirty="0" smtClean="0">
                <a:solidFill>
                  <a:schemeClr val="tx1"/>
                </a:solidFill>
                <a:effectLst/>
                <a:cs typeface="B Lotus" pitchFamily="2" charset="-78"/>
              </a:rPr>
              <a:t>مأخذ:اسناد پشتیبان برنامه توسعه پنجم</a:t>
            </a:r>
            <a:endParaRPr lang="en-US" sz="1800" dirty="0">
              <a:solidFill>
                <a:schemeClr val="tx1"/>
              </a:solidFill>
              <a:effectLst/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110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04664"/>
            <a:ext cx="6781800" cy="1024136"/>
          </a:xfrm>
        </p:spPr>
        <p:txBody>
          <a:bodyPr/>
          <a:lstStyle/>
          <a:p>
            <a:pPr algn="ctr" eaLnBrk="1" hangingPunct="1"/>
            <a:r>
              <a:rPr lang="fa-IR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نتا</a:t>
            </a:r>
            <a:r>
              <a:rPr lang="ar-S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ي</a:t>
            </a:r>
            <a:r>
              <a:rPr lang="fa-IR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ج بهره‌ور</a:t>
            </a:r>
            <a:r>
              <a:rPr lang="ar-S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ي</a:t>
            </a:r>
            <a:endParaRPr lang="en-US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67438" y="2996952"/>
            <a:ext cx="2880320" cy="288032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indent="-182880">
              <a:buFont typeface="Wingdings" pitchFamily="2" charset="2"/>
              <a:buChar char="ü"/>
            </a:pPr>
            <a:r>
              <a:rPr lang="fa-IR" sz="2800" dirty="0" smtClean="0">
                <a:cs typeface="B Lotus" pitchFamily="2" charset="-78"/>
              </a:rPr>
              <a:t>رشد اقتصادی</a:t>
            </a:r>
          </a:p>
          <a:p>
            <a:pPr marL="182880" indent="-182880">
              <a:buFont typeface="Wingdings" pitchFamily="2" charset="2"/>
              <a:buChar char="ü"/>
            </a:pPr>
            <a:r>
              <a:rPr lang="fa-IR" sz="2800" dirty="0" smtClean="0">
                <a:cs typeface="B Lotus" pitchFamily="2" charset="-78"/>
              </a:rPr>
              <a:t>کنترل تورم</a:t>
            </a:r>
          </a:p>
          <a:p>
            <a:pPr marL="182880" indent="-182880">
              <a:buFont typeface="Wingdings" pitchFamily="2" charset="2"/>
              <a:buChar char="ü"/>
            </a:pPr>
            <a:r>
              <a:rPr lang="fa-IR" sz="2800" dirty="0" smtClean="0">
                <a:cs typeface="B Lotus" pitchFamily="2" charset="-78"/>
              </a:rPr>
              <a:t>افزایش اشتغال</a:t>
            </a:r>
          </a:p>
          <a:p>
            <a:pPr marL="182880" indent="-182880">
              <a:buFont typeface="Wingdings" pitchFamily="2" charset="2"/>
              <a:buChar char="ü"/>
            </a:pPr>
            <a:r>
              <a:rPr lang="fa-IR" sz="2800" dirty="0" smtClean="0">
                <a:cs typeface="B Lotus" pitchFamily="2" charset="-78"/>
              </a:rPr>
              <a:t>کاهش نرخ بیکاری</a:t>
            </a:r>
          </a:p>
          <a:p>
            <a:pPr marL="182880" indent="-182880">
              <a:buFont typeface="Wingdings" pitchFamily="2" charset="2"/>
              <a:buChar char="ü"/>
            </a:pPr>
            <a:endParaRPr lang="en-US" sz="2800" dirty="0">
              <a:cs typeface="B Lotus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42164" y="3113249"/>
            <a:ext cx="2520280" cy="283603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indent="-182880" algn="ctr">
              <a:buFont typeface="Wingdings" pitchFamily="2" charset="2"/>
              <a:buChar char="ü"/>
            </a:pPr>
            <a:r>
              <a:rPr lang="fa-IR" sz="2800" dirty="0" smtClean="0">
                <a:cs typeface="B Lotus" pitchFamily="2" charset="-78"/>
              </a:rPr>
              <a:t>کاهش هزینه</a:t>
            </a:r>
          </a:p>
          <a:p>
            <a:pPr marL="182880" indent="-182880" algn="ctr">
              <a:buFont typeface="Wingdings" pitchFamily="2" charset="2"/>
              <a:buChar char="ü"/>
            </a:pPr>
            <a:r>
              <a:rPr lang="fa-IR" sz="2800" dirty="0" smtClean="0">
                <a:cs typeface="B Lotus" pitchFamily="2" charset="-78"/>
              </a:rPr>
              <a:t>کاهش زمان</a:t>
            </a:r>
          </a:p>
          <a:p>
            <a:pPr marL="182880" indent="-182880" algn="ctr">
              <a:buFont typeface="Wingdings" pitchFamily="2" charset="2"/>
              <a:buChar char="ü"/>
            </a:pPr>
            <a:r>
              <a:rPr lang="fa-IR" sz="2800" dirty="0" smtClean="0">
                <a:cs typeface="B Lotus" pitchFamily="2" charset="-78"/>
              </a:rPr>
              <a:t>افزایش کمیت</a:t>
            </a:r>
          </a:p>
          <a:p>
            <a:pPr marL="182880" indent="-182880" algn="ctr">
              <a:buFont typeface="Wingdings" pitchFamily="2" charset="2"/>
              <a:buChar char="ü"/>
            </a:pPr>
            <a:r>
              <a:rPr lang="fa-IR" sz="2800" dirty="0" smtClean="0">
                <a:cs typeface="B Lotus" pitchFamily="2" charset="-78"/>
              </a:rPr>
              <a:t>بهبود کیفیت</a:t>
            </a:r>
            <a:endParaRPr lang="en-US" sz="2800" dirty="0">
              <a:cs typeface="B Lotus" pitchFamily="2" charset="-78"/>
            </a:endParaRPr>
          </a:p>
        </p:txBody>
      </p:sp>
      <p:sp>
        <p:nvSpPr>
          <p:cNvPr id="5" name="Flowchart: Merge 4"/>
          <p:cNvSpPr/>
          <p:nvPr/>
        </p:nvSpPr>
        <p:spPr>
          <a:xfrm>
            <a:off x="1090906" y="1556792"/>
            <a:ext cx="2016224" cy="1296144"/>
          </a:xfrm>
          <a:prstGeom prst="flowChartMerge">
            <a:avLst/>
          </a:prstGeom>
          <a:solidFill>
            <a:srgbClr val="1FCB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cs typeface="B Lotus" pitchFamily="2" charset="-78"/>
              </a:rPr>
              <a:t>کلان</a:t>
            </a:r>
            <a:endParaRPr lang="en-US" sz="4400" dirty="0">
              <a:cs typeface="B Lotus" pitchFamily="2" charset="-78"/>
            </a:endParaRPr>
          </a:p>
        </p:txBody>
      </p:sp>
      <p:sp>
        <p:nvSpPr>
          <p:cNvPr id="8" name="Flowchart: Merge 7"/>
          <p:cNvSpPr/>
          <p:nvPr/>
        </p:nvSpPr>
        <p:spPr>
          <a:xfrm>
            <a:off x="5994192" y="1709192"/>
            <a:ext cx="2016224" cy="1296144"/>
          </a:xfrm>
          <a:prstGeom prst="flowChartMerge">
            <a:avLst/>
          </a:prstGeom>
          <a:solidFill>
            <a:srgbClr val="1FCB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Lotus" pitchFamily="2" charset="-78"/>
              </a:rPr>
              <a:t>خرد</a:t>
            </a:r>
            <a:endParaRPr lang="en-US" dirty="0">
              <a:cs typeface="B Lotus" pitchFamily="2" charset="-78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650" y="692150"/>
            <a:ext cx="7632700" cy="49552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just">
              <a:buFont typeface="Wingdings" pitchFamily="2" charset="2"/>
              <a:buChar char="§"/>
              <a:defRPr/>
            </a:pPr>
            <a:r>
              <a:rPr lang="fa-IR" sz="2800" dirty="0" smtClean="0">
                <a:solidFill>
                  <a:schemeClr val="tx1"/>
                </a:solidFill>
                <a:effectLst/>
                <a:cs typeface="B Lotus" pitchFamily="2" charset="-78"/>
              </a:rPr>
              <a:t> </a:t>
            </a:r>
            <a:r>
              <a:rPr lang="fa-IR" sz="2800" b="1" i="1" dirty="0">
                <a:solidFill>
                  <a:schemeClr val="tx1"/>
                </a:solidFill>
                <a:effectLst/>
                <a:cs typeface="B Lotus" pitchFamily="2" charset="-78"/>
              </a:rPr>
              <a:t>از دیدگاه آژانس بهره‌وری اروپایی </a:t>
            </a: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(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cs typeface="B Lotus" pitchFamily="2" charset="-78"/>
              </a:rPr>
              <a:t>EPA</a:t>
            </a:r>
            <a:r>
              <a:rPr lang="fa-IR" sz="2800" dirty="0" smtClean="0">
                <a:solidFill>
                  <a:schemeClr val="tx1"/>
                </a:solidFill>
                <a:effectLst/>
                <a:cs typeface="B Lotus" pitchFamily="2" charset="-78"/>
              </a:rPr>
              <a:t>):</a:t>
            </a:r>
          </a:p>
          <a:p>
            <a:pPr marL="1371600" lvl="2" indent="-457200" algn="just">
              <a:buFont typeface="Wingdings" pitchFamily="2" charset="2"/>
              <a:buChar char="ü"/>
              <a:defRPr/>
            </a:pPr>
            <a:r>
              <a:rPr lang="fa-IR" sz="2800" dirty="0" smtClean="0">
                <a:solidFill>
                  <a:schemeClr val="tx1"/>
                </a:solidFill>
                <a:effectLst/>
                <a:cs typeface="B Lotus" pitchFamily="2" charset="-78"/>
              </a:rPr>
              <a:t>درجه </a:t>
            </a: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استفاده مؤثر از هر یک از عوامل تولید </a:t>
            </a:r>
            <a:endParaRPr lang="fa-IR" sz="2800" dirty="0" smtClean="0">
              <a:solidFill>
                <a:schemeClr val="tx1"/>
              </a:solidFill>
              <a:effectLst/>
              <a:cs typeface="B Lotus" pitchFamily="2" charset="-78"/>
            </a:endParaRPr>
          </a:p>
          <a:p>
            <a:pPr marL="1371600" lvl="2" indent="-457200" algn="just">
              <a:buFont typeface="Wingdings" pitchFamily="2" charset="2"/>
              <a:buChar char="ü"/>
              <a:defRPr/>
            </a:pPr>
            <a:r>
              <a:rPr lang="fa-IR" sz="2800" dirty="0" smtClean="0">
                <a:solidFill>
                  <a:schemeClr val="tx1"/>
                </a:solidFill>
                <a:effectLst/>
                <a:cs typeface="B Lotus" pitchFamily="2" charset="-78"/>
              </a:rPr>
              <a:t>بر </a:t>
            </a: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این عقیده است که انسان می‌تواند کارهایش را هر روز بهتر از دیروز انجام دهد</a:t>
            </a:r>
            <a:r>
              <a:rPr lang="fa-IR" sz="2800" dirty="0" smtClean="0">
                <a:solidFill>
                  <a:schemeClr val="tx1"/>
                </a:solidFill>
                <a:effectLst/>
                <a:cs typeface="B Lotus" pitchFamily="2" charset="-78"/>
              </a:rPr>
              <a:t>.</a:t>
            </a:r>
          </a:p>
          <a:p>
            <a:pPr marL="1371600" lvl="2" indent="-457200" algn="just">
              <a:buFont typeface="Wingdings" pitchFamily="2" charset="2"/>
              <a:buChar char="ü"/>
              <a:defRPr/>
            </a:pPr>
            <a:endParaRPr lang="fa-IR" sz="2800" dirty="0">
              <a:solidFill>
                <a:schemeClr val="tx1"/>
              </a:solidFill>
              <a:effectLst/>
              <a:cs typeface="B Lotus" pitchFamily="2" charset="-78"/>
            </a:endParaRPr>
          </a:p>
          <a:p>
            <a:pPr marL="457200" indent="-457200" algn="just">
              <a:buFont typeface="Wingdings" pitchFamily="2" charset="2"/>
              <a:buChar char="§"/>
              <a:defRPr/>
            </a:pPr>
            <a:endParaRPr lang="fa-IR" sz="2800" dirty="0">
              <a:solidFill>
                <a:schemeClr val="tx1"/>
              </a:solidFill>
              <a:effectLst/>
              <a:cs typeface="B Lotus" pitchFamily="2" charset="-78"/>
            </a:endParaRPr>
          </a:p>
          <a:p>
            <a:pPr algn="ctr">
              <a:defRPr/>
            </a:pPr>
            <a:r>
              <a:rPr lang="fa-IR" sz="3600" b="1" dirty="0">
                <a:solidFill>
                  <a:schemeClr val="tx1"/>
                </a:solidFill>
                <a:cs typeface="B Lotus" pitchFamily="2" charset="-78"/>
              </a:rPr>
              <a:t>بهره‌وری ایمان راسخ به پیشرفت انسان‌هاست</a:t>
            </a:r>
            <a:r>
              <a:rPr lang="fa-IR" sz="2800" b="1" dirty="0" smtClean="0">
                <a:solidFill>
                  <a:schemeClr val="tx1"/>
                </a:solidFill>
                <a:cs typeface="B Lotus" pitchFamily="2" charset="-78"/>
              </a:rPr>
              <a:t>.</a:t>
            </a:r>
          </a:p>
          <a:p>
            <a:pPr algn="ctr">
              <a:defRPr/>
            </a:pPr>
            <a:endParaRPr lang="fa-IR" sz="2800" dirty="0">
              <a:solidFill>
                <a:schemeClr val="tx1"/>
              </a:solidFill>
              <a:cs typeface="B Lotus" pitchFamily="2" charset="-78"/>
            </a:endParaRPr>
          </a:p>
          <a:p>
            <a:pPr algn="ctr">
              <a:defRPr/>
            </a:pPr>
            <a:endParaRPr lang="fa-IR" sz="2800" dirty="0">
              <a:solidFill>
                <a:schemeClr val="tx1"/>
              </a:solidFill>
              <a:cs typeface="B Lotus" pitchFamily="2" charset="-78"/>
            </a:endParaRPr>
          </a:p>
          <a:p>
            <a:pPr marL="457200" indent="-457200" algn="just">
              <a:buFont typeface="Wingdings" pitchFamily="2" charset="2"/>
              <a:buChar char="§"/>
              <a:defRPr/>
            </a:pPr>
            <a:r>
              <a:rPr lang="fa-IR" sz="2800" dirty="0" smtClean="0">
                <a:solidFill>
                  <a:schemeClr val="tx1"/>
                </a:solidFill>
                <a:effectLst/>
                <a:cs typeface="B Lotus" pitchFamily="2" charset="-78"/>
              </a:rPr>
              <a:t>بهره‌وری </a:t>
            </a: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را می‌توان ترکیبی از کارایی (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cs typeface="B Lotus" pitchFamily="2" charset="-78"/>
              </a:rPr>
              <a:t>Efficiency</a:t>
            </a: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) و اثربخشی (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cs typeface="B Lotus" pitchFamily="2" charset="-78"/>
              </a:rPr>
              <a:t>Effectiveness</a:t>
            </a:r>
            <a:r>
              <a:rPr lang="fa-IR" sz="2800" dirty="0">
                <a:solidFill>
                  <a:schemeClr val="tx1"/>
                </a:solidFill>
                <a:effectLst/>
                <a:cs typeface="B Lotus" pitchFamily="2" charset="-78"/>
              </a:rPr>
              <a:t>) دانست.</a:t>
            </a:r>
            <a:endParaRPr lang="en-US" sz="2800" dirty="0">
              <a:solidFill>
                <a:schemeClr val="tx1"/>
              </a:solidFill>
              <a:effectLst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4868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000" b="1" dirty="0" smtClean="0">
                <a:solidFill>
                  <a:schemeClr val="tx1"/>
                </a:solidFill>
                <a:cs typeface="B Lotus" pitchFamily="2" charset="-78"/>
              </a:rPr>
              <a:t>پیشنهادات و راهکارهایی در سطح خرد و کلان</a:t>
            </a:r>
            <a:endParaRPr lang="en-US" sz="4000" b="1" dirty="0">
              <a:solidFill>
                <a:schemeClr val="tx1"/>
              </a:solidFill>
              <a:cs typeface="B Lotus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700808"/>
            <a:ext cx="84249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 typeface="Wingdings" pitchFamily="2" charset="2"/>
              <a:buChar char="§"/>
            </a:pPr>
            <a:r>
              <a:rPr lang="fa-IR" sz="3200" b="1" dirty="0" smtClean="0">
                <a:solidFill>
                  <a:schemeClr val="tx1"/>
                </a:solidFill>
                <a:effectLst/>
                <a:cs typeface="B Lotus" pitchFamily="2" charset="-78"/>
              </a:rPr>
              <a:t>انباشت سرمایه انسانی کارآمد و استفاده بهینه از آن از طریق:</a:t>
            </a:r>
          </a:p>
          <a:p>
            <a:pPr marL="1280160" lvl="2" indent="-457200">
              <a:buFont typeface="Wingdings" pitchFamily="2" charset="2"/>
              <a:buChar char="ü"/>
            </a:pPr>
            <a:r>
              <a:rPr lang="fa-IR" sz="2800" dirty="0" smtClean="0">
                <a:solidFill>
                  <a:schemeClr val="tx1"/>
                </a:solidFill>
                <a:effectLst/>
                <a:cs typeface="B Lotus" pitchFamily="2" charset="-78"/>
              </a:rPr>
              <a:t>متناسب نمودن نظام آموزش کشور در راستای تأمین نیروی کار ماهر</a:t>
            </a:r>
          </a:p>
          <a:p>
            <a:pPr marL="1280160" lvl="2" indent="-457200">
              <a:buFont typeface="Wingdings" pitchFamily="2" charset="2"/>
              <a:buChar char="ü"/>
            </a:pPr>
            <a:r>
              <a:rPr lang="fa-IR" sz="2800" dirty="0" smtClean="0">
                <a:solidFill>
                  <a:schemeClr val="tx1"/>
                </a:solidFill>
                <a:effectLst/>
                <a:cs typeface="B Lotus" pitchFamily="2" charset="-78"/>
              </a:rPr>
              <a:t>بالا بردن سطح کیفی آموزش‌های ارائه شده به نیروی کار</a:t>
            </a:r>
          </a:p>
          <a:p>
            <a:pPr marL="1280160" lvl="2" indent="-457200">
              <a:buFont typeface="Wingdings" pitchFamily="2" charset="2"/>
              <a:buChar char="ü"/>
            </a:pPr>
            <a:r>
              <a:rPr lang="fa-IR" sz="2800" dirty="0" smtClean="0">
                <a:solidFill>
                  <a:schemeClr val="tx1"/>
                </a:solidFill>
                <a:effectLst/>
                <a:cs typeface="B Lotus" pitchFamily="2" charset="-78"/>
              </a:rPr>
              <a:t>ایجاد انعطاف‌پذیری در قانون کار به منظور دستیابی سریع‌تر کارفرمایان به ترکیب بهینه نیروی کار</a:t>
            </a:r>
          </a:p>
          <a:p>
            <a:pPr marL="1280160" lvl="2" indent="-457200">
              <a:buFont typeface="Wingdings" pitchFamily="2" charset="2"/>
              <a:buChar char="ü"/>
            </a:pPr>
            <a:r>
              <a:rPr lang="fa-IR" sz="2800" dirty="0" smtClean="0">
                <a:solidFill>
                  <a:schemeClr val="tx1"/>
                </a:solidFill>
                <a:effectLst/>
                <a:cs typeface="B Lotus" pitchFamily="2" charset="-78"/>
              </a:rPr>
              <a:t>تسریع در تعدیل نیروی انسانی مازاد فعالیت‌های دولتی و جایگزینی نیروی انسانی متخصص</a:t>
            </a:r>
          </a:p>
          <a:p>
            <a:pPr marL="1280160" lvl="2" indent="-457200">
              <a:buFont typeface="Wingdings" pitchFamily="2" charset="2"/>
              <a:buChar char="ü"/>
            </a:pPr>
            <a:r>
              <a:rPr lang="fa-IR" sz="2800" dirty="0" smtClean="0">
                <a:solidFill>
                  <a:schemeClr val="tx1"/>
                </a:solidFill>
                <a:effectLst/>
                <a:cs typeface="B Lotus" pitchFamily="2" charset="-78"/>
              </a:rPr>
              <a:t>ایجاد فرصت‌های شغلی مناسب برای نخبگان متناسب تخصص آن‌ها</a:t>
            </a:r>
          </a:p>
          <a:p>
            <a:endParaRPr lang="fa-IR" sz="2800" dirty="0" smtClean="0">
              <a:solidFill>
                <a:schemeClr val="tx1"/>
              </a:solidFill>
              <a:effectLst/>
              <a:cs typeface="B Lotus" pitchFamily="2" charset="-78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en-US" sz="3000" b="1" dirty="0">
              <a:solidFill>
                <a:schemeClr val="tx1"/>
              </a:solidFill>
              <a:effectLst/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961617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764704"/>
            <a:ext cx="8784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just">
              <a:buFont typeface="Wingdings" pitchFamily="2" charset="2"/>
              <a:buChar char="§"/>
            </a:pPr>
            <a:r>
              <a:rPr lang="fa-IR" sz="3200" b="1" dirty="0" smtClean="0">
                <a:solidFill>
                  <a:schemeClr val="tx1"/>
                </a:solidFill>
                <a:effectLst/>
                <a:cs typeface="B Lotus" pitchFamily="2" charset="-78"/>
              </a:rPr>
              <a:t>افزایش کارایی سرمایه‌گذاری و بهره‌وری سرمایه از طریق:</a:t>
            </a:r>
          </a:p>
          <a:p>
            <a:pPr marL="1371600" lvl="2" indent="-457200" algn="just">
              <a:buFont typeface="Wingdings" pitchFamily="2" charset="2"/>
              <a:buChar char="ü"/>
            </a:pPr>
            <a:r>
              <a:rPr lang="fa-IR" sz="2800" dirty="0" smtClean="0">
                <a:solidFill>
                  <a:schemeClr val="tx1"/>
                </a:solidFill>
                <a:effectLst/>
                <a:cs typeface="B Lotus" pitchFamily="2" charset="-78"/>
              </a:rPr>
              <a:t>اولویت دادن به تکمیل طرح‌های نیمه تمام</a:t>
            </a:r>
          </a:p>
          <a:p>
            <a:pPr marL="1371600" lvl="2" indent="-457200" algn="just">
              <a:buFont typeface="Wingdings" pitchFamily="2" charset="2"/>
              <a:buChar char="ü"/>
            </a:pPr>
            <a:r>
              <a:rPr lang="fa-IR" sz="2800" dirty="0" smtClean="0">
                <a:solidFill>
                  <a:schemeClr val="tx1"/>
                </a:solidFill>
                <a:effectLst/>
                <a:cs typeface="B Lotus" pitchFamily="2" charset="-78"/>
              </a:rPr>
              <a:t>اولویت دادن به انجام سرمایه‌گذاری‌های مکمل سرمایه‌های قبلی</a:t>
            </a:r>
          </a:p>
          <a:p>
            <a:pPr marL="1371600" lvl="2" indent="-457200" algn="just">
              <a:buFont typeface="Wingdings" pitchFamily="2" charset="2"/>
              <a:buChar char="ü"/>
            </a:pPr>
            <a:r>
              <a:rPr lang="fa-IR" sz="2800" dirty="0" smtClean="0">
                <a:solidFill>
                  <a:schemeClr val="tx1"/>
                </a:solidFill>
                <a:effectLst/>
                <a:cs typeface="B Lotus" pitchFamily="2" charset="-78"/>
              </a:rPr>
              <a:t>ارتقا مشارکت مردم یا نهادهای مردمی در نظارت بر اجرای طرح‌ها</a:t>
            </a:r>
          </a:p>
          <a:p>
            <a:pPr lvl="2" algn="just"/>
            <a:endParaRPr lang="fa-IR" sz="2800" dirty="0" smtClean="0">
              <a:solidFill>
                <a:schemeClr val="tx1"/>
              </a:solidFill>
              <a:effectLst/>
              <a:cs typeface="B Lotus" pitchFamily="2" charset="-78"/>
            </a:endParaRPr>
          </a:p>
          <a:p>
            <a:pPr marL="274320" indent="-274320" algn="just">
              <a:buFont typeface="Wingdings" pitchFamily="2" charset="2"/>
              <a:buChar char="§"/>
            </a:pPr>
            <a:r>
              <a:rPr lang="fa-IR" sz="3200" b="1" dirty="0" smtClean="0">
                <a:solidFill>
                  <a:schemeClr val="tx1"/>
                </a:solidFill>
                <a:effectLst/>
                <a:cs typeface="B Lotus" pitchFamily="2" charset="-78"/>
              </a:rPr>
              <a:t>کاهش ناهماهنگی موجود بین قیمت‌های دستوری و واقعی عوامل تولید</a:t>
            </a:r>
          </a:p>
          <a:p>
            <a:pPr marL="274320" indent="-274320" algn="just">
              <a:buFont typeface="Wingdings" pitchFamily="2" charset="2"/>
              <a:buChar char="§"/>
            </a:pPr>
            <a:r>
              <a:rPr lang="fa-IR" sz="3200" b="1" dirty="0" smtClean="0">
                <a:solidFill>
                  <a:schemeClr val="tx1"/>
                </a:solidFill>
                <a:effectLst/>
                <a:cs typeface="B Lotus" pitchFamily="2" charset="-78"/>
              </a:rPr>
              <a:t>بسترسازی برای گسترش استفاده از فناوری اطلاعات و ارتباطات</a:t>
            </a:r>
            <a:endParaRPr lang="fa-IR" sz="3200" b="1" dirty="0" smtClean="0">
              <a:solidFill>
                <a:schemeClr val="tx1"/>
              </a:solidFill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176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user\Pictures\productivity%20tools%20i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2321004"/>
            <a:ext cx="45365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3800" b="1" dirty="0" smtClean="0">
                <a:solidFill>
                  <a:schemeClr val="tx1"/>
                </a:solidFill>
                <a:cs typeface="B Lotus" pitchFamily="2" charset="-78"/>
              </a:rPr>
              <a:t>پایان</a:t>
            </a:r>
            <a:endParaRPr lang="en-US" sz="13800" b="1" dirty="0">
              <a:solidFill>
                <a:schemeClr val="tx1"/>
              </a:solidFill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666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58888" y="4076700"/>
            <a:ext cx="7200900" cy="165576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4400" dirty="0">
                <a:cs typeface="B Lotus" pitchFamily="2" charset="-78"/>
              </a:rPr>
              <a:t>درست انجام دادن کار درست یا</a:t>
            </a:r>
          </a:p>
          <a:p>
            <a:pPr algn="ctr">
              <a:defRPr/>
            </a:pPr>
            <a:r>
              <a:rPr lang="fa-IR" sz="4400" dirty="0">
                <a:cs typeface="B Lotus" pitchFamily="2" charset="-78"/>
              </a:rPr>
              <a:t>انجام کار درست به روش صحیح</a:t>
            </a:r>
            <a:endParaRPr lang="en-US" sz="4400" dirty="0">
              <a:cs typeface="B Lotus" pitchFamily="2" charset="-78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7380288" y="3213100"/>
            <a:ext cx="576262" cy="79216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708400" y="620713"/>
            <a:ext cx="2519363" cy="1871662"/>
          </a:xfrm>
          <a:prstGeom prst="downArrow">
            <a:avLst>
              <a:gd name="adj1" fmla="val 80700"/>
              <a:gd name="adj2" fmla="val 23952"/>
            </a:avLst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4400" b="1" dirty="0">
                <a:solidFill>
                  <a:schemeClr val="tx1"/>
                </a:solidFill>
                <a:cs typeface="B Lotus" pitchFamily="2" charset="-78"/>
              </a:rPr>
              <a:t>کار خوب کردن</a:t>
            </a:r>
            <a:endParaRPr lang="en-US" sz="4400" b="1" dirty="0">
              <a:solidFill>
                <a:schemeClr val="tx1"/>
              </a:solidFill>
              <a:cs typeface="B Lotus" pitchFamily="2" charset="-78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23850" y="620713"/>
            <a:ext cx="2519363" cy="1873250"/>
          </a:xfrm>
          <a:prstGeom prst="downArrow">
            <a:avLst>
              <a:gd name="adj1" fmla="val 80700"/>
              <a:gd name="adj2" fmla="val 23952"/>
            </a:avLst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4400" b="1" dirty="0">
                <a:solidFill>
                  <a:schemeClr val="tx1"/>
                </a:solidFill>
                <a:cs typeface="B Lotus" pitchFamily="2" charset="-78"/>
              </a:rPr>
              <a:t>خوب کار کردن</a:t>
            </a:r>
            <a:endParaRPr lang="en-US" sz="4400" b="1" dirty="0">
              <a:solidFill>
                <a:schemeClr val="tx1"/>
              </a:solidFill>
              <a:cs typeface="B Lotus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2493963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400" b="1" dirty="0" smtClean="0">
                <a:solidFill>
                  <a:schemeClr val="tx1"/>
                </a:solidFill>
                <a:cs typeface="B Lotus" pitchFamily="2" charset="-78"/>
              </a:rPr>
              <a:t>کارایی</a:t>
            </a:r>
            <a:endParaRPr lang="en-US" sz="4400" b="1" dirty="0">
              <a:solidFill>
                <a:schemeClr val="tx1"/>
              </a:solidFill>
              <a:cs typeface="B Lotus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3928" y="2493963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400" b="1" dirty="0" smtClean="0">
                <a:solidFill>
                  <a:schemeClr val="tx1"/>
                </a:solidFill>
                <a:cs typeface="B Lotus" pitchFamily="2" charset="-78"/>
              </a:rPr>
              <a:t>اثربخشی</a:t>
            </a:r>
            <a:endParaRPr lang="en-US" sz="4400" b="1" dirty="0">
              <a:solidFill>
                <a:schemeClr val="tx1"/>
              </a:solidFill>
              <a:cs typeface="B Lotus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2446208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5400" b="1" dirty="0" smtClean="0"/>
              <a:t>+</a:t>
            </a:r>
            <a:endParaRPr lang="en-US" sz="5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40152" y="2538541"/>
            <a:ext cx="647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/>
              <a:t>=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6737715" y="2429972"/>
            <a:ext cx="18614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>
                <a:solidFill>
                  <a:srgbClr val="C00000"/>
                </a:solidFill>
                <a:cs typeface="B Lotus" pitchFamily="2" charset="-78"/>
              </a:rPr>
              <a:t>بهره‌وری</a:t>
            </a:r>
            <a:endParaRPr lang="en-US" b="1" dirty="0">
              <a:solidFill>
                <a:srgbClr val="C00000"/>
              </a:solidFill>
              <a:cs typeface="B Lotus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/>
      <p:bldP spid="10" grpId="0"/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488975"/>
            <a:ext cx="8229600" cy="11398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  <a:cs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  <a:cs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  <a:cs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  <a:cs typeface="Tahom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 eaLnBrk="1" hangingPunct="1"/>
            <a:r>
              <a:rPr lang="fa-IR" sz="4800" smtClean="0">
                <a:cs typeface="B Titr" pitchFamily="2" charset="-78"/>
              </a:rPr>
              <a:t>سطوح بهره‌وری:</a:t>
            </a:r>
            <a:endParaRPr lang="en-US" sz="4800" dirty="0" smtClean="0">
              <a:cs typeface="B Titr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984772"/>
            <a:ext cx="619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lvl="1" indent="-685800">
              <a:buFont typeface="Wingdings" pitchFamily="2" charset="2"/>
              <a:buChar char="§"/>
            </a:pPr>
            <a:r>
              <a:rPr lang="fa-IR" b="1" dirty="0" smtClean="0">
                <a:cs typeface="B Lotus" pitchFamily="2" charset="-78"/>
              </a:rPr>
              <a:t>سطح کلان</a:t>
            </a:r>
          </a:p>
          <a:p>
            <a:pPr marL="1143000" lvl="1" indent="-685800">
              <a:buFont typeface="Wingdings" pitchFamily="2" charset="2"/>
              <a:buChar char="§"/>
            </a:pPr>
            <a:r>
              <a:rPr lang="fa-IR" b="1" dirty="0" smtClean="0">
                <a:cs typeface="B Lotus" pitchFamily="2" charset="-78"/>
              </a:rPr>
              <a:t>سطح میانه</a:t>
            </a:r>
          </a:p>
          <a:p>
            <a:pPr marL="1143000" lvl="1" indent="-685800">
              <a:buFont typeface="Wingdings" pitchFamily="2" charset="2"/>
              <a:buChar char="§"/>
            </a:pPr>
            <a:r>
              <a:rPr lang="fa-IR" b="1" dirty="0" smtClean="0">
                <a:cs typeface="B Lotus" pitchFamily="2" charset="-78"/>
              </a:rPr>
              <a:t>سطح خرد</a:t>
            </a:r>
            <a:endParaRPr lang="en-US" b="1" dirty="0"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743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3065</TotalTime>
  <Words>2474</Words>
  <Application>Microsoft Office PowerPoint</Application>
  <PresentationFormat>On-screen Show (4:3)</PresentationFormat>
  <Paragraphs>430</Paragraphs>
  <Slides>72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NewsPrint</vt:lpstr>
      <vt:lpstr>به نام خدا  بررسی بهره‌وری در اقتصاد ایران</vt:lpstr>
      <vt:lpstr>PowerPoint Presentation</vt:lpstr>
      <vt:lpstr>PowerPoint Presentation</vt:lpstr>
      <vt:lpstr>PowerPoint Presentation</vt:lpstr>
      <vt:lpstr>تعاریف و مفاهیم بهره‌وری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روند رشد توليد و بهره وري در برنامه چهارم</vt:lpstr>
      <vt:lpstr>روند رشد توليد و بهره وري در برنامه چهارم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نتايج بهره‌وري</vt:lpstr>
      <vt:lpstr>PowerPoint Presentation</vt:lpstr>
      <vt:lpstr>PowerPoint Presentation</vt:lpstr>
      <vt:lpstr>PowerPoint Presentation</vt:lpstr>
    </vt:vector>
  </TitlesOfParts>
  <Company>reyhani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 بهره وری</dc:title>
  <dc:creator>hamideh</dc:creator>
  <cp:lastModifiedBy>PARSIAN</cp:lastModifiedBy>
  <cp:revision>224</cp:revision>
  <dcterms:created xsi:type="dcterms:W3CDTF">2005-01-28T05:46:00Z</dcterms:created>
  <dcterms:modified xsi:type="dcterms:W3CDTF">2013-03-13T05:56:06Z</dcterms:modified>
</cp:coreProperties>
</file>