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5"/>
  </p:notesMasterIdLst>
  <p:handoutMasterIdLst>
    <p:handoutMasterId r:id="rId16"/>
  </p:handoutMasterIdLst>
  <p:sldIdLst>
    <p:sldId id="267" r:id="rId2"/>
    <p:sldId id="273" r:id="rId3"/>
    <p:sldId id="410" r:id="rId4"/>
    <p:sldId id="411" r:id="rId5"/>
    <p:sldId id="415" r:id="rId6"/>
    <p:sldId id="412" r:id="rId7"/>
    <p:sldId id="416" r:id="rId8"/>
    <p:sldId id="417" r:id="rId9"/>
    <p:sldId id="413" r:id="rId10"/>
    <p:sldId id="418" r:id="rId11"/>
    <p:sldId id="419" r:id="rId12"/>
    <p:sldId id="421" r:id="rId13"/>
    <p:sldId id="42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9" autoAdjust="0"/>
    <p:restoredTop sz="91733" autoAdjust="0"/>
  </p:normalViewPr>
  <p:slideViewPr>
    <p:cSldViewPr>
      <p:cViewPr varScale="1">
        <p:scale>
          <a:sx n="68" d="100"/>
          <a:sy n="68" d="100"/>
        </p:scale>
        <p:origin x="6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55737-6E72-409D-B2BE-CC188339953D}" type="datetimeFigureOut">
              <a:rPr lang="en-US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4BC506-2226-41C4-8576-15D213D1D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5671C27-AED0-40DC-9255-A9B01A9C40A2}" type="datetimeFigureOut">
              <a:rPr lang="en-US"/>
              <a:pPr/>
              <a:t>5/5/2015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87DB68-9AF5-429E-B86B-D58469356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9702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788036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595287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449553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378193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41211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816889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842847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931259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771174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696599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121267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89853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49ADB-8525-4B68-BF60-135C0BF522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0BDF59C-7A67-4BED-8A49-D3BC82707E0B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360FF-A473-4865-BBE6-02FE92F72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ADD7A0-04F5-4E5F-9F07-91B0A04E6B8C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DA682-88E4-467A-BFF6-CB4AE3C4B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01AB17F-A6CB-459C-AB18-8E927FCCFA30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2069F-9148-44D1-9033-5473BCA1B2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BDA22B-2059-447E-BD9C-8608ED7FF79C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23046-0C97-4C30-BE8B-65B014E0E4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AC7D4D-CA42-46C6-ABD2-06B51497712D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ACD7-5AD9-46EC-A81B-79513245AF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829FDE-F940-40DA-AD0C-DA74319D798D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580FD-EC88-45AD-9321-E0756D45BE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E8EAD0B-0FCF-4715-96E0-A49D2EF1C7B2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81791-D7E9-4531-8866-C78CD54D7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897FB0-4539-4E72-A056-4582DD88FEAE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EB189-EA8C-4AAD-B208-9AD985DB1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318CBF-200C-48E0-A836-826D61117039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E9C0-413D-4616-93F5-7387366A80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2137DCD-EA50-4CD2-8F7F-84184FE19A93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2B413-59AF-4E6D-B07E-92DD5EE894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24AABB5-BDC2-4478-A76E-02BB2FA42E27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BC182103-C93B-43B2-BEAC-44D4450EF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E7523634-B40C-49C7-9EEF-0BF4E100F66A}" type="datetimeFigureOut">
              <a:rPr lang="en-US"/>
              <a:pPr/>
              <a:t>5/5/2015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2397E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35ACA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5430BB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2819400"/>
            <a:ext cx="7543800" cy="2593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8000" dirty="0">
                <a:latin typeface="Garamond" charset="0"/>
                <a:cs typeface="B Titr" pitchFamily="2" charset="-78"/>
              </a:rPr>
              <a:t>جلسه </a:t>
            </a:r>
            <a:r>
              <a:rPr lang="fa-IR" sz="8000" dirty="0" smtClean="0">
                <a:latin typeface="Garamond" charset="0"/>
                <a:cs typeface="B Titr" pitchFamily="2" charset="-78"/>
              </a:rPr>
              <a:t>پنجم</a:t>
            </a:r>
            <a:r>
              <a:rPr lang="fa-IR" sz="8000" dirty="0">
                <a:latin typeface="Garamond" charset="0"/>
                <a:cs typeface="B Titr" pitchFamily="2" charset="-78"/>
              </a:rPr>
              <a:t/>
            </a:r>
            <a:br>
              <a:rPr lang="fa-IR" sz="8000" dirty="0">
                <a:latin typeface="Garamond" charset="0"/>
                <a:cs typeface="B Titr" pitchFamily="2" charset="-78"/>
              </a:rPr>
            </a:br>
            <a:r>
              <a:rPr lang="fa-IR" sz="8000" dirty="0">
                <a:latin typeface="Garamond" charset="0"/>
                <a:cs typeface="B Titr" pitchFamily="2" charset="-78"/>
              </a:rPr>
              <a:t/>
            </a:r>
            <a:br>
              <a:rPr lang="fa-IR" sz="8000" dirty="0">
                <a:latin typeface="Garamond" charset="0"/>
                <a:cs typeface="B Titr" pitchFamily="2" charset="-78"/>
              </a:rPr>
            </a:br>
            <a:r>
              <a:rPr lang="fa-IR" sz="4400" dirty="0">
                <a:latin typeface="Garamond" charset="0"/>
                <a:cs typeface="B Titr" pitchFamily="2" charset="-78"/>
              </a:rPr>
              <a:t>مدلسازی تحلیل</a:t>
            </a:r>
            <a:endParaRPr lang="en-US" sz="4400" dirty="0">
              <a:latin typeface="Garamond" charset="0"/>
              <a:ea typeface="+mj-ea"/>
              <a:cs typeface="B Titr" pitchFamily="2" charset="-78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742330" y="6172200"/>
            <a:ext cx="107112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100" dirty="0" smtClean="0">
                <a:cs typeface="B Titr" pitchFamily="2" charset="-78"/>
              </a:rPr>
              <a:t>مهندسی نرم افزار</a:t>
            </a:r>
            <a:endParaRPr lang="en-US" sz="1100" dirty="0"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مثال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236" y="6170249"/>
            <a:ext cx="7620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1600" b="1" dirty="0" smtClean="0">
                <a:solidFill>
                  <a:schemeClr val="tx2"/>
                </a:solidFill>
                <a:cs typeface="B Nazanin" pitchFamily="2" charset="-78"/>
              </a:rPr>
              <a:t>DFD</a:t>
            </a:r>
            <a:r>
              <a:rPr lang="fa-IR" sz="1600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sz="1600" b="1" dirty="0" smtClean="0">
                <a:solidFill>
                  <a:schemeClr val="tx2"/>
                </a:solidFill>
                <a:cs typeface="B Nazanin" pitchFamily="2" charset="-78"/>
              </a:rPr>
              <a:t>نرم افزار محاسبه حقوق و دستمزد</a:t>
            </a:r>
            <a:endParaRPr lang="fa-IR" sz="16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سازی عملکرد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2683708" y="2323916"/>
            <a:ext cx="1717150" cy="1325691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ثبت اطلاعات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14" name="Straight Arrow Connector 13"/>
          <p:cNvCxnSpPr>
            <a:stCxn id="24" idx="3"/>
          </p:cNvCxnSpPr>
          <p:nvPr/>
        </p:nvCxnSpPr>
        <p:spPr>
          <a:xfrm>
            <a:off x="1540400" y="2400179"/>
            <a:ext cx="1252101" cy="302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443761" y="3093082"/>
            <a:ext cx="1301344" cy="683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443761" y="3629963"/>
            <a:ext cx="1724376" cy="625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502610" y="3043581"/>
            <a:ext cx="30825" cy="2366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1200" y="2129221"/>
            <a:ext cx="1219200" cy="541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کارت</a:t>
            </a:r>
            <a:r>
              <a:rPr lang="fa-IR" b="1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 خوان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4561" y="3653716"/>
            <a:ext cx="1219200" cy="6510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کارمند کارگزینی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361617" y="3496306"/>
            <a:ext cx="1594566" cy="544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53052" y="2310824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ساعت کار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09673" y="3069519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اطلاعات افراد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567609" y="3575615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احکام استخدامی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1606879" y="3975371"/>
            <a:ext cx="1398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جدول بیمه و مالیات</a:t>
            </a:r>
            <a:endParaRPr lang="en-US" sz="1400" dirty="0"/>
          </a:p>
        </p:txBody>
      </p:sp>
      <p:cxnSp>
        <p:nvCxnSpPr>
          <p:cNvPr id="41" name="Straight Arrow Connector 40"/>
          <p:cNvCxnSpPr>
            <a:endCxn id="42" idx="0"/>
          </p:cNvCxnSpPr>
          <p:nvPr/>
        </p:nvCxnSpPr>
        <p:spPr>
          <a:xfrm flipH="1">
            <a:off x="2599953" y="3856420"/>
            <a:ext cx="675587" cy="1588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227517" y="4846584"/>
            <a:ext cx="1175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فیش حقوقی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209031" y="4648961"/>
            <a:ext cx="1720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ساعت کاری تفکیک شده</a:t>
            </a:r>
            <a:endParaRPr lang="fa-IR" sz="14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72367" y="5468125"/>
            <a:ext cx="994288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چاپگر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60411" y="6232958"/>
            <a:ext cx="10246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سطح یک</a:t>
            </a:r>
            <a:endParaRPr lang="en-US" sz="20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1869548" y="5439240"/>
            <a:ext cx="1438940" cy="404924"/>
            <a:chOff x="3904853" y="5638800"/>
            <a:chExt cx="1934945" cy="5334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904853" y="56388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953451" y="61722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4036446" y="5645775"/>
              <a:ext cx="1701169" cy="4865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solidFill>
                    <a:schemeClr val="tx2"/>
                  </a:solidFill>
                  <a:cs typeface="B Nazanin" pitchFamily="2" charset="-78"/>
                </a:rPr>
                <a:t>ساعت کارکرد</a:t>
              </a:r>
              <a:endParaRPr lang="en-US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861139" y="5269573"/>
            <a:ext cx="1611340" cy="404924"/>
            <a:chOff x="3811567" y="5638800"/>
            <a:chExt cx="2166771" cy="5334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3904853" y="56388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953451" y="61722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3811567" y="5662493"/>
              <a:ext cx="2166771" cy="4459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a-IR" sz="1600" b="1" dirty="0" smtClean="0">
                  <a:solidFill>
                    <a:schemeClr val="tx2"/>
                  </a:solidFill>
                  <a:cs typeface="B Nazanin" pitchFamily="2" charset="-78"/>
                </a:rPr>
                <a:t>جداول بیمه و مالیات</a:t>
              </a:r>
              <a:endParaRPr lang="en-US" sz="1600" dirty="0"/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>
            <a:off x="3788515" y="3656456"/>
            <a:ext cx="779382" cy="1575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2993391" y="4589936"/>
            <a:ext cx="1394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جداول بیمه ومالیات</a:t>
            </a:r>
          </a:p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تفکیک شده</a:t>
            </a:r>
            <a:endParaRPr lang="fa-IR" sz="14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218033" y="1327168"/>
            <a:ext cx="1508313" cy="404924"/>
            <a:chOff x="3811567" y="5638800"/>
            <a:chExt cx="2028231" cy="5334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904853" y="56388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953451" y="61722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811567" y="5662493"/>
              <a:ext cx="1985702" cy="4865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a-IR" b="1" dirty="0">
                  <a:solidFill>
                    <a:schemeClr val="tx2"/>
                  </a:solidFill>
                  <a:cs typeface="B Nazanin" pitchFamily="2" charset="-78"/>
                </a:rPr>
                <a:t>اطلاعات</a:t>
              </a:r>
              <a:r>
                <a:rPr lang="fa-IR" b="1" dirty="0">
                  <a:solidFill>
                    <a:schemeClr val="tx2"/>
                  </a:solidFill>
                  <a:cs typeface="B Nazanin" pitchFamily="2" charset="-78"/>
                </a:rPr>
                <a:t> شخصی</a:t>
              </a:r>
              <a:endParaRPr lang="en-US" b="1" dirty="0">
                <a:solidFill>
                  <a:schemeClr val="tx2"/>
                </a:solidFill>
                <a:cs typeface="B Nazanin" pitchFamily="2" charset="-78"/>
              </a:endParaRPr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 flipH="1" flipV="1">
            <a:off x="3005019" y="1772822"/>
            <a:ext cx="163118" cy="551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987602" y="1816074"/>
            <a:ext cx="728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اطلاعات </a:t>
            </a:r>
          </a:p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افراد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3832682" y="1662175"/>
            <a:ext cx="1611339" cy="404924"/>
            <a:chOff x="3811567" y="5638800"/>
            <a:chExt cx="2166770" cy="5334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3904853" y="56388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953451" y="61722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3811567" y="5662493"/>
              <a:ext cx="2166770" cy="4865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solidFill>
                    <a:schemeClr val="tx2"/>
                  </a:solidFill>
                  <a:cs typeface="B Nazanin" pitchFamily="2" charset="-78"/>
                </a:rPr>
                <a:t>احکام و قراردادها </a:t>
              </a:r>
              <a:endParaRPr lang="en-US" b="1" dirty="0">
                <a:solidFill>
                  <a:schemeClr val="tx2"/>
                </a:solidFill>
                <a:cs typeface="B Nazanin" pitchFamily="2" charset="-78"/>
              </a:endParaRPr>
            </a:p>
          </p:txBody>
        </p:sp>
      </p:grpSp>
      <p:sp>
        <p:nvSpPr>
          <p:cNvPr id="68" name="Rectangle 67"/>
          <p:cNvSpPr/>
          <p:nvPr/>
        </p:nvSpPr>
        <p:spPr>
          <a:xfrm>
            <a:off x="4283215" y="2150792"/>
            <a:ext cx="655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احکام و</a:t>
            </a:r>
          </a:p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قرارداد</a:t>
            </a:r>
          </a:p>
        </p:txBody>
      </p:sp>
      <p:cxnSp>
        <p:nvCxnSpPr>
          <p:cNvPr id="69" name="Straight Arrow Connector 68"/>
          <p:cNvCxnSpPr>
            <a:endCxn id="67" idx="2"/>
          </p:cNvCxnSpPr>
          <p:nvPr/>
        </p:nvCxnSpPr>
        <p:spPr>
          <a:xfrm flipV="1">
            <a:off x="4212120" y="2049493"/>
            <a:ext cx="426232" cy="393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owchart: Connector 69"/>
          <p:cNvSpPr/>
          <p:nvPr/>
        </p:nvSpPr>
        <p:spPr>
          <a:xfrm>
            <a:off x="4624058" y="2836000"/>
            <a:ext cx="1361594" cy="94072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محاسبه حقوق ناخالص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31" name="Elbow Connector 30"/>
          <p:cNvCxnSpPr/>
          <p:nvPr/>
        </p:nvCxnSpPr>
        <p:spPr>
          <a:xfrm flipV="1">
            <a:off x="2899682" y="3764990"/>
            <a:ext cx="2642685" cy="2112359"/>
          </a:xfrm>
          <a:prstGeom prst="bentConnector3">
            <a:avLst>
              <a:gd name="adj1" fmla="val 1096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942785" y="2090437"/>
            <a:ext cx="188729" cy="72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lowchart: Connector 76"/>
          <p:cNvSpPr/>
          <p:nvPr/>
        </p:nvSpPr>
        <p:spPr>
          <a:xfrm>
            <a:off x="6546720" y="2126086"/>
            <a:ext cx="1361594" cy="94072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صدور فیش  حقوقی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79" name="Elbow Connector 78"/>
          <p:cNvCxnSpPr>
            <a:endCxn id="77" idx="0"/>
          </p:cNvCxnSpPr>
          <p:nvPr/>
        </p:nvCxnSpPr>
        <p:spPr>
          <a:xfrm>
            <a:off x="3786781" y="1461990"/>
            <a:ext cx="3440736" cy="664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131514" y="1180415"/>
            <a:ext cx="1038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اطلاعات افراد</a:t>
            </a:r>
          </a:p>
        </p:txBody>
      </p:sp>
      <p:sp>
        <p:nvSpPr>
          <p:cNvPr id="81" name="Flowchart: Connector 80"/>
          <p:cNvSpPr/>
          <p:nvPr/>
        </p:nvSpPr>
        <p:spPr>
          <a:xfrm>
            <a:off x="6028327" y="3562405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محاسبه کسورات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82" name="Straight Arrow Connector 81"/>
          <p:cNvCxnSpPr>
            <a:endCxn id="81" idx="1"/>
          </p:cNvCxnSpPr>
          <p:nvPr/>
        </p:nvCxnSpPr>
        <p:spPr>
          <a:xfrm>
            <a:off x="5923111" y="3496306"/>
            <a:ext cx="280833" cy="188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5893783" y="3036032"/>
            <a:ext cx="627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حقوق </a:t>
            </a:r>
          </a:p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ناخالص</a:t>
            </a:r>
          </a:p>
        </p:txBody>
      </p:sp>
      <p:cxnSp>
        <p:nvCxnSpPr>
          <p:cNvPr id="86" name="Straight Arrow Connector 85"/>
          <p:cNvCxnSpPr>
            <a:endCxn id="81" idx="3"/>
          </p:cNvCxnSpPr>
          <p:nvPr/>
        </p:nvCxnSpPr>
        <p:spPr>
          <a:xfrm flipV="1">
            <a:off x="5009020" y="4274565"/>
            <a:ext cx="1194924" cy="923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6661082" y="3093082"/>
            <a:ext cx="311285" cy="403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6742343" y="3223471"/>
            <a:ext cx="6992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کسورات</a:t>
            </a:r>
          </a:p>
        </p:txBody>
      </p:sp>
    </p:spTree>
    <p:extLst>
      <p:ext uri="{BB962C8B-B14F-4D97-AF65-F5344CB8AC3E}">
        <p14:creationId xmlns:p14="http://schemas.microsoft.com/office/powerpoint/2010/main" val="2268054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70" grpId="0" animBg="1"/>
      <p:bldP spid="77" grpId="0" animBg="1"/>
      <p:bldP spid="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رفتار (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STD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)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223426"/>
            <a:ext cx="7924800" cy="1373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به منظور مدل کردن پاسخ نرم افزار به دنیای بیرون</a:t>
            </a:r>
            <a:endParaRPr lang="en-US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algn="r" rtl="1">
              <a:lnSpc>
                <a:spcPct val="250000"/>
              </a:lnSpc>
            </a:pPr>
            <a:endParaRPr lang="fa-IR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670686" y="4471545"/>
            <a:ext cx="1" cy="86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519940" y="5736763"/>
            <a:ext cx="301491" cy="333757"/>
            <a:chOff x="1519943" y="3342988"/>
            <a:chExt cx="301491" cy="333757"/>
          </a:xfrm>
        </p:grpSpPr>
        <p:sp>
          <p:nvSpPr>
            <p:cNvPr id="12" name="Oval 11"/>
            <p:cNvSpPr/>
            <p:nvPr/>
          </p:nvSpPr>
          <p:spPr>
            <a:xfrm>
              <a:off x="1519943" y="3342988"/>
              <a:ext cx="301491" cy="33375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592459" y="3423265"/>
              <a:ext cx="156457" cy="17320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13" name="Oval 12"/>
          <p:cNvSpPr/>
          <p:nvPr/>
        </p:nvSpPr>
        <p:spPr>
          <a:xfrm>
            <a:off x="1564004" y="2382796"/>
            <a:ext cx="156457" cy="17320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2209800" y="2305919"/>
            <a:ext cx="1285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وضعیت شروع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59440" y="4723365"/>
            <a:ext cx="641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انتقال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04142" y="4723365"/>
            <a:ext cx="6367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chemeClr val="tx2"/>
                </a:solidFill>
                <a:cs typeface="B Nazanin" pitchFamily="2" charset="-78"/>
              </a:rPr>
              <a:t>رویداد</a:t>
            </a:r>
            <a:endParaRPr lang="fa-IR" sz="16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44639" y="5736763"/>
            <a:ext cx="1279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وضعیت پایانی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1087" y="3538000"/>
            <a:ext cx="1219200" cy="541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73068" y="3439626"/>
            <a:ext cx="82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وضعیت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88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رفتار (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STD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)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223426"/>
            <a:ext cx="79248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Event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(رخداد)</a:t>
            </a:r>
            <a:endParaRPr lang="en-US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به اتفاقی که می افتد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State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(وضعیت)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وضعیت سیستم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با هر رخداد از وضعیتی به وضعیت دیگر می رویم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چند رخداد می تواند از یک وضعیت خارج  یا وارد شوند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با رخداد یکسان نمی توان از یک وضعیت به چندین وضعیت رفت</a:t>
            </a:r>
            <a:endParaRPr lang="fa-IR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8888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مثال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STD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458" y="1134795"/>
            <a:ext cx="792480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رفتار نرم افزار در انتخاب گزینه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save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در منوی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file</a:t>
            </a: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24479" y="2555997"/>
            <a:ext cx="17753" cy="39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4128367" y="3076909"/>
            <a:ext cx="301491" cy="333757"/>
            <a:chOff x="1519943" y="3342988"/>
            <a:chExt cx="301491" cy="333757"/>
          </a:xfrm>
        </p:grpSpPr>
        <p:sp>
          <p:nvSpPr>
            <p:cNvPr id="12" name="Oval 11"/>
            <p:cNvSpPr/>
            <p:nvPr/>
          </p:nvSpPr>
          <p:spPr>
            <a:xfrm>
              <a:off x="1519943" y="3342988"/>
              <a:ext cx="301491" cy="33375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592459" y="3423265"/>
              <a:ext cx="156457" cy="17320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13" name="Oval 12"/>
          <p:cNvSpPr/>
          <p:nvPr/>
        </p:nvSpPr>
        <p:spPr>
          <a:xfrm>
            <a:off x="1564004" y="2382796"/>
            <a:ext cx="156457" cy="17320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1684517" y="2523221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نمایش منو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2705" y="2972830"/>
            <a:ext cx="1219200" cy="541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>
                <a:solidFill>
                  <a:schemeClr val="tx2"/>
                </a:solidFill>
                <a:cs typeface="B Nazanin" pitchFamily="2" charset="-78"/>
              </a:rPr>
              <a:t>منتظر انتخاب منو </a:t>
            </a:r>
            <a:r>
              <a:rPr lang="fa-IR" sz="1400" b="1" dirty="0">
                <a:solidFill>
                  <a:schemeClr val="tx2"/>
                </a:solidFill>
                <a:cs typeface="B Nazanin" pitchFamily="2" charset="-78"/>
              </a:rPr>
              <a:t>فایل</a:t>
            </a:r>
            <a:endParaRPr lang="en-US" sz="14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0488" y="4498561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باز شدن پنجره ذخیره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23571" y="3522955"/>
            <a:ext cx="17753" cy="39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082705" y="3928564"/>
            <a:ext cx="1219200" cy="541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1400" b="1" dirty="0">
                <a:solidFill>
                  <a:schemeClr val="tx2"/>
                </a:solidFill>
                <a:cs typeface="B Nazanin" pitchFamily="2" charset="-78"/>
              </a:rPr>
              <a:t>منتظر </a:t>
            </a:r>
            <a:r>
              <a:rPr lang="fa-IR" sz="1400" b="1" dirty="0">
                <a:solidFill>
                  <a:schemeClr val="tx2"/>
                </a:solidFill>
                <a:cs typeface="B Nazanin" pitchFamily="2" charset="-78"/>
              </a:rPr>
              <a:t>انتخاب</a:t>
            </a:r>
            <a:r>
              <a:rPr lang="fa-IR" sz="1400" b="1" dirty="0">
                <a:solidFill>
                  <a:schemeClr val="tx2"/>
                </a:solidFill>
                <a:cs typeface="B Nazanin" pitchFamily="2" charset="-78"/>
              </a:rPr>
              <a:t> گزینه </a:t>
            </a:r>
            <a:r>
              <a:rPr lang="en-US" sz="1400" b="1" dirty="0">
                <a:solidFill>
                  <a:schemeClr val="tx2"/>
                </a:solidFill>
                <a:cs typeface="B Nazanin" pitchFamily="2" charset="-78"/>
              </a:rPr>
              <a:t>save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13299" y="3544628"/>
            <a:ext cx="1547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باز شدن منو فایل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615783" y="4458641"/>
            <a:ext cx="17753" cy="39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074917" y="4864250"/>
            <a:ext cx="1219200" cy="541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>
                <a:solidFill>
                  <a:schemeClr val="tx2"/>
                </a:solidFill>
                <a:cs typeface="B Nazanin" pitchFamily="2" charset="-78"/>
              </a:rPr>
              <a:t>منتظر زدن گزینه ذخیره</a:t>
            </a:r>
            <a:endParaRPr lang="en-US" sz="1400" dirty="0"/>
          </a:p>
        </p:txBody>
      </p:sp>
      <p:cxnSp>
        <p:nvCxnSpPr>
          <p:cNvPr id="41" name="Elbow Connector 40"/>
          <p:cNvCxnSpPr>
            <a:stCxn id="24" idx="2"/>
          </p:cNvCxnSpPr>
          <p:nvPr/>
        </p:nvCxnSpPr>
        <p:spPr>
          <a:xfrm rot="5400000" flipH="1">
            <a:off x="-5202" y="3716447"/>
            <a:ext cx="2162378" cy="1217061"/>
          </a:xfrm>
          <a:prstGeom prst="bentConnector3">
            <a:avLst>
              <a:gd name="adj1" fmla="val -105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8" idx="1"/>
          </p:cNvCxnSpPr>
          <p:nvPr/>
        </p:nvCxnSpPr>
        <p:spPr>
          <a:xfrm flipV="1">
            <a:off x="467458" y="3243788"/>
            <a:ext cx="615247" cy="5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77075" y="5677125"/>
            <a:ext cx="179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باز شدن برنامه اصلی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18" idx="3"/>
            <a:endCxn id="12" idx="2"/>
          </p:cNvCxnSpPr>
          <p:nvPr/>
        </p:nvCxnSpPr>
        <p:spPr>
          <a:xfrm>
            <a:off x="2301905" y="3243788"/>
            <a:ext cx="1826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471799" y="2881759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بسته شدن برنامه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9154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مفاهیم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33500"/>
            <a:ext cx="7924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اطلاعات در حین عبور از سیستم کامپیوتری تغییر شکل می دهد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روند عملکرد سیستم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سیستم ورودی را به اشکال گوناگون دریافت می کند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تغییراتی بر آنها اعمال کرده 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در مکان های ذخیره سازی داده ذخیره می کند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خروجی را به اشکال مختلف تولید می کند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4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عملکرد داده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Oval 1"/>
          <p:cNvSpPr/>
          <p:nvPr/>
        </p:nvSpPr>
        <p:spPr>
          <a:xfrm>
            <a:off x="2209800" y="1828800"/>
            <a:ext cx="1295400" cy="1143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Transform #1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304800" y="1808871"/>
            <a:ext cx="1371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External </a:t>
            </a:r>
            <a:r>
              <a:rPr lang="en-US" dirty="0" smtClean="0"/>
              <a:t>entity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800" y="4000500"/>
            <a:ext cx="1371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External entity 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209800" y="3695700"/>
            <a:ext cx="1295400" cy="1143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Transform #1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4114800" y="2636520"/>
            <a:ext cx="1295400" cy="1143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Transform #1</a:t>
            </a:r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5420068" y="3448524"/>
            <a:ext cx="1295400" cy="1143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Transform #1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6858000" y="1584374"/>
            <a:ext cx="1371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External entity 3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58000" y="4267200"/>
            <a:ext cx="1371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External entity 4</a:t>
            </a:r>
            <a:endParaRPr lang="en-US" dirty="0"/>
          </a:p>
        </p:txBody>
      </p:sp>
      <p:cxnSp>
        <p:nvCxnSpPr>
          <p:cNvPr id="5" name="Straight Arrow Connector 4"/>
          <p:cNvCxnSpPr>
            <a:stCxn id="3" idx="3"/>
            <a:endCxn id="2" idx="2"/>
          </p:cNvCxnSpPr>
          <p:nvPr/>
        </p:nvCxnSpPr>
        <p:spPr>
          <a:xfrm>
            <a:off x="1676400" y="2227971"/>
            <a:ext cx="533400" cy="172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12" idx="2"/>
          </p:cNvCxnSpPr>
          <p:nvPr/>
        </p:nvCxnSpPr>
        <p:spPr>
          <a:xfrm flipV="1">
            <a:off x="1676400" y="4267200"/>
            <a:ext cx="5334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" idx="5"/>
            <a:endCxn id="13" idx="2"/>
          </p:cNvCxnSpPr>
          <p:nvPr/>
        </p:nvCxnSpPr>
        <p:spPr>
          <a:xfrm>
            <a:off x="3315493" y="2804412"/>
            <a:ext cx="799307" cy="403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6"/>
            <a:endCxn id="13" idx="3"/>
          </p:cNvCxnSpPr>
          <p:nvPr/>
        </p:nvCxnSpPr>
        <p:spPr>
          <a:xfrm flipV="1">
            <a:off x="3505200" y="3612132"/>
            <a:ext cx="799307" cy="655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6"/>
            <a:endCxn id="14" idx="0"/>
          </p:cNvCxnSpPr>
          <p:nvPr/>
        </p:nvCxnSpPr>
        <p:spPr>
          <a:xfrm>
            <a:off x="5410200" y="3208020"/>
            <a:ext cx="657568" cy="240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7"/>
            <a:endCxn id="15" idx="2"/>
          </p:cNvCxnSpPr>
          <p:nvPr/>
        </p:nvCxnSpPr>
        <p:spPr>
          <a:xfrm flipV="1">
            <a:off x="6525761" y="2422574"/>
            <a:ext cx="1018039" cy="1193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5"/>
          </p:cNvCxnSpPr>
          <p:nvPr/>
        </p:nvCxnSpPr>
        <p:spPr>
          <a:xfrm>
            <a:off x="6525761" y="4424136"/>
            <a:ext cx="376690" cy="658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3904853" y="5638800"/>
            <a:ext cx="1934945" cy="533400"/>
            <a:chOff x="3904853" y="5638800"/>
            <a:chExt cx="1934945" cy="5334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904853" y="56388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953451" y="61722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4191436" y="5720834"/>
              <a:ext cx="13131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cs typeface="B Nazanin" pitchFamily="2" charset="-78"/>
                </a:rPr>
                <a:t>Data story</a:t>
              </a:r>
              <a:endParaRPr lang="en-US" dirty="0"/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>
            <a:off x="4533900" y="3776003"/>
            <a:ext cx="0" cy="1862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4896624" y="3776004"/>
            <a:ext cx="51127" cy="1862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676400" y="1654965"/>
            <a:ext cx="9220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Input data</a:t>
            </a:r>
            <a:endParaRPr lang="en-US" sz="1200" b="1" dirty="0"/>
          </a:p>
        </p:txBody>
      </p:sp>
      <p:sp>
        <p:nvSpPr>
          <p:cNvPr id="39" name="Rectangle 38"/>
          <p:cNvSpPr/>
          <p:nvPr/>
        </p:nvSpPr>
        <p:spPr>
          <a:xfrm>
            <a:off x="1510617" y="3511062"/>
            <a:ext cx="9220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Input data</a:t>
            </a:r>
            <a:endParaRPr lang="en-US" sz="1200" b="1" dirty="0"/>
          </a:p>
        </p:txBody>
      </p:sp>
      <p:sp>
        <p:nvSpPr>
          <p:cNvPr id="40" name="Rectangle 39"/>
          <p:cNvSpPr/>
          <p:nvPr/>
        </p:nvSpPr>
        <p:spPr>
          <a:xfrm>
            <a:off x="3429000" y="2481261"/>
            <a:ext cx="1098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Intermediate</a:t>
            </a:r>
          </a:p>
          <a:p>
            <a:pPr algn="ctr"/>
            <a:r>
              <a:rPr lang="en-US" sz="1200" b="1" dirty="0" smtClean="0"/>
              <a:t> data</a:t>
            </a:r>
            <a:endParaRPr lang="en-US" sz="1200" b="1" dirty="0"/>
          </a:p>
        </p:txBody>
      </p:sp>
      <p:sp>
        <p:nvSpPr>
          <p:cNvPr id="41" name="Rectangle 40"/>
          <p:cNvSpPr/>
          <p:nvPr/>
        </p:nvSpPr>
        <p:spPr>
          <a:xfrm>
            <a:off x="3065622" y="3410104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Intermediate </a:t>
            </a:r>
          </a:p>
          <a:p>
            <a:pPr algn="ctr"/>
            <a:r>
              <a:rPr lang="en-US" sz="1200" b="1" dirty="0" smtClean="0"/>
              <a:t>data</a:t>
            </a:r>
            <a:endParaRPr lang="en-US" sz="1200" b="1" dirty="0"/>
          </a:p>
        </p:txBody>
      </p:sp>
      <p:sp>
        <p:nvSpPr>
          <p:cNvPr id="42" name="Rectangle 41"/>
          <p:cNvSpPr/>
          <p:nvPr/>
        </p:nvSpPr>
        <p:spPr>
          <a:xfrm>
            <a:off x="5410200" y="2797043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Intermediate </a:t>
            </a:r>
          </a:p>
          <a:p>
            <a:pPr algn="ctr"/>
            <a:r>
              <a:rPr lang="en-US" sz="1200" b="1" dirty="0" smtClean="0"/>
              <a:t>data</a:t>
            </a:r>
            <a:endParaRPr lang="en-US" sz="1200" b="1" dirty="0"/>
          </a:p>
        </p:txBody>
      </p:sp>
      <p:sp>
        <p:nvSpPr>
          <p:cNvPr id="43" name="Rectangle 42"/>
          <p:cNvSpPr/>
          <p:nvPr/>
        </p:nvSpPr>
        <p:spPr>
          <a:xfrm>
            <a:off x="7330376" y="2523392"/>
            <a:ext cx="1050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Output data</a:t>
            </a:r>
            <a:endParaRPr lang="en-US" sz="1200" b="1" dirty="0"/>
          </a:p>
        </p:txBody>
      </p:sp>
      <p:sp>
        <p:nvSpPr>
          <p:cNvPr id="44" name="Rectangle 43"/>
          <p:cNvSpPr/>
          <p:nvPr/>
        </p:nvSpPr>
        <p:spPr>
          <a:xfrm>
            <a:off x="7192744" y="3637503"/>
            <a:ext cx="1050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Output data</a:t>
            </a:r>
            <a:endParaRPr lang="en-US" sz="1200" b="1" dirty="0"/>
          </a:p>
        </p:txBody>
      </p:sp>
      <p:sp>
        <p:nvSpPr>
          <p:cNvPr id="45" name="Rectangle 44"/>
          <p:cNvSpPr/>
          <p:nvPr/>
        </p:nvSpPr>
        <p:spPr>
          <a:xfrm>
            <a:off x="3347650" y="4716779"/>
            <a:ext cx="1114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Data storage</a:t>
            </a:r>
          </a:p>
          <a:p>
            <a:pPr algn="ctr"/>
            <a:r>
              <a:rPr lang="en-US" sz="1200" b="1" dirty="0" smtClean="0"/>
              <a:t>input</a:t>
            </a:r>
            <a:endParaRPr lang="en-US" sz="1200" b="1" dirty="0"/>
          </a:p>
        </p:txBody>
      </p:sp>
      <p:sp>
        <p:nvSpPr>
          <p:cNvPr id="46" name="Rectangle 45"/>
          <p:cNvSpPr/>
          <p:nvPr/>
        </p:nvSpPr>
        <p:spPr>
          <a:xfrm>
            <a:off x="4976433" y="4686300"/>
            <a:ext cx="1114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Data storage</a:t>
            </a:r>
          </a:p>
          <a:p>
            <a:pPr algn="ctr"/>
            <a:r>
              <a:rPr lang="en-US" sz="1200" b="1" dirty="0" smtClean="0"/>
              <a:t>output</a:t>
            </a:r>
            <a:endParaRPr lang="en-US" sz="1200" b="1" dirty="0"/>
          </a:p>
        </p:txBody>
      </p:sp>
      <p:grpSp>
        <p:nvGrpSpPr>
          <p:cNvPr id="49" name="Group 48"/>
          <p:cNvGrpSpPr/>
          <p:nvPr/>
        </p:nvGrpSpPr>
        <p:grpSpPr>
          <a:xfrm>
            <a:off x="154966" y="1378075"/>
            <a:ext cx="1791652" cy="4897174"/>
            <a:chOff x="154966" y="1378075"/>
            <a:chExt cx="1791652" cy="4897174"/>
          </a:xfrm>
        </p:grpSpPr>
        <p:sp>
          <p:nvSpPr>
            <p:cNvPr id="47" name="Rectangle 46"/>
            <p:cNvSpPr/>
            <p:nvPr/>
          </p:nvSpPr>
          <p:spPr>
            <a:xfrm>
              <a:off x="154966" y="1378075"/>
              <a:ext cx="1791652" cy="4501634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87135" y="5998250"/>
              <a:ext cx="6880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/>
                <a:t>source</a:t>
              </a:r>
              <a:endParaRPr lang="en-US" sz="1200" b="1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787311" y="1444883"/>
            <a:ext cx="1594848" cy="4727317"/>
            <a:chOff x="390366" y="1547932"/>
            <a:chExt cx="1594848" cy="4727317"/>
          </a:xfrm>
        </p:grpSpPr>
        <p:sp>
          <p:nvSpPr>
            <p:cNvPr id="51" name="Rectangle 50"/>
            <p:cNvSpPr/>
            <p:nvPr/>
          </p:nvSpPr>
          <p:spPr>
            <a:xfrm>
              <a:off x="390366" y="1547932"/>
              <a:ext cx="1594848" cy="4501634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84919" y="5998250"/>
              <a:ext cx="4924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/>
                <a:t>sink</a:t>
              </a:r>
              <a:endParaRPr lang="en-US" sz="1200" b="1" dirty="0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3766750" y="1565383"/>
            <a:ext cx="182133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fa-IR" sz="1200" b="1" dirty="0" smtClean="0"/>
              <a:t>داده های پردازش شده</a:t>
            </a:r>
            <a:endParaRPr lang="en-US" sz="1200" b="1" dirty="0"/>
          </a:p>
        </p:txBody>
      </p:sp>
      <p:cxnSp>
        <p:nvCxnSpPr>
          <p:cNvPr id="58" name="Straight Arrow Connector 57"/>
          <p:cNvCxnSpPr>
            <a:endCxn id="40" idx="0"/>
          </p:cNvCxnSpPr>
          <p:nvPr/>
        </p:nvCxnSpPr>
        <p:spPr>
          <a:xfrm flipH="1">
            <a:off x="3978189" y="1920257"/>
            <a:ext cx="459818" cy="561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104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جریان اطلاعات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13571"/>
            <a:ext cx="79248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دایره، برنامه ها را نشان می دهد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نمایش دهنده پردازش روی داده ها(</a:t>
            </a:r>
            <a:r>
              <a:rPr lang="en-US" sz="1600" b="1" dirty="0" smtClean="0">
                <a:solidFill>
                  <a:schemeClr val="tx2"/>
                </a:solidFill>
                <a:cs typeface="B Nazanin" pitchFamily="2" charset="-78"/>
              </a:rPr>
              <a:t>process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 یا تغییر شکل(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transform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 داده</a:t>
            </a: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مستطیل، افراد یا منابعی که اطلاعات به نرم افزار می دهند یا می گیرند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موجودیت های خارجی 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شامل کاربران انسانی، سخت افزار، نرم افزار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پیکان، به منظور نمایش یک یا چند شی داده ایی استفاده می گردد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تمام پیکان های یک نمودار باید نامگذاری گردند</a:t>
            </a:r>
          </a:p>
        </p:txBody>
      </p:sp>
    </p:spTree>
    <p:extLst>
      <p:ext uri="{BB962C8B-B14F-4D97-AF65-F5344CB8AC3E}">
        <p14:creationId xmlns:p14="http://schemas.microsoft.com/office/powerpoint/2010/main" val="1234800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جریان اطلاعات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150" y="1752600"/>
            <a:ext cx="7924800" cy="305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محل و محدوده داده ها از دو خط موازی استفاده می شود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محل و محدوده ذخیره سازی داده، می تواند شامل یک یا چند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data store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باشد</a:t>
            </a: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نکته: نمی توان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external entity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را بصورت مستقیم به مکان ذخیره سازی داده متصل کرد</a:t>
            </a:r>
          </a:p>
        </p:txBody>
      </p:sp>
    </p:spTree>
    <p:extLst>
      <p:ext uri="{BB962C8B-B14F-4D97-AF65-F5344CB8AC3E}">
        <p14:creationId xmlns:p14="http://schemas.microsoft.com/office/powerpoint/2010/main" val="1359215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نمودار جریان داده ها(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DFD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)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4492" y="1036905"/>
            <a:ext cx="79248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اساس نمودار جریان داده ها براساس مطالب مدل جریان اطلاعات است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نمودار جریان داده ها در سطوح مختلف انتزاع ساخته می شود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DFD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را می توان مکررا پارتیشن بندی کرد تا به جزییات بیشتری از جریان داده ها برسیم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DFD 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هم مدلی برای عملکرد سیستم و هم مدلی برای جریان اطلاعات است</a:t>
            </a:r>
            <a:endParaRPr lang="en-US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DFD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سطح صفر، مدل مبانی سیستم است و کلیه عناصر سیستم به شکل یک حباب دارای ورودی و خروجی نشان می دهد</a:t>
            </a: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2396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نمودار جریان داده ها(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DFD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)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458" y="1134795"/>
            <a:ext cx="79248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DFD 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سطح صفر به منظور نمایش جزییات بیشتر پارتیشن می شود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پردازه های بیشتر و جزییات اطلاعات بیشتر بازنمایی می شود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DFD 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سطح یک مشتمل 5 تا 6 حباب و پیکان اتصالی می باشد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هر کدام از پردازه ها در سطح پایینتر بصورت یک یا چند زیر تابع معرفی خواهند شد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توسعه نمودار جریان اطلاعات تا زمانی که نام تمام توابع مشخص و تمام مقادیر ورودی و خروجی مشخص شود ادامه می دهیم</a:t>
            </a: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2138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نمودار جریان داده ها(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DFD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)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1371600"/>
            <a:ext cx="1295400" cy="1143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F</a:t>
            </a:r>
            <a:endParaRPr lang="en-US" sz="14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cxnSp>
        <p:nvCxnSpPr>
          <p:cNvPr id="11" name="Straight Arrow Connector 10"/>
          <p:cNvCxnSpPr>
            <a:endCxn id="7" idx="2"/>
          </p:cNvCxnSpPr>
          <p:nvPr/>
        </p:nvCxnSpPr>
        <p:spPr>
          <a:xfrm>
            <a:off x="3048000" y="1943100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29200" y="1943100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29829" y="148590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244965" y="1485900"/>
            <a:ext cx="351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Oval 24"/>
              <p:cNvSpPr/>
              <p:nvPr/>
            </p:nvSpPr>
            <p:spPr>
              <a:xfrm>
                <a:off x="1914793" y="2540391"/>
                <a:ext cx="1040520" cy="845822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5" name="Oval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793" y="2540391"/>
                <a:ext cx="1040520" cy="845822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Oval 25"/>
              <p:cNvSpPr/>
              <p:nvPr/>
            </p:nvSpPr>
            <p:spPr>
              <a:xfrm>
                <a:off x="1849620" y="3732651"/>
                <a:ext cx="1105693" cy="895824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Oval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620" y="3732651"/>
                <a:ext cx="1105693" cy="895824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Oval 26"/>
              <p:cNvSpPr/>
              <p:nvPr/>
            </p:nvSpPr>
            <p:spPr>
              <a:xfrm>
                <a:off x="3955781" y="3081412"/>
                <a:ext cx="1066800" cy="1021333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27" name="Oval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781" y="3081412"/>
                <a:ext cx="1066800" cy="1021333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Oval 27"/>
              <p:cNvSpPr/>
              <p:nvPr/>
            </p:nvSpPr>
            <p:spPr>
              <a:xfrm>
                <a:off x="5614891" y="2476809"/>
                <a:ext cx="1133132" cy="940597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28" name="Oval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891" y="2476809"/>
                <a:ext cx="1133132" cy="940597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>
            <a:stCxn id="25" idx="6"/>
            <a:endCxn id="27" idx="2"/>
          </p:cNvCxnSpPr>
          <p:nvPr/>
        </p:nvCxnSpPr>
        <p:spPr>
          <a:xfrm>
            <a:off x="2955313" y="2963302"/>
            <a:ext cx="1000468" cy="628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6"/>
            <a:endCxn id="27" idx="2"/>
          </p:cNvCxnSpPr>
          <p:nvPr/>
        </p:nvCxnSpPr>
        <p:spPr>
          <a:xfrm flipV="1">
            <a:off x="2955313" y="3592079"/>
            <a:ext cx="1000468" cy="588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6"/>
            <a:endCxn id="28" idx="2"/>
          </p:cNvCxnSpPr>
          <p:nvPr/>
        </p:nvCxnSpPr>
        <p:spPr>
          <a:xfrm flipV="1">
            <a:off x="5022581" y="2947108"/>
            <a:ext cx="592310" cy="644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Oval 31"/>
              <p:cNvSpPr/>
              <p:nvPr/>
            </p:nvSpPr>
            <p:spPr>
              <a:xfrm>
                <a:off x="469472" y="3166563"/>
                <a:ext cx="1040520" cy="845822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2" name="Oval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72" y="3166563"/>
                <a:ext cx="1040520" cy="845822"/>
              </a:xfrm>
              <a:prstGeom prst="ellipse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Oval 39"/>
              <p:cNvSpPr/>
              <p:nvPr/>
            </p:nvSpPr>
            <p:spPr>
              <a:xfrm>
                <a:off x="5404632" y="3941493"/>
                <a:ext cx="1133132" cy="940597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0" name="Oval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32" y="3941493"/>
                <a:ext cx="1133132" cy="940597"/>
              </a:xfrm>
              <a:prstGeom prst="ellipse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Oval 40"/>
              <p:cNvSpPr/>
              <p:nvPr/>
            </p:nvSpPr>
            <p:spPr>
              <a:xfrm>
                <a:off x="6841760" y="3166563"/>
                <a:ext cx="1133132" cy="940597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1" name="Oval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760" y="3166563"/>
                <a:ext cx="1133132" cy="940597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>
            <a:stCxn id="32" idx="6"/>
            <a:endCxn id="25" idx="2"/>
          </p:cNvCxnSpPr>
          <p:nvPr/>
        </p:nvCxnSpPr>
        <p:spPr>
          <a:xfrm flipV="1">
            <a:off x="1509992" y="2963302"/>
            <a:ext cx="404801" cy="626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2" idx="6"/>
            <a:endCxn id="26" idx="2"/>
          </p:cNvCxnSpPr>
          <p:nvPr/>
        </p:nvCxnSpPr>
        <p:spPr>
          <a:xfrm>
            <a:off x="1509992" y="3589474"/>
            <a:ext cx="339628" cy="591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7" idx="6"/>
            <a:endCxn id="40" idx="1"/>
          </p:cNvCxnSpPr>
          <p:nvPr/>
        </p:nvCxnSpPr>
        <p:spPr>
          <a:xfrm>
            <a:off x="5022581" y="3592079"/>
            <a:ext cx="547994" cy="487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8" idx="5"/>
            <a:endCxn id="41" idx="2"/>
          </p:cNvCxnSpPr>
          <p:nvPr/>
        </p:nvCxnSpPr>
        <p:spPr>
          <a:xfrm>
            <a:off x="6582080" y="3279659"/>
            <a:ext cx="259680" cy="357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0" idx="7"/>
            <a:endCxn id="41" idx="2"/>
          </p:cNvCxnSpPr>
          <p:nvPr/>
        </p:nvCxnSpPr>
        <p:spPr>
          <a:xfrm flipV="1">
            <a:off x="6371821" y="3636862"/>
            <a:ext cx="469939" cy="44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2" idx="2"/>
          </p:cNvCxnSpPr>
          <p:nvPr/>
        </p:nvCxnSpPr>
        <p:spPr>
          <a:xfrm>
            <a:off x="0" y="3589474"/>
            <a:ext cx="4694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1" idx="6"/>
          </p:cNvCxnSpPr>
          <p:nvPr/>
        </p:nvCxnSpPr>
        <p:spPr>
          <a:xfrm flipV="1">
            <a:off x="7974892" y="3589474"/>
            <a:ext cx="483308" cy="47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8003245" y="3259565"/>
            <a:ext cx="351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77173" y="320154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1482529" y="2813719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v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1634421" y="3500209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3291892" y="279723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q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3106139" y="3487291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z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5079840" y="287015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x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5229881" y="346927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6394325" y="352071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6689547" y="297313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Oval 80"/>
              <p:cNvSpPr/>
              <p:nvPr/>
            </p:nvSpPr>
            <p:spPr>
              <a:xfrm>
                <a:off x="3190692" y="5120885"/>
                <a:ext cx="755381" cy="720267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81" name="Oval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692" y="5120885"/>
                <a:ext cx="755381" cy="720267"/>
              </a:xfrm>
              <a:prstGeom prst="ellipse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81"/>
          <p:cNvCxnSpPr>
            <a:endCxn id="81" idx="2"/>
          </p:cNvCxnSpPr>
          <p:nvPr/>
        </p:nvCxnSpPr>
        <p:spPr>
          <a:xfrm>
            <a:off x="2514600" y="5481019"/>
            <a:ext cx="676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402466" y="6432747"/>
            <a:ext cx="741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1" idx="6"/>
          </p:cNvCxnSpPr>
          <p:nvPr/>
        </p:nvCxnSpPr>
        <p:spPr>
          <a:xfrm flipV="1">
            <a:off x="3946073" y="5481018"/>
            <a:ext cx="8594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8" idx="6"/>
          </p:cNvCxnSpPr>
          <p:nvPr/>
        </p:nvCxnSpPr>
        <p:spPr>
          <a:xfrm flipV="1">
            <a:off x="3898912" y="6432746"/>
            <a:ext cx="906574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8" name="Oval 87"/>
              <p:cNvSpPr/>
              <p:nvPr/>
            </p:nvSpPr>
            <p:spPr>
              <a:xfrm>
                <a:off x="3143531" y="6072614"/>
                <a:ext cx="755381" cy="720267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88" name="Oval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531" y="6072614"/>
                <a:ext cx="755381" cy="720267"/>
              </a:xfrm>
              <a:prstGeom prst="ellipse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Oval 92"/>
              <p:cNvSpPr/>
              <p:nvPr/>
            </p:nvSpPr>
            <p:spPr>
              <a:xfrm>
                <a:off x="4796021" y="5120883"/>
                <a:ext cx="755381" cy="720267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43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93" name="Oval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021" y="5120883"/>
                <a:ext cx="755381" cy="720267"/>
              </a:xfrm>
              <a:prstGeom prst="ellipse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Oval 93"/>
              <p:cNvSpPr/>
              <p:nvPr/>
            </p:nvSpPr>
            <p:spPr>
              <a:xfrm>
                <a:off x="4748860" y="6072612"/>
                <a:ext cx="755381" cy="720267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44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94" name="Oval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860" y="6072612"/>
                <a:ext cx="755381" cy="720267"/>
              </a:xfrm>
              <a:prstGeom prst="ellipse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5" name="Straight Arrow Connector 94"/>
          <p:cNvCxnSpPr/>
          <p:nvPr/>
        </p:nvCxnSpPr>
        <p:spPr>
          <a:xfrm flipV="1">
            <a:off x="5580119" y="5481018"/>
            <a:ext cx="8594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5532958" y="6432746"/>
            <a:ext cx="906574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1" idx="6"/>
            <a:endCxn id="94" idx="1"/>
          </p:cNvCxnSpPr>
          <p:nvPr/>
        </p:nvCxnSpPr>
        <p:spPr>
          <a:xfrm>
            <a:off x="3946073" y="5481019"/>
            <a:ext cx="913410" cy="697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3" idx="4"/>
            <a:endCxn id="94" idx="0"/>
          </p:cNvCxnSpPr>
          <p:nvPr/>
        </p:nvCxnSpPr>
        <p:spPr>
          <a:xfrm flipH="1">
            <a:off x="5126551" y="5841150"/>
            <a:ext cx="47161" cy="231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2734977" y="511010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q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2613507" y="5962653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z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5706485" y="517128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x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5732133" y="6065789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Rectangle 106"/>
              <p:cNvSpPr/>
              <p:nvPr/>
            </p:nvSpPr>
            <p:spPr>
              <a:xfrm>
                <a:off x="4148186" y="5054348"/>
                <a:ext cx="4713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186" y="5054348"/>
                <a:ext cx="471346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Rectangle 107"/>
              <p:cNvSpPr/>
              <p:nvPr/>
            </p:nvSpPr>
            <p:spPr>
              <a:xfrm>
                <a:off x="4053236" y="6056763"/>
                <a:ext cx="4573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236" y="6056763"/>
                <a:ext cx="457369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Rectangle 108"/>
              <p:cNvSpPr/>
              <p:nvPr/>
            </p:nvSpPr>
            <p:spPr>
              <a:xfrm>
                <a:off x="4319352" y="5533802"/>
                <a:ext cx="4766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9" name="Rectangle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352" y="5533802"/>
                <a:ext cx="476669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Rectangle 109"/>
              <p:cNvSpPr/>
              <p:nvPr/>
            </p:nvSpPr>
            <p:spPr>
              <a:xfrm>
                <a:off x="5152274" y="5687431"/>
                <a:ext cx="4766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274" y="5687431"/>
                <a:ext cx="476669" cy="369332"/>
              </a:xfrm>
              <a:prstGeom prst="rect">
                <a:avLst/>
              </a:prstGeom>
              <a:blipFill rotWithShape="0">
                <a:blip r:embed="rId1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ectangle 110"/>
          <p:cNvSpPr/>
          <p:nvPr/>
        </p:nvSpPr>
        <p:spPr>
          <a:xfrm>
            <a:off x="533400" y="1680256"/>
            <a:ext cx="986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سطح صفر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262770" y="4320430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سطح یک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858728" y="5687431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سطح دو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87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مثال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7897" y="1025724"/>
            <a:ext cx="7620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1600" b="1" dirty="0" smtClean="0">
                <a:solidFill>
                  <a:schemeClr val="tx2"/>
                </a:solidFill>
                <a:cs typeface="B Nazanin" pitchFamily="2" charset="-78"/>
              </a:rPr>
              <a:t>DFD</a:t>
            </a:r>
            <a:r>
              <a:rPr lang="fa-IR" sz="1600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sz="1600" b="1" dirty="0" smtClean="0">
                <a:solidFill>
                  <a:schemeClr val="tx2"/>
                </a:solidFill>
                <a:cs typeface="B Nazanin" pitchFamily="2" charset="-78"/>
              </a:rPr>
              <a:t>نرم افزار محاسبه حقوق و دستمزد</a:t>
            </a:r>
            <a:endParaRPr lang="fa-IR" sz="16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سازی عملکرد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2778650" y="2590800"/>
            <a:ext cx="2590800" cy="190500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نرم افزار محاسبه حقوق و دستمزد</a:t>
            </a:r>
            <a:endParaRPr lang="en-US" sz="2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bg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14" name="Straight Arrow Connector 13"/>
          <p:cNvCxnSpPr>
            <a:stCxn id="24" idx="3"/>
          </p:cNvCxnSpPr>
          <p:nvPr/>
        </p:nvCxnSpPr>
        <p:spPr>
          <a:xfrm>
            <a:off x="1540400" y="2400179"/>
            <a:ext cx="1365121" cy="66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93250" y="3916491"/>
            <a:ext cx="1567375" cy="379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443761" y="3532368"/>
            <a:ext cx="1348740" cy="244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369450" y="3452344"/>
            <a:ext cx="1171771" cy="28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465250" y="3916491"/>
            <a:ext cx="1440271" cy="131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217050" y="2590800"/>
            <a:ext cx="1324171" cy="483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1200" y="2129221"/>
            <a:ext cx="1219200" cy="541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کارت</a:t>
            </a:r>
            <a:r>
              <a:rPr lang="fa-IR" b="1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 خوان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4561" y="3653716"/>
            <a:ext cx="1219200" cy="6510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کارمند کارگزینی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28" name="Straight Arrow Connector 27"/>
          <p:cNvCxnSpPr>
            <a:endCxn id="13" idx="3"/>
          </p:cNvCxnSpPr>
          <p:nvPr/>
        </p:nvCxnSpPr>
        <p:spPr>
          <a:xfrm flipV="1">
            <a:off x="1435555" y="4216819"/>
            <a:ext cx="1722509" cy="50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53052" y="2310824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ساعت کار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410937" y="3295931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اطلاعات افراد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552654" y="3687891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احکام استخدامی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1606879" y="3975371"/>
            <a:ext cx="1398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جدول بیمه و مالیات</a:t>
            </a:r>
            <a:endParaRPr lang="en-US" sz="14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836050" y="4333991"/>
            <a:ext cx="1358998" cy="682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169634" y="2444391"/>
            <a:ext cx="1175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فیش حقوقی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82540" y="3740556"/>
            <a:ext cx="10374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گزارش مالیات</a:t>
            </a:r>
            <a:endParaRPr lang="fa-IR" sz="14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370840" y="3102111"/>
            <a:ext cx="12250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گزارش اداره بیمه</a:t>
            </a:r>
            <a:endParaRPr lang="fa-IR" sz="14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98594" y="4775160"/>
            <a:ext cx="19111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گزارش لیست پرداختی بانک</a:t>
            </a:r>
            <a:endParaRPr lang="fa-IR" sz="14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55288" y="2310824"/>
            <a:ext cx="994288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چاپگر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555288" y="3176526"/>
            <a:ext cx="994288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اداره بیمه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75865" y="4082825"/>
            <a:ext cx="1146688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اداره مالیات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50007" y="4802850"/>
            <a:ext cx="994288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بانک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642169" y="6019800"/>
            <a:ext cx="1077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سطح صفر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2620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5370</TotalTime>
  <Words>653</Words>
  <Application>Microsoft Office PowerPoint</Application>
  <PresentationFormat>On-screen Show (4:3)</PresentationFormat>
  <Paragraphs>171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MS PGothic</vt:lpstr>
      <vt:lpstr>MS PGothic</vt:lpstr>
      <vt:lpstr>Arial</vt:lpstr>
      <vt:lpstr>B Nazanin</vt:lpstr>
      <vt:lpstr>B Titr</vt:lpstr>
      <vt:lpstr>Calibri</vt:lpstr>
      <vt:lpstr>Cambria</vt:lpstr>
      <vt:lpstr>Cambria Math</vt:lpstr>
      <vt:lpstr>Garamond</vt:lpstr>
      <vt:lpstr>IranNastaliq</vt:lpstr>
      <vt:lpstr>Times New Roman</vt:lpstr>
      <vt:lpstr>Wingdings</vt:lpstr>
      <vt:lpstr>Adjacency</vt:lpstr>
      <vt:lpstr>جلسه پنجم  مدلسازی تحلیل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arrum_inc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Ghasemi</dc:creator>
  <cp:lastModifiedBy>God</cp:lastModifiedBy>
  <cp:revision>294</cp:revision>
  <dcterms:created xsi:type="dcterms:W3CDTF">2007-07-18T05:06:42Z</dcterms:created>
  <dcterms:modified xsi:type="dcterms:W3CDTF">2015-05-05T08:31:45Z</dcterms:modified>
</cp:coreProperties>
</file>